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5" r:id="rId1"/>
    <p:sldMasterId id="2147483686" r:id="rId2"/>
    <p:sldMasterId id="2147483687" r:id="rId3"/>
    <p:sldMasterId id="2147483688" r:id="rId4"/>
    <p:sldMasterId id="2147484245" r:id="rId5"/>
    <p:sldMasterId id="2147484257" r:id="rId6"/>
  </p:sldMasterIdLst>
  <p:notesMasterIdLst>
    <p:notesMasterId r:id="rId42"/>
  </p:notesMasterIdLst>
  <p:handoutMasterIdLst>
    <p:handoutMasterId r:id="rId43"/>
  </p:handoutMasterIdLst>
  <p:sldIdLst>
    <p:sldId id="372" r:id="rId7"/>
    <p:sldId id="375" r:id="rId8"/>
    <p:sldId id="376" r:id="rId9"/>
    <p:sldId id="381" r:id="rId10"/>
    <p:sldId id="382" r:id="rId11"/>
    <p:sldId id="335" r:id="rId12"/>
    <p:sldId id="308" r:id="rId13"/>
    <p:sldId id="385" r:id="rId14"/>
    <p:sldId id="384" r:id="rId15"/>
    <p:sldId id="256" r:id="rId16"/>
    <p:sldId id="377" r:id="rId17"/>
    <p:sldId id="378" r:id="rId18"/>
    <p:sldId id="354" r:id="rId19"/>
    <p:sldId id="358" r:id="rId20"/>
    <p:sldId id="380" r:id="rId21"/>
    <p:sldId id="360" r:id="rId22"/>
    <p:sldId id="301" r:id="rId23"/>
    <p:sldId id="367" r:id="rId24"/>
    <p:sldId id="302" r:id="rId25"/>
    <p:sldId id="368" r:id="rId26"/>
    <p:sldId id="303" r:id="rId27"/>
    <p:sldId id="369" r:id="rId28"/>
    <p:sldId id="304" r:id="rId29"/>
    <p:sldId id="370" r:id="rId30"/>
    <p:sldId id="395" r:id="rId31"/>
    <p:sldId id="383" r:id="rId32"/>
    <p:sldId id="371" r:id="rId33"/>
    <p:sldId id="390" r:id="rId34"/>
    <p:sldId id="392" r:id="rId35"/>
    <p:sldId id="393" r:id="rId36"/>
    <p:sldId id="394" r:id="rId37"/>
    <p:sldId id="398" r:id="rId38"/>
    <p:sldId id="396" r:id="rId39"/>
    <p:sldId id="366" r:id="rId40"/>
    <p:sldId id="397" r:id="rId41"/>
  </p:sldIdLst>
  <p:sldSz cx="9144000" cy="6858000" type="screen4x3"/>
  <p:notesSz cx="7010400" cy="9296400"/>
  <p:custDataLst>
    <p:tags r:id="rId4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4C3"/>
    <a:srgbClr val="088BC6"/>
    <a:srgbClr val="BCE1F2"/>
    <a:srgbClr val="E5192C"/>
    <a:srgbClr val="9FD5ED"/>
    <a:srgbClr val="3573D9"/>
    <a:srgbClr val="055477"/>
    <a:srgbClr val="777777"/>
    <a:srgbClr val="08C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83194" autoAdjust="0"/>
  </p:normalViewPr>
  <p:slideViewPr>
    <p:cSldViewPr snapToObjects="1">
      <p:cViewPr varScale="1">
        <p:scale>
          <a:sx n="93" d="100"/>
          <a:sy n="93" d="100"/>
        </p:scale>
        <p:origin x="9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68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49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98" y="4416426"/>
            <a:ext cx="5142582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3550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55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906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526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0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385" y="8829662"/>
            <a:ext cx="3037413" cy="465140"/>
          </a:xfrm>
          <a:prstGeom prst="rect">
            <a:avLst/>
          </a:prstGeom>
          <a:ln/>
        </p:spPr>
        <p:txBody>
          <a:bodyPr/>
          <a:lstStyle/>
          <a:p>
            <a:fld id="{D08B1B80-5E45-4D5D-82F0-C5B57C235AD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69" tIns="0" rIns="19069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27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3098" y="4416426"/>
            <a:ext cx="5142582" cy="4181475"/>
          </a:xfrm>
          <a:noFill/>
        </p:spPr>
        <p:txBody>
          <a:bodyPr lIns="93756" tIns="46084" rIns="93756" bIns="46084"/>
          <a:lstStyle/>
          <a:p>
            <a:endParaRPr lang="en-US" smtClean="0"/>
          </a:p>
        </p:txBody>
      </p:sp>
      <p:sp>
        <p:nvSpPr>
          <p:cNvPr id="645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1862"/>
          </a:xfrm>
          <a:ln cap="flat"/>
        </p:spPr>
      </p:sp>
    </p:spTree>
    <p:extLst>
      <p:ext uri="{BB962C8B-B14F-4D97-AF65-F5344CB8AC3E}">
        <p14:creationId xmlns:p14="http://schemas.microsoft.com/office/powerpoint/2010/main" val="321665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69" tIns="0" rIns="19069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28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3098" y="4416426"/>
            <a:ext cx="5142582" cy="4181475"/>
          </a:xfrm>
          <a:noFill/>
        </p:spPr>
        <p:txBody>
          <a:bodyPr lIns="93756" tIns="46084" rIns="93756" bIns="46084"/>
          <a:lstStyle/>
          <a:p>
            <a:endParaRPr lang="en-US" smtClean="0"/>
          </a:p>
        </p:txBody>
      </p:sp>
      <p:sp>
        <p:nvSpPr>
          <p:cNvPr id="655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1862"/>
          </a:xfrm>
          <a:ln cap="flat"/>
        </p:spPr>
      </p:sp>
    </p:spTree>
    <p:extLst>
      <p:ext uri="{BB962C8B-B14F-4D97-AF65-F5344CB8AC3E}">
        <p14:creationId xmlns:p14="http://schemas.microsoft.com/office/powerpoint/2010/main" val="670189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69" tIns="0" rIns="19069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29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3098" y="4416426"/>
            <a:ext cx="5142582" cy="4181475"/>
          </a:xfrm>
          <a:noFill/>
        </p:spPr>
        <p:txBody>
          <a:bodyPr lIns="93756" tIns="46084" rIns="93756" bIns="46084"/>
          <a:lstStyle/>
          <a:p>
            <a:endParaRPr lang="en-US" smtClean="0"/>
          </a:p>
        </p:txBody>
      </p:sp>
      <p:sp>
        <p:nvSpPr>
          <p:cNvPr id="665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1862"/>
          </a:xfrm>
          <a:ln cap="flat"/>
        </p:spPr>
      </p:sp>
    </p:spTree>
    <p:extLst>
      <p:ext uri="{BB962C8B-B14F-4D97-AF65-F5344CB8AC3E}">
        <p14:creationId xmlns:p14="http://schemas.microsoft.com/office/powerpoint/2010/main" val="1308237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69" tIns="0" rIns="19069" bIns="0" anchor="b"/>
          <a:lstStyle/>
          <a:p>
            <a:pPr algn="r"/>
            <a:r>
              <a:rPr lang="en-US" sz="1000" b="0" i="1">
                <a:latin typeface="Times New Roman" pitchFamily="18" charset="0"/>
              </a:rPr>
              <a:t>30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3098" y="4416426"/>
            <a:ext cx="5142582" cy="4181475"/>
          </a:xfrm>
          <a:noFill/>
        </p:spPr>
        <p:txBody>
          <a:bodyPr lIns="93756" tIns="46084" rIns="93756" bIns="46084"/>
          <a:lstStyle/>
          <a:p>
            <a:endParaRPr lang="en-US" smtClean="0"/>
          </a:p>
        </p:txBody>
      </p:sp>
      <p:sp>
        <p:nvSpPr>
          <p:cNvPr id="675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1862"/>
          </a:xfrm>
          <a:ln cap="flat"/>
        </p:spPr>
      </p:sp>
    </p:spTree>
    <p:extLst>
      <p:ext uri="{BB962C8B-B14F-4D97-AF65-F5344CB8AC3E}">
        <p14:creationId xmlns:p14="http://schemas.microsoft.com/office/powerpoint/2010/main" val="190186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– 15 minutes</a:t>
            </a:r>
            <a:r>
              <a:rPr lang="en-US" baseline="0" dirty="0" smtClean="0"/>
              <a:t> for identify strengths and challenges and 5 minutes for sharing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4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6450"/>
            <a:ext cx="4341812" cy="32559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29126"/>
            <a:ext cx="5140960" cy="4202113"/>
          </a:xfrm>
          <a:noFill/>
        </p:spPr>
        <p:txBody>
          <a:bodyPr/>
          <a:lstStyle/>
          <a:p>
            <a:r>
              <a:rPr lang="en-US" dirty="0" smtClean="0"/>
              <a:t>Concluding: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We</a:t>
            </a:r>
            <a:r>
              <a:rPr lang="en-US" baseline="0" dirty="0" smtClean="0"/>
              <a:t> all come to the table with a different lens…Question:  how do you think this course on Behavioral Styles and How we lead relates to the Values class?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about the Emotional Intelligence class? 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As leaders you are expected to be more self aware, and to stretch when necessary to expand our ability to ________?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23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780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49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everyone choose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btwn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Questioning (C) vs. Accepting (I) and stand in front of that post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success at your job influence choice of behaviors?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you choice change when you think of yourself outside of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everyone choose between Active (D) and Thoughtful 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same questions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35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everyone choose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btwn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Questioning (C) vs. Accepting (I) and stand in front of that post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success at your job influence choice of behaviors?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you choice change when you think of yourself outside of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2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everyone choose between Active (D) and Thoughtful (S) and stand in front of that post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success at your job influence choice of behaviors?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you choice change when you think of yourself outside of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61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746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24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overview depicts behavioral preferences.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Explain Task vs. People orientation and Fast vs. Slow approaches.			15 – 18% </a:t>
            </a:r>
            <a:r>
              <a:rPr lang="en-US" b="1" dirty="0" smtClean="0"/>
              <a:t>D’</a:t>
            </a:r>
            <a:r>
              <a:rPr lang="en-US" dirty="0" smtClean="0"/>
              <a:t>s – Drive Ideas	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“Fast” indicates a sense of urgency (active approach), extroverted			25%</a:t>
            </a:r>
            <a:r>
              <a:rPr lang="en-US" baseline="0" dirty="0" smtClean="0"/>
              <a:t>         </a:t>
            </a:r>
            <a:r>
              <a:rPr lang="en-US" b="1" dirty="0" smtClean="0"/>
              <a:t>I</a:t>
            </a:r>
            <a:r>
              <a:rPr lang="en-US" dirty="0" smtClean="0"/>
              <a:t>’s – Engage</a:t>
            </a:r>
            <a:r>
              <a:rPr lang="en-US" baseline="0" dirty="0" smtClean="0"/>
              <a:t> People</a:t>
            </a: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 “Slow” indicates a methodical approach. (passive approach), introverted			40%         </a:t>
            </a:r>
            <a:r>
              <a:rPr lang="en-US" b="1" dirty="0" smtClean="0"/>
              <a:t>S</a:t>
            </a:r>
            <a:r>
              <a:rPr lang="en-US" dirty="0" smtClean="0"/>
              <a:t>’s – Implement 	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 “Task” is Thinking and antagonistic					15 – 18% </a:t>
            </a:r>
            <a:r>
              <a:rPr lang="en-US" b="1" dirty="0" smtClean="0"/>
              <a:t>C</a:t>
            </a:r>
            <a:r>
              <a:rPr lang="en-US" dirty="0" smtClean="0"/>
              <a:t>’s – Make sure we did it right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 “People” is Favorable, feelings, relations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/>
            <a:r>
              <a:rPr lang="en-US" dirty="0" smtClean="0"/>
              <a:t>Explain the combination of Task/Fast = D (Challenge)</a:t>
            </a:r>
          </a:p>
          <a:p>
            <a:pPr eaLnBrk="1" hangingPunct="1"/>
            <a:r>
              <a:rPr lang="en-US" dirty="0" smtClean="0"/>
              <a:t>Fast/People = I  (Contacts)</a:t>
            </a:r>
          </a:p>
          <a:p>
            <a:pPr eaLnBrk="1" hangingPunct="1"/>
            <a:r>
              <a:rPr lang="en-US" dirty="0" smtClean="0"/>
              <a:t>People/Slow = S (Consistency)</a:t>
            </a:r>
          </a:p>
          <a:p>
            <a:pPr eaLnBrk="1" hangingPunct="1"/>
            <a:r>
              <a:rPr lang="en-US" dirty="0" smtClean="0"/>
              <a:t>Slow/Task = C (Constraints)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These are all observable behaviors.  DiSC measures behaviors and emotions.</a:t>
            </a:r>
          </a:p>
          <a:p>
            <a:pPr eaLnBrk="1" hangingPunct="1"/>
            <a:r>
              <a:rPr lang="en-US" dirty="0" err="1" smtClean="0"/>
              <a:t>Diagnol</a:t>
            </a:r>
            <a:r>
              <a:rPr lang="en-US" baseline="0" dirty="0" smtClean="0"/>
              <a:t> opposites have the most to learn from each other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7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CD1F-AFE9-4F85-BF8A-7AD000EDD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39CE-E015-4180-908B-DD8462A5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44475"/>
            <a:ext cx="2028825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238" y="244475"/>
            <a:ext cx="5934075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3BB4-7E33-4470-99C0-E58F4E9E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C107-F4A2-40AF-85F5-D366F0226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37C6-188C-48DF-9C2F-EBAEF40BA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1635-E9C7-4F41-BEA7-FDD85DC9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546225"/>
            <a:ext cx="395128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546225"/>
            <a:ext cx="395287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1385-3F93-460B-87AF-64A72E240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3D02-6359-4D17-9CB9-B75429AAA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8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5BE9-E5D1-469A-9255-A20191EC6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6FC0-9BC2-47F7-ACC7-8451D9EC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5360-A1A5-4A4B-9398-4B79E6E30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B856-0887-4F08-9813-7FF53604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0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D2E4-63A4-4029-8BAA-E3E37AC2E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D06F-F788-4D6A-BE81-C878E51E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44475"/>
            <a:ext cx="2028825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238" y="244475"/>
            <a:ext cx="5934075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B971-4C43-4701-ACF3-A22548FC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7CBB-B17F-408E-BD84-9E92128D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05E8-A045-4B9D-B892-1E83F1C6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0D44-2983-4B4A-82A2-A718B8FDA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546225"/>
            <a:ext cx="395128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546225"/>
            <a:ext cx="395287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B069-6D12-4457-AB80-169C6433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4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268D-4388-4015-8FB7-897F01C7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0DE8-0D43-46A1-B427-D96D3E13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9F9E-32F1-40D8-9B23-D6B3CC013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A14D-2BA2-4926-90F0-72FD81D27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3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E115-7FE8-4E2F-AFC2-A347767AB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2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FBD5-7233-4283-A732-E062DEA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2BD0-3FA5-4341-ABDB-A77655347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44475"/>
            <a:ext cx="2028825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238" y="244475"/>
            <a:ext cx="5934075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62C1-EF88-40CD-AB3E-6F7A312B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9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E2B0-6176-46F2-B530-1F4CC446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355F-0881-4CFE-A2E4-54D1F92CB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3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C744-D497-4833-BE59-D6C3181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546225"/>
            <a:ext cx="395128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546225"/>
            <a:ext cx="395287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B9D-19DF-4D21-9241-AE6D0B743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5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81B8-F91F-4DD4-9A22-FE39904DF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C810-F979-4417-96B2-48129AA9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546225"/>
            <a:ext cx="395128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546225"/>
            <a:ext cx="395287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0D8D-229B-4838-9E53-66D54DEA5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63DB-F129-4FFE-A2D0-622DED64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7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D476-818A-4A49-B352-795F1D75D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9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ACE3-8532-422E-8626-88980139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0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34BF-5FAB-441C-A47B-C298288E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74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44475"/>
            <a:ext cx="2028825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238" y="244475"/>
            <a:ext cx="5934075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3958-89DB-4B09-BE74-B3DF71B4D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8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2A79-7021-45F3-9BEA-DD4D9FF1F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55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8F3F-9E09-489E-B392-757CDA10E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3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26CB-8FF4-4830-9D07-7C0FAF922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0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546225"/>
            <a:ext cx="395128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546225"/>
            <a:ext cx="3952875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83E9-8D6A-4491-9011-0AD6F42F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8A0D-44AD-4DA7-B0FE-11A1D2D7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5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137C-2B02-46AB-992C-9851A5FD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8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21E9-1395-4C8F-AE94-D654D72B3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7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EC70-2283-481D-BCC7-0533FF91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4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F984-419A-4C52-9D70-9F77E9ED7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1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97F8-782C-484E-936B-1605CEAF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8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DE42-516F-428D-A87C-22C0CE8DF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4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44475"/>
            <a:ext cx="2028825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238" y="244475"/>
            <a:ext cx="5934075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532B-4F7F-44FB-B771-C2CD6816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3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3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0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63DB-F129-4FFE-A2D0-622DED64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3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8C810-F979-4417-96B2-48129AA9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B8D4-A973-40C4-8B3C-3B466EA59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C983-089A-4BE8-B017-0F8725A96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C0634-E0B0-43AE-9D3E-5EA12AE0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AE0B-7E04-4053-BAD5-5E69A617E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7030A0"/>
            </a:gs>
            <a:gs pos="32000">
              <a:schemeClr val="accent1">
                <a:tint val="44500"/>
                <a:satMod val="160000"/>
                <a:alpha val="3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b="1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546225"/>
            <a:ext cx="805656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244475"/>
            <a:ext cx="709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93999E"/>
                </a:solidFill>
                <a:latin typeface="+mn-lt"/>
              </a:defRPr>
            </a:lvl1pPr>
          </a:lstStyle>
          <a:p>
            <a:pPr>
              <a:defRPr/>
            </a:pPr>
            <a:fld id="{1F73E9A0-63CD-431A-B9F6-DBA3F881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9pPr>
    </p:titleStyle>
    <p:bodyStyle>
      <a:lvl1pPr marL="2873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  <a:ea typeface="+mn-ea"/>
          <a:cs typeface="+mn-cs"/>
        </a:defRPr>
      </a:lvl1pPr>
      <a:lvl2pPr marL="7445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</a:defRPr>
      </a:lvl2pPr>
      <a:lvl3pPr marL="1196975" indent="-2825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2515A"/>
          </a:solidFill>
          <a:latin typeface="+mn-lt"/>
        </a:defRPr>
      </a:lvl3pPr>
      <a:lvl4pPr marL="1598613" indent="-2270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4pPr>
      <a:lvl5pPr marL="20589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5pPr>
      <a:lvl6pPr marL="2516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6pPr>
      <a:lvl7pPr marL="2973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7pPr>
      <a:lvl8pPr marL="34305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8pPr>
      <a:lvl9pPr marL="38877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7030A0"/>
            </a:gs>
            <a:gs pos="32000">
              <a:schemeClr val="accent1">
                <a:tint val="44500"/>
                <a:satMod val="160000"/>
                <a:alpha val="3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546225"/>
            <a:ext cx="805656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244475"/>
            <a:ext cx="709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93999E"/>
                </a:solidFill>
                <a:latin typeface="+mn-lt"/>
              </a:defRPr>
            </a:lvl1pPr>
          </a:lstStyle>
          <a:p>
            <a:pPr>
              <a:defRPr/>
            </a:pPr>
            <a:fld id="{7AAE62E8-7C98-4233-8517-012E9CB69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9pPr>
    </p:titleStyle>
    <p:bodyStyle>
      <a:lvl1pPr marL="2873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  <a:ea typeface="+mn-ea"/>
          <a:cs typeface="+mn-cs"/>
        </a:defRPr>
      </a:lvl1pPr>
      <a:lvl2pPr marL="7445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</a:defRPr>
      </a:lvl2pPr>
      <a:lvl3pPr marL="1196975" indent="-2825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2515A"/>
          </a:solidFill>
          <a:latin typeface="+mn-lt"/>
        </a:defRPr>
      </a:lvl3pPr>
      <a:lvl4pPr marL="1598613" indent="-2270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4pPr>
      <a:lvl5pPr marL="20589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5pPr>
      <a:lvl6pPr marL="2516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6pPr>
      <a:lvl7pPr marL="2973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7pPr>
      <a:lvl8pPr marL="34305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8pPr>
      <a:lvl9pPr marL="38877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7030A0"/>
            </a:gs>
            <a:gs pos="32000">
              <a:schemeClr val="accent1">
                <a:tint val="44500"/>
                <a:satMod val="160000"/>
                <a:alpha val="3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546225"/>
            <a:ext cx="805656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244475"/>
            <a:ext cx="709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93999E"/>
                </a:solidFill>
                <a:latin typeface="+mn-lt"/>
              </a:defRPr>
            </a:lvl1pPr>
          </a:lstStyle>
          <a:p>
            <a:pPr>
              <a:defRPr/>
            </a:pPr>
            <a:fld id="{86DE8443-279C-4983-8371-3CF30401D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9pPr>
    </p:titleStyle>
    <p:bodyStyle>
      <a:lvl1pPr marL="2873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  <a:ea typeface="+mn-ea"/>
          <a:cs typeface="+mn-cs"/>
        </a:defRPr>
      </a:lvl1pPr>
      <a:lvl2pPr marL="7445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</a:defRPr>
      </a:lvl2pPr>
      <a:lvl3pPr marL="1196975" indent="-2825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2515A"/>
          </a:solidFill>
          <a:latin typeface="+mn-lt"/>
        </a:defRPr>
      </a:lvl3pPr>
      <a:lvl4pPr marL="1598613" indent="-2270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4pPr>
      <a:lvl5pPr marL="20589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5pPr>
      <a:lvl6pPr marL="2516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6pPr>
      <a:lvl7pPr marL="2973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7pPr>
      <a:lvl8pPr marL="34305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8pPr>
      <a:lvl9pPr marL="38877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7030A0"/>
            </a:gs>
            <a:gs pos="32000">
              <a:schemeClr val="accent1">
                <a:tint val="44500"/>
                <a:satMod val="160000"/>
                <a:alpha val="3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31433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31541" b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546225"/>
            <a:ext cx="805656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244475"/>
            <a:ext cx="709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93999E"/>
                </a:solidFill>
                <a:latin typeface="+mn-lt"/>
              </a:defRPr>
            </a:lvl1pPr>
          </a:lstStyle>
          <a:p>
            <a:pPr>
              <a:defRPr/>
            </a:pPr>
            <a:fld id="{5F3C32F1-164B-4D35-B9FC-CAEA8E4E7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9pPr>
    </p:titleStyle>
    <p:bodyStyle>
      <a:lvl1pPr marL="2873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  <a:ea typeface="+mn-ea"/>
          <a:cs typeface="+mn-cs"/>
        </a:defRPr>
      </a:lvl1pPr>
      <a:lvl2pPr marL="7445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</a:defRPr>
      </a:lvl2pPr>
      <a:lvl3pPr marL="1196975" indent="-2825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2515A"/>
          </a:solidFill>
          <a:latin typeface="+mn-lt"/>
        </a:defRPr>
      </a:lvl3pPr>
      <a:lvl4pPr marL="1598613" indent="-2270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4pPr>
      <a:lvl5pPr marL="20589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5pPr>
      <a:lvl6pPr marL="2516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6pPr>
      <a:lvl7pPr marL="2973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7pPr>
      <a:lvl8pPr marL="34305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8pPr>
      <a:lvl9pPr marL="38877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31433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31541" b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546225"/>
            <a:ext cx="805656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244475"/>
            <a:ext cx="7099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rgbClr val="93999E"/>
                </a:solidFill>
                <a:latin typeface="+mn-lt"/>
              </a:defRPr>
            </a:lvl1pPr>
          </a:lstStyle>
          <a:p>
            <a:pPr>
              <a:defRPr/>
            </a:pPr>
            <a:fld id="{191A52B6-29AB-4645-988E-D6DA99E6C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2515A"/>
          </a:solidFill>
          <a:latin typeface="Calibri" pitchFamily="34" charset="0"/>
        </a:defRPr>
      </a:lvl9pPr>
    </p:titleStyle>
    <p:bodyStyle>
      <a:lvl1pPr marL="2873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  <a:ea typeface="+mn-ea"/>
          <a:cs typeface="+mn-cs"/>
        </a:defRPr>
      </a:lvl1pPr>
      <a:lvl2pPr marL="744538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42515A"/>
          </a:solidFill>
          <a:latin typeface="+mn-lt"/>
        </a:defRPr>
      </a:lvl2pPr>
      <a:lvl3pPr marL="1196975" indent="-2825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2515A"/>
          </a:solidFill>
          <a:latin typeface="+mn-lt"/>
        </a:defRPr>
      </a:lvl3pPr>
      <a:lvl4pPr marL="1598613" indent="-22701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4pPr>
      <a:lvl5pPr marL="20589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5pPr>
      <a:lvl6pPr marL="2516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6pPr>
      <a:lvl7pPr marL="2973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7pPr>
      <a:lvl8pPr marL="34305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8pPr>
      <a:lvl9pPr marL="38877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2515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37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Forum for Behavioral Science in Family Medicine  </a:t>
            </a:r>
            <a:endParaRPr lang="en-US" sz="2400" dirty="0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Sponsored by The Medical College of Wisconsin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discprofile.com/" TargetMode="Externa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723801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DiSC ASSESSMENT:</a:t>
            </a:r>
          </a:p>
          <a:p>
            <a:pPr algn="ctr"/>
            <a:r>
              <a:rPr lang="en-US" sz="3600" dirty="0" smtClean="0"/>
              <a:t>Using Behavioral Styles to Promote Leadership and Communication</a:t>
            </a:r>
            <a:endParaRPr lang="en-US" sz="3600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1817371" y="3581400"/>
            <a:ext cx="7315199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b="0" dirty="0" smtClean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24000" y="3657600"/>
            <a:ext cx="5655947" cy="2362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b="0" dirty="0" smtClean="0"/>
              <a:t>Stephanie Nader, LCSW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b="0" dirty="0" smtClean="0"/>
              <a:t>Laura Schaecher, LCSW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b="0" dirty="0" smtClean="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0" dirty="0" smtClean="0"/>
              <a:t>Community Health Network Indianapolis, IN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sz="2600" b="0" dirty="0" smtClean="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0" dirty="0" smtClean="0"/>
              <a:t>Behavioral Forum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0" dirty="0" smtClean="0"/>
              <a:t>September 23</a:t>
            </a:r>
            <a:r>
              <a:rPr lang="en-US" sz="2600" b="0" baseline="30000" dirty="0" smtClean="0"/>
              <a:t>rd</a:t>
            </a:r>
            <a:r>
              <a:rPr lang="en-US" sz="2600" b="0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72864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881937" cy="825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GROUP EXERCISE:  SELF IDENTIFY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09" y="1600200"/>
            <a:ext cx="6097571" cy="4567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3697618" cy="298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86000"/>
            <a:ext cx="4424912" cy="251459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" y="1371600"/>
            <a:ext cx="8229600" cy="685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0" dirty="0" smtClean="0"/>
              <a:t>QUESTIONING 		  VS 		ACCEPTING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9563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838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ACTIVE 		  VS 		THOUGHTFUL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1828800"/>
            <a:ext cx="42672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" y="1676401"/>
            <a:ext cx="312019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42010"/>
            <a:ext cx="8056562" cy="4826000"/>
          </a:xfrm>
        </p:spPr>
        <p:txBody>
          <a:bodyPr lIns="90488" tIns="44450" rIns="90488" bIns="44450"/>
          <a:lstStyle/>
          <a:p>
            <a:pPr algn="ctr">
              <a:buFont typeface="Arial" charset="0"/>
              <a:buNone/>
            </a:pPr>
            <a:r>
              <a:rPr lang="en-US" sz="7200" dirty="0" smtClean="0"/>
              <a:t>So what are you?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05000"/>
            <a:ext cx="4313314" cy="43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8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92466" y="884804"/>
            <a:ext cx="3273425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DiSC</a:t>
            </a:r>
            <a:r>
              <a:rPr lang="en-US" sz="4800" baseline="30000" dirty="0" smtClean="0"/>
              <a:t>®</a:t>
            </a:r>
            <a:r>
              <a:rPr lang="en-US" sz="4800" dirty="0" smtClean="0"/>
              <a:t> BEHAVIORS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9784" y="3165408"/>
            <a:ext cx="26320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Questioning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Logic Focused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Objective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Skeptical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Challenging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967570" y="3007082"/>
            <a:ext cx="27527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Accepting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People Focused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Empathizing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Receptive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Agreeable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095399" y="560325"/>
            <a:ext cx="101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429952" y="4321532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942931" y="2278490"/>
            <a:ext cx="719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C000"/>
                </a:solidFill>
                <a:latin typeface="Verdana" pitchFamily="34" charset="0"/>
              </a:rPr>
              <a:t>i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628775" y="2465026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B14C3"/>
                </a:solidFill>
              </a:rPr>
              <a:t>C</a:t>
            </a:r>
          </a:p>
        </p:txBody>
      </p: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3028610" y="2729693"/>
            <a:ext cx="3159125" cy="1543050"/>
            <a:chOff x="1200" y="1296"/>
            <a:chExt cx="2256" cy="2256"/>
          </a:xfrm>
        </p:grpSpPr>
        <p:sp>
          <p:nvSpPr>
            <p:cNvPr id="19472" name="Oval 11"/>
            <p:cNvSpPr>
              <a:spLocks noChangeArrowheads="1"/>
            </p:cNvSpPr>
            <p:nvPr/>
          </p:nvSpPr>
          <p:spPr bwMode="auto">
            <a:xfrm>
              <a:off x="1344" y="1440"/>
              <a:ext cx="1968" cy="19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435563"/>
                </a:solidFill>
              </a:endParaRPr>
            </a:p>
          </p:txBody>
        </p:sp>
        <p:sp>
          <p:nvSpPr>
            <p:cNvPr id="19473" name="Line 12"/>
            <p:cNvSpPr>
              <a:spLocks noChangeShapeType="1"/>
            </p:cNvSpPr>
            <p:nvPr/>
          </p:nvSpPr>
          <p:spPr bwMode="auto">
            <a:xfrm>
              <a:off x="2352" y="1296"/>
              <a:ext cx="0" cy="22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35563"/>
                </a:solidFill>
              </a:endParaRPr>
            </a:p>
          </p:txBody>
        </p:sp>
        <p:sp>
          <p:nvSpPr>
            <p:cNvPr id="19474" name="Line 13"/>
            <p:cNvSpPr>
              <a:spLocks noChangeShapeType="1"/>
            </p:cNvSpPr>
            <p:nvPr/>
          </p:nvSpPr>
          <p:spPr bwMode="auto">
            <a:xfrm rot="5400000">
              <a:off x="2328" y="1320"/>
              <a:ext cx="0" cy="22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35563"/>
                </a:solidFill>
              </a:endParaRPr>
            </a:p>
          </p:txBody>
        </p:sp>
      </p:grp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3287362" y="1297554"/>
            <a:ext cx="26320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Active 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Fast Paced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Assertive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Dynamic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Bold</a:t>
            </a:r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3395663" y="5013729"/>
            <a:ext cx="25304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D9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Thoughtful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Moderate Paced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Calm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Methodical</a:t>
            </a:r>
          </a:p>
          <a:p>
            <a:pPr algn="ctr" eaLnBrk="1" hangingPunct="1"/>
            <a:r>
              <a:rPr lang="en-US" sz="1600" b="0" dirty="0">
                <a:solidFill>
                  <a:srgbClr val="435563"/>
                </a:solidFill>
                <a:latin typeface="Tahoma" pitchFamily="34" charset="0"/>
              </a:rPr>
              <a:t>Careful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3667313" y="1061240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Dominance</a:t>
            </a: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687502" y="2729693"/>
            <a:ext cx="1312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FFC000"/>
                </a:solidFill>
                <a:latin typeface="Tahoma" pitchFamily="34" charset="0"/>
              </a:rPr>
              <a:t>Influence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859744" y="2923412"/>
            <a:ext cx="2235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0B14C3"/>
                </a:solidFill>
                <a:latin typeface="Tahoma" pitchFamily="34" charset="0"/>
              </a:rPr>
              <a:t>Conscientiousness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3746500" y="4758661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solidFill>
                  <a:srgbClr val="00B050"/>
                </a:solidFill>
                <a:latin typeface="Tahoma" pitchFamily="34" charset="0"/>
              </a:rPr>
              <a:t>Steadiness</a:t>
            </a:r>
          </a:p>
        </p:txBody>
      </p:sp>
    </p:spTree>
    <p:extLst>
      <p:ext uri="{BB962C8B-B14F-4D97-AF65-F5344CB8AC3E}">
        <p14:creationId xmlns:p14="http://schemas.microsoft.com/office/powerpoint/2010/main" val="121336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" y="1801953"/>
            <a:ext cx="3169283" cy="3569537"/>
          </a:xfrm>
          <a:prstGeom prst="rect">
            <a:avLst/>
          </a:prstGeom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573085" y="1112828"/>
            <a:ext cx="113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latin typeface="Arial" charset="0"/>
                <a:cs typeface="Arial" charset="0"/>
              </a:rPr>
              <a:t>Take action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-3810" y="342306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latin typeface="Arial" charset="0"/>
                <a:cs typeface="Arial" charset="0"/>
              </a:rPr>
              <a:t>Tasks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593301" y="3423067"/>
            <a:ext cx="13446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latin typeface="Arial" charset="0"/>
                <a:cs typeface="Arial" charset="0"/>
              </a:rPr>
              <a:t>Relationships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72272" y="5537395"/>
            <a:ext cx="1037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latin typeface="Arial" charset="0"/>
                <a:cs typeface="Arial" charset="0"/>
              </a:rPr>
              <a:t>Let things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7030A0"/>
                </a:solidFill>
                <a:latin typeface="Arial" charset="0"/>
                <a:cs typeface="Arial" charset="0"/>
              </a:rPr>
              <a:t>happen</a:t>
            </a:r>
          </a:p>
        </p:txBody>
      </p:sp>
      <p:graphicFrame>
        <p:nvGraphicFramePr>
          <p:cNvPr id="8" name="Group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019159"/>
              </p:ext>
            </p:extLst>
          </p:nvPr>
        </p:nvGraphicFramePr>
        <p:xfrm>
          <a:off x="5105400" y="1614747"/>
          <a:ext cx="3886200" cy="3892816"/>
        </p:xfrm>
        <a:graphic>
          <a:graphicData uri="http://schemas.openxmlformats.org/drawingml/2006/table">
            <a:tbl>
              <a:tblPr/>
              <a:tblGrid>
                <a:gridCol w="609599"/>
                <a:gridCol w="1524000"/>
                <a:gridCol w="1752601"/>
              </a:tblGrid>
              <a:tr h="237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37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Being taken advantage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Fun in the experience and popularity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Being rejected or disliked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Appreciation and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Being asked to change, losing sense of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Accuracy and precision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Being criticized for poor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668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85341" tIns="42670" rIns="85341" bIns="42670" anchor="t"/>
          <a:lstStyle/>
          <a:p>
            <a:pPr algn="ctr"/>
            <a:r>
              <a:rPr lang="en-US" sz="4000" b="1" i="0" dirty="0" smtClean="0">
                <a:solidFill>
                  <a:srgbClr val="7030A0"/>
                </a:solidFill>
              </a:rPr>
              <a:t>When overdone . . . </a:t>
            </a:r>
            <a:endParaRPr lang="en-US" sz="4000" b="1" i="0" dirty="0">
              <a:solidFill>
                <a:srgbClr val="7030A0"/>
              </a:solidFill>
            </a:endParaRPr>
          </a:p>
        </p:txBody>
      </p:sp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2111913" y="2631068"/>
            <a:ext cx="6553200" cy="3048000"/>
            <a:chOff x="960" y="1632"/>
            <a:chExt cx="4128" cy="1920"/>
          </a:xfrm>
        </p:grpSpPr>
        <p:sp>
          <p:nvSpPr>
            <p:cNvPr id="793603" name="Rectangle 3"/>
            <p:cNvSpPr>
              <a:spLocks noChangeArrowheads="1"/>
            </p:cNvSpPr>
            <p:nvPr/>
          </p:nvSpPr>
          <p:spPr bwMode="auto">
            <a:xfrm>
              <a:off x="960" y="3120"/>
              <a:ext cx="4128" cy="432"/>
            </a:xfrm>
            <a:prstGeom prst="rect">
              <a:avLst/>
            </a:prstGeom>
            <a:solidFill>
              <a:srgbClr val="0B14C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AFD00"/>
                </a:buClr>
                <a:buSzPct val="140000"/>
                <a:buFontTx/>
                <a:buChar char="•"/>
              </a:pPr>
              <a:endParaRPr lang="en-US" sz="3000" b="0" smtClean="0">
                <a:solidFill>
                  <a:srgbClr val="000000"/>
                </a:solidFill>
              </a:endParaRPr>
            </a:p>
          </p:txBody>
        </p:sp>
        <p:sp>
          <p:nvSpPr>
            <p:cNvPr id="793604" name="Rectangle 4"/>
            <p:cNvSpPr>
              <a:spLocks noChangeArrowheads="1"/>
            </p:cNvSpPr>
            <p:nvPr/>
          </p:nvSpPr>
          <p:spPr bwMode="auto">
            <a:xfrm>
              <a:off x="960" y="2592"/>
              <a:ext cx="41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AFD00"/>
                </a:buClr>
                <a:buSzPct val="140000"/>
                <a:buFontTx/>
                <a:buChar char="•"/>
              </a:pPr>
              <a:endParaRPr lang="en-US" sz="3000" b="0" smtClean="0">
                <a:solidFill>
                  <a:srgbClr val="000000"/>
                </a:solidFill>
              </a:endParaRPr>
            </a:p>
          </p:txBody>
        </p:sp>
        <p:sp>
          <p:nvSpPr>
            <p:cNvPr id="793605" name="Rectangle 5"/>
            <p:cNvSpPr>
              <a:spLocks noChangeArrowheads="1"/>
            </p:cNvSpPr>
            <p:nvPr/>
          </p:nvSpPr>
          <p:spPr bwMode="auto">
            <a:xfrm>
              <a:off x="960" y="2064"/>
              <a:ext cx="4128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AFD00"/>
                </a:buClr>
                <a:buSzPct val="140000"/>
                <a:buFontTx/>
                <a:buChar char="•"/>
              </a:pPr>
              <a:endParaRPr lang="en-US" sz="3000" b="0" smtClean="0">
                <a:solidFill>
                  <a:srgbClr val="000000"/>
                </a:solidFill>
              </a:endParaRPr>
            </a:p>
          </p:txBody>
        </p:sp>
        <p:sp>
          <p:nvSpPr>
            <p:cNvPr id="793606" name="Rectangle 6"/>
            <p:cNvSpPr>
              <a:spLocks noChangeArrowheads="1"/>
            </p:cNvSpPr>
            <p:nvPr/>
          </p:nvSpPr>
          <p:spPr bwMode="auto">
            <a:xfrm>
              <a:off x="960" y="1632"/>
              <a:ext cx="4128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FAFD00"/>
                </a:buClr>
                <a:buSzPct val="140000"/>
                <a:buFontTx/>
                <a:buChar char="•"/>
              </a:pPr>
              <a:endParaRPr lang="en-US" sz="30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93608" name="Group 8"/>
          <p:cNvGrpSpPr>
            <a:grpSpLocks/>
          </p:cNvGrpSpPr>
          <p:nvPr/>
        </p:nvGrpSpPr>
        <p:grpSpPr bwMode="auto">
          <a:xfrm>
            <a:off x="274" y="90380"/>
            <a:ext cx="8252365" cy="6132163"/>
            <a:chOff x="-344" y="219"/>
            <a:chExt cx="5426" cy="3626"/>
          </a:xfrm>
        </p:grpSpPr>
        <p:sp>
          <p:nvSpPr>
            <p:cNvPr id="793609" name="AutoShape 9"/>
            <p:cNvSpPr>
              <a:spLocks noChangeAspect="1" noChangeArrowheads="1" noTextEdit="1"/>
            </p:cNvSpPr>
            <p:nvPr/>
          </p:nvSpPr>
          <p:spPr bwMode="auto">
            <a:xfrm>
              <a:off x="-344" y="219"/>
              <a:ext cx="1683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FAFD00"/>
                </a:buClr>
                <a:buSzPct val="140000"/>
                <a:buFontTx/>
                <a:buChar char="•"/>
              </a:pPr>
              <a:endParaRPr lang="en-US" sz="3000" b="0" smtClean="0">
                <a:solidFill>
                  <a:srgbClr val="000000"/>
                </a:solidFill>
              </a:endParaRPr>
            </a:p>
          </p:txBody>
        </p:sp>
        <p:sp>
          <p:nvSpPr>
            <p:cNvPr id="793610" name="Rectangle 10"/>
            <p:cNvSpPr>
              <a:spLocks noChangeArrowheads="1"/>
            </p:cNvSpPr>
            <p:nvPr/>
          </p:nvSpPr>
          <p:spPr bwMode="auto">
            <a:xfrm>
              <a:off x="2197" y="992"/>
              <a:ext cx="116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dirty="0" smtClean="0">
                  <a:solidFill>
                    <a:srgbClr val="7030A0"/>
                  </a:solidFill>
                </a:rPr>
                <a:t>Strength</a:t>
              </a:r>
              <a:endParaRPr kumimoji="1" lang="en-US" sz="1800" b="0" dirty="0" smtClean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793611" name="Rectangle 11"/>
            <p:cNvSpPr>
              <a:spLocks noChangeArrowheads="1"/>
            </p:cNvSpPr>
            <p:nvPr/>
          </p:nvSpPr>
          <p:spPr bwMode="auto">
            <a:xfrm>
              <a:off x="3670" y="1012"/>
              <a:ext cx="137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dirty="0" smtClean="0">
                  <a:solidFill>
                    <a:srgbClr val="7030A0"/>
                  </a:solidFill>
                </a:rPr>
                <a:t>Weakness</a:t>
              </a:r>
              <a:endParaRPr kumimoji="1" lang="en-US" sz="1800" b="0" dirty="0" smtClean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793612" name="Rectangle 12"/>
            <p:cNvSpPr>
              <a:spLocks noChangeArrowheads="1"/>
            </p:cNvSpPr>
            <p:nvPr/>
          </p:nvSpPr>
          <p:spPr bwMode="auto">
            <a:xfrm>
              <a:off x="1314" y="1767"/>
              <a:ext cx="19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dirty="0" smtClean="0">
                  <a:solidFill>
                    <a:srgbClr val="FFFFFF"/>
                  </a:solidFill>
                </a:rPr>
                <a:t>D</a:t>
              </a:r>
              <a:endParaRPr kumimoji="1" lang="en-US" sz="1800" b="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13" name="Rectangle 13"/>
            <p:cNvSpPr>
              <a:spLocks noChangeArrowheads="1"/>
            </p:cNvSpPr>
            <p:nvPr/>
          </p:nvSpPr>
          <p:spPr bwMode="auto">
            <a:xfrm>
              <a:off x="2368" y="1769"/>
              <a:ext cx="7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kumimoji="1" lang="en-US" sz="80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kumimoji="1" lang="en-US" sz="2300" smtClean="0">
                  <a:solidFill>
                    <a:srgbClr val="FFFFFF"/>
                  </a:solidFill>
                </a:rPr>
                <a:t>Decisive</a:t>
              </a:r>
              <a:endParaRPr kumimoji="1" lang="en-US" sz="1800" b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14" name="Rectangle 14"/>
            <p:cNvSpPr>
              <a:spLocks noChangeArrowheads="1"/>
            </p:cNvSpPr>
            <p:nvPr/>
          </p:nvSpPr>
          <p:spPr bwMode="auto">
            <a:xfrm>
              <a:off x="3963" y="1769"/>
              <a:ext cx="8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kumimoji="1" lang="en-US" sz="80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kumimoji="1" lang="en-US" sz="2300" smtClean="0">
                  <a:solidFill>
                    <a:srgbClr val="FFFFFF"/>
                  </a:solidFill>
                </a:rPr>
                <a:t>Impatient</a:t>
              </a:r>
              <a:endParaRPr kumimoji="1" lang="en-US" sz="1800" b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15" name="Rectangle 15"/>
            <p:cNvSpPr>
              <a:spLocks noChangeArrowheads="1"/>
            </p:cNvSpPr>
            <p:nvPr/>
          </p:nvSpPr>
          <p:spPr bwMode="auto">
            <a:xfrm>
              <a:off x="1372" y="2244"/>
              <a:ext cx="7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dirty="0" smtClean="0">
                  <a:solidFill>
                    <a:schemeClr val="accent4"/>
                  </a:solidFill>
                </a:rPr>
                <a:t>I</a:t>
              </a:r>
              <a:endParaRPr kumimoji="1" lang="en-US" sz="1800" b="0" dirty="0" smtClean="0">
                <a:solidFill>
                  <a:schemeClr val="accent4"/>
                </a:solidFill>
                <a:latin typeface="Tahoma" pitchFamily="34" charset="0"/>
              </a:endParaRPr>
            </a:p>
          </p:txBody>
        </p:sp>
        <p:sp>
          <p:nvSpPr>
            <p:cNvPr id="793616" name="Rectangle 16"/>
            <p:cNvSpPr>
              <a:spLocks noChangeArrowheads="1"/>
            </p:cNvSpPr>
            <p:nvPr/>
          </p:nvSpPr>
          <p:spPr bwMode="auto">
            <a:xfrm>
              <a:off x="1446" y="2244"/>
              <a:ext cx="6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kumimoji="1" lang="en-US" sz="1800" b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93617" name="Rectangle 17"/>
            <p:cNvSpPr>
              <a:spLocks noChangeArrowheads="1"/>
            </p:cNvSpPr>
            <p:nvPr/>
          </p:nvSpPr>
          <p:spPr bwMode="auto">
            <a:xfrm>
              <a:off x="2315" y="2246"/>
              <a:ext cx="85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chemeClr val="accent4"/>
                  </a:solidFill>
                </a:rPr>
                <a:t>Outgoing</a:t>
              </a:r>
              <a:endParaRPr kumimoji="1" lang="en-US" sz="1800" b="0" dirty="0" smtClean="0">
                <a:solidFill>
                  <a:schemeClr val="accent4"/>
                </a:solidFill>
                <a:latin typeface="Tahoma" pitchFamily="34" charset="0"/>
              </a:endParaRPr>
            </a:p>
          </p:txBody>
        </p:sp>
        <p:sp>
          <p:nvSpPr>
            <p:cNvPr id="793618" name="Rectangle 18"/>
            <p:cNvSpPr>
              <a:spLocks noChangeArrowheads="1"/>
            </p:cNvSpPr>
            <p:nvPr/>
          </p:nvSpPr>
          <p:spPr bwMode="auto">
            <a:xfrm>
              <a:off x="3678" y="2246"/>
              <a:ext cx="140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chemeClr val="accent4"/>
                  </a:solidFill>
                </a:rPr>
                <a:t>Talks too much</a:t>
              </a:r>
              <a:endParaRPr kumimoji="1" lang="en-US" sz="1800" b="0" dirty="0" smtClean="0">
                <a:solidFill>
                  <a:schemeClr val="accent4"/>
                </a:solidFill>
                <a:latin typeface="Tahoma" pitchFamily="34" charset="0"/>
              </a:endParaRPr>
            </a:p>
          </p:txBody>
        </p:sp>
        <p:sp>
          <p:nvSpPr>
            <p:cNvPr id="793619" name="Rectangle 19"/>
            <p:cNvSpPr>
              <a:spLocks noChangeArrowheads="1"/>
            </p:cNvSpPr>
            <p:nvPr/>
          </p:nvSpPr>
          <p:spPr bwMode="auto">
            <a:xfrm>
              <a:off x="1322" y="2719"/>
              <a:ext cx="17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smtClean="0">
                  <a:solidFill>
                    <a:srgbClr val="FFFFFF"/>
                  </a:solidFill>
                </a:rPr>
                <a:t>S</a:t>
              </a:r>
              <a:endParaRPr kumimoji="1" lang="en-US" sz="1800" b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20" name="Rectangle 20"/>
            <p:cNvSpPr>
              <a:spLocks noChangeArrowheads="1"/>
            </p:cNvSpPr>
            <p:nvPr/>
          </p:nvSpPr>
          <p:spPr bwMode="auto">
            <a:xfrm>
              <a:off x="2459" y="2677"/>
              <a:ext cx="55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kumimoji="1" lang="en-US" sz="8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rgbClr val="FFFFFF"/>
                  </a:solidFill>
                </a:rPr>
                <a:t>Stable</a:t>
              </a:r>
              <a:endParaRPr kumimoji="1" lang="en-US" sz="1800" b="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21" name="Rectangle 21"/>
            <p:cNvSpPr>
              <a:spLocks noChangeArrowheads="1"/>
            </p:cNvSpPr>
            <p:nvPr/>
          </p:nvSpPr>
          <p:spPr bwMode="auto">
            <a:xfrm>
              <a:off x="3709" y="2721"/>
              <a:ext cx="134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kumimoji="1" lang="en-US" sz="8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rgbClr val="FFFFFF"/>
                  </a:solidFill>
                </a:rPr>
                <a:t>Slow to change</a:t>
              </a:r>
              <a:endParaRPr kumimoji="1" lang="en-US" sz="1800" b="0" dirty="0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93622" name="Rectangle 22"/>
            <p:cNvSpPr>
              <a:spLocks noChangeArrowheads="1"/>
            </p:cNvSpPr>
            <p:nvPr/>
          </p:nvSpPr>
          <p:spPr bwMode="auto">
            <a:xfrm>
              <a:off x="1309" y="3194"/>
              <a:ext cx="2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3300" dirty="0" smtClean="0">
                  <a:solidFill>
                    <a:schemeClr val="bg1"/>
                  </a:solidFill>
                </a:rPr>
                <a:t>C</a:t>
              </a:r>
              <a:endParaRPr kumimoji="1" lang="en-US" sz="1800" b="0" dirty="0" smtClean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93623" name="Rectangle 23"/>
            <p:cNvSpPr>
              <a:spLocks noChangeArrowheads="1"/>
            </p:cNvSpPr>
            <p:nvPr/>
          </p:nvSpPr>
          <p:spPr bwMode="auto">
            <a:xfrm>
              <a:off x="2093" y="3195"/>
              <a:ext cx="131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chemeClr val="bg1"/>
                  </a:solidFill>
                </a:rPr>
                <a:t>Quality Driven</a:t>
              </a:r>
              <a:endParaRPr kumimoji="1" lang="en-US" sz="1800" b="0" dirty="0" smtClean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93624" name="Rectangle 24"/>
            <p:cNvSpPr>
              <a:spLocks noChangeArrowheads="1"/>
            </p:cNvSpPr>
            <p:nvPr/>
          </p:nvSpPr>
          <p:spPr bwMode="auto">
            <a:xfrm>
              <a:off x="3959" y="3195"/>
              <a:ext cx="81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sz="2300" dirty="0" smtClean="0">
                  <a:solidFill>
                    <a:schemeClr val="bg1"/>
                  </a:solidFill>
                </a:rPr>
                <a:t>Nit Picky</a:t>
              </a:r>
              <a:endParaRPr kumimoji="1" lang="en-US" sz="1800" b="0" dirty="0" smtClean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93625" name="Rectangle 25"/>
            <p:cNvSpPr>
              <a:spLocks noChangeArrowheads="1"/>
            </p:cNvSpPr>
            <p:nvPr/>
          </p:nvSpPr>
          <p:spPr bwMode="auto">
            <a:xfrm>
              <a:off x="822" y="3670"/>
              <a:ext cx="5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kumimoji="1" lang="en-US" sz="100" b="0" smtClean="0">
                  <a:solidFill>
                    <a:srgbClr val="000000"/>
                  </a:solidFill>
                </a:rPr>
                <a:t> </a:t>
              </a:r>
              <a:endParaRPr kumimoji="1" lang="en-US" sz="1800" b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93626" name="Rectangle 26"/>
            <p:cNvSpPr>
              <a:spLocks noChangeArrowheads="1"/>
            </p:cNvSpPr>
            <p:nvPr/>
          </p:nvSpPr>
          <p:spPr bwMode="auto">
            <a:xfrm>
              <a:off x="816" y="3681"/>
              <a:ext cx="7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kumimoji="1" lang="en-US" sz="1800" b="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739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61"/>
          <p:cNvSpPr>
            <a:spLocks noChangeShapeType="1"/>
          </p:cNvSpPr>
          <p:nvPr/>
        </p:nvSpPr>
        <p:spPr bwMode="auto">
          <a:xfrm>
            <a:off x="1147763" y="282575"/>
            <a:ext cx="12700" cy="111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62"/>
          <p:cNvSpPr>
            <a:spLocks noChangeShapeType="1"/>
          </p:cNvSpPr>
          <p:nvPr/>
        </p:nvSpPr>
        <p:spPr bwMode="auto">
          <a:xfrm>
            <a:off x="1281113" y="392113"/>
            <a:ext cx="7937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63"/>
          <p:cNvSpPr>
            <a:spLocks noChangeShapeType="1"/>
          </p:cNvSpPr>
          <p:nvPr/>
        </p:nvSpPr>
        <p:spPr bwMode="auto">
          <a:xfrm flipV="1">
            <a:off x="922338" y="392113"/>
            <a:ext cx="9525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64"/>
          <p:cNvSpPr>
            <a:spLocks noChangeShapeType="1"/>
          </p:cNvSpPr>
          <p:nvPr/>
        </p:nvSpPr>
        <p:spPr bwMode="auto">
          <a:xfrm flipH="1">
            <a:off x="1498600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5"/>
          <p:cNvSpPr>
            <a:spLocks noChangeShapeType="1"/>
          </p:cNvSpPr>
          <p:nvPr/>
        </p:nvSpPr>
        <p:spPr bwMode="auto">
          <a:xfrm flipH="1" flipV="1">
            <a:off x="693738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4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66561"/>
              </p:ext>
            </p:extLst>
          </p:nvPr>
        </p:nvGraphicFramePr>
        <p:xfrm>
          <a:off x="228600" y="1295400"/>
          <a:ext cx="8458200" cy="502920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3902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 sure to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509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make communication brief and to the point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respect their need for autonomy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clear about rules and expectations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let them initiate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show your competence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stick to the topic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show independence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eliminate time-wasters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3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prepared for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782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blunt, demanding approaches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lack of empathy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lack of sensitivity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little social interaction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865506" y="526098"/>
            <a:ext cx="7497762" cy="825500"/>
          </a:xfrm>
        </p:spPr>
        <p:txBody>
          <a:bodyPr>
            <a:normAutofit/>
          </a:bodyPr>
          <a:lstStyle/>
          <a:p>
            <a:r>
              <a:rPr lang="en-US" dirty="0" smtClean="0"/>
              <a:t>TIPS FOR RELATING TO D’s 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33826" name="Rectangle 56"/>
          <p:cNvSpPr>
            <a:spLocks noChangeArrowheads="1"/>
          </p:cNvSpPr>
          <p:nvPr/>
        </p:nvSpPr>
        <p:spPr bwMode="auto">
          <a:xfrm>
            <a:off x="6248400" y="44196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High D’s want others to be direct, straightforward, and open to their need for </a:t>
            </a:r>
            <a:r>
              <a:rPr lang="en-US" sz="2000" b="0" dirty="0">
                <a:solidFill>
                  <a:srgbClr val="FF0000"/>
                </a:solidFill>
              </a:rPr>
              <a:t>results</a:t>
            </a:r>
            <a:r>
              <a:rPr lang="en-US" sz="2000" b="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676400"/>
            <a:ext cx="2619375" cy="1752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8" y="838200"/>
            <a:ext cx="2977213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50" y="815340"/>
            <a:ext cx="296290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90" y="3212473"/>
            <a:ext cx="197167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99" y="3185803"/>
            <a:ext cx="2328849" cy="2794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32" y="3280684"/>
            <a:ext cx="2193524" cy="28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0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55"/>
          <p:cNvSpPr>
            <a:spLocks noChangeShapeType="1"/>
          </p:cNvSpPr>
          <p:nvPr/>
        </p:nvSpPr>
        <p:spPr bwMode="auto">
          <a:xfrm>
            <a:off x="1147763" y="282575"/>
            <a:ext cx="12700" cy="111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Line 56"/>
          <p:cNvSpPr>
            <a:spLocks noChangeShapeType="1"/>
          </p:cNvSpPr>
          <p:nvPr/>
        </p:nvSpPr>
        <p:spPr bwMode="auto">
          <a:xfrm>
            <a:off x="1281113" y="392113"/>
            <a:ext cx="7937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57"/>
          <p:cNvSpPr>
            <a:spLocks noChangeShapeType="1"/>
          </p:cNvSpPr>
          <p:nvPr/>
        </p:nvSpPr>
        <p:spPr bwMode="auto">
          <a:xfrm flipV="1">
            <a:off x="922338" y="392113"/>
            <a:ext cx="9525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8"/>
          <p:cNvSpPr>
            <a:spLocks noChangeShapeType="1"/>
          </p:cNvSpPr>
          <p:nvPr/>
        </p:nvSpPr>
        <p:spPr bwMode="auto">
          <a:xfrm flipH="1">
            <a:off x="1498600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59"/>
          <p:cNvSpPr>
            <a:spLocks noChangeShapeType="1"/>
          </p:cNvSpPr>
          <p:nvPr/>
        </p:nvSpPr>
        <p:spPr bwMode="auto">
          <a:xfrm flipH="1" flipV="1">
            <a:off x="693738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6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77913"/>
              </p:ext>
            </p:extLst>
          </p:nvPr>
        </p:nvGraphicFramePr>
        <p:xfrm>
          <a:off x="152400" y="1219201"/>
          <a:ext cx="8839200" cy="496828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936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 sure to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0524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approach them informally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relaxed and sociable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let them verbalize thoughts and feelings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keep the conversation light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provide written details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give public recognition for individual accomplishments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use humor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55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prepared for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0541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attempts to persuade or influence others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a need for the limelight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overestimation of self and others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overselling ideas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vulnerability to perceived rejection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7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281113" y="498476"/>
            <a:ext cx="7243762" cy="825500"/>
          </a:xfrm>
        </p:spPr>
        <p:txBody>
          <a:bodyPr>
            <a:normAutofit/>
          </a:bodyPr>
          <a:lstStyle/>
          <a:p>
            <a:r>
              <a:rPr lang="en-US" dirty="0" smtClean="0"/>
              <a:t>TIPS FOR RELATING TO I’s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34848" name="Text Box 50"/>
          <p:cNvSpPr txBox="1">
            <a:spLocks noChangeArrowheads="1"/>
          </p:cNvSpPr>
          <p:nvPr/>
        </p:nvSpPr>
        <p:spPr bwMode="auto">
          <a:xfrm>
            <a:off x="6781800" y="4063407"/>
            <a:ext cx="2489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High i’s want others to be friendly, </a:t>
            </a:r>
            <a:r>
              <a:rPr lang="en-US" sz="2000" dirty="0">
                <a:solidFill>
                  <a:srgbClr val="FF0000"/>
                </a:solidFill>
              </a:rPr>
              <a:t>emotionally honest</a:t>
            </a:r>
            <a:r>
              <a:rPr lang="en-US" sz="2000" dirty="0"/>
              <a:t>, and to recognize the high i’s contributions.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84" y="1648025"/>
            <a:ext cx="2343150" cy="19526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do not have </a:t>
            </a:r>
            <a:r>
              <a:rPr lang="en-US" dirty="0" smtClean="0"/>
              <a:t>financial </a:t>
            </a:r>
            <a:r>
              <a:rPr lang="en-US" dirty="0" smtClean="0"/>
              <a:t>connections </a:t>
            </a:r>
            <a:r>
              <a:rPr lang="en-US" dirty="0" smtClean="0"/>
              <a:t>to DiSC materials </a:t>
            </a:r>
          </a:p>
        </p:txBody>
      </p:sp>
    </p:spTree>
    <p:extLst>
      <p:ext uri="{BB962C8B-B14F-4D97-AF65-F5344CB8AC3E}">
        <p14:creationId xmlns:p14="http://schemas.microsoft.com/office/powerpoint/2010/main" val="409377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7447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888448"/>
            <a:ext cx="1628775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086266"/>
            <a:ext cx="27051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831298"/>
            <a:ext cx="1847850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745" y="393386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3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3"/>
          <p:cNvSpPr>
            <a:spLocks noChangeShapeType="1"/>
          </p:cNvSpPr>
          <p:nvPr/>
        </p:nvSpPr>
        <p:spPr bwMode="auto">
          <a:xfrm>
            <a:off x="1147763" y="282575"/>
            <a:ext cx="12700" cy="111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Line 64"/>
          <p:cNvSpPr>
            <a:spLocks noChangeShapeType="1"/>
          </p:cNvSpPr>
          <p:nvPr/>
        </p:nvSpPr>
        <p:spPr bwMode="auto">
          <a:xfrm>
            <a:off x="1281113" y="392113"/>
            <a:ext cx="7937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65"/>
          <p:cNvSpPr>
            <a:spLocks noChangeShapeType="1"/>
          </p:cNvSpPr>
          <p:nvPr/>
        </p:nvSpPr>
        <p:spPr bwMode="auto">
          <a:xfrm flipV="1">
            <a:off x="922338" y="392113"/>
            <a:ext cx="9525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6"/>
          <p:cNvSpPr>
            <a:spLocks noChangeShapeType="1"/>
          </p:cNvSpPr>
          <p:nvPr/>
        </p:nvSpPr>
        <p:spPr bwMode="auto">
          <a:xfrm flipH="1">
            <a:off x="1498600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7"/>
          <p:cNvSpPr>
            <a:spLocks noChangeShapeType="1"/>
          </p:cNvSpPr>
          <p:nvPr/>
        </p:nvSpPr>
        <p:spPr bwMode="auto">
          <a:xfrm flipH="1" flipV="1">
            <a:off x="693738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70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52575"/>
              </p:ext>
            </p:extLst>
          </p:nvPr>
        </p:nvGraphicFramePr>
        <p:xfrm>
          <a:off x="76200" y="1356408"/>
          <a:ext cx="8458200" cy="518155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37408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 sure to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2924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systematic in your approach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provide a consistent and secure environment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let them know how things will be done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use sincere appreciation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show their importance to the organization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let them adapt slowly to change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4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8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prepared for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7390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friendliness to colleagues and supervisors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resistance to change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difficulty identifying priorities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difficulty with deadlines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8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5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1147763" y="484871"/>
            <a:ext cx="7099300" cy="825500"/>
          </a:xfrm>
        </p:spPr>
        <p:txBody>
          <a:bodyPr>
            <a:normAutofit/>
          </a:bodyPr>
          <a:lstStyle/>
          <a:p>
            <a:r>
              <a:rPr lang="en-US" dirty="0" smtClean="0"/>
              <a:t>TIPS FOR RELATING TO S’s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35876" name="Text Box 58"/>
          <p:cNvSpPr txBox="1">
            <a:spLocks noChangeArrowheads="1"/>
          </p:cNvSpPr>
          <p:nvPr/>
        </p:nvSpPr>
        <p:spPr bwMode="auto">
          <a:xfrm>
            <a:off x="6646862" y="4495800"/>
            <a:ext cx="2497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High S’s want others to be relaxed, agreeable, cooperative, and </a:t>
            </a:r>
            <a:r>
              <a:rPr lang="en-US" sz="2000" dirty="0">
                <a:solidFill>
                  <a:srgbClr val="FF0000"/>
                </a:solidFill>
              </a:rPr>
              <a:t>appreciative</a:t>
            </a:r>
            <a:r>
              <a:rPr lang="en-US" sz="1400" b="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743074"/>
            <a:ext cx="2705100" cy="16859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990600"/>
            <a:ext cx="1952625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45" y="962025"/>
            <a:ext cx="19335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10000"/>
            <a:ext cx="177165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968037"/>
            <a:ext cx="177165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181100"/>
            <a:ext cx="26162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65"/>
          <p:cNvSpPr>
            <a:spLocks noChangeShapeType="1"/>
          </p:cNvSpPr>
          <p:nvPr/>
        </p:nvSpPr>
        <p:spPr bwMode="auto">
          <a:xfrm>
            <a:off x="1147763" y="282575"/>
            <a:ext cx="12700" cy="111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66"/>
          <p:cNvSpPr>
            <a:spLocks noChangeShapeType="1"/>
          </p:cNvSpPr>
          <p:nvPr/>
        </p:nvSpPr>
        <p:spPr bwMode="auto">
          <a:xfrm>
            <a:off x="1281113" y="392113"/>
            <a:ext cx="7937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7"/>
          <p:cNvSpPr>
            <a:spLocks noChangeShapeType="1"/>
          </p:cNvSpPr>
          <p:nvPr/>
        </p:nvSpPr>
        <p:spPr bwMode="auto">
          <a:xfrm flipV="1">
            <a:off x="922338" y="392113"/>
            <a:ext cx="9525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68"/>
          <p:cNvSpPr>
            <a:spLocks noChangeShapeType="1"/>
          </p:cNvSpPr>
          <p:nvPr/>
        </p:nvSpPr>
        <p:spPr bwMode="auto">
          <a:xfrm flipH="1">
            <a:off x="1498600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9"/>
          <p:cNvSpPr>
            <a:spLocks noChangeShapeType="1"/>
          </p:cNvSpPr>
          <p:nvPr/>
        </p:nvSpPr>
        <p:spPr bwMode="auto">
          <a:xfrm flipH="1" flipV="1">
            <a:off x="693738" y="854075"/>
            <a:ext cx="12700" cy="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188"/>
              </p:ext>
            </p:extLst>
          </p:nvPr>
        </p:nvGraphicFramePr>
        <p:xfrm>
          <a:off x="76200" y="1371600"/>
          <a:ext cx="8763000" cy="5291301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0133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 sure to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7841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provide clear expectations and deadlines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show dependability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demonstrate loyalty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tactful and emotionally reserved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allow precedent to be a guide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precise and focused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value high standards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3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3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Be prepared for</a:t>
                      </a:r>
                    </a:p>
                  </a:txBody>
                  <a:tcPr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174">
                <a:tc>
                  <a:txBody>
                    <a:bodyPr/>
                    <a:lstStyle/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discomfort with ambiguity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resistance to vague or general information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desire to double-check</a:t>
                      </a:r>
                    </a:p>
                    <a:p>
                      <a:pPr marL="287338" marR="0" lvl="0" indent="-287338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515A"/>
                          </a:solidFill>
                          <a:effectLst/>
                          <a:latin typeface="Calibri" pitchFamily="34" charset="0"/>
                        </a:rPr>
                        <a:t>little need for affiliation with others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79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2515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1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912812" y="265907"/>
            <a:ext cx="7391400" cy="1200150"/>
          </a:xfrm>
        </p:spPr>
        <p:txBody>
          <a:bodyPr>
            <a:normAutofit/>
          </a:bodyPr>
          <a:lstStyle/>
          <a:p>
            <a:r>
              <a:rPr lang="en-US" dirty="0" smtClean="0"/>
              <a:t>TIPS FOR RELATING TO C’s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36902" name="Text Box 60"/>
          <p:cNvSpPr txBox="1">
            <a:spLocks noChangeArrowheads="1"/>
          </p:cNvSpPr>
          <p:nvPr/>
        </p:nvSpPr>
        <p:spPr bwMode="auto">
          <a:xfrm>
            <a:off x="6642975" y="4011685"/>
            <a:ext cx="21320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High C’s want others to minimize socializing, give details, and value </a:t>
            </a:r>
            <a:r>
              <a:rPr lang="en-US" sz="2000" dirty="0">
                <a:solidFill>
                  <a:srgbClr val="FF0000"/>
                </a:solidFill>
              </a:rPr>
              <a:t>accuracy</a:t>
            </a:r>
            <a:r>
              <a:rPr lang="en-US" sz="2000" dirty="0"/>
              <a:t>.</a:t>
            </a:r>
          </a:p>
        </p:txBody>
      </p:sp>
      <p:sp>
        <p:nvSpPr>
          <p:cNvPr id="36903" name="Text Box 61"/>
          <p:cNvSpPr txBox="1">
            <a:spLocks noChangeArrowheads="1"/>
          </p:cNvSpPr>
          <p:nvPr/>
        </p:nvSpPr>
        <p:spPr bwMode="auto">
          <a:xfrm>
            <a:off x="6707188" y="331788"/>
            <a:ext cx="1827212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68610"/>
            <a:ext cx="2152650" cy="2124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6" y="1981200"/>
            <a:ext cx="1855839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47875"/>
            <a:ext cx="1707173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39" y="2133600"/>
            <a:ext cx="247691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43890"/>
            <a:ext cx="3352800" cy="5517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4876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to the side of the room that identifies your dominant behavioral style. </a:t>
            </a:r>
          </a:p>
        </p:txBody>
      </p:sp>
    </p:spTree>
    <p:extLst>
      <p:ext uri="{BB962C8B-B14F-4D97-AF65-F5344CB8AC3E}">
        <p14:creationId xmlns:p14="http://schemas.microsoft.com/office/powerpoint/2010/main" val="327537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to Know Your People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086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</a:t>
            </a:r>
            <a:r>
              <a:rPr lang="en-US" dirty="0" smtClean="0"/>
              <a:t>3 strengths of your behavioral </a:t>
            </a:r>
            <a:r>
              <a:rPr lang="en-US" dirty="0" smtClean="0"/>
              <a:t>style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 smtClean="0"/>
              <a:t>2 </a:t>
            </a:r>
            <a:r>
              <a:rPr lang="en-US" dirty="0" smtClean="0"/>
              <a:t>strengths of each of the other behavioral </a:t>
            </a:r>
            <a:r>
              <a:rPr lang="en-US" dirty="0" smtClean="0"/>
              <a:t>styles and 1 characteristic of that style that can be difficult to work with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Share </a:t>
            </a:r>
            <a:r>
              <a:rPr lang="en-US" dirty="0" smtClean="0"/>
              <a:t>with the larger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1208" y="542752"/>
            <a:ext cx="7315200" cy="685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smtClean="0">
                <a:solidFill>
                  <a:srgbClr val="7030A0"/>
                </a:solidFill>
              </a:rPr>
              <a:t>Family Photos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1371600"/>
            <a:ext cx="3042458" cy="2133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D-Style</a:t>
            </a:r>
          </a:p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Has a gold leafed, leather-bound album. Doesn’t know where the pictures are.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29200" y="1371599"/>
            <a:ext cx="3048000" cy="2133601"/>
          </a:xfrm>
          <a:prstGeom prst="rect">
            <a:avLst/>
          </a:prstGeom>
          <a:solidFill>
            <a:srgbClr val="08C61F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I-Style</a:t>
            </a:r>
          </a:p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Has pictures in cell phone, envelopes and in different closets.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1208" y="3714750"/>
            <a:ext cx="2990850" cy="22398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600" dirty="0" smtClean="0"/>
              <a:t>C-Style</a:t>
            </a:r>
          </a:p>
          <a:p>
            <a:pPr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000" b="0" dirty="0" smtClean="0"/>
              <a:t>Picks 5-6 pictures out of all that best highlight the moment, labels them, and then puts the album on a bookshelf.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3744768"/>
            <a:ext cx="3048000" cy="220980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S-Style</a:t>
            </a:r>
          </a:p>
          <a:p>
            <a:pPr algn="ctr">
              <a:spcBef>
                <a:spcPct val="75000"/>
              </a:spcBef>
              <a:buClr>
                <a:srgbClr val="919191"/>
              </a:buClr>
              <a:buSzPct val="75000"/>
              <a:buFont typeface="Monotype Sorts" pitchFamily="2" charset="2"/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All pictures are in albums in the family room</a:t>
            </a:r>
            <a:r>
              <a:rPr lang="en-US" sz="2000" b="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1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Responding to Conflict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6619244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 smtClean="0"/>
              <a:t>What do our Dominating D’s do….</a:t>
            </a:r>
            <a:endParaRPr lang="en-US" sz="2700" b="1" dirty="0"/>
          </a:p>
          <a:p>
            <a:pPr lvl="1"/>
            <a:r>
              <a:rPr lang="en-US" sz="2550" dirty="0"/>
              <a:t>Become overly assertive</a:t>
            </a:r>
          </a:p>
          <a:p>
            <a:pPr lvl="1"/>
            <a:r>
              <a:rPr lang="en-US" sz="2550" dirty="0"/>
              <a:t>Overly controlling</a:t>
            </a:r>
          </a:p>
          <a:p>
            <a:pPr lvl="1"/>
            <a:r>
              <a:rPr lang="en-US" sz="2550" dirty="0"/>
              <a:t>Strong – willed</a:t>
            </a:r>
          </a:p>
          <a:p>
            <a:pPr lvl="1"/>
            <a:r>
              <a:rPr lang="en-US" sz="2550" dirty="0"/>
              <a:t>Attempt to impose thoughts and feelings on others</a:t>
            </a:r>
          </a:p>
          <a:p>
            <a:pPr lvl="1"/>
            <a:endParaRPr lang="en-US" sz="255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2324100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75" y="1594499"/>
            <a:ext cx="6571060" cy="5302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Responding to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4" y="3003628"/>
            <a:ext cx="7468354" cy="3141890"/>
          </a:xfrm>
        </p:spPr>
        <p:txBody>
          <a:bodyPr/>
          <a:lstStyle/>
          <a:p>
            <a:pPr marL="0" indent="0">
              <a:buClr>
                <a:srgbClr val="B31166"/>
              </a:buClr>
              <a:buNone/>
            </a:pPr>
            <a:r>
              <a:rPr lang="en-US" sz="2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do our </a:t>
            </a:r>
            <a:r>
              <a:rPr lang="en-US" sz="2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Influencing </a:t>
            </a:r>
            <a:r>
              <a:rPr lang="en-US" sz="2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I’s do….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 be explosive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Emotionally attack others and their ideas</a:t>
            </a: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en-US" sz="25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Use put downs to discredit others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Tell people how he/she “feels” about </a:t>
            </a:r>
            <a:r>
              <a:rPr lang="en-US" sz="25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things</a:t>
            </a:r>
            <a:endParaRPr lang="en-US" sz="25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3622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1628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your dominate DiSC behavioral style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 awareness of </a:t>
            </a:r>
            <a:r>
              <a:rPr lang="en-US" dirty="0"/>
              <a:t>how your style impacts others.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Describe characteristics of each DiSC style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Explore the use of DiSC assessment to improve communication at your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7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Responding to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7790260" cy="3190875"/>
          </a:xfrm>
        </p:spPr>
        <p:txBody>
          <a:bodyPr>
            <a:normAutofit/>
          </a:bodyPr>
          <a:lstStyle/>
          <a:p>
            <a:pPr marL="0" indent="0">
              <a:buClr>
                <a:srgbClr val="B31166"/>
              </a:buClr>
              <a:buNone/>
            </a:pPr>
            <a:r>
              <a:rPr lang="en-US" sz="2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do our Steady S’s do…..</a:t>
            </a:r>
            <a:endParaRPr lang="en-US" sz="2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 give in to keep peace and reduce conflict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Appear to agree with others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Tolerate things even though he/she may disagree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Desire to save the relationship even if it hurts them the most</a:t>
            </a:r>
            <a:endParaRPr lang="en-US" sz="25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10" y="21145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Responding to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8" y="2971800"/>
            <a:ext cx="6992493" cy="3190875"/>
          </a:xfrm>
        </p:spPr>
        <p:txBody>
          <a:bodyPr>
            <a:normAutofit/>
          </a:bodyPr>
          <a:lstStyle/>
          <a:p>
            <a:pPr marL="0" indent="0">
              <a:buClr>
                <a:srgbClr val="B31166"/>
              </a:buClr>
              <a:buNone/>
            </a:pPr>
            <a:r>
              <a:rPr lang="en-US" sz="2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do our </a:t>
            </a:r>
            <a:r>
              <a:rPr lang="en-US" sz="2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Conscientious </a:t>
            </a:r>
            <a:r>
              <a:rPr lang="en-US" sz="2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C’s do….</a:t>
            </a:r>
            <a:endParaRPr lang="en-US" b="1" dirty="0" smtClean="0"/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Less assertive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Keep thoughts to self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Withdraw from people and/ or undesirable situations</a:t>
            </a:r>
          </a:p>
          <a:p>
            <a:pPr lvl="1">
              <a:buClr>
                <a:srgbClr val="B31166"/>
              </a:buClr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Start planning their next move</a:t>
            </a:r>
            <a:endParaRPr lang="en-US" sz="25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127" y="2209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DiSC A Part of Our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 Resident &amp; Faculty completes an assessment</a:t>
            </a:r>
          </a:p>
          <a:p>
            <a:r>
              <a:rPr lang="en-US" dirty="0"/>
              <a:t>It is posted in our clinic, on resident ILPs</a:t>
            </a:r>
          </a:p>
          <a:p>
            <a:r>
              <a:rPr lang="en-US" dirty="0"/>
              <a:t>Frequently referred to during teaching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1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DiSC A Part of Our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11430"/>
            <a:ext cx="912876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7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95400" y="1181100"/>
            <a:ext cx="84407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87338" indent="-287338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dirty="0">
                <a:solidFill>
                  <a:srgbClr val="4251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“In matters of style, </a:t>
            </a:r>
          </a:p>
          <a:p>
            <a:pPr marL="287338" indent="-287338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dirty="0">
                <a:solidFill>
                  <a:srgbClr val="4251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swim with the current;  </a:t>
            </a:r>
          </a:p>
          <a:p>
            <a:pPr marL="287338" indent="-287338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dirty="0">
                <a:solidFill>
                  <a:srgbClr val="4251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matters of principle, </a:t>
            </a:r>
          </a:p>
          <a:p>
            <a:pPr marL="287338" indent="-287338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dirty="0">
                <a:solidFill>
                  <a:srgbClr val="4251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 like a rock.”  </a:t>
            </a:r>
            <a:endParaRPr lang="en-US" sz="4400" dirty="0" smtClean="0">
              <a:solidFill>
                <a:srgbClr val="42515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7338" indent="-287338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42515A"/>
                </a:solidFill>
                <a:latin typeface="Bradley Hand ITC" pitchFamily="66" charset="0"/>
              </a:rPr>
              <a:t>--</a:t>
            </a:r>
            <a:r>
              <a:rPr lang="en-US" sz="2800" dirty="0">
                <a:solidFill>
                  <a:srgbClr val="42515A"/>
                </a:solidFill>
                <a:latin typeface="Bradley Hand ITC" pitchFamily="66" charset="0"/>
              </a:rPr>
              <a:t>Thomas Jefferson</a:t>
            </a:r>
          </a:p>
          <a:p>
            <a:pPr marL="287338" indent="-287338" algn="r" defTabSz="457200">
              <a:lnSpc>
                <a:spcPct val="145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42515A"/>
              </a:solidFill>
              <a:latin typeface="Bradley Hand ITC" pitchFamily="66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title"/>
          </p:nvPr>
        </p:nvSpPr>
        <p:spPr>
          <a:xfrm>
            <a:off x="533400" y="4953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Parting thought . . 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96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11149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895600"/>
            <a:ext cx="8077200" cy="3124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/>
              <a:t>References 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://www.discprofile.com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68C810-F979-4417-96B2-48129AA909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0"/>
            <a:ext cx="4151643" cy="27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4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856" y="1524000"/>
            <a:ext cx="6422288" cy="35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Health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90800"/>
            <a:ext cx="7086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10 – 10 – 10 </a:t>
            </a:r>
          </a:p>
          <a:p>
            <a:r>
              <a:rPr lang="en-US" dirty="0" smtClean="0"/>
              <a:t>Community Based Program</a:t>
            </a:r>
          </a:p>
          <a:p>
            <a:r>
              <a:rPr lang="en-US" dirty="0" smtClean="0"/>
              <a:t>Longitudinal Curriculum</a:t>
            </a:r>
          </a:p>
          <a:p>
            <a:r>
              <a:rPr lang="en-US" dirty="0" smtClean="0"/>
              <a:t>Team Based Structure</a:t>
            </a:r>
          </a:p>
          <a:p>
            <a:r>
              <a:rPr lang="en-US" dirty="0" smtClean="0"/>
              <a:t>Behavioral Team</a:t>
            </a:r>
          </a:p>
        </p:txBody>
      </p:sp>
    </p:spTree>
    <p:extLst>
      <p:ext uri="{BB962C8B-B14F-4D97-AF65-F5344CB8AC3E}">
        <p14:creationId xmlns:p14="http://schemas.microsoft.com/office/powerpoint/2010/main" val="2943604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38200"/>
            <a:ext cx="6408737" cy="825500"/>
          </a:xfrm>
        </p:spPr>
        <p:txBody>
          <a:bodyPr/>
          <a:lstStyle/>
          <a:p>
            <a:r>
              <a:rPr lang="en-US" sz="4400" dirty="0" smtClean="0"/>
              <a:t>Ancient Wisdom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061325" cy="4191000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sz="6000" dirty="0" smtClean="0"/>
              <a:t>We see the world, </a:t>
            </a:r>
          </a:p>
          <a:p>
            <a:pPr algn="ctr">
              <a:buFont typeface="Arial" charset="0"/>
              <a:buNone/>
              <a:defRPr/>
            </a:pPr>
            <a:r>
              <a:rPr lang="en-US" sz="6000" dirty="0" smtClean="0"/>
              <a:t>not the way it is,</a:t>
            </a:r>
          </a:p>
          <a:p>
            <a:pPr algn="ctr">
              <a:buFont typeface="Arial" charset="0"/>
              <a:buNone/>
              <a:defRPr/>
            </a:pPr>
            <a:r>
              <a:rPr lang="en-US" sz="6000" dirty="0" smtClean="0"/>
              <a:t> but the way we are.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latin typeface="Book Antiqua" pitchFamily="18" charset="0"/>
              </a:rPr>
              <a:t>~Talmud</a:t>
            </a:r>
            <a:r>
              <a:rPr lang="en-US" sz="6000" dirty="0" smtClean="0">
                <a:latin typeface="Book Antiqua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4800" dirty="0" smtClean="0"/>
              <a:t>	 </a:t>
            </a:r>
          </a:p>
          <a:p>
            <a:pPr>
              <a:buFont typeface="Arial" charset="0"/>
              <a:buNone/>
              <a:defRPr/>
            </a:pPr>
            <a:r>
              <a:rPr lang="en-US" sz="4800" dirty="0" smtClean="0"/>
              <a:t>		       				</a:t>
            </a:r>
            <a:endParaRPr lang="en-US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04850"/>
            <a:ext cx="7010400" cy="895350"/>
          </a:xfrm>
        </p:spPr>
        <p:txBody>
          <a:bodyPr/>
          <a:lstStyle/>
          <a:p>
            <a:r>
              <a:rPr lang="en-US" sz="4400" b="1" dirty="0" smtClean="0"/>
              <a:t>DiSC</a:t>
            </a:r>
            <a:r>
              <a:rPr lang="en-US" sz="4400" dirty="0" smtClean="0"/>
              <a:t> ~ What IT IS . . . IS NOT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76800"/>
          </a:xfrm>
        </p:spPr>
        <p:txBody>
          <a:bodyPr lIns="90488" tIns="44450" rIns="90488" bIns="44450"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08C6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Describes PREFERRED WORK AND BEHAVIORAL STYLE in different situations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Behavioral inventory based on self-perception (Not a 360)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Often tied to strengths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Descriptive</a:t>
            </a:r>
          </a:p>
          <a:p>
            <a:pPr algn="ctr">
              <a:buClr>
                <a:srgbClr val="CC0066"/>
              </a:buClr>
              <a:buSzPct val="140000"/>
              <a:buFontTx/>
              <a:buNone/>
              <a:defRPr/>
            </a:pPr>
            <a:r>
              <a:rPr lang="en-US" sz="1800" b="1" dirty="0" smtClean="0">
                <a:solidFill>
                  <a:srgbClr val="E519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1800" b="1" dirty="0" smtClean="0">
                <a:solidFill>
                  <a:srgbClr val="E5192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endParaRPr lang="en-US" sz="1800" b="1" dirty="0" smtClean="0">
              <a:solidFill>
                <a:srgbClr val="E5192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Predictive of success in a specific </a:t>
            </a:r>
            <a:r>
              <a:rPr lang="en-US" sz="2400" dirty="0" smtClean="0"/>
              <a:t>job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A personality test</a:t>
            </a: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Does not limit a person's </a:t>
            </a:r>
            <a:r>
              <a:rPr lang="en-US" sz="2400" dirty="0" smtClean="0"/>
              <a:t>ability to develop in another direction or work environment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Does not classify people into better or worse, crazy or sane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r>
              <a:rPr lang="en-US" sz="2400" dirty="0" smtClean="0"/>
              <a:t>Does not measure intelligence, professional skills, or APTITUDE</a:t>
            </a:r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>
              <a:buClr>
                <a:srgbClr val="CC0066"/>
              </a:buClr>
              <a:buSzPct val="140000"/>
              <a:buFontTx/>
              <a:buChar char="•"/>
              <a:defRPr/>
            </a:pPr>
            <a:endParaRPr lang="en-US" sz="2400" dirty="0" smtClean="0"/>
          </a:p>
          <a:p>
            <a:pPr algn="ctr">
              <a:defRPr/>
            </a:pPr>
            <a:endParaRPr lang="en-US" sz="2400" dirty="0" smtClean="0"/>
          </a:p>
          <a:p>
            <a:pPr algn="ctr">
              <a:defRPr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912" y="1264213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William Moulton </a:t>
            </a:r>
            <a:r>
              <a:rPr lang="en-US" b="1" dirty="0" smtClean="0"/>
              <a:t>Marston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209800"/>
            <a:ext cx="7086600" cy="23923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William Moulton Marston's life story is an interesting one—filled with accomplishments that at first seem totally unrelated. He was a lawyer, a psychologist, invented the first functional lie detector polygraph, created the DISC model for emotions and behavior of normal people, authored self-help books and created the Wonder Woman comic.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6C63DB-F129-4FFE-A2D0-622DED644B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4343400"/>
            <a:ext cx="1887717" cy="19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Cornerstone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DiSC styles and priorities are equally valuable. We are all a blend of all four styles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Gaining </a:t>
            </a:r>
            <a:r>
              <a:rPr lang="en-US" dirty="0"/>
              <a:t>a better understanding of yourself is the first step to becoming more effective when working with others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Learning about the DiSC styles of other people you work </a:t>
            </a:r>
            <a:r>
              <a:rPr lang="en-US" dirty="0" smtClean="0"/>
              <a:t>can </a:t>
            </a:r>
            <a:r>
              <a:rPr lang="en-US" dirty="0"/>
              <a:t>help you understand their priorities and how they differ from your own.</a:t>
            </a:r>
          </a:p>
          <a:p>
            <a:r>
              <a:rPr lang="en-US" dirty="0"/>
              <a:t>You can improve the quality of your </a:t>
            </a:r>
            <a:r>
              <a:rPr lang="en-US" dirty="0" smtClean="0"/>
              <a:t>work place by </a:t>
            </a:r>
            <a:r>
              <a:rPr lang="en-US" dirty="0"/>
              <a:t>using DiSC to build more effective relationships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7/11/2011"/>
</p:tagLst>
</file>

<file path=ppt/theme/theme1.xml><?xml version="1.0" encoding="utf-8"?>
<a:theme xmlns:a="http://schemas.openxmlformats.org/drawingml/2006/main" name="CH Everyday Template ORANGE 2">
  <a:themeElements>
    <a:clrScheme name="CH Everyday Template ORANGE 2 1">
      <a:dk1>
        <a:srgbClr val="435563"/>
      </a:dk1>
      <a:lt1>
        <a:srgbClr val="FFFFFF"/>
      </a:lt1>
      <a:dk2>
        <a:srgbClr val="435563"/>
      </a:dk2>
      <a:lt2>
        <a:srgbClr val="EEECE1"/>
      </a:lt2>
      <a:accent1>
        <a:srgbClr val="38913A"/>
      </a:accent1>
      <a:accent2>
        <a:srgbClr val="F1B533"/>
      </a:accent2>
      <a:accent3>
        <a:srgbClr val="FFFFFF"/>
      </a:accent3>
      <a:accent4>
        <a:srgbClr val="384753"/>
      </a:accent4>
      <a:accent5>
        <a:srgbClr val="AEC7AE"/>
      </a:accent5>
      <a:accent6>
        <a:srgbClr val="DAA42D"/>
      </a:accent6>
      <a:hlink>
        <a:srgbClr val="0000FF"/>
      </a:hlink>
      <a:folHlink>
        <a:srgbClr val="800080"/>
      </a:folHlink>
    </a:clrScheme>
    <a:fontScheme name="CH Everyday Template ORANG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 Everyday Template ORANGE 2 1">
        <a:dk1>
          <a:srgbClr val="435563"/>
        </a:dk1>
        <a:lt1>
          <a:srgbClr val="FFFFFF"/>
        </a:lt1>
        <a:dk2>
          <a:srgbClr val="435563"/>
        </a:dk2>
        <a:lt2>
          <a:srgbClr val="EEECE1"/>
        </a:lt2>
        <a:accent1>
          <a:srgbClr val="38913A"/>
        </a:accent1>
        <a:accent2>
          <a:srgbClr val="F1B533"/>
        </a:accent2>
        <a:accent3>
          <a:srgbClr val="FFFFFF"/>
        </a:accent3>
        <a:accent4>
          <a:srgbClr val="384753"/>
        </a:accent4>
        <a:accent5>
          <a:srgbClr val="AEC7AE"/>
        </a:accent5>
        <a:accent6>
          <a:srgbClr val="DAA42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 Everyday Template ORANGE 2">
  <a:themeElements>
    <a:clrScheme name="1_CH Everyday Template ORANGE 2 1">
      <a:dk1>
        <a:srgbClr val="435563"/>
      </a:dk1>
      <a:lt1>
        <a:srgbClr val="FFFFFF"/>
      </a:lt1>
      <a:dk2>
        <a:srgbClr val="435563"/>
      </a:dk2>
      <a:lt2>
        <a:srgbClr val="EEECE1"/>
      </a:lt2>
      <a:accent1>
        <a:srgbClr val="38913A"/>
      </a:accent1>
      <a:accent2>
        <a:srgbClr val="F1B533"/>
      </a:accent2>
      <a:accent3>
        <a:srgbClr val="FFFFFF"/>
      </a:accent3>
      <a:accent4>
        <a:srgbClr val="384753"/>
      </a:accent4>
      <a:accent5>
        <a:srgbClr val="AEC7AE"/>
      </a:accent5>
      <a:accent6>
        <a:srgbClr val="DAA42D"/>
      </a:accent6>
      <a:hlink>
        <a:srgbClr val="0000FF"/>
      </a:hlink>
      <a:folHlink>
        <a:srgbClr val="800080"/>
      </a:folHlink>
    </a:clrScheme>
    <a:fontScheme name="1_CH Everyday Template ORANG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 Everyday Template ORANGE 2 1">
        <a:dk1>
          <a:srgbClr val="435563"/>
        </a:dk1>
        <a:lt1>
          <a:srgbClr val="FFFFFF"/>
        </a:lt1>
        <a:dk2>
          <a:srgbClr val="435563"/>
        </a:dk2>
        <a:lt2>
          <a:srgbClr val="EEECE1"/>
        </a:lt2>
        <a:accent1>
          <a:srgbClr val="38913A"/>
        </a:accent1>
        <a:accent2>
          <a:srgbClr val="F1B533"/>
        </a:accent2>
        <a:accent3>
          <a:srgbClr val="FFFFFF"/>
        </a:accent3>
        <a:accent4>
          <a:srgbClr val="384753"/>
        </a:accent4>
        <a:accent5>
          <a:srgbClr val="AEC7AE"/>
        </a:accent5>
        <a:accent6>
          <a:srgbClr val="DAA42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H Everyday Template ORANGE 2">
  <a:themeElements>
    <a:clrScheme name="2_CH Everyday Template ORANGE 2 1">
      <a:dk1>
        <a:srgbClr val="435563"/>
      </a:dk1>
      <a:lt1>
        <a:srgbClr val="FFFFFF"/>
      </a:lt1>
      <a:dk2>
        <a:srgbClr val="435563"/>
      </a:dk2>
      <a:lt2>
        <a:srgbClr val="EEECE1"/>
      </a:lt2>
      <a:accent1>
        <a:srgbClr val="38913A"/>
      </a:accent1>
      <a:accent2>
        <a:srgbClr val="F1B533"/>
      </a:accent2>
      <a:accent3>
        <a:srgbClr val="FFFFFF"/>
      </a:accent3>
      <a:accent4>
        <a:srgbClr val="384753"/>
      </a:accent4>
      <a:accent5>
        <a:srgbClr val="AEC7AE"/>
      </a:accent5>
      <a:accent6>
        <a:srgbClr val="DAA42D"/>
      </a:accent6>
      <a:hlink>
        <a:srgbClr val="0000FF"/>
      </a:hlink>
      <a:folHlink>
        <a:srgbClr val="800080"/>
      </a:folHlink>
    </a:clrScheme>
    <a:fontScheme name="2_CH Everyday Template ORANG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H Everyday Template ORANGE 2 1">
        <a:dk1>
          <a:srgbClr val="435563"/>
        </a:dk1>
        <a:lt1>
          <a:srgbClr val="FFFFFF"/>
        </a:lt1>
        <a:dk2>
          <a:srgbClr val="435563"/>
        </a:dk2>
        <a:lt2>
          <a:srgbClr val="EEECE1"/>
        </a:lt2>
        <a:accent1>
          <a:srgbClr val="38913A"/>
        </a:accent1>
        <a:accent2>
          <a:srgbClr val="F1B533"/>
        </a:accent2>
        <a:accent3>
          <a:srgbClr val="FFFFFF"/>
        </a:accent3>
        <a:accent4>
          <a:srgbClr val="384753"/>
        </a:accent4>
        <a:accent5>
          <a:srgbClr val="AEC7AE"/>
        </a:accent5>
        <a:accent6>
          <a:srgbClr val="DAA42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H Everyday Template ORANGE 2">
  <a:themeElements>
    <a:clrScheme name="3_CH Everyday Template ORANGE 2 1">
      <a:dk1>
        <a:srgbClr val="435563"/>
      </a:dk1>
      <a:lt1>
        <a:srgbClr val="FFFFFF"/>
      </a:lt1>
      <a:dk2>
        <a:srgbClr val="435563"/>
      </a:dk2>
      <a:lt2>
        <a:srgbClr val="EEECE1"/>
      </a:lt2>
      <a:accent1>
        <a:srgbClr val="38913A"/>
      </a:accent1>
      <a:accent2>
        <a:srgbClr val="F1B533"/>
      </a:accent2>
      <a:accent3>
        <a:srgbClr val="FFFFFF"/>
      </a:accent3>
      <a:accent4>
        <a:srgbClr val="384753"/>
      </a:accent4>
      <a:accent5>
        <a:srgbClr val="AEC7AE"/>
      </a:accent5>
      <a:accent6>
        <a:srgbClr val="DAA42D"/>
      </a:accent6>
      <a:hlink>
        <a:srgbClr val="0000FF"/>
      </a:hlink>
      <a:folHlink>
        <a:srgbClr val="800080"/>
      </a:folHlink>
    </a:clrScheme>
    <a:fontScheme name="3_CH Everyday Template ORANG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H Everyday Template ORANGE 2 1">
        <a:dk1>
          <a:srgbClr val="435563"/>
        </a:dk1>
        <a:lt1>
          <a:srgbClr val="FFFFFF"/>
        </a:lt1>
        <a:dk2>
          <a:srgbClr val="435563"/>
        </a:dk2>
        <a:lt2>
          <a:srgbClr val="EEECE1"/>
        </a:lt2>
        <a:accent1>
          <a:srgbClr val="38913A"/>
        </a:accent1>
        <a:accent2>
          <a:srgbClr val="F1B533"/>
        </a:accent2>
        <a:accent3>
          <a:srgbClr val="FFFFFF"/>
        </a:accent3>
        <a:accent4>
          <a:srgbClr val="384753"/>
        </a:accent4>
        <a:accent5>
          <a:srgbClr val="AEC7AE"/>
        </a:accent5>
        <a:accent6>
          <a:srgbClr val="DAA42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H Everyday Template ORANGE 2">
  <a:themeElements>
    <a:clrScheme name="3_CH Everyday Template ORANGE 2 1">
      <a:dk1>
        <a:srgbClr val="435563"/>
      </a:dk1>
      <a:lt1>
        <a:srgbClr val="FFFFFF"/>
      </a:lt1>
      <a:dk2>
        <a:srgbClr val="435563"/>
      </a:dk2>
      <a:lt2>
        <a:srgbClr val="EEECE1"/>
      </a:lt2>
      <a:accent1>
        <a:srgbClr val="38913A"/>
      </a:accent1>
      <a:accent2>
        <a:srgbClr val="F1B533"/>
      </a:accent2>
      <a:accent3>
        <a:srgbClr val="FFFFFF"/>
      </a:accent3>
      <a:accent4>
        <a:srgbClr val="384753"/>
      </a:accent4>
      <a:accent5>
        <a:srgbClr val="AEC7AE"/>
      </a:accent5>
      <a:accent6>
        <a:srgbClr val="DAA42D"/>
      </a:accent6>
      <a:hlink>
        <a:srgbClr val="0000FF"/>
      </a:hlink>
      <a:folHlink>
        <a:srgbClr val="800080"/>
      </a:folHlink>
    </a:clrScheme>
    <a:fontScheme name="3_CH Everyday Template ORANGE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H Everyday Template ORANGE 2 1">
        <a:dk1>
          <a:srgbClr val="435563"/>
        </a:dk1>
        <a:lt1>
          <a:srgbClr val="FFFFFF"/>
        </a:lt1>
        <a:dk2>
          <a:srgbClr val="435563"/>
        </a:dk2>
        <a:lt2>
          <a:srgbClr val="EEECE1"/>
        </a:lt2>
        <a:accent1>
          <a:srgbClr val="38913A"/>
        </a:accent1>
        <a:accent2>
          <a:srgbClr val="F1B533"/>
        </a:accent2>
        <a:accent3>
          <a:srgbClr val="FFFFFF"/>
        </a:accent3>
        <a:accent4>
          <a:srgbClr val="384753"/>
        </a:accent4>
        <a:accent5>
          <a:srgbClr val="AEC7AE"/>
        </a:accent5>
        <a:accent6>
          <a:srgbClr val="DAA42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ehavioral For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havioral Forum" id="{07AF10DE-BAA6-4753-BB9B-09609A035583}" vid="{AAF992EF-30A3-4916-B5B1-E2D5F3324607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_Handout Master File</Template>
  <TotalTime>6799</TotalTime>
  <Pages>58</Pages>
  <Words>1344</Words>
  <Application>Microsoft Office PowerPoint</Application>
  <PresentationFormat>On-screen Show (4:3)</PresentationFormat>
  <Paragraphs>298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Aharoni</vt:lpstr>
      <vt:lpstr>Arial</vt:lpstr>
      <vt:lpstr>Book Antiqua</vt:lpstr>
      <vt:lpstr>Bradley Hand ITC</vt:lpstr>
      <vt:lpstr>Calibri</vt:lpstr>
      <vt:lpstr>Monotype Sorts</vt:lpstr>
      <vt:lpstr>Symbol</vt:lpstr>
      <vt:lpstr>Tahoma</vt:lpstr>
      <vt:lpstr>Times New Roman</vt:lpstr>
      <vt:lpstr>Verdana</vt:lpstr>
      <vt:lpstr>Wingdings</vt:lpstr>
      <vt:lpstr>CH Everyday Template ORANGE 2</vt:lpstr>
      <vt:lpstr>1_CH Everyday Template ORANGE 2</vt:lpstr>
      <vt:lpstr>2_CH Everyday Template ORANGE 2</vt:lpstr>
      <vt:lpstr>3_CH Everyday Template ORANGE 2</vt:lpstr>
      <vt:lpstr>4_CH Everyday Template ORANGE 2</vt:lpstr>
      <vt:lpstr>Behavioral Forum</vt:lpstr>
      <vt:lpstr>PowerPoint Presentation</vt:lpstr>
      <vt:lpstr>Disclosures</vt:lpstr>
      <vt:lpstr>Objectives</vt:lpstr>
      <vt:lpstr>Who We Are</vt:lpstr>
      <vt:lpstr>Community Health Network</vt:lpstr>
      <vt:lpstr>Ancient Wisdom</vt:lpstr>
      <vt:lpstr>DiSC ~ What IT IS . . . IS NOT</vt:lpstr>
      <vt:lpstr>William Moulton Marston</vt:lpstr>
      <vt:lpstr>Cornerstone Principles</vt:lpstr>
      <vt:lpstr>GROUP EXERCISE:  SELF IDENTIFY</vt:lpstr>
      <vt:lpstr>PowerPoint Presentation</vt:lpstr>
      <vt:lpstr>ACTIVE     VS   THOUGHTFUL</vt:lpstr>
      <vt:lpstr>PowerPoint Presentation</vt:lpstr>
      <vt:lpstr>DiSC® BEHAVIORS</vt:lpstr>
      <vt:lpstr>PowerPoint Presentation</vt:lpstr>
      <vt:lpstr>When overdone . . . </vt:lpstr>
      <vt:lpstr>TIPS FOR RELATING TO D’s </vt:lpstr>
      <vt:lpstr>PowerPoint Presentation</vt:lpstr>
      <vt:lpstr>TIPS FOR RELATING TO I’s</vt:lpstr>
      <vt:lpstr>PowerPoint Presentation</vt:lpstr>
      <vt:lpstr>TIPS FOR RELATING TO S’s</vt:lpstr>
      <vt:lpstr>PowerPoint Presentation</vt:lpstr>
      <vt:lpstr>TIPS FOR RELATING TO C’s</vt:lpstr>
      <vt:lpstr>PowerPoint Presentation</vt:lpstr>
      <vt:lpstr>PowerPoint Presentation</vt:lpstr>
      <vt:lpstr>Get to Know Your People </vt:lpstr>
      <vt:lpstr>PowerPoint Presentation</vt:lpstr>
      <vt:lpstr>When Responding to Conflict</vt:lpstr>
      <vt:lpstr>When Responding to Conflict</vt:lpstr>
      <vt:lpstr>When Responding to Conflict</vt:lpstr>
      <vt:lpstr>When Responding to Conflict</vt:lpstr>
      <vt:lpstr>Making DiSC A Part of Our Culture</vt:lpstr>
      <vt:lpstr>Making DiSC A Part of Our Culture</vt:lpstr>
      <vt:lpstr>Parting thought . . . </vt:lpstr>
      <vt:lpstr>Questions?</vt:lpstr>
    </vt:vector>
  </TitlesOfParts>
  <Company>MS Office 2003 - Safeco v1.01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I PREFER TO WORK WITH</dc:title>
  <dc:creator>Safeco User</dc:creator>
  <cp:lastModifiedBy>Nader, Stephanie S.</cp:lastModifiedBy>
  <cp:revision>125</cp:revision>
  <cp:lastPrinted>2014-05-30T21:08:35Z</cp:lastPrinted>
  <dcterms:created xsi:type="dcterms:W3CDTF">2008-01-24T14:31:51Z</dcterms:created>
  <dcterms:modified xsi:type="dcterms:W3CDTF">2016-09-20T20:57:35Z</dcterms:modified>
</cp:coreProperties>
</file>