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7"/>
  </p:notesMasterIdLst>
  <p:handoutMasterIdLst>
    <p:handoutMasterId r:id="rId18"/>
  </p:handoutMasterIdLst>
  <p:sldIdLst>
    <p:sldId id="256" r:id="rId2"/>
    <p:sldId id="257" r:id="rId3"/>
    <p:sldId id="258" r:id="rId4"/>
    <p:sldId id="259" r:id="rId5"/>
    <p:sldId id="260" r:id="rId6"/>
    <p:sldId id="266" r:id="rId7"/>
    <p:sldId id="261" r:id="rId8"/>
    <p:sldId id="262" r:id="rId9"/>
    <p:sldId id="263" r:id="rId10"/>
    <p:sldId id="264" r:id="rId11"/>
    <p:sldId id="269" r:id="rId12"/>
    <p:sldId id="265" r:id="rId13"/>
    <p:sldId id="268" r:id="rId14"/>
    <p:sldId id="270" r:id="rId15"/>
    <p:sldId id="267" r:id="rId16"/>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4" autoAdjust="0"/>
  </p:normalViewPr>
  <p:slideViewPr>
    <p:cSldViewPr snapToGrid="0">
      <p:cViewPr varScale="1">
        <p:scale>
          <a:sx n="75" d="100"/>
          <a:sy n="75" d="100"/>
        </p:scale>
        <p:origin x="77" y="9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1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250A0E7A-6F39-4DF7-B720-47CDC9F5E1F3}" type="datetimeFigureOut">
              <a:rPr lang="en-US" smtClean="0"/>
              <a:t>4/25/2019</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4BA6C8C1-3E92-4273-9A76-F79F0A56FFBD}" type="slidenum">
              <a:rPr lang="en-US" smtClean="0"/>
              <a:t>‹#›</a:t>
            </a:fld>
            <a:endParaRPr lang="en-US"/>
          </a:p>
        </p:txBody>
      </p:sp>
    </p:spTree>
    <p:extLst>
      <p:ext uri="{BB962C8B-B14F-4D97-AF65-F5344CB8AC3E}">
        <p14:creationId xmlns:p14="http://schemas.microsoft.com/office/powerpoint/2010/main" val="2567841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B4945C21-795B-4426-AF9A-BE6DF95F6DDE}" type="datetimeFigureOut">
              <a:rPr lang="en-US" smtClean="0"/>
              <a:t>4/25/2019</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D5DA439D-4FDB-488D-A67E-C5352941920D}" type="slidenum">
              <a:rPr lang="en-US" smtClean="0"/>
              <a:t>‹#›</a:t>
            </a:fld>
            <a:endParaRPr lang="en-US"/>
          </a:p>
        </p:txBody>
      </p:sp>
    </p:spTree>
    <p:extLst>
      <p:ext uri="{BB962C8B-B14F-4D97-AF65-F5344CB8AC3E}">
        <p14:creationId xmlns:p14="http://schemas.microsoft.com/office/powerpoint/2010/main" val="316332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Tina, Alex, Jacki </a:t>
            </a:r>
            <a:r>
              <a:rPr lang="en-US" dirty="0" smtClean="0"/>
              <a:t>– Thank you to our colleagues </a:t>
            </a:r>
            <a:r>
              <a:rPr lang="en-US" dirty="0" err="1" smtClean="0"/>
              <a:t>Dr</a:t>
            </a:r>
            <a:r>
              <a:rPr lang="en-US" dirty="0" smtClean="0"/>
              <a:t> Teri </a:t>
            </a:r>
            <a:r>
              <a:rPr lang="en-US" dirty="0" err="1" smtClean="0"/>
              <a:t>Brehio</a:t>
            </a:r>
            <a:r>
              <a:rPr lang="en-US" baseline="0" dirty="0" smtClean="0"/>
              <a:t> who co-authored this presentation but could not attend the conference, and our data coordinator Jane Sanborn who made these activities run so smoothly. </a:t>
            </a:r>
            <a:endParaRPr lang="en-US" dirty="0"/>
          </a:p>
        </p:txBody>
      </p:sp>
      <p:sp>
        <p:nvSpPr>
          <p:cNvPr id="4" name="Slide Number Placeholder 3"/>
          <p:cNvSpPr>
            <a:spLocks noGrp="1"/>
          </p:cNvSpPr>
          <p:nvPr>
            <p:ph type="sldNum" sz="quarter" idx="10"/>
          </p:nvPr>
        </p:nvSpPr>
        <p:spPr/>
        <p:txBody>
          <a:bodyPr/>
          <a:lstStyle/>
          <a:p>
            <a:fld id="{D5DA439D-4FDB-488D-A67E-C5352941920D}" type="slidenum">
              <a:rPr lang="en-US" smtClean="0"/>
              <a:t>1</a:t>
            </a:fld>
            <a:endParaRPr lang="en-US"/>
          </a:p>
        </p:txBody>
      </p:sp>
    </p:spTree>
    <p:extLst>
      <p:ext uri="{BB962C8B-B14F-4D97-AF65-F5344CB8AC3E}">
        <p14:creationId xmlns:p14="http://schemas.microsoft.com/office/powerpoint/2010/main" val="64812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Jacki</a:t>
            </a:r>
            <a:r>
              <a:rPr lang="en-US" dirty="0" smtClean="0"/>
              <a:t> – Set up – Everyone will experience each station,</a:t>
            </a:r>
            <a:r>
              <a:rPr lang="en-US" baseline="0" dirty="0" smtClean="0"/>
              <a:t> and we will keep time. The actual time given for these exercises is 40 minutes, so we are abbreviating them for this workshop.  In each station, we will ask for a volunteer to be the resident, and the facilitator will be the faculty. While we are demonstrating each exercise, observers will also be engaged in thinking them through. After everyone has rotated through all the stations, we will come back together to continue the conversation in the large group. </a:t>
            </a:r>
            <a:endParaRPr lang="en-US" dirty="0"/>
          </a:p>
        </p:txBody>
      </p:sp>
      <p:sp>
        <p:nvSpPr>
          <p:cNvPr id="4" name="Slide Number Placeholder 3"/>
          <p:cNvSpPr>
            <a:spLocks noGrp="1"/>
          </p:cNvSpPr>
          <p:nvPr>
            <p:ph type="sldNum" sz="quarter" idx="10"/>
          </p:nvPr>
        </p:nvSpPr>
        <p:spPr/>
        <p:txBody>
          <a:bodyPr/>
          <a:lstStyle/>
          <a:p>
            <a:fld id="{D5DA439D-4FDB-488D-A67E-C5352941920D}" type="slidenum">
              <a:rPr lang="en-US" smtClean="0"/>
              <a:t>10</a:t>
            </a:fld>
            <a:endParaRPr lang="en-US"/>
          </a:p>
        </p:txBody>
      </p:sp>
    </p:spTree>
    <p:extLst>
      <p:ext uri="{BB962C8B-B14F-4D97-AF65-F5344CB8AC3E}">
        <p14:creationId xmlns:p14="http://schemas.microsoft.com/office/powerpoint/2010/main" val="151378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Tina</a:t>
            </a:r>
            <a:r>
              <a:rPr lang="en-US" dirty="0" smtClean="0"/>
              <a:t> – sample of responses. We have found very few negative comments over the years, and have received many valuable suggestions for subsequent</a:t>
            </a:r>
            <a:r>
              <a:rPr lang="en-US" baseline="0" dirty="0" smtClean="0"/>
              <a:t> improvement. For example, some residents were quite anxious about this event despite our attempts at reassurance. So, the following year, we were very deliberate about setting the stage in person and through email. </a:t>
            </a:r>
            <a:endParaRPr lang="en-US" dirty="0"/>
          </a:p>
        </p:txBody>
      </p:sp>
      <p:sp>
        <p:nvSpPr>
          <p:cNvPr id="4" name="Slide Number Placeholder 3"/>
          <p:cNvSpPr>
            <a:spLocks noGrp="1"/>
          </p:cNvSpPr>
          <p:nvPr>
            <p:ph type="sldNum" sz="quarter" idx="10"/>
          </p:nvPr>
        </p:nvSpPr>
        <p:spPr/>
        <p:txBody>
          <a:bodyPr/>
          <a:lstStyle/>
          <a:p>
            <a:fld id="{D5DA439D-4FDB-488D-A67E-C5352941920D}" type="slidenum">
              <a:rPr lang="en-US" smtClean="0"/>
              <a:t>11</a:t>
            </a:fld>
            <a:endParaRPr lang="en-US"/>
          </a:p>
        </p:txBody>
      </p:sp>
    </p:spTree>
    <p:extLst>
      <p:ext uri="{BB962C8B-B14F-4D97-AF65-F5344CB8AC3E}">
        <p14:creationId xmlns:p14="http://schemas.microsoft.com/office/powerpoint/2010/main" val="3143626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Alex</a:t>
            </a:r>
            <a:endParaRPr lang="en-US" b="1" dirty="0"/>
          </a:p>
        </p:txBody>
      </p:sp>
      <p:sp>
        <p:nvSpPr>
          <p:cNvPr id="4" name="Slide Number Placeholder 3"/>
          <p:cNvSpPr>
            <a:spLocks noGrp="1"/>
          </p:cNvSpPr>
          <p:nvPr>
            <p:ph type="sldNum" sz="quarter" idx="10"/>
          </p:nvPr>
        </p:nvSpPr>
        <p:spPr/>
        <p:txBody>
          <a:bodyPr/>
          <a:lstStyle/>
          <a:p>
            <a:fld id="{D5DA439D-4FDB-488D-A67E-C5352941920D}" type="slidenum">
              <a:rPr lang="en-US" smtClean="0"/>
              <a:t>12</a:t>
            </a:fld>
            <a:endParaRPr lang="en-US"/>
          </a:p>
        </p:txBody>
      </p:sp>
    </p:spTree>
    <p:extLst>
      <p:ext uri="{BB962C8B-B14F-4D97-AF65-F5344CB8AC3E}">
        <p14:creationId xmlns:p14="http://schemas.microsoft.com/office/powerpoint/2010/main" val="214017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Tina</a:t>
            </a:r>
            <a:r>
              <a:rPr lang="en-US" dirty="0" smtClean="0"/>
              <a:t> – since we hopefully don’t work in systems where there are frequent lapses</a:t>
            </a:r>
            <a:r>
              <a:rPr lang="en-US" baseline="0" dirty="0" smtClean="0"/>
              <a:t> in professionalism, we need to have some way to determine resident knowledge about lapses and errors. We have learned about gaps in our program by identifying patterns of responses, and that has helped us improve. Both faculty and residents enjoy these activities, which offer opportunities for teaching as well as assessment. </a:t>
            </a:r>
            <a:endParaRPr lang="en-US" dirty="0"/>
          </a:p>
        </p:txBody>
      </p:sp>
      <p:sp>
        <p:nvSpPr>
          <p:cNvPr id="4" name="Slide Number Placeholder 3"/>
          <p:cNvSpPr>
            <a:spLocks noGrp="1"/>
          </p:cNvSpPr>
          <p:nvPr>
            <p:ph type="sldNum" sz="quarter" idx="10"/>
          </p:nvPr>
        </p:nvSpPr>
        <p:spPr/>
        <p:txBody>
          <a:bodyPr/>
          <a:lstStyle/>
          <a:p>
            <a:fld id="{D5DA439D-4FDB-488D-A67E-C5352941920D}" type="slidenum">
              <a:rPr lang="en-US" smtClean="0"/>
              <a:t>13</a:t>
            </a:fld>
            <a:endParaRPr lang="en-US"/>
          </a:p>
        </p:txBody>
      </p:sp>
    </p:spTree>
    <p:extLst>
      <p:ext uri="{BB962C8B-B14F-4D97-AF65-F5344CB8AC3E}">
        <p14:creationId xmlns:p14="http://schemas.microsoft.com/office/powerpoint/2010/main" val="2536703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DA439D-4FDB-488D-A67E-C5352941920D}" type="slidenum">
              <a:rPr lang="en-US" smtClean="0"/>
              <a:t>14</a:t>
            </a:fld>
            <a:endParaRPr lang="en-US"/>
          </a:p>
        </p:txBody>
      </p:sp>
    </p:spTree>
    <p:extLst>
      <p:ext uri="{BB962C8B-B14F-4D97-AF65-F5344CB8AC3E}">
        <p14:creationId xmlns:p14="http://schemas.microsoft.com/office/powerpoint/2010/main" val="809346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DA439D-4FDB-488D-A67E-C5352941920D}" type="slidenum">
              <a:rPr lang="en-US" smtClean="0"/>
              <a:t>15</a:t>
            </a:fld>
            <a:endParaRPr lang="en-US"/>
          </a:p>
        </p:txBody>
      </p:sp>
    </p:spTree>
    <p:extLst>
      <p:ext uri="{BB962C8B-B14F-4D97-AF65-F5344CB8AC3E}">
        <p14:creationId xmlns:p14="http://schemas.microsoft.com/office/powerpoint/2010/main" val="3183075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Alex</a:t>
            </a:r>
            <a:endParaRPr lang="en-US" b="1" dirty="0"/>
          </a:p>
        </p:txBody>
      </p:sp>
      <p:sp>
        <p:nvSpPr>
          <p:cNvPr id="4" name="Slide Number Placeholder 3"/>
          <p:cNvSpPr>
            <a:spLocks noGrp="1"/>
          </p:cNvSpPr>
          <p:nvPr>
            <p:ph type="sldNum" sz="quarter" idx="10"/>
          </p:nvPr>
        </p:nvSpPr>
        <p:spPr/>
        <p:txBody>
          <a:bodyPr/>
          <a:lstStyle/>
          <a:p>
            <a:fld id="{D5DA439D-4FDB-488D-A67E-C5352941920D}" type="slidenum">
              <a:rPr lang="en-US" smtClean="0"/>
              <a:t>2</a:t>
            </a:fld>
            <a:endParaRPr lang="en-US"/>
          </a:p>
        </p:txBody>
      </p:sp>
    </p:spTree>
    <p:extLst>
      <p:ext uri="{BB962C8B-B14F-4D97-AF65-F5344CB8AC3E}">
        <p14:creationId xmlns:p14="http://schemas.microsoft.com/office/powerpoint/2010/main" val="229953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Alex</a:t>
            </a:r>
            <a:endParaRPr lang="en-US" b="1" dirty="0"/>
          </a:p>
        </p:txBody>
      </p:sp>
      <p:sp>
        <p:nvSpPr>
          <p:cNvPr id="4" name="Slide Number Placeholder 3"/>
          <p:cNvSpPr>
            <a:spLocks noGrp="1"/>
          </p:cNvSpPr>
          <p:nvPr>
            <p:ph type="sldNum" sz="quarter" idx="10"/>
          </p:nvPr>
        </p:nvSpPr>
        <p:spPr/>
        <p:txBody>
          <a:bodyPr/>
          <a:lstStyle/>
          <a:p>
            <a:fld id="{D5DA439D-4FDB-488D-A67E-C5352941920D}" type="slidenum">
              <a:rPr lang="en-US" smtClean="0"/>
              <a:t>3</a:t>
            </a:fld>
            <a:endParaRPr lang="en-US"/>
          </a:p>
        </p:txBody>
      </p:sp>
    </p:spTree>
    <p:extLst>
      <p:ext uri="{BB962C8B-B14F-4D97-AF65-F5344CB8AC3E}">
        <p14:creationId xmlns:p14="http://schemas.microsoft.com/office/powerpoint/2010/main" val="4055856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Tina </a:t>
            </a:r>
            <a:r>
              <a:rPr lang="en-US" dirty="0" smtClean="0"/>
              <a:t>– There</a:t>
            </a:r>
            <a:r>
              <a:rPr lang="en-US" baseline="0" dirty="0" smtClean="0"/>
              <a:t> are a number of practical details in the planning and implementation of these activities, and we will post the wonderful summary our data coordinator Jane Sanborn generated as a guide</a:t>
            </a:r>
            <a:endParaRPr lang="en-US" dirty="0"/>
          </a:p>
        </p:txBody>
      </p:sp>
      <p:sp>
        <p:nvSpPr>
          <p:cNvPr id="4" name="Slide Number Placeholder 3"/>
          <p:cNvSpPr>
            <a:spLocks noGrp="1"/>
          </p:cNvSpPr>
          <p:nvPr>
            <p:ph type="sldNum" sz="quarter" idx="10"/>
          </p:nvPr>
        </p:nvSpPr>
        <p:spPr/>
        <p:txBody>
          <a:bodyPr/>
          <a:lstStyle/>
          <a:p>
            <a:fld id="{D5DA439D-4FDB-488D-A67E-C5352941920D}" type="slidenum">
              <a:rPr lang="en-US" smtClean="0"/>
              <a:t>4</a:t>
            </a:fld>
            <a:endParaRPr lang="en-US"/>
          </a:p>
        </p:txBody>
      </p:sp>
    </p:spTree>
    <p:extLst>
      <p:ext uri="{BB962C8B-B14F-4D97-AF65-F5344CB8AC3E}">
        <p14:creationId xmlns:p14="http://schemas.microsoft.com/office/powerpoint/2010/main" val="62675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Tina</a:t>
            </a:r>
            <a:endParaRPr lang="en-US" b="1" dirty="0"/>
          </a:p>
        </p:txBody>
      </p:sp>
      <p:sp>
        <p:nvSpPr>
          <p:cNvPr id="4" name="Slide Number Placeholder 3"/>
          <p:cNvSpPr>
            <a:spLocks noGrp="1"/>
          </p:cNvSpPr>
          <p:nvPr>
            <p:ph type="sldNum" sz="quarter" idx="10"/>
          </p:nvPr>
        </p:nvSpPr>
        <p:spPr/>
        <p:txBody>
          <a:bodyPr/>
          <a:lstStyle/>
          <a:p>
            <a:fld id="{D5DA439D-4FDB-488D-A67E-C5352941920D}" type="slidenum">
              <a:rPr lang="en-US" smtClean="0"/>
              <a:t>5</a:t>
            </a:fld>
            <a:endParaRPr lang="en-US"/>
          </a:p>
        </p:txBody>
      </p:sp>
    </p:spTree>
    <p:extLst>
      <p:ext uri="{BB962C8B-B14F-4D97-AF65-F5344CB8AC3E}">
        <p14:creationId xmlns:p14="http://schemas.microsoft.com/office/powerpoint/2010/main" val="92694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Jacki</a:t>
            </a:r>
            <a:r>
              <a:rPr lang="en-US" dirty="0" smtClean="0"/>
              <a:t> – Overview of stations</a:t>
            </a:r>
          </a:p>
          <a:p>
            <a:r>
              <a:rPr lang="en-US" dirty="0" smtClean="0"/>
              <a:t>the EKG module in PGY 1 is an on-line resource that provides</a:t>
            </a:r>
            <a:r>
              <a:rPr lang="en-US" baseline="0" dirty="0" smtClean="0"/>
              <a:t> batches of 20 EKGs and multiple choice answers, so easy to incorporate. </a:t>
            </a:r>
          </a:p>
          <a:p>
            <a:r>
              <a:rPr lang="en-US" baseline="0" dirty="0" smtClean="0"/>
              <a:t>The resident receives the correct answers and a score after each batch. They can often get through 2 batches and still have a break. </a:t>
            </a:r>
            <a:endParaRPr lang="en-US" dirty="0"/>
          </a:p>
        </p:txBody>
      </p:sp>
      <p:sp>
        <p:nvSpPr>
          <p:cNvPr id="4" name="Slide Number Placeholder 3"/>
          <p:cNvSpPr>
            <a:spLocks noGrp="1"/>
          </p:cNvSpPr>
          <p:nvPr>
            <p:ph type="sldNum" sz="quarter" idx="10"/>
          </p:nvPr>
        </p:nvSpPr>
        <p:spPr/>
        <p:txBody>
          <a:bodyPr/>
          <a:lstStyle/>
          <a:p>
            <a:fld id="{D5DA439D-4FDB-488D-A67E-C5352941920D}" type="slidenum">
              <a:rPr lang="en-US" smtClean="0"/>
              <a:t>6</a:t>
            </a:fld>
            <a:endParaRPr lang="en-US"/>
          </a:p>
        </p:txBody>
      </p:sp>
    </p:spTree>
    <p:extLst>
      <p:ext uri="{BB962C8B-B14F-4D97-AF65-F5344CB8AC3E}">
        <p14:creationId xmlns:p14="http://schemas.microsoft.com/office/powerpoint/2010/main" val="3804662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Alex</a:t>
            </a:r>
            <a:r>
              <a:rPr lang="en-US" dirty="0" smtClean="0"/>
              <a:t> – We are looking at whether</a:t>
            </a:r>
            <a:r>
              <a:rPr lang="en-US" baseline="0" dirty="0" smtClean="0"/>
              <a:t> residents at this stage have a basic sense of how to recognize and report lapses and errors; In this station, the assigned pre-work is watching a 7 minute video from Johns Hopkins explaining the Swiss Cheese Error Model – (show of hands) – how many people are familiar with the Swiss Cheese model? (Clarify for those who aren’t familiar). During the station, we use this content to see if residents demonstrate our Just Culture/non-punitive systems approach when an error is made instead of “assigning blame”</a:t>
            </a:r>
            <a:endParaRPr lang="en-US" dirty="0"/>
          </a:p>
        </p:txBody>
      </p:sp>
      <p:sp>
        <p:nvSpPr>
          <p:cNvPr id="4" name="Slide Number Placeholder 3"/>
          <p:cNvSpPr>
            <a:spLocks noGrp="1"/>
          </p:cNvSpPr>
          <p:nvPr>
            <p:ph type="sldNum" sz="quarter" idx="10"/>
          </p:nvPr>
        </p:nvSpPr>
        <p:spPr/>
        <p:txBody>
          <a:bodyPr/>
          <a:lstStyle/>
          <a:p>
            <a:fld id="{D5DA439D-4FDB-488D-A67E-C5352941920D}" type="slidenum">
              <a:rPr lang="en-US" smtClean="0"/>
              <a:t>7</a:t>
            </a:fld>
            <a:endParaRPr lang="en-US"/>
          </a:p>
        </p:txBody>
      </p:sp>
    </p:spTree>
    <p:extLst>
      <p:ext uri="{BB962C8B-B14F-4D97-AF65-F5344CB8AC3E}">
        <p14:creationId xmlns:p14="http://schemas.microsoft.com/office/powerpoint/2010/main" val="2731895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Jacki</a:t>
            </a:r>
            <a:r>
              <a:rPr lang="en-US" dirty="0" smtClean="0"/>
              <a:t> – in 2</a:t>
            </a:r>
            <a:r>
              <a:rPr lang="en-US" baseline="30000" dirty="0" smtClean="0"/>
              <a:t>nd</a:t>
            </a:r>
            <a:r>
              <a:rPr lang="en-US" baseline="0" dirty="0" smtClean="0"/>
              <a:t> year, we are looking at their recognition of lapses, in addition to how they have or would report professional lapses. We also want to know if they are aware of impairment in themselves and others.</a:t>
            </a:r>
            <a:endParaRPr lang="en-US" dirty="0"/>
          </a:p>
        </p:txBody>
      </p:sp>
      <p:sp>
        <p:nvSpPr>
          <p:cNvPr id="4" name="Slide Number Placeholder 3"/>
          <p:cNvSpPr>
            <a:spLocks noGrp="1"/>
          </p:cNvSpPr>
          <p:nvPr>
            <p:ph type="sldNum" sz="quarter" idx="10"/>
          </p:nvPr>
        </p:nvSpPr>
        <p:spPr/>
        <p:txBody>
          <a:bodyPr/>
          <a:lstStyle/>
          <a:p>
            <a:fld id="{D5DA439D-4FDB-488D-A67E-C5352941920D}" type="slidenum">
              <a:rPr lang="en-US" smtClean="0"/>
              <a:t>8</a:t>
            </a:fld>
            <a:endParaRPr lang="en-US"/>
          </a:p>
        </p:txBody>
      </p:sp>
    </p:spTree>
    <p:extLst>
      <p:ext uri="{BB962C8B-B14F-4D97-AF65-F5344CB8AC3E}">
        <p14:creationId xmlns:p14="http://schemas.microsoft.com/office/powerpoint/2010/main" val="3706746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Tina</a:t>
            </a:r>
            <a:r>
              <a:rPr lang="en-US" dirty="0" smtClean="0"/>
              <a:t> – Since we have determined they</a:t>
            </a:r>
            <a:r>
              <a:rPr lang="en-US" baseline="0" dirty="0" smtClean="0"/>
              <a:t> demonstrate the ability to recognize and report errors and professionalism lapses in the first two years, we move to how they would operationalize improvement from an individual and a systems-level. This station is one element of our approach to quality </a:t>
            </a:r>
            <a:r>
              <a:rPr lang="en-US" baseline="0" dirty="0" err="1" smtClean="0"/>
              <a:t>improvment</a:t>
            </a:r>
            <a:r>
              <a:rPr lang="en-US" baseline="0" dirty="0" smtClean="0"/>
              <a:t>. Their QI project is a significant learning opportunity to actually implement improvement strategies. </a:t>
            </a:r>
            <a:endParaRPr lang="en-US" dirty="0"/>
          </a:p>
        </p:txBody>
      </p:sp>
      <p:sp>
        <p:nvSpPr>
          <p:cNvPr id="4" name="Slide Number Placeholder 3"/>
          <p:cNvSpPr>
            <a:spLocks noGrp="1"/>
          </p:cNvSpPr>
          <p:nvPr>
            <p:ph type="sldNum" sz="quarter" idx="10"/>
          </p:nvPr>
        </p:nvSpPr>
        <p:spPr/>
        <p:txBody>
          <a:bodyPr/>
          <a:lstStyle/>
          <a:p>
            <a:fld id="{D5DA439D-4FDB-488D-A67E-C5352941920D}" type="slidenum">
              <a:rPr lang="en-US" smtClean="0"/>
              <a:t>9</a:t>
            </a:fld>
            <a:endParaRPr lang="en-US"/>
          </a:p>
        </p:txBody>
      </p:sp>
    </p:spTree>
    <p:extLst>
      <p:ext uri="{BB962C8B-B14F-4D97-AF65-F5344CB8AC3E}">
        <p14:creationId xmlns:p14="http://schemas.microsoft.com/office/powerpoint/2010/main" val="267541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2BF73D-8E2D-40C3-A3CA-B27ADFEDBC27}"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2872889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BF73D-8E2D-40C3-A3CA-B27ADFEDBC27}"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2612731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BF73D-8E2D-40C3-A3CA-B27ADFEDBC27}"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304741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BF73D-8E2D-40C3-A3CA-B27ADFEDBC27}"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2070598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2BF73D-8E2D-40C3-A3CA-B27ADFEDBC27}"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3098052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2BF73D-8E2D-40C3-A3CA-B27ADFEDBC27}"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2382637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2BF73D-8E2D-40C3-A3CA-B27ADFEDBC27}" type="datetimeFigureOut">
              <a:rPr lang="en-US" smtClean="0"/>
              <a:t>4/25/2019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2382429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2BF73D-8E2D-40C3-A3CA-B27ADFEDBC27}" type="datetimeFigureOut">
              <a:rPr lang="en-US" smtClean="0"/>
              <a:t>4/25/2019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257505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BF73D-8E2D-40C3-A3CA-B27ADFEDBC27}" type="datetimeFigureOut">
              <a:rPr lang="en-US" smtClean="0"/>
              <a:t>4/25/2019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191420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BF73D-8E2D-40C3-A3CA-B27ADFEDBC27}"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74631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BF73D-8E2D-40C3-A3CA-B27ADFEDBC27}"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B9476-C873-465E-8288-A1D06176C833}" type="slidenum">
              <a:rPr lang="en-US" smtClean="0"/>
              <a:t>‹#›</a:t>
            </a:fld>
            <a:endParaRPr lang="en-US"/>
          </a:p>
        </p:txBody>
      </p:sp>
    </p:spTree>
    <p:extLst>
      <p:ext uri="{BB962C8B-B14F-4D97-AF65-F5344CB8AC3E}">
        <p14:creationId xmlns:p14="http://schemas.microsoft.com/office/powerpoint/2010/main" val="399201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BF73D-8E2D-40C3-A3CA-B27ADFEDBC27}" type="datetimeFigureOut">
              <a:rPr lang="en-US" smtClean="0"/>
              <a:t>4/25/2019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B9476-C873-465E-8288-A1D06176C833}" type="slidenum">
              <a:rPr lang="en-US" smtClean="0"/>
              <a:t>‹#›</a:t>
            </a:fld>
            <a:endParaRPr lang="en-US"/>
          </a:p>
        </p:txBody>
      </p:sp>
    </p:spTree>
    <p:extLst>
      <p:ext uri="{BB962C8B-B14F-4D97-AF65-F5344CB8AC3E}">
        <p14:creationId xmlns:p14="http://schemas.microsoft.com/office/powerpoint/2010/main" val="1073376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hyperlink" Target="mailto:tkenyon@crhc.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mailto:jmorse@crhc.org" TargetMode="External"/><Relationship Id="rId4" Type="http://schemas.openxmlformats.org/officeDocument/2006/relationships/hyperlink" Target="mailto:pbrown@crhc.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hyperlink" Target="https://www.coursera.org/learn/patient-safety-systems-view/lecture/H5Fb4/swiss-cheese-mode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17916"/>
            <a:ext cx="9144000" cy="2411234"/>
          </a:xfrm>
        </p:spPr>
        <p:txBody>
          <a:bodyPr>
            <a:normAutofit fontScale="90000"/>
          </a:bodyPr>
          <a:lstStyle/>
          <a:p>
            <a:r>
              <a:rPr lang="en-US" i="1" dirty="0">
                <a:solidFill>
                  <a:srgbClr val="002060"/>
                </a:solidFill>
              </a:rPr>
              <a:t>Running Lapse</a:t>
            </a:r>
            <a:r>
              <a:rPr lang="en-US" dirty="0">
                <a:solidFill>
                  <a:srgbClr val="002060"/>
                </a:solidFill>
              </a:rPr>
              <a:t>: Approaches to Measuring Specific Patient Safety and Professional Conduct Milestones That Can be Elusive</a:t>
            </a:r>
            <a:br>
              <a:rPr lang="en-US" dirty="0">
                <a:solidFill>
                  <a:srgbClr val="002060"/>
                </a:solidFill>
              </a:rPr>
            </a:br>
            <a:endParaRPr lang="en-US" dirty="0">
              <a:solidFill>
                <a:srgbClr val="002060"/>
              </a:solidFill>
            </a:endParaRPr>
          </a:p>
        </p:txBody>
      </p:sp>
      <p:sp>
        <p:nvSpPr>
          <p:cNvPr id="3" name="Subtitle 2"/>
          <p:cNvSpPr>
            <a:spLocks noGrp="1"/>
          </p:cNvSpPr>
          <p:nvPr>
            <p:ph type="subTitle" idx="1"/>
          </p:nvPr>
        </p:nvSpPr>
        <p:spPr>
          <a:xfrm>
            <a:off x="1609725" y="4087813"/>
            <a:ext cx="9144000" cy="1655762"/>
          </a:xfrm>
        </p:spPr>
        <p:txBody>
          <a:bodyPr>
            <a:normAutofit/>
          </a:bodyPr>
          <a:lstStyle/>
          <a:p>
            <a:pPr>
              <a:spcBef>
                <a:spcPts val="0"/>
              </a:spcBef>
            </a:pPr>
            <a:r>
              <a:rPr lang="en-US"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Tina Kenyon, ACSW, Teri </a:t>
            </a:r>
            <a:r>
              <a:rPr lang="en-US"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Brehio</a:t>
            </a:r>
            <a:r>
              <a:rPr lang="en-US"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MD, Jane Sanborn,                        Jacki Morse, MD, MPH, Alex Brown, PhD</a:t>
            </a:r>
          </a:p>
          <a:p>
            <a:pPr>
              <a:spcBef>
                <a:spcPts val="0"/>
              </a:spcBef>
            </a:pPr>
            <a:endParaRPr lang="en-US"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pP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 Dartmouth Family Medicine Residency at Concord Hospital, Concord, NH</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002060"/>
              </a:solidFill>
            </a:endParaRPr>
          </a:p>
        </p:txBody>
      </p:sp>
      <p:pic>
        <p:nvPicPr>
          <p:cNvPr id="6" name="Picture 5"/>
          <p:cNvPicPr>
            <a:picLocks noChangeAspect="1"/>
          </p:cNvPicPr>
          <p:nvPr/>
        </p:nvPicPr>
        <p:blipFill>
          <a:blip r:embed="rId3"/>
          <a:stretch>
            <a:fillRect/>
          </a:stretch>
        </p:blipFill>
        <p:spPr>
          <a:xfrm>
            <a:off x="5429249" y="5505450"/>
            <a:ext cx="1685925" cy="11239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0545" y="6242916"/>
            <a:ext cx="2626360" cy="512262"/>
          </a:xfrm>
          <a:prstGeom prst="rect">
            <a:avLst/>
          </a:prstGeom>
        </p:spPr>
      </p:pic>
    </p:spTree>
    <p:extLst>
      <p:ext uri="{BB962C8B-B14F-4D97-AF65-F5344CB8AC3E}">
        <p14:creationId xmlns:p14="http://schemas.microsoft.com/office/powerpoint/2010/main" val="2175332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595312"/>
            <a:ext cx="10515600" cy="1325563"/>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Activity Flow for Workshop Stations</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23875" y="1920875"/>
            <a:ext cx="10515600" cy="4041775"/>
          </a:xfrm>
        </p:spPr>
        <p:txBody>
          <a:bodyPr>
            <a:normAutofit/>
          </a:bodyPr>
          <a:lstStyle/>
          <a:p>
            <a:r>
              <a:rPr lang="en-US" sz="3200" dirty="0" smtClean="0">
                <a:solidFill>
                  <a:srgbClr val="002060"/>
                </a:solidFill>
                <a:latin typeface="Times New Roman" panose="02020603050405020304" pitchFamily="18" charset="0"/>
                <a:cs typeface="Times New Roman" panose="02020603050405020304" pitchFamily="18" charset="0"/>
              </a:rPr>
              <a:t>Stations – 15 minutes each</a:t>
            </a:r>
          </a:p>
          <a:p>
            <a:pPr lvl="1"/>
            <a:r>
              <a:rPr lang="en-US" sz="3200" dirty="0" smtClean="0">
                <a:solidFill>
                  <a:srgbClr val="002060"/>
                </a:solidFill>
                <a:latin typeface="Times New Roman" panose="02020603050405020304" pitchFamily="18" charset="0"/>
                <a:cs typeface="Times New Roman" panose="02020603050405020304" pitchFamily="18" charset="0"/>
              </a:rPr>
              <a:t>PGY 1 – Patient Safety - Alex</a:t>
            </a:r>
          </a:p>
          <a:p>
            <a:pPr lvl="1"/>
            <a:r>
              <a:rPr lang="en-US" sz="3200" dirty="0" smtClean="0">
                <a:solidFill>
                  <a:srgbClr val="002060"/>
                </a:solidFill>
                <a:latin typeface="Times New Roman" panose="02020603050405020304" pitchFamily="18" charset="0"/>
                <a:cs typeface="Times New Roman" panose="02020603050405020304" pitchFamily="18" charset="0"/>
              </a:rPr>
              <a:t>PGY 2 – Professionalism - Jacki</a:t>
            </a:r>
          </a:p>
          <a:p>
            <a:pPr lvl="1"/>
            <a:r>
              <a:rPr lang="en-US" sz="3200" dirty="0" smtClean="0">
                <a:solidFill>
                  <a:srgbClr val="002060"/>
                </a:solidFill>
                <a:latin typeface="Times New Roman" panose="02020603050405020304" pitchFamily="18" charset="0"/>
                <a:cs typeface="Times New Roman" panose="02020603050405020304" pitchFamily="18" charset="0"/>
              </a:rPr>
              <a:t>PGY 3 – Safety and Professionalism - Tina</a:t>
            </a:r>
          </a:p>
          <a:p>
            <a:r>
              <a:rPr lang="en-US" sz="3200" dirty="0" smtClean="0">
                <a:solidFill>
                  <a:srgbClr val="002060"/>
                </a:solidFill>
                <a:latin typeface="Times New Roman" panose="02020603050405020304" pitchFamily="18" charset="0"/>
                <a:cs typeface="Times New Roman" panose="02020603050405020304" pitchFamily="18" charset="0"/>
              </a:rPr>
              <a:t>Description of activities and brief experience</a:t>
            </a:r>
          </a:p>
          <a:p>
            <a:r>
              <a:rPr lang="en-US" sz="3200" dirty="0" smtClean="0">
                <a:solidFill>
                  <a:srgbClr val="002060"/>
                </a:solidFill>
                <a:latin typeface="Times New Roman" panose="02020603050405020304" pitchFamily="18" charset="0"/>
                <a:cs typeface="Times New Roman" panose="02020603050405020304" pitchFamily="18" charset="0"/>
              </a:rPr>
              <a:t>Sharing content, process, evaluation –                                 </a:t>
            </a:r>
            <a:r>
              <a:rPr lang="en-US" sz="3200" b="1" dirty="0" smtClean="0">
                <a:solidFill>
                  <a:srgbClr val="002060"/>
                </a:solidFill>
                <a:latin typeface="Times New Roman" panose="02020603050405020304" pitchFamily="18" charset="0"/>
                <a:cs typeface="Times New Roman" panose="02020603050405020304" pitchFamily="18" charset="0"/>
              </a:rPr>
              <a:t>information will be posted in STFM Resource Library</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715375" y="1665913"/>
            <a:ext cx="2948722" cy="19623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840" y="6212436"/>
            <a:ext cx="2626360" cy="512262"/>
          </a:xfrm>
          <a:prstGeom prst="rect">
            <a:avLst/>
          </a:prstGeom>
        </p:spPr>
      </p:pic>
    </p:spTree>
    <p:extLst>
      <p:ext uri="{BB962C8B-B14F-4D97-AF65-F5344CB8AC3E}">
        <p14:creationId xmlns:p14="http://schemas.microsoft.com/office/powerpoint/2010/main" val="1772367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latin typeface="Times New Roman" panose="02020603050405020304" pitchFamily="18" charset="0"/>
                <a:cs typeface="Times New Roman" panose="02020603050405020304" pitchFamily="18" charset="0"/>
              </a:rPr>
              <a:t>Sample Resident Feedback</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33412" y="1831527"/>
            <a:ext cx="10925175" cy="4816715"/>
          </a:xfrm>
        </p:spPr>
        <p:txBody>
          <a:bodyPr>
            <a:normAutofit/>
          </a:bodyPr>
          <a:lstStyle/>
          <a:p>
            <a:r>
              <a:rPr lang="en-US" i="1" dirty="0">
                <a:solidFill>
                  <a:srgbClr val="002060"/>
                </a:solidFill>
                <a:latin typeface="Times New Roman" panose="02020603050405020304" pitchFamily="18" charset="0"/>
                <a:cs typeface="Times New Roman" panose="02020603050405020304" pitchFamily="18" charset="0"/>
              </a:rPr>
              <a:t>I enjoyed the stations.  I learned something from each station.  Very well </a:t>
            </a:r>
            <a:r>
              <a:rPr lang="en-US" i="1" dirty="0" smtClean="0">
                <a:solidFill>
                  <a:srgbClr val="002060"/>
                </a:solidFill>
                <a:latin typeface="Times New Roman" panose="02020603050405020304" pitchFamily="18" charset="0"/>
                <a:cs typeface="Times New Roman" panose="02020603050405020304" pitchFamily="18" charset="0"/>
              </a:rPr>
              <a:t>organized - </a:t>
            </a:r>
            <a:r>
              <a:rPr lang="en-US" i="1" dirty="0">
                <a:solidFill>
                  <a:srgbClr val="002060"/>
                </a:solidFill>
                <a:latin typeface="Times New Roman" panose="02020603050405020304" pitchFamily="18" charset="0"/>
                <a:cs typeface="Times New Roman" panose="02020603050405020304" pitchFamily="18" charset="0"/>
              </a:rPr>
              <a:t>left me thinking about </a:t>
            </a:r>
            <a:r>
              <a:rPr lang="en-US" i="1" dirty="0" smtClean="0">
                <a:solidFill>
                  <a:srgbClr val="002060"/>
                </a:solidFill>
                <a:latin typeface="Times New Roman" panose="02020603050405020304" pitchFamily="18" charset="0"/>
                <a:cs typeface="Times New Roman" panose="02020603050405020304" pitchFamily="18" charset="0"/>
              </a:rPr>
              <a:t>my future </a:t>
            </a:r>
            <a:r>
              <a:rPr lang="en-US" i="1" dirty="0">
                <a:solidFill>
                  <a:srgbClr val="002060"/>
                </a:solidFill>
                <a:latin typeface="Times New Roman" panose="02020603050405020304" pitchFamily="18" charset="0"/>
                <a:cs typeface="Times New Roman" panose="02020603050405020304" pitchFamily="18" charset="0"/>
              </a:rPr>
              <a:t>practice</a:t>
            </a:r>
            <a:r>
              <a:rPr lang="en-US" i="1" dirty="0" smtClean="0">
                <a:solidFill>
                  <a:srgbClr val="002060"/>
                </a:solidFill>
                <a:latin typeface="Times New Roman" panose="02020603050405020304" pitchFamily="18" charset="0"/>
                <a:cs typeface="Times New Roman" panose="02020603050405020304" pitchFamily="18" charset="0"/>
              </a:rPr>
              <a:t>. (PGY3)</a:t>
            </a:r>
          </a:p>
          <a:p>
            <a:r>
              <a:rPr lang="en-US" i="1" dirty="0">
                <a:solidFill>
                  <a:srgbClr val="002060"/>
                </a:solidFill>
                <a:latin typeface="Times New Roman" panose="02020603050405020304" pitchFamily="18" charset="0"/>
                <a:cs typeface="Times New Roman" panose="02020603050405020304" pitchFamily="18" charset="0"/>
              </a:rPr>
              <a:t>Great to see the rest of the PGY 3 class all at </a:t>
            </a:r>
            <a:r>
              <a:rPr lang="en-US" i="1" dirty="0" smtClean="0">
                <a:solidFill>
                  <a:srgbClr val="002060"/>
                </a:solidFill>
                <a:latin typeface="Times New Roman" panose="02020603050405020304" pitchFamily="18" charset="0"/>
                <a:cs typeface="Times New Roman" panose="02020603050405020304" pitchFamily="18" charset="0"/>
              </a:rPr>
              <a:t>once </a:t>
            </a:r>
          </a:p>
          <a:p>
            <a:r>
              <a:rPr lang="en-US" i="1" dirty="0" smtClean="0">
                <a:solidFill>
                  <a:srgbClr val="002060"/>
                </a:solidFill>
                <a:latin typeface="Times New Roman" panose="02020603050405020304" pitchFamily="18" charset="0"/>
                <a:cs typeface="Times New Roman" panose="02020603050405020304" pitchFamily="18" charset="0"/>
              </a:rPr>
              <a:t>It </a:t>
            </a:r>
            <a:r>
              <a:rPr lang="en-US" i="1" dirty="0">
                <a:solidFill>
                  <a:srgbClr val="002060"/>
                </a:solidFill>
                <a:latin typeface="Times New Roman" panose="02020603050405020304" pitchFamily="18" charset="0"/>
                <a:cs typeface="Times New Roman" panose="02020603050405020304" pitchFamily="18" charset="0"/>
              </a:rPr>
              <a:t>would be nice to have testing/teaching scenarios like EKG’s, CXR or special tests on physical exam	</a:t>
            </a:r>
            <a:r>
              <a:rPr lang="en-US" i="1" dirty="0" smtClean="0">
                <a:solidFill>
                  <a:srgbClr val="002060"/>
                </a:solidFill>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PGY2 </a:t>
            </a:r>
            <a:r>
              <a:rPr lang="en-US" i="1" dirty="0" smtClean="0">
                <a:solidFill>
                  <a:srgbClr val="002060"/>
                </a:solidFill>
                <a:latin typeface="Times New Roman" panose="02020603050405020304" pitchFamily="18" charset="0"/>
                <a:cs typeface="Times New Roman" panose="02020603050405020304" pitchFamily="18" charset="0"/>
              </a:rPr>
              <a:t>– changed </a:t>
            </a:r>
            <a:r>
              <a:rPr lang="en-US" i="1" dirty="0">
                <a:solidFill>
                  <a:srgbClr val="002060"/>
                </a:solidFill>
                <a:latin typeface="Times New Roman" panose="02020603050405020304" pitchFamily="18" charset="0"/>
                <a:cs typeface="Times New Roman" panose="02020603050405020304" pitchFamily="18" charset="0"/>
              </a:rPr>
              <a:t>for </a:t>
            </a:r>
            <a:r>
              <a:rPr lang="en-US" i="1" dirty="0" smtClean="0">
                <a:solidFill>
                  <a:srgbClr val="002060"/>
                </a:solidFill>
                <a:latin typeface="Times New Roman" panose="02020603050405020304" pitchFamily="18" charset="0"/>
                <a:cs typeface="Times New Roman" panose="02020603050405020304" pitchFamily="18" charset="0"/>
              </a:rPr>
              <a:t>following year)</a:t>
            </a:r>
            <a:endParaRPr lang="en-US" i="1" dirty="0">
              <a:solidFill>
                <a:srgbClr val="002060"/>
              </a:solidFill>
              <a:latin typeface="Times New Roman" panose="02020603050405020304" pitchFamily="18" charset="0"/>
              <a:cs typeface="Times New Roman" panose="02020603050405020304" pitchFamily="18" charset="0"/>
            </a:endParaRPr>
          </a:p>
          <a:p>
            <a:r>
              <a:rPr lang="en-US" i="1" dirty="0" smtClean="0">
                <a:solidFill>
                  <a:srgbClr val="002060"/>
                </a:solidFill>
                <a:latin typeface="Times New Roman" panose="02020603050405020304" pitchFamily="18" charset="0"/>
                <a:cs typeface="Times New Roman" panose="02020603050405020304" pitchFamily="18" charset="0"/>
              </a:rPr>
              <a:t>Think </a:t>
            </a:r>
            <a:r>
              <a:rPr lang="en-US" i="1" dirty="0">
                <a:solidFill>
                  <a:srgbClr val="002060"/>
                </a:solidFill>
                <a:latin typeface="Times New Roman" panose="02020603050405020304" pitchFamily="18" charset="0"/>
                <a:cs typeface="Times New Roman" panose="02020603050405020304" pitchFamily="18" charset="0"/>
              </a:rPr>
              <a:t>of picture as a whole when a mistake is </a:t>
            </a:r>
            <a:r>
              <a:rPr lang="en-US" i="1" dirty="0" smtClean="0">
                <a:solidFill>
                  <a:srgbClr val="002060"/>
                </a:solidFill>
                <a:latin typeface="Times New Roman" panose="02020603050405020304" pitchFamily="18" charset="0"/>
                <a:cs typeface="Times New Roman" panose="02020603050405020304" pitchFamily="18" charset="0"/>
              </a:rPr>
              <a:t>made    (PGY 1)</a:t>
            </a:r>
          </a:p>
          <a:p>
            <a:r>
              <a:rPr lang="en-US" i="1" dirty="0" smtClean="0">
                <a:solidFill>
                  <a:srgbClr val="002060"/>
                </a:solidFill>
                <a:latin typeface="Times New Roman" panose="02020603050405020304" pitchFamily="18" charset="0"/>
                <a:cs typeface="Times New Roman" panose="02020603050405020304" pitchFamily="18" charset="0"/>
              </a:rPr>
              <a:t>More </a:t>
            </a:r>
            <a:r>
              <a:rPr lang="en-US" i="1" dirty="0">
                <a:solidFill>
                  <a:srgbClr val="002060"/>
                </a:solidFill>
                <a:latin typeface="Times New Roman" panose="02020603050405020304" pitchFamily="18" charset="0"/>
                <a:cs typeface="Times New Roman" panose="02020603050405020304" pitchFamily="18" charset="0"/>
              </a:rPr>
              <a:t>information ahead of time to reduce </a:t>
            </a:r>
            <a:r>
              <a:rPr lang="en-US" i="1" dirty="0" smtClean="0">
                <a:solidFill>
                  <a:srgbClr val="002060"/>
                </a:solidFill>
                <a:latin typeface="Times New Roman" panose="02020603050405020304" pitchFamily="18" charset="0"/>
                <a:cs typeface="Times New Roman" panose="02020603050405020304" pitchFamily="18" charset="0"/>
              </a:rPr>
              <a:t>anxiety  </a:t>
            </a:r>
            <a:r>
              <a:rPr lang="en-US" i="1" dirty="0">
                <a:solidFill>
                  <a:srgbClr val="002060"/>
                </a:solidFill>
                <a:latin typeface="Times New Roman" panose="02020603050405020304" pitchFamily="18" charset="0"/>
                <a:cs typeface="Times New Roman" panose="02020603050405020304" pitchFamily="18" charset="0"/>
              </a:rPr>
              <a:t>(PGY1)</a:t>
            </a:r>
          </a:p>
          <a:p>
            <a:r>
              <a:rPr lang="en-US" i="1" dirty="0" smtClean="0">
                <a:solidFill>
                  <a:srgbClr val="002060"/>
                </a:solidFill>
                <a:latin typeface="Times New Roman" panose="02020603050405020304" pitchFamily="18" charset="0"/>
                <a:cs typeface="Times New Roman" panose="02020603050405020304" pitchFamily="18" charset="0"/>
              </a:rPr>
              <a:t>Excellent </a:t>
            </a:r>
            <a:r>
              <a:rPr lang="en-US" i="1" dirty="0">
                <a:solidFill>
                  <a:srgbClr val="002060"/>
                </a:solidFill>
                <a:latin typeface="Times New Roman" panose="02020603050405020304" pitchFamily="18" charset="0"/>
                <a:cs typeface="Times New Roman" panose="02020603050405020304" pitchFamily="18" charset="0"/>
              </a:rPr>
              <a:t>use of time, appreciate feedback in real time and opportunity to ask </a:t>
            </a:r>
            <a:r>
              <a:rPr lang="en-US" i="1" dirty="0" smtClean="0">
                <a:solidFill>
                  <a:srgbClr val="002060"/>
                </a:solidFill>
                <a:latin typeface="Times New Roman" panose="02020603050405020304" pitchFamily="18" charset="0"/>
                <a:cs typeface="Times New Roman" panose="02020603050405020304" pitchFamily="18" charset="0"/>
              </a:rPr>
              <a:t>questions (PGY1)</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p>
          <a:p>
            <a:endParaRPr lang="en-US" dirty="0"/>
          </a:p>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991729" y="301638"/>
            <a:ext cx="2362071" cy="13286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6560" y="6276819"/>
            <a:ext cx="2626360" cy="512262"/>
          </a:xfrm>
          <a:prstGeom prst="rect">
            <a:avLst/>
          </a:prstGeom>
        </p:spPr>
      </p:pic>
    </p:spTree>
    <p:extLst>
      <p:ext uri="{BB962C8B-B14F-4D97-AF65-F5344CB8AC3E}">
        <p14:creationId xmlns:p14="http://schemas.microsoft.com/office/powerpoint/2010/main" val="921024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2060"/>
                </a:solidFill>
                <a:latin typeface="Times New Roman" panose="02020603050405020304" pitchFamily="18" charset="0"/>
                <a:cs typeface="Times New Roman" panose="02020603050405020304" pitchFamily="18" charset="0"/>
              </a:rPr>
              <a:t>Large Group Debrief</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7045" y="2187934"/>
            <a:ext cx="10515600" cy="4351338"/>
          </a:xfrm>
        </p:spPr>
        <p:txBody>
          <a:bodyPr>
            <a:normAutofit/>
          </a:bodyPr>
          <a:lstStyle/>
          <a:p>
            <a:r>
              <a:rPr lang="en-US" sz="4400" dirty="0" smtClean="0">
                <a:solidFill>
                  <a:srgbClr val="002060"/>
                </a:solidFill>
                <a:latin typeface="Times New Roman" panose="02020603050405020304" pitchFamily="18" charset="0"/>
                <a:cs typeface="Times New Roman" panose="02020603050405020304" pitchFamily="18" charset="0"/>
              </a:rPr>
              <a:t>What are your thoughts about the stations?</a:t>
            </a:r>
          </a:p>
          <a:p>
            <a:r>
              <a:rPr lang="en-US" sz="4400" dirty="0" smtClean="0">
                <a:solidFill>
                  <a:srgbClr val="002060"/>
                </a:solidFill>
                <a:latin typeface="Times New Roman" panose="02020603050405020304" pitchFamily="18" charset="0"/>
                <a:cs typeface="Times New Roman" panose="02020603050405020304" pitchFamily="18" charset="0"/>
              </a:rPr>
              <a:t>What questions do you have?</a:t>
            </a:r>
          </a:p>
          <a:p>
            <a:r>
              <a:rPr lang="en-US" sz="4400" dirty="0" smtClean="0">
                <a:solidFill>
                  <a:srgbClr val="002060"/>
                </a:solidFill>
                <a:latin typeface="Times New Roman" panose="02020603050405020304" pitchFamily="18" charset="0"/>
                <a:cs typeface="Times New Roman" panose="02020603050405020304" pitchFamily="18" charset="0"/>
              </a:rPr>
              <a:t>How are you measuring these Milestones in your program?</a:t>
            </a:r>
          </a:p>
          <a:p>
            <a:r>
              <a:rPr lang="en-US" sz="4400" dirty="0" smtClean="0">
                <a:solidFill>
                  <a:srgbClr val="002060"/>
                </a:solidFill>
                <a:latin typeface="Times New Roman" panose="02020603050405020304" pitchFamily="18" charset="0"/>
                <a:cs typeface="Times New Roman" panose="02020603050405020304" pitchFamily="18" charset="0"/>
              </a:rPr>
              <a:t>What other ideas do we have about different ways to measure these?</a:t>
            </a:r>
            <a:endParaRPr lang="en-US" sz="44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023230" y="282428"/>
            <a:ext cx="2488990" cy="165688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8160" y="6275633"/>
            <a:ext cx="2626360" cy="512262"/>
          </a:xfrm>
          <a:prstGeom prst="rect">
            <a:avLst/>
          </a:prstGeom>
        </p:spPr>
      </p:pic>
    </p:spTree>
    <p:extLst>
      <p:ext uri="{BB962C8B-B14F-4D97-AF65-F5344CB8AC3E}">
        <p14:creationId xmlns:p14="http://schemas.microsoft.com/office/powerpoint/2010/main" val="24605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latin typeface="Times New Roman" panose="02020603050405020304" pitchFamily="18" charset="0"/>
                <a:cs typeface="Times New Roman" panose="02020603050405020304" pitchFamily="18" charset="0"/>
              </a:rPr>
              <a:t>Summary Points</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19125" y="2063750"/>
            <a:ext cx="10515600" cy="4351338"/>
          </a:xfrm>
        </p:spPr>
        <p:txBody>
          <a:bodyPr/>
          <a:lstStyle/>
          <a:p>
            <a:r>
              <a:rPr lang="en-US" sz="3600" dirty="0" smtClean="0">
                <a:solidFill>
                  <a:srgbClr val="002060"/>
                </a:solidFill>
                <a:latin typeface="Times New Roman" panose="02020603050405020304" pitchFamily="18" charset="0"/>
                <a:cs typeface="Times New Roman" panose="02020603050405020304" pitchFamily="18" charset="0"/>
              </a:rPr>
              <a:t>Interactive scenarios are one method of measuring several Milestones not easily captured in daily practice</a:t>
            </a:r>
          </a:p>
          <a:p>
            <a:r>
              <a:rPr lang="en-US" sz="3600" dirty="0" smtClean="0">
                <a:solidFill>
                  <a:srgbClr val="002060"/>
                </a:solidFill>
                <a:latin typeface="Times New Roman" panose="02020603050405020304" pitchFamily="18" charset="0"/>
                <a:cs typeface="Times New Roman" panose="02020603050405020304" pitchFamily="18" charset="0"/>
              </a:rPr>
              <a:t>This format reveals both resident AND curricular areas for growth</a:t>
            </a:r>
          </a:p>
          <a:p>
            <a:r>
              <a:rPr lang="en-US" sz="3600" dirty="0" smtClean="0">
                <a:solidFill>
                  <a:srgbClr val="002060"/>
                </a:solidFill>
                <a:latin typeface="Times New Roman" panose="02020603050405020304" pitchFamily="18" charset="0"/>
                <a:cs typeface="Times New Roman" panose="02020603050405020304" pitchFamily="18" charset="0"/>
              </a:rPr>
              <a:t>Faculty and residents learn from each other</a:t>
            </a:r>
          </a:p>
          <a:p>
            <a:r>
              <a:rPr lang="en-US" sz="3600" dirty="0" smtClean="0">
                <a:solidFill>
                  <a:srgbClr val="002060"/>
                </a:solidFill>
                <a:latin typeface="Times New Roman" panose="02020603050405020304" pitchFamily="18" charset="0"/>
                <a:cs typeface="Times New Roman" panose="02020603050405020304" pitchFamily="18" charset="0"/>
              </a:rPr>
              <a:t>Providing residents with resources to manage similar situations in the future is helpful</a:t>
            </a:r>
          </a:p>
          <a:p>
            <a:endParaRPr lang="en-US" dirty="0"/>
          </a:p>
        </p:txBody>
      </p:sp>
      <p:pic>
        <p:nvPicPr>
          <p:cNvPr id="4" name="Picture 3"/>
          <p:cNvPicPr>
            <a:picLocks noChangeAspect="1"/>
          </p:cNvPicPr>
          <p:nvPr/>
        </p:nvPicPr>
        <p:blipFill rotWithShape="1">
          <a:blip r:embed="rId3"/>
          <a:srcRect t="16541" r="30453"/>
          <a:stretch/>
        </p:blipFill>
        <p:spPr>
          <a:xfrm>
            <a:off x="8943975" y="212901"/>
            <a:ext cx="2314332" cy="185084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7360" y="6275888"/>
            <a:ext cx="2626360" cy="512262"/>
          </a:xfrm>
          <a:prstGeom prst="rect">
            <a:avLst/>
          </a:prstGeom>
        </p:spPr>
      </p:pic>
    </p:spTree>
    <p:extLst>
      <p:ext uri="{BB962C8B-B14F-4D97-AF65-F5344CB8AC3E}">
        <p14:creationId xmlns:p14="http://schemas.microsoft.com/office/powerpoint/2010/main" val="49975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Contact Information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3600" dirty="0" smtClean="0">
                <a:latin typeface="Times New Roman" panose="02020603050405020304" pitchFamily="18" charset="0"/>
                <a:cs typeface="Times New Roman" panose="02020603050405020304" pitchFamily="18" charset="0"/>
              </a:rPr>
              <a:t>Tools will be posted on STFM Resource Library</a:t>
            </a:r>
          </a:p>
          <a:p>
            <a:pPr marL="0" indent="0">
              <a:buNone/>
            </a:pPr>
            <a:r>
              <a:rPr lang="en-US" sz="3600" dirty="0" smtClean="0">
                <a:latin typeface="Times New Roman" panose="02020603050405020304" pitchFamily="18" charset="0"/>
                <a:cs typeface="Times New Roman" panose="02020603050405020304" pitchFamily="18" charset="0"/>
              </a:rPr>
              <a:t>Contacts:</a:t>
            </a:r>
          </a:p>
          <a:p>
            <a:pPr lvl="1"/>
            <a:r>
              <a:rPr lang="en-US" sz="3600" dirty="0" smtClean="0">
                <a:latin typeface="Times New Roman" panose="02020603050405020304" pitchFamily="18" charset="0"/>
                <a:cs typeface="Times New Roman" panose="02020603050405020304" pitchFamily="18" charset="0"/>
              </a:rPr>
              <a:t>Tina Kenyon, ACSW  		</a:t>
            </a:r>
            <a:r>
              <a:rPr lang="en-US" sz="3600" dirty="0" smtClean="0">
                <a:latin typeface="Times New Roman" panose="02020603050405020304" pitchFamily="18" charset="0"/>
                <a:cs typeface="Times New Roman" panose="02020603050405020304" pitchFamily="18" charset="0"/>
                <a:hlinkClick r:id="rId3"/>
              </a:rPr>
              <a:t>tkenyon@crhc.org</a:t>
            </a:r>
            <a:r>
              <a:rPr lang="en-US" sz="3600" dirty="0" smtClean="0">
                <a:latin typeface="Times New Roman" panose="02020603050405020304" pitchFamily="18" charset="0"/>
                <a:cs typeface="Times New Roman" panose="02020603050405020304" pitchFamily="18" charset="0"/>
              </a:rPr>
              <a:t> </a:t>
            </a:r>
          </a:p>
          <a:p>
            <a:pPr lvl="1"/>
            <a:r>
              <a:rPr lang="en-US" sz="3600" dirty="0" smtClean="0">
                <a:latin typeface="Times New Roman" panose="02020603050405020304" pitchFamily="18" charset="0"/>
                <a:cs typeface="Times New Roman" panose="02020603050405020304" pitchFamily="18" charset="0"/>
              </a:rPr>
              <a:t>Alex Brown, PhD        		</a:t>
            </a:r>
            <a:r>
              <a:rPr lang="en-US" sz="3600" dirty="0" smtClean="0">
                <a:latin typeface="Times New Roman" panose="02020603050405020304" pitchFamily="18" charset="0"/>
                <a:cs typeface="Times New Roman" panose="02020603050405020304" pitchFamily="18" charset="0"/>
                <a:hlinkClick r:id="rId4"/>
              </a:rPr>
              <a:t>pbrown@crhc.org</a:t>
            </a:r>
            <a:endParaRPr lang="en-US" sz="3600" dirty="0" smtClean="0">
              <a:latin typeface="Times New Roman" panose="02020603050405020304" pitchFamily="18" charset="0"/>
              <a:cs typeface="Times New Roman" panose="02020603050405020304" pitchFamily="18" charset="0"/>
            </a:endParaRPr>
          </a:p>
          <a:p>
            <a:pPr lvl="1"/>
            <a:r>
              <a:rPr lang="en-US" sz="3600" dirty="0" smtClean="0">
                <a:latin typeface="Times New Roman" panose="02020603050405020304" pitchFamily="18" charset="0"/>
                <a:cs typeface="Times New Roman" panose="02020603050405020304" pitchFamily="18" charset="0"/>
              </a:rPr>
              <a:t>Jacki Morse, MD, MPH		</a:t>
            </a:r>
            <a:r>
              <a:rPr lang="en-US" sz="3600" dirty="0" smtClean="0">
                <a:latin typeface="Times New Roman" panose="02020603050405020304" pitchFamily="18" charset="0"/>
                <a:cs typeface="Times New Roman" panose="02020603050405020304" pitchFamily="18" charset="0"/>
                <a:hlinkClick r:id="rId5"/>
              </a:rPr>
              <a:t>jmorse@crhc.org</a:t>
            </a:r>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9313558" y="6176963"/>
            <a:ext cx="2627604" cy="512108"/>
          </a:xfrm>
          <a:prstGeom prst="rect">
            <a:avLst/>
          </a:prstGeom>
        </p:spPr>
      </p:pic>
    </p:spTree>
    <p:extLst>
      <p:ext uri="{BB962C8B-B14F-4D97-AF65-F5344CB8AC3E}">
        <p14:creationId xmlns:p14="http://schemas.microsoft.com/office/powerpoint/2010/main" val="1599614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3538506" y="2893574"/>
            <a:ext cx="5114987" cy="3529890"/>
          </a:xfrm>
          <a:prstGeom prst="rect">
            <a:avLst/>
          </a:prstGeom>
        </p:spPr>
      </p:pic>
      <p:sp>
        <p:nvSpPr>
          <p:cNvPr id="4" name="Title 1"/>
          <p:cNvSpPr>
            <a:spLocks noGrp="1"/>
          </p:cNvSpPr>
          <p:nvPr>
            <p:ph type="title"/>
          </p:nvPr>
        </p:nvSpPr>
        <p:spPr>
          <a:xfrm>
            <a:off x="952500" y="1308100"/>
            <a:ext cx="10515600" cy="1325563"/>
          </a:xfrm>
        </p:spPr>
        <p:txBody>
          <a:bodyPr>
            <a:normAutofit/>
          </a:bodyPr>
          <a:lstStyle/>
          <a:p>
            <a:pPr algn="l"/>
            <a:r>
              <a:rPr lang="en-US" dirty="0" smtClean="0">
                <a:solidFill>
                  <a:srgbClr val="C00000"/>
                </a:solidFill>
                <a:latin typeface="Times New Roman" panose="02020603050405020304" pitchFamily="18" charset="0"/>
                <a:cs typeface="Times New Roman" panose="02020603050405020304" pitchFamily="18" charset="0"/>
              </a:rPr>
              <a:t>Please complete your session evaluation and</a:t>
            </a:r>
            <a:br>
              <a:rPr lang="en-US" dirty="0" smtClean="0">
                <a:solidFill>
                  <a:srgbClr val="C00000"/>
                </a:solidFill>
                <a:latin typeface="Times New Roman" panose="02020603050405020304" pitchFamily="18" charset="0"/>
                <a:cs typeface="Times New Roman" panose="02020603050405020304" pitchFamily="18" charset="0"/>
              </a:rPr>
            </a:br>
            <a:r>
              <a:rPr lang="en-US" dirty="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  help us make future presentations better!</a:t>
            </a:r>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825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57262"/>
            <a:ext cx="10515600" cy="1325563"/>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Presentation Objectives</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04850" y="2282825"/>
            <a:ext cx="10515600" cy="4351338"/>
          </a:xfrm>
        </p:spPr>
        <p:txBody>
          <a:bodyPr>
            <a:normAutofit/>
          </a:bodyPr>
          <a:lstStyle/>
          <a:p>
            <a:pPr marL="514350" marR="0" lvl="0" indent="-514350">
              <a:spcBef>
                <a:spcPts val="0"/>
              </a:spcBef>
              <a:spcAft>
                <a:spcPts val="0"/>
              </a:spcAft>
              <a:buAutoNum type="alphaLcParenR"/>
            </a:pPr>
            <a:r>
              <a:rPr lang="en-US"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Provide practical experience with tools presenters use across </a:t>
            </a:r>
          </a:p>
          <a:p>
            <a:pPr marL="0" marR="0" lvl="0" indent="0">
              <a:spcBef>
                <a:spcPts val="0"/>
              </a:spcBef>
              <a:spcAft>
                <a:spcPts val="0"/>
              </a:spcAft>
              <a:buNone/>
            </a:pP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all </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years to measure </a:t>
            </a:r>
            <a:r>
              <a:rPr lang="en-US"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learners</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mental models regarding Patient </a:t>
            </a:r>
            <a:r>
              <a:rPr lang="en-US"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Safety </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and Professional Conduct </a:t>
            </a:r>
            <a:r>
              <a:rPr lang="en-US"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Milestones</a:t>
            </a:r>
          </a:p>
          <a:p>
            <a:pPr marL="0" marR="0" lvl="0" indent="0">
              <a:spcBef>
                <a:spcPts val="0"/>
              </a:spcBef>
              <a:spcAft>
                <a:spcPts val="0"/>
              </a:spcAft>
              <a:buNone/>
            </a:pPr>
            <a:endPar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Identify </a:t>
            </a:r>
            <a:r>
              <a:rPr lang="en-US"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tools participants use to measure these Milestones in their </a:t>
            </a:r>
          </a:p>
          <a:p>
            <a:pPr marL="0" marR="0" lvl="0" indent="0">
              <a:spcBef>
                <a:spcPts val="0"/>
              </a:spcBef>
              <a:spcAft>
                <a:spcPts val="0"/>
              </a:spcAft>
              <a:buNone/>
            </a:pP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programs</a:t>
            </a:r>
          </a:p>
          <a:p>
            <a:pPr marL="0" marR="0" lvl="0" indent="0">
              <a:spcBef>
                <a:spcPts val="0"/>
              </a:spcBef>
              <a:spcAft>
                <a:spcPts val="0"/>
              </a:spcAft>
              <a:buNone/>
            </a:pPr>
            <a:endParaRPr lang="en-US"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 Collaboratively generate creative approaches to measuring these </a:t>
            </a:r>
          </a:p>
          <a:p>
            <a:pPr marL="0" marR="0" lvl="0" indent="0">
              <a:spcBef>
                <a:spcPts val="0"/>
              </a:spcBef>
              <a:spcAft>
                <a:spcPts val="0"/>
              </a:spcAft>
              <a:buNone/>
            </a:pP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behaviors in the future</a:t>
            </a:r>
            <a:endPar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6" name="Picture 5"/>
          <p:cNvPicPr>
            <a:picLocks noChangeAspect="1"/>
          </p:cNvPicPr>
          <p:nvPr/>
        </p:nvPicPr>
        <p:blipFill>
          <a:blip r:embed="rId3"/>
          <a:stretch>
            <a:fillRect/>
          </a:stretch>
        </p:blipFill>
        <p:spPr>
          <a:xfrm>
            <a:off x="10096500" y="323850"/>
            <a:ext cx="1657350" cy="16573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800" y="6212436"/>
            <a:ext cx="2626360" cy="512262"/>
          </a:xfrm>
          <a:prstGeom prst="rect">
            <a:avLst/>
          </a:prstGeom>
        </p:spPr>
      </p:pic>
    </p:spTree>
    <p:extLst>
      <p:ext uri="{BB962C8B-B14F-4D97-AF65-F5344CB8AC3E}">
        <p14:creationId xmlns:p14="http://schemas.microsoft.com/office/powerpoint/2010/main" val="767389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784225"/>
            <a:ext cx="10515600" cy="1325563"/>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Workshop Agenda – 90 minutes</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01320" y="1891578"/>
            <a:ext cx="11163300" cy="4351338"/>
          </a:xfrm>
        </p:spPr>
        <p:txBody>
          <a:bodyPr>
            <a:normAutofit/>
          </a:bodyPr>
          <a:lstStyle/>
          <a:p>
            <a:r>
              <a:rPr lang="en-US" dirty="0">
                <a:solidFill>
                  <a:srgbClr val="002060"/>
                </a:solidFill>
                <a:latin typeface="Times New Roman" panose="02020603050405020304" pitchFamily="18" charset="0"/>
                <a:cs typeface="Times New Roman" panose="02020603050405020304" pitchFamily="18" charset="0"/>
              </a:rPr>
              <a:t>Introduce presenters, share objectives, frame session structure </a:t>
            </a:r>
            <a:r>
              <a:rPr lang="en-US" dirty="0" smtClean="0">
                <a:solidFill>
                  <a:srgbClr val="002060"/>
                </a:solidFill>
                <a:latin typeface="Times New Roman" panose="02020603050405020304" pitchFamily="18" charset="0"/>
                <a:cs typeface="Times New Roman" panose="02020603050405020304" pitchFamily="18" charset="0"/>
              </a:rPr>
              <a:t>     3 minutes</a:t>
            </a:r>
          </a:p>
          <a:p>
            <a:r>
              <a:rPr lang="en-US" dirty="0" smtClean="0">
                <a:solidFill>
                  <a:srgbClr val="002060"/>
                </a:solidFill>
                <a:latin typeface="Times New Roman" panose="02020603050405020304" pitchFamily="18" charset="0"/>
                <a:cs typeface="Times New Roman" panose="02020603050405020304" pitchFamily="18" charset="0"/>
              </a:rPr>
              <a:t>Overview of Competency Day structure/stations			   10 minutes</a:t>
            </a:r>
            <a:endParaRPr lang="en-US"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Participants break into 3 groups </a:t>
            </a:r>
            <a:r>
              <a:rPr lang="en-US" dirty="0" smtClean="0">
                <a:solidFill>
                  <a:srgbClr val="002060"/>
                </a:solidFill>
                <a:latin typeface="Times New Roman" panose="02020603050405020304" pitchFamily="18" charset="0"/>
                <a:cs typeface="Times New Roman" panose="02020603050405020304" pitchFamily="18" charset="0"/>
              </a:rPr>
              <a:t>					     2 </a:t>
            </a:r>
            <a:r>
              <a:rPr lang="en-US" dirty="0">
                <a:solidFill>
                  <a:srgbClr val="002060"/>
                </a:solidFill>
                <a:latin typeface="Times New Roman" panose="02020603050405020304" pitchFamily="18" charset="0"/>
                <a:cs typeface="Times New Roman" panose="02020603050405020304" pitchFamily="18" charset="0"/>
              </a:rPr>
              <a:t>minutes</a:t>
            </a:r>
          </a:p>
          <a:p>
            <a:r>
              <a:rPr lang="en-US" dirty="0">
                <a:solidFill>
                  <a:srgbClr val="002060"/>
                </a:solidFill>
                <a:latin typeface="Times New Roman" panose="02020603050405020304" pitchFamily="18" charset="0"/>
                <a:cs typeface="Times New Roman" panose="02020603050405020304" pitchFamily="18" charset="0"/>
              </a:rPr>
              <a:t>Each group rotates through 3 stations to experience all 3 </a:t>
            </a:r>
            <a:r>
              <a:rPr lang="en-US" dirty="0" smtClean="0">
                <a:solidFill>
                  <a:srgbClr val="002060"/>
                </a:solidFill>
                <a:latin typeface="Times New Roman" panose="02020603050405020304" pitchFamily="18" charset="0"/>
                <a:cs typeface="Times New Roman" panose="02020603050405020304" pitchFamily="18" charset="0"/>
              </a:rPr>
              <a:t>                                  year-appropriate </a:t>
            </a:r>
            <a:r>
              <a:rPr lang="en-US" dirty="0">
                <a:solidFill>
                  <a:srgbClr val="002060"/>
                </a:solidFill>
                <a:latin typeface="Times New Roman" panose="02020603050405020304" pitchFamily="18" charset="0"/>
                <a:cs typeface="Times New Roman" panose="02020603050405020304" pitchFamily="18" charset="0"/>
              </a:rPr>
              <a:t>exercises (PGY 1,2,3) for </a:t>
            </a:r>
            <a:r>
              <a:rPr lang="en-US" dirty="0" smtClean="0">
                <a:solidFill>
                  <a:srgbClr val="002060"/>
                </a:solidFill>
                <a:latin typeface="Times New Roman" panose="02020603050405020304" pitchFamily="18" charset="0"/>
                <a:cs typeface="Times New Roman" panose="02020603050405020304" pitchFamily="18" charset="0"/>
              </a:rPr>
              <a:t>15 </a:t>
            </a:r>
            <a:r>
              <a:rPr lang="en-US" dirty="0">
                <a:solidFill>
                  <a:srgbClr val="002060"/>
                </a:solidFill>
                <a:latin typeface="Times New Roman" panose="02020603050405020304" pitchFamily="18" charset="0"/>
                <a:cs typeface="Times New Roman" panose="02020603050405020304" pitchFamily="18" charset="0"/>
              </a:rPr>
              <a:t>minutes each   </a:t>
            </a:r>
            <a:r>
              <a:rPr lang="en-US" dirty="0" smtClean="0">
                <a:solidFill>
                  <a:srgbClr val="002060"/>
                </a:solidFill>
                <a:latin typeface="Times New Roman" panose="02020603050405020304" pitchFamily="18" charset="0"/>
                <a:cs typeface="Times New Roman" panose="02020603050405020304" pitchFamily="18" charset="0"/>
              </a:rPr>
              <a:t>     45 </a:t>
            </a:r>
            <a:r>
              <a:rPr lang="en-US" dirty="0">
                <a:solidFill>
                  <a:srgbClr val="002060"/>
                </a:solidFill>
                <a:latin typeface="Times New Roman" panose="02020603050405020304" pitchFamily="18" charset="0"/>
                <a:cs typeface="Times New Roman" panose="02020603050405020304" pitchFamily="18" charset="0"/>
              </a:rPr>
              <a:t>minutes</a:t>
            </a:r>
          </a:p>
          <a:p>
            <a:r>
              <a:rPr lang="en-US" dirty="0" smtClean="0">
                <a:solidFill>
                  <a:srgbClr val="002060"/>
                </a:solidFill>
                <a:latin typeface="Times New Roman" panose="02020603050405020304" pitchFamily="18" charset="0"/>
                <a:cs typeface="Times New Roman" panose="02020603050405020304" pitchFamily="18" charset="0"/>
              </a:rPr>
              <a:t>Large </a:t>
            </a:r>
            <a:r>
              <a:rPr lang="en-US" dirty="0">
                <a:solidFill>
                  <a:srgbClr val="002060"/>
                </a:solidFill>
                <a:latin typeface="Times New Roman" panose="02020603050405020304" pitchFamily="18" charset="0"/>
                <a:cs typeface="Times New Roman" panose="02020603050405020304" pitchFamily="18" charset="0"/>
              </a:rPr>
              <a:t>group reconvenes to share observations from stations </a:t>
            </a:r>
            <a:r>
              <a:rPr lang="en-US" dirty="0" smtClean="0">
                <a:solidFill>
                  <a:srgbClr val="002060"/>
                </a:solidFill>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20 </a:t>
            </a:r>
            <a:r>
              <a:rPr lang="en-US" dirty="0" smtClean="0">
                <a:solidFill>
                  <a:srgbClr val="002060"/>
                </a:solidFill>
                <a:latin typeface="Times New Roman" panose="02020603050405020304" pitchFamily="18" charset="0"/>
                <a:cs typeface="Times New Roman" panose="02020603050405020304" pitchFamily="18" charset="0"/>
              </a:rPr>
              <a:t>minutes and </a:t>
            </a:r>
            <a:r>
              <a:rPr lang="en-US" dirty="0">
                <a:solidFill>
                  <a:srgbClr val="002060"/>
                </a:solidFill>
                <a:latin typeface="Times New Roman" panose="02020603050405020304" pitchFamily="18" charset="0"/>
                <a:cs typeface="Times New Roman" panose="02020603050405020304" pitchFamily="18" charset="0"/>
              </a:rPr>
              <a:t>models they are currently using to measure these </a:t>
            </a:r>
            <a:r>
              <a:rPr lang="en-US" dirty="0" smtClean="0">
                <a:solidFill>
                  <a:srgbClr val="002060"/>
                </a:solidFill>
                <a:latin typeface="Times New Roman" panose="02020603050405020304" pitchFamily="18" charset="0"/>
                <a:cs typeface="Times New Roman" panose="02020603050405020304" pitchFamily="18" charset="0"/>
              </a:rPr>
              <a:t>Milestones                     </a:t>
            </a:r>
          </a:p>
          <a:p>
            <a:r>
              <a:rPr lang="en-US" dirty="0" smtClean="0">
                <a:solidFill>
                  <a:srgbClr val="002060"/>
                </a:solidFill>
                <a:latin typeface="Times New Roman" panose="02020603050405020304" pitchFamily="18" charset="0"/>
                <a:cs typeface="Times New Roman" panose="02020603050405020304" pitchFamily="18" charset="0"/>
              </a:rPr>
              <a:t>Summary</a:t>
            </a:r>
            <a:r>
              <a:rPr lang="en-US" dirty="0">
                <a:solidFill>
                  <a:srgbClr val="002060"/>
                </a:solidFill>
                <a:latin typeface="Times New Roman" panose="02020603050405020304" pitchFamily="18" charset="0"/>
                <a:cs typeface="Times New Roman" panose="02020603050405020304" pitchFamily="18" charset="0"/>
              </a:rPr>
              <a:t>, complete </a:t>
            </a:r>
            <a:r>
              <a:rPr lang="en-US" dirty="0" smtClean="0">
                <a:solidFill>
                  <a:srgbClr val="002060"/>
                </a:solidFill>
                <a:latin typeface="Times New Roman" panose="02020603050405020304" pitchFamily="18" charset="0"/>
                <a:cs typeface="Times New Roman" panose="02020603050405020304" pitchFamily="18" charset="0"/>
              </a:rPr>
              <a:t>evaluation                                                     10 minutes </a:t>
            </a:r>
            <a:endParaRPr lang="en-US" dirty="0"/>
          </a:p>
        </p:txBody>
      </p:sp>
      <p:pic>
        <p:nvPicPr>
          <p:cNvPr id="6" name="Picture 5"/>
          <p:cNvPicPr>
            <a:picLocks noChangeAspect="1"/>
          </p:cNvPicPr>
          <p:nvPr/>
        </p:nvPicPr>
        <p:blipFill>
          <a:blip r:embed="rId3"/>
          <a:stretch>
            <a:fillRect/>
          </a:stretch>
        </p:blipFill>
        <p:spPr>
          <a:xfrm>
            <a:off x="8871585" y="190223"/>
            <a:ext cx="2435225" cy="162551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200" y="6242916"/>
            <a:ext cx="2626360" cy="512262"/>
          </a:xfrm>
          <a:prstGeom prst="rect">
            <a:avLst/>
          </a:prstGeom>
        </p:spPr>
      </p:pic>
    </p:spTree>
    <p:extLst>
      <p:ext uri="{BB962C8B-B14F-4D97-AF65-F5344CB8AC3E}">
        <p14:creationId xmlns:p14="http://schemas.microsoft.com/office/powerpoint/2010/main" val="50812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71" y="510614"/>
            <a:ext cx="10515600" cy="1325563"/>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Brief Background of Activities</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1449" y="1836177"/>
            <a:ext cx="10867845" cy="5033205"/>
          </a:xfrm>
        </p:spPr>
        <p:txBody>
          <a:bodyPr>
            <a:normAutofit/>
          </a:bodyPr>
          <a:lstStyle/>
          <a:p>
            <a:r>
              <a:rPr lang="en-US" dirty="0" smtClean="0">
                <a:solidFill>
                  <a:srgbClr val="002060"/>
                </a:solidFill>
                <a:latin typeface="Times New Roman" panose="02020603050405020304" pitchFamily="18" charset="0"/>
                <a:cs typeface="Times New Roman" panose="02020603050405020304" pitchFamily="18" charset="0"/>
              </a:rPr>
              <a:t>“Competency Day” – annual event at NHDFMR since 2003</a:t>
            </a:r>
          </a:p>
          <a:p>
            <a:pPr marL="0" indent="0">
              <a:buNone/>
            </a:pPr>
            <a:endParaRPr lang="en-US" sz="2400" dirty="0" smtClean="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Designed to measure various Milestones not measured easily/elsewhere                                                                                           (e.g. professionalism, knowledge of ethical principles and study designs)</a:t>
            </a:r>
          </a:p>
          <a:p>
            <a:pPr marL="0" indent="0">
              <a:buNone/>
            </a:pPr>
            <a:endParaRPr lang="en-US" dirty="0" smtClean="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Advance introduction, reassurance regarding purpose/outcomes                                                                          (e.g. “snapshot” of resident skill AND adequacy of curriculum) </a:t>
            </a:r>
          </a:p>
          <a:p>
            <a:pPr marL="0" indent="0">
              <a:buNone/>
            </a:pPr>
            <a:endParaRPr lang="en-US" dirty="0" smtClean="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Morning session, breakfast, 3 stations of 40 min each, 1 40 min break</a:t>
            </a:r>
          </a:p>
        </p:txBody>
      </p:sp>
      <p:pic>
        <p:nvPicPr>
          <p:cNvPr id="5" name="Picture 4"/>
          <p:cNvPicPr>
            <a:picLocks noChangeAspect="1"/>
          </p:cNvPicPr>
          <p:nvPr/>
        </p:nvPicPr>
        <p:blipFill>
          <a:blip r:embed="rId3"/>
          <a:stretch>
            <a:fillRect/>
          </a:stretch>
        </p:blipFill>
        <p:spPr>
          <a:xfrm>
            <a:off x="9145211" y="361623"/>
            <a:ext cx="2617333" cy="147455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3880" y="6242916"/>
            <a:ext cx="2626360" cy="512262"/>
          </a:xfrm>
          <a:prstGeom prst="rect">
            <a:avLst/>
          </a:prstGeom>
        </p:spPr>
      </p:pic>
    </p:spTree>
    <p:extLst>
      <p:ext uri="{BB962C8B-B14F-4D97-AF65-F5344CB8AC3E}">
        <p14:creationId xmlns:p14="http://schemas.microsoft.com/office/powerpoint/2010/main" val="105053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450850"/>
            <a:ext cx="10515600" cy="1325563"/>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Overview of Activities</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08419" y="1887538"/>
            <a:ext cx="11683581" cy="3856037"/>
          </a:xfrm>
        </p:spPr>
        <p:txBody>
          <a:bodyPr>
            <a:normAutofit/>
          </a:bodyPr>
          <a:lstStyle/>
          <a:p>
            <a:r>
              <a:rPr lang="en-US" sz="3200" dirty="0" smtClean="0">
                <a:solidFill>
                  <a:srgbClr val="002060"/>
                </a:solidFill>
                <a:latin typeface="Times New Roman" panose="02020603050405020304" pitchFamily="18" charset="0"/>
                <a:cs typeface="Times New Roman" panose="02020603050405020304" pitchFamily="18" charset="0"/>
              </a:rPr>
              <a:t>A “proxy” measurement with limitations</a:t>
            </a:r>
          </a:p>
          <a:p>
            <a:r>
              <a:rPr lang="en-US" sz="3200" dirty="0" smtClean="0">
                <a:solidFill>
                  <a:srgbClr val="002060"/>
                </a:solidFill>
                <a:latin typeface="Times New Roman" panose="02020603050405020304" pitchFamily="18" charset="0"/>
                <a:cs typeface="Times New Roman" panose="02020603050405020304" pitchFamily="18" charset="0"/>
              </a:rPr>
              <a:t>Interactive, some stations have pre-work</a:t>
            </a:r>
          </a:p>
          <a:p>
            <a:r>
              <a:rPr lang="en-US" sz="3200" dirty="0" smtClean="0">
                <a:solidFill>
                  <a:srgbClr val="002060"/>
                </a:solidFill>
                <a:latin typeface="Times New Roman" panose="02020603050405020304" pitchFamily="18" charset="0"/>
                <a:cs typeface="Times New Roman" panose="02020603050405020304" pitchFamily="18" charset="0"/>
              </a:rPr>
              <a:t>Some stations 1-1, pairs, small group</a:t>
            </a:r>
          </a:p>
          <a:p>
            <a:r>
              <a:rPr lang="en-US" sz="3200" dirty="0" smtClean="0">
                <a:solidFill>
                  <a:srgbClr val="002060"/>
                </a:solidFill>
                <a:latin typeface="Times New Roman" panose="02020603050405020304" pitchFamily="18" charset="0"/>
                <a:cs typeface="Times New Roman" panose="02020603050405020304" pitchFamily="18" charset="0"/>
              </a:rPr>
              <a:t>Verbal and written feedback provided</a:t>
            </a:r>
          </a:p>
          <a:p>
            <a:r>
              <a:rPr lang="en-US" sz="3200" dirty="0" smtClean="0">
                <a:solidFill>
                  <a:srgbClr val="002060"/>
                </a:solidFill>
                <a:latin typeface="Times New Roman" panose="02020603050405020304" pitchFamily="18" charset="0"/>
                <a:cs typeface="Times New Roman" panose="02020603050405020304" pitchFamily="18" charset="0"/>
              </a:rPr>
              <a:t>If resident does not pass, provide remediation then re-test</a:t>
            </a:r>
          </a:p>
          <a:p>
            <a:r>
              <a:rPr lang="en-US" sz="3200" dirty="0" smtClean="0">
                <a:solidFill>
                  <a:srgbClr val="002060"/>
                </a:solidFill>
                <a:latin typeface="Times New Roman" panose="02020603050405020304" pitchFamily="18" charset="0"/>
                <a:cs typeface="Times New Roman" panose="02020603050405020304" pitchFamily="18" charset="0"/>
              </a:rPr>
              <a:t>Faculty team debrief re resident performance and station design – identify curricular gaps and potential improvements</a:t>
            </a:r>
          </a:p>
          <a:p>
            <a:endParaRPr lang="en-US" dirty="0"/>
          </a:p>
        </p:txBody>
      </p:sp>
      <p:pic>
        <p:nvPicPr>
          <p:cNvPr id="4" name="Picture 3"/>
          <p:cNvPicPr>
            <a:picLocks noChangeAspect="1"/>
          </p:cNvPicPr>
          <p:nvPr/>
        </p:nvPicPr>
        <p:blipFill rotWithShape="1">
          <a:blip r:embed="rId3"/>
          <a:srcRect l="9645" t="-313"/>
          <a:stretch/>
        </p:blipFill>
        <p:spPr>
          <a:xfrm>
            <a:off x="7976370" y="790532"/>
            <a:ext cx="3529829" cy="26289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320" y="6242916"/>
            <a:ext cx="2626360" cy="512262"/>
          </a:xfrm>
          <a:prstGeom prst="rect">
            <a:avLst/>
          </a:prstGeom>
        </p:spPr>
      </p:pic>
    </p:spTree>
    <p:extLst>
      <p:ext uri="{BB962C8B-B14F-4D97-AF65-F5344CB8AC3E}">
        <p14:creationId xmlns:p14="http://schemas.microsoft.com/office/powerpoint/2010/main" val="10037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546100"/>
            <a:ext cx="10515600" cy="1187450"/>
          </a:xfrm>
        </p:spPr>
        <p:txBody>
          <a:bodyPr>
            <a:normAutofit fontScale="90000"/>
          </a:bodyPr>
          <a:lstStyle/>
          <a:p>
            <a:r>
              <a:rPr lang="en-US" dirty="0" smtClean="0">
                <a:solidFill>
                  <a:srgbClr val="002060"/>
                </a:solidFill>
                <a:latin typeface="Times New Roman" panose="02020603050405020304" pitchFamily="18" charset="0"/>
                <a:cs typeface="Times New Roman" panose="02020603050405020304" pitchFamily="18" charset="0"/>
              </a:rPr>
              <a:t>Different activities for each class:</a:t>
            </a:r>
            <a:br>
              <a:rPr lang="en-US" dirty="0" smtClean="0">
                <a:solidFill>
                  <a:srgbClr val="002060"/>
                </a:solidFill>
                <a:latin typeface="Times New Roman" panose="02020603050405020304" pitchFamily="18" charset="0"/>
                <a:cs typeface="Times New Roman" panose="02020603050405020304" pitchFamily="18" charset="0"/>
              </a:rPr>
            </a:b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1000" y="1273175"/>
            <a:ext cx="10515600" cy="5499100"/>
          </a:xfrm>
        </p:spPr>
        <p:txBody>
          <a:bodyPr>
            <a:normAutofit lnSpcReduction="10000"/>
          </a:bodyPr>
          <a:lstStyle/>
          <a:p>
            <a:pPr marL="457200" lvl="1" indent="0">
              <a:buNone/>
            </a:pPr>
            <a:r>
              <a:rPr lang="en-US" sz="3200" dirty="0" smtClean="0">
                <a:solidFill>
                  <a:srgbClr val="00B050"/>
                </a:solidFill>
                <a:latin typeface="Times New Roman" panose="02020603050405020304" pitchFamily="18" charset="0"/>
                <a:cs typeface="Times New Roman" panose="02020603050405020304" pitchFamily="18" charset="0"/>
              </a:rPr>
              <a:t>PGY 1 – </a:t>
            </a:r>
          </a:p>
          <a:p>
            <a:pPr lvl="2"/>
            <a:r>
              <a:rPr lang="en-US" sz="2800" dirty="0" smtClean="0">
                <a:solidFill>
                  <a:srgbClr val="0070C0"/>
                </a:solidFill>
                <a:latin typeface="Times New Roman" panose="02020603050405020304" pitchFamily="18" charset="0"/>
                <a:cs typeface="Times New Roman" panose="02020603050405020304" pitchFamily="18" charset="0"/>
              </a:rPr>
              <a:t>Patient safety</a:t>
            </a:r>
            <a:r>
              <a:rPr lang="en-US" sz="2800" dirty="0" smtClean="0">
                <a:latin typeface="Times New Roman" panose="02020603050405020304" pitchFamily="18" charset="0"/>
                <a:cs typeface="Times New Roman" panose="02020603050405020304" pitchFamily="18" charset="0"/>
              </a:rPr>
              <a:t> </a:t>
            </a:r>
          </a:p>
          <a:p>
            <a:pPr lvl="2"/>
            <a:r>
              <a:rPr lang="en-US" sz="2800" dirty="0" smtClean="0">
                <a:solidFill>
                  <a:srgbClr val="002060"/>
                </a:solidFill>
                <a:latin typeface="Times New Roman" panose="02020603050405020304" pitchFamily="18" charset="0"/>
                <a:cs typeface="Times New Roman" panose="02020603050405020304" pitchFamily="18" charset="0"/>
              </a:rPr>
              <a:t>Evidence-based practice </a:t>
            </a:r>
          </a:p>
          <a:p>
            <a:pPr lvl="2"/>
            <a:r>
              <a:rPr lang="en-US" sz="2800" dirty="0" smtClean="0">
                <a:solidFill>
                  <a:srgbClr val="002060"/>
                </a:solidFill>
                <a:latin typeface="Times New Roman" panose="02020603050405020304" pitchFamily="18" charset="0"/>
                <a:cs typeface="Times New Roman" panose="02020603050405020304" pitchFamily="18" charset="0"/>
              </a:rPr>
              <a:t>Quiz (ethics, studies, fatigue signs) </a:t>
            </a:r>
          </a:p>
          <a:p>
            <a:pPr lvl="2"/>
            <a:r>
              <a:rPr lang="en-US" sz="2800" dirty="0" smtClean="0">
                <a:solidFill>
                  <a:srgbClr val="002060"/>
                </a:solidFill>
                <a:latin typeface="Times New Roman" panose="02020603050405020304" pitchFamily="18" charset="0"/>
                <a:cs typeface="Times New Roman" panose="02020603050405020304" pitchFamily="18" charset="0"/>
              </a:rPr>
              <a:t>EKG module on line (during break)</a:t>
            </a:r>
          </a:p>
          <a:p>
            <a:pPr marL="457200" lvl="1" indent="0">
              <a:buNone/>
            </a:pPr>
            <a:r>
              <a:rPr lang="en-US" sz="3200" dirty="0" smtClean="0">
                <a:solidFill>
                  <a:srgbClr val="00B050"/>
                </a:solidFill>
                <a:latin typeface="Times New Roman" panose="02020603050405020304" pitchFamily="18" charset="0"/>
                <a:cs typeface="Times New Roman" panose="02020603050405020304" pitchFamily="18" charset="0"/>
              </a:rPr>
              <a:t>PGY 2 – </a:t>
            </a:r>
          </a:p>
          <a:p>
            <a:pPr lvl="2"/>
            <a:r>
              <a:rPr lang="en-US" sz="2800" dirty="0" smtClean="0">
                <a:solidFill>
                  <a:srgbClr val="0070C0"/>
                </a:solidFill>
                <a:latin typeface="Times New Roman" panose="02020603050405020304" pitchFamily="18" charset="0"/>
                <a:cs typeface="Times New Roman" panose="02020603050405020304" pitchFamily="18" charset="0"/>
              </a:rPr>
              <a:t>Professionalism scenarios</a:t>
            </a:r>
            <a:endParaRPr lang="en-US" sz="2800" dirty="0">
              <a:latin typeface="Times New Roman" panose="02020603050405020304" pitchFamily="18" charset="0"/>
              <a:cs typeface="Times New Roman" panose="02020603050405020304" pitchFamily="18" charset="0"/>
            </a:endParaRPr>
          </a:p>
          <a:p>
            <a:pPr lvl="2"/>
            <a:r>
              <a:rPr lang="en-US" sz="2800" dirty="0" smtClean="0">
                <a:solidFill>
                  <a:srgbClr val="002060"/>
                </a:solidFill>
                <a:latin typeface="Times New Roman" panose="02020603050405020304" pitchFamily="18" charset="0"/>
                <a:cs typeface="Times New Roman" panose="02020603050405020304" pitchFamily="18" charset="0"/>
              </a:rPr>
              <a:t>Joint injection procedure</a:t>
            </a:r>
          </a:p>
          <a:p>
            <a:pPr lvl="2"/>
            <a:r>
              <a:rPr lang="en-US" sz="2800" dirty="0" smtClean="0">
                <a:solidFill>
                  <a:srgbClr val="002060"/>
                </a:solidFill>
                <a:latin typeface="Times New Roman" panose="02020603050405020304" pitchFamily="18" charset="0"/>
                <a:cs typeface="Times New Roman" panose="02020603050405020304" pitchFamily="18" charset="0"/>
              </a:rPr>
              <a:t>Using registries</a:t>
            </a:r>
          </a:p>
          <a:p>
            <a:pPr marL="457200" lvl="1" indent="0">
              <a:buNone/>
            </a:pPr>
            <a:r>
              <a:rPr lang="en-US" sz="3200" dirty="0" smtClean="0">
                <a:solidFill>
                  <a:srgbClr val="00B050"/>
                </a:solidFill>
                <a:latin typeface="Times New Roman" panose="02020603050405020304" pitchFamily="18" charset="0"/>
                <a:cs typeface="Times New Roman" panose="02020603050405020304" pitchFamily="18" charset="0"/>
              </a:rPr>
              <a:t>PGY 3 – </a:t>
            </a:r>
          </a:p>
          <a:p>
            <a:pPr lvl="2"/>
            <a:r>
              <a:rPr lang="en-US" sz="2800" dirty="0" smtClean="0">
                <a:solidFill>
                  <a:srgbClr val="0070C0"/>
                </a:solidFill>
                <a:latin typeface="Times New Roman" panose="02020603050405020304" pitchFamily="18" charset="0"/>
                <a:cs typeface="Times New Roman" panose="02020603050405020304" pitchFamily="18" charset="0"/>
              </a:rPr>
              <a:t>Safety and professionalism</a:t>
            </a:r>
            <a:r>
              <a:rPr lang="en-US" sz="2800" dirty="0" smtClean="0">
                <a:latin typeface="Times New Roman" panose="02020603050405020304" pitchFamily="18" charset="0"/>
                <a:cs typeface="Times New Roman" panose="02020603050405020304" pitchFamily="18" charset="0"/>
              </a:rPr>
              <a:t> </a:t>
            </a:r>
          </a:p>
          <a:p>
            <a:pPr lvl="2"/>
            <a:r>
              <a:rPr lang="en-US" sz="2600" dirty="0" smtClean="0">
                <a:solidFill>
                  <a:srgbClr val="002060"/>
                </a:solidFill>
                <a:latin typeface="Times New Roman" panose="02020603050405020304" pitchFamily="18" charset="0"/>
                <a:cs typeface="Times New Roman" panose="02020603050405020304" pitchFamily="18" charset="0"/>
              </a:rPr>
              <a:t>Ethics </a:t>
            </a:r>
          </a:p>
          <a:p>
            <a:pPr lvl="2"/>
            <a:r>
              <a:rPr lang="en-US" sz="2600" dirty="0" smtClean="0">
                <a:solidFill>
                  <a:srgbClr val="002060"/>
                </a:solidFill>
                <a:latin typeface="Times New Roman" panose="02020603050405020304" pitchFamily="18" charset="0"/>
                <a:cs typeface="Times New Roman" panose="02020603050405020304" pitchFamily="18" charset="0"/>
              </a:rPr>
              <a:t>Chronic care</a:t>
            </a:r>
          </a:p>
          <a:p>
            <a:endParaRPr lang="en-US" sz="3200" dirty="0"/>
          </a:p>
        </p:txBody>
      </p:sp>
      <p:pic>
        <p:nvPicPr>
          <p:cNvPr id="4" name="Picture 3"/>
          <p:cNvPicPr>
            <a:picLocks noChangeAspect="1"/>
          </p:cNvPicPr>
          <p:nvPr/>
        </p:nvPicPr>
        <p:blipFill rotWithShape="1">
          <a:blip r:embed="rId3"/>
          <a:srcRect l="17335" r="15213"/>
          <a:stretch/>
        </p:blipFill>
        <p:spPr>
          <a:xfrm>
            <a:off x="9767886" y="4381419"/>
            <a:ext cx="2065579" cy="1263903"/>
          </a:xfrm>
          <a:prstGeom prst="rect">
            <a:avLst/>
          </a:prstGeom>
        </p:spPr>
      </p:pic>
      <p:pic>
        <p:nvPicPr>
          <p:cNvPr id="5" name="Picture 4"/>
          <p:cNvPicPr>
            <a:picLocks noChangeAspect="1"/>
          </p:cNvPicPr>
          <p:nvPr/>
        </p:nvPicPr>
        <p:blipFill>
          <a:blip r:embed="rId4"/>
          <a:stretch>
            <a:fillRect/>
          </a:stretch>
        </p:blipFill>
        <p:spPr>
          <a:xfrm>
            <a:off x="7725650" y="3157810"/>
            <a:ext cx="1824037" cy="1278530"/>
          </a:xfrm>
          <a:prstGeom prst="rect">
            <a:avLst/>
          </a:prstGeom>
        </p:spPr>
      </p:pic>
      <p:pic>
        <p:nvPicPr>
          <p:cNvPr id="6" name="Picture 5"/>
          <p:cNvPicPr>
            <a:picLocks noChangeAspect="1"/>
          </p:cNvPicPr>
          <p:nvPr/>
        </p:nvPicPr>
        <p:blipFill>
          <a:blip r:embed="rId5"/>
          <a:stretch>
            <a:fillRect/>
          </a:stretch>
        </p:blipFill>
        <p:spPr>
          <a:xfrm>
            <a:off x="8097935" y="1561548"/>
            <a:ext cx="1377616" cy="1371600"/>
          </a:xfrm>
          <a:prstGeom prst="rect">
            <a:avLst/>
          </a:prstGeom>
        </p:spPr>
      </p:pic>
      <p:pic>
        <p:nvPicPr>
          <p:cNvPr id="7" name="Picture 6"/>
          <p:cNvPicPr>
            <a:picLocks noChangeAspect="1"/>
          </p:cNvPicPr>
          <p:nvPr/>
        </p:nvPicPr>
        <p:blipFill>
          <a:blip r:embed="rId6"/>
          <a:stretch>
            <a:fillRect/>
          </a:stretch>
        </p:blipFill>
        <p:spPr>
          <a:xfrm>
            <a:off x="9767886" y="970993"/>
            <a:ext cx="2205039" cy="1122176"/>
          </a:xfrm>
          <a:prstGeom prst="rect">
            <a:avLst/>
          </a:prstGeom>
        </p:spPr>
      </p:pic>
      <p:pic>
        <p:nvPicPr>
          <p:cNvPr id="8" name="Picture 7"/>
          <p:cNvPicPr>
            <a:picLocks noChangeAspect="1"/>
          </p:cNvPicPr>
          <p:nvPr/>
        </p:nvPicPr>
        <p:blipFill>
          <a:blip r:embed="rId7"/>
          <a:stretch>
            <a:fillRect/>
          </a:stretch>
        </p:blipFill>
        <p:spPr>
          <a:xfrm>
            <a:off x="9644937" y="2395351"/>
            <a:ext cx="2226627" cy="1683886"/>
          </a:xfrm>
          <a:prstGeom prst="rect">
            <a:avLst/>
          </a:prstGeom>
        </p:spPr>
      </p:pic>
      <p:pic>
        <p:nvPicPr>
          <p:cNvPr id="9" name="Picture 8"/>
          <p:cNvPicPr>
            <a:picLocks noChangeAspect="1"/>
          </p:cNvPicPr>
          <p:nvPr/>
        </p:nvPicPr>
        <p:blipFill>
          <a:blip r:embed="rId8"/>
          <a:stretch>
            <a:fillRect/>
          </a:stretch>
        </p:blipFill>
        <p:spPr>
          <a:xfrm>
            <a:off x="7458633" y="4591832"/>
            <a:ext cx="2016918" cy="151268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6565" y="6260013"/>
            <a:ext cx="2626360" cy="512262"/>
          </a:xfrm>
          <a:prstGeom prst="rect">
            <a:avLst/>
          </a:prstGeom>
        </p:spPr>
      </p:pic>
    </p:spTree>
    <p:extLst>
      <p:ext uri="{BB962C8B-B14F-4D97-AF65-F5344CB8AC3E}">
        <p14:creationId xmlns:p14="http://schemas.microsoft.com/office/powerpoint/2010/main" val="2687713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409" y="555806"/>
            <a:ext cx="10515600" cy="863420"/>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Station Milestones Measured</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00408" y="1351172"/>
            <a:ext cx="11105791" cy="5506828"/>
          </a:xfrm>
        </p:spPr>
        <p:txBody>
          <a:bodyPr>
            <a:normAutofit/>
          </a:bodyPr>
          <a:lstStyle/>
          <a:p>
            <a:pPr marL="0" indent="0">
              <a:buNone/>
            </a:pPr>
            <a:r>
              <a:rPr lang="en-US" dirty="0" smtClean="0">
                <a:solidFill>
                  <a:srgbClr val="7030A0"/>
                </a:solidFill>
                <a:latin typeface="Times New Roman" panose="02020603050405020304" pitchFamily="18" charset="0"/>
                <a:cs typeface="Times New Roman" panose="02020603050405020304" pitchFamily="18" charset="0"/>
              </a:rPr>
              <a:t>PGY 1 -  Patient Safety</a:t>
            </a: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Understands that effective team-based care plays a role in patient safety (</a:t>
            </a:r>
            <a:r>
              <a:rPr lang="en-US" dirty="0" smtClean="0">
                <a:solidFill>
                  <a:srgbClr val="002060"/>
                </a:solidFill>
                <a:latin typeface="Times New Roman" panose="02020603050405020304" pitchFamily="18" charset="0"/>
                <a:cs typeface="Times New Roman" panose="02020603050405020304" pitchFamily="18" charset="0"/>
              </a:rPr>
              <a:t>SBP 2)</a:t>
            </a:r>
            <a:endParaRPr lang="en-US" dirty="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Identifies appropriate channels to report unprofessional behavior (</a:t>
            </a:r>
            <a:r>
              <a:rPr lang="en-US" dirty="0" smtClean="0">
                <a:solidFill>
                  <a:srgbClr val="002060"/>
                </a:solidFill>
                <a:latin typeface="Times New Roman" panose="02020603050405020304" pitchFamily="18" charset="0"/>
                <a:cs typeface="Times New Roman" panose="02020603050405020304" pitchFamily="18" charset="0"/>
              </a:rPr>
              <a:t>Prof 2)</a:t>
            </a:r>
            <a:endParaRPr lang="en-US" dirty="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Has insight into his or her own behavior and likely triggers </a:t>
            </a:r>
            <a:r>
              <a:rPr lang="en-US" dirty="0" smtClean="0">
                <a:solidFill>
                  <a:srgbClr val="002060"/>
                </a:solidFill>
                <a:latin typeface="Times New Roman" panose="02020603050405020304" pitchFamily="18" charset="0"/>
                <a:cs typeface="Times New Roman" panose="02020603050405020304" pitchFamily="18" charset="0"/>
              </a:rPr>
              <a:t>for   professionalism </a:t>
            </a:r>
            <a:r>
              <a:rPr lang="en-US" dirty="0">
                <a:solidFill>
                  <a:srgbClr val="002060"/>
                </a:solidFill>
                <a:latin typeface="Times New Roman" panose="02020603050405020304" pitchFamily="18" charset="0"/>
                <a:cs typeface="Times New Roman" panose="02020603050405020304" pitchFamily="18" charset="0"/>
              </a:rPr>
              <a:t>lapses, and is able to use this information to be professional (</a:t>
            </a:r>
            <a:r>
              <a:rPr lang="en-US" dirty="0" smtClean="0">
                <a:solidFill>
                  <a:srgbClr val="002060"/>
                </a:solidFill>
                <a:latin typeface="Times New Roman" panose="02020603050405020304" pitchFamily="18" charset="0"/>
                <a:cs typeface="Times New Roman" panose="02020603050405020304" pitchFamily="18" charset="0"/>
              </a:rPr>
              <a:t>Prof 2)</a:t>
            </a:r>
            <a:endParaRPr lang="en-US" dirty="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Understands the mechanisms that cause medical errors (</a:t>
            </a:r>
            <a:r>
              <a:rPr lang="en-US" dirty="0" smtClean="0">
                <a:solidFill>
                  <a:srgbClr val="002060"/>
                </a:solidFill>
                <a:latin typeface="Times New Roman" panose="02020603050405020304" pitchFamily="18" charset="0"/>
                <a:cs typeface="Times New Roman" panose="02020603050405020304" pitchFamily="18" charset="0"/>
              </a:rPr>
              <a:t>SPB 2)</a:t>
            </a:r>
            <a:endParaRPr lang="en-US" dirty="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Recognizes medical errors when they occur, including those that do </a:t>
            </a:r>
            <a:r>
              <a:rPr lang="en-US" dirty="0" smtClean="0">
                <a:solidFill>
                  <a:srgbClr val="002060"/>
                </a:solidFill>
                <a:latin typeface="Times New Roman" panose="02020603050405020304" pitchFamily="18" charset="0"/>
                <a:cs typeface="Times New Roman" panose="02020603050405020304" pitchFamily="18" charset="0"/>
              </a:rPr>
              <a:t>          not </a:t>
            </a:r>
            <a:r>
              <a:rPr lang="en-US" dirty="0">
                <a:solidFill>
                  <a:srgbClr val="002060"/>
                </a:solidFill>
                <a:latin typeface="Times New Roman" panose="02020603050405020304" pitchFamily="18" charset="0"/>
                <a:cs typeface="Times New Roman" panose="02020603050405020304" pitchFamily="18" charset="0"/>
              </a:rPr>
              <a:t>have adverse outcomes (</a:t>
            </a:r>
            <a:r>
              <a:rPr lang="en-US" dirty="0" smtClean="0">
                <a:solidFill>
                  <a:srgbClr val="002060"/>
                </a:solidFill>
                <a:latin typeface="Times New Roman" panose="02020603050405020304" pitchFamily="18" charset="0"/>
                <a:cs typeface="Times New Roman" panose="02020603050405020304" pitchFamily="18" charset="0"/>
              </a:rPr>
              <a:t>SBP 2)</a:t>
            </a:r>
            <a:endParaRPr lang="en-US"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1400" dirty="0" smtClean="0"/>
          </a:p>
          <a:p>
            <a:pPr marL="0" indent="0">
              <a:buNone/>
            </a:pPr>
            <a:r>
              <a:rPr lang="en-US" sz="1800" b="1" dirty="0" smtClean="0">
                <a:latin typeface="Times New Roman" panose="02020603050405020304" pitchFamily="18" charset="0"/>
                <a:cs typeface="Times New Roman" panose="02020603050405020304" pitchFamily="18" charset="0"/>
              </a:rPr>
              <a:t>Pre-wor</a:t>
            </a:r>
            <a:r>
              <a:rPr lang="en-US" sz="1800" b="1" dirty="0" smtClean="0">
                <a:latin typeface="Times New Roman" panose="02020603050405020304" pitchFamily="18" charset="0"/>
                <a:cs typeface="Times New Roman" panose="02020603050405020304" pitchFamily="18" charset="0"/>
              </a:rPr>
              <a:t>k video: </a:t>
            </a:r>
            <a:r>
              <a:rPr lang="en-US" sz="1400" u="sng" dirty="0">
                <a:hlinkClick r:id="rId3"/>
              </a:rPr>
              <a:t>https://www.coursera.org/learn/patient-safety-systems-view/lecture/H5Fb4/swiss-cheese-model</a:t>
            </a:r>
            <a:endParaRPr lang="en-US" sz="1400" b="1" dirty="0" smtClean="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a:srcRect l="40469"/>
          <a:stretch/>
        </p:blipFill>
        <p:spPr>
          <a:xfrm>
            <a:off x="9601200" y="173629"/>
            <a:ext cx="1665853" cy="162777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7840" y="6232756"/>
            <a:ext cx="2626360" cy="512262"/>
          </a:xfrm>
          <a:prstGeom prst="rect">
            <a:avLst/>
          </a:prstGeom>
        </p:spPr>
      </p:pic>
    </p:spTree>
    <p:extLst>
      <p:ext uri="{BB962C8B-B14F-4D97-AF65-F5344CB8AC3E}">
        <p14:creationId xmlns:p14="http://schemas.microsoft.com/office/powerpoint/2010/main" val="1585845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296833"/>
            <a:ext cx="10515600" cy="1325563"/>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Station Milestones Measured</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71475" y="1339311"/>
            <a:ext cx="11087100" cy="5230782"/>
          </a:xfrm>
        </p:spPr>
        <p:txBody>
          <a:bodyPr>
            <a:normAutofit/>
          </a:bodyPr>
          <a:lstStyle/>
          <a:p>
            <a:pPr marL="0" indent="0">
              <a:buNone/>
            </a:pPr>
            <a:r>
              <a:rPr lang="en-US" sz="3200" dirty="0" smtClean="0">
                <a:solidFill>
                  <a:srgbClr val="7030A0"/>
                </a:solidFill>
                <a:latin typeface="Times New Roman" panose="02020603050405020304" pitchFamily="18" charset="0"/>
                <a:cs typeface="Times New Roman" panose="02020603050405020304" pitchFamily="18" charset="0"/>
              </a:rPr>
              <a:t>PGY 2 -  Professionalism</a:t>
            </a: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Recognizes </a:t>
            </a:r>
            <a:r>
              <a:rPr lang="en-US" dirty="0" smtClean="0">
                <a:solidFill>
                  <a:srgbClr val="002060"/>
                </a:solidFill>
                <a:latin typeface="Times New Roman" panose="02020603050405020304" pitchFamily="18" charset="0"/>
                <a:cs typeface="Times New Roman" panose="02020603050405020304" pitchFamily="18" charset="0"/>
              </a:rPr>
              <a:t>physicians </a:t>
            </a:r>
            <a:r>
              <a:rPr lang="en-US" dirty="0">
                <a:solidFill>
                  <a:srgbClr val="002060"/>
                </a:solidFill>
                <a:latin typeface="Times New Roman" panose="02020603050405020304" pitchFamily="18" charset="0"/>
                <a:cs typeface="Times New Roman" panose="02020603050405020304" pitchFamily="18" charset="0"/>
              </a:rPr>
              <a:t>have an obligation to self-discipline </a:t>
            </a:r>
            <a:r>
              <a:rPr lang="en-US" dirty="0" smtClean="0">
                <a:solidFill>
                  <a:srgbClr val="002060"/>
                </a:solidFill>
                <a:latin typeface="Times New Roman" panose="02020603050405020304" pitchFamily="18" charset="0"/>
                <a:cs typeface="Times New Roman" panose="02020603050405020304" pitchFamily="18" charset="0"/>
              </a:rPr>
              <a:t>                   and self-regulate</a:t>
            </a:r>
            <a:r>
              <a:rPr lang="en-US" dirty="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Prof 1)</a:t>
            </a:r>
            <a:endParaRPr lang="en-US" dirty="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Has insight into </a:t>
            </a:r>
            <a:r>
              <a:rPr lang="en-US" dirty="0" smtClean="0">
                <a:solidFill>
                  <a:srgbClr val="002060"/>
                </a:solidFill>
                <a:latin typeface="Times New Roman" panose="02020603050405020304" pitchFamily="18" charset="0"/>
                <a:cs typeface="Times New Roman" panose="02020603050405020304" pitchFamily="18" charset="0"/>
              </a:rPr>
              <a:t>own </a:t>
            </a:r>
            <a:r>
              <a:rPr lang="en-US" dirty="0">
                <a:solidFill>
                  <a:srgbClr val="002060"/>
                </a:solidFill>
                <a:latin typeface="Times New Roman" panose="02020603050405020304" pitchFamily="18" charset="0"/>
                <a:cs typeface="Times New Roman" panose="02020603050405020304" pitchFamily="18" charset="0"/>
              </a:rPr>
              <a:t>behavior and likely triggers for professionalism lapses, and is able to use this information to be professional (</a:t>
            </a:r>
            <a:r>
              <a:rPr lang="en-US" dirty="0" smtClean="0">
                <a:solidFill>
                  <a:srgbClr val="002060"/>
                </a:solidFill>
                <a:latin typeface="Times New Roman" panose="02020603050405020304" pitchFamily="18" charset="0"/>
                <a:cs typeface="Times New Roman" panose="02020603050405020304" pitchFamily="18" charset="0"/>
              </a:rPr>
              <a:t>Prof 2)</a:t>
            </a: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Identifies appropriate channels to report unprofessional behavior (</a:t>
            </a:r>
            <a:r>
              <a:rPr lang="en-US" dirty="0" smtClean="0">
                <a:solidFill>
                  <a:srgbClr val="002060"/>
                </a:solidFill>
                <a:latin typeface="Times New Roman" panose="02020603050405020304" pitchFamily="18" charset="0"/>
                <a:cs typeface="Times New Roman" panose="02020603050405020304" pitchFamily="18" charset="0"/>
              </a:rPr>
              <a:t>Prof 2)</a:t>
            </a: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Recognizes professionalism lapses in self and others (</a:t>
            </a:r>
            <a:r>
              <a:rPr lang="en-US" dirty="0" smtClean="0">
                <a:solidFill>
                  <a:srgbClr val="002060"/>
                </a:solidFill>
                <a:latin typeface="Times New Roman" panose="02020603050405020304" pitchFamily="18" charset="0"/>
                <a:cs typeface="Times New Roman" panose="02020603050405020304" pitchFamily="18" charset="0"/>
              </a:rPr>
              <a:t>Prof 2)</a:t>
            </a: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Reports professionalism lapses using appropriate reporting procedures (</a:t>
            </a:r>
            <a:r>
              <a:rPr lang="en-US" dirty="0" smtClean="0">
                <a:solidFill>
                  <a:srgbClr val="002060"/>
                </a:solidFill>
                <a:latin typeface="Times New Roman" panose="02020603050405020304" pitchFamily="18" charset="0"/>
                <a:cs typeface="Times New Roman" panose="02020603050405020304" pitchFamily="18" charset="0"/>
              </a:rPr>
              <a:t>Prof 2)</a:t>
            </a:r>
            <a:endParaRPr lang="en-US" dirty="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Recognizes signs of impairment in self and team members, and responds appropriately (</a:t>
            </a:r>
            <a:r>
              <a:rPr lang="en-US" dirty="0" smtClean="0">
                <a:solidFill>
                  <a:srgbClr val="002060"/>
                </a:solidFill>
                <a:latin typeface="Times New Roman" panose="02020603050405020304" pitchFamily="18" charset="0"/>
                <a:cs typeface="Times New Roman" panose="02020603050405020304" pitchFamily="18" charset="0"/>
              </a:rPr>
              <a:t>Prof 4)</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5" name="Picture 4"/>
          <p:cNvPicPr>
            <a:picLocks noChangeAspect="1"/>
          </p:cNvPicPr>
          <p:nvPr/>
        </p:nvPicPr>
        <p:blipFill>
          <a:blip r:embed="rId3"/>
          <a:stretch>
            <a:fillRect/>
          </a:stretch>
        </p:blipFill>
        <p:spPr>
          <a:xfrm>
            <a:off x="9460906" y="423996"/>
            <a:ext cx="2392957" cy="15953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204" y="6232756"/>
            <a:ext cx="2626360" cy="512262"/>
          </a:xfrm>
          <a:prstGeom prst="rect">
            <a:avLst/>
          </a:prstGeom>
        </p:spPr>
      </p:pic>
    </p:spTree>
    <p:extLst>
      <p:ext uri="{BB962C8B-B14F-4D97-AF65-F5344CB8AC3E}">
        <p14:creationId xmlns:p14="http://schemas.microsoft.com/office/powerpoint/2010/main" val="3495317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594952"/>
            <a:ext cx="10515600" cy="1325563"/>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Station Milestones Measured</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66700" y="1897930"/>
            <a:ext cx="10515600" cy="4937485"/>
          </a:xfrm>
        </p:spPr>
        <p:txBody>
          <a:bodyPr>
            <a:normAutofit/>
          </a:bodyPr>
          <a:lstStyle/>
          <a:p>
            <a:pPr marL="0" indent="0">
              <a:buNone/>
            </a:pPr>
            <a:r>
              <a:rPr lang="en-US" sz="3200" dirty="0" smtClean="0">
                <a:solidFill>
                  <a:srgbClr val="7030A0"/>
                </a:solidFill>
                <a:latin typeface="Times New Roman" panose="02020603050405020304" pitchFamily="18" charset="0"/>
                <a:cs typeface="Times New Roman" panose="02020603050405020304" pitchFamily="18" charset="0"/>
              </a:rPr>
              <a:t>PGY 3 -  Safety and Professionalism</a:t>
            </a: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Uses current methods of analysis to identify individual and system causes of medical errors common to family medicine (</a:t>
            </a:r>
            <a:r>
              <a:rPr lang="en-US" dirty="0" smtClean="0">
                <a:solidFill>
                  <a:srgbClr val="002060"/>
                </a:solidFill>
                <a:latin typeface="Times New Roman" panose="02020603050405020304" pitchFamily="18" charset="0"/>
                <a:cs typeface="Times New Roman" panose="02020603050405020304" pitchFamily="18" charset="0"/>
              </a:rPr>
              <a:t>SBP 2)</a:t>
            </a: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Develops individual improvement plan and participates in system improvement plans that promote patient safety and prevent medical errors (</a:t>
            </a:r>
            <a:r>
              <a:rPr lang="en-US" dirty="0" smtClean="0">
                <a:solidFill>
                  <a:srgbClr val="002060"/>
                </a:solidFill>
                <a:latin typeface="Times New Roman" panose="02020603050405020304" pitchFamily="18" charset="0"/>
                <a:cs typeface="Times New Roman" panose="02020603050405020304" pitchFamily="18" charset="0"/>
              </a:rPr>
              <a:t>SBP 2)</a:t>
            </a:r>
            <a:endParaRPr lang="en-US" dirty="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E</a:t>
            </a:r>
            <a:r>
              <a:rPr lang="en-US" dirty="0" smtClean="0">
                <a:solidFill>
                  <a:srgbClr val="002060"/>
                </a:solidFill>
                <a:latin typeface="Times New Roman" panose="02020603050405020304" pitchFamily="18" charset="0"/>
                <a:cs typeface="Times New Roman" panose="02020603050405020304" pitchFamily="18" charset="0"/>
              </a:rPr>
              <a:t>ngages </a:t>
            </a:r>
            <a:r>
              <a:rPr lang="en-US" dirty="0">
                <a:solidFill>
                  <a:srgbClr val="002060"/>
                </a:solidFill>
                <a:latin typeface="Times New Roman" panose="02020603050405020304" pitchFamily="18" charset="0"/>
                <a:cs typeface="Times New Roman" panose="02020603050405020304" pitchFamily="18" charset="0"/>
              </a:rPr>
              <a:t>in self-directed and practice improvement activities that seek to identify and address medical errors and patient safety </a:t>
            </a:r>
            <a:r>
              <a:rPr lang="en-US" dirty="0" smtClean="0">
                <a:solidFill>
                  <a:srgbClr val="002060"/>
                </a:solidFill>
                <a:latin typeface="Times New Roman" panose="02020603050405020304" pitchFamily="18" charset="0"/>
                <a:cs typeface="Times New Roman" panose="02020603050405020304" pitchFamily="18" charset="0"/>
              </a:rPr>
              <a:t>(</a:t>
            </a:r>
            <a:r>
              <a:rPr lang="en-US" i="1" dirty="0" smtClean="0">
                <a:solidFill>
                  <a:srgbClr val="002060"/>
                </a:solidFill>
                <a:latin typeface="Times New Roman" panose="02020603050405020304" pitchFamily="18" charset="0"/>
                <a:cs typeface="Times New Roman" panose="02020603050405020304" pitchFamily="18" charset="0"/>
              </a:rPr>
              <a:t>in </a:t>
            </a:r>
            <a:r>
              <a:rPr lang="en-US" i="1" dirty="0">
                <a:solidFill>
                  <a:srgbClr val="002060"/>
                </a:solidFill>
                <a:latin typeface="Times New Roman" panose="02020603050405020304" pitchFamily="18" charset="0"/>
                <a:cs typeface="Times New Roman" panose="02020603050405020304" pitchFamily="18" charset="0"/>
              </a:rPr>
              <a:t>daily </a:t>
            </a:r>
            <a:r>
              <a:rPr lang="en-US" i="1" dirty="0" smtClean="0">
                <a:solidFill>
                  <a:srgbClr val="002060"/>
                </a:solidFill>
                <a:latin typeface="Times New Roman" panose="02020603050405020304" pitchFamily="18" charset="0"/>
                <a:cs typeface="Times New Roman" panose="02020603050405020304" pitchFamily="18" charset="0"/>
              </a:rPr>
              <a:t>practice</a:t>
            </a:r>
            <a:r>
              <a:rPr lang="en-US" dirty="0" smtClean="0">
                <a:solidFill>
                  <a:srgbClr val="002060"/>
                </a:solidFill>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a:t>
            </a:r>
            <a:r>
              <a:rPr lang="en-US" dirty="0" smtClean="0">
                <a:solidFill>
                  <a:srgbClr val="002060"/>
                </a:solidFill>
                <a:latin typeface="Times New Roman" panose="02020603050405020304" pitchFamily="18" charset="0"/>
                <a:cs typeface="Times New Roman" panose="02020603050405020304" pitchFamily="18" charset="0"/>
              </a:rPr>
              <a:t>SBP 2)</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a:t>
            </a:r>
            <a:r>
              <a:rPr lang="en-US" i="1" dirty="0" smtClean="0">
                <a:solidFill>
                  <a:srgbClr val="002060"/>
                </a:solidFill>
                <a:latin typeface="Times New Roman" panose="02020603050405020304" pitchFamily="18" charset="0"/>
                <a:cs typeface="Times New Roman" panose="02020603050405020304" pitchFamily="18" charset="0"/>
              </a:rPr>
              <a:t>PGY 3 residents also complete a robust QI project</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marL="0" indent="0">
              <a:buNone/>
            </a:pPr>
            <a:endParaRPr lang="en-US" dirty="0">
              <a:solidFill>
                <a:srgbClr val="002060"/>
              </a:solidFill>
            </a:endParaRPr>
          </a:p>
        </p:txBody>
      </p:sp>
      <p:pic>
        <p:nvPicPr>
          <p:cNvPr id="4" name="Picture 3"/>
          <p:cNvPicPr>
            <a:picLocks noChangeAspect="1"/>
          </p:cNvPicPr>
          <p:nvPr/>
        </p:nvPicPr>
        <p:blipFill rotWithShape="1">
          <a:blip r:embed="rId3"/>
          <a:srcRect t="7143" b="8333"/>
          <a:stretch/>
        </p:blipFill>
        <p:spPr>
          <a:xfrm>
            <a:off x="8335269" y="540185"/>
            <a:ext cx="3085205" cy="13577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840" y="6212436"/>
            <a:ext cx="2626360" cy="512262"/>
          </a:xfrm>
          <a:prstGeom prst="rect">
            <a:avLst/>
          </a:prstGeom>
        </p:spPr>
      </p:pic>
    </p:spTree>
    <p:extLst>
      <p:ext uri="{BB962C8B-B14F-4D97-AF65-F5344CB8AC3E}">
        <p14:creationId xmlns:p14="http://schemas.microsoft.com/office/powerpoint/2010/main" val="2071685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1238</TotalTime>
  <Words>1283</Words>
  <Application>Microsoft Office PowerPoint</Application>
  <PresentationFormat>Widescreen</PresentationFormat>
  <Paragraphs>134</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Times New Roman</vt:lpstr>
      <vt:lpstr>Wingdings</vt:lpstr>
      <vt:lpstr>Office Theme</vt:lpstr>
      <vt:lpstr>Running Lapse: Approaches to Measuring Specific Patient Safety and Professional Conduct Milestones That Can be Elusive </vt:lpstr>
      <vt:lpstr>Presentation Objectives</vt:lpstr>
      <vt:lpstr>Workshop Agenda – 90 minutes</vt:lpstr>
      <vt:lpstr>Brief Background of Activities</vt:lpstr>
      <vt:lpstr>Overview of Activities</vt:lpstr>
      <vt:lpstr>Different activities for each class: </vt:lpstr>
      <vt:lpstr>Station Milestones Measured</vt:lpstr>
      <vt:lpstr>Station Milestones Measured</vt:lpstr>
      <vt:lpstr>Station Milestones Measured</vt:lpstr>
      <vt:lpstr>Activity Flow for Workshop Stations</vt:lpstr>
      <vt:lpstr>Sample Resident Feedback</vt:lpstr>
      <vt:lpstr>Large Group Debrief</vt:lpstr>
      <vt:lpstr>Summary Points</vt:lpstr>
      <vt:lpstr>Contact Information</vt:lpstr>
      <vt:lpstr>Please complete your session evaluation and    help us make future presentations better!</vt:lpstr>
    </vt:vector>
  </TitlesOfParts>
  <Company>Concord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Running Lapse: Approaches to Measuring Specific Patient Safety and Professional Conduct Milestones That Can be Elusive</dc:title>
  <dc:creator>Tina Kenyon</dc:creator>
  <cp:lastModifiedBy>Tina Kenyon</cp:lastModifiedBy>
  <cp:revision>46</cp:revision>
  <cp:lastPrinted>2019-04-24T15:14:36Z</cp:lastPrinted>
  <dcterms:created xsi:type="dcterms:W3CDTF">2019-04-05T13:09:34Z</dcterms:created>
  <dcterms:modified xsi:type="dcterms:W3CDTF">2019-04-25T15:22:48Z</dcterms:modified>
</cp:coreProperties>
</file>