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39" r:id="rId1"/>
  </p:sldMasterIdLst>
  <p:notesMasterIdLst>
    <p:notesMasterId r:id="rId51"/>
  </p:notesMasterIdLst>
  <p:sldIdLst>
    <p:sldId id="256" r:id="rId2"/>
    <p:sldId id="258" r:id="rId3"/>
    <p:sldId id="285" r:id="rId4"/>
    <p:sldId id="311" r:id="rId5"/>
    <p:sldId id="292" r:id="rId6"/>
    <p:sldId id="257" r:id="rId7"/>
    <p:sldId id="290" r:id="rId8"/>
    <p:sldId id="291" r:id="rId9"/>
    <p:sldId id="310" r:id="rId10"/>
    <p:sldId id="272" r:id="rId11"/>
    <p:sldId id="307" r:id="rId12"/>
    <p:sldId id="271" r:id="rId13"/>
    <p:sldId id="295" r:id="rId14"/>
    <p:sldId id="286" r:id="rId15"/>
    <p:sldId id="294" r:id="rId16"/>
    <p:sldId id="312" r:id="rId17"/>
    <p:sldId id="267" r:id="rId18"/>
    <p:sldId id="287" r:id="rId19"/>
    <p:sldId id="301" r:id="rId20"/>
    <p:sldId id="302" r:id="rId21"/>
    <p:sldId id="270" r:id="rId22"/>
    <p:sldId id="275" r:id="rId23"/>
    <p:sldId id="276" r:id="rId24"/>
    <p:sldId id="277" r:id="rId25"/>
    <p:sldId id="260" r:id="rId26"/>
    <p:sldId id="297" r:id="rId27"/>
    <p:sldId id="298" r:id="rId28"/>
    <p:sldId id="288" r:id="rId29"/>
    <p:sldId id="300" r:id="rId30"/>
    <p:sldId id="262" r:id="rId31"/>
    <p:sldId id="289" r:id="rId32"/>
    <p:sldId id="308" r:id="rId33"/>
    <p:sldId id="304" r:id="rId34"/>
    <p:sldId id="281" r:id="rId35"/>
    <p:sldId id="299" r:id="rId36"/>
    <p:sldId id="278" r:id="rId37"/>
    <p:sldId id="279" r:id="rId38"/>
    <p:sldId id="280" r:id="rId39"/>
    <p:sldId id="259" r:id="rId40"/>
    <p:sldId id="273" r:id="rId41"/>
    <p:sldId id="293" r:id="rId42"/>
    <p:sldId id="303" r:id="rId43"/>
    <p:sldId id="274" r:id="rId44"/>
    <p:sldId id="261" r:id="rId45"/>
    <p:sldId id="282" r:id="rId46"/>
    <p:sldId id="306" r:id="rId47"/>
    <p:sldId id="305" r:id="rId48"/>
    <p:sldId id="283" r:id="rId49"/>
    <p:sldId id="309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10"/>
    <p:restoredTop sz="77740"/>
  </p:normalViewPr>
  <p:slideViewPr>
    <p:cSldViewPr snapToGrid="0" snapToObjects="1">
      <p:cViewPr varScale="1">
        <p:scale>
          <a:sx n="156" d="100"/>
          <a:sy n="156" d="100"/>
        </p:scale>
        <p:origin x="52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9D4DE-A313-3546-A9CA-DD37DECCFEF0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48B72-35F0-A04D-A721-F1125BEAD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15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fp.org/afp/2009/0115/p94.html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ealthaffairs.org/doi/10.1377/hlthaff.2010.0025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fp.org/about/the-aafp/family-medicine-specialty/facts/table-11(rev).html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fp.org/about/the-aafp/family-medicine-specialty/facts/table-12(rev).html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fp.org/about/initiatives/family-doctor-expansion.html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amc.org/news-insights/press-releases/new-findings-confirm-predictions-physician-shortage" TargetMode="Externa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nfammed.org/content/13/2/107.full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hw.hrsa.gov/sites/default/files/bhw/health-workforce-analysis/research/projections/primary-care-national-projections2013-2025.pdf" TargetMode="Externa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fp.org/about/the-aafp/family-medicine-specialty/facts/table-5.html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fp.org/media-center/kits/match-day-2019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ff.org/other/state-indicator/primary-care-physicians-by-field/?currentTimeframe=0&amp;sortModel=%7B%22colId%22:%22Location%22,%22sort%22:%22asc%22%7D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talk that I created to make sure that you know why we love family medicine and that you have the information to make an informed decision. Its structured around 10 things that I want you to know about our specialty, and also to combat some of the misinformation that you may hear along the way. I hope you’ll stop me with questions and discussion. I’ll make this available so that you can watch the videos on your own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23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34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C9A8B31-CEBE-884C-AC8C-248E80516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understand why, lets look at primary care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Defn</a:t>
            </a:r>
            <a:r>
              <a:rPr lang="en-US" dirty="0"/>
              <a:t> from: Defining Primary Care: An Interim Report. IOM, 1994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1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62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</a:t>
            </a:r>
            <a:r>
              <a:rPr lang="en-US" dirty="0">
                <a:hlinkClick r:id="rId3"/>
              </a:rPr>
              <a:t>https://www.aafp.org/afp/2009/0115/p94.html</a:t>
            </a:r>
            <a:r>
              <a:rPr lang="en-US" dirty="0"/>
              <a:t> </a:t>
            </a:r>
          </a:p>
          <a:p>
            <a:r>
              <a:rPr lang="en-US" dirty="0"/>
              <a:t>2-</a:t>
            </a:r>
            <a:r>
              <a:rPr lang="en-US" dirty="0">
                <a:hlinkClick r:id="rId4"/>
              </a:rPr>
              <a:t>https://www.healthaffairs.org/doi/10.1377/hlthaff.2010.0025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26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18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AAFP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96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Contrary to popular belief, FM allows specialization. Here is how it works..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53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residency can go for additional training and sit for one of these tests, making you a specialist in these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12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 there are multiple </a:t>
            </a:r>
            <a:r>
              <a:rPr lang="en-US" dirty="0" err="1"/>
              <a:t>otherse</a:t>
            </a:r>
            <a:r>
              <a:rPr lang="en-US" dirty="0"/>
              <a:t> without a CAQ</a:t>
            </a:r>
          </a:p>
          <a:p>
            <a:endParaRPr lang="en-US" dirty="0"/>
          </a:p>
          <a:p>
            <a:r>
              <a:rPr lang="en-US" dirty="0"/>
              <a:t>AAFP Fellowship Directory: https://</a:t>
            </a:r>
            <a:r>
              <a:rPr lang="en-US" dirty="0" err="1"/>
              <a:t>nf.aafp.org</a:t>
            </a:r>
            <a:r>
              <a:rPr lang="en-US" dirty="0"/>
              <a:t>/Directories/Fellowship/Search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72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65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/25152825</a:t>
            </a:r>
          </a:p>
          <a:p>
            <a:endParaRPr lang="en-US" dirty="0"/>
          </a:p>
          <a:p>
            <a:r>
              <a:rPr lang="en-US" dirty="0"/>
              <a:t>We showed this in FM orientation, so I won’t show it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26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34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https://www.aafp.org/about/the-aafp/family-medicine-specialty/facts/table-11(rev).html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922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https://www.aafp.org/about/the-aafp/family-medicine-specialty/facts/table-12(rev).html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48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Family friendly both due that flexibility but in attitude and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176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89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Emanuel EJ,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Gudbranson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Does Medicine Overemphasize IQ?.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JAMA.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2018;319(7):651–652. doi:10.1001/jama.2017.20141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589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Behind JAMA – Jay </a:t>
            </a:r>
            <a:r>
              <a:rPr lang="en-US" dirty="0" err="1"/>
              <a:t>Siwek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19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17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Thought experiment</a:t>
            </a:r>
          </a:p>
          <a:p>
            <a:r>
              <a:rPr lang="en-US" dirty="0"/>
              <a:t>Assume that the average person knows a set amount of information and that people in various specialties have the same average intelligence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Lets depict all of the possible medical </a:t>
            </a:r>
            <a:r>
              <a:rPr lang="en-US" dirty="0" err="1"/>
              <a:t>knowleged</a:t>
            </a:r>
            <a:r>
              <a:rPr lang="en-US" dirty="0"/>
              <a:t> as a grid divided into the typical specialty/system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3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270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 say the average human can know 15 units of knowledge at one time. This is what a GI looks like with 15 </a:t>
            </a:r>
            <a:r>
              <a:rPr lang="en-US" dirty="0" err="1"/>
              <a:t>untis</a:t>
            </a:r>
            <a:r>
              <a:rPr lang="en-US" dirty="0"/>
              <a:t> of knowledge. They know a lot of GI, but very little OB, </a:t>
            </a:r>
            <a:r>
              <a:rPr lang="en-US" dirty="0" err="1"/>
              <a:t>mayble</a:t>
            </a:r>
            <a:r>
              <a:rPr lang="en-US" dirty="0"/>
              <a:t> remember almost no peds, more general medicine. That’s good – that’s what they need to know for their usual practice.</a:t>
            </a:r>
          </a:p>
          <a:p>
            <a:endParaRPr lang="en-US" dirty="0"/>
          </a:p>
          <a:p>
            <a:r>
              <a:rPr lang="en-US" dirty="0"/>
              <a:t>Use Table Design &gt; Shading &gt; top two colors under orange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570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a FP looks like. We still know 15 units, but it is spread among all the disciplines. Perhaps more OB if we are doing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130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Moving on to Money…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143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www.merritthawkins.com</a:t>
            </a:r>
            <a:r>
              <a:rPr lang="en-US" dirty="0"/>
              <a:t>/news-and-insights/media-room/press/Family-Physicians-Psychiatrists-Top-List-Of-Most-In-Demand-Doctors/ </a:t>
            </a:r>
          </a:p>
          <a:p>
            <a:r>
              <a:rPr lang="en-US" dirty="0"/>
              <a:t>Although 2019 report shows more searches for specialists over last </a:t>
            </a:r>
            <a:r>
              <a:rPr lang="en-US" dirty="0" err="1"/>
              <a:t>yr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https://www.aafp.org/about/initiatives/family-doctor-expansion.html</a:t>
            </a:r>
            <a:endParaRPr lang="en-US" dirty="0"/>
          </a:p>
          <a:p>
            <a:r>
              <a:rPr lang="en-US" dirty="0"/>
              <a:t>By 2030 goal is that 25% of med students choose family med (now ~12%)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https://www.aamc.org/news-insights/press-releases/new-findings-confirm-predictions-physician-shortage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29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http://www.annfammed.org/content/13/2/107.full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>
                <a:hlinkClick r:id="rId4"/>
              </a:rPr>
              <a:t>https://bhw.hrsa.gov/sites/default/files/bhw/health-workforce-analysis/research/projections/primary-care-national-projections2013-2025.pdf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529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https://www.aafp.org/about/the-aafp/family-medicine-specialty/facts/table-5.html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Kaiser salaries higher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535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97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students have trouble understanding the difference between say medicine and FM. Its not just about which patients we take care of, but also about how we approach a patient.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0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97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82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</a:t>
            </a:r>
            <a:r>
              <a:rPr lang="en-US" dirty="0" err="1"/>
              <a:t>aafp</a:t>
            </a:r>
            <a:r>
              <a:rPr lang="en-US" dirty="0"/>
              <a:t> members https://</a:t>
            </a:r>
            <a:r>
              <a:rPr lang="en-US" dirty="0" err="1"/>
              <a:t>www.aafp.org</a:t>
            </a:r>
            <a:r>
              <a:rPr lang="en-US" dirty="0"/>
              <a:t>/about/the-</a:t>
            </a:r>
            <a:r>
              <a:rPr lang="en-US" dirty="0" err="1"/>
              <a:t>aafp</a:t>
            </a:r>
            <a:r>
              <a:rPr lang="en-US" dirty="0"/>
              <a:t>/family-medicine-</a:t>
            </a:r>
            <a:r>
              <a:rPr lang="en-US" dirty="0" err="1"/>
              <a:t>facts.html</a:t>
            </a:r>
            <a:r>
              <a:rPr lang="en-US" dirty="0"/>
              <a:t>  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https://www.aafp.org/media-center/kits/match-day-2019.html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www.aafp.org</a:t>
            </a:r>
            <a:r>
              <a:rPr lang="en-US" dirty="0"/>
              <a:t>/about/policies/all/workforce-</a:t>
            </a:r>
            <a:r>
              <a:rPr lang="en-US" dirty="0" err="1"/>
              <a:t>reform.html</a:t>
            </a:r>
            <a:r>
              <a:rPr lang="en-US" dirty="0"/>
              <a:t> – 39% or 29% based on </a:t>
            </a:r>
            <a:r>
              <a:rPr lang="en-US" dirty="0">
                <a:hlinkClick r:id="rId4"/>
              </a:rPr>
              <a:t>https://www.kff.org/other/state-indicator/primary-care-physicians-by-field/?currentTimeframe=0&amp;sortModel=%7B%22colId%22:%22Location%22,%22sort%22:%22asc%22%7D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97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AAFP 25 x 2030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Current 12%, goal of 25% by 2030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39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 of Family Medicine/history of ABFM https://</a:t>
            </a:r>
            <a:r>
              <a:rPr lang="en-US" dirty="0" err="1"/>
              <a:t>www.theabfm.org</a:t>
            </a:r>
            <a:r>
              <a:rPr lang="en-US" dirty="0"/>
              <a:t>/about/</a:t>
            </a:r>
            <a:r>
              <a:rPr lang="en-US" dirty="0" err="1"/>
              <a:t>history.aspx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48B72-35F0-A04D-A721-F1125BEAD8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86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t>1/14/20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085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06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06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3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1/14/20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419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1/14/20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30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8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1/14/20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04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1/14/20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17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1/14/20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58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1/14/20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1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1/14/20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3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fp.org/about/the-aafp/family-medicine-specialty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familydoctor.com/InternationalIssues/BarbaraStarfield.asp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crg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bfm.org/caq/index.asp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5152825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fp.org/membership/benefits/physician-health-first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fp.org/journals/afp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fp.org/afp/2016/0201/od1.html" TargetMode="External"/><Relationship Id="rId2" Type="http://schemas.openxmlformats.org/officeDocument/2006/relationships/hyperlink" Target="https://www.aafp.org/medical-school-residency/student-resources.html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aKhRgTuFCk" TargetMode="External"/><Relationship Id="rId7" Type="http://schemas.openxmlformats.org/officeDocument/2006/relationships/hyperlink" Target="https://www.youtube.com/channel/UCtshF-jbiDgEKJrpV4GMRog" TargetMode="External"/><Relationship Id="rId2" Type="http://schemas.openxmlformats.org/officeDocument/2006/relationships/hyperlink" Target="https://youtu.be/jeEWz6AwF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inkfm.pbworks.com/w/page/48698616/FrontPage" TargetMode="External"/><Relationship Id="rId5" Type="http://schemas.openxmlformats.org/officeDocument/2006/relationships/hyperlink" Target="https://youtu.be/YEDTm0hkAds" TargetMode="External"/><Relationship Id="rId4" Type="http://schemas.openxmlformats.org/officeDocument/2006/relationships/hyperlink" Target="https://youtu.be/3MeQ0x8EIS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Vox6M3Um9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8012-55F8-594C-B172-2A54184115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10 Things to know about Family medicine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F4C576-8D15-964B-BC7B-7B60F466A8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Jeff Weinfeld, MD, MBI, FAAFP</a:t>
            </a:r>
          </a:p>
        </p:txBody>
      </p:sp>
    </p:spTree>
    <p:extLst>
      <p:ext uri="{BB962C8B-B14F-4D97-AF65-F5344CB8AC3E}">
        <p14:creationId xmlns:p14="http://schemas.microsoft.com/office/powerpoint/2010/main" val="679178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A4A93-E2CA-9246-9F90-7814E8485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 OF FAMILY MEDICINE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4C7FDA-5C13-B242-AC58-40BEA73FA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Grew out of general practice</a:t>
            </a:r>
          </a:p>
          <a:p>
            <a:r>
              <a:rPr lang="en-US" b="1" dirty="0"/>
              <a:t>The specialty developed in response to a need </a:t>
            </a:r>
            <a:r>
              <a:rPr lang="en-US" dirty="0"/>
              <a:t>for generalist physicians, caused desire to found a specialty</a:t>
            </a:r>
          </a:p>
          <a:p>
            <a:r>
              <a:rPr lang="en-US" b="1" dirty="0"/>
              <a:t>Based on </a:t>
            </a:r>
            <a:r>
              <a:rPr lang="en-US" dirty="0"/>
              <a:t>research, family physicians improve health (see #3)</a:t>
            </a:r>
          </a:p>
          <a:p>
            <a:r>
              <a:rPr lang="en-US" dirty="0"/>
              <a:t>First residencies opened in 1969</a:t>
            </a:r>
          </a:p>
          <a:p>
            <a:r>
              <a:rPr lang="en-US" dirty="0"/>
              <a:t>We specialize in caring for the whole family!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44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128B0-0E54-D049-8832-96EB3C81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Residency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12832-6952-6D48-A757-89F916837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Most are 3 years (a few 4)</a:t>
            </a:r>
          </a:p>
          <a:p>
            <a:pPr lvl="1"/>
            <a:r>
              <a:rPr lang="en-US" dirty="0"/>
              <a:t>M1 Traditional internship</a:t>
            </a:r>
          </a:p>
          <a:p>
            <a:pPr lvl="1"/>
            <a:r>
              <a:rPr lang="en-US" dirty="0"/>
              <a:t>M2/3 specialty rotations with some inpatient</a:t>
            </a:r>
          </a:p>
          <a:p>
            <a:pPr lvl="1"/>
            <a:r>
              <a:rPr lang="en-US" dirty="0"/>
              <a:t>Increasing outpatient time and focus</a:t>
            </a:r>
          </a:p>
          <a:p>
            <a:r>
              <a:rPr lang="en-US" dirty="0"/>
              <a:t>Longitudinal care of patient panel</a:t>
            </a:r>
          </a:p>
          <a:p>
            <a:r>
              <a:rPr lang="en-US" dirty="0"/>
              <a:t>A Few combined programs</a:t>
            </a:r>
          </a:p>
          <a:p>
            <a:pPr lvl="1"/>
            <a:r>
              <a:rPr lang="en-US" dirty="0"/>
              <a:t>FM/EM</a:t>
            </a:r>
          </a:p>
          <a:p>
            <a:pPr lvl="1"/>
            <a:r>
              <a:rPr lang="en-US" dirty="0"/>
              <a:t>FM/Psych</a:t>
            </a:r>
          </a:p>
        </p:txBody>
      </p:sp>
    </p:spTree>
    <p:extLst>
      <p:ext uri="{BB962C8B-B14F-4D97-AF65-F5344CB8AC3E}">
        <p14:creationId xmlns:p14="http://schemas.microsoft.com/office/powerpoint/2010/main" val="1205743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45092-503C-AD41-B0FA-D2F5F4D1F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kern="1200" cap="none" spc="0" baseline="0" dirty="0">
                <a:solidFill>
                  <a:schemeClr val="bg1"/>
                </a:solidFill>
                <a:effectLst/>
                <a:ea typeface="+mn-ea"/>
                <a:cs typeface="+mn-cs"/>
              </a:rPr>
              <a:t>FAMILY MEDICINE IMPROVES HEALTH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0A80B-047A-BA47-90E5-5815FF63B4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9BAFB5"/>
              </a:buClr>
            </a:pPr>
            <a:r>
              <a:rPr lang="en-US" sz="5400" dirty="0">
                <a:solidFill>
                  <a:srgbClr val="FFFFFF"/>
                </a:solidFill>
              </a:rPr>
              <a:t>3</a:t>
            </a:r>
            <a:endParaRPr lang="en-US" sz="72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0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B535-493F-E948-B049-52FC34AE7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primary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D274B-1D62-C748-9B7E-70C33E6FF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provision of </a:t>
            </a:r>
            <a:r>
              <a:rPr lang="en-US" i="1" dirty="0"/>
              <a:t>integrated, accessible health care services</a:t>
            </a:r>
            <a:r>
              <a:rPr lang="en-US" dirty="0"/>
              <a:t> by </a:t>
            </a:r>
            <a:r>
              <a:rPr lang="en-US" i="1" dirty="0"/>
              <a:t>clinicians</a:t>
            </a:r>
            <a:r>
              <a:rPr lang="en-US" dirty="0"/>
              <a:t> who are </a:t>
            </a:r>
            <a:r>
              <a:rPr lang="en-US" i="1" dirty="0"/>
              <a:t>accountable</a:t>
            </a:r>
            <a:r>
              <a:rPr lang="en-US" dirty="0"/>
              <a:t> for addressing a large </a:t>
            </a:r>
            <a:r>
              <a:rPr lang="en-US" i="1" dirty="0"/>
              <a:t>majority of personal health care needs,</a:t>
            </a:r>
            <a:r>
              <a:rPr lang="en-US" dirty="0"/>
              <a:t> developing a </a:t>
            </a:r>
            <a:r>
              <a:rPr lang="en-US" i="1" dirty="0"/>
              <a:t>sustained partnership</a:t>
            </a:r>
            <a:r>
              <a:rPr lang="en-US" dirty="0"/>
              <a:t> with </a:t>
            </a:r>
            <a:r>
              <a:rPr lang="en-US" i="1" dirty="0"/>
              <a:t>patients,</a:t>
            </a:r>
            <a:r>
              <a:rPr lang="en-US" dirty="0"/>
              <a:t> and practicing in the </a:t>
            </a:r>
            <a:r>
              <a:rPr lang="en-US" i="1" dirty="0"/>
              <a:t>context of family and community. (IOM, 1994)</a:t>
            </a:r>
          </a:p>
          <a:p>
            <a:r>
              <a:rPr lang="en-US" dirty="0"/>
              <a:t>Characterized by 4Cs</a:t>
            </a:r>
          </a:p>
          <a:p>
            <a:pPr lvl="1"/>
            <a:r>
              <a:rPr lang="en-US" dirty="0"/>
              <a:t>First Contact</a:t>
            </a:r>
          </a:p>
          <a:p>
            <a:pPr lvl="1"/>
            <a:r>
              <a:rPr lang="en-US" dirty="0"/>
              <a:t>Continuous (person-focused over time)</a:t>
            </a:r>
          </a:p>
          <a:p>
            <a:pPr lvl="1"/>
            <a:r>
              <a:rPr lang="en-US" dirty="0"/>
              <a:t>Comprehensive</a:t>
            </a:r>
          </a:p>
          <a:p>
            <a:pPr lvl="1"/>
            <a:r>
              <a:rPr lang="en-US" dirty="0"/>
              <a:t>Coordinated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04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B535-493F-E948-B049-52FC34AE7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D274B-1D62-C748-9B7E-70C33E6FF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Family physicians conduct 1 in 5 US office visits</a:t>
            </a:r>
          </a:p>
          <a:p>
            <a:r>
              <a:rPr lang="en-US" dirty="0"/>
              <a:t>192 million visits annually</a:t>
            </a:r>
          </a:p>
          <a:p>
            <a:r>
              <a:rPr lang="en-US" dirty="0"/>
              <a:t>More than any other specialty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https://www.aafp.org/about/the-aafp/family-medicine-specialty.html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5060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B535-493F-E948-B049-52FC34AE7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D274B-1D62-C748-9B7E-70C33E6FF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100" dirty="0"/>
              <a:t>%PCPs in state correlates with overall health, lower mortality</a:t>
            </a:r>
          </a:p>
          <a:p>
            <a:r>
              <a:rPr lang="en-US" sz="3100" dirty="0"/>
              <a:t>Presence of primary care vs specialist correlates with lower mortality</a:t>
            </a:r>
          </a:p>
          <a:p>
            <a:r>
              <a:rPr lang="en-US" sz="3100" dirty="0"/>
              <a:t>Countries with primary-care oriented systems have better outcomes</a:t>
            </a:r>
          </a:p>
          <a:p>
            <a:pPr marL="0" indent="0">
              <a:buNone/>
            </a:pPr>
            <a:r>
              <a:rPr lang="en-US" sz="2600" dirty="0"/>
              <a:t>Starfield 2005</a:t>
            </a:r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https://www.globalfamilydoctor.com/InternationalIssues/BarbaraStarfield.aspx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92447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984B-0A92-214A-90BF-E35669533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3BE63-12AA-6546-B4AF-CF1D39FC3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Having a usual source of care reduces ED visits</a:t>
            </a:r>
            <a:r>
              <a:rPr lang="en-US" baseline="30000" dirty="0"/>
              <a:t>1</a:t>
            </a:r>
          </a:p>
          <a:p>
            <a:r>
              <a:rPr lang="en-US" dirty="0"/>
              <a:t>Patients of PCPs have lower resource use; systems that change to primary care improve outcomes</a:t>
            </a:r>
            <a:r>
              <a:rPr lang="en-US" baseline="30000" dirty="0"/>
              <a:t>2</a:t>
            </a:r>
          </a:p>
          <a:p>
            <a:endParaRPr lang="en-US" baseline="30000" dirty="0"/>
          </a:p>
          <a:p>
            <a:endParaRPr lang="en-US" dirty="0"/>
          </a:p>
          <a:p>
            <a:endParaRPr lang="en-US" baseline="30000" dirty="0"/>
          </a:p>
          <a:p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532788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5CF5-38F7-BF42-B700-CF325EB7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FAMILY MEDICINE IS CHALLENGING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F4011-8CBE-7445-842B-D6BB269D2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9BAFB5"/>
              </a:buClr>
            </a:pPr>
            <a:r>
              <a:rPr lang="en-US" sz="5400" dirty="0">
                <a:solidFill>
                  <a:srgbClr val="FFFFFF"/>
                </a:solidFill>
              </a:rPr>
              <a:t>4</a:t>
            </a:r>
            <a:endParaRPr lang="en-US" sz="72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82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3189-4E1E-934D-A0BD-BC4CD2ABA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13525-9C37-2A4F-BD2C-F85705D13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40% FPs admit to hospital</a:t>
            </a:r>
          </a:p>
          <a:p>
            <a:r>
              <a:rPr lang="en-US" dirty="0"/>
              <a:t>20% deliver babies</a:t>
            </a:r>
          </a:p>
          <a:p>
            <a:r>
              <a:rPr lang="en-US" dirty="0"/>
              <a:t>Intellectually challenging</a:t>
            </a:r>
          </a:p>
          <a:p>
            <a:pPr lvl="1"/>
            <a:r>
              <a:rPr lang="en-US" dirty="0"/>
              <a:t>Values/uses EBM</a:t>
            </a:r>
          </a:p>
          <a:p>
            <a:pPr lvl="1"/>
            <a:r>
              <a:rPr lang="en-US" dirty="0"/>
              <a:t>Research a part of job for many Academic FPs</a:t>
            </a:r>
          </a:p>
          <a:p>
            <a:pPr lvl="2"/>
            <a:r>
              <a:rPr lang="en-US" dirty="0">
                <a:hlinkClick r:id="rId3"/>
              </a:rPr>
              <a:t>NAPCRG</a:t>
            </a:r>
            <a:r>
              <a:rPr lang="en-US" dirty="0"/>
              <a:t> Conference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604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519D-C2B1-4A4B-B2A5-6EE657D0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1C03-305E-C64C-A556-23633E1BE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Family Medicine has a focus on prevention and wellness</a:t>
            </a:r>
          </a:p>
          <a:p>
            <a:r>
              <a:rPr lang="en-US" dirty="0"/>
              <a:t>Many patients present with undifferentiated symptoms – requires you to make a diagnosis</a:t>
            </a:r>
          </a:p>
        </p:txBody>
      </p:sp>
    </p:spTree>
    <p:extLst>
      <p:ext uri="{BB962C8B-B14F-4D97-AF65-F5344CB8AC3E}">
        <p14:creationId xmlns:p14="http://schemas.microsoft.com/office/powerpoint/2010/main" val="280870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66AA3-D91F-344C-93C0-85B33F23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FAMILY MEDICINE IS</a:t>
            </a:r>
            <a:r>
              <a:rPr lang="en-US" baseline="0" dirty="0"/>
              <a:t> </a:t>
            </a:r>
            <a:r>
              <a:rPr lang="en-US" dirty="0"/>
              <a:t>SPECIAL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80D24-840E-F249-A069-0581666F5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1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249048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C9999-C59B-2848-B741-422CAED0C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8FF70-62DD-C24F-97ED-592A0CA82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FM requires continuous self-learning</a:t>
            </a:r>
          </a:p>
          <a:p>
            <a:r>
              <a:rPr lang="en-US" dirty="0"/>
              <a:t>Requires ongoing certification and board testing every 10 years</a:t>
            </a:r>
          </a:p>
        </p:txBody>
      </p:sp>
    </p:spTree>
    <p:extLst>
      <p:ext uri="{BB962C8B-B14F-4D97-AF65-F5344CB8AC3E}">
        <p14:creationId xmlns:p14="http://schemas.microsoft.com/office/powerpoint/2010/main" val="1441543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ADBC8-D76C-8543-9755-CD643D5F1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kern="1200" cap="none" spc="0" baseline="0" dirty="0">
                <a:solidFill>
                  <a:schemeClr val="bg1"/>
                </a:solidFill>
                <a:effectLst/>
                <a:ea typeface="+mn-ea"/>
                <a:cs typeface="+mn-cs"/>
              </a:rPr>
              <a:t>FAMILY MEDICINE ALLOWS SPECIALIZATION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76429-A0B7-D841-83D8-1382128F6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9BAFB5"/>
              </a:buClr>
            </a:pPr>
            <a:r>
              <a:rPr lang="en-US" sz="5400" dirty="0">
                <a:solidFill>
                  <a:srgbClr val="FFFFFF"/>
                </a:solidFill>
              </a:rPr>
              <a:t>5</a:t>
            </a:r>
            <a:endParaRPr lang="en-US" sz="72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88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C65258-4B76-F149-981C-526CEFB6A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Certificate of added qualification (CAQ)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1D6D29-0646-E44B-9BA0-45FC0494E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• Adolescent Medicine</a:t>
            </a:r>
            <a:br>
              <a:rPr lang="en-US" dirty="0"/>
            </a:br>
            <a:r>
              <a:rPr lang="en-US" dirty="0"/>
              <a:t>• Geriatric Medicine</a:t>
            </a:r>
            <a:br>
              <a:rPr lang="en-US" dirty="0"/>
            </a:br>
            <a:r>
              <a:rPr lang="en-US" dirty="0"/>
              <a:t>• Hospice and Palliative Medicine</a:t>
            </a:r>
            <a:br>
              <a:rPr lang="en-US" dirty="0"/>
            </a:br>
            <a:r>
              <a:rPr lang="en-US" dirty="0"/>
              <a:t>• Pain Medicine</a:t>
            </a:r>
            <a:br>
              <a:rPr lang="en-US" dirty="0"/>
            </a:br>
            <a:r>
              <a:rPr lang="en-US" dirty="0"/>
              <a:t>• Sleep Medicine</a:t>
            </a:r>
            <a:br>
              <a:rPr lang="en-US" dirty="0"/>
            </a:br>
            <a:r>
              <a:rPr lang="en-US" dirty="0"/>
              <a:t>• Sports Medicine</a:t>
            </a:r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https://www.theabfm.org/caq/index.aspx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7158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0591D-5967-0246-9AB2-7EA9B649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Other fellowships w/o formal </a:t>
            </a:r>
            <a:r>
              <a:rPr lang="en-US" dirty="0" err="1"/>
              <a:t>caQ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BE9B8-F6D2-8B4A-979B-76C793C5EE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Obstetrics/C-sections</a:t>
            </a:r>
          </a:p>
          <a:p>
            <a:r>
              <a:rPr lang="en-US" dirty="0"/>
              <a:t>Health Policy</a:t>
            </a:r>
          </a:p>
          <a:p>
            <a:r>
              <a:rPr lang="en-US" dirty="0"/>
              <a:t>Faculty Development</a:t>
            </a:r>
          </a:p>
          <a:p>
            <a:r>
              <a:rPr lang="en-US" dirty="0"/>
              <a:t>International Health</a:t>
            </a:r>
          </a:p>
          <a:p>
            <a:r>
              <a:rPr lang="en-US" dirty="0"/>
              <a:t>Emergency Med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8DC43-4726-B54A-8635-61BE69A617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Integrative Medicine</a:t>
            </a:r>
          </a:p>
          <a:p>
            <a:r>
              <a:rPr lang="en-US" dirty="0"/>
              <a:t>Preventive Medicine</a:t>
            </a:r>
          </a:p>
          <a:p>
            <a:r>
              <a:rPr lang="en-US" dirty="0"/>
              <a:t>Hospice/Palliative</a:t>
            </a:r>
          </a:p>
          <a:p>
            <a:r>
              <a:rPr lang="en-US" dirty="0"/>
              <a:t>Hospital Medicine</a:t>
            </a:r>
          </a:p>
          <a:p>
            <a:r>
              <a:rPr lang="en-US" dirty="0"/>
              <a:t>Informatics (has board exam)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602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2D3E7-6EF3-D04A-A92B-E1A5B15E5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2DDC1E-2AB0-9D44-B382-DC415656C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95728"/>
            <a:ext cx="8083296" cy="1795933"/>
          </a:xfrm>
        </p:spPr>
        <p:txBody>
          <a:bodyPr/>
          <a:lstStyle/>
          <a:p>
            <a:r>
              <a:rPr lang="en-US" dirty="0"/>
              <a:t>Ability to focus on an interest area or specialization.  Video by Dr. Wellbery:</a:t>
            </a:r>
          </a:p>
          <a:p>
            <a:pPr lvl="1"/>
            <a:r>
              <a:rPr lang="en-US" dirty="0">
                <a:hlinkClick r:id="rId3"/>
              </a:rPr>
              <a:t>The Many Faces of Family Medicine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CE2A1-ECD0-5342-ABD0-92F8B5F182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90" b="551"/>
          <a:stretch/>
        </p:blipFill>
        <p:spPr>
          <a:xfrm>
            <a:off x="6985224" y="3967761"/>
            <a:ext cx="2591329" cy="2588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3ED2F3-EA15-754A-9A3C-84DC982D5B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4" t="1616"/>
          <a:stretch/>
        </p:blipFill>
        <p:spPr>
          <a:xfrm>
            <a:off x="2828294" y="3967760"/>
            <a:ext cx="4016211" cy="25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6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C13D3-2A40-7B49-B3D9-4A0879AED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MEDICINE IS FLEXIBLE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54747-2402-8D4D-8BFC-50CC37BFBD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6000" dirty="0"/>
              <a:t>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485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A9A21-1C17-034A-96CB-8F9E03A5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Flexibility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F8112-ED4E-E040-A0A4-D6691935D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you see depends on your interests</a:t>
            </a:r>
          </a:p>
          <a:p>
            <a:r>
              <a:rPr lang="en-US" dirty="0"/>
              <a:t>Full or part-time practice</a:t>
            </a:r>
          </a:p>
          <a:p>
            <a:r>
              <a:rPr lang="en-US" dirty="0"/>
              <a:t>Many Settings: Urgent care, ER, nursing home, administration, leadership, teaching, population health, research</a:t>
            </a:r>
          </a:p>
        </p:txBody>
      </p:sp>
    </p:spTree>
    <p:extLst>
      <p:ext uri="{BB962C8B-B14F-4D97-AF65-F5344CB8AC3E}">
        <p14:creationId xmlns:p14="http://schemas.microsoft.com/office/powerpoint/2010/main" val="1906547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967B-A6D0-C14E-8879-43496E0E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420624"/>
            <a:ext cx="7839456" cy="1024128"/>
          </a:xfrm>
        </p:spPr>
        <p:txBody>
          <a:bodyPr>
            <a:normAutofit fontScale="90000"/>
          </a:bodyPr>
          <a:lstStyle/>
          <a:p>
            <a:r>
              <a:rPr lang="en-US" sz="2200" b="1" dirty="0"/>
              <a:t>Clinical Services Performed by Family Physicians at their Practice </a:t>
            </a:r>
            <a:br>
              <a:rPr lang="en-US" sz="2200" b="1" dirty="0"/>
            </a:br>
            <a:r>
              <a:rPr lang="en-US" sz="2200" b="1" dirty="0"/>
              <a:t>(AAFP, 2018)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081ADBB-5643-C24B-BD20-8FBC1492BA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1452166"/>
              </p:ext>
            </p:extLst>
          </p:nvPr>
        </p:nvGraphicFramePr>
        <p:xfrm>
          <a:off x="2977896" y="1608112"/>
          <a:ext cx="5724144" cy="52498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1656774670"/>
                    </a:ext>
                  </a:extLst>
                </a:gridCol>
                <a:gridCol w="1700784">
                  <a:extLst>
                    <a:ext uri="{9D8B030D-6E8A-4147-A177-3AD203B41FA5}">
                      <a16:colId xmlns:a16="http://schemas.microsoft.com/office/drawing/2014/main" val="397277182"/>
                    </a:ext>
                  </a:extLst>
                </a:gridCol>
              </a:tblGrid>
              <a:tr h="284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Adolescent medicine</a:t>
                      </a:r>
                      <a:endParaRPr lang="en-US" sz="24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80%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extLst>
                  <a:ext uri="{0D108BD9-81ED-4DB2-BD59-A6C34878D82A}">
                    <a16:rowId xmlns:a16="http://schemas.microsoft.com/office/drawing/2014/main" val="4210138575"/>
                  </a:ext>
                </a:extLst>
              </a:tr>
              <a:tr h="284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Care of infants and children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74%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extLst>
                  <a:ext uri="{0D108BD9-81ED-4DB2-BD59-A6C34878D82A}">
                    <a16:rowId xmlns:a16="http://schemas.microsoft.com/office/drawing/2014/main" val="1167807008"/>
                  </a:ext>
                </a:extLst>
              </a:tr>
              <a:tr h="284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Chronic care management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82%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extLst>
                  <a:ext uri="{0D108BD9-81ED-4DB2-BD59-A6C34878D82A}">
                    <a16:rowId xmlns:a16="http://schemas.microsoft.com/office/drawing/2014/main" val="2403909185"/>
                  </a:ext>
                </a:extLst>
              </a:tr>
              <a:tr h="284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Emergency care</a:t>
                      </a:r>
                      <a:endParaRPr lang="en-US" sz="24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31%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extLst>
                  <a:ext uri="{0D108BD9-81ED-4DB2-BD59-A6C34878D82A}">
                    <a16:rowId xmlns:a16="http://schemas.microsoft.com/office/drawing/2014/main" val="3913056140"/>
                  </a:ext>
                </a:extLst>
              </a:tr>
              <a:tr h="284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Geriatric medicine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77%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extLst>
                  <a:ext uri="{0D108BD9-81ED-4DB2-BD59-A6C34878D82A}">
                    <a16:rowId xmlns:a16="http://schemas.microsoft.com/office/drawing/2014/main" val="687403392"/>
                  </a:ext>
                </a:extLst>
              </a:tr>
              <a:tr h="284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Hospice/palliative care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31%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extLst>
                  <a:ext uri="{0D108BD9-81ED-4DB2-BD59-A6C34878D82A}">
                    <a16:rowId xmlns:a16="http://schemas.microsoft.com/office/drawing/2014/main" val="1856869424"/>
                  </a:ext>
                </a:extLst>
              </a:tr>
              <a:tr h="284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Inpatient care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36%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extLst>
                  <a:ext uri="{0D108BD9-81ED-4DB2-BD59-A6C34878D82A}">
                    <a16:rowId xmlns:a16="http://schemas.microsoft.com/office/drawing/2014/main" val="2953287829"/>
                  </a:ext>
                </a:extLst>
              </a:tr>
              <a:tr h="284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Intensive care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17%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extLst>
                  <a:ext uri="{0D108BD9-81ED-4DB2-BD59-A6C34878D82A}">
                    <a16:rowId xmlns:a16="http://schemas.microsoft.com/office/drawing/2014/main" val="1380976598"/>
                  </a:ext>
                </a:extLst>
              </a:tr>
              <a:tr h="284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Obstetrics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18%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extLst>
                  <a:ext uri="{0D108BD9-81ED-4DB2-BD59-A6C34878D82A}">
                    <a16:rowId xmlns:a16="http://schemas.microsoft.com/office/drawing/2014/main" val="2572670294"/>
                  </a:ext>
                </a:extLst>
              </a:tr>
              <a:tr h="284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Occupational medicine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25%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extLst>
                  <a:ext uri="{0D108BD9-81ED-4DB2-BD59-A6C34878D82A}">
                    <a16:rowId xmlns:a16="http://schemas.microsoft.com/office/drawing/2014/main" val="1779564099"/>
                  </a:ext>
                </a:extLst>
              </a:tr>
              <a:tr h="284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Newborn/nursery care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32%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extLst>
                  <a:ext uri="{0D108BD9-81ED-4DB2-BD59-A6C34878D82A}">
                    <a16:rowId xmlns:a16="http://schemas.microsoft.com/office/drawing/2014/main" val="937899238"/>
                  </a:ext>
                </a:extLst>
              </a:tr>
              <a:tr h="284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Sleep medicine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6%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extLst>
                  <a:ext uri="{0D108BD9-81ED-4DB2-BD59-A6C34878D82A}">
                    <a16:rowId xmlns:a16="http://schemas.microsoft.com/office/drawing/2014/main" val="2606370905"/>
                  </a:ext>
                </a:extLst>
              </a:tr>
              <a:tr h="284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Sports medicine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39%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extLst>
                  <a:ext uri="{0D108BD9-81ED-4DB2-BD59-A6C34878D82A}">
                    <a16:rowId xmlns:a16="http://schemas.microsoft.com/office/drawing/2014/main" val="785060873"/>
                  </a:ext>
                </a:extLst>
              </a:tr>
              <a:tr h="284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Urgent care</a:t>
                      </a:r>
                      <a:endParaRPr lang="en-US" sz="24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55%</a:t>
                      </a:r>
                      <a:endParaRPr lang="en-US" sz="24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32" marR="9232" marT="9232" marB="0" anchor="b"/>
                </a:tc>
                <a:extLst>
                  <a:ext uri="{0D108BD9-81ED-4DB2-BD59-A6C34878D82A}">
                    <a16:rowId xmlns:a16="http://schemas.microsoft.com/office/drawing/2014/main" val="1192906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3368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0F759-E421-5D4E-99CD-63C9A902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744" y="523821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Clinical Procedures Performed by family Physicians at their Practice (AAFP, 2018)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B540785-669F-6F42-B6E0-789395E83B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051769"/>
              </p:ext>
            </p:extLst>
          </p:nvPr>
        </p:nvGraphicFramePr>
        <p:xfrm>
          <a:off x="2024744" y="1908482"/>
          <a:ext cx="7936121" cy="47879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56083">
                  <a:extLst>
                    <a:ext uri="{9D8B030D-6E8A-4147-A177-3AD203B41FA5}">
                      <a16:colId xmlns:a16="http://schemas.microsoft.com/office/drawing/2014/main" val="1822745159"/>
                    </a:ext>
                  </a:extLst>
                </a:gridCol>
                <a:gridCol w="2480038">
                  <a:extLst>
                    <a:ext uri="{9D8B030D-6E8A-4147-A177-3AD203B41FA5}">
                      <a16:colId xmlns:a16="http://schemas.microsoft.com/office/drawing/2014/main" val="2139398287"/>
                    </a:ext>
                  </a:extLst>
                </a:gridCol>
              </a:tblGrid>
              <a:tr h="34307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800" u="none" strike="noStrike">
                          <a:effectLst/>
                        </a:rPr>
                        <a:t>Skin Procedures (e.g., biopsies)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800" u="none" strike="noStrike">
                          <a:effectLst/>
                        </a:rPr>
                        <a:t>74%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extLst>
                  <a:ext uri="{0D108BD9-81ED-4DB2-BD59-A6C34878D82A}">
                    <a16:rowId xmlns:a16="http://schemas.microsoft.com/office/drawing/2014/main" val="3229113011"/>
                  </a:ext>
                </a:extLst>
              </a:tr>
              <a:tr h="34307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800" u="none" strike="noStrike">
                          <a:effectLst/>
                        </a:rPr>
                        <a:t>Musculoskeletal Injections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800" u="none" strike="noStrike">
                          <a:effectLst/>
                        </a:rPr>
                        <a:t>65%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extLst>
                  <a:ext uri="{0D108BD9-81ED-4DB2-BD59-A6C34878D82A}">
                    <a16:rowId xmlns:a16="http://schemas.microsoft.com/office/drawing/2014/main" val="3840087973"/>
                  </a:ext>
                </a:extLst>
              </a:tr>
              <a:tr h="34307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800" u="none" strike="noStrike" dirty="0">
                          <a:effectLst/>
                        </a:rPr>
                        <a:t>Spirometry</a:t>
                      </a:r>
                      <a:endParaRPr lang="en-US" sz="28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800" u="none" strike="noStrike">
                          <a:effectLst/>
                        </a:rPr>
                        <a:t>34%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extLst>
                  <a:ext uri="{0D108BD9-81ED-4DB2-BD59-A6C34878D82A}">
                    <a16:rowId xmlns:a16="http://schemas.microsoft.com/office/drawing/2014/main" val="1295740871"/>
                  </a:ext>
                </a:extLst>
              </a:tr>
              <a:tr h="34307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800" u="none" strike="noStrike">
                          <a:effectLst/>
                        </a:rPr>
                        <a:t>Endometrial Sampling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800" u="none" strike="noStrike">
                          <a:effectLst/>
                        </a:rPr>
                        <a:t>31%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extLst>
                  <a:ext uri="{0D108BD9-81ED-4DB2-BD59-A6C34878D82A}">
                    <a16:rowId xmlns:a16="http://schemas.microsoft.com/office/drawing/2014/main" val="185665796"/>
                  </a:ext>
                </a:extLst>
              </a:tr>
              <a:tr h="34307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800" u="none" strike="noStrike" dirty="0">
                          <a:effectLst/>
                        </a:rPr>
                        <a:t>X-Ray</a:t>
                      </a:r>
                      <a:endParaRPr lang="en-US" sz="28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800" u="none" strike="noStrike">
                          <a:effectLst/>
                        </a:rPr>
                        <a:t>25%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extLst>
                  <a:ext uri="{0D108BD9-81ED-4DB2-BD59-A6C34878D82A}">
                    <a16:rowId xmlns:a16="http://schemas.microsoft.com/office/drawing/2014/main" val="2272796905"/>
                  </a:ext>
                </a:extLst>
              </a:tr>
              <a:tr h="34307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800" u="none" strike="noStrike">
                          <a:effectLst/>
                        </a:rPr>
                        <a:t>Colposcopy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800" u="none" strike="noStrike">
                          <a:effectLst/>
                        </a:rPr>
                        <a:t>12%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extLst>
                  <a:ext uri="{0D108BD9-81ED-4DB2-BD59-A6C34878D82A}">
                    <a16:rowId xmlns:a16="http://schemas.microsoft.com/office/drawing/2014/main" val="237755223"/>
                  </a:ext>
                </a:extLst>
              </a:tr>
              <a:tr h="34307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800" u="none" strike="noStrike">
                          <a:effectLst/>
                        </a:rPr>
                        <a:t>Cosmetic Procedures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800" u="none" strike="noStrike">
                          <a:effectLst/>
                        </a:rPr>
                        <a:t>9%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extLst>
                  <a:ext uri="{0D108BD9-81ED-4DB2-BD59-A6C34878D82A}">
                    <a16:rowId xmlns:a16="http://schemas.microsoft.com/office/drawing/2014/main" val="3844003578"/>
                  </a:ext>
                </a:extLst>
              </a:tr>
              <a:tr h="34307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800" u="none" strike="noStrike">
                          <a:effectLst/>
                        </a:rPr>
                        <a:t>Vasectomy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800" u="none" strike="noStrike">
                          <a:effectLst/>
                        </a:rPr>
                        <a:t>8%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extLst>
                  <a:ext uri="{0D108BD9-81ED-4DB2-BD59-A6C34878D82A}">
                    <a16:rowId xmlns:a16="http://schemas.microsoft.com/office/drawing/2014/main" val="3180680313"/>
                  </a:ext>
                </a:extLst>
              </a:tr>
              <a:tr h="34307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800" u="none" strike="noStrike">
                          <a:effectLst/>
                        </a:rPr>
                        <a:t>Ultrasound Imaging (OB)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800" u="none" strike="noStrike">
                          <a:effectLst/>
                        </a:rPr>
                        <a:t>8%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extLst>
                  <a:ext uri="{0D108BD9-81ED-4DB2-BD59-A6C34878D82A}">
                    <a16:rowId xmlns:a16="http://schemas.microsoft.com/office/drawing/2014/main" val="2768926504"/>
                  </a:ext>
                </a:extLst>
              </a:tr>
              <a:tr h="34307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800" u="none" strike="noStrike">
                          <a:effectLst/>
                        </a:rPr>
                        <a:t>Ultrasound Imaging (non-OB)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800" u="none" strike="noStrike">
                          <a:effectLst/>
                        </a:rPr>
                        <a:t>7%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extLst>
                  <a:ext uri="{0D108BD9-81ED-4DB2-BD59-A6C34878D82A}">
                    <a16:rowId xmlns:a16="http://schemas.microsoft.com/office/drawing/2014/main" val="3662496336"/>
                  </a:ext>
                </a:extLst>
              </a:tr>
              <a:tr h="34307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800" u="none" strike="noStrike">
                          <a:effectLst/>
                        </a:rPr>
                        <a:t>Cardiac Stress Testing</a:t>
                      </a:r>
                      <a:endParaRPr lang="en-US" sz="2800" b="0" i="0" u="none" strike="noStrike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800" u="none" strike="noStrike" dirty="0">
                          <a:effectLst/>
                        </a:rPr>
                        <a:t>7%</a:t>
                      </a:r>
                      <a:endParaRPr lang="en-US" sz="28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5" marR="8545" marT="8545" marB="0"/>
                </a:tc>
                <a:extLst>
                  <a:ext uri="{0D108BD9-81ED-4DB2-BD59-A6C34878D82A}">
                    <a16:rowId xmlns:a16="http://schemas.microsoft.com/office/drawing/2014/main" val="3466223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859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092A3-41DC-044E-8511-8CC0B9982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WELLNESS AND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06CCF-6093-E340-ADA7-017F24B10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Family physicians also value </a:t>
            </a:r>
            <a:r>
              <a:rPr lang="en-US" u="sng" dirty="0"/>
              <a:t>our own</a:t>
            </a:r>
            <a:r>
              <a:rPr lang="en-US" dirty="0"/>
              <a:t> health and well being</a:t>
            </a:r>
          </a:p>
          <a:p>
            <a:pPr lvl="1"/>
            <a:r>
              <a:rPr lang="en-US" dirty="0">
                <a:hlinkClick r:id="rId3"/>
              </a:rPr>
              <a:t>Physician Health First</a:t>
            </a:r>
            <a:r>
              <a:rPr lang="en-US" dirty="0"/>
              <a:t> – AAFP Wellness Initiative</a:t>
            </a:r>
          </a:p>
          <a:p>
            <a:r>
              <a:rPr lang="en-US" dirty="0"/>
              <a:t>Career is supportive of families</a:t>
            </a:r>
          </a:p>
        </p:txBody>
      </p:sp>
    </p:spTree>
    <p:extLst>
      <p:ext uri="{BB962C8B-B14F-4D97-AF65-F5344CB8AC3E}">
        <p14:creationId xmlns:p14="http://schemas.microsoft.com/office/powerpoint/2010/main" val="876642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C370C-13EC-4E4B-8521-65141718C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love family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A9376-33B1-8A48-85F7-7945E224D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Intellectually challenging</a:t>
            </a:r>
            <a:r>
              <a:rPr lang="en-US" dirty="0"/>
              <a:t>: You never get bored</a:t>
            </a:r>
          </a:p>
          <a:p>
            <a:r>
              <a:rPr lang="en-US" b="1" dirty="0"/>
              <a:t>Engaging</a:t>
            </a:r>
            <a:r>
              <a:rPr lang="en-US" dirty="0"/>
              <a:t>: Use both heart and your head</a:t>
            </a:r>
          </a:p>
          <a:p>
            <a:r>
              <a:rPr lang="en-US" b="1" dirty="0"/>
              <a:t>Integrative</a:t>
            </a:r>
            <a:r>
              <a:rPr lang="en-US" dirty="0"/>
              <a:t>: Care for the whole person</a:t>
            </a:r>
          </a:p>
          <a:p>
            <a:r>
              <a:rPr lang="en-US" b="1" dirty="0"/>
              <a:t>Socially responsible</a:t>
            </a:r>
            <a:r>
              <a:rPr lang="en-US" dirty="0"/>
              <a:t>: Understand your patient’s family, community,  society, and social determinants of health</a:t>
            </a:r>
          </a:p>
          <a:p>
            <a:r>
              <a:rPr lang="en-US" b="1" dirty="0"/>
              <a:t>Lifelong learning</a:t>
            </a:r>
            <a:r>
              <a:rPr lang="en-US" dirty="0"/>
              <a:t>: It is flexible, it grows with you</a:t>
            </a:r>
          </a:p>
          <a:p>
            <a:r>
              <a:rPr lang="en-US" b="1" dirty="0"/>
              <a:t>Mastery: </a:t>
            </a:r>
            <a:r>
              <a:rPr lang="en-US" dirty="0"/>
              <a:t>See any patient, treat any problem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79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43747-5127-E14A-9378-CD4E680E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ARE SMART ENOUGH </a:t>
            </a:r>
            <a:br>
              <a:rPr lang="en-US" dirty="0"/>
            </a:br>
            <a:r>
              <a:rPr lang="en-US" dirty="0"/>
              <a:t>TO BE A Family Physician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44A5A-A550-8D40-AA74-C9D184E7F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9BAFB5"/>
              </a:buClr>
            </a:pPr>
            <a:r>
              <a:rPr lang="en-US" sz="5400" dirty="0">
                <a:solidFill>
                  <a:srgbClr val="FFFFFF"/>
                </a:solidFill>
              </a:rPr>
              <a:t>7</a:t>
            </a:r>
            <a:endParaRPr lang="en-US" sz="72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9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60852-B6D9-F641-8A19-B984F3CC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81C18-0C7C-6E4D-8242-7F38BB2B6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get through med school, you can do this!</a:t>
            </a:r>
          </a:p>
          <a:p>
            <a:r>
              <a:rPr lang="en-US" dirty="0"/>
              <a:t>IQ over-emphasized in Medicine</a:t>
            </a:r>
          </a:p>
          <a:p>
            <a:r>
              <a:rPr lang="en-US" dirty="0"/>
              <a:t>Emotional Intelligence (EQ) may be just as important (JAMA 2018)</a:t>
            </a:r>
          </a:p>
          <a:p>
            <a:r>
              <a:rPr lang="en-US" dirty="0"/>
              <a:t>Motivation and determination critical</a:t>
            </a:r>
          </a:p>
        </p:txBody>
      </p:sp>
    </p:spTree>
    <p:extLst>
      <p:ext uri="{BB962C8B-B14F-4D97-AF65-F5344CB8AC3E}">
        <p14:creationId xmlns:p14="http://schemas.microsoft.com/office/powerpoint/2010/main" val="1748478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13B1-AA47-CC43-B858-B0DB9A04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B5013-0BBA-A440-9CC5-80FD41942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Misconception that need to know “everything” </a:t>
            </a:r>
            <a:br>
              <a:rPr lang="en-US" dirty="0"/>
            </a:br>
            <a:r>
              <a:rPr lang="en-US" dirty="0"/>
              <a:t>to be a FP (ER has a similar scope)</a:t>
            </a:r>
          </a:p>
          <a:p>
            <a:r>
              <a:rPr lang="en-US" dirty="0"/>
              <a:t>Really, nobody knows all of medicine</a:t>
            </a:r>
          </a:p>
          <a:p>
            <a:r>
              <a:rPr lang="en-US" dirty="0"/>
              <a:t>We all learn more about the areas we use </a:t>
            </a:r>
            <a:br>
              <a:rPr lang="en-US" dirty="0"/>
            </a:br>
            <a:r>
              <a:rPr lang="en-US" dirty="0"/>
              <a:t>(and forget the areas we don’t use)</a:t>
            </a:r>
          </a:p>
        </p:txBody>
      </p:sp>
    </p:spTree>
    <p:extLst>
      <p:ext uri="{BB962C8B-B14F-4D97-AF65-F5344CB8AC3E}">
        <p14:creationId xmlns:p14="http://schemas.microsoft.com/office/powerpoint/2010/main" val="3186162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F11E3A3-5B4B-8E42-AE31-9BD1CB62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Family Physician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2285C-8358-C040-BE72-B724BDBAA8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most read medical journal </a:t>
            </a:r>
          </a:p>
          <a:p>
            <a:r>
              <a:rPr lang="en-US" dirty="0"/>
              <a:t>Editor Dr. Sexton </a:t>
            </a:r>
          </a:p>
          <a:p>
            <a:r>
              <a:rPr lang="en-US" dirty="0">
                <a:hlinkClick r:id="rId3"/>
              </a:rPr>
              <a:t>https://www.aafp.org/journals/afp.html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860CC-F7CA-D24A-AF1F-3355084F0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319" y="2405638"/>
            <a:ext cx="3277604" cy="364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63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43747-5127-E14A-9378-CD4E680E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Corollary: </a:t>
            </a:r>
            <a:br>
              <a:rPr lang="en-US" dirty="0"/>
            </a:br>
            <a:r>
              <a:rPr lang="en-US" dirty="0"/>
              <a:t>YOU ARE </a:t>
            </a:r>
            <a:r>
              <a:rPr lang="en-US" u="sng" dirty="0"/>
              <a:t>not</a:t>
            </a:r>
            <a:r>
              <a:rPr lang="en-US" dirty="0"/>
              <a:t> “too SMART” </a:t>
            </a:r>
            <a:br>
              <a:rPr lang="en-US" dirty="0"/>
            </a:br>
            <a:r>
              <a:rPr lang="en-US" dirty="0"/>
              <a:t>TO BE A Family Physician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44A5A-A550-8D40-AA74-C9D184E7F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9BAFB5"/>
              </a:buClr>
            </a:pPr>
            <a:r>
              <a:rPr lang="en-US" sz="5400" dirty="0">
                <a:solidFill>
                  <a:srgbClr val="FFFFFF"/>
                </a:solidFill>
              </a:rPr>
              <a:t>8</a:t>
            </a:r>
            <a:endParaRPr lang="en-US" sz="72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46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CA3A3-7E15-CE41-927F-D9E4AF2E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23935-5EC1-5848-9CA9-DF437CB70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95728"/>
            <a:ext cx="7729728" cy="3785616"/>
          </a:xfrm>
        </p:spPr>
        <p:txBody>
          <a:bodyPr>
            <a:normAutofit/>
          </a:bodyPr>
          <a:lstStyle/>
          <a:p>
            <a:r>
              <a:rPr lang="en-US" dirty="0"/>
              <a:t>May people incorrectly think</a:t>
            </a:r>
          </a:p>
          <a:p>
            <a:pPr lvl="1"/>
            <a:r>
              <a:rPr lang="en-US" dirty="0"/>
              <a:t>FPs know nothing (aren’t smart)</a:t>
            </a:r>
          </a:p>
          <a:p>
            <a:pPr lvl="1"/>
            <a:r>
              <a:rPr lang="en-US" dirty="0"/>
              <a:t>Not possible for anyone to be a good FP since they erroneously think that you need to know everything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08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A4197-61CA-F245-8789-C2024ADC7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medical knowledge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6E31A7D-D668-BC48-9091-FAD10D1621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307922"/>
              </p:ext>
            </p:extLst>
          </p:nvPr>
        </p:nvGraphicFramePr>
        <p:xfrm>
          <a:off x="2230438" y="2638425"/>
          <a:ext cx="7731126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521">
                  <a:extLst>
                    <a:ext uri="{9D8B030D-6E8A-4147-A177-3AD203B41FA5}">
                      <a16:colId xmlns:a16="http://schemas.microsoft.com/office/drawing/2014/main" val="3211679817"/>
                    </a:ext>
                  </a:extLst>
                </a:gridCol>
                <a:gridCol w="1288521">
                  <a:extLst>
                    <a:ext uri="{9D8B030D-6E8A-4147-A177-3AD203B41FA5}">
                      <a16:colId xmlns:a16="http://schemas.microsoft.com/office/drawing/2014/main" val="338604307"/>
                    </a:ext>
                  </a:extLst>
                </a:gridCol>
                <a:gridCol w="1288521">
                  <a:extLst>
                    <a:ext uri="{9D8B030D-6E8A-4147-A177-3AD203B41FA5}">
                      <a16:colId xmlns:a16="http://schemas.microsoft.com/office/drawing/2014/main" val="2473282230"/>
                    </a:ext>
                  </a:extLst>
                </a:gridCol>
                <a:gridCol w="1288521">
                  <a:extLst>
                    <a:ext uri="{9D8B030D-6E8A-4147-A177-3AD203B41FA5}">
                      <a16:colId xmlns:a16="http://schemas.microsoft.com/office/drawing/2014/main" val="2932587401"/>
                    </a:ext>
                  </a:extLst>
                </a:gridCol>
                <a:gridCol w="1288521">
                  <a:extLst>
                    <a:ext uri="{9D8B030D-6E8A-4147-A177-3AD203B41FA5}">
                      <a16:colId xmlns:a16="http://schemas.microsoft.com/office/drawing/2014/main" val="2821099559"/>
                    </a:ext>
                  </a:extLst>
                </a:gridCol>
                <a:gridCol w="1288521">
                  <a:extLst>
                    <a:ext uri="{9D8B030D-6E8A-4147-A177-3AD203B41FA5}">
                      <a16:colId xmlns:a16="http://schemas.microsoft.com/office/drawing/2014/main" val="2269173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Field of Medicine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231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865102"/>
                  </a:ext>
                </a:extLst>
              </a:tr>
              <a:tr h="370840">
                <a:tc rowSpan="9">
                  <a:txBody>
                    <a:bodyPr/>
                    <a:lstStyle/>
                    <a:p>
                      <a:r>
                        <a:rPr lang="en-US" dirty="0"/>
                        <a:t>Units </a:t>
                      </a:r>
                    </a:p>
                    <a:p>
                      <a:r>
                        <a:rPr lang="en-US" dirty="0"/>
                        <a:t>Of </a:t>
                      </a:r>
                    </a:p>
                    <a:p>
                      <a:r>
                        <a:rPr lang="en-US" dirty="0"/>
                        <a:t>Knowledge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16296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59058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8875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089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0852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194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898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97529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453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07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A4197-61CA-F245-8789-C2024ADC7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GASTROENTEROLOGIST Knowledge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6E31A7D-D668-BC48-9091-FAD10D1621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8620016"/>
              </p:ext>
            </p:extLst>
          </p:nvPr>
        </p:nvGraphicFramePr>
        <p:xfrm>
          <a:off x="2230438" y="2638425"/>
          <a:ext cx="7731125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225">
                  <a:extLst>
                    <a:ext uri="{9D8B030D-6E8A-4147-A177-3AD203B41FA5}">
                      <a16:colId xmlns:a16="http://schemas.microsoft.com/office/drawing/2014/main" val="338604307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2473282230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2932587401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2821099559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2269173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865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162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590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9887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08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085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319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89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975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Knows 15 units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453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965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A4197-61CA-F245-8789-C2024ADC7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PHYSICIAN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6E31A7D-D668-BC48-9091-FAD10D1621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1153428"/>
              </p:ext>
            </p:extLst>
          </p:nvPr>
        </p:nvGraphicFramePr>
        <p:xfrm>
          <a:off x="2230438" y="2638425"/>
          <a:ext cx="7731125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225">
                  <a:extLst>
                    <a:ext uri="{9D8B030D-6E8A-4147-A177-3AD203B41FA5}">
                      <a16:colId xmlns:a16="http://schemas.microsoft.com/office/drawing/2014/main" val="338604307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2473282230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2932587401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2821099559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2269173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865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162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590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9887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08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085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319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89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975294"/>
                  </a:ext>
                </a:extLst>
              </a:tr>
              <a:tr h="23883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Knows 15 units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453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573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E1AEF-98B9-0F43-9880-C44A1F13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AFFORD</a:t>
            </a:r>
            <a:r>
              <a:rPr lang="en-US" baseline="0" dirty="0"/>
              <a:t> </a:t>
            </a:r>
            <a:br>
              <a:rPr lang="en-US" baseline="0" dirty="0"/>
            </a:br>
            <a:r>
              <a:rPr lang="en-US" baseline="0" dirty="0"/>
              <a:t>TO BE A Family Physician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72D09-E315-C341-A193-2B3CC5FE5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9BAFB5"/>
              </a:buClr>
            </a:pPr>
            <a:r>
              <a:rPr lang="en-US" sz="5400" dirty="0">
                <a:solidFill>
                  <a:srgbClr val="FFFFFF"/>
                </a:solidFill>
              </a:rPr>
              <a:t>9</a:t>
            </a:r>
            <a:endParaRPr lang="en-US" sz="72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147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567BB-EDA7-1541-99A4-81ADF2ED6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it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6F84A-289A-4B42-A965-053ABA9D3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Whole person approach</a:t>
            </a:r>
          </a:p>
          <a:p>
            <a:r>
              <a:rPr lang="en-US" dirty="0"/>
              <a:t>Look at patient and disease in context</a:t>
            </a:r>
          </a:p>
          <a:p>
            <a:r>
              <a:rPr lang="en-US" dirty="0"/>
              <a:t>“It’s about the relationship”</a:t>
            </a:r>
          </a:p>
        </p:txBody>
      </p:sp>
    </p:spTree>
    <p:extLst>
      <p:ext uri="{BB962C8B-B14F-4D97-AF65-F5344CB8AC3E}">
        <p14:creationId xmlns:p14="http://schemas.microsoft.com/office/powerpoint/2010/main" val="2053150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A4A93-E2CA-9246-9F90-7814E8485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will be in demand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4C7FDA-5C13-B242-AC58-40BEA73FA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shortage of jobs</a:t>
            </a:r>
          </a:p>
          <a:p>
            <a:r>
              <a:rPr lang="en-US" dirty="0"/>
              <a:t>FP most recruited specialty over last decade (Merritt Hawkins)</a:t>
            </a:r>
          </a:p>
          <a:p>
            <a:r>
              <a:rPr lang="en-US" dirty="0"/>
              <a:t>69% of CHCs report at least one FP vacancy (NACHC 2016)</a:t>
            </a:r>
          </a:p>
        </p:txBody>
      </p:sp>
    </p:spTree>
    <p:extLst>
      <p:ext uri="{BB962C8B-B14F-4D97-AF65-F5344CB8AC3E}">
        <p14:creationId xmlns:p14="http://schemas.microsoft.com/office/powerpoint/2010/main" val="407737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FD4CC-B4ED-5748-84B6-270039E7B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Projected shortfall of primary care physicians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3F8C6-F9A9-B440-8CBB-EFB1B7920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AAMC 2019: primary care physician shortage of 21,100 to 55,200 physicians by 2032</a:t>
            </a:r>
          </a:p>
          <a:p>
            <a:r>
              <a:rPr lang="en-US" dirty="0"/>
              <a:t>44,000 PCPs needed by 2035 (Annals FM 2015)</a:t>
            </a:r>
          </a:p>
          <a:p>
            <a:r>
              <a:rPr lang="en-US" dirty="0"/>
              <a:t>Demand for PCPs in health centers will grow through 2025 (HRSA 2013)</a:t>
            </a:r>
          </a:p>
          <a:p>
            <a:pPr lvl="1"/>
            <a:r>
              <a:rPr lang="en-US" dirty="0"/>
              <a:t>Only partly stemmed by PAs and NPs</a:t>
            </a:r>
          </a:p>
        </p:txBody>
      </p:sp>
    </p:spTree>
    <p:extLst>
      <p:ext uri="{BB962C8B-B14F-4D97-AF65-F5344CB8AC3E}">
        <p14:creationId xmlns:p14="http://schemas.microsoft.com/office/powerpoint/2010/main" val="3044341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C2089-E9C5-B448-840D-312285D2E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Salaries rising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BAE29-EC68-B947-957D-781233D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Average salaries continue to rise (2018 AAFP)</a:t>
            </a:r>
          </a:p>
          <a:p>
            <a:pPr lvl="1"/>
            <a:r>
              <a:rPr lang="en-US" dirty="0"/>
              <a:t>$224,154 overall</a:t>
            </a:r>
          </a:p>
          <a:p>
            <a:pPr lvl="1"/>
            <a:r>
              <a:rPr lang="en-US" dirty="0"/>
              <a:t>$243,583 for owner/partial owner of practice</a:t>
            </a:r>
          </a:p>
          <a:p>
            <a:pPr lvl="1"/>
            <a:r>
              <a:rPr lang="en-US" dirty="0"/>
              <a:t>$263,441 physician group</a:t>
            </a:r>
          </a:p>
          <a:p>
            <a:r>
              <a:rPr lang="en-US" u="sng" dirty="0"/>
              <a:t>Starting salaries </a:t>
            </a:r>
            <a:r>
              <a:rPr lang="en-US" dirty="0"/>
              <a:t>for recruitment: $239,000 (Merritt Hawkins)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402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A4A93-E2CA-9246-9F90-7814E8485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SCHOLARSHIP AND Loan Repayment programs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4C7FDA-5C13-B242-AC58-40BEA73FA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HRSA</a:t>
            </a:r>
          </a:p>
          <a:p>
            <a:pPr lvl="1"/>
            <a:r>
              <a:rPr lang="en-US" dirty="0"/>
              <a:t>NHSC Scholarship (Apply any med school year)</a:t>
            </a:r>
          </a:p>
          <a:p>
            <a:pPr lvl="1"/>
            <a:r>
              <a:rPr lang="en-US" dirty="0"/>
              <a:t>NHSC Students to Service (Apply M4)</a:t>
            </a:r>
          </a:p>
          <a:p>
            <a:pPr lvl="1"/>
            <a:r>
              <a:rPr lang="en-US" dirty="0"/>
              <a:t>Loan Repayment (Apply when you get a job)</a:t>
            </a:r>
          </a:p>
          <a:p>
            <a:r>
              <a:rPr lang="en-US" dirty="0"/>
              <a:t>State Loan Repayment programs</a:t>
            </a:r>
          </a:p>
        </p:txBody>
      </p:sp>
    </p:spTree>
    <p:extLst>
      <p:ext uri="{BB962C8B-B14F-4D97-AF65-F5344CB8AC3E}">
        <p14:creationId xmlns:p14="http://schemas.microsoft.com/office/powerpoint/2010/main" val="2382372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A635-8B23-2D43-AAA4-3DED6C58B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family medicine </a:t>
            </a:r>
            <a:r>
              <a:rPr lang="en-US" baseline="0" dirty="0"/>
              <a:t>FUTURE </a:t>
            </a:r>
            <a:br>
              <a:rPr lang="en-US" baseline="0" dirty="0"/>
            </a:br>
            <a:r>
              <a:rPr lang="en-US" baseline="0" dirty="0"/>
              <a:t>IS BRIGHT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2363-62A6-E849-86FA-BFB1C3C61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9BAFB5"/>
              </a:buClr>
            </a:pPr>
            <a:r>
              <a:rPr lang="en-US" sz="5400" dirty="0">
                <a:solidFill>
                  <a:srgbClr val="FFFFFF"/>
                </a:solidFill>
              </a:rPr>
              <a:t>10</a:t>
            </a:r>
            <a:endParaRPr lang="en-US" sz="72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917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758969-8905-B540-8753-7B636A879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22937F-51E6-8343-8AC5-99E2A2D56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FPs are leaders who improve our health care system</a:t>
            </a:r>
          </a:p>
          <a:p>
            <a:r>
              <a:rPr lang="en-US" dirty="0"/>
              <a:t>Primary care addresses cost and lack of coordination</a:t>
            </a:r>
          </a:p>
          <a:p>
            <a:r>
              <a:rPr lang="en-US" dirty="0"/>
              <a:t>Address the primary care shortage</a:t>
            </a:r>
          </a:p>
          <a:p>
            <a:r>
              <a:rPr lang="en-US" dirty="0"/>
              <a:t>Be a leader in team-based care</a:t>
            </a:r>
          </a:p>
          <a:p>
            <a:pPr lvl="1"/>
            <a:r>
              <a:rPr lang="en-US" dirty="0"/>
              <a:t>PAs and NPs are part of the team but not a solution</a:t>
            </a:r>
          </a:p>
        </p:txBody>
      </p:sp>
    </p:spTree>
    <p:extLst>
      <p:ext uri="{BB962C8B-B14F-4D97-AF65-F5344CB8AC3E}">
        <p14:creationId xmlns:p14="http://schemas.microsoft.com/office/powerpoint/2010/main" val="20786793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66C57-A9D3-2045-9B8D-5668F1454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world of opportunity!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06BFE-07E2-1748-AD47-162368EC5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Service: Primary care shortage and underserved</a:t>
            </a:r>
          </a:p>
          <a:p>
            <a:r>
              <a:rPr lang="en-US" dirty="0"/>
              <a:t>Leadership</a:t>
            </a:r>
          </a:p>
          <a:p>
            <a:r>
              <a:rPr lang="en-US" dirty="0"/>
              <a:t>Innovation: PCMH, Value-based care, Direct primary care</a:t>
            </a:r>
          </a:p>
          <a:p>
            <a:r>
              <a:rPr lang="en-US" dirty="0"/>
              <a:t>Life-long learning</a:t>
            </a:r>
          </a:p>
          <a:p>
            <a:r>
              <a:rPr lang="en-US" dirty="0"/>
              <a:t>Rising Income</a:t>
            </a:r>
          </a:p>
        </p:txBody>
      </p:sp>
    </p:spTree>
    <p:extLst>
      <p:ext uri="{BB962C8B-B14F-4D97-AF65-F5344CB8AC3E}">
        <p14:creationId xmlns:p14="http://schemas.microsoft.com/office/powerpoint/2010/main" val="2343974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49A053-769A-8543-8EEF-140ABD999A0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60350" y="1906587"/>
            <a:ext cx="11671300" cy="3044825"/>
          </a:xfrm>
        </p:spPr>
      </p:pic>
    </p:spTree>
    <p:extLst>
      <p:ext uri="{BB962C8B-B14F-4D97-AF65-F5344CB8AC3E}">
        <p14:creationId xmlns:p14="http://schemas.microsoft.com/office/powerpoint/2010/main" val="5037941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467E4-DE7C-B547-A929-67DB5EFCF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6A280-61DA-7245-B7B2-65E2AC38A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AAFP Medical Student Page</a:t>
            </a:r>
          </a:p>
          <a:p>
            <a:pPr lvl="1"/>
            <a:r>
              <a:rPr lang="en-US" dirty="0">
                <a:hlinkClick r:id="rId2"/>
              </a:rPr>
              <a:t>https://www.aafp.org/medical-school-residency/student-resources.html</a:t>
            </a:r>
            <a:r>
              <a:rPr lang="en-US" dirty="0"/>
              <a:t> </a:t>
            </a:r>
          </a:p>
          <a:p>
            <a:r>
              <a:rPr lang="en-US" dirty="0"/>
              <a:t>Responses to Medical Students' Frequently Asked Questions About Family Medicine</a:t>
            </a:r>
          </a:p>
          <a:p>
            <a:pPr lvl="1"/>
            <a:r>
              <a:rPr lang="en-US" dirty="0">
                <a:hlinkClick r:id="rId3"/>
              </a:rPr>
              <a:t>https://www.aafp.org/afp/2016/0201/od1.html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3344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3D4A3-4DC2-D547-A44E-AB4EAD6A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804F6-2D71-1E41-A066-0939A1CCC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/>
              <a:t>Why do Family Medicine? Possibilities</a:t>
            </a:r>
          </a:p>
          <a:p>
            <a:pPr lvl="1"/>
            <a:r>
              <a:rPr lang="en-US" dirty="0">
                <a:hlinkClick r:id="rId2"/>
              </a:rPr>
              <a:t>https://youtu.be/jeEWz6AwFsE</a:t>
            </a:r>
            <a:endParaRPr lang="en-US" dirty="0"/>
          </a:p>
          <a:p>
            <a:r>
              <a:rPr lang="en-US" dirty="0"/>
              <a:t>Job Security and the Future of Family Medicine</a:t>
            </a:r>
          </a:p>
          <a:p>
            <a:pPr lvl="1"/>
            <a:r>
              <a:rPr lang="en-US" dirty="0">
                <a:hlinkClick r:id="rId3"/>
              </a:rPr>
              <a:t>https://youtu.be/MaKhRgTuFCk</a:t>
            </a:r>
            <a:r>
              <a:rPr lang="en-US" dirty="0"/>
              <a:t> </a:t>
            </a:r>
          </a:p>
          <a:p>
            <a:r>
              <a:rPr lang="en-US" dirty="0"/>
              <a:t>Assumptions about Family Medicine</a:t>
            </a:r>
          </a:p>
          <a:p>
            <a:pPr lvl="1"/>
            <a:r>
              <a:rPr lang="en-US" dirty="0">
                <a:hlinkClick r:id="rId4"/>
              </a:rPr>
              <a:t>https://youtu.be/3MeQ0x8EISY</a:t>
            </a:r>
            <a:endParaRPr lang="en-US" dirty="0"/>
          </a:p>
          <a:p>
            <a:r>
              <a:rPr lang="en-US" dirty="0"/>
              <a:t>How I chose a Specialty (start 4:00)</a:t>
            </a:r>
          </a:p>
          <a:p>
            <a:pPr lvl="1"/>
            <a:r>
              <a:rPr lang="en-US" dirty="0">
                <a:hlinkClick r:id="rId5"/>
              </a:rPr>
              <a:t>https://youtu.be/YEDTm0hkAds</a:t>
            </a:r>
            <a:r>
              <a:rPr lang="en-US" dirty="0"/>
              <a:t> </a:t>
            </a:r>
          </a:p>
          <a:p>
            <a:r>
              <a:rPr lang="en-US" dirty="0"/>
              <a:t>Collections of Videos about FM</a:t>
            </a:r>
          </a:p>
          <a:p>
            <a:pPr lvl="1"/>
            <a:r>
              <a:rPr lang="en-US" dirty="0" err="1"/>
              <a:t>ThinkFM.ca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http://thinkfm.pbworks.com/w/page/48698616/FrontPage</a:t>
            </a:r>
            <a:endParaRPr lang="en-US" dirty="0"/>
          </a:p>
          <a:p>
            <a:pPr lvl="1"/>
            <a:r>
              <a:rPr lang="en-US" dirty="0"/>
              <a:t>Jenny Le </a:t>
            </a:r>
            <a:r>
              <a:rPr lang="en-US" dirty="0">
                <a:hlinkClick r:id="rId7"/>
              </a:rPr>
              <a:t>https://www.youtube.com/channel/UCtshF-jbiDgEKJrpV4GMRog</a:t>
            </a:r>
            <a:endParaRPr lang="en-US" dirty="0"/>
          </a:p>
          <a:p>
            <a:r>
              <a:rPr lang="en-US" dirty="0"/>
              <a:t>Please forward other great videos that you find!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709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33ADE-72AB-7043-8FEB-F80759734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825D5-841F-4E4D-A593-0312D954E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7729728" cy="1188720"/>
          </a:xfrm>
        </p:spPr>
        <p:txBody>
          <a:bodyPr/>
          <a:lstStyle/>
          <a:p>
            <a:r>
              <a:rPr lang="en-US" dirty="0"/>
              <a:t>A Glimpse Into Family Medicine. Video:</a:t>
            </a:r>
          </a:p>
          <a:p>
            <a:pPr lvl="1"/>
            <a:r>
              <a:rPr lang="en-US" dirty="0">
                <a:hlinkClick r:id="rId3"/>
              </a:rPr>
              <a:t>https://youtu.be/AVox6M3Um94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FDFEB-EEA3-874D-9071-4F4BD6374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3905165"/>
            <a:ext cx="3584148" cy="2003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35006-F653-5D48-BBA8-3DA41EDA7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851" y="3905165"/>
            <a:ext cx="3584149" cy="201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23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3EEB2-FC77-B045-8841-B8BF55F23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MEDICINE</a:t>
            </a:r>
            <a:r>
              <a:rPr lang="en-US" baseline="0" dirty="0"/>
              <a:t> is a specialty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F8B2F-3DC1-5B45-B125-E6087FBEB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1876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ACE1-C254-564B-AFF5-3CF767E94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specialty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66D88-4072-BD47-93EC-4DF2E7449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“Medical Specialty” means that there is a certification exam run by a medical board</a:t>
            </a:r>
          </a:p>
          <a:p>
            <a:r>
              <a:rPr lang="en-US" dirty="0"/>
              <a:t>American Board of Family Medicine founded 1969</a:t>
            </a:r>
          </a:p>
          <a:p>
            <a:r>
              <a:rPr lang="en-US" dirty="0"/>
              <a:t>One of the 24 ABMS Boards</a:t>
            </a:r>
          </a:p>
        </p:txBody>
      </p:sp>
    </p:spTree>
    <p:extLst>
      <p:ext uri="{BB962C8B-B14F-4D97-AF65-F5344CB8AC3E}">
        <p14:creationId xmlns:p14="http://schemas.microsoft.com/office/powerpoint/2010/main" val="587098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C370C-13EC-4E4B-8521-65141718C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medicine by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A9376-33B1-8A48-85F7-7945E224D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72,000 Family Physicians (AAFP, 2019)</a:t>
            </a:r>
          </a:p>
          <a:p>
            <a:r>
              <a:rPr lang="en-US" dirty="0"/>
              <a:t>3,848 students matched this year (2019)</a:t>
            </a:r>
          </a:p>
          <a:p>
            <a:endParaRPr lang="en-US" dirty="0"/>
          </a:p>
          <a:p>
            <a:r>
              <a:rPr lang="en-US" dirty="0"/>
              <a:t>A third of primary care workforce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05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3E6868-CFC5-9249-9569-814AE42E4DC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760229" y="647809"/>
            <a:ext cx="6671541" cy="5562381"/>
          </a:xfrm>
        </p:spPr>
      </p:pic>
    </p:spTree>
    <p:extLst>
      <p:ext uri="{BB962C8B-B14F-4D97-AF65-F5344CB8AC3E}">
        <p14:creationId xmlns:p14="http://schemas.microsoft.com/office/powerpoint/2010/main" val="22574973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{77DC8024-A276-6E49-B0FE-1A159696539D}tf10001120</Template>
  <TotalTime>1084</TotalTime>
  <Words>2221</Words>
  <Application>Microsoft Macintosh PowerPoint</Application>
  <PresentationFormat>Widescreen</PresentationFormat>
  <Paragraphs>341</Paragraphs>
  <Slides>49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Gill Sans MT</vt:lpstr>
      <vt:lpstr>Parcel</vt:lpstr>
      <vt:lpstr>10 Things to know about Family medicine</vt:lpstr>
      <vt:lpstr>FAMILY MEDICINE IS SPECIAL</vt:lpstr>
      <vt:lpstr>Why we love family medicine</vt:lpstr>
      <vt:lpstr>What makes it different?</vt:lpstr>
      <vt:lpstr>PowerPoint Presentation</vt:lpstr>
      <vt:lpstr>FAMILY MEDICINE is a specialty</vt:lpstr>
      <vt:lpstr>The specialty</vt:lpstr>
      <vt:lpstr>Family medicine by the numbers</vt:lpstr>
      <vt:lpstr>PowerPoint Presentation</vt:lpstr>
      <vt:lpstr>A BRIEF HISTORY OF FAMILY MEDICINE</vt:lpstr>
      <vt:lpstr>Residency Training</vt:lpstr>
      <vt:lpstr>FAMILY MEDICINE IMPROVES HEALTH</vt:lpstr>
      <vt:lpstr>What is primary Care</vt:lpstr>
      <vt:lpstr>PowerPoint Presentation</vt:lpstr>
      <vt:lpstr>PowerPoint Presentation</vt:lpstr>
      <vt:lpstr>PowerPoint Presentation</vt:lpstr>
      <vt:lpstr>FAMILY MEDICINE IS CHALLENGING</vt:lpstr>
      <vt:lpstr>PowerPoint Presentation</vt:lpstr>
      <vt:lpstr>PowerPoint Presentation</vt:lpstr>
      <vt:lpstr>PowerPoint Presentation</vt:lpstr>
      <vt:lpstr>FAMILY MEDICINE ALLOWS SPECIALIZATION</vt:lpstr>
      <vt:lpstr>Certificate of added qualification (CAQ)</vt:lpstr>
      <vt:lpstr>Many Other fellowships w/o formal caQ</vt:lpstr>
      <vt:lpstr>PowerPoint Presentation</vt:lpstr>
      <vt:lpstr>FAMILY MEDICINE IS FLEXIBLE</vt:lpstr>
      <vt:lpstr>Areas of Flexibility</vt:lpstr>
      <vt:lpstr>Clinical Services Performed by Family Physicians at their Practice  (AAFP, 2018)</vt:lpstr>
      <vt:lpstr>Clinical Procedures Performed by family Physicians at their Practice (AAFP, 2018)</vt:lpstr>
      <vt:lpstr>WELLNESS AND BALANCE</vt:lpstr>
      <vt:lpstr>YOU ARE SMART ENOUGH  TO BE A Family Physician</vt:lpstr>
      <vt:lpstr>PowerPoint Presentation</vt:lpstr>
      <vt:lpstr>PowerPoint Presentation</vt:lpstr>
      <vt:lpstr>American Family Physician</vt:lpstr>
      <vt:lpstr>Corollary:  YOU ARE not “too SMART”  TO BE A Family Physician</vt:lpstr>
      <vt:lpstr>PowerPoint Presentation</vt:lpstr>
      <vt:lpstr>All medical knowledge</vt:lpstr>
      <vt:lpstr>GASTROENTEROLOGIST Knowledge</vt:lpstr>
      <vt:lpstr>FAMILY PHYSICIAN</vt:lpstr>
      <vt:lpstr>YOU CAN AFFORD  TO BE A Family Physician</vt:lpstr>
      <vt:lpstr>You will be in demand</vt:lpstr>
      <vt:lpstr>Projected shortfall of primary care physicians</vt:lpstr>
      <vt:lpstr>Salaries rising</vt:lpstr>
      <vt:lpstr>SCHOLARSHIP AND Loan Repayment programs</vt:lpstr>
      <vt:lpstr>YOUR family medicine FUTURE  IS BRIGHT</vt:lpstr>
      <vt:lpstr>We need you</vt:lpstr>
      <vt:lpstr>A world of opportunity!</vt:lpstr>
      <vt:lpstr>PowerPoint Presentation</vt:lpstr>
      <vt:lpstr>Resources</vt:lpstr>
      <vt:lpstr>Videos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Things to know about Family medicine</dc:title>
  <dc:creator>Jeff Weinfeld</dc:creator>
  <cp:lastModifiedBy>Weinfeld, Jeffrey M</cp:lastModifiedBy>
  <cp:revision>86</cp:revision>
  <dcterms:created xsi:type="dcterms:W3CDTF">2018-02-04T19:14:50Z</dcterms:created>
  <dcterms:modified xsi:type="dcterms:W3CDTF">2020-01-14T14:24:26Z</dcterms:modified>
</cp:coreProperties>
</file>