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charts/chart4.xml" ContentType="application/vnd.openxmlformats-officedocument.drawingml.chart+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charts/chart3.xml" ContentType="application/vnd.openxmlformats-officedocument.drawingml.char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charts/chart7.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drawings/drawing1.xml" ContentType="application/vnd.openxmlformats-officedocument.drawingml.chartshapes+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charts/chart6.xml" ContentType="application/vnd.openxmlformats-officedocument.drawingml.chart+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notesSlides/notesSlide24.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7" r:id="rId1"/>
    <p:sldMasterId id="2147483736" r:id="rId2"/>
    <p:sldMasterId id="2147483816" r:id="rId3"/>
  </p:sldMasterIdLst>
  <p:notesMasterIdLst>
    <p:notesMasterId r:id="rId33"/>
  </p:notesMasterIdLst>
  <p:handoutMasterIdLst>
    <p:handoutMasterId r:id="rId34"/>
  </p:handoutMasterIdLst>
  <p:sldIdLst>
    <p:sldId id="272" r:id="rId4"/>
    <p:sldId id="273" r:id="rId5"/>
    <p:sldId id="275" r:id="rId6"/>
    <p:sldId id="308" r:id="rId7"/>
    <p:sldId id="291" r:id="rId8"/>
    <p:sldId id="294" r:id="rId9"/>
    <p:sldId id="295" r:id="rId10"/>
    <p:sldId id="276" r:id="rId11"/>
    <p:sldId id="290" r:id="rId12"/>
    <p:sldId id="312" r:id="rId13"/>
    <p:sldId id="277" r:id="rId14"/>
    <p:sldId id="296" r:id="rId15"/>
    <p:sldId id="297" r:id="rId16"/>
    <p:sldId id="299" r:id="rId17"/>
    <p:sldId id="279" r:id="rId18"/>
    <p:sldId id="280" r:id="rId19"/>
    <p:sldId id="300" r:id="rId20"/>
    <p:sldId id="281" r:id="rId21"/>
    <p:sldId id="301" r:id="rId22"/>
    <p:sldId id="303" r:id="rId23"/>
    <p:sldId id="313" r:id="rId24"/>
    <p:sldId id="314" r:id="rId25"/>
    <p:sldId id="286" r:id="rId26"/>
    <p:sldId id="304" r:id="rId27"/>
    <p:sldId id="287" r:id="rId28"/>
    <p:sldId id="309" r:id="rId29"/>
    <p:sldId id="310" r:id="rId30"/>
    <p:sldId id="288" r:id="rId31"/>
    <p:sldId id="305" r:id="rId3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152456"/>
    <a:srgbClr val="58B7DD"/>
    <a:srgbClr val="CCD2EB"/>
    <a:srgbClr val="FFDD7F"/>
    <a:srgbClr val="C8E9EF"/>
    <a:srgbClr val="FCAF17"/>
    <a:srgbClr val="A0672D"/>
    <a:srgbClr val="AF1F8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401" autoAdjust="0"/>
    <p:restoredTop sz="72795" autoAdjust="0"/>
  </p:normalViewPr>
  <p:slideViewPr>
    <p:cSldViewPr snapToGrid="0" snapToObjects="1">
      <p:cViewPr varScale="1">
        <p:scale>
          <a:sx n="101" d="100"/>
          <a:sy n="101" d="100"/>
        </p:scale>
        <p:origin x="-616" y="-112"/>
      </p:cViewPr>
      <p:guideLst>
        <p:guide orient="horz" pos="1620"/>
        <p:guide pos="2880"/>
      </p:guideLst>
    </p:cSldViewPr>
  </p:slideViewPr>
  <p:outlineViewPr>
    <p:cViewPr>
      <p:scale>
        <a:sx n="33" d="100"/>
        <a:sy n="33" d="100"/>
      </p:scale>
      <p:origin x="0" y="63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tju-res.jefferson.edu\group\CIE-dept\JTOG\Data\Patient\De-Identified%20TJUH%20Teams%20with%20Universal%20Score%20Patient%20Quartiles.xls" TargetMode="External"/><Relationship Id="rId3"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pieChart>
        <c:varyColors val="1"/>
        <c:ser>
          <c:idx val="0"/>
          <c:order val="0"/>
          <c:tx>
            <c:strRef>
              <c:f>Sheet1!$B$1</c:f>
              <c:strCache>
                <c:ptCount val="1"/>
                <c:pt idx="0">
                  <c:v>Gender</c:v>
                </c:pt>
              </c:strCache>
            </c:strRef>
          </c:tx>
          <c:dLbls>
            <c:spPr>
              <a:noFill/>
              <a:ln>
                <a:noFill/>
              </a:ln>
              <a:effectLst/>
            </c:spPr>
            <c:dLblPos val="ctr"/>
            <c:showVal val="1"/>
            <c:showLeaderLines val="1"/>
            <c:extLs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0%</c:formatCode>
                <c:ptCount val="2"/>
                <c:pt idx="0">
                  <c:v>0.75</c:v>
                </c:pt>
                <c:pt idx="1">
                  <c:v>0.25</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pieChart>
        <c:varyColors val="1"/>
        <c:ser>
          <c:idx val="0"/>
          <c:order val="0"/>
          <c:tx>
            <c:strRef>
              <c:f>Sheet1!$B$1</c:f>
              <c:strCache>
                <c:ptCount val="1"/>
                <c:pt idx="0">
                  <c:v>Age</c:v>
                </c:pt>
              </c:strCache>
            </c:strRef>
          </c:tx>
          <c:dLbls>
            <c:spPr>
              <a:noFill/>
              <a:ln>
                <a:noFill/>
              </a:ln>
              <a:effectLst/>
            </c:spPr>
            <c:showPercent val="1"/>
            <c:showLeaderLines val="1"/>
            <c:extLst>
              <c:ext xmlns:c15="http://schemas.microsoft.com/office/drawing/2012/chart" uri="{CE6537A1-D6FC-4f65-9D91-7224C49458BB}">
                <c15:layout/>
              </c:ext>
            </c:extLst>
          </c:dLbls>
          <c:cat>
            <c:strRef>
              <c:f>Sheet1!$A$2:$A$7</c:f>
              <c:strCache>
                <c:ptCount val="6"/>
                <c:pt idx="0">
                  <c:v>18-29</c:v>
                </c:pt>
                <c:pt idx="1">
                  <c:v>30-39</c:v>
                </c:pt>
                <c:pt idx="2">
                  <c:v>40-49</c:v>
                </c:pt>
                <c:pt idx="3">
                  <c:v>50-59</c:v>
                </c:pt>
                <c:pt idx="4">
                  <c:v>60-69</c:v>
                </c:pt>
                <c:pt idx="5">
                  <c:v>70+</c:v>
                </c:pt>
              </c:strCache>
            </c:strRef>
          </c:cat>
          <c:val>
            <c:numRef>
              <c:f>Sheet1!$B$2:$B$7</c:f>
              <c:numCache>
                <c:formatCode>General</c:formatCode>
                <c:ptCount val="6"/>
                <c:pt idx="0">
                  <c:v>23.0</c:v>
                </c:pt>
                <c:pt idx="1">
                  <c:v>22.0</c:v>
                </c:pt>
                <c:pt idx="2">
                  <c:v>21.0</c:v>
                </c:pt>
                <c:pt idx="3">
                  <c:v>31.0</c:v>
                </c:pt>
                <c:pt idx="4">
                  <c:v>25.0</c:v>
                </c:pt>
                <c:pt idx="5">
                  <c:v>29.0</c:v>
                </c:pt>
              </c:numCache>
            </c:numRef>
          </c:val>
        </c:ser>
        <c:dLbls>
          <c:showPercent val="1"/>
        </c:dLbls>
        <c:firstSliceAng val="0"/>
      </c:pieChart>
    </c:plotArea>
    <c:legend>
      <c:legendPos val="r"/>
      <c:layout/>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pieChart>
        <c:varyColors val="1"/>
        <c:ser>
          <c:idx val="0"/>
          <c:order val="0"/>
          <c:tx>
            <c:strRef>
              <c:f>Sheet1!$B$1</c:f>
              <c:strCache>
                <c:ptCount val="1"/>
                <c:pt idx="0">
                  <c:v>Hispanic</c:v>
                </c:pt>
              </c:strCache>
            </c:strRef>
          </c:tx>
          <c:dLbls>
            <c:dLbl>
              <c:idx val="0"/>
              <c:layout>
                <c:manualLayout>
                  <c:x val="-0.0501622256698423"/>
                  <c:y val="0.121391619820364"/>
                </c:manualLayout>
              </c:layout>
              <c:dLblPos val="bestFit"/>
              <c:showVal val="1"/>
              <c:extLst>
                <c:ext xmlns:c15="http://schemas.microsoft.com/office/drawing/2012/chart" uri="{CE6537A1-D6FC-4f65-9D91-7224C49458BB}">
                  <c15:layout/>
                </c:ext>
              </c:extLst>
            </c:dLbl>
            <c:spPr>
              <a:noFill/>
              <a:ln>
                <a:noFill/>
              </a:ln>
              <a:effectLst/>
            </c:spPr>
            <c:dLblPos val="ctr"/>
            <c:showVal val="1"/>
            <c:showLeaderLines val="1"/>
            <c:extLst>
              <c:ext xmlns:c15="http://schemas.microsoft.com/office/drawing/2012/chart" uri="{CE6537A1-D6FC-4f65-9D91-7224C49458BB}">
                <c15:layout/>
              </c:ext>
            </c:extLst>
          </c:dLbls>
          <c:cat>
            <c:strRef>
              <c:f>Sheet1!$A$2:$A$3</c:f>
              <c:strCache>
                <c:ptCount val="2"/>
                <c:pt idx="0">
                  <c:v>Hispanic</c:v>
                </c:pt>
                <c:pt idx="1">
                  <c:v>Non-Hispanic</c:v>
                </c:pt>
              </c:strCache>
            </c:strRef>
          </c:cat>
          <c:val>
            <c:numRef>
              <c:f>Sheet1!$B$2:$B$3</c:f>
              <c:numCache>
                <c:formatCode>0.00%</c:formatCode>
                <c:ptCount val="2"/>
                <c:pt idx="0">
                  <c:v>0.066</c:v>
                </c:pt>
                <c:pt idx="1">
                  <c:v>0.934</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pieChart>
        <c:varyColors val="1"/>
        <c:ser>
          <c:idx val="0"/>
          <c:order val="0"/>
          <c:tx>
            <c:strRef>
              <c:f>Sheet1!$B$1</c:f>
              <c:strCache>
                <c:ptCount val="1"/>
                <c:pt idx="0">
                  <c:v>Race</c:v>
                </c:pt>
              </c:strCache>
            </c:strRef>
          </c:tx>
          <c:dLbls>
            <c:spPr>
              <a:noFill/>
              <a:ln>
                <a:noFill/>
              </a:ln>
              <a:effectLst/>
            </c:spPr>
            <c:dLblPos val="ctr"/>
            <c:showVal val="1"/>
            <c:showLeaderLines val="1"/>
            <c:extLst>
              <c:ext xmlns:c15="http://schemas.microsoft.com/office/drawing/2012/chart" uri="{CE6537A1-D6FC-4f65-9D91-7224C49458BB}">
                <c15:layout/>
              </c:ext>
            </c:extLst>
          </c:dLbls>
          <c:cat>
            <c:strRef>
              <c:f>Sheet1!$A$2:$A$4</c:f>
              <c:strCache>
                <c:ptCount val="3"/>
                <c:pt idx="0">
                  <c:v>Caucasian</c:v>
                </c:pt>
                <c:pt idx="1">
                  <c:v>African American</c:v>
                </c:pt>
                <c:pt idx="2">
                  <c:v>Other</c:v>
                </c:pt>
              </c:strCache>
            </c:strRef>
          </c:cat>
          <c:val>
            <c:numRef>
              <c:f>Sheet1!$B$2:$B$4</c:f>
              <c:numCache>
                <c:formatCode>0%</c:formatCode>
                <c:ptCount val="3"/>
                <c:pt idx="0">
                  <c:v>0.24</c:v>
                </c:pt>
                <c:pt idx="1">
                  <c:v>0.66</c:v>
                </c:pt>
                <c:pt idx="2">
                  <c:v>0.09</c:v>
                </c:pt>
              </c:numCache>
            </c:numRef>
          </c:val>
        </c:ser>
        <c:dLbls/>
        <c:firstSliceAng val="0"/>
      </c:pieChart>
    </c:plotArea>
    <c:legend>
      <c:legendPos val="r"/>
      <c:layout/>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layout>
        <c:manualLayout>
          <c:xMode val="edge"/>
          <c:yMode val="edge"/>
          <c:x val="0.654463021997261"/>
          <c:y val="0.0255180350889727"/>
        </c:manualLayout>
      </c:layout>
    </c:title>
    <c:plotArea>
      <c:layout>
        <c:manualLayout>
          <c:layoutTarget val="inner"/>
          <c:xMode val="edge"/>
          <c:yMode val="edge"/>
          <c:x val="0.512895898424122"/>
          <c:y val="0.130198462443503"/>
          <c:w val="0.458375522301068"/>
          <c:h val="0.781565842893294"/>
        </c:manualLayout>
      </c:layout>
      <c:barChart>
        <c:barDir val="bar"/>
        <c:grouping val="clustered"/>
        <c:ser>
          <c:idx val="0"/>
          <c:order val="0"/>
          <c:tx>
            <c:strRef>
              <c:f>Sheet1!$B$1</c:f>
              <c:strCache>
                <c:ptCount val="1"/>
                <c:pt idx="0">
                  <c:v>Item Mean</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Sheet1!$A$2:$A$9</c:f>
              <c:strCache>
                <c:ptCount val="8"/>
                <c:pt idx="0">
                  <c:v>Team members engaged in friendly interaction with one another (FRIENDLY)</c:v>
                </c:pt>
                <c:pt idx="1">
                  <c:v>Each member of my team seemed prepared to discuss my current health using his/her professional knowledge (DISCUSS)</c:v>
                </c:pt>
                <c:pt idx="2">
                  <c:v>Each member of my team contributed to the discussion of my current health (CONTRIBUTE)</c:v>
                </c:pt>
                <c:pt idx="3">
                  <c:v>Team members appeared to listen to one another (LISTEN)</c:v>
                </c:pt>
                <c:pt idx="4">
                  <c:v>Each member of my team appeared to value the opinions of other members (VALUE)</c:v>
                </c:pt>
                <c:pt idx="5">
                  <c:v>Each member of my team made me feel as though I was an important member of the team (IMPORTANT)</c:v>
                </c:pt>
                <c:pt idx="6">
                  <c:v>Team members sought out my input about my care (INPUT)</c:v>
                </c:pt>
                <c:pt idx="7">
                  <c:v>Each member of my team seemed to respect my wishes about my care (RESPECT)</c:v>
                </c:pt>
              </c:strCache>
            </c:strRef>
          </c:cat>
          <c:val>
            <c:numRef>
              <c:f>Sheet1!$B$2:$B$9</c:f>
              <c:numCache>
                <c:formatCode>General</c:formatCode>
                <c:ptCount val="8"/>
                <c:pt idx="0">
                  <c:v>3.54</c:v>
                </c:pt>
                <c:pt idx="1">
                  <c:v>3.56</c:v>
                </c:pt>
                <c:pt idx="2">
                  <c:v>3.46</c:v>
                </c:pt>
                <c:pt idx="3">
                  <c:v>3.54</c:v>
                </c:pt>
                <c:pt idx="4">
                  <c:v>3.55</c:v>
                </c:pt>
                <c:pt idx="5">
                  <c:v>3.56</c:v>
                </c:pt>
                <c:pt idx="6">
                  <c:v>3.47</c:v>
                </c:pt>
                <c:pt idx="7">
                  <c:v>3.57</c:v>
                </c:pt>
              </c:numCache>
            </c:numRef>
          </c:val>
        </c:ser>
        <c:dLbls/>
        <c:axId val="270240824"/>
        <c:axId val="269956104"/>
      </c:barChart>
      <c:catAx>
        <c:axId val="270240824"/>
        <c:scaling>
          <c:orientation val="minMax"/>
        </c:scaling>
        <c:axPos val="l"/>
        <c:numFmt formatCode="General" sourceLinked="0"/>
        <c:tickLblPos val="nextTo"/>
        <c:txPr>
          <a:bodyPr/>
          <a:lstStyle/>
          <a:p>
            <a:pPr>
              <a:defRPr sz="1100"/>
            </a:pPr>
            <a:endParaRPr lang="en-US"/>
          </a:p>
        </c:txPr>
        <c:crossAx val="269956104"/>
        <c:crosses val="autoZero"/>
        <c:auto val="1"/>
        <c:lblAlgn val="ctr"/>
        <c:lblOffset val="100"/>
      </c:catAx>
      <c:valAx>
        <c:axId val="269956104"/>
        <c:scaling>
          <c:orientation val="minMax"/>
          <c:max val="3.6"/>
          <c:min val="2.6"/>
        </c:scaling>
        <c:axPos val="b"/>
        <c:majorGridlines/>
        <c:numFmt formatCode="General" sourceLinked="1"/>
        <c:tickLblPos val="nextTo"/>
        <c:txPr>
          <a:bodyPr/>
          <a:lstStyle/>
          <a:p>
            <a:pPr>
              <a:defRPr sz="1200"/>
            </a:pPr>
            <a:endParaRPr lang="en-US"/>
          </a:p>
        </c:txPr>
        <c:crossAx val="270240824"/>
        <c:crosses val="autoZero"/>
        <c:crossBetween val="between"/>
        <c:majorUnit val="0.2"/>
        <c:minorUnit val="0.04"/>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title>
      <c:tx>
        <c:rich>
          <a:bodyPr/>
          <a:lstStyle/>
          <a:p>
            <a:pPr>
              <a:defRPr/>
            </a:pPr>
            <a:r>
              <a:rPr lang="en-US" dirty="0">
                <a:solidFill>
                  <a:srgbClr val="FFFFFF"/>
                </a:solidFill>
              </a:rPr>
              <a:t>Patient JTOG Universal Scores for De-Identified TJUH Teams</a:t>
            </a:r>
          </a:p>
        </c:rich>
      </c:tx>
      <c:layout/>
    </c:title>
    <c:plotArea>
      <c:layout/>
      <c:scatterChart>
        <c:scatterStyle val="lineMarker"/>
        <c:ser>
          <c:idx val="0"/>
          <c:order val="0"/>
          <c:spPr>
            <a:ln w="28575">
              <a:noFill/>
            </a:ln>
          </c:spPr>
          <c:marker>
            <c:spPr>
              <a:solidFill>
                <a:schemeClr val="accent1"/>
              </a:solidFill>
            </c:spPr>
          </c:marker>
          <c:dLbls>
            <c:dLbl>
              <c:idx val="9"/>
              <c:layout>
                <c:manualLayout>
                  <c:x val="0.0"/>
                  <c:y val="0.0555555555555555"/>
                </c:manualLayout>
              </c:layout>
              <c:dLblPos val="r"/>
              <c:showVal val="1"/>
              <c:extLst>
                <c:ext xmlns:c15="http://schemas.microsoft.com/office/drawing/2012/chart" uri="{CE6537A1-D6FC-4f65-9D91-7224C49458BB}">
                  <c15:layout/>
                </c:ext>
              </c:extLst>
            </c:dLbl>
            <c:spPr>
              <a:noFill/>
              <a:ln>
                <a:noFill/>
              </a:ln>
              <a:effectLst/>
            </c:spPr>
            <c:txPr>
              <a:bodyPr/>
              <a:lstStyle/>
              <a:p>
                <a:pPr>
                  <a:defRPr>
                    <a:solidFill>
                      <a:srgbClr val="FFFFFF"/>
                    </a:solidFill>
                  </a:defRPr>
                </a:pPr>
                <a:endParaRPr lang="en-US"/>
              </a:p>
            </c:txPr>
            <c:showVal val="1"/>
            <c:extLst>
              <c:ext xmlns:c15="http://schemas.microsoft.com/office/drawing/2012/chart" uri="{CE6537A1-D6FC-4f65-9D91-7224C49458BB}">
                <c15:layout/>
                <c15:showLeaderLines val="0"/>
              </c:ext>
            </c:extLst>
          </c:dLbls>
          <c:xVal>
            <c:strRef>
              <c:f>Sheet1!$B$2:$B$11</c:f>
              <c:strCache>
                <c:ptCount val="10"/>
                <c:pt idx="0">
                  <c:v>Team 1</c:v>
                </c:pt>
                <c:pt idx="1">
                  <c:v>Team 2</c:v>
                </c:pt>
                <c:pt idx="2">
                  <c:v>Team 3</c:v>
                </c:pt>
                <c:pt idx="3">
                  <c:v>Team 4</c:v>
                </c:pt>
                <c:pt idx="4">
                  <c:v>Team 5</c:v>
                </c:pt>
                <c:pt idx="5">
                  <c:v>Team 6</c:v>
                </c:pt>
                <c:pt idx="6">
                  <c:v>Team 7</c:v>
                </c:pt>
                <c:pt idx="7">
                  <c:v>Team 8</c:v>
                </c:pt>
                <c:pt idx="8">
                  <c:v>Team 9</c:v>
                </c:pt>
                <c:pt idx="9">
                  <c:v>Team 10</c:v>
                </c:pt>
              </c:strCache>
            </c:strRef>
          </c:xVal>
          <c:yVal>
            <c:numRef>
              <c:f>Sheet1!$C$2:$C$11</c:f>
              <c:numCache>
                <c:formatCode>General</c:formatCode>
                <c:ptCount val="10"/>
                <c:pt idx="0">
                  <c:v>27.51</c:v>
                </c:pt>
                <c:pt idx="1">
                  <c:v>27.71</c:v>
                </c:pt>
                <c:pt idx="2">
                  <c:v>28.0</c:v>
                </c:pt>
                <c:pt idx="3">
                  <c:v>28.17</c:v>
                </c:pt>
                <c:pt idx="4">
                  <c:v>28.39</c:v>
                </c:pt>
                <c:pt idx="5">
                  <c:v>28.46</c:v>
                </c:pt>
                <c:pt idx="6">
                  <c:v>28.59</c:v>
                </c:pt>
                <c:pt idx="7">
                  <c:v>29.11</c:v>
                </c:pt>
                <c:pt idx="8">
                  <c:v>29.17</c:v>
                </c:pt>
                <c:pt idx="9">
                  <c:v>29.66</c:v>
                </c:pt>
              </c:numCache>
            </c:numRef>
          </c:yVal>
        </c:ser>
        <c:dLbls/>
        <c:axId val="226686792"/>
        <c:axId val="445372296"/>
      </c:scatterChart>
      <c:valAx>
        <c:axId val="226686792"/>
        <c:scaling>
          <c:orientation val="minMax"/>
          <c:max val="10.0"/>
          <c:min val="1.0"/>
        </c:scaling>
        <c:axPos val="b"/>
        <c:title>
          <c:tx>
            <c:rich>
              <a:bodyPr/>
              <a:lstStyle/>
              <a:p>
                <a:pPr>
                  <a:defRPr/>
                </a:pPr>
                <a:r>
                  <a:rPr lang="en-US" dirty="0">
                    <a:solidFill>
                      <a:srgbClr val="FFFFFF"/>
                    </a:solidFill>
                  </a:rPr>
                  <a:t>De-Identified TJUH Teams</a:t>
                </a:r>
              </a:p>
            </c:rich>
          </c:tx>
          <c:layout/>
        </c:title>
        <c:numFmt formatCode="General" sourceLinked="1"/>
        <c:tickLblPos val="nextTo"/>
        <c:txPr>
          <a:bodyPr rot="0" vert="horz"/>
          <a:lstStyle/>
          <a:p>
            <a:pPr>
              <a:defRPr>
                <a:solidFill>
                  <a:schemeClr val="tx2"/>
                </a:solidFill>
              </a:defRPr>
            </a:pPr>
            <a:endParaRPr lang="en-US"/>
          </a:p>
        </c:txPr>
        <c:crossAx val="445372296"/>
        <c:crosses val="autoZero"/>
        <c:crossBetween val="midCat"/>
        <c:majorUnit val="1.0"/>
        <c:minorUnit val="0.4"/>
      </c:valAx>
      <c:valAx>
        <c:axId val="445372296"/>
        <c:scaling>
          <c:orientation val="minMax"/>
          <c:max val="30.0"/>
        </c:scaling>
        <c:axPos val="l"/>
        <c:majorGridlines/>
        <c:title>
          <c:tx>
            <c:rich>
              <a:bodyPr rot="-5400000" vert="horz"/>
              <a:lstStyle/>
              <a:p>
                <a:pPr>
                  <a:defRPr/>
                </a:pPr>
                <a:r>
                  <a:rPr lang="en-US" dirty="0">
                    <a:solidFill>
                      <a:srgbClr val="FFFFFF"/>
                    </a:solidFill>
                  </a:rPr>
                  <a:t>Universal Scores</a:t>
                </a:r>
              </a:p>
            </c:rich>
          </c:tx>
          <c:layout/>
        </c:title>
        <c:numFmt formatCode="General" sourceLinked="1"/>
        <c:tickLblPos val="nextTo"/>
        <c:crossAx val="226686792"/>
        <c:crosses val="autoZero"/>
        <c:crossBetween val="midCat"/>
        <c:majorUnit val="0.5"/>
        <c:minorUnit val="0.1"/>
      </c:valAx>
      <c:spPr>
        <a:ln>
          <a:solidFill>
            <a:srgbClr val="152456"/>
          </a:solidFill>
        </a:ln>
      </c:spPr>
    </c:plotArea>
    <c:plotVisOnly val="1"/>
    <c:dispBlanksAs val="gap"/>
  </c:chart>
  <c:spPr>
    <a:ln>
      <a:solidFill>
        <a:schemeClr val="tx2"/>
      </a:solidFill>
    </a:ln>
  </c:spPr>
  <c:txPr>
    <a:bodyPr/>
    <a:lstStyle/>
    <a:p>
      <a:pPr>
        <a:defRPr>
          <a:solidFill>
            <a:schemeClr val="tx2"/>
          </a:solidFill>
        </a:defRPr>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9"/>
  <c:chart>
    <c:title>
      <c:tx>
        <c:rich>
          <a:bodyPr/>
          <a:lstStyle/>
          <a:p>
            <a:pPr>
              <a:defRPr sz="1600"/>
            </a:pPr>
            <a:r>
              <a:rPr lang="en-US" sz="1600" dirty="0"/>
              <a:t>Frequency of </a:t>
            </a:r>
            <a:r>
              <a:rPr lang="en-US" sz="1600" dirty="0" smtClean="0"/>
              <a:t>Competencies </a:t>
            </a:r>
            <a:r>
              <a:rPr lang="en-US" sz="1600" dirty="0"/>
              <a:t>in Comments (%)</a:t>
            </a:r>
          </a:p>
        </c:rich>
      </c:tx>
      <c:layout/>
    </c:title>
    <c:plotArea>
      <c:layout/>
      <c:barChart>
        <c:barDir val="col"/>
        <c:grouping val="clustered"/>
        <c:ser>
          <c:idx val="0"/>
          <c:order val="0"/>
          <c:tx>
            <c:strRef>
              <c:f>Sheet1!$B$1</c:f>
              <c:strCache>
                <c:ptCount val="1"/>
                <c:pt idx="0">
                  <c:v>Communication</c:v>
                </c:pt>
              </c:strCache>
            </c:strRef>
          </c:tx>
          <c:dLbls>
            <c:spPr>
              <a:noFill/>
              <a:ln>
                <a:noFill/>
              </a:ln>
              <a:effectLst/>
            </c:spPr>
            <c:dLblPos val="inEnd"/>
            <c:showVal val="1"/>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General</c:formatCode>
                <c:ptCount val="1"/>
                <c:pt idx="0">
                  <c:v>47.0</c:v>
                </c:pt>
              </c:numCache>
            </c:numRef>
          </c:val>
        </c:ser>
        <c:ser>
          <c:idx val="1"/>
          <c:order val="1"/>
          <c:tx>
            <c:strRef>
              <c:f>Sheet1!$C$1</c:f>
              <c:strCache>
                <c:ptCount val="1"/>
                <c:pt idx="0">
                  <c:v>Patient-Centeredness</c:v>
                </c:pt>
              </c:strCache>
            </c:strRef>
          </c:tx>
          <c:dLbls>
            <c:spPr>
              <a:noFill/>
              <a:ln>
                <a:noFill/>
              </a:ln>
              <a:effectLst/>
            </c:spPr>
            <c:dLblPos val="inEnd"/>
            <c:showVal val="1"/>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General</c:formatCode>
                <c:ptCount val="1"/>
                <c:pt idx="0">
                  <c:v>42.0</c:v>
                </c:pt>
              </c:numCache>
            </c:numRef>
          </c:val>
        </c:ser>
        <c:ser>
          <c:idx val="2"/>
          <c:order val="2"/>
          <c:tx>
            <c:strRef>
              <c:f>Sheet1!$D$1</c:f>
              <c:strCache>
                <c:ptCount val="1"/>
                <c:pt idx="0">
                  <c:v>Roles &amp; Responsibilities</c:v>
                </c:pt>
              </c:strCache>
            </c:strRef>
          </c:tx>
          <c:dLbls>
            <c:spPr>
              <a:noFill/>
              <a:ln>
                <a:noFill/>
              </a:ln>
              <a:effectLst/>
            </c:spPr>
            <c:dLblPos val="inEnd"/>
            <c:showVal val="1"/>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General</c:formatCode>
                <c:ptCount val="1"/>
                <c:pt idx="0">
                  <c:v>3.0</c:v>
                </c:pt>
              </c:numCache>
            </c:numRef>
          </c:val>
        </c:ser>
        <c:ser>
          <c:idx val="3"/>
          <c:order val="3"/>
          <c:tx>
            <c:strRef>
              <c:f>Sheet1!$E$1</c:f>
              <c:strCache>
                <c:ptCount val="1"/>
                <c:pt idx="0">
                  <c:v>Teamwork</c:v>
                </c:pt>
              </c:strCache>
            </c:strRef>
          </c:tx>
          <c:dLbls>
            <c:spPr>
              <a:noFill/>
              <a:ln>
                <a:noFill/>
              </a:ln>
              <a:effectLst/>
            </c:spPr>
            <c:dLblPos val="inEnd"/>
            <c:showVal val="1"/>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Sheet1!$E$2</c:f>
              <c:numCache>
                <c:formatCode>General</c:formatCode>
                <c:ptCount val="1"/>
                <c:pt idx="0">
                  <c:v>25.0</c:v>
                </c:pt>
              </c:numCache>
            </c:numRef>
          </c:val>
        </c:ser>
        <c:ser>
          <c:idx val="4"/>
          <c:order val="4"/>
          <c:tx>
            <c:strRef>
              <c:f>Sheet1!$F$1</c:f>
              <c:strCache>
                <c:ptCount val="1"/>
                <c:pt idx="0">
                  <c:v>Any Competency</c:v>
                </c:pt>
              </c:strCache>
            </c:strRef>
          </c:tx>
          <c:dLbls>
            <c:spPr>
              <a:noFill/>
              <a:ln>
                <a:noFill/>
              </a:ln>
              <a:effectLst/>
            </c:spPr>
            <c:dLblPos val="inEnd"/>
            <c:showVal val="1"/>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Sheet1!$F$2</c:f>
              <c:numCache>
                <c:formatCode>General</c:formatCode>
                <c:ptCount val="1"/>
                <c:pt idx="0">
                  <c:v>69.0</c:v>
                </c:pt>
              </c:numCache>
            </c:numRef>
          </c:val>
        </c:ser>
        <c:dLbls>
          <c:showVal val="1"/>
        </c:dLbls>
        <c:axId val="371224776"/>
        <c:axId val="228442408"/>
      </c:barChart>
      <c:catAx>
        <c:axId val="371224776"/>
        <c:scaling>
          <c:orientation val="minMax"/>
        </c:scaling>
        <c:axPos val="b"/>
        <c:numFmt formatCode="General" sourceLinked="1"/>
        <c:tickLblPos val="nextTo"/>
        <c:crossAx val="228442408"/>
        <c:crosses val="autoZero"/>
        <c:auto val="1"/>
        <c:lblAlgn val="ctr"/>
        <c:lblOffset val="100"/>
      </c:catAx>
      <c:valAx>
        <c:axId val="228442408"/>
        <c:scaling>
          <c:orientation val="minMax"/>
        </c:scaling>
        <c:axPos val="l"/>
        <c:majorGridlines/>
        <c:numFmt formatCode="General" sourceLinked="1"/>
        <c:tickLblPos val="nextTo"/>
        <c:crossAx val="371224776"/>
        <c:crosses val="autoZero"/>
        <c:crossBetween val="between"/>
      </c:valAx>
    </c:plotArea>
    <c:legend>
      <c:legendPos val="r"/>
      <c:layout>
        <c:manualLayout>
          <c:xMode val="edge"/>
          <c:yMode val="edge"/>
          <c:x val="0.67067520425087"/>
          <c:y val="0.240412174439734"/>
          <c:w val="0.327144563315752"/>
          <c:h val="0.689021804966687"/>
        </c:manualLayout>
      </c:layout>
      <c:txPr>
        <a:bodyPr/>
        <a:lstStyle/>
        <a:p>
          <a:pPr>
            <a:defRPr sz="1100"/>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0.44856</cdr:x>
      <cdr:y>0.26714</cdr:y>
    </cdr:from>
    <cdr:to>
      <cdr:x>0.60288</cdr:x>
      <cdr:y>0.46227</cdr:y>
    </cdr:to>
    <cdr:sp macro="" textlink="">
      <cdr:nvSpPr>
        <cdr:cNvPr id="2" name="Oval Callout 1"/>
        <cdr:cNvSpPr/>
      </cdr:nvSpPr>
      <cdr:spPr>
        <a:xfrm xmlns:a="http://schemas.openxmlformats.org/drawingml/2006/main">
          <a:off x="3691467" y="838730"/>
          <a:ext cx="1270000" cy="612648"/>
        </a:xfrm>
        <a:prstGeom xmlns:a="http://schemas.openxmlformats.org/drawingml/2006/main" prst="wedgeEllipseCallou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FM Outpatient</a:t>
          </a:r>
          <a:endParaRPr lang="en-US" dirty="0"/>
        </a:p>
      </cdr:txBody>
    </cdr:sp>
  </cdr:relSizeAnchor>
  <cdr:relSizeAnchor xmlns:cdr="http://schemas.openxmlformats.org/drawingml/2006/chartDrawing">
    <cdr:from>
      <cdr:x>0.37654</cdr:x>
      <cdr:y>0.6204</cdr:y>
    </cdr:from>
    <cdr:to>
      <cdr:x>0.51929</cdr:x>
      <cdr:y>0.81553</cdr:y>
    </cdr:to>
    <cdr:sp macro="" textlink="">
      <cdr:nvSpPr>
        <cdr:cNvPr id="3" name="Oval Callout 2"/>
        <cdr:cNvSpPr/>
      </cdr:nvSpPr>
      <cdr:spPr>
        <a:xfrm xmlns:a="http://schemas.openxmlformats.org/drawingml/2006/main">
          <a:off x="3098769" y="1947867"/>
          <a:ext cx="1174775" cy="612645"/>
        </a:xfrm>
        <a:prstGeom xmlns:a="http://schemas.openxmlformats.org/drawingml/2006/main" prst="wedgeEllipseCallout">
          <a:avLst>
            <a:gd name="adj1" fmla="val -27320"/>
            <a:gd name="adj2" fmla="val -69480"/>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FM Inpatient</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16E0A2E-1107-A348-92CA-709F877A2FB2}" type="datetimeFigureOut">
              <a:rPr lang="en-US"/>
              <a:pPr>
                <a:defRPr/>
              </a:pPr>
              <a:t>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AD9AAC-EF92-4147-ADD4-D7F1ABF55F1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85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6F93678-F7F6-8240-9656-43AD659B1506}" type="datetimeFigureOut">
              <a:rPr lang="en-US"/>
              <a:pPr>
                <a:defRPr/>
              </a:pPr>
              <a:t>2/3/17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F4A57A0-5D67-284F-8219-2644E32EE79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684070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128810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The purpose of this study was to pilot the Patient JTOG mobile application prototype with a diverse population of family medicine patients, in both inpatient and outpatient settings, to gather their perceptions of team functioning by family medicine care teams. After being seen by a healthcare team, patients were asked to participate in a short, voluntary survey consisting of ten </a:t>
            </a:r>
            <a:r>
              <a:rPr lang="en-US" sz="1200" kern="1200" dirty="0" err="1" smtClean="0">
                <a:solidFill>
                  <a:schemeClr val="tx1"/>
                </a:solidFill>
                <a:latin typeface="+mn-lt"/>
                <a:ea typeface="ＭＳ Ｐゴシック" charset="0"/>
                <a:cs typeface="ＭＳ Ｐゴシック" charset="0"/>
              </a:rPr>
              <a:t>Likert</a:t>
            </a:r>
            <a:r>
              <a:rPr lang="en-US" sz="1200" kern="1200" dirty="0" smtClean="0">
                <a:solidFill>
                  <a:schemeClr val="tx1"/>
                </a:solidFill>
                <a:latin typeface="+mn-lt"/>
                <a:ea typeface="ＭＳ Ｐゴシック" charset="0"/>
                <a:cs typeface="ＭＳ Ｐゴシック" charset="0"/>
              </a:rPr>
              <a:t> scale questions and one open-ended question. Questions were mapped to four domains of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collaborative practice, including communication (C), values/ethics (V/E), teamwork (T), roles/responsibilities (R), and one domain on patient-centeredness (PC). Response options range from 1 – Strongly Disagree to 4 – Strongly Agree, with a ‘Not Applicable’ option available. All items were positively scored and the possible range of the instrument was 8-32. Respondents with no more than two missing or n/a responses were included in analyses (</a:t>
            </a:r>
            <a:r>
              <a:rPr lang="en-US" sz="1200" kern="1200" dirty="0" err="1" smtClean="0">
                <a:solidFill>
                  <a:schemeClr val="tx1"/>
                </a:solidFill>
                <a:latin typeface="+mn-lt"/>
                <a:ea typeface="ＭＳ Ｐゴシック" charset="0"/>
                <a:cs typeface="ＭＳ Ｐゴシック" charset="0"/>
              </a:rPr>
              <a:t>n</a:t>
            </a:r>
            <a:r>
              <a:rPr lang="en-US" sz="1200" kern="1200" dirty="0" smtClean="0">
                <a:solidFill>
                  <a:schemeClr val="tx1"/>
                </a:solidFill>
                <a:latin typeface="+mn-lt"/>
                <a:ea typeface="ＭＳ Ｐゴシック" charset="0"/>
                <a:cs typeface="ＭＳ Ｐゴシック" charset="0"/>
              </a:rPr>
              <a:t> = 144). Trained research assistants, who were not part of the healthcare team, administered the survey on secure mobile tablets. The study received exempt approval by our Institutional Review Board.</a:t>
            </a:r>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Feasibility was assessed by examination of patterns of missing responses across items and both across and within respondents, as well as qualitative feedback from patients during administration. We calculated means and standard deviations for the global Patient JTOG score, as well as item by item, in order to explore the performance of the scale and to provide preliminary normative data in this population. We statistically compared the Family Medicine team scores to scores from other teams to gauge the discriminative ability of the instrument. Correlational analysis was used t</a:t>
            </a:r>
            <a:r>
              <a:rPr lang="en-US" dirty="0" smtClean="0">
                <a:cs typeface="ＭＳ Ｐゴシック" charset="0"/>
              </a:rPr>
              <a:t>o estimate the relationships among individual items</a:t>
            </a:r>
            <a:r>
              <a:rPr lang="en-US" sz="1200" kern="1200" dirty="0" smtClean="0">
                <a:solidFill>
                  <a:schemeClr val="tx1"/>
                </a:solidFill>
                <a:latin typeface="+mn-lt"/>
                <a:ea typeface="ＭＳ Ｐゴシック" charset="0"/>
                <a:cs typeface="ＭＳ Ｐゴシック" charset="0"/>
              </a:rPr>
              <a:t>, and </a:t>
            </a:r>
            <a:r>
              <a:rPr lang="en-US" sz="1200" kern="1200" dirty="0" err="1" smtClean="0">
                <a:solidFill>
                  <a:schemeClr val="tx1"/>
                </a:solidFill>
                <a:latin typeface="+mn-lt"/>
                <a:ea typeface="ＭＳ Ｐゴシック" charset="0"/>
                <a:cs typeface="ＭＳ Ｐゴシック" charset="0"/>
              </a:rPr>
              <a:t>Cronbach’s</a:t>
            </a:r>
            <a:r>
              <a:rPr lang="en-US" sz="1200" kern="1200" dirty="0" smtClean="0">
                <a:solidFill>
                  <a:schemeClr val="tx1"/>
                </a:solidFill>
                <a:latin typeface="+mn-lt"/>
                <a:ea typeface="ＭＳ Ｐゴシック" charset="0"/>
                <a:cs typeface="ＭＳ Ｐゴシック" charset="0"/>
              </a:rPr>
              <a:t> alpha was used to determine the internal consistency of the global Patient JTOG score. An exploratory factor analysis was conducted to investigate the underlying structure of the scale. The global Patient JTOG score was analyzed for its relationship with the ‘overall satisfaction’ item as a validity check for the instrument. We also examined relationships between the global JTOG score and other metrics of team functioning in the clinical setting. </a:t>
            </a: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The qualitative item on the tool asked participants to: “Please list anything your care team did that either positively or negatively affected your experience as a patient or your healthcare outcomes.” A coding framework was established by a panel of seven independent coders based on the total qualitative patient responses that have been gathered to date across our institution (</a:t>
            </a:r>
            <a:r>
              <a:rPr lang="en-US" sz="1200" kern="1200" dirty="0" err="1" smtClean="0">
                <a:solidFill>
                  <a:schemeClr val="tx1"/>
                </a:solidFill>
                <a:latin typeface="+mn-lt"/>
                <a:ea typeface="ＭＳ Ｐゴシック" charset="0"/>
                <a:cs typeface="ＭＳ Ｐゴシック" charset="0"/>
              </a:rPr>
              <a:t>n</a:t>
            </a:r>
            <a:r>
              <a:rPr lang="en-US" sz="1200" kern="1200" dirty="0" smtClean="0">
                <a:solidFill>
                  <a:schemeClr val="tx1"/>
                </a:solidFill>
                <a:latin typeface="+mn-lt"/>
                <a:ea typeface="ＭＳ Ｐゴシック" charset="0"/>
                <a:cs typeface="ＭＳ Ｐゴシック" charset="0"/>
              </a:rPr>
              <a:t> = 302) from FM and other teams. From the 302 total qualitative comments, a sample was coded by consensus. A trained research assistant then categorized all responses as “positive,” “negative” or “mixed” and coded all comments for the presence of IPEC core competencies. A second research team member then reviewed the coded qualitative comments and made suggestions for revision. Finally, the coded comments were reviewed by a third team member and consensus reached between all three.</a:t>
            </a: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Data were collected at a large academic institution in both inpatient and outpatient sites served by Family Medicine teams.  During the seven months the survey was offered, 151 patients at both sites completed the survey (</a:t>
            </a:r>
            <a:r>
              <a:rPr lang="en-US" sz="1200" kern="1200" dirty="0" err="1" smtClean="0">
                <a:solidFill>
                  <a:schemeClr val="tx1"/>
                </a:solidFill>
                <a:latin typeface="+mn-lt"/>
                <a:ea typeface="ＭＳ Ｐゴシック" charset="0"/>
                <a:cs typeface="ＭＳ Ｐゴシック" charset="0"/>
              </a:rPr>
              <a:t>n</a:t>
            </a:r>
            <a:r>
              <a:rPr lang="en-US" sz="1200" kern="1200" dirty="0" smtClean="0">
                <a:solidFill>
                  <a:schemeClr val="tx1"/>
                </a:solidFill>
                <a:latin typeface="+mn-lt"/>
                <a:ea typeface="ＭＳ Ｐゴシック" charset="0"/>
                <a:cs typeface="ＭＳ Ｐゴシック" charset="0"/>
              </a:rPr>
              <a:t> inpatient = 51, </a:t>
            </a:r>
            <a:r>
              <a:rPr lang="en-US" sz="1200" kern="1200" dirty="0" err="1" smtClean="0">
                <a:solidFill>
                  <a:schemeClr val="tx1"/>
                </a:solidFill>
                <a:latin typeface="+mn-lt"/>
                <a:ea typeface="ＭＳ Ｐゴシック" charset="0"/>
                <a:cs typeface="ＭＳ Ｐゴシック" charset="0"/>
              </a:rPr>
              <a:t>n</a:t>
            </a:r>
            <a:r>
              <a:rPr lang="en-US" sz="1200" kern="1200" dirty="0" smtClean="0">
                <a:solidFill>
                  <a:schemeClr val="tx1"/>
                </a:solidFill>
                <a:latin typeface="+mn-lt"/>
                <a:ea typeface="ＭＳ Ｐゴシック" charset="0"/>
                <a:cs typeface="ＭＳ Ｐゴシック" charset="0"/>
              </a:rPr>
              <a:t> outpatient = 100). See Figure 1 for a study diagram. Participants ranged in age from 18-90</a:t>
            </a:r>
            <a:r>
              <a:rPr lang="en-US" sz="1200" kern="1200" baseline="300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years old. They were predominately female (</a:t>
            </a:r>
            <a:r>
              <a:rPr lang="en-US" sz="1200" kern="1200" dirty="0" err="1" smtClean="0">
                <a:solidFill>
                  <a:schemeClr val="tx1"/>
                </a:solidFill>
                <a:latin typeface="+mn-lt"/>
                <a:ea typeface="ＭＳ Ｐゴシック" charset="0"/>
                <a:cs typeface="ＭＳ Ｐゴシック" charset="0"/>
              </a:rPr>
              <a:t>n</a:t>
            </a:r>
            <a:r>
              <a:rPr lang="en-US" sz="1200" kern="1200" dirty="0" smtClean="0">
                <a:solidFill>
                  <a:schemeClr val="tx1"/>
                </a:solidFill>
                <a:latin typeface="+mn-lt"/>
                <a:ea typeface="ＭＳ Ｐゴシック" charset="0"/>
                <a:cs typeface="ＭＳ Ｐゴシック" charset="0"/>
              </a:rPr>
              <a:t> = 113, 75%). </a:t>
            </a:r>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Thirty-six respondents (24%) were Caucasian, 99 (66%) African-American, and 14 (9%) indicated other. Ten (6.6%) of the respondents identified as Hispanic. The representation of participants was consistent with the demographic of the population served by this practice.</a:t>
            </a:r>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Seven respondents were excluded from analysis for incomplete responses. Of these, six were missing three items each, and the seventh was missing four. After excluding these seven, there were a total of five missing responses in the entire dataset (&lt;0.01% of all data). The excluded respondents were mixed equally between the inpatient and outpatient settings, and analysis of their scores calculated from available items indicated no significant difference in their global JTOG scores. We therefore consider them missing at random.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Respondents have a ‘not applicable’ (n/a) option for every item.  In total, there were 51 ‘n/a’ responses across all items, a rate of 4.4%. The range of n/a responses across items was 0-20.  Across participants, the items ‘listen’ and ‘discuss’ (items 4 and 2) generated the most n/a responses, with 16 and 20 n/a responses respectively.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0"/>
              <a:cs typeface="ＭＳ Ｐゴシック" charset="0"/>
            </a:endParaRPr>
          </a:p>
          <a:p>
            <a:endParaRPr lang="en-US" dirty="0">
              <a:cs typeface="MS PGothic" pitchFamily="34"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B85F961D-850F-0841-809E-0F46A31C1006}"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Patient JTOG data were available for six other settings: four outpatient specialty clinics and two inpatient hospital medicine teams. </a:t>
            </a:r>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Global JTOG scores ranged from 29.10 (</a:t>
            </a:r>
            <a:r>
              <a:rPr lang="en-US" sz="1200" i="1" kern="1200" dirty="0" smtClean="0">
                <a:solidFill>
                  <a:schemeClr val="tx1"/>
                </a:solidFill>
                <a:latin typeface="+mn-lt"/>
                <a:ea typeface="ＭＳ Ｐゴシック" charset="0"/>
                <a:cs typeface="ＭＳ Ｐゴシック" charset="0"/>
              </a:rPr>
              <a:t>SD</a:t>
            </a:r>
            <a:r>
              <a:rPr lang="en-US" sz="1200" kern="1200" dirty="0" smtClean="0">
                <a:solidFill>
                  <a:schemeClr val="tx1"/>
                </a:solidFill>
                <a:latin typeface="+mn-lt"/>
                <a:ea typeface="ＭＳ Ｐゴシック" charset="0"/>
                <a:cs typeface="ＭＳ Ｐゴシック" charset="0"/>
              </a:rPr>
              <a:t> = 3.39) to 27.54 (</a:t>
            </a:r>
            <a:r>
              <a:rPr lang="en-US" sz="1200" i="1" kern="1200" dirty="0" smtClean="0">
                <a:solidFill>
                  <a:schemeClr val="tx1"/>
                </a:solidFill>
                <a:latin typeface="+mn-lt"/>
                <a:ea typeface="ＭＳ Ｐゴシック" charset="0"/>
                <a:cs typeface="ＭＳ Ｐゴシック" charset="0"/>
              </a:rPr>
              <a:t>SD</a:t>
            </a:r>
            <a:r>
              <a:rPr lang="en-US" sz="1200" kern="1200" dirty="0" smtClean="0">
                <a:solidFill>
                  <a:schemeClr val="tx1"/>
                </a:solidFill>
                <a:latin typeface="+mn-lt"/>
                <a:ea typeface="ＭＳ Ｐゴシック" charset="0"/>
                <a:cs typeface="ＭＳ Ｐゴシック" charset="0"/>
              </a:rPr>
              <a:t> = 3.70), with no significant differences between the settings. The two FM settings we examined here scored 27.14 (</a:t>
            </a:r>
            <a:r>
              <a:rPr lang="en-US" sz="1200" i="1" kern="1200" dirty="0" smtClean="0">
                <a:solidFill>
                  <a:schemeClr val="tx1"/>
                </a:solidFill>
                <a:latin typeface="+mn-lt"/>
                <a:ea typeface="ＭＳ Ｐゴシック" charset="0"/>
                <a:cs typeface="ＭＳ Ｐゴシック" charset="0"/>
              </a:rPr>
              <a:t>SD</a:t>
            </a:r>
            <a:r>
              <a:rPr lang="en-US" sz="1200" kern="1200" dirty="0" smtClean="0">
                <a:solidFill>
                  <a:schemeClr val="tx1"/>
                </a:solidFill>
                <a:latin typeface="+mn-lt"/>
                <a:ea typeface="ＭＳ Ｐゴシック" charset="0"/>
                <a:cs typeface="ＭＳ Ｐゴシック" charset="0"/>
              </a:rPr>
              <a:t> = 3.62) (inpatient) and 28.38 (</a:t>
            </a:r>
            <a:r>
              <a:rPr lang="en-US" sz="1200" i="1" kern="1200" dirty="0" smtClean="0">
                <a:solidFill>
                  <a:schemeClr val="tx1"/>
                </a:solidFill>
                <a:latin typeface="+mn-lt"/>
                <a:ea typeface="ＭＳ Ｐゴシック" charset="0"/>
                <a:cs typeface="ＭＳ Ｐゴシック" charset="0"/>
              </a:rPr>
              <a:t>SD</a:t>
            </a:r>
            <a:r>
              <a:rPr lang="en-US" sz="1200" kern="1200" dirty="0" smtClean="0">
                <a:solidFill>
                  <a:schemeClr val="tx1"/>
                </a:solidFill>
                <a:latin typeface="+mn-lt"/>
                <a:ea typeface="ＭＳ Ｐゴシック" charset="0"/>
                <a:cs typeface="ＭＳ Ｐゴシック" charset="0"/>
              </a:rPr>
              <a:t> = 3.86) (outpatient), with no statistically significant difference between them. </a:t>
            </a:r>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Correlations ranged from 0.554 to 0.746 (all </a:t>
            </a:r>
            <a:r>
              <a:rPr lang="en-US" sz="1200" kern="1200" dirty="0" err="1" smtClean="0">
                <a:solidFill>
                  <a:schemeClr val="tx1"/>
                </a:solidFill>
                <a:latin typeface="+mn-lt"/>
                <a:ea typeface="ＭＳ Ｐゴシック" charset="0"/>
                <a:cs typeface="ＭＳ Ｐゴシック" charset="0"/>
              </a:rPr>
              <a:t>p’s</a:t>
            </a:r>
            <a:r>
              <a:rPr lang="en-US" sz="1200" kern="1200" dirty="0" smtClean="0">
                <a:solidFill>
                  <a:schemeClr val="tx1"/>
                </a:solidFill>
                <a:latin typeface="+mn-lt"/>
                <a:ea typeface="ＭＳ Ｐゴシック" charset="0"/>
                <a:cs typeface="ＭＳ Ｐゴシック" charset="0"/>
              </a:rPr>
              <a:t> &lt; .05). </a:t>
            </a:r>
            <a:r>
              <a:rPr lang="en-US" sz="1200" kern="1200" dirty="0" err="1" smtClean="0">
                <a:solidFill>
                  <a:schemeClr val="tx1"/>
                </a:solidFill>
                <a:latin typeface="+mn-lt"/>
                <a:ea typeface="ＭＳ Ｐゴシック" charset="0"/>
                <a:cs typeface="ＭＳ Ｐゴシック" charset="0"/>
              </a:rPr>
              <a:t>Cronbach’s</a:t>
            </a:r>
            <a:r>
              <a:rPr lang="en-US" sz="1200" kern="1200" dirty="0" smtClean="0">
                <a:solidFill>
                  <a:schemeClr val="tx1"/>
                </a:solidFill>
                <a:latin typeface="+mn-lt"/>
                <a:ea typeface="ＭＳ Ｐゴシック" charset="0"/>
                <a:cs typeface="ＭＳ Ｐゴシック" charset="0"/>
              </a:rPr>
              <a:t> alpha was 0.93, representing a high degree of inter-item correlation. A principal components factor analysis was performed on the data, and yielded a single-factor solution accounting for 66.37% of the item variance. The correlation of the global JTOG score with the overall satisfaction item was </a:t>
            </a:r>
            <a:r>
              <a:rPr lang="en-US" sz="1200" kern="1200" dirty="0" err="1" smtClean="0">
                <a:solidFill>
                  <a:schemeClr val="tx1"/>
                </a:solidFill>
                <a:latin typeface="+mn-lt"/>
                <a:ea typeface="ＭＳ Ｐゴシック" charset="0"/>
                <a:cs typeface="ＭＳ Ｐゴシック" charset="0"/>
              </a:rPr>
              <a:t>r</a:t>
            </a:r>
            <a:r>
              <a:rPr lang="en-US" sz="1200" kern="1200" dirty="0" smtClean="0">
                <a:solidFill>
                  <a:schemeClr val="tx1"/>
                </a:solidFill>
                <a:latin typeface="+mn-lt"/>
                <a:ea typeface="ＭＳ Ｐゴシック" charset="0"/>
                <a:cs typeface="ＭＳ Ｐゴシック" charset="0"/>
              </a:rPr>
              <a:t> = .54, </a:t>
            </a:r>
            <a:r>
              <a:rPr lang="en-US" sz="1200" kern="1200" dirty="0" err="1" smtClean="0">
                <a:solidFill>
                  <a:schemeClr val="tx1"/>
                </a:solidFill>
                <a:latin typeface="+mn-lt"/>
                <a:ea typeface="ＭＳ Ｐゴシック" charset="0"/>
                <a:cs typeface="ＭＳ Ｐゴシック" charset="0"/>
              </a:rPr>
              <a:t>p</a:t>
            </a:r>
            <a:r>
              <a:rPr lang="en-US" sz="1200" kern="1200" dirty="0" smtClean="0">
                <a:solidFill>
                  <a:schemeClr val="tx1"/>
                </a:solidFill>
                <a:latin typeface="+mn-lt"/>
                <a:ea typeface="ＭＳ Ｐゴシック" charset="0"/>
                <a:cs typeface="ＭＳ Ｐゴシック" charset="0"/>
              </a:rPr>
              <a:t> &lt; .001. </a:t>
            </a:r>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Summary categorization data for the qualitative results can be found in Table 3. Of the 133 comments from FM patients, 108 (71.5%) were categorized as “positive,” 10 (6.6%) as “negative” and 13 (8.6%) as “mixed.” Two comments (1.3%) were omitted from the study because they could not be classified as positive, negative or mixed. When coded for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collaborative practice competencies, 71 (47%) comments centered on communication, 64 (42%) on patient-centeredness (a sub-domain of values/ethics), 38 (25%) on teamwork, and 4 (3%) on roles and responsibilities. Sixty-one (46%) responses reflected multiple competencies, with 41 (27%) highlighting communication and patient-centeredness, 18 (12%) including both communication and teamwork and 12 (8%) focusing on both teamwork and patient-centeredness. Overall, 104 out of 133 comments (69%) were coded with specific competencies, highlighting the ability of FM patients to recognize these collaborative practice attributes in the provision of their healthcare. </a:t>
            </a: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Any competency</a:t>
            </a:r>
            <a:r>
              <a:rPr lang="en-US" baseline="0" dirty="0" smtClean="0"/>
              <a:t> = 1 or more competencies coded. </a:t>
            </a:r>
            <a:r>
              <a:rPr lang="en-US" altLang="en-US" dirty="0" smtClean="0"/>
              <a:t>This does not equate to 100% since many comments contained more than one competency</a:t>
            </a:r>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99238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competencies = any comment coded with more</a:t>
            </a:r>
            <a:r>
              <a:rPr lang="en-US" baseline="0" dirty="0" smtClean="0"/>
              <a:t> than one competency. The percentages do not equate to 100% because there are other combinations not listed here and because the comments with combinations are included in the “multiple competencies” category</a:t>
            </a:r>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8422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Analysis of the open-ended comments from both the inpatient and outpatient respondents revealed several key findings.</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In the inpatient setting, the two most frequently mentioned positive attributes of the medical teams were friendliness and a willingness to explain and listen to patients.</a:t>
            </a:r>
            <a:r>
              <a:rPr lang="en-US" sz="1200" b="1" kern="12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When teamwork was mentioned in a positive manner, the team was lauded as “professional” and “well prepared;” however, patients did notice and comment when cohesive teams were not present during inpatient rounds.</a:t>
            </a:r>
            <a:r>
              <a:rPr lang="en-US" sz="1200" b="1" kern="12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Analysis from the outpatient responses revealed additional findings. The majority of positive patient comments identified the medical team as being welcoming, caring, friendly, and patient-centered.</a:t>
            </a:r>
            <a:r>
              <a:rPr lang="en-US" sz="1200" b="1" kern="12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For example, several patients commented that they appreciated being greeted at check-in and called by their names. Other patients reported increased satisfaction when they felt that their opinions were solicited and valued by the medical team. Assistance with referrals and providing adequate patient education regarding specific conditions were behaviors that were noted by patients as positive attributes. The few negative comments centered on long wait times in the office setting.</a:t>
            </a:r>
            <a:r>
              <a:rPr lang="en-US" sz="1200" b="1" kern="1200" dirty="0" smtClean="0">
                <a:solidFill>
                  <a:schemeClr val="tx1"/>
                </a:solidFill>
                <a:latin typeface="+mn-lt"/>
                <a:ea typeface="ＭＳ Ｐゴシック" charset="0"/>
                <a:cs typeface="ＭＳ Ｐゴシック" charset="0"/>
              </a:rPr>
              <a:t> </a:t>
            </a:r>
            <a:endParaRPr lang="en-US" sz="1200" kern="1200" dirty="0" smtClean="0">
              <a:solidFill>
                <a:schemeClr val="tx1"/>
              </a:solidFill>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One of the lessons learned through the administration of this adapted patient measure is the importance of providing sample scripts and adequate training for our research assistants. By providing advanced training for our RAs, they could more effectively guide patients to consider each member who is part of the care team, to encourage patients to use the “n/a” option as appropriate, and to clarify that this tool is designed to capture a one time experience with a care team and not a longitudinal relationship with a provider or an entire hospital stay. </a:t>
            </a:r>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Our study confirms the feasibility of using an adapted version of the JTOG, the Patient JTOG, to elicit patient perceptions of collaborative practice in inpatient and outpatient family medicine. By completing this survey on a mobile app prototype, patients were able to provide real time actionable feedback to care delivery teams, and data reports were sent back to teams to enhance quality improvement measures. Findings from this large pilot study confirm that the Patient JTOG can be used to gain a global picture of patient-centered collaborative practice, and data collection is easily transferable to other institutions looking to gather similar data from their patients. A full validation study of the Patient JTOG is now underway to assess the reliability of this adapted version of the JTOG, and a multi-institutional study is planned to assess the application of the tool in other healthcare institutions. </a:t>
            </a: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90675DE2-E1A0-2547-84B5-1A0640D38CFD}" type="slidenum">
              <a:rPr lang="en-US"/>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While ‘Patient-centeredness’ has been an integral part of our healthcare vocabulary for many decades, its measurement has become increasingly important for training and reimbursement purposes. In an effort to better elicit patient perspectives, Family Medicine practice teams, like many other healthcare delivery teams, are often assessed by standardized patient satisfaction surveys and quality metrics.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Both the Hospital Consumer Assessment of Healthcare Providers and Systems (HCAPHS) and Clinician and Group Consumer Assessment of Healthcare Providers and Systems (CG CAHPS) are two tools used by more than 90% of FM practices to gather information on patient perceptions of care, including access to care, courtesy and helpfulness of the office staff and the communication skills of physicians.</a:t>
            </a:r>
            <a:r>
              <a:rPr lang="en-US" sz="1200" kern="1200" baseline="30000" dirty="0" smtClean="0">
                <a:solidFill>
                  <a:schemeClr val="tx1"/>
                </a:solidFill>
                <a:latin typeface="+mn-lt"/>
                <a:ea typeface="ＭＳ Ｐゴシック" charset="0"/>
                <a:cs typeface="ＭＳ Ｐゴシック" charset="0"/>
              </a:rPr>
              <a:t>15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30000" dirty="0" smtClean="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While these patient satisfaction surveys have been widely adopted and have led to new efforts at quality improvement across the country, critics of the tools cite that they are lengthy, expensive to administer, and may lead to inappropriate medical testing and care. Results are often received with skepticism by providers due to concerns about response bias and the long lag time between a health care visit and data collection.</a:t>
            </a:r>
            <a:r>
              <a:rPr lang="en-US" sz="1200" kern="1200" baseline="30000" dirty="0" smtClean="0">
                <a:solidFill>
                  <a:schemeClr val="tx1"/>
                </a:solidFill>
                <a:latin typeface="+mn-lt"/>
                <a:ea typeface="ＭＳ Ｐゴシック" charset="0"/>
                <a:cs typeface="ＭＳ Ｐゴシック" charset="0"/>
              </a:rPr>
              <a:t>16-18</a:t>
            </a:r>
            <a:r>
              <a:rPr lang="en-US" sz="1200" kern="1200" dirty="0" smtClean="0">
                <a:solidFill>
                  <a:schemeClr val="tx1"/>
                </a:solidFill>
                <a:latin typeface="+mn-lt"/>
                <a:ea typeface="ＭＳ Ｐゴシック" charset="0"/>
                <a:cs typeface="ＭＳ Ｐゴシック" charset="0"/>
              </a:rPr>
              <a:t> While the benefits of the tools may remain under debate, they are still missing one key element: they do not attempt to gather patient perceptions of teamwork or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collaborative practice. </a:t>
            </a: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Just as FM practices are under increasing pressure to undergo rapid cycle improvement to enhance patient satisfaction and transform care delivery, there has been a simultaneous push in medical education, as evidenced by new and evolving requirements from the Liaison Committee on Medical Education (LCME), Accreditation Council for Graduate Medical Education (ACGME), and American Board of Medical Specialties (ABMS), to prepare a workforce that is equipped to practice as part of a highly functioning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team. Specifically, Core </a:t>
            </a:r>
            <a:r>
              <a:rPr lang="en-US" sz="1200" kern="1200" dirty="0" err="1" smtClean="0">
                <a:solidFill>
                  <a:schemeClr val="tx1"/>
                </a:solidFill>
                <a:latin typeface="+mn-lt"/>
                <a:ea typeface="ＭＳ Ｐゴシック" charset="0"/>
                <a:cs typeface="ＭＳ Ｐゴシック" charset="0"/>
              </a:rPr>
              <a:t>Entrustable</a:t>
            </a:r>
            <a:r>
              <a:rPr lang="en-US" sz="1200" kern="1200" dirty="0" smtClean="0">
                <a:solidFill>
                  <a:schemeClr val="tx1"/>
                </a:solidFill>
                <a:latin typeface="+mn-lt"/>
                <a:ea typeface="ＭＳ Ｐゴシック" charset="0"/>
                <a:cs typeface="ＭＳ Ｐゴシック" charset="0"/>
              </a:rPr>
              <a:t> Professional Activity (EPA) 9 (Collaborate as a member of an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team) and EPA 13 (Identify system failures and contribute to a culture of safety and improvement) have been identified as critical expectations for entrustment among all medical school graduates. To address the Quadruple Aim and reduce medical errors, medical students and residents are expected to complete their training as expert team members, equipped with tools to support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team members in delivering safe, patient-centered care once in practice.</a:t>
            </a:r>
            <a:r>
              <a:rPr lang="en-US" sz="1200" kern="1200" baseline="30000" dirty="0" smtClean="0">
                <a:solidFill>
                  <a:schemeClr val="tx1"/>
                </a:solidFill>
                <a:latin typeface="+mn-lt"/>
                <a:ea typeface="ＭＳ Ｐゴシック" charset="0"/>
                <a:cs typeface="ＭＳ Ｐゴシック" charset="0"/>
              </a:rPr>
              <a:t>19-21</a:t>
            </a:r>
            <a:endParaRPr lang="en-US" sz="1200" kern="1200" dirty="0" smtClean="0">
              <a:solidFill>
                <a:schemeClr val="tx1"/>
              </a:solidFill>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F4A57A0-5D67-284F-8219-2644E32EE79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Despite a demand for high quality team-based practice from both education and delivery systems, our ability to measure this important dimension of healthcare has lagged. Most IPE and CP assessment tools to date have examined “attitudes;” little research has demonstrated changes in behavior of participants in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education (IPE) programming and CP training. In fact, a 2015 report from the IOM highlighted the need for a validated ‘best-in-class’ tool to assess </a:t>
            </a:r>
            <a:r>
              <a:rPr lang="en-US" sz="1200" kern="1200" dirty="0" err="1" smtClean="0">
                <a:solidFill>
                  <a:schemeClr val="tx1"/>
                </a:solidFill>
                <a:latin typeface="+mn-lt"/>
                <a:ea typeface="ＭＳ Ｐゴシック" charset="0"/>
                <a:cs typeface="ＭＳ Ｐゴシック" charset="0"/>
              </a:rPr>
              <a:t>interprofessional</a:t>
            </a:r>
            <a:r>
              <a:rPr lang="en-US" sz="1200" kern="1200" dirty="0" smtClean="0">
                <a:solidFill>
                  <a:schemeClr val="tx1"/>
                </a:solidFill>
                <a:latin typeface="+mn-lt"/>
                <a:ea typeface="ＭＳ Ｐゴシック" charset="0"/>
                <a:cs typeface="ＭＳ Ｐゴシック" charset="0"/>
              </a:rPr>
              <a:t> CP.</a:t>
            </a:r>
            <a:r>
              <a:rPr lang="en-US" sz="1200" kern="1200" baseline="30000" dirty="0" smtClean="0">
                <a:solidFill>
                  <a:schemeClr val="tx1"/>
                </a:solidFill>
                <a:latin typeface="+mn-lt"/>
                <a:ea typeface="ＭＳ Ｐゴシック" charset="0"/>
                <a:cs typeface="ＭＳ Ｐゴシック" charset="0"/>
              </a:rPr>
              <a:t>5</a:t>
            </a:r>
            <a:r>
              <a:rPr lang="en-US" sz="1200" kern="1200" dirty="0" smtClean="0">
                <a:solidFill>
                  <a:schemeClr val="tx1"/>
                </a:solidFill>
                <a:latin typeface="+mn-lt"/>
                <a:ea typeface="ＭＳ Ｐゴシック" charset="0"/>
                <a:cs typeface="ＭＳ Ｐゴシック" charset="0"/>
              </a:rPr>
              <a:t> This report also identified a significant gap in the literature, linking effective team function and improved patient experience and outcomes.</a:t>
            </a:r>
            <a:r>
              <a:rPr lang="en-US" sz="1200" kern="1200" baseline="30000" dirty="0" smtClean="0">
                <a:solidFill>
                  <a:schemeClr val="tx1"/>
                </a:solidFill>
                <a:latin typeface="+mn-lt"/>
                <a:ea typeface="ＭＳ Ｐゴシック" charset="0"/>
                <a:cs typeface="ＭＳ Ｐゴシック" charset="0"/>
              </a:rPr>
              <a:t>7,22,23</a:t>
            </a:r>
            <a:endParaRPr lang="en-US" sz="1200" kern="1200" dirty="0" smtClean="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cs typeface="MS PGothic" pitchFamily="34" charset="-128"/>
            </a:endParaRPr>
          </a:p>
        </p:txBody>
      </p:sp>
      <p:sp>
        <p:nvSpPr>
          <p:cNvPr id="14339" name="Slide Number Placeholder 3"/>
          <p:cNvSpPr>
            <a:spLocks noGrp="1"/>
          </p:cNvSpPr>
          <p:nvPr>
            <p:ph type="sldNum" sz="quarter" idx="5"/>
          </p:nvPr>
        </p:nvSpPr>
        <p:spPr bwMode="auto">
          <a:noFill/>
          <a:ln>
            <a:miter lim="800000"/>
            <a:headEnd/>
            <a:tailEnd/>
          </a:ln>
        </p:spPr>
        <p:txBody>
          <a:bodyPr/>
          <a:lstStyle/>
          <a:p>
            <a:fld id="{8BDB14EF-5218-3E4E-A949-3EFA2C6ED90C}"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After two years of study, our research team validated a tool, the Jefferson Teamwork Observation Guide (JTOG), to assess and identify behaviors consistent with effective team functioning.</a:t>
            </a:r>
            <a:r>
              <a:rPr lang="en-US" sz="1200" kern="1200" baseline="30000" dirty="0" smtClean="0">
                <a:solidFill>
                  <a:schemeClr val="tx1"/>
                </a:solidFill>
                <a:latin typeface="+mn-lt"/>
                <a:ea typeface="ＭＳ Ｐゴシック" charset="0"/>
                <a:cs typeface="ＭＳ Ｐゴシック" charset="0"/>
              </a:rPr>
              <a:t>24</a:t>
            </a:r>
            <a:r>
              <a:rPr lang="en-US" sz="1200" kern="1200" dirty="0" smtClean="0">
                <a:solidFill>
                  <a:schemeClr val="tx1"/>
                </a:solidFill>
                <a:latin typeface="+mn-lt"/>
                <a:ea typeface="ＭＳ Ｐゴシック" charset="0"/>
                <a:cs typeface="ＭＳ Ｐゴシック" charset="0"/>
              </a:rPr>
              <a:t> Since completion of the validation study in 2015, this survey was then converted to an app, and individual, patient, and caregiver (e.g. family member or chosen support person) versions of the app were also developed to allow for 360° assessment of teamwork and to enhance patient safety. For this study, the mobile version of the newly adapted “Patient” JTOG tool was administered with volunteer FM patients in both the inpatient and outpatient (a level three Patient Centered Medical Home) setting at a large, urban academic health center. We had three primary aims with the research presented in this study: 1) to pilot the Patient JTOG with a diverse population of FM patients as a test of feasibility of administration; 2) to report preliminary information on the reliability and validity of the adapted tool; and 3) to provide guidance for the application of the Patient JTOG in clinical practice and research.   </a:t>
            </a:r>
            <a:endParaRPr lang="en-US" dirty="0" smtClean="0">
              <a:cs typeface="MS PGothic" pitchFamily="34" charset="-128"/>
            </a:endParaRPr>
          </a:p>
          <a:p>
            <a:pPr defTabSz="449263" eaLnBrk="1" hangingPunct="1">
              <a:spcBef>
                <a:spcPct val="0"/>
              </a:spcBef>
            </a:pPr>
            <a:endParaRPr lang="en-US" dirty="0">
              <a:cs typeface="MS PGothic" pitchFamily="34" charset="-128"/>
            </a:endParaRPr>
          </a:p>
          <a:p>
            <a:pPr defTabSz="449263" eaLnBrk="1" hangingPunct="1">
              <a:spcBef>
                <a:spcPct val="0"/>
              </a:spcBef>
            </a:pPr>
            <a:r>
              <a:rPr lang="en-US" dirty="0" smtClean="0">
                <a:cs typeface="MS PGothic" pitchFamily="34" charset="-128"/>
              </a:rPr>
              <a:t>This </a:t>
            </a:r>
            <a:r>
              <a:rPr lang="en-US" dirty="0">
                <a:cs typeface="MS PGothic" pitchFamily="34" charset="-128"/>
              </a:rPr>
              <a:t>fall, we have gone through an iterative process of CQI as we pilot and refine all four versions (team, individual, patient and caregiver/family member) of the mobile “wrapped” version of the JTOG app before proceeding with converting this wrapped app into a “native” application. In addition, we have successfully recruited and trained a group of 10+ research assistants to help with administering the app on tablets with patients and caregivers (in inpatient and outpatient settings), as well as developed a handbook for RAs, which is continuously updated to improve consistency in administration of the tool. </a:t>
            </a:r>
          </a:p>
          <a:p>
            <a:pPr defTabSz="449263" eaLnBrk="1" hangingPunct="1">
              <a:spcBef>
                <a:spcPct val="0"/>
              </a:spcBef>
            </a:pPr>
            <a:endParaRPr lang="en-US" dirty="0">
              <a:cs typeface="MS PGothic" pitchFamily="34" charset="-128"/>
            </a:endParaRPr>
          </a:p>
          <a:p>
            <a:pPr defTabSz="449263" eaLnBrk="1" hangingPunct="1">
              <a:spcBef>
                <a:spcPct val="0"/>
              </a:spcBef>
            </a:pPr>
            <a:r>
              <a:rPr lang="en-US" dirty="0">
                <a:cs typeface="MS PGothic" pitchFamily="34" charset="-128"/>
              </a:rPr>
              <a:t>Our first validation study for the Team JTOG was published in JAH this summer, and we now have multiple additional pilots studies underway and planned to further look at the reliability and validity of this team tool in multiple settings, as well as the three new versions of the tool that we have now adapted and are utilizing across the institution. </a:t>
            </a:r>
          </a:p>
          <a:p>
            <a:pPr defTabSz="449263" eaLnBrk="1" hangingPunct="1">
              <a:spcBef>
                <a:spcPct val="0"/>
              </a:spcBef>
            </a:pPr>
            <a:endParaRPr lang="en-US" dirty="0">
              <a:cs typeface="MS PGothic" pitchFamily="34" charset="-128"/>
            </a:endParaRPr>
          </a:p>
          <a:p>
            <a:pPr defTabSz="449263" eaLnBrk="1" hangingPunct="1">
              <a:spcBef>
                <a:spcPct val="0"/>
              </a:spcBef>
            </a:pPr>
            <a:r>
              <a:rPr lang="en-US" dirty="0">
                <a:cs typeface="MS PGothic" pitchFamily="34" charset="-128"/>
              </a:rPr>
              <a:t>RAPID adoption of the tool which is now a part of at least three different TJU HRSA grants, as well as two applications (one for ACGME)</a:t>
            </a:r>
            <a:r>
              <a:rPr lang="is-IS" dirty="0">
                <a:cs typeface="MS PGothic" pitchFamily="34" charset="-128"/>
              </a:rPr>
              <a:t>….currently adopted by 15 different teams at TJU... </a:t>
            </a:r>
            <a:r>
              <a:rPr lang="en-US" dirty="0">
                <a:cs typeface="MS PGothic" pitchFamily="34" charset="-128"/>
              </a:rPr>
              <a:t>A</a:t>
            </a:r>
            <a:r>
              <a:rPr lang="is-IS" dirty="0">
                <a:cs typeface="MS PGothic" pitchFamily="34" charset="-128"/>
              </a:rPr>
              <a:t>nd requested for use by over 40 other insitutions. </a:t>
            </a:r>
            <a:endParaRPr lang="is-IS" dirty="0" smtClean="0">
              <a:cs typeface="MS PGothic" pitchFamily="34" charset="-128"/>
            </a:endParaRPr>
          </a:p>
          <a:p>
            <a:pPr defTabSz="449263" eaLnBrk="1" hangingPunct="1">
              <a:spcBef>
                <a:spcPct val="0"/>
              </a:spcBef>
            </a:pPr>
            <a:endParaRPr lang="is-IS" dirty="0" smtClean="0">
              <a:cs typeface="MS PGothic" pitchFamily="34" charset="-128"/>
            </a:endParaRPr>
          </a:p>
          <a:p>
            <a:pPr defTabSz="449263" eaLnBrk="1" hangingPunct="1">
              <a:spcBef>
                <a:spcPct val="0"/>
              </a:spcBef>
            </a:pPr>
            <a:r>
              <a:rPr lang="is-IS" smtClean="0">
                <a:cs typeface="MS PGothic" pitchFamily="34" charset="-128"/>
              </a:rPr>
              <a:t>54 individual surveys from NMRCA, the rest from HMP</a:t>
            </a:r>
            <a:endParaRPr lang="en-US" dirty="0">
              <a:cs typeface="MS PGothic" pitchFamily="34"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83A4A769-7B17-064C-A3C9-4807F9599725}"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sp>
      <p:sp>
        <p:nvSpPr>
          <p:cNvPr id="33795" name="Notes Placeholder 2"/>
          <p:cNvSpPr>
            <a:spLocks noGrp="1"/>
          </p:cNvSpPr>
          <p:nvPr>
            <p:ph type="body" idx="1"/>
          </p:nvPr>
        </p:nvSpPr>
        <p:spPr bwMode="auto">
          <a:noFill/>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2099668-0059-4E48-84D7-A34005AB8C71}"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749" y="1428752"/>
            <a:ext cx="8043333" cy="1945481"/>
          </a:xfrm>
        </p:spPr>
        <p:txBody>
          <a:bodyPr anchor="b"/>
          <a:lstStyle>
            <a:lvl1pPr>
              <a:defRPr sz="4000" b="1">
                <a:ln>
                  <a:noFill/>
                </a:ln>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9750" y="3429000"/>
            <a:ext cx="8043332" cy="8001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27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1566310"/>
            <a:ext cx="9144000" cy="1828800"/>
          </a:xfrm>
          <a:solidFill>
            <a:srgbClr val="58B7DD">
              <a:alpha val="24000"/>
            </a:srgbClr>
          </a:solidFill>
          <a:ln>
            <a:noFill/>
          </a:ln>
        </p:spPr>
        <p:txBody>
          <a:bodyPr/>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550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37" y="1104139"/>
            <a:ext cx="4160521" cy="3483904"/>
          </a:xfrm>
          <a:prstGeom prst="rect">
            <a:avLst/>
          </a:prstGeo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104139"/>
            <a:ext cx="4177104" cy="3483904"/>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
          <p:cNvSpPr>
            <a:spLocks noGrp="1"/>
          </p:cNvSpPr>
          <p:nvPr>
            <p:ph type="title"/>
          </p:nvPr>
        </p:nvSpPr>
        <p:spPr bwMode="auto">
          <a:xfrm>
            <a:off x="320040" y="274320"/>
            <a:ext cx="8520505" cy="76123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77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mparison">
    <p:spTree>
      <p:nvGrpSpPr>
        <p:cNvPr id="1" name=""/>
        <p:cNvGrpSpPr/>
        <p:nvPr/>
      </p:nvGrpSpPr>
      <p:grpSpPr>
        <a:xfrm>
          <a:off x="0" y="0"/>
          <a:ext cx="0" cy="0"/>
          <a:chOff x="0" y="0"/>
          <a:chExt cx="0" cy="0"/>
        </a:xfrm>
      </p:grpSpPr>
      <p:sp>
        <p:nvSpPr>
          <p:cNvPr id="5" name="Title 1"/>
          <p:cNvSpPr txBox="1">
            <a:spLocks/>
          </p:cNvSpPr>
          <p:nvPr userDrawn="1"/>
        </p:nvSpPr>
        <p:spPr>
          <a:xfrm>
            <a:off x="4664075" y="274638"/>
            <a:ext cx="4176713" cy="762000"/>
          </a:xfrm>
          <a:prstGeom prst="rect">
            <a:avLst/>
          </a:prstGeom>
        </p:spPr>
        <p:txBody>
          <a:bodyPr anchor="ctr"/>
          <a:lstStyle>
            <a:lvl1pPr algn="l" defTabSz="914400" rtl="0" eaLnBrk="1" latinLnBrk="0" hangingPunct="1">
              <a:spcBef>
                <a:spcPct val="0"/>
              </a:spcBef>
              <a:buNone/>
              <a:defRPr sz="2800" kern="1200" cap="none" spc="0" baseline="0">
                <a:ln>
                  <a:noFill/>
                </a:ln>
                <a:solidFill>
                  <a:srgbClr val="FCAF17"/>
                </a:solidFill>
                <a:effectLst/>
                <a:latin typeface="+mj-lt"/>
                <a:ea typeface="+mj-ea"/>
                <a:cs typeface="+mj-cs"/>
              </a:defRPr>
            </a:lvl1pPr>
          </a:lstStyle>
          <a:p>
            <a:pPr fontAlgn="auto">
              <a:spcAft>
                <a:spcPts val="0"/>
              </a:spcAft>
              <a:defRPr/>
            </a:pPr>
            <a:r>
              <a:rPr lang="en-US" sz="2400" dirty="0" smtClean="0">
                <a:latin typeface="Trebuchet MS"/>
              </a:rPr>
              <a:t>Click to edit Master title style</a:t>
            </a:r>
            <a:endParaRPr lang="en-US" sz="2400" dirty="0">
              <a:latin typeface="Trebuchet MS"/>
            </a:endParaRPr>
          </a:p>
        </p:txBody>
      </p:sp>
      <p:sp>
        <p:nvSpPr>
          <p:cNvPr id="11" name="Content Placeholder 2"/>
          <p:cNvSpPr>
            <a:spLocks noGrp="1"/>
          </p:cNvSpPr>
          <p:nvPr>
            <p:ph sz="half" idx="13"/>
          </p:nvPr>
        </p:nvSpPr>
        <p:spPr>
          <a:xfrm>
            <a:off x="320041" y="1104138"/>
            <a:ext cx="4192889" cy="3491925"/>
          </a:xfrm>
          <a:prstGeom prst="rect">
            <a:avLst/>
          </a:prstGeo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63440" y="1104138"/>
            <a:ext cx="4177104" cy="3491925"/>
          </a:xfrm>
          <a:prstGeom prst="rect">
            <a:avLst/>
          </a:prstGeo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320041" y="274320"/>
            <a:ext cx="4192889" cy="761238"/>
          </a:xfrm>
        </p:spPr>
        <p:txBody>
          <a:bodyPr/>
          <a:lstStyle>
            <a:lvl1pPr>
              <a:defRPr sz="2400">
                <a:solidFill>
                  <a:srgbClr val="FCAF1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21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501356"/>
            <a:ext cx="8229600" cy="857250"/>
          </a:xfrm>
          <a:prstGeom prst="rect">
            <a:avLst/>
          </a:prstGeom>
        </p:spPr>
        <p:txBody>
          <a:bodyPr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1495528"/>
            <a:ext cx="8229600" cy="2960159"/>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72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383344" cy="1024128"/>
          </a:xfr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490472"/>
            <a:ext cx="8383345" cy="31107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123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1566310"/>
            <a:ext cx="9144000" cy="1828800"/>
          </a:xfrm>
          <a:solidFill>
            <a:srgbClr val="58B7DD">
              <a:alpha val="24000"/>
            </a:srgbClr>
          </a:solidFill>
          <a:ln>
            <a:noFill/>
          </a:ln>
        </p:spPr>
        <p:txBody>
          <a:bodyPr anchor="ctr"/>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105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306056" cy="840507"/>
          </a:xfr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8" y="1322943"/>
            <a:ext cx="4047269" cy="327824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2859" y="1322943"/>
            <a:ext cx="4090397" cy="327824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446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466344"/>
            <a:ext cx="4033235" cy="597163"/>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86892" y="466344"/>
            <a:ext cx="4013237" cy="597162"/>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457199" y="1074172"/>
            <a:ext cx="4033236" cy="3527011"/>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86892" y="1074173"/>
            <a:ext cx="4013237" cy="352701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025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CAF1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3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466344"/>
            <a:ext cx="8365786" cy="1020614"/>
          </a:xfrm>
          <a:prstGeom prst="rect">
            <a:avLst/>
          </a:prstGeom>
        </p:spPr>
        <p:txBody>
          <a:bodyPr/>
          <a:lstStyle/>
          <a:p>
            <a:r>
              <a:rPr lang="en-US" dirty="0" smtClean="0"/>
              <a:t>Click to edit Master title style</a:t>
            </a:r>
            <a:endParaRPr lang="en-US" dirty="0"/>
          </a:p>
        </p:txBody>
      </p:sp>
      <p:sp>
        <p:nvSpPr>
          <p:cNvPr id="5" name="Text Placeholder 2"/>
          <p:cNvSpPr>
            <a:spLocks noGrp="1"/>
          </p:cNvSpPr>
          <p:nvPr>
            <p:ph idx="1"/>
          </p:nvPr>
        </p:nvSpPr>
        <p:spPr>
          <a:xfrm>
            <a:off x="457199" y="1486959"/>
            <a:ext cx="8365787" cy="310108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702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379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922296"/>
            <a:ext cx="8510728" cy="445970"/>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301752" y="4372838"/>
            <a:ext cx="8510728" cy="301557"/>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Picture Placeholder 2"/>
          <p:cNvSpPr>
            <a:spLocks noGrp="1"/>
          </p:cNvSpPr>
          <p:nvPr>
            <p:ph type="pic" idx="10"/>
          </p:nvPr>
        </p:nvSpPr>
        <p:spPr>
          <a:xfrm>
            <a:off x="301752" y="216568"/>
            <a:ext cx="8510728" cy="3705728"/>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6997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plash (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067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1566310"/>
            <a:ext cx="9144000" cy="1828800"/>
          </a:xfrm>
          <a:solidFill>
            <a:srgbClr val="58B7DD">
              <a:alpha val="24000"/>
            </a:srgbClr>
          </a:solidFill>
          <a:ln>
            <a:noFill/>
          </a:ln>
        </p:spPr>
        <p:txBody>
          <a:bodyPr anchor="ctr"/>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734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Title Placeholder 1"/>
          <p:cNvSpPr txBox="1">
            <a:spLocks/>
          </p:cNvSpPr>
          <p:nvPr userDrawn="1"/>
        </p:nvSpPr>
        <p:spPr>
          <a:xfrm>
            <a:off x="457200" y="466725"/>
            <a:ext cx="8229600" cy="1020763"/>
          </a:xfrm>
          <a:prstGeom prst="rect">
            <a:avLst/>
          </a:prstGeom>
        </p:spPr>
        <p:txBody>
          <a:bodyPr/>
          <a:lstStyle>
            <a:lvl1pPr algn="l" defTabSz="914400" rtl="0" eaLnBrk="1" latinLnBrk="0" hangingPunct="1">
              <a:spcBef>
                <a:spcPct val="0"/>
              </a:spcBef>
              <a:buNone/>
              <a:defRPr sz="2800" kern="1200" cap="none" spc="-100" baseline="0">
                <a:ln>
                  <a:noFill/>
                </a:ln>
                <a:solidFill>
                  <a:srgbClr val="FFDD7F"/>
                </a:solidFill>
                <a:effectLst/>
                <a:latin typeface="+mj-lt"/>
                <a:ea typeface="+mj-ea"/>
                <a:cs typeface="+mj-cs"/>
              </a:defRPr>
            </a:lvl1pPr>
          </a:lstStyle>
          <a:p>
            <a:pPr fontAlgn="auto">
              <a:spcAft>
                <a:spcPts val="0"/>
              </a:spcAft>
              <a:defRPr/>
            </a:pPr>
            <a:r>
              <a:rPr lang="en-US" smtClean="0"/>
              <a:t>Click to edit Master title style</a:t>
            </a:r>
            <a:endParaRPr lang="en-US" dirty="0"/>
          </a:p>
        </p:txBody>
      </p:sp>
      <p:sp>
        <p:nvSpPr>
          <p:cNvPr id="2" name="Title 1"/>
          <p:cNvSpPr>
            <a:spLocks noGrp="1"/>
          </p:cNvSpPr>
          <p:nvPr>
            <p:ph type="title"/>
          </p:nvPr>
        </p:nvSpPr>
        <p:spPr>
          <a:xfrm>
            <a:off x="457199" y="466343"/>
            <a:ext cx="8226425" cy="946531"/>
          </a:xfr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412875"/>
            <a:ext cx="4024843" cy="319121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9625" y="1412875"/>
            <a:ext cx="4067174" cy="319121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79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04066"/>
            <a:ext cx="4089366" cy="597163"/>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43021" y="404066"/>
            <a:ext cx="4083489" cy="597162"/>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457198" y="1100669"/>
            <a:ext cx="4089367" cy="345529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743022" y="1100669"/>
            <a:ext cx="4083489" cy="345529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70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D7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026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26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922296"/>
            <a:ext cx="8510728" cy="445970"/>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1752" y="216568"/>
            <a:ext cx="8510728" cy="3705728"/>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301752" y="4372838"/>
            <a:ext cx="8510728" cy="335520"/>
          </a:xfrm>
        </p:spPr>
        <p:txBody>
          <a:bodyPr>
            <a:normAutofit/>
          </a:bodyPr>
          <a:lstStyle>
            <a:lvl1pPr marL="0" indent="0" algn="ctr">
              <a:buNone/>
              <a:defRPr sz="1600">
                <a:solidFill>
                  <a:srgbClr val="FFDD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91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320040" y="1111282"/>
            <a:ext cx="8520505" cy="344467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1"/>
          <p:cNvSpPr>
            <a:spLocks noGrp="1"/>
          </p:cNvSpPr>
          <p:nvPr>
            <p:ph type="title"/>
          </p:nvPr>
        </p:nvSpPr>
        <p:spPr bwMode="auto">
          <a:xfrm>
            <a:off x="320040" y="350044"/>
            <a:ext cx="8520505" cy="76123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7117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3.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6725"/>
            <a:ext cx="8342768" cy="1020763"/>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487488"/>
            <a:ext cx="8342768" cy="3076491"/>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793" r:id="rId1"/>
    <p:sldLayoutId id="2147483788" r:id="rId2"/>
    <p:sldLayoutId id="2147483794" r:id="rId3"/>
    <p:sldLayoutId id="2147483795" r:id="rId4"/>
    <p:sldLayoutId id="2147483789" r:id="rId5"/>
    <p:sldLayoutId id="2147483796" r:id="rId6"/>
    <p:sldLayoutId id="2147483797" r:id="rId7"/>
    <p:sldLayoutId id="2147483798" r:id="rId8"/>
    <p:sldLayoutId id="2147483812" r:id="rId9"/>
    <p:sldLayoutId id="2147483813" r:id="rId10"/>
    <p:sldLayoutId id="2147483814" r:id="rId11"/>
    <p:sldLayoutId id="2147483815" r:id="rId12"/>
    <p:sldLayoutId id="2147483818" r:id="rId13"/>
  </p:sldLayoutIdLst>
  <p:hf sldNum="0" hdr="0" ftr="0" dt="0"/>
  <p:txStyles>
    <p:titleStyle>
      <a:lvl1pPr algn="l" rtl="0" fontAlgn="base">
        <a:spcBef>
          <a:spcPct val="0"/>
        </a:spcBef>
        <a:spcAft>
          <a:spcPct val="0"/>
        </a:spcAft>
        <a:defRPr sz="2800" kern="1200" spc="-100">
          <a:solidFill>
            <a:srgbClr val="FFDD7F"/>
          </a:solidFill>
          <a:latin typeface="+mj-lt"/>
          <a:ea typeface="ＭＳ Ｐゴシック" charset="0"/>
          <a:cs typeface="ＭＳ Ｐゴシック" charset="0"/>
        </a:defRPr>
      </a:lvl1pPr>
      <a:lvl2pPr algn="l" rtl="0" fontAlgn="base">
        <a:spcBef>
          <a:spcPct val="0"/>
        </a:spcBef>
        <a:spcAft>
          <a:spcPct val="0"/>
        </a:spcAft>
        <a:defRPr sz="2800">
          <a:solidFill>
            <a:srgbClr val="FFDD7F"/>
          </a:solidFill>
          <a:latin typeface="Trebuchet MS" charset="0"/>
          <a:ea typeface="ＭＳ Ｐゴシック" charset="0"/>
          <a:cs typeface="ＭＳ Ｐゴシック" charset="0"/>
        </a:defRPr>
      </a:lvl2pPr>
      <a:lvl3pPr algn="l" rtl="0" fontAlgn="base">
        <a:spcBef>
          <a:spcPct val="0"/>
        </a:spcBef>
        <a:spcAft>
          <a:spcPct val="0"/>
        </a:spcAft>
        <a:defRPr sz="2800">
          <a:solidFill>
            <a:srgbClr val="FFDD7F"/>
          </a:solidFill>
          <a:latin typeface="Trebuchet MS" charset="0"/>
          <a:ea typeface="ＭＳ Ｐゴシック" charset="0"/>
          <a:cs typeface="ＭＳ Ｐゴシック" charset="0"/>
        </a:defRPr>
      </a:lvl3pPr>
      <a:lvl4pPr algn="l" rtl="0" fontAlgn="base">
        <a:spcBef>
          <a:spcPct val="0"/>
        </a:spcBef>
        <a:spcAft>
          <a:spcPct val="0"/>
        </a:spcAft>
        <a:defRPr sz="2800">
          <a:solidFill>
            <a:srgbClr val="FFDD7F"/>
          </a:solidFill>
          <a:latin typeface="Trebuchet MS" charset="0"/>
          <a:ea typeface="ＭＳ Ｐゴシック" charset="0"/>
          <a:cs typeface="ＭＳ Ｐゴシック" charset="0"/>
        </a:defRPr>
      </a:lvl4pPr>
      <a:lvl5pPr algn="l" rtl="0" fontAlgn="base">
        <a:spcBef>
          <a:spcPct val="0"/>
        </a:spcBef>
        <a:spcAft>
          <a:spcPct val="0"/>
        </a:spcAft>
        <a:defRPr sz="2800">
          <a:solidFill>
            <a:srgbClr val="FFDD7F"/>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FDD7F"/>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FDD7F"/>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FDD7F"/>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FDD7F"/>
          </a:solidFill>
          <a:latin typeface="Trebuchet MS" charset="0"/>
          <a:ea typeface="ＭＳ Ｐゴシック" charset="0"/>
          <a:cs typeface="ＭＳ Ｐゴシック" charset="0"/>
        </a:defRPr>
      </a:lvl9pPr>
    </p:titleStyle>
    <p:bodyStyle>
      <a:lvl1pPr marL="342900" indent="-228600" algn="l" rtl="0" fontAlgn="base">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fontAlgn="base">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fontAlgn="base">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fontAlgn="base">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fontAlgn="base">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6725"/>
            <a:ext cx="8356060" cy="102393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490663"/>
            <a:ext cx="8356060" cy="3081337"/>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9" r:id="rId1"/>
    <p:sldLayoutId id="2147483790" r:id="rId2"/>
    <p:sldLayoutId id="2147483800" r:id="rId3"/>
    <p:sldLayoutId id="2147483801" r:id="rId4"/>
    <p:sldLayoutId id="2147483802" r:id="rId5"/>
    <p:sldLayoutId id="2147483803" r:id="rId6"/>
    <p:sldLayoutId id="2147483804" r:id="rId7"/>
    <p:sldLayoutId id="2147483805" r:id="rId8"/>
  </p:sldLayoutIdLst>
  <p:hf sldNum="0" hdr="0" ftr="0" dt="0"/>
  <p:txStyles>
    <p:titleStyle>
      <a:lvl1pPr algn="l" rtl="0" fontAlgn="base">
        <a:spcBef>
          <a:spcPct val="0"/>
        </a:spcBef>
        <a:spcAft>
          <a:spcPct val="0"/>
        </a:spcAft>
        <a:defRPr sz="2800" kern="1200" spc="-100">
          <a:solidFill>
            <a:srgbClr val="FCAF17"/>
          </a:solidFill>
          <a:latin typeface="+mj-lt"/>
          <a:ea typeface="ＭＳ Ｐゴシック" charset="0"/>
          <a:cs typeface="ＭＳ Ｐゴシック" charset="0"/>
        </a:defRPr>
      </a:lvl1pPr>
      <a:lvl2pPr algn="l" rtl="0" fontAlgn="base">
        <a:spcBef>
          <a:spcPct val="0"/>
        </a:spcBef>
        <a:spcAft>
          <a:spcPct val="0"/>
        </a:spcAft>
        <a:defRPr sz="2800">
          <a:solidFill>
            <a:srgbClr val="FCAF17"/>
          </a:solidFill>
          <a:latin typeface="Trebuchet MS" charset="0"/>
          <a:ea typeface="ＭＳ Ｐゴシック" charset="0"/>
          <a:cs typeface="ＭＳ Ｐゴシック" charset="0"/>
        </a:defRPr>
      </a:lvl2pPr>
      <a:lvl3pPr algn="l" rtl="0" fontAlgn="base">
        <a:spcBef>
          <a:spcPct val="0"/>
        </a:spcBef>
        <a:spcAft>
          <a:spcPct val="0"/>
        </a:spcAft>
        <a:defRPr sz="2800">
          <a:solidFill>
            <a:srgbClr val="FCAF17"/>
          </a:solidFill>
          <a:latin typeface="Trebuchet MS" charset="0"/>
          <a:ea typeface="ＭＳ Ｐゴシック" charset="0"/>
          <a:cs typeface="ＭＳ Ｐゴシック" charset="0"/>
        </a:defRPr>
      </a:lvl3pPr>
      <a:lvl4pPr algn="l" rtl="0" fontAlgn="base">
        <a:spcBef>
          <a:spcPct val="0"/>
        </a:spcBef>
        <a:spcAft>
          <a:spcPct val="0"/>
        </a:spcAft>
        <a:defRPr sz="2800">
          <a:solidFill>
            <a:srgbClr val="FCAF17"/>
          </a:solidFill>
          <a:latin typeface="Trebuchet MS" charset="0"/>
          <a:ea typeface="ＭＳ Ｐゴシック" charset="0"/>
          <a:cs typeface="ＭＳ Ｐゴシック" charset="0"/>
        </a:defRPr>
      </a:lvl4pPr>
      <a:lvl5pPr algn="l" rtl="0" fontAlgn="base">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p:titleStyle>
    <p:bodyStyle>
      <a:lvl1pPr marL="342900" indent="-228600" algn="l" rtl="0" fontAlgn="base">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fontAlgn="base">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fontAlgn="base">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fontAlgn="base">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fontAlgn="base">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805878"/>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Macintosh%20HD:Users:aliciamuratore:Desktop:Jefferson:Research:JCIPE%20:STFM%20Presentation:Family%20Medicine%20Manuscript%20-%20Patient%20JTOG%20FINAL%20(1).docx!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hqlibdoc.who.int/hq/2010/WHO_HRH_HPN_10.3_eng.pdf" TargetMode="External"/><Relationship Id="rId4" Type="http://schemas.openxmlformats.org/officeDocument/2006/relationships/hyperlink" Target="http://www.aacn.nche.edu/education-resources/ipecreport.pdf"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http://www.ahrq.gov/cahps/surveys-guidance/cg/about/index.htm" TargetMode="External"/><Relationship Id="rId4" Type="http://schemas.openxmlformats.org/officeDocument/2006/relationships/hyperlink" Target="https://www.jointcommission.org/specifications_manual_joint_commission_national_quality_core_measures.aspx" TargetMode="External"/><Relationship Id="rId5" Type="http://schemas.openxmlformats.org/officeDocument/2006/relationships/hyperlink" Target="https://www.ncbi.nlm.nih.gov/pubmed/?term=Strasser%20DC%5BAuthor%5D&amp;cauthor=true&amp;cauthor_uid=15759219" TargetMode="External"/><Relationship Id="rId6" Type="http://schemas.openxmlformats.org/officeDocument/2006/relationships/hyperlink" Target="https://www.ncbi.nlm.nih.gov/pubmed/?term=Falconer%20JA%5BAuthor%5D&amp;cauthor=true&amp;cauthor_uid=15759219" TargetMode="External"/><Relationship Id="rId7" Type="http://schemas.openxmlformats.org/officeDocument/2006/relationships/hyperlink" Target="https://www.ncbi.nlm.nih.gov/pubmed/?term=Herrin%20JS%5BAuthor%5D&amp;cauthor=true&amp;cauthor_uid=15759219" TargetMode="External"/><Relationship Id="rId8" Type="http://schemas.openxmlformats.org/officeDocument/2006/relationships/hyperlink" Target="https://www.ncbi.nlm.nih.gov/pubmed/?term=Bowen%20SE%5BAuthor%5D&amp;cauthor=true&amp;cauthor_uid=15759219" TargetMode="External"/><Relationship Id="rId9" Type="http://schemas.openxmlformats.org/officeDocument/2006/relationships/hyperlink" Target="https://www.ncbi.nlm.nih.gov/pubmed/?term=Stevens%20AB%5BAuthor%5D&amp;cauthor=true&amp;cauthor_uid=15759219" TargetMode="External"/><Relationship Id="rId10" Type="http://schemas.openxmlformats.org/officeDocument/2006/relationships/hyperlink" Target="https://www.ncbi.nlm.nih.gov/pubmed/?term=Uomoto%20J%5BAuthor%5D&amp;cauthor=true&amp;cauthor_uid=15759219" TargetMode="External"/><Relationship Id="rId1" Type="http://schemas.openxmlformats.org/officeDocument/2006/relationships/slideLayout" Target="../slideLayouts/slideLayout13.xml"/><Relationship Id="rId2" Type="http://schemas.openxmlformats.org/officeDocument/2006/relationships/hyperlink" Target="http://primarycaremeasures.ahrq.gov/team-based-care/downloads/ccteam/Team-based_Primary_Care_Atla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539749" y="710155"/>
            <a:ext cx="8043333" cy="1945481"/>
          </a:xfrm>
        </p:spPr>
        <p:txBody>
          <a:bodyPr/>
          <a:lstStyle/>
          <a:p>
            <a:r>
              <a:rPr lang="en-US" dirty="0" smtClean="0"/>
              <a:t>Using a New Mobile Application to Evaluate Collaborative Practice in Family Medicine </a:t>
            </a:r>
            <a:endParaRPr lang="en-US" dirty="0"/>
          </a:p>
        </p:txBody>
      </p:sp>
      <p:sp>
        <p:nvSpPr>
          <p:cNvPr id="7" name="Subtitle 6"/>
          <p:cNvSpPr>
            <a:spLocks noGrp="1"/>
          </p:cNvSpPr>
          <p:nvPr>
            <p:ph type="subTitle" idx="1"/>
          </p:nvPr>
        </p:nvSpPr>
        <p:spPr>
          <a:xfrm>
            <a:off x="539750" y="3254196"/>
            <a:ext cx="8043332" cy="1580317"/>
          </a:xfrm>
        </p:spPr>
        <p:txBody>
          <a:bodyPr>
            <a:normAutofit/>
          </a:bodyPr>
          <a:lstStyle/>
          <a:p>
            <a:pPr lvl="1" algn="l"/>
            <a:r>
              <a:rPr lang="en-US" dirty="0" smtClean="0">
                <a:solidFill>
                  <a:srgbClr val="58B7DD"/>
                </a:solidFill>
              </a:rPr>
              <a:t>STFM Conference on Medical Student Education, 2017</a:t>
            </a:r>
          </a:p>
          <a:p>
            <a:pPr lvl="1" algn="l"/>
            <a:r>
              <a:rPr lang="en-US" dirty="0" smtClean="0">
                <a:solidFill>
                  <a:srgbClr val="58B7DD"/>
                </a:solidFill>
              </a:rPr>
              <a:t>Lauren Collins, MD</a:t>
            </a:r>
          </a:p>
          <a:p>
            <a:pPr lvl="1" algn="l"/>
            <a:r>
              <a:rPr lang="en-US" dirty="0" err="1" smtClean="0">
                <a:solidFill>
                  <a:srgbClr val="58B7DD"/>
                </a:solidFill>
              </a:rPr>
              <a:t>Shoshana</a:t>
            </a:r>
            <a:r>
              <a:rPr lang="en-US" dirty="0" smtClean="0">
                <a:solidFill>
                  <a:srgbClr val="58B7DD"/>
                </a:solidFill>
              </a:rPr>
              <a:t> </a:t>
            </a:r>
            <a:r>
              <a:rPr lang="en-US" dirty="0" err="1" smtClean="0">
                <a:solidFill>
                  <a:srgbClr val="58B7DD"/>
                </a:solidFill>
              </a:rPr>
              <a:t>Sicks</a:t>
            </a:r>
            <a:r>
              <a:rPr lang="en-US" dirty="0" smtClean="0">
                <a:solidFill>
                  <a:srgbClr val="58B7DD"/>
                </a:solidFill>
              </a:rPr>
              <a:t>, </a:t>
            </a:r>
            <a:r>
              <a:rPr lang="en-US" dirty="0" err="1" smtClean="0">
                <a:solidFill>
                  <a:srgbClr val="58B7DD"/>
                </a:solidFill>
              </a:rPr>
              <a:t>EdM</a:t>
            </a:r>
            <a:endParaRPr lang="en-US" dirty="0" smtClean="0">
              <a:solidFill>
                <a:srgbClr val="58B7DD"/>
              </a:solidFill>
            </a:endParaRPr>
          </a:p>
          <a:p>
            <a:pPr lvl="1" algn="l"/>
            <a:r>
              <a:rPr lang="en-US" dirty="0" smtClean="0">
                <a:solidFill>
                  <a:srgbClr val="58B7DD"/>
                </a:solidFill>
              </a:rPr>
              <a:t>Alicia Muratore, </a:t>
            </a:r>
            <a:r>
              <a:rPr lang="en-US" dirty="0" smtClean="0">
                <a:solidFill>
                  <a:srgbClr val="58B7DD"/>
                </a:solidFill>
              </a:rPr>
              <a:t>MSIII</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73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46473"/>
            <a:ext cx="8229600" cy="877490"/>
          </a:xfrm>
        </p:spPr>
        <p:txBody>
          <a:bodyPr/>
          <a:lstStyle/>
          <a:p>
            <a:r>
              <a:rPr lang="en-US">
                <a:latin typeface="Trebuchet MS" charset="0"/>
                <a:ea typeface="MS PGothic" charset="0"/>
              </a:rPr>
              <a:t>Patient JTOG</a:t>
            </a:r>
          </a:p>
        </p:txBody>
      </p:sp>
      <p:pic>
        <p:nvPicPr>
          <p:cNvPr id="16387" name="Picture 4"/>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57200" y="1223962"/>
            <a:ext cx="8229600" cy="2715816"/>
          </a:xfr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6388" name="TextBox 1"/>
          <p:cNvSpPr txBox="1">
            <a:spLocks noChangeArrowheads="1"/>
          </p:cNvSpPr>
          <p:nvPr/>
        </p:nvSpPr>
        <p:spPr bwMode="auto">
          <a:xfrm>
            <a:off x="1015773" y="4143375"/>
            <a:ext cx="4594978" cy="36933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defTabSz="457200">
              <a:defRPr sz="2200">
                <a:solidFill>
                  <a:schemeClr val="tx1"/>
                </a:solidFill>
                <a:latin typeface="Trebuchet MS" charset="0"/>
                <a:ea typeface="MS PGothic" charset="0"/>
                <a:cs typeface="MS PGothic" charset="0"/>
              </a:defRPr>
            </a:lvl1pPr>
            <a:lvl2pPr marL="742950" indent="-285750" defTabSz="457200">
              <a:defRPr sz="2000">
                <a:solidFill>
                  <a:schemeClr val="tx1"/>
                </a:solidFill>
                <a:latin typeface="Trebuchet MS" charset="0"/>
                <a:ea typeface="MS PGothic" charset="0"/>
                <a:cs typeface="MS PGothic" charset="0"/>
              </a:defRPr>
            </a:lvl2pPr>
            <a:lvl3pPr marL="1143000" defTabSz="457200">
              <a:defRPr>
                <a:solidFill>
                  <a:schemeClr val="tx1"/>
                </a:solidFill>
                <a:latin typeface="Trebuchet MS" charset="0"/>
                <a:ea typeface="MS PGothic" charset="0"/>
                <a:cs typeface="MS PGothic" charset="0"/>
              </a:defRPr>
            </a:lvl3pPr>
            <a:lvl4pPr marL="1600200" defTabSz="457200">
              <a:defRPr sz="1600">
                <a:solidFill>
                  <a:schemeClr val="tx1"/>
                </a:solidFill>
                <a:latin typeface="Trebuchet MS" charset="0"/>
                <a:ea typeface="MS PGothic" charset="0"/>
                <a:cs typeface="MS PGothic" charset="0"/>
              </a:defRPr>
            </a:lvl4pPr>
            <a:lvl5pPr marL="2057400" defTabSz="457200">
              <a:defRPr sz="1400">
                <a:solidFill>
                  <a:schemeClr val="tx1"/>
                </a:solidFill>
                <a:latin typeface="Trebuchet MS" charset="0"/>
                <a:ea typeface="MS PGothic" charset="0"/>
                <a:cs typeface="MS PGothic" charset="0"/>
              </a:defRPr>
            </a:lvl5pPr>
            <a:lvl6pPr marL="2514600" indent="-228600" defTabSz="457200" eaLnBrk="0" fontAlgn="base" hangingPunct="0">
              <a:spcAft>
                <a:spcPct val="0"/>
              </a:spcAft>
              <a:buClr>
                <a:srgbClr val="58B7DD"/>
              </a:buClr>
              <a:buFont typeface="Arial" charset="0"/>
              <a:defRPr sz="1400">
                <a:solidFill>
                  <a:schemeClr val="tx1"/>
                </a:solidFill>
                <a:latin typeface="Trebuchet MS" charset="0"/>
                <a:ea typeface="MS PGothic" charset="0"/>
                <a:cs typeface="MS PGothic" charset="0"/>
              </a:defRPr>
            </a:lvl6pPr>
            <a:lvl7pPr marL="2971800" indent="-228600" defTabSz="457200" eaLnBrk="0" fontAlgn="base" hangingPunct="0">
              <a:spcAft>
                <a:spcPct val="0"/>
              </a:spcAft>
              <a:buClr>
                <a:srgbClr val="58B7DD"/>
              </a:buClr>
              <a:buFont typeface="Arial" charset="0"/>
              <a:defRPr sz="1400">
                <a:solidFill>
                  <a:schemeClr val="tx1"/>
                </a:solidFill>
                <a:latin typeface="Trebuchet MS" charset="0"/>
                <a:ea typeface="MS PGothic" charset="0"/>
                <a:cs typeface="MS PGothic" charset="0"/>
              </a:defRPr>
            </a:lvl7pPr>
            <a:lvl8pPr marL="3429000" indent="-228600" defTabSz="457200" eaLnBrk="0" fontAlgn="base" hangingPunct="0">
              <a:spcAft>
                <a:spcPct val="0"/>
              </a:spcAft>
              <a:buClr>
                <a:srgbClr val="58B7DD"/>
              </a:buClr>
              <a:buFont typeface="Arial" charset="0"/>
              <a:defRPr sz="1400">
                <a:solidFill>
                  <a:schemeClr val="tx1"/>
                </a:solidFill>
                <a:latin typeface="Trebuchet MS" charset="0"/>
                <a:ea typeface="MS PGothic" charset="0"/>
                <a:cs typeface="MS PGothic" charset="0"/>
              </a:defRPr>
            </a:lvl8pPr>
            <a:lvl9pPr marL="3886200" indent="-228600" defTabSz="457200" eaLnBrk="0" fontAlgn="base" hangingPunct="0">
              <a:spcAft>
                <a:spcPct val="0"/>
              </a:spcAft>
              <a:buClr>
                <a:srgbClr val="58B7DD"/>
              </a:buClr>
              <a:buFont typeface="Arial" charset="0"/>
              <a:defRPr sz="1400">
                <a:solidFill>
                  <a:schemeClr val="tx1"/>
                </a:solidFill>
                <a:latin typeface="Trebuchet MS" charset="0"/>
                <a:ea typeface="MS PGothic" charset="0"/>
                <a:cs typeface="MS PGothic" charset="0"/>
              </a:defRPr>
            </a:lvl9pPr>
          </a:lstStyle>
          <a:p>
            <a:r>
              <a:rPr lang="en-US" sz="1800"/>
              <a:t>* </a:t>
            </a:r>
            <a:r>
              <a:rPr lang="en-US" sz="1400"/>
              <a:t>Patient-Centeredness – a subdomain of Values/Ethics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1988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46473"/>
            <a:ext cx="8229600" cy="877490"/>
          </a:xfrm>
        </p:spPr>
        <p:txBody>
          <a:bodyPr/>
          <a:lstStyle/>
          <a:p>
            <a:pPr eaLnBrk="1" hangingPunct="1"/>
            <a:r>
              <a:rPr lang="en-US">
                <a:cs typeface="MS PGothic" pitchFamily="34" charset="-128"/>
              </a:rPr>
              <a:t>Methods</a:t>
            </a:r>
          </a:p>
        </p:txBody>
      </p:sp>
      <p:sp>
        <p:nvSpPr>
          <p:cNvPr id="11267" name="Content Placeholder 2"/>
          <p:cNvSpPr>
            <a:spLocks noGrp="1"/>
          </p:cNvSpPr>
          <p:nvPr>
            <p:ph idx="1"/>
          </p:nvPr>
        </p:nvSpPr>
        <p:spPr>
          <a:xfrm>
            <a:off x="277906" y="1066800"/>
            <a:ext cx="4563035" cy="3382566"/>
          </a:xfrm>
        </p:spPr>
        <p:txBody>
          <a:bodyPr>
            <a:normAutofit fontScale="85000" lnSpcReduction="20000"/>
          </a:bodyPr>
          <a:lstStyle/>
          <a:p>
            <a:pPr marL="114300" indent="0" eaLnBrk="1" hangingPunct="1">
              <a:buFont typeface="Arial" pitchFamily="34" charset="0"/>
              <a:buNone/>
              <a:defRPr/>
            </a:pPr>
            <a:endParaRPr lang="en-US" altLang="en-US" dirty="0" smtClean="0">
              <a:cs typeface="ＭＳ Ｐゴシック" charset="0"/>
            </a:endParaRPr>
          </a:p>
          <a:p>
            <a:pPr eaLnBrk="1" hangingPunct="1">
              <a:buFont typeface="Arial" pitchFamily="34" charset="0"/>
              <a:buChar char="•"/>
              <a:defRPr/>
            </a:pPr>
            <a:r>
              <a:rPr lang="en-US" altLang="en-US" dirty="0" smtClean="0">
                <a:cs typeface="ＭＳ Ｐゴシック" charset="0"/>
              </a:rPr>
              <a:t>10 Jefferson teams solicited</a:t>
            </a:r>
            <a:r>
              <a:rPr lang="en-US" altLang="en-US" dirty="0" smtClean="0">
                <a:cs typeface="ＭＳ Ｐゴシック" charset="0"/>
                <a:sym typeface="Wingdings"/>
              </a:rPr>
              <a:t></a:t>
            </a:r>
            <a:r>
              <a:rPr lang="en-US" altLang="en-US" dirty="0" smtClean="0">
                <a:cs typeface="ＭＳ Ｐゴシック" charset="0"/>
              </a:rPr>
              <a:t> all 10 agreed to participate in study</a:t>
            </a:r>
          </a:p>
          <a:p>
            <a:pPr marL="114300" indent="0" eaLnBrk="1" hangingPunct="1">
              <a:buFont typeface="Arial" pitchFamily="34" charset="0"/>
              <a:buNone/>
              <a:defRPr/>
            </a:pPr>
            <a:endParaRPr lang="en-US" altLang="en-US" dirty="0" smtClean="0">
              <a:cs typeface="ＭＳ Ｐゴシック" charset="0"/>
            </a:endParaRPr>
          </a:p>
          <a:p>
            <a:pPr eaLnBrk="1" hangingPunct="1">
              <a:buFont typeface="Arial" pitchFamily="34" charset="0"/>
              <a:buChar char="•"/>
              <a:defRPr/>
            </a:pPr>
            <a:r>
              <a:rPr lang="en-US" altLang="en-US" dirty="0" smtClean="0">
                <a:cs typeface="ＭＳ Ｐゴシック" charset="0"/>
              </a:rPr>
              <a:t>Trained RAs surveyed patients using secure, portable iPads</a:t>
            </a:r>
          </a:p>
          <a:p>
            <a:pPr marL="114300" indent="0" eaLnBrk="1" hangingPunct="1">
              <a:buFont typeface="Arial" pitchFamily="34" charset="0"/>
              <a:buNone/>
              <a:defRPr/>
            </a:pPr>
            <a:endParaRPr lang="en-US" altLang="en-US" dirty="0">
              <a:cs typeface="ＭＳ Ｐゴシック" charset="0"/>
            </a:endParaRPr>
          </a:p>
          <a:p>
            <a:pPr eaLnBrk="1" hangingPunct="1">
              <a:buFont typeface="Arial" pitchFamily="34" charset="0"/>
              <a:buChar char="•"/>
              <a:defRPr/>
            </a:pPr>
            <a:r>
              <a:rPr lang="en-US" altLang="en-US" dirty="0" smtClean="0">
                <a:cs typeface="ＭＳ Ｐゴシック" charset="0"/>
              </a:rPr>
              <a:t>Data </a:t>
            </a:r>
            <a:r>
              <a:rPr lang="en-US" altLang="en-US" dirty="0">
                <a:cs typeface="ＭＳ Ｐゴシック" charset="0"/>
              </a:rPr>
              <a:t>collected over </a:t>
            </a:r>
            <a:r>
              <a:rPr lang="en-US" altLang="en-US" dirty="0" smtClean="0">
                <a:cs typeface="ＭＳ Ｐゴシック" charset="0"/>
              </a:rPr>
              <a:t>7 months</a:t>
            </a:r>
            <a:endParaRPr lang="en-US" altLang="en-US" dirty="0">
              <a:cs typeface="ＭＳ Ｐゴシック" charset="0"/>
            </a:endParaRPr>
          </a:p>
          <a:p>
            <a:pPr marL="114300" indent="0" eaLnBrk="1" hangingPunct="1">
              <a:buFont typeface="Arial" pitchFamily="34" charset="0"/>
              <a:buNone/>
              <a:defRPr/>
            </a:pPr>
            <a:endParaRPr lang="en-US" altLang="en-US" dirty="0" smtClean="0">
              <a:cs typeface="ＭＳ Ｐゴシック" charset="0"/>
            </a:endParaRPr>
          </a:p>
          <a:p>
            <a:pPr eaLnBrk="1" hangingPunct="1">
              <a:buFont typeface="Arial" pitchFamily="34" charset="0"/>
              <a:buChar char="•"/>
              <a:defRPr/>
            </a:pPr>
            <a:r>
              <a:rPr lang="en-US" altLang="en-US" dirty="0" smtClean="0">
                <a:cs typeface="ＭＳ Ｐゴシック" charset="0"/>
              </a:rPr>
              <a:t>Total patients surveyed in Family Medicine (inpatient and outpatient) = </a:t>
            </a:r>
            <a:r>
              <a:rPr lang="en-US" altLang="en-US" dirty="0" smtClean="0"/>
              <a:t>151</a:t>
            </a:r>
            <a:endParaRPr lang="en-US" altLang="en-US" dirty="0" smtClean="0">
              <a:cs typeface="ＭＳ Ｐゴシック" charset="0"/>
            </a:endParaRPr>
          </a:p>
        </p:txBody>
      </p:sp>
      <p:pic>
        <p:nvPicPr>
          <p:cNvPr id="4" name="Picture 3"/>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0941" y="346473"/>
            <a:ext cx="4123765" cy="433011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Methods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Means and standard </a:t>
            </a:r>
            <a:r>
              <a:rPr lang="en-US" sz="1900" dirty="0"/>
              <a:t>d</a:t>
            </a:r>
            <a:r>
              <a:rPr lang="en-US" sz="1900" dirty="0" smtClean="0"/>
              <a:t>eviations </a:t>
            </a:r>
          </a:p>
          <a:p>
            <a:pPr lvl="1"/>
            <a:r>
              <a:rPr lang="en-US" sz="1900" dirty="0" smtClean="0"/>
              <a:t>Global JTOG and item-by-item to provide normative data</a:t>
            </a:r>
          </a:p>
          <a:p>
            <a:r>
              <a:rPr lang="en-US" sz="1900" dirty="0" smtClean="0"/>
              <a:t>Correlational Analysis</a:t>
            </a:r>
          </a:p>
          <a:p>
            <a:pPr marL="708025" lvl="2"/>
            <a:r>
              <a:rPr lang="en-US" sz="1900" dirty="0" smtClean="0">
                <a:cs typeface="ＭＳ Ｐゴシック" charset="0"/>
              </a:rPr>
              <a:t>To estimate </a:t>
            </a:r>
            <a:r>
              <a:rPr lang="en-US" sz="1900" dirty="0">
                <a:cs typeface="ＭＳ Ｐゴシック" charset="0"/>
              </a:rPr>
              <a:t>the relationships among individual </a:t>
            </a:r>
            <a:r>
              <a:rPr lang="en-US" sz="1900" dirty="0" smtClean="0">
                <a:cs typeface="ＭＳ Ｐゴシック" charset="0"/>
              </a:rPr>
              <a:t>items</a:t>
            </a:r>
            <a:endParaRPr lang="en-US" sz="1900" dirty="0" smtClean="0"/>
          </a:p>
          <a:p>
            <a:pPr marL="342900" lvl="1"/>
            <a:r>
              <a:rPr lang="en-US" sz="1900" dirty="0" err="1"/>
              <a:t>Cronbach’s</a:t>
            </a:r>
            <a:r>
              <a:rPr lang="en-US" sz="1900" dirty="0"/>
              <a:t> </a:t>
            </a:r>
            <a:r>
              <a:rPr lang="en-US" sz="1900" dirty="0" smtClean="0"/>
              <a:t>Alpha</a:t>
            </a:r>
          </a:p>
          <a:p>
            <a:pPr lvl="1"/>
            <a:r>
              <a:rPr lang="en-US" sz="1900" dirty="0" smtClean="0"/>
              <a:t>Internal consistency of the global Patient JTOG score</a:t>
            </a:r>
          </a:p>
          <a:p>
            <a:r>
              <a:rPr lang="en-US" sz="1900" dirty="0" smtClean="0"/>
              <a:t>Exploratory factor analysis</a:t>
            </a:r>
          </a:p>
          <a:p>
            <a:pPr lvl="1"/>
            <a:r>
              <a:rPr lang="en-US" sz="1900" dirty="0" smtClean="0">
                <a:cs typeface="ＭＳ Ｐゴシック" charset="0"/>
              </a:rPr>
              <a:t>To investigate </a:t>
            </a:r>
            <a:r>
              <a:rPr lang="en-US" sz="1900" dirty="0">
                <a:cs typeface="ＭＳ Ｐゴシック" charset="0"/>
              </a:rPr>
              <a:t>the underlying structure of the scale</a:t>
            </a:r>
            <a:endParaRPr lang="en-US" sz="1900" dirty="0" smtClean="0"/>
          </a:p>
          <a:p>
            <a:r>
              <a:rPr lang="en-US" sz="1900" dirty="0" smtClean="0"/>
              <a:t>Feasibility</a:t>
            </a:r>
          </a:p>
          <a:p>
            <a:pPr lvl="1"/>
            <a:r>
              <a:rPr lang="en-US" sz="1900" dirty="0" smtClean="0"/>
              <a:t>Examined </a:t>
            </a:r>
            <a:r>
              <a:rPr lang="en-US" sz="1900" dirty="0"/>
              <a:t>patterns of missing </a:t>
            </a:r>
            <a:r>
              <a:rPr lang="en-US" sz="1900" dirty="0" smtClean="0"/>
              <a:t>responses across items and by respondents</a:t>
            </a:r>
            <a:endParaRPr lang="en-US" sz="1900" dirty="0"/>
          </a:p>
          <a:p>
            <a:pPr marL="114300" indent="0">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Methods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Qualitative item: </a:t>
            </a:r>
          </a:p>
          <a:p>
            <a:pPr lvl="1"/>
            <a:r>
              <a:rPr lang="en-US" dirty="0" smtClean="0"/>
              <a:t>“</a:t>
            </a:r>
            <a:r>
              <a:rPr lang="en-US" dirty="0"/>
              <a:t>Please list anything your care team did that either positively or negatively affected your experience as a patient or your healthcare outcomes.” </a:t>
            </a:r>
            <a:endParaRPr lang="en-US" dirty="0" smtClean="0"/>
          </a:p>
          <a:p>
            <a:r>
              <a:rPr lang="en-US" sz="2400" dirty="0" smtClean="0"/>
              <a:t>Coding </a:t>
            </a:r>
            <a:r>
              <a:rPr lang="en-US" sz="2400" dirty="0"/>
              <a:t>framework </a:t>
            </a:r>
            <a:r>
              <a:rPr lang="en-US" sz="2400" dirty="0" smtClean="0">
                <a:sym typeface="Wingdings"/>
              </a:rPr>
              <a:t></a:t>
            </a:r>
            <a:r>
              <a:rPr lang="en-US" sz="2400" dirty="0" smtClean="0"/>
              <a:t> </a:t>
            </a:r>
            <a:r>
              <a:rPr lang="en-US" sz="2400" dirty="0"/>
              <a:t>panel of </a:t>
            </a:r>
            <a:r>
              <a:rPr lang="en-US" sz="2400" dirty="0" smtClean="0"/>
              <a:t>7 </a:t>
            </a:r>
            <a:r>
              <a:rPr lang="en-US" sz="2400" dirty="0"/>
              <a:t>independent </a:t>
            </a:r>
            <a:r>
              <a:rPr lang="en-US" sz="2400" dirty="0" smtClean="0"/>
              <a:t>coders reached consensus </a:t>
            </a:r>
          </a:p>
          <a:p>
            <a:r>
              <a:rPr lang="en-US" sz="2400" dirty="0"/>
              <a:t>C</a:t>
            </a:r>
            <a:r>
              <a:rPr lang="en-US" sz="2400" dirty="0" smtClean="0"/>
              <a:t>ategorized as Positive, Negative or Mixed</a:t>
            </a:r>
          </a:p>
          <a:p>
            <a:r>
              <a:rPr lang="en-US" sz="2400" dirty="0" smtClean="0"/>
              <a:t>Also, coded according to each of the 4 IPEC Core Competency domains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Demographics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59648127"/>
              </p:ext>
            </p:extLst>
          </p:nvPr>
        </p:nvGraphicFramePr>
        <p:xfrm>
          <a:off x="457200" y="1487488"/>
          <a:ext cx="4189413" cy="3100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2895791"/>
              </p:ext>
            </p:extLst>
          </p:nvPr>
        </p:nvGraphicFramePr>
        <p:xfrm>
          <a:off x="4452080" y="1486958"/>
          <a:ext cx="4370906" cy="33886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46473"/>
            <a:ext cx="8229600" cy="877490"/>
          </a:xfrm>
        </p:spPr>
        <p:txBody>
          <a:bodyPr/>
          <a:lstStyle/>
          <a:p>
            <a:r>
              <a:rPr lang="en-US">
                <a:cs typeface="MS PGothic" pitchFamily="34" charset="-128"/>
              </a:rPr>
              <a:t>Results: Demographics, cont.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6991022"/>
              </p:ext>
            </p:extLst>
          </p:nvPr>
        </p:nvGraphicFramePr>
        <p:xfrm>
          <a:off x="457200" y="1487488"/>
          <a:ext cx="4129741" cy="3100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1740618"/>
              </p:ext>
            </p:extLst>
          </p:nvPr>
        </p:nvGraphicFramePr>
        <p:xfrm>
          <a:off x="4975411" y="1464235"/>
          <a:ext cx="4108823" cy="31245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346473"/>
            <a:ext cx="8229600" cy="877490"/>
          </a:xfrm>
        </p:spPr>
        <p:txBody>
          <a:bodyPr/>
          <a:lstStyle/>
          <a:p>
            <a:r>
              <a:rPr lang="en-US" dirty="0" smtClean="0">
                <a:cs typeface="MS PGothic" pitchFamily="34" charset="-128"/>
              </a:rPr>
              <a:t>Quantitative Results: Summary</a:t>
            </a:r>
            <a:endParaRPr lang="en-US" dirty="0">
              <a:solidFill>
                <a:srgbClr val="FF0000"/>
              </a:solidFill>
              <a:cs typeface="MS PGothic" pitchFamily="34" charset="-128"/>
            </a:endParaRPr>
          </a:p>
        </p:txBody>
      </p:sp>
      <p:sp>
        <p:nvSpPr>
          <p:cNvPr id="21506" name="Content Placeholder 2"/>
          <p:cNvSpPr>
            <a:spLocks noGrp="1"/>
          </p:cNvSpPr>
          <p:nvPr>
            <p:ph idx="1"/>
          </p:nvPr>
        </p:nvSpPr>
        <p:spPr>
          <a:xfrm>
            <a:off x="254000" y="1045369"/>
            <a:ext cx="8229600" cy="3748881"/>
          </a:xfrm>
        </p:spPr>
        <p:txBody>
          <a:bodyPr>
            <a:normAutofit fontScale="92500" lnSpcReduction="10000"/>
          </a:bodyPr>
          <a:lstStyle/>
          <a:p>
            <a:r>
              <a:rPr lang="en-US" dirty="0">
                <a:cs typeface="MS PGothic" pitchFamily="34" charset="-128"/>
              </a:rPr>
              <a:t>Feasible to </a:t>
            </a:r>
            <a:r>
              <a:rPr lang="en-US" dirty="0" smtClean="0">
                <a:cs typeface="MS PGothic" pitchFamily="34" charset="-128"/>
              </a:rPr>
              <a:t>administer</a:t>
            </a:r>
            <a:endParaRPr lang="en-US" dirty="0">
              <a:cs typeface="MS PGothic" pitchFamily="34" charset="-128"/>
            </a:endParaRPr>
          </a:p>
          <a:p>
            <a:pPr lvl="1"/>
            <a:r>
              <a:rPr lang="en-US" dirty="0">
                <a:cs typeface="MS PGothic" pitchFamily="34" charset="-128"/>
              </a:rPr>
              <a:t>only ‘missing at random’ items</a:t>
            </a:r>
          </a:p>
          <a:p>
            <a:pPr lvl="1"/>
            <a:r>
              <a:rPr lang="en-US" dirty="0">
                <a:cs typeface="MS PGothic" pitchFamily="34" charset="-128"/>
              </a:rPr>
              <a:t>very few ‘not applicable’ responses (&lt;4.4%)</a:t>
            </a:r>
          </a:p>
          <a:p>
            <a:r>
              <a:rPr lang="en-US" dirty="0">
                <a:cs typeface="MS PGothic" pitchFamily="34" charset="-128"/>
              </a:rPr>
              <a:t>87.1% of patients strongly agreed that teamwork is important in patient care</a:t>
            </a:r>
          </a:p>
          <a:p>
            <a:r>
              <a:rPr lang="en-US" dirty="0">
                <a:cs typeface="MS PGothic" pitchFamily="34" charset="-128"/>
              </a:rPr>
              <a:t>High </a:t>
            </a:r>
            <a:r>
              <a:rPr lang="en-US" dirty="0" smtClean="0">
                <a:cs typeface="MS PGothic" pitchFamily="34" charset="-128"/>
              </a:rPr>
              <a:t>internal </a:t>
            </a:r>
            <a:r>
              <a:rPr lang="en-US" dirty="0">
                <a:cs typeface="MS PGothic" pitchFamily="34" charset="-128"/>
              </a:rPr>
              <a:t>c</a:t>
            </a:r>
            <a:r>
              <a:rPr lang="en-US" dirty="0" smtClean="0">
                <a:cs typeface="MS PGothic" pitchFamily="34" charset="-128"/>
              </a:rPr>
              <a:t>onsistency </a:t>
            </a:r>
            <a:r>
              <a:rPr lang="en-US" dirty="0" smtClean="0">
                <a:cs typeface="MS PGothic" pitchFamily="34" charset="-128"/>
                <a:sym typeface="Wingdings"/>
              </a:rPr>
              <a:t> </a:t>
            </a:r>
            <a:r>
              <a:rPr lang="en-US" dirty="0" smtClean="0">
                <a:cs typeface="MS PGothic" pitchFamily="34" charset="-128"/>
              </a:rPr>
              <a:t>Cronbach’s </a:t>
            </a:r>
            <a:r>
              <a:rPr lang="en-US" dirty="0">
                <a:cs typeface="MS PGothic" pitchFamily="34" charset="-128"/>
              </a:rPr>
              <a:t>alpha </a:t>
            </a:r>
            <a:r>
              <a:rPr lang="en-US" dirty="0" smtClean="0">
                <a:cs typeface="MS PGothic" pitchFamily="34" charset="-128"/>
              </a:rPr>
              <a:t>= 0.93</a:t>
            </a:r>
            <a:endParaRPr lang="en-US" dirty="0">
              <a:cs typeface="MS PGothic" pitchFamily="34" charset="-128"/>
            </a:endParaRPr>
          </a:p>
          <a:p>
            <a:r>
              <a:rPr lang="en-US" dirty="0">
                <a:cs typeface="MS PGothic" pitchFamily="34" charset="-128"/>
              </a:rPr>
              <a:t>One factor underlying the items</a:t>
            </a:r>
          </a:p>
          <a:p>
            <a:pPr lvl="1"/>
            <a:r>
              <a:rPr lang="en-US" dirty="0">
                <a:cs typeface="MS PGothic" pitchFamily="34" charset="-128"/>
              </a:rPr>
              <a:t>A principal components factor analysis </a:t>
            </a:r>
            <a:r>
              <a:rPr lang="en-US" dirty="0" smtClean="0">
                <a:cs typeface="MS PGothic" pitchFamily="34" charset="-128"/>
              </a:rPr>
              <a:t>yielded </a:t>
            </a:r>
            <a:r>
              <a:rPr lang="en-US" dirty="0">
                <a:cs typeface="MS PGothic" pitchFamily="34" charset="-128"/>
              </a:rPr>
              <a:t>a single-factor solution accounting for 66.37% of the item variance </a:t>
            </a:r>
          </a:p>
          <a:p>
            <a:r>
              <a:rPr lang="en-US" dirty="0">
                <a:cs typeface="MS PGothic" pitchFamily="34" charset="-128"/>
              </a:rPr>
              <a:t>Global JTOG scores correlate with overall satisfaction with team (r=.54, p&lt;.001)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JTOG Items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33268971"/>
              </p:ext>
            </p:extLst>
          </p:nvPr>
        </p:nvGraphicFramePr>
        <p:xfrm>
          <a:off x="224118" y="466344"/>
          <a:ext cx="8599207" cy="44791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46473"/>
            <a:ext cx="8229600" cy="877490"/>
          </a:xfrm>
        </p:spPr>
        <p:txBody>
          <a:bodyPr/>
          <a:lstStyle/>
          <a:p>
            <a:r>
              <a:rPr lang="en-US" dirty="0" smtClean="0">
                <a:cs typeface="MS PGothic" pitchFamily="34" charset="-128"/>
              </a:rPr>
              <a:t>“</a:t>
            </a:r>
            <a:r>
              <a:rPr lang="en-US" dirty="0">
                <a:cs typeface="MS PGothic" pitchFamily="34" charset="-128"/>
              </a:rPr>
              <a:t>Global” JTOG Scores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66095998"/>
              </p:ext>
            </p:extLst>
          </p:nvPr>
        </p:nvGraphicFramePr>
        <p:xfrm>
          <a:off x="457200" y="1309687"/>
          <a:ext cx="8229600" cy="31396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Inter-item Correlation Matrix</a:t>
            </a:r>
            <a:endParaRPr lang="en-US" dirty="0"/>
          </a:p>
        </p:txBody>
      </p:sp>
      <p:sp>
        <p:nvSpPr>
          <p:cNvPr id="7" name="Content Placeholder 6"/>
          <p:cNvSpPr>
            <a:spLocks noGrp="1"/>
          </p:cNvSpPr>
          <p:nvPr>
            <p:ph idx="1"/>
          </p:nvPr>
        </p:nvSpPr>
        <p:spPr>
          <a:xfrm>
            <a:off x="296334" y="1486959"/>
            <a:ext cx="3249084" cy="3101083"/>
          </a:xfrm>
        </p:spPr>
        <p:txBody>
          <a:bodyPr>
            <a:normAutofit fontScale="85000" lnSpcReduction="10000"/>
          </a:bodyPr>
          <a:lstStyle/>
          <a:p>
            <a:r>
              <a:rPr lang="en-US" sz="2400" dirty="0"/>
              <a:t>Y</a:t>
            </a:r>
            <a:r>
              <a:rPr lang="en-US" sz="2400" dirty="0" smtClean="0"/>
              <a:t>ielded </a:t>
            </a:r>
            <a:r>
              <a:rPr lang="en-US" sz="2400" dirty="0"/>
              <a:t>a single-factor solution accounting for 66.37% of the item </a:t>
            </a:r>
            <a:r>
              <a:rPr lang="en-US" sz="2400" dirty="0" smtClean="0"/>
              <a:t>variance</a:t>
            </a:r>
          </a:p>
          <a:p>
            <a:r>
              <a:rPr lang="en-US" sz="2400" dirty="0" smtClean="0"/>
              <a:t>One domain measuring collaborative practice – consistent with 2016 IPEC update </a:t>
            </a:r>
            <a:endParaRPr lang="en-US" dirty="0"/>
          </a:p>
        </p:txBody>
      </p:sp>
      <p:graphicFrame>
        <p:nvGraphicFramePr>
          <p:cNvPr id="97283"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48781867"/>
              </p:ext>
            </p:extLst>
          </p:nvPr>
        </p:nvGraphicFramePr>
        <p:xfrm>
          <a:off x="3688377" y="1375419"/>
          <a:ext cx="5293360" cy="3503498"/>
        </p:xfrm>
        <a:graphic>
          <a:graphicData uri="http://schemas.openxmlformats.org/presentationml/2006/ole">
            <p:oleObj spid="_x0000_s97327" name="Document" r:id="rId4" imgW="22552381" imgH="15288889" progId="Word.Document.12">
              <p:link updateAutomatic="1"/>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Describe a new mobile tool for gathering patient feedback on team-based care in Family Medicine (FM)</a:t>
            </a:r>
          </a:p>
          <a:p>
            <a:pPr marL="571500" indent="-457200">
              <a:buFont typeface="+mj-lt"/>
              <a:buAutoNum type="arabicPeriod"/>
            </a:pPr>
            <a:r>
              <a:rPr lang="en-US" dirty="0" smtClean="0"/>
              <a:t>Apply lessons learned for 360-degree competency-based assessment of collaborative practice to enhance care delivery in Family Medicine</a:t>
            </a:r>
          </a:p>
          <a:p>
            <a:pPr marL="571500" indent="-457200">
              <a:buFont typeface="+mj-lt"/>
              <a:buAutoNum type="arabicPeriod"/>
            </a:pPr>
            <a:r>
              <a:rPr lang="en-US" dirty="0" smtClean="0"/>
              <a:t>Describe how this tool can help to support new efforts to achieve the Quadruple Aim</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 (n=133 FM patients)</a:t>
            </a:r>
            <a:endParaRPr lang="en-US" dirty="0"/>
          </a:p>
        </p:txBody>
      </p:sp>
      <p:pic>
        <p:nvPicPr>
          <p:cNvPr id="5" name="Picture 4" descr="table 3.png"/>
          <p:cNvPicPr>
            <a:picLocks noChangeAspect="1"/>
          </p:cNvPicPr>
          <p:nvPr/>
        </p:nvPicPr>
        <p:blipFill>
          <a:blip r:embed="rId3"/>
          <a:stretch>
            <a:fillRect/>
          </a:stretch>
        </p:blipFill>
        <p:spPr>
          <a:xfrm>
            <a:off x="457200" y="1285398"/>
            <a:ext cx="7250153" cy="3161872"/>
          </a:xfrm>
          <a:prstGeom prst="rect">
            <a:avLst/>
          </a:prstGeom>
        </p:spPr>
      </p:pic>
      <p:sp>
        <p:nvSpPr>
          <p:cNvPr id="3" name="TextBox 2"/>
          <p:cNvSpPr txBox="1"/>
          <p:nvPr/>
        </p:nvSpPr>
        <p:spPr>
          <a:xfrm>
            <a:off x="5907952" y="2891359"/>
            <a:ext cx="827794" cy="369332"/>
          </a:xfrm>
          <a:prstGeom prst="rect">
            <a:avLst/>
          </a:prstGeom>
          <a:noFill/>
        </p:spPr>
        <p:txBody>
          <a:bodyPr wrap="square" rtlCol="0">
            <a:spAutoFit/>
          </a:bodyPr>
          <a:lstStyle/>
          <a:p>
            <a:endParaRPr lang="en-US" dirty="0"/>
          </a:p>
        </p:txBody>
      </p:sp>
      <p:sp>
        <p:nvSpPr>
          <p:cNvPr id="6" name="Left Arrow 5"/>
          <p:cNvSpPr/>
          <p:nvPr/>
        </p:nvSpPr>
        <p:spPr>
          <a:xfrm>
            <a:off x="6837801" y="289135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64394070"/>
              </p:ext>
            </p:extLst>
          </p:nvPr>
        </p:nvGraphicFramePr>
        <p:xfrm>
          <a:off x="1507065" y="1227668"/>
          <a:ext cx="5825067" cy="330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98116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 Cont.</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30126059"/>
              </p:ext>
            </p:extLst>
          </p:nvPr>
        </p:nvGraphicFramePr>
        <p:xfrm>
          <a:off x="1394776" y="1893555"/>
          <a:ext cx="5318289" cy="2789312"/>
        </p:xfrm>
        <a:graphic>
          <a:graphicData uri="http://schemas.openxmlformats.org/drawingml/2006/table">
            <a:tbl>
              <a:tblPr firstRow="1" firstCol="1" bandRow="1">
                <a:tableStyleId>{5C22544A-7EE6-4342-B048-85BDC9FD1C3A}</a:tableStyleId>
              </a:tblPr>
              <a:tblGrid>
                <a:gridCol w="2578333"/>
                <a:gridCol w="1350890"/>
                <a:gridCol w="1389066"/>
              </a:tblGrid>
              <a:tr h="496270">
                <a:tc>
                  <a:txBody>
                    <a:bodyPr/>
                    <a:lstStyle/>
                    <a:p>
                      <a:pPr marL="0" marR="0">
                        <a:lnSpc>
                          <a:spcPct val="115000"/>
                        </a:lnSpc>
                        <a:spcBef>
                          <a:spcPts val="0"/>
                        </a:spcBef>
                        <a:spcAft>
                          <a:spcPts val="1000"/>
                        </a:spcAft>
                      </a:pPr>
                      <a:r>
                        <a:rPr lang="en-US" sz="1800" b="1" dirty="0" smtClean="0">
                          <a:effectLst/>
                        </a:rPr>
                        <a:t>Combination</a:t>
                      </a:r>
                      <a:endParaRPr lang="en-US" sz="1800" b="1" dirty="0">
                        <a:effectLst/>
                        <a:latin typeface="Calibri"/>
                        <a:ea typeface="Calibri"/>
                        <a:cs typeface="Times New Roman"/>
                      </a:endParaRPr>
                    </a:p>
                  </a:txBody>
                  <a:tcPr marL="68579" marR="68579" marT="0" marB="0"/>
                </a:tc>
                <a:tc>
                  <a:txBody>
                    <a:bodyPr/>
                    <a:lstStyle/>
                    <a:p>
                      <a:pPr marL="0" marR="0">
                        <a:lnSpc>
                          <a:spcPct val="115000"/>
                        </a:lnSpc>
                        <a:spcBef>
                          <a:spcPts val="0"/>
                        </a:spcBef>
                        <a:spcAft>
                          <a:spcPts val="1000"/>
                        </a:spcAft>
                      </a:pPr>
                      <a:r>
                        <a:rPr lang="en-US" sz="1800" b="1" dirty="0">
                          <a:effectLst/>
                        </a:rPr>
                        <a:t>Frequency</a:t>
                      </a:r>
                      <a:endParaRPr lang="en-US" sz="1800" b="1" dirty="0">
                        <a:effectLst/>
                        <a:latin typeface="Calibri"/>
                        <a:ea typeface="Calibri"/>
                        <a:cs typeface="Times New Roman"/>
                      </a:endParaRPr>
                    </a:p>
                  </a:txBody>
                  <a:tcPr marL="68579" marR="68579" marT="0" marB="0"/>
                </a:tc>
                <a:tc>
                  <a:txBody>
                    <a:bodyPr/>
                    <a:lstStyle/>
                    <a:p>
                      <a:pPr marL="0" marR="0">
                        <a:lnSpc>
                          <a:spcPct val="115000"/>
                        </a:lnSpc>
                        <a:spcBef>
                          <a:spcPts val="0"/>
                        </a:spcBef>
                        <a:spcAft>
                          <a:spcPts val="1000"/>
                        </a:spcAft>
                      </a:pPr>
                      <a:r>
                        <a:rPr lang="en-US" sz="1800" b="1" dirty="0">
                          <a:effectLst/>
                        </a:rPr>
                        <a:t>Percentage</a:t>
                      </a:r>
                      <a:endParaRPr lang="en-US" sz="1800" b="1" dirty="0">
                        <a:effectLst/>
                        <a:latin typeface="Calibri"/>
                        <a:ea typeface="Calibri"/>
                        <a:cs typeface="Times New Roman"/>
                      </a:endParaRPr>
                    </a:p>
                  </a:txBody>
                  <a:tcPr marL="68579" marR="68579" marT="0" marB="0"/>
                </a:tc>
              </a:tr>
              <a:tr h="594693">
                <a:tc>
                  <a:txBody>
                    <a:bodyPr/>
                    <a:lstStyle/>
                    <a:p>
                      <a:pPr algn="l" fontAlgn="b"/>
                      <a:r>
                        <a:rPr lang="en-US" sz="1600" u="none" strike="noStrike" dirty="0" smtClean="0">
                          <a:effectLst/>
                        </a:rPr>
                        <a:t>Multiple </a:t>
                      </a:r>
                      <a:r>
                        <a:rPr lang="en-US" sz="1600" u="none" strike="noStrike" dirty="0">
                          <a:effectLst/>
                        </a:rPr>
                        <a:t>Competencies</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61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46</a:t>
                      </a:r>
                      <a:endParaRPr lang="en-US" sz="1600" b="0" i="0" u="none" strike="noStrike" dirty="0">
                        <a:solidFill>
                          <a:srgbClr val="000000"/>
                        </a:solidFill>
                        <a:effectLst/>
                        <a:latin typeface="Calibri"/>
                      </a:endParaRPr>
                    </a:p>
                  </a:txBody>
                  <a:tcPr marL="9525" marR="9525" marT="9525" marB="0" anchor="b"/>
                </a:tc>
              </a:tr>
              <a:tr h="599875">
                <a:tc>
                  <a:txBody>
                    <a:bodyPr/>
                    <a:lstStyle/>
                    <a:p>
                      <a:pPr algn="l" fontAlgn="b"/>
                      <a:r>
                        <a:rPr lang="en-US" sz="1600" u="none" strike="noStrike" dirty="0">
                          <a:effectLst/>
                        </a:rPr>
                        <a:t>Communication &amp; Patient-Centeredness</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41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27</a:t>
                      </a:r>
                      <a:endParaRPr lang="en-US" sz="1600" b="0" i="0" u="none" strike="noStrike" dirty="0">
                        <a:solidFill>
                          <a:srgbClr val="000000"/>
                        </a:solidFill>
                        <a:effectLst/>
                        <a:latin typeface="Calibri"/>
                      </a:endParaRPr>
                    </a:p>
                  </a:txBody>
                  <a:tcPr marL="9525" marR="9525" marT="9525" marB="0" anchor="b"/>
                </a:tc>
              </a:tr>
              <a:tr h="549237">
                <a:tc>
                  <a:txBody>
                    <a:bodyPr/>
                    <a:lstStyle/>
                    <a:p>
                      <a:pPr algn="l" fontAlgn="b"/>
                      <a:r>
                        <a:rPr lang="en-US" sz="1600" u="none" strike="noStrike">
                          <a:effectLst/>
                        </a:rPr>
                        <a:t>Communication &amp; Teamwork</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12</a:t>
                      </a:r>
                      <a:endParaRPr lang="en-US" sz="1600" b="0" i="0" u="none" strike="noStrike" dirty="0">
                        <a:solidFill>
                          <a:srgbClr val="000000"/>
                        </a:solidFill>
                        <a:effectLst/>
                        <a:latin typeface="Calibri"/>
                      </a:endParaRPr>
                    </a:p>
                  </a:txBody>
                  <a:tcPr marL="9525" marR="9525" marT="9525" marB="0" anchor="b"/>
                </a:tc>
              </a:tr>
              <a:tr h="549237">
                <a:tc>
                  <a:txBody>
                    <a:bodyPr/>
                    <a:lstStyle/>
                    <a:p>
                      <a:pPr algn="l" fontAlgn="b"/>
                      <a:r>
                        <a:rPr lang="en-US" sz="1600" u="none" strike="noStrike">
                          <a:effectLst/>
                        </a:rPr>
                        <a:t>Teamwork &amp; Patient-Centeredness</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rPr>
                        <a:t>8</a:t>
                      </a:r>
                      <a:endParaRPr lang="en-US" sz="1600" b="0" i="0" u="none" strike="noStrike" dirty="0">
                        <a:solidFill>
                          <a:srgbClr val="000000"/>
                        </a:solidFill>
                        <a:effectLst/>
                        <a:latin typeface="Calibri"/>
                      </a:endParaRPr>
                    </a:p>
                  </a:txBody>
                  <a:tcPr marL="9525" marR="9525" marT="9525" marB="0" anchor="b"/>
                </a:tc>
              </a:tr>
            </a:tbl>
          </a:graphicData>
        </a:graphic>
      </p:graphicFrame>
      <p:sp>
        <p:nvSpPr>
          <p:cNvPr id="10" name="TextBox 1"/>
          <p:cNvSpPr txBox="1">
            <a:spLocks noChangeArrowheads="1"/>
          </p:cNvSpPr>
          <p:nvPr/>
        </p:nvSpPr>
        <p:spPr bwMode="auto">
          <a:xfrm>
            <a:off x="1083733" y="1298484"/>
            <a:ext cx="6714067" cy="40011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spcBef>
                <a:spcPct val="20000"/>
              </a:spcBef>
              <a:buClr>
                <a:srgbClr val="58B7DD"/>
              </a:buClr>
              <a:buFont typeface="Arial" charset="0"/>
              <a:buChar char="•"/>
              <a:defRPr sz="2200">
                <a:solidFill>
                  <a:schemeClr val="tx1"/>
                </a:solidFill>
                <a:latin typeface="Trebuchet MS" pitchFamily="34" charset="0"/>
                <a:ea typeface="MS PGothic" pitchFamily="34" charset="-128"/>
              </a:defRPr>
            </a:lvl1pPr>
            <a:lvl2pPr marL="742950" indent="-285750" eaLnBrk="0" hangingPunct="0">
              <a:spcBef>
                <a:spcPct val="20000"/>
              </a:spcBef>
              <a:buClr>
                <a:srgbClr val="58B7DD"/>
              </a:buClr>
              <a:buFont typeface="Arial" charset="0"/>
              <a:buChar char="•"/>
              <a:defRPr sz="2000">
                <a:solidFill>
                  <a:schemeClr val="tx1"/>
                </a:solidFill>
                <a:latin typeface="Trebuchet MS" pitchFamily="34" charset="0"/>
                <a:ea typeface="MS PGothic" pitchFamily="34" charset="-128"/>
              </a:defRPr>
            </a:lvl2pPr>
            <a:lvl3pPr marL="1143000" indent="-228600" eaLnBrk="0" hangingPunct="0">
              <a:spcBef>
                <a:spcPct val="20000"/>
              </a:spcBef>
              <a:buClr>
                <a:srgbClr val="58B7DD"/>
              </a:buClr>
              <a:buFont typeface="Arial" charset="0"/>
              <a:buChar char="•"/>
              <a:defRPr>
                <a:solidFill>
                  <a:schemeClr val="tx1"/>
                </a:solidFill>
                <a:latin typeface="Trebuchet MS" pitchFamily="34" charset="0"/>
                <a:ea typeface="MS PGothic" pitchFamily="34" charset="-128"/>
              </a:defRPr>
            </a:lvl3pPr>
            <a:lvl4pPr marL="1600200" indent="-228600" eaLnBrk="0" hangingPunct="0">
              <a:spcBef>
                <a:spcPct val="20000"/>
              </a:spcBef>
              <a:buClr>
                <a:srgbClr val="58B7DD"/>
              </a:buClr>
              <a:buFont typeface="Arial" charset="0"/>
              <a:buChar char="•"/>
              <a:defRPr sz="1600">
                <a:solidFill>
                  <a:schemeClr val="tx1"/>
                </a:solidFill>
                <a:latin typeface="Trebuchet MS" pitchFamily="34" charset="0"/>
                <a:ea typeface="MS PGothic" pitchFamily="34" charset="-128"/>
              </a:defRPr>
            </a:lvl4pPr>
            <a:lvl5pPr marL="2057400" indent="-228600" eaLnBrk="0" hangingPunct="0">
              <a:spcBef>
                <a:spcPct val="20000"/>
              </a:spcBef>
              <a:buClr>
                <a:srgbClr val="58B7DD"/>
              </a:buClr>
              <a:buFont typeface="Arial" charset="0"/>
              <a:buChar char="•"/>
              <a:defRPr sz="1400">
                <a:solidFill>
                  <a:schemeClr val="tx1"/>
                </a:solidFill>
                <a:latin typeface="Trebuchet MS" pitchFamily="34" charset="0"/>
                <a:ea typeface="MS PGothic" pitchFamily="34" charset="-128"/>
              </a:defRPr>
            </a:lvl5pPr>
            <a:lvl6pPr marL="2514600" indent="-228600" defTabSz="457200" eaLnBrk="0" fontAlgn="base" hangingPunct="0">
              <a:spcBef>
                <a:spcPct val="20000"/>
              </a:spcBef>
              <a:spcAft>
                <a:spcPct val="0"/>
              </a:spcAft>
              <a:buClr>
                <a:srgbClr val="58B7DD"/>
              </a:buClr>
              <a:buFont typeface="Arial" charset="0"/>
              <a:buChar char="•"/>
              <a:defRPr sz="1400">
                <a:solidFill>
                  <a:schemeClr val="tx1"/>
                </a:solidFill>
                <a:latin typeface="Trebuchet MS" pitchFamily="34" charset="0"/>
                <a:ea typeface="MS PGothic" pitchFamily="34" charset="-128"/>
              </a:defRPr>
            </a:lvl6pPr>
            <a:lvl7pPr marL="2971800" indent="-228600" defTabSz="457200" eaLnBrk="0" fontAlgn="base" hangingPunct="0">
              <a:spcBef>
                <a:spcPct val="20000"/>
              </a:spcBef>
              <a:spcAft>
                <a:spcPct val="0"/>
              </a:spcAft>
              <a:buClr>
                <a:srgbClr val="58B7DD"/>
              </a:buClr>
              <a:buFont typeface="Arial" charset="0"/>
              <a:buChar char="•"/>
              <a:defRPr sz="1400">
                <a:solidFill>
                  <a:schemeClr val="tx1"/>
                </a:solidFill>
                <a:latin typeface="Trebuchet MS" pitchFamily="34" charset="0"/>
                <a:ea typeface="MS PGothic" pitchFamily="34" charset="-128"/>
              </a:defRPr>
            </a:lvl7pPr>
            <a:lvl8pPr marL="3429000" indent="-228600" defTabSz="457200" eaLnBrk="0" fontAlgn="base" hangingPunct="0">
              <a:spcBef>
                <a:spcPct val="20000"/>
              </a:spcBef>
              <a:spcAft>
                <a:spcPct val="0"/>
              </a:spcAft>
              <a:buClr>
                <a:srgbClr val="58B7DD"/>
              </a:buClr>
              <a:buFont typeface="Arial" charset="0"/>
              <a:buChar char="•"/>
              <a:defRPr sz="1400">
                <a:solidFill>
                  <a:schemeClr val="tx1"/>
                </a:solidFill>
                <a:latin typeface="Trebuchet MS" pitchFamily="34" charset="0"/>
                <a:ea typeface="MS PGothic" pitchFamily="34" charset="-128"/>
              </a:defRPr>
            </a:lvl8pPr>
            <a:lvl9pPr marL="3886200" indent="-228600" defTabSz="457200" eaLnBrk="0" fontAlgn="base" hangingPunct="0">
              <a:spcBef>
                <a:spcPct val="20000"/>
              </a:spcBef>
              <a:spcAft>
                <a:spcPct val="0"/>
              </a:spcAft>
              <a:buClr>
                <a:srgbClr val="58B7DD"/>
              </a:buClr>
              <a:buFont typeface="Arial" charset="0"/>
              <a:buChar char="•"/>
              <a:defRPr sz="1400">
                <a:solidFill>
                  <a:schemeClr val="tx1"/>
                </a:solidFill>
                <a:latin typeface="Trebuchet MS" pitchFamily="34" charset="0"/>
                <a:ea typeface="MS PGothic" pitchFamily="34" charset="-128"/>
              </a:defRPr>
            </a:lvl9pPr>
          </a:lstStyle>
          <a:p>
            <a:pPr algn="ctr" eaLnBrk="1" hangingPunct="1">
              <a:spcBef>
                <a:spcPct val="0"/>
              </a:spcBef>
              <a:buClrTx/>
              <a:buFontTx/>
              <a:buNone/>
            </a:pPr>
            <a:r>
              <a:rPr lang="en-US" altLang="en-US" sz="2000" dirty="0" smtClean="0">
                <a:cs typeface="Arial" charset="0"/>
              </a:rPr>
              <a:t>Frequency of Overlapping </a:t>
            </a:r>
            <a:r>
              <a:rPr lang="en-US" altLang="en-US" sz="2000" dirty="0">
                <a:cs typeface="Arial" charset="0"/>
              </a:rPr>
              <a:t>Competencies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4553293"/>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46473"/>
            <a:ext cx="8229600" cy="877490"/>
          </a:xfrm>
        </p:spPr>
        <p:txBody>
          <a:bodyPr/>
          <a:lstStyle/>
          <a:p>
            <a:r>
              <a:rPr lang="en-US" dirty="0" smtClean="0">
                <a:cs typeface="MS PGothic" pitchFamily="34" charset="-128"/>
              </a:rPr>
              <a:t>Qualitative Results, </a:t>
            </a:r>
            <a:r>
              <a:rPr lang="en-US" dirty="0" err="1" smtClean="0">
                <a:cs typeface="MS PGothic" pitchFamily="34" charset="-128"/>
              </a:rPr>
              <a:t>cont</a:t>
            </a:r>
            <a:r>
              <a:rPr lang="en-US" dirty="0" smtClean="0">
                <a:cs typeface="MS PGothic" pitchFamily="34" charset="-128"/>
              </a:rPr>
              <a:t>: Sample</a:t>
            </a:r>
            <a:endParaRPr lang="en-US" dirty="0">
              <a:cs typeface="MS PGothic" pitchFamily="34" charset="-128"/>
            </a:endParaRPr>
          </a:p>
        </p:txBody>
      </p:sp>
      <p:sp>
        <p:nvSpPr>
          <p:cNvPr id="8" name="Rounded Rectangular Callout 7"/>
          <p:cNvSpPr/>
          <p:nvPr/>
        </p:nvSpPr>
        <p:spPr>
          <a:xfrm>
            <a:off x="5477933" y="2726267"/>
            <a:ext cx="3462867" cy="1964266"/>
          </a:xfrm>
          <a:prstGeom prst="wedgeRoundRectCallout">
            <a:avLst>
              <a:gd name="adj1" fmla="val 46627"/>
              <a:gd name="adj2" fmla="val 65890"/>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marL="114300" algn="ctr">
              <a:buFont typeface="Arial" charset="0"/>
              <a:buNone/>
              <a:defRPr/>
            </a:pPr>
            <a:r>
              <a:rPr lang="en-US" altLang="en-US" sz="1400" i="1" dirty="0"/>
              <a:t>The doctor always discusses what we should do. She takes time and is thorough. If not sure about something, she is always willing to reach out to other team members for consult. The team all knows what's going on with me. </a:t>
            </a:r>
          </a:p>
          <a:p>
            <a:pPr marL="114300" algn="ctr">
              <a:buFont typeface="Arial" charset="0"/>
              <a:buNone/>
              <a:defRPr/>
            </a:pPr>
            <a:r>
              <a:rPr lang="en-US" altLang="en-US" sz="1200" dirty="0"/>
              <a:t>-Outpatient</a:t>
            </a:r>
          </a:p>
        </p:txBody>
      </p:sp>
      <p:sp>
        <p:nvSpPr>
          <p:cNvPr id="2" name="Rounded Rectangular Callout 1"/>
          <p:cNvSpPr/>
          <p:nvPr/>
        </p:nvSpPr>
        <p:spPr>
          <a:xfrm>
            <a:off x="127000" y="868891"/>
            <a:ext cx="2573868" cy="1857375"/>
          </a:xfrm>
          <a:prstGeom prst="wedgeRoundRectCallout">
            <a:avLst>
              <a:gd name="adj1" fmla="val 71246"/>
              <a:gd name="adj2" fmla="val 36045"/>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i="1" dirty="0"/>
              <a:t>Positive. They came in at separate times but all knew [the] same </a:t>
            </a:r>
            <a:r>
              <a:rPr lang="en-US" sz="1400" i="1" dirty="0" smtClean="0"/>
              <a:t>info. They </a:t>
            </a:r>
            <a:r>
              <a:rPr lang="en-US" sz="1400" i="1" dirty="0"/>
              <a:t>had read the charts and done their studying.</a:t>
            </a:r>
          </a:p>
          <a:p>
            <a:pPr algn="ctr">
              <a:defRPr/>
            </a:pPr>
            <a:r>
              <a:rPr lang="en-US" sz="1200" i="1" dirty="0"/>
              <a:t>-</a:t>
            </a:r>
            <a:r>
              <a:rPr lang="en-US" sz="1200" dirty="0"/>
              <a:t>Inpatient</a:t>
            </a:r>
          </a:p>
        </p:txBody>
      </p:sp>
      <p:sp>
        <p:nvSpPr>
          <p:cNvPr id="5" name="Rounded Rectangular Callout 4"/>
          <p:cNvSpPr/>
          <p:nvPr/>
        </p:nvSpPr>
        <p:spPr>
          <a:xfrm>
            <a:off x="245005" y="2881898"/>
            <a:ext cx="3602038" cy="1679044"/>
          </a:xfrm>
          <a:prstGeom prst="wedgeRoundRectCallout">
            <a:avLst>
              <a:gd name="adj1" fmla="val 29749"/>
              <a:gd name="adj2" fmla="val 75667"/>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en-US" sz="1400" i="1" dirty="0"/>
              <a:t>They talked outside my door about me. I wonder where's the rules that protect the patient's privacy. They gave me a pill without telling the cardiac doctor. The dose was too much and caused problems when going to the bathroom</a:t>
            </a:r>
            <a:r>
              <a:rPr lang="en-US" altLang="en-US" sz="1400" i="1" dirty="0" smtClean="0"/>
              <a:t>.</a:t>
            </a:r>
          </a:p>
          <a:p>
            <a:pPr algn="ctr">
              <a:defRPr/>
            </a:pPr>
            <a:r>
              <a:rPr lang="en-US" altLang="en-US" sz="1200" i="1" dirty="0" smtClean="0"/>
              <a:t>-</a:t>
            </a:r>
            <a:r>
              <a:rPr lang="en-US" altLang="en-US" sz="1200" dirty="0" smtClean="0"/>
              <a:t>Inpatient</a:t>
            </a:r>
            <a:endParaRPr lang="en-US" altLang="en-US" sz="1200" dirty="0"/>
          </a:p>
        </p:txBody>
      </p:sp>
      <p:sp>
        <p:nvSpPr>
          <p:cNvPr id="3" name="Rectangular Callout 2"/>
          <p:cNvSpPr/>
          <p:nvPr/>
        </p:nvSpPr>
        <p:spPr>
          <a:xfrm>
            <a:off x="5655732" y="126998"/>
            <a:ext cx="3225800" cy="2116667"/>
          </a:xfrm>
          <a:prstGeom prst="wedgeRectCallout">
            <a:avLst>
              <a:gd name="adj1" fmla="val 22737"/>
              <a:gd name="adj2" fmla="val 629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t>Not much concern of the situation of the patient, indifferent. Avoid flexibility. Couldn't help get resources. Would be superficially nice but not actually helpful. They don't care because it isn't their suffering and it's not their pain</a:t>
            </a:r>
            <a:r>
              <a:rPr lang="en-US" sz="1400" i="1" dirty="0" smtClean="0"/>
              <a:t>.</a:t>
            </a:r>
          </a:p>
          <a:p>
            <a:pPr algn="ctr"/>
            <a:r>
              <a:rPr lang="en-US" sz="1200" dirty="0" smtClean="0"/>
              <a:t>-Outpatient</a:t>
            </a:r>
            <a:endParaRPr lang="en-US" sz="1200" dirty="0"/>
          </a:p>
        </p:txBody>
      </p:sp>
      <p:sp>
        <p:nvSpPr>
          <p:cNvPr id="4" name="Rectangular Callout 3"/>
          <p:cNvSpPr/>
          <p:nvPr/>
        </p:nvSpPr>
        <p:spPr>
          <a:xfrm>
            <a:off x="3572933" y="990601"/>
            <a:ext cx="1905000" cy="1735666"/>
          </a:xfrm>
          <a:prstGeom prst="wedgeRectCallout">
            <a:avLst>
              <a:gd name="adj1" fmla="val 8350"/>
              <a:gd name="adj2" fmla="val 672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t>My doctors are nice, but I don't know what's going on</a:t>
            </a:r>
            <a:r>
              <a:rPr lang="en-US" sz="1400" i="1" dirty="0" smtClean="0"/>
              <a:t>.</a:t>
            </a:r>
          </a:p>
          <a:p>
            <a:pPr algn="ctr"/>
            <a:r>
              <a:rPr lang="en-US" sz="1200" dirty="0" smtClean="0"/>
              <a:t>-Inpatient</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199" y="1227667"/>
            <a:ext cx="8365787" cy="3360375"/>
          </a:xfrm>
        </p:spPr>
        <p:txBody>
          <a:bodyPr>
            <a:normAutofit fontScale="92500" lnSpcReduction="10000"/>
          </a:bodyPr>
          <a:lstStyle/>
          <a:p>
            <a:r>
              <a:rPr lang="en-US" dirty="0" smtClean="0"/>
              <a:t>FM practice teams welcome real</a:t>
            </a:r>
            <a:r>
              <a:rPr lang="en-US" dirty="0"/>
              <a:t>-</a:t>
            </a:r>
            <a:r>
              <a:rPr lang="en-US" dirty="0" smtClean="0"/>
              <a:t>time, actionable patient feedback on CP behaviors</a:t>
            </a:r>
          </a:p>
          <a:p>
            <a:r>
              <a:rPr lang="en-US" dirty="0" smtClean="0"/>
              <a:t>Patients are eager to provide feedback on team behaviors</a:t>
            </a:r>
          </a:p>
          <a:p>
            <a:r>
              <a:rPr lang="en-US" dirty="0" smtClean="0"/>
              <a:t>RAs need sample </a:t>
            </a:r>
            <a:r>
              <a:rPr lang="en-US" dirty="0"/>
              <a:t>s</a:t>
            </a:r>
            <a:r>
              <a:rPr lang="en-US" dirty="0" smtClean="0"/>
              <a:t>cripts and adequate training </a:t>
            </a:r>
          </a:p>
          <a:p>
            <a:r>
              <a:rPr lang="en-US" dirty="0"/>
              <a:t>Patient feedback might be biased by presence of RA </a:t>
            </a:r>
            <a:endParaRPr lang="en-US" dirty="0" smtClean="0"/>
          </a:p>
          <a:p>
            <a:r>
              <a:rPr lang="en-US" dirty="0" smtClean="0"/>
              <a:t>Major takeaways </a:t>
            </a:r>
            <a:r>
              <a:rPr lang="en-US" dirty="0" smtClean="0">
                <a:sym typeface="Wingdings"/>
              </a:rPr>
              <a:t> </a:t>
            </a:r>
          </a:p>
          <a:p>
            <a:pPr lvl="1"/>
            <a:r>
              <a:rPr lang="en-US" dirty="0" smtClean="0"/>
              <a:t>Mixed-methods study confirms overlap of 4 IPEC competency domains </a:t>
            </a:r>
            <a:r>
              <a:rPr lang="en-US" dirty="0" smtClean="0">
                <a:sym typeface="Wingdings"/>
              </a:rPr>
              <a:t> 1 global domain of Collaborative Practice</a:t>
            </a:r>
            <a:endParaRPr lang="en-US" dirty="0" smtClean="0"/>
          </a:p>
          <a:p>
            <a:pPr lvl="1"/>
            <a:r>
              <a:rPr lang="en-US" dirty="0" smtClean="0"/>
              <a:t>Patient JTOG provides a reliable, easy to use measure of a team’s collaborative practice behaviors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257176" y="958454"/>
            <a:ext cx="8715375" cy="3707606"/>
          </a:xfrm>
        </p:spPr>
        <p:txBody>
          <a:bodyPr>
            <a:normAutofit/>
          </a:bodyPr>
          <a:lstStyle/>
          <a:p>
            <a:r>
              <a:rPr lang="en-US" sz="2400" dirty="0">
                <a:cs typeface="MS PGothic" pitchFamily="34" charset="-128"/>
              </a:rPr>
              <a:t>Gathered patient data from a variety of teams </a:t>
            </a:r>
            <a:r>
              <a:rPr lang="en-US" sz="2400" dirty="0" smtClean="0">
                <a:cs typeface="MS PGothic" pitchFamily="34" charset="-128"/>
              </a:rPr>
              <a:t>at </a:t>
            </a:r>
            <a:r>
              <a:rPr lang="en-US" sz="2400" dirty="0">
                <a:cs typeface="MS PGothic" pitchFamily="34" charset="-128"/>
              </a:rPr>
              <a:t>TJU</a:t>
            </a:r>
            <a:endParaRPr lang="en-US" sz="1000" dirty="0">
              <a:cs typeface="MS PGothic" pitchFamily="34" charset="-128"/>
            </a:endParaRPr>
          </a:p>
          <a:p>
            <a:r>
              <a:rPr lang="en-US" sz="2400" dirty="0">
                <a:cs typeface="MS PGothic" pitchFamily="34" charset="-128"/>
              </a:rPr>
              <a:t>Developed longitudinal quantitative/qualitative feedback reports for teams </a:t>
            </a:r>
          </a:p>
          <a:p>
            <a:r>
              <a:rPr lang="en-US" sz="2400" dirty="0" smtClean="0">
                <a:cs typeface="MS PGothic" pitchFamily="34" charset="-128"/>
              </a:rPr>
              <a:t>Working with </a:t>
            </a:r>
            <a:r>
              <a:rPr lang="en-US" sz="2400" dirty="0">
                <a:cs typeface="MS PGothic" pitchFamily="34" charset="-128"/>
              </a:rPr>
              <a:t>educational and practice teams </a:t>
            </a:r>
            <a:r>
              <a:rPr lang="en-US" sz="2400" dirty="0" smtClean="0">
                <a:cs typeface="MS PGothic" pitchFamily="34" charset="-128"/>
              </a:rPr>
              <a:t>to address performance improvement based on JTOG feedback</a:t>
            </a:r>
          </a:p>
          <a:p>
            <a:r>
              <a:rPr lang="en-US" sz="2400" dirty="0" smtClean="0">
                <a:cs typeface="MS PGothic" pitchFamily="34" charset="-128"/>
              </a:rPr>
              <a:t>Completed large </a:t>
            </a:r>
            <a:r>
              <a:rPr lang="en-US" sz="2400" dirty="0">
                <a:cs typeface="MS PGothic" pitchFamily="34" charset="-128"/>
              </a:rPr>
              <a:t>scale validation study of Patient </a:t>
            </a:r>
            <a:r>
              <a:rPr lang="en-US" sz="2400" dirty="0" smtClean="0">
                <a:cs typeface="MS PGothic" pitchFamily="34" charset="-128"/>
              </a:rPr>
              <a:t>JTOG</a:t>
            </a:r>
          </a:p>
          <a:p>
            <a:r>
              <a:rPr lang="en-US" sz="2400" dirty="0">
                <a:cs typeface="MS PGothic" pitchFamily="34" charset="-128"/>
              </a:rPr>
              <a:t>360°JTOG </a:t>
            </a:r>
            <a:r>
              <a:rPr lang="en-US" sz="2400" dirty="0" smtClean="0">
                <a:cs typeface="MS PGothic" pitchFamily="34" charset="-128"/>
              </a:rPr>
              <a:t>App </a:t>
            </a:r>
            <a:r>
              <a:rPr lang="en-US" sz="2400" dirty="0" smtClean="0">
                <a:cs typeface="MS PGothic" pitchFamily="34" charset="-128"/>
                <a:sym typeface="Wingdings"/>
              </a:rPr>
              <a:t> Available</a:t>
            </a:r>
            <a:r>
              <a:rPr lang="en-US" sz="2400" dirty="0" smtClean="0">
                <a:cs typeface="MS PGothic" pitchFamily="34" charset="-128"/>
              </a:rPr>
              <a:t> </a:t>
            </a:r>
            <a:r>
              <a:rPr lang="en-US" sz="2400" dirty="0">
                <a:cs typeface="MS PGothic" pitchFamily="34" charset="-128"/>
              </a:rPr>
              <a:t>for dissemination in 2017</a:t>
            </a:r>
          </a:p>
          <a:p>
            <a:r>
              <a:rPr lang="en-US" sz="2400" dirty="0">
                <a:cs typeface="MS PGothic" pitchFamily="34" charset="-128"/>
              </a:rPr>
              <a:t>Plan for multi-institutional </a:t>
            </a:r>
            <a:r>
              <a:rPr lang="en-US" sz="2400" dirty="0" smtClean="0">
                <a:cs typeface="MS PGothic" pitchFamily="34" charset="-128"/>
              </a:rPr>
              <a:t>studies underway</a:t>
            </a:r>
            <a:endParaRPr lang="en-US" sz="2400" dirty="0">
              <a:cs typeface="MS PGothic" pitchFamily="34" charset="-128"/>
            </a:endParaRPr>
          </a:p>
        </p:txBody>
      </p:sp>
      <p:sp>
        <p:nvSpPr>
          <p:cNvPr id="29698" name="Title 1"/>
          <p:cNvSpPr>
            <a:spLocks noGrp="1"/>
          </p:cNvSpPr>
          <p:nvPr>
            <p:ph type="title"/>
          </p:nvPr>
        </p:nvSpPr>
        <p:spPr>
          <a:xfrm>
            <a:off x="382588" y="254794"/>
            <a:ext cx="7251700" cy="651272"/>
          </a:xfrm>
        </p:spPr>
        <p:txBody>
          <a:bodyPr/>
          <a:lstStyle/>
          <a:p>
            <a:r>
              <a:rPr lang="en-US" dirty="0">
                <a:cs typeface="MS PGothic" pitchFamily="34" charset="-128"/>
              </a:rPr>
              <a:t>Where are we </a:t>
            </a:r>
            <a:r>
              <a:rPr lang="en-US" dirty="0" smtClean="0">
                <a:cs typeface="MS PGothic" pitchFamily="34" charset="-128"/>
              </a:rPr>
              <a:t>now?</a:t>
            </a:r>
            <a:endParaRPr lang="en-US" dirty="0">
              <a:cs typeface="MS PGothic"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heading?</a:t>
            </a:r>
            <a:endParaRPr lang="en-US" dirty="0"/>
          </a:p>
        </p:txBody>
      </p:sp>
      <p:sp>
        <p:nvSpPr>
          <p:cNvPr id="3" name="Content Placeholder 2"/>
          <p:cNvSpPr>
            <a:spLocks noGrp="1"/>
          </p:cNvSpPr>
          <p:nvPr>
            <p:ph idx="1"/>
          </p:nvPr>
        </p:nvSpPr>
        <p:spPr>
          <a:xfrm>
            <a:off x="457199" y="1238250"/>
            <a:ext cx="8365787" cy="3471333"/>
          </a:xfrm>
        </p:spPr>
        <p:txBody>
          <a:bodyPr>
            <a:normAutofit fontScale="92500"/>
          </a:bodyPr>
          <a:lstStyle/>
          <a:p>
            <a:r>
              <a:rPr lang="en-US" sz="2400" dirty="0" smtClean="0"/>
              <a:t>By </a:t>
            </a:r>
            <a:r>
              <a:rPr lang="en-US" sz="2400" dirty="0"/>
              <a:t>employing all </a:t>
            </a:r>
            <a:r>
              <a:rPr lang="en-US" sz="2400" dirty="0" smtClean="0"/>
              <a:t>4 different </a:t>
            </a:r>
            <a:r>
              <a:rPr lang="en-US" sz="2400" dirty="0"/>
              <a:t>versions of </a:t>
            </a:r>
            <a:r>
              <a:rPr lang="en-US" sz="2400" dirty="0" smtClean="0"/>
              <a:t>the JTOG with </a:t>
            </a:r>
            <a:r>
              <a:rPr lang="en-US" sz="2400" dirty="0"/>
              <a:t>students and residents who rotate through FM, with preceptors who supervise them, and with the patients and caregivers served by these teams, we hope to gain </a:t>
            </a:r>
            <a:r>
              <a:rPr lang="en-US" sz="2400" dirty="0" smtClean="0"/>
              <a:t>a </a:t>
            </a:r>
            <a:r>
              <a:rPr lang="en-US" sz="2400" dirty="0"/>
              <a:t>robust view of collaborative practice in </a:t>
            </a:r>
            <a:r>
              <a:rPr lang="en-US" sz="2400" dirty="0" smtClean="0"/>
              <a:t>FM that </a:t>
            </a:r>
            <a:r>
              <a:rPr lang="en-US" sz="2400" dirty="0"/>
              <a:t>will </a:t>
            </a:r>
            <a:r>
              <a:rPr lang="en-US" sz="2400" dirty="0" smtClean="0"/>
              <a:t>help to: </a:t>
            </a:r>
          </a:p>
          <a:p>
            <a:pPr lvl="1"/>
            <a:r>
              <a:rPr lang="en-US" sz="2400" dirty="0"/>
              <a:t>G</a:t>
            </a:r>
            <a:r>
              <a:rPr lang="en-US" sz="2400" dirty="0" smtClean="0"/>
              <a:t>uide </a:t>
            </a:r>
            <a:r>
              <a:rPr lang="en-US" sz="2400" dirty="0"/>
              <a:t>performance improvement in </a:t>
            </a:r>
            <a:r>
              <a:rPr lang="en-US" sz="2400" dirty="0" smtClean="0"/>
              <a:t>practice</a:t>
            </a:r>
          </a:p>
          <a:p>
            <a:pPr lvl="1"/>
            <a:r>
              <a:rPr lang="en-US" sz="2400" dirty="0"/>
              <a:t>D</a:t>
            </a:r>
            <a:r>
              <a:rPr lang="en-US" sz="2400" dirty="0" smtClean="0"/>
              <a:t>efine national benchmarks in </a:t>
            </a:r>
            <a:r>
              <a:rPr lang="en-US" sz="2400" dirty="0" err="1" smtClean="0"/>
              <a:t>interprofessional</a:t>
            </a:r>
            <a:r>
              <a:rPr lang="en-US" sz="2400" dirty="0" smtClean="0"/>
              <a:t> CP</a:t>
            </a:r>
          </a:p>
          <a:p>
            <a:pPr lvl="1"/>
            <a:r>
              <a:rPr lang="en-US" sz="2400" dirty="0"/>
              <a:t>E</a:t>
            </a:r>
            <a:r>
              <a:rPr lang="en-US" sz="2400" dirty="0" smtClean="0"/>
              <a:t>nhance </a:t>
            </a:r>
            <a:r>
              <a:rPr lang="en-US" sz="2400" dirty="0"/>
              <a:t>the delivery of team-based care in Family </a:t>
            </a:r>
            <a:r>
              <a:rPr lang="en-US" sz="2400" dirty="0" smtClean="0"/>
              <a:t>Medicine</a:t>
            </a:r>
            <a:endParaRPr lang="en-US" sz="24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8460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pPr marL="114300" indent="0" algn="ctr">
              <a:buNone/>
              <a:defRPr/>
            </a:pPr>
            <a:r>
              <a:rPr lang="en-US" b="1" dirty="0" smtClean="0"/>
              <a:t>Jefferson </a:t>
            </a:r>
            <a:r>
              <a:rPr lang="en-US" b="1" dirty="0"/>
              <a:t>Center for </a:t>
            </a:r>
            <a:r>
              <a:rPr lang="en-US" b="1" dirty="0" err="1"/>
              <a:t>InterProfessional</a:t>
            </a:r>
            <a:r>
              <a:rPr lang="en-US" b="1" dirty="0"/>
              <a:t> Education (JCIPE)</a:t>
            </a:r>
          </a:p>
          <a:p>
            <a:pPr marL="114300" indent="0" algn="ctr">
              <a:buNone/>
              <a:defRPr/>
            </a:pPr>
            <a:r>
              <a:rPr lang="en-US" b="1" dirty="0"/>
              <a:t>Email: </a:t>
            </a:r>
            <a:r>
              <a:rPr lang="en-US" b="1" dirty="0" err="1"/>
              <a:t>JeffCrtInterproEd@jefferson.edu</a:t>
            </a:r>
            <a:endParaRPr lang="en-US" b="1" dirty="0"/>
          </a:p>
          <a:p>
            <a:pPr marL="114300" indent="0" algn="ctr">
              <a:buNone/>
              <a:defRPr/>
            </a:pPr>
            <a:r>
              <a:rPr lang="en-US" b="1" dirty="0"/>
              <a:t>Follow us on Twitter @</a:t>
            </a:r>
            <a:r>
              <a:rPr lang="en-US" b="1" dirty="0" err="1"/>
              <a:t>JeffCIPE</a:t>
            </a:r>
            <a:endParaRPr lang="en-US" b="1" dirty="0"/>
          </a:p>
          <a:p>
            <a:pPr marL="11430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42452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8939" y="236934"/>
            <a:ext cx="6943725" cy="527447"/>
          </a:xfrm>
        </p:spPr>
        <p:txBody>
          <a:bodyPr/>
          <a:lstStyle/>
          <a:p>
            <a:r>
              <a:rPr lang="en-US">
                <a:cs typeface="MS PGothic" pitchFamily="34" charset="-128"/>
              </a:rPr>
              <a:t>References</a:t>
            </a:r>
          </a:p>
        </p:txBody>
      </p:sp>
      <p:sp>
        <p:nvSpPr>
          <p:cNvPr id="31746" name="Content Placeholder 2"/>
          <p:cNvSpPr>
            <a:spLocks noGrp="1"/>
          </p:cNvSpPr>
          <p:nvPr>
            <p:ph idx="1"/>
          </p:nvPr>
        </p:nvSpPr>
        <p:spPr>
          <a:xfrm>
            <a:off x="311150" y="764381"/>
            <a:ext cx="8590812" cy="4107657"/>
          </a:xfrm>
        </p:spPr>
        <p:txBody>
          <a:bodyPr>
            <a:normAutofit lnSpcReduction="10000"/>
          </a:bodyPr>
          <a:lstStyle/>
          <a:p>
            <a:pPr lvl="0"/>
            <a:r>
              <a:rPr lang="en-US" sz="1000" dirty="0" err="1" smtClean="0"/>
              <a:t>Sinsky</a:t>
            </a:r>
            <a:r>
              <a:rPr lang="en-US" sz="1000" dirty="0" smtClean="0"/>
              <a:t>, CA, Willard-Grace, R, </a:t>
            </a:r>
            <a:r>
              <a:rPr lang="en-US" sz="1000" dirty="0" err="1" smtClean="0"/>
              <a:t>Schutzbank</a:t>
            </a:r>
            <a:r>
              <a:rPr lang="en-US" sz="1000" dirty="0" smtClean="0"/>
              <a:t>, AM, </a:t>
            </a:r>
            <a:r>
              <a:rPr lang="en-US" sz="1000" dirty="0" err="1" smtClean="0"/>
              <a:t>Sinsky</a:t>
            </a:r>
            <a:r>
              <a:rPr lang="en-US" sz="1000" dirty="0" smtClean="0"/>
              <a:t>, TA, </a:t>
            </a:r>
            <a:r>
              <a:rPr lang="en-US" sz="1000" dirty="0" err="1" smtClean="0"/>
              <a:t>Margolius</a:t>
            </a:r>
            <a:r>
              <a:rPr lang="en-US" sz="1000" dirty="0" smtClean="0"/>
              <a:t>, D, </a:t>
            </a:r>
            <a:r>
              <a:rPr lang="en-US" sz="1000" dirty="0" err="1" smtClean="0"/>
              <a:t>Bodenheimer</a:t>
            </a:r>
            <a:r>
              <a:rPr lang="en-US" sz="1000" dirty="0" smtClean="0"/>
              <a:t>, T. In search of joy in practice: A report of 23 high-functioning primary care practices. Annals of Family Medicine 2013;11(3), 272-278.</a:t>
            </a:r>
          </a:p>
          <a:p>
            <a:pPr lvl="0"/>
            <a:r>
              <a:rPr lang="en-US" sz="1000" dirty="0" err="1" smtClean="0"/>
              <a:t>Interprofessional</a:t>
            </a:r>
            <a:r>
              <a:rPr lang="en-US" sz="1000" dirty="0" smtClean="0"/>
              <a:t> Education Collaborative. Core competencies for </a:t>
            </a:r>
            <a:r>
              <a:rPr lang="en-US" sz="1000" dirty="0" err="1" smtClean="0"/>
              <a:t>interprofessional</a:t>
            </a:r>
            <a:r>
              <a:rPr lang="en-US" sz="1000" dirty="0" smtClean="0"/>
              <a:t> collaborative practice: 2016 update. Washington, DC: </a:t>
            </a:r>
            <a:r>
              <a:rPr lang="en-US" sz="1000" dirty="0" err="1" smtClean="0"/>
              <a:t>Interprofessional</a:t>
            </a:r>
            <a:r>
              <a:rPr lang="en-US" sz="1000" dirty="0" smtClean="0"/>
              <a:t> Education Collaborative, 2016.</a:t>
            </a:r>
          </a:p>
          <a:p>
            <a:pPr lvl="0"/>
            <a:r>
              <a:rPr lang="en-US" sz="1000" dirty="0" smtClean="0"/>
              <a:t>World Health Organization. Framework for action on </a:t>
            </a:r>
            <a:r>
              <a:rPr lang="en-US" sz="1000" dirty="0" err="1" smtClean="0"/>
              <a:t>interprofessional</a:t>
            </a:r>
            <a:r>
              <a:rPr lang="en-US" sz="1000" dirty="0" smtClean="0"/>
              <a:t> education &amp; collaborative practice. Geneva, Switzerland: WHO Department of Human Resources for Health. 2010. </a:t>
            </a:r>
            <a:r>
              <a:rPr lang="en-US" sz="1000" u="sng" dirty="0" smtClean="0">
                <a:hlinkClick r:id="rId3"/>
              </a:rPr>
              <a:t>http://whqlibdoc.who.int/hq/2010/WHO_HRH_HPN_10.3_eng.pdf</a:t>
            </a:r>
            <a:r>
              <a:rPr lang="en-US" sz="1000" dirty="0" smtClean="0"/>
              <a:t>. Accessed December 7, 2016.</a:t>
            </a:r>
          </a:p>
          <a:p>
            <a:pPr lvl="0"/>
            <a:r>
              <a:rPr lang="en-US" sz="1000" dirty="0" err="1" smtClean="0"/>
              <a:t>Interprofessional</a:t>
            </a:r>
            <a:r>
              <a:rPr lang="en-US" sz="1000" dirty="0" smtClean="0"/>
              <a:t> Education Collaborative Expert Panel. Core competencies for </a:t>
            </a:r>
            <a:r>
              <a:rPr lang="en-US" sz="1000" dirty="0" err="1" smtClean="0"/>
              <a:t>interprofessional</a:t>
            </a:r>
            <a:r>
              <a:rPr lang="en-US" sz="1000" dirty="0" smtClean="0"/>
              <a:t> collaborative practice: Report of an expert panel. Washington, DC: </a:t>
            </a:r>
            <a:r>
              <a:rPr lang="en-US" sz="1000" dirty="0" err="1" smtClean="0"/>
              <a:t>Interprofessional</a:t>
            </a:r>
            <a:r>
              <a:rPr lang="en-US" sz="1000" dirty="0" smtClean="0"/>
              <a:t> Education Collaborative. 2011. </a:t>
            </a:r>
            <a:r>
              <a:rPr lang="en-US" sz="1000" u="sng" dirty="0" smtClean="0">
                <a:hlinkClick r:id="rId4"/>
              </a:rPr>
              <a:t>http://www.aacn.nche.edu/education-resources/ipecreport.pdf</a:t>
            </a:r>
            <a:r>
              <a:rPr lang="en-US" sz="1000" dirty="0" smtClean="0"/>
              <a:t>. Accessed December 7, 2016.</a:t>
            </a:r>
          </a:p>
          <a:p>
            <a:pPr lvl="0"/>
            <a:r>
              <a:rPr lang="en-US" sz="1000" dirty="0" smtClean="0"/>
              <a:t>Institute of Medicine. Measuring the impact of </a:t>
            </a:r>
            <a:r>
              <a:rPr lang="en-US" sz="1000" dirty="0" err="1" smtClean="0"/>
              <a:t>interprofessional</a:t>
            </a:r>
            <a:r>
              <a:rPr lang="en-US" sz="1000" dirty="0" smtClean="0"/>
              <a:t> education on collaborative practice and patient outcomes. Washington, DC: National Academies Press. 2015.</a:t>
            </a:r>
          </a:p>
          <a:p>
            <a:pPr lvl="0"/>
            <a:r>
              <a:rPr lang="en-US" sz="1000" dirty="0" smtClean="0"/>
              <a:t>Institute of Medicine. Crossing the quality chasm: A new health system for the 21st century. Washington, DC: National Academies Press, </a:t>
            </a:r>
            <a:r>
              <a:rPr lang="en-US" sz="1000" dirty="0" smtClean="0"/>
              <a:t>2001</a:t>
            </a:r>
          </a:p>
          <a:p>
            <a:pPr lvl="0"/>
            <a:r>
              <a:rPr lang="en-US" sz="1000" dirty="0" smtClean="0"/>
              <a:t>McMillan, S. S., Kendall, E., </a:t>
            </a:r>
            <a:r>
              <a:rPr lang="en-US" sz="1000" dirty="0" err="1" smtClean="0"/>
              <a:t>Sav</a:t>
            </a:r>
            <a:r>
              <a:rPr lang="en-US" sz="1000" dirty="0" smtClean="0"/>
              <a:t>, A., King, M. A., </a:t>
            </a:r>
            <a:r>
              <a:rPr lang="en-US" sz="1000" dirty="0" err="1" smtClean="0"/>
              <a:t>Whitty</a:t>
            </a:r>
            <a:r>
              <a:rPr lang="en-US" sz="1000" dirty="0" smtClean="0"/>
              <a:t>, J. A., Kelly, F., &amp; Wheeler, A. J. Patient-Centered Approaches to Health Care: A Systematic Review of Randomized Controlled Trials. Medical Care Research and Review, 2013;70(6), 567–596. </a:t>
            </a:r>
          </a:p>
          <a:p>
            <a:pPr lvl="0"/>
            <a:r>
              <a:rPr lang="en-US" sz="1000" dirty="0" smtClean="0"/>
              <a:t>Mead N, Bower P. Patient-</a:t>
            </a:r>
            <a:r>
              <a:rPr lang="en-US" sz="1000" dirty="0" err="1" smtClean="0"/>
              <a:t>centred</a:t>
            </a:r>
            <a:r>
              <a:rPr lang="en-US" sz="1000" dirty="0" smtClean="0"/>
              <a:t> consultations and outcomes in primary care: a review of the literature. Patient </a:t>
            </a:r>
            <a:r>
              <a:rPr lang="en-US" sz="1000" dirty="0" err="1" smtClean="0"/>
              <a:t>Educ</a:t>
            </a:r>
            <a:r>
              <a:rPr lang="en-US" sz="1000" dirty="0" smtClean="0"/>
              <a:t> </a:t>
            </a:r>
            <a:r>
              <a:rPr lang="en-US" sz="1000" dirty="0" err="1" smtClean="0"/>
              <a:t>Couns</a:t>
            </a:r>
            <a:r>
              <a:rPr lang="en-US" sz="1000" dirty="0" smtClean="0"/>
              <a:t>, 2002;48(1):51-61. </a:t>
            </a:r>
          </a:p>
          <a:p>
            <a:pPr lvl="0"/>
            <a:r>
              <a:rPr lang="en-US" sz="1000" dirty="0" smtClean="0"/>
              <a:t>Olsson, LE, </a:t>
            </a:r>
            <a:r>
              <a:rPr lang="en-US" sz="1000" dirty="0" err="1" smtClean="0"/>
              <a:t>Jakobsson</a:t>
            </a:r>
            <a:r>
              <a:rPr lang="en-US" sz="1000" dirty="0" smtClean="0"/>
              <a:t> </a:t>
            </a:r>
            <a:r>
              <a:rPr lang="en-US" sz="1000" dirty="0" err="1" smtClean="0"/>
              <a:t>Ung</a:t>
            </a:r>
            <a:r>
              <a:rPr lang="en-US" sz="1000" dirty="0" smtClean="0"/>
              <a:t>, E, </a:t>
            </a:r>
            <a:r>
              <a:rPr lang="en-US" sz="1000" dirty="0" err="1" smtClean="0"/>
              <a:t>Swedberg</a:t>
            </a:r>
            <a:r>
              <a:rPr lang="en-US" sz="1000" dirty="0" smtClean="0"/>
              <a:t>, K, </a:t>
            </a:r>
            <a:r>
              <a:rPr lang="en-US" sz="1000" dirty="0" err="1" smtClean="0"/>
              <a:t>Ekman</a:t>
            </a:r>
            <a:r>
              <a:rPr lang="en-US" sz="1000" dirty="0" smtClean="0"/>
              <a:t>, I. Efficacy of person-</a:t>
            </a:r>
            <a:r>
              <a:rPr lang="en-US" sz="1000" dirty="0" err="1" smtClean="0"/>
              <a:t>centred</a:t>
            </a:r>
            <a:r>
              <a:rPr lang="en-US" sz="1000" dirty="0" smtClean="0"/>
              <a:t> care as an intervention in controlled trials - a systematic review. Journal of Clinical Nursing, 2013;22(3–4), 456–465. </a:t>
            </a:r>
          </a:p>
          <a:p>
            <a:pPr lvl="0"/>
            <a:r>
              <a:rPr lang="en-US" sz="1000" dirty="0" smtClean="0"/>
              <a:t>Ashby ME, </a:t>
            </a:r>
            <a:r>
              <a:rPr lang="en-US" sz="1000" dirty="0" err="1" smtClean="0"/>
              <a:t>Dowding</a:t>
            </a:r>
            <a:r>
              <a:rPr lang="en-US" sz="1000" dirty="0" smtClean="0"/>
              <a:t> C. Hospice care and patients’ pain: communication between patients, relatives, nurses and doctors. </a:t>
            </a:r>
            <a:r>
              <a:rPr lang="en-US" sz="1000" dirty="0" err="1" smtClean="0"/>
              <a:t>Int</a:t>
            </a:r>
            <a:r>
              <a:rPr lang="en-US" sz="1000" dirty="0" smtClean="0"/>
              <a:t> J Pall Care </a:t>
            </a:r>
            <a:r>
              <a:rPr lang="en-US" sz="1000" dirty="0" err="1" smtClean="0"/>
              <a:t>Nurs</a:t>
            </a:r>
            <a:r>
              <a:rPr lang="en-US" sz="1000" dirty="0" smtClean="0"/>
              <a:t> 2001;7(2):58. </a:t>
            </a:r>
          </a:p>
          <a:p>
            <a:pPr lvl="0"/>
            <a:r>
              <a:rPr lang="en-US" sz="1000" dirty="0" err="1" smtClean="0"/>
              <a:t>Dowsett</a:t>
            </a:r>
            <a:r>
              <a:rPr lang="en-US" sz="1000" dirty="0" smtClean="0"/>
              <a:t> SM, Saul JL, </a:t>
            </a:r>
            <a:r>
              <a:rPr lang="en-US" sz="1000" dirty="0" err="1" smtClean="0"/>
              <a:t>Butow</a:t>
            </a:r>
            <a:r>
              <a:rPr lang="en-US" sz="1000" dirty="0" smtClean="0"/>
              <a:t> PN, Dunn SM, Boyer MJ, </a:t>
            </a:r>
            <a:r>
              <a:rPr lang="en-US" sz="1000" dirty="0" err="1" smtClean="0"/>
              <a:t>Findlow</a:t>
            </a:r>
            <a:r>
              <a:rPr lang="en-US" sz="1000" dirty="0" smtClean="0"/>
              <a:t> R, </a:t>
            </a:r>
            <a:r>
              <a:rPr lang="en-US" sz="1000" dirty="0" err="1" smtClean="0"/>
              <a:t>Dunsmore</a:t>
            </a:r>
            <a:r>
              <a:rPr lang="en-US" sz="1000" dirty="0" smtClean="0"/>
              <a:t> J. Communication styles in the cancer consultation: preferences for a patient-</a:t>
            </a:r>
            <a:r>
              <a:rPr lang="en-US" sz="1000" dirty="0" err="1" smtClean="0"/>
              <a:t>centred</a:t>
            </a:r>
            <a:r>
              <a:rPr lang="en-US" sz="1000" dirty="0" smtClean="0"/>
              <a:t> approach. Psycho-oncology 2000;9(2):147-156. </a:t>
            </a:r>
          </a:p>
          <a:p>
            <a:pPr lvl="0"/>
            <a:r>
              <a:rPr lang="en-US" sz="1000" dirty="0" smtClean="0"/>
              <a:t>Kwan J, </a:t>
            </a:r>
            <a:r>
              <a:rPr lang="en-US" sz="1000" dirty="0" err="1" smtClean="0"/>
              <a:t>Sandercock</a:t>
            </a:r>
            <a:r>
              <a:rPr lang="en-US" sz="1000" dirty="0" smtClean="0"/>
              <a:t> P. In hospital care pathways for stroke. </a:t>
            </a:r>
            <a:r>
              <a:rPr lang="en-US" sz="1000" dirty="0" err="1" smtClean="0"/>
              <a:t>Coch</a:t>
            </a:r>
            <a:r>
              <a:rPr lang="en-US" sz="1000" dirty="0" smtClean="0"/>
              <a:t> Database Sys Rev 2004;4. </a:t>
            </a:r>
          </a:p>
          <a:p>
            <a:pPr lvl="0"/>
            <a:r>
              <a:rPr lang="en-US" sz="1000" dirty="0" err="1" smtClean="0"/>
              <a:t>Simces</a:t>
            </a:r>
            <a:r>
              <a:rPr lang="en-US" sz="1000" dirty="0" smtClean="0"/>
              <a:t> Z. Exploring the link between public involvement/citizen engagement and quality health care. A review and analysis of the current literature. Ottawa: Health Canada, 2003</a:t>
            </a:r>
            <a:r>
              <a:rPr lang="en-US" sz="1000" dirty="0" smtClean="0"/>
              <a:t>.</a:t>
            </a:r>
            <a:endParaRPr lang="en-US" sz="1000" dirty="0" smtClean="0"/>
          </a:p>
          <a:p>
            <a:endParaRPr lang="en-US" sz="1000" dirty="0">
              <a:cs typeface="MS PGothic"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31"/>
            <a:ext cx="8229600" cy="614563"/>
          </a:xfrm>
        </p:spPr>
        <p:txBody>
          <a:bodyPr/>
          <a:lstStyle/>
          <a:p>
            <a:r>
              <a:rPr lang="en-US" dirty="0" smtClean="0"/>
              <a:t>References, cont.</a:t>
            </a:r>
            <a:endParaRPr lang="en-US" dirty="0"/>
          </a:p>
        </p:txBody>
      </p:sp>
      <p:sp>
        <p:nvSpPr>
          <p:cNvPr id="3" name="Content Placeholder 2"/>
          <p:cNvSpPr>
            <a:spLocks noGrp="1"/>
          </p:cNvSpPr>
          <p:nvPr>
            <p:ph idx="1"/>
          </p:nvPr>
        </p:nvSpPr>
        <p:spPr>
          <a:xfrm>
            <a:off x="457200" y="687294"/>
            <a:ext cx="8229600" cy="4456206"/>
          </a:xfrm>
        </p:spPr>
        <p:txBody>
          <a:bodyPr>
            <a:normAutofit lnSpcReduction="10000"/>
          </a:bodyPr>
          <a:lstStyle/>
          <a:p>
            <a:pPr lvl="0"/>
            <a:r>
              <a:rPr lang="en-US" sz="1000" dirty="0" smtClean="0"/>
              <a:t>Shoemaker SJ, </a:t>
            </a:r>
            <a:r>
              <a:rPr lang="en-US" sz="1000" dirty="0" err="1" smtClean="0"/>
              <a:t>Fuda</a:t>
            </a:r>
            <a:r>
              <a:rPr lang="en-US" sz="1000" dirty="0" smtClean="0"/>
              <a:t> KK, </a:t>
            </a:r>
            <a:r>
              <a:rPr lang="en-US" sz="1000" dirty="0" err="1" smtClean="0"/>
              <a:t>Parchman</a:t>
            </a:r>
            <a:r>
              <a:rPr lang="en-US" sz="1000" dirty="0" smtClean="0"/>
              <a:t> M, Schaefer J, Levin J, Hunt M, </a:t>
            </a:r>
            <a:r>
              <a:rPr lang="en-US" sz="1000" dirty="0" err="1" smtClean="0"/>
              <a:t>Ricciardi</a:t>
            </a:r>
            <a:r>
              <a:rPr lang="en-US" sz="1000" dirty="0" smtClean="0"/>
              <a:t> R. Atlas of Instruments to Measure Team-based Primary Care Report. Prepared by </a:t>
            </a:r>
            <a:r>
              <a:rPr lang="en-US" sz="1000" dirty="0" err="1" smtClean="0"/>
              <a:t>Abt</a:t>
            </a:r>
            <a:r>
              <a:rPr lang="en-US" sz="1000" dirty="0" smtClean="0"/>
              <a:t> Associates under Contract # HHSA 290.2010.0004I, Task Order #5. AHRQ Publication No. 14-0063-EF. Rockville, MD: Agency for Healthcare Research and Quality. 2014. </a:t>
            </a:r>
            <a:r>
              <a:rPr lang="en-US" sz="1000" u="sng" dirty="0" err="1" smtClean="0">
                <a:hlinkClick r:id="rId2"/>
              </a:rPr>
              <a:t>http://primarycaremeasures.ahrq.gov/team-based-care/downloads/ccteam/Team-based_Primary_Care_Atlas.pdf</a:t>
            </a:r>
            <a:r>
              <a:rPr lang="en-US" sz="1000" dirty="0" err="1" smtClean="0"/>
              <a:t>.</a:t>
            </a:r>
            <a:r>
              <a:rPr lang="en-US" sz="1000" dirty="0" smtClean="0"/>
              <a:t> Accessed November 10, 2016. </a:t>
            </a:r>
          </a:p>
          <a:p>
            <a:pPr lvl="0"/>
            <a:r>
              <a:rPr lang="en-US" sz="1000" dirty="0" smtClean="0"/>
              <a:t>Agency for Health Care Research and Quality. </a:t>
            </a:r>
            <a:r>
              <a:rPr lang="en-US" sz="1000" u="sng" dirty="0" smtClean="0">
                <a:hlinkClick r:id="rId3"/>
              </a:rPr>
              <a:t>http://www.ahrq.gov/cahps/surveys-guidance/cg/about/index.htm</a:t>
            </a:r>
            <a:r>
              <a:rPr lang="en-US" sz="1000" dirty="0" smtClean="0"/>
              <a:t>. Accessed November 10, 2016. </a:t>
            </a:r>
          </a:p>
          <a:p>
            <a:pPr lvl="0"/>
            <a:r>
              <a:rPr lang="en-US" sz="1000" dirty="0" err="1" smtClean="0"/>
              <a:t>Shaller</a:t>
            </a:r>
            <a:r>
              <a:rPr lang="en-US" sz="1000" dirty="0" smtClean="0"/>
              <a:t>, D. The Evolving CG-CAHPS Landscape : What’s Next for Ambulatory Practices? Agenda • CAHPS Program Overview • Current CG-CAHPS Landscape • CAHPS Consortium Research and New Directions, 2015.</a:t>
            </a:r>
          </a:p>
          <a:p>
            <a:pPr lvl="0"/>
            <a:r>
              <a:rPr lang="en-US" sz="1000" dirty="0" smtClean="0"/>
              <a:t>Giordano, LA, Elliott, MN, Goldstein, E, </a:t>
            </a:r>
            <a:r>
              <a:rPr lang="en-US" sz="1000" dirty="0" err="1" smtClean="0"/>
              <a:t>Lehrman</a:t>
            </a:r>
            <a:r>
              <a:rPr lang="en-US" sz="1000" dirty="0" smtClean="0"/>
              <a:t>, WG, Spencer, PA. Development, Implementation, and Public Reporting of the HCAHPS Survey. Medical Care Research and Review, 2009;67(1), 27–37. </a:t>
            </a:r>
          </a:p>
          <a:p>
            <a:pPr lvl="0"/>
            <a:r>
              <a:rPr lang="en-US" sz="1000" dirty="0" err="1" smtClean="0"/>
              <a:t>Anhang</a:t>
            </a:r>
            <a:r>
              <a:rPr lang="en-US" sz="1000" dirty="0" smtClean="0"/>
              <a:t> Price, R, Elliott, MN, Cleary, PD, </a:t>
            </a:r>
            <a:r>
              <a:rPr lang="en-US" sz="1000" dirty="0" err="1" smtClean="0"/>
              <a:t>Zaslavsky</a:t>
            </a:r>
            <a:r>
              <a:rPr lang="en-US" sz="1000" dirty="0" smtClean="0"/>
              <a:t>, AM, Hays, RD. Should Health Care Providers be Accountable for Patients??? Care Experiences? Journal of General Internal Medicine, 2014;30(2), 253–256. </a:t>
            </a:r>
          </a:p>
          <a:p>
            <a:pPr lvl="0"/>
            <a:r>
              <a:rPr lang="en-US" sz="1000" dirty="0" smtClean="0"/>
              <a:t>The Joint </a:t>
            </a:r>
            <a:r>
              <a:rPr lang="en-US" sz="1000" dirty="0" err="1" smtClean="0"/>
              <a:t>Commision</a:t>
            </a:r>
            <a:r>
              <a:rPr lang="en-US" sz="1000" dirty="0" smtClean="0"/>
              <a:t>. </a:t>
            </a:r>
            <a:r>
              <a:rPr lang="en-US" sz="1000" u="sng" dirty="0" err="1" smtClean="0">
                <a:hlinkClick r:id="rId4"/>
              </a:rPr>
              <a:t>https://www.jointcommission.org/specifications_manual_joint_commission_national_quality_core_measures.aspx</a:t>
            </a:r>
            <a:r>
              <a:rPr lang="en-US" sz="1000" dirty="0" err="1" smtClean="0"/>
              <a:t>.</a:t>
            </a:r>
            <a:r>
              <a:rPr lang="en-US" sz="1000" dirty="0" smtClean="0"/>
              <a:t> Accessed December 66, 2016. </a:t>
            </a:r>
          </a:p>
          <a:p>
            <a:r>
              <a:rPr lang="en-US" sz="1000" dirty="0" smtClean="0"/>
              <a:t>Berwick, DM, Nolan, TW, Whittington, J. The triple aim: Care, health, and cost. Health Affairs, 2008;27(3), 759–769. </a:t>
            </a:r>
            <a:endParaRPr lang="en-US" sz="1000" dirty="0" smtClean="0"/>
          </a:p>
          <a:p>
            <a:pPr lvl="0"/>
            <a:r>
              <a:rPr lang="en-US" sz="1000" dirty="0" err="1" smtClean="0"/>
              <a:t>Menscer</a:t>
            </a:r>
            <a:r>
              <a:rPr lang="en-US" sz="1000" dirty="0" smtClean="0"/>
              <a:t>, D. REPORTS OF THE COUNCIL ON MEDICAL EDUCATION. American Medical Association, 2016.</a:t>
            </a:r>
          </a:p>
          <a:p>
            <a:pPr lvl="0"/>
            <a:r>
              <a:rPr lang="en-US" sz="1000" dirty="0" smtClean="0"/>
              <a:t>Reeves, S, </a:t>
            </a:r>
            <a:r>
              <a:rPr lang="en-US" sz="1000" dirty="0" err="1" smtClean="0"/>
              <a:t>Zwarenstein</a:t>
            </a:r>
            <a:r>
              <a:rPr lang="en-US" sz="1000" dirty="0" smtClean="0"/>
              <a:t>, M, Goldman, J, Barr, H, </a:t>
            </a:r>
            <a:r>
              <a:rPr lang="en-US" sz="1000" dirty="0" err="1" smtClean="0"/>
              <a:t>Freeth</a:t>
            </a:r>
            <a:r>
              <a:rPr lang="en-US" sz="1000" dirty="0" smtClean="0"/>
              <a:t>, D, </a:t>
            </a:r>
            <a:r>
              <a:rPr lang="en-US" sz="1000" dirty="0" err="1" smtClean="0"/>
              <a:t>Hammick</a:t>
            </a:r>
            <a:r>
              <a:rPr lang="en-US" sz="1000" dirty="0" smtClean="0"/>
              <a:t>, M, Koppel, I. </a:t>
            </a:r>
            <a:r>
              <a:rPr lang="en-US" sz="1000" dirty="0" err="1" smtClean="0"/>
              <a:t>Interprofessional</a:t>
            </a:r>
            <a:r>
              <a:rPr lang="en-US" sz="1000" dirty="0" smtClean="0"/>
              <a:t> education: effects on professional practice and health care outcomes. Cochrane Database of Systematic Reviews. 2001;1.</a:t>
            </a:r>
          </a:p>
          <a:p>
            <a:pPr lvl="0"/>
            <a:r>
              <a:rPr lang="en-US" sz="1000" dirty="0" smtClean="0">
                <a:hlinkClick r:id="rId5" invalidUrl="https://www.ncbi.nlm.nih.gov/pubmed/?term=Strasser DC[Author]&amp;cauthor=true&amp;cauthor_uid=15759219"/>
              </a:rPr>
              <a:t>Strasser DC</a:t>
            </a:r>
            <a:r>
              <a:rPr lang="en-US" sz="1000" dirty="0" smtClean="0"/>
              <a:t>1, </a:t>
            </a:r>
            <a:r>
              <a:rPr lang="en-US" sz="1000" dirty="0" smtClean="0">
                <a:hlinkClick r:id="rId6" invalidUrl="https://www.ncbi.nlm.nih.gov/pubmed/?term=Falconer JA[Author]&amp;cauthor=true&amp;cauthor_uid=15759219"/>
              </a:rPr>
              <a:t>Falconer JA</a:t>
            </a:r>
            <a:r>
              <a:rPr lang="en-US" sz="1000" dirty="0" smtClean="0"/>
              <a:t>, </a:t>
            </a:r>
            <a:r>
              <a:rPr lang="en-US" sz="1000" dirty="0" smtClean="0">
                <a:hlinkClick r:id="rId7" invalidUrl="https://www.ncbi.nlm.nih.gov/pubmed/?term=Herrin JS[Author]&amp;cauthor=true&amp;cauthor_uid=15759219"/>
              </a:rPr>
              <a:t>Herrin JS</a:t>
            </a:r>
            <a:r>
              <a:rPr lang="en-US" sz="1000" dirty="0" smtClean="0"/>
              <a:t>, </a:t>
            </a:r>
            <a:r>
              <a:rPr lang="en-US" sz="1000" dirty="0" smtClean="0">
                <a:hlinkClick r:id="rId8" invalidUrl="https://www.ncbi.nlm.nih.gov/pubmed/?term=Bowen SE[Author]&amp;cauthor=true&amp;cauthor_uid=15759219"/>
              </a:rPr>
              <a:t>Bowen SE</a:t>
            </a:r>
            <a:r>
              <a:rPr lang="en-US" sz="1000" dirty="0" smtClean="0"/>
              <a:t>, </a:t>
            </a:r>
            <a:r>
              <a:rPr lang="en-US" sz="1000" dirty="0" smtClean="0">
                <a:hlinkClick r:id="rId9" invalidUrl="https://www.ncbi.nlm.nih.gov/pubmed/?term=Stevens AB[Author]&amp;cauthor=true&amp;cauthor_uid=15759219"/>
              </a:rPr>
              <a:t>Stevens AB</a:t>
            </a:r>
            <a:r>
              <a:rPr lang="en-US" sz="1000" dirty="0" smtClean="0"/>
              <a:t>, </a:t>
            </a:r>
            <a:r>
              <a:rPr lang="en-US" sz="1000" dirty="0" smtClean="0">
                <a:hlinkClick r:id="rId10" invalidUrl="https://www.ncbi.nlm.nih.gov/pubmed/?term=Uomoto J[Author]&amp;cauthor=true&amp;cauthor_uid=15759219"/>
              </a:rPr>
              <a:t>Uomoto J</a:t>
            </a:r>
            <a:r>
              <a:rPr lang="en-US" sz="1000" dirty="0" smtClean="0"/>
              <a:t>. Team functioning and patient outcomes in stroke rehabilitation. Arch Phys Med </a:t>
            </a:r>
            <a:r>
              <a:rPr lang="en-US" sz="1000" dirty="0" err="1" smtClean="0"/>
              <a:t>Rehabil</a:t>
            </a:r>
            <a:r>
              <a:rPr lang="en-US" sz="1000" dirty="0" smtClean="0"/>
              <a:t>. 2005 Mar;86(3):403-9.</a:t>
            </a:r>
          </a:p>
          <a:p>
            <a:pPr lvl="0"/>
            <a:r>
              <a:rPr lang="en-US" sz="1000" dirty="0" smtClean="0"/>
              <a:t>Lyons, K. J., Giordano, C., </a:t>
            </a:r>
            <a:r>
              <a:rPr lang="en-US" sz="1000" dirty="0" err="1" smtClean="0"/>
              <a:t>Speakman</a:t>
            </a:r>
            <a:r>
              <a:rPr lang="en-US" sz="1000" dirty="0" smtClean="0"/>
              <a:t>, E., Smith, K., &amp; Horowitz, J. A. Jefferson Teamwork Observation Guide ( JTOG ): An Instrument to Observe Teamwork Behaviors, </a:t>
            </a:r>
            <a:r>
              <a:rPr lang="en-US" sz="1000" dirty="0" err="1" smtClean="0"/>
              <a:t>n.d</a:t>
            </a:r>
            <a:r>
              <a:rPr lang="en-US" sz="1000" dirty="0" smtClean="0"/>
              <a:t>.</a:t>
            </a:r>
          </a:p>
          <a:p>
            <a:pPr lvl="0"/>
            <a:r>
              <a:rPr lang="en-US" sz="1000" dirty="0" err="1" smtClean="0"/>
              <a:t>Interprofessional</a:t>
            </a:r>
            <a:r>
              <a:rPr lang="en-US" sz="1000" dirty="0" smtClean="0"/>
              <a:t> Education Collaborative. Core competencies for </a:t>
            </a:r>
            <a:r>
              <a:rPr lang="en-US" sz="1000" dirty="0" err="1" smtClean="0"/>
              <a:t>interprofessional</a:t>
            </a:r>
            <a:r>
              <a:rPr lang="en-US" sz="1000" dirty="0" smtClean="0"/>
              <a:t> collaborative practice: 2016 update. Washington, DC: </a:t>
            </a:r>
            <a:r>
              <a:rPr lang="en-US" sz="1000" dirty="0" err="1" smtClean="0"/>
              <a:t>Interprofessional</a:t>
            </a:r>
            <a:r>
              <a:rPr lang="en-US" sz="1000" dirty="0" smtClean="0"/>
              <a:t> Education Collaborative, 2016.</a:t>
            </a:r>
          </a:p>
          <a:p>
            <a:pPr lvl="0"/>
            <a:r>
              <a:rPr lang="en-US" sz="1000" dirty="0" smtClean="0"/>
              <a:t>Elliott MN, </a:t>
            </a:r>
            <a:r>
              <a:rPr lang="en-US" sz="1000" dirty="0" err="1" smtClean="0"/>
              <a:t>Zaslavsky</a:t>
            </a:r>
            <a:r>
              <a:rPr lang="en-US" sz="1000" dirty="0" smtClean="0"/>
              <a:t> AM, Goldstein E, et al. Effects of survey mode, patient mix, and non- response on CAHPS hospital survey scores. Health </a:t>
            </a:r>
            <a:r>
              <a:rPr lang="en-US" sz="1000" dirty="0" err="1" smtClean="0"/>
              <a:t>Serv</a:t>
            </a:r>
            <a:r>
              <a:rPr lang="en-US" sz="1000" dirty="0" smtClean="0"/>
              <a:t> Res. 2009;44(2 pt 1):501-518</a:t>
            </a:r>
            <a:endParaRPr lang="en-US" sz="1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Title 1"/>
          <p:cNvSpPr>
            <a:spLocks noGrp="1"/>
          </p:cNvSpPr>
          <p:nvPr>
            <p:ph type="title"/>
          </p:nvPr>
        </p:nvSpPr>
        <p:spPr>
          <a:xfrm>
            <a:off x="371475" y="278606"/>
            <a:ext cx="8229600" cy="747977"/>
          </a:xfrm>
        </p:spPr>
        <p:txBody>
          <a:bodyPr/>
          <a:lstStyle/>
          <a:p>
            <a:r>
              <a:rPr lang="en-US" dirty="0" smtClean="0">
                <a:cs typeface="MS PGothic" pitchFamily="34" charset="-128"/>
              </a:rPr>
              <a:t>Collaborative Practice and the Quadruple Aim</a:t>
            </a:r>
            <a:endParaRPr lang="en-US" dirty="0">
              <a:cs typeface="MS PGothic" pitchFamily="34" charset="-128"/>
            </a:endParaRPr>
          </a:p>
        </p:txBody>
      </p:sp>
      <p:sp>
        <p:nvSpPr>
          <p:cNvPr id="5" name="TextBox 4"/>
          <p:cNvSpPr txBox="1">
            <a:spLocks noChangeArrowheads="1"/>
          </p:cNvSpPr>
          <p:nvPr/>
        </p:nvSpPr>
        <p:spPr bwMode="auto">
          <a:xfrm>
            <a:off x="1122364" y="1222399"/>
            <a:ext cx="7353300" cy="375487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prstTxWarp prst="textNoShape">
              <a:avLst/>
            </a:prstTxWarp>
            <a:spAutoFit/>
          </a:bodyPr>
          <a:lstStyle/>
          <a:p>
            <a:r>
              <a:rPr lang="en-US" sz="1400" b="1" dirty="0"/>
              <a:t>Improved patient outcomes</a:t>
            </a:r>
            <a:endParaRPr lang="en-US" sz="1400" b="1" dirty="0" smtClean="0"/>
          </a:p>
          <a:p>
            <a:pPr marL="0" lvl="1">
              <a:buFont typeface="Arial" pitchFamily="-107" charset="0"/>
              <a:buNone/>
            </a:pPr>
            <a:r>
              <a:rPr lang="en-US" sz="1400" b="1" dirty="0" smtClean="0">
                <a:solidFill>
                  <a:srgbClr val="58B7DD"/>
                </a:solidFill>
              </a:rPr>
              <a:t>	</a:t>
            </a:r>
            <a:r>
              <a:rPr lang="en-US" sz="1400" b="1" dirty="0" err="1" smtClean="0">
                <a:solidFill>
                  <a:srgbClr val="58B7DD"/>
                </a:solidFill>
              </a:rPr>
              <a:t>Interprofessional</a:t>
            </a:r>
            <a:r>
              <a:rPr lang="en-US" sz="1400" b="1" dirty="0" smtClean="0">
                <a:solidFill>
                  <a:srgbClr val="58B7DD"/>
                </a:solidFill>
              </a:rPr>
              <a:t> </a:t>
            </a:r>
            <a:r>
              <a:rPr lang="en-US" sz="1400" b="1" dirty="0">
                <a:solidFill>
                  <a:srgbClr val="58B7DD"/>
                </a:solidFill>
              </a:rPr>
              <a:t>team training recommended to </a:t>
            </a:r>
            <a:r>
              <a:rPr lang="en-US" sz="1400" b="1" dirty="0" smtClean="0">
                <a:solidFill>
                  <a:srgbClr val="58B7DD"/>
                </a:solidFill>
              </a:rPr>
              <a:t>increase patient </a:t>
            </a:r>
            <a:r>
              <a:rPr lang="en-US" sz="1400" b="1" dirty="0">
                <a:solidFill>
                  <a:srgbClr val="58B7DD"/>
                </a:solidFill>
              </a:rPr>
              <a:t>safety and </a:t>
            </a:r>
            <a:r>
              <a:rPr lang="en-US" sz="1400" b="1" dirty="0" smtClean="0">
                <a:solidFill>
                  <a:srgbClr val="58B7DD"/>
                </a:solidFill>
              </a:rPr>
              <a:t>	quality </a:t>
            </a:r>
            <a:r>
              <a:rPr lang="en-US" sz="1400" b="1" dirty="0">
                <a:solidFill>
                  <a:srgbClr val="58B7DD"/>
                </a:solidFill>
              </a:rPr>
              <a:t>health care (Institute of 	Medicine, 	1999)</a:t>
            </a:r>
          </a:p>
          <a:p>
            <a:endParaRPr lang="en-US" sz="1400" b="1" dirty="0">
              <a:solidFill>
                <a:srgbClr val="2C4DB6"/>
              </a:solidFill>
            </a:endParaRPr>
          </a:p>
          <a:p>
            <a:r>
              <a:rPr lang="en-US" sz="1400" b="1" dirty="0">
                <a:solidFill>
                  <a:srgbClr val="2C4DB6"/>
                </a:solidFill>
              </a:rPr>
              <a:t>     </a:t>
            </a:r>
            <a:r>
              <a:rPr lang="en-US" sz="1400" b="1" dirty="0"/>
              <a:t>Increased patient satisfaction</a:t>
            </a:r>
          </a:p>
          <a:p>
            <a:pPr marL="400050" lvl="2">
              <a:buFont typeface="Arial" pitchFamily="-107" charset="0"/>
              <a:buNone/>
            </a:pPr>
            <a:r>
              <a:rPr lang="en-US" sz="1400" b="1" dirty="0" smtClean="0">
                <a:solidFill>
                  <a:srgbClr val="58B7DD"/>
                </a:solidFill>
              </a:rPr>
              <a:t>	Shown </a:t>
            </a:r>
            <a:r>
              <a:rPr lang="en-US" sz="1400" b="1" dirty="0">
                <a:solidFill>
                  <a:srgbClr val="58B7DD"/>
                </a:solidFill>
              </a:rPr>
              <a:t>to increase patient satisfaction and improve the</a:t>
            </a:r>
            <a:r>
              <a:rPr lang="en-US" sz="1400" b="1" dirty="0" smtClean="0">
                <a:solidFill>
                  <a:srgbClr val="58B7DD"/>
                </a:solidFill>
              </a:rPr>
              <a:t> culture </a:t>
            </a:r>
            <a:r>
              <a:rPr lang="en-US" sz="1400" b="1" dirty="0">
                <a:solidFill>
                  <a:srgbClr val="58B7DD"/>
                </a:solidFill>
              </a:rPr>
              <a:t>(Reeves, et al., </a:t>
            </a:r>
            <a:r>
              <a:rPr lang="en-US" sz="1400" b="1" dirty="0" smtClean="0">
                <a:solidFill>
                  <a:srgbClr val="58B7DD"/>
                </a:solidFill>
              </a:rPr>
              <a:t>	2008</a:t>
            </a:r>
            <a:r>
              <a:rPr lang="en-US" sz="1400" b="1" dirty="0">
                <a:solidFill>
                  <a:srgbClr val="58B7DD"/>
                </a:solidFill>
              </a:rPr>
              <a:t>)</a:t>
            </a:r>
          </a:p>
          <a:p>
            <a:endParaRPr lang="en-US" sz="1400" b="1" dirty="0">
              <a:solidFill>
                <a:srgbClr val="2C4DB6"/>
              </a:solidFill>
            </a:endParaRPr>
          </a:p>
          <a:p>
            <a:r>
              <a:rPr lang="en-US" sz="1400" b="1" dirty="0">
                <a:solidFill>
                  <a:srgbClr val="2C4DB6"/>
                </a:solidFill>
              </a:rPr>
              <a:t>         </a:t>
            </a:r>
            <a:r>
              <a:rPr lang="en-US" sz="1400" b="1" dirty="0"/>
              <a:t>Decreased costs</a:t>
            </a:r>
          </a:p>
          <a:p>
            <a:pPr marL="0" lvl="1">
              <a:buFont typeface="Arial" pitchFamily="-107" charset="0"/>
              <a:buNone/>
            </a:pPr>
            <a:r>
              <a:rPr lang="en-US" sz="1400" b="1" dirty="0">
                <a:solidFill>
                  <a:srgbClr val="58B7DD"/>
                </a:solidFill>
              </a:rPr>
              <a:t>		Shown to reduce errors in the ED </a:t>
            </a:r>
          </a:p>
          <a:p>
            <a:pPr marL="0" lvl="1">
              <a:buFont typeface="Arial" pitchFamily="-107" charset="0"/>
              <a:buNone/>
            </a:pPr>
            <a:r>
              <a:rPr lang="en-US" sz="1400" b="1" dirty="0">
                <a:solidFill>
                  <a:srgbClr val="58B7DD"/>
                </a:solidFill>
              </a:rPr>
              <a:t>		(Reeves, et al., 2008)</a:t>
            </a:r>
          </a:p>
          <a:p>
            <a:pPr marL="0" lvl="1">
              <a:buFont typeface="Arial" pitchFamily="-107" charset="0"/>
              <a:buNone/>
            </a:pPr>
            <a:endParaRPr lang="en-US" sz="1400" b="1" dirty="0">
              <a:solidFill>
                <a:srgbClr val="2C4DB6"/>
              </a:solidFill>
            </a:endParaRPr>
          </a:p>
          <a:p>
            <a:pPr marL="0" lvl="1">
              <a:buFont typeface="Arial" pitchFamily="-107" charset="0"/>
              <a:buNone/>
            </a:pPr>
            <a:r>
              <a:rPr lang="en-US" sz="1400" b="1" dirty="0">
                <a:solidFill>
                  <a:srgbClr val="2C4DB6"/>
                </a:solidFill>
              </a:rPr>
              <a:t>	</a:t>
            </a:r>
            <a:r>
              <a:rPr lang="en-US" sz="1400" b="1" dirty="0" smtClean="0">
                <a:solidFill>
                  <a:srgbClr val="2C4DB6"/>
                </a:solidFill>
              </a:rPr>
              <a:t>        </a:t>
            </a:r>
            <a:r>
              <a:rPr lang="en-US" sz="1400" b="1" dirty="0" smtClean="0"/>
              <a:t>Increased </a:t>
            </a:r>
            <a:r>
              <a:rPr lang="en-US" sz="1400" b="1" dirty="0"/>
              <a:t>provider satisfaction</a:t>
            </a:r>
          </a:p>
          <a:p>
            <a:pPr marL="0" lvl="1">
              <a:buFont typeface="Arial" pitchFamily="-107" charset="0"/>
              <a:buNone/>
            </a:pPr>
            <a:r>
              <a:rPr lang="en-US" sz="1400" b="1" dirty="0" smtClean="0">
                <a:solidFill>
                  <a:srgbClr val="2C4DB6"/>
                </a:solidFill>
              </a:rPr>
              <a:t>	            </a:t>
            </a:r>
            <a:r>
              <a:rPr lang="en-US" sz="1400" b="1" dirty="0">
                <a:solidFill>
                  <a:srgbClr val="58B7DD"/>
                </a:solidFill>
              </a:rPr>
              <a:t>Acknowledged role of workforce, </a:t>
            </a:r>
          </a:p>
          <a:p>
            <a:pPr marL="0" lvl="1">
              <a:buFont typeface="Arial" pitchFamily="-107" charset="0"/>
              <a:buNone/>
            </a:pPr>
            <a:r>
              <a:rPr lang="en-US" sz="1400" b="1" dirty="0">
                <a:solidFill>
                  <a:srgbClr val="58B7DD"/>
                </a:solidFill>
              </a:rPr>
              <a:t>           </a:t>
            </a:r>
            <a:r>
              <a:rPr lang="en-US" sz="1400" b="1" dirty="0" smtClean="0">
                <a:solidFill>
                  <a:srgbClr val="58B7DD"/>
                </a:solidFill>
              </a:rPr>
              <a:t>         importance </a:t>
            </a:r>
            <a:r>
              <a:rPr lang="en-US" sz="1400" b="1" dirty="0">
                <a:solidFill>
                  <a:srgbClr val="58B7DD"/>
                </a:solidFill>
              </a:rPr>
              <a:t>of restoring joy, meaning to practice</a:t>
            </a:r>
          </a:p>
          <a:p>
            <a:pPr marL="0" lvl="1">
              <a:buFont typeface="Arial" pitchFamily="-107" charset="0"/>
              <a:buNone/>
            </a:pPr>
            <a:r>
              <a:rPr lang="en-US" sz="1400" b="1" dirty="0">
                <a:solidFill>
                  <a:srgbClr val="58B7DD"/>
                </a:solidFill>
              </a:rPr>
              <a:t>           </a:t>
            </a:r>
            <a:r>
              <a:rPr lang="en-US" sz="1400" b="1" dirty="0" smtClean="0">
                <a:solidFill>
                  <a:srgbClr val="58B7DD"/>
                </a:solidFill>
              </a:rPr>
              <a:t>         </a:t>
            </a:r>
            <a:r>
              <a:rPr lang="en-US" sz="1400" b="1" dirty="0">
                <a:solidFill>
                  <a:srgbClr val="58B7DD"/>
                </a:solidFill>
              </a:rPr>
              <a:t>(</a:t>
            </a:r>
            <a:r>
              <a:rPr lang="en-US" sz="1400" b="1" dirty="0" err="1">
                <a:solidFill>
                  <a:srgbClr val="58B7DD"/>
                </a:solidFill>
              </a:rPr>
              <a:t>Sinsky</a:t>
            </a:r>
            <a:r>
              <a:rPr lang="en-US" sz="1400" b="1" dirty="0">
                <a:solidFill>
                  <a:srgbClr val="58B7DD"/>
                </a:solidFill>
              </a:rPr>
              <a:t>, et al., 2013)</a:t>
            </a:r>
          </a:p>
          <a:p>
            <a:endParaRPr lang="en-US" sz="1400" dirty="0">
              <a:solidFill>
                <a:srgbClr val="2C4DB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22994" y="3024187"/>
            <a:ext cx="2292350" cy="162996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2292" name="Picture 2"/>
          <p:cNvPicPr>
            <a:picLocks noChangeAspect="1"/>
          </p:cNvPicPr>
          <p:nvPr/>
        </p:nvPicPr>
        <p:blipFill>
          <a:blip r:embed="rId3"/>
          <a:srcRect l="1669" t="87898" r="89091" b="3947"/>
          <a:stretch>
            <a:fillRect/>
          </a:stretch>
        </p:blipFill>
        <p:spPr bwMode="auto">
          <a:xfrm>
            <a:off x="963613" y="3024187"/>
            <a:ext cx="488950" cy="419100"/>
          </a:xfrm>
          <a:prstGeom prst="rect">
            <a:avLst/>
          </a:prstGeom>
          <a:noFill/>
          <a:ln w="9525">
            <a:noFill/>
            <a:miter lim="800000"/>
            <a:headEnd/>
            <a:tailEnd/>
          </a:ln>
        </p:spPr>
      </p:pic>
      <p:pic>
        <p:nvPicPr>
          <p:cNvPr id="12293" name="Picture 12"/>
          <p:cNvPicPr>
            <a:picLocks noChangeAspect="1"/>
          </p:cNvPicPr>
          <p:nvPr/>
        </p:nvPicPr>
        <p:blipFill>
          <a:blip r:embed="rId3"/>
          <a:srcRect l="87665" t="54349" r="3096" b="37367"/>
          <a:stretch>
            <a:fillRect/>
          </a:stretch>
        </p:blipFill>
        <p:spPr bwMode="auto">
          <a:xfrm>
            <a:off x="717550" y="2253854"/>
            <a:ext cx="490538" cy="426244"/>
          </a:xfrm>
          <a:prstGeom prst="rect">
            <a:avLst/>
          </a:prstGeom>
          <a:noFill/>
          <a:ln w="9525">
            <a:noFill/>
            <a:miter lim="800000"/>
            <a:headEnd/>
            <a:tailEnd/>
          </a:ln>
        </p:spPr>
      </p:pic>
      <p:pic>
        <p:nvPicPr>
          <p:cNvPr id="12294" name="Picture 13"/>
          <p:cNvPicPr>
            <a:picLocks noChangeAspect="1"/>
          </p:cNvPicPr>
          <p:nvPr/>
        </p:nvPicPr>
        <p:blipFill>
          <a:blip r:embed="rId3"/>
          <a:srcRect l="4210" t="17877" r="86539" b="75487"/>
          <a:stretch>
            <a:fillRect/>
          </a:stretch>
        </p:blipFill>
        <p:spPr bwMode="auto">
          <a:xfrm>
            <a:off x="352426" y="1332310"/>
            <a:ext cx="479425" cy="334565"/>
          </a:xfrm>
          <a:prstGeom prst="rect">
            <a:avLst/>
          </a:prstGeom>
          <a:noFill/>
          <a:ln w="9525">
            <a:noFill/>
            <a:miter lim="800000"/>
            <a:headEnd/>
            <a:tailEnd/>
          </a:ln>
        </p:spPr>
      </p:pic>
      <p:pic>
        <p:nvPicPr>
          <p:cNvPr id="12295" name="Picture 14"/>
          <p:cNvPicPr>
            <a:picLocks noChangeAspect="1"/>
          </p:cNvPicPr>
          <p:nvPr/>
        </p:nvPicPr>
        <p:blipFill>
          <a:blip r:embed="rId3"/>
          <a:srcRect l="15076" t="8098" r="75900" b="83395"/>
          <a:stretch>
            <a:fillRect/>
          </a:stretch>
        </p:blipFill>
        <p:spPr bwMode="auto">
          <a:xfrm>
            <a:off x="1452563" y="3761185"/>
            <a:ext cx="479425" cy="436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49213"/>
            <a:ext cx="8229600" cy="939800"/>
          </a:xfrm>
        </p:spPr>
        <p:txBody>
          <a:bodyPr/>
          <a:lstStyle/>
          <a:p>
            <a:r>
              <a:rPr lang="en-US" dirty="0" smtClean="0">
                <a:ea typeface="ＭＳ Ｐゴシック" pitchFamily="-107" charset="-128"/>
                <a:cs typeface="ＭＳ Ｐゴシック" pitchFamily="-107" charset="-128"/>
              </a:rPr>
              <a:t>IPE and Collaborative Practice</a:t>
            </a:r>
            <a:endParaRPr lang="en-US" dirty="0">
              <a:ea typeface="ＭＳ Ｐゴシック" pitchFamily="-107" charset="-128"/>
              <a:cs typeface="ＭＳ Ｐゴシック" pitchFamily="-107" charset="-128"/>
            </a:endParaRPr>
          </a:p>
        </p:txBody>
      </p:sp>
      <p:sp>
        <p:nvSpPr>
          <p:cNvPr id="5" name="Content Placeholder 2"/>
          <p:cNvSpPr>
            <a:spLocks noGrp="1"/>
          </p:cNvSpPr>
          <p:nvPr>
            <p:ph sz="half" idx="1"/>
          </p:nvPr>
        </p:nvSpPr>
        <p:spPr>
          <a:xfrm>
            <a:off x="0" y="573586"/>
            <a:ext cx="7848600" cy="1981200"/>
          </a:xfrm>
        </p:spPr>
        <p:txBody>
          <a:bodyPr/>
          <a:lstStyle/>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pic>
        <p:nvPicPr>
          <p:cNvPr id="6" name="Content Placeholder 4"/>
          <p:cNvPicPr>
            <a:picLocks noChangeAspect="1"/>
          </p:cNvPicPr>
          <p:nvPr/>
        </p:nvPicPr>
        <p:blipFill>
          <a:blip r:embed="rId3"/>
          <a:srcRect t="22696" b="22696"/>
          <a:stretch>
            <a:fillRect/>
          </a:stretch>
        </p:blipFill>
        <p:spPr bwMode="auto">
          <a:xfrm>
            <a:off x="5094288" y="1389951"/>
            <a:ext cx="2983390" cy="2895770"/>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7" name="Right Arrow 6"/>
          <p:cNvSpPr>
            <a:spLocks noChangeArrowheads="1"/>
          </p:cNvSpPr>
          <p:nvPr/>
        </p:nvSpPr>
        <p:spPr bwMode="auto">
          <a:xfrm>
            <a:off x="4116388" y="2637366"/>
            <a:ext cx="977900" cy="484188"/>
          </a:xfrm>
          <a:prstGeom prst="rightArrow">
            <a:avLst>
              <a:gd name="adj1" fmla="val 50000"/>
              <a:gd name="adj2" fmla="val 49996"/>
            </a:avLst>
          </a:prstGeom>
          <a:solidFill>
            <a:schemeClr val="accent1"/>
          </a:solidFill>
          <a:ln w="12700">
            <a:solidFill>
              <a:srgbClr val="4175BB"/>
            </a:solidFill>
            <a:miter lim="800000"/>
            <a:headEnd/>
            <a:tailEnd/>
          </a:ln>
          <a:effectLst>
            <a:outerShdw blurRad="50800" dist="26940" algn="bl" rotWithShape="0">
              <a:srgbClr val="000000">
                <a:alpha val="59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pic>
        <p:nvPicPr>
          <p:cNvPr id="8" name="Picture 2" descr="H:\Programs\TeamSTEPPS\Formula 1 Pit Stop.jpg"/>
          <p:cNvPicPr>
            <a:picLocks noChangeAspect="1" noChangeArrowheads="1"/>
          </p:cNvPicPr>
          <p:nvPr/>
        </p:nvPicPr>
        <p:blipFill>
          <a:blip r:embed="rId4"/>
          <a:srcRect/>
          <a:stretch>
            <a:fillRect/>
          </a:stretch>
        </p:blipFill>
        <p:spPr bwMode="auto">
          <a:xfrm>
            <a:off x="228600" y="1758950"/>
            <a:ext cx="3922713" cy="2452688"/>
          </a:xfrm>
          <a:prstGeom prst="rect">
            <a:avLst/>
          </a:prstGeom>
          <a:noFill/>
          <a:ln w="9525">
            <a:noFill/>
            <a:miter lim="800000"/>
            <a:headEnd/>
            <a:tailEnd/>
          </a:ln>
          <a:effectLst>
            <a:outerShdw blurRad="292100" dist="139700" dir="2700000" algn="tl" rotWithShape="0">
              <a:srgbClr val="333333">
                <a:alpha val="64999"/>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218055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S PGothic" pitchFamily="34" charset="-128"/>
              </a:rPr>
              <a:t>Background</a:t>
            </a:r>
            <a:br>
              <a:rPr lang="en-US" dirty="0" smtClean="0">
                <a:cs typeface="MS PGothic" pitchFamily="34" charset="-128"/>
              </a:rPr>
            </a:br>
            <a:endParaRPr lang="en-US" dirty="0"/>
          </a:p>
        </p:txBody>
      </p:sp>
      <p:sp>
        <p:nvSpPr>
          <p:cNvPr id="3" name="Content Placeholder 2"/>
          <p:cNvSpPr>
            <a:spLocks noGrp="1"/>
          </p:cNvSpPr>
          <p:nvPr>
            <p:ph idx="1"/>
          </p:nvPr>
        </p:nvSpPr>
        <p:spPr>
          <a:xfrm>
            <a:off x="457199" y="1224575"/>
            <a:ext cx="8365787" cy="3363467"/>
          </a:xfrm>
        </p:spPr>
        <p:txBody>
          <a:bodyPr>
            <a:normAutofit fontScale="92500" lnSpcReduction="10000"/>
          </a:bodyPr>
          <a:lstStyle/>
          <a:p>
            <a:r>
              <a:rPr lang="en-US" dirty="0" err="1" smtClean="0"/>
              <a:t>Interprofessional</a:t>
            </a:r>
            <a:r>
              <a:rPr lang="en-US" dirty="0" smtClean="0"/>
              <a:t> team-based collaborative practice (CP) is the new standard of care for Family Medicine</a:t>
            </a:r>
          </a:p>
          <a:p>
            <a:pPr marL="114300" indent="0">
              <a:buNone/>
            </a:pPr>
            <a:endParaRPr lang="en-US" dirty="0" smtClean="0"/>
          </a:p>
          <a:p>
            <a:r>
              <a:rPr lang="en-US" dirty="0" smtClean="0"/>
              <a:t>IPE Competencies (IPEC, 2011 &amp; 2016):</a:t>
            </a:r>
          </a:p>
          <a:p>
            <a:pPr lvl="1"/>
            <a:r>
              <a:rPr lang="en-US" sz="2200" dirty="0" smtClean="0"/>
              <a:t>Interprofessional Collaboration</a:t>
            </a:r>
          </a:p>
          <a:p>
            <a:pPr lvl="2"/>
            <a:r>
              <a:rPr lang="en-US" sz="2200" dirty="0" smtClean="0"/>
              <a:t>Communication</a:t>
            </a:r>
          </a:p>
          <a:p>
            <a:pPr lvl="2"/>
            <a:r>
              <a:rPr lang="en-US" sz="2200" dirty="0" smtClean="0"/>
              <a:t>Values/Ethics</a:t>
            </a:r>
          </a:p>
          <a:p>
            <a:pPr lvl="2"/>
            <a:r>
              <a:rPr lang="en-US" sz="2200" dirty="0" smtClean="0"/>
              <a:t>Teamwork</a:t>
            </a:r>
          </a:p>
          <a:p>
            <a:pPr lvl="2"/>
            <a:r>
              <a:rPr lang="en-US" sz="2200" dirty="0" smtClean="0"/>
              <a:t>Roles/Responsibilities</a:t>
            </a:r>
          </a:p>
          <a:p>
            <a:pPr lvl="1">
              <a:buNone/>
            </a:pPr>
            <a:r>
              <a:rPr lang="en-US" sz="2200" dirty="0" smtClean="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Current Patient Assessment Tools</a:t>
            </a:r>
            <a:endParaRPr lang="en-US" dirty="0"/>
          </a:p>
        </p:txBody>
      </p:sp>
      <p:sp>
        <p:nvSpPr>
          <p:cNvPr id="3" name="Content Placeholder 2"/>
          <p:cNvSpPr>
            <a:spLocks noGrp="1"/>
          </p:cNvSpPr>
          <p:nvPr>
            <p:ph idx="1"/>
          </p:nvPr>
        </p:nvSpPr>
        <p:spPr>
          <a:xfrm>
            <a:off x="457199" y="1486959"/>
            <a:ext cx="5711564" cy="3101083"/>
          </a:xfrm>
        </p:spPr>
        <p:txBody>
          <a:bodyPr>
            <a:normAutofit fontScale="92500" lnSpcReduction="10000"/>
          </a:bodyPr>
          <a:lstStyle/>
          <a:p>
            <a:r>
              <a:rPr lang="en-US" dirty="0" smtClean="0"/>
              <a:t>Hospital Consumer Assessment of Healthcare Providers and Systems (HCAHPS)</a:t>
            </a:r>
          </a:p>
          <a:p>
            <a:r>
              <a:rPr lang="en-US" dirty="0" smtClean="0"/>
              <a:t>Clinician and Group Consumer Assessment of Healthcare Providers and Systems (CG CAHPS)</a:t>
            </a:r>
          </a:p>
          <a:p>
            <a:r>
              <a:rPr lang="en-US" dirty="0"/>
              <a:t>Lack of tools that accurately measure achievement of collaborative practice competencies</a:t>
            </a:r>
          </a:p>
          <a:p>
            <a:r>
              <a:rPr lang="en-US" dirty="0"/>
              <a:t>Lack of studies that gather </a:t>
            </a:r>
            <a:r>
              <a:rPr lang="en-US" dirty="0" smtClean="0"/>
              <a:t>real time </a:t>
            </a:r>
            <a:r>
              <a:rPr lang="en-US" dirty="0"/>
              <a:t>patient feedback</a:t>
            </a:r>
          </a:p>
          <a:p>
            <a:endParaRPr lang="en-US" dirty="0" smtClean="0"/>
          </a:p>
        </p:txBody>
      </p:sp>
      <p:pic>
        <p:nvPicPr>
          <p:cNvPr id="4" name="Picture 3" descr="Screen Shot 2016-12-21 at 1.58.44 PM.png"/>
          <p:cNvPicPr>
            <a:picLocks noChangeAspect="1"/>
          </p:cNvPicPr>
          <p:nvPr/>
        </p:nvPicPr>
        <p:blipFill>
          <a:blip r:embed="rId3"/>
          <a:stretch>
            <a:fillRect/>
          </a:stretch>
        </p:blipFill>
        <p:spPr>
          <a:xfrm>
            <a:off x="6168763" y="2813581"/>
            <a:ext cx="2791806" cy="7865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Education and Accreditation</a:t>
            </a:r>
            <a:endParaRPr lang="en-US" dirty="0"/>
          </a:p>
        </p:txBody>
      </p:sp>
      <p:sp>
        <p:nvSpPr>
          <p:cNvPr id="3" name="Content Placeholder 2"/>
          <p:cNvSpPr>
            <a:spLocks noGrp="1"/>
          </p:cNvSpPr>
          <p:nvPr>
            <p:ph idx="1"/>
          </p:nvPr>
        </p:nvSpPr>
        <p:spPr/>
        <p:txBody>
          <a:bodyPr>
            <a:normAutofit/>
          </a:bodyPr>
          <a:lstStyle/>
          <a:p>
            <a:r>
              <a:rPr lang="en-US" sz="2400" dirty="0" smtClean="0"/>
              <a:t>New accreditation requirements:</a:t>
            </a:r>
          </a:p>
          <a:p>
            <a:pPr lvl="1"/>
            <a:r>
              <a:rPr lang="en-US" dirty="0" smtClean="0"/>
              <a:t>Liaison Committee on Medical Education (LCME), Accreditation Council for Graduate Medical Education (ACGME), and American Board of Medical Specialties (ABMS)</a:t>
            </a:r>
          </a:p>
          <a:p>
            <a:r>
              <a:rPr lang="en-US" sz="2400" dirty="0" smtClean="0"/>
              <a:t>Core </a:t>
            </a:r>
            <a:r>
              <a:rPr lang="en-US" sz="2400" dirty="0" err="1" smtClean="0"/>
              <a:t>Entrustable</a:t>
            </a:r>
            <a:r>
              <a:rPr lang="en-US" sz="2400" dirty="0" smtClean="0"/>
              <a:t> Professional Activity (EPA) </a:t>
            </a:r>
          </a:p>
          <a:p>
            <a:pPr lvl="1"/>
            <a:r>
              <a:rPr lang="en-US" dirty="0" smtClean="0"/>
              <a:t>EPA 9 - </a:t>
            </a:r>
            <a:r>
              <a:rPr lang="en-US" i="1" dirty="0" smtClean="0"/>
              <a:t>Collaborate as a member of an </a:t>
            </a:r>
            <a:r>
              <a:rPr lang="en-US" i="1" dirty="0" err="1" smtClean="0"/>
              <a:t>interprofessional</a:t>
            </a:r>
            <a:r>
              <a:rPr lang="en-US" i="1" dirty="0" smtClean="0"/>
              <a:t> team </a:t>
            </a:r>
          </a:p>
          <a:p>
            <a:pPr lvl="1"/>
            <a:r>
              <a:rPr lang="en-US" dirty="0" smtClean="0"/>
              <a:t>EPA 13 - </a:t>
            </a:r>
            <a:r>
              <a:rPr lang="en-US" i="1" dirty="0" smtClean="0"/>
              <a:t>Identify system failures and contribute to a culture of safety and improvement </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4"/>
          <p:cNvSpPr>
            <a:spLocks noGrp="1"/>
          </p:cNvSpPr>
          <p:nvPr>
            <p:ph type="title"/>
          </p:nvPr>
        </p:nvSpPr>
        <p:spPr>
          <a:xfrm>
            <a:off x="261939" y="353616"/>
            <a:ext cx="7031037" cy="616744"/>
          </a:xfrm>
        </p:spPr>
        <p:txBody>
          <a:bodyPr/>
          <a:lstStyle/>
          <a:p>
            <a:r>
              <a:rPr lang="en-US" dirty="0" smtClean="0">
                <a:cs typeface="MS PGothic" pitchFamily="34" charset="-128"/>
              </a:rPr>
              <a:t>Addressing the Gap</a:t>
            </a:r>
            <a:endParaRPr lang="en-US" dirty="0">
              <a:cs typeface="MS PGothic" pitchFamily="34" charset="-128"/>
            </a:endParaRPr>
          </a:p>
        </p:txBody>
      </p:sp>
      <p:pic>
        <p:nvPicPr>
          <p:cNvPr id="4" name="Content Placeholder 9"/>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7641" b="17641"/>
          <a:stretch>
            <a:fillRect/>
          </a:stretch>
        </p:blipFill>
        <p:spPr bwMode="auto">
          <a:xfrm>
            <a:off x="5907088" y="252412"/>
            <a:ext cx="2627312" cy="17192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13315" name="Content Placeholder 5"/>
          <p:cNvSpPr>
            <a:spLocks noGrp="1"/>
          </p:cNvSpPr>
          <p:nvPr>
            <p:ph idx="1"/>
          </p:nvPr>
        </p:nvSpPr>
        <p:spPr>
          <a:xfrm>
            <a:off x="333376" y="1258491"/>
            <a:ext cx="8524875" cy="3644503"/>
          </a:xfrm>
        </p:spPr>
        <p:txBody>
          <a:bodyPr>
            <a:normAutofit fontScale="92500" lnSpcReduction="10000"/>
          </a:bodyPr>
          <a:lstStyle/>
          <a:p>
            <a:r>
              <a:rPr lang="en-US" sz="2000" dirty="0">
                <a:ea typeface="Arial" pitchFamily="-107" charset="0"/>
                <a:cs typeface="Arial" pitchFamily="-107" charset="0"/>
              </a:rPr>
              <a:t>Gap in IPE literature regarding effect of IPE</a:t>
            </a:r>
          </a:p>
          <a:p>
            <a:pPr>
              <a:buFont typeface="Arial" pitchFamily="-107" charset="0"/>
              <a:buNone/>
            </a:pPr>
            <a:r>
              <a:rPr lang="en-US" sz="2000" dirty="0">
                <a:ea typeface="Arial" pitchFamily="-107" charset="0"/>
                <a:cs typeface="Arial" pitchFamily="-107" charset="0"/>
              </a:rPr>
              <a:t>   on patient outcomes</a:t>
            </a:r>
          </a:p>
          <a:p>
            <a:pPr>
              <a:buFont typeface="Arial" pitchFamily="-107" charset="0"/>
              <a:buNone/>
            </a:pPr>
            <a:endParaRPr lang="en-US" sz="2000" i="1" dirty="0">
              <a:cs typeface="MS PGothic" pitchFamily="34" charset="-128"/>
            </a:endParaRPr>
          </a:p>
          <a:p>
            <a:pPr lvl="1"/>
            <a:r>
              <a:rPr lang="en-US" sz="1800" i="1" dirty="0">
                <a:cs typeface="MS PGothic" pitchFamily="34" charset="-128"/>
              </a:rPr>
              <a:t>“Recommendation 1: </a:t>
            </a:r>
            <a:r>
              <a:rPr lang="en-US" sz="1800" i="1" dirty="0" err="1">
                <a:cs typeface="MS PGothic" pitchFamily="34" charset="-128"/>
              </a:rPr>
              <a:t>Interprofessional</a:t>
            </a:r>
            <a:r>
              <a:rPr lang="en-US" sz="1800" i="1" dirty="0">
                <a:cs typeface="MS PGothic" pitchFamily="34" charset="-128"/>
              </a:rPr>
              <a:t> stakeholders, funders and policy makers should commit resources to a coordinated series of well-designed studies of the association between IPE and collaborative behavior, including teamwork and performance in practice. These studies should be focused on developing broad consensus on how to measure </a:t>
            </a:r>
            <a:r>
              <a:rPr lang="en-US" sz="1800" i="1" dirty="0" err="1">
                <a:cs typeface="MS PGothic" pitchFamily="34" charset="-128"/>
              </a:rPr>
              <a:t>interprofessional</a:t>
            </a:r>
            <a:r>
              <a:rPr lang="en-US" sz="1800" i="1" dirty="0">
                <a:cs typeface="MS PGothic" pitchFamily="34" charset="-128"/>
              </a:rPr>
              <a:t> collaboration effectively across a range of learning environments, patient populations, and practice settings.”</a:t>
            </a:r>
          </a:p>
          <a:p>
            <a:pPr>
              <a:buFont typeface="Arial" pitchFamily="-107" charset="0"/>
              <a:buNone/>
            </a:pPr>
            <a:endParaRPr lang="en-US" sz="2000" dirty="0">
              <a:cs typeface="MS PGothic" pitchFamily="34" charset="-128"/>
            </a:endParaRPr>
          </a:p>
          <a:p>
            <a:r>
              <a:rPr lang="en-US" sz="2000" dirty="0">
                <a:cs typeface="MS PGothic" pitchFamily="34" charset="-128"/>
              </a:rPr>
              <a:t>Time is now to develop a </a:t>
            </a:r>
            <a:r>
              <a:rPr lang="en-US" sz="2000" b="1" dirty="0">
                <a:cs typeface="MS PGothic" pitchFamily="34" charset="-128"/>
              </a:rPr>
              <a:t>“best-in-class” </a:t>
            </a:r>
            <a:r>
              <a:rPr lang="en-US" sz="2000" dirty="0">
                <a:cs typeface="MS PGothic" pitchFamily="34" charset="-128"/>
              </a:rPr>
              <a:t>instrument!! </a:t>
            </a:r>
          </a:p>
          <a:p>
            <a:pPr algn="r">
              <a:buFont typeface="Arial" pitchFamily="-107" charset="0"/>
              <a:buNone/>
            </a:pPr>
            <a:r>
              <a:rPr lang="en-US" sz="2000" dirty="0">
                <a:cs typeface="MS PGothic" pitchFamily="34" charset="-128"/>
              </a:rPr>
              <a:t>(IOM, 2015)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srcRect/>
          <a:stretch>
            <a:fillRect/>
          </a:stretch>
        </p:blipFill>
        <p:spPr bwMode="auto">
          <a:xfrm>
            <a:off x="5337176" y="1228725"/>
            <a:ext cx="3006725" cy="3007519"/>
          </a:xfrm>
          <a:prstGeom prst="rect">
            <a:avLst/>
          </a:prstGeom>
          <a:noFill/>
          <a:ln w="9525">
            <a:noFill/>
            <a:miter lim="800000"/>
            <a:headEnd/>
            <a:tailEnd/>
          </a:ln>
        </p:spPr>
      </p:pic>
      <p:sp>
        <p:nvSpPr>
          <p:cNvPr id="5" name="Oval 4"/>
          <p:cNvSpPr/>
          <p:nvPr/>
        </p:nvSpPr>
        <p:spPr>
          <a:xfrm>
            <a:off x="7550151" y="3311129"/>
            <a:ext cx="709613" cy="475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8" name="Rectangle 2"/>
          <p:cNvSpPr>
            <a:spLocks noChangeArrowheads="1"/>
          </p:cNvSpPr>
          <p:nvPr/>
        </p:nvSpPr>
        <p:spPr bwMode="auto">
          <a:xfrm>
            <a:off x="380998" y="851451"/>
            <a:ext cx="4859867" cy="4124206"/>
          </a:xfrm>
          <a:prstGeom prst="rect">
            <a:avLst/>
          </a:prstGeom>
          <a:noFill/>
          <a:ln w="9525">
            <a:noFill/>
            <a:miter lim="800000"/>
            <a:headEnd/>
            <a:tailEnd/>
          </a:ln>
        </p:spPr>
        <p:txBody>
          <a:bodyPr wrap="square">
            <a:prstTxWarp prst="textNoShape">
              <a:avLst/>
            </a:prstTxWarp>
            <a:spAutoFit/>
          </a:bodyPr>
          <a:lstStyle/>
          <a:p>
            <a:pPr marL="457200" indent="-457200">
              <a:buFont typeface="Arial" pitchFamily="-107" charset="0"/>
              <a:buChar char="•"/>
            </a:pPr>
            <a:r>
              <a:rPr lang="en-US" sz="2400" b="1" dirty="0"/>
              <a:t>JTOG® </a:t>
            </a:r>
            <a:r>
              <a:rPr lang="en-US" sz="2400" b="1" dirty="0" smtClean="0"/>
              <a:t>App </a:t>
            </a:r>
            <a:r>
              <a:rPr lang="en-US" sz="2400" b="1" dirty="0" smtClean="0">
                <a:sym typeface="Wingdings" pitchFamily="-107" charset="2"/>
              </a:rPr>
              <a:t></a:t>
            </a:r>
            <a:r>
              <a:rPr lang="en-US" sz="2400" b="1" dirty="0" smtClean="0"/>
              <a:t> </a:t>
            </a:r>
            <a:r>
              <a:rPr lang="en-US" sz="2600" b="1" dirty="0"/>
              <a:t>streamline all IPE, teamwork and collaborative practice evaluation for 360 degree assessment:</a:t>
            </a:r>
          </a:p>
          <a:p>
            <a:pPr marL="800100" lvl="1" indent="-342900">
              <a:lnSpc>
                <a:spcPct val="150000"/>
              </a:lnSpc>
              <a:buFont typeface="Arial" pitchFamily="-107" charset="0"/>
              <a:buChar char="•"/>
            </a:pPr>
            <a:r>
              <a:rPr lang="en-US" sz="2200" b="1" dirty="0">
                <a:ea typeface="ＭＳ Ｐゴシック" pitchFamily="-107" charset="-128"/>
                <a:cs typeface="ＭＳ Ｐゴシック" pitchFamily="-107" charset="-128"/>
              </a:rPr>
              <a:t>Team (n </a:t>
            </a:r>
            <a:r>
              <a:rPr lang="en-US" sz="2200" b="1" dirty="0" smtClean="0">
                <a:ea typeface="ＭＳ Ｐゴシック" pitchFamily="-107" charset="-128"/>
                <a:cs typeface="ＭＳ Ｐゴシック" pitchFamily="-107" charset="-128"/>
              </a:rPr>
              <a:t>&gt;1750)</a:t>
            </a:r>
            <a:endParaRPr lang="en-US" sz="2200" b="1" dirty="0">
              <a:ea typeface="ＭＳ Ｐゴシック" pitchFamily="-107" charset="-128"/>
              <a:cs typeface="ＭＳ Ｐゴシック" pitchFamily="-107" charset="-128"/>
            </a:endParaRPr>
          </a:p>
          <a:p>
            <a:pPr marL="800100" lvl="1" indent="-342900">
              <a:lnSpc>
                <a:spcPct val="150000"/>
              </a:lnSpc>
              <a:buFont typeface="Arial" pitchFamily="-107" charset="0"/>
              <a:buChar char="•"/>
            </a:pPr>
            <a:r>
              <a:rPr lang="en-US" sz="2200" b="1" dirty="0">
                <a:ea typeface="ＭＳ Ｐゴシック" pitchFamily="-107" charset="-128"/>
                <a:cs typeface="ＭＳ Ｐゴシック" pitchFamily="-107" charset="-128"/>
              </a:rPr>
              <a:t>Patient (n =</a:t>
            </a:r>
            <a:r>
              <a:rPr lang="en-US" sz="2200" b="1" dirty="0" smtClean="0">
                <a:ea typeface="ＭＳ Ｐゴシック" pitchFamily="-107" charset="-128"/>
                <a:cs typeface="ＭＳ Ｐゴシック" pitchFamily="-107" charset="-128"/>
              </a:rPr>
              <a:t> 407)</a:t>
            </a:r>
            <a:endParaRPr lang="en-US" sz="2200" b="1" dirty="0">
              <a:ea typeface="ＭＳ Ｐゴシック" pitchFamily="-107" charset="-128"/>
              <a:cs typeface="ＭＳ Ｐゴシック" pitchFamily="-107" charset="-128"/>
            </a:endParaRPr>
          </a:p>
          <a:p>
            <a:pPr marL="800100" lvl="1" indent="-342900">
              <a:lnSpc>
                <a:spcPct val="150000"/>
              </a:lnSpc>
              <a:buFont typeface="Arial" pitchFamily="-107" charset="0"/>
              <a:buChar char="•"/>
            </a:pPr>
            <a:r>
              <a:rPr lang="en-US" sz="2200" b="1" dirty="0">
                <a:ea typeface="ＭＳ Ｐゴシック" pitchFamily="-107" charset="-128"/>
                <a:cs typeface="ＭＳ Ｐゴシック" pitchFamily="-107" charset="-128"/>
              </a:rPr>
              <a:t>Caregiver (n </a:t>
            </a:r>
            <a:r>
              <a:rPr lang="en-US" sz="2200" b="1" dirty="0" smtClean="0">
                <a:ea typeface="ＭＳ Ｐゴシック" pitchFamily="-107" charset="-128"/>
                <a:cs typeface="ＭＳ Ｐゴシック" pitchFamily="-107" charset="-128"/>
              </a:rPr>
              <a:t>=</a:t>
            </a:r>
            <a:r>
              <a:rPr lang="en-US" sz="2200" b="1" dirty="0">
                <a:ea typeface="ＭＳ Ｐゴシック" pitchFamily="-107" charset="-128"/>
                <a:cs typeface="ＭＳ Ｐゴシック" pitchFamily="-107" charset="-128"/>
              </a:rPr>
              <a:t> </a:t>
            </a:r>
            <a:r>
              <a:rPr lang="en-US" sz="2200" b="1" dirty="0" smtClean="0">
                <a:ea typeface="ＭＳ Ｐゴシック" pitchFamily="-107" charset="-128"/>
                <a:cs typeface="ＭＳ Ｐゴシック" pitchFamily="-107" charset="-128"/>
              </a:rPr>
              <a:t>198)</a:t>
            </a:r>
            <a:endParaRPr lang="en-US" sz="2200" b="1" dirty="0">
              <a:ea typeface="ＭＳ Ｐゴシック" pitchFamily="-107" charset="-128"/>
              <a:cs typeface="ＭＳ Ｐゴシック" pitchFamily="-107" charset="-128"/>
            </a:endParaRPr>
          </a:p>
          <a:p>
            <a:pPr marL="800100" lvl="1" indent="-342900">
              <a:lnSpc>
                <a:spcPct val="150000"/>
              </a:lnSpc>
              <a:buFont typeface="Arial" pitchFamily="-107" charset="0"/>
              <a:buChar char="•"/>
            </a:pPr>
            <a:r>
              <a:rPr lang="en-US" sz="2200" b="1" dirty="0">
                <a:ea typeface="ＭＳ Ｐゴシック" pitchFamily="-107" charset="-128"/>
                <a:cs typeface="ＭＳ Ｐゴシック" pitchFamily="-107" charset="-128"/>
              </a:rPr>
              <a:t>Individual </a:t>
            </a:r>
            <a:r>
              <a:rPr lang="en-US" sz="2200" b="1" dirty="0" smtClean="0">
                <a:ea typeface="ＭＳ Ｐゴシック" pitchFamily="-107" charset="-128"/>
                <a:cs typeface="ＭＳ Ｐゴシック" pitchFamily="-107" charset="-128"/>
              </a:rPr>
              <a:t>(n = 10,562)</a:t>
            </a:r>
            <a:endParaRPr lang="en-US" sz="2200" b="1" dirty="0">
              <a:ea typeface="ＭＳ Ｐゴシック" pitchFamily="-107" charset="-128"/>
              <a:cs typeface="ＭＳ Ｐゴシック" pitchFamily="-107" charset="-128"/>
            </a:endParaRPr>
          </a:p>
        </p:txBody>
      </p:sp>
      <p:sp>
        <p:nvSpPr>
          <p:cNvPr id="6" name="Title 4"/>
          <p:cNvSpPr>
            <a:spLocks noGrp="1"/>
          </p:cNvSpPr>
          <p:nvPr>
            <p:ph type="title"/>
          </p:nvPr>
        </p:nvSpPr>
        <p:spPr>
          <a:xfrm>
            <a:off x="261939" y="353616"/>
            <a:ext cx="7031037" cy="616744"/>
          </a:xfrm>
        </p:spPr>
        <p:txBody>
          <a:bodyPr/>
          <a:lstStyle/>
          <a:p>
            <a:r>
              <a:rPr lang="en-US" dirty="0" smtClean="0">
                <a:cs typeface="MS PGothic" pitchFamily="34" charset="-128"/>
              </a:rPr>
              <a:t>Project Goal</a:t>
            </a:r>
            <a:endParaRPr lang="en-US" dirty="0">
              <a:cs typeface="MS PGothic"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ient">
  <a:themeElements>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light content">
  <a:themeElements>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Splash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Adjacency.thmx</Template>
  <TotalTime>1455</TotalTime>
  <Words>5214</Words>
  <Application>Microsoft Macintosh PowerPoint</Application>
  <PresentationFormat>On-screen Show (16:9)</PresentationFormat>
  <Paragraphs>258</Paragraphs>
  <Slides>29</Slides>
  <Notes>25</Notes>
  <HiddenSlides>0</HiddenSlides>
  <MMClips>0</MMClips>
  <ScaleCrop>false</ScaleCrop>
  <HeadingPairs>
    <vt:vector size="6" baseType="variant">
      <vt:variant>
        <vt:lpstr>Design Template</vt:lpstr>
      </vt:variant>
      <vt:variant>
        <vt:i4>3</vt:i4>
      </vt:variant>
      <vt:variant>
        <vt:lpstr>Links</vt:lpstr>
      </vt:variant>
      <vt:variant>
        <vt:i4>1</vt:i4>
      </vt:variant>
      <vt:variant>
        <vt:lpstr>Slide Titles</vt:lpstr>
      </vt:variant>
      <vt:variant>
        <vt:i4>29</vt:i4>
      </vt:variant>
    </vt:vector>
  </HeadingPairs>
  <TitlesOfParts>
    <vt:vector size="33" baseType="lpstr">
      <vt:lpstr>gradient</vt:lpstr>
      <vt:lpstr>light content</vt:lpstr>
      <vt:lpstr>Splash (final) slide</vt:lpstr>
      <vt:lpstr>Macintosh HD:Users:aliciamuratore:Desktop:Jefferson:Research:JCIPE :STFM Presentation:Family Medicine Manuscript - Patient JTOG FINAL (1).docx!OLE_LINK1</vt:lpstr>
      <vt:lpstr>Using a New Mobile Application to Evaluate Collaborative Practice in Family Medicine </vt:lpstr>
      <vt:lpstr>Objectives</vt:lpstr>
      <vt:lpstr>Collaborative Practice and the Quadruple Aim</vt:lpstr>
      <vt:lpstr>IPE and Collaborative Practice</vt:lpstr>
      <vt:lpstr>Background </vt:lpstr>
      <vt:lpstr>Background: Current Patient Assessment Tools</vt:lpstr>
      <vt:lpstr>Background: Education and Accreditation</vt:lpstr>
      <vt:lpstr>Addressing the Gap</vt:lpstr>
      <vt:lpstr>Project Goal</vt:lpstr>
      <vt:lpstr>Patient JTOG</vt:lpstr>
      <vt:lpstr>Methods</vt:lpstr>
      <vt:lpstr>Quantitative Methods</vt:lpstr>
      <vt:lpstr>Qualitative Methods</vt:lpstr>
      <vt:lpstr>Results: Demographics</vt:lpstr>
      <vt:lpstr>Results: Demographics, cont. </vt:lpstr>
      <vt:lpstr>Quantitative Results: Summary</vt:lpstr>
      <vt:lpstr>Patient JTOG Items</vt:lpstr>
      <vt:lpstr>“Global” JTOG Scores</vt:lpstr>
      <vt:lpstr>Inter-item Correlation Matrix</vt:lpstr>
      <vt:lpstr>Qualitative Results (n=133 FM patients)</vt:lpstr>
      <vt:lpstr>Qualitative Results, cont.</vt:lpstr>
      <vt:lpstr>Qualitative Results, Cont.</vt:lpstr>
      <vt:lpstr>Qualitative Results, cont: Sample</vt:lpstr>
      <vt:lpstr>Lessons Learned</vt:lpstr>
      <vt:lpstr>Where are we now?</vt:lpstr>
      <vt:lpstr>Where are we heading?</vt:lpstr>
      <vt:lpstr>Questions?</vt:lpstr>
      <vt:lpstr>References</vt:lpstr>
      <vt:lpstr>References, cont.</vt:lpstr>
    </vt:vector>
  </TitlesOfParts>
  <Company>Jefferson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Brand Templates</dc:subject>
  <dc:creator>Creative Services</dc:creator>
  <cp:lastModifiedBy>Alicia Muratore</cp:lastModifiedBy>
  <cp:revision>123</cp:revision>
  <cp:lastPrinted>2014-04-07T13:42:21Z</cp:lastPrinted>
  <dcterms:created xsi:type="dcterms:W3CDTF">2017-02-03T22:05:12Z</dcterms:created>
  <dcterms:modified xsi:type="dcterms:W3CDTF">2017-02-03T22:19:26Z</dcterms:modified>
</cp:coreProperties>
</file>