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6"/>
  </p:notesMasterIdLst>
  <p:sldIdLst>
    <p:sldId id="256" r:id="rId5"/>
  </p:sldIdLst>
  <p:sldSz cx="51206400" cy="32004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0080">
          <p15:clr>
            <a:srgbClr val="A4A3A4"/>
          </p15:clr>
        </p15:guide>
        <p15:guide id="2" pos="16128">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 roundtripDataSignature="AMtx7mgtjL4x6Cz0+9I4vP+grbmPxk7hx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16"/>
    <p:restoredTop sz="96283"/>
  </p:normalViewPr>
  <p:slideViewPr>
    <p:cSldViewPr snapToGrid="0">
      <p:cViewPr>
        <p:scale>
          <a:sx n="26" d="100"/>
          <a:sy n="26" d="100"/>
        </p:scale>
        <p:origin x="1152" y="696"/>
      </p:cViewPr>
      <p:guideLst>
        <p:guide orient="horz" pos="10080"/>
        <p:guide pos="16128"/>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customschemas.google.com/relationships/presentationmetadata" Target="metadata"/><Relationship Id="rId3" Type="http://schemas.openxmlformats.org/officeDocument/2006/relationships/customXml" Target="../customXml/item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https://ucsdcloud-my.sharepoint.com/personal/kontiver_ucsd_edu/Documents/comparing%20BP%2019-212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9.2858064700088574E-2"/>
          <c:y val="7.4210895208715544E-2"/>
          <c:w val="0.88025230959249801"/>
          <c:h val="0.85194362965238213"/>
        </c:manualLayout>
      </c:layout>
      <c:barChart>
        <c:barDir val="col"/>
        <c:grouping val="stacked"/>
        <c:varyColors val="0"/>
        <c:ser>
          <c:idx val="0"/>
          <c:order val="0"/>
          <c:tx>
            <c:strRef>
              <c:f>Sheet1!$E$61</c:f>
              <c:strCache>
                <c:ptCount val="1"/>
                <c:pt idx="0">
                  <c:v>2/12/21</c:v>
                </c:pt>
              </c:strCache>
            </c:strRef>
          </c:tx>
          <c:spPr>
            <a:solidFill>
              <a:schemeClr val="accent1">
                <a:shade val="76000"/>
              </a:schemeClr>
            </a:solidFill>
            <a:ln>
              <a:noFill/>
            </a:ln>
            <a:effectLst/>
          </c:spPr>
          <c:invertIfNegative val="0"/>
          <c:dLbls>
            <c:dLbl>
              <c:idx val="0"/>
              <c:dLblPos val="ctr"/>
              <c:showLegendKey val="0"/>
              <c:showVal val="1"/>
              <c:showCatName val="0"/>
              <c:showSerName val="0"/>
              <c:showPercent val="0"/>
              <c:showBubbleSize val="0"/>
              <c:extLst>
                <c:ext xmlns:c15="http://schemas.microsoft.com/office/drawing/2012/chart" uri="{CE6537A1-D6FC-4f65-9D91-7224C49458BB}">
                  <c15:layout>
                    <c:manualLayout>
                      <c:w val="4.0025385059841746E-2"/>
                      <c:h val="5.2884610319487976E-2"/>
                    </c:manualLayout>
                  </c15:layout>
                </c:ext>
                <c:ext xmlns:c16="http://schemas.microsoft.com/office/drawing/2014/chart" uri="{C3380CC4-5D6E-409C-BE32-E72D297353CC}">
                  <c16:uniqueId val="{00000000-4D60-3B4A-88B1-4A414EFE7478}"/>
                </c:ext>
              </c:extLst>
            </c:dLbl>
            <c:dLbl>
              <c:idx val="1"/>
              <c:dLblPos val="ctr"/>
              <c:showLegendKey val="0"/>
              <c:showVal val="1"/>
              <c:showCatName val="0"/>
              <c:showSerName val="0"/>
              <c:showPercent val="0"/>
              <c:showBubbleSize val="0"/>
              <c:extLst>
                <c:ext xmlns:c15="http://schemas.microsoft.com/office/drawing/2012/chart" uri="{CE6537A1-D6FC-4f65-9D91-7224C49458BB}">
                  <c15:layout>
                    <c:manualLayout>
                      <c:w val="4.0025385059841746E-2"/>
                      <c:h val="5.2884610319487976E-2"/>
                    </c:manualLayout>
                  </c15:layout>
                </c:ext>
                <c:ext xmlns:c16="http://schemas.microsoft.com/office/drawing/2014/chart" uri="{C3380CC4-5D6E-409C-BE32-E72D297353CC}">
                  <c16:uniqueId val="{00000001-4D60-3B4A-88B1-4A414EFE7478}"/>
                </c:ext>
              </c:extLst>
            </c:dLbl>
            <c:dLbl>
              <c:idx val="2"/>
              <c:dLblPos val="ctr"/>
              <c:showLegendKey val="0"/>
              <c:showVal val="1"/>
              <c:showCatName val="0"/>
              <c:showSerName val="0"/>
              <c:showPercent val="0"/>
              <c:showBubbleSize val="0"/>
              <c:extLst>
                <c:ext xmlns:c15="http://schemas.microsoft.com/office/drawing/2012/chart" uri="{CE6537A1-D6FC-4f65-9D91-7224C49458BB}">
                  <c15:layout>
                    <c:manualLayout>
                      <c:w val="3.0328889225672437E-2"/>
                      <c:h val="5.2884610319487976E-2"/>
                    </c:manualLayout>
                  </c15:layout>
                </c:ext>
                <c:ext xmlns:c16="http://schemas.microsoft.com/office/drawing/2014/chart" uri="{C3380CC4-5D6E-409C-BE32-E72D297353CC}">
                  <c16:uniqueId val="{00000002-4D60-3B4A-88B1-4A414EFE7478}"/>
                </c:ext>
              </c:extLst>
            </c:dLbl>
            <c:dLbl>
              <c:idx val="3"/>
              <c:dLblPos val="ctr"/>
              <c:showLegendKey val="0"/>
              <c:showVal val="1"/>
              <c:showCatName val="0"/>
              <c:showSerName val="0"/>
              <c:showPercent val="0"/>
              <c:showBubbleSize val="0"/>
              <c:extLst>
                <c:ext xmlns:c15="http://schemas.microsoft.com/office/drawing/2012/chart" uri="{CE6537A1-D6FC-4f65-9D91-7224C49458BB}">
                  <c15:layout>
                    <c:manualLayout>
                      <c:w val="3.0328889225672437E-2"/>
                      <c:h val="5.2884610319487976E-2"/>
                    </c:manualLayout>
                  </c15:layout>
                </c:ext>
                <c:ext xmlns:c16="http://schemas.microsoft.com/office/drawing/2014/chart" uri="{C3380CC4-5D6E-409C-BE32-E72D297353CC}">
                  <c16:uniqueId val="{00000003-4D60-3B4A-88B1-4A414EFE7478}"/>
                </c:ext>
              </c:extLst>
            </c:dLbl>
            <c:spPr>
              <a:noFill/>
              <a:ln>
                <a:noFill/>
              </a:ln>
              <a:effectLst/>
            </c:spPr>
            <c:txPr>
              <a:bodyPr rot="0" spcFirstLastPara="1" vertOverflow="clip" horzOverflow="clip" vert="horz" wrap="square" lIns="38100" tIns="19050" rIns="38100" bIns="19050" anchor="ctr" anchorCtr="1">
                <a:noAutofit/>
              </a:bodyPr>
              <a:lstStyle/>
              <a:p>
                <a:pPr>
                  <a:defRPr sz="20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Sheet1!$D$62:$D$65</c:f>
              <c:strCache>
                <c:ptCount val="4"/>
                <c:pt idx="0">
                  <c:v>BP 18-64</c:v>
                </c:pt>
                <c:pt idx="1">
                  <c:v>BP 65-85</c:v>
                </c:pt>
                <c:pt idx="2">
                  <c:v>BP AA 18-64</c:v>
                </c:pt>
                <c:pt idx="3">
                  <c:v>BP AA 65-85</c:v>
                </c:pt>
              </c:strCache>
            </c:strRef>
          </c:cat>
          <c:val>
            <c:numRef>
              <c:f>Sheet1!$E$62:$E$65</c:f>
              <c:numCache>
                <c:formatCode>General</c:formatCode>
                <c:ptCount val="4"/>
                <c:pt idx="0">
                  <c:v>378</c:v>
                </c:pt>
                <c:pt idx="1">
                  <c:v>232</c:v>
                </c:pt>
                <c:pt idx="2">
                  <c:v>43</c:v>
                </c:pt>
                <c:pt idx="3">
                  <c:v>23</c:v>
                </c:pt>
              </c:numCache>
            </c:numRef>
          </c:val>
          <c:extLst>
            <c:ext xmlns:c16="http://schemas.microsoft.com/office/drawing/2014/chart" uri="{C3380CC4-5D6E-409C-BE32-E72D297353CC}">
              <c16:uniqueId val="{00000004-4D60-3B4A-88B1-4A414EFE7478}"/>
            </c:ext>
          </c:extLst>
        </c:ser>
        <c:ser>
          <c:idx val="1"/>
          <c:order val="1"/>
          <c:tx>
            <c:strRef>
              <c:f>Sheet1!$F$61</c:f>
              <c:strCache>
                <c:ptCount val="1"/>
                <c:pt idx="0">
                  <c:v>7/13/21</c:v>
                </c:pt>
              </c:strCache>
            </c:strRef>
          </c:tx>
          <c:spPr>
            <a:solidFill>
              <a:schemeClr val="accent1">
                <a:tint val="77000"/>
              </a:schemeClr>
            </a:solidFill>
            <a:ln>
              <a:noFill/>
            </a:ln>
            <a:effectLst/>
          </c:spPr>
          <c:invertIfNegative val="0"/>
          <c:dLbls>
            <c:dLbl>
              <c:idx val="0"/>
              <c:dLblPos val="ctr"/>
              <c:showLegendKey val="0"/>
              <c:showVal val="1"/>
              <c:showCatName val="0"/>
              <c:showSerName val="0"/>
              <c:showPercent val="0"/>
              <c:showBubbleSize val="0"/>
              <c:extLst>
                <c:ext xmlns:c15="http://schemas.microsoft.com/office/drawing/2012/chart" uri="{CE6537A1-D6FC-4f65-9D91-7224C49458BB}">
                  <c15:layout>
                    <c:manualLayout>
                      <c:w val="4.14197837562598E-2"/>
                      <c:h val="5.4925066505122869E-2"/>
                    </c:manualLayout>
                  </c15:layout>
                </c:ext>
                <c:ext xmlns:c16="http://schemas.microsoft.com/office/drawing/2014/chart" uri="{C3380CC4-5D6E-409C-BE32-E72D297353CC}">
                  <c16:uniqueId val="{00000005-4D60-3B4A-88B1-4A414EFE7478}"/>
                </c:ext>
              </c:extLst>
            </c:dLbl>
            <c:dLbl>
              <c:idx val="1"/>
              <c:dLblPos val="ctr"/>
              <c:showLegendKey val="0"/>
              <c:showVal val="1"/>
              <c:showCatName val="0"/>
              <c:showSerName val="0"/>
              <c:showPercent val="0"/>
              <c:showBubbleSize val="0"/>
              <c:extLst>
                <c:ext xmlns:c15="http://schemas.microsoft.com/office/drawing/2012/chart" uri="{CE6537A1-D6FC-4f65-9D91-7224C49458BB}">
                  <c15:layout>
                    <c:manualLayout>
                      <c:w val="3.1258440518045813E-2"/>
                      <c:h val="5.4925066505122869E-2"/>
                    </c:manualLayout>
                  </c15:layout>
                </c:ext>
                <c:ext xmlns:c16="http://schemas.microsoft.com/office/drawing/2014/chart" uri="{C3380CC4-5D6E-409C-BE32-E72D297353CC}">
                  <c16:uniqueId val="{00000006-4D60-3B4A-88B1-4A414EFE7478}"/>
                </c:ext>
              </c:extLst>
            </c:dLbl>
            <c:dLbl>
              <c:idx val="2"/>
              <c:dLblPos val="ctr"/>
              <c:showLegendKey val="0"/>
              <c:showVal val="1"/>
              <c:showCatName val="0"/>
              <c:showSerName val="0"/>
              <c:showPercent val="0"/>
              <c:showBubbleSize val="0"/>
              <c:extLst>
                <c:ext xmlns:c15="http://schemas.microsoft.com/office/drawing/2012/chart" uri="{CE6537A1-D6FC-4f65-9D91-7224C49458BB}">
                  <c15:layout>
                    <c:manualLayout>
                      <c:w val="3.1258440518045813E-2"/>
                      <c:h val="5.4925066505122869E-2"/>
                    </c:manualLayout>
                  </c15:layout>
                </c:ext>
                <c:ext xmlns:c16="http://schemas.microsoft.com/office/drawing/2014/chart" uri="{C3380CC4-5D6E-409C-BE32-E72D297353CC}">
                  <c16:uniqueId val="{00000007-4D60-3B4A-88B1-4A414EFE7478}"/>
                </c:ext>
              </c:extLst>
            </c:dLbl>
            <c:dLbl>
              <c:idx val="3"/>
              <c:layout>
                <c:manualLayout>
                  <c:x val="-1.3365942610009512E-16"/>
                  <c:y val="-2.6760081123080693E-2"/>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2.1097097279831823E-2"/>
                      <c:h val="5.4925066505122869E-2"/>
                    </c:manualLayout>
                  </c15:layout>
                </c:ext>
                <c:ext xmlns:c16="http://schemas.microsoft.com/office/drawing/2014/chart" uri="{C3380CC4-5D6E-409C-BE32-E72D297353CC}">
                  <c16:uniqueId val="{00000008-4D60-3B4A-88B1-4A414EFE7478}"/>
                </c:ext>
              </c:extLst>
            </c:dLbl>
            <c:spPr>
              <a:noFill/>
              <a:ln>
                <a:noFill/>
              </a:ln>
              <a:effectLst/>
            </c:spPr>
            <c:txPr>
              <a:bodyPr rot="0" spcFirstLastPara="1" vertOverflow="clip" horzOverflow="clip" vert="horz" wrap="square" lIns="38100" tIns="19050" rIns="38100" bIns="19050" anchor="ctr" anchorCtr="1">
                <a:noAutofit/>
              </a:bodyPr>
              <a:lstStyle/>
              <a:p>
                <a:pPr>
                  <a:defRPr sz="18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Sheet1!$D$62:$D$65</c:f>
              <c:strCache>
                <c:ptCount val="4"/>
                <c:pt idx="0">
                  <c:v>BP 18-64</c:v>
                </c:pt>
                <c:pt idx="1">
                  <c:v>BP 65-85</c:v>
                </c:pt>
                <c:pt idx="2">
                  <c:v>BP AA 18-64</c:v>
                </c:pt>
                <c:pt idx="3">
                  <c:v>BP AA 65-85</c:v>
                </c:pt>
              </c:strCache>
            </c:strRef>
          </c:cat>
          <c:val>
            <c:numRef>
              <c:f>Sheet1!$F$62:$F$65</c:f>
              <c:numCache>
                <c:formatCode>General</c:formatCode>
                <c:ptCount val="4"/>
                <c:pt idx="0">
                  <c:v>231</c:v>
                </c:pt>
                <c:pt idx="1">
                  <c:v>53</c:v>
                </c:pt>
                <c:pt idx="2">
                  <c:v>30</c:v>
                </c:pt>
                <c:pt idx="3">
                  <c:v>7</c:v>
                </c:pt>
              </c:numCache>
            </c:numRef>
          </c:val>
          <c:extLst>
            <c:ext xmlns:c16="http://schemas.microsoft.com/office/drawing/2014/chart" uri="{C3380CC4-5D6E-409C-BE32-E72D297353CC}">
              <c16:uniqueId val="{00000009-4D60-3B4A-88B1-4A414EFE7478}"/>
            </c:ext>
          </c:extLst>
        </c:ser>
        <c:dLbls>
          <c:showLegendKey val="0"/>
          <c:showVal val="0"/>
          <c:showCatName val="0"/>
          <c:showSerName val="0"/>
          <c:showPercent val="0"/>
          <c:showBubbleSize val="0"/>
        </c:dLbls>
        <c:gapWidth val="97"/>
        <c:overlap val="100"/>
        <c:axId val="632875760"/>
        <c:axId val="748026192"/>
      </c:barChart>
      <c:catAx>
        <c:axId val="632875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en-US"/>
          </a:p>
        </c:txPr>
        <c:crossAx val="748026192"/>
        <c:crosses val="autoZero"/>
        <c:auto val="1"/>
        <c:lblAlgn val="ctr"/>
        <c:lblOffset val="100"/>
        <c:noMultiLvlLbl val="0"/>
      </c:catAx>
      <c:valAx>
        <c:axId val="7480261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2000" dirty="0">
                    <a:solidFill>
                      <a:schemeClr val="tx1"/>
                    </a:solidFill>
                  </a:rPr>
                  <a:t>NUMBER</a:t>
                </a:r>
                <a:r>
                  <a:rPr lang="en-US" sz="2000" baseline="0" dirty="0">
                    <a:solidFill>
                      <a:schemeClr val="tx1"/>
                    </a:solidFill>
                  </a:rPr>
                  <a:t> OF PATIENTS</a:t>
                </a:r>
                <a:endParaRPr lang="en-US" sz="2000" dirty="0">
                  <a:solidFill>
                    <a:schemeClr val="tx1"/>
                  </a:solidFill>
                </a:endParaRPr>
              </a:p>
            </c:rich>
          </c:tx>
          <c:layout>
            <c:manualLayout>
              <c:xMode val="edge"/>
              <c:yMode val="edge"/>
              <c:x val="5.9855268076585526E-3"/>
              <c:y val="0.32434452351566895"/>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en-US"/>
          </a:p>
        </c:txPr>
        <c:crossAx val="632875760"/>
        <c:crosses val="autoZero"/>
        <c:crossBetween val="between"/>
      </c:valAx>
      <c:spPr>
        <a:noFill/>
        <a:ln>
          <a:noFill/>
        </a:ln>
        <a:effectLst/>
      </c:spPr>
    </c:plotArea>
    <c:legend>
      <c:legendPos val="b"/>
      <c:layout>
        <c:manualLayout>
          <c:xMode val="edge"/>
          <c:yMode val="edge"/>
          <c:x val="0.65225840917422595"/>
          <c:y val="6.7087067532601047E-2"/>
          <c:w val="0.30354695427875883"/>
          <c:h val="0.16724744585647455"/>
        </c:manualLayout>
      </c:layout>
      <c:overlay val="0"/>
      <c:spPr>
        <a:noFill/>
        <a:ln>
          <a:noFill/>
        </a:ln>
        <a:effectLst/>
      </c:spPr>
      <c:txPr>
        <a:bodyPr rot="0" spcFirstLastPara="1" vertOverflow="ellipsis" vert="horz" wrap="square" anchor="ctr" anchorCtr="1"/>
        <a:lstStyle/>
        <a:p>
          <a:pPr>
            <a:defRPr sz="2800" b="0" i="0" u="none" strike="noStrike" kern="1200" baseline="0">
              <a:solidFill>
                <a:schemeClr val="tx1"/>
              </a:solidFill>
              <a:latin typeface="Century Gothic" panose="020B050202020202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
        <p:cNvGrpSpPr/>
        <p:nvPr/>
      </p:nvGrpSpPr>
      <p:grpSpPr>
        <a:xfrm>
          <a:off x="0" y="0"/>
          <a:ext cx="0" cy="0"/>
          <a:chOff x="0" y="0"/>
          <a:chExt cx="0" cy="0"/>
        </a:xfrm>
      </p:grpSpPr>
      <p:sp>
        <p:nvSpPr>
          <p:cNvPr id="16" name="Google Shape;16;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b="1" dirty="0"/>
          </a:p>
        </p:txBody>
      </p:sp>
      <p:sp>
        <p:nvSpPr>
          <p:cNvPr id="17" name="Google Shape;17;p1: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9"/>
        <p:cNvGrpSpPr/>
        <p:nvPr/>
      </p:nvGrpSpPr>
      <p:grpSpPr>
        <a:xfrm>
          <a:off x="0" y="0"/>
          <a:ext cx="0" cy="0"/>
          <a:chOff x="0" y="0"/>
          <a:chExt cx="0" cy="0"/>
        </a:xfrm>
      </p:grpSpPr>
      <p:sp>
        <p:nvSpPr>
          <p:cNvPr id="10" name="Google Shape;10;p3"/>
          <p:cNvSpPr txBox="1"/>
          <p:nvPr/>
        </p:nvSpPr>
        <p:spPr>
          <a:xfrm>
            <a:off x="8502299" y="16749006"/>
            <a:ext cx="30534679" cy="1017365"/>
          </a:xfrm>
          <a:prstGeom prst="rect">
            <a:avLst/>
          </a:prstGeom>
          <a:noFill/>
          <a:ln>
            <a:noFill/>
          </a:ln>
        </p:spPr>
        <p:txBody>
          <a:bodyPr spcFirstLastPara="1" wrap="square" lIns="154075" tIns="77025" rIns="154075" bIns="77025" anchor="t" anchorCtr="0">
            <a:spAutoFit/>
          </a:bodyPr>
          <a:lstStyle/>
          <a:p>
            <a:pPr marL="0" marR="0" lvl="0" indent="0" algn="l" rtl="0">
              <a:spcBef>
                <a:spcPts val="0"/>
              </a:spcBef>
              <a:spcAft>
                <a:spcPts val="0"/>
              </a:spcAft>
              <a:buNone/>
            </a:pPr>
            <a:endParaRPr sz="5600" b="0" i="0" u="none" strike="noStrike" cap="none" dirty="0">
              <a:solidFill>
                <a:schemeClr val="dk1"/>
              </a:solidFill>
              <a:latin typeface="Arial"/>
              <a:ea typeface="Arial"/>
              <a:cs typeface="Arial"/>
              <a:sym typeface="Arial"/>
            </a:endParaRPr>
          </a:p>
        </p:txBody>
      </p:sp>
      <p:sp>
        <p:nvSpPr>
          <p:cNvPr id="11" name="Google Shape;11;p3"/>
          <p:cNvSpPr txBox="1">
            <a:spLocks noGrp="1"/>
          </p:cNvSpPr>
          <p:nvPr>
            <p:ph type="ctrTitle"/>
          </p:nvPr>
        </p:nvSpPr>
        <p:spPr>
          <a:xfrm>
            <a:off x="3840480" y="6511927"/>
            <a:ext cx="43525440" cy="6860117"/>
          </a:xfrm>
          <a:prstGeom prst="rect">
            <a:avLst/>
          </a:prstGeom>
          <a:noFill/>
          <a:ln>
            <a:noFill/>
          </a:ln>
        </p:spPr>
        <p:txBody>
          <a:bodyPr spcFirstLastPara="1" wrap="square" lIns="154075" tIns="77025" rIns="154075" bIns="77025" anchor="t" anchorCtr="0">
            <a:noAutofit/>
          </a:bodyPr>
          <a:lstStyle>
            <a:lvl1pPr marR="0" lvl="0" algn="ctr" rtl="0">
              <a:spcBef>
                <a:spcPts val="0"/>
              </a:spcBef>
              <a:spcAft>
                <a:spcPts val="0"/>
              </a:spcAft>
              <a:buSzPts val="1400"/>
              <a:buNone/>
              <a:defRPr sz="22900" b="0" i="0" u="none" strike="noStrike" cap="none">
                <a:solidFill>
                  <a:schemeClr val="dk1"/>
                </a:solidFill>
                <a:latin typeface="Arial"/>
                <a:ea typeface="Arial"/>
                <a:cs typeface="Arial"/>
                <a:sym typeface="Arial"/>
              </a:defRPr>
            </a:lvl1pPr>
            <a:lvl2pPr marR="0" lvl="1" algn="ctr" rtl="0">
              <a:spcBef>
                <a:spcPts val="0"/>
              </a:spcBef>
              <a:spcAft>
                <a:spcPts val="0"/>
              </a:spcAft>
              <a:buSzPts val="1400"/>
              <a:buNone/>
              <a:defRPr sz="22900"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22900"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22900"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22900" b="0" i="0" u="none" strike="noStrike" cap="none">
                <a:solidFill>
                  <a:schemeClr val="dk1"/>
                </a:solidFill>
                <a:latin typeface="Arial"/>
                <a:ea typeface="Arial"/>
                <a:cs typeface="Arial"/>
                <a:sym typeface="Arial"/>
              </a:defRPr>
            </a:lvl5pPr>
            <a:lvl6pPr marR="0" lvl="5" algn="ctr" rtl="0">
              <a:spcBef>
                <a:spcPts val="0"/>
              </a:spcBef>
              <a:spcAft>
                <a:spcPts val="0"/>
              </a:spcAft>
              <a:buSzPts val="1400"/>
              <a:buNone/>
              <a:defRPr sz="22900" b="0" i="0" u="none" strike="noStrike" cap="none">
                <a:solidFill>
                  <a:schemeClr val="dk1"/>
                </a:solidFill>
                <a:latin typeface="Arial"/>
                <a:ea typeface="Arial"/>
                <a:cs typeface="Arial"/>
                <a:sym typeface="Arial"/>
              </a:defRPr>
            </a:lvl6pPr>
            <a:lvl7pPr marR="0" lvl="6" algn="ctr" rtl="0">
              <a:spcBef>
                <a:spcPts val="0"/>
              </a:spcBef>
              <a:spcAft>
                <a:spcPts val="0"/>
              </a:spcAft>
              <a:buSzPts val="1400"/>
              <a:buNone/>
              <a:defRPr sz="22900" b="0" i="0" u="none" strike="noStrike" cap="none">
                <a:solidFill>
                  <a:schemeClr val="dk1"/>
                </a:solidFill>
                <a:latin typeface="Arial"/>
                <a:ea typeface="Arial"/>
                <a:cs typeface="Arial"/>
                <a:sym typeface="Arial"/>
              </a:defRPr>
            </a:lvl7pPr>
            <a:lvl8pPr marR="0" lvl="7" algn="ctr" rtl="0">
              <a:spcBef>
                <a:spcPts val="0"/>
              </a:spcBef>
              <a:spcAft>
                <a:spcPts val="0"/>
              </a:spcAft>
              <a:buSzPts val="1400"/>
              <a:buNone/>
              <a:defRPr sz="22900" b="0" i="0" u="none" strike="noStrike" cap="none">
                <a:solidFill>
                  <a:schemeClr val="dk1"/>
                </a:solidFill>
                <a:latin typeface="Arial"/>
                <a:ea typeface="Arial"/>
                <a:cs typeface="Arial"/>
                <a:sym typeface="Arial"/>
              </a:defRPr>
            </a:lvl8pPr>
            <a:lvl9pPr marR="0" lvl="8" algn="ctr" rtl="0">
              <a:spcBef>
                <a:spcPts val="0"/>
              </a:spcBef>
              <a:spcAft>
                <a:spcPts val="0"/>
              </a:spcAft>
              <a:buSzPts val="1400"/>
              <a:buNone/>
              <a:defRPr sz="22900" b="0" i="0" u="none" strike="noStrike" cap="none">
                <a:solidFill>
                  <a:schemeClr val="dk1"/>
                </a:solidFill>
                <a:latin typeface="Arial"/>
                <a:ea typeface="Arial"/>
                <a:cs typeface="Arial"/>
                <a:sym typeface="Arial"/>
              </a:defRPr>
            </a:lvl9pPr>
          </a:lstStyle>
          <a:p>
            <a:endParaRPr/>
          </a:p>
        </p:txBody>
      </p:sp>
      <p:sp>
        <p:nvSpPr>
          <p:cNvPr id="12" name="Google Shape;12;p3"/>
          <p:cNvSpPr txBox="1">
            <a:spLocks noGrp="1"/>
          </p:cNvSpPr>
          <p:nvPr>
            <p:ph type="dt" idx="10"/>
          </p:nvPr>
        </p:nvSpPr>
        <p:spPr>
          <a:xfrm>
            <a:off x="2560816" y="29664200"/>
            <a:ext cx="11947172" cy="1703917"/>
          </a:xfrm>
          <a:prstGeom prst="rect">
            <a:avLst/>
          </a:prstGeom>
          <a:noFill/>
          <a:ln>
            <a:noFill/>
          </a:ln>
        </p:spPr>
        <p:txBody>
          <a:bodyPr spcFirstLastPara="1" wrap="square" lIns="154075" tIns="77025" rIns="154075" bIns="77025"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3" name="Google Shape;13;p3"/>
          <p:cNvSpPr txBox="1">
            <a:spLocks noGrp="1"/>
          </p:cNvSpPr>
          <p:nvPr>
            <p:ph type="ftr" idx="11"/>
          </p:nvPr>
        </p:nvSpPr>
        <p:spPr>
          <a:xfrm>
            <a:off x="17496016" y="29664200"/>
            <a:ext cx="16214373" cy="1703917"/>
          </a:xfrm>
          <a:prstGeom prst="rect">
            <a:avLst/>
          </a:prstGeom>
          <a:noFill/>
          <a:ln>
            <a:noFill/>
          </a:ln>
        </p:spPr>
        <p:txBody>
          <a:bodyPr spcFirstLastPara="1" wrap="square" lIns="154075" tIns="77025" rIns="154075" bIns="77025"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4" name="Google Shape;14;p3"/>
          <p:cNvSpPr txBox="1">
            <a:spLocks noGrp="1"/>
          </p:cNvSpPr>
          <p:nvPr>
            <p:ph type="sldNum" idx="12"/>
          </p:nvPr>
        </p:nvSpPr>
        <p:spPr>
          <a:xfrm>
            <a:off x="36698416" y="29664200"/>
            <a:ext cx="11947172" cy="1703917"/>
          </a:xfrm>
          <a:prstGeom prst="rect">
            <a:avLst/>
          </a:prstGeom>
          <a:noFill/>
          <a:ln>
            <a:noFill/>
          </a:ln>
        </p:spPr>
        <p:txBody>
          <a:bodyPr spcFirstLastPara="1" wrap="square" lIns="154075" tIns="77025" rIns="154075" bIns="77025" anchor="t" anchorCtr="0">
            <a:noAutofit/>
          </a:bodyPr>
          <a:lstStyle>
            <a:lvl1pPr marL="0" marR="0" lvl="0" indent="0" algn="l">
              <a:spcBef>
                <a:spcPts val="0"/>
              </a:spcBef>
              <a:spcAft>
                <a:spcPts val="0"/>
              </a:spcAft>
              <a:buNone/>
              <a:defRPr sz="9400" b="0" i="0" u="none" strike="noStrike" cap="none">
                <a:solidFill>
                  <a:schemeClr val="dk1"/>
                </a:solidFill>
                <a:latin typeface="Arial"/>
                <a:ea typeface="Arial"/>
                <a:cs typeface="Arial"/>
                <a:sym typeface="Arial"/>
              </a:defRPr>
            </a:lvl1pPr>
            <a:lvl2pPr marL="0" marR="0" lvl="1" indent="0" algn="l">
              <a:spcBef>
                <a:spcPts val="0"/>
              </a:spcBef>
              <a:spcAft>
                <a:spcPts val="0"/>
              </a:spcAft>
              <a:buNone/>
              <a:defRPr sz="9400" b="0" i="0" u="none" strike="noStrike" cap="none">
                <a:solidFill>
                  <a:schemeClr val="dk1"/>
                </a:solidFill>
                <a:latin typeface="Arial"/>
                <a:ea typeface="Arial"/>
                <a:cs typeface="Arial"/>
                <a:sym typeface="Arial"/>
              </a:defRPr>
            </a:lvl2pPr>
            <a:lvl3pPr marL="0" marR="0" lvl="2" indent="0" algn="l">
              <a:spcBef>
                <a:spcPts val="0"/>
              </a:spcBef>
              <a:spcAft>
                <a:spcPts val="0"/>
              </a:spcAft>
              <a:buNone/>
              <a:defRPr sz="9400" b="0" i="0" u="none" strike="noStrike" cap="none">
                <a:solidFill>
                  <a:schemeClr val="dk1"/>
                </a:solidFill>
                <a:latin typeface="Arial"/>
                <a:ea typeface="Arial"/>
                <a:cs typeface="Arial"/>
                <a:sym typeface="Arial"/>
              </a:defRPr>
            </a:lvl3pPr>
            <a:lvl4pPr marL="0" marR="0" lvl="3" indent="0" algn="l">
              <a:spcBef>
                <a:spcPts val="0"/>
              </a:spcBef>
              <a:spcAft>
                <a:spcPts val="0"/>
              </a:spcAft>
              <a:buNone/>
              <a:defRPr sz="9400" b="0" i="0" u="none" strike="noStrike" cap="none">
                <a:solidFill>
                  <a:schemeClr val="dk1"/>
                </a:solidFill>
                <a:latin typeface="Arial"/>
                <a:ea typeface="Arial"/>
                <a:cs typeface="Arial"/>
                <a:sym typeface="Arial"/>
              </a:defRPr>
            </a:lvl4pPr>
            <a:lvl5pPr marL="0" marR="0" lvl="4" indent="0" algn="l">
              <a:spcBef>
                <a:spcPts val="0"/>
              </a:spcBef>
              <a:spcAft>
                <a:spcPts val="0"/>
              </a:spcAft>
              <a:buNone/>
              <a:defRPr sz="9400" b="0" i="0" u="none" strike="noStrike" cap="none">
                <a:solidFill>
                  <a:schemeClr val="dk1"/>
                </a:solidFill>
                <a:latin typeface="Arial"/>
                <a:ea typeface="Arial"/>
                <a:cs typeface="Arial"/>
                <a:sym typeface="Arial"/>
              </a:defRPr>
            </a:lvl5pPr>
            <a:lvl6pPr marL="0" marR="0" lvl="5" indent="0" algn="l">
              <a:spcBef>
                <a:spcPts val="0"/>
              </a:spcBef>
              <a:spcAft>
                <a:spcPts val="0"/>
              </a:spcAft>
              <a:buNone/>
              <a:defRPr sz="9400" b="0" i="0" u="none" strike="noStrike" cap="none">
                <a:solidFill>
                  <a:schemeClr val="dk1"/>
                </a:solidFill>
                <a:latin typeface="Arial"/>
                <a:ea typeface="Arial"/>
                <a:cs typeface="Arial"/>
                <a:sym typeface="Arial"/>
              </a:defRPr>
            </a:lvl6pPr>
            <a:lvl7pPr marL="0" marR="0" lvl="6" indent="0" algn="l">
              <a:spcBef>
                <a:spcPts val="0"/>
              </a:spcBef>
              <a:spcAft>
                <a:spcPts val="0"/>
              </a:spcAft>
              <a:buNone/>
              <a:defRPr sz="9400" b="0" i="0" u="none" strike="noStrike" cap="none">
                <a:solidFill>
                  <a:schemeClr val="dk1"/>
                </a:solidFill>
                <a:latin typeface="Arial"/>
                <a:ea typeface="Arial"/>
                <a:cs typeface="Arial"/>
                <a:sym typeface="Arial"/>
              </a:defRPr>
            </a:lvl7pPr>
            <a:lvl8pPr marL="0" marR="0" lvl="7" indent="0" algn="l">
              <a:spcBef>
                <a:spcPts val="0"/>
              </a:spcBef>
              <a:spcAft>
                <a:spcPts val="0"/>
              </a:spcAft>
              <a:buNone/>
              <a:defRPr sz="9400" b="0" i="0" u="none" strike="noStrike" cap="none">
                <a:solidFill>
                  <a:schemeClr val="dk1"/>
                </a:solidFill>
                <a:latin typeface="Arial"/>
                <a:ea typeface="Arial"/>
                <a:cs typeface="Arial"/>
                <a:sym typeface="Arial"/>
              </a:defRPr>
            </a:lvl8pPr>
            <a:lvl9pPr marL="0" marR="0" lvl="8" indent="0" algn="l">
              <a:spcBef>
                <a:spcPts val="0"/>
              </a:spcBef>
              <a:spcAft>
                <a:spcPts val="0"/>
              </a:spcAft>
              <a:buNone/>
              <a:defRPr sz="94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dt" idx="10"/>
          </p:nvPr>
        </p:nvSpPr>
        <p:spPr>
          <a:xfrm>
            <a:off x="2560816" y="29664200"/>
            <a:ext cx="11947172" cy="1703917"/>
          </a:xfrm>
          <a:prstGeom prst="rect">
            <a:avLst/>
          </a:prstGeom>
          <a:noFill/>
          <a:ln>
            <a:noFill/>
          </a:ln>
        </p:spPr>
        <p:txBody>
          <a:bodyPr spcFirstLastPara="1" wrap="square" lIns="154075" tIns="77025" rIns="154075" bIns="77025" anchor="t" anchorCtr="0">
            <a:noAutofit/>
          </a:bodyPr>
          <a:lstStyle>
            <a:lvl1pPr marR="0" lvl="0" algn="l" rtl="0">
              <a:spcBef>
                <a:spcPts val="0"/>
              </a:spcBef>
              <a:spcAft>
                <a:spcPts val="0"/>
              </a:spcAft>
              <a:buSzPts val="1400"/>
              <a:buNone/>
              <a:defRPr sz="9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9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9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9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9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9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9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9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9400" b="0" i="0" u="none" strike="noStrike" cap="none">
                <a:solidFill>
                  <a:schemeClr val="dk1"/>
                </a:solidFill>
                <a:latin typeface="Arial"/>
                <a:ea typeface="Arial"/>
                <a:cs typeface="Arial"/>
                <a:sym typeface="Arial"/>
              </a:defRPr>
            </a:lvl9pPr>
          </a:lstStyle>
          <a:p>
            <a:endParaRPr dirty="0"/>
          </a:p>
        </p:txBody>
      </p:sp>
      <p:sp>
        <p:nvSpPr>
          <p:cNvPr id="7" name="Google Shape;7;p2"/>
          <p:cNvSpPr txBox="1">
            <a:spLocks noGrp="1"/>
          </p:cNvSpPr>
          <p:nvPr>
            <p:ph type="ftr" idx="11"/>
          </p:nvPr>
        </p:nvSpPr>
        <p:spPr>
          <a:xfrm>
            <a:off x="17496016" y="29664200"/>
            <a:ext cx="16214373" cy="1703917"/>
          </a:xfrm>
          <a:prstGeom prst="rect">
            <a:avLst/>
          </a:prstGeom>
          <a:noFill/>
          <a:ln>
            <a:noFill/>
          </a:ln>
        </p:spPr>
        <p:txBody>
          <a:bodyPr spcFirstLastPara="1" wrap="square" lIns="154075" tIns="77025" rIns="154075" bIns="77025" anchor="t" anchorCtr="0">
            <a:noAutofit/>
          </a:bodyPr>
          <a:lstStyle>
            <a:lvl1pPr marR="0" lvl="0" algn="l" rtl="0">
              <a:spcBef>
                <a:spcPts val="0"/>
              </a:spcBef>
              <a:spcAft>
                <a:spcPts val="0"/>
              </a:spcAft>
              <a:buSzPts val="1400"/>
              <a:buNone/>
              <a:defRPr sz="9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9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9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9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9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9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9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9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9400" b="0" i="0" u="none" strike="noStrike" cap="none">
                <a:solidFill>
                  <a:schemeClr val="dk1"/>
                </a:solidFill>
                <a:latin typeface="Arial"/>
                <a:ea typeface="Arial"/>
                <a:cs typeface="Arial"/>
                <a:sym typeface="Arial"/>
              </a:defRPr>
            </a:lvl9pPr>
          </a:lstStyle>
          <a:p>
            <a:endParaRPr dirty="0"/>
          </a:p>
        </p:txBody>
      </p:sp>
      <p:sp>
        <p:nvSpPr>
          <p:cNvPr id="8" name="Google Shape;8;p2"/>
          <p:cNvSpPr txBox="1">
            <a:spLocks noGrp="1"/>
          </p:cNvSpPr>
          <p:nvPr>
            <p:ph type="sldNum" idx="12"/>
          </p:nvPr>
        </p:nvSpPr>
        <p:spPr>
          <a:xfrm>
            <a:off x="36698416" y="29664200"/>
            <a:ext cx="11947172" cy="1703917"/>
          </a:xfrm>
          <a:prstGeom prst="rect">
            <a:avLst/>
          </a:prstGeom>
          <a:noFill/>
          <a:ln>
            <a:noFill/>
          </a:ln>
        </p:spPr>
        <p:txBody>
          <a:bodyPr spcFirstLastPara="1" wrap="square" lIns="154075" tIns="77025" rIns="154075" bIns="77025" anchor="t" anchorCtr="0">
            <a:noAutofit/>
          </a:bodyPr>
          <a:lstStyle>
            <a:lvl1pPr marL="0" marR="0" lvl="0" indent="0" algn="l" rtl="0">
              <a:spcBef>
                <a:spcPts val="0"/>
              </a:spcBef>
              <a:spcAft>
                <a:spcPts val="0"/>
              </a:spcAft>
              <a:buNone/>
              <a:defRPr sz="9400" b="0"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9400" b="0"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9400" b="0"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9400" b="0"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9400" b="0" i="0" u="none" strike="noStrike" cap="none">
                <a:solidFill>
                  <a:schemeClr val="dk1"/>
                </a:solidFill>
                <a:latin typeface="Arial"/>
                <a:ea typeface="Arial"/>
                <a:cs typeface="Arial"/>
                <a:sym typeface="Arial"/>
              </a:defRPr>
            </a:lvl5pPr>
            <a:lvl6pPr marL="0" marR="0" lvl="5" indent="0" algn="l" rtl="0">
              <a:spcBef>
                <a:spcPts val="0"/>
              </a:spcBef>
              <a:spcAft>
                <a:spcPts val="0"/>
              </a:spcAft>
              <a:buNone/>
              <a:defRPr sz="9400" b="0" i="0" u="none" strike="noStrike" cap="none">
                <a:solidFill>
                  <a:schemeClr val="dk1"/>
                </a:solidFill>
                <a:latin typeface="Arial"/>
                <a:ea typeface="Arial"/>
                <a:cs typeface="Arial"/>
                <a:sym typeface="Arial"/>
              </a:defRPr>
            </a:lvl6pPr>
            <a:lvl7pPr marL="0" marR="0" lvl="6" indent="0" algn="l" rtl="0">
              <a:spcBef>
                <a:spcPts val="0"/>
              </a:spcBef>
              <a:spcAft>
                <a:spcPts val="0"/>
              </a:spcAft>
              <a:buNone/>
              <a:defRPr sz="9400" b="0" i="0" u="none" strike="noStrike" cap="none">
                <a:solidFill>
                  <a:schemeClr val="dk1"/>
                </a:solidFill>
                <a:latin typeface="Arial"/>
                <a:ea typeface="Arial"/>
                <a:cs typeface="Arial"/>
                <a:sym typeface="Arial"/>
              </a:defRPr>
            </a:lvl7pPr>
            <a:lvl8pPr marL="0" marR="0" lvl="7" indent="0" algn="l" rtl="0">
              <a:spcBef>
                <a:spcPts val="0"/>
              </a:spcBef>
              <a:spcAft>
                <a:spcPts val="0"/>
              </a:spcAft>
              <a:buNone/>
              <a:defRPr sz="9400" b="0" i="0" u="none" strike="noStrike" cap="none">
                <a:solidFill>
                  <a:schemeClr val="dk1"/>
                </a:solidFill>
                <a:latin typeface="Arial"/>
                <a:ea typeface="Arial"/>
                <a:cs typeface="Arial"/>
                <a:sym typeface="Arial"/>
              </a:defRPr>
            </a:lvl8pPr>
            <a:lvl9pPr marL="0" marR="0" lvl="8" indent="0" algn="l" rtl="0">
              <a:spcBef>
                <a:spcPts val="0"/>
              </a:spcBef>
              <a:spcAft>
                <a:spcPts val="0"/>
              </a:spcAft>
              <a:buNone/>
              <a:defRPr sz="94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jpg"/><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hyperlink" Target="mailto:Kimberly.a.Ontiveros-gomez@kp.org" TargetMode="External"/><Relationship Id="rId10" Type="http://schemas.openxmlformats.org/officeDocument/2006/relationships/image" Target="../media/image6.png"/><Relationship Id="rId4" Type="http://schemas.openxmlformats.org/officeDocument/2006/relationships/image" Target="../media/image2.png"/><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
        <p:cNvGrpSpPr/>
        <p:nvPr/>
      </p:nvGrpSpPr>
      <p:grpSpPr>
        <a:xfrm>
          <a:off x="0" y="0"/>
          <a:ext cx="0" cy="0"/>
          <a:chOff x="0" y="0"/>
          <a:chExt cx="0" cy="0"/>
        </a:xfrm>
      </p:grpSpPr>
      <p:pic>
        <p:nvPicPr>
          <p:cNvPr id="19" name="Google Shape;19;p1" descr="09aBlue.jpg"/>
          <p:cNvPicPr preferRelativeResize="0"/>
          <p:nvPr/>
        </p:nvPicPr>
        <p:blipFill rotWithShape="1">
          <a:blip r:embed="rId3">
            <a:alphaModFix/>
          </a:blip>
          <a:srcRect r="19953"/>
          <a:stretch/>
        </p:blipFill>
        <p:spPr>
          <a:xfrm>
            <a:off x="0" y="20462"/>
            <a:ext cx="51247018" cy="5300650"/>
          </a:xfrm>
          <a:prstGeom prst="rect">
            <a:avLst/>
          </a:prstGeom>
          <a:noFill/>
          <a:ln>
            <a:noFill/>
          </a:ln>
        </p:spPr>
      </p:pic>
      <p:sp>
        <p:nvSpPr>
          <p:cNvPr id="21" name="Google Shape;21;p1"/>
          <p:cNvSpPr/>
          <p:nvPr/>
        </p:nvSpPr>
        <p:spPr>
          <a:xfrm>
            <a:off x="485448" y="11396710"/>
            <a:ext cx="11173968" cy="8455853"/>
          </a:xfrm>
          <a:prstGeom prst="rect">
            <a:avLst/>
          </a:prstGeom>
          <a:noFill/>
          <a:ln w="57150">
            <a:solidFill>
              <a:srgbClr val="0070C0"/>
            </a:solidFill>
          </a:ln>
        </p:spPr>
        <p:txBody>
          <a:bodyPr spcFirstLastPara="1" wrap="square" lIns="0" tIns="0" rIns="0" bIns="0" anchor="t" anchorCtr="0">
            <a:noAutofit/>
          </a:bodyPr>
          <a:lstStyle/>
          <a:p>
            <a:pPr marL="0" marR="0" lvl="0" indent="0" algn="l" rtl="0">
              <a:lnSpc>
                <a:spcPct val="110000"/>
              </a:lnSpc>
              <a:spcBef>
                <a:spcPts val="0"/>
              </a:spcBef>
              <a:spcAft>
                <a:spcPts val="0"/>
              </a:spcAft>
              <a:buNone/>
            </a:pPr>
            <a:r>
              <a:rPr lang="en-US" sz="4800" b="1" dirty="0">
                <a:solidFill>
                  <a:schemeClr val="accent1"/>
                </a:solidFill>
                <a:latin typeface="Century Gothic" panose="020B0502020202020204" pitchFamily="34" charset="0"/>
              </a:rPr>
              <a:t> Introduction </a:t>
            </a:r>
          </a:p>
          <a:p>
            <a:pPr marL="349250" marR="0" lvl="0" indent="-230188" algn="l" rtl="0">
              <a:lnSpc>
                <a:spcPct val="125000"/>
              </a:lnSpc>
              <a:spcBef>
                <a:spcPts val="0"/>
              </a:spcBef>
              <a:spcAft>
                <a:spcPts val="0"/>
              </a:spcAft>
              <a:buFont typeface="Arial" panose="020B0604020202020204" pitchFamily="34" charset="0"/>
              <a:buChar char="•"/>
            </a:pPr>
            <a:r>
              <a:rPr lang="en-US" sz="3000" dirty="0">
                <a:solidFill>
                  <a:srgbClr val="222222"/>
                </a:solidFill>
                <a:latin typeface="Century Gothic" panose="020B0502020202020204" pitchFamily="34" charset="0"/>
              </a:rPr>
              <a:t>Increased telehealth utilization in a pandemic imposed challenges to HTN care quality, as NCQA requires documented clinic BP&lt;140/90 every year with recent acceptance of home digital arms cuffs as an alternative. </a:t>
            </a:r>
            <a:endParaRPr lang="en-US" sz="3000" dirty="0">
              <a:solidFill>
                <a:schemeClr val="dk1"/>
              </a:solidFill>
              <a:latin typeface="Century Gothic" panose="020B0502020202020204" pitchFamily="34" charset="0"/>
            </a:endParaRPr>
          </a:p>
          <a:p>
            <a:pPr marL="349250" marR="0" lvl="0" indent="-230188" algn="l" rtl="0">
              <a:lnSpc>
                <a:spcPct val="125000"/>
              </a:lnSpc>
              <a:spcBef>
                <a:spcPts val="0"/>
              </a:spcBef>
              <a:spcAft>
                <a:spcPts val="0"/>
              </a:spcAft>
              <a:buFont typeface="Arial" panose="020B0604020202020204" pitchFamily="34" charset="0"/>
              <a:buChar char="•"/>
            </a:pPr>
            <a:r>
              <a:rPr lang="en-US" sz="3000" dirty="0">
                <a:solidFill>
                  <a:schemeClr val="dk1"/>
                </a:solidFill>
                <a:latin typeface="Century Gothic" panose="020B0502020202020204" pitchFamily="34" charset="0"/>
              </a:rPr>
              <a:t>During late fall 2020, several hundred patients in our large Family Medicine Residency clinic were considered "uncontrolled" because they had not had BP measurements in clinic during the calendar year. </a:t>
            </a:r>
          </a:p>
          <a:p>
            <a:pPr marL="349250" marR="0" lvl="0" indent="-230188" algn="l" rtl="0">
              <a:lnSpc>
                <a:spcPct val="125000"/>
              </a:lnSpc>
              <a:spcBef>
                <a:spcPts val="0"/>
              </a:spcBef>
              <a:spcAft>
                <a:spcPts val="0"/>
              </a:spcAft>
              <a:buFont typeface="Arial" panose="020B0604020202020204" pitchFamily="34" charset="0"/>
              <a:buChar char="•"/>
            </a:pPr>
            <a:r>
              <a:rPr lang="en-US" sz="3000" dirty="0">
                <a:solidFill>
                  <a:schemeClr val="dk1"/>
                </a:solidFill>
                <a:latin typeface="Century Gothic" panose="020B0502020202020204" pitchFamily="34" charset="0"/>
              </a:rPr>
              <a:t>When NCQA agreed to accept home BP measurements as a suitable alternative (under most circumstances) our FMC we needed an accelerated rollout of a simple, patient-friendly protocol to allow physicians to quickly identify and treat patients with uncontrolled HTN. </a:t>
            </a:r>
          </a:p>
          <a:p>
            <a:pPr marL="349250" marR="0" lvl="0" indent="-230188" algn="l" rtl="0">
              <a:lnSpc>
                <a:spcPct val="110000"/>
              </a:lnSpc>
              <a:spcBef>
                <a:spcPts val="0"/>
              </a:spcBef>
              <a:spcAft>
                <a:spcPts val="0"/>
              </a:spcAft>
              <a:buFont typeface="Arial" panose="020B0604020202020204" pitchFamily="34" charset="0"/>
              <a:buChar char="•"/>
            </a:pPr>
            <a:endParaRPr lang="en-US" sz="2800" dirty="0">
              <a:solidFill>
                <a:schemeClr val="dk1"/>
              </a:solidFill>
              <a:latin typeface="Century Gothic" panose="020B0502020202020204" pitchFamily="34" charset="0"/>
            </a:endParaRPr>
          </a:p>
          <a:p>
            <a:pPr lvl="0" algn="l" rtl="0">
              <a:lnSpc>
                <a:spcPct val="136250"/>
              </a:lnSpc>
              <a:spcBef>
                <a:spcPts val="0"/>
              </a:spcBef>
              <a:spcAft>
                <a:spcPts val="0"/>
              </a:spcAft>
              <a:buClr>
                <a:schemeClr val="dk1"/>
              </a:buClr>
              <a:buSzPts val="1100"/>
            </a:pPr>
            <a:endParaRPr sz="2400" dirty="0">
              <a:solidFill>
                <a:schemeClr val="dk1"/>
              </a:solidFill>
            </a:endParaRPr>
          </a:p>
        </p:txBody>
      </p:sp>
      <p:sp>
        <p:nvSpPr>
          <p:cNvPr id="23" name="Google Shape;23;p1"/>
          <p:cNvSpPr/>
          <p:nvPr/>
        </p:nvSpPr>
        <p:spPr>
          <a:xfrm>
            <a:off x="12891045" y="5787486"/>
            <a:ext cx="9755681" cy="2378731"/>
          </a:xfrm>
          <a:prstGeom prst="rect">
            <a:avLst/>
          </a:prstGeom>
          <a:noFill/>
          <a:ln>
            <a:noFill/>
          </a:ln>
        </p:spPr>
        <p:txBody>
          <a:bodyPr spcFirstLastPara="1" wrap="square" lIns="0" tIns="0" rIns="0" bIns="0" anchor="t" anchorCtr="0">
            <a:noAutofit/>
          </a:bodyPr>
          <a:lstStyle/>
          <a:p>
            <a:pPr marL="0" marR="0" lvl="0" indent="0" algn="ctr" rtl="0">
              <a:lnSpc>
                <a:spcPct val="110000"/>
              </a:lnSpc>
              <a:spcBef>
                <a:spcPts val="0"/>
              </a:spcBef>
              <a:spcAft>
                <a:spcPts val="0"/>
              </a:spcAft>
              <a:buNone/>
            </a:pPr>
            <a:r>
              <a:rPr lang="en-US" sz="4800" b="1" dirty="0">
                <a:solidFill>
                  <a:schemeClr val="accent1"/>
                </a:solidFill>
                <a:latin typeface="Century Gothic" panose="020B0502020202020204" pitchFamily="34" charset="0"/>
              </a:rPr>
              <a:t>Patient Workflow</a:t>
            </a:r>
          </a:p>
          <a:p>
            <a:pPr marL="0" marR="0" lvl="0" indent="0" algn="ctr" rtl="0">
              <a:lnSpc>
                <a:spcPct val="110000"/>
              </a:lnSpc>
              <a:spcBef>
                <a:spcPts val="0"/>
              </a:spcBef>
              <a:spcAft>
                <a:spcPts val="0"/>
              </a:spcAft>
              <a:buNone/>
            </a:pPr>
            <a:r>
              <a:rPr lang="en-US" sz="2800" b="1" u="sng" dirty="0">
                <a:solidFill>
                  <a:schemeClr val="tx1"/>
                </a:solidFill>
                <a:latin typeface="Century Gothic" panose="020B0502020202020204" pitchFamily="34" charset="0"/>
              </a:rPr>
              <a:t>Figure 1a:</a:t>
            </a:r>
            <a:r>
              <a:rPr lang="en-US" sz="2800" b="1" dirty="0">
                <a:solidFill>
                  <a:schemeClr val="tx1"/>
                </a:solidFill>
                <a:latin typeface="Century Gothic" panose="020B0502020202020204" pitchFamily="34" charset="0"/>
              </a:rPr>
              <a:t> </a:t>
            </a:r>
            <a:r>
              <a:rPr lang="en-US" sz="2800" dirty="0">
                <a:solidFill>
                  <a:schemeClr val="tx1"/>
                </a:solidFill>
                <a:latin typeface="Century Gothic" panose="020B0502020202020204" pitchFamily="34" charset="0"/>
              </a:rPr>
              <a:t>Workflow followed by patients to monitor and report home BP readings. </a:t>
            </a:r>
            <a:endParaRPr sz="5400" dirty="0">
              <a:solidFill>
                <a:schemeClr val="tx1"/>
              </a:solidFill>
              <a:latin typeface="Century Gothic" panose="020B0502020202020204" pitchFamily="34" charset="0"/>
            </a:endParaRPr>
          </a:p>
        </p:txBody>
      </p:sp>
      <p:sp>
        <p:nvSpPr>
          <p:cNvPr id="25" name="Google Shape;25;p1"/>
          <p:cNvSpPr/>
          <p:nvPr/>
        </p:nvSpPr>
        <p:spPr>
          <a:xfrm>
            <a:off x="37490400" y="10958003"/>
            <a:ext cx="13021057" cy="3061416"/>
          </a:xfrm>
          <a:prstGeom prst="rect">
            <a:avLst/>
          </a:prstGeom>
          <a:noFill/>
          <a:ln w="57150">
            <a:solidFill>
              <a:schemeClr val="bg2"/>
            </a:solidFill>
          </a:ln>
        </p:spPr>
        <p:txBody>
          <a:bodyPr spcFirstLastPara="1" wrap="square" lIns="0" tIns="0" rIns="0" bIns="0" anchor="t" anchorCtr="0">
            <a:noAutofit/>
          </a:bodyPr>
          <a:lstStyle/>
          <a:p>
            <a:pPr marL="0" marR="0" lvl="0" indent="0" algn="l" rtl="0">
              <a:spcBef>
                <a:spcPts val="2317"/>
              </a:spcBef>
              <a:spcAft>
                <a:spcPts val="0"/>
              </a:spcAft>
              <a:buNone/>
            </a:pPr>
            <a:r>
              <a:rPr lang="en-US" sz="4800" b="1" dirty="0">
                <a:solidFill>
                  <a:schemeClr val="accent1"/>
                </a:solidFill>
              </a:rPr>
              <a:t> Conclusions</a:t>
            </a:r>
          </a:p>
          <a:p>
            <a:pPr marL="411163" lvl="1" indent="-171450">
              <a:spcBef>
                <a:spcPts val="2317"/>
              </a:spcBef>
              <a:buFont typeface="Arial" panose="020B0604020202020204" pitchFamily="34" charset="0"/>
              <a:buChar char="•"/>
            </a:pPr>
            <a:r>
              <a:rPr lang="en-US" sz="3000" dirty="0">
                <a:solidFill>
                  <a:schemeClr val="dk1"/>
                </a:solidFill>
                <a:latin typeface="Century Gothic" panose="020B0502020202020204" pitchFamily="34" charset="0"/>
              </a:rPr>
              <a:t>Implementing a direct line for reporting home BP readings with simple patient instructions is a promising tool for improving HTN control rates in primary care.  </a:t>
            </a:r>
          </a:p>
          <a:p>
            <a:pPr marL="457200" lvl="1" indent="-457200">
              <a:spcBef>
                <a:spcPts val="2317"/>
              </a:spcBef>
              <a:buFont typeface="Arial" panose="020B0604020202020204" pitchFamily="34" charset="0"/>
              <a:buChar char="•"/>
            </a:pPr>
            <a:endParaRPr lang="en-US" sz="2800" dirty="0">
              <a:solidFill>
                <a:schemeClr val="dk1"/>
              </a:solidFill>
              <a:highlight>
                <a:srgbClr val="FFFFFF"/>
              </a:highlight>
              <a:latin typeface="Century Gothic" panose="020B0502020202020204" pitchFamily="34" charset="0"/>
            </a:endParaRPr>
          </a:p>
          <a:p>
            <a:pPr marL="457200" lvl="1" indent="-457200">
              <a:spcBef>
                <a:spcPts val="2317"/>
              </a:spcBef>
              <a:buFont typeface="Arial" panose="020B0604020202020204" pitchFamily="34" charset="0"/>
              <a:buChar char="•"/>
            </a:pPr>
            <a:endParaRPr sz="1600" dirty="0">
              <a:solidFill>
                <a:srgbClr val="222222"/>
              </a:solidFill>
              <a:highlight>
                <a:srgbClr val="FFFFFF"/>
              </a:highlight>
            </a:endParaRPr>
          </a:p>
        </p:txBody>
      </p:sp>
      <p:pic>
        <p:nvPicPr>
          <p:cNvPr id="26" name="Google Shape;26;p1" descr="KP Logo Blue 36x72.png"/>
          <p:cNvPicPr preferRelativeResize="0"/>
          <p:nvPr/>
        </p:nvPicPr>
        <p:blipFill rotWithShape="1">
          <a:blip r:embed="rId4">
            <a:alphaModFix/>
          </a:blip>
          <a:srcRect/>
          <a:stretch/>
        </p:blipFill>
        <p:spPr>
          <a:xfrm>
            <a:off x="935354" y="30682975"/>
            <a:ext cx="7681108" cy="777506"/>
          </a:xfrm>
          <a:prstGeom prst="rect">
            <a:avLst/>
          </a:prstGeom>
          <a:noFill/>
          <a:ln>
            <a:noFill/>
          </a:ln>
        </p:spPr>
      </p:pic>
      <p:sp>
        <p:nvSpPr>
          <p:cNvPr id="27" name="Google Shape;27;p1"/>
          <p:cNvSpPr/>
          <p:nvPr/>
        </p:nvSpPr>
        <p:spPr>
          <a:xfrm>
            <a:off x="488825" y="543519"/>
            <a:ext cx="42526075" cy="2982580"/>
          </a:xfrm>
          <a:prstGeom prst="rect">
            <a:avLst/>
          </a:prstGeom>
          <a:noFill/>
          <a:ln>
            <a:noFill/>
          </a:ln>
        </p:spPr>
        <p:txBody>
          <a:bodyPr spcFirstLastPara="1" wrap="square" lIns="0" tIns="0" rIns="0" bIns="0" anchor="t" anchorCtr="0">
            <a:noAutofit/>
          </a:bodyPr>
          <a:lstStyle/>
          <a:p>
            <a:pPr>
              <a:defRPr/>
            </a:pPr>
            <a:r>
              <a:rPr lang="en-US" altLang="en-US" sz="8000" dirty="0">
                <a:solidFill>
                  <a:schemeClr val="bg1"/>
                </a:solidFill>
                <a:latin typeface="Century Gothic" panose="020B0502020202020204" pitchFamily="34" charset="0"/>
                <a:ea typeface="Arial" charset="0"/>
              </a:rPr>
              <a:t>BP Call Back Line: </a:t>
            </a:r>
          </a:p>
          <a:p>
            <a:pPr>
              <a:defRPr/>
            </a:pPr>
            <a:r>
              <a:rPr lang="en-US" sz="6600" dirty="0">
                <a:solidFill>
                  <a:schemeClr val="bg1"/>
                </a:solidFill>
                <a:latin typeface="Century Gothic" panose="020B0502020202020204" pitchFamily="34" charset="0"/>
              </a:rPr>
              <a:t>A Patient-driven Workflow to Improve Control of Hypertension at Home During the COVID-19 Pandemic</a:t>
            </a:r>
            <a:endParaRPr sz="6600" b="1" dirty="0">
              <a:solidFill>
                <a:schemeClr val="bg1"/>
              </a:solidFill>
              <a:latin typeface="Century Gothic" panose="020B0502020202020204" pitchFamily="34" charset="0"/>
              <a:sym typeface="Arial"/>
            </a:endParaRPr>
          </a:p>
        </p:txBody>
      </p:sp>
      <p:sp>
        <p:nvSpPr>
          <p:cNvPr id="28" name="Google Shape;28;p1"/>
          <p:cNvSpPr txBox="1"/>
          <p:nvPr/>
        </p:nvSpPr>
        <p:spPr>
          <a:xfrm>
            <a:off x="485448" y="3461179"/>
            <a:ext cx="37004952" cy="861774"/>
          </a:xfrm>
          <a:prstGeom prst="rect">
            <a:avLst/>
          </a:prstGeom>
          <a:noFill/>
          <a:ln>
            <a:noFill/>
          </a:ln>
        </p:spPr>
        <p:txBody>
          <a:bodyPr spcFirstLastPara="1" wrap="square" lIns="0" tIns="0" rIns="0" bIns="0" anchor="t" anchorCtr="0">
            <a:spAutoFit/>
          </a:bodyPr>
          <a:lstStyle/>
          <a:p>
            <a:pPr lvl="0"/>
            <a:r>
              <a:rPr lang="en-US" sz="5600" dirty="0">
                <a:solidFill>
                  <a:schemeClr val="lt1"/>
                </a:solidFill>
                <a:latin typeface="Century Gothic" panose="020B0502020202020204" pitchFamily="34" charset="0"/>
              </a:rPr>
              <a:t>Kimberly Ontiveros-Gomez </a:t>
            </a:r>
            <a:r>
              <a:rPr lang="en-US" sz="5600" i="1" dirty="0">
                <a:solidFill>
                  <a:schemeClr val="bg1"/>
                </a:solidFill>
                <a:latin typeface="Century Gothic" panose="020B0502020202020204" pitchFamily="34" charset="0"/>
              </a:rPr>
              <a:t>BSc Candidate</a:t>
            </a:r>
            <a:r>
              <a:rPr lang="en-US" sz="5600" dirty="0">
                <a:solidFill>
                  <a:schemeClr val="lt1"/>
                </a:solidFill>
                <a:latin typeface="Century Gothic" panose="020B0502020202020204" pitchFamily="34" charset="0"/>
              </a:rPr>
              <a:t>, Payam Sazegar MD, Francesca Adriano MD, Vidush Athyal MD</a:t>
            </a:r>
            <a:endParaRPr sz="5600" b="0" u="none" dirty="0">
              <a:solidFill>
                <a:schemeClr val="dk1"/>
              </a:solidFill>
              <a:latin typeface="Century Gothic" panose="020B0502020202020204" pitchFamily="34" charset="0"/>
              <a:sym typeface="Arial"/>
            </a:endParaRPr>
          </a:p>
        </p:txBody>
      </p:sp>
      <p:sp>
        <p:nvSpPr>
          <p:cNvPr id="2" name="Rectangle 1">
            <a:extLst>
              <a:ext uri="{FF2B5EF4-FFF2-40B4-BE49-F238E27FC236}">
                <a16:creationId xmlns:a16="http://schemas.microsoft.com/office/drawing/2014/main" id="{6330D784-2D27-7946-906D-3285E947142A}"/>
              </a:ext>
            </a:extLst>
          </p:cNvPr>
          <p:cNvSpPr/>
          <p:nvPr/>
        </p:nvSpPr>
        <p:spPr>
          <a:xfrm>
            <a:off x="482450" y="20266259"/>
            <a:ext cx="11173968" cy="10241280"/>
          </a:xfrm>
          <a:prstGeom prst="rect">
            <a:avLst/>
          </a:prstGeom>
          <a:ln w="57150">
            <a:solidFill>
              <a:schemeClr val="bg2"/>
            </a:solidFill>
          </a:ln>
        </p:spPr>
        <p:txBody>
          <a:bodyPr wrap="square">
            <a:spAutoFit/>
          </a:bodyPr>
          <a:lstStyle/>
          <a:p>
            <a:pPr lvl="0">
              <a:lnSpc>
                <a:spcPct val="110000"/>
              </a:lnSpc>
            </a:pPr>
            <a:r>
              <a:rPr lang="en-US" sz="4800" b="1" dirty="0">
                <a:solidFill>
                  <a:schemeClr val="accent1"/>
                </a:solidFill>
                <a:latin typeface="Century Gothic" panose="020B0502020202020204" pitchFamily="34" charset="0"/>
              </a:rPr>
              <a:t>Methods</a:t>
            </a:r>
          </a:p>
          <a:p>
            <a:pPr marL="182880" lvl="0" indent="-238125">
              <a:lnSpc>
                <a:spcPct val="125000"/>
              </a:lnSpc>
              <a:buFont typeface="Arial" panose="020B0604020202020204" pitchFamily="34" charset="0"/>
              <a:buChar char="•"/>
            </a:pPr>
            <a:r>
              <a:rPr lang="en-US" sz="3000" dirty="0">
                <a:solidFill>
                  <a:schemeClr val="dk1"/>
                </a:solidFill>
                <a:latin typeface="Century Gothic" panose="020B0502020202020204" pitchFamily="34" charset="0"/>
              </a:rPr>
              <a:t>Our Family Medicine Center (14959 patients; 3955 with HTN) piloted a simple patient-driven protocol to address this care gap. Patients were notified of our dedicated BP phone line on a rolling basis, during in-person/virtual appointments, as well as population outreach. Patients were instructed to provide 3 BPs taken by arm cuff over 1 week. </a:t>
            </a:r>
          </a:p>
          <a:p>
            <a:pPr marL="182880" lvl="0" indent="-238125">
              <a:lnSpc>
                <a:spcPct val="125000"/>
              </a:lnSpc>
              <a:spcBef>
                <a:spcPts val="600"/>
              </a:spcBef>
              <a:buFont typeface="Arial" panose="020B0604020202020204" pitchFamily="34" charset="0"/>
              <a:buChar char="•"/>
            </a:pPr>
            <a:r>
              <a:rPr lang="en-US" sz="3000" dirty="0">
                <a:solidFill>
                  <a:schemeClr val="dk1"/>
                </a:solidFill>
                <a:latin typeface="Century Gothic" panose="020B0502020202020204" pitchFamily="34" charset="0"/>
              </a:rPr>
              <a:t>Staff monitored the BP line, documented, and averaged the patients home BP readings. If these were above the BP target (set by JNC 8), a message was sent to their primary care provider. The PCP would then review home BP readings and adjusted medications as needed. </a:t>
            </a:r>
          </a:p>
          <a:p>
            <a:pPr marL="182880" lvl="0" indent="-238125">
              <a:lnSpc>
                <a:spcPct val="125000"/>
              </a:lnSpc>
              <a:spcBef>
                <a:spcPts val="517"/>
              </a:spcBef>
              <a:buFont typeface="Arial" panose="020B0604020202020204" pitchFamily="34" charset="0"/>
              <a:buChar char="•"/>
            </a:pPr>
            <a:r>
              <a:rPr lang="en-US" sz="3000" dirty="0">
                <a:solidFill>
                  <a:schemeClr val="dk1"/>
                </a:solidFill>
                <a:latin typeface="Century Gothic" panose="020B0502020202020204" pitchFamily="34" charset="0"/>
              </a:rPr>
              <a:t>Patients would receive call backs only if they were uncontrolled and needed further follow up. </a:t>
            </a:r>
          </a:p>
          <a:p>
            <a:pPr marL="182880" lvl="0" indent="-238125">
              <a:lnSpc>
                <a:spcPct val="125000"/>
              </a:lnSpc>
              <a:spcBef>
                <a:spcPts val="517"/>
              </a:spcBef>
              <a:buFont typeface="Arial" panose="020B0604020202020204" pitchFamily="34" charset="0"/>
              <a:buChar char="•"/>
            </a:pPr>
            <a:endParaRPr lang="en-US" sz="3000" dirty="0">
              <a:solidFill>
                <a:schemeClr val="dk1"/>
              </a:solidFill>
              <a:latin typeface="Century Gothic" panose="020B0502020202020204" pitchFamily="34" charset="0"/>
            </a:endParaRPr>
          </a:p>
          <a:p>
            <a:pPr lvl="0">
              <a:lnSpc>
                <a:spcPct val="125000"/>
              </a:lnSpc>
              <a:spcBef>
                <a:spcPts val="517"/>
              </a:spcBef>
            </a:pPr>
            <a:r>
              <a:rPr lang="en-US" sz="3000" dirty="0">
                <a:solidFill>
                  <a:schemeClr val="dk1"/>
                </a:solidFill>
                <a:latin typeface="Century Gothic" panose="020B0502020202020204" pitchFamily="34" charset="0"/>
              </a:rPr>
              <a:t> </a:t>
            </a:r>
          </a:p>
        </p:txBody>
      </p:sp>
      <p:sp>
        <p:nvSpPr>
          <p:cNvPr id="3" name="Rectangle 2">
            <a:extLst>
              <a:ext uri="{FF2B5EF4-FFF2-40B4-BE49-F238E27FC236}">
                <a16:creationId xmlns:a16="http://schemas.microsoft.com/office/drawing/2014/main" id="{CB002BBE-E8EE-DC42-A517-5C320BC0081F}"/>
              </a:ext>
            </a:extLst>
          </p:cNvPr>
          <p:cNvSpPr/>
          <p:nvPr/>
        </p:nvSpPr>
        <p:spPr>
          <a:xfrm>
            <a:off x="37490400" y="5607906"/>
            <a:ext cx="13021056" cy="4885505"/>
          </a:xfrm>
          <a:prstGeom prst="rect">
            <a:avLst/>
          </a:prstGeom>
          <a:ln w="57150">
            <a:solidFill>
              <a:srgbClr val="0070C0"/>
            </a:solidFill>
          </a:ln>
        </p:spPr>
        <p:txBody>
          <a:bodyPr wrap="square">
            <a:spAutoFit/>
          </a:bodyPr>
          <a:lstStyle/>
          <a:p>
            <a:pPr lvl="0">
              <a:lnSpc>
                <a:spcPct val="110000"/>
              </a:lnSpc>
              <a:spcBef>
                <a:spcPts val="1811"/>
              </a:spcBef>
            </a:pPr>
            <a:r>
              <a:rPr lang="en-US" sz="4800" b="1" dirty="0">
                <a:solidFill>
                  <a:schemeClr val="accent1"/>
                </a:solidFill>
              </a:rPr>
              <a:t>Summary of Findings</a:t>
            </a:r>
            <a:endParaRPr lang="en-US" sz="4800" dirty="0"/>
          </a:p>
          <a:p>
            <a:pPr marL="236538" indent="-174625">
              <a:lnSpc>
                <a:spcPct val="125000"/>
              </a:lnSpc>
              <a:spcAft>
                <a:spcPts val="1800"/>
              </a:spcAft>
              <a:buFont typeface="Arial" panose="020B0604020202020204" pitchFamily="34" charset="0"/>
              <a:buChar char="•"/>
              <a:defRPr/>
            </a:pPr>
            <a:r>
              <a:rPr lang="en-US" sz="3000" dirty="0">
                <a:latin typeface="Century Gothic" panose="020B0502020202020204" pitchFamily="34" charset="0"/>
                <a:cs typeface="Arial" panose="020B0604020202020204" pitchFamily="34" charset="0"/>
              </a:rPr>
              <a:t>The NNT fell from 676 patients to 321 patients, for an improvement of 53% overall, by the end of 20 weeks. For African American patients, the NNT fell from 66 to 37 (44% reduction) and for all patients Ages 65-75 the NNT fell from 255 to 60 (76% reduction). The larger improvement for the senior population may have been due to many seniors already having a practice of monitoring their BP at  home. No racial disparities were observed in the initial cycle. </a:t>
            </a:r>
          </a:p>
        </p:txBody>
      </p:sp>
      <p:sp>
        <p:nvSpPr>
          <p:cNvPr id="4" name="Rectangle 3">
            <a:extLst>
              <a:ext uri="{FF2B5EF4-FFF2-40B4-BE49-F238E27FC236}">
                <a16:creationId xmlns:a16="http://schemas.microsoft.com/office/drawing/2014/main" id="{E349649A-E60D-C94F-B208-0950C5A41893}"/>
              </a:ext>
            </a:extLst>
          </p:cNvPr>
          <p:cNvSpPr/>
          <p:nvPr/>
        </p:nvSpPr>
        <p:spPr>
          <a:xfrm>
            <a:off x="485448" y="5594295"/>
            <a:ext cx="11170970" cy="5388719"/>
          </a:xfrm>
          <a:prstGeom prst="rect">
            <a:avLst/>
          </a:prstGeom>
          <a:ln w="57150">
            <a:solidFill>
              <a:schemeClr val="bg2"/>
            </a:solidFill>
          </a:ln>
        </p:spPr>
        <p:txBody>
          <a:bodyPr wrap="square">
            <a:spAutoFit/>
          </a:bodyPr>
          <a:lstStyle/>
          <a:p>
            <a:r>
              <a:rPr lang="en-US" sz="4800" b="1" dirty="0">
                <a:solidFill>
                  <a:schemeClr val="accent1"/>
                </a:solidFill>
              </a:rPr>
              <a:t> </a:t>
            </a:r>
            <a:r>
              <a:rPr lang="en-US" sz="4800" b="1" dirty="0">
                <a:solidFill>
                  <a:schemeClr val="accent1"/>
                </a:solidFill>
                <a:latin typeface="Century Gothic" panose="020B0502020202020204" pitchFamily="34" charset="0"/>
              </a:rPr>
              <a:t>Study Objectives</a:t>
            </a:r>
          </a:p>
          <a:p>
            <a:pPr marL="342900" indent="-342900">
              <a:lnSpc>
                <a:spcPct val="125000"/>
              </a:lnSpc>
              <a:buFont typeface="Arial" panose="020B0604020202020204" pitchFamily="34" charset="0"/>
              <a:buChar char="•"/>
            </a:pPr>
            <a:r>
              <a:rPr lang="en-US" sz="3000" dirty="0">
                <a:solidFill>
                  <a:schemeClr val="dk1"/>
                </a:solidFill>
                <a:latin typeface="Century Gothic" panose="020B0502020202020204" pitchFamily="34" charset="0"/>
              </a:rPr>
              <a:t>To develop a standard protocol for monitoring home BP measurements in order to improve hypertension (HTN)control rates at a large Family Medicine Center during the COVID-19 pandemic.</a:t>
            </a:r>
          </a:p>
          <a:p>
            <a:pPr marL="342900" indent="-342900">
              <a:lnSpc>
                <a:spcPct val="125000"/>
              </a:lnSpc>
              <a:buFont typeface="Arial" panose="020B0604020202020204" pitchFamily="34" charset="0"/>
              <a:buChar char="•"/>
            </a:pPr>
            <a:r>
              <a:rPr lang="en-US" sz="3000" dirty="0">
                <a:solidFill>
                  <a:schemeClr val="dk1"/>
                </a:solidFill>
                <a:latin typeface="Century Gothic" panose="020B0502020202020204" pitchFamily="34" charset="0"/>
              </a:rPr>
              <a:t>To reduce quality care gaps in HTN management created by telemedicine adoption in 2020 and allow for timely medication adjustments without the need for in-person visits.  </a:t>
            </a:r>
          </a:p>
        </p:txBody>
      </p:sp>
      <p:sp>
        <p:nvSpPr>
          <p:cNvPr id="5" name="Rectangle 4">
            <a:extLst>
              <a:ext uri="{FF2B5EF4-FFF2-40B4-BE49-F238E27FC236}">
                <a16:creationId xmlns:a16="http://schemas.microsoft.com/office/drawing/2014/main" id="{7A2DA76A-3FDE-4940-9865-9E9600BBEBBF}"/>
              </a:ext>
            </a:extLst>
          </p:cNvPr>
          <p:cNvSpPr/>
          <p:nvPr/>
        </p:nvSpPr>
        <p:spPr>
          <a:xfrm>
            <a:off x="37490400" y="20240291"/>
            <a:ext cx="13021056" cy="3196837"/>
          </a:xfrm>
          <a:prstGeom prst="rect">
            <a:avLst/>
          </a:prstGeom>
          <a:ln w="57150">
            <a:solidFill>
              <a:schemeClr val="bg2"/>
            </a:solidFill>
          </a:ln>
        </p:spPr>
        <p:txBody>
          <a:bodyPr wrap="square">
            <a:spAutoFit/>
          </a:bodyPr>
          <a:lstStyle/>
          <a:p>
            <a:pPr lvl="0">
              <a:lnSpc>
                <a:spcPct val="110000"/>
              </a:lnSpc>
            </a:pPr>
            <a:r>
              <a:rPr lang="en-US" sz="4800" b="1" dirty="0">
                <a:solidFill>
                  <a:schemeClr val="accent1"/>
                </a:solidFill>
              </a:rPr>
              <a:t>Future Directions</a:t>
            </a:r>
            <a:endParaRPr lang="en-US" sz="4800" b="1" dirty="0">
              <a:solidFill>
                <a:schemeClr val="dk1"/>
              </a:solidFill>
            </a:endParaRPr>
          </a:p>
          <a:p>
            <a:pPr marL="236538" lvl="0" indent="-225425">
              <a:lnSpc>
                <a:spcPct val="110000"/>
              </a:lnSpc>
              <a:buFont typeface="Arial" panose="020B0604020202020204" pitchFamily="34" charset="0"/>
              <a:buChar char="•"/>
            </a:pPr>
            <a:r>
              <a:rPr lang="en-US" sz="3000" dirty="0">
                <a:solidFill>
                  <a:schemeClr val="dk1"/>
                </a:solidFill>
                <a:latin typeface="Century Gothic" panose="020B0502020202020204" pitchFamily="34" charset="0"/>
              </a:rPr>
              <a:t>Development of a standardized method to accurately teach patients to check their BP at home. </a:t>
            </a:r>
          </a:p>
          <a:p>
            <a:pPr marL="236538" lvl="0" indent="-225425">
              <a:lnSpc>
                <a:spcPct val="110000"/>
              </a:lnSpc>
              <a:buFont typeface="Arial" panose="020B0604020202020204" pitchFamily="34" charset="0"/>
              <a:buChar char="•"/>
            </a:pPr>
            <a:r>
              <a:rPr lang="en-US" sz="3000" dirty="0">
                <a:solidFill>
                  <a:schemeClr val="dk1"/>
                </a:solidFill>
                <a:latin typeface="Century Gothic" panose="020B0502020202020204" pitchFamily="34" charset="0"/>
              </a:rPr>
              <a:t>Obtain data from similar sized practices within KP for further comparison and to control for potential confounders. </a:t>
            </a:r>
          </a:p>
          <a:p>
            <a:pPr lvl="0">
              <a:lnSpc>
                <a:spcPct val="136000"/>
              </a:lnSpc>
            </a:pPr>
            <a:endParaRPr lang="en-US" dirty="0">
              <a:solidFill>
                <a:schemeClr val="dk1"/>
              </a:solidFill>
            </a:endParaRPr>
          </a:p>
        </p:txBody>
      </p:sp>
      <p:sp>
        <p:nvSpPr>
          <p:cNvPr id="6" name="Rectangle 5">
            <a:extLst>
              <a:ext uri="{FF2B5EF4-FFF2-40B4-BE49-F238E27FC236}">
                <a16:creationId xmlns:a16="http://schemas.microsoft.com/office/drawing/2014/main" id="{F18091DE-8F74-574E-8E8E-B37A383F436E}"/>
              </a:ext>
            </a:extLst>
          </p:cNvPr>
          <p:cNvSpPr/>
          <p:nvPr/>
        </p:nvSpPr>
        <p:spPr>
          <a:xfrm>
            <a:off x="37490400" y="23842211"/>
            <a:ext cx="13016299" cy="6665327"/>
          </a:xfrm>
          <a:prstGeom prst="rect">
            <a:avLst/>
          </a:prstGeom>
          <a:ln w="57150">
            <a:solidFill>
              <a:srgbClr val="0070C0"/>
            </a:solidFill>
          </a:ln>
        </p:spPr>
        <p:txBody>
          <a:bodyPr wrap="square">
            <a:noAutofit/>
          </a:bodyPr>
          <a:lstStyle/>
          <a:p>
            <a:pPr lvl="0">
              <a:lnSpc>
                <a:spcPct val="110000"/>
              </a:lnSpc>
              <a:buSzPts val="1100"/>
            </a:pPr>
            <a:r>
              <a:rPr lang="en-US" sz="4800" b="1" dirty="0">
                <a:solidFill>
                  <a:schemeClr val="accent1"/>
                </a:solidFill>
              </a:rPr>
              <a:t>References </a:t>
            </a:r>
            <a:endParaRPr lang="en-US" sz="4800" b="1" dirty="0">
              <a:solidFill>
                <a:schemeClr val="dk1"/>
              </a:solidFill>
            </a:endParaRPr>
          </a:p>
          <a:p>
            <a:pPr marL="288925" lvl="0">
              <a:lnSpc>
                <a:spcPct val="136363"/>
              </a:lnSpc>
              <a:buSzPts val="1100"/>
            </a:pPr>
            <a:endParaRPr lang="en-US" sz="2100" dirty="0">
              <a:solidFill>
                <a:srgbClr val="222222"/>
              </a:solidFill>
              <a:latin typeface="Century Gothic" panose="020B0502020202020204" pitchFamily="34" charset="0"/>
            </a:endParaRPr>
          </a:p>
          <a:p>
            <a:pPr marL="288925" lvl="0">
              <a:lnSpc>
                <a:spcPct val="136363"/>
              </a:lnSpc>
              <a:buSzPts val="1100"/>
            </a:pPr>
            <a:r>
              <a:rPr lang="en-US" sz="2100" dirty="0">
                <a:solidFill>
                  <a:srgbClr val="222222"/>
                </a:solidFill>
                <a:latin typeface="Century Gothic" panose="020B0502020202020204" pitchFamily="34" charset="0"/>
              </a:rPr>
              <a:t>Logan AG, Irvine MJ, McIsaac WJ, et al. Effect of home blood pressure telemonitoring with self-care support on uncontrolled systolic hypertension in diabetics. Hypertension. 2012 Jul;60(1):51-7.</a:t>
            </a:r>
          </a:p>
          <a:p>
            <a:pPr marL="288925" lvl="0">
              <a:lnSpc>
                <a:spcPct val="136363"/>
              </a:lnSpc>
              <a:buSzPts val="1100"/>
            </a:pPr>
            <a:r>
              <a:rPr lang="en-US" sz="2100" dirty="0">
                <a:solidFill>
                  <a:srgbClr val="222222"/>
                </a:solidFill>
                <a:latin typeface="Century Gothic" panose="020B0502020202020204" pitchFamily="34" charset="0"/>
              </a:rPr>
              <a:t>Piette, J. D., Datwani, H., Gaudioso, S., et al. (2012). Hypertension Management Using Mobile Technology and Home Blood Pressure Monitoring: Results of a Randomized Trial in Two Low/Middle-Income Countries. Telemedicine &amp; E- Health, 18(8), 613–620. ​</a:t>
            </a:r>
          </a:p>
          <a:p>
            <a:pPr marL="288925" lvl="0">
              <a:lnSpc>
                <a:spcPct val="136363"/>
              </a:lnSpc>
              <a:buSzPts val="1100"/>
            </a:pPr>
            <a:r>
              <a:rPr lang="en-US" sz="2100" dirty="0">
                <a:solidFill>
                  <a:srgbClr val="222222"/>
                </a:solidFill>
                <a:latin typeface="Century Gothic" panose="020B0502020202020204" pitchFamily="34" charset="0"/>
              </a:rPr>
              <a:t>Pickering TG, Miller NH, Ogedegbe G, Krakoff LR, Artinian NT, Goff D. Call to action on use and reimbursement for home blood pressure monitoring: executive summary a joint scientific statement from the American Heart Association, American Society of Hypertension, and Preventive Cardiovascular Nurse’s Association. J Am Soc Hypertens. 2008 May-Jun;2(3):192-202. ​</a:t>
            </a:r>
          </a:p>
          <a:p>
            <a:pPr marL="288925" lvl="0">
              <a:lnSpc>
                <a:spcPct val="136363"/>
              </a:lnSpc>
              <a:buSzPts val="1100"/>
            </a:pPr>
            <a:r>
              <a:rPr lang="en-US" sz="2100" dirty="0">
                <a:solidFill>
                  <a:srgbClr val="222222"/>
                </a:solidFill>
                <a:latin typeface="Century Gothic" panose="020B0502020202020204" pitchFamily="34" charset="0"/>
              </a:rPr>
              <a:t>Verberk WJ, Kroon AA, Kessels AG, de Leeuw PW. Home blood pressure measurement: a systematic review. J Am Coll Cardiol. 2005 Sep 6;46(5):743-51. </a:t>
            </a:r>
          </a:p>
          <a:p>
            <a:pPr marL="288925" lvl="0">
              <a:lnSpc>
                <a:spcPct val="136363"/>
              </a:lnSpc>
              <a:buSzPts val="1100"/>
            </a:pPr>
            <a:endParaRPr lang="en-US" sz="2100" dirty="0">
              <a:solidFill>
                <a:srgbClr val="222222"/>
              </a:solidFill>
              <a:latin typeface="Century Gothic" panose="020B0502020202020204" pitchFamily="34" charset="0"/>
            </a:endParaRPr>
          </a:p>
        </p:txBody>
      </p:sp>
      <p:sp>
        <p:nvSpPr>
          <p:cNvPr id="7" name="Rectangle 6">
            <a:extLst>
              <a:ext uri="{FF2B5EF4-FFF2-40B4-BE49-F238E27FC236}">
                <a16:creationId xmlns:a16="http://schemas.microsoft.com/office/drawing/2014/main" id="{B0B61CF7-63EB-EC47-8E60-269CB15C99FE}"/>
              </a:ext>
            </a:extLst>
          </p:cNvPr>
          <p:cNvSpPr/>
          <p:nvPr/>
        </p:nvSpPr>
        <p:spPr>
          <a:xfrm>
            <a:off x="40740161" y="30682975"/>
            <a:ext cx="6516775" cy="1001556"/>
          </a:xfrm>
          <a:prstGeom prst="rect">
            <a:avLst/>
          </a:prstGeom>
        </p:spPr>
        <p:txBody>
          <a:bodyPr wrap="square">
            <a:spAutoFit/>
          </a:bodyPr>
          <a:lstStyle/>
          <a:p>
            <a:pPr lvl="0">
              <a:lnSpc>
                <a:spcPct val="110000"/>
              </a:lnSpc>
              <a:spcBef>
                <a:spcPts val="1011"/>
              </a:spcBef>
              <a:buClr>
                <a:schemeClr val="dk1"/>
              </a:buClr>
            </a:pPr>
            <a:r>
              <a:rPr lang="en-US" sz="2400" b="1" dirty="0">
                <a:solidFill>
                  <a:schemeClr val="dk1"/>
                </a:solidFill>
              </a:rPr>
              <a:t>Contact: </a:t>
            </a:r>
            <a:r>
              <a:rPr lang="en-US" sz="2400" dirty="0">
                <a:solidFill>
                  <a:schemeClr val="dk1"/>
                </a:solidFill>
              </a:rPr>
              <a:t>Kimberly Ontiveros-Gomez</a:t>
            </a:r>
          </a:p>
          <a:p>
            <a:pPr lvl="0">
              <a:lnSpc>
                <a:spcPct val="110000"/>
              </a:lnSpc>
              <a:spcBef>
                <a:spcPts val="1011"/>
              </a:spcBef>
              <a:buClr>
                <a:schemeClr val="dk1"/>
              </a:buClr>
            </a:pPr>
            <a:r>
              <a:rPr lang="en-US" sz="2400" u="sng" dirty="0">
                <a:solidFill>
                  <a:schemeClr val="hlink"/>
                </a:solidFill>
                <a:hlinkClick r:id="rId5"/>
              </a:rPr>
              <a:t>Kimberly.a.Ontiveros-Gomez@kp.org</a:t>
            </a:r>
            <a:r>
              <a:rPr lang="en-US" sz="2400">
                <a:solidFill>
                  <a:schemeClr val="dk1"/>
                </a:solidFill>
              </a:rPr>
              <a:t> </a:t>
            </a:r>
          </a:p>
        </p:txBody>
      </p:sp>
      <p:sp>
        <p:nvSpPr>
          <p:cNvPr id="8" name="Rectangle 7">
            <a:extLst>
              <a:ext uri="{FF2B5EF4-FFF2-40B4-BE49-F238E27FC236}">
                <a16:creationId xmlns:a16="http://schemas.microsoft.com/office/drawing/2014/main" id="{27AEE34C-2C50-5442-B1FA-B89292B8F234}"/>
              </a:ext>
            </a:extLst>
          </p:cNvPr>
          <p:cNvSpPr/>
          <p:nvPr/>
        </p:nvSpPr>
        <p:spPr>
          <a:xfrm>
            <a:off x="37490400" y="14432233"/>
            <a:ext cx="13021056" cy="5420330"/>
          </a:xfrm>
          <a:prstGeom prst="rect">
            <a:avLst/>
          </a:prstGeom>
          <a:ln w="57150">
            <a:solidFill>
              <a:schemeClr val="bg2"/>
            </a:solidFill>
          </a:ln>
        </p:spPr>
        <p:txBody>
          <a:bodyPr wrap="square">
            <a:spAutoFit/>
          </a:bodyPr>
          <a:lstStyle/>
          <a:p>
            <a:pPr lvl="0">
              <a:lnSpc>
                <a:spcPct val="136250"/>
              </a:lnSpc>
              <a:buClr>
                <a:schemeClr val="dk1"/>
              </a:buClr>
              <a:buSzPts val="1100"/>
            </a:pPr>
            <a:r>
              <a:rPr lang="en-US" sz="4800" b="1" dirty="0">
                <a:solidFill>
                  <a:schemeClr val="accent1"/>
                </a:solidFill>
              </a:rPr>
              <a:t>Limitations</a:t>
            </a:r>
          </a:p>
          <a:p>
            <a:pPr marL="236538" lvl="0" indent="-236538">
              <a:lnSpc>
                <a:spcPct val="136250"/>
              </a:lnSpc>
              <a:buClr>
                <a:schemeClr val="dk1"/>
              </a:buClr>
              <a:buSzPct val="100000"/>
              <a:buFont typeface="Arial" panose="020B0604020202020204" pitchFamily="34" charset="0"/>
              <a:buChar char="•"/>
            </a:pPr>
            <a:r>
              <a:rPr lang="en-US" sz="3000" dirty="0">
                <a:solidFill>
                  <a:schemeClr val="dk1"/>
                </a:solidFill>
                <a:latin typeface="Century Gothic" panose="020B0502020202020204" pitchFamily="34" charset="0"/>
              </a:rPr>
              <a:t>There is no control group available for comparison in the current study.</a:t>
            </a:r>
          </a:p>
          <a:p>
            <a:pPr marL="236538" indent="-236538">
              <a:lnSpc>
                <a:spcPct val="136250"/>
              </a:lnSpc>
              <a:buClr>
                <a:schemeClr val="dk1"/>
              </a:buClr>
              <a:buSzPct val="100000"/>
              <a:buFont typeface="Arial" panose="020B0604020202020204" pitchFamily="34" charset="0"/>
              <a:buChar char="•"/>
            </a:pPr>
            <a:r>
              <a:rPr lang="en-US" sz="3000" dirty="0">
                <a:solidFill>
                  <a:schemeClr val="dk1"/>
                </a:solidFill>
                <a:latin typeface="Century Gothic" panose="020B0502020202020204" pitchFamily="34" charset="0"/>
              </a:rPr>
              <a:t>With some patients now returning to clinic for BP checks, it is difficult to control for the effect of this in driving some of the NNT reductions. However, there was still a high volume of virtual care compared to in-person care at our FMC during the observation period of this study. </a:t>
            </a:r>
            <a:endParaRPr lang="en-US" sz="2800" dirty="0">
              <a:solidFill>
                <a:schemeClr val="dk1"/>
              </a:solidFill>
              <a:latin typeface="Century Gothic" panose="020B0502020202020204" pitchFamily="34" charset="0"/>
            </a:endParaRPr>
          </a:p>
        </p:txBody>
      </p:sp>
      <p:pic>
        <p:nvPicPr>
          <p:cNvPr id="12" name="Picture 11" descr="Diagram&#10;&#10;Description automatically generated">
            <a:extLst>
              <a:ext uri="{FF2B5EF4-FFF2-40B4-BE49-F238E27FC236}">
                <a16:creationId xmlns:a16="http://schemas.microsoft.com/office/drawing/2014/main" id="{E440FD3C-5FB8-2D41-8164-4EE73915B615}"/>
              </a:ext>
            </a:extLst>
          </p:cNvPr>
          <p:cNvPicPr>
            <a:picLocks noChangeAspect="1"/>
          </p:cNvPicPr>
          <p:nvPr/>
        </p:nvPicPr>
        <p:blipFill rotWithShape="1">
          <a:blip r:embed="rId6"/>
          <a:srcRect t="4689" b="13821"/>
          <a:stretch/>
        </p:blipFill>
        <p:spPr>
          <a:xfrm>
            <a:off x="43554381" y="269509"/>
            <a:ext cx="5837057" cy="4761582"/>
          </a:xfrm>
          <a:prstGeom prst="rect">
            <a:avLst/>
          </a:prstGeom>
        </p:spPr>
      </p:pic>
      <p:sp>
        <p:nvSpPr>
          <p:cNvPr id="17" name="Rectangle 16">
            <a:extLst>
              <a:ext uri="{FF2B5EF4-FFF2-40B4-BE49-F238E27FC236}">
                <a16:creationId xmlns:a16="http://schemas.microsoft.com/office/drawing/2014/main" id="{13BD3B7F-525F-344C-BD23-022D1ACA57FD}"/>
              </a:ext>
            </a:extLst>
          </p:cNvPr>
          <p:cNvSpPr/>
          <p:nvPr/>
        </p:nvSpPr>
        <p:spPr>
          <a:xfrm>
            <a:off x="12197850" y="5661755"/>
            <a:ext cx="10931768" cy="14262492"/>
          </a:xfrm>
          <a:prstGeom prst="rect">
            <a:avLst/>
          </a:prstGeom>
          <a:noFill/>
          <a:ln w="571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id="{115A6667-40E9-BF46-8909-86DFBBBDD60C}"/>
              </a:ext>
            </a:extLst>
          </p:cNvPr>
          <p:cNvSpPr/>
          <p:nvPr/>
        </p:nvSpPr>
        <p:spPr>
          <a:xfrm>
            <a:off x="23668994" y="5630366"/>
            <a:ext cx="13295967" cy="14257932"/>
          </a:xfrm>
          <a:prstGeom prst="rect">
            <a:avLst/>
          </a:prstGeom>
          <a:noFill/>
          <a:ln w="571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Google Shape;24;p1"/>
          <p:cNvSpPr/>
          <p:nvPr/>
        </p:nvSpPr>
        <p:spPr>
          <a:xfrm>
            <a:off x="25621047" y="5737418"/>
            <a:ext cx="9483117" cy="1216130"/>
          </a:xfrm>
          <a:prstGeom prst="rect">
            <a:avLst/>
          </a:prstGeom>
          <a:noFill/>
          <a:ln>
            <a:noFill/>
          </a:ln>
        </p:spPr>
        <p:txBody>
          <a:bodyPr spcFirstLastPara="1" wrap="square" lIns="0" tIns="0" rIns="0" bIns="0" anchor="t" anchorCtr="0">
            <a:noAutofit/>
          </a:bodyPr>
          <a:lstStyle/>
          <a:p>
            <a:pPr marL="0" marR="0" lvl="0" indent="0" algn="ctr" rtl="0">
              <a:lnSpc>
                <a:spcPct val="110000"/>
              </a:lnSpc>
              <a:spcBef>
                <a:spcPts val="0"/>
              </a:spcBef>
              <a:spcAft>
                <a:spcPts val="0"/>
              </a:spcAft>
              <a:buNone/>
            </a:pPr>
            <a:r>
              <a:rPr lang="en-US" sz="4800" b="1" dirty="0">
                <a:solidFill>
                  <a:schemeClr val="accent1"/>
                </a:solidFill>
                <a:latin typeface="Century Gothic" panose="020B0502020202020204" pitchFamily="34" charset="0"/>
              </a:rPr>
              <a:t>Staff Workflow</a:t>
            </a:r>
          </a:p>
          <a:p>
            <a:pPr marL="0" marR="0" lvl="0" indent="0" algn="ctr" rtl="0">
              <a:lnSpc>
                <a:spcPct val="110000"/>
              </a:lnSpc>
              <a:spcBef>
                <a:spcPts val="0"/>
              </a:spcBef>
              <a:spcAft>
                <a:spcPts val="0"/>
              </a:spcAft>
              <a:buNone/>
            </a:pPr>
            <a:endParaRPr dirty="0"/>
          </a:p>
          <a:p>
            <a:pPr marL="0" marR="0" lvl="0" indent="0" algn="l" rtl="0">
              <a:lnSpc>
                <a:spcPct val="110000"/>
              </a:lnSpc>
              <a:spcBef>
                <a:spcPts val="1011"/>
              </a:spcBef>
              <a:spcAft>
                <a:spcPts val="0"/>
              </a:spcAft>
              <a:buNone/>
            </a:pPr>
            <a:endParaRPr dirty="0"/>
          </a:p>
        </p:txBody>
      </p:sp>
      <p:sp>
        <p:nvSpPr>
          <p:cNvPr id="41" name="Rectangle 40">
            <a:extLst>
              <a:ext uri="{FF2B5EF4-FFF2-40B4-BE49-F238E27FC236}">
                <a16:creationId xmlns:a16="http://schemas.microsoft.com/office/drawing/2014/main" id="{585DFC61-FE66-5941-AB48-8DB6887FF2F2}"/>
              </a:ext>
            </a:extLst>
          </p:cNvPr>
          <p:cNvSpPr/>
          <p:nvPr/>
        </p:nvSpPr>
        <p:spPr>
          <a:xfrm>
            <a:off x="23668993" y="20269414"/>
            <a:ext cx="13295968" cy="10241280"/>
          </a:xfrm>
          <a:prstGeom prst="rect">
            <a:avLst/>
          </a:prstGeom>
          <a:noFill/>
          <a:ln w="571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46" name="Chart 45">
            <a:extLst>
              <a:ext uri="{FF2B5EF4-FFF2-40B4-BE49-F238E27FC236}">
                <a16:creationId xmlns:a16="http://schemas.microsoft.com/office/drawing/2014/main" id="{4C283F13-4C3A-D148-BAF6-58E56E250973}"/>
              </a:ext>
            </a:extLst>
          </p:cNvPr>
          <p:cNvGraphicFramePr>
            <a:graphicFrameLocks/>
          </p:cNvGraphicFramePr>
          <p:nvPr>
            <p:extLst>
              <p:ext uri="{D42A27DB-BD31-4B8C-83A1-F6EECF244321}">
                <p14:modId xmlns:p14="http://schemas.microsoft.com/office/powerpoint/2010/main" val="1359836165"/>
              </p:ext>
            </p:extLst>
          </p:nvPr>
        </p:nvGraphicFramePr>
        <p:xfrm>
          <a:off x="23760738" y="22504526"/>
          <a:ext cx="12730709" cy="7528053"/>
        </p:xfrm>
        <a:graphic>
          <a:graphicData uri="http://schemas.openxmlformats.org/drawingml/2006/chart">
            <c:chart xmlns:c="http://schemas.openxmlformats.org/drawingml/2006/chart" xmlns:r="http://schemas.openxmlformats.org/officeDocument/2006/relationships" r:id="rId7"/>
          </a:graphicData>
        </a:graphic>
      </p:graphicFrame>
      <p:sp>
        <p:nvSpPr>
          <p:cNvPr id="47" name="Google Shape;23;p1">
            <a:extLst>
              <a:ext uri="{FF2B5EF4-FFF2-40B4-BE49-F238E27FC236}">
                <a16:creationId xmlns:a16="http://schemas.microsoft.com/office/drawing/2014/main" id="{7737289C-8BEF-B24F-B73D-0E80B1DBA1DA}"/>
              </a:ext>
            </a:extLst>
          </p:cNvPr>
          <p:cNvSpPr/>
          <p:nvPr/>
        </p:nvSpPr>
        <p:spPr>
          <a:xfrm>
            <a:off x="24180558" y="20452949"/>
            <a:ext cx="12806371" cy="938560"/>
          </a:xfrm>
          <a:prstGeom prst="rect">
            <a:avLst/>
          </a:prstGeom>
          <a:noFill/>
          <a:ln>
            <a:noFill/>
          </a:ln>
        </p:spPr>
        <p:txBody>
          <a:bodyPr spcFirstLastPara="1" wrap="square" lIns="0" tIns="0" rIns="0" bIns="0" anchor="t" anchorCtr="0">
            <a:noAutofit/>
          </a:bodyPr>
          <a:lstStyle/>
          <a:p>
            <a:pPr marL="0" marR="0" lvl="0" indent="0" algn="ctr" rtl="0">
              <a:lnSpc>
                <a:spcPct val="110000"/>
              </a:lnSpc>
              <a:spcBef>
                <a:spcPts val="0"/>
              </a:spcBef>
              <a:spcAft>
                <a:spcPts val="0"/>
              </a:spcAft>
              <a:buNone/>
            </a:pPr>
            <a:r>
              <a:rPr lang="en-US" sz="4800" b="1" dirty="0">
                <a:solidFill>
                  <a:schemeClr val="accent1"/>
                </a:solidFill>
              </a:rPr>
              <a:t>Number Needed to Treat Per Category</a:t>
            </a:r>
          </a:p>
        </p:txBody>
      </p:sp>
      <p:sp>
        <p:nvSpPr>
          <p:cNvPr id="50" name="TextBox 49">
            <a:extLst>
              <a:ext uri="{FF2B5EF4-FFF2-40B4-BE49-F238E27FC236}">
                <a16:creationId xmlns:a16="http://schemas.microsoft.com/office/drawing/2014/main" id="{35280977-8209-8141-B434-4BE0C78A5EFB}"/>
              </a:ext>
            </a:extLst>
          </p:cNvPr>
          <p:cNvSpPr txBox="1"/>
          <p:nvPr/>
        </p:nvSpPr>
        <p:spPr>
          <a:xfrm>
            <a:off x="26332359" y="21290611"/>
            <a:ext cx="8383191" cy="1600438"/>
          </a:xfrm>
          <a:prstGeom prst="rect">
            <a:avLst/>
          </a:prstGeom>
          <a:noFill/>
        </p:spPr>
        <p:txBody>
          <a:bodyPr wrap="square" rtlCol="0">
            <a:spAutoFit/>
          </a:bodyPr>
          <a:lstStyle/>
          <a:p>
            <a:pPr algn="ctr"/>
            <a:r>
              <a:rPr lang="en-US" sz="2800" b="1" u="sng" dirty="0">
                <a:solidFill>
                  <a:schemeClr val="tx1"/>
                </a:solidFill>
                <a:latin typeface="Century Gothic" panose="020B0502020202020204" pitchFamily="34" charset="0"/>
              </a:rPr>
              <a:t>Figure 3:</a:t>
            </a:r>
            <a:r>
              <a:rPr lang="en-US" sz="2800" dirty="0">
                <a:solidFill>
                  <a:schemeClr val="tx1"/>
                </a:solidFill>
                <a:latin typeface="Century Gothic" panose="020B0502020202020204" pitchFamily="34" charset="0"/>
              </a:rPr>
              <a:t> Data collected from February 2021 to July 2021 grouped by different categories based on age and race. </a:t>
            </a:r>
          </a:p>
          <a:p>
            <a:endParaRPr lang="en-US" dirty="0"/>
          </a:p>
        </p:txBody>
      </p:sp>
      <p:sp>
        <p:nvSpPr>
          <p:cNvPr id="51" name="TextBox 50">
            <a:extLst>
              <a:ext uri="{FF2B5EF4-FFF2-40B4-BE49-F238E27FC236}">
                <a16:creationId xmlns:a16="http://schemas.microsoft.com/office/drawing/2014/main" id="{48C61141-B1EE-5347-ACA5-08128256BD03}"/>
              </a:ext>
            </a:extLst>
          </p:cNvPr>
          <p:cNvSpPr txBox="1"/>
          <p:nvPr/>
        </p:nvSpPr>
        <p:spPr>
          <a:xfrm>
            <a:off x="24714501" y="6570804"/>
            <a:ext cx="7513822" cy="1384995"/>
          </a:xfrm>
          <a:prstGeom prst="rect">
            <a:avLst/>
          </a:prstGeom>
          <a:noFill/>
        </p:spPr>
        <p:txBody>
          <a:bodyPr wrap="square" rtlCol="0">
            <a:spAutoFit/>
          </a:bodyPr>
          <a:lstStyle/>
          <a:p>
            <a:pPr algn="ctr"/>
            <a:r>
              <a:rPr lang="en-US" sz="2800" b="1" u="sng" dirty="0">
                <a:latin typeface="Century Gothic" panose="020B0502020202020204" pitchFamily="34" charset="0"/>
              </a:rPr>
              <a:t>Figure 1b:</a:t>
            </a:r>
            <a:r>
              <a:rPr lang="en-US" sz="2800" dirty="0">
                <a:latin typeface="Century Gothic" panose="020B0502020202020204" pitchFamily="34" charset="0"/>
              </a:rPr>
              <a:t> Workflow followed by staff to document and follow up home BP readings. </a:t>
            </a:r>
          </a:p>
        </p:txBody>
      </p:sp>
      <p:pic>
        <p:nvPicPr>
          <p:cNvPr id="13" name="Picture 12" descr="A screen shot of a computer&#10;&#10;Description automatically generated with low confidence">
            <a:extLst>
              <a:ext uri="{FF2B5EF4-FFF2-40B4-BE49-F238E27FC236}">
                <a16:creationId xmlns:a16="http://schemas.microsoft.com/office/drawing/2014/main" id="{9A52C270-0CB4-3E4A-A329-54CAB358355C}"/>
              </a:ext>
            </a:extLst>
          </p:cNvPr>
          <p:cNvPicPr>
            <a:picLocks noChangeAspect="1"/>
          </p:cNvPicPr>
          <p:nvPr/>
        </p:nvPicPr>
        <p:blipFill>
          <a:blip r:embed="rId8"/>
          <a:stretch>
            <a:fillRect/>
          </a:stretch>
        </p:blipFill>
        <p:spPr>
          <a:xfrm>
            <a:off x="24872539" y="6767793"/>
            <a:ext cx="11618908" cy="12589171"/>
          </a:xfrm>
          <a:prstGeom prst="rect">
            <a:avLst/>
          </a:prstGeom>
        </p:spPr>
      </p:pic>
      <p:pic>
        <p:nvPicPr>
          <p:cNvPr id="34" name="Picture 33" descr="Timeline&#10;&#10;Description automatically generated">
            <a:extLst>
              <a:ext uri="{FF2B5EF4-FFF2-40B4-BE49-F238E27FC236}">
                <a16:creationId xmlns:a16="http://schemas.microsoft.com/office/drawing/2014/main" id="{48407202-6A8A-714E-A3A9-7947EA0088A9}"/>
              </a:ext>
            </a:extLst>
          </p:cNvPr>
          <p:cNvPicPr>
            <a:picLocks noChangeAspect="1"/>
          </p:cNvPicPr>
          <p:nvPr/>
        </p:nvPicPr>
        <p:blipFill>
          <a:blip r:embed="rId9"/>
          <a:stretch>
            <a:fillRect/>
          </a:stretch>
        </p:blipFill>
        <p:spPr>
          <a:xfrm>
            <a:off x="12435004" y="7661542"/>
            <a:ext cx="10457461" cy="10767135"/>
          </a:xfrm>
          <a:prstGeom prst="rect">
            <a:avLst/>
          </a:prstGeom>
        </p:spPr>
      </p:pic>
      <p:pic>
        <p:nvPicPr>
          <p:cNvPr id="54" name="Picture 53" descr="Chart, line chart, scatter chart&#10;&#10;Description automatically generated">
            <a:extLst>
              <a:ext uri="{FF2B5EF4-FFF2-40B4-BE49-F238E27FC236}">
                <a16:creationId xmlns:a16="http://schemas.microsoft.com/office/drawing/2014/main" id="{D59EB2DC-528C-DD46-BCFC-502554B18227}"/>
              </a:ext>
            </a:extLst>
          </p:cNvPr>
          <p:cNvPicPr>
            <a:picLocks noChangeAspect="1"/>
          </p:cNvPicPr>
          <p:nvPr/>
        </p:nvPicPr>
        <p:blipFill rotWithShape="1">
          <a:blip r:embed="rId10"/>
          <a:srcRect r="4657"/>
          <a:stretch/>
        </p:blipFill>
        <p:spPr>
          <a:xfrm>
            <a:off x="12273079" y="23977851"/>
            <a:ext cx="10467050" cy="6195881"/>
          </a:xfrm>
          <a:prstGeom prst="rect">
            <a:avLst/>
          </a:prstGeom>
        </p:spPr>
      </p:pic>
      <p:sp>
        <p:nvSpPr>
          <p:cNvPr id="55" name="Google Shape;23;p1">
            <a:extLst>
              <a:ext uri="{FF2B5EF4-FFF2-40B4-BE49-F238E27FC236}">
                <a16:creationId xmlns:a16="http://schemas.microsoft.com/office/drawing/2014/main" id="{7101BA96-1574-C944-9984-4A2466694B20}"/>
              </a:ext>
            </a:extLst>
          </p:cNvPr>
          <p:cNvSpPr/>
          <p:nvPr/>
        </p:nvSpPr>
        <p:spPr>
          <a:xfrm>
            <a:off x="12661009" y="20452949"/>
            <a:ext cx="9892724" cy="2298289"/>
          </a:xfrm>
          <a:prstGeom prst="rect">
            <a:avLst/>
          </a:prstGeom>
          <a:noFill/>
          <a:ln>
            <a:noFill/>
          </a:ln>
        </p:spPr>
        <p:txBody>
          <a:bodyPr spcFirstLastPara="1" wrap="square" lIns="0" tIns="0" rIns="0" bIns="0" anchor="t" anchorCtr="0">
            <a:noAutofit/>
          </a:bodyPr>
          <a:lstStyle/>
          <a:p>
            <a:pPr marL="0" marR="0" lvl="0" indent="0" algn="ctr" rtl="0">
              <a:lnSpc>
                <a:spcPct val="110000"/>
              </a:lnSpc>
              <a:spcBef>
                <a:spcPts val="0"/>
              </a:spcBef>
              <a:spcAft>
                <a:spcPts val="0"/>
              </a:spcAft>
              <a:buNone/>
            </a:pPr>
            <a:r>
              <a:rPr lang="en-US" sz="4800" b="1" dirty="0">
                <a:solidFill>
                  <a:schemeClr val="accent1"/>
                </a:solidFill>
                <a:latin typeface="Century Gothic" panose="020B0502020202020204" pitchFamily="34" charset="0"/>
              </a:rPr>
              <a:t>Number Needed to Treat</a:t>
            </a:r>
          </a:p>
          <a:p>
            <a:pPr marL="0" marR="0" lvl="0" indent="0" algn="ctr" rtl="0">
              <a:lnSpc>
                <a:spcPct val="110000"/>
              </a:lnSpc>
              <a:spcBef>
                <a:spcPts val="0"/>
              </a:spcBef>
              <a:spcAft>
                <a:spcPts val="0"/>
              </a:spcAft>
              <a:buNone/>
            </a:pPr>
            <a:r>
              <a:rPr lang="en-US" sz="2800" b="1" u="sng" dirty="0">
                <a:solidFill>
                  <a:schemeClr val="tx1"/>
                </a:solidFill>
                <a:latin typeface="Century Gothic" panose="020B0502020202020204" pitchFamily="34" charset="0"/>
              </a:rPr>
              <a:t>Figure 2:</a:t>
            </a:r>
            <a:r>
              <a:rPr lang="en-US" sz="2800" b="1" dirty="0">
                <a:solidFill>
                  <a:schemeClr val="tx1"/>
                </a:solidFill>
                <a:latin typeface="Century Gothic" panose="020B0502020202020204" pitchFamily="34" charset="0"/>
              </a:rPr>
              <a:t> </a:t>
            </a:r>
            <a:r>
              <a:rPr lang="en-US" sz="2800" dirty="0">
                <a:solidFill>
                  <a:schemeClr val="tx1"/>
                </a:solidFill>
                <a:latin typeface="Century Gothic" panose="020B0502020202020204" pitchFamily="34" charset="0"/>
              </a:rPr>
              <a:t>Data collected from February 2021 to July 2021 demonstrated a downward trend in the number of patients needed to treat (NNT) to achieve population targets set by KP Southern California (78% for Age 18-65 and 82% for Age 65-85)</a:t>
            </a:r>
          </a:p>
          <a:p>
            <a:pPr marL="0" marR="0" lvl="0" indent="0" algn="ctr" rtl="0">
              <a:lnSpc>
                <a:spcPct val="110000"/>
              </a:lnSpc>
              <a:spcBef>
                <a:spcPts val="0"/>
              </a:spcBef>
              <a:spcAft>
                <a:spcPts val="0"/>
              </a:spcAft>
              <a:buNone/>
            </a:pPr>
            <a:endParaRPr lang="en-US" sz="2400" dirty="0">
              <a:solidFill>
                <a:schemeClr val="tx1"/>
              </a:solidFill>
              <a:latin typeface="Century Gothic" panose="020B0502020202020204" pitchFamily="34" charset="0"/>
            </a:endParaRPr>
          </a:p>
        </p:txBody>
      </p:sp>
      <p:sp>
        <p:nvSpPr>
          <p:cNvPr id="56" name="Rectangle 55">
            <a:extLst>
              <a:ext uri="{FF2B5EF4-FFF2-40B4-BE49-F238E27FC236}">
                <a16:creationId xmlns:a16="http://schemas.microsoft.com/office/drawing/2014/main" id="{CC605E54-060F-904D-B664-A8EB35E60311}"/>
              </a:ext>
            </a:extLst>
          </p:cNvPr>
          <p:cNvSpPr/>
          <p:nvPr/>
        </p:nvSpPr>
        <p:spPr>
          <a:xfrm>
            <a:off x="12207575" y="20266259"/>
            <a:ext cx="10936224" cy="10241280"/>
          </a:xfrm>
          <a:prstGeom prst="rect">
            <a:avLst/>
          </a:prstGeom>
          <a:noFill/>
          <a:ln w="571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theme/theme1.xml><?xml version="1.0" encoding="utf-8"?>
<a:theme xmlns:a="http://schemas.openxmlformats.org/drawingml/2006/main" name="2_Office Theme">
  <a:themeElements>
    <a:clrScheme name="Custom 1">
      <a:dk1>
        <a:srgbClr val="000000"/>
      </a:dk1>
      <a:lt1>
        <a:srgbClr val="FFFFFF"/>
      </a:lt1>
      <a:dk2>
        <a:srgbClr val="006FA5"/>
      </a:dk2>
      <a:lt2>
        <a:srgbClr val="FFFFFF"/>
      </a:lt2>
      <a:accent1>
        <a:srgbClr val="009FE3"/>
      </a:accent1>
      <a:accent2>
        <a:srgbClr val="C7E0E7"/>
      </a:accent2>
      <a:accent3>
        <a:srgbClr val="00A47F"/>
      </a:accent3>
      <a:accent4>
        <a:srgbClr val="9AC96F"/>
      </a:accent4>
      <a:accent5>
        <a:srgbClr val="BC5D15"/>
      </a:accent5>
      <a:accent6>
        <a:srgbClr val="EC9E00"/>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DF83EFB2765874DA90BBF6CC1B3A13D" ma:contentTypeVersion="8" ma:contentTypeDescription="Create a new document." ma:contentTypeScope="" ma:versionID="fbf9f48a849b1c7f6289c4429a8f2ee5">
  <xsd:schema xmlns:xsd="http://www.w3.org/2001/XMLSchema" xmlns:xs="http://www.w3.org/2001/XMLSchema" xmlns:p="http://schemas.microsoft.com/office/2006/metadata/properties" xmlns:ns3="4c615b99-00fe-46a7-9aff-902093438ce5" xmlns:ns4="d6a46ec9-238c-429a-a7ee-391df58000c4" targetNamespace="http://schemas.microsoft.com/office/2006/metadata/properties" ma:root="true" ma:fieldsID="9afba088a736e341eaad1d7a720fc71b" ns3:_="" ns4:_="">
    <xsd:import namespace="4c615b99-00fe-46a7-9aff-902093438ce5"/>
    <xsd:import namespace="d6a46ec9-238c-429a-a7ee-391df58000c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615b99-00fe-46a7-9aff-902093438ce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6a46ec9-238c-429a-a7ee-391df58000c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8501DED-6236-42F3-812F-C74EB569F5A7}">
  <ds:schemaRefs>
    <ds:schemaRef ds:uri="4c615b99-00fe-46a7-9aff-902093438ce5"/>
    <ds:schemaRef ds:uri="http://www.w3.org/XML/1998/namespace"/>
    <ds:schemaRef ds:uri="d6a46ec9-238c-429a-a7ee-391df58000c4"/>
    <ds:schemaRef ds:uri="http://purl.org/dc/terms/"/>
    <ds:schemaRef ds:uri="http://schemas.openxmlformats.org/package/2006/metadata/core-properties"/>
    <ds:schemaRef ds:uri="http://schemas.microsoft.com/office/2006/metadata/properties"/>
    <ds:schemaRef ds:uri="http://schemas.microsoft.com/office/2006/documentManagement/types"/>
    <ds:schemaRef ds:uri="http://schemas.microsoft.com/office/infopath/2007/PartnerControls"/>
    <ds:schemaRef ds:uri="http://purl.org/dc/elements/1.1/"/>
    <ds:schemaRef ds:uri="http://purl.org/dc/dcmitype/"/>
  </ds:schemaRefs>
</ds:datastoreItem>
</file>

<file path=customXml/itemProps2.xml><?xml version="1.0" encoding="utf-8"?>
<ds:datastoreItem xmlns:ds="http://schemas.openxmlformats.org/officeDocument/2006/customXml" ds:itemID="{E2A80E17-63E3-49E4-80A0-A8DD2DD10B6C}">
  <ds:schemaRefs>
    <ds:schemaRef ds:uri="http://schemas.microsoft.com/sharepoint/v3/contenttype/forms"/>
  </ds:schemaRefs>
</ds:datastoreItem>
</file>

<file path=customXml/itemProps3.xml><?xml version="1.0" encoding="utf-8"?>
<ds:datastoreItem xmlns:ds="http://schemas.openxmlformats.org/officeDocument/2006/customXml" ds:itemID="{1982B0BC-AE0C-4DC9-85B3-2175A25CC7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615b99-00fe-46a7-9aff-902093438ce5"/>
    <ds:schemaRef ds:uri="d6a46ec9-238c-429a-a7ee-391df5800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465</TotalTime>
  <Words>903</Words>
  <Application>Microsoft Macintosh PowerPoint</Application>
  <PresentationFormat>Custom</PresentationFormat>
  <Paragraphs>51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Century Gothic</vt:lpstr>
      <vt:lpstr>2_Office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Member &amp; Mktg Communications</dc:creator>
  <cp:lastModifiedBy>Kimberly A Ontiveros-gomez</cp:lastModifiedBy>
  <cp:revision>27</cp:revision>
  <cp:lastPrinted>2021-07-25T00:18:17Z</cp:lastPrinted>
  <dcterms:created xsi:type="dcterms:W3CDTF">2012-12-19T17:56:30Z</dcterms:created>
  <dcterms:modified xsi:type="dcterms:W3CDTF">2021-07-29T19:43:05Z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0x010100FDF83EFB2765874DA90BBF6CC1B3A13D</vt:lpwstr>
  </property>
  <property fmtid="{D5CDD505-2E9C-101B-9397-08002B2CF9AE}" pid="3" name="_dlc_DocIdItemGuid">
    <vt:lpwstr>088a8ae5-d01c-408f-a36f-f06824bb5eb3</vt:lpwstr>
  </property>
</Properties>
</file>