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299" r:id="rId3"/>
    <p:sldId id="363" r:id="rId4"/>
    <p:sldId id="298" r:id="rId5"/>
    <p:sldId id="300" r:id="rId6"/>
    <p:sldId id="301" r:id="rId7"/>
    <p:sldId id="348" r:id="rId8"/>
    <p:sldId id="385" r:id="rId9"/>
    <p:sldId id="303" r:id="rId10"/>
    <p:sldId id="302" r:id="rId11"/>
    <p:sldId id="304" r:id="rId12"/>
    <p:sldId id="383" r:id="rId13"/>
    <p:sldId id="386" r:id="rId14"/>
    <p:sldId id="372" r:id="rId15"/>
    <p:sldId id="390" r:id="rId16"/>
    <p:sldId id="387" r:id="rId17"/>
    <p:sldId id="352" r:id="rId18"/>
    <p:sldId id="353" r:id="rId19"/>
    <p:sldId id="354" r:id="rId20"/>
    <p:sldId id="355" r:id="rId21"/>
    <p:sldId id="356" r:id="rId22"/>
    <p:sldId id="357" r:id="rId23"/>
    <p:sldId id="358" r:id="rId24"/>
    <p:sldId id="359" r:id="rId25"/>
    <p:sldId id="360" r:id="rId26"/>
    <p:sldId id="362" r:id="rId27"/>
    <p:sldId id="365" r:id="rId28"/>
    <p:sldId id="380" r:id="rId29"/>
    <p:sldId id="366" r:id="rId30"/>
    <p:sldId id="373" r:id="rId31"/>
    <p:sldId id="374" r:id="rId32"/>
    <p:sldId id="367" r:id="rId33"/>
    <p:sldId id="368" r:id="rId34"/>
    <p:sldId id="369" r:id="rId35"/>
    <p:sldId id="382" r:id="rId36"/>
    <p:sldId id="384" r:id="rId37"/>
    <p:sldId id="364" r:id="rId38"/>
    <p:sldId id="377" r:id="rId39"/>
    <p:sldId id="381" r:id="rId40"/>
    <p:sldId id="376" r:id="rId41"/>
    <p:sldId id="375" r:id="rId42"/>
    <p:sldId id="37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5B1"/>
    <a:srgbClr val="732AFF"/>
    <a:srgbClr val="000160"/>
    <a:srgbClr val="FF9966"/>
    <a:srgbClr val="FFFF99"/>
    <a:srgbClr val="FFFFFF"/>
    <a:srgbClr val="604878"/>
    <a:srgbClr val="F07F09"/>
    <a:srgbClr val="DF99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84103" autoAdjust="0"/>
  </p:normalViewPr>
  <p:slideViewPr>
    <p:cSldViewPr>
      <p:cViewPr>
        <p:scale>
          <a:sx n="70" d="100"/>
          <a:sy n="70" d="100"/>
        </p:scale>
        <p:origin x="-2814" y="-702"/>
      </p:cViewPr>
      <p:guideLst>
        <p:guide orient="horz" pos="2160"/>
        <p:guide pos="2880"/>
      </p:guideLst>
    </p:cSldViewPr>
  </p:slideViewPr>
  <p:outlineViewPr>
    <p:cViewPr>
      <p:scale>
        <a:sx n="33" d="100"/>
        <a:sy n="33" d="100"/>
      </p:scale>
      <p:origin x="0" y="35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9F981-DF2F-44B0-BF1D-2C42316559B5}" type="doc">
      <dgm:prSet loTypeId="urn:microsoft.com/office/officeart/2005/8/layout/venn1" loCatId="relationship" qsTypeId="urn:microsoft.com/office/officeart/2005/8/quickstyle/3d2" qsCatId="3D" csTypeId="urn:microsoft.com/office/officeart/2005/8/colors/colorful1" csCatId="colorful" phldr="1"/>
      <dgm:spPr/>
    </dgm:pt>
    <dgm:pt modelId="{E35297FD-950B-454D-B479-A633444A894F}">
      <dgm:prSet phldrT="[Text]" custT="1"/>
      <dgm:spPr/>
      <dgm:t>
        <a:bodyPr/>
        <a:lstStyle/>
        <a:p>
          <a:r>
            <a:rPr lang="en-US" sz="1600" dirty="0" smtClean="0"/>
            <a:t>Homelessness and poverty</a:t>
          </a:r>
          <a:endParaRPr lang="en-US" sz="1600" dirty="0"/>
        </a:p>
      </dgm:t>
    </dgm:pt>
    <dgm:pt modelId="{405794D7-7D44-4E42-AC5F-0227CEF1B149}" type="parTrans" cxnId="{8D0E7B64-4497-42C5-A781-1235D618FE42}">
      <dgm:prSet/>
      <dgm:spPr/>
      <dgm:t>
        <a:bodyPr/>
        <a:lstStyle/>
        <a:p>
          <a:endParaRPr lang="en-US"/>
        </a:p>
      </dgm:t>
    </dgm:pt>
    <dgm:pt modelId="{EF252270-1303-4731-8AFA-815CC45E5EE5}" type="sibTrans" cxnId="{8D0E7B64-4497-42C5-A781-1235D618FE42}">
      <dgm:prSet/>
      <dgm:spPr/>
      <dgm:t>
        <a:bodyPr/>
        <a:lstStyle/>
        <a:p>
          <a:endParaRPr lang="en-US"/>
        </a:p>
      </dgm:t>
    </dgm:pt>
    <dgm:pt modelId="{DAB7AF49-2629-4C28-92BF-F59B9BE73D22}">
      <dgm:prSet phldrT="[Text]" custT="1"/>
      <dgm:spPr/>
      <dgm:t>
        <a:bodyPr/>
        <a:lstStyle/>
        <a:p>
          <a:r>
            <a:rPr lang="en-US" sz="1600" dirty="0" smtClean="0"/>
            <a:t>Legal concerns</a:t>
          </a:r>
          <a:endParaRPr lang="en-US" sz="1600" dirty="0"/>
        </a:p>
      </dgm:t>
    </dgm:pt>
    <dgm:pt modelId="{2B2770B3-808E-4681-8469-E8D3378F20A0}" type="parTrans" cxnId="{0E5B01BF-19C2-4D57-94DA-FEDDABB3F42E}">
      <dgm:prSet/>
      <dgm:spPr/>
      <dgm:t>
        <a:bodyPr/>
        <a:lstStyle/>
        <a:p>
          <a:endParaRPr lang="en-US"/>
        </a:p>
      </dgm:t>
    </dgm:pt>
    <dgm:pt modelId="{B7193126-B08A-4C7D-94FA-00189F622633}" type="sibTrans" cxnId="{0E5B01BF-19C2-4D57-94DA-FEDDABB3F42E}">
      <dgm:prSet/>
      <dgm:spPr/>
      <dgm:t>
        <a:bodyPr/>
        <a:lstStyle/>
        <a:p>
          <a:endParaRPr lang="en-US"/>
        </a:p>
      </dgm:t>
    </dgm:pt>
    <dgm:pt modelId="{1759EB8E-9F69-4082-AC14-05BC59378686}">
      <dgm:prSet phldrT="[Text]" custT="1"/>
      <dgm:spPr/>
      <dgm:t>
        <a:bodyPr/>
        <a:lstStyle/>
        <a:p>
          <a:r>
            <a:rPr lang="en-US" sz="1600" dirty="0" smtClean="0"/>
            <a:t>Stigma</a:t>
          </a:r>
          <a:endParaRPr lang="en-US" sz="1600" dirty="0"/>
        </a:p>
      </dgm:t>
    </dgm:pt>
    <dgm:pt modelId="{3BF66D08-4751-4F2F-ADF1-002E1C3718C5}" type="parTrans" cxnId="{1E59068E-BA40-4494-92E9-1B4581CC69A7}">
      <dgm:prSet/>
      <dgm:spPr/>
      <dgm:t>
        <a:bodyPr/>
        <a:lstStyle/>
        <a:p>
          <a:endParaRPr lang="en-US"/>
        </a:p>
      </dgm:t>
    </dgm:pt>
    <dgm:pt modelId="{683ED3BA-35DB-4A8E-ABBF-3515B1CCE790}" type="sibTrans" cxnId="{1E59068E-BA40-4494-92E9-1B4581CC69A7}">
      <dgm:prSet/>
      <dgm:spPr/>
      <dgm:t>
        <a:bodyPr/>
        <a:lstStyle/>
        <a:p>
          <a:endParaRPr lang="en-US"/>
        </a:p>
      </dgm:t>
    </dgm:pt>
    <dgm:pt modelId="{07AB73B8-92AA-4139-80C7-19A4200F5151}">
      <dgm:prSet phldrT="[Text]" custT="1"/>
      <dgm:spPr/>
      <dgm:t>
        <a:bodyPr/>
        <a:lstStyle/>
        <a:p>
          <a:r>
            <a:rPr lang="en-US" sz="1600" dirty="0" smtClean="0"/>
            <a:t>Access to insurance and care</a:t>
          </a:r>
        </a:p>
      </dgm:t>
    </dgm:pt>
    <dgm:pt modelId="{C9314250-D81B-447F-8B8F-B05FCC8623C3}" type="parTrans" cxnId="{0CDBD007-C3BD-4279-89E6-4B5D576CE72F}">
      <dgm:prSet/>
      <dgm:spPr/>
      <dgm:t>
        <a:bodyPr/>
        <a:lstStyle/>
        <a:p>
          <a:endParaRPr lang="en-US"/>
        </a:p>
      </dgm:t>
    </dgm:pt>
    <dgm:pt modelId="{2AE7403F-CC2B-4DEC-BE8A-CF188AE7F275}" type="sibTrans" cxnId="{0CDBD007-C3BD-4279-89E6-4B5D576CE72F}">
      <dgm:prSet/>
      <dgm:spPr/>
      <dgm:t>
        <a:bodyPr/>
        <a:lstStyle/>
        <a:p>
          <a:endParaRPr lang="en-US"/>
        </a:p>
      </dgm:t>
    </dgm:pt>
    <dgm:pt modelId="{82DAA3A7-19C8-4227-BA16-9D1C8EB67160}">
      <dgm:prSet phldrT="[Text]" custT="1"/>
      <dgm:spPr/>
      <dgm:t>
        <a:bodyPr/>
        <a:lstStyle/>
        <a:p>
          <a:r>
            <a:rPr lang="en-US" sz="1600" dirty="0" smtClean="0"/>
            <a:t>Lack of competent care</a:t>
          </a:r>
          <a:endParaRPr lang="en-US" sz="1600" dirty="0"/>
        </a:p>
      </dgm:t>
    </dgm:pt>
    <dgm:pt modelId="{8E06F06B-BC7F-4D26-887E-CAB1804145EC}" type="parTrans" cxnId="{668B51B4-F596-4572-9276-B1661126E5A4}">
      <dgm:prSet/>
      <dgm:spPr/>
      <dgm:t>
        <a:bodyPr/>
        <a:lstStyle/>
        <a:p>
          <a:endParaRPr lang="en-US"/>
        </a:p>
      </dgm:t>
    </dgm:pt>
    <dgm:pt modelId="{F66DBC19-5F8A-4A8F-99C9-431BAF0A2E16}" type="sibTrans" cxnId="{668B51B4-F596-4572-9276-B1661126E5A4}">
      <dgm:prSet/>
      <dgm:spPr/>
      <dgm:t>
        <a:bodyPr/>
        <a:lstStyle/>
        <a:p>
          <a:endParaRPr lang="en-US"/>
        </a:p>
      </dgm:t>
    </dgm:pt>
    <dgm:pt modelId="{923A288F-1FB4-4833-AB97-E996ECA09B27}" type="pres">
      <dgm:prSet presAssocID="{3219F981-DF2F-44B0-BF1D-2C42316559B5}" presName="compositeShape" presStyleCnt="0">
        <dgm:presLayoutVars>
          <dgm:chMax val="7"/>
          <dgm:dir/>
          <dgm:resizeHandles val="exact"/>
        </dgm:presLayoutVars>
      </dgm:prSet>
      <dgm:spPr/>
    </dgm:pt>
    <dgm:pt modelId="{819E7EFF-AC12-4286-9462-6563CB24C840}" type="pres">
      <dgm:prSet presAssocID="{E35297FD-950B-454D-B479-A633444A894F}" presName="circ1" presStyleLbl="vennNode1" presStyleIdx="0" presStyleCnt="5" custScaleX="111801" custScaleY="111801"/>
      <dgm:spPr/>
    </dgm:pt>
    <dgm:pt modelId="{AEF3A934-AB84-41CA-96DA-2DC66A40ED25}" type="pres">
      <dgm:prSet presAssocID="{E35297FD-950B-454D-B479-A633444A894F}" presName="circ1Tx" presStyleLbl="revTx" presStyleIdx="0" presStyleCnt="0">
        <dgm:presLayoutVars>
          <dgm:chMax val="0"/>
          <dgm:chPref val="0"/>
          <dgm:bulletEnabled val="1"/>
        </dgm:presLayoutVars>
      </dgm:prSet>
      <dgm:spPr/>
      <dgm:t>
        <a:bodyPr/>
        <a:lstStyle/>
        <a:p>
          <a:endParaRPr lang="en-US"/>
        </a:p>
      </dgm:t>
    </dgm:pt>
    <dgm:pt modelId="{AFB3241A-27E0-4824-A4BA-2884900AEF11}" type="pres">
      <dgm:prSet presAssocID="{DAB7AF49-2629-4C28-92BF-F59B9BE73D22}" presName="circ2" presStyleLbl="vennNode1" presStyleIdx="1" presStyleCnt="5" custScaleX="111801" custScaleY="111801"/>
      <dgm:spPr/>
    </dgm:pt>
    <dgm:pt modelId="{52923F7B-AE91-436A-837F-49EC7FDB67D7}" type="pres">
      <dgm:prSet presAssocID="{DAB7AF49-2629-4C28-92BF-F59B9BE73D22}" presName="circ2Tx" presStyleLbl="revTx" presStyleIdx="0" presStyleCnt="0">
        <dgm:presLayoutVars>
          <dgm:chMax val="0"/>
          <dgm:chPref val="0"/>
          <dgm:bulletEnabled val="1"/>
        </dgm:presLayoutVars>
      </dgm:prSet>
      <dgm:spPr/>
      <dgm:t>
        <a:bodyPr/>
        <a:lstStyle/>
        <a:p>
          <a:endParaRPr lang="en-US"/>
        </a:p>
      </dgm:t>
    </dgm:pt>
    <dgm:pt modelId="{A9AF286D-8A96-4B8C-9D56-4F8620F8A54F}" type="pres">
      <dgm:prSet presAssocID="{1759EB8E-9F69-4082-AC14-05BC59378686}" presName="circ3" presStyleLbl="vennNode1" presStyleIdx="2" presStyleCnt="5" custScaleX="111801" custScaleY="111801"/>
      <dgm:spPr/>
    </dgm:pt>
    <dgm:pt modelId="{789F55BC-7215-4588-A969-10D5512DFBE2}" type="pres">
      <dgm:prSet presAssocID="{1759EB8E-9F69-4082-AC14-05BC59378686}" presName="circ3Tx" presStyleLbl="revTx" presStyleIdx="0" presStyleCnt="0">
        <dgm:presLayoutVars>
          <dgm:chMax val="0"/>
          <dgm:chPref val="0"/>
          <dgm:bulletEnabled val="1"/>
        </dgm:presLayoutVars>
      </dgm:prSet>
      <dgm:spPr/>
      <dgm:t>
        <a:bodyPr/>
        <a:lstStyle/>
        <a:p>
          <a:endParaRPr lang="en-US"/>
        </a:p>
      </dgm:t>
    </dgm:pt>
    <dgm:pt modelId="{0159ACAE-2BC8-456B-A08E-96B3CC8B369B}" type="pres">
      <dgm:prSet presAssocID="{07AB73B8-92AA-4139-80C7-19A4200F5151}" presName="circ4" presStyleLbl="vennNode1" presStyleIdx="3" presStyleCnt="5" custScaleX="111801" custScaleY="111801"/>
      <dgm:spPr/>
    </dgm:pt>
    <dgm:pt modelId="{9AC06964-D320-4E24-BA8C-26FE88C18890}" type="pres">
      <dgm:prSet presAssocID="{07AB73B8-92AA-4139-80C7-19A4200F5151}" presName="circ4Tx" presStyleLbl="revTx" presStyleIdx="0" presStyleCnt="0">
        <dgm:presLayoutVars>
          <dgm:chMax val="0"/>
          <dgm:chPref val="0"/>
          <dgm:bulletEnabled val="1"/>
        </dgm:presLayoutVars>
      </dgm:prSet>
      <dgm:spPr/>
      <dgm:t>
        <a:bodyPr/>
        <a:lstStyle/>
        <a:p>
          <a:endParaRPr lang="en-US"/>
        </a:p>
      </dgm:t>
    </dgm:pt>
    <dgm:pt modelId="{56E17670-0DE6-49E9-984D-A329D1F0DC05}" type="pres">
      <dgm:prSet presAssocID="{82DAA3A7-19C8-4227-BA16-9D1C8EB67160}" presName="circ5" presStyleLbl="vennNode1" presStyleIdx="4" presStyleCnt="5" custScaleX="111801" custScaleY="111801"/>
      <dgm:spPr/>
    </dgm:pt>
    <dgm:pt modelId="{2E2DC318-A367-4E75-8E27-87AA369E7D38}" type="pres">
      <dgm:prSet presAssocID="{82DAA3A7-19C8-4227-BA16-9D1C8EB67160}" presName="circ5Tx" presStyleLbl="revTx" presStyleIdx="0" presStyleCnt="0">
        <dgm:presLayoutVars>
          <dgm:chMax val="0"/>
          <dgm:chPref val="0"/>
          <dgm:bulletEnabled val="1"/>
        </dgm:presLayoutVars>
      </dgm:prSet>
      <dgm:spPr/>
      <dgm:t>
        <a:bodyPr/>
        <a:lstStyle/>
        <a:p>
          <a:endParaRPr lang="en-US"/>
        </a:p>
      </dgm:t>
    </dgm:pt>
  </dgm:ptLst>
  <dgm:cxnLst>
    <dgm:cxn modelId="{E5445DA3-5A1D-4F7F-BE3C-F97B10545294}" type="presOf" srcId="{82DAA3A7-19C8-4227-BA16-9D1C8EB67160}" destId="{2E2DC318-A367-4E75-8E27-87AA369E7D38}" srcOrd="0" destOrd="0" presId="urn:microsoft.com/office/officeart/2005/8/layout/venn1"/>
    <dgm:cxn modelId="{0E5B01BF-19C2-4D57-94DA-FEDDABB3F42E}" srcId="{3219F981-DF2F-44B0-BF1D-2C42316559B5}" destId="{DAB7AF49-2629-4C28-92BF-F59B9BE73D22}" srcOrd="1" destOrd="0" parTransId="{2B2770B3-808E-4681-8469-E8D3378F20A0}" sibTransId="{B7193126-B08A-4C7D-94FA-00189F622633}"/>
    <dgm:cxn modelId="{EED083E6-ECB6-4D03-AFCD-14B6BBBACC12}" type="presOf" srcId="{E35297FD-950B-454D-B479-A633444A894F}" destId="{AEF3A934-AB84-41CA-96DA-2DC66A40ED25}" srcOrd="0" destOrd="0" presId="urn:microsoft.com/office/officeart/2005/8/layout/venn1"/>
    <dgm:cxn modelId="{668B51B4-F596-4572-9276-B1661126E5A4}" srcId="{3219F981-DF2F-44B0-BF1D-2C42316559B5}" destId="{82DAA3A7-19C8-4227-BA16-9D1C8EB67160}" srcOrd="4" destOrd="0" parTransId="{8E06F06B-BC7F-4D26-887E-CAB1804145EC}" sibTransId="{F66DBC19-5F8A-4A8F-99C9-431BAF0A2E16}"/>
    <dgm:cxn modelId="{73C894B9-4E60-4661-94F2-EBCDD16F55FA}" type="presOf" srcId="{DAB7AF49-2629-4C28-92BF-F59B9BE73D22}" destId="{52923F7B-AE91-436A-837F-49EC7FDB67D7}" srcOrd="0" destOrd="0" presId="urn:microsoft.com/office/officeart/2005/8/layout/venn1"/>
    <dgm:cxn modelId="{0CDBD007-C3BD-4279-89E6-4B5D576CE72F}" srcId="{3219F981-DF2F-44B0-BF1D-2C42316559B5}" destId="{07AB73B8-92AA-4139-80C7-19A4200F5151}" srcOrd="3" destOrd="0" parTransId="{C9314250-D81B-447F-8B8F-B05FCC8623C3}" sibTransId="{2AE7403F-CC2B-4DEC-BE8A-CF188AE7F275}"/>
    <dgm:cxn modelId="{8D0E7B64-4497-42C5-A781-1235D618FE42}" srcId="{3219F981-DF2F-44B0-BF1D-2C42316559B5}" destId="{E35297FD-950B-454D-B479-A633444A894F}" srcOrd="0" destOrd="0" parTransId="{405794D7-7D44-4E42-AC5F-0227CEF1B149}" sibTransId="{EF252270-1303-4731-8AFA-815CC45E5EE5}"/>
    <dgm:cxn modelId="{BAD222BB-F422-46A4-8732-23D5FECB6DE1}" type="presOf" srcId="{07AB73B8-92AA-4139-80C7-19A4200F5151}" destId="{9AC06964-D320-4E24-BA8C-26FE88C18890}" srcOrd="0" destOrd="0" presId="urn:microsoft.com/office/officeart/2005/8/layout/venn1"/>
    <dgm:cxn modelId="{1E59068E-BA40-4494-92E9-1B4581CC69A7}" srcId="{3219F981-DF2F-44B0-BF1D-2C42316559B5}" destId="{1759EB8E-9F69-4082-AC14-05BC59378686}" srcOrd="2" destOrd="0" parTransId="{3BF66D08-4751-4F2F-ADF1-002E1C3718C5}" sibTransId="{683ED3BA-35DB-4A8E-ABBF-3515B1CCE790}"/>
    <dgm:cxn modelId="{CF284420-7285-411E-836D-78AD4EAD14A2}" type="presOf" srcId="{3219F981-DF2F-44B0-BF1D-2C42316559B5}" destId="{923A288F-1FB4-4833-AB97-E996ECA09B27}" srcOrd="0" destOrd="0" presId="urn:microsoft.com/office/officeart/2005/8/layout/venn1"/>
    <dgm:cxn modelId="{A25EA757-4F24-4A9C-B976-ADE217F2F143}" type="presOf" srcId="{1759EB8E-9F69-4082-AC14-05BC59378686}" destId="{789F55BC-7215-4588-A969-10D5512DFBE2}" srcOrd="0" destOrd="0" presId="urn:microsoft.com/office/officeart/2005/8/layout/venn1"/>
    <dgm:cxn modelId="{6CB38D60-8BB2-4AB7-A015-859E1D8F2655}" type="presParOf" srcId="{923A288F-1FB4-4833-AB97-E996ECA09B27}" destId="{819E7EFF-AC12-4286-9462-6563CB24C840}" srcOrd="0" destOrd="0" presId="urn:microsoft.com/office/officeart/2005/8/layout/venn1"/>
    <dgm:cxn modelId="{F22DC113-781F-45C3-9405-DEE6AC9C9F83}" type="presParOf" srcId="{923A288F-1FB4-4833-AB97-E996ECA09B27}" destId="{AEF3A934-AB84-41CA-96DA-2DC66A40ED25}" srcOrd="1" destOrd="0" presId="urn:microsoft.com/office/officeart/2005/8/layout/venn1"/>
    <dgm:cxn modelId="{04C961F5-CD6D-4270-8E0C-7464EA70E458}" type="presParOf" srcId="{923A288F-1FB4-4833-AB97-E996ECA09B27}" destId="{AFB3241A-27E0-4824-A4BA-2884900AEF11}" srcOrd="2" destOrd="0" presId="urn:microsoft.com/office/officeart/2005/8/layout/venn1"/>
    <dgm:cxn modelId="{4E2DD71B-BA96-4660-B2EE-53A1876ACEC2}" type="presParOf" srcId="{923A288F-1FB4-4833-AB97-E996ECA09B27}" destId="{52923F7B-AE91-436A-837F-49EC7FDB67D7}" srcOrd="3" destOrd="0" presId="urn:microsoft.com/office/officeart/2005/8/layout/venn1"/>
    <dgm:cxn modelId="{BFE10246-CAB7-452A-8083-18B9735CFBFB}" type="presParOf" srcId="{923A288F-1FB4-4833-AB97-E996ECA09B27}" destId="{A9AF286D-8A96-4B8C-9D56-4F8620F8A54F}" srcOrd="4" destOrd="0" presId="urn:microsoft.com/office/officeart/2005/8/layout/venn1"/>
    <dgm:cxn modelId="{0A93574B-43FC-4FCE-A27A-978D16ED5317}" type="presParOf" srcId="{923A288F-1FB4-4833-AB97-E996ECA09B27}" destId="{789F55BC-7215-4588-A969-10D5512DFBE2}" srcOrd="5" destOrd="0" presId="urn:microsoft.com/office/officeart/2005/8/layout/venn1"/>
    <dgm:cxn modelId="{3500E45A-5B41-4C53-8C3F-30B8B050E31D}" type="presParOf" srcId="{923A288F-1FB4-4833-AB97-E996ECA09B27}" destId="{0159ACAE-2BC8-456B-A08E-96B3CC8B369B}" srcOrd="6" destOrd="0" presId="urn:microsoft.com/office/officeart/2005/8/layout/venn1"/>
    <dgm:cxn modelId="{92643755-C8BE-4EB2-9E35-48D1AC65FF0E}" type="presParOf" srcId="{923A288F-1FB4-4833-AB97-E996ECA09B27}" destId="{9AC06964-D320-4E24-BA8C-26FE88C18890}" srcOrd="7" destOrd="0" presId="urn:microsoft.com/office/officeart/2005/8/layout/venn1"/>
    <dgm:cxn modelId="{C875F153-EFCC-4E14-B5D2-0BC98BAD1855}" type="presParOf" srcId="{923A288F-1FB4-4833-AB97-E996ECA09B27}" destId="{56E17670-0DE6-49E9-984D-A329D1F0DC05}" srcOrd="8" destOrd="0" presId="urn:microsoft.com/office/officeart/2005/8/layout/venn1"/>
    <dgm:cxn modelId="{0B30541F-91B4-48EF-AE6C-6B9053FA94CF}" type="presParOf" srcId="{923A288F-1FB4-4833-AB97-E996ECA09B27}" destId="{2E2DC318-A367-4E75-8E27-87AA369E7D38}"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B9F037-8748-417B-86A2-0124A189644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01F33C38-FECA-4A8B-B478-05348636279F}">
      <dgm:prSet phldrT="[Text]"/>
      <dgm:spPr/>
      <dgm:t>
        <a:bodyPr/>
        <a:lstStyle/>
        <a:p>
          <a:r>
            <a:rPr lang="en-US" dirty="0" smtClean="0"/>
            <a:t>Transman</a:t>
          </a:r>
          <a:endParaRPr lang="en-US" dirty="0"/>
        </a:p>
      </dgm:t>
    </dgm:pt>
    <dgm:pt modelId="{E2E01D45-0BB4-441C-B119-9878376AFD06}" type="parTrans" cxnId="{A49AFCB3-BA10-4808-A201-6517F6954D4B}">
      <dgm:prSet/>
      <dgm:spPr/>
      <dgm:t>
        <a:bodyPr/>
        <a:lstStyle/>
        <a:p>
          <a:endParaRPr lang="en-US"/>
        </a:p>
      </dgm:t>
    </dgm:pt>
    <dgm:pt modelId="{A0BA25A0-229D-4399-8871-7B0DC03E4879}" type="sibTrans" cxnId="{A49AFCB3-BA10-4808-A201-6517F6954D4B}">
      <dgm:prSet/>
      <dgm:spPr/>
      <dgm:t>
        <a:bodyPr/>
        <a:lstStyle/>
        <a:p>
          <a:endParaRPr lang="en-US"/>
        </a:p>
      </dgm:t>
    </dgm:pt>
    <dgm:pt modelId="{D1139AB7-465A-40B0-955F-91B612A3878F}">
      <dgm:prSet phldrT="[Text]"/>
      <dgm:spPr/>
      <dgm:t>
        <a:bodyPr/>
        <a:lstStyle/>
        <a:p>
          <a:r>
            <a:rPr lang="en-US" dirty="0" smtClean="0"/>
            <a:t>Someone assigned as female at birth but who identifies as male</a:t>
          </a:r>
          <a:endParaRPr lang="en-US" dirty="0"/>
        </a:p>
      </dgm:t>
    </dgm:pt>
    <dgm:pt modelId="{A96D85CC-065A-4BF5-A6B7-E4504C823296}" type="parTrans" cxnId="{09474F86-F24D-4496-A6F8-D5E54A8AB899}">
      <dgm:prSet/>
      <dgm:spPr/>
      <dgm:t>
        <a:bodyPr/>
        <a:lstStyle/>
        <a:p>
          <a:endParaRPr lang="en-US"/>
        </a:p>
      </dgm:t>
    </dgm:pt>
    <dgm:pt modelId="{41F538D6-0002-45BA-9985-D0B0C5A3B140}" type="sibTrans" cxnId="{09474F86-F24D-4496-A6F8-D5E54A8AB899}">
      <dgm:prSet/>
      <dgm:spPr/>
      <dgm:t>
        <a:bodyPr/>
        <a:lstStyle/>
        <a:p>
          <a:endParaRPr lang="en-US"/>
        </a:p>
      </dgm:t>
    </dgm:pt>
    <dgm:pt modelId="{241D33EB-59A2-4C77-BC0F-BDC243E83E5D}">
      <dgm:prSet phldrT="[Text]"/>
      <dgm:spPr/>
      <dgm:t>
        <a:bodyPr/>
        <a:lstStyle/>
        <a:p>
          <a:r>
            <a:rPr lang="en-US" dirty="0" smtClean="0"/>
            <a:t>Transwoman</a:t>
          </a:r>
          <a:endParaRPr lang="en-US" dirty="0"/>
        </a:p>
      </dgm:t>
    </dgm:pt>
    <dgm:pt modelId="{740BE877-4A17-46E3-B313-DCADFA0FE1A8}" type="parTrans" cxnId="{2C1E9DBD-99D4-4120-9D2D-13ED8DCCD022}">
      <dgm:prSet/>
      <dgm:spPr/>
      <dgm:t>
        <a:bodyPr/>
        <a:lstStyle/>
        <a:p>
          <a:endParaRPr lang="en-US"/>
        </a:p>
      </dgm:t>
    </dgm:pt>
    <dgm:pt modelId="{D48E4091-0C70-4B16-8646-11F17716E01D}" type="sibTrans" cxnId="{2C1E9DBD-99D4-4120-9D2D-13ED8DCCD022}">
      <dgm:prSet/>
      <dgm:spPr/>
      <dgm:t>
        <a:bodyPr/>
        <a:lstStyle/>
        <a:p>
          <a:endParaRPr lang="en-US"/>
        </a:p>
      </dgm:t>
    </dgm:pt>
    <dgm:pt modelId="{87E4CA4B-9FCB-4CE0-9C7A-6D6D3A9F1F91}">
      <dgm:prSet phldrT="[Text]"/>
      <dgm:spPr/>
      <dgm:t>
        <a:bodyPr/>
        <a:lstStyle/>
        <a:p>
          <a:r>
            <a:rPr lang="en-US" dirty="0" smtClean="0"/>
            <a:t>Someone assigned as male at birth but who identifies as female</a:t>
          </a:r>
          <a:endParaRPr lang="en-US" dirty="0"/>
        </a:p>
      </dgm:t>
    </dgm:pt>
    <dgm:pt modelId="{FA04D9AC-0923-401B-8E49-318EF6CA6C44}" type="parTrans" cxnId="{F1F2EA03-2641-410E-8521-61BB9DCC6801}">
      <dgm:prSet/>
      <dgm:spPr/>
      <dgm:t>
        <a:bodyPr/>
        <a:lstStyle/>
        <a:p>
          <a:endParaRPr lang="en-US"/>
        </a:p>
      </dgm:t>
    </dgm:pt>
    <dgm:pt modelId="{F712F0F6-C7C5-40AF-BCA0-9D94EC78905E}" type="sibTrans" cxnId="{F1F2EA03-2641-410E-8521-61BB9DCC6801}">
      <dgm:prSet/>
      <dgm:spPr/>
      <dgm:t>
        <a:bodyPr/>
        <a:lstStyle/>
        <a:p>
          <a:endParaRPr lang="en-US"/>
        </a:p>
      </dgm:t>
    </dgm:pt>
    <dgm:pt modelId="{CD7A7FA2-7209-4A99-8DBA-4B2A17C8E0FD}">
      <dgm:prSet phldrT="[Text]"/>
      <dgm:spPr/>
      <dgm:t>
        <a:bodyPr/>
        <a:lstStyle/>
        <a:p>
          <a:r>
            <a:rPr lang="en-US" dirty="0" smtClean="0"/>
            <a:t>Genderqueer</a:t>
          </a:r>
          <a:endParaRPr lang="en-US" dirty="0"/>
        </a:p>
      </dgm:t>
    </dgm:pt>
    <dgm:pt modelId="{AE78F848-3F87-4FF9-82BE-E6FCC98502D5}" type="parTrans" cxnId="{37B70C6E-2DCF-4716-8971-9C50BC97794A}">
      <dgm:prSet/>
      <dgm:spPr/>
      <dgm:t>
        <a:bodyPr/>
        <a:lstStyle/>
        <a:p>
          <a:endParaRPr lang="en-US"/>
        </a:p>
      </dgm:t>
    </dgm:pt>
    <dgm:pt modelId="{D45FCB87-3A39-4A4E-8B30-436EFD43D91D}" type="sibTrans" cxnId="{37B70C6E-2DCF-4716-8971-9C50BC97794A}">
      <dgm:prSet/>
      <dgm:spPr/>
      <dgm:t>
        <a:bodyPr/>
        <a:lstStyle/>
        <a:p>
          <a:endParaRPr lang="en-US"/>
        </a:p>
      </dgm:t>
    </dgm:pt>
    <dgm:pt modelId="{4EB3000E-C0E0-47AA-B1D3-5365339F0A8A}">
      <dgm:prSet phldrT="[Text]"/>
      <dgm:spPr/>
      <dgm:t>
        <a:bodyPr/>
        <a:lstStyle/>
        <a:p>
          <a:r>
            <a:rPr lang="en-US" dirty="0" smtClean="0"/>
            <a:t>Someone who identifies as neither entirely male or female</a:t>
          </a:r>
          <a:endParaRPr lang="en-US" dirty="0"/>
        </a:p>
      </dgm:t>
    </dgm:pt>
    <dgm:pt modelId="{4B09DCC0-9021-480E-B179-60F2C0A5FFB8}" type="parTrans" cxnId="{4B76D253-305A-4647-80AC-179AF8CF4E66}">
      <dgm:prSet/>
      <dgm:spPr/>
      <dgm:t>
        <a:bodyPr/>
        <a:lstStyle/>
        <a:p>
          <a:endParaRPr lang="en-US"/>
        </a:p>
      </dgm:t>
    </dgm:pt>
    <dgm:pt modelId="{597051E6-6FF6-40B2-86A5-3E2304CAE635}" type="sibTrans" cxnId="{4B76D253-305A-4647-80AC-179AF8CF4E66}">
      <dgm:prSet/>
      <dgm:spPr/>
      <dgm:t>
        <a:bodyPr/>
        <a:lstStyle/>
        <a:p>
          <a:endParaRPr lang="en-US"/>
        </a:p>
      </dgm:t>
    </dgm:pt>
    <dgm:pt modelId="{339BCB81-92D0-47A0-8535-09A65737CA3B}">
      <dgm:prSet phldrT="[Text]"/>
      <dgm:spPr/>
      <dgm:t>
        <a:bodyPr/>
        <a:lstStyle/>
        <a:p>
          <a:endParaRPr lang="en-US" dirty="0"/>
        </a:p>
      </dgm:t>
    </dgm:pt>
    <dgm:pt modelId="{FF8AA2E1-762A-4DA6-9A90-F1C3A4E4684A}" type="parTrans" cxnId="{15C6F719-1839-43C9-A8F9-3519BD30125D}">
      <dgm:prSet/>
      <dgm:spPr/>
      <dgm:t>
        <a:bodyPr/>
        <a:lstStyle/>
        <a:p>
          <a:endParaRPr lang="en-US"/>
        </a:p>
      </dgm:t>
    </dgm:pt>
    <dgm:pt modelId="{02E75AC6-BBFA-4993-B7FE-293EB51A4808}" type="sibTrans" cxnId="{15C6F719-1839-43C9-A8F9-3519BD30125D}">
      <dgm:prSet/>
      <dgm:spPr/>
      <dgm:t>
        <a:bodyPr/>
        <a:lstStyle/>
        <a:p>
          <a:endParaRPr lang="en-US"/>
        </a:p>
      </dgm:t>
    </dgm:pt>
    <dgm:pt modelId="{0966AD5B-671D-4B62-B1A6-F4C8F5B2AF58}">
      <dgm:prSet/>
      <dgm:spPr/>
      <dgm:t>
        <a:bodyPr/>
        <a:lstStyle/>
        <a:p>
          <a:r>
            <a:rPr lang="en-US" dirty="0" smtClean="0"/>
            <a:t>Gender Non-Conforming</a:t>
          </a:r>
          <a:endParaRPr lang="en-US" dirty="0"/>
        </a:p>
      </dgm:t>
    </dgm:pt>
    <dgm:pt modelId="{C827F022-D867-41FF-8486-2548404E7653}" type="parTrans" cxnId="{79C53D6A-4E44-4FF3-85C8-42C620176CC3}">
      <dgm:prSet/>
      <dgm:spPr/>
      <dgm:t>
        <a:bodyPr/>
        <a:lstStyle/>
        <a:p>
          <a:endParaRPr lang="en-US"/>
        </a:p>
      </dgm:t>
    </dgm:pt>
    <dgm:pt modelId="{5780B7E9-D474-412F-961E-682752C8BBEB}" type="sibTrans" cxnId="{79C53D6A-4E44-4FF3-85C8-42C620176CC3}">
      <dgm:prSet/>
      <dgm:spPr/>
      <dgm:t>
        <a:bodyPr/>
        <a:lstStyle/>
        <a:p>
          <a:endParaRPr lang="en-US"/>
        </a:p>
      </dgm:t>
    </dgm:pt>
    <dgm:pt modelId="{2783F4EB-F05A-434E-87B5-94B6653656F4}">
      <dgm:prSet/>
      <dgm:spPr/>
      <dgm:t>
        <a:bodyPr/>
        <a:lstStyle/>
        <a:p>
          <a:r>
            <a:rPr lang="en-US" dirty="0" smtClean="0"/>
            <a:t>Someone whose gender expression differs from societal expectations</a:t>
          </a:r>
          <a:endParaRPr lang="en-US" dirty="0"/>
        </a:p>
      </dgm:t>
    </dgm:pt>
    <dgm:pt modelId="{69E578A3-6E17-46A6-A9D2-EAF309D394BF}" type="parTrans" cxnId="{6E6DE114-BF96-4947-A15C-BFEDA9044190}">
      <dgm:prSet/>
      <dgm:spPr/>
      <dgm:t>
        <a:bodyPr/>
        <a:lstStyle/>
        <a:p>
          <a:endParaRPr lang="en-US"/>
        </a:p>
      </dgm:t>
    </dgm:pt>
    <dgm:pt modelId="{77D099F0-3492-4C95-9633-D7413202245F}" type="sibTrans" cxnId="{6E6DE114-BF96-4947-A15C-BFEDA9044190}">
      <dgm:prSet/>
      <dgm:spPr/>
      <dgm:t>
        <a:bodyPr/>
        <a:lstStyle/>
        <a:p>
          <a:endParaRPr lang="en-US"/>
        </a:p>
      </dgm:t>
    </dgm:pt>
    <dgm:pt modelId="{BA1E2A44-12D0-4AF9-9F8C-1C51380995DA}" type="pres">
      <dgm:prSet presAssocID="{7CB9F037-8748-417B-86A2-0124A189644D}" presName="Name0" presStyleCnt="0">
        <dgm:presLayoutVars>
          <dgm:dir/>
          <dgm:animLvl val="lvl"/>
          <dgm:resizeHandles val="exact"/>
        </dgm:presLayoutVars>
      </dgm:prSet>
      <dgm:spPr/>
      <dgm:t>
        <a:bodyPr/>
        <a:lstStyle/>
        <a:p>
          <a:endParaRPr lang="en-US"/>
        </a:p>
      </dgm:t>
    </dgm:pt>
    <dgm:pt modelId="{36BB0089-4115-4494-835E-9358988947E5}" type="pres">
      <dgm:prSet presAssocID="{01F33C38-FECA-4A8B-B478-05348636279F}" presName="linNode" presStyleCnt="0"/>
      <dgm:spPr/>
    </dgm:pt>
    <dgm:pt modelId="{66CC372A-7327-4901-9AE4-7694035C667C}" type="pres">
      <dgm:prSet presAssocID="{01F33C38-FECA-4A8B-B478-05348636279F}" presName="parentText" presStyleLbl="node1" presStyleIdx="0" presStyleCnt="4">
        <dgm:presLayoutVars>
          <dgm:chMax val="1"/>
          <dgm:bulletEnabled val="1"/>
        </dgm:presLayoutVars>
      </dgm:prSet>
      <dgm:spPr/>
      <dgm:t>
        <a:bodyPr/>
        <a:lstStyle/>
        <a:p>
          <a:endParaRPr lang="en-US"/>
        </a:p>
      </dgm:t>
    </dgm:pt>
    <dgm:pt modelId="{6F3BDD6F-9E26-4E0F-9D1C-5A05ECB8C520}" type="pres">
      <dgm:prSet presAssocID="{01F33C38-FECA-4A8B-B478-05348636279F}" presName="descendantText" presStyleLbl="alignAccFollowNode1" presStyleIdx="0" presStyleCnt="4" custLinFactNeighborX="38889" custLinFactNeighborY="5460">
        <dgm:presLayoutVars>
          <dgm:bulletEnabled val="1"/>
        </dgm:presLayoutVars>
      </dgm:prSet>
      <dgm:spPr/>
      <dgm:t>
        <a:bodyPr/>
        <a:lstStyle/>
        <a:p>
          <a:endParaRPr lang="en-US"/>
        </a:p>
      </dgm:t>
    </dgm:pt>
    <dgm:pt modelId="{7C0342AF-FF30-4823-8757-BC87737BBF3F}" type="pres">
      <dgm:prSet presAssocID="{A0BA25A0-229D-4399-8871-7B0DC03E4879}" presName="sp" presStyleCnt="0"/>
      <dgm:spPr/>
    </dgm:pt>
    <dgm:pt modelId="{DAC1AB0F-E680-4DFA-8776-43E017624B99}" type="pres">
      <dgm:prSet presAssocID="{241D33EB-59A2-4C77-BC0F-BDC243E83E5D}" presName="linNode" presStyleCnt="0"/>
      <dgm:spPr/>
    </dgm:pt>
    <dgm:pt modelId="{4A72CFAF-3F88-41A3-944A-6AB36CDF1216}" type="pres">
      <dgm:prSet presAssocID="{241D33EB-59A2-4C77-BC0F-BDC243E83E5D}" presName="parentText" presStyleLbl="node1" presStyleIdx="1" presStyleCnt="4">
        <dgm:presLayoutVars>
          <dgm:chMax val="1"/>
          <dgm:bulletEnabled val="1"/>
        </dgm:presLayoutVars>
      </dgm:prSet>
      <dgm:spPr/>
      <dgm:t>
        <a:bodyPr/>
        <a:lstStyle/>
        <a:p>
          <a:endParaRPr lang="en-US"/>
        </a:p>
      </dgm:t>
    </dgm:pt>
    <dgm:pt modelId="{3EEDF85C-F695-41E6-AD42-44D3840A75FE}" type="pres">
      <dgm:prSet presAssocID="{241D33EB-59A2-4C77-BC0F-BDC243E83E5D}" presName="descendantText" presStyleLbl="alignAccFollowNode1" presStyleIdx="1" presStyleCnt="4">
        <dgm:presLayoutVars>
          <dgm:bulletEnabled val="1"/>
        </dgm:presLayoutVars>
      </dgm:prSet>
      <dgm:spPr/>
      <dgm:t>
        <a:bodyPr/>
        <a:lstStyle/>
        <a:p>
          <a:endParaRPr lang="en-US"/>
        </a:p>
      </dgm:t>
    </dgm:pt>
    <dgm:pt modelId="{6763365E-015D-4742-A809-EE7E18D898C1}" type="pres">
      <dgm:prSet presAssocID="{D48E4091-0C70-4B16-8646-11F17716E01D}" presName="sp" presStyleCnt="0"/>
      <dgm:spPr/>
    </dgm:pt>
    <dgm:pt modelId="{9B7DE5D4-A87B-4F21-A07E-66882867B664}" type="pres">
      <dgm:prSet presAssocID="{CD7A7FA2-7209-4A99-8DBA-4B2A17C8E0FD}" presName="linNode" presStyleCnt="0"/>
      <dgm:spPr/>
    </dgm:pt>
    <dgm:pt modelId="{57D2614D-A995-43B4-9C62-F413CA766F5B}" type="pres">
      <dgm:prSet presAssocID="{CD7A7FA2-7209-4A99-8DBA-4B2A17C8E0FD}" presName="parentText" presStyleLbl="node1" presStyleIdx="2" presStyleCnt="4">
        <dgm:presLayoutVars>
          <dgm:chMax val="1"/>
          <dgm:bulletEnabled val="1"/>
        </dgm:presLayoutVars>
      </dgm:prSet>
      <dgm:spPr/>
      <dgm:t>
        <a:bodyPr/>
        <a:lstStyle/>
        <a:p>
          <a:endParaRPr lang="en-US"/>
        </a:p>
      </dgm:t>
    </dgm:pt>
    <dgm:pt modelId="{F70DE68E-E1FF-4F96-8B3C-B83CD42E5C14}" type="pres">
      <dgm:prSet presAssocID="{CD7A7FA2-7209-4A99-8DBA-4B2A17C8E0FD}" presName="descendantText" presStyleLbl="alignAccFollowNode1" presStyleIdx="2" presStyleCnt="4">
        <dgm:presLayoutVars>
          <dgm:bulletEnabled val="1"/>
        </dgm:presLayoutVars>
      </dgm:prSet>
      <dgm:spPr/>
      <dgm:t>
        <a:bodyPr/>
        <a:lstStyle/>
        <a:p>
          <a:endParaRPr lang="en-US"/>
        </a:p>
      </dgm:t>
    </dgm:pt>
    <dgm:pt modelId="{5D57D628-A0A4-468D-BEFA-BE00948DB52B}" type="pres">
      <dgm:prSet presAssocID="{D45FCB87-3A39-4A4E-8B30-436EFD43D91D}" presName="sp" presStyleCnt="0"/>
      <dgm:spPr/>
    </dgm:pt>
    <dgm:pt modelId="{06EDBE42-373A-4C0C-82DF-ED5E4C937C91}" type="pres">
      <dgm:prSet presAssocID="{0966AD5B-671D-4B62-B1A6-F4C8F5B2AF58}" presName="linNode" presStyleCnt="0"/>
      <dgm:spPr/>
    </dgm:pt>
    <dgm:pt modelId="{FD2DE2E3-32C9-4DB5-8B64-6E9E8C0273D5}" type="pres">
      <dgm:prSet presAssocID="{0966AD5B-671D-4B62-B1A6-F4C8F5B2AF58}" presName="parentText" presStyleLbl="node1" presStyleIdx="3" presStyleCnt="4">
        <dgm:presLayoutVars>
          <dgm:chMax val="1"/>
          <dgm:bulletEnabled val="1"/>
        </dgm:presLayoutVars>
      </dgm:prSet>
      <dgm:spPr/>
      <dgm:t>
        <a:bodyPr/>
        <a:lstStyle/>
        <a:p>
          <a:endParaRPr lang="en-US"/>
        </a:p>
      </dgm:t>
    </dgm:pt>
    <dgm:pt modelId="{94CE1657-0C6A-4BA5-A714-7CEB2A6F96B0}" type="pres">
      <dgm:prSet presAssocID="{0966AD5B-671D-4B62-B1A6-F4C8F5B2AF58}" presName="descendantText" presStyleLbl="alignAccFollowNode1" presStyleIdx="3" presStyleCnt="4">
        <dgm:presLayoutVars>
          <dgm:bulletEnabled val="1"/>
        </dgm:presLayoutVars>
      </dgm:prSet>
      <dgm:spPr/>
      <dgm:t>
        <a:bodyPr/>
        <a:lstStyle/>
        <a:p>
          <a:endParaRPr lang="en-US"/>
        </a:p>
      </dgm:t>
    </dgm:pt>
  </dgm:ptLst>
  <dgm:cxnLst>
    <dgm:cxn modelId="{4B76D253-305A-4647-80AC-179AF8CF4E66}" srcId="{CD7A7FA2-7209-4A99-8DBA-4B2A17C8E0FD}" destId="{4EB3000E-C0E0-47AA-B1D3-5365339F0A8A}" srcOrd="0" destOrd="0" parTransId="{4B09DCC0-9021-480E-B179-60F2C0A5FFB8}" sibTransId="{597051E6-6FF6-40B2-86A5-3E2304CAE635}"/>
    <dgm:cxn modelId="{65E78370-A93D-4856-BD15-418469ECB822}" type="presOf" srcId="{241D33EB-59A2-4C77-BC0F-BDC243E83E5D}" destId="{4A72CFAF-3F88-41A3-944A-6AB36CDF1216}" srcOrd="0" destOrd="0" presId="urn:microsoft.com/office/officeart/2005/8/layout/vList5"/>
    <dgm:cxn modelId="{A49AFCB3-BA10-4808-A201-6517F6954D4B}" srcId="{7CB9F037-8748-417B-86A2-0124A189644D}" destId="{01F33C38-FECA-4A8B-B478-05348636279F}" srcOrd="0" destOrd="0" parTransId="{E2E01D45-0BB4-441C-B119-9878376AFD06}" sibTransId="{A0BA25A0-229D-4399-8871-7B0DC03E4879}"/>
    <dgm:cxn modelId="{571174E5-34B7-4A2F-A4C6-2438BBAC03E5}" type="presOf" srcId="{339BCB81-92D0-47A0-8535-09A65737CA3B}" destId="{F70DE68E-E1FF-4F96-8B3C-B83CD42E5C14}" srcOrd="0" destOrd="1" presId="urn:microsoft.com/office/officeart/2005/8/layout/vList5"/>
    <dgm:cxn modelId="{6EB93809-BC71-4CF0-AC99-3A5DA344BF35}" type="presOf" srcId="{87E4CA4B-9FCB-4CE0-9C7A-6D6D3A9F1F91}" destId="{3EEDF85C-F695-41E6-AD42-44D3840A75FE}" srcOrd="0" destOrd="0" presId="urn:microsoft.com/office/officeart/2005/8/layout/vList5"/>
    <dgm:cxn modelId="{929D0B12-1C1E-423D-8032-9C54FFF35B30}" type="presOf" srcId="{7CB9F037-8748-417B-86A2-0124A189644D}" destId="{BA1E2A44-12D0-4AF9-9F8C-1C51380995DA}" srcOrd="0" destOrd="0" presId="urn:microsoft.com/office/officeart/2005/8/layout/vList5"/>
    <dgm:cxn modelId="{09474F86-F24D-4496-A6F8-D5E54A8AB899}" srcId="{01F33C38-FECA-4A8B-B478-05348636279F}" destId="{D1139AB7-465A-40B0-955F-91B612A3878F}" srcOrd="0" destOrd="0" parTransId="{A96D85CC-065A-4BF5-A6B7-E4504C823296}" sibTransId="{41F538D6-0002-45BA-9985-D0B0C5A3B140}"/>
    <dgm:cxn modelId="{CB537884-18D8-441E-9C33-B8659D8308CA}" type="presOf" srcId="{0966AD5B-671D-4B62-B1A6-F4C8F5B2AF58}" destId="{FD2DE2E3-32C9-4DB5-8B64-6E9E8C0273D5}" srcOrd="0" destOrd="0" presId="urn:microsoft.com/office/officeart/2005/8/layout/vList5"/>
    <dgm:cxn modelId="{79C53D6A-4E44-4FF3-85C8-42C620176CC3}" srcId="{7CB9F037-8748-417B-86A2-0124A189644D}" destId="{0966AD5B-671D-4B62-B1A6-F4C8F5B2AF58}" srcOrd="3" destOrd="0" parTransId="{C827F022-D867-41FF-8486-2548404E7653}" sibTransId="{5780B7E9-D474-412F-961E-682752C8BBEB}"/>
    <dgm:cxn modelId="{E92E5921-35A6-4FC3-9A47-3781FC6ED6D1}" type="presOf" srcId="{D1139AB7-465A-40B0-955F-91B612A3878F}" destId="{6F3BDD6F-9E26-4E0F-9D1C-5A05ECB8C520}" srcOrd="0" destOrd="0" presId="urn:microsoft.com/office/officeart/2005/8/layout/vList5"/>
    <dgm:cxn modelId="{1CFA6638-297A-40EA-9576-2CA281DC2511}" type="presOf" srcId="{4EB3000E-C0E0-47AA-B1D3-5365339F0A8A}" destId="{F70DE68E-E1FF-4F96-8B3C-B83CD42E5C14}" srcOrd="0" destOrd="0" presId="urn:microsoft.com/office/officeart/2005/8/layout/vList5"/>
    <dgm:cxn modelId="{15C6F719-1839-43C9-A8F9-3519BD30125D}" srcId="{CD7A7FA2-7209-4A99-8DBA-4B2A17C8E0FD}" destId="{339BCB81-92D0-47A0-8535-09A65737CA3B}" srcOrd="1" destOrd="0" parTransId="{FF8AA2E1-762A-4DA6-9A90-F1C3A4E4684A}" sibTransId="{02E75AC6-BBFA-4993-B7FE-293EB51A4808}"/>
    <dgm:cxn modelId="{6E6DE114-BF96-4947-A15C-BFEDA9044190}" srcId="{0966AD5B-671D-4B62-B1A6-F4C8F5B2AF58}" destId="{2783F4EB-F05A-434E-87B5-94B6653656F4}" srcOrd="0" destOrd="0" parTransId="{69E578A3-6E17-46A6-A9D2-EAF309D394BF}" sibTransId="{77D099F0-3492-4C95-9633-D7413202245F}"/>
    <dgm:cxn modelId="{2C1E9DBD-99D4-4120-9D2D-13ED8DCCD022}" srcId="{7CB9F037-8748-417B-86A2-0124A189644D}" destId="{241D33EB-59A2-4C77-BC0F-BDC243E83E5D}" srcOrd="1" destOrd="0" parTransId="{740BE877-4A17-46E3-B313-DCADFA0FE1A8}" sibTransId="{D48E4091-0C70-4B16-8646-11F17716E01D}"/>
    <dgm:cxn modelId="{653319AB-EE5C-46B1-B926-469FEE7508D3}" type="presOf" srcId="{CD7A7FA2-7209-4A99-8DBA-4B2A17C8E0FD}" destId="{57D2614D-A995-43B4-9C62-F413CA766F5B}" srcOrd="0" destOrd="0" presId="urn:microsoft.com/office/officeart/2005/8/layout/vList5"/>
    <dgm:cxn modelId="{37B70C6E-2DCF-4716-8971-9C50BC97794A}" srcId="{7CB9F037-8748-417B-86A2-0124A189644D}" destId="{CD7A7FA2-7209-4A99-8DBA-4B2A17C8E0FD}" srcOrd="2" destOrd="0" parTransId="{AE78F848-3F87-4FF9-82BE-E6FCC98502D5}" sibTransId="{D45FCB87-3A39-4A4E-8B30-436EFD43D91D}"/>
    <dgm:cxn modelId="{FF02C93D-5375-46AD-B683-5304A1F197FD}" type="presOf" srcId="{01F33C38-FECA-4A8B-B478-05348636279F}" destId="{66CC372A-7327-4901-9AE4-7694035C667C}" srcOrd="0" destOrd="0" presId="urn:microsoft.com/office/officeart/2005/8/layout/vList5"/>
    <dgm:cxn modelId="{F1F2EA03-2641-410E-8521-61BB9DCC6801}" srcId="{241D33EB-59A2-4C77-BC0F-BDC243E83E5D}" destId="{87E4CA4B-9FCB-4CE0-9C7A-6D6D3A9F1F91}" srcOrd="0" destOrd="0" parTransId="{FA04D9AC-0923-401B-8E49-318EF6CA6C44}" sibTransId="{F712F0F6-C7C5-40AF-BCA0-9D94EC78905E}"/>
    <dgm:cxn modelId="{310F35DC-7C34-4B43-8126-53DD95070DD5}" type="presOf" srcId="{2783F4EB-F05A-434E-87B5-94B6653656F4}" destId="{94CE1657-0C6A-4BA5-A714-7CEB2A6F96B0}" srcOrd="0" destOrd="0" presId="urn:microsoft.com/office/officeart/2005/8/layout/vList5"/>
    <dgm:cxn modelId="{8FF4D9F7-7FA7-407F-82D8-9B5EF50ED96E}" type="presParOf" srcId="{BA1E2A44-12D0-4AF9-9F8C-1C51380995DA}" destId="{36BB0089-4115-4494-835E-9358988947E5}" srcOrd="0" destOrd="0" presId="urn:microsoft.com/office/officeart/2005/8/layout/vList5"/>
    <dgm:cxn modelId="{CCD1245E-D1C1-4344-AAA2-70C1FA79D78B}" type="presParOf" srcId="{36BB0089-4115-4494-835E-9358988947E5}" destId="{66CC372A-7327-4901-9AE4-7694035C667C}" srcOrd="0" destOrd="0" presId="urn:microsoft.com/office/officeart/2005/8/layout/vList5"/>
    <dgm:cxn modelId="{CD8B557C-D3BA-448A-A53D-BC12FFB13F48}" type="presParOf" srcId="{36BB0089-4115-4494-835E-9358988947E5}" destId="{6F3BDD6F-9E26-4E0F-9D1C-5A05ECB8C520}" srcOrd="1" destOrd="0" presId="urn:microsoft.com/office/officeart/2005/8/layout/vList5"/>
    <dgm:cxn modelId="{E387873A-A583-4B75-9532-B3429B00C588}" type="presParOf" srcId="{BA1E2A44-12D0-4AF9-9F8C-1C51380995DA}" destId="{7C0342AF-FF30-4823-8757-BC87737BBF3F}" srcOrd="1" destOrd="0" presId="urn:microsoft.com/office/officeart/2005/8/layout/vList5"/>
    <dgm:cxn modelId="{2060F2B5-2922-4C7C-BFA9-0D0371362BE6}" type="presParOf" srcId="{BA1E2A44-12D0-4AF9-9F8C-1C51380995DA}" destId="{DAC1AB0F-E680-4DFA-8776-43E017624B99}" srcOrd="2" destOrd="0" presId="urn:microsoft.com/office/officeart/2005/8/layout/vList5"/>
    <dgm:cxn modelId="{45B444C4-D325-499D-BAFD-FEA279E73C82}" type="presParOf" srcId="{DAC1AB0F-E680-4DFA-8776-43E017624B99}" destId="{4A72CFAF-3F88-41A3-944A-6AB36CDF1216}" srcOrd="0" destOrd="0" presId="urn:microsoft.com/office/officeart/2005/8/layout/vList5"/>
    <dgm:cxn modelId="{455F0A53-30EC-4B5E-AC37-6FAE11DA6A94}" type="presParOf" srcId="{DAC1AB0F-E680-4DFA-8776-43E017624B99}" destId="{3EEDF85C-F695-41E6-AD42-44D3840A75FE}" srcOrd="1" destOrd="0" presId="urn:microsoft.com/office/officeart/2005/8/layout/vList5"/>
    <dgm:cxn modelId="{DC5C82A9-A19C-42BB-8756-731467816EA4}" type="presParOf" srcId="{BA1E2A44-12D0-4AF9-9F8C-1C51380995DA}" destId="{6763365E-015D-4742-A809-EE7E18D898C1}" srcOrd="3" destOrd="0" presId="urn:microsoft.com/office/officeart/2005/8/layout/vList5"/>
    <dgm:cxn modelId="{88350902-3A27-41DA-9EB7-084856337182}" type="presParOf" srcId="{BA1E2A44-12D0-4AF9-9F8C-1C51380995DA}" destId="{9B7DE5D4-A87B-4F21-A07E-66882867B664}" srcOrd="4" destOrd="0" presId="urn:microsoft.com/office/officeart/2005/8/layout/vList5"/>
    <dgm:cxn modelId="{45E12DD9-EE62-4FF0-821E-0B64BB79A37D}" type="presParOf" srcId="{9B7DE5D4-A87B-4F21-A07E-66882867B664}" destId="{57D2614D-A995-43B4-9C62-F413CA766F5B}" srcOrd="0" destOrd="0" presId="urn:microsoft.com/office/officeart/2005/8/layout/vList5"/>
    <dgm:cxn modelId="{A9B99AB1-F104-4ABB-97D9-D9A982D7F929}" type="presParOf" srcId="{9B7DE5D4-A87B-4F21-A07E-66882867B664}" destId="{F70DE68E-E1FF-4F96-8B3C-B83CD42E5C14}" srcOrd="1" destOrd="0" presId="urn:microsoft.com/office/officeart/2005/8/layout/vList5"/>
    <dgm:cxn modelId="{7B005126-023D-4D9C-86D7-CF926BFE3D3D}" type="presParOf" srcId="{BA1E2A44-12D0-4AF9-9F8C-1C51380995DA}" destId="{5D57D628-A0A4-468D-BEFA-BE00948DB52B}" srcOrd="5" destOrd="0" presId="urn:microsoft.com/office/officeart/2005/8/layout/vList5"/>
    <dgm:cxn modelId="{E41D7ACA-A58C-449E-845F-ECA87A6706E1}" type="presParOf" srcId="{BA1E2A44-12D0-4AF9-9F8C-1C51380995DA}" destId="{06EDBE42-373A-4C0C-82DF-ED5E4C937C91}" srcOrd="6" destOrd="0" presId="urn:microsoft.com/office/officeart/2005/8/layout/vList5"/>
    <dgm:cxn modelId="{BBA1ED2B-F892-49D0-BB2A-029A4A908166}" type="presParOf" srcId="{06EDBE42-373A-4C0C-82DF-ED5E4C937C91}" destId="{FD2DE2E3-32C9-4DB5-8B64-6E9E8C0273D5}" srcOrd="0" destOrd="0" presId="urn:microsoft.com/office/officeart/2005/8/layout/vList5"/>
    <dgm:cxn modelId="{20DC9D35-F9CB-496C-9964-9849FE2F294D}" type="presParOf" srcId="{06EDBE42-373A-4C0C-82DF-ED5E4C937C91}" destId="{94CE1657-0C6A-4BA5-A714-7CEB2A6F96B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E7EFF-AC12-4286-9462-6563CB24C840}">
      <dsp:nvSpPr>
        <dsp:cNvPr id="0" name=""/>
        <dsp:cNvSpPr/>
      </dsp:nvSpPr>
      <dsp:spPr>
        <a:xfrm>
          <a:off x="3009901" y="1235457"/>
          <a:ext cx="1828796" cy="1828796"/>
        </a:xfrm>
        <a:prstGeom prst="ellipse">
          <a:avLst/>
        </a:prstGeom>
        <a:gradFill rotWithShape="0">
          <a:gsLst>
            <a:gs pos="0">
              <a:schemeClr val="accent2">
                <a:alpha val="50000"/>
                <a:hueOff val="0"/>
                <a:satOff val="0"/>
                <a:lumOff val="0"/>
                <a:alphaOff val="0"/>
              </a:schemeClr>
            </a:gs>
            <a:gs pos="90000">
              <a:schemeClr val="accent2">
                <a:alpha val="50000"/>
                <a:hueOff val="0"/>
                <a:satOff val="0"/>
                <a:lumOff val="0"/>
                <a:alphaOff val="0"/>
                <a:shade val="100000"/>
              </a:schemeClr>
            </a:gs>
            <a:gs pos="100000">
              <a:schemeClr val="accent2">
                <a:alpha val="5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AEF3A934-AB84-41CA-96DA-2DC66A40ED25}">
      <dsp:nvSpPr>
        <dsp:cNvPr id="0" name=""/>
        <dsp:cNvSpPr/>
      </dsp:nvSpPr>
      <dsp:spPr>
        <a:xfrm>
          <a:off x="2975559" y="0"/>
          <a:ext cx="1897481" cy="10982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Homelessness and poverty</a:t>
          </a:r>
          <a:endParaRPr lang="en-US" sz="1600" kern="1200" dirty="0"/>
        </a:p>
      </dsp:txBody>
      <dsp:txXfrm>
        <a:off x="2975559" y="0"/>
        <a:ext cx="1897481" cy="1098296"/>
      </dsp:txXfrm>
    </dsp:sp>
    <dsp:sp modelId="{AFB3241A-27E0-4824-A4BA-2884900AEF11}">
      <dsp:nvSpPr>
        <dsp:cNvPr id="0" name=""/>
        <dsp:cNvSpPr/>
      </dsp:nvSpPr>
      <dsp:spPr>
        <a:xfrm>
          <a:off x="3632145" y="1687395"/>
          <a:ext cx="1828796" cy="1828796"/>
        </a:xfrm>
        <a:prstGeom prst="ellipse">
          <a:avLst/>
        </a:prstGeom>
        <a:gradFill rotWithShape="0">
          <a:gsLst>
            <a:gs pos="0">
              <a:schemeClr val="accent3">
                <a:alpha val="50000"/>
                <a:hueOff val="0"/>
                <a:satOff val="0"/>
                <a:lumOff val="0"/>
                <a:alphaOff val="0"/>
              </a:schemeClr>
            </a:gs>
            <a:gs pos="90000">
              <a:schemeClr val="accent3">
                <a:alpha val="50000"/>
                <a:hueOff val="0"/>
                <a:satOff val="0"/>
                <a:lumOff val="0"/>
                <a:alphaOff val="0"/>
                <a:shade val="100000"/>
              </a:schemeClr>
            </a:gs>
            <a:gs pos="100000">
              <a:schemeClr val="accent3">
                <a:alpha val="5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52923F7B-AE91-436A-837F-49EC7FDB67D7}">
      <dsp:nvSpPr>
        <dsp:cNvPr id="0" name=""/>
        <dsp:cNvSpPr/>
      </dsp:nvSpPr>
      <dsp:spPr>
        <a:xfrm>
          <a:off x="5494629" y="1448816"/>
          <a:ext cx="1701190" cy="11917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Legal concerns</a:t>
          </a:r>
          <a:endParaRPr lang="en-US" sz="1600" kern="1200" dirty="0"/>
        </a:p>
      </dsp:txBody>
      <dsp:txXfrm>
        <a:off x="5494629" y="1448816"/>
        <a:ext cx="1701190" cy="1191768"/>
      </dsp:txXfrm>
    </dsp:sp>
    <dsp:sp modelId="{A9AF286D-8A96-4B8C-9D56-4F8620F8A54F}">
      <dsp:nvSpPr>
        <dsp:cNvPr id="0" name=""/>
        <dsp:cNvSpPr/>
      </dsp:nvSpPr>
      <dsp:spPr>
        <a:xfrm>
          <a:off x="3394632" y="2419280"/>
          <a:ext cx="1828796" cy="1828796"/>
        </a:xfrm>
        <a:prstGeom prst="ellipse">
          <a:avLst/>
        </a:prstGeom>
        <a:gradFill rotWithShape="0">
          <a:gsLst>
            <a:gs pos="0">
              <a:schemeClr val="accent4">
                <a:alpha val="50000"/>
                <a:hueOff val="0"/>
                <a:satOff val="0"/>
                <a:lumOff val="0"/>
                <a:alphaOff val="0"/>
              </a:schemeClr>
            </a:gs>
            <a:gs pos="90000">
              <a:schemeClr val="accent4">
                <a:alpha val="50000"/>
                <a:hueOff val="0"/>
                <a:satOff val="0"/>
                <a:lumOff val="0"/>
                <a:alphaOff val="0"/>
                <a:shade val="100000"/>
              </a:schemeClr>
            </a:gs>
            <a:gs pos="100000">
              <a:schemeClr val="accent4">
                <a:alpha val="5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789F55BC-7215-4588-A969-10D5512DFBE2}">
      <dsp:nvSpPr>
        <dsp:cNvPr id="0" name=""/>
        <dsp:cNvSpPr/>
      </dsp:nvSpPr>
      <dsp:spPr>
        <a:xfrm>
          <a:off x="5232907" y="3481832"/>
          <a:ext cx="1701190" cy="11917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Stigma</a:t>
          </a:r>
          <a:endParaRPr lang="en-US" sz="1600" kern="1200" dirty="0"/>
        </a:p>
      </dsp:txBody>
      <dsp:txXfrm>
        <a:off x="5232907" y="3481832"/>
        <a:ext cx="1701190" cy="1191768"/>
      </dsp:txXfrm>
    </dsp:sp>
    <dsp:sp modelId="{0159ACAE-2BC8-456B-A08E-96B3CC8B369B}">
      <dsp:nvSpPr>
        <dsp:cNvPr id="0" name=""/>
        <dsp:cNvSpPr/>
      </dsp:nvSpPr>
      <dsp:spPr>
        <a:xfrm>
          <a:off x="2625171" y="2419280"/>
          <a:ext cx="1828796" cy="1828796"/>
        </a:xfrm>
        <a:prstGeom prst="ellipse">
          <a:avLst/>
        </a:prstGeom>
        <a:gradFill rotWithShape="0">
          <a:gsLst>
            <a:gs pos="0">
              <a:schemeClr val="accent5">
                <a:alpha val="50000"/>
                <a:hueOff val="0"/>
                <a:satOff val="0"/>
                <a:lumOff val="0"/>
                <a:alphaOff val="0"/>
              </a:schemeClr>
            </a:gs>
            <a:gs pos="90000">
              <a:schemeClr val="accent5">
                <a:alpha val="50000"/>
                <a:hueOff val="0"/>
                <a:satOff val="0"/>
                <a:lumOff val="0"/>
                <a:alphaOff val="0"/>
                <a:shade val="100000"/>
              </a:schemeClr>
            </a:gs>
            <a:gs pos="100000">
              <a:schemeClr val="accent5">
                <a:alpha val="5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9AC06964-D320-4E24-BA8C-26FE88C18890}">
      <dsp:nvSpPr>
        <dsp:cNvPr id="0" name=""/>
        <dsp:cNvSpPr/>
      </dsp:nvSpPr>
      <dsp:spPr>
        <a:xfrm>
          <a:off x="914501" y="3481832"/>
          <a:ext cx="1701190" cy="11917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Access to insurance and care</a:t>
          </a:r>
        </a:p>
      </dsp:txBody>
      <dsp:txXfrm>
        <a:off x="914501" y="3481832"/>
        <a:ext cx="1701190" cy="1191768"/>
      </dsp:txXfrm>
    </dsp:sp>
    <dsp:sp modelId="{56E17670-0DE6-49E9-984D-A329D1F0DC05}">
      <dsp:nvSpPr>
        <dsp:cNvPr id="0" name=""/>
        <dsp:cNvSpPr/>
      </dsp:nvSpPr>
      <dsp:spPr>
        <a:xfrm>
          <a:off x="2387658" y="1687395"/>
          <a:ext cx="1828796" cy="1828796"/>
        </a:xfrm>
        <a:prstGeom prst="ellipse">
          <a:avLst/>
        </a:prstGeom>
        <a:gradFill rotWithShape="0">
          <a:gsLst>
            <a:gs pos="0">
              <a:schemeClr val="accent6">
                <a:alpha val="50000"/>
                <a:hueOff val="0"/>
                <a:satOff val="0"/>
                <a:lumOff val="0"/>
                <a:alphaOff val="0"/>
              </a:schemeClr>
            </a:gs>
            <a:gs pos="90000">
              <a:schemeClr val="accent6">
                <a:alpha val="50000"/>
                <a:hueOff val="0"/>
                <a:satOff val="0"/>
                <a:lumOff val="0"/>
                <a:alphaOff val="0"/>
                <a:shade val="100000"/>
              </a:schemeClr>
            </a:gs>
            <a:gs pos="100000">
              <a:schemeClr val="accent6">
                <a:alpha val="5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2E2DC318-A367-4E75-8E27-87AA369E7D38}">
      <dsp:nvSpPr>
        <dsp:cNvPr id="0" name=""/>
        <dsp:cNvSpPr/>
      </dsp:nvSpPr>
      <dsp:spPr>
        <a:xfrm>
          <a:off x="652779" y="1448816"/>
          <a:ext cx="1701190" cy="11917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Lack of competent care</a:t>
          </a:r>
          <a:endParaRPr lang="en-US" sz="1600" kern="1200" dirty="0"/>
        </a:p>
      </dsp:txBody>
      <dsp:txXfrm>
        <a:off x="652779" y="1448816"/>
        <a:ext cx="1701190" cy="1191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BDD6F-9E26-4E0F-9D1C-5A05ECB8C520}">
      <dsp:nvSpPr>
        <dsp:cNvPr id="0" name=""/>
        <dsp:cNvSpPr/>
      </dsp:nvSpPr>
      <dsp:spPr>
        <a:xfrm rot="5400000">
          <a:off x="5281538" y="-2111618"/>
          <a:ext cx="836443" cy="5364480"/>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Someone assigned as female at birth but who identifies as male</a:t>
          </a:r>
          <a:endParaRPr lang="en-US" sz="1600" kern="1200" dirty="0"/>
        </a:p>
      </dsp:txBody>
      <dsp:txXfrm rot="-5400000">
        <a:off x="3017520" y="193232"/>
        <a:ext cx="5323648" cy="754779"/>
      </dsp:txXfrm>
    </dsp:sp>
    <dsp:sp modelId="{66CC372A-7327-4901-9AE4-7694035C667C}">
      <dsp:nvSpPr>
        <dsp:cNvPr id="0" name=""/>
        <dsp:cNvSpPr/>
      </dsp:nvSpPr>
      <dsp:spPr>
        <a:xfrm>
          <a:off x="0" y="2173"/>
          <a:ext cx="3017520" cy="104555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Transman</a:t>
          </a:r>
          <a:endParaRPr lang="en-US" sz="2900" kern="1200" dirty="0"/>
        </a:p>
      </dsp:txBody>
      <dsp:txXfrm>
        <a:off x="51040" y="53213"/>
        <a:ext cx="2915440" cy="943474"/>
      </dsp:txXfrm>
    </dsp:sp>
    <dsp:sp modelId="{3EEDF85C-F695-41E6-AD42-44D3840A75FE}">
      <dsp:nvSpPr>
        <dsp:cNvPr id="0" name=""/>
        <dsp:cNvSpPr/>
      </dsp:nvSpPr>
      <dsp:spPr>
        <a:xfrm rot="5400000">
          <a:off x="5281538" y="-1059456"/>
          <a:ext cx="836443" cy="5364480"/>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Someone assigned as male at birth but who identifies as female</a:t>
          </a:r>
          <a:endParaRPr lang="en-US" sz="1600" kern="1200" dirty="0"/>
        </a:p>
      </dsp:txBody>
      <dsp:txXfrm rot="-5400000">
        <a:off x="3017520" y="1245394"/>
        <a:ext cx="5323648" cy="754779"/>
      </dsp:txXfrm>
    </dsp:sp>
    <dsp:sp modelId="{4A72CFAF-3F88-41A3-944A-6AB36CDF1216}">
      <dsp:nvSpPr>
        <dsp:cNvPr id="0" name=""/>
        <dsp:cNvSpPr/>
      </dsp:nvSpPr>
      <dsp:spPr>
        <a:xfrm>
          <a:off x="0" y="1100006"/>
          <a:ext cx="3017520" cy="104555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Transwoman</a:t>
          </a:r>
          <a:endParaRPr lang="en-US" sz="2900" kern="1200" dirty="0"/>
        </a:p>
      </dsp:txBody>
      <dsp:txXfrm>
        <a:off x="51040" y="1151046"/>
        <a:ext cx="2915440" cy="943474"/>
      </dsp:txXfrm>
    </dsp:sp>
    <dsp:sp modelId="{F70DE68E-E1FF-4F96-8B3C-B83CD42E5C14}">
      <dsp:nvSpPr>
        <dsp:cNvPr id="0" name=""/>
        <dsp:cNvSpPr/>
      </dsp:nvSpPr>
      <dsp:spPr>
        <a:xfrm rot="5400000">
          <a:off x="5281538" y="38376"/>
          <a:ext cx="836443" cy="5364480"/>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Someone who identifies as neither entirely male or female</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rot="-5400000">
        <a:off x="3017520" y="2343226"/>
        <a:ext cx="5323648" cy="754779"/>
      </dsp:txXfrm>
    </dsp:sp>
    <dsp:sp modelId="{57D2614D-A995-43B4-9C62-F413CA766F5B}">
      <dsp:nvSpPr>
        <dsp:cNvPr id="0" name=""/>
        <dsp:cNvSpPr/>
      </dsp:nvSpPr>
      <dsp:spPr>
        <a:xfrm>
          <a:off x="0" y="2197838"/>
          <a:ext cx="3017520" cy="104555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Genderqueer</a:t>
          </a:r>
          <a:endParaRPr lang="en-US" sz="2900" kern="1200" dirty="0"/>
        </a:p>
      </dsp:txBody>
      <dsp:txXfrm>
        <a:off x="51040" y="2248878"/>
        <a:ext cx="2915440" cy="943474"/>
      </dsp:txXfrm>
    </dsp:sp>
    <dsp:sp modelId="{94CE1657-0C6A-4BA5-A714-7CEB2A6F96B0}">
      <dsp:nvSpPr>
        <dsp:cNvPr id="0" name=""/>
        <dsp:cNvSpPr/>
      </dsp:nvSpPr>
      <dsp:spPr>
        <a:xfrm rot="5400000">
          <a:off x="5281538" y="1136208"/>
          <a:ext cx="836443" cy="5364480"/>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Someone whose gender expression differs from societal expectations</a:t>
          </a:r>
          <a:endParaRPr lang="en-US" sz="1600" kern="1200" dirty="0"/>
        </a:p>
      </dsp:txBody>
      <dsp:txXfrm rot="-5400000">
        <a:off x="3017520" y="3441058"/>
        <a:ext cx="5323648" cy="754779"/>
      </dsp:txXfrm>
    </dsp:sp>
    <dsp:sp modelId="{FD2DE2E3-32C9-4DB5-8B64-6E9E8C0273D5}">
      <dsp:nvSpPr>
        <dsp:cNvPr id="0" name=""/>
        <dsp:cNvSpPr/>
      </dsp:nvSpPr>
      <dsp:spPr>
        <a:xfrm>
          <a:off x="0" y="3295671"/>
          <a:ext cx="3017520" cy="104555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Gender Non-Conforming</a:t>
          </a:r>
          <a:endParaRPr lang="en-US" sz="2900" kern="1200" dirty="0"/>
        </a:p>
      </dsp:txBody>
      <dsp:txXfrm>
        <a:off x="51040" y="3346711"/>
        <a:ext cx="2915440" cy="94347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0387FC-81F7-4318-BB4C-D547669746A7}" type="datetimeFigureOut">
              <a:rPr lang="en-US" smtClean="0"/>
              <a:pPr/>
              <a:t>7/14/2016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39DFB-9747-432C-993E-8909A846956D}" type="slidenum">
              <a:rPr lang="en-US" smtClean="0"/>
              <a:pPr/>
              <a:t>‹#›</a:t>
            </a:fld>
            <a:endParaRPr lang="en-US" dirty="0"/>
          </a:p>
        </p:txBody>
      </p:sp>
    </p:spTree>
    <p:extLst>
      <p:ext uri="{BB962C8B-B14F-4D97-AF65-F5344CB8AC3E}">
        <p14:creationId xmlns:p14="http://schemas.microsoft.com/office/powerpoint/2010/main" val="218156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self and</a:t>
            </a:r>
            <a:r>
              <a:rPr lang="en-US" baseline="0" dirty="0" smtClean="0"/>
              <a:t> why providing quality and affirming </a:t>
            </a:r>
            <a:r>
              <a:rPr lang="en-US" baseline="0" dirty="0" err="1" smtClean="0"/>
              <a:t>lgbtq</a:t>
            </a:r>
            <a:r>
              <a:rPr lang="en-US" baseline="0" dirty="0" smtClean="0"/>
              <a:t> healthcare is important to you. </a:t>
            </a:r>
          </a:p>
          <a:p>
            <a:endParaRPr lang="en-US" baseline="0" dirty="0" smtClean="0"/>
          </a:p>
          <a:p>
            <a:r>
              <a:rPr lang="en-US" baseline="0" dirty="0" smtClean="0"/>
              <a:t>Group Agreements for the space: </a:t>
            </a:r>
          </a:p>
          <a:p>
            <a:endParaRPr lang="en-US" baseline="0" dirty="0" smtClean="0"/>
          </a:p>
          <a:p>
            <a:r>
              <a:rPr lang="en-US" baseline="0" dirty="0" smtClean="0"/>
              <a:t>Give anyone who is speaking your full attention</a:t>
            </a:r>
          </a:p>
          <a:p>
            <a:r>
              <a:rPr lang="en-US" baseline="0" dirty="0" smtClean="0"/>
              <a:t>Refrain from crosstalk/phone usage</a:t>
            </a:r>
          </a:p>
          <a:p>
            <a:r>
              <a:rPr lang="en-US" baseline="0" dirty="0" smtClean="0"/>
              <a:t>This is an open and brave space, for the purposes of time constraints please write questions down or wait for a pause in presentation. If you have personal comments against these communities, please write your comments down. We would like this to be a place of learning, not necessarily </a:t>
            </a:r>
            <a:r>
              <a:rPr lang="en-US" baseline="0" dirty="0" err="1" smtClean="0"/>
              <a:t>judgement</a:t>
            </a:r>
            <a:r>
              <a:rPr lang="en-US" baseline="0" dirty="0" smtClean="0"/>
              <a:t>; </a:t>
            </a:r>
          </a:p>
          <a:p>
            <a:endParaRPr lang="en-US" baseline="0" dirty="0" smtClean="0"/>
          </a:p>
          <a:p>
            <a:r>
              <a:rPr lang="en-US" baseline="0" dirty="0" smtClean="0"/>
              <a:t>(Task force members, please add more rules if needed – Hang up somewhere in the room)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1</a:t>
            </a:fld>
            <a:endParaRPr lang="en-US" dirty="0"/>
          </a:p>
        </p:txBody>
      </p:sp>
    </p:spTree>
    <p:extLst>
      <p:ext uri="{BB962C8B-B14F-4D97-AF65-F5344CB8AC3E}">
        <p14:creationId xmlns:p14="http://schemas.microsoft.com/office/powerpoint/2010/main" val="2678314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Socioeconomic status is highest—due</a:t>
            </a:r>
            <a:r>
              <a:rPr lang="en-US" baseline="0" dirty="0" smtClean="0"/>
              <a:t> to job discrimination, other forms of oppression, etc. cause people to have less access to insurance, and healthcare, etc. </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11</a:t>
            </a:fld>
            <a:endParaRPr lang="en-US" dirty="0"/>
          </a:p>
        </p:txBody>
      </p:sp>
    </p:spTree>
    <p:extLst>
      <p:ext uri="{BB962C8B-B14F-4D97-AF65-F5344CB8AC3E}">
        <p14:creationId xmlns:p14="http://schemas.microsoft.com/office/powerpoint/2010/main" val="869552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handout as well</a:t>
            </a:r>
          </a:p>
          <a:p>
            <a:endParaRPr lang="en-US" dirty="0" smtClean="0"/>
          </a:p>
          <a:p>
            <a:r>
              <a:rPr lang="en-US" dirty="0" smtClean="0"/>
              <a:t>Identity</a:t>
            </a:r>
          </a:p>
          <a:p>
            <a:r>
              <a:rPr lang="en-US" dirty="0" smtClean="0"/>
              <a:t>Expression</a:t>
            </a:r>
            <a:r>
              <a:rPr lang="en-US" baseline="0" dirty="0" smtClean="0"/>
              <a:t> </a:t>
            </a:r>
          </a:p>
          <a:p>
            <a:r>
              <a:rPr lang="en-US" baseline="0" dirty="0" smtClean="0"/>
              <a:t>Sex</a:t>
            </a:r>
          </a:p>
          <a:p>
            <a:r>
              <a:rPr lang="en-US" baseline="0" dirty="0" smtClean="0"/>
              <a:t>Attraction (sexual attraction and romantic attraction)</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12</a:t>
            </a:fld>
            <a:endParaRPr lang="en-US" dirty="0"/>
          </a:p>
        </p:txBody>
      </p:sp>
    </p:spTree>
    <p:extLst>
      <p:ext uri="{BB962C8B-B14F-4D97-AF65-F5344CB8AC3E}">
        <p14:creationId xmlns:p14="http://schemas.microsoft.com/office/powerpoint/2010/main" val="1314432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Gender Identity: A Personal</a:t>
            </a:r>
            <a:r>
              <a:rPr lang="en-US" baseline="0" dirty="0" smtClean="0"/>
              <a:t> sense of who you are. On the unicorn you can see that the rainbow is a thought cloud. Gender identity is self-determined. You cannot know someone’s gender identity unless you ask them, though its not always appropriate to ask. Its always appropriate to never assume. </a:t>
            </a:r>
          </a:p>
          <a:p>
            <a:endParaRPr lang="en-US" baseline="0" dirty="0" smtClean="0"/>
          </a:p>
          <a:p>
            <a:r>
              <a:rPr lang="en-US" baseline="0" dirty="0" smtClean="0"/>
              <a:t>Gender Expression: How you represent yourself. How you dress, talk, walk, </a:t>
            </a:r>
            <a:r>
              <a:rPr lang="en-US" baseline="0" dirty="0" err="1" smtClean="0"/>
              <a:t>etc</a:t>
            </a:r>
            <a:r>
              <a:rPr lang="en-US" baseline="0" dirty="0" smtClean="0"/>
              <a:t> might exhibit feminine and/or masculine qualities or anything in between and beyond. </a:t>
            </a:r>
          </a:p>
          <a:p>
            <a:endParaRPr lang="en-US" baseline="0" dirty="0" smtClean="0"/>
          </a:p>
          <a:p>
            <a:r>
              <a:rPr lang="en-US" baseline="0" dirty="0" smtClean="0"/>
              <a:t>Keep in mind that one person can be on multiple spectrums at a time or be on no spectrum. </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13</a:t>
            </a:fld>
            <a:endParaRPr lang="en-US" dirty="0"/>
          </a:p>
        </p:txBody>
      </p:sp>
    </p:spTree>
    <p:extLst>
      <p:ext uri="{BB962C8B-B14F-4D97-AF65-F5344CB8AC3E}">
        <p14:creationId xmlns:p14="http://schemas.microsoft.com/office/powerpoint/2010/main" val="1314432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Agender</a:t>
            </a:r>
            <a:r>
              <a:rPr lang="en-US" dirty="0" smtClean="0"/>
              <a:t>:</a:t>
            </a:r>
            <a:r>
              <a:rPr lang="en-US" baseline="0" dirty="0" smtClean="0"/>
              <a:t> Someone who identifies outside the gender binary</a:t>
            </a:r>
          </a:p>
          <a:p>
            <a:endParaRPr lang="en-US" baseline="0" dirty="0" smtClean="0"/>
          </a:p>
          <a:p>
            <a:r>
              <a:rPr lang="en-US" baseline="0" dirty="0" smtClean="0"/>
              <a:t>This is only a small sampling of identities that fall under this umbrella</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14</a:t>
            </a:fld>
            <a:endParaRPr lang="en-US" dirty="0"/>
          </a:p>
        </p:txBody>
      </p:sp>
    </p:spTree>
    <p:extLst>
      <p:ext uri="{BB962C8B-B14F-4D97-AF65-F5344CB8AC3E}">
        <p14:creationId xmlns:p14="http://schemas.microsoft.com/office/powerpoint/2010/main" val="2897121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Discuss </a:t>
            </a:r>
            <a:r>
              <a:rPr lang="en-US" dirty="0" err="1" smtClean="0"/>
              <a:t>Cisgender</a:t>
            </a:r>
            <a:r>
              <a:rPr lang="en-US" baseline="0" dirty="0" smtClean="0"/>
              <a:t> and Transgender Terminology</a:t>
            </a:r>
          </a:p>
          <a:p>
            <a:endParaRPr lang="en-US" baseline="0" dirty="0" smtClean="0"/>
          </a:p>
          <a:p>
            <a:r>
              <a:rPr lang="en-US" baseline="0" dirty="0" err="1" smtClean="0"/>
              <a:t>Cisgender</a:t>
            </a:r>
            <a:r>
              <a:rPr lang="en-US" baseline="0" dirty="0" smtClean="0"/>
              <a:t>: When your gender identity is the same as the sex assigned at birth</a:t>
            </a:r>
          </a:p>
          <a:p>
            <a:r>
              <a:rPr lang="en-US" baseline="0" dirty="0" smtClean="0"/>
              <a:t>Transgender: When you Gender identity differs from the sex you were assigned at birth</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15</a:t>
            </a:fld>
            <a:endParaRPr lang="en-US" dirty="0"/>
          </a:p>
        </p:txBody>
      </p:sp>
    </p:spTree>
    <p:extLst>
      <p:ext uri="{BB962C8B-B14F-4D97-AF65-F5344CB8AC3E}">
        <p14:creationId xmlns:p14="http://schemas.microsoft.com/office/powerpoint/2010/main" val="1314432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a:t>
            </a:r>
            <a:r>
              <a:rPr lang="en-US" baseline="0" dirty="0" smtClean="0"/>
              <a:t> the difference between sexual orientation and gender </a:t>
            </a:r>
            <a:endParaRPr lang="en-US" dirty="0" smtClean="0"/>
          </a:p>
          <a:p>
            <a:endParaRPr lang="en-US" dirty="0" smtClean="0"/>
          </a:p>
          <a:p>
            <a:r>
              <a:rPr lang="en-US" dirty="0" smtClean="0"/>
              <a:t>Have handout as well</a:t>
            </a:r>
          </a:p>
          <a:p>
            <a:endParaRPr lang="en-US" dirty="0" smtClean="0"/>
          </a:p>
          <a:p>
            <a:r>
              <a:rPr lang="en-US" dirty="0" smtClean="0"/>
              <a:t>Identity</a:t>
            </a:r>
          </a:p>
          <a:p>
            <a:r>
              <a:rPr lang="en-US" dirty="0" smtClean="0"/>
              <a:t>Expression</a:t>
            </a:r>
            <a:r>
              <a:rPr lang="en-US" baseline="0" dirty="0" smtClean="0"/>
              <a:t> </a:t>
            </a:r>
          </a:p>
          <a:p>
            <a:r>
              <a:rPr lang="en-US" baseline="0" dirty="0" smtClean="0"/>
              <a:t>Sex</a:t>
            </a:r>
          </a:p>
          <a:p>
            <a:r>
              <a:rPr lang="en-US" baseline="0" dirty="0" smtClean="0"/>
              <a:t>Attraction (sexual attraction and romantic attraction)</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16</a:t>
            </a:fld>
            <a:endParaRPr lang="en-US" dirty="0"/>
          </a:p>
        </p:txBody>
      </p:sp>
    </p:spTree>
    <p:extLst>
      <p:ext uri="{BB962C8B-B14F-4D97-AF65-F5344CB8AC3E}">
        <p14:creationId xmlns:p14="http://schemas.microsoft.com/office/powerpoint/2010/main" val="1314432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rPr>
              <a:t>Transition may include changes in name, pronouns, and gender expression; cosmetic changes; medical treatment; and surgery. Length of transition is different for each person.</a:t>
            </a:r>
          </a:p>
          <a:p>
            <a:pPr eaLnBrk="1" hangingPunct="1"/>
            <a:endParaRPr lang="en-US" altLang="en-US" dirty="0" smtClean="0"/>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Calibri" panose="020F0502020204030204" pitchFamily="34" charset="0"/>
              </a:defRPr>
            </a:lvl1pPr>
            <a:lvl2pPr marL="742950" indent="-285750" eaLnBrk="0" hangingPunct="0">
              <a:defRPr b="1">
                <a:solidFill>
                  <a:schemeClr val="tx1"/>
                </a:solidFill>
                <a:latin typeface="Calibri" panose="020F0502020204030204" pitchFamily="34" charset="0"/>
              </a:defRPr>
            </a:lvl2pPr>
            <a:lvl3pPr marL="1143000" indent="-228600" eaLnBrk="0" hangingPunct="0">
              <a:defRPr b="1">
                <a:solidFill>
                  <a:schemeClr val="tx1"/>
                </a:solidFill>
                <a:latin typeface="Calibri" panose="020F0502020204030204" pitchFamily="34" charset="0"/>
              </a:defRPr>
            </a:lvl3pPr>
            <a:lvl4pPr marL="1600200" indent="-228600" eaLnBrk="0" hangingPunct="0">
              <a:defRPr b="1">
                <a:solidFill>
                  <a:schemeClr val="tx1"/>
                </a:solidFill>
                <a:latin typeface="Calibri" panose="020F0502020204030204" pitchFamily="34" charset="0"/>
              </a:defRPr>
            </a:lvl4pPr>
            <a:lvl5pPr marL="2057400" indent="-228600" eaLnBrk="0" hangingPunct="0">
              <a:defRPr b="1">
                <a:solidFill>
                  <a:schemeClr val="tx1"/>
                </a:solidFill>
                <a:latin typeface="Calibri" panose="020F050202020403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defRPr>
            </a:lvl9pPr>
          </a:lstStyle>
          <a:p>
            <a:fld id="{C10A0528-C6BF-4AF4-942C-3C7021688CE8}" type="slidenum">
              <a:rPr lang="en-US" altLang="en-US"/>
              <a:pPr/>
              <a:t>17</a:t>
            </a:fld>
            <a:endParaRPr lang="en-US" altLang="en-US" dirty="0"/>
          </a:p>
        </p:txBody>
      </p:sp>
    </p:spTree>
    <p:extLst>
      <p:ext uri="{BB962C8B-B14F-4D97-AF65-F5344CB8AC3E}">
        <p14:creationId xmlns:p14="http://schemas.microsoft.com/office/powerpoint/2010/main" val="1966873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For Psychosocial &amp; Medical peeps: Gender Dysphoria diagnosis is REQUIRED to receive gender-affirming healthcare</a:t>
            </a:r>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Calibri" panose="020F0502020204030204" pitchFamily="34" charset="0"/>
              </a:defRPr>
            </a:lvl1pPr>
            <a:lvl2pPr marL="742950" indent="-285750" eaLnBrk="0" hangingPunct="0">
              <a:defRPr b="1">
                <a:solidFill>
                  <a:schemeClr val="tx1"/>
                </a:solidFill>
                <a:latin typeface="Calibri" panose="020F0502020204030204" pitchFamily="34" charset="0"/>
              </a:defRPr>
            </a:lvl2pPr>
            <a:lvl3pPr marL="1143000" indent="-228600" eaLnBrk="0" hangingPunct="0">
              <a:defRPr b="1">
                <a:solidFill>
                  <a:schemeClr val="tx1"/>
                </a:solidFill>
                <a:latin typeface="Calibri" panose="020F0502020204030204" pitchFamily="34" charset="0"/>
              </a:defRPr>
            </a:lvl3pPr>
            <a:lvl4pPr marL="1600200" indent="-228600" eaLnBrk="0" hangingPunct="0">
              <a:defRPr b="1">
                <a:solidFill>
                  <a:schemeClr val="tx1"/>
                </a:solidFill>
                <a:latin typeface="Calibri" panose="020F0502020204030204" pitchFamily="34" charset="0"/>
              </a:defRPr>
            </a:lvl4pPr>
            <a:lvl5pPr marL="2057400" indent="-228600" eaLnBrk="0" hangingPunct="0">
              <a:defRPr b="1">
                <a:solidFill>
                  <a:schemeClr val="tx1"/>
                </a:solidFill>
                <a:latin typeface="Calibri" panose="020F050202020403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defRPr>
            </a:lvl9pPr>
          </a:lstStyle>
          <a:p>
            <a:fld id="{066881C9-F2F4-4DCC-8004-56672E54EFE1}" type="slidenum">
              <a:rPr lang="en-US" altLang="en-US"/>
              <a:pPr/>
              <a:t>18</a:t>
            </a:fld>
            <a:endParaRPr lang="en-US" altLang="en-US" dirty="0"/>
          </a:p>
        </p:txBody>
      </p:sp>
    </p:spTree>
    <p:extLst>
      <p:ext uri="{BB962C8B-B14F-4D97-AF65-F5344CB8AC3E}">
        <p14:creationId xmlns:p14="http://schemas.microsoft.com/office/powerpoint/2010/main" val="1300850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FD39DFB-9747-432C-993E-8909A846956D}" type="slidenum">
              <a:rPr lang="en-US" smtClean="0"/>
              <a:pPr/>
              <a:t>19</a:t>
            </a:fld>
            <a:endParaRPr lang="en-US" dirty="0"/>
          </a:p>
        </p:txBody>
      </p:sp>
    </p:spTree>
    <p:extLst>
      <p:ext uri="{BB962C8B-B14F-4D97-AF65-F5344CB8AC3E}">
        <p14:creationId xmlns:p14="http://schemas.microsoft.com/office/powerpoint/2010/main" val="3535040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It</a:t>
            </a:r>
            <a:r>
              <a:rPr lang="en-US" baseline="0" dirty="0" smtClean="0"/>
              <a:t> is always not appropriate to ask someone what their PGPs are. It could be rude or uncomfortable for the patient and also insulting because it might suggest that the patient does not pass as the gender they identify with. </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21</a:t>
            </a:fld>
            <a:endParaRPr lang="en-US" dirty="0"/>
          </a:p>
        </p:txBody>
      </p:sp>
    </p:spTree>
    <p:extLst>
      <p:ext uri="{BB962C8B-B14F-4D97-AF65-F5344CB8AC3E}">
        <p14:creationId xmlns:p14="http://schemas.microsoft.com/office/powerpoint/2010/main" val="391707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2</a:t>
            </a:fld>
            <a:endParaRPr lang="en-US" dirty="0"/>
          </a:p>
        </p:txBody>
      </p:sp>
    </p:spTree>
    <p:extLst>
      <p:ext uri="{BB962C8B-B14F-4D97-AF65-F5344CB8AC3E}">
        <p14:creationId xmlns:p14="http://schemas.microsoft.com/office/powerpoint/2010/main" val="3184265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Personal questions about body and surgeries should only be asked if necessary to do your job.</a:t>
            </a:r>
          </a:p>
          <a:p>
            <a:pPr eaLnBrk="1" hangingPunct="1"/>
            <a:r>
              <a:rPr lang="en-US" altLang="en-US" dirty="0" smtClean="0"/>
              <a:t>When</a:t>
            </a:r>
            <a:r>
              <a:rPr lang="en-US" altLang="en-US" baseline="0" dirty="0" smtClean="0"/>
              <a:t> you mess up, move on, do not put the onus on the patient/colleague to forgive you just because it might make you uncomfortable. </a:t>
            </a:r>
            <a:endParaRPr lang="en-US" altLang="en-US" dirty="0" smtClean="0"/>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Calibri" panose="020F0502020204030204" pitchFamily="34" charset="0"/>
              </a:defRPr>
            </a:lvl1pPr>
            <a:lvl2pPr marL="742950" indent="-285750" eaLnBrk="0" hangingPunct="0">
              <a:defRPr b="1">
                <a:solidFill>
                  <a:schemeClr val="tx1"/>
                </a:solidFill>
                <a:latin typeface="Calibri" panose="020F0502020204030204" pitchFamily="34" charset="0"/>
              </a:defRPr>
            </a:lvl2pPr>
            <a:lvl3pPr marL="1143000" indent="-228600" eaLnBrk="0" hangingPunct="0">
              <a:defRPr b="1">
                <a:solidFill>
                  <a:schemeClr val="tx1"/>
                </a:solidFill>
                <a:latin typeface="Calibri" panose="020F0502020204030204" pitchFamily="34" charset="0"/>
              </a:defRPr>
            </a:lvl3pPr>
            <a:lvl4pPr marL="1600200" indent="-228600" eaLnBrk="0" hangingPunct="0">
              <a:defRPr b="1">
                <a:solidFill>
                  <a:schemeClr val="tx1"/>
                </a:solidFill>
                <a:latin typeface="Calibri" panose="020F0502020204030204" pitchFamily="34" charset="0"/>
              </a:defRPr>
            </a:lvl4pPr>
            <a:lvl5pPr marL="2057400" indent="-228600" eaLnBrk="0" hangingPunct="0">
              <a:defRPr b="1">
                <a:solidFill>
                  <a:schemeClr val="tx1"/>
                </a:solidFill>
                <a:latin typeface="Calibri" panose="020F050202020403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defRPr>
            </a:lvl9pPr>
          </a:lstStyle>
          <a:p>
            <a:fld id="{8BFE80E3-9C59-4E45-9F60-B37FB6336E88}" type="slidenum">
              <a:rPr lang="en-US" altLang="en-US"/>
              <a:pPr/>
              <a:t>22</a:t>
            </a:fld>
            <a:endParaRPr lang="en-US" altLang="en-US" dirty="0"/>
          </a:p>
        </p:txBody>
      </p:sp>
    </p:spTree>
    <p:extLst>
      <p:ext uri="{BB962C8B-B14F-4D97-AF65-F5344CB8AC3E}">
        <p14:creationId xmlns:p14="http://schemas.microsoft.com/office/powerpoint/2010/main" val="3151998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mention here that</a:t>
            </a:r>
            <a:r>
              <a:rPr lang="en-US" baseline="0" dirty="0" smtClean="0"/>
              <a:t> there is no such thing as single issue struggle so LGBTQ faces a lot of the same health issues that others patients in our clinics may face. </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24</a:t>
            </a:fld>
            <a:endParaRPr lang="en-US" dirty="0"/>
          </a:p>
        </p:txBody>
      </p:sp>
    </p:spTree>
    <p:extLst>
      <p:ext uri="{BB962C8B-B14F-4D97-AF65-F5344CB8AC3E}">
        <p14:creationId xmlns:p14="http://schemas.microsoft.com/office/powerpoint/2010/main" val="3613737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dirty="0" smtClean="0"/>
              <a:t>A reminder that we can serve as a resource for anyone.</a:t>
            </a:r>
          </a:p>
          <a:p>
            <a:pPr marL="171450" indent="-171450" eaLnBrk="1" hangingPunct="1">
              <a:spcBef>
                <a:spcPct val="0"/>
              </a:spcBef>
              <a:buFontTx/>
              <a:buChar char="•"/>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Calibri" panose="020F0502020204030204" pitchFamily="34" charset="0"/>
              </a:defRPr>
            </a:lvl1pPr>
            <a:lvl2pPr marL="742950" indent="-285750" eaLnBrk="0" hangingPunct="0">
              <a:defRPr b="1">
                <a:solidFill>
                  <a:schemeClr val="tx1"/>
                </a:solidFill>
                <a:latin typeface="Calibri" panose="020F0502020204030204" pitchFamily="34" charset="0"/>
              </a:defRPr>
            </a:lvl2pPr>
            <a:lvl3pPr marL="1143000" indent="-228600" eaLnBrk="0" hangingPunct="0">
              <a:defRPr b="1">
                <a:solidFill>
                  <a:schemeClr val="tx1"/>
                </a:solidFill>
                <a:latin typeface="Calibri" panose="020F0502020204030204" pitchFamily="34" charset="0"/>
              </a:defRPr>
            </a:lvl3pPr>
            <a:lvl4pPr marL="1600200" indent="-228600" eaLnBrk="0" hangingPunct="0">
              <a:defRPr b="1">
                <a:solidFill>
                  <a:schemeClr val="tx1"/>
                </a:solidFill>
                <a:latin typeface="Calibri" panose="020F0502020204030204" pitchFamily="34" charset="0"/>
              </a:defRPr>
            </a:lvl4pPr>
            <a:lvl5pPr marL="2057400" indent="-228600" eaLnBrk="0" hangingPunct="0">
              <a:defRPr b="1">
                <a:solidFill>
                  <a:schemeClr val="tx1"/>
                </a:solidFill>
                <a:latin typeface="Calibri" panose="020F050202020403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defRPr>
            </a:lvl9pPr>
          </a:lstStyle>
          <a:p>
            <a:fld id="{D8AE37DA-10E0-497F-8F51-5D89EAC84473}" type="slidenum">
              <a:rPr lang="en-US" altLang="en-US"/>
              <a:pPr/>
              <a:t>32</a:t>
            </a:fld>
            <a:endParaRPr lang="en-US" altLang="en-US" dirty="0"/>
          </a:p>
        </p:txBody>
      </p:sp>
    </p:spTree>
    <p:extLst>
      <p:ext uri="{BB962C8B-B14F-4D97-AF65-F5344CB8AC3E}">
        <p14:creationId xmlns:p14="http://schemas.microsoft.com/office/powerpoint/2010/main" val="2906436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Insurance</a:t>
            </a:r>
            <a:r>
              <a:rPr lang="en-US" baseline="0" dirty="0" smtClean="0"/>
              <a:t> specifications slides? Not sure if there will be time in 45 min to discuss, if so it can be a handout? </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36</a:t>
            </a:fld>
            <a:endParaRPr lang="en-US" dirty="0"/>
          </a:p>
        </p:txBody>
      </p:sp>
    </p:spTree>
    <p:extLst>
      <p:ext uri="{BB962C8B-B14F-4D97-AF65-F5344CB8AC3E}">
        <p14:creationId xmlns:p14="http://schemas.microsoft.com/office/powerpoint/2010/main" val="96650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Audience members what LGBTQ acronym stands for. Mention that these terms among others will be discussed on the terminology handout and is not an inclusive list but includes key </a:t>
            </a:r>
            <a:r>
              <a:rPr lang="en-US" baseline="0" dirty="0" err="1" smtClean="0"/>
              <a:t>informaiton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4</a:t>
            </a:fld>
            <a:endParaRPr lang="en-US" dirty="0"/>
          </a:p>
        </p:txBody>
      </p:sp>
    </p:spTree>
    <p:extLst>
      <p:ext uri="{BB962C8B-B14F-4D97-AF65-F5344CB8AC3E}">
        <p14:creationId xmlns:p14="http://schemas.microsoft.com/office/powerpoint/2010/main" val="3346990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discuss the LGBT Health Task</a:t>
            </a:r>
            <a:r>
              <a:rPr lang="en-US" baseline="0" dirty="0" smtClean="0"/>
              <a:t> Force Mission Statement</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5</a:t>
            </a:fld>
            <a:endParaRPr lang="en-US" dirty="0"/>
          </a:p>
        </p:txBody>
      </p:sp>
    </p:spTree>
    <p:extLst>
      <p:ext uri="{BB962C8B-B14F-4D97-AF65-F5344CB8AC3E}">
        <p14:creationId xmlns:p14="http://schemas.microsoft.com/office/powerpoint/2010/main" val="211637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the audience, why are we talking about providing LGBTQ affirming healthcare? </a:t>
            </a:r>
          </a:p>
          <a:p>
            <a:endParaRPr lang="en-US" baseline="0" dirty="0" smtClean="0"/>
          </a:p>
          <a:p>
            <a:r>
              <a:rPr lang="en-US" baseline="0" dirty="0" smtClean="0"/>
              <a:t>Add personal story to ground reason why YOU think its important. </a:t>
            </a:r>
          </a:p>
          <a:p>
            <a:r>
              <a:rPr lang="en-US" baseline="0" dirty="0" smtClean="0"/>
              <a:t>Example of personal story/appeal (</a:t>
            </a:r>
            <a:r>
              <a:rPr lang="en-US" baseline="0" dirty="0" err="1" smtClean="0"/>
              <a:t>Gabby’s</a:t>
            </a:r>
            <a:r>
              <a:rPr lang="en-US" baseline="0" dirty="0" smtClean="0"/>
              <a:t> story):</a:t>
            </a:r>
          </a:p>
          <a:p>
            <a:endParaRPr lang="en-US" baseline="0" dirty="0" smtClean="0"/>
          </a:p>
          <a:p>
            <a:r>
              <a:rPr lang="en-US" baseline="0" dirty="0" smtClean="0"/>
              <a:t>“</a:t>
            </a:r>
            <a:r>
              <a:rPr lang="en-US" sz="1200" kern="1200" dirty="0" smtClean="0">
                <a:solidFill>
                  <a:schemeClr val="tx1"/>
                </a:solidFill>
                <a:effectLst/>
                <a:latin typeface="+mn-lt"/>
                <a:ea typeface="+mn-ea"/>
                <a:cs typeface="+mn-cs"/>
              </a:rPr>
              <a:t>As I sat down on the cold exam room chair, the clean, white paper sheet crinkled against my jean pockets. There was a familiar hurried knock on the exam door and a physician at the clinic briskly walked in and began to log his credentials into the electronic medical record, the computer becoming a strict barricade between us. “So you are here to get contraception?” he asked, his eyes remaining fixated on the screen. “Um, yeah,” I chimed in, irked by his lack of bedside manner and monotonous tone. “You indicated here that you are in a monogamous relationship, is your boyfriend another student?” Though I never mentioned the gender of my partner, he had made the </a:t>
            </a:r>
            <a:r>
              <a:rPr lang="en-US" sz="1200" kern="1200" dirty="0" err="1" smtClean="0">
                <a:solidFill>
                  <a:schemeClr val="tx1"/>
                </a:solidFill>
                <a:effectLst/>
                <a:latin typeface="+mn-lt"/>
                <a:ea typeface="+mn-ea"/>
                <a:cs typeface="+mn-cs"/>
              </a:rPr>
              <a:t>heteronormative</a:t>
            </a:r>
            <a:r>
              <a:rPr lang="en-US" sz="1200" kern="1200" dirty="0" smtClean="0">
                <a:solidFill>
                  <a:schemeClr val="tx1"/>
                </a:solidFill>
                <a:effectLst/>
                <a:latin typeface="+mn-lt"/>
                <a:ea typeface="+mn-ea"/>
                <a:cs typeface="+mn-cs"/>
              </a:rPr>
              <a:t> assumption that my partner identified as a man.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does not matter if his assumption was right or wrong; due to a lack of education and awareness, many healthcare providers are not adequately equipped to address the healthcare needs of their LGBT patients. Often times, this results in negative health outcomes</a:t>
            </a:r>
            <a:r>
              <a:rPr lang="en-US" sz="1200" kern="1200" baseline="0" dirty="0" smtClean="0">
                <a:solidFill>
                  <a:schemeClr val="tx1"/>
                </a:solidFill>
                <a:effectLst/>
                <a:latin typeface="+mn-lt"/>
                <a:ea typeface="+mn-ea"/>
                <a:cs typeface="+mn-cs"/>
              </a:rPr>
              <a:t> for patients.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FD39DFB-9747-432C-993E-8909A846956D}" type="slidenum">
              <a:rPr lang="en-US" smtClean="0"/>
              <a:pPr/>
              <a:t>6</a:t>
            </a:fld>
            <a:endParaRPr lang="en-US" dirty="0"/>
          </a:p>
        </p:txBody>
      </p:sp>
    </p:spTree>
    <p:extLst>
      <p:ext uri="{BB962C8B-B14F-4D97-AF65-F5344CB8AC3E}">
        <p14:creationId xmlns:p14="http://schemas.microsoft.com/office/powerpoint/2010/main" val="423901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these are only a FEW but</a:t>
            </a:r>
            <a:r>
              <a:rPr lang="en-US" baseline="0" dirty="0" smtClean="0"/>
              <a:t> not all of the reasons that we are talking about providing affirming healthcare</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7</a:t>
            </a:fld>
            <a:endParaRPr lang="en-US" dirty="0"/>
          </a:p>
        </p:txBody>
      </p:sp>
    </p:spTree>
    <p:extLst>
      <p:ext uri="{BB962C8B-B14F-4D97-AF65-F5344CB8AC3E}">
        <p14:creationId xmlns:p14="http://schemas.microsoft.com/office/powerpoint/2010/main" val="1988949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Key Points: </a:t>
            </a:r>
          </a:p>
          <a:p>
            <a:r>
              <a:rPr lang="en-US" baseline="0" dirty="0" smtClean="0"/>
              <a:t>The late </a:t>
            </a:r>
            <a:r>
              <a:rPr lang="en-US" baseline="0" dirty="0" err="1" smtClean="0"/>
              <a:t>Audre</a:t>
            </a:r>
            <a:r>
              <a:rPr lang="en-US" baseline="0" dirty="0" smtClean="0"/>
              <a:t> </a:t>
            </a:r>
            <a:r>
              <a:rPr lang="en-US" baseline="0" dirty="0" err="1" smtClean="0"/>
              <a:t>Lorde</a:t>
            </a:r>
            <a:r>
              <a:rPr lang="en-US" baseline="0" dirty="0" smtClean="0"/>
              <a:t> was a Caribbean-American writer, radical feminist, womanist, lesbian, and civil rights activist who lived in New York City. This is the same </a:t>
            </a:r>
            <a:r>
              <a:rPr lang="en-US" baseline="0" dirty="0" err="1" smtClean="0"/>
              <a:t>Lorde</a:t>
            </a:r>
            <a:r>
              <a:rPr lang="en-US" baseline="0" dirty="0" smtClean="0"/>
              <a:t> of the “</a:t>
            </a:r>
            <a:r>
              <a:rPr lang="en-US" baseline="0" dirty="0" err="1" smtClean="0"/>
              <a:t>Callen-Lorde</a:t>
            </a:r>
            <a:r>
              <a:rPr lang="en-US" baseline="0" dirty="0" smtClean="0"/>
              <a:t> Community Center”</a:t>
            </a:r>
          </a:p>
          <a:p>
            <a:endParaRPr lang="en-US" baseline="0" dirty="0" smtClean="0"/>
          </a:p>
          <a:p>
            <a:r>
              <a:rPr lang="en-US" baseline="0" dirty="0" smtClean="0"/>
              <a:t>This quote discusses the notion of </a:t>
            </a:r>
            <a:r>
              <a:rPr lang="en-US" baseline="0" dirty="0" err="1" smtClean="0"/>
              <a:t>intersectionality</a:t>
            </a:r>
            <a:r>
              <a:rPr lang="en-US" baseline="0" dirty="0" smtClean="0"/>
              <a:t>, which describes how one’s marginalized identities overlap and intersect and cannot be separated from one another. LGBTQ individuals embody more than their sexual or gender identity, and often times have other marginalized identities that have profound impacts on their life and health outcomes. </a:t>
            </a:r>
          </a:p>
        </p:txBody>
      </p:sp>
      <p:sp>
        <p:nvSpPr>
          <p:cNvPr id="4" name="Slide Number Placeholder 3"/>
          <p:cNvSpPr>
            <a:spLocks noGrp="1"/>
          </p:cNvSpPr>
          <p:nvPr>
            <p:ph type="sldNum" sz="quarter" idx="10"/>
          </p:nvPr>
        </p:nvSpPr>
        <p:spPr/>
        <p:txBody>
          <a:bodyPr/>
          <a:lstStyle/>
          <a:p>
            <a:fld id="{0FD39DFB-9747-432C-993E-8909A846956D}" type="slidenum">
              <a:rPr lang="en-US" smtClean="0"/>
              <a:pPr/>
              <a:t>8</a:t>
            </a:fld>
            <a:endParaRPr lang="en-US" dirty="0"/>
          </a:p>
        </p:txBody>
      </p:sp>
    </p:spTree>
    <p:extLst>
      <p:ext uri="{BB962C8B-B14F-4D97-AF65-F5344CB8AC3E}">
        <p14:creationId xmlns:p14="http://schemas.microsoft.com/office/powerpoint/2010/main" val="931904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mention notions of </a:t>
            </a:r>
            <a:r>
              <a:rPr lang="en-US" baseline="0" dirty="0" err="1" smtClean="0"/>
              <a:t>intersectionality</a:t>
            </a:r>
            <a:r>
              <a:rPr lang="en-US" baseline="0" dirty="0" smtClean="0"/>
              <a:t> on this slide and the ways in which a patient’s LGBTQ identity is complicated by their race, class, ability, housing (noted above) etc. For example, a black trans* man on </a:t>
            </a:r>
            <a:r>
              <a:rPr lang="en-US" baseline="0" dirty="0" err="1" smtClean="0"/>
              <a:t>medicaid</a:t>
            </a:r>
            <a:r>
              <a:rPr lang="en-US" baseline="0" dirty="0" smtClean="0"/>
              <a:t> and snap has unique queer/trans experiences that are informed by his race and class and cannot be entirely separated by looking at his trans identity alone. </a:t>
            </a:r>
          </a:p>
          <a:p>
            <a:endParaRPr lang="en-US" baseline="0" dirty="0" smtClean="0"/>
          </a:p>
          <a:p>
            <a:r>
              <a:rPr lang="en-US" baseline="0" dirty="0" smtClean="0"/>
              <a:t>Violence—Intimate partner violence, larger community, police, etc. </a:t>
            </a:r>
          </a:p>
          <a:p>
            <a:endParaRPr lang="en-US" baseline="0" dirty="0" smtClean="0"/>
          </a:p>
        </p:txBody>
      </p:sp>
      <p:sp>
        <p:nvSpPr>
          <p:cNvPr id="4" name="Slide Number Placeholder 3"/>
          <p:cNvSpPr>
            <a:spLocks noGrp="1"/>
          </p:cNvSpPr>
          <p:nvPr>
            <p:ph type="sldNum" sz="quarter" idx="10"/>
          </p:nvPr>
        </p:nvSpPr>
        <p:spPr/>
        <p:txBody>
          <a:bodyPr/>
          <a:lstStyle/>
          <a:p>
            <a:fld id="{0FD39DFB-9747-432C-993E-8909A846956D}" type="slidenum">
              <a:rPr lang="en-US" smtClean="0"/>
              <a:pPr/>
              <a:t>9</a:t>
            </a:fld>
            <a:endParaRPr lang="en-US" dirty="0"/>
          </a:p>
        </p:txBody>
      </p:sp>
    </p:spTree>
    <p:extLst>
      <p:ext uri="{BB962C8B-B14F-4D97-AF65-F5344CB8AC3E}">
        <p14:creationId xmlns:p14="http://schemas.microsoft.com/office/powerpoint/2010/main" val="280002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 say “LGBT </a:t>
            </a:r>
            <a:r>
              <a:rPr lang="en-US" dirty="0" err="1" smtClean="0"/>
              <a:t>communitieS</a:t>
            </a:r>
            <a:r>
              <a:rPr lang="en-US" dirty="0" smtClean="0"/>
              <a:t>”—there is no</a:t>
            </a:r>
            <a:r>
              <a:rPr lang="en-US" baseline="0" dirty="0" smtClean="0"/>
              <a:t> one LGBT community, it is not a monolith. </a:t>
            </a:r>
          </a:p>
          <a:p>
            <a:endParaRPr lang="en-US" baseline="0" dirty="0" smtClean="0"/>
          </a:p>
          <a:p>
            <a:r>
              <a:rPr lang="en-US" baseline="0" dirty="0" smtClean="0"/>
              <a:t>We use the word communities to demonstrate that there is no single LGBTQ community. Someone who identifies as LGBTQ may also be a part of other communities (along race, cultural, class, social, ability, age, </a:t>
            </a:r>
            <a:r>
              <a:rPr lang="en-US" baseline="0" dirty="0" err="1" smtClean="0"/>
              <a:t>etc</a:t>
            </a:r>
            <a:r>
              <a:rPr lang="en-US" baseline="0" dirty="0" smtClean="0"/>
              <a:t>). The LGBTQ community is not a monolith. Each individual like you and I hold different identities and you and I do not live single issue lives. Extend the same courtesy to these communities as well and generally to anyone you come in contact with. </a:t>
            </a:r>
            <a:endParaRPr lang="en-US" dirty="0"/>
          </a:p>
        </p:txBody>
      </p:sp>
      <p:sp>
        <p:nvSpPr>
          <p:cNvPr id="4" name="Slide Number Placeholder 3"/>
          <p:cNvSpPr>
            <a:spLocks noGrp="1"/>
          </p:cNvSpPr>
          <p:nvPr>
            <p:ph type="sldNum" sz="quarter" idx="10"/>
          </p:nvPr>
        </p:nvSpPr>
        <p:spPr/>
        <p:txBody>
          <a:bodyPr/>
          <a:lstStyle/>
          <a:p>
            <a:fld id="{0FD39DFB-9747-432C-993E-8909A846956D}" type="slidenum">
              <a:rPr lang="en-US" smtClean="0"/>
              <a:pPr/>
              <a:t>10</a:t>
            </a:fld>
            <a:endParaRPr lang="en-US" dirty="0"/>
          </a:p>
        </p:txBody>
      </p:sp>
    </p:spTree>
    <p:extLst>
      <p:ext uri="{BB962C8B-B14F-4D97-AF65-F5344CB8AC3E}">
        <p14:creationId xmlns:p14="http://schemas.microsoft.com/office/powerpoint/2010/main" val="1660149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r>
              <a:rPr lang="en-US" dirty="0" smtClean="0"/>
              <a:t>8/13/2014</a:t>
            </a:r>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FA00DBA7-DA01-40D2-A54B-406FAA304D3C}"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r>
              <a:rPr lang="en-US" dirty="0" smtClean="0"/>
              <a:t>Presentation to Board of Directors</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51320" y="4038600"/>
            <a:ext cx="2499360" cy="24993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C28A7-3583-4159-AAE6-EAC625942111}" type="datetimeFigureOut">
              <a:rPr lang="en-US" smtClean="0"/>
              <a:pPr/>
              <a:t>7/14/2016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00DBA7-DA01-40D2-A54B-406FAA304D3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3C28A7-3583-4159-AAE6-EAC625942111}" type="datetimeFigureOut">
              <a:rPr lang="en-US" smtClean="0"/>
              <a:pPr/>
              <a:t>7/14/2016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A00DBA7-DA01-40D2-A54B-406FAA304D3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3C28A7-3583-4159-AAE6-EAC625942111}" type="datetimeFigureOut">
              <a:rPr lang="en-US" smtClean="0"/>
              <a:pPr/>
              <a:t>7/14/2016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00DBA7-DA01-40D2-A54B-406FAA304D3C}"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83C28A7-3583-4159-AAE6-EAC625942111}" type="datetimeFigureOut">
              <a:rPr lang="en-US" smtClean="0"/>
              <a:pPr/>
              <a:t>7/14/2016</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FA00DBA7-DA01-40D2-A54B-406FAA304D3C}"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3C28A7-3583-4159-AAE6-EAC625942111}" type="datetimeFigureOut">
              <a:rPr lang="en-US" smtClean="0"/>
              <a:pPr/>
              <a:t>7/14/2016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00DBA7-DA01-40D2-A54B-406FAA304D3C}"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3C28A7-3583-4159-AAE6-EAC625942111}" type="datetimeFigureOut">
              <a:rPr lang="en-US" smtClean="0"/>
              <a:pPr/>
              <a:t>7/14/2016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00DBA7-DA01-40D2-A54B-406FAA304D3C}"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3C28A7-3583-4159-AAE6-EAC625942111}" type="datetimeFigureOut">
              <a:rPr lang="en-US" smtClean="0"/>
              <a:pPr/>
              <a:t>7/14/2016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00DBA7-DA01-40D2-A54B-406FAA304D3C}"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083C28A7-3583-4159-AAE6-EAC625942111}" type="datetimeFigureOut">
              <a:rPr lang="en-US" smtClean="0"/>
              <a:pPr/>
              <a:t>7/14/2016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00DBA7-DA01-40D2-A54B-406FAA304D3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C28A7-3583-4159-AAE6-EAC625942111}" type="datetimeFigureOut">
              <a:rPr lang="en-US" smtClean="0"/>
              <a:pPr/>
              <a:t>7/14/2016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A00DBA7-DA01-40D2-A54B-406FAA304D3C}"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C28A7-3583-4159-AAE6-EAC625942111}" type="datetimeFigureOut">
              <a:rPr lang="en-US" smtClean="0"/>
              <a:pPr/>
              <a:t>7/14/2016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00DBA7-DA01-40D2-A54B-406FAA304D3C}" type="slidenum">
              <a:rPr lang="en-US" smtClean="0"/>
              <a:pPr/>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r>
              <a:rPr lang="en-US" dirty="0" smtClean="0"/>
              <a:t>8/13/2014</a:t>
            </a:r>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r>
              <a:rPr lang="en-US" dirty="0" smtClean="0"/>
              <a:t>Presentation to Board of Directors</a:t>
            </a: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FA00DBA7-DA01-40D2-A54B-406FAA304D3C}" type="slidenum">
              <a:rPr lang="en-US" smtClean="0"/>
              <a:pPr/>
              <a:t>‹#›</a:t>
            </a:fld>
            <a:endParaRPr lang="en-US" dirty="0"/>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11440" y="134920"/>
            <a:ext cx="1432560" cy="143256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hyperlink" Target="http://www.prideagenda.org/Our-Programs/NYS-LGBT-Network/Reports-and-Resources.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LGBTQTaskForce@institute.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wpath.org/site_page.cfm?pk_association_webpage_menu=1351" TargetMode="External"/><Relationship Id="rId2" Type="http://schemas.openxmlformats.org/officeDocument/2006/relationships/hyperlink" Target="http://press.endocrine.org/doi/pdf/10.1210/jc.2009-0345" TargetMode="External"/><Relationship Id="rId1" Type="http://schemas.openxmlformats.org/officeDocument/2006/relationships/slideLayout" Target="../slideLayouts/slideLayout2.xml"/><Relationship Id="rId4" Type="http://schemas.openxmlformats.org/officeDocument/2006/relationships/hyperlink" Target="https://www.health.ny.gov/regulations/recently_adopted/docs/2015-03-11_transgender_related_care_and_services.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066800"/>
            <a:ext cx="6324600" cy="1828800"/>
          </a:xfrm>
        </p:spPr>
        <p:txBody>
          <a:bodyPr/>
          <a:lstStyle/>
          <a:p>
            <a:pPr algn="ctr"/>
            <a:r>
              <a:rPr lang="en-US" altLang="en-US" sz="3000" b="1" dirty="0" smtClean="0">
                <a:latin typeface="Calibri" pitchFamily="34" charset="0"/>
              </a:rPr>
              <a:t>Providing </a:t>
            </a:r>
            <a:r>
              <a:rPr lang="en-US" altLang="en-US" sz="3000" b="1" dirty="0">
                <a:latin typeface="Calibri" pitchFamily="34" charset="0"/>
              </a:rPr>
              <a:t>Quality and Affirming </a:t>
            </a:r>
            <a:r>
              <a:rPr lang="en-US" sz="3200" b="1" dirty="0">
                <a:solidFill>
                  <a:srgbClr val="FF0000"/>
                </a:solidFill>
                <a:latin typeface="Calibri" pitchFamily="34" charset="0"/>
                <a:ea typeface="ＭＳ Ｐゴシック"/>
                <a:cs typeface="Times New Roman" pitchFamily="18" charset="0"/>
              </a:rPr>
              <a:t>L</a:t>
            </a:r>
            <a:r>
              <a:rPr lang="en-US" sz="3200" b="1" dirty="0">
                <a:solidFill>
                  <a:srgbClr val="F79646"/>
                </a:solidFill>
                <a:latin typeface="Calibri" pitchFamily="34" charset="0"/>
                <a:ea typeface="ＭＳ Ｐゴシック"/>
                <a:cs typeface="Times New Roman" pitchFamily="18" charset="0"/>
              </a:rPr>
              <a:t>G</a:t>
            </a:r>
            <a:r>
              <a:rPr lang="en-US" sz="3200" b="1" dirty="0">
                <a:solidFill>
                  <a:srgbClr val="FFC000"/>
                </a:solidFill>
                <a:latin typeface="Calibri" pitchFamily="34" charset="0"/>
                <a:ea typeface="ＭＳ Ｐゴシック"/>
                <a:cs typeface="Times New Roman" pitchFamily="18" charset="0"/>
              </a:rPr>
              <a:t>B</a:t>
            </a:r>
            <a:r>
              <a:rPr lang="en-US" sz="3200" b="1" dirty="0">
                <a:solidFill>
                  <a:srgbClr val="00B050"/>
                </a:solidFill>
                <a:latin typeface="Calibri" pitchFamily="34" charset="0"/>
                <a:ea typeface="ＭＳ Ｐゴシック"/>
                <a:cs typeface="Times New Roman" pitchFamily="18" charset="0"/>
              </a:rPr>
              <a:t>T</a:t>
            </a:r>
            <a:r>
              <a:rPr lang="en-US" sz="3200" b="1" dirty="0">
                <a:solidFill>
                  <a:schemeClr val="accent5">
                    <a:lumMod val="60000"/>
                    <a:lumOff val="40000"/>
                  </a:schemeClr>
                </a:solidFill>
                <a:latin typeface="Calibri" pitchFamily="34" charset="0"/>
                <a:ea typeface="ＭＳ Ｐゴシック"/>
                <a:cs typeface="Times New Roman" pitchFamily="18" charset="0"/>
              </a:rPr>
              <a:t>Q </a:t>
            </a:r>
            <a:r>
              <a:rPr lang="en-US" altLang="en-US" sz="3000" b="1" dirty="0" smtClean="0">
                <a:latin typeface="Calibri" pitchFamily="34" charset="0"/>
              </a:rPr>
              <a:t>Healthcare</a:t>
            </a:r>
            <a:r>
              <a:rPr lang="en-US" sz="200" cap="none" dirty="0" smtClean="0">
                <a:latin typeface="Calibri" pitchFamily="34" charset="0"/>
                <a:ea typeface="ＭＳ Ｐゴシック"/>
                <a:cs typeface="ＭＳ Ｐゴシック"/>
              </a:rPr>
              <a:t/>
            </a:r>
            <a:br>
              <a:rPr lang="en-US" sz="200" cap="none" dirty="0" smtClean="0">
                <a:latin typeface="Calibri" pitchFamily="34" charset="0"/>
                <a:ea typeface="ＭＳ Ｐゴシック"/>
                <a:cs typeface="ＭＳ Ｐゴシック"/>
              </a:rPr>
            </a:br>
            <a:endParaRPr lang="en-US" sz="2800" cap="none" dirty="0"/>
          </a:p>
        </p:txBody>
      </p:sp>
      <p:sp>
        <p:nvSpPr>
          <p:cNvPr id="4" name="TextBox 3"/>
          <p:cNvSpPr txBox="1"/>
          <p:nvPr/>
        </p:nvSpPr>
        <p:spPr>
          <a:xfrm>
            <a:off x="381000" y="4648200"/>
            <a:ext cx="5867400" cy="904863"/>
          </a:xfrm>
          <a:prstGeom prst="rect">
            <a:avLst/>
          </a:prstGeom>
          <a:noFill/>
        </p:spPr>
        <p:txBody>
          <a:bodyPr wrap="square" rtlCol="0">
            <a:spAutoFit/>
          </a:bodyPr>
          <a:lstStyle/>
          <a:p>
            <a:pPr eaLnBrk="0" hangingPunct="0">
              <a:spcBef>
                <a:spcPct val="20000"/>
              </a:spcBef>
              <a:defRPr/>
            </a:pPr>
            <a:r>
              <a:rPr lang="en-US" sz="2400" b="1" kern="0" dirty="0" smtClean="0">
                <a:solidFill>
                  <a:srgbClr val="FFFFFF"/>
                </a:solidFill>
                <a:ea typeface="ＭＳ Ｐゴシック" pitchFamily="-110" charset="-128"/>
                <a:cs typeface="Calibri"/>
              </a:rPr>
              <a:t>Presented by:</a:t>
            </a:r>
          </a:p>
          <a:p>
            <a:pPr eaLnBrk="0" hangingPunct="0">
              <a:spcBef>
                <a:spcPct val="20000"/>
              </a:spcBef>
              <a:defRPr/>
            </a:pPr>
            <a:r>
              <a:rPr lang="en-US" sz="2400" kern="0" dirty="0" smtClean="0">
                <a:solidFill>
                  <a:srgbClr val="FFFFFF"/>
                </a:solidFill>
                <a:ea typeface="ＭＳ Ｐゴシック" pitchFamily="-110" charset="-128"/>
                <a:cs typeface="Calibri"/>
              </a:rPr>
              <a:t>The LGBTQ Health Task Force</a:t>
            </a:r>
            <a:endParaRPr lang="en-US" sz="2400" kern="0" dirty="0">
              <a:solidFill>
                <a:srgbClr val="FFFFFF"/>
              </a:solidFill>
              <a:ea typeface="ＭＳ Ｐゴシック" pitchFamily="-110" charset="-128"/>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a:xfrm>
            <a:off x="381000" y="152400"/>
            <a:ext cx="6629400" cy="1295400"/>
          </a:xfrm>
        </p:spPr>
        <p:txBody>
          <a:bodyPr/>
          <a:lstStyle/>
          <a:p>
            <a:r>
              <a:rPr lang="en-US" dirty="0" smtClean="0">
                <a:latin typeface="Calibri" pitchFamily="34" charset="0"/>
                <a:ea typeface="ＭＳ Ｐゴシック"/>
                <a:cs typeface="ＭＳ Ｐゴシック"/>
              </a:rPr>
              <a:t>Top Health concerns for lgbtq communities</a:t>
            </a:r>
            <a:endParaRPr lang="en-US" baseline="30000" dirty="0" smtClean="0">
              <a:latin typeface="Calibri" pitchFamily="34" charset="0"/>
              <a:ea typeface="ＭＳ Ｐゴシック"/>
              <a:cs typeface="ＭＳ Ｐゴシック"/>
            </a:endParaRPr>
          </a:p>
        </p:txBody>
      </p:sp>
      <p:sp>
        <p:nvSpPr>
          <p:cNvPr id="14338" name="Content Placeholder 5"/>
          <p:cNvSpPr>
            <a:spLocks noGrp="1"/>
          </p:cNvSpPr>
          <p:nvPr>
            <p:ph idx="1"/>
          </p:nvPr>
        </p:nvSpPr>
        <p:spPr bwMode="auto">
          <a:xfrm>
            <a:off x="762000" y="1600200"/>
            <a:ext cx="7772400" cy="4876800"/>
          </a:xfrm>
          <a:noFill/>
          <a:ln>
            <a:miter lim="800000"/>
            <a:headEnd/>
            <a:tailEnd/>
          </a:ln>
        </p:spPr>
        <p:txBody>
          <a:bodyPr wrap="square" lIns="91440" tIns="45720" rIns="91440" bIns="45720" numCol="1" anchor="t" anchorCtr="0" compatLnSpc="1">
            <a:prstTxWarp prst="textNoShape">
              <a:avLst/>
            </a:prstTxWarp>
            <a:normAutofit/>
          </a:bodyPr>
          <a:lstStyle/>
          <a:p>
            <a:endParaRPr lang="en-US" altLang="en-US" sz="2400" dirty="0" smtClean="0">
              <a:latin typeface="Calibri" pitchFamily="34" charset="0"/>
            </a:endParaRPr>
          </a:p>
          <a:p>
            <a:r>
              <a:rPr lang="en-US" altLang="en-US" sz="2400" dirty="0" smtClean="0">
                <a:latin typeface="Calibri" pitchFamily="34" charset="0"/>
              </a:rPr>
              <a:t>Access </a:t>
            </a:r>
            <a:r>
              <a:rPr lang="en-US" altLang="en-US" sz="2400" dirty="0">
                <a:latin typeface="Calibri" pitchFamily="34" charset="0"/>
              </a:rPr>
              <a:t>to healthcare</a:t>
            </a:r>
          </a:p>
          <a:p>
            <a:r>
              <a:rPr lang="en-US" altLang="en-US" sz="2400" dirty="0">
                <a:latin typeface="Calibri" pitchFamily="34" charset="0"/>
              </a:rPr>
              <a:t>Coming out to healthcare providers</a:t>
            </a:r>
          </a:p>
          <a:p>
            <a:r>
              <a:rPr lang="en-US" altLang="en-US" sz="2400" dirty="0">
                <a:latin typeface="Calibri" pitchFamily="34" charset="0"/>
              </a:rPr>
              <a:t>Stigma and discrimination</a:t>
            </a:r>
          </a:p>
          <a:p>
            <a:r>
              <a:rPr lang="en-US" altLang="en-US" sz="2400" dirty="0">
                <a:latin typeface="Calibri" pitchFamily="34" charset="0"/>
              </a:rPr>
              <a:t>Cancer (gynecological, prostate, testicular, colon, breast)</a:t>
            </a:r>
          </a:p>
          <a:p>
            <a:r>
              <a:rPr lang="en-US" altLang="en-US" sz="2400" dirty="0">
                <a:latin typeface="Calibri" pitchFamily="34" charset="0"/>
              </a:rPr>
              <a:t>Substance </a:t>
            </a:r>
            <a:r>
              <a:rPr lang="en-US" altLang="en-US" sz="2400" dirty="0" smtClean="0">
                <a:latin typeface="Calibri" pitchFamily="34" charset="0"/>
              </a:rPr>
              <a:t>use</a:t>
            </a:r>
            <a:endParaRPr lang="en-US" altLang="en-US" sz="2400" dirty="0">
              <a:latin typeface="Calibri" pitchFamily="34" charset="0"/>
            </a:endParaRPr>
          </a:p>
          <a:p>
            <a:r>
              <a:rPr lang="en-US" altLang="en-US" sz="2400" dirty="0">
                <a:latin typeface="Calibri" pitchFamily="34" charset="0"/>
              </a:rPr>
              <a:t>Anxiety and depression</a:t>
            </a:r>
          </a:p>
          <a:p>
            <a:r>
              <a:rPr lang="en-US" altLang="en-US" sz="2400" dirty="0" smtClean="0">
                <a:latin typeface="Calibri" pitchFamily="34" charset="0"/>
              </a:rPr>
              <a:t>Intimate </a:t>
            </a:r>
            <a:r>
              <a:rPr lang="en-US" altLang="en-US" sz="2400" dirty="0">
                <a:latin typeface="Calibri" pitchFamily="34" charset="0"/>
              </a:rPr>
              <a:t>Partner Violence</a:t>
            </a:r>
          </a:p>
          <a:p>
            <a:r>
              <a:rPr lang="en-US" altLang="en-US" sz="2400" dirty="0" smtClean="0">
                <a:latin typeface="Calibri" pitchFamily="34" charset="0"/>
              </a:rPr>
              <a:t>Sexual health</a:t>
            </a:r>
            <a:endParaRPr lang="en-US" altLang="en-US" sz="2400" dirty="0">
              <a:latin typeface="Calibri" pitchFamily="34" charset="0"/>
            </a:endParaRPr>
          </a:p>
        </p:txBody>
      </p:sp>
      <p:pic>
        <p:nvPicPr>
          <p:cNvPr id="4" name="Picture 5" descr="http://www.choosehelp.com/drug-rehab/gay-and-lesbian-drug-rehab/drug-and-alcohol-abuse-within-the-gay-communities/gay_colors.jpg/image_slid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629400" y="3810000"/>
            <a:ext cx="16779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bwMode="auto">
          <a:xfrm>
            <a:off x="228600" y="1752600"/>
            <a:ext cx="8686800" cy="4407408"/>
          </a:xfrm>
          <a:noFill/>
          <a:ln>
            <a:miter lim="800000"/>
            <a:headEnd/>
            <a:tailEnd/>
          </a:ln>
        </p:spPr>
        <p:txBody>
          <a:bodyPr wrap="square" lIns="91440" tIns="45720" rIns="91440" bIns="45720" numCol="1" anchor="t" anchorCtr="0" compatLnSpc="1">
            <a:prstTxWarp prst="textNoShape">
              <a:avLst/>
            </a:prstTxWarp>
            <a:normAutofit/>
          </a:bodyPr>
          <a:lstStyle/>
          <a:p>
            <a:pPr>
              <a:buFontTx/>
              <a:buNone/>
            </a:pPr>
            <a:r>
              <a:rPr lang="en-US" sz="1100" b="1" i="1" kern="0" spc="0" dirty="0">
                <a:solidFill>
                  <a:srgbClr val="000000"/>
                </a:solidFill>
                <a:latin typeface="Arial"/>
                <a:ea typeface="+mj-ea"/>
                <a:cs typeface="+mj-cs"/>
              </a:rPr>
              <a:t>NYS</a:t>
            </a:r>
            <a:r>
              <a:rPr lang="en-US" sz="1100" b="1" kern="0" spc="0" dirty="0">
                <a:solidFill>
                  <a:srgbClr val="000000"/>
                </a:solidFill>
                <a:latin typeface="Arial"/>
                <a:ea typeface="+mj-ea"/>
                <a:cs typeface="+mj-cs"/>
              </a:rPr>
              <a:t> </a:t>
            </a:r>
            <a:r>
              <a:rPr lang="en-US" sz="1100" b="1" i="1" kern="0" spc="0" dirty="0">
                <a:solidFill>
                  <a:srgbClr val="000000"/>
                </a:solidFill>
                <a:latin typeface="Arial"/>
                <a:ea typeface="+mj-ea"/>
                <a:cs typeface="+mj-cs"/>
              </a:rPr>
              <a:t>LGBT Health and Human Services Needs in NYS </a:t>
            </a:r>
            <a:r>
              <a:rPr lang="en-US" sz="1100" b="1" kern="0" spc="0" dirty="0">
                <a:solidFill>
                  <a:srgbClr val="000000"/>
                </a:solidFill>
                <a:latin typeface="Arial"/>
                <a:ea typeface="+mj-ea"/>
                <a:cs typeface="+mj-cs"/>
              </a:rPr>
              <a:t>and </a:t>
            </a:r>
            <a:r>
              <a:rPr lang="en-US" sz="1100" b="1" i="1" kern="0" spc="0" dirty="0">
                <a:solidFill>
                  <a:srgbClr val="000000"/>
                </a:solidFill>
                <a:latin typeface="Arial"/>
                <a:ea typeface="+mj-ea"/>
                <a:cs typeface="+mj-cs"/>
              </a:rPr>
              <a:t>A Blueprint for Meeting LGBT health and Human Services needs In </a:t>
            </a:r>
            <a:r>
              <a:rPr lang="en-US" sz="1100" b="1" i="1" kern="0" spc="0" dirty="0" smtClean="0">
                <a:solidFill>
                  <a:srgbClr val="000000"/>
                </a:solidFill>
                <a:latin typeface="Arial"/>
                <a:ea typeface="+mj-ea"/>
                <a:cs typeface="+mj-cs"/>
              </a:rPr>
              <a:t>NYS	</a:t>
            </a:r>
            <a:r>
              <a:rPr lang="en-US" sz="1100" kern="0" spc="0" dirty="0" smtClean="0">
                <a:solidFill>
                  <a:srgbClr val="000000"/>
                </a:solidFill>
                <a:latin typeface="Arial"/>
                <a:ea typeface="+mj-ea"/>
                <a:cs typeface="+mj-cs"/>
                <a:hlinkClick r:id="rId4"/>
              </a:rPr>
              <a:t>www.prideagenda.org/Our-Programs/NYS-LGBT-Network/Reports-and-Resources.aspx</a:t>
            </a:r>
            <a:endParaRPr lang="en-US" dirty="0" smtClean="0">
              <a:ea typeface="ＭＳ Ｐゴシック"/>
              <a:cs typeface="ＭＳ Ｐゴシック"/>
            </a:endParaRPr>
          </a:p>
        </p:txBody>
      </p:sp>
      <p:sp>
        <p:nvSpPr>
          <p:cNvPr id="2" name="Title 1"/>
          <p:cNvSpPr>
            <a:spLocks noGrp="1"/>
          </p:cNvSpPr>
          <p:nvPr>
            <p:ph type="title"/>
          </p:nvPr>
        </p:nvSpPr>
        <p:spPr/>
        <p:txBody>
          <a:bodyPr/>
          <a:lstStyle/>
          <a:p>
            <a:r>
              <a:rPr lang="en-US" b="1" dirty="0">
                <a:latin typeface="Calibri" panose="020F0502020204030204" pitchFamily="34" charset="0"/>
              </a:rPr>
              <a:t>LGBT Barriers to </a:t>
            </a:r>
            <a:r>
              <a:rPr lang="en-US" b="1" dirty="0" smtClean="0">
                <a:latin typeface="Calibri" panose="020F0502020204030204" pitchFamily="34" charset="0"/>
              </a:rPr>
              <a:t>HealthCare</a:t>
            </a:r>
            <a:endParaRPr lang="en-US" dirty="0"/>
          </a:p>
        </p:txBody>
      </p:sp>
      <p:graphicFrame>
        <p:nvGraphicFramePr>
          <p:cNvPr id="3" name="Object 2"/>
          <p:cNvGraphicFramePr>
            <a:graphicFrameLocks noGrp="1"/>
          </p:cNvGraphicFramePr>
          <p:nvPr>
            <p:extLst>
              <p:ext uri="{D42A27DB-BD31-4B8C-83A1-F6EECF244321}">
                <p14:modId xmlns:p14="http://schemas.microsoft.com/office/powerpoint/2010/main" val="2848036688"/>
              </p:ext>
            </p:extLst>
          </p:nvPr>
        </p:nvGraphicFramePr>
        <p:xfrm>
          <a:off x="457200" y="2209800"/>
          <a:ext cx="8026400" cy="4445000"/>
        </p:xfrm>
        <a:graphic>
          <a:graphicData uri="http://schemas.openxmlformats.org/presentationml/2006/ole">
            <mc:AlternateContent xmlns:mc="http://schemas.openxmlformats.org/markup-compatibility/2006">
              <mc:Choice xmlns:v="urn:schemas-microsoft-com:vml" Requires="v">
                <p:oleObj spid="_x0000_s2103" r:id="rId6" imgW="8023031" imgH="4444369" progId="Excel.Chart.8">
                  <p:embed/>
                </p:oleObj>
              </mc:Choice>
              <mc:Fallback>
                <p:oleObj r:id="rId6" imgW="8023031" imgH="4444369" progId="Excel.Chart.8">
                  <p:embed/>
                  <p:pic>
                    <p:nvPicPr>
                      <p:cNvPr id="0" name="Content Placeholder 6"/>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209800"/>
                        <a:ext cx="80264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GenderBread person</a:t>
            </a:r>
            <a:endParaRPr lang="en-US" dirty="0"/>
          </a:p>
        </p:txBody>
      </p:sp>
      <p:pic>
        <p:nvPicPr>
          <p:cNvPr id="3" name="Picture 2"/>
          <p:cNvPicPr>
            <a:picLocks noChangeAspect="1"/>
          </p:cNvPicPr>
          <p:nvPr/>
        </p:nvPicPr>
        <p:blipFill>
          <a:blip r:embed="rId3"/>
          <a:stretch>
            <a:fillRect/>
          </a:stretch>
        </p:blipFill>
        <p:spPr>
          <a:xfrm>
            <a:off x="127000" y="0"/>
            <a:ext cx="8875059" cy="6858000"/>
          </a:xfrm>
          <a:prstGeom prst="rect">
            <a:avLst/>
          </a:prstGeom>
        </p:spPr>
      </p:pic>
    </p:spTree>
    <p:extLst>
      <p:ext uri="{BB962C8B-B14F-4D97-AF65-F5344CB8AC3E}">
        <p14:creationId xmlns:p14="http://schemas.microsoft.com/office/powerpoint/2010/main" val="770340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identity &amp; expression</a:t>
            </a:r>
            <a:endParaRPr lang="en-US" dirty="0"/>
          </a:p>
        </p:txBody>
      </p:sp>
      <p:pic>
        <p:nvPicPr>
          <p:cNvPr id="3" name="Picture 2"/>
          <p:cNvPicPr>
            <a:picLocks noChangeAspect="1"/>
          </p:cNvPicPr>
          <p:nvPr/>
        </p:nvPicPr>
        <p:blipFill rotWithShape="1">
          <a:blip r:embed="rId3"/>
          <a:srcRect l="40353" t="17249" r="-1308" b="65291"/>
          <a:stretch/>
        </p:blipFill>
        <p:spPr>
          <a:xfrm>
            <a:off x="304800" y="1752599"/>
            <a:ext cx="8610600" cy="1905919"/>
          </a:xfrm>
          <a:prstGeom prst="rect">
            <a:avLst/>
          </a:prstGeom>
        </p:spPr>
      </p:pic>
      <p:pic>
        <p:nvPicPr>
          <p:cNvPr id="4" name="Picture 3"/>
          <p:cNvPicPr>
            <a:picLocks noChangeAspect="1"/>
          </p:cNvPicPr>
          <p:nvPr/>
        </p:nvPicPr>
        <p:blipFill rotWithShape="1">
          <a:blip r:embed="rId3"/>
          <a:srcRect l="42316" t="34392" b="51058"/>
          <a:stretch/>
        </p:blipFill>
        <p:spPr>
          <a:xfrm>
            <a:off x="304800" y="3733800"/>
            <a:ext cx="8458200" cy="1648620"/>
          </a:xfrm>
          <a:prstGeom prst="rect">
            <a:avLst/>
          </a:prstGeom>
        </p:spPr>
      </p:pic>
    </p:spTree>
    <p:extLst>
      <p:ext uri="{BB962C8B-B14F-4D97-AF65-F5344CB8AC3E}">
        <p14:creationId xmlns:p14="http://schemas.microsoft.com/office/powerpoint/2010/main" val="2298151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55847"/>
            <a:ext cx="8533660" cy="1054394"/>
          </a:xfrm>
        </p:spPr>
        <p:txBody>
          <a:bodyPr/>
          <a:lstStyle/>
          <a:p>
            <a:r>
              <a:rPr lang="en-US" dirty="0" smtClean="0"/>
              <a:t>Understanding the Trans Umbrella</a:t>
            </a:r>
            <a:endParaRPr lang="en-US" dirty="0"/>
          </a:p>
        </p:txBody>
      </p:sp>
      <p:graphicFrame>
        <p:nvGraphicFramePr>
          <p:cNvPr id="5" name="Diagram 4"/>
          <p:cNvGraphicFramePr/>
          <p:nvPr>
            <p:extLst>
              <p:ext uri="{D42A27DB-BD31-4B8C-83A1-F6EECF244321}">
                <p14:modId xmlns:p14="http://schemas.microsoft.com/office/powerpoint/2010/main" val="3486759087"/>
              </p:ext>
            </p:extLst>
          </p:nvPr>
        </p:nvGraphicFramePr>
        <p:xfrm>
          <a:off x="381000" y="1752600"/>
          <a:ext cx="8382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5292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assigned at birth</a:t>
            </a:r>
            <a:endParaRPr lang="en-US" dirty="0"/>
          </a:p>
        </p:txBody>
      </p:sp>
      <p:pic>
        <p:nvPicPr>
          <p:cNvPr id="3" name="Picture 2"/>
          <p:cNvPicPr>
            <a:picLocks noChangeAspect="1"/>
          </p:cNvPicPr>
          <p:nvPr/>
        </p:nvPicPr>
        <p:blipFill rotWithShape="1">
          <a:blip r:embed="rId3"/>
          <a:srcRect l="41907" t="50265" b="36243"/>
          <a:stretch/>
        </p:blipFill>
        <p:spPr>
          <a:xfrm>
            <a:off x="228600" y="1828800"/>
            <a:ext cx="8686800" cy="1558987"/>
          </a:xfrm>
          <a:prstGeom prst="rect">
            <a:avLst/>
          </a:prstGeom>
        </p:spPr>
      </p:pic>
    </p:spTree>
    <p:extLst>
      <p:ext uri="{BB962C8B-B14F-4D97-AF65-F5344CB8AC3E}">
        <p14:creationId xmlns:p14="http://schemas.microsoft.com/office/powerpoint/2010/main" val="1827426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&amp;emotional attraction</a:t>
            </a:r>
            <a:endParaRPr lang="en-US" dirty="0"/>
          </a:p>
        </p:txBody>
      </p:sp>
      <p:pic>
        <p:nvPicPr>
          <p:cNvPr id="3" name="Picture 2"/>
          <p:cNvPicPr>
            <a:picLocks noChangeAspect="1"/>
          </p:cNvPicPr>
          <p:nvPr/>
        </p:nvPicPr>
        <p:blipFill rotWithShape="1">
          <a:blip r:embed="rId3"/>
          <a:srcRect l="41294" t="65344" b="20106"/>
          <a:stretch/>
        </p:blipFill>
        <p:spPr>
          <a:xfrm>
            <a:off x="228600" y="1752600"/>
            <a:ext cx="8610600" cy="1649101"/>
          </a:xfrm>
          <a:prstGeom prst="rect">
            <a:avLst/>
          </a:prstGeom>
        </p:spPr>
      </p:pic>
      <p:pic>
        <p:nvPicPr>
          <p:cNvPr id="4" name="Picture 3"/>
          <p:cNvPicPr>
            <a:picLocks noChangeAspect="1"/>
          </p:cNvPicPr>
          <p:nvPr/>
        </p:nvPicPr>
        <p:blipFill rotWithShape="1">
          <a:blip r:embed="rId3"/>
          <a:srcRect l="41294" t="80688" b="2381"/>
          <a:stretch/>
        </p:blipFill>
        <p:spPr>
          <a:xfrm>
            <a:off x="228601" y="3524512"/>
            <a:ext cx="8610600" cy="1918955"/>
          </a:xfrm>
          <a:prstGeom prst="rect">
            <a:avLst/>
          </a:prstGeom>
        </p:spPr>
      </p:pic>
    </p:spTree>
    <p:extLst>
      <p:ext uri="{BB962C8B-B14F-4D97-AF65-F5344CB8AC3E}">
        <p14:creationId xmlns:p14="http://schemas.microsoft.com/office/powerpoint/2010/main" val="363241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altLang="en-US" sz="3600" dirty="0" smtClean="0">
                <a:latin typeface="Calibri" pitchFamily="34" charset="0"/>
              </a:rPr>
              <a:t>Additional Terminology</a:t>
            </a:r>
          </a:p>
        </p:txBody>
      </p:sp>
      <p:sp>
        <p:nvSpPr>
          <p:cNvPr id="87043" name="Rectangle 3"/>
          <p:cNvSpPr>
            <a:spLocks noGrp="1" noChangeArrowheads="1"/>
          </p:cNvSpPr>
          <p:nvPr>
            <p:ph type="body" idx="1"/>
          </p:nvPr>
        </p:nvSpPr>
        <p:spPr>
          <a:xfrm>
            <a:off x="533400" y="1676400"/>
            <a:ext cx="8077200" cy="4648200"/>
          </a:xfrm>
        </p:spPr>
        <p:txBody>
          <a:bodyPr>
            <a:normAutofit/>
          </a:bodyPr>
          <a:lstStyle/>
          <a:p>
            <a:pPr eaLnBrk="1" hangingPunct="1">
              <a:defRPr/>
            </a:pPr>
            <a:r>
              <a:rPr lang="en-US" sz="2400" b="1" dirty="0" smtClean="0">
                <a:latin typeface="Calibri" panose="020F0502020204030204" pitchFamily="34" charset="0"/>
              </a:rPr>
              <a:t>Transition: </a:t>
            </a:r>
            <a:r>
              <a:rPr lang="en-US" sz="2400" dirty="0">
                <a:latin typeface="Calibri" panose="020F0502020204030204" pitchFamily="34" charset="0"/>
              </a:rPr>
              <a:t>T</a:t>
            </a:r>
            <a:r>
              <a:rPr lang="en-US" sz="2400" dirty="0" smtClean="0">
                <a:latin typeface="Calibri" panose="020F0502020204030204" pitchFamily="34" charset="0"/>
              </a:rPr>
              <a:t>he period when a transgender person starts to live as a member of a gender other than that assigned at birth</a:t>
            </a:r>
            <a:endParaRPr lang="en-US" sz="2400" b="1" dirty="0" smtClean="0">
              <a:latin typeface="Calibri" panose="020F0502020204030204" pitchFamily="34" charset="0"/>
            </a:endParaRPr>
          </a:p>
          <a:p>
            <a:pPr eaLnBrk="1" hangingPunct="1">
              <a:defRPr/>
            </a:pPr>
            <a:r>
              <a:rPr lang="en-US" sz="2400" b="1" dirty="0" smtClean="0">
                <a:latin typeface="Calibri" panose="020F0502020204030204" pitchFamily="34" charset="0"/>
              </a:rPr>
              <a:t>Trans-affirming healthcare: </a:t>
            </a:r>
            <a:r>
              <a:rPr lang="en-US" sz="2400" dirty="0" smtClean="0">
                <a:latin typeface="Calibri" panose="020F0502020204030204" pitchFamily="34" charset="0"/>
              </a:rPr>
              <a:t>Healthcare that pays respect to the unique needs and characteristics of the individual who is transgender</a:t>
            </a:r>
          </a:p>
          <a:p>
            <a:pPr eaLnBrk="1" hangingPunct="1">
              <a:defRPr/>
            </a:pPr>
            <a:r>
              <a:rPr lang="en-US" sz="2400" b="1" dirty="0" smtClean="0">
                <a:latin typeface="Calibri" panose="020F0502020204030204" pitchFamily="34" charset="0"/>
              </a:rPr>
              <a:t>Gender Confirmation Treatment: </a:t>
            </a:r>
            <a:r>
              <a:rPr lang="en-US" sz="2400" dirty="0" smtClean="0">
                <a:latin typeface="Calibri" panose="020F0502020204030204" pitchFamily="34" charset="0"/>
              </a:rPr>
              <a:t>Medical or surgical treatments that alter a person’s biological sex to correspond with inner gender identity</a:t>
            </a:r>
          </a:p>
          <a:p>
            <a:pPr marL="0" indent="0" eaLnBrk="1" hangingPunct="1">
              <a:buFont typeface="Wingdings" panose="05000000000000000000" pitchFamily="2" charset="2"/>
              <a:buNone/>
              <a:defRPr/>
            </a:pPr>
            <a:endParaRPr lang="en-US" sz="1600" dirty="0" smtClean="0"/>
          </a:p>
          <a:p>
            <a:pPr eaLnBrk="1" hangingPunct="1">
              <a:defRPr/>
            </a:pPr>
            <a:endParaRPr lang="en-US" altLang="en-US" sz="1600" b="1" dirty="0" smtClean="0">
              <a:latin typeface="Calibri" pitchFamily="34" charset="0"/>
            </a:endParaRPr>
          </a:p>
          <a:p>
            <a:pPr eaLnBrk="1" hangingPunct="1">
              <a:defRPr/>
            </a:pPr>
            <a:endParaRPr lang="en-US" altLang="en-US" sz="1600" b="1" dirty="0" smtClean="0">
              <a:latin typeface="Calibri" pitchFamily="34" charset="0"/>
            </a:endParaRPr>
          </a:p>
          <a:p>
            <a:pPr eaLnBrk="1" hangingPunct="1">
              <a:defRPr/>
            </a:pPr>
            <a:endParaRPr lang="en-US" altLang="en-US" sz="1600" b="1" dirty="0" smtClean="0">
              <a:latin typeface="Calibri" pitchFamily="34" charset="0"/>
            </a:endParaRPr>
          </a:p>
          <a:p>
            <a:pPr eaLnBrk="1" hangingPunct="1">
              <a:defRPr/>
            </a:pPr>
            <a:endParaRPr lang="en-US" altLang="en-US" sz="1600" b="1" dirty="0" smtClean="0">
              <a:latin typeface="Calibri" pitchFamily="34" charset="0"/>
            </a:endParaRPr>
          </a:p>
          <a:p>
            <a:pPr eaLnBrk="1" hangingPunct="1">
              <a:defRPr/>
            </a:pPr>
            <a:endParaRPr lang="en-US" altLang="en-US" sz="1600" b="1" dirty="0" smtClean="0">
              <a:latin typeface="Calibri" pitchFamily="34" charset="0"/>
            </a:endParaRPr>
          </a:p>
          <a:p>
            <a:pPr eaLnBrk="1" hangingPunct="1">
              <a:defRPr/>
            </a:pPr>
            <a:endParaRPr lang="en-US" altLang="en-US" sz="1600" b="1" dirty="0" smtClean="0">
              <a:latin typeface="Calibri" pitchFamily="34" charset="0"/>
            </a:endParaRPr>
          </a:p>
          <a:p>
            <a:pPr eaLnBrk="1" hangingPunct="1">
              <a:defRPr/>
            </a:pPr>
            <a:endParaRPr lang="en-US" altLang="en-US" sz="1600" b="1" dirty="0" smtClean="0">
              <a:latin typeface="Calibri" pitchFamily="34" charset="0"/>
            </a:endParaRPr>
          </a:p>
          <a:p>
            <a:pPr eaLnBrk="1" hangingPunct="1">
              <a:defRPr/>
            </a:pPr>
            <a:endParaRPr lang="en-US" altLang="en-US" sz="1600" b="1" dirty="0" smtClean="0">
              <a:latin typeface="Calibri" pitchFamily="34" charset="0"/>
            </a:endParaRPr>
          </a:p>
          <a:p>
            <a:pPr eaLnBrk="1" hangingPunct="1">
              <a:defRPr/>
            </a:pPr>
            <a:endParaRPr lang="en-US" altLang="en-US" sz="1600" b="1" dirty="0" smtClean="0">
              <a:latin typeface="Calibri" pitchFamily="34" charset="0"/>
            </a:endParaRPr>
          </a:p>
          <a:p>
            <a:pPr marL="0" indent="0" eaLnBrk="1" hangingPunct="1">
              <a:buFont typeface="Wingdings" panose="05000000000000000000" pitchFamily="2" charset="2"/>
              <a:buNone/>
              <a:defRPr/>
            </a:pPr>
            <a:endParaRPr lang="en-US" altLang="en-US" sz="1600" b="1" dirty="0" smtClean="0">
              <a:latin typeface="Calibri" pitchFamily="34" charset="0"/>
            </a:endParaRPr>
          </a:p>
        </p:txBody>
      </p:sp>
    </p:spTree>
    <p:extLst>
      <p:ext uri="{BB962C8B-B14F-4D97-AF65-F5344CB8AC3E}">
        <p14:creationId xmlns:p14="http://schemas.microsoft.com/office/powerpoint/2010/main" val="213292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altLang="en-US" sz="3600" dirty="0" smtClean="0">
                <a:latin typeface="Calibri" pitchFamily="34" charset="0"/>
              </a:rPr>
              <a:t>Additional Terminology</a:t>
            </a:r>
          </a:p>
        </p:txBody>
      </p:sp>
      <p:sp>
        <p:nvSpPr>
          <p:cNvPr id="19459" name="Rectangle 3"/>
          <p:cNvSpPr>
            <a:spLocks noGrp="1" noChangeArrowheads="1"/>
          </p:cNvSpPr>
          <p:nvPr>
            <p:ph type="body" idx="1"/>
          </p:nvPr>
        </p:nvSpPr>
        <p:spPr>
          <a:xfrm>
            <a:off x="457200" y="1676400"/>
            <a:ext cx="7848600" cy="4953000"/>
          </a:xfrm>
        </p:spPr>
        <p:txBody>
          <a:bodyPr>
            <a:normAutofit lnSpcReduction="10000"/>
          </a:bodyPr>
          <a:lstStyle/>
          <a:p>
            <a:pPr eaLnBrk="1" hangingPunct="1">
              <a:defRPr/>
            </a:pPr>
            <a:r>
              <a:rPr lang="en-US" altLang="en-US" sz="2000" b="1" dirty="0" smtClean="0">
                <a:latin typeface="Calibri" pitchFamily="34" charset="0"/>
              </a:rPr>
              <a:t>Gender Dysphoria: </a:t>
            </a:r>
            <a:r>
              <a:rPr lang="en-US" altLang="en-US" sz="2000" dirty="0" smtClean="0">
                <a:latin typeface="Calibri" pitchFamily="34" charset="0"/>
              </a:rPr>
              <a:t>a clinical diagnosis in the DSM-5 defined as marked incongruence between a person’s experience/expressed gender and that person’s primary and secondary sexual characteristics. For clinical diagnosis, there must be evidence of significant distress or impairment to social, occupational, or other important areas of functioning</a:t>
            </a:r>
            <a:endParaRPr lang="en-US" altLang="en-US" sz="2000" b="1" dirty="0" smtClean="0">
              <a:latin typeface="Calibri" pitchFamily="34" charset="0"/>
            </a:endParaRPr>
          </a:p>
          <a:p>
            <a:pPr eaLnBrk="1" hangingPunct="1">
              <a:defRPr/>
            </a:pPr>
            <a:r>
              <a:rPr lang="en-US" altLang="en-US" sz="2000" b="1" dirty="0" smtClean="0">
                <a:latin typeface="Calibri" pitchFamily="34" charset="0"/>
              </a:rPr>
              <a:t>Intersex:</a:t>
            </a:r>
            <a:r>
              <a:rPr lang="en-US" altLang="en-US" sz="2000" dirty="0" smtClean="0">
                <a:latin typeface="Calibri" pitchFamily="34" charset="0"/>
              </a:rPr>
              <a:t>  Someone who is born with ‘sex chromosomes’, external genitalia, or internal reproductive systems that are not considered ‘standard’ for either male or female</a:t>
            </a:r>
          </a:p>
          <a:p>
            <a:pPr lvl="1">
              <a:defRPr/>
            </a:pPr>
            <a:r>
              <a:rPr lang="en-US" altLang="en-US" sz="1800" dirty="0" smtClean="0">
                <a:latin typeface="Calibri" pitchFamily="34" charset="0"/>
              </a:rPr>
              <a:t>Hermaphrodite is an outdated term that many find offensive</a:t>
            </a:r>
          </a:p>
          <a:p>
            <a:pPr eaLnBrk="1" hangingPunct="1">
              <a:spcBef>
                <a:spcPct val="0"/>
              </a:spcBef>
              <a:defRPr/>
            </a:pPr>
            <a:r>
              <a:rPr lang="en-US" altLang="en-US" sz="2000" b="1" dirty="0" smtClean="0">
                <a:latin typeface="Calibri" pitchFamily="34" charset="0"/>
              </a:rPr>
              <a:t>Queer:</a:t>
            </a:r>
            <a:r>
              <a:rPr lang="en-US" altLang="en-US" sz="2000" dirty="0" smtClean="0">
                <a:latin typeface="Calibri" pitchFamily="34" charset="0"/>
              </a:rPr>
              <a:t>  An umbrella term used by some LGBTQ people to identify themselves </a:t>
            </a:r>
          </a:p>
          <a:p>
            <a:pPr lvl="1" eaLnBrk="1" hangingPunct="1">
              <a:spcBef>
                <a:spcPct val="0"/>
              </a:spcBef>
              <a:defRPr/>
            </a:pPr>
            <a:r>
              <a:rPr lang="en-US" altLang="en-US" sz="2000" dirty="0" smtClean="0">
                <a:latin typeface="Calibri" pitchFamily="34" charset="0"/>
              </a:rPr>
              <a:t>Used more often among young LGBTQ people</a:t>
            </a:r>
          </a:p>
          <a:p>
            <a:pPr lvl="1" eaLnBrk="1" hangingPunct="1">
              <a:spcBef>
                <a:spcPct val="0"/>
              </a:spcBef>
              <a:defRPr/>
            </a:pPr>
            <a:r>
              <a:rPr lang="en-US" altLang="en-US" sz="2000" dirty="0" smtClean="0">
                <a:latin typeface="Calibri" pitchFamily="34" charset="0"/>
              </a:rPr>
              <a:t>Some LGBTQ people find it offensive</a:t>
            </a:r>
          </a:p>
          <a:p>
            <a:pPr marL="0" indent="0" eaLnBrk="1" hangingPunct="1">
              <a:buClr>
                <a:srgbClr val="336666"/>
              </a:buClr>
              <a:buFont typeface="Wingdings" panose="05000000000000000000" pitchFamily="2" charset="2"/>
              <a:buNone/>
              <a:defRPr/>
            </a:pPr>
            <a:endParaRPr lang="en-US" sz="1200" dirty="0" smtClean="0">
              <a:solidFill>
                <a:srgbClr val="000000"/>
              </a:solidFill>
            </a:endParaRPr>
          </a:p>
          <a:p>
            <a:pPr marL="0" indent="0" eaLnBrk="1" hangingPunct="1">
              <a:buClr>
                <a:srgbClr val="336666"/>
              </a:buClr>
              <a:buFont typeface="Wingdings" panose="05000000000000000000" pitchFamily="2" charset="2"/>
              <a:buNone/>
              <a:defRPr/>
            </a:pPr>
            <a:r>
              <a:rPr lang="en-US" sz="1200" dirty="0" smtClean="0">
                <a:solidFill>
                  <a:srgbClr val="000000"/>
                </a:solidFill>
              </a:rPr>
              <a:t>American </a:t>
            </a:r>
            <a:r>
              <a:rPr lang="en-US" sz="1200" dirty="0">
                <a:solidFill>
                  <a:srgbClr val="000000"/>
                </a:solidFill>
              </a:rPr>
              <a:t>Psychiatric Association. </a:t>
            </a:r>
            <a:r>
              <a:rPr lang="en-US" sz="1200" i="1" dirty="0">
                <a:solidFill>
                  <a:srgbClr val="000000"/>
                </a:solidFill>
              </a:rPr>
              <a:t>Diagnostic and Statistical Manual of Mental Disorders, 5th Edition</a:t>
            </a:r>
            <a:r>
              <a:rPr lang="en-US" sz="1200" dirty="0">
                <a:solidFill>
                  <a:srgbClr val="000000"/>
                </a:solidFill>
              </a:rPr>
              <a:t>; 2013</a:t>
            </a:r>
            <a:endParaRPr lang="en-US" altLang="en-US" sz="1200" b="1" dirty="0">
              <a:solidFill>
                <a:srgbClr val="000000"/>
              </a:solidFill>
              <a:latin typeface="Calibri" pitchFamily="34" charset="0"/>
            </a:endParaRPr>
          </a:p>
          <a:p>
            <a:pPr eaLnBrk="1" hangingPunct="1">
              <a:defRPr/>
            </a:pPr>
            <a:endParaRPr lang="en-US" altLang="en-US" sz="1600" dirty="0" smtClean="0">
              <a:latin typeface="Calibri" pitchFamily="34" charset="0"/>
            </a:endParaRPr>
          </a:p>
        </p:txBody>
      </p:sp>
    </p:spTree>
    <p:extLst>
      <p:ext uri="{BB962C8B-B14F-4D97-AF65-F5344CB8AC3E}">
        <p14:creationId xmlns:p14="http://schemas.microsoft.com/office/powerpoint/2010/main" val="1051868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altLang="en-US" sz="3600" dirty="0" smtClean="0">
                <a:latin typeface="Calibri" pitchFamily="34" charset="0"/>
              </a:rPr>
              <a:t>Gender Pronouns</a:t>
            </a:r>
          </a:p>
        </p:txBody>
      </p:sp>
      <p:sp>
        <p:nvSpPr>
          <p:cNvPr id="19459" name="Rectangle 4"/>
          <p:cNvSpPr>
            <a:spLocks noGrp="1" noChangeArrowheads="1"/>
          </p:cNvSpPr>
          <p:nvPr>
            <p:ph type="body" sz="half" idx="4294967295"/>
          </p:nvPr>
        </p:nvSpPr>
        <p:spPr>
          <a:xfrm>
            <a:off x="457200" y="1905000"/>
            <a:ext cx="3429000" cy="4114800"/>
          </a:xfrm>
        </p:spPr>
        <p:txBody>
          <a:bodyPr/>
          <a:lstStyle/>
          <a:p>
            <a:pPr eaLnBrk="1" hangingPunct="1"/>
            <a:r>
              <a:rPr lang="en-US" altLang="en-US" sz="2400" dirty="0" smtClean="0"/>
              <a:t>The way someone refers to themselves</a:t>
            </a:r>
          </a:p>
          <a:p>
            <a:pPr eaLnBrk="1" hangingPunct="1"/>
            <a:r>
              <a:rPr lang="en-US" altLang="en-US" sz="2400" dirty="0" smtClean="0"/>
              <a:t>Examples: </a:t>
            </a:r>
          </a:p>
          <a:p>
            <a:pPr lvl="1" eaLnBrk="1" hangingPunct="1"/>
            <a:r>
              <a:rPr lang="en-US" altLang="en-US" sz="2000" dirty="0" smtClean="0"/>
              <a:t>He/Him</a:t>
            </a:r>
          </a:p>
          <a:p>
            <a:pPr lvl="1" eaLnBrk="1" hangingPunct="1"/>
            <a:r>
              <a:rPr lang="en-US" altLang="en-US" sz="2000" dirty="0" smtClean="0"/>
              <a:t>She/Her</a:t>
            </a:r>
          </a:p>
          <a:p>
            <a:pPr lvl="1" eaLnBrk="1" hangingPunct="1"/>
            <a:r>
              <a:rPr lang="en-US" altLang="en-US" sz="2000" dirty="0" smtClean="0"/>
              <a:t>They/Them</a:t>
            </a:r>
          </a:p>
          <a:p>
            <a:pPr lvl="1" eaLnBrk="1" hangingPunct="1"/>
            <a:r>
              <a:rPr lang="en-US" altLang="en-US" sz="2000" dirty="0" err="1" smtClean="0"/>
              <a:t>Ze</a:t>
            </a:r>
            <a:r>
              <a:rPr lang="en-US" altLang="en-US" sz="2000" dirty="0" smtClean="0"/>
              <a:t>/</a:t>
            </a:r>
            <a:r>
              <a:rPr lang="en-US" altLang="en-US" sz="2000" dirty="0" err="1" smtClean="0"/>
              <a:t>Hir</a:t>
            </a:r>
            <a:endParaRPr lang="en-US" altLang="en-US" sz="2000" dirty="0" smtClean="0"/>
          </a:p>
          <a:p>
            <a:pPr lvl="1" eaLnBrk="1" hangingPunct="1"/>
            <a:r>
              <a:rPr lang="en-US" altLang="en-US" sz="2000" dirty="0" smtClean="0"/>
              <a:t>And infinitely more</a:t>
            </a:r>
          </a:p>
        </p:txBody>
      </p:sp>
      <p:pic>
        <p:nvPicPr>
          <p:cNvPr id="1946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124075"/>
            <a:ext cx="44196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19"/>
          <p:cNvSpPr txBox="1">
            <a:spLocks noChangeArrowheads="1"/>
          </p:cNvSpPr>
          <p:nvPr/>
        </p:nvSpPr>
        <p:spPr bwMode="auto">
          <a:xfrm>
            <a:off x="4495800" y="2514600"/>
            <a:ext cx="1828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2"/>
                </a:solidFill>
                <a:latin typeface="Arial" panose="020B0604020202020204" pitchFamily="34" charset="0"/>
              </a:defRPr>
            </a:lvl3pPr>
            <a:lvl4pPr marL="1600200" indent="-228600" eaLnBrk="0" hangingPunct="0">
              <a:spcBef>
                <a:spcPct val="20000"/>
              </a:spcBef>
              <a:buClr>
                <a:schemeClr val="tx1"/>
              </a:buClr>
              <a:buChar char="•"/>
              <a:defRPr sz="2000">
                <a:solidFill>
                  <a:schemeClr val="tx2"/>
                </a:solidFill>
                <a:latin typeface="Arial" panose="020B0604020202020204" pitchFamily="34" charset="0"/>
              </a:defRPr>
            </a:lvl4pPr>
            <a:lvl5pPr marL="2057400" indent="-228600" eaLnBrk="0" hangingPunct="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spcBef>
                <a:spcPct val="50000"/>
              </a:spcBef>
              <a:buClrTx/>
              <a:buSzTx/>
              <a:buFontTx/>
              <a:buNone/>
            </a:pPr>
            <a:r>
              <a:rPr lang="en-US" altLang="en-US" sz="1600" b="0" dirty="0">
                <a:latin typeface="Berlin Sans FB" pitchFamily="34" charset="0"/>
              </a:rPr>
              <a:t>You had me at ‘what is your preferred gender pronoun’!</a:t>
            </a:r>
          </a:p>
        </p:txBody>
      </p:sp>
    </p:spTree>
    <p:extLst>
      <p:ext uri="{BB962C8B-B14F-4D97-AF65-F5344CB8AC3E}">
        <p14:creationId xmlns:p14="http://schemas.microsoft.com/office/powerpoint/2010/main" val="2626210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20"/>
          <p:cNvSpPr>
            <a:spLocks noGrp="1"/>
          </p:cNvSpPr>
          <p:nvPr>
            <p:ph type="title"/>
          </p:nvPr>
        </p:nvSpPr>
        <p:spPr/>
        <p:txBody>
          <a:bodyPr/>
          <a:lstStyle/>
          <a:p>
            <a:r>
              <a:rPr lang="en-US" dirty="0" smtClean="0">
                <a:latin typeface="Calibri" pitchFamily="34" charset="0"/>
                <a:ea typeface="ＭＳ Ｐゴシック"/>
                <a:cs typeface="ＭＳ Ｐゴシック"/>
              </a:rPr>
              <a:t>IFH mission statement</a:t>
            </a:r>
          </a:p>
        </p:txBody>
      </p:sp>
      <p:sp>
        <p:nvSpPr>
          <p:cNvPr id="12290" name="Content Placeholder 21"/>
          <p:cNvSpPr>
            <a:spLocks noGrp="1"/>
          </p:cNvSpPr>
          <p:nvPr>
            <p:ph idx="1"/>
          </p:nvPr>
        </p:nvSpPr>
        <p:spPr bwMode="auto">
          <a:xfrm>
            <a:off x="990600" y="2209800"/>
            <a:ext cx="7086600" cy="4267200"/>
          </a:xfrm>
          <a:noFill/>
          <a:ln>
            <a:miter lim="800000"/>
            <a:headEnd/>
            <a:tailEnd/>
          </a:ln>
        </p:spPr>
        <p:txBody>
          <a:bodyPr wrap="square" lIns="91440" tIns="45720" rIns="91440" bIns="45720" numCol="1" anchor="t" anchorCtr="0" compatLnSpc="1">
            <a:prstTxWarp prst="textNoShape">
              <a:avLst/>
            </a:prstTxWarp>
            <a:normAutofit/>
          </a:bodyPr>
          <a:lstStyle/>
          <a:p>
            <a:endParaRPr lang="en-US" altLang="en-US" sz="2800" i="1" dirty="0" smtClean="0">
              <a:latin typeface="Calibri" pitchFamily="34" charset="0"/>
            </a:endParaRPr>
          </a:p>
          <a:p>
            <a:pPr marL="45720" indent="0">
              <a:buNone/>
            </a:pPr>
            <a:r>
              <a:rPr lang="en-US" altLang="en-US" sz="2400" dirty="0" smtClean="0">
                <a:latin typeface="Calibri" pitchFamily="34" charset="0"/>
              </a:rPr>
              <a:t>The </a:t>
            </a:r>
            <a:r>
              <a:rPr lang="en-US" altLang="en-US" sz="2400" dirty="0">
                <a:latin typeface="Calibri" pitchFamily="34" charset="0"/>
              </a:rPr>
              <a:t>mission of the Institute for Family Health is to improve access to high quality, patient-centered primary health care targeted to the needs of medically underserved communities</a:t>
            </a:r>
            <a:r>
              <a:rPr lang="en-US" altLang="en-US" sz="2400" dirty="0" smtClean="0">
                <a:latin typeface="Calibri" pitchFamily="34" charset="0"/>
              </a:rPr>
              <a:t>.</a:t>
            </a:r>
            <a:endParaRPr lang="en-US" sz="2400" dirty="0" smtClean="0">
              <a:latin typeface="Calibri" pitchFamily="34" charset="0"/>
              <a:ea typeface="ＭＳ Ｐゴシック"/>
              <a:cs typeface="ＭＳ Ｐゴシック"/>
            </a:endParaRPr>
          </a:p>
          <a:p>
            <a:endParaRPr lang="en-US" sz="2400" dirty="0" smtClean="0">
              <a:latin typeface="Calibri"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altLang="en-US" sz="3600" dirty="0" smtClean="0">
                <a:latin typeface="Calibri" pitchFamily="34" charset="0"/>
              </a:rPr>
              <a:t>Pronoun etiquette</a:t>
            </a:r>
          </a:p>
        </p:txBody>
      </p:sp>
      <p:graphicFrame>
        <p:nvGraphicFramePr>
          <p:cNvPr id="4" name="Table 3"/>
          <p:cNvGraphicFramePr>
            <a:graphicFrameLocks noGrp="1"/>
          </p:cNvGraphicFramePr>
          <p:nvPr>
            <p:extLst>
              <p:ext uri="{D42A27DB-BD31-4B8C-83A1-F6EECF244321}">
                <p14:modId xmlns:p14="http://schemas.microsoft.com/office/powerpoint/2010/main" val="4057217529"/>
              </p:ext>
            </p:extLst>
          </p:nvPr>
        </p:nvGraphicFramePr>
        <p:xfrm>
          <a:off x="228600" y="1905001"/>
          <a:ext cx="8610600" cy="4038597"/>
        </p:xfrm>
        <a:graphic>
          <a:graphicData uri="http://schemas.openxmlformats.org/drawingml/2006/table">
            <a:tbl>
              <a:tblPr firstRow="1" bandRow="1">
                <a:tableStyleId>{00A15C55-8517-42AA-B614-E9B94910E393}</a:tableStyleId>
              </a:tblPr>
              <a:tblGrid>
                <a:gridCol w="4305300"/>
                <a:gridCol w="4305300"/>
              </a:tblGrid>
              <a:tr h="789151">
                <a:tc>
                  <a:txBody>
                    <a:bodyPr/>
                    <a:lstStyle/>
                    <a:p>
                      <a:pPr algn="ctr"/>
                      <a:r>
                        <a:rPr lang="en-US" dirty="0" smtClean="0"/>
                        <a:t>Do</a:t>
                      </a:r>
                      <a:endParaRPr lang="en-US" dirty="0"/>
                    </a:p>
                  </a:txBody>
                  <a:tcPr anchor="ctr"/>
                </a:tc>
                <a:tc>
                  <a:txBody>
                    <a:bodyPr/>
                    <a:lstStyle/>
                    <a:p>
                      <a:pPr algn="ctr"/>
                      <a:r>
                        <a:rPr lang="en-US" dirty="0" smtClean="0"/>
                        <a:t>Don’t</a:t>
                      </a:r>
                      <a:endParaRPr lang="en-US" dirty="0"/>
                    </a:p>
                  </a:txBody>
                  <a:tcPr anchor="ctr"/>
                </a:tc>
              </a:tr>
              <a:tr h="835572">
                <a:tc>
                  <a:txBody>
                    <a:bodyPr/>
                    <a:lstStyle/>
                    <a:p>
                      <a:r>
                        <a:rPr lang="en-US" dirty="0" smtClean="0"/>
                        <a:t>Ask</a:t>
                      </a:r>
                      <a:r>
                        <a:rPr lang="en-US" baseline="0" dirty="0" smtClean="0"/>
                        <a:t> about preferred pronouns</a:t>
                      </a:r>
                      <a:endParaRPr lang="en-US" dirty="0"/>
                    </a:p>
                  </a:txBody>
                  <a:tcPr anchor="ctr"/>
                </a:tc>
                <a:tc>
                  <a:txBody>
                    <a:bodyPr/>
                    <a:lstStyle/>
                    <a:p>
                      <a:r>
                        <a:rPr lang="en-US" dirty="0" smtClean="0"/>
                        <a:t>Assume</a:t>
                      </a:r>
                      <a:r>
                        <a:rPr lang="en-US" baseline="0" dirty="0" smtClean="0"/>
                        <a:t> a patient’s identity and pronoun preference</a:t>
                      </a:r>
                      <a:endParaRPr lang="en-US" dirty="0"/>
                    </a:p>
                  </a:txBody>
                  <a:tcPr anchor="ctr"/>
                </a:tc>
              </a:tr>
              <a:tr h="789151">
                <a:tc>
                  <a:txBody>
                    <a:bodyPr/>
                    <a:lstStyle/>
                    <a:p>
                      <a:r>
                        <a:rPr lang="en-US" dirty="0" smtClean="0"/>
                        <a:t>Respect your patient’s identity and choices</a:t>
                      </a:r>
                      <a:endParaRPr lang="en-US" dirty="0"/>
                    </a:p>
                  </a:txBody>
                  <a:tcPr anchor="ctr"/>
                </a:tc>
                <a:tc>
                  <a:txBody>
                    <a:bodyPr/>
                    <a:lstStyle/>
                    <a:p>
                      <a:r>
                        <a:rPr lang="en-US" dirty="0" smtClean="0"/>
                        <a:t>Disrespect</a:t>
                      </a:r>
                      <a:r>
                        <a:rPr lang="en-US" baseline="0" dirty="0" smtClean="0"/>
                        <a:t> your patient’s pronoun usage</a:t>
                      </a:r>
                      <a:endParaRPr lang="en-US" dirty="0"/>
                    </a:p>
                  </a:txBody>
                  <a:tcPr anchor="ctr"/>
                </a:tc>
              </a:tr>
              <a:tr h="789151">
                <a:tc>
                  <a:txBody>
                    <a:bodyPr/>
                    <a:lstStyle/>
                    <a:p>
                      <a:r>
                        <a:rPr lang="en-US" dirty="0" smtClean="0"/>
                        <a:t>Apologize</a:t>
                      </a:r>
                      <a:r>
                        <a:rPr lang="en-US" baseline="0" dirty="0" smtClean="0"/>
                        <a:t> if you make a mistake</a:t>
                      </a:r>
                      <a:endParaRPr lang="en-US" dirty="0"/>
                    </a:p>
                  </a:txBody>
                  <a:tcPr anchor="ctr"/>
                </a:tc>
                <a:tc>
                  <a:txBody>
                    <a:bodyPr/>
                    <a:lstStyle/>
                    <a:p>
                      <a:r>
                        <a:rPr lang="en-US" dirty="0" smtClean="0"/>
                        <a:t>Perseverate on the mistake</a:t>
                      </a:r>
                      <a:endParaRPr lang="en-US" dirty="0"/>
                    </a:p>
                  </a:txBody>
                  <a:tcPr anchor="ctr"/>
                </a:tc>
              </a:tr>
              <a:tr h="835572">
                <a:tc gridSpan="2">
                  <a:txBody>
                    <a:bodyPr/>
                    <a:lstStyle/>
                    <a:p>
                      <a:r>
                        <a:rPr lang="en-US" dirty="0" smtClean="0"/>
                        <a:t>TIP: Use</a:t>
                      </a:r>
                      <a:r>
                        <a:rPr lang="en-US" baseline="0" dirty="0" smtClean="0"/>
                        <a:t> the preferred name field in EPIC and use an FYI to designate a preferred set of pronouns</a:t>
                      </a:r>
                      <a:endParaRPr lang="en-US" dirty="0"/>
                    </a:p>
                  </a:txBody>
                  <a:tcPr anchor="ctr"/>
                </a:tc>
                <a:tc hMerge="1">
                  <a:txBody>
                    <a:bodyPr/>
                    <a:lstStyle/>
                    <a:p>
                      <a:endParaRPr lang="en-US" dirty="0"/>
                    </a:p>
                  </a:txBody>
                  <a:tcPr/>
                </a:tc>
              </a:tr>
            </a:tbl>
          </a:graphicData>
        </a:graphic>
      </p:graphicFrame>
    </p:spTree>
    <p:extLst>
      <p:ext uri="{BB962C8B-B14F-4D97-AF65-F5344CB8AC3E}">
        <p14:creationId xmlns:p14="http://schemas.microsoft.com/office/powerpoint/2010/main" val="1696901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delevine\AppData\Local\Microsoft\Windows\Temporary Internet Files\Content.Outlook\3EZ19ST0\trans dos donts.jpg"/>
          <p:cNvPicPr>
            <a:picLocks noChangeAspect="1" noChangeArrowheads="1"/>
          </p:cNvPicPr>
          <p:nvPr/>
        </p:nvPicPr>
        <p:blipFill>
          <a:blip r:embed="rId3">
            <a:extLst>
              <a:ext uri="{28A0092B-C50C-407E-A947-70E740481C1C}">
                <a14:useLocalDpi xmlns:a14="http://schemas.microsoft.com/office/drawing/2010/main" val="0"/>
              </a:ext>
            </a:extLst>
          </a:blip>
          <a:srcRect l="2754" t="3784" r="5309" b="53513"/>
          <a:stretch>
            <a:fillRect/>
          </a:stretch>
        </p:blipFill>
        <p:spPr bwMode="auto">
          <a:xfrm>
            <a:off x="0" y="609600"/>
            <a:ext cx="9075738" cy="54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226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delevine\AppData\Local\Microsoft\Windows\Temporary Internet Files\Content.Outlook\3EZ19ST0\trans dos donts.jpg"/>
          <p:cNvPicPr>
            <a:picLocks noChangeAspect="1" noChangeArrowheads="1"/>
          </p:cNvPicPr>
          <p:nvPr/>
        </p:nvPicPr>
        <p:blipFill>
          <a:blip r:embed="rId3">
            <a:extLst>
              <a:ext uri="{28A0092B-C50C-407E-A947-70E740481C1C}">
                <a14:useLocalDpi xmlns:a14="http://schemas.microsoft.com/office/drawing/2010/main" val="0"/>
              </a:ext>
            </a:extLst>
          </a:blip>
          <a:srcRect t="46187" b="13913"/>
          <a:stretch>
            <a:fillRect/>
          </a:stretch>
        </p:blipFill>
        <p:spPr bwMode="auto">
          <a:xfrm>
            <a:off x="228600" y="1828800"/>
            <a:ext cx="8720138"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C:\Users\delevine\AppData\Local\Microsoft\Windows\Temporary Internet Files\Content.Outlook\3EZ19ST0\trans dos donts.jpg"/>
          <p:cNvPicPr>
            <a:picLocks noChangeAspect="1" noChangeArrowheads="1"/>
          </p:cNvPicPr>
          <p:nvPr/>
        </p:nvPicPr>
        <p:blipFill>
          <a:blip r:embed="rId4" cstate="print">
            <a:extLst>
              <a:ext uri="{28A0092B-C50C-407E-A947-70E740481C1C}">
                <a14:useLocalDpi xmlns:a14="http://schemas.microsoft.com/office/drawing/2010/main" val="0"/>
              </a:ext>
            </a:extLst>
          </a:blip>
          <a:srcRect t="4504" b="81441"/>
          <a:stretch>
            <a:fillRect/>
          </a:stretch>
        </p:blipFill>
        <p:spPr bwMode="auto">
          <a:xfrm>
            <a:off x="31750" y="0"/>
            <a:ext cx="91122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763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81000" y="393406"/>
            <a:ext cx="7696200" cy="1054394"/>
          </a:xfrm>
        </p:spPr>
        <p:txBody>
          <a:bodyPr/>
          <a:lstStyle/>
          <a:p>
            <a:pPr eaLnBrk="1" hangingPunct="1">
              <a:defRPr/>
            </a:pPr>
            <a:r>
              <a:rPr lang="en-US" altLang="en-US" sz="3600" dirty="0" smtClean="0">
                <a:latin typeface="Calibri" pitchFamily="34" charset="0"/>
              </a:rPr>
              <a:t>Tips for Serving LGBTQ Identified Patients</a:t>
            </a:r>
            <a:r>
              <a:rPr lang="en-US" altLang="en-US" sz="3600" dirty="0" smtClean="0">
                <a:effectLst>
                  <a:outerShdw blurRad="38100" dist="38100" dir="2700000" algn="tl">
                    <a:srgbClr val="C0C0C0"/>
                  </a:outerShdw>
                </a:effectLst>
                <a:latin typeface="Calibri" pitchFamily="34" charset="0"/>
              </a:rPr>
              <a:t>	</a:t>
            </a:r>
          </a:p>
        </p:txBody>
      </p:sp>
      <p:sp>
        <p:nvSpPr>
          <p:cNvPr id="24579" name="Rectangle 3"/>
          <p:cNvSpPr>
            <a:spLocks noGrp="1" noChangeArrowheads="1"/>
          </p:cNvSpPr>
          <p:nvPr>
            <p:ph sz="half" idx="1"/>
          </p:nvPr>
        </p:nvSpPr>
        <p:spPr>
          <a:xfrm>
            <a:off x="838200" y="1828800"/>
            <a:ext cx="5105400" cy="4648200"/>
          </a:xfrm>
        </p:spPr>
        <p:txBody>
          <a:bodyPr/>
          <a:lstStyle/>
          <a:p>
            <a:pPr eaLnBrk="1" hangingPunct="1"/>
            <a:r>
              <a:rPr lang="en-US" altLang="en-US" dirty="0" smtClean="0">
                <a:latin typeface="Calibri" panose="020F0502020204030204" pitchFamily="34" charset="0"/>
              </a:rPr>
              <a:t>Keep an open mind</a:t>
            </a:r>
          </a:p>
          <a:p>
            <a:pPr eaLnBrk="1" hangingPunct="1"/>
            <a:r>
              <a:rPr lang="en-US" altLang="en-US" dirty="0" smtClean="0">
                <a:latin typeface="Calibri" panose="020F0502020204030204" pitchFamily="34" charset="0"/>
              </a:rPr>
              <a:t>Be respectful of their identity, their choices, their relationship status</a:t>
            </a:r>
          </a:p>
          <a:p>
            <a:pPr eaLnBrk="1" hangingPunct="1"/>
            <a:r>
              <a:rPr lang="en-US" altLang="en-US" dirty="0" smtClean="0">
                <a:latin typeface="Calibri" panose="020F0502020204030204" pitchFamily="34" charset="0"/>
              </a:rPr>
              <a:t>An LGBTQ patient may not choose to ‘come out’, or share that they are LGBTQ with you.   Allow them to share that information with you when they are ready.</a:t>
            </a:r>
          </a:p>
        </p:txBody>
      </p:sp>
      <p:pic>
        <p:nvPicPr>
          <p:cNvPr id="24580"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29400" y="1600200"/>
            <a:ext cx="2403475" cy="5073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944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altLang="en-US" sz="3600" dirty="0" smtClean="0">
                <a:latin typeface="Calibri" pitchFamily="34" charset="0"/>
              </a:rPr>
              <a:t>Tips for Serving LGBTQ </a:t>
            </a:r>
            <a:br>
              <a:rPr lang="en-US" altLang="en-US" sz="3600" dirty="0" smtClean="0">
                <a:latin typeface="Calibri" pitchFamily="34" charset="0"/>
              </a:rPr>
            </a:br>
            <a:r>
              <a:rPr lang="en-US" altLang="en-US" sz="3600" dirty="0" smtClean="0">
                <a:latin typeface="Calibri" pitchFamily="34" charset="0"/>
              </a:rPr>
              <a:t>Identified Patients</a:t>
            </a:r>
            <a:r>
              <a:rPr lang="en-US" altLang="en-US" sz="3600" dirty="0" smtClean="0">
                <a:effectLst>
                  <a:outerShdw blurRad="38100" dist="38100" dir="2700000" algn="tl">
                    <a:srgbClr val="C0C0C0"/>
                  </a:outerShdw>
                </a:effectLst>
                <a:latin typeface="Calibri" pitchFamily="34" charset="0"/>
              </a:rPr>
              <a:t>	</a:t>
            </a:r>
          </a:p>
        </p:txBody>
      </p:sp>
      <p:sp>
        <p:nvSpPr>
          <p:cNvPr id="25603" name="Rectangle 3"/>
          <p:cNvSpPr>
            <a:spLocks noGrp="1" noChangeArrowheads="1"/>
          </p:cNvSpPr>
          <p:nvPr>
            <p:ph type="body" idx="1"/>
          </p:nvPr>
        </p:nvSpPr>
        <p:spPr>
          <a:xfrm>
            <a:off x="381000" y="2133600"/>
            <a:ext cx="8407893" cy="4407408"/>
          </a:xfrm>
        </p:spPr>
        <p:txBody>
          <a:bodyPr/>
          <a:lstStyle/>
          <a:p>
            <a:pPr eaLnBrk="1" hangingPunct="1"/>
            <a:r>
              <a:rPr lang="en-US" altLang="en-US" sz="2600" dirty="0" smtClean="0">
                <a:latin typeface="Calibri" panose="020F0502020204030204" pitchFamily="34" charset="0"/>
              </a:rPr>
              <a:t>LGBTQ patients require the same sensitivity and confidentiality that every other patient receives</a:t>
            </a:r>
          </a:p>
          <a:p>
            <a:pPr eaLnBrk="1" hangingPunct="1"/>
            <a:r>
              <a:rPr lang="en-US" altLang="en-US" sz="2600" dirty="0" smtClean="0">
                <a:latin typeface="Calibri" panose="020F0502020204030204" pitchFamily="34" charset="0"/>
              </a:rPr>
              <a:t>LGBTQ is about more than sexuality and sexual health</a:t>
            </a:r>
          </a:p>
          <a:p>
            <a:pPr eaLnBrk="1" hangingPunct="1"/>
            <a:r>
              <a:rPr lang="en-US" altLang="en-US" sz="2600" dirty="0" smtClean="0">
                <a:latin typeface="Calibri" panose="020F0502020204030204" pitchFamily="34" charset="0"/>
              </a:rPr>
              <a:t>Ask questions about their life and identity if it relates to the care that you are giving them</a:t>
            </a:r>
          </a:p>
          <a:p>
            <a:pPr lvl="1" eaLnBrk="1" hangingPunct="1"/>
            <a:r>
              <a:rPr lang="en-US" altLang="en-US" sz="2400" dirty="0" smtClean="0">
                <a:latin typeface="Calibri" panose="020F0502020204030204" pitchFamily="34" charset="0"/>
              </a:rPr>
              <a:t>It is not appropriate to ask a patient a question about their LGBTQ identity just because you’re curious</a:t>
            </a:r>
          </a:p>
        </p:txBody>
      </p:sp>
    </p:spTree>
    <p:extLst>
      <p:ext uri="{BB962C8B-B14F-4D97-AF65-F5344CB8AC3E}">
        <p14:creationId xmlns:p14="http://schemas.microsoft.com/office/powerpoint/2010/main" val="1059253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n-US" altLang="en-US" sz="3600" dirty="0" smtClean="0">
                <a:latin typeface="Calibri" pitchFamily="34" charset="0"/>
              </a:rPr>
              <a:t>Tips for Serving LGBTQ </a:t>
            </a:r>
            <a:br>
              <a:rPr lang="en-US" altLang="en-US" sz="3600" dirty="0" smtClean="0">
                <a:latin typeface="Calibri" pitchFamily="34" charset="0"/>
              </a:rPr>
            </a:br>
            <a:r>
              <a:rPr lang="en-US" altLang="en-US" sz="3600" dirty="0" smtClean="0">
                <a:latin typeface="Calibri" pitchFamily="34" charset="0"/>
              </a:rPr>
              <a:t>Identified Patients</a:t>
            </a:r>
          </a:p>
        </p:txBody>
      </p:sp>
      <p:sp>
        <p:nvSpPr>
          <p:cNvPr id="26627" name="Rectangle 3"/>
          <p:cNvSpPr>
            <a:spLocks noGrp="1" noChangeArrowheads="1"/>
          </p:cNvSpPr>
          <p:nvPr>
            <p:ph type="body" idx="1"/>
          </p:nvPr>
        </p:nvSpPr>
        <p:spPr/>
        <p:txBody>
          <a:bodyPr>
            <a:noAutofit/>
          </a:bodyPr>
          <a:lstStyle/>
          <a:p>
            <a:pPr eaLnBrk="1" hangingPunct="1"/>
            <a:r>
              <a:rPr lang="en-US" altLang="en-US" sz="2400" dirty="0" smtClean="0">
                <a:latin typeface="Calibri" panose="020F0502020204030204" pitchFamily="34" charset="0"/>
              </a:rPr>
              <a:t>When first meeting a patient, try to use gender-neutral language</a:t>
            </a:r>
          </a:p>
          <a:p>
            <a:pPr eaLnBrk="1" hangingPunct="1"/>
            <a:r>
              <a:rPr lang="en-US" altLang="en-US" sz="2400" dirty="0" smtClean="0">
                <a:latin typeface="Calibri" panose="020F0502020204030204" pitchFamily="34" charset="0"/>
              </a:rPr>
              <a:t>If a patient uses specific language to identify themselves, follow suit</a:t>
            </a:r>
          </a:p>
          <a:p>
            <a:pPr lvl="1" eaLnBrk="1" hangingPunct="1"/>
            <a:r>
              <a:rPr lang="en-US" altLang="en-US" sz="2400" dirty="0" smtClean="0">
                <a:latin typeface="Calibri" panose="020F0502020204030204" pitchFamily="34" charset="0"/>
              </a:rPr>
              <a:t>‘my </a:t>
            </a:r>
            <a:r>
              <a:rPr lang="en-US" altLang="en-US" sz="2400" b="1" dirty="0" smtClean="0">
                <a:latin typeface="Calibri" panose="020F0502020204030204" pitchFamily="34" charset="0"/>
              </a:rPr>
              <a:t>partner</a:t>
            </a:r>
            <a:r>
              <a:rPr lang="en-US" altLang="en-US" sz="2400" dirty="0" smtClean="0">
                <a:latin typeface="Calibri" panose="020F0502020204030204" pitchFamily="34" charset="0"/>
              </a:rPr>
              <a:t> and I…’ (rather than girlfriend/boyfriend, husband/wife)</a:t>
            </a:r>
          </a:p>
          <a:p>
            <a:pPr lvl="1" eaLnBrk="1" hangingPunct="1"/>
            <a:r>
              <a:rPr lang="en-US" altLang="en-US" sz="2400" dirty="0" smtClean="0">
                <a:latin typeface="Calibri" panose="020F0502020204030204" pitchFamily="34" charset="0"/>
              </a:rPr>
              <a:t> ‘I’m </a:t>
            </a:r>
            <a:r>
              <a:rPr lang="en-US" altLang="en-US" sz="2400" b="1" dirty="0" smtClean="0">
                <a:latin typeface="Calibri" panose="020F0502020204030204" pitchFamily="34" charset="0"/>
              </a:rPr>
              <a:t>gay</a:t>
            </a:r>
            <a:r>
              <a:rPr lang="en-US" altLang="en-US" sz="2400" dirty="0" smtClean="0">
                <a:latin typeface="Calibri" panose="020F0502020204030204" pitchFamily="34" charset="0"/>
              </a:rPr>
              <a:t>’ (rather than ‘homosexual’)</a:t>
            </a:r>
          </a:p>
          <a:p>
            <a:r>
              <a:rPr lang="en-US" altLang="en-US" sz="2400" dirty="0" smtClean="0">
                <a:latin typeface="Calibri" panose="020F0502020204030204" pitchFamily="34" charset="0"/>
              </a:rPr>
              <a:t>You’re probably already working </a:t>
            </a:r>
            <a:r>
              <a:rPr lang="en-US" altLang="en-US" sz="2400" dirty="0">
                <a:latin typeface="Calibri" panose="020F0502020204030204" pitchFamily="34" charset="0"/>
              </a:rPr>
              <a:t>with LGBTQ </a:t>
            </a:r>
            <a:r>
              <a:rPr lang="en-US" altLang="en-US" sz="2400" dirty="0" smtClean="0">
                <a:latin typeface="Calibri" panose="020F0502020204030204" pitchFamily="34" charset="0"/>
              </a:rPr>
              <a:t>patients. </a:t>
            </a:r>
            <a:r>
              <a:rPr lang="en-US" altLang="en-US" sz="2400" dirty="0">
                <a:latin typeface="Calibri" panose="020F0502020204030204" pitchFamily="34" charset="0"/>
              </a:rPr>
              <a:t>Just remember each person’s experience is </a:t>
            </a:r>
            <a:r>
              <a:rPr lang="en-US" altLang="en-US" sz="2400" dirty="0" smtClean="0">
                <a:latin typeface="Calibri" panose="020F0502020204030204" pitchFamily="34" charset="0"/>
              </a:rPr>
              <a:t>unique</a:t>
            </a:r>
            <a:endParaRPr lang="en-US" altLang="en-US" sz="2400" dirty="0">
              <a:latin typeface="Calibri" panose="020F0502020204030204" pitchFamily="34" charset="0"/>
            </a:endParaRPr>
          </a:p>
          <a:p>
            <a:r>
              <a:rPr lang="en-US" altLang="en-US" sz="2400" dirty="0">
                <a:latin typeface="Calibri" panose="020F0502020204030204" pitchFamily="34" charset="0"/>
              </a:rPr>
              <a:t>Continue to educate yourself about LGBTQ </a:t>
            </a:r>
            <a:r>
              <a:rPr lang="en-US" altLang="en-US" sz="2400" dirty="0" smtClean="0">
                <a:latin typeface="Calibri" panose="020F0502020204030204" pitchFamily="34" charset="0"/>
              </a:rPr>
              <a:t>communities</a:t>
            </a:r>
            <a:endParaRPr lang="en-US" altLang="en-US" sz="2400" dirty="0">
              <a:latin typeface="Calibri" panose="020F0502020204030204" pitchFamily="34" charset="0"/>
            </a:endParaRPr>
          </a:p>
        </p:txBody>
      </p:sp>
    </p:spTree>
    <p:extLst>
      <p:ext uri="{BB962C8B-B14F-4D97-AF65-F5344CB8AC3E}">
        <p14:creationId xmlns:p14="http://schemas.microsoft.com/office/powerpoint/2010/main" val="13177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76200" y="304800"/>
            <a:ext cx="8077200" cy="1054394"/>
          </a:xfrm>
        </p:spPr>
        <p:txBody>
          <a:bodyPr/>
          <a:lstStyle/>
          <a:p>
            <a:pPr eaLnBrk="1" hangingPunct="1">
              <a:defRPr/>
            </a:pPr>
            <a:r>
              <a:rPr lang="en-US" altLang="en-US" dirty="0" smtClean="0">
                <a:latin typeface="Calibri" pitchFamily="34" charset="0"/>
              </a:rPr>
              <a:t>Creating a Welcoming Environment</a:t>
            </a:r>
          </a:p>
        </p:txBody>
      </p:sp>
      <p:sp>
        <p:nvSpPr>
          <p:cNvPr id="28675" name="Rectangle 3"/>
          <p:cNvSpPr>
            <a:spLocks noGrp="1" noChangeArrowheads="1"/>
          </p:cNvSpPr>
          <p:nvPr>
            <p:ph type="body" sz="half" idx="1"/>
          </p:nvPr>
        </p:nvSpPr>
        <p:spPr>
          <a:xfrm>
            <a:off x="457200" y="1719072"/>
            <a:ext cx="7391400" cy="4407408"/>
          </a:xfrm>
        </p:spPr>
        <p:txBody>
          <a:bodyPr/>
          <a:lstStyle/>
          <a:p>
            <a:pPr eaLnBrk="1" hangingPunct="1"/>
            <a:r>
              <a:rPr lang="en-US" altLang="en-US" dirty="0" smtClean="0">
                <a:latin typeface="Calibri" panose="020F0502020204030204" pitchFamily="34" charset="0"/>
              </a:rPr>
              <a:t>Post rainbow flags or other LGBTQ-friendly symbols in reception and patient rooms</a:t>
            </a:r>
          </a:p>
          <a:p>
            <a:pPr eaLnBrk="1" hangingPunct="1"/>
            <a:r>
              <a:rPr lang="en-US" altLang="en-US" dirty="0" smtClean="0">
                <a:latin typeface="Calibri" panose="020F0502020204030204" pitchFamily="34" charset="0"/>
              </a:rPr>
              <a:t>Display brochures with LGBTQ relevant information</a:t>
            </a:r>
          </a:p>
          <a:p>
            <a:pPr eaLnBrk="1" hangingPunct="1"/>
            <a:r>
              <a:rPr lang="en-US" altLang="en-US" dirty="0" smtClean="0">
                <a:latin typeface="Calibri" panose="020F0502020204030204" pitchFamily="34" charset="0"/>
              </a:rPr>
              <a:t>Open dialogue with patients and staff about gender identity and sexual orientation</a:t>
            </a:r>
          </a:p>
          <a:p>
            <a:pPr eaLnBrk="1" hangingPunct="1"/>
            <a:endParaRPr lang="en-US" altLang="en-US" sz="2200" dirty="0" smtClean="0">
              <a:latin typeface="Calibri" panose="020F0502020204030204" pitchFamily="34" charset="0"/>
            </a:endParaRPr>
          </a:p>
        </p:txBody>
      </p:sp>
    </p:spTree>
    <p:extLst>
      <p:ext uri="{BB962C8B-B14F-4D97-AF65-F5344CB8AC3E}">
        <p14:creationId xmlns:p14="http://schemas.microsoft.com/office/powerpoint/2010/main" val="2379783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defRPr/>
            </a:pPr>
            <a:r>
              <a:rPr lang="en-US" altLang="en-US" sz="4000" dirty="0">
                <a:latin typeface="Calibri" pitchFamily="34" charset="0"/>
              </a:rPr>
              <a:t>NYS LGBTQ Laws and Policies</a:t>
            </a:r>
            <a:endParaRPr lang="en-US" altLang="en-US" sz="4000" dirty="0" smtClean="0">
              <a:effectLst>
                <a:outerShdw blurRad="38100" dist="38100" dir="2700000" algn="tl">
                  <a:srgbClr val="C0C0C0"/>
                </a:outerShdw>
              </a:effectLst>
              <a:latin typeface="Calibri" pitchFamily="34" charset="0"/>
            </a:endParaRPr>
          </a:p>
        </p:txBody>
      </p:sp>
      <p:sp>
        <p:nvSpPr>
          <p:cNvPr id="31747" name="Rectangle 3"/>
          <p:cNvSpPr>
            <a:spLocks noGrp="1" noChangeArrowheads="1"/>
          </p:cNvSpPr>
          <p:nvPr>
            <p:ph type="body" idx="1"/>
          </p:nvPr>
        </p:nvSpPr>
        <p:spPr>
          <a:xfrm>
            <a:off x="762000" y="1905000"/>
            <a:ext cx="5181600" cy="4114800"/>
          </a:xfrm>
        </p:spPr>
        <p:txBody>
          <a:bodyPr>
            <a:normAutofit lnSpcReduction="10000"/>
          </a:bodyPr>
          <a:lstStyle/>
          <a:p>
            <a:pPr eaLnBrk="1" hangingPunct="1">
              <a:buFont typeface="Wingdings" panose="05000000000000000000" pitchFamily="2" charset="2"/>
              <a:buNone/>
            </a:pPr>
            <a:r>
              <a:rPr lang="en-US" altLang="en-US" sz="2600" b="1" dirty="0" smtClean="0">
                <a:latin typeface="Calibri" panose="020F0502020204030204" pitchFamily="34" charset="0"/>
              </a:rPr>
              <a:t>Public Accommodations:</a:t>
            </a:r>
          </a:p>
          <a:p>
            <a:pPr eaLnBrk="1" hangingPunct="1"/>
            <a:r>
              <a:rPr lang="en-US" altLang="en-US" sz="2600" dirty="0" smtClean="0">
                <a:latin typeface="Calibri" panose="020F0502020204030204" pitchFamily="34" charset="0"/>
              </a:rPr>
              <a:t>Transgender individuals are to be free from discrimination in public accommodations under New York City Human Rights Law.</a:t>
            </a:r>
          </a:p>
          <a:p>
            <a:pPr lvl="1" eaLnBrk="1" hangingPunct="1"/>
            <a:r>
              <a:rPr lang="en-US" altLang="en-US" sz="2400" dirty="0" smtClean="0">
                <a:latin typeface="Calibri" panose="020F0502020204030204" pitchFamily="34" charset="0"/>
              </a:rPr>
              <a:t>Transgender individuals have the right to use the bathroom of the gender they identify with, regardless of their biological sex.</a:t>
            </a:r>
          </a:p>
        </p:txBody>
      </p:sp>
      <p:pic>
        <p:nvPicPr>
          <p:cNvPr id="31748" name="Picture 6" descr="http://www.theblaze.com/wp-content/uploads/2012/05/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743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068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ltLang="en-US" sz="2400" dirty="0">
                <a:latin typeface="Calibri" panose="020F0502020204030204" pitchFamily="34" charset="0"/>
              </a:rPr>
              <a:t>The gender marker on a patient’s insurance and/or ID documents should not affect if they can get hormones or surgery</a:t>
            </a:r>
          </a:p>
          <a:p>
            <a:pPr lvl="1"/>
            <a:r>
              <a:rPr lang="en-US" altLang="en-US" sz="2400" dirty="0" smtClean="0">
                <a:latin typeface="Calibri" panose="020F0502020204030204" pitchFamily="34" charset="0"/>
              </a:rPr>
              <a:t>Legal name can affect coverage and claims will need to be submitted using current legal name (may not match preferred or assumed names)</a:t>
            </a:r>
          </a:p>
          <a:p>
            <a:pPr lvl="1"/>
            <a:r>
              <a:rPr lang="en-US" altLang="en-US" sz="2400" dirty="0" smtClean="0">
                <a:latin typeface="Calibri" panose="020F0502020204030204" pitchFamily="34" charset="0"/>
              </a:rPr>
              <a:t>Coverage may vary by plan and gender markers can affect whether or not GYN or </a:t>
            </a:r>
            <a:r>
              <a:rPr lang="en-US" altLang="en-US" sz="2400" dirty="0">
                <a:latin typeface="Calibri" panose="020F0502020204030204" pitchFamily="34" charset="0"/>
              </a:rPr>
              <a:t>prostate care </a:t>
            </a:r>
            <a:r>
              <a:rPr lang="en-US" altLang="en-US" sz="2400" dirty="0" smtClean="0">
                <a:latin typeface="Calibri" panose="020F0502020204030204" pitchFamily="34" charset="0"/>
              </a:rPr>
              <a:t>is covered</a:t>
            </a:r>
            <a:endParaRPr lang="en-US" altLang="en-US" sz="2400" dirty="0">
              <a:latin typeface="Calibri" panose="020F0502020204030204" pitchFamily="34" charset="0"/>
            </a:endParaRPr>
          </a:p>
        </p:txBody>
      </p:sp>
      <p:sp>
        <p:nvSpPr>
          <p:cNvPr id="3" name="Title 2"/>
          <p:cNvSpPr>
            <a:spLocks noGrp="1"/>
          </p:cNvSpPr>
          <p:nvPr>
            <p:ph type="title"/>
          </p:nvPr>
        </p:nvSpPr>
        <p:spPr/>
        <p:txBody>
          <a:bodyPr/>
          <a:lstStyle/>
          <a:p>
            <a:r>
              <a:rPr lang="en-US" sz="3000" dirty="0" smtClean="0"/>
              <a:t>Gender markers and documentation</a:t>
            </a:r>
            <a:endParaRPr lang="en-US" sz="3000" dirty="0"/>
          </a:p>
        </p:txBody>
      </p:sp>
    </p:spTree>
    <p:extLst>
      <p:ext uri="{BB962C8B-B14F-4D97-AF65-F5344CB8AC3E}">
        <p14:creationId xmlns:p14="http://schemas.microsoft.com/office/powerpoint/2010/main" val="3055731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5847"/>
            <a:ext cx="8533660" cy="1054394"/>
          </a:xfrm>
        </p:spPr>
        <p:txBody>
          <a:bodyPr/>
          <a:lstStyle/>
          <a:p>
            <a:pPr eaLnBrk="1" hangingPunct="1">
              <a:defRPr/>
            </a:pPr>
            <a:r>
              <a:rPr lang="en-US" sz="3600" dirty="0" smtClean="0">
                <a:latin typeface="Calibri" panose="020F0502020204030204" pitchFamily="34" charset="0"/>
              </a:rPr>
              <a:t>2015 Medicaid Coverage Update</a:t>
            </a:r>
          </a:p>
        </p:txBody>
      </p:sp>
      <p:sp>
        <p:nvSpPr>
          <p:cNvPr id="32771" name="Content Placeholder 2"/>
          <p:cNvSpPr>
            <a:spLocks noGrp="1"/>
          </p:cNvSpPr>
          <p:nvPr>
            <p:ph idx="1"/>
          </p:nvPr>
        </p:nvSpPr>
        <p:spPr>
          <a:xfrm>
            <a:off x="381000" y="2209800"/>
            <a:ext cx="8407893" cy="4407408"/>
          </a:xfrm>
        </p:spPr>
        <p:txBody>
          <a:bodyPr>
            <a:normAutofit/>
          </a:bodyPr>
          <a:lstStyle/>
          <a:p>
            <a:pPr marL="45720" indent="0" eaLnBrk="1" hangingPunct="1">
              <a:buNone/>
            </a:pPr>
            <a:r>
              <a:rPr lang="en-US" altLang="en-US" sz="3000" dirty="0" smtClean="0">
                <a:latin typeface="Calibri" panose="020F0502020204030204" pitchFamily="34" charset="0"/>
              </a:rPr>
              <a:t>As of March 11, 2015, Medicaid will cover transition-related care and services for persons diagnosed with gender dysphoria, which will include medically necessary cross-sex hormone therapy and gender reassignment surgery for individuals 18 years of age and older. </a:t>
            </a:r>
          </a:p>
        </p:txBody>
      </p:sp>
    </p:spTree>
    <p:extLst>
      <p:ext uri="{BB962C8B-B14F-4D97-AF65-F5344CB8AC3E}">
        <p14:creationId xmlns:p14="http://schemas.microsoft.com/office/powerpoint/2010/main" val="526561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altLang="en-US" sz="3600" b="1" dirty="0" smtClean="0">
                <a:latin typeface="Calibri" pitchFamily="34" charset="0"/>
              </a:rPr>
              <a:t>IFH Patient’s Bill of Rights</a:t>
            </a:r>
          </a:p>
        </p:txBody>
      </p:sp>
      <p:sp>
        <p:nvSpPr>
          <p:cNvPr id="29699" name="Rectangle 3"/>
          <p:cNvSpPr>
            <a:spLocks noGrp="1" noChangeArrowheads="1"/>
          </p:cNvSpPr>
          <p:nvPr>
            <p:ph type="body" idx="1"/>
          </p:nvPr>
        </p:nvSpPr>
        <p:spPr>
          <a:xfrm>
            <a:off x="457200" y="2057400"/>
            <a:ext cx="8255493" cy="4407408"/>
          </a:xfrm>
        </p:spPr>
        <p:txBody>
          <a:bodyPr>
            <a:normAutofit/>
          </a:bodyPr>
          <a:lstStyle/>
          <a:p>
            <a:pPr eaLnBrk="1" hangingPunct="1"/>
            <a:r>
              <a:rPr lang="en-US" altLang="en-US" sz="2400" dirty="0" smtClean="0"/>
              <a:t>The Institute’s Patient Bill of Rights states that we must be respectful and acknowledging of diversity</a:t>
            </a:r>
          </a:p>
          <a:p>
            <a:pPr marL="45720" indent="0" eaLnBrk="1" hangingPunct="1">
              <a:buNone/>
            </a:pPr>
            <a:endParaRPr lang="en-US" altLang="en-US" sz="2400" dirty="0" smtClean="0"/>
          </a:p>
          <a:p>
            <a:pPr eaLnBrk="1" hangingPunct="1"/>
            <a:r>
              <a:rPr lang="en-US" altLang="en-US" sz="2400" dirty="0" smtClean="0"/>
              <a:t>Diversity includes:</a:t>
            </a:r>
          </a:p>
          <a:p>
            <a:pPr lvl="1" eaLnBrk="1" hangingPunct="1"/>
            <a:r>
              <a:rPr lang="en-US" altLang="en-US" sz="2400" dirty="0" smtClean="0"/>
              <a:t>Sexual orientation</a:t>
            </a:r>
          </a:p>
          <a:p>
            <a:pPr lvl="1" eaLnBrk="1" hangingPunct="1"/>
            <a:r>
              <a:rPr lang="en-US" altLang="en-US" sz="2400" dirty="0" smtClean="0"/>
              <a:t>Gender identity</a:t>
            </a:r>
          </a:p>
          <a:p>
            <a:pPr lvl="1" eaLnBrk="1" hangingPunct="1"/>
            <a:r>
              <a:rPr lang="en-US" altLang="en-US" sz="2400" dirty="0" smtClean="0"/>
              <a:t>Gender expression</a:t>
            </a:r>
          </a:p>
          <a:p>
            <a:pPr lvl="1" eaLnBrk="1" hangingPunct="1"/>
            <a:r>
              <a:rPr lang="en-US" altLang="en-US" sz="2400" dirty="0" smtClean="0"/>
              <a:t>Sexual practices</a:t>
            </a:r>
          </a:p>
          <a:p>
            <a:pPr lvl="1" eaLnBrk="1" hangingPunct="1"/>
            <a:endParaRPr lang="en-US" altLang="en-US" sz="2200" dirty="0" smtClean="0"/>
          </a:p>
        </p:txBody>
      </p:sp>
    </p:spTree>
    <p:extLst>
      <p:ext uri="{BB962C8B-B14F-4D97-AF65-F5344CB8AC3E}">
        <p14:creationId xmlns:p14="http://schemas.microsoft.com/office/powerpoint/2010/main" val="3144691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spcBef>
                <a:spcPct val="0"/>
              </a:spcBef>
              <a:buClrTx/>
            </a:pPr>
            <a:r>
              <a:rPr lang="en-US" altLang="en-US" sz="2400" dirty="0" smtClean="0">
                <a:latin typeface="+mj-lt"/>
              </a:rPr>
              <a:t>All New </a:t>
            </a:r>
            <a:r>
              <a:rPr lang="en-US" altLang="en-US" sz="2400" dirty="0">
                <a:latin typeface="+mj-lt"/>
              </a:rPr>
              <a:t>York state </a:t>
            </a:r>
            <a:r>
              <a:rPr lang="en-US" altLang="en-US" sz="2400" dirty="0" smtClean="0">
                <a:latin typeface="+mj-lt"/>
              </a:rPr>
              <a:t>insurance plans must cover hormones and surgery</a:t>
            </a:r>
          </a:p>
          <a:p>
            <a:pPr lvl="1">
              <a:spcBef>
                <a:spcPct val="0"/>
              </a:spcBef>
              <a:buClrTx/>
            </a:pPr>
            <a:r>
              <a:rPr lang="en-US" altLang="en-US" sz="2400" dirty="0" smtClean="0">
                <a:latin typeface="+mj-lt"/>
              </a:rPr>
              <a:t>Medicaid and private insurance</a:t>
            </a:r>
          </a:p>
          <a:p>
            <a:pPr lvl="1">
              <a:spcBef>
                <a:spcPct val="0"/>
              </a:spcBef>
              <a:buClrTx/>
            </a:pPr>
            <a:r>
              <a:rPr lang="en-US" altLang="en-US" sz="2400" dirty="0" smtClean="0">
                <a:latin typeface="+mj-lt"/>
              </a:rPr>
              <a:t>Some procedures are not covered if they are considered cosmetic or elective</a:t>
            </a:r>
          </a:p>
          <a:p>
            <a:pPr lvl="1">
              <a:spcBef>
                <a:spcPct val="0"/>
              </a:spcBef>
              <a:buClrTx/>
            </a:pPr>
            <a:r>
              <a:rPr lang="en-US" altLang="en-US" sz="2400" dirty="0" smtClean="0">
                <a:latin typeface="+mj-lt"/>
              </a:rPr>
              <a:t>Extent of coverage may vary by plan and policy – may require advocacy to help ensure coverage</a:t>
            </a:r>
          </a:p>
          <a:p>
            <a:pPr>
              <a:spcBef>
                <a:spcPct val="0"/>
              </a:spcBef>
              <a:buClrTx/>
            </a:pPr>
            <a:r>
              <a:rPr lang="en-US" altLang="en-US" sz="2400" dirty="0" smtClean="0">
                <a:latin typeface="+mj-lt"/>
              </a:rPr>
              <a:t>Medicare </a:t>
            </a:r>
            <a:r>
              <a:rPr lang="en-US" altLang="en-US" sz="2400" dirty="0">
                <a:latin typeface="+mj-lt"/>
              </a:rPr>
              <a:t>has removed </a:t>
            </a:r>
            <a:r>
              <a:rPr lang="en-US" altLang="en-US" sz="2400" dirty="0" smtClean="0">
                <a:latin typeface="+mj-lt"/>
              </a:rPr>
              <a:t>an existing </a:t>
            </a:r>
            <a:r>
              <a:rPr lang="en-US" altLang="en-US" sz="2400" dirty="0">
                <a:latin typeface="+mj-lt"/>
              </a:rPr>
              <a:t>ban </a:t>
            </a:r>
            <a:r>
              <a:rPr lang="en-US" altLang="en-US" sz="2400" dirty="0" smtClean="0">
                <a:latin typeface="+mj-lt"/>
              </a:rPr>
              <a:t>for coverage</a:t>
            </a:r>
          </a:p>
          <a:p>
            <a:pPr lvl="1">
              <a:spcBef>
                <a:spcPct val="0"/>
              </a:spcBef>
              <a:buClrTx/>
            </a:pPr>
            <a:r>
              <a:rPr lang="en-US" altLang="en-US" sz="2400" dirty="0" smtClean="0">
                <a:latin typeface="+mj-lt"/>
              </a:rPr>
              <a:t>To date, there is no precedent for what coverage will look like</a:t>
            </a:r>
          </a:p>
          <a:p>
            <a:pPr lvl="1">
              <a:spcBef>
                <a:spcPct val="0"/>
              </a:spcBef>
              <a:buClrTx/>
            </a:pPr>
            <a:r>
              <a:rPr lang="en-US" altLang="en-US" sz="2400" dirty="0" smtClean="0">
                <a:latin typeface="+mj-lt"/>
              </a:rPr>
              <a:t>The ACAs statement on non-discriminatory practice has not yet played out in court</a:t>
            </a:r>
            <a:endParaRPr lang="en-US" altLang="en-US" sz="2400" dirty="0">
              <a:latin typeface="+mj-lt"/>
            </a:endParaRPr>
          </a:p>
        </p:txBody>
      </p:sp>
      <p:sp>
        <p:nvSpPr>
          <p:cNvPr id="3" name="Title 2"/>
          <p:cNvSpPr>
            <a:spLocks noGrp="1"/>
          </p:cNvSpPr>
          <p:nvPr>
            <p:ph type="title"/>
          </p:nvPr>
        </p:nvSpPr>
        <p:spPr/>
        <p:txBody>
          <a:bodyPr/>
          <a:lstStyle/>
          <a:p>
            <a:r>
              <a:rPr lang="en-US" dirty="0" smtClean="0"/>
              <a:t>Insurance coverage</a:t>
            </a:r>
            <a:endParaRPr lang="en-US" dirty="0"/>
          </a:p>
        </p:txBody>
      </p:sp>
    </p:spTree>
    <p:extLst>
      <p:ext uri="{BB962C8B-B14F-4D97-AF65-F5344CB8AC3E}">
        <p14:creationId xmlns:p14="http://schemas.microsoft.com/office/powerpoint/2010/main" val="2702899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ltLang="en-US" sz="2400" dirty="0" smtClean="0">
                <a:latin typeface="Calibri" panose="020F0502020204030204" pitchFamily="34" charset="0"/>
              </a:rPr>
              <a:t>For Medicaid coverage:</a:t>
            </a:r>
          </a:p>
          <a:p>
            <a:pPr lvl="1"/>
            <a:r>
              <a:rPr lang="en-US" altLang="en-US" sz="2400" dirty="0" smtClean="0">
                <a:latin typeface="Calibri" panose="020F0502020204030204" pitchFamily="34" charset="0"/>
              </a:rPr>
              <a:t>Diagnosis = Gender Dysphoria</a:t>
            </a:r>
          </a:p>
          <a:p>
            <a:pPr lvl="1"/>
            <a:r>
              <a:rPr lang="en-US" altLang="en-US" sz="2400" dirty="0" smtClean="0">
                <a:latin typeface="Calibri" panose="020F0502020204030204" pitchFamily="34" charset="0"/>
              </a:rPr>
              <a:t>Covers hormone treatment and confirmation surgery</a:t>
            </a:r>
            <a:endParaRPr lang="en-US" altLang="en-US" sz="2400" dirty="0">
              <a:latin typeface="Calibri" panose="020F0502020204030204" pitchFamily="34" charset="0"/>
            </a:endParaRPr>
          </a:p>
          <a:p>
            <a:pPr lvl="2"/>
            <a:r>
              <a:rPr lang="en-US" altLang="en-US" sz="2400" dirty="0" smtClean="0">
                <a:latin typeface="Calibri" panose="020F0502020204030204" pitchFamily="34" charset="0"/>
              </a:rPr>
              <a:t>18 and older only</a:t>
            </a:r>
          </a:p>
          <a:p>
            <a:pPr lvl="2"/>
            <a:r>
              <a:rPr lang="en-US" altLang="en-US" sz="2400" dirty="0" smtClean="0">
                <a:latin typeface="Calibri" panose="020F0502020204030204" pitchFamily="34" charset="0"/>
              </a:rPr>
              <a:t>21 and older if surgery results in permanent sterilization</a:t>
            </a:r>
            <a:endParaRPr lang="en-US" altLang="en-US" sz="2400" dirty="0">
              <a:latin typeface="Calibri" panose="020F0502020204030204" pitchFamily="34" charset="0"/>
            </a:endParaRPr>
          </a:p>
          <a:p>
            <a:pPr lvl="1"/>
            <a:r>
              <a:rPr lang="en-US" altLang="en-US" sz="2400" dirty="0" smtClean="0">
                <a:latin typeface="Calibri" panose="020F0502020204030204" pitchFamily="34" charset="0"/>
              </a:rPr>
              <a:t>Hormone currently covered to date:</a:t>
            </a:r>
          </a:p>
          <a:p>
            <a:pPr lvl="2"/>
            <a:r>
              <a:rPr lang="en-US" altLang="en-US" sz="2400" dirty="0" smtClean="0">
                <a:latin typeface="Calibri" panose="020F0502020204030204" pitchFamily="34" charset="0"/>
              </a:rPr>
              <a:t>conjugated estrogens</a:t>
            </a:r>
          </a:p>
          <a:p>
            <a:pPr lvl="2"/>
            <a:r>
              <a:rPr lang="en-US" altLang="en-US" sz="2400" dirty="0" smtClean="0">
                <a:latin typeface="Calibri" panose="020F0502020204030204" pitchFamily="34" charset="0"/>
              </a:rPr>
              <a:t>Estradiol</a:t>
            </a:r>
          </a:p>
          <a:p>
            <a:pPr lvl="2"/>
            <a:r>
              <a:rPr lang="en-US" altLang="en-US" sz="2400" dirty="0" smtClean="0">
                <a:latin typeface="Calibri" panose="020F0502020204030204" pitchFamily="34" charset="0"/>
              </a:rPr>
              <a:t>testosterone cypionate</a:t>
            </a:r>
            <a:endParaRPr lang="en-US" altLang="en-US" sz="2400" dirty="0">
              <a:latin typeface="Calibri" panose="020F0502020204030204" pitchFamily="34" charset="0"/>
            </a:endParaRPr>
          </a:p>
        </p:txBody>
      </p:sp>
      <p:sp>
        <p:nvSpPr>
          <p:cNvPr id="3" name="Title 2"/>
          <p:cNvSpPr>
            <a:spLocks noGrp="1"/>
          </p:cNvSpPr>
          <p:nvPr>
            <p:ph type="title"/>
          </p:nvPr>
        </p:nvSpPr>
        <p:spPr/>
        <p:txBody>
          <a:bodyPr/>
          <a:lstStyle/>
          <a:p>
            <a:r>
              <a:rPr lang="en-US" dirty="0" smtClean="0"/>
              <a:t>Insurance coverage</a:t>
            </a:r>
            <a:endParaRPr lang="en-US" dirty="0"/>
          </a:p>
        </p:txBody>
      </p:sp>
    </p:spTree>
    <p:extLst>
      <p:ext uri="{BB962C8B-B14F-4D97-AF65-F5344CB8AC3E}">
        <p14:creationId xmlns:p14="http://schemas.microsoft.com/office/powerpoint/2010/main" val="40939994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smtClean="0">
                <a:latin typeface="Calibri" panose="020F0502020204030204" pitchFamily="34" charset="0"/>
              </a:rPr>
              <a:t>LGBTQ Health Task Force</a:t>
            </a:r>
          </a:p>
        </p:txBody>
      </p:sp>
      <p:sp>
        <p:nvSpPr>
          <p:cNvPr id="33795" name="Content Placeholder 2"/>
          <p:cNvSpPr>
            <a:spLocks noGrp="1"/>
          </p:cNvSpPr>
          <p:nvPr>
            <p:ph idx="1"/>
          </p:nvPr>
        </p:nvSpPr>
        <p:spPr>
          <a:xfrm>
            <a:off x="609600" y="2133600"/>
            <a:ext cx="7848600" cy="4114800"/>
          </a:xfrm>
        </p:spPr>
        <p:txBody>
          <a:bodyPr>
            <a:normAutofit/>
          </a:bodyPr>
          <a:lstStyle/>
          <a:p>
            <a:pPr eaLnBrk="1" hangingPunct="1"/>
            <a:r>
              <a:rPr lang="en-US" altLang="en-US" sz="3200" dirty="0" smtClean="0">
                <a:latin typeface="Calibri" panose="020F0502020204030204" pitchFamily="34" charset="0"/>
              </a:rPr>
              <a:t> LGBTQ Affirming and Transcare Protocol</a:t>
            </a:r>
          </a:p>
          <a:p>
            <a:pPr eaLnBrk="1" hangingPunct="1"/>
            <a:r>
              <a:rPr lang="en-US" altLang="en-US" sz="3200" dirty="0" smtClean="0">
                <a:latin typeface="Calibri" panose="020F0502020204030204" pitchFamily="34" charset="0"/>
              </a:rPr>
              <a:t>Documentation Standards </a:t>
            </a:r>
          </a:p>
          <a:p>
            <a:pPr eaLnBrk="1" hangingPunct="1"/>
            <a:r>
              <a:rPr lang="en-US" altLang="en-US" sz="3200" dirty="0" smtClean="0">
                <a:latin typeface="Calibri" panose="020F0502020204030204" pitchFamily="34" charset="0"/>
              </a:rPr>
              <a:t>Presentations and Trainings</a:t>
            </a:r>
          </a:p>
          <a:p>
            <a:pPr eaLnBrk="1" hangingPunct="1"/>
            <a:r>
              <a:rPr lang="en-US" altLang="en-US" sz="3200" dirty="0" smtClean="0">
                <a:latin typeface="Calibri" panose="020F0502020204030204" pitchFamily="34" charset="0"/>
              </a:rPr>
              <a:t>Community Engagement and Outreach</a:t>
            </a:r>
          </a:p>
          <a:p>
            <a:pPr eaLnBrk="1" hangingPunct="1"/>
            <a:r>
              <a:rPr lang="en-US" altLang="en-US" sz="3200" dirty="0" smtClean="0">
                <a:latin typeface="Calibri" panose="020F0502020204030204" pitchFamily="34" charset="0"/>
              </a:rPr>
              <a:t>Resource for IFH Community:</a:t>
            </a:r>
            <a:br>
              <a:rPr lang="en-US" altLang="en-US" sz="3200" dirty="0" smtClean="0">
                <a:latin typeface="Calibri" panose="020F0502020204030204" pitchFamily="34" charset="0"/>
              </a:rPr>
            </a:br>
            <a:r>
              <a:rPr lang="en-US" altLang="en-US" sz="3200" dirty="0" smtClean="0">
                <a:latin typeface="Calibri" panose="020F0502020204030204" pitchFamily="34" charset="0"/>
                <a:hlinkClick r:id="rId3"/>
              </a:rPr>
              <a:t>LGBTQHealth@institute.org</a:t>
            </a:r>
            <a:endParaRPr lang="en-US" altLang="en-US" sz="3200" dirty="0" smtClean="0">
              <a:latin typeface="Calibri" panose="020F0502020204030204" pitchFamily="34" charset="0"/>
            </a:endParaRPr>
          </a:p>
          <a:p>
            <a:pPr eaLnBrk="1" hangingPunct="1"/>
            <a:endParaRPr lang="en-US" altLang="en-US" sz="3600" dirty="0" smtClean="0">
              <a:latin typeface="Calibri" panose="020F0502020204030204" pitchFamily="34" charset="0"/>
            </a:endParaRPr>
          </a:p>
        </p:txBody>
      </p:sp>
    </p:spTree>
    <p:extLst>
      <p:ext uri="{BB962C8B-B14F-4D97-AF65-F5344CB8AC3E}">
        <p14:creationId xmlns:p14="http://schemas.microsoft.com/office/powerpoint/2010/main" val="3675049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dirty="0" smtClean="0">
                <a:latin typeface="Calibri" panose="020F0502020204030204" pitchFamily="34" charset="0"/>
              </a:rPr>
              <a:t>Next Steps You can Take</a:t>
            </a:r>
          </a:p>
        </p:txBody>
      </p:sp>
      <p:sp>
        <p:nvSpPr>
          <p:cNvPr id="34819" name="Content Placeholder 2"/>
          <p:cNvSpPr>
            <a:spLocks noGrp="1"/>
          </p:cNvSpPr>
          <p:nvPr>
            <p:ph idx="1"/>
          </p:nvPr>
        </p:nvSpPr>
        <p:spPr>
          <a:xfrm>
            <a:off x="381000" y="2209800"/>
            <a:ext cx="8407893" cy="4407408"/>
          </a:xfrm>
        </p:spPr>
        <p:txBody>
          <a:bodyPr>
            <a:normAutofit/>
          </a:bodyPr>
          <a:lstStyle/>
          <a:p>
            <a:pPr eaLnBrk="1" hangingPunct="1"/>
            <a:r>
              <a:rPr lang="en-US" altLang="en-US" sz="2600" dirty="0" smtClean="0">
                <a:latin typeface="Calibri" panose="020F0502020204030204" pitchFamily="34" charset="0"/>
              </a:rPr>
              <a:t>Work to provide quality and affirming healthcare to your LGBTQ patients</a:t>
            </a:r>
          </a:p>
          <a:p>
            <a:pPr eaLnBrk="1" hangingPunct="1"/>
            <a:r>
              <a:rPr lang="en-US" altLang="en-US" sz="2600" dirty="0" smtClean="0">
                <a:latin typeface="Calibri" panose="020F0502020204030204" pitchFamily="34" charset="0"/>
              </a:rPr>
              <a:t>Join the LGBTQ Health Task Force</a:t>
            </a:r>
          </a:p>
          <a:p>
            <a:pPr eaLnBrk="1" hangingPunct="1"/>
            <a:r>
              <a:rPr lang="en-US" altLang="en-US" sz="2600" dirty="0" smtClean="0">
                <a:latin typeface="Calibri" panose="020F0502020204030204" pitchFamily="34" charset="0"/>
              </a:rPr>
              <a:t>Attend follow up trainings onsite</a:t>
            </a:r>
          </a:p>
          <a:p>
            <a:pPr eaLnBrk="1" hangingPunct="1"/>
            <a:r>
              <a:rPr lang="en-US" altLang="en-US" sz="2600" dirty="0" smtClean="0">
                <a:latin typeface="Calibri" panose="020F0502020204030204" pitchFamily="34" charset="0"/>
              </a:rPr>
              <a:t>Attend outside trainings for CEUs</a:t>
            </a:r>
          </a:p>
          <a:p>
            <a:pPr eaLnBrk="1" hangingPunct="1"/>
            <a:r>
              <a:rPr lang="en-US" altLang="en-US" sz="2600" dirty="0" smtClean="0">
                <a:latin typeface="Calibri" panose="020F0502020204030204" pitchFamily="34" charset="0"/>
              </a:rPr>
              <a:t>Reach out to the Task Force for any further questions, resources, or information</a:t>
            </a:r>
          </a:p>
          <a:p>
            <a:pPr eaLnBrk="1" hangingPunct="1"/>
            <a:endParaRPr lang="en-US" altLang="en-US" sz="2600" dirty="0" smtClean="0"/>
          </a:p>
          <a:p>
            <a:pPr marL="45720" indent="0" eaLnBrk="1" hangingPunct="1">
              <a:buNone/>
            </a:pPr>
            <a:endParaRPr lang="en-US" altLang="en-US" sz="2600" dirty="0" smtClean="0"/>
          </a:p>
        </p:txBody>
      </p:sp>
    </p:spTree>
    <p:extLst>
      <p:ext uri="{BB962C8B-B14F-4D97-AF65-F5344CB8AC3E}">
        <p14:creationId xmlns:p14="http://schemas.microsoft.com/office/powerpoint/2010/main" val="33281688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altLang="en-US" sz="5000" dirty="0" smtClean="0">
                <a:latin typeface="Calibri" pitchFamily="34" charset="0"/>
              </a:rPr>
              <a:t>Questions/Discussion</a:t>
            </a:r>
          </a:p>
        </p:txBody>
      </p:sp>
      <p:pic>
        <p:nvPicPr>
          <p:cNvPr id="3584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62200" y="2133600"/>
            <a:ext cx="4048125" cy="3543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3920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Autofit/>
          </a:bodyPr>
          <a:lstStyle/>
          <a:p>
            <a:r>
              <a:rPr lang="en-US" altLang="en-US" sz="1400" dirty="0">
                <a:latin typeface="Calibri" panose="020F0502020204030204" pitchFamily="34" charset="0"/>
              </a:rPr>
              <a:t>Callen-Lorde Community Health </a:t>
            </a:r>
            <a:r>
              <a:rPr lang="en-US" altLang="en-US" sz="1400" dirty="0" smtClean="0">
                <a:latin typeface="Calibri" panose="020F0502020204030204" pitchFamily="34" charset="0"/>
              </a:rPr>
              <a:t>Center</a:t>
            </a:r>
          </a:p>
          <a:p>
            <a:pPr lvl="1"/>
            <a:r>
              <a:rPr lang="en-US" altLang="en-US" sz="1400" dirty="0">
                <a:latin typeface="Calibri" panose="020F0502020204030204" pitchFamily="34" charset="0"/>
              </a:rPr>
              <a:t>http://callen-lorde.org/</a:t>
            </a:r>
            <a:endParaRPr lang="en-US" altLang="en-US" sz="1400" dirty="0" smtClean="0">
              <a:latin typeface="Calibri" panose="020F0502020204030204" pitchFamily="34" charset="0"/>
            </a:endParaRPr>
          </a:p>
          <a:p>
            <a:r>
              <a:rPr lang="en-US" altLang="en-US" sz="1400" dirty="0" smtClean="0">
                <a:latin typeface="Calibri" panose="020F0502020204030204" pitchFamily="34" charset="0"/>
              </a:rPr>
              <a:t>Community Kinship Life</a:t>
            </a:r>
          </a:p>
          <a:p>
            <a:pPr lvl="1"/>
            <a:r>
              <a:rPr lang="en-US" altLang="en-US" sz="1400" dirty="0" smtClean="0">
                <a:latin typeface="Calibri" panose="020F0502020204030204" pitchFamily="34" charset="0"/>
              </a:rPr>
              <a:t>http</a:t>
            </a:r>
            <a:r>
              <a:rPr lang="en-US" altLang="en-US" sz="1400" dirty="0">
                <a:latin typeface="Calibri" panose="020F0502020204030204" pitchFamily="34" charset="0"/>
              </a:rPr>
              <a:t>://</a:t>
            </a:r>
            <a:r>
              <a:rPr lang="en-US" altLang="en-US" sz="1400" dirty="0" smtClean="0">
                <a:latin typeface="Calibri" panose="020F0502020204030204" pitchFamily="34" charset="0"/>
              </a:rPr>
              <a:t>www.cklife.org</a:t>
            </a:r>
            <a:endParaRPr lang="en-US" altLang="en-US" sz="1400" dirty="0">
              <a:latin typeface="Calibri" panose="020F0502020204030204" pitchFamily="34" charset="0"/>
            </a:endParaRPr>
          </a:p>
          <a:p>
            <a:r>
              <a:rPr lang="en-US" altLang="en-US" sz="1400" dirty="0" smtClean="0">
                <a:latin typeface="Calibri" panose="020F0502020204030204" pitchFamily="34" charset="0"/>
              </a:rPr>
              <a:t>Clinical Consultation:</a:t>
            </a:r>
          </a:p>
          <a:p>
            <a:pPr lvl="1"/>
            <a:r>
              <a:rPr lang="en-US" altLang="en-US" sz="1400" dirty="0" smtClean="0">
                <a:latin typeface="Calibri" panose="020F0502020204030204" pitchFamily="34" charset="0"/>
              </a:rPr>
              <a:t>https</a:t>
            </a:r>
            <a:r>
              <a:rPr lang="en-US" altLang="en-US" sz="1400" dirty="0">
                <a:latin typeface="Calibri" panose="020F0502020204030204" pitchFamily="34" charset="0"/>
              </a:rPr>
              <a:t>://</a:t>
            </a:r>
            <a:r>
              <a:rPr lang="en-US" altLang="en-US" sz="1400" dirty="0" smtClean="0">
                <a:latin typeface="Calibri" panose="020F0502020204030204" pitchFamily="34" charset="0"/>
              </a:rPr>
              <a:t>transline.zendesk.com/home</a:t>
            </a:r>
          </a:p>
          <a:p>
            <a:pPr lvl="1"/>
            <a:r>
              <a:rPr lang="en-US" altLang="en-US" sz="1400" dirty="0" smtClean="0">
                <a:latin typeface="Calibri" panose="020F0502020204030204" pitchFamily="34" charset="0"/>
              </a:rPr>
              <a:t>http</a:t>
            </a:r>
            <a:r>
              <a:rPr lang="en-US" altLang="en-US" sz="1400" dirty="0">
                <a:latin typeface="Calibri" panose="020F0502020204030204" pitchFamily="34" charset="0"/>
              </a:rPr>
              <a:t>://</a:t>
            </a:r>
            <a:r>
              <a:rPr lang="en-US" altLang="en-US" sz="1400" dirty="0" smtClean="0">
                <a:latin typeface="Calibri" panose="020F0502020204030204" pitchFamily="34" charset="0"/>
              </a:rPr>
              <a:t>www.project-health.org/transline</a:t>
            </a:r>
          </a:p>
          <a:p>
            <a:r>
              <a:rPr lang="en-US" altLang="en-US" sz="1400" dirty="0" smtClean="0">
                <a:latin typeface="Calibri" panose="020F0502020204030204" pitchFamily="34" charset="0"/>
              </a:rPr>
              <a:t>Crisis Intervention</a:t>
            </a:r>
          </a:p>
          <a:p>
            <a:pPr lvl="1"/>
            <a:r>
              <a:rPr lang="en-US" altLang="en-US" sz="1400" dirty="0">
                <a:latin typeface="Calibri" panose="020F0502020204030204" pitchFamily="34" charset="0"/>
              </a:rPr>
              <a:t>http://www.translifeline.org</a:t>
            </a:r>
            <a:r>
              <a:rPr lang="en-US" altLang="en-US" sz="1400" dirty="0" smtClean="0">
                <a:latin typeface="Calibri" panose="020F0502020204030204" pitchFamily="34" charset="0"/>
              </a:rPr>
              <a:t>/ (1-877-565-8860)</a:t>
            </a:r>
          </a:p>
          <a:p>
            <a:r>
              <a:rPr lang="en-US" altLang="en-US" sz="1400" dirty="0" smtClean="0">
                <a:latin typeface="Calibri" panose="020F0502020204030204" pitchFamily="34" charset="0"/>
              </a:rPr>
              <a:t>Fenway Institute</a:t>
            </a:r>
          </a:p>
          <a:p>
            <a:pPr lvl="1"/>
            <a:r>
              <a:rPr lang="en-US" altLang="en-US" sz="1400" dirty="0">
                <a:latin typeface="Calibri" panose="020F0502020204030204" pitchFamily="34" charset="0"/>
              </a:rPr>
              <a:t>http://</a:t>
            </a:r>
            <a:r>
              <a:rPr lang="en-US" altLang="en-US" sz="1400" dirty="0" smtClean="0">
                <a:latin typeface="Calibri" panose="020F0502020204030204" pitchFamily="34" charset="0"/>
              </a:rPr>
              <a:t>fenwayhealth.org</a:t>
            </a:r>
          </a:p>
          <a:p>
            <a:r>
              <a:rPr lang="en-US" altLang="en-US" sz="1400" dirty="0" smtClean="0">
                <a:latin typeface="Calibri" panose="020F0502020204030204" pitchFamily="34" charset="0"/>
              </a:rPr>
              <a:t>Genderbread Person</a:t>
            </a:r>
          </a:p>
          <a:p>
            <a:pPr lvl="1"/>
            <a:r>
              <a:rPr lang="en-US" altLang="en-US" sz="1400" dirty="0">
                <a:latin typeface="Calibri" panose="020F0502020204030204" pitchFamily="34" charset="0"/>
              </a:rPr>
              <a:t>http://itspronouncedmetrosexual.com/2012/01/the-genderbread-person</a:t>
            </a:r>
            <a:endParaRPr lang="en-US" altLang="en-US" sz="1400" dirty="0" smtClean="0">
              <a:latin typeface="Calibri" panose="020F0502020204030204" pitchFamily="34" charset="0"/>
            </a:endParaRPr>
          </a:p>
          <a:p>
            <a:r>
              <a:rPr lang="en-US" altLang="en-US" sz="1400" dirty="0" smtClean="0">
                <a:latin typeface="Calibri" panose="020F0502020204030204" pitchFamily="34" charset="0"/>
              </a:rPr>
              <a:t>Mt</a:t>
            </a:r>
            <a:r>
              <a:rPr lang="en-US" altLang="en-US" sz="1400" dirty="0">
                <a:latin typeface="Calibri" panose="020F0502020204030204" pitchFamily="34" charset="0"/>
              </a:rPr>
              <a:t>. Sinai Beth Israel LGBT Clinic: http://www.wehealny.org/services/lgbt_health_services/index.html</a:t>
            </a:r>
          </a:p>
          <a:p>
            <a:r>
              <a:rPr lang="en-US" altLang="en-US" sz="1400" dirty="0" smtClean="0">
                <a:latin typeface="Calibri" panose="020F0502020204030204" pitchFamily="34" charset="0"/>
              </a:rPr>
              <a:t>Trans Health Care Conference</a:t>
            </a:r>
          </a:p>
          <a:p>
            <a:pPr lvl="1"/>
            <a:r>
              <a:rPr lang="en-US" altLang="en-US" sz="1400" dirty="0">
                <a:latin typeface="Calibri" panose="020F0502020204030204" pitchFamily="34" charset="0"/>
              </a:rPr>
              <a:t>https://</a:t>
            </a:r>
            <a:r>
              <a:rPr lang="en-US" altLang="en-US" sz="1400" dirty="0" smtClean="0">
                <a:latin typeface="Calibri" panose="020F0502020204030204" pitchFamily="34" charset="0"/>
              </a:rPr>
              <a:t>www.mazzonicenter.org</a:t>
            </a:r>
          </a:p>
          <a:p>
            <a:r>
              <a:rPr lang="en-US" altLang="en-US" sz="1400" dirty="0" smtClean="0">
                <a:latin typeface="Calibri" panose="020F0502020204030204" pitchFamily="34" charset="0"/>
              </a:rPr>
              <a:t>World Professional Association for Transgender Health</a:t>
            </a:r>
          </a:p>
          <a:p>
            <a:pPr lvl="1"/>
            <a:r>
              <a:rPr lang="en-US" altLang="en-US" sz="1400" dirty="0" smtClean="0">
                <a:latin typeface="Calibri" panose="020F0502020204030204" pitchFamily="34" charset="0"/>
              </a:rPr>
              <a:t>http</a:t>
            </a:r>
            <a:r>
              <a:rPr lang="en-US" altLang="en-US" sz="1400" dirty="0">
                <a:latin typeface="Calibri" panose="020F0502020204030204" pitchFamily="34" charset="0"/>
              </a:rPr>
              <a:t>://www.wpath.org</a:t>
            </a:r>
            <a:r>
              <a:rPr lang="en-US" altLang="en-US" sz="1400" dirty="0" smtClean="0">
                <a:latin typeface="Calibri" panose="020F0502020204030204" pitchFamily="34" charset="0"/>
              </a:rPr>
              <a:t>/</a:t>
            </a:r>
          </a:p>
        </p:txBody>
      </p:sp>
      <p:sp>
        <p:nvSpPr>
          <p:cNvPr id="3" name="Title 2"/>
          <p:cNvSpPr>
            <a:spLocks noGrp="1"/>
          </p:cNvSpPr>
          <p:nvPr>
            <p:ph type="title"/>
          </p:nvPr>
        </p:nvSpPr>
        <p:spPr/>
        <p:txBody>
          <a:bodyPr/>
          <a:lstStyle/>
          <a:p>
            <a:r>
              <a:rPr lang="en-US" dirty="0" smtClean="0"/>
              <a:t>References and resources</a:t>
            </a:r>
            <a:endParaRPr lang="en-US" dirty="0"/>
          </a:p>
        </p:txBody>
      </p:sp>
    </p:spTree>
    <p:extLst>
      <p:ext uri="{BB962C8B-B14F-4D97-AF65-F5344CB8AC3E}">
        <p14:creationId xmlns:p14="http://schemas.microsoft.com/office/powerpoint/2010/main" val="36301487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Appendix slides</a:t>
            </a:r>
            <a:endParaRPr lang="en-US" dirty="0"/>
          </a:p>
        </p:txBody>
      </p:sp>
    </p:spTree>
    <p:extLst>
      <p:ext uri="{BB962C8B-B14F-4D97-AF65-F5344CB8AC3E}">
        <p14:creationId xmlns:p14="http://schemas.microsoft.com/office/powerpoint/2010/main" val="834005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altLang="en-US" sz="3600" dirty="0" smtClean="0">
                <a:latin typeface="Calibri" pitchFamily="34" charset="0"/>
              </a:rPr>
              <a:t>NYS LGBTQ Laws and Policies</a:t>
            </a:r>
          </a:p>
        </p:txBody>
      </p:sp>
      <p:sp>
        <p:nvSpPr>
          <p:cNvPr id="30723"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z="2600" b="1" dirty="0" smtClean="0">
                <a:latin typeface="Calibri" panose="020F0502020204030204" pitchFamily="34" charset="0"/>
              </a:rPr>
              <a:t>Healthcare:</a:t>
            </a:r>
          </a:p>
          <a:p>
            <a:pPr eaLnBrk="1" hangingPunct="1"/>
            <a:r>
              <a:rPr lang="en-US" altLang="en-US" sz="2600" dirty="0" smtClean="0">
                <a:latin typeface="Calibri" panose="020F0502020204030204" pitchFamily="34" charset="0"/>
              </a:rPr>
              <a:t>An adult may designate their partner as having authority to make medical decisions on their behalf through a health care proxy</a:t>
            </a:r>
          </a:p>
          <a:p>
            <a:pPr eaLnBrk="1" hangingPunct="1"/>
            <a:r>
              <a:rPr lang="en-US" altLang="en-US" sz="2600" dirty="0" smtClean="0">
                <a:latin typeface="Calibri" panose="020F0502020204030204" pitchFamily="34" charset="0"/>
              </a:rPr>
              <a:t>A domestic partner may not be refused hospital visitation rights</a:t>
            </a:r>
            <a:endParaRPr lang="en-US" altLang="en-US" sz="2600" b="1" dirty="0" smtClean="0">
              <a:latin typeface="Calibri" panose="020F0502020204030204" pitchFamily="34" charset="0"/>
            </a:endParaRPr>
          </a:p>
          <a:p>
            <a:pPr eaLnBrk="1" hangingPunct="1"/>
            <a:endParaRPr lang="en-US" altLang="en-US" sz="2600" b="1" dirty="0" smtClean="0">
              <a:latin typeface="Calibri" panose="020F0502020204030204" pitchFamily="34" charset="0"/>
            </a:endParaRPr>
          </a:p>
          <a:p>
            <a:pPr eaLnBrk="1" hangingPunct="1">
              <a:buFont typeface="Wingdings" panose="05000000000000000000" pitchFamily="2" charset="2"/>
              <a:buNone/>
            </a:pPr>
            <a:endParaRPr lang="en-US" altLang="en-US" dirty="0" smtClean="0"/>
          </a:p>
          <a:p>
            <a:pPr eaLnBrk="1" hangingPunct="1"/>
            <a:endParaRPr lang="en-US" altLang="en-US" dirty="0" smtClean="0"/>
          </a:p>
        </p:txBody>
      </p:sp>
      <p:pic>
        <p:nvPicPr>
          <p:cNvPr id="30724" name="Picture 6" descr="http://blogs.phoenixnewtimes.com/valleyfever/anti%20discrimination%20sign.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226" b="97984" l="3557" r="96838"/>
                    </a14:imgEffect>
                  </a14:imgLayer>
                </a14:imgProps>
              </a:ext>
              <a:ext uri="{28A0092B-C50C-407E-A947-70E740481C1C}">
                <a14:useLocalDpi xmlns:a14="http://schemas.microsoft.com/office/drawing/2010/main" val="0"/>
              </a:ext>
            </a:extLst>
          </a:blip>
          <a:srcRect/>
          <a:stretch>
            <a:fillRect/>
          </a:stretch>
        </p:blipFill>
        <p:spPr bwMode="auto">
          <a:xfrm>
            <a:off x="6137809" y="4114800"/>
            <a:ext cx="24098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862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3468" y="1600200"/>
            <a:ext cx="8448836" cy="1828800"/>
          </a:xfrm>
        </p:spPr>
        <p:txBody>
          <a:bodyPr>
            <a:normAutofit fontScale="77500" lnSpcReduction="20000"/>
          </a:bodyPr>
          <a:lstStyle/>
          <a:p>
            <a:r>
              <a:rPr lang="en-US" altLang="en-US" sz="2400" dirty="0" smtClean="0">
                <a:latin typeface="Calibri" panose="020F0502020204030204" pitchFamily="34" charset="0"/>
              </a:rPr>
              <a:t>Two letters generally needed by surgeons and insurance for approval:</a:t>
            </a:r>
          </a:p>
          <a:p>
            <a:pPr lvl="1"/>
            <a:r>
              <a:rPr lang="en-US" altLang="en-US" sz="2400" dirty="0" smtClean="0">
                <a:latin typeface="Calibri" panose="020F0502020204030204" pitchFamily="34" charset="0"/>
              </a:rPr>
              <a:t>NYS licensed psychiatrist or psychologist who has had a continuous relationship with the patient</a:t>
            </a:r>
          </a:p>
          <a:p>
            <a:pPr lvl="1"/>
            <a:r>
              <a:rPr lang="en-US" altLang="en-US" sz="2400" dirty="0" smtClean="0">
                <a:latin typeface="Calibri" panose="020F0502020204030204" pitchFamily="34" charset="0"/>
              </a:rPr>
              <a:t>NYS licensed psychiatrist, psychologist, physician, or clinical social worker working within their scope of practice (i.e. could be a one-off </a:t>
            </a:r>
            <a:r>
              <a:rPr lang="en-US" altLang="en-US" sz="2400" dirty="0" err="1" smtClean="0">
                <a:latin typeface="Calibri" panose="020F0502020204030204" pitchFamily="34" charset="0"/>
              </a:rPr>
              <a:t>eval</a:t>
            </a:r>
            <a:r>
              <a:rPr lang="en-US" altLang="en-US" sz="2400" dirty="0" smtClean="0">
                <a:latin typeface="Calibri" panose="020F0502020204030204" pitchFamily="34" charset="0"/>
              </a:rPr>
              <a:t> or consultation resulting in the letter)</a:t>
            </a:r>
            <a:endParaRPr lang="en-US" altLang="en-US" sz="2400" dirty="0">
              <a:latin typeface="Calibri" panose="020F0502020204030204" pitchFamily="34" charset="0"/>
            </a:endParaRPr>
          </a:p>
        </p:txBody>
      </p:sp>
      <p:sp>
        <p:nvSpPr>
          <p:cNvPr id="3" name="Title 2"/>
          <p:cNvSpPr>
            <a:spLocks noGrp="1"/>
          </p:cNvSpPr>
          <p:nvPr>
            <p:ph type="title"/>
          </p:nvPr>
        </p:nvSpPr>
        <p:spPr/>
        <p:txBody>
          <a:bodyPr/>
          <a:lstStyle/>
          <a:p>
            <a:r>
              <a:rPr lang="en-US" dirty="0" smtClean="0"/>
              <a:t>Letters for Surgery</a:t>
            </a:r>
            <a:endParaRPr lang="en-US" dirty="0"/>
          </a:p>
        </p:txBody>
      </p:sp>
      <p:sp>
        <p:nvSpPr>
          <p:cNvPr id="4" name="Content Placeholder 1"/>
          <p:cNvSpPr txBox="1">
            <a:spLocks/>
          </p:cNvSpPr>
          <p:nvPr/>
        </p:nvSpPr>
        <p:spPr>
          <a:xfrm>
            <a:off x="381000" y="3417627"/>
            <a:ext cx="8411304" cy="2819400"/>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altLang="en-US" sz="1600" dirty="0" smtClean="0">
                <a:latin typeface="Calibri" panose="020F0502020204030204" pitchFamily="34" charset="0"/>
              </a:rPr>
              <a:t>Content of letters</a:t>
            </a:r>
          </a:p>
          <a:p>
            <a:pPr lvl="1"/>
            <a:r>
              <a:rPr lang="en-US" altLang="en-US" sz="1600" dirty="0" smtClean="0">
                <a:latin typeface="Calibri" panose="020F0502020204030204" pitchFamily="34" charset="0"/>
              </a:rPr>
              <a:t>Persistent and well-documented case of gender dysphoria</a:t>
            </a:r>
          </a:p>
          <a:p>
            <a:pPr lvl="1"/>
            <a:r>
              <a:rPr lang="en-US" altLang="en-US" sz="1600" dirty="0" smtClean="0">
                <a:latin typeface="Calibri" panose="020F0502020204030204" pitchFamily="34" charset="0"/>
              </a:rPr>
              <a:t>Has engaged in mental health treatment as deemed medically necessary</a:t>
            </a:r>
          </a:p>
          <a:p>
            <a:pPr lvl="1"/>
            <a:r>
              <a:rPr lang="en-US" altLang="en-US" sz="1600" dirty="0" smtClean="0">
                <a:latin typeface="Calibri" panose="020F0502020204030204" pitchFamily="34" charset="0"/>
              </a:rPr>
              <a:t>No medical contraindications to confirmation surgery</a:t>
            </a:r>
          </a:p>
          <a:p>
            <a:pPr lvl="1"/>
            <a:r>
              <a:rPr lang="en-US" altLang="en-US" sz="1600" dirty="0" smtClean="0">
                <a:latin typeface="Calibri" panose="020F0502020204030204" pitchFamily="34" charset="0"/>
              </a:rPr>
              <a:t>Can provide informed Consent </a:t>
            </a:r>
          </a:p>
          <a:p>
            <a:pPr lvl="2"/>
            <a:r>
              <a:rPr lang="en-US" altLang="en-US" dirty="0" smtClean="0">
                <a:latin typeface="Calibri" panose="020F0502020204030204" pitchFamily="34" charset="0"/>
              </a:rPr>
              <a:t>No medical or mental health conditions that would impact capacity </a:t>
            </a:r>
          </a:p>
          <a:p>
            <a:pPr lvl="1"/>
            <a:r>
              <a:rPr lang="en-US" altLang="en-US" sz="1600" dirty="0" smtClean="0">
                <a:latin typeface="Calibri" panose="020F0502020204030204" pitchFamily="34" charset="0"/>
              </a:rPr>
              <a:t>Has received hormone treatment appropriate to the patient’s goals for transition</a:t>
            </a:r>
          </a:p>
          <a:p>
            <a:pPr lvl="1"/>
            <a:r>
              <a:rPr lang="en-US" altLang="en-US" sz="1600" dirty="0" smtClean="0">
                <a:latin typeface="Calibri" panose="020F0502020204030204" pitchFamily="34" charset="0"/>
              </a:rPr>
              <a:t>Has received hormone treatment for a minimum of 12 months prior to genital surgery</a:t>
            </a:r>
          </a:p>
          <a:p>
            <a:pPr lvl="1"/>
            <a:r>
              <a:rPr lang="en-US" altLang="en-US" sz="1600" dirty="0" smtClean="0">
                <a:latin typeface="Calibri" panose="020F0502020204030204" pitchFamily="34" charset="0"/>
              </a:rPr>
              <a:t>Has lived for 12 months in a gender role congruent with the individual’s gender identity</a:t>
            </a:r>
          </a:p>
        </p:txBody>
      </p:sp>
    </p:spTree>
    <p:extLst>
      <p:ext uri="{BB962C8B-B14F-4D97-AF65-F5344CB8AC3E}">
        <p14:creationId xmlns:p14="http://schemas.microsoft.com/office/powerpoint/2010/main" val="1049746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ltLang="en-US" sz="2400" dirty="0" smtClean="0">
                <a:latin typeface="Calibri" panose="020F0502020204030204" pitchFamily="34" charset="0"/>
              </a:rPr>
              <a:t>F64.8 and F64.9 </a:t>
            </a:r>
            <a:r>
              <a:rPr lang="en-US" altLang="en-US" sz="2400" dirty="0">
                <a:latin typeface="Calibri" panose="020F0502020204030204" pitchFamily="34" charset="0"/>
              </a:rPr>
              <a:t>(Gender Identity Disorder, Adolescents and Adults) </a:t>
            </a:r>
            <a:endParaRPr lang="en-US" altLang="en-US" sz="2400" dirty="0" smtClean="0">
              <a:latin typeface="Calibri" panose="020F0502020204030204" pitchFamily="34" charset="0"/>
            </a:endParaRPr>
          </a:p>
          <a:p>
            <a:pPr lvl="1"/>
            <a:r>
              <a:rPr lang="en-US" altLang="en-US" sz="2400" dirty="0" smtClean="0">
                <a:latin typeface="Calibri" panose="020F0502020204030204" pitchFamily="34" charset="0"/>
              </a:rPr>
              <a:t>Health care visits</a:t>
            </a:r>
          </a:p>
          <a:p>
            <a:pPr lvl="1"/>
            <a:r>
              <a:rPr lang="en-US" altLang="en-US" sz="2400" dirty="0" smtClean="0">
                <a:latin typeface="Calibri" panose="020F0502020204030204" pitchFamily="34" charset="0"/>
              </a:rPr>
              <a:t>Labs</a:t>
            </a:r>
          </a:p>
          <a:p>
            <a:pPr lvl="1"/>
            <a:r>
              <a:rPr lang="en-US" altLang="en-US" sz="2400" dirty="0" smtClean="0">
                <a:latin typeface="Calibri" panose="020F0502020204030204" pitchFamily="34" charset="0"/>
              </a:rPr>
              <a:t>hormone injections</a:t>
            </a:r>
            <a:endParaRPr lang="en-US" altLang="en-US" sz="2400" dirty="0">
              <a:latin typeface="Calibri" panose="020F0502020204030204" pitchFamily="34" charset="0"/>
            </a:endParaRPr>
          </a:p>
          <a:p>
            <a:r>
              <a:rPr lang="en-US" altLang="en-US" sz="2400" dirty="0" smtClean="0">
                <a:latin typeface="Calibri" panose="020F0502020204030204" pitchFamily="34" charset="0"/>
              </a:rPr>
              <a:t>F64.1 and </a:t>
            </a:r>
            <a:r>
              <a:rPr lang="en-US" sz="2400" dirty="0" smtClean="0">
                <a:latin typeface="Calibri" panose="020F0502020204030204" pitchFamily="34" charset="0"/>
              </a:rPr>
              <a:t>Z87.890</a:t>
            </a:r>
            <a:endParaRPr lang="en-US" sz="2400" dirty="0">
              <a:latin typeface="Calibri" panose="020F0502020204030204" pitchFamily="34" charset="0"/>
            </a:endParaRPr>
          </a:p>
          <a:p>
            <a:pPr lvl="1"/>
            <a:r>
              <a:rPr lang="en-US" altLang="en-US" sz="2400" dirty="0" smtClean="0">
                <a:latin typeface="Calibri" panose="020F0502020204030204" pitchFamily="34" charset="0"/>
              </a:rPr>
              <a:t>Denotes gender identity disorder with full transition following surgery status</a:t>
            </a:r>
          </a:p>
          <a:p>
            <a:r>
              <a:rPr lang="en-US" altLang="en-US" sz="2400" dirty="0" smtClean="0">
                <a:latin typeface="Calibri" panose="020F0502020204030204" pitchFamily="34" charset="0"/>
              </a:rPr>
              <a:t>Mental </a:t>
            </a:r>
            <a:r>
              <a:rPr lang="en-US" altLang="en-US" sz="2400" dirty="0">
                <a:latin typeface="Calibri" panose="020F0502020204030204" pitchFamily="34" charset="0"/>
              </a:rPr>
              <a:t>health uses </a:t>
            </a:r>
            <a:r>
              <a:rPr lang="en-US" altLang="en-US" sz="2400" dirty="0" smtClean="0">
                <a:latin typeface="Calibri" panose="020F0502020204030204" pitchFamily="34" charset="0"/>
              </a:rPr>
              <a:t>Gender Dysphoria codes </a:t>
            </a:r>
            <a:r>
              <a:rPr lang="en-US" altLang="en-US" sz="2400" dirty="0">
                <a:latin typeface="Calibri" panose="020F0502020204030204" pitchFamily="34" charset="0"/>
              </a:rPr>
              <a:t>whereas </a:t>
            </a:r>
            <a:r>
              <a:rPr lang="en-US" altLang="en-US" sz="2400" dirty="0" smtClean="0">
                <a:latin typeface="Calibri" panose="020F0502020204030204" pitchFamily="34" charset="0"/>
              </a:rPr>
              <a:t>medical </a:t>
            </a:r>
            <a:r>
              <a:rPr lang="en-US" altLang="en-US" sz="2400" dirty="0">
                <a:latin typeface="Calibri" panose="020F0502020204030204" pitchFamily="34" charset="0"/>
              </a:rPr>
              <a:t>uses </a:t>
            </a:r>
            <a:r>
              <a:rPr lang="en-US" altLang="en-US" sz="2400" dirty="0" smtClean="0">
                <a:latin typeface="Calibri" panose="020F0502020204030204" pitchFamily="34" charset="0"/>
              </a:rPr>
              <a:t>Gender Identity Disorder</a:t>
            </a:r>
            <a:endParaRPr lang="en-US" altLang="en-US" sz="2400" dirty="0">
              <a:latin typeface="Calibri" panose="020F0502020204030204" pitchFamily="34" charset="0"/>
            </a:endParaRPr>
          </a:p>
          <a:p>
            <a:pPr lvl="1"/>
            <a:endParaRPr lang="en-US" altLang="en-US" sz="2400" dirty="0" smtClean="0">
              <a:latin typeface="Calibri" panose="020F0502020204030204" pitchFamily="34" charset="0"/>
            </a:endParaRPr>
          </a:p>
        </p:txBody>
      </p:sp>
      <p:sp>
        <p:nvSpPr>
          <p:cNvPr id="3" name="Title 2"/>
          <p:cNvSpPr>
            <a:spLocks noGrp="1"/>
          </p:cNvSpPr>
          <p:nvPr>
            <p:ph type="title"/>
          </p:nvPr>
        </p:nvSpPr>
        <p:spPr/>
        <p:txBody>
          <a:bodyPr/>
          <a:lstStyle/>
          <a:p>
            <a:r>
              <a:rPr lang="en-US" dirty="0" smtClean="0"/>
              <a:t>Billing information</a:t>
            </a:r>
            <a:endParaRPr lang="en-US" dirty="0"/>
          </a:p>
        </p:txBody>
      </p:sp>
    </p:spTree>
    <p:extLst>
      <p:ext uri="{BB962C8B-B14F-4D97-AF65-F5344CB8AC3E}">
        <p14:creationId xmlns:p14="http://schemas.microsoft.com/office/powerpoint/2010/main" val="2015316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pitchFamily="34" charset="0"/>
                <a:ea typeface="ＭＳ Ｐゴシック"/>
                <a:cs typeface="ＭＳ Ｐゴシック"/>
              </a:rPr>
              <a:t>What is LGBTQ?</a:t>
            </a:r>
            <a:endParaRPr lang="en-US" dirty="0"/>
          </a:p>
        </p:txBody>
      </p:sp>
      <p:sp>
        <p:nvSpPr>
          <p:cNvPr id="4" name="Rectangle 3"/>
          <p:cNvSpPr/>
          <p:nvPr/>
        </p:nvSpPr>
        <p:spPr>
          <a:xfrm>
            <a:off x="457200" y="1752600"/>
            <a:ext cx="8382000" cy="4585871"/>
          </a:xfrm>
          <a:prstGeom prst="rect">
            <a:avLst/>
          </a:prstGeom>
        </p:spPr>
        <p:txBody>
          <a:bodyPr wrap="square">
            <a:spAutoFit/>
          </a:bodyPr>
          <a:lstStyle/>
          <a:p>
            <a:pPr>
              <a:buClr>
                <a:schemeClr val="accent4"/>
              </a:buClr>
              <a:buFont typeface="Wingdings" charset="2"/>
              <a:buChar char="§"/>
            </a:pPr>
            <a:r>
              <a:rPr lang="en-US" sz="3200" dirty="0" smtClean="0">
                <a:latin typeface="Calibri" pitchFamily="34" charset="0"/>
                <a:ea typeface="ＭＳ Ｐゴシック"/>
                <a:cs typeface="ＭＳ Ｐゴシック"/>
              </a:rPr>
              <a:t> </a:t>
            </a:r>
            <a:r>
              <a:rPr lang="en-US" altLang="en-US" sz="3200" b="1" dirty="0" smtClean="0">
                <a:latin typeface="Calibri" pitchFamily="34" charset="0"/>
              </a:rPr>
              <a:t>L</a:t>
            </a:r>
            <a:r>
              <a:rPr lang="en-US" altLang="en-US" sz="3200" dirty="0" smtClean="0">
                <a:latin typeface="Calibri" pitchFamily="34" charset="0"/>
              </a:rPr>
              <a:t>esbian</a:t>
            </a:r>
          </a:p>
          <a:p>
            <a:pPr>
              <a:buClr>
                <a:schemeClr val="accent4"/>
              </a:buClr>
              <a:buFont typeface="Wingdings" charset="2"/>
              <a:buChar char="§"/>
            </a:pPr>
            <a:r>
              <a:rPr lang="en-US" altLang="en-US" sz="3200" b="1" dirty="0" smtClean="0">
                <a:latin typeface="Calibri" pitchFamily="34" charset="0"/>
              </a:rPr>
              <a:t> G</a:t>
            </a:r>
            <a:r>
              <a:rPr lang="en-US" altLang="en-US" sz="3200" dirty="0" smtClean="0">
                <a:latin typeface="Calibri" pitchFamily="34" charset="0"/>
              </a:rPr>
              <a:t>ay</a:t>
            </a:r>
          </a:p>
          <a:p>
            <a:pPr>
              <a:buClr>
                <a:schemeClr val="accent4"/>
              </a:buClr>
              <a:buFont typeface="Wingdings" charset="2"/>
              <a:buChar char="§"/>
            </a:pPr>
            <a:r>
              <a:rPr lang="en-US" altLang="en-US" sz="3200" b="1" dirty="0" smtClean="0">
                <a:latin typeface="Calibri" pitchFamily="34" charset="0"/>
              </a:rPr>
              <a:t> B</a:t>
            </a:r>
            <a:r>
              <a:rPr lang="en-US" altLang="en-US" sz="3200" dirty="0" smtClean="0">
                <a:latin typeface="Calibri" pitchFamily="34" charset="0"/>
              </a:rPr>
              <a:t>isexual</a:t>
            </a:r>
          </a:p>
          <a:p>
            <a:pPr>
              <a:buClr>
                <a:schemeClr val="accent4"/>
              </a:buClr>
              <a:buFont typeface="Wingdings" charset="2"/>
              <a:buChar char="§"/>
            </a:pPr>
            <a:r>
              <a:rPr lang="en-US" altLang="en-US" sz="3200" b="1" dirty="0" smtClean="0">
                <a:latin typeface="Calibri" pitchFamily="34" charset="0"/>
              </a:rPr>
              <a:t> T</a:t>
            </a:r>
            <a:r>
              <a:rPr lang="en-US" altLang="en-US" sz="3200" dirty="0" smtClean="0">
                <a:latin typeface="Calibri" pitchFamily="34" charset="0"/>
              </a:rPr>
              <a:t>ransgender</a:t>
            </a:r>
          </a:p>
          <a:p>
            <a:pPr>
              <a:buClr>
                <a:schemeClr val="accent4"/>
              </a:buClr>
              <a:buFont typeface="Wingdings" charset="2"/>
              <a:buChar char="§"/>
            </a:pPr>
            <a:r>
              <a:rPr lang="en-US" altLang="en-US" sz="3200" b="1" dirty="0" smtClean="0">
                <a:latin typeface="Calibri" pitchFamily="34" charset="0"/>
              </a:rPr>
              <a:t> Q</a:t>
            </a:r>
            <a:r>
              <a:rPr lang="en-US" altLang="en-US" sz="3200" dirty="0" smtClean="0">
                <a:latin typeface="Calibri" pitchFamily="34" charset="0"/>
              </a:rPr>
              <a:t>ueer or Questioning</a:t>
            </a:r>
            <a:endParaRPr lang="en-US" sz="3200" dirty="0" smtClean="0">
              <a:latin typeface="Calibri" pitchFamily="34" charset="0"/>
              <a:ea typeface="ＭＳ Ｐゴシック"/>
              <a:cs typeface="ＭＳ Ｐゴシック"/>
            </a:endParaRPr>
          </a:p>
          <a:p>
            <a:pPr>
              <a:buClr>
                <a:schemeClr val="accent4"/>
              </a:buClr>
            </a:pPr>
            <a:endParaRPr lang="en-US" sz="3200" dirty="0" smtClean="0">
              <a:latin typeface="Calibri" pitchFamily="34" charset="0"/>
              <a:ea typeface="ＭＳ Ｐゴシック"/>
              <a:cs typeface="ＭＳ Ｐゴシック"/>
            </a:endParaRPr>
          </a:p>
          <a:p>
            <a:pPr>
              <a:buClr>
                <a:schemeClr val="accent4"/>
              </a:buClr>
            </a:pPr>
            <a:endParaRPr lang="en-US" sz="3200" dirty="0" smtClean="0">
              <a:latin typeface="Calibri" pitchFamily="34" charset="0"/>
              <a:ea typeface="ＭＳ Ｐゴシック"/>
              <a:cs typeface="ＭＳ Ｐゴシック"/>
            </a:endParaRPr>
          </a:p>
          <a:p>
            <a:pPr>
              <a:buClr>
                <a:schemeClr val="accent4"/>
              </a:buClr>
            </a:pPr>
            <a:r>
              <a:rPr lang="en-US" sz="3200" dirty="0" smtClean="0">
                <a:latin typeface="Calibri" pitchFamily="34" charset="0"/>
                <a:ea typeface="ＭＳ Ｐゴシック"/>
                <a:cs typeface="ＭＳ Ｐゴシック"/>
              </a:rPr>
              <a:t> </a:t>
            </a:r>
          </a:p>
          <a:p>
            <a:pPr>
              <a:buClr>
                <a:schemeClr val="accent4"/>
              </a:buClr>
            </a:pPr>
            <a:endParaRPr lang="en-US" sz="3600" dirty="0" smtClean="0">
              <a:latin typeface="Calibri" pitchFamily="34" charset="0"/>
              <a:ea typeface="ＭＳ Ｐゴシック"/>
              <a:cs typeface="ＭＳ Ｐゴシック"/>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724400"/>
            <a:ext cx="38957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ltLang="en-US" sz="2400" dirty="0">
                <a:latin typeface="Calibri" panose="020F0502020204030204" pitchFamily="34" charset="0"/>
              </a:rPr>
              <a:t>Breast </a:t>
            </a:r>
            <a:r>
              <a:rPr lang="en-US" altLang="en-US" sz="2400" dirty="0" smtClean="0">
                <a:latin typeface="Calibri" panose="020F0502020204030204" pitchFamily="34" charset="0"/>
              </a:rPr>
              <a:t>augmentation for male-to-female transition</a:t>
            </a:r>
            <a:endParaRPr lang="en-US" altLang="en-US" sz="2400" dirty="0">
              <a:latin typeface="Calibri" panose="020F0502020204030204" pitchFamily="34" charset="0"/>
            </a:endParaRPr>
          </a:p>
          <a:p>
            <a:pPr lvl="1"/>
            <a:r>
              <a:rPr lang="en-US" altLang="en-US" sz="2400" dirty="0" smtClean="0">
                <a:latin typeface="Calibri" panose="020F0502020204030204" pitchFamily="34" charset="0"/>
              </a:rPr>
              <a:t>Not typically covered unless </a:t>
            </a:r>
            <a:r>
              <a:rPr lang="en-US" altLang="en-US" sz="2400" dirty="0">
                <a:latin typeface="Calibri" panose="020F0502020204030204" pitchFamily="34" charset="0"/>
              </a:rPr>
              <a:t>considered </a:t>
            </a:r>
            <a:r>
              <a:rPr lang="en-US" altLang="en-US" sz="2400" i="1" dirty="0">
                <a:latin typeface="Calibri" panose="020F0502020204030204" pitchFamily="34" charset="0"/>
              </a:rPr>
              <a:t>medically necessary </a:t>
            </a:r>
            <a:endParaRPr lang="en-US" altLang="en-US" sz="2400" i="1" dirty="0" smtClean="0">
              <a:latin typeface="Calibri" panose="020F0502020204030204" pitchFamily="34" charset="0"/>
            </a:endParaRPr>
          </a:p>
          <a:p>
            <a:pPr lvl="1"/>
            <a:r>
              <a:rPr lang="en-US" altLang="en-US" sz="2400" dirty="0" smtClean="0">
                <a:latin typeface="Calibri" panose="020F0502020204030204" pitchFamily="34" charset="0"/>
              </a:rPr>
              <a:t>Patient must meet all </a:t>
            </a:r>
            <a:r>
              <a:rPr lang="en-US" altLang="en-US" sz="2400" dirty="0">
                <a:latin typeface="Calibri" panose="020F0502020204030204" pitchFamily="34" charset="0"/>
              </a:rPr>
              <a:t>the </a:t>
            </a:r>
            <a:r>
              <a:rPr lang="en-US" altLang="en-US" sz="2400" dirty="0" smtClean="0">
                <a:latin typeface="Calibri" panose="020F0502020204030204" pitchFamily="34" charset="0"/>
              </a:rPr>
              <a:t>prerequisites </a:t>
            </a:r>
            <a:r>
              <a:rPr lang="en-US" altLang="en-US" sz="2400" dirty="0">
                <a:latin typeface="Calibri" panose="020F0502020204030204" pitchFamily="34" charset="0"/>
              </a:rPr>
              <a:t>for gender </a:t>
            </a:r>
            <a:r>
              <a:rPr lang="en-US" altLang="en-US" sz="2400" dirty="0" smtClean="0">
                <a:latin typeface="Calibri" panose="020F0502020204030204" pitchFamily="34" charset="0"/>
              </a:rPr>
              <a:t>confirmation surgery </a:t>
            </a:r>
            <a:r>
              <a:rPr lang="en-US" altLang="en-US" sz="2400" i="1" dirty="0" smtClean="0">
                <a:latin typeface="Calibri" panose="020F0502020204030204" pitchFamily="34" charset="0"/>
              </a:rPr>
              <a:t>AND</a:t>
            </a:r>
            <a:r>
              <a:rPr lang="en-US" altLang="en-US" sz="2400" dirty="0" smtClean="0">
                <a:latin typeface="Calibri" panose="020F0502020204030204" pitchFamily="34" charset="0"/>
              </a:rPr>
              <a:t> have completed 24 </a:t>
            </a:r>
            <a:r>
              <a:rPr lang="en-US" altLang="en-US" sz="2400" dirty="0">
                <a:latin typeface="Calibri" panose="020F0502020204030204" pitchFamily="34" charset="0"/>
              </a:rPr>
              <a:t>months </a:t>
            </a:r>
            <a:r>
              <a:rPr lang="en-US" altLang="en-US" sz="2400" dirty="0" smtClean="0">
                <a:latin typeface="Calibri" panose="020F0502020204030204" pitchFamily="34" charset="0"/>
              </a:rPr>
              <a:t>or more of </a:t>
            </a:r>
            <a:r>
              <a:rPr lang="en-US" altLang="en-US" sz="2400" dirty="0">
                <a:latin typeface="Calibri" panose="020F0502020204030204" pitchFamily="34" charset="0"/>
              </a:rPr>
              <a:t>hormone </a:t>
            </a:r>
            <a:r>
              <a:rPr lang="en-US" altLang="en-US" sz="2400" dirty="0" smtClean="0">
                <a:latin typeface="Calibri" panose="020F0502020204030204" pitchFamily="34" charset="0"/>
              </a:rPr>
              <a:t>treatment (during </a:t>
            </a:r>
            <a:r>
              <a:rPr lang="en-US" altLang="en-US" sz="2400" dirty="0">
                <a:latin typeface="Calibri" panose="020F0502020204030204" pitchFamily="34" charset="0"/>
              </a:rPr>
              <a:t>which </a:t>
            </a:r>
            <a:r>
              <a:rPr lang="en-US" altLang="en-US" sz="2400" i="1" dirty="0" smtClean="0">
                <a:latin typeface="Calibri" panose="020F0502020204030204" pitchFamily="34" charset="0"/>
              </a:rPr>
              <a:t>NO</a:t>
            </a:r>
            <a:r>
              <a:rPr lang="en-US" altLang="en-US" sz="2400" dirty="0" smtClean="0">
                <a:latin typeface="Calibri" panose="020F0502020204030204" pitchFamily="34" charset="0"/>
              </a:rPr>
              <a:t> </a:t>
            </a:r>
            <a:r>
              <a:rPr lang="en-US" altLang="en-US" sz="2400" dirty="0">
                <a:latin typeface="Calibri" panose="020F0502020204030204" pitchFamily="34" charset="0"/>
              </a:rPr>
              <a:t>breast growth has </a:t>
            </a:r>
            <a:r>
              <a:rPr lang="en-US" altLang="en-US" sz="2400" dirty="0" smtClean="0">
                <a:latin typeface="Calibri" panose="020F0502020204030204" pitchFamily="34" charset="0"/>
              </a:rPr>
              <a:t>occurred) </a:t>
            </a:r>
          </a:p>
          <a:p>
            <a:r>
              <a:rPr lang="en-US" altLang="en-US" sz="2400" dirty="0" smtClean="0">
                <a:latin typeface="Calibri" panose="020F0502020204030204" pitchFamily="34" charset="0"/>
              </a:rPr>
              <a:t>Mastectomy for female-to-male transition</a:t>
            </a:r>
          </a:p>
          <a:p>
            <a:pPr lvl="1"/>
            <a:r>
              <a:rPr lang="en-US" altLang="en-US" sz="2400" dirty="0" smtClean="0">
                <a:latin typeface="Calibri" panose="020F0502020204030204" pitchFamily="34" charset="0"/>
              </a:rPr>
              <a:t>Generally covered if prerequisites </a:t>
            </a:r>
            <a:r>
              <a:rPr lang="en-US" altLang="en-US" sz="2400" dirty="0">
                <a:latin typeface="Calibri" panose="020F0502020204030204" pitchFamily="34" charset="0"/>
              </a:rPr>
              <a:t>for </a:t>
            </a:r>
            <a:r>
              <a:rPr lang="en-US" altLang="en-US" sz="2400" dirty="0" smtClean="0">
                <a:latin typeface="Calibri" panose="020F0502020204030204" pitchFamily="34" charset="0"/>
              </a:rPr>
              <a:t>confirmation surgery </a:t>
            </a:r>
            <a:r>
              <a:rPr lang="en-US" altLang="en-US" sz="2400" dirty="0">
                <a:latin typeface="Calibri" panose="020F0502020204030204" pitchFamily="34" charset="0"/>
              </a:rPr>
              <a:t>have been </a:t>
            </a:r>
            <a:r>
              <a:rPr lang="en-US" altLang="en-US" sz="2400" dirty="0" smtClean="0">
                <a:latin typeface="Calibri" panose="020F0502020204030204" pitchFamily="34" charset="0"/>
              </a:rPr>
              <a:t>met</a:t>
            </a:r>
            <a:endParaRPr lang="en-US" altLang="en-US" sz="2400" dirty="0">
              <a:latin typeface="Calibri" panose="020F0502020204030204" pitchFamily="34" charset="0"/>
            </a:endParaRPr>
          </a:p>
        </p:txBody>
      </p:sp>
      <p:sp>
        <p:nvSpPr>
          <p:cNvPr id="3" name="Title 2"/>
          <p:cNvSpPr>
            <a:spLocks noGrp="1"/>
          </p:cNvSpPr>
          <p:nvPr>
            <p:ph type="title"/>
          </p:nvPr>
        </p:nvSpPr>
        <p:spPr/>
        <p:txBody>
          <a:bodyPr/>
          <a:lstStyle/>
          <a:p>
            <a:r>
              <a:rPr lang="en-US" dirty="0" smtClean="0"/>
              <a:t>What may be covered</a:t>
            </a:r>
            <a:endParaRPr lang="en-US" dirty="0"/>
          </a:p>
        </p:txBody>
      </p:sp>
    </p:spTree>
    <p:extLst>
      <p:ext uri="{BB962C8B-B14F-4D97-AF65-F5344CB8AC3E}">
        <p14:creationId xmlns:p14="http://schemas.microsoft.com/office/powerpoint/2010/main" val="3128108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ltLang="en-US" sz="2400" dirty="0" smtClean="0">
                <a:latin typeface="Calibri" panose="020F0502020204030204" pitchFamily="34" charset="0"/>
              </a:rPr>
              <a:t>Voice-training</a:t>
            </a:r>
            <a:endParaRPr lang="en-US" altLang="en-US" sz="2400" dirty="0">
              <a:latin typeface="Calibri" panose="020F0502020204030204" pitchFamily="34" charset="0"/>
            </a:endParaRPr>
          </a:p>
          <a:p>
            <a:r>
              <a:rPr lang="en-US" altLang="en-US" sz="2400" dirty="0" smtClean="0">
                <a:latin typeface="Calibri" panose="020F0502020204030204" pitchFamily="34" charset="0"/>
              </a:rPr>
              <a:t>Electrolysis</a:t>
            </a:r>
            <a:r>
              <a:rPr lang="en-US" altLang="en-US" sz="2400" dirty="0">
                <a:latin typeface="Calibri" panose="020F0502020204030204" pitchFamily="34" charset="0"/>
              </a:rPr>
              <a:t>, unless clinically indicated for genital surgery</a:t>
            </a:r>
          </a:p>
          <a:p>
            <a:r>
              <a:rPr lang="en-US" altLang="en-US" sz="2400" dirty="0">
                <a:latin typeface="Calibri" panose="020F0502020204030204" pitchFamily="34" charset="0"/>
              </a:rPr>
              <a:t>Breast, brow, face, or forehead lifts</a:t>
            </a:r>
          </a:p>
          <a:p>
            <a:r>
              <a:rPr lang="en-US" altLang="en-US" sz="2400" dirty="0">
                <a:latin typeface="Calibri" panose="020F0502020204030204" pitchFamily="34" charset="0"/>
              </a:rPr>
              <a:t>Calf, cheek, chin, nose, or pectoral implants</a:t>
            </a:r>
          </a:p>
          <a:p>
            <a:r>
              <a:rPr lang="en-US" altLang="en-US" sz="2400" dirty="0">
                <a:latin typeface="Calibri" panose="020F0502020204030204" pitchFamily="34" charset="0"/>
              </a:rPr>
              <a:t>Facial bone reconstruction</a:t>
            </a:r>
          </a:p>
          <a:p>
            <a:r>
              <a:rPr lang="en-US" altLang="en-US" sz="2400" dirty="0" smtClean="0">
                <a:latin typeface="Calibri" panose="020F0502020204030204" pitchFamily="34" charset="0"/>
              </a:rPr>
              <a:t>Reversal </a:t>
            </a:r>
            <a:r>
              <a:rPr lang="en-US" altLang="en-US" sz="2400" dirty="0">
                <a:latin typeface="Calibri" panose="020F0502020204030204" pitchFamily="34" charset="0"/>
              </a:rPr>
              <a:t>of genital or breast </a:t>
            </a:r>
            <a:r>
              <a:rPr lang="en-US" altLang="en-US" sz="2400" dirty="0" smtClean="0">
                <a:latin typeface="Calibri" panose="020F0502020204030204" pitchFamily="34" charset="0"/>
              </a:rPr>
              <a:t>surgery</a:t>
            </a:r>
            <a:endParaRPr lang="en-US" altLang="en-US" sz="2400" dirty="0">
              <a:latin typeface="Calibri" panose="020F0502020204030204" pitchFamily="34" charset="0"/>
            </a:endParaRPr>
          </a:p>
        </p:txBody>
      </p:sp>
      <p:sp>
        <p:nvSpPr>
          <p:cNvPr id="3" name="Title 2"/>
          <p:cNvSpPr>
            <a:spLocks noGrp="1"/>
          </p:cNvSpPr>
          <p:nvPr>
            <p:ph type="title"/>
          </p:nvPr>
        </p:nvSpPr>
        <p:spPr/>
        <p:txBody>
          <a:bodyPr/>
          <a:lstStyle/>
          <a:p>
            <a:r>
              <a:rPr lang="en-US" dirty="0" smtClean="0"/>
              <a:t>What is not yet covered?</a:t>
            </a:r>
            <a:endParaRPr lang="en-US" dirty="0"/>
          </a:p>
        </p:txBody>
      </p:sp>
    </p:spTree>
    <p:extLst>
      <p:ext uri="{BB962C8B-B14F-4D97-AF65-F5344CB8AC3E}">
        <p14:creationId xmlns:p14="http://schemas.microsoft.com/office/powerpoint/2010/main" val="14022470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45720" indent="0">
              <a:spcBef>
                <a:spcPct val="0"/>
              </a:spcBef>
              <a:buClrTx/>
              <a:buNone/>
            </a:pPr>
            <a:r>
              <a:rPr lang="en-US" altLang="en-US" sz="2900" dirty="0" smtClean="0"/>
              <a:t>Sample letter if hormones are denied by insurance coverage</a:t>
            </a:r>
          </a:p>
          <a:p>
            <a:pPr marL="45720" indent="0">
              <a:spcBef>
                <a:spcPct val="0"/>
              </a:spcBef>
              <a:buClrTx/>
              <a:buNone/>
            </a:pPr>
            <a:endParaRPr lang="en-US" altLang="en-US" dirty="0"/>
          </a:p>
          <a:p>
            <a:pPr marL="45720" indent="0">
              <a:spcBef>
                <a:spcPct val="0"/>
              </a:spcBef>
              <a:buClrTx/>
              <a:buNone/>
            </a:pPr>
            <a:r>
              <a:rPr lang="en-US" altLang="en-US" dirty="0" smtClean="0"/>
              <a:t>To (Name of Health Plan Administrator)</a:t>
            </a:r>
            <a:endParaRPr lang="en-US" altLang="en-US" dirty="0"/>
          </a:p>
          <a:p>
            <a:pPr>
              <a:spcBef>
                <a:spcPct val="0"/>
              </a:spcBef>
              <a:buClrTx/>
              <a:buSzTx/>
              <a:buFontTx/>
              <a:buNone/>
            </a:pPr>
            <a:r>
              <a:rPr lang="en-US" altLang="en-US" dirty="0"/>
              <a:t> </a:t>
            </a:r>
          </a:p>
          <a:p>
            <a:pPr>
              <a:spcBef>
                <a:spcPct val="0"/>
              </a:spcBef>
              <a:buClrTx/>
              <a:buSzTx/>
              <a:buFontTx/>
              <a:buNone/>
            </a:pPr>
            <a:r>
              <a:rPr lang="en-US" altLang="en-US" dirty="0"/>
              <a:t>Re: (Patient </a:t>
            </a:r>
            <a:r>
              <a:rPr lang="en-US" altLang="en-US" dirty="0" smtClean="0"/>
              <a:t>name, DOB, </a:t>
            </a:r>
            <a:r>
              <a:rPr lang="en-US" altLang="en-US" dirty="0"/>
              <a:t>and address)</a:t>
            </a:r>
          </a:p>
          <a:p>
            <a:pPr>
              <a:spcBef>
                <a:spcPct val="0"/>
              </a:spcBef>
              <a:buClrTx/>
              <a:buSzTx/>
              <a:buFontTx/>
              <a:buNone/>
            </a:pPr>
            <a:r>
              <a:rPr lang="en-US" altLang="en-US" dirty="0"/>
              <a:t> </a:t>
            </a:r>
          </a:p>
          <a:p>
            <a:pPr>
              <a:spcBef>
                <a:spcPct val="0"/>
              </a:spcBef>
              <a:buClrTx/>
              <a:buSzTx/>
              <a:buFontTx/>
              <a:buNone/>
            </a:pPr>
            <a:r>
              <a:rPr lang="en-US" altLang="en-US" dirty="0" smtClean="0"/>
              <a:t>The above-named individual has </a:t>
            </a:r>
            <a:r>
              <a:rPr lang="en-US" altLang="en-US" dirty="0"/>
              <a:t>been a patient at </a:t>
            </a:r>
            <a:r>
              <a:rPr lang="en-US" altLang="en-US" dirty="0" smtClean="0"/>
              <a:t>our health center since </a:t>
            </a:r>
            <a:r>
              <a:rPr lang="en-US" altLang="en-US" dirty="0"/>
              <a:t>2002. He is a transgender man. Part of his medical care includes </a:t>
            </a:r>
            <a:r>
              <a:rPr lang="en-US" altLang="en-US" dirty="0" smtClean="0"/>
              <a:t>taking testosterone</a:t>
            </a:r>
            <a:r>
              <a:rPr lang="en-US" altLang="en-US" dirty="0"/>
              <a:t>, 200mg </a:t>
            </a:r>
            <a:r>
              <a:rPr lang="en-US" altLang="en-US" dirty="0" smtClean="0"/>
              <a:t>by intramuscular injection </a:t>
            </a:r>
            <a:r>
              <a:rPr lang="en-US" altLang="en-US" dirty="0"/>
              <a:t>every 2 weeks </a:t>
            </a:r>
            <a:r>
              <a:rPr lang="en-US" altLang="en-US" dirty="0" smtClean="0"/>
              <a:t>(ICD-10 F64.9). </a:t>
            </a:r>
            <a:r>
              <a:rPr lang="en-US" altLang="en-US" dirty="0"/>
              <a:t>This is an appropriate dose and in accordance with the Endocrine Society Guidelines as well as guidelines from the World Professional Association of </a:t>
            </a:r>
            <a:r>
              <a:rPr lang="en-US" altLang="en-US" dirty="0" smtClean="0"/>
              <a:t>Transgender </a:t>
            </a:r>
            <a:r>
              <a:rPr lang="en-US" altLang="en-US" dirty="0"/>
              <a:t>health </a:t>
            </a:r>
            <a:r>
              <a:rPr lang="en-US" altLang="en-US" dirty="0" smtClean="0"/>
              <a:t>Standards of Care (version 7). This </a:t>
            </a:r>
            <a:r>
              <a:rPr lang="en-US" altLang="en-US" dirty="0"/>
              <a:t>treatment is a medical necessity. </a:t>
            </a:r>
            <a:endParaRPr lang="en-US" altLang="en-US" dirty="0" smtClean="0"/>
          </a:p>
          <a:p>
            <a:pPr>
              <a:spcBef>
                <a:spcPct val="0"/>
              </a:spcBef>
              <a:buClrTx/>
              <a:buSzTx/>
              <a:buFontTx/>
              <a:buNone/>
            </a:pPr>
            <a:endParaRPr lang="en-US" altLang="en-US" dirty="0"/>
          </a:p>
          <a:p>
            <a:pPr>
              <a:spcBef>
                <a:spcPct val="0"/>
              </a:spcBef>
              <a:buClrTx/>
              <a:buSzTx/>
              <a:buFontTx/>
              <a:buNone/>
            </a:pPr>
            <a:r>
              <a:rPr lang="en-US" altLang="en-US" dirty="0" smtClean="0"/>
              <a:t>By </a:t>
            </a:r>
            <a:r>
              <a:rPr lang="en-US" altLang="en-US" dirty="0"/>
              <a:t>New York State </a:t>
            </a:r>
            <a:r>
              <a:rPr lang="en-US" altLang="en-US" dirty="0" smtClean="0"/>
              <a:t>Law as of 3/2015, </a:t>
            </a:r>
            <a:r>
              <a:rPr lang="en-US" altLang="en-US" dirty="0"/>
              <a:t>this is a covered benefit under his insurance </a:t>
            </a:r>
            <a:r>
              <a:rPr lang="en-US" altLang="en-US" dirty="0" smtClean="0"/>
              <a:t>plan:</a:t>
            </a:r>
          </a:p>
          <a:p>
            <a:pPr>
              <a:spcBef>
                <a:spcPct val="0"/>
              </a:spcBef>
              <a:buClrTx/>
              <a:buSzTx/>
              <a:buFontTx/>
              <a:buNone/>
            </a:pPr>
            <a:r>
              <a:rPr lang="en-US" altLang="en-US" dirty="0"/>
              <a:t> </a:t>
            </a:r>
          </a:p>
          <a:p>
            <a:pPr>
              <a:spcBef>
                <a:spcPct val="0"/>
              </a:spcBef>
              <a:buClrTx/>
              <a:buSzTx/>
              <a:buFontTx/>
              <a:buNone/>
            </a:pPr>
            <a:r>
              <a:rPr lang="en-US" altLang="en-US" dirty="0"/>
              <a:t>Pursuant to authority vested in the Commissioner of Health by Sections 201 and 206 of the Public Health Law and Sections 363-a and 365-a(2) of the Social Services Law, Section 505.2 of Title 18 (Social Services) of the Official Compilation of Codes, Rules and Regulations of the State of New York is amended as follows, to be effective upon, publication of a Notice of Adoption in New York State Register. Subdivision (l) of section 505.2 is repealed and a new subdivision (l) is added to read as follows: (l) Gender dysphoria treatment. As provided in this subdivision, payment is available for medically necessary hormone therapy and/or gender reassignment surgery for the treatment of gender dysphoria. (2) </a:t>
            </a:r>
            <a:r>
              <a:rPr lang="en-US" altLang="en-US" u="sng" dirty="0"/>
              <a:t>Hormone therapy, whether or not in preparation for gender reassignment surgery, may be covered for individuals 18 years of age or older</a:t>
            </a:r>
            <a:r>
              <a:rPr lang="en-US" altLang="en-US" dirty="0"/>
              <a:t>. </a:t>
            </a:r>
          </a:p>
          <a:p>
            <a:pPr>
              <a:spcBef>
                <a:spcPct val="0"/>
              </a:spcBef>
              <a:buClrTx/>
              <a:buSzTx/>
              <a:buFontTx/>
              <a:buNone/>
            </a:pPr>
            <a:r>
              <a:rPr lang="en-US" altLang="en-US" dirty="0"/>
              <a:t> </a:t>
            </a:r>
          </a:p>
          <a:p>
            <a:pPr>
              <a:spcBef>
                <a:spcPct val="0"/>
              </a:spcBef>
              <a:buClrTx/>
              <a:buSzTx/>
              <a:buFontTx/>
              <a:buNone/>
            </a:pPr>
            <a:r>
              <a:rPr lang="en-US" altLang="en-US" dirty="0"/>
              <a:t>References:</a:t>
            </a:r>
          </a:p>
          <a:p>
            <a:pPr>
              <a:spcBef>
                <a:spcPct val="0"/>
              </a:spcBef>
              <a:buClrTx/>
              <a:buSzTx/>
              <a:buFontTx/>
              <a:buNone/>
            </a:pPr>
            <a:r>
              <a:rPr lang="en-US" altLang="en-US" u="sng" dirty="0">
                <a:hlinkClick r:id="rId2"/>
              </a:rPr>
              <a:t>http://press.endocrine.org/doi/pdf/10.1210/jc.2009-0345</a:t>
            </a:r>
            <a:endParaRPr lang="en-US" altLang="en-US" dirty="0"/>
          </a:p>
          <a:p>
            <a:pPr>
              <a:spcBef>
                <a:spcPct val="0"/>
              </a:spcBef>
              <a:buClrTx/>
              <a:buSzTx/>
              <a:buFontTx/>
              <a:buNone/>
            </a:pPr>
            <a:r>
              <a:rPr lang="en-US" altLang="en-US" u="sng" dirty="0">
                <a:hlinkClick r:id="rId3"/>
              </a:rPr>
              <a:t>http://www.wpath.org/site_page.cfm?pk_association_webpage_menu=1351</a:t>
            </a:r>
            <a:endParaRPr lang="en-US" altLang="en-US" dirty="0"/>
          </a:p>
          <a:p>
            <a:pPr>
              <a:spcBef>
                <a:spcPct val="0"/>
              </a:spcBef>
              <a:buClrTx/>
              <a:buSzTx/>
              <a:buFontTx/>
              <a:buNone/>
            </a:pPr>
            <a:r>
              <a:rPr lang="en-US" altLang="en-US" u="sng" dirty="0">
                <a:hlinkClick r:id="rId4"/>
              </a:rPr>
              <a:t>https://www.health.ny.gov/regulations/recently_adopted/docs/2015-03-11_transgender_related_care_and_services.pdf</a:t>
            </a:r>
            <a:endParaRPr lang="en-US" altLang="en-US" dirty="0"/>
          </a:p>
          <a:p>
            <a:endParaRPr lang="en-US" dirty="0"/>
          </a:p>
        </p:txBody>
      </p:sp>
      <p:sp>
        <p:nvSpPr>
          <p:cNvPr id="3" name="Title 2"/>
          <p:cNvSpPr>
            <a:spLocks noGrp="1"/>
          </p:cNvSpPr>
          <p:nvPr>
            <p:ph type="title"/>
          </p:nvPr>
        </p:nvSpPr>
        <p:spPr/>
        <p:txBody>
          <a:bodyPr/>
          <a:lstStyle/>
          <a:p>
            <a:r>
              <a:rPr lang="en-US" dirty="0" smtClean="0"/>
              <a:t>If hormones are denied</a:t>
            </a:r>
            <a:endParaRPr lang="en-US" dirty="0"/>
          </a:p>
        </p:txBody>
      </p:sp>
    </p:spTree>
    <p:extLst>
      <p:ext uri="{BB962C8B-B14F-4D97-AF65-F5344CB8AC3E}">
        <p14:creationId xmlns:p14="http://schemas.microsoft.com/office/powerpoint/2010/main" val="2759679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2057399"/>
            <a:ext cx="8407893" cy="4069079"/>
          </a:xfrm>
        </p:spPr>
        <p:txBody>
          <a:bodyPr/>
          <a:lstStyle/>
          <a:p>
            <a:pPr marL="45720" indent="0">
              <a:buNone/>
            </a:pPr>
            <a:r>
              <a:rPr lang="en-US" altLang="en-US" dirty="0">
                <a:latin typeface="Calibri" pitchFamily="34" charset="0"/>
              </a:rPr>
              <a:t>The mission of the Institute for Family Health’s LGBTQ Health Task Force is to expand LGBTQ cultural consciousness and competence among Institute employees, to create a welcoming and inclusive work culture, to develop supportive programming for LGBTQ patients, and to improve access to high quality, patient-centered primary care targeted to the needs of medically underserved LGBTQ individuals and families. Our vision is to enhance the scope of practice for our providers so that there is “no wrong door” for patients seeking to integrate their gender-related health care needs with primary care and behavioral health care, and ultimately to reduce health disparities that have historically put this population at particular risk for poor outcomes.</a:t>
            </a:r>
          </a:p>
          <a:p>
            <a:endParaRPr lang="en-US" dirty="0"/>
          </a:p>
        </p:txBody>
      </p:sp>
      <p:sp>
        <p:nvSpPr>
          <p:cNvPr id="13313" name="Title 4"/>
          <p:cNvSpPr>
            <a:spLocks noGrp="1"/>
          </p:cNvSpPr>
          <p:nvPr>
            <p:ph type="title"/>
          </p:nvPr>
        </p:nvSpPr>
        <p:spPr/>
        <p:txBody>
          <a:bodyPr/>
          <a:lstStyle/>
          <a:p>
            <a:r>
              <a:rPr lang="en-US" dirty="0" smtClean="0">
                <a:latin typeface="Calibri" pitchFamily="34" charset="0"/>
                <a:ea typeface="ＭＳ Ｐゴシック"/>
                <a:cs typeface="ＭＳ Ｐゴシック"/>
              </a:rPr>
              <a:t/>
            </a:r>
            <a:br>
              <a:rPr lang="en-US" dirty="0" smtClean="0">
                <a:latin typeface="Calibri" pitchFamily="34" charset="0"/>
                <a:ea typeface="ＭＳ Ｐゴシック"/>
                <a:cs typeface="ＭＳ Ｐゴシック"/>
              </a:rPr>
            </a:br>
            <a:r>
              <a:rPr lang="en-US" altLang="en-US" b="1" dirty="0">
                <a:latin typeface="Calibri" pitchFamily="34" charset="0"/>
              </a:rPr>
              <a:t>LGBTQ Health Task </a:t>
            </a:r>
            <a:r>
              <a:rPr lang="en-US" altLang="en-US" b="1" dirty="0" smtClean="0">
                <a:latin typeface="Calibri" pitchFamily="34" charset="0"/>
              </a:rPr>
              <a:t>Force</a:t>
            </a:r>
            <a:br>
              <a:rPr lang="en-US" altLang="en-US" b="1" dirty="0" smtClean="0">
                <a:latin typeface="Calibri" pitchFamily="34" charset="0"/>
              </a:rPr>
            </a:br>
            <a:r>
              <a:rPr lang="en-US" altLang="en-US" b="1" dirty="0" smtClean="0">
                <a:latin typeface="Calibri" pitchFamily="34" charset="0"/>
              </a:rPr>
              <a:t>Mission </a:t>
            </a:r>
            <a:r>
              <a:rPr lang="en-US" altLang="en-US" b="1" dirty="0">
                <a:latin typeface="Calibri" pitchFamily="34" charset="0"/>
              </a:rPr>
              <a:t>Statement</a:t>
            </a:r>
            <a:r>
              <a:rPr lang="en-US" dirty="0" smtClean="0">
                <a:latin typeface="Calibri" pitchFamily="34" charset="0"/>
                <a:ea typeface="ＭＳ Ｐゴシック"/>
                <a:cs typeface="ＭＳ Ｐゴシック"/>
              </a:rPr>
              <a:t/>
            </a:r>
            <a:br>
              <a:rPr lang="en-US" dirty="0" smtClean="0">
                <a:latin typeface="Calibri" pitchFamily="34" charset="0"/>
                <a:ea typeface="ＭＳ Ｐゴシック"/>
                <a:cs typeface="ＭＳ Ｐゴシック"/>
              </a:rPr>
            </a:br>
            <a:endParaRPr lang="en-US" sz="4800" b="1" dirty="0" smtClean="0">
              <a:solidFill>
                <a:schemeClr val="tx1"/>
              </a:solidFill>
              <a:latin typeface="Calibri"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5"/>
          <p:cNvSpPr>
            <a:spLocks noGrp="1"/>
          </p:cNvSpPr>
          <p:nvPr>
            <p:ph sz="half" idx="1"/>
          </p:nvPr>
        </p:nvSpPr>
        <p:spPr bwMode="auto">
          <a:noFill/>
          <a:ln>
            <a:miter lim="800000"/>
            <a:headEnd/>
            <a:tailEnd/>
          </a:ln>
        </p:spPr>
        <p:txBody>
          <a:bodyPr wrap="square" lIns="91440" tIns="45720" rIns="91440" bIns="45720" numCol="1" anchor="t" anchorCtr="0" compatLnSpc="1">
            <a:prstTxWarp prst="textNoShape">
              <a:avLst/>
            </a:prstTxWarp>
            <a:normAutofit/>
          </a:bodyPr>
          <a:lstStyle/>
          <a:p>
            <a:pPr>
              <a:buNone/>
            </a:pPr>
            <a:r>
              <a:rPr lang="en-US" altLang="en-US" dirty="0" smtClean="0">
                <a:latin typeface="Calibri" pitchFamily="34" charset="0"/>
              </a:rPr>
              <a:t>	Increased </a:t>
            </a:r>
            <a:r>
              <a:rPr lang="en-US" altLang="en-US" dirty="0">
                <a:latin typeface="Calibri" pitchFamily="34" charset="0"/>
              </a:rPr>
              <a:t>LGBTQ employee knowledge has been proven to positively affect patient-employee communication and care-giving, as well as a patient’s decision to seek out care.</a:t>
            </a:r>
          </a:p>
        </p:txBody>
      </p:sp>
      <p:sp>
        <p:nvSpPr>
          <p:cNvPr id="14339" name="Footer Placeholder 2"/>
          <p:cNvSpPr>
            <a:spLocks noGrp="1"/>
          </p:cNvSpPr>
          <p:nvPr>
            <p:ph type="ftr" sz="quarter" idx="11"/>
          </p:nvPr>
        </p:nvSpPr>
        <p:spPr>
          <a:noFill/>
        </p:spPr>
        <p:txBody>
          <a:bodyPr/>
          <a:lstStyle/>
          <a:p>
            <a:r>
              <a:rPr lang="en-US" dirty="0" smtClean="0">
                <a:ea typeface="HelveticaNeue Condensed"/>
              </a:rPr>
              <a:t>                                                                                                                </a:t>
            </a:r>
          </a:p>
        </p:txBody>
      </p:sp>
      <p:sp>
        <p:nvSpPr>
          <p:cNvPr id="14337" name="Title 4"/>
          <p:cNvSpPr>
            <a:spLocks noGrp="1"/>
          </p:cNvSpPr>
          <p:nvPr>
            <p:ph type="title"/>
          </p:nvPr>
        </p:nvSpPr>
        <p:spPr/>
        <p:txBody>
          <a:bodyPr/>
          <a:lstStyle/>
          <a:p>
            <a:r>
              <a:rPr lang="en-US" altLang="en-US" b="1" dirty="0">
                <a:latin typeface="Calibri" pitchFamily="34" charset="0"/>
              </a:rPr>
              <a:t>Why are we talking about this?</a:t>
            </a:r>
            <a:endParaRPr lang="en-US" dirty="0" smtClean="0">
              <a:latin typeface="Calibri" pitchFamily="34" charset="0"/>
              <a:ea typeface="ＭＳ Ｐゴシック"/>
              <a:cs typeface="ＭＳ Ｐゴシック"/>
            </a:endParaRPr>
          </a:p>
        </p:txBody>
      </p:sp>
      <p:pic>
        <p:nvPicPr>
          <p:cNvPr id="6"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59338"/>
            <a:ext cx="4038600" cy="2726749"/>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bg/>
                                          </p:spTgt>
                                        </p:tgtEl>
                                        <p:attrNameLst>
                                          <p:attrName>style.visibility</p:attrName>
                                        </p:attrNameLst>
                                      </p:cBhvr>
                                      <p:to>
                                        <p:strVal val="visible"/>
                                      </p:to>
                                    </p:set>
                                    <p:anim calcmode="lin" valueType="num">
                                      <p:cBhvr additive="base">
                                        <p:cTn id="7" dur="500" fill="hold"/>
                                        <p:tgtEl>
                                          <p:spTgt spid="1433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8">
                                            <p:txEl>
                                              <p:pRg st="0" end="0"/>
                                            </p:txEl>
                                          </p:spTgt>
                                        </p:tgtEl>
                                        <p:attrNameLst>
                                          <p:attrName>style.visibility</p:attrName>
                                        </p:attrNameLst>
                                      </p:cBhvr>
                                      <p:to>
                                        <p:strVal val="visible"/>
                                      </p:to>
                                    </p:set>
                                    <p:anim calcmode="lin" valueType="num">
                                      <p:cBhvr additive="base">
                                        <p:cTn id="13"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5"/>
          <p:cNvSpPr>
            <a:spLocks noGrp="1"/>
          </p:cNvSpPr>
          <p:nvPr>
            <p:ph idx="1"/>
          </p:nvPr>
        </p:nvSpPr>
        <p:spPr bwMode="auto">
          <a:noFill/>
          <a:ln>
            <a:miter lim="800000"/>
            <a:headEnd/>
            <a:tailEnd/>
          </a:ln>
        </p:spPr>
        <p:txBody>
          <a:bodyPr wrap="square" lIns="91440" tIns="45720" rIns="91440" bIns="45720" numCol="1" anchor="t" anchorCtr="0" compatLnSpc="1">
            <a:prstTxWarp prst="textNoShape">
              <a:avLst/>
            </a:prstTxWarp>
            <a:normAutofit/>
          </a:bodyPr>
          <a:lstStyle/>
          <a:p>
            <a:endParaRPr lang="en-US" altLang="en-US" sz="2600" dirty="0">
              <a:latin typeface="Calibri" pitchFamily="34" charset="0"/>
            </a:endParaRPr>
          </a:p>
          <a:p>
            <a:endParaRPr lang="en-US" altLang="en-US" sz="2600" dirty="0">
              <a:latin typeface="Calibri" pitchFamily="34" charset="0"/>
            </a:endParaRPr>
          </a:p>
        </p:txBody>
      </p:sp>
      <p:sp>
        <p:nvSpPr>
          <p:cNvPr id="14339" name="Footer Placeholder 2"/>
          <p:cNvSpPr>
            <a:spLocks noGrp="1"/>
          </p:cNvSpPr>
          <p:nvPr>
            <p:ph type="ftr" sz="quarter" idx="11"/>
          </p:nvPr>
        </p:nvSpPr>
        <p:spPr>
          <a:noFill/>
        </p:spPr>
        <p:txBody>
          <a:bodyPr/>
          <a:lstStyle/>
          <a:p>
            <a:r>
              <a:rPr lang="en-US" dirty="0" smtClean="0">
                <a:ea typeface="HelveticaNeue Condensed"/>
              </a:rPr>
              <a:t>                                                                                                                </a:t>
            </a:r>
          </a:p>
        </p:txBody>
      </p:sp>
      <p:sp>
        <p:nvSpPr>
          <p:cNvPr id="14337" name="Title 4"/>
          <p:cNvSpPr>
            <a:spLocks noGrp="1"/>
          </p:cNvSpPr>
          <p:nvPr>
            <p:ph type="title"/>
          </p:nvPr>
        </p:nvSpPr>
        <p:spPr/>
        <p:txBody>
          <a:bodyPr/>
          <a:lstStyle/>
          <a:p>
            <a:r>
              <a:rPr lang="en-US" altLang="en-US" b="1" dirty="0">
                <a:latin typeface="Calibri" pitchFamily="34" charset="0"/>
              </a:rPr>
              <a:t>Why are we talking about this?</a:t>
            </a:r>
            <a:endParaRPr lang="en-US" dirty="0" smtClean="0">
              <a:latin typeface="Calibri" pitchFamily="34" charset="0"/>
              <a:ea typeface="ＭＳ Ｐゴシック"/>
              <a:cs typeface="ＭＳ Ｐゴシック"/>
            </a:endParaRPr>
          </a:p>
        </p:txBody>
      </p:sp>
      <p:graphicFrame>
        <p:nvGraphicFramePr>
          <p:cNvPr id="4" name="Table 3"/>
          <p:cNvGraphicFramePr>
            <a:graphicFrameLocks noGrp="1"/>
          </p:cNvGraphicFramePr>
          <p:nvPr>
            <p:extLst>
              <p:ext uri="{D42A27DB-BD31-4B8C-83A1-F6EECF244321}">
                <p14:modId xmlns:p14="http://schemas.microsoft.com/office/powerpoint/2010/main" val="2736197112"/>
              </p:ext>
            </p:extLst>
          </p:nvPr>
        </p:nvGraphicFramePr>
        <p:xfrm>
          <a:off x="381000" y="1752600"/>
          <a:ext cx="8382000" cy="4648200"/>
        </p:xfrm>
        <a:graphic>
          <a:graphicData uri="http://schemas.openxmlformats.org/drawingml/2006/table">
            <a:tbl>
              <a:tblPr firstRow="1" bandRow="1">
                <a:tableStyleId>{C4B1156A-380E-4F78-BDF5-A606A8083BF9}</a:tableStyleId>
              </a:tblPr>
              <a:tblGrid>
                <a:gridCol w="8382000"/>
              </a:tblGrid>
              <a:tr h="1162050">
                <a:tc>
                  <a:txBody>
                    <a:bodyPr/>
                    <a:lstStyle/>
                    <a:p>
                      <a:pPr algn="l"/>
                      <a:r>
                        <a:rPr lang="en-US" altLang="en-US" sz="2400" b="0" dirty="0" smtClean="0"/>
                        <a:t>LGBTQ populations have the highest rates of alcohol, tobacco, and other drug use.</a:t>
                      </a:r>
                      <a:endParaRPr lang="en-US" altLang="en-US" sz="2400" b="0" dirty="0" smtClean="0">
                        <a:latin typeface="Calibri" pitchFamily="34" charset="0"/>
                      </a:endParaRPr>
                    </a:p>
                  </a:txBody>
                  <a:tcPr anchor="ctr"/>
                </a:tc>
              </a:tr>
              <a:tr h="1162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smtClean="0"/>
                        <a:t>LGBTQ youth are 2 to 3 times more likely to attempt suicide.</a:t>
                      </a:r>
                      <a:endParaRPr lang="en-US" altLang="en-US" sz="2400" b="0" dirty="0" smtClean="0">
                        <a:latin typeface="Calibri" pitchFamily="34" charset="0"/>
                      </a:endParaRPr>
                    </a:p>
                  </a:txBody>
                  <a:tcPr anchor="ctr"/>
                </a:tc>
              </a:tr>
              <a:tr h="1162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smtClean="0"/>
                        <a:t>Transgender individuals are less likely to have health insurance than heterosexual or LGBQ populations.</a:t>
                      </a:r>
                      <a:endParaRPr lang="en-US" altLang="en-US" sz="2400" b="0" dirty="0" smtClean="0">
                        <a:latin typeface="Calibri" pitchFamily="34" charset="0"/>
                      </a:endParaRPr>
                    </a:p>
                  </a:txBody>
                  <a:tcPr anchor="ctr"/>
                </a:tc>
              </a:tr>
              <a:tr h="1162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0" dirty="0" smtClean="0"/>
                        <a:t>Elderly LGBTQ individuals experience additional barriers to health due to isolation and a lack of social services.</a:t>
                      </a:r>
                      <a:endParaRPr lang="en-US" altLang="en-US" sz="2400" b="0" dirty="0" smtClean="0">
                        <a:latin typeface="Calibri" pitchFamily="34" charset="0"/>
                      </a:endParaRPr>
                    </a:p>
                  </a:txBody>
                  <a:tcPr anchor="ctr"/>
                </a:tc>
              </a:tr>
            </a:tbl>
          </a:graphicData>
        </a:graphic>
      </p:graphicFrame>
    </p:spTree>
    <p:extLst>
      <p:ext uri="{BB962C8B-B14F-4D97-AF65-F5344CB8AC3E}">
        <p14:creationId xmlns:p14="http://schemas.microsoft.com/office/powerpoint/2010/main" val="4186543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intersectionality? </a:t>
            </a:r>
            <a:endParaRPr lang="en-US" dirty="0"/>
          </a:p>
        </p:txBody>
      </p:sp>
      <p:pic>
        <p:nvPicPr>
          <p:cNvPr id="4" name="Picture 3"/>
          <p:cNvPicPr>
            <a:picLocks noChangeAspect="1"/>
          </p:cNvPicPr>
          <p:nvPr/>
        </p:nvPicPr>
        <p:blipFill>
          <a:blip r:embed="rId3"/>
          <a:stretch>
            <a:fillRect/>
          </a:stretch>
        </p:blipFill>
        <p:spPr>
          <a:xfrm>
            <a:off x="1371600" y="2057400"/>
            <a:ext cx="6350000" cy="4229100"/>
          </a:xfrm>
          <a:prstGeom prst="rect">
            <a:avLst/>
          </a:prstGeom>
        </p:spPr>
      </p:pic>
    </p:spTree>
    <p:extLst>
      <p:ext uri="{BB962C8B-B14F-4D97-AF65-F5344CB8AC3E}">
        <p14:creationId xmlns:p14="http://schemas.microsoft.com/office/powerpoint/2010/main" val="4280938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0"/>
          <p:cNvSpPr>
            <a:spLocks noGrp="1"/>
          </p:cNvSpPr>
          <p:nvPr>
            <p:ph type="title"/>
          </p:nvPr>
        </p:nvSpPr>
        <p:spPr>
          <a:xfrm>
            <a:off x="152400" y="228600"/>
            <a:ext cx="7848600" cy="1295400"/>
          </a:xfrm>
        </p:spPr>
        <p:txBody>
          <a:bodyPr/>
          <a:lstStyle/>
          <a:p>
            <a:r>
              <a:rPr lang="en-US" dirty="0" smtClean="0">
                <a:latin typeface="Calibri" pitchFamily="34" charset="0"/>
                <a:ea typeface="ＭＳ Ｐゴシック"/>
                <a:cs typeface="ＭＳ Ｐゴシック"/>
              </a:rPr>
              <a:t>Sources of LGBT Health Disparities</a:t>
            </a:r>
            <a:endParaRPr lang="en-US" b="0" baseline="30000" dirty="0" smtClean="0">
              <a:latin typeface="Calibri" pitchFamily="34" charset="0"/>
              <a:ea typeface="ＭＳ Ｐゴシック"/>
              <a:cs typeface="ＭＳ Ｐゴシック"/>
            </a:endParaRPr>
          </a:p>
        </p:txBody>
      </p:sp>
      <p:graphicFrame>
        <p:nvGraphicFramePr>
          <p:cNvPr id="2" name="Diagram 1"/>
          <p:cNvGraphicFramePr/>
          <p:nvPr>
            <p:extLst>
              <p:ext uri="{D42A27DB-BD31-4B8C-83A1-F6EECF244321}">
                <p14:modId xmlns:p14="http://schemas.microsoft.com/office/powerpoint/2010/main" val="2841880202"/>
              </p:ext>
            </p:extLst>
          </p:nvPr>
        </p:nvGraphicFramePr>
        <p:xfrm>
          <a:off x="609600" y="1752600"/>
          <a:ext cx="7848600"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828800" y="2679327"/>
            <a:ext cx="1905000" cy="338554"/>
          </a:xfrm>
          <a:prstGeom prst="rect">
            <a:avLst/>
          </a:prstGeom>
          <a:noFill/>
        </p:spPr>
        <p:txBody>
          <a:bodyPr wrap="square" rtlCol="0">
            <a:spAutoFit/>
          </a:bodyPr>
          <a:lstStyle/>
          <a:p>
            <a:r>
              <a:rPr lang="en-US" sz="1600" dirty="0" smtClean="0"/>
              <a:t>Race and Ethnicity</a:t>
            </a:r>
            <a:endParaRPr lang="en-US" sz="1600" dirty="0"/>
          </a:p>
        </p:txBody>
      </p:sp>
      <p:sp>
        <p:nvSpPr>
          <p:cNvPr id="5" name="TextBox 4"/>
          <p:cNvSpPr txBox="1"/>
          <p:nvPr/>
        </p:nvSpPr>
        <p:spPr>
          <a:xfrm>
            <a:off x="5715000" y="2697341"/>
            <a:ext cx="2362200" cy="338554"/>
          </a:xfrm>
          <a:prstGeom prst="rect">
            <a:avLst/>
          </a:prstGeom>
          <a:noFill/>
        </p:spPr>
        <p:txBody>
          <a:bodyPr wrap="square" rtlCol="0">
            <a:spAutoFit/>
          </a:bodyPr>
          <a:lstStyle/>
          <a:p>
            <a:r>
              <a:rPr lang="en-US" sz="1600" dirty="0" smtClean="0"/>
              <a:t>Documentation status</a:t>
            </a:r>
            <a:endParaRPr lang="en-US" sz="1600" dirty="0"/>
          </a:p>
        </p:txBody>
      </p:sp>
      <p:sp>
        <p:nvSpPr>
          <p:cNvPr id="6" name="TextBox 5"/>
          <p:cNvSpPr txBox="1"/>
          <p:nvPr/>
        </p:nvSpPr>
        <p:spPr>
          <a:xfrm>
            <a:off x="6573672" y="4800600"/>
            <a:ext cx="1524000" cy="338554"/>
          </a:xfrm>
          <a:prstGeom prst="rect">
            <a:avLst/>
          </a:prstGeom>
          <a:noFill/>
        </p:spPr>
        <p:txBody>
          <a:bodyPr wrap="square" rtlCol="0">
            <a:spAutoFit/>
          </a:bodyPr>
          <a:lstStyle/>
          <a:p>
            <a:r>
              <a:rPr lang="en-US" sz="1600" dirty="0" smtClean="0"/>
              <a:t>Ability</a:t>
            </a:r>
            <a:endParaRPr lang="en-US" sz="1600" dirty="0"/>
          </a:p>
        </p:txBody>
      </p:sp>
      <p:sp>
        <p:nvSpPr>
          <p:cNvPr id="7" name="TextBox 6"/>
          <p:cNvSpPr txBox="1"/>
          <p:nvPr/>
        </p:nvSpPr>
        <p:spPr>
          <a:xfrm>
            <a:off x="914400" y="4758154"/>
            <a:ext cx="1763404" cy="338554"/>
          </a:xfrm>
          <a:prstGeom prst="rect">
            <a:avLst/>
          </a:prstGeom>
          <a:noFill/>
        </p:spPr>
        <p:txBody>
          <a:bodyPr wrap="square" rtlCol="0">
            <a:spAutoFit/>
          </a:bodyPr>
          <a:lstStyle/>
          <a:p>
            <a:r>
              <a:rPr lang="en-US" sz="1600" dirty="0" smtClean="0"/>
              <a:t>Job discrimination</a:t>
            </a:r>
            <a:endParaRPr lang="en-US" sz="1600" dirty="0"/>
          </a:p>
        </p:txBody>
      </p:sp>
      <p:sp>
        <p:nvSpPr>
          <p:cNvPr id="8" name="TextBox 7"/>
          <p:cNvSpPr txBox="1"/>
          <p:nvPr/>
        </p:nvSpPr>
        <p:spPr>
          <a:xfrm>
            <a:off x="3276600" y="6172200"/>
            <a:ext cx="2590800" cy="338554"/>
          </a:xfrm>
          <a:prstGeom prst="rect">
            <a:avLst/>
          </a:prstGeom>
          <a:noFill/>
        </p:spPr>
        <p:txBody>
          <a:bodyPr wrap="square" rtlCol="0">
            <a:spAutoFit/>
          </a:bodyPr>
          <a:lstStyle/>
          <a:p>
            <a:r>
              <a:rPr lang="en-US" sz="1600" dirty="0" smtClean="0"/>
              <a:t>Disproportionate violence</a:t>
            </a:r>
            <a:endParaRPr lang="en-US" sz="1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5454</TotalTime>
  <Words>2841</Words>
  <Application>Microsoft Office PowerPoint</Application>
  <PresentationFormat>On-screen Show (4:3)</PresentationFormat>
  <Paragraphs>339</Paragraphs>
  <Slides>42</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Grid</vt:lpstr>
      <vt:lpstr>Microsoft Excel Chart</vt:lpstr>
      <vt:lpstr>Providing Quality and Affirming LGBTQ Healthcare </vt:lpstr>
      <vt:lpstr>IFH mission statement</vt:lpstr>
      <vt:lpstr>IFH Patient’s Bill of Rights</vt:lpstr>
      <vt:lpstr>What is LGBTQ?</vt:lpstr>
      <vt:lpstr> LGBTQ Health Task Force Mission Statement </vt:lpstr>
      <vt:lpstr>Why are we talking about this?</vt:lpstr>
      <vt:lpstr>Why are we talking about this?</vt:lpstr>
      <vt:lpstr>What is intersectionality? </vt:lpstr>
      <vt:lpstr>Sources of LGBT Health Disparities</vt:lpstr>
      <vt:lpstr>Top Health concerns for lgbtq communities</vt:lpstr>
      <vt:lpstr>LGBT Barriers to HealthCare</vt:lpstr>
      <vt:lpstr>The GenderBread person</vt:lpstr>
      <vt:lpstr>Gender identity &amp; expression</vt:lpstr>
      <vt:lpstr>Understanding the Trans Umbrella</vt:lpstr>
      <vt:lpstr>Sex assigned at birth</vt:lpstr>
      <vt:lpstr>Physical &amp;emotional attraction</vt:lpstr>
      <vt:lpstr>Additional Terminology</vt:lpstr>
      <vt:lpstr>Additional Terminology</vt:lpstr>
      <vt:lpstr>Gender Pronouns</vt:lpstr>
      <vt:lpstr>Pronoun etiquette</vt:lpstr>
      <vt:lpstr>PowerPoint Presentation</vt:lpstr>
      <vt:lpstr>PowerPoint Presentation</vt:lpstr>
      <vt:lpstr>Tips for Serving LGBTQ Identified Patients </vt:lpstr>
      <vt:lpstr>Tips for Serving LGBTQ  Identified Patients </vt:lpstr>
      <vt:lpstr>Tips for Serving LGBTQ  Identified Patients</vt:lpstr>
      <vt:lpstr>Creating a Welcoming Environment</vt:lpstr>
      <vt:lpstr>NYS LGBTQ Laws and Policies</vt:lpstr>
      <vt:lpstr>Gender markers and documentation</vt:lpstr>
      <vt:lpstr>2015 Medicaid Coverage Update</vt:lpstr>
      <vt:lpstr>Insurance coverage</vt:lpstr>
      <vt:lpstr>Insurance coverage</vt:lpstr>
      <vt:lpstr>LGBTQ Health Task Force</vt:lpstr>
      <vt:lpstr>Next Steps You can Take</vt:lpstr>
      <vt:lpstr>Questions/Discussion</vt:lpstr>
      <vt:lpstr>References and resources</vt:lpstr>
      <vt:lpstr>Appendix slides</vt:lpstr>
      <vt:lpstr>NYS LGBTQ Laws and Policies</vt:lpstr>
      <vt:lpstr>Letters for Surgery</vt:lpstr>
      <vt:lpstr>Billing information</vt:lpstr>
      <vt:lpstr>What may be covered</vt:lpstr>
      <vt:lpstr>What is not yet covered?</vt:lpstr>
      <vt:lpstr>If hormones are denied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Communications Team</dc:title>
  <dc:creator>Julie Eisen</dc:creator>
  <cp:lastModifiedBy>Levine, Deena</cp:lastModifiedBy>
  <cp:revision>286</cp:revision>
  <cp:lastPrinted>2015-12-18T21:37:57Z</cp:lastPrinted>
  <dcterms:created xsi:type="dcterms:W3CDTF">2015-09-15T19:21:57Z</dcterms:created>
  <dcterms:modified xsi:type="dcterms:W3CDTF">2016-07-14T16:11:27Z</dcterms:modified>
</cp:coreProperties>
</file>