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media/image2.jpeg" ContentType="image/jpeg"/>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media/image3.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p:nvPr>
            <p:ph type="sldImg"/>
          </p:nvPr>
        </p:nvSpPr>
        <p:spPr>
          <a:xfrm>
            <a:off x="1143000" y="685800"/>
            <a:ext cx="4572000" cy="3429000"/>
          </a:xfrm>
          <a:prstGeom prst="rect">
            <a:avLst/>
          </a:prstGeom>
        </p:spPr>
        <p:txBody>
          <a:bodyPr/>
          <a:lstStyle/>
          <a:p>
            <a:pPr/>
          </a:p>
        </p:txBody>
      </p:sp>
      <p:sp>
        <p:nvSpPr>
          <p:cNvPr id="38" name="Shape 3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 Id="rId3" Type="http://schemas.openxmlformats.org/officeDocument/2006/relationships/hyperlink" Target="http://www.qualres.org/HomeImme-3829.html" TargetMode="Externa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sldImg"/>
          </p:nvPr>
        </p:nvSpPr>
        <p:spPr>
          <a:prstGeom prst="rect">
            <a:avLst/>
          </a:prstGeom>
        </p:spPr>
        <p:txBody>
          <a:bodyPr/>
          <a:lstStyle/>
          <a:p>
            <a:pPr/>
          </a:p>
        </p:txBody>
      </p:sp>
      <p:sp>
        <p:nvSpPr>
          <p:cNvPr id="57" name="Shape 57"/>
          <p:cNvSpPr/>
          <p:nvPr>
            <p:ph type="body" sz="quarter" idx="1"/>
          </p:nvPr>
        </p:nvSpPr>
        <p:spPr>
          <a:prstGeom prst="rect">
            <a:avLst/>
          </a:prstGeom>
        </p:spPr>
        <p:txBody>
          <a:bodyPr/>
          <a:lstStyle/>
          <a:p>
            <a:pPr/>
            <a:r>
              <a:t>End of life projects for medical students are important for 2 reasons — the first is to meet accreditation expectations — Medical schools have begun to insert end-of-life lessons into their required curriculum to meet accreditation standards for teaching palliative care. The LCME medical school questionnaire requires medical schools to provide information on a number of topics that should be included in the curriculum. One of the topics listed is palliative care and end of life care. Our medical school simply states that yes we do this in our course and elective offerings. So, it's important that we do it, but there's no real accountability, just a checked box that it was done for now. </a:t>
            </a:r>
          </a:p>
          <a:p>
            <a:pPr/>
          </a:p>
          <a:p>
            <a:pPr/>
            <a:r>
              <a:t>Second and more importantly, medical students experience end of life care during their medical school training and certainly in their residency and future careers so it is important to ground them in  the policies and language of dying early on in their training.</a:t>
            </a:r>
          </a:p>
          <a:p>
            <a:pPr/>
          </a:p>
          <a:p>
            <a:pPr/>
            <a:r>
              <a:t>Current research is sparse. Schillerstrom, Sanchez-Reilly, and O’Donnell (2012) reported on one learning activity in which first-year medical students were paired with an interdisciplinary team of providers, alongside a family member of a recently-deceased hospice patient, to discuss end-of-life issues from the various perspectives. Post-activity evidence from the facilitated discussions suggests students had a higher level of comfort and knowledge of end-of-life issues based on the course activity.  A number of additional studies examine medical students’ experiences with the death of patients for whom they cared, focusing mostly on students’ emotional responses, and the varying amounts of support they receive from faculty preceptors (Smith-Han, et al 2016). It is clear that medical students are expected to have a basic understanding of the issues surrounding end-of-life care, and there are curriculum options to satisfy this expectation. However, some evidence suggests that medical students are not always provided appropriate role models to exemplify best practices in end-of-life instruction (Smith-Han, et al 2016).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sldImg"/>
          </p:nvPr>
        </p:nvSpPr>
        <p:spPr>
          <a:prstGeom prst="rect">
            <a:avLst/>
          </a:prstGeom>
        </p:spPr>
        <p:txBody>
          <a:bodyPr/>
          <a:lstStyle/>
          <a:p>
            <a:pPr/>
          </a:p>
        </p:txBody>
      </p:sp>
      <p:sp>
        <p:nvSpPr>
          <p:cNvPr id="63" name="Shape 63"/>
          <p:cNvSpPr/>
          <p:nvPr>
            <p:ph type="body" sz="quarter" idx="1"/>
          </p:nvPr>
        </p:nvSpPr>
        <p:spPr>
          <a:prstGeom prst="rect">
            <a:avLst/>
          </a:prstGeom>
        </p:spPr>
        <p:txBody>
          <a:bodyPr/>
          <a:lstStyle/>
          <a:p>
            <a:pPr/>
            <a:r>
              <a:t>This might be a good time to introduce myself and what I do — </a:t>
            </a:r>
          </a:p>
          <a:p>
            <a:pPr/>
            <a:r>
              <a:t>Rural Medical Program Director; identify, recruit and nurture medical students interested in future rural practice; manage rural training track that sends about 15-20 MS3s to small town communities throughout NYS to complete EM, SUG, FM and elective time.</a:t>
            </a:r>
          </a:p>
          <a:p>
            <a:pPr/>
          </a:p>
          <a:p>
            <a:pPr/>
            <a:r>
              <a:t>One component of their elective credit is a “community engagement” learning activity lead by a community physician Dr. Obear from a small town in the finger lakes area of NYS. With her guidance, Dr. Obear wanted students to get a glimpse into what it is like for some patients to die in the their respective small towns. Students completed a pre survey; read Gawande’s Being Mortal, conducted a semistructured interview with a community provider, visited an appropriate care setting, completed a self reflection and post-survey.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sldImg"/>
          </p:nvPr>
        </p:nvSpPr>
        <p:spPr>
          <a:prstGeom prst="rect">
            <a:avLst/>
          </a:prstGeom>
        </p:spPr>
        <p:txBody>
          <a:bodyPr/>
          <a:lstStyle/>
          <a:p>
            <a:pPr/>
          </a:p>
        </p:txBody>
      </p:sp>
      <p:sp>
        <p:nvSpPr>
          <p:cNvPr id="72" name="Shape 72"/>
          <p:cNvSpPr/>
          <p:nvPr>
            <p:ph type="body" sz="quarter" idx="1"/>
          </p:nvPr>
        </p:nvSpPr>
        <p:spPr>
          <a:prstGeom prst="rect">
            <a:avLst/>
          </a:prstGeom>
        </p:spPr>
        <p:txBody>
          <a:bodyPr/>
          <a:lstStyle/>
          <a:p>
            <a:pPr/>
            <a:r>
              <a:t>We measured students’ attitudes by asking questions on left using a fun likered scale on the right. How comfortable are you managing symptoms, prognostication, and talking with patients and families.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sldImg"/>
          </p:nvPr>
        </p:nvSpPr>
        <p:spPr>
          <a:prstGeom prst="rect">
            <a:avLst/>
          </a:prstGeom>
        </p:spPr>
        <p:txBody>
          <a:bodyPr/>
          <a:lstStyle/>
          <a:p>
            <a:pPr/>
          </a:p>
        </p:txBody>
      </p:sp>
      <p:sp>
        <p:nvSpPr>
          <p:cNvPr id="81" name="Shape 81"/>
          <p:cNvSpPr/>
          <p:nvPr>
            <p:ph type="body" sz="quarter" idx="1"/>
          </p:nvPr>
        </p:nvSpPr>
        <p:spPr>
          <a:prstGeom prst="rect">
            <a:avLst/>
          </a:prstGeom>
        </p:spPr>
        <p:txBody>
          <a:bodyPr/>
          <a:lstStyle/>
          <a:p>
            <a:pPr/>
            <a:r>
              <a:t>We measured students’ knowledge by asking do you know questions, using the same likered scale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ph type="sldImg"/>
          </p:nvPr>
        </p:nvSpPr>
        <p:spPr>
          <a:prstGeom prst="rect">
            <a:avLst/>
          </a:prstGeom>
        </p:spPr>
        <p:txBody>
          <a:bodyPr/>
          <a:lstStyle/>
          <a:p>
            <a:pPr/>
          </a:p>
        </p:txBody>
      </p:sp>
      <p:sp>
        <p:nvSpPr>
          <p:cNvPr id="90" name="Shape 90"/>
          <p:cNvSpPr/>
          <p:nvPr>
            <p:ph type="body" sz="quarter" idx="1"/>
          </p:nvPr>
        </p:nvSpPr>
        <p:spPr>
          <a:prstGeom prst="rect">
            <a:avLst/>
          </a:prstGeom>
        </p:spPr>
        <p:txBody>
          <a:bodyPr/>
          <a:lstStyle/>
          <a:p>
            <a:pPr/>
            <a:r>
              <a:t>And, we measured students’ experiences, asking questions about number of times they’ve worked with patients on the following using open ended responses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ph type="sldImg"/>
          </p:nvPr>
        </p:nvSpPr>
        <p:spPr>
          <a:prstGeom prst="rect">
            <a:avLst/>
          </a:prstGeom>
        </p:spPr>
        <p:txBody>
          <a:bodyPr/>
          <a:lstStyle/>
          <a:p>
            <a:pPr/>
          </a:p>
        </p:txBody>
      </p:sp>
      <p:sp>
        <p:nvSpPr>
          <p:cNvPr id="99" name="Shape 99"/>
          <p:cNvSpPr/>
          <p:nvPr>
            <p:ph type="body" sz="quarter" idx="1"/>
          </p:nvPr>
        </p:nvSpPr>
        <p:spPr>
          <a:prstGeom prst="rect">
            <a:avLst/>
          </a:prstGeom>
        </p:spPr>
        <p:txBody>
          <a:bodyPr/>
          <a:lstStyle/>
          <a:p>
            <a:pPr/>
            <a:r>
              <a:t>Test -tests to measure survey items. </a:t>
            </a:r>
          </a:p>
          <a:p>
            <a:pPr/>
          </a:p>
          <a:p>
            <a:pPr/>
            <a:r>
              <a:t>For qualitative responses, three members of our rural med team and a dept researcher individually read and coded each student self-reflection. We then came together as a group and reviewed themes and recoded each self-reflection together as a team. We reviewed the themes and our approach with a student participant who offered suggestions and feedback.  </a:t>
            </a:r>
          </a:p>
          <a:p>
            <a:pPr/>
          </a:p>
          <a:p>
            <a:pPr/>
            <a:r>
              <a:t>immersion - a process whereby researchers immerse themselves in the data they've collected by reading or examining some portion of the data in detail</a:t>
            </a:r>
          </a:p>
          <a:p>
            <a:pPr/>
          </a:p>
          <a:p>
            <a:pPr/>
            <a:r>
              <a:t>crystallization - is the process of temporarily suspending the process of examining or reading the data (immersion) in order to reflect on the analysis experience and attempt to identify and articulate patterns or themes noticed during the immersion process</a:t>
            </a:r>
          </a:p>
          <a:p>
            <a:pPr/>
          </a:p>
          <a:p>
            <a:pPr/>
            <a:r>
              <a:t>These dual processes continue until all the data have been examined and patterns and claims emerge from the data that are meaningful and can be well articulated and substantiated — </a:t>
            </a:r>
            <a:r>
              <a:rPr u="sng">
                <a:solidFill>
                  <a:srgbClr val="0000FF"/>
                </a:solidFill>
                <a:uFill>
                  <a:solidFill>
                    <a:srgbClr val="0000FF"/>
                  </a:solidFill>
                </a:uFill>
                <a:hlinkClick r:id="rId3" invalidUrl="" action="" tgtFrame="" tooltip="" history="1" highlightClick="0" endSnd="0"/>
              </a:rPr>
              <a:t>http://www.qualres.org/HomeImme-3829.html</a:t>
            </a:r>
            <a:r>
              <a:t> </a:t>
            </a:r>
          </a:p>
          <a:p>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sldImg"/>
          </p:nvPr>
        </p:nvSpPr>
        <p:spPr>
          <a:prstGeom prst="rect">
            <a:avLst/>
          </a:prstGeom>
        </p:spPr>
        <p:txBody>
          <a:bodyPr/>
          <a:lstStyle/>
          <a:p>
            <a:pPr/>
          </a:p>
        </p:txBody>
      </p:sp>
      <p:sp>
        <p:nvSpPr>
          <p:cNvPr id="105" name="Shape 105"/>
          <p:cNvSpPr/>
          <p:nvPr>
            <p:ph type="body" sz="quarter" idx="1"/>
          </p:nvPr>
        </p:nvSpPr>
        <p:spPr>
          <a:prstGeom prst="rect">
            <a:avLst/>
          </a:prstGeom>
        </p:spPr>
        <p:txBody>
          <a:bodyPr/>
          <a:lstStyle/>
          <a:p>
            <a:pPr/>
            <a:r>
              <a:t>Thirteen students participated in the course and the learning activity for year 1.A paired samples t-test of the total average score for all participants reveals that the average post-test score was significantly higher than the average pre-test score. T-test comparisons for pre- and post- survey items reveal that average post-test scores were significantly higher for the survey items listed.</a:t>
            </a:r>
          </a:p>
          <a:p>
            <a:pPr/>
          </a:p>
          <a:p>
            <a:pPr/>
            <a:r>
              <a:rPr b="1"/>
              <a:t>LIMITATIONS</a:t>
            </a:r>
            <a:r>
              <a:t>: For questions measuring students’ experiences - because we didn’t limit responses to  discrete numbers, and allowed students to enter ranges and free text responses, we were unable to calculate average scores for those questions.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Shape 110"/>
          <p:cNvSpPr/>
          <p:nvPr>
            <p:ph type="sldImg"/>
          </p:nvPr>
        </p:nvSpPr>
        <p:spPr>
          <a:prstGeom prst="rect">
            <a:avLst/>
          </a:prstGeom>
        </p:spPr>
        <p:txBody>
          <a:bodyPr/>
          <a:lstStyle/>
          <a:p>
            <a:pPr/>
          </a:p>
        </p:txBody>
      </p:sp>
      <p:sp>
        <p:nvSpPr>
          <p:cNvPr id="111" name="Shape 111"/>
          <p:cNvSpPr/>
          <p:nvPr>
            <p:ph type="body" sz="quarter" idx="1"/>
          </p:nvPr>
        </p:nvSpPr>
        <p:spPr>
          <a:prstGeom prst="rect">
            <a:avLst/>
          </a:prstGeom>
        </p:spPr>
        <p:txBody>
          <a:bodyPr/>
          <a:lstStyle/>
          <a:p>
            <a:pPr/>
            <a:r>
              <a:t>Mentorship &amp; Physician Specialty: Students experiences varied based on physician specialty. ED in particular, seemed unprepared and uncomfortable with end of life situations; students felt they should be more informed and make the process more pleasant for their patients. Students also felt that decisions should align more with patients' goals. There is a need for more individualized treatment planning and that decisions on dying in the ED versus going home. These decisions should be made by the patients and their families. On the other hand, students had very positive experiences with FM, Surgeons (General and Oncologist). They seemed to know their limitations as clinicians and were able to provide the patient and family with the support they needed to make an informed decision.</a:t>
            </a:r>
          </a:p>
          <a:p>
            <a:pPr/>
            <a:r>
              <a:t> </a:t>
            </a:r>
          </a:p>
          <a:p>
            <a:pPr/>
            <a:r>
              <a:t>Physician Perceptions of Death: Some students called for changing attitudes towards dying. They experienced physicians viewing death as failure which can cause clinician burnout and have implications on the care they provide . One student writes, "Doctors can consider it a failure when patients die, but by changing death and dying perception they can make the inevitable much less unpleasant and aligned more with patients’ goals."  Students overwhelming felt that there was a need to humanize patients and not see them as bodies needing to be cured.</a:t>
            </a:r>
          </a:p>
          <a:p>
            <a:pPr/>
            <a:r>
              <a:t> </a:t>
            </a:r>
          </a:p>
          <a:p>
            <a:pPr/>
            <a:r>
              <a:t>Hospice Education: Clinicians, communities and patients should talk about end of life wishes before it is needed. One student writes, "I believe that end-of-life care should start well before the period that we typically describe as end-of-life. I want to have discussions with patients about their wishes well before important decisions need to be made."</a:t>
            </a:r>
          </a:p>
          <a:p>
            <a:pPr/>
            <a:r>
              <a:t> </a:t>
            </a:r>
          </a:p>
          <a:p>
            <a:pPr/>
            <a:r>
              <a:t>Turf: Sometimes hospital staff is resentful when Palliative care team takes over the care of their patients; seems to be a misunderstand or "turf" battle over the care of dying patients.</a:t>
            </a:r>
          </a:p>
          <a:p>
            <a:pPr/>
            <a:r>
              <a:t> </a:t>
            </a:r>
          </a:p>
          <a:p>
            <a:pPr/>
            <a:r>
              <a:t>Finances: Some felt that Hospice was affordable; others talked about the expense of taking care of dying relatives. With limited resources available to dying patients, it can be expensive for caregivers.</a:t>
            </a:r>
          </a:p>
          <a:p>
            <a:pPr/>
            <a:r>
              <a:t> </a:t>
            </a:r>
          </a:p>
          <a:p>
            <a:pPr/>
            <a:r>
              <a:t>Nursing Homes Perceptions: Students described their poor perceptions of nursing homes. One student writes, “They are very structured, and patients lose much of their freedom. I think nursing homes are fairly lonely places.”</a:t>
            </a:r>
          </a:p>
          <a:p>
            <a:pPr/>
            <a:r>
              <a:t> </a:t>
            </a:r>
          </a:p>
          <a:p>
            <a:pPr/>
            <a:r>
              <a:t>Student Confidence: Students with varying degrees of experiences still felt unprepared to help patients at the end of their life. One student writes, “I am not sure that I ever will.”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ph type="sldImg"/>
          </p:nvPr>
        </p:nvSpPr>
        <p:spPr>
          <a:prstGeom prst="rect">
            <a:avLst/>
          </a:prstGeom>
        </p:spPr>
        <p:txBody>
          <a:bodyPr/>
          <a:lstStyle/>
          <a:p>
            <a:pPr/>
          </a:p>
        </p:txBody>
      </p:sp>
      <p:sp>
        <p:nvSpPr>
          <p:cNvPr id="118" name="Shape 118"/>
          <p:cNvSpPr/>
          <p:nvPr>
            <p:ph type="body" sz="quarter" idx="1"/>
          </p:nvPr>
        </p:nvSpPr>
        <p:spPr>
          <a:prstGeom prst="rect">
            <a:avLst/>
          </a:prstGeom>
        </p:spPr>
        <p:txBody>
          <a:bodyPr/>
          <a:lstStyle/>
          <a:p>
            <a:pPr/>
            <a:r>
              <a:t>For a few students, end-of-life care was important and relevant to their medical education, so they sought out training and volunteer opportunities to assist patients and families in this area. These students were particularly motivated and engaged in the course activity. Other students were less enthusiastic. Depending on those physicians interviewed, mentorship varied. Site visits and volunteering opportunities varied and could be complicated by paperwork and time limitations.</a:t>
            </a:r>
          </a:p>
          <a:p>
            <a:pPr/>
          </a:p>
          <a:p>
            <a:pPr/>
            <a:r>
              <a:t>This project illustrates how medical schools may utilize a community-based approach to implement an end-of-life curriculum. Pre- and post- survey data suggest that students’ attitudes and knowledge were shaped by the activity.</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Slid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 name="Shape 11"/>
          <p:cNvSpPr/>
          <p:nvPr>
            <p:ph type="title"/>
          </p:nvPr>
        </p:nvSpPr>
        <p:spPr>
          <a:xfrm>
            <a:off x="1106098" y="2106259"/>
            <a:ext cx="6853413" cy="1470026"/>
          </a:xfrm>
          <a:prstGeom prst="rect">
            <a:avLst/>
          </a:prstGeom>
        </p:spPr>
        <p:txBody>
          <a:bodyPr/>
          <a:lstStyle>
            <a:lvl1pPr algn="ctr">
              <a:defRPr sz="3800">
                <a:solidFill>
                  <a:srgbClr val="000000"/>
                </a:solidFill>
              </a:defRPr>
            </a:lvl1pPr>
          </a:lstStyle>
          <a:p>
            <a:pPr/>
            <a:r>
              <a:t>Title Text</a:t>
            </a:r>
          </a:p>
        </p:txBody>
      </p:sp>
      <p:sp>
        <p:nvSpPr>
          <p:cNvPr id="12" name="Shape 12"/>
          <p:cNvSpPr/>
          <p:nvPr>
            <p:ph type="body" sz="quarter" idx="1"/>
          </p:nvPr>
        </p:nvSpPr>
        <p:spPr>
          <a:xfrm>
            <a:off x="1492315" y="4063708"/>
            <a:ext cx="6079747" cy="1752601"/>
          </a:xfrm>
          <a:prstGeom prst="rect">
            <a:avLst/>
          </a:prstGeom>
        </p:spPr>
        <p:txBody>
          <a:bodyPr/>
          <a:lstStyle>
            <a:lvl1pPr marL="0" indent="0">
              <a:spcBef>
                <a:spcPts val="700"/>
              </a:spcBef>
              <a:buSzTx/>
              <a:buFontTx/>
              <a:buNone/>
              <a:defRPr i="1" sz="3000">
                <a:solidFill>
                  <a:srgbClr val="000000"/>
                </a:solidFill>
              </a:defRPr>
            </a:lvl1pPr>
            <a:lvl2pPr marL="0" indent="457200">
              <a:spcBef>
                <a:spcPts val="700"/>
              </a:spcBef>
              <a:buSzTx/>
              <a:buFontTx/>
              <a:buNone/>
              <a:defRPr i="1" sz="3000">
                <a:solidFill>
                  <a:srgbClr val="000000"/>
                </a:solidFill>
              </a:defRPr>
            </a:lvl2pPr>
            <a:lvl3pPr marL="0" indent="914400">
              <a:spcBef>
                <a:spcPts val="700"/>
              </a:spcBef>
              <a:buSzTx/>
              <a:buFontTx/>
              <a:buNone/>
              <a:defRPr i="1" sz="3000">
                <a:solidFill>
                  <a:srgbClr val="000000"/>
                </a:solidFill>
              </a:defRPr>
            </a:lvl3pPr>
            <a:lvl4pPr marL="0" indent="1371600">
              <a:spcBef>
                <a:spcPts val="700"/>
              </a:spcBef>
              <a:buSzTx/>
              <a:buFontTx/>
              <a:buNone/>
              <a:defRPr i="1" sz="3000">
                <a:solidFill>
                  <a:srgbClr val="000000"/>
                </a:solidFill>
              </a:defRPr>
            </a:lvl4pPr>
            <a:lvl5pPr marL="0" indent="1828800">
              <a:spcBef>
                <a:spcPts val="700"/>
              </a:spcBef>
              <a:buSzTx/>
              <a:buFontTx/>
              <a:buNone/>
              <a:defRPr i="1" sz="3000">
                <a:solidFill>
                  <a:srgbClr val="00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Custom Layout">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a:r>
              <a:t>Title Text</a:t>
            </a:r>
          </a:p>
        </p:txBody>
      </p:sp>
      <p:sp>
        <p:nvSpPr>
          <p:cNvPr id="21" name="Shape 21"/>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hape 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Custom Layout">
    <p:spTree>
      <p:nvGrpSpPr>
        <p:cNvPr id="1" name=""/>
        <p:cNvGrpSpPr/>
        <p:nvPr/>
      </p:nvGrpSpPr>
      <p:grpSpPr>
        <a:xfrm>
          <a:off x="0" y="0"/>
          <a:ext cx="0" cy="0"/>
          <a:chOff x="0" y="0"/>
          <a:chExt cx="0" cy="0"/>
        </a:xfrm>
      </p:grpSpPr>
      <p:sp>
        <p:nvSpPr>
          <p:cNvPr id="29" name="Shape 29"/>
          <p:cNvSpPr/>
          <p:nvPr>
            <p:ph type="title"/>
          </p:nvPr>
        </p:nvSpPr>
        <p:spPr>
          <a:prstGeom prst="rect">
            <a:avLst/>
          </a:prstGeom>
        </p:spPr>
        <p:txBody>
          <a:bodyPr/>
          <a:lstStyle/>
          <a:p>
            <a:pPr/>
            <a:r>
              <a:t>Title Text</a:t>
            </a:r>
          </a:p>
        </p:txBody>
      </p:sp>
      <p:sp>
        <p:nvSpPr>
          <p:cNvPr id="30" name="Shape 30"/>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457200" y="944047"/>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Shape 3"/>
          <p:cNvSpPr/>
          <p:nvPr>
            <p:ph type="body" idx="1"/>
          </p:nvPr>
        </p:nvSpPr>
        <p:spPr>
          <a:xfrm>
            <a:off x="457200" y="2269608"/>
            <a:ext cx="8229600" cy="394688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Lst>
  <p:transition xmlns:p14="http://schemas.microsoft.com/office/powerpoint/2010/main" spd="med" advClick="1"/>
  <p:txStyles>
    <p:titleStyle>
      <a:lvl1pPr marL="0" marR="0" indent="0" algn="l" defTabSz="457200" rtl="0" latinLnBrk="0">
        <a:lnSpc>
          <a:spcPct val="100000"/>
        </a:lnSpc>
        <a:spcBef>
          <a:spcPts val="0"/>
        </a:spcBef>
        <a:spcAft>
          <a:spcPts val="0"/>
        </a:spcAft>
        <a:buClrTx/>
        <a:buSzTx/>
        <a:buFontTx/>
        <a:buNone/>
        <a:tabLst/>
        <a:defRPr b="1" baseline="0" cap="none" i="0" spc="0" strike="noStrike" sz="4000" u="none">
          <a:ln>
            <a:noFill/>
          </a:ln>
          <a:solidFill>
            <a:srgbClr val="0433FF"/>
          </a:solidFill>
          <a:uFillTx/>
          <a:latin typeface="+mn-lt"/>
          <a:ea typeface="+mn-ea"/>
          <a:cs typeface="+mn-cs"/>
          <a:sym typeface="Helvetica"/>
        </a:defRPr>
      </a:lvl1pPr>
      <a:lvl2pPr marL="0" marR="0" indent="0" algn="l" defTabSz="457200" rtl="0" latinLnBrk="0">
        <a:lnSpc>
          <a:spcPct val="100000"/>
        </a:lnSpc>
        <a:spcBef>
          <a:spcPts val="0"/>
        </a:spcBef>
        <a:spcAft>
          <a:spcPts val="0"/>
        </a:spcAft>
        <a:buClrTx/>
        <a:buSzTx/>
        <a:buFontTx/>
        <a:buNone/>
        <a:tabLst/>
        <a:defRPr b="1" baseline="0" cap="none" i="0" spc="0" strike="noStrike" sz="4000" u="none">
          <a:ln>
            <a:noFill/>
          </a:ln>
          <a:solidFill>
            <a:srgbClr val="0433FF"/>
          </a:solidFill>
          <a:uFillTx/>
          <a:latin typeface="+mn-lt"/>
          <a:ea typeface="+mn-ea"/>
          <a:cs typeface="+mn-cs"/>
          <a:sym typeface="Helvetica"/>
        </a:defRPr>
      </a:lvl2pPr>
      <a:lvl3pPr marL="0" marR="0" indent="0" algn="l" defTabSz="457200" rtl="0" latinLnBrk="0">
        <a:lnSpc>
          <a:spcPct val="100000"/>
        </a:lnSpc>
        <a:spcBef>
          <a:spcPts val="0"/>
        </a:spcBef>
        <a:spcAft>
          <a:spcPts val="0"/>
        </a:spcAft>
        <a:buClrTx/>
        <a:buSzTx/>
        <a:buFontTx/>
        <a:buNone/>
        <a:tabLst/>
        <a:defRPr b="1" baseline="0" cap="none" i="0" spc="0" strike="noStrike" sz="4000" u="none">
          <a:ln>
            <a:noFill/>
          </a:ln>
          <a:solidFill>
            <a:srgbClr val="0433FF"/>
          </a:solidFill>
          <a:uFillTx/>
          <a:latin typeface="+mn-lt"/>
          <a:ea typeface="+mn-ea"/>
          <a:cs typeface="+mn-cs"/>
          <a:sym typeface="Helvetica"/>
        </a:defRPr>
      </a:lvl3pPr>
      <a:lvl4pPr marL="0" marR="0" indent="0" algn="l" defTabSz="457200" rtl="0" latinLnBrk="0">
        <a:lnSpc>
          <a:spcPct val="100000"/>
        </a:lnSpc>
        <a:spcBef>
          <a:spcPts val="0"/>
        </a:spcBef>
        <a:spcAft>
          <a:spcPts val="0"/>
        </a:spcAft>
        <a:buClrTx/>
        <a:buSzTx/>
        <a:buFontTx/>
        <a:buNone/>
        <a:tabLst/>
        <a:defRPr b="1" baseline="0" cap="none" i="0" spc="0" strike="noStrike" sz="4000" u="none">
          <a:ln>
            <a:noFill/>
          </a:ln>
          <a:solidFill>
            <a:srgbClr val="0433FF"/>
          </a:solidFill>
          <a:uFillTx/>
          <a:latin typeface="+mn-lt"/>
          <a:ea typeface="+mn-ea"/>
          <a:cs typeface="+mn-cs"/>
          <a:sym typeface="Helvetica"/>
        </a:defRPr>
      </a:lvl4pPr>
      <a:lvl5pPr marL="0" marR="0" indent="0" algn="l" defTabSz="457200" rtl="0" latinLnBrk="0">
        <a:lnSpc>
          <a:spcPct val="100000"/>
        </a:lnSpc>
        <a:spcBef>
          <a:spcPts val="0"/>
        </a:spcBef>
        <a:spcAft>
          <a:spcPts val="0"/>
        </a:spcAft>
        <a:buClrTx/>
        <a:buSzTx/>
        <a:buFontTx/>
        <a:buNone/>
        <a:tabLst/>
        <a:defRPr b="1" baseline="0" cap="none" i="0" spc="0" strike="noStrike" sz="4000" u="none">
          <a:ln>
            <a:noFill/>
          </a:ln>
          <a:solidFill>
            <a:srgbClr val="0433FF"/>
          </a:solidFill>
          <a:uFillTx/>
          <a:latin typeface="+mn-lt"/>
          <a:ea typeface="+mn-ea"/>
          <a:cs typeface="+mn-cs"/>
          <a:sym typeface="Helvetica"/>
        </a:defRPr>
      </a:lvl5pPr>
      <a:lvl6pPr marL="0" marR="0" indent="0" algn="l" defTabSz="457200" rtl="0" latinLnBrk="0">
        <a:lnSpc>
          <a:spcPct val="100000"/>
        </a:lnSpc>
        <a:spcBef>
          <a:spcPts val="0"/>
        </a:spcBef>
        <a:spcAft>
          <a:spcPts val="0"/>
        </a:spcAft>
        <a:buClrTx/>
        <a:buSzTx/>
        <a:buFontTx/>
        <a:buNone/>
        <a:tabLst/>
        <a:defRPr b="1" baseline="0" cap="none" i="0" spc="0" strike="noStrike" sz="4000" u="none">
          <a:ln>
            <a:noFill/>
          </a:ln>
          <a:solidFill>
            <a:srgbClr val="0433FF"/>
          </a:solidFill>
          <a:uFillTx/>
          <a:latin typeface="+mn-lt"/>
          <a:ea typeface="+mn-ea"/>
          <a:cs typeface="+mn-cs"/>
          <a:sym typeface="Helvetica"/>
        </a:defRPr>
      </a:lvl6pPr>
      <a:lvl7pPr marL="0" marR="0" indent="0" algn="l" defTabSz="457200" rtl="0" latinLnBrk="0">
        <a:lnSpc>
          <a:spcPct val="100000"/>
        </a:lnSpc>
        <a:spcBef>
          <a:spcPts val="0"/>
        </a:spcBef>
        <a:spcAft>
          <a:spcPts val="0"/>
        </a:spcAft>
        <a:buClrTx/>
        <a:buSzTx/>
        <a:buFontTx/>
        <a:buNone/>
        <a:tabLst/>
        <a:defRPr b="1" baseline="0" cap="none" i="0" spc="0" strike="noStrike" sz="4000" u="none">
          <a:ln>
            <a:noFill/>
          </a:ln>
          <a:solidFill>
            <a:srgbClr val="0433FF"/>
          </a:solidFill>
          <a:uFillTx/>
          <a:latin typeface="+mn-lt"/>
          <a:ea typeface="+mn-ea"/>
          <a:cs typeface="+mn-cs"/>
          <a:sym typeface="Helvetica"/>
        </a:defRPr>
      </a:lvl7pPr>
      <a:lvl8pPr marL="0" marR="0" indent="0" algn="l" defTabSz="457200" rtl="0" latinLnBrk="0">
        <a:lnSpc>
          <a:spcPct val="100000"/>
        </a:lnSpc>
        <a:spcBef>
          <a:spcPts val="0"/>
        </a:spcBef>
        <a:spcAft>
          <a:spcPts val="0"/>
        </a:spcAft>
        <a:buClrTx/>
        <a:buSzTx/>
        <a:buFontTx/>
        <a:buNone/>
        <a:tabLst/>
        <a:defRPr b="1" baseline="0" cap="none" i="0" spc="0" strike="noStrike" sz="4000" u="none">
          <a:ln>
            <a:noFill/>
          </a:ln>
          <a:solidFill>
            <a:srgbClr val="0433FF"/>
          </a:solidFill>
          <a:uFillTx/>
          <a:latin typeface="+mn-lt"/>
          <a:ea typeface="+mn-ea"/>
          <a:cs typeface="+mn-cs"/>
          <a:sym typeface="Helvetica"/>
        </a:defRPr>
      </a:lvl8pPr>
      <a:lvl9pPr marL="0" marR="0" indent="0" algn="l" defTabSz="457200" rtl="0" latinLnBrk="0">
        <a:lnSpc>
          <a:spcPct val="100000"/>
        </a:lnSpc>
        <a:spcBef>
          <a:spcPts val="0"/>
        </a:spcBef>
        <a:spcAft>
          <a:spcPts val="0"/>
        </a:spcAft>
        <a:buClrTx/>
        <a:buSzTx/>
        <a:buFontTx/>
        <a:buNone/>
        <a:tabLst/>
        <a:defRPr b="1" baseline="0" cap="none" i="0" spc="0" strike="noStrike" sz="4000" u="none">
          <a:ln>
            <a:noFill/>
          </a:ln>
          <a:solidFill>
            <a:srgbClr val="0433FF"/>
          </a:solidFill>
          <a:uFillTx/>
          <a:latin typeface="+mn-lt"/>
          <a:ea typeface="+mn-ea"/>
          <a:cs typeface="+mn-cs"/>
          <a:sym typeface="Helvetica"/>
        </a:defRPr>
      </a:lvl9pPr>
    </p:titleStyle>
    <p:bodyStyle>
      <a:lvl1pPr marL="257175" marR="0" indent="-257175" algn="l" defTabSz="457200" rtl="0" latinLnBrk="0">
        <a:lnSpc>
          <a:spcPct val="100000"/>
        </a:lnSpc>
        <a:spcBef>
          <a:spcPts val="500"/>
        </a:spcBef>
        <a:spcAft>
          <a:spcPts val="0"/>
        </a:spcAft>
        <a:buClrTx/>
        <a:buSzPct val="100000"/>
        <a:buFont typeface="Arial"/>
        <a:buChar char="•"/>
        <a:tabLst/>
        <a:defRPr b="0" baseline="0" cap="none" i="0" spc="0" strike="noStrike" sz="2400" u="none">
          <a:ln>
            <a:noFill/>
          </a:ln>
          <a:solidFill>
            <a:srgbClr val="212121"/>
          </a:solidFill>
          <a:uFillTx/>
          <a:latin typeface="+mn-lt"/>
          <a:ea typeface="+mn-ea"/>
          <a:cs typeface="+mn-cs"/>
          <a:sym typeface="Helvetica"/>
        </a:defRPr>
      </a:lvl1pPr>
      <a:lvl2pPr marL="702128" marR="0" indent="-244928" algn="l" defTabSz="457200" rtl="0" latinLnBrk="0">
        <a:lnSpc>
          <a:spcPct val="100000"/>
        </a:lnSpc>
        <a:spcBef>
          <a:spcPts val="500"/>
        </a:spcBef>
        <a:spcAft>
          <a:spcPts val="0"/>
        </a:spcAft>
        <a:buClrTx/>
        <a:buSzPct val="100000"/>
        <a:buFont typeface="Arial"/>
        <a:buChar char="–"/>
        <a:tabLst/>
        <a:defRPr b="0" baseline="0" cap="none" i="0" spc="0" strike="noStrike" sz="2400" u="none">
          <a:ln>
            <a:noFill/>
          </a:ln>
          <a:solidFill>
            <a:srgbClr val="212121"/>
          </a:solidFill>
          <a:uFillTx/>
          <a:latin typeface="+mn-lt"/>
          <a:ea typeface="+mn-ea"/>
          <a:cs typeface="+mn-cs"/>
          <a:sym typeface="Helvetica"/>
        </a:defRPr>
      </a:lvl2pPr>
      <a:lvl3pPr marL="1143000" marR="0" indent="-228600" algn="l" defTabSz="457200" rtl="0" latinLnBrk="0">
        <a:lnSpc>
          <a:spcPct val="100000"/>
        </a:lnSpc>
        <a:spcBef>
          <a:spcPts val="500"/>
        </a:spcBef>
        <a:spcAft>
          <a:spcPts val="0"/>
        </a:spcAft>
        <a:buClrTx/>
        <a:buSzPct val="100000"/>
        <a:buFont typeface="Arial"/>
        <a:buChar char="•"/>
        <a:tabLst/>
        <a:defRPr b="0" baseline="0" cap="none" i="0" spc="0" strike="noStrike" sz="2400" u="none">
          <a:ln>
            <a:noFill/>
          </a:ln>
          <a:solidFill>
            <a:srgbClr val="212121"/>
          </a:solidFill>
          <a:uFillTx/>
          <a:latin typeface="+mn-lt"/>
          <a:ea typeface="+mn-ea"/>
          <a:cs typeface="+mn-cs"/>
          <a:sym typeface="Helvetica"/>
        </a:defRPr>
      </a:lvl3pPr>
      <a:lvl4pPr marL="1645920" marR="0" indent="-274320" algn="l" defTabSz="457200" rtl="0" latinLnBrk="0">
        <a:lnSpc>
          <a:spcPct val="100000"/>
        </a:lnSpc>
        <a:spcBef>
          <a:spcPts val="500"/>
        </a:spcBef>
        <a:spcAft>
          <a:spcPts val="0"/>
        </a:spcAft>
        <a:buClrTx/>
        <a:buSzPct val="100000"/>
        <a:buFont typeface="Arial"/>
        <a:buChar char="–"/>
        <a:tabLst/>
        <a:defRPr b="0" baseline="0" cap="none" i="0" spc="0" strike="noStrike" sz="2400" u="none">
          <a:ln>
            <a:noFill/>
          </a:ln>
          <a:solidFill>
            <a:srgbClr val="212121"/>
          </a:solidFill>
          <a:uFillTx/>
          <a:latin typeface="+mn-lt"/>
          <a:ea typeface="+mn-ea"/>
          <a:cs typeface="+mn-cs"/>
          <a:sym typeface="Helvetica"/>
        </a:defRPr>
      </a:lvl4pPr>
      <a:lvl5pPr marL="2103120" marR="0" indent="-274320" algn="l" defTabSz="457200" rtl="0" latinLnBrk="0">
        <a:lnSpc>
          <a:spcPct val="100000"/>
        </a:lnSpc>
        <a:spcBef>
          <a:spcPts val="500"/>
        </a:spcBef>
        <a:spcAft>
          <a:spcPts val="0"/>
        </a:spcAft>
        <a:buClrTx/>
        <a:buSzPct val="100000"/>
        <a:buFont typeface="Arial"/>
        <a:buChar char="»"/>
        <a:tabLst/>
        <a:defRPr b="0" baseline="0" cap="none" i="0" spc="0" strike="noStrike" sz="2400" u="none">
          <a:ln>
            <a:noFill/>
          </a:ln>
          <a:solidFill>
            <a:srgbClr val="212121"/>
          </a:solidFill>
          <a:uFillTx/>
          <a:latin typeface="+mn-lt"/>
          <a:ea typeface="+mn-ea"/>
          <a:cs typeface="+mn-cs"/>
          <a:sym typeface="Helvetica"/>
        </a:defRPr>
      </a:lvl5pPr>
      <a:lvl6pPr marL="2560320" marR="0" indent="-274320" algn="l" defTabSz="457200" rtl="0" latinLnBrk="0">
        <a:lnSpc>
          <a:spcPct val="100000"/>
        </a:lnSpc>
        <a:spcBef>
          <a:spcPts val="500"/>
        </a:spcBef>
        <a:spcAft>
          <a:spcPts val="0"/>
        </a:spcAft>
        <a:buClrTx/>
        <a:buSzPct val="100000"/>
        <a:buFont typeface="Arial"/>
        <a:buChar char="•"/>
        <a:tabLst/>
        <a:defRPr b="0" baseline="0" cap="none" i="0" spc="0" strike="noStrike" sz="2400" u="none">
          <a:ln>
            <a:noFill/>
          </a:ln>
          <a:solidFill>
            <a:srgbClr val="212121"/>
          </a:solidFill>
          <a:uFillTx/>
          <a:latin typeface="+mn-lt"/>
          <a:ea typeface="+mn-ea"/>
          <a:cs typeface="+mn-cs"/>
          <a:sym typeface="Helvetica"/>
        </a:defRPr>
      </a:lvl6pPr>
      <a:lvl7pPr marL="3017520" marR="0" indent="-274320" algn="l" defTabSz="457200" rtl="0" latinLnBrk="0">
        <a:lnSpc>
          <a:spcPct val="100000"/>
        </a:lnSpc>
        <a:spcBef>
          <a:spcPts val="500"/>
        </a:spcBef>
        <a:spcAft>
          <a:spcPts val="0"/>
        </a:spcAft>
        <a:buClrTx/>
        <a:buSzPct val="100000"/>
        <a:buFont typeface="Arial"/>
        <a:buChar char="•"/>
        <a:tabLst/>
        <a:defRPr b="0" baseline="0" cap="none" i="0" spc="0" strike="noStrike" sz="2400" u="none">
          <a:ln>
            <a:noFill/>
          </a:ln>
          <a:solidFill>
            <a:srgbClr val="212121"/>
          </a:solidFill>
          <a:uFillTx/>
          <a:latin typeface="+mn-lt"/>
          <a:ea typeface="+mn-ea"/>
          <a:cs typeface="+mn-cs"/>
          <a:sym typeface="Helvetica"/>
        </a:defRPr>
      </a:lvl7pPr>
      <a:lvl8pPr marL="3474720" marR="0" indent="-274320" algn="l" defTabSz="457200" rtl="0" latinLnBrk="0">
        <a:lnSpc>
          <a:spcPct val="100000"/>
        </a:lnSpc>
        <a:spcBef>
          <a:spcPts val="500"/>
        </a:spcBef>
        <a:spcAft>
          <a:spcPts val="0"/>
        </a:spcAft>
        <a:buClrTx/>
        <a:buSzPct val="100000"/>
        <a:buFont typeface="Arial"/>
        <a:buChar char="•"/>
        <a:tabLst/>
        <a:defRPr b="0" baseline="0" cap="none" i="0" spc="0" strike="noStrike" sz="2400" u="none">
          <a:ln>
            <a:noFill/>
          </a:ln>
          <a:solidFill>
            <a:srgbClr val="212121"/>
          </a:solidFill>
          <a:uFillTx/>
          <a:latin typeface="+mn-lt"/>
          <a:ea typeface="+mn-ea"/>
          <a:cs typeface="+mn-cs"/>
          <a:sym typeface="Helvetica"/>
        </a:defRPr>
      </a:lvl8pPr>
      <a:lvl9pPr marL="3931920" marR="0" indent="-274320" algn="l" defTabSz="457200" rtl="0" latinLnBrk="0">
        <a:lnSpc>
          <a:spcPct val="100000"/>
        </a:lnSpc>
        <a:spcBef>
          <a:spcPts val="500"/>
        </a:spcBef>
        <a:spcAft>
          <a:spcPts val="0"/>
        </a:spcAft>
        <a:buClrTx/>
        <a:buSzPct val="100000"/>
        <a:buFont typeface="Arial"/>
        <a:buChar char="•"/>
        <a:tabLst/>
        <a:defRPr b="0" baseline="0" cap="none" i="0" spc="0" strike="noStrike" sz="2400" u="none">
          <a:ln>
            <a:noFill/>
          </a:ln>
          <a:solidFill>
            <a:srgbClr val="212121"/>
          </a:solidFill>
          <a:uFillTx/>
          <a:latin typeface="+mn-lt"/>
          <a:ea typeface="+mn-ea"/>
          <a:cs typeface="+mn-cs"/>
          <a:sym typeface="Helvetica"/>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ctrTitle"/>
          </p:nvPr>
        </p:nvSpPr>
        <p:spPr>
          <a:xfrm>
            <a:off x="1256089" y="2375199"/>
            <a:ext cx="6853413" cy="1470026"/>
          </a:xfrm>
          <a:prstGeom prst="rect">
            <a:avLst/>
          </a:prstGeom>
        </p:spPr>
        <p:txBody>
          <a:bodyPr/>
          <a:lstStyle>
            <a:lvl1pPr defTabSz="406908">
              <a:defRPr sz="3026"/>
            </a:lvl1pPr>
          </a:lstStyle>
          <a:p>
            <a:pPr/>
            <a:r>
              <a:t>PE2 Medical Students Explore End of Life Issues in Small Town Settings </a:t>
            </a:r>
          </a:p>
        </p:txBody>
      </p:sp>
      <p:sp>
        <p:nvSpPr>
          <p:cNvPr id="41" name="Shape 41"/>
          <p:cNvSpPr/>
          <p:nvPr>
            <p:ph type="subTitle" sz="quarter" idx="1"/>
          </p:nvPr>
        </p:nvSpPr>
        <p:spPr>
          <a:xfrm>
            <a:off x="1642922" y="4231349"/>
            <a:ext cx="6079747" cy="1272085"/>
          </a:xfrm>
          <a:prstGeom prst="rect">
            <a:avLst/>
          </a:prstGeom>
        </p:spPr>
        <p:txBody>
          <a:bodyPr/>
          <a:lstStyle/>
          <a:p>
            <a:pPr/>
            <a:r>
              <a:t>Carrie Roseamelia, PhD</a:t>
            </a:r>
          </a:p>
          <a:p>
            <a:pPr/>
            <a:r>
              <a:t>Mary Obear, MD, PhD</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ph type="title"/>
          </p:nvPr>
        </p:nvSpPr>
        <p:spPr>
          <a:xfrm>
            <a:off x="347962" y="1137669"/>
            <a:ext cx="6815774" cy="1149030"/>
          </a:xfrm>
          <a:prstGeom prst="rect">
            <a:avLst/>
          </a:prstGeom>
        </p:spPr>
        <p:txBody>
          <a:bodyPr/>
          <a:lstStyle/>
          <a:p>
            <a:pPr/>
            <a:r>
              <a:t>Methodology</a:t>
            </a:r>
          </a:p>
        </p:txBody>
      </p:sp>
      <p:sp>
        <p:nvSpPr>
          <p:cNvPr id="97" name="Shape 97"/>
          <p:cNvSpPr/>
          <p:nvPr/>
        </p:nvSpPr>
        <p:spPr>
          <a:xfrm>
            <a:off x="370146" y="2206139"/>
            <a:ext cx="8403708" cy="1525134"/>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marL="291765" indent="-291765" defTabSz="443484">
              <a:spcBef>
                <a:spcPts val="600"/>
              </a:spcBef>
              <a:buSzPct val="100000"/>
              <a:buChar char="•"/>
              <a:defRPr i="1" sz="2910">
                <a:latin typeface="+mn-lt"/>
                <a:ea typeface="+mn-ea"/>
                <a:cs typeface="+mn-cs"/>
                <a:sym typeface="Helvetica"/>
              </a:defRPr>
            </a:pPr>
            <a:r>
              <a:t>Analyzed survey results using t-tests</a:t>
            </a:r>
          </a:p>
          <a:p>
            <a:pPr marL="291765" indent="-291765" defTabSz="443484">
              <a:spcBef>
                <a:spcPts val="600"/>
              </a:spcBef>
              <a:buSzPct val="100000"/>
              <a:buChar char="•"/>
              <a:defRPr i="1" sz="2910">
                <a:latin typeface="+mn-lt"/>
                <a:ea typeface="+mn-ea"/>
                <a:cs typeface="+mn-cs"/>
                <a:sym typeface="Helvetica"/>
              </a:defRPr>
            </a:pPr>
            <a:r>
              <a:t>Analyzed student reflections using immersion and crystallization </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title"/>
          </p:nvPr>
        </p:nvSpPr>
        <p:spPr>
          <a:xfrm>
            <a:off x="93083" y="897942"/>
            <a:ext cx="3964195" cy="705695"/>
          </a:xfrm>
          <a:prstGeom prst="rect">
            <a:avLst/>
          </a:prstGeom>
        </p:spPr>
        <p:txBody>
          <a:bodyPr/>
          <a:lstStyle/>
          <a:p>
            <a:pPr/>
            <a:r>
              <a:t>Results</a:t>
            </a:r>
          </a:p>
        </p:txBody>
      </p:sp>
      <p:graphicFrame>
        <p:nvGraphicFramePr>
          <p:cNvPr id="102" name="Table 102"/>
          <p:cNvGraphicFramePr/>
          <p:nvPr/>
        </p:nvGraphicFramePr>
        <p:xfrm>
          <a:off x="371044" y="3118325"/>
          <a:ext cx="8414612" cy="2765929"/>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1567536"/>
                <a:gridCol w="5355751"/>
                <a:gridCol w="1478624"/>
              </a:tblGrid>
              <a:tr h="431568">
                <a:tc rowSpan="3">
                  <a:txBody>
                    <a:bodyPr/>
                    <a:lstStyle/>
                    <a:p>
                      <a:pPr algn="l">
                        <a:defRPr sz="1800"/>
                      </a:pPr>
                      <a:r>
                        <a:rPr b="1" sz="2000">
                          <a:latin typeface="+mn-lt"/>
                          <a:ea typeface="+mn-ea"/>
                          <a:cs typeface="+mn-cs"/>
                          <a:sym typeface="Helvetica"/>
                        </a:rPr>
                        <a:t>Attitudes</a:t>
                      </a:r>
                    </a:p>
                  </a:txBody>
                  <a:tcPr marL="45720" marR="45720" marT="45720" marB="45720" anchor="t" anchorCtr="0" horzOverflow="overflow"/>
                </a:tc>
                <a:tc>
                  <a:txBody>
                    <a:bodyPr/>
                    <a:lstStyle/>
                    <a:p>
                      <a:pPr algn="l">
                        <a:defRPr sz="2000">
                          <a:latin typeface="+mn-lt"/>
                          <a:ea typeface="+mn-ea"/>
                          <a:cs typeface="+mn-cs"/>
                          <a:sym typeface="Helvetica"/>
                        </a:defRPr>
                      </a:pPr>
                      <a:r>
                        <a:t>Managing </a:t>
                      </a:r>
                      <a:r>
                        <a:rPr u="sng"/>
                        <a:t>agitation</a:t>
                      </a:r>
                    </a:p>
                  </a:txBody>
                  <a:tcPr marL="45720" marR="45720" marT="45720" marB="45720" anchor="t" anchorCtr="0" horzOverflow="overflow"/>
                </a:tc>
                <a:tc>
                  <a:txBody>
                    <a:bodyPr/>
                    <a:lstStyle/>
                    <a:p>
                      <a:pPr algn="l">
                        <a:defRPr sz="1800"/>
                      </a:pPr>
                      <a:r>
                        <a:rPr sz="2000">
                          <a:latin typeface="+mn-lt"/>
                          <a:ea typeface="+mn-ea"/>
                          <a:cs typeface="+mn-cs"/>
                          <a:sym typeface="Helvetica"/>
                        </a:rPr>
                        <a:t>p=0.03</a:t>
                      </a:r>
                    </a:p>
                  </a:txBody>
                  <a:tcPr marL="45720" marR="45720" marT="45720" marB="45720" anchor="t" anchorCtr="0" horzOverflow="overflow"/>
                </a:tc>
              </a:tr>
              <a:tr h="431568">
                <a:tc vMerge="1">
                  <a:tcPr/>
                </a:tc>
                <a:tc>
                  <a:txBody>
                    <a:bodyPr/>
                    <a:lstStyle/>
                    <a:p>
                      <a:pPr algn="l">
                        <a:defRPr sz="1800"/>
                      </a:pPr>
                      <a:r>
                        <a:rPr sz="2000">
                          <a:latin typeface="+mn-lt"/>
                          <a:ea typeface="+mn-ea"/>
                          <a:cs typeface="+mn-cs"/>
                          <a:sym typeface="Helvetica"/>
                        </a:rPr>
                        <a:t>Prognostication</a:t>
                      </a:r>
                    </a:p>
                  </a:txBody>
                  <a:tcPr marL="45720" marR="45720" marT="45720" marB="45720" anchor="t" anchorCtr="0" horzOverflow="overflow"/>
                </a:tc>
                <a:tc>
                  <a:txBody>
                    <a:bodyPr/>
                    <a:lstStyle/>
                    <a:p>
                      <a:pPr algn="l">
                        <a:defRPr sz="1800"/>
                      </a:pPr>
                      <a:r>
                        <a:rPr sz="2000">
                          <a:latin typeface="+mn-lt"/>
                          <a:ea typeface="+mn-ea"/>
                          <a:cs typeface="+mn-cs"/>
                          <a:sym typeface="Helvetica"/>
                        </a:rPr>
                        <a:t>p=0.05</a:t>
                      </a:r>
                    </a:p>
                  </a:txBody>
                  <a:tcPr marL="45720" marR="45720" marT="45720" marB="45720" anchor="t" anchorCtr="0" horzOverflow="overflow"/>
                </a:tc>
              </a:tr>
              <a:tr h="431568">
                <a:tc vMerge="1">
                  <a:tcPr/>
                </a:tc>
                <a:tc>
                  <a:txBody>
                    <a:bodyPr/>
                    <a:lstStyle/>
                    <a:p>
                      <a:pPr algn="l">
                        <a:defRPr sz="1800"/>
                      </a:pPr>
                      <a:r>
                        <a:rPr sz="2000">
                          <a:latin typeface="+mn-lt"/>
                          <a:ea typeface="+mn-ea"/>
                          <a:cs typeface="+mn-cs"/>
                          <a:sym typeface="Helvetica"/>
                        </a:rPr>
                        <a:t>Talking w/ patients &amp; families</a:t>
                      </a:r>
                    </a:p>
                  </a:txBody>
                  <a:tcPr marL="45720" marR="45720" marT="45720" marB="45720" anchor="t" anchorCtr="0" horzOverflow="overflow"/>
                </a:tc>
                <a:tc>
                  <a:txBody>
                    <a:bodyPr/>
                    <a:lstStyle/>
                    <a:p>
                      <a:pPr algn="l">
                        <a:defRPr sz="1800"/>
                      </a:pPr>
                      <a:r>
                        <a:rPr sz="2000">
                          <a:latin typeface="+mn-lt"/>
                          <a:ea typeface="+mn-ea"/>
                          <a:cs typeface="+mn-cs"/>
                          <a:sym typeface="Helvetica"/>
                        </a:rPr>
                        <a:t>p=0.09</a:t>
                      </a:r>
                    </a:p>
                  </a:txBody>
                  <a:tcPr marL="45720" marR="45720" marT="45720" marB="45720" anchor="t" anchorCtr="0" horzOverflow="overflow"/>
                </a:tc>
              </a:tr>
              <a:tr h="431568">
                <a:tc rowSpan="3">
                  <a:txBody>
                    <a:bodyPr/>
                    <a:lstStyle/>
                    <a:p>
                      <a:pPr algn="l">
                        <a:defRPr sz="1800"/>
                      </a:pPr>
                      <a:r>
                        <a:rPr b="1" sz="2000">
                          <a:latin typeface="+mn-lt"/>
                          <a:ea typeface="+mn-ea"/>
                          <a:cs typeface="+mn-cs"/>
                          <a:sym typeface="Helvetica"/>
                        </a:rPr>
                        <a:t>Knowledge</a:t>
                      </a:r>
                    </a:p>
                  </a:txBody>
                  <a:tcPr marL="45720" marR="45720" marT="45720" marB="45720" anchor="t" anchorCtr="0" horzOverflow="overflow"/>
                </a:tc>
                <a:tc>
                  <a:txBody>
                    <a:bodyPr/>
                    <a:lstStyle/>
                    <a:p>
                      <a:pPr algn="l">
                        <a:defRPr sz="1800"/>
                      </a:pPr>
                      <a:r>
                        <a:rPr sz="2000">
                          <a:latin typeface="+mn-lt"/>
                          <a:ea typeface="+mn-ea"/>
                          <a:cs typeface="+mn-cs"/>
                          <a:sym typeface="Helvetica"/>
                        </a:rPr>
                        <a:t>How hospice care is paid for</a:t>
                      </a:r>
                    </a:p>
                  </a:txBody>
                  <a:tcPr marL="45720" marR="45720" marT="45720" marB="45720" anchor="t" anchorCtr="0" horzOverflow="overflow"/>
                </a:tc>
                <a:tc>
                  <a:txBody>
                    <a:bodyPr/>
                    <a:lstStyle/>
                    <a:p>
                      <a:pPr algn="l">
                        <a:defRPr sz="1800"/>
                      </a:pPr>
                      <a:r>
                        <a:rPr sz="2000">
                          <a:latin typeface="+mn-lt"/>
                          <a:ea typeface="+mn-ea"/>
                          <a:cs typeface="+mn-cs"/>
                          <a:sym typeface="Helvetica"/>
                        </a:rPr>
                        <a:t>p=0.05</a:t>
                      </a:r>
                    </a:p>
                  </a:txBody>
                  <a:tcPr marL="45720" marR="45720" marT="45720" marB="45720" anchor="t" anchorCtr="0" horzOverflow="overflow"/>
                </a:tc>
              </a:tr>
              <a:tr h="431568">
                <a:tc vMerge="1">
                  <a:tcPr/>
                </a:tc>
                <a:tc>
                  <a:txBody>
                    <a:bodyPr/>
                    <a:lstStyle/>
                    <a:p>
                      <a:pPr algn="l">
                        <a:defRPr sz="1800"/>
                      </a:pPr>
                      <a:r>
                        <a:rPr sz="2000">
                          <a:latin typeface="+mn-lt"/>
                          <a:ea typeface="+mn-ea"/>
                          <a:cs typeface="+mn-cs"/>
                          <a:sym typeface="Helvetica"/>
                        </a:rPr>
                        <a:t>How one qualifies for hospice care</a:t>
                      </a:r>
                    </a:p>
                  </a:txBody>
                  <a:tcPr marL="45720" marR="45720" marT="45720" marB="45720" anchor="t" anchorCtr="0" horzOverflow="overflow"/>
                </a:tc>
                <a:tc>
                  <a:txBody>
                    <a:bodyPr/>
                    <a:lstStyle/>
                    <a:p>
                      <a:pPr algn="l">
                        <a:defRPr sz="1800"/>
                      </a:pPr>
                      <a:r>
                        <a:rPr sz="2000">
                          <a:latin typeface="+mn-lt"/>
                          <a:ea typeface="+mn-ea"/>
                          <a:cs typeface="+mn-cs"/>
                          <a:sym typeface="Helvetica"/>
                        </a:rPr>
                        <a:t>p=0.001</a:t>
                      </a:r>
                    </a:p>
                  </a:txBody>
                  <a:tcPr marL="45720" marR="45720" marT="45720" marB="45720" anchor="t" anchorCtr="0" horzOverflow="overflow"/>
                </a:tc>
              </a:tr>
              <a:tr h="598899">
                <a:tc vMerge="1">
                  <a:tcPr/>
                </a:tc>
                <a:tc>
                  <a:txBody>
                    <a:bodyPr/>
                    <a:lstStyle/>
                    <a:p>
                      <a:pPr algn="l">
                        <a:defRPr sz="1800"/>
                      </a:pPr>
                      <a:r>
                        <a:rPr sz="2000">
                          <a:latin typeface="+mn-lt"/>
                          <a:ea typeface="+mn-ea"/>
                          <a:cs typeface="+mn-cs"/>
                          <a:sym typeface="Helvetica"/>
                        </a:rPr>
                        <a:t>Difference btw hospice &amp; palliative care?</a:t>
                      </a:r>
                    </a:p>
                  </a:txBody>
                  <a:tcPr marL="45720" marR="45720" marT="45720" marB="45720" anchor="t" anchorCtr="0" horzOverflow="overflow"/>
                </a:tc>
                <a:tc>
                  <a:txBody>
                    <a:bodyPr/>
                    <a:lstStyle/>
                    <a:p>
                      <a:pPr algn="l">
                        <a:defRPr sz="1800"/>
                      </a:pPr>
                      <a:r>
                        <a:rPr sz="2000">
                          <a:latin typeface="+mn-lt"/>
                          <a:ea typeface="+mn-ea"/>
                          <a:cs typeface="+mn-cs"/>
                          <a:sym typeface="Helvetica"/>
                        </a:rPr>
                        <a:t>p=0.001</a:t>
                      </a:r>
                    </a:p>
                  </a:txBody>
                  <a:tcPr marL="45720" marR="45720" marT="45720" marB="45720" anchor="t" anchorCtr="0" horzOverflow="overflow"/>
                </a:tc>
              </a:tr>
            </a:tbl>
          </a:graphicData>
        </a:graphic>
      </p:graphicFrame>
      <p:sp>
        <p:nvSpPr>
          <p:cNvPr id="103" name="Shape 103"/>
          <p:cNvSpPr/>
          <p:nvPr/>
        </p:nvSpPr>
        <p:spPr>
          <a:xfrm>
            <a:off x="162207" y="1656414"/>
            <a:ext cx="8715255" cy="124883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defTabSz="370331">
              <a:spcBef>
                <a:spcPts val="500"/>
              </a:spcBef>
              <a:defRPr i="1" sz="2430">
                <a:latin typeface="+mn-lt"/>
                <a:ea typeface="+mn-ea"/>
                <a:cs typeface="+mn-cs"/>
                <a:sym typeface="Helvetica"/>
              </a:defRPr>
            </a:pPr>
            <a:r>
              <a:t>n=13 participants</a:t>
            </a:r>
          </a:p>
          <a:p>
            <a:pPr defTabSz="370331">
              <a:spcBef>
                <a:spcPts val="500"/>
              </a:spcBef>
              <a:defRPr i="1" sz="2430">
                <a:latin typeface="+mn-lt"/>
                <a:ea typeface="+mn-ea"/>
                <a:cs typeface="+mn-cs"/>
                <a:sym typeface="Helvetica"/>
              </a:defRPr>
            </a:pPr>
            <a:r>
              <a:t>Average post scores higher than average pre scores (p=0.001)</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 name="Shape 107"/>
          <p:cNvSpPr/>
          <p:nvPr>
            <p:ph type="body" sz="quarter" idx="1"/>
          </p:nvPr>
        </p:nvSpPr>
        <p:spPr>
          <a:xfrm>
            <a:off x="266251" y="1722614"/>
            <a:ext cx="8611498" cy="573925"/>
          </a:xfrm>
          <a:prstGeom prst="rect">
            <a:avLst/>
          </a:prstGeom>
        </p:spPr>
        <p:txBody>
          <a:bodyPr/>
          <a:lstStyle>
            <a:lvl1pPr marL="0" indent="0">
              <a:buSzTx/>
              <a:buFontTx/>
              <a:buNone/>
              <a:defRPr i="1"/>
            </a:lvl1pPr>
          </a:lstStyle>
          <a:p>
            <a:pPr/>
            <a:r>
              <a:t>Students reflections coded into themes:</a:t>
            </a:r>
          </a:p>
        </p:txBody>
      </p:sp>
      <p:sp>
        <p:nvSpPr>
          <p:cNvPr id="108" name="Shape 108"/>
          <p:cNvSpPr/>
          <p:nvPr/>
        </p:nvSpPr>
        <p:spPr>
          <a:xfrm>
            <a:off x="163062" y="1093885"/>
            <a:ext cx="3964195" cy="705695"/>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lvl1pPr>
              <a:defRPr b="1" sz="4000">
                <a:solidFill>
                  <a:srgbClr val="0433FF"/>
                </a:solidFill>
                <a:latin typeface="+mn-lt"/>
                <a:ea typeface="+mn-ea"/>
                <a:cs typeface="+mn-cs"/>
                <a:sym typeface="Helvetica"/>
              </a:defRPr>
            </a:lvl1pPr>
          </a:lstStyle>
          <a:p>
            <a:pPr/>
            <a:r>
              <a:t>Results</a:t>
            </a:r>
          </a:p>
        </p:txBody>
      </p:sp>
      <p:graphicFrame>
        <p:nvGraphicFramePr>
          <p:cNvPr id="109" name="Table 109"/>
          <p:cNvGraphicFramePr/>
          <p:nvPr/>
        </p:nvGraphicFramePr>
        <p:xfrm>
          <a:off x="223770" y="2475681"/>
          <a:ext cx="8709160" cy="326899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8696458"/>
              </a:tblGrid>
              <a:tr h="566941">
                <a:tc>
                  <a:txBody>
                    <a:bodyPr/>
                    <a:lstStyle/>
                    <a:p>
                      <a:pPr algn="l">
                        <a:defRPr sz="1800"/>
                      </a:pPr>
                      <a:r>
                        <a:rPr sz="2000">
                          <a:uFill>
                            <a:solidFill>
                              <a:srgbClr val="000000"/>
                            </a:solidFill>
                          </a:uFill>
                        </a:rPr>
                        <a:t>Physician specialty impacts mentorship - (ED versus FM, Gen Surgs &amp; Oncologists</a:t>
                      </a:r>
                    </a:p>
                  </a:txBody>
                  <a:tcPr marL="45720" marR="45720" marT="45720" marB="45720" anchor="t" anchorCtr="0" horzOverflow="overflow"/>
                </a:tc>
              </a:tr>
              <a:tr h="394313">
                <a:tc>
                  <a:txBody>
                    <a:bodyPr/>
                    <a:lstStyle/>
                    <a:p>
                      <a:pPr algn="l">
                        <a:defRPr sz="1800"/>
                      </a:pPr>
                      <a:r>
                        <a:rPr sz="2000">
                          <a:uFill>
                            <a:solidFill>
                              <a:srgbClr val="000000"/>
                            </a:solidFill>
                          </a:uFill>
                        </a:rPr>
                        <a:t>Physicians’ can perceive death as a failure, call to humanize patients</a:t>
                      </a:r>
                    </a:p>
                  </a:txBody>
                  <a:tcPr marL="0" marR="0" marT="0" marB="0" anchor="t" anchorCtr="0" horzOverflow="overflow"/>
                </a:tc>
              </a:tr>
              <a:tr h="442506">
                <a:tc>
                  <a:txBody>
                    <a:bodyPr/>
                    <a:lstStyle/>
                    <a:p>
                      <a:pPr algn="l">
                        <a:defRPr sz="1800"/>
                      </a:pPr>
                      <a:r>
                        <a:rPr sz="2000">
                          <a:uFill>
                            <a:solidFill>
                              <a:srgbClr val="000000"/>
                            </a:solidFill>
                          </a:uFill>
                        </a:rPr>
                        <a:t>A call for early hospice education before it is needed</a:t>
                      </a:r>
                    </a:p>
                  </a:txBody>
                  <a:tcPr marL="0" marR="0" marT="0" marB="0" anchor="t" anchorCtr="0" horzOverflow="overflow"/>
                </a:tc>
              </a:tr>
              <a:tr h="469541">
                <a:tc>
                  <a:txBody>
                    <a:bodyPr/>
                    <a:lstStyle/>
                    <a:p>
                      <a:pPr algn="l">
                        <a:defRPr sz="1800"/>
                      </a:pPr>
                      <a:r>
                        <a:rPr sz="2000">
                          <a:uFill>
                            <a:solidFill>
                              <a:srgbClr val="000000"/>
                            </a:solidFill>
                          </a:uFill>
                          <a:latin typeface="+mn-lt"/>
                          <a:ea typeface="+mn-ea"/>
                          <a:cs typeface="+mn-cs"/>
                          <a:sym typeface="Helvetica"/>
                        </a:rPr>
                        <a:t>Turf wars - resentment btw palliative care team and hospital staff</a:t>
                      </a:r>
                    </a:p>
                  </a:txBody>
                  <a:tcPr marL="0" marR="0" marT="0" marB="0" anchor="t" anchorCtr="0" horzOverflow="overflow"/>
                </a:tc>
              </a:tr>
              <a:tr h="388162">
                <a:tc>
                  <a:txBody>
                    <a:bodyPr/>
                    <a:lstStyle/>
                    <a:p>
                      <a:pPr algn="l">
                        <a:defRPr sz="1800"/>
                      </a:pPr>
                      <a:r>
                        <a:rPr sz="2000">
                          <a:uFill>
                            <a:solidFill>
                              <a:srgbClr val="000000"/>
                            </a:solidFill>
                          </a:uFill>
                          <a:latin typeface="+mn-lt"/>
                          <a:ea typeface="+mn-ea"/>
                          <a:cs typeface="+mn-cs"/>
                          <a:sym typeface="Helvetica"/>
                        </a:rPr>
                        <a:t>Changed views on cost considerations </a:t>
                      </a:r>
                    </a:p>
                  </a:txBody>
                  <a:tcPr marL="0" marR="0" marT="0" marB="0" anchor="t" anchorCtr="0" horzOverflow="overflow"/>
                </a:tc>
              </a:tr>
              <a:tr h="423207">
                <a:tc>
                  <a:txBody>
                    <a:bodyPr/>
                    <a:lstStyle/>
                    <a:p>
                      <a:pPr algn="l">
                        <a:defRPr sz="1800"/>
                      </a:pPr>
                      <a:r>
                        <a:rPr sz="2000">
                          <a:uFill>
                            <a:solidFill>
                              <a:srgbClr val="000000"/>
                            </a:solidFill>
                          </a:uFill>
                          <a:latin typeface="+mn-lt"/>
                          <a:ea typeface="+mn-ea"/>
                          <a:cs typeface="+mn-cs"/>
                          <a:sym typeface="Helvetica"/>
                        </a:rPr>
                        <a:t>Negative perceptions of nursing homes</a:t>
                      </a:r>
                    </a:p>
                  </a:txBody>
                  <a:tcPr marL="0" marR="0" marT="0" marB="0" anchor="t" anchorCtr="0" horzOverflow="overflow"/>
                </a:tc>
              </a:tr>
              <a:tr h="420446">
                <a:tc>
                  <a:txBody>
                    <a:bodyPr/>
                    <a:lstStyle/>
                    <a:p>
                      <a:pPr algn="l">
                        <a:defRPr sz="1800"/>
                      </a:pPr>
                      <a:r>
                        <a:rPr sz="2000">
                          <a:uFill>
                            <a:solidFill>
                              <a:srgbClr val="000000"/>
                            </a:solidFill>
                          </a:uFill>
                          <a:latin typeface="+mn-lt"/>
                          <a:ea typeface="+mn-ea"/>
                          <a:cs typeface="+mn-cs"/>
                          <a:sym typeface="Helvetica"/>
                        </a:rPr>
                        <a:t>Student confidence - “I’m not sure I will ever be prepared to help dying patients.” </a:t>
                      </a:r>
                    </a:p>
                  </a:txBody>
                  <a:tcPr marL="0" marR="0" marT="0" marB="0" anchor="t" anchorCtr="0" horzOverflow="overflow"/>
                </a:tc>
              </a:tr>
            </a:tbl>
          </a:graphicData>
        </a:graphic>
      </p:graphicFrame>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title"/>
          </p:nvPr>
        </p:nvSpPr>
        <p:spPr>
          <a:xfrm>
            <a:off x="139998" y="923342"/>
            <a:ext cx="8733095" cy="1019028"/>
          </a:xfrm>
          <a:prstGeom prst="rect">
            <a:avLst/>
          </a:prstGeom>
        </p:spPr>
        <p:txBody>
          <a:bodyPr/>
          <a:lstStyle/>
          <a:p>
            <a:pPr/>
            <a:r>
              <a:t>Challenges</a:t>
            </a:r>
          </a:p>
        </p:txBody>
      </p:sp>
      <p:sp>
        <p:nvSpPr>
          <p:cNvPr id="114" name="Shape 114"/>
          <p:cNvSpPr/>
          <p:nvPr/>
        </p:nvSpPr>
        <p:spPr>
          <a:xfrm>
            <a:off x="160208" y="1884233"/>
            <a:ext cx="8403707" cy="152513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marL="279734" indent="-279734" defTabSz="425195">
              <a:spcBef>
                <a:spcPts val="600"/>
              </a:spcBef>
              <a:buSzPct val="100000"/>
              <a:buChar char="•"/>
              <a:defRPr i="1" sz="2790">
                <a:latin typeface="+mn-lt"/>
                <a:ea typeface="+mn-ea"/>
                <a:cs typeface="+mn-cs"/>
                <a:sym typeface="Helvetica"/>
              </a:defRPr>
            </a:pPr>
            <a:r>
              <a:t>Students’ enthusiasm varied</a:t>
            </a:r>
          </a:p>
          <a:p>
            <a:pPr marL="279734" indent="-279734" defTabSz="425195">
              <a:spcBef>
                <a:spcPts val="600"/>
              </a:spcBef>
              <a:buSzPct val="100000"/>
              <a:buChar char="•"/>
              <a:defRPr i="1" sz="2790">
                <a:latin typeface="+mn-lt"/>
                <a:ea typeface="+mn-ea"/>
                <a:cs typeface="+mn-cs"/>
                <a:sym typeface="Helvetica"/>
              </a:defRPr>
            </a:pPr>
            <a:r>
              <a:t>Physician mentorship varied</a:t>
            </a:r>
          </a:p>
          <a:p>
            <a:pPr marL="279734" indent="-279734" defTabSz="425195">
              <a:spcBef>
                <a:spcPts val="600"/>
              </a:spcBef>
              <a:buSzPct val="100000"/>
              <a:buChar char="•"/>
              <a:defRPr i="1" sz="2790">
                <a:latin typeface="+mn-lt"/>
                <a:ea typeface="+mn-ea"/>
                <a:cs typeface="+mn-cs"/>
                <a:sym typeface="Helvetica"/>
              </a:defRPr>
            </a:pPr>
            <a:r>
              <a:t>Care visits varied by location</a:t>
            </a:r>
          </a:p>
        </p:txBody>
      </p:sp>
      <p:sp>
        <p:nvSpPr>
          <p:cNvPr id="115" name="Shape 115"/>
          <p:cNvSpPr/>
          <p:nvPr/>
        </p:nvSpPr>
        <p:spPr>
          <a:xfrm>
            <a:off x="160208" y="4151572"/>
            <a:ext cx="8692675" cy="219229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marL="300789" indent="-300789">
              <a:spcBef>
                <a:spcPts val="700"/>
              </a:spcBef>
              <a:buSzPct val="100000"/>
              <a:buChar char="•"/>
              <a:defRPr i="1" sz="3000">
                <a:latin typeface="+mn-lt"/>
                <a:ea typeface="+mn-ea"/>
                <a:cs typeface="+mn-cs"/>
                <a:sym typeface="Helvetica"/>
              </a:defRPr>
            </a:pPr>
            <a:r>
              <a:t>Support a community-based approach </a:t>
            </a:r>
          </a:p>
          <a:p>
            <a:pPr marL="300789" indent="-300789">
              <a:spcBef>
                <a:spcPts val="700"/>
              </a:spcBef>
              <a:buSzPct val="100000"/>
              <a:buChar char="•"/>
              <a:defRPr i="1" sz="3000">
                <a:latin typeface="+mn-lt"/>
                <a:ea typeface="+mn-ea"/>
                <a:cs typeface="+mn-cs"/>
                <a:sym typeface="Helvetica"/>
              </a:defRPr>
            </a:pPr>
            <a:r>
              <a:t>Learn more about cultural and spiritual influences of patient populations</a:t>
            </a:r>
          </a:p>
        </p:txBody>
      </p:sp>
      <p:sp>
        <p:nvSpPr>
          <p:cNvPr id="116" name="Shape 116"/>
          <p:cNvSpPr/>
          <p:nvPr/>
        </p:nvSpPr>
        <p:spPr>
          <a:xfrm>
            <a:off x="167990" y="3218673"/>
            <a:ext cx="3964195"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lvl1pPr>
              <a:defRPr b="1" sz="4000">
                <a:solidFill>
                  <a:srgbClr val="0433FF"/>
                </a:solidFill>
                <a:latin typeface="+mn-lt"/>
                <a:ea typeface="+mn-ea"/>
                <a:cs typeface="+mn-cs"/>
                <a:sym typeface="Helvetica"/>
              </a:defRPr>
            </a:lvl1pPr>
          </a:lstStyle>
          <a:p>
            <a:pPr/>
            <a:r>
              <a:t>Implications</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nvSpPr>
        <p:spPr>
          <a:xfrm>
            <a:off x="205453" y="1067117"/>
            <a:ext cx="8733094" cy="1019027"/>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lvl1pPr>
              <a:defRPr b="1" sz="4000">
                <a:solidFill>
                  <a:srgbClr val="0433FF"/>
                </a:solidFill>
                <a:latin typeface="+mn-lt"/>
                <a:ea typeface="+mn-ea"/>
                <a:cs typeface="+mn-cs"/>
                <a:sym typeface="Helvetica"/>
              </a:defRPr>
            </a:lvl1pPr>
          </a:lstStyle>
          <a:p>
            <a:pPr/>
            <a:r>
              <a:t>Next Steps</a:t>
            </a:r>
          </a:p>
        </p:txBody>
      </p:sp>
      <p:sp>
        <p:nvSpPr>
          <p:cNvPr id="121" name="Shape 121"/>
          <p:cNvSpPr/>
          <p:nvPr/>
        </p:nvSpPr>
        <p:spPr>
          <a:xfrm>
            <a:off x="231224" y="1913262"/>
            <a:ext cx="8820528" cy="4525125"/>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marL="279734" indent="-279734" defTabSz="425195">
              <a:spcBef>
                <a:spcPts val="600"/>
              </a:spcBef>
              <a:buSzPct val="100000"/>
              <a:buChar char="•"/>
              <a:defRPr i="1" sz="2790">
                <a:latin typeface="+mn-lt"/>
                <a:ea typeface="+mn-ea"/>
                <a:cs typeface="+mn-cs"/>
                <a:sym typeface="Helvetica"/>
              </a:defRPr>
            </a:pPr>
            <a:r>
              <a:t>Add an additional cohort</a:t>
            </a:r>
          </a:p>
          <a:p>
            <a:pPr marL="279734" indent="-279734" defTabSz="425195">
              <a:spcBef>
                <a:spcPts val="600"/>
              </a:spcBef>
              <a:buSzPct val="100000"/>
              <a:buChar char="•"/>
              <a:defRPr i="1" sz="2790">
                <a:latin typeface="+mn-lt"/>
                <a:ea typeface="+mn-ea"/>
                <a:cs typeface="+mn-cs"/>
                <a:sym typeface="Helvetica"/>
              </a:defRPr>
            </a:pPr>
            <a:r>
              <a:t>Compare to traditional MS?</a:t>
            </a:r>
          </a:p>
          <a:p>
            <a:pPr marL="279734" indent="-279734" defTabSz="425195">
              <a:spcBef>
                <a:spcPts val="600"/>
              </a:spcBef>
              <a:buSzPct val="100000"/>
              <a:buChar char="•"/>
              <a:defRPr i="1" sz="2790">
                <a:latin typeface="+mn-lt"/>
                <a:ea typeface="+mn-ea"/>
                <a:cs typeface="+mn-cs"/>
                <a:sym typeface="Helvetica"/>
              </a:defRPr>
            </a:pPr>
            <a:r>
              <a:t>Compare to other HPS?</a:t>
            </a:r>
          </a:p>
          <a:p>
            <a:pPr marL="279734" indent="-279734" defTabSz="425195">
              <a:spcBef>
                <a:spcPts val="600"/>
              </a:spcBef>
              <a:buSzPct val="100000"/>
              <a:buChar char="•"/>
              <a:defRPr i="1" sz="2790">
                <a:latin typeface="+mn-lt"/>
                <a:ea typeface="+mn-ea"/>
                <a:cs typeface="+mn-cs"/>
                <a:sym typeface="Helvetica"/>
              </a:defRPr>
            </a:pPr>
            <a:r>
              <a:t>Compare to MS from other institutions?</a:t>
            </a:r>
          </a:p>
          <a:p>
            <a:pPr marL="279734" indent="-279734" defTabSz="425195">
              <a:spcBef>
                <a:spcPts val="600"/>
              </a:spcBef>
              <a:buSzPct val="100000"/>
              <a:buChar char="•"/>
              <a:defRPr i="1" sz="2790">
                <a:latin typeface="+mn-lt"/>
                <a:ea typeface="+mn-ea"/>
                <a:cs typeface="+mn-cs"/>
                <a:sym typeface="Helvetica"/>
              </a:defRPr>
            </a:pPr>
            <a:r>
              <a:t>Create end of life elective</a:t>
            </a:r>
          </a:p>
          <a:p>
            <a:pPr lvl="1" marL="634064" indent="-279734" defTabSz="425195">
              <a:spcBef>
                <a:spcPts val="600"/>
              </a:spcBef>
              <a:buSzPct val="100000"/>
              <a:buChar char="•"/>
              <a:defRPr i="1" sz="2790">
                <a:latin typeface="+mn-lt"/>
                <a:ea typeface="+mn-ea"/>
                <a:cs typeface="+mn-cs"/>
                <a:sym typeface="Helvetica"/>
              </a:defRPr>
            </a:pPr>
            <a:r>
              <a:t>Funeral home visit? </a:t>
            </a:r>
          </a:p>
          <a:p>
            <a:pPr lvl="1" marL="634064" indent="-279734" defTabSz="425195">
              <a:spcBef>
                <a:spcPts val="600"/>
              </a:spcBef>
              <a:buSzPct val="100000"/>
              <a:buChar char="•"/>
              <a:defRPr i="1" sz="2790">
                <a:latin typeface="+mn-lt"/>
                <a:ea typeface="+mn-ea"/>
                <a:cs typeface="+mn-cs"/>
                <a:sym typeface="Helvetica"/>
              </a:defRPr>
            </a:pPr>
            <a:r>
              <a:t>Interview with spiritual or religious community member</a:t>
            </a:r>
          </a:p>
          <a:p>
            <a:pPr lvl="1" marL="634064" indent="-279734" defTabSz="425195">
              <a:spcBef>
                <a:spcPts val="600"/>
              </a:spcBef>
              <a:buSzPct val="100000"/>
              <a:buChar char="•"/>
              <a:defRPr i="1" sz="2790">
                <a:latin typeface="+mn-lt"/>
                <a:ea typeface="+mn-ea"/>
                <a:cs typeface="+mn-cs"/>
                <a:sym typeface="Helvetica"/>
              </a:defRPr>
            </a:pPr>
            <a:r>
              <a:t>MOLST form with loved one</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body" sz="half" idx="1"/>
          </p:nvPr>
        </p:nvSpPr>
        <p:spPr>
          <a:xfrm>
            <a:off x="392069" y="2529333"/>
            <a:ext cx="8400499" cy="2172984"/>
          </a:xfrm>
          <a:prstGeom prst="rect">
            <a:avLst/>
          </a:prstGeom>
        </p:spPr>
        <p:txBody>
          <a:bodyPr/>
          <a:lstStyle>
            <a:lvl1pPr marL="0" indent="0">
              <a:buSzTx/>
              <a:buNone/>
            </a:lvl1pPr>
          </a:lstStyle>
          <a:p>
            <a:pPr/>
            <a:r>
              <a:t>Please evaluate this presentation using the conference mobile app! Simply click on the "clipboard" icon       on the presentation page.</a:t>
            </a:r>
          </a:p>
        </p:txBody>
      </p:sp>
      <p:pic>
        <p:nvPicPr>
          <p:cNvPr id="124" name="image4.jpg" descr="Clipboard.jpg"/>
          <p:cNvPicPr>
            <a:picLocks noChangeAspect="1"/>
          </p:cNvPicPr>
          <p:nvPr/>
        </p:nvPicPr>
        <p:blipFill>
          <a:blip r:embed="rId2">
            <a:extLst/>
          </a:blip>
          <a:stretch>
            <a:fillRect/>
          </a:stretch>
        </p:blipFill>
        <p:spPr>
          <a:xfrm>
            <a:off x="3431871" y="3595625"/>
            <a:ext cx="465084" cy="491990"/>
          </a:xfrm>
          <a:prstGeom prst="rect">
            <a:avLst/>
          </a:prstGeom>
          <a:ln w="12700">
            <a:miter lim="400000"/>
          </a:ln>
        </p:spPr>
      </p:pic>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ph type="title"/>
          </p:nvPr>
        </p:nvSpPr>
        <p:spPr>
          <a:xfrm>
            <a:off x="282854" y="966459"/>
            <a:ext cx="5201323" cy="1143001"/>
          </a:xfrm>
          <a:prstGeom prst="rect">
            <a:avLst/>
          </a:prstGeom>
        </p:spPr>
        <p:txBody>
          <a:bodyPr/>
          <a:lstStyle/>
          <a:p>
            <a:pPr/>
            <a:r>
              <a:t>Financial Disclosure</a:t>
            </a:r>
          </a:p>
        </p:txBody>
      </p:sp>
      <p:sp>
        <p:nvSpPr>
          <p:cNvPr id="44" name="Shape 44"/>
          <p:cNvSpPr/>
          <p:nvPr>
            <p:ph type="body" sz="quarter" idx="1"/>
          </p:nvPr>
        </p:nvSpPr>
        <p:spPr>
          <a:xfrm>
            <a:off x="457200" y="2269608"/>
            <a:ext cx="8229600" cy="763089"/>
          </a:xfrm>
          <a:prstGeom prst="rect">
            <a:avLst/>
          </a:prstGeom>
        </p:spPr>
        <p:txBody>
          <a:bodyPr/>
          <a:lstStyle/>
          <a:p>
            <a:pPr/>
            <a:r>
              <a:t>We have no financial disclosures to report.</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ph type="title"/>
          </p:nvPr>
        </p:nvSpPr>
        <p:spPr>
          <a:xfrm>
            <a:off x="184375" y="991859"/>
            <a:ext cx="7251976" cy="1033671"/>
          </a:xfrm>
          <a:prstGeom prst="rect">
            <a:avLst/>
          </a:prstGeom>
        </p:spPr>
        <p:txBody>
          <a:bodyPr/>
          <a:lstStyle/>
          <a:p>
            <a:pPr/>
            <a:r>
              <a:t>Learning Objectives</a:t>
            </a:r>
          </a:p>
        </p:txBody>
      </p:sp>
      <p:sp>
        <p:nvSpPr>
          <p:cNvPr id="47" name="Shape 47"/>
          <p:cNvSpPr/>
          <p:nvPr>
            <p:ph type="body" idx="1"/>
          </p:nvPr>
        </p:nvSpPr>
        <p:spPr>
          <a:xfrm>
            <a:off x="323263" y="2597507"/>
            <a:ext cx="8497473" cy="3743156"/>
          </a:xfrm>
          <a:prstGeom prst="rect">
            <a:avLst/>
          </a:prstGeom>
        </p:spPr>
        <p:txBody>
          <a:bodyPr/>
          <a:lstStyle/>
          <a:p>
            <a:pPr marL="342900" indent="-342900"/>
            <a:r>
              <a:t>Contextual background </a:t>
            </a:r>
          </a:p>
          <a:p>
            <a:pPr marL="342900" indent="-342900"/>
            <a:r>
              <a:t>End of life project description</a:t>
            </a:r>
          </a:p>
          <a:p>
            <a:pPr marL="342900" indent="-342900"/>
            <a:r>
              <a:t>Methodology</a:t>
            </a:r>
          </a:p>
          <a:p>
            <a:pPr marL="342900" indent="-342900"/>
            <a:r>
              <a:t>Results</a:t>
            </a:r>
          </a:p>
          <a:p>
            <a:pPr lvl="1" marL="800100" indent="-342900">
              <a:buChar char="•"/>
            </a:pPr>
            <a:r>
              <a:t>Pre/post survey results &amp; qualitative analysis </a:t>
            </a:r>
          </a:p>
          <a:p>
            <a:pPr marL="342900" indent="-342900"/>
            <a:r>
              <a:t>Challenges &amp; Implications</a:t>
            </a:r>
          </a:p>
          <a:p>
            <a:pPr marL="342900" indent="-342900"/>
            <a:r>
              <a:t>Next steps</a:t>
            </a:r>
          </a:p>
        </p:txBody>
      </p:sp>
      <p:sp>
        <p:nvSpPr>
          <p:cNvPr id="48" name="Shape 48"/>
          <p:cNvSpPr/>
          <p:nvPr/>
        </p:nvSpPr>
        <p:spPr>
          <a:xfrm>
            <a:off x="184375" y="1924666"/>
            <a:ext cx="7251976" cy="762042"/>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a:spcBef>
                <a:spcPts val="700"/>
              </a:spcBef>
              <a:defRPr i="1" sz="3000">
                <a:latin typeface="+mn-lt"/>
                <a:ea typeface="+mn-ea"/>
                <a:cs typeface="+mn-cs"/>
                <a:sym typeface="Helvetica"/>
              </a:defRPr>
            </a:lvl1pPr>
          </a:lstStyle>
          <a:p>
            <a:pPr/>
            <a:r>
              <a:t>In this session, I will provide the following: </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p:nvPr>
        </p:nvSpPr>
        <p:spPr>
          <a:xfrm>
            <a:off x="146274" y="738800"/>
            <a:ext cx="6397797" cy="1297335"/>
          </a:xfrm>
          <a:prstGeom prst="rect">
            <a:avLst/>
          </a:prstGeom>
        </p:spPr>
        <p:txBody>
          <a:bodyPr/>
          <a:lstStyle/>
          <a:p>
            <a:pPr/>
            <a:r>
              <a:t>Contextual Background</a:t>
            </a:r>
          </a:p>
        </p:txBody>
      </p:sp>
      <p:sp>
        <p:nvSpPr>
          <p:cNvPr id="51" name="Shape 51"/>
          <p:cNvSpPr/>
          <p:nvPr>
            <p:ph type="body" sz="quarter" idx="1"/>
          </p:nvPr>
        </p:nvSpPr>
        <p:spPr>
          <a:xfrm>
            <a:off x="661247" y="2710104"/>
            <a:ext cx="8611497" cy="1236147"/>
          </a:xfrm>
          <a:prstGeom prst="rect">
            <a:avLst/>
          </a:prstGeom>
        </p:spPr>
        <p:txBody>
          <a:bodyPr/>
          <a:lstStyle/>
          <a:p>
            <a:pPr marL="342900" indent="-342900"/>
            <a:r>
              <a:t>Accreditation</a:t>
            </a:r>
          </a:p>
          <a:p>
            <a:pPr marL="342900" indent="-342900"/>
            <a:r>
              <a:t>Professional development </a:t>
            </a:r>
          </a:p>
        </p:txBody>
      </p:sp>
      <p:grpSp>
        <p:nvGrpSpPr>
          <p:cNvPr id="55" name="Group 55"/>
          <p:cNvGrpSpPr/>
          <p:nvPr/>
        </p:nvGrpSpPr>
        <p:grpSpPr>
          <a:xfrm>
            <a:off x="265579" y="1742084"/>
            <a:ext cx="8612842" cy="5502176"/>
            <a:chOff x="0" y="0"/>
            <a:chExt cx="8612840" cy="5502174"/>
          </a:xfrm>
        </p:grpSpPr>
        <p:sp>
          <p:nvSpPr>
            <p:cNvPr id="52" name="Shape 52"/>
            <p:cNvSpPr/>
            <p:nvPr/>
          </p:nvSpPr>
          <p:spPr>
            <a:xfrm>
              <a:off x="0" y="0"/>
              <a:ext cx="8360185" cy="92029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rmAutofit fontScale="100000" lnSpcReduction="0"/>
            </a:bodyPr>
            <a:lstStyle>
              <a:lvl1pPr defTabSz="425195">
                <a:spcBef>
                  <a:spcPts val="600"/>
                </a:spcBef>
                <a:defRPr i="1" sz="2790">
                  <a:latin typeface="+mn-lt"/>
                  <a:ea typeface="+mn-ea"/>
                  <a:cs typeface="+mn-cs"/>
                  <a:sym typeface="Helvetica"/>
                </a:defRPr>
              </a:lvl1pPr>
            </a:lstStyle>
            <a:p>
              <a:pPr/>
              <a:r>
                <a:t>Why are end of life issues important in medical school curriculum? </a:t>
              </a:r>
            </a:p>
          </p:txBody>
        </p:sp>
        <p:sp>
          <p:nvSpPr>
            <p:cNvPr id="53" name="Shape 53"/>
            <p:cNvSpPr/>
            <p:nvPr/>
          </p:nvSpPr>
          <p:spPr>
            <a:xfrm>
              <a:off x="0" y="2100281"/>
              <a:ext cx="8360185" cy="92029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rmAutofit fontScale="100000" lnSpcReduction="0"/>
            </a:bodyPr>
            <a:lstStyle>
              <a:lvl1pPr defTabSz="452627">
                <a:spcBef>
                  <a:spcPts val="700"/>
                </a:spcBef>
                <a:defRPr i="1" sz="2970">
                  <a:latin typeface="+mn-lt"/>
                  <a:ea typeface="+mn-ea"/>
                  <a:cs typeface="+mn-cs"/>
                  <a:sym typeface="Helvetica"/>
                </a:defRPr>
              </a:lvl1pPr>
            </a:lstStyle>
            <a:p>
              <a:pPr/>
              <a:r>
                <a:t>How are we teaching medical students currently? </a:t>
              </a:r>
            </a:p>
          </p:txBody>
        </p:sp>
        <p:sp>
          <p:nvSpPr>
            <p:cNvPr id="54" name="Shape 54"/>
            <p:cNvSpPr/>
            <p:nvPr/>
          </p:nvSpPr>
          <p:spPr>
            <a:xfrm>
              <a:off x="1344" y="2758719"/>
              <a:ext cx="8611497" cy="27434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rmAutofit fontScale="100000" lnSpcReduction="0"/>
            </a:bodyPr>
            <a:lstStyle/>
            <a:p>
              <a:pPr lvl="1" marL="621631" indent="-240631">
                <a:spcBef>
                  <a:spcPts val="500"/>
                </a:spcBef>
                <a:buSzPct val="100000"/>
                <a:buChar char="•"/>
                <a:defRPr sz="2400">
                  <a:solidFill>
                    <a:srgbClr val="212121"/>
                  </a:solidFill>
                  <a:latin typeface="+mn-lt"/>
                  <a:ea typeface="+mn-ea"/>
                  <a:cs typeface="+mn-cs"/>
                  <a:sym typeface="Helvetica"/>
                </a:defRPr>
              </a:pPr>
              <a:r>
                <a:t>Pairing students w/ provider teams and families</a:t>
              </a:r>
              <a:endParaRPr sz="2800"/>
            </a:p>
            <a:p>
              <a:pPr lvl="1" marL="621631" indent="-240631">
                <a:spcBef>
                  <a:spcPts val="500"/>
                </a:spcBef>
                <a:buSzPct val="100000"/>
                <a:buChar char="•"/>
                <a:defRPr sz="2400">
                  <a:solidFill>
                    <a:srgbClr val="212121"/>
                  </a:solidFill>
                  <a:latin typeface="+mn-lt"/>
                  <a:ea typeface="+mn-ea"/>
                  <a:cs typeface="+mn-cs"/>
                  <a:sym typeface="Helvetica"/>
                </a:defRPr>
              </a:pPr>
              <a:r>
                <a:t>When students’ patients die</a:t>
              </a:r>
              <a:endParaRPr sz="2800"/>
            </a:p>
            <a:p>
              <a:pPr lvl="1" marL="621631" indent="-240631">
                <a:spcBef>
                  <a:spcPts val="500"/>
                </a:spcBef>
                <a:buSzPct val="100000"/>
                <a:buChar char="•"/>
                <a:defRPr sz="2400">
                  <a:solidFill>
                    <a:srgbClr val="212121"/>
                  </a:solidFill>
                  <a:latin typeface="+mn-lt"/>
                  <a:ea typeface="+mn-ea"/>
                  <a:cs typeface="+mn-cs"/>
                  <a:sym typeface="Helvetica"/>
                </a:defRPr>
              </a:pPr>
              <a:r>
                <a:t>Need for mentorship and best practices</a:t>
              </a:r>
            </a:p>
          </p:txBody>
        </p:sp>
      </p:gr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title"/>
          </p:nvPr>
        </p:nvSpPr>
        <p:spPr>
          <a:xfrm>
            <a:off x="154790" y="915406"/>
            <a:ext cx="6815775" cy="1149030"/>
          </a:xfrm>
          <a:prstGeom prst="rect">
            <a:avLst/>
          </a:prstGeom>
        </p:spPr>
        <p:txBody>
          <a:bodyPr/>
          <a:lstStyle/>
          <a:p>
            <a:pPr/>
            <a:r>
              <a:t>Project Description</a:t>
            </a:r>
          </a:p>
        </p:txBody>
      </p:sp>
      <p:sp>
        <p:nvSpPr>
          <p:cNvPr id="60" name="Shape 60"/>
          <p:cNvSpPr/>
          <p:nvPr>
            <p:ph type="body" idx="1"/>
          </p:nvPr>
        </p:nvSpPr>
        <p:spPr>
          <a:xfrm>
            <a:off x="243815" y="3029155"/>
            <a:ext cx="8656370" cy="3392496"/>
          </a:xfrm>
          <a:prstGeom prst="rect">
            <a:avLst/>
          </a:prstGeom>
        </p:spPr>
        <p:txBody>
          <a:bodyPr/>
          <a:lstStyle/>
          <a:p>
            <a:pPr marL="0" indent="0">
              <a:buSzTx/>
              <a:buNone/>
              <a:defRPr b="1"/>
            </a:pPr>
            <a:endParaRPr b="0"/>
          </a:p>
          <a:p>
            <a:pPr lvl="1" marL="621631" indent="-240631">
              <a:buFontTx/>
              <a:buChar char="•"/>
            </a:pPr>
            <a:r>
              <a:t>Complete pre-survey</a:t>
            </a:r>
          </a:p>
          <a:p>
            <a:pPr lvl="1" marL="621631" indent="-240631">
              <a:buFontTx/>
              <a:buChar char="•"/>
            </a:pPr>
            <a:r>
              <a:t>Read Atul Gawande’s </a:t>
            </a:r>
            <a:r>
              <a:rPr i="1"/>
              <a:t>Being Mortal</a:t>
            </a:r>
          </a:p>
          <a:p>
            <a:pPr lvl="1" marL="621631" indent="-240631">
              <a:buFontTx/>
              <a:buChar char="•"/>
            </a:pPr>
            <a:r>
              <a:t>Conduct a facilitated interview with community preceptors</a:t>
            </a:r>
            <a:endParaRPr sz="2800"/>
          </a:p>
          <a:p>
            <a:pPr lvl="1" marL="621631" indent="-240631">
              <a:buFontTx/>
              <a:buChar char="•"/>
            </a:pPr>
            <a:r>
              <a:t>Identify and visit an appropriate care setting</a:t>
            </a:r>
            <a:endParaRPr sz="2800"/>
          </a:p>
          <a:p>
            <a:pPr lvl="1" marL="621631" indent="-240631">
              <a:buFontTx/>
              <a:buChar char="•"/>
            </a:pPr>
            <a:r>
              <a:t>Report through self-reflect</a:t>
            </a:r>
          </a:p>
          <a:p>
            <a:pPr lvl="1" marL="621631" indent="-240631">
              <a:buFontTx/>
              <a:buChar char="•"/>
            </a:pPr>
            <a:r>
              <a:t>Complete post-survey</a:t>
            </a:r>
          </a:p>
        </p:txBody>
      </p:sp>
      <p:sp>
        <p:nvSpPr>
          <p:cNvPr id="61" name="Shape 61"/>
          <p:cNvSpPr/>
          <p:nvPr/>
        </p:nvSpPr>
        <p:spPr>
          <a:xfrm>
            <a:off x="132216" y="1872829"/>
            <a:ext cx="8403707" cy="152513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spcBef>
                <a:spcPts val="700"/>
              </a:spcBef>
              <a:defRPr i="1" sz="3000">
                <a:latin typeface="+mn-lt"/>
                <a:ea typeface="+mn-ea"/>
                <a:cs typeface="+mn-cs"/>
                <a:sym typeface="Helvetica"/>
              </a:defRPr>
            </a:pPr>
            <a:r>
              <a:t>Instructional Goal</a:t>
            </a:r>
            <a:r>
              <a:t>: Introduce MS3s to end of life &amp; hospice care in small town, community-based settings</a:t>
            </a:r>
            <a:r>
              <a:t> </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67" name="Group 67"/>
          <p:cNvGrpSpPr/>
          <p:nvPr/>
        </p:nvGrpSpPr>
        <p:grpSpPr>
          <a:xfrm>
            <a:off x="4715638" y="3193693"/>
            <a:ext cx="4242974" cy="2773203"/>
            <a:chOff x="0" y="0"/>
            <a:chExt cx="4242972" cy="2773202"/>
          </a:xfrm>
        </p:grpSpPr>
        <p:sp>
          <p:nvSpPr>
            <p:cNvPr id="65" name="Shape 65"/>
            <p:cNvSpPr/>
            <p:nvPr/>
          </p:nvSpPr>
          <p:spPr>
            <a:xfrm>
              <a:off x="0" y="0"/>
              <a:ext cx="4242973" cy="27732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87" y="3600"/>
                  </a:moveTo>
                  <a:cubicBezTo>
                    <a:pt x="1387" y="1612"/>
                    <a:pt x="2441" y="0"/>
                    <a:pt x="3740" y="0"/>
                  </a:cubicBezTo>
                  <a:lnTo>
                    <a:pt x="4756" y="0"/>
                  </a:lnTo>
                  <a:lnTo>
                    <a:pt x="19247" y="0"/>
                  </a:lnTo>
                  <a:cubicBezTo>
                    <a:pt x="20547" y="0"/>
                    <a:pt x="21600" y="1612"/>
                    <a:pt x="21600" y="3600"/>
                  </a:cubicBezTo>
                  <a:lnTo>
                    <a:pt x="21600" y="3600"/>
                  </a:lnTo>
                  <a:lnTo>
                    <a:pt x="21600" y="18000"/>
                  </a:lnTo>
                  <a:cubicBezTo>
                    <a:pt x="21600" y="19988"/>
                    <a:pt x="20547" y="21600"/>
                    <a:pt x="19247" y="21600"/>
                  </a:cubicBezTo>
                  <a:lnTo>
                    <a:pt x="3740" y="21600"/>
                  </a:lnTo>
                  <a:cubicBezTo>
                    <a:pt x="2441" y="21600"/>
                    <a:pt x="1387" y="19988"/>
                    <a:pt x="1387" y="18000"/>
                  </a:cubicBezTo>
                  <a:lnTo>
                    <a:pt x="1387" y="9000"/>
                  </a:lnTo>
                  <a:lnTo>
                    <a:pt x="0" y="3644"/>
                  </a:lnTo>
                  <a:lnTo>
                    <a:pt x="1387" y="3600"/>
                  </a:lnTo>
                  <a:close/>
                </a:path>
              </a:pathLst>
            </a:custGeom>
            <a:gradFill flip="none" rotWithShape="1">
              <a:gsLst>
                <a:gs pos="0">
                  <a:srgbClr val="3F80CE"/>
                </a:gs>
                <a:gs pos="100000">
                  <a:schemeClr val="accent1">
                    <a:hueOff val="357503"/>
                    <a:satOff val="54545"/>
                    <a:lumOff val="29273"/>
                  </a:schemeClr>
                </a:gs>
              </a:gsLst>
              <a:lin ang="16200000" scaled="0"/>
            </a:gra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rgbClr val="FFFFFF"/>
                  </a:solidFill>
                </a:defRPr>
              </a:pPr>
            </a:p>
          </p:txBody>
        </p:sp>
        <p:sp>
          <p:nvSpPr>
            <p:cNvPr id="66" name="Shape 66"/>
            <p:cNvSpPr/>
            <p:nvPr/>
          </p:nvSpPr>
          <p:spPr>
            <a:xfrm>
              <a:off x="352520" y="353986"/>
              <a:ext cx="3760006" cy="206864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algn="ctr">
                <a:defRPr b="1" sz="2000">
                  <a:latin typeface="+mn-lt"/>
                  <a:ea typeface="+mn-ea"/>
                  <a:cs typeface="+mn-cs"/>
                  <a:sym typeface="Helvetica"/>
                </a:defRPr>
              </a:pPr>
              <a:r>
                <a:t>1. You’re joking right?</a:t>
              </a:r>
            </a:p>
            <a:p>
              <a:pPr algn="ctr">
                <a:defRPr b="1" sz="2000">
                  <a:latin typeface="+mn-lt"/>
                  <a:ea typeface="+mn-ea"/>
                  <a:cs typeface="+mn-cs"/>
                  <a:sym typeface="Helvetica"/>
                </a:defRPr>
              </a:pPr>
              <a:r>
                <a:t>2. Probably not</a:t>
              </a:r>
            </a:p>
            <a:p>
              <a:pPr algn="ctr">
                <a:defRPr b="1" sz="2000">
                  <a:latin typeface="+mn-lt"/>
                  <a:ea typeface="+mn-ea"/>
                  <a:cs typeface="+mn-cs"/>
                  <a:sym typeface="Helvetica"/>
                </a:defRPr>
              </a:pPr>
              <a:r>
                <a:t>3. I’d give it a shot</a:t>
              </a:r>
            </a:p>
            <a:p>
              <a:pPr algn="ctr">
                <a:defRPr b="1" sz="2000">
                  <a:latin typeface="+mn-lt"/>
                  <a:ea typeface="+mn-ea"/>
                  <a:cs typeface="+mn-cs"/>
                  <a:sym typeface="Helvetica"/>
                </a:defRPr>
              </a:pPr>
              <a:r>
                <a:t>4. Trying to be modest, but I think I’m a 5</a:t>
              </a:r>
            </a:p>
            <a:p>
              <a:pPr algn="ctr">
                <a:defRPr b="1" sz="2000">
                  <a:latin typeface="+mn-lt"/>
                  <a:ea typeface="+mn-ea"/>
                  <a:cs typeface="+mn-cs"/>
                  <a:sym typeface="Helvetica"/>
                </a:defRPr>
              </a:pPr>
              <a:r>
                <a:t>5. Supremely confident</a:t>
              </a:r>
            </a:p>
          </p:txBody>
        </p:sp>
      </p:grpSp>
      <p:graphicFrame>
        <p:nvGraphicFramePr>
          <p:cNvPr id="68" name="Table 68"/>
          <p:cNvGraphicFramePr/>
          <p:nvPr/>
        </p:nvGraphicFramePr>
        <p:xfrm>
          <a:off x="235531" y="3153282"/>
          <a:ext cx="4461748" cy="2959553"/>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449047"/>
              </a:tblGrid>
              <a:tr h="1361192">
                <a:tc>
                  <a:txBody>
                    <a:bodyPr/>
                    <a:lstStyle/>
                    <a:p>
                      <a:pPr algn="l">
                        <a:defRPr sz="2000">
                          <a:latin typeface="+mn-lt"/>
                          <a:ea typeface="+mn-ea"/>
                          <a:cs typeface="+mn-cs"/>
                          <a:sym typeface="Helvetica"/>
                        </a:defRPr>
                      </a:pPr>
                      <a:r>
                        <a:t>Managing end of life symptoms: </a:t>
                      </a:r>
                    </a:p>
                    <a:p>
                      <a:pPr algn="l">
                        <a:defRPr sz="2000">
                          <a:latin typeface="+mn-lt"/>
                          <a:ea typeface="+mn-ea"/>
                          <a:cs typeface="+mn-cs"/>
                          <a:sym typeface="Helvetica"/>
                        </a:defRPr>
                      </a:pPr>
                      <a:r>
                        <a:t>     </a:t>
                      </a:r>
                      <a:r>
                        <a:rPr u="sng"/>
                        <a:t>Pain, Anxiety, Agitation, Delirium, </a:t>
                      </a:r>
                      <a:endParaRPr u="sng"/>
                    </a:p>
                    <a:p>
                      <a:pPr algn="l">
                        <a:defRPr sz="2000" u="sng">
                          <a:latin typeface="+mn-lt"/>
                          <a:ea typeface="+mn-ea"/>
                          <a:cs typeface="+mn-cs"/>
                          <a:sym typeface="Helvetica"/>
                        </a:defRPr>
                      </a:pPr>
                      <a:r>
                        <a:t>     Nutrition &amp; Fluids, Constipation?</a:t>
                      </a:r>
                    </a:p>
                  </a:txBody>
                  <a:tcPr marL="45720" marR="45720" marT="45720" marB="45720" anchor="t" anchorCtr="0" horzOverflow="overflow"/>
                </a:tc>
              </a:tr>
              <a:tr h="546513">
                <a:tc>
                  <a:txBody>
                    <a:bodyPr/>
                    <a:lstStyle/>
                    <a:p>
                      <a:pPr algn="l">
                        <a:defRPr sz="1800"/>
                      </a:pPr>
                      <a:r>
                        <a:rPr sz="2000">
                          <a:latin typeface="+mn-lt"/>
                          <a:ea typeface="+mn-ea"/>
                          <a:cs typeface="+mn-cs"/>
                          <a:sym typeface="Helvetica"/>
                        </a:rPr>
                        <a:t>Prognostication?</a:t>
                      </a:r>
                    </a:p>
                  </a:txBody>
                  <a:tcPr marL="45720" marR="45720" marT="45720" marB="45720" anchor="t" anchorCtr="0" horzOverflow="overflow"/>
                </a:tc>
              </a:tr>
              <a:tr h="1039145">
                <a:tc>
                  <a:txBody>
                    <a:bodyPr/>
                    <a:lstStyle/>
                    <a:p>
                      <a:pPr algn="l">
                        <a:defRPr sz="1800"/>
                      </a:pPr>
                      <a:r>
                        <a:rPr sz="2000">
                          <a:latin typeface="+mn-lt"/>
                          <a:ea typeface="+mn-ea"/>
                          <a:cs typeface="+mn-cs"/>
                          <a:sym typeface="Helvetica"/>
                        </a:rPr>
                        <a:t>Talking with patients and families about prognosis?</a:t>
                      </a:r>
                    </a:p>
                  </a:txBody>
                  <a:tcPr marL="45720" marR="45720" marT="45720" marB="45720" anchor="t" anchorCtr="0" horzOverflow="overflow"/>
                </a:tc>
              </a:tr>
            </a:tbl>
          </a:graphicData>
        </a:graphic>
      </p:graphicFrame>
      <p:sp>
        <p:nvSpPr>
          <p:cNvPr id="69" name="Shape 69"/>
          <p:cNvSpPr/>
          <p:nvPr/>
        </p:nvSpPr>
        <p:spPr>
          <a:xfrm>
            <a:off x="115036" y="1772244"/>
            <a:ext cx="8515511" cy="1420007"/>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spcBef>
                <a:spcPts val="700"/>
              </a:spcBef>
              <a:defRPr i="1" sz="3000">
                <a:latin typeface="+mn-lt"/>
                <a:ea typeface="+mn-ea"/>
                <a:cs typeface="+mn-cs"/>
                <a:sym typeface="Helvetica"/>
              </a:defRPr>
            </a:pPr>
            <a:r>
              <a:t>Collected quantitative data: Measured students’ </a:t>
            </a:r>
            <a:r>
              <a:rPr u="sng"/>
              <a:t>attitudes</a:t>
            </a:r>
            <a:r>
              <a:t> using comfort levels…</a:t>
            </a:r>
          </a:p>
        </p:txBody>
      </p:sp>
      <p:sp>
        <p:nvSpPr>
          <p:cNvPr id="70" name="Shape 70"/>
          <p:cNvSpPr/>
          <p:nvPr/>
        </p:nvSpPr>
        <p:spPr>
          <a:xfrm>
            <a:off x="82039" y="775446"/>
            <a:ext cx="6815774" cy="1149030"/>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lvl1pPr>
              <a:defRPr b="1" sz="4000">
                <a:solidFill>
                  <a:srgbClr val="0433FF"/>
                </a:solidFill>
                <a:latin typeface="+mn-lt"/>
                <a:ea typeface="+mn-ea"/>
                <a:cs typeface="+mn-cs"/>
                <a:sym typeface="Helvetica"/>
              </a:defRPr>
            </a:lvl1pPr>
          </a:lstStyle>
          <a:p>
            <a:pPr/>
            <a:r>
              <a:t>Project Description</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76" name="Group 76"/>
          <p:cNvGrpSpPr/>
          <p:nvPr/>
        </p:nvGrpSpPr>
        <p:grpSpPr>
          <a:xfrm>
            <a:off x="4575404" y="3297135"/>
            <a:ext cx="4242974" cy="2773203"/>
            <a:chOff x="0" y="0"/>
            <a:chExt cx="4242972" cy="2773202"/>
          </a:xfrm>
        </p:grpSpPr>
        <p:sp>
          <p:nvSpPr>
            <p:cNvPr id="74" name="Shape 74"/>
            <p:cNvSpPr/>
            <p:nvPr/>
          </p:nvSpPr>
          <p:spPr>
            <a:xfrm>
              <a:off x="0" y="0"/>
              <a:ext cx="4242973" cy="27732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87" y="3600"/>
                  </a:moveTo>
                  <a:cubicBezTo>
                    <a:pt x="1387" y="1612"/>
                    <a:pt x="2441" y="0"/>
                    <a:pt x="3740" y="0"/>
                  </a:cubicBezTo>
                  <a:lnTo>
                    <a:pt x="4756" y="0"/>
                  </a:lnTo>
                  <a:lnTo>
                    <a:pt x="19247" y="0"/>
                  </a:lnTo>
                  <a:cubicBezTo>
                    <a:pt x="20547" y="0"/>
                    <a:pt x="21600" y="1612"/>
                    <a:pt x="21600" y="3600"/>
                  </a:cubicBezTo>
                  <a:lnTo>
                    <a:pt x="21600" y="3600"/>
                  </a:lnTo>
                  <a:lnTo>
                    <a:pt x="21600" y="18000"/>
                  </a:lnTo>
                  <a:cubicBezTo>
                    <a:pt x="21600" y="19988"/>
                    <a:pt x="20547" y="21600"/>
                    <a:pt x="19247" y="21600"/>
                  </a:cubicBezTo>
                  <a:lnTo>
                    <a:pt x="3740" y="21600"/>
                  </a:lnTo>
                  <a:cubicBezTo>
                    <a:pt x="2441" y="21600"/>
                    <a:pt x="1387" y="19988"/>
                    <a:pt x="1387" y="18000"/>
                  </a:cubicBezTo>
                  <a:lnTo>
                    <a:pt x="1387" y="9000"/>
                  </a:lnTo>
                  <a:lnTo>
                    <a:pt x="0" y="3644"/>
                  </a:lnTo>
                  <a:lnTo>
                    <a:pt x="1387" y="3600"/>
                  </a:lnTo>
                  <a:close/>
                </a:path>
              </a:pathLst>
            </a:custGeom>
            <a:gradFill flip="none" rotWithShape="1">
              <a:gsLst>
                <a:gs pos="0">
                  <a:srgbClr val="3F80CE"/>
                </a:gs>
                <a:gs pos="100000">
                  <a:schemeClr val="accent1">
                    <a:hueOff val="357503"/>
                    <a:satOff val="54545"/>
                    <a:lumOff val="29273"/>
                  </a:schemeClr>
                </a:gs>
              </a:gsLst>
              <a:lin ang="16200000" scaled="0"/>
            </a:gra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rgbClr val="FFFFFF"/>
                  </a:solidFill>
                </a:defRPr>
              </a:pPr>
            </a:p>
          </p:txBody>
        </p:sp>
        <p:sp>
          <p:nvSpPr>
            <p:cNvPr id="75" name="Shape 75"/>
            <p:cNvSpPr/>
            <p:nvPr/>
          </p:nvSpPr>
          <p:spPr>
            <a:xfrm>
              <a:off x="352520" y="353986"/>
              <a:ext cx="3760006" cy="222834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algn="ctr">
                <a:defRPr b="1" sz="2000">
                  <a:latin typeface="+mn-lt"/>
                  <a:ea typeface="+mn-ea"/>
                  <a:cs typeface="+mn-cs"/>
                  <a:sym typeface="Helvetica"/>
                </a:defRPr>
              </a:pPr>
              <a:r>
                <a:t>1. You’re joking right?</a:t>
              </a:r>
            </a:p>
            <a:p>
              <a:pPr algn="ctr">
                <a:defRPr b="1" sz="2000">
                  <a:latin typeface="+mn-lt"/>
                  <a:ea typeface="+mn-ea"/>
                  <a:cs typeface="+mn-cs"/>
                  <a:sym typeface="Helvetica"/>
                </a:defRPr>
              </a:pPr>
              <a:r>
                <a:t>2. Probably not</a:t>
              </a:r>
            </a:p>
            <a:p>
              <a:pPr algn="ctr">
                <a:defRPr b="1" sz="2000">
                  <a:latin typeface="+mn-lt"/>
                  <a:ea typeface="+mn-ea"/>
                  <a:cs typeface="+mn-cs"/>
                  <a:sym typeface="Helvetica"/>
                </a:defRPr>
              </a:pPr>
              <a:r>
                <a:t>3. I’d give it a shot</a:t>
              </a:r>
            </a:p>
            <a:p>
              <a:pPr algn="ctr">
                <a:defRPr b="1" sz="2000">
                  <a:latin typeface="+mn-lt"/>
                  <a:ea typeface="+mn-ea"/>
                  <a:cs typeface="+mn-cs"/>
                  <a:sym typeface="Helvetica"/>
                </a:defRPr>
              </a:pPr>
              <a:r>
                <a:t>4. Trying to be modest, but I think I’m a 5</a:t>
              </a:r>
            </a:p>
            <a:p>
              <a:pPr algn="ctr">
                <a:defRPr b="1" sz="2000">
                  <a:latin typeface="+mn-lt"/>
                  <a:ea typeface="+mn-ea"/>
                  <a:cs typeface="+mn-cs"/>
                  <a:sym typeface="Helvetica"/>
                </a:defRPr>
              </a:pPr>
              <a:r>
                <a:t>5. Supremely confident</a:t>
              </a:r>
            </a:p>
          </p:txBody>
        </p:sp>
      </p:grpSp>
      <p:graphicFrame>
        <p:nvGraphicFramePr>
          <p:cNvPr id="77" name="Table 77"/>
          <p:cNvGraphicFramePr/>
          <p:nvPr/>
        </p:nvGraphicFramePr>
        <p:xfrm>
          <a:off x="528909" y="3478224"/>
          <a:ext cx="3777180" cy="2426251"/>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3764479"/>
              </a:tblGrid>
              <a:tr h="713740">
                <a:tc>
                  <a:txBody>
                    <a:bodyPr/>
                    <a:lstStyle/>
                    <a:p>
                      <a:pPr algn="l">
                        <a:defRPr sz="1800"/>
                      </a:pPr>
                      <a:r>
                        <a:rPr sz="2000">
                          <a:latin typeface="+mn-lt"/>
                          <a:ea typeface="+mn-ea"/>
                          <a:cs typeface="+mn-cs"/>
                          <a:sym typeface="Helvetica"/>
                        </a:rPr>
                        <a:t>How to complete a MOLST form?</a:t>
                      </a:r>
                    </a:p>
                  </a:txBody>
                  <a:tcPr marL="45720" marR="45720" marT="45720" marB="45720" anchor="t" anchorCtr="0" horzOverflow="overflow"/>
                </a:tc>
              </a:tr>
              <a:tr h="450054">
                <a:tc>
                  <a:txBody>
                    <a:bodyPr/>
                    <a:lstStyle/>
                    <a:p>
                      <a:pPr algn="l">
                        <a:defRPr sz="1800"/>
                      </a:pPr>
                      <a:r>
                        <a:rPr sz="2000">
                          <a:latin typeface="+mn-lt"/>
                          <a:ea typeface="+mn-ea"/>
                          <a:cs typeface="+mn-cs"/>
                          <a:sym typeface="Helvetica"/>
                        </a:rPr>
                        <a:t>How hospice care is paid for?</a:t>
                      </a:r>
                    </a:p>
                  </a:txBody>
                  <a:tcPr marL="45720" marR="45720" marT="45720" marB="45720" anchor="t" anchorCtr="0" horzOverflow="overflow"/>
                </a:tc>
              </a:tr>
              <a:tr h="461730">
                <a:tc>
                  <a:txBody>
                    <a:bodyPr/>
                    <a:lstStyle/>
                    <a:p>
                      <a:pPr algn="l">
                        <a:defRPr sz="1800"/>
                      </a:pPr>
                      <a:r>
                        <a:rPr sz="2000">
                          <a:latin typeface="+mn-lt"/>
                          <a:ea typeface="+mn-ea"/>
                          <a:cs typeface="+mn-cs"/>
                          <a:sym typeface="Helvetica"/>
                        </a:rPr>
                        <a:t>How one qualifies for hospice?</a:t>
                      </a:r>
                    </a:p>
                  </a:txBody>
                  <a:tcPr marL="45720" marR="45720" marT="45720" marB="45720" anchor="t" anchorCtr="0" horzOverflow="overflow"/>
                </a:tc>
              </a:tr>
              <a:tr h="785499">
                <a:tc>
                  <a:txBody>
                    <a:bodyPr/>
                    <a:lstStyle/>
                    <a:p>
                      <a:pPr algn="l">
                        <a:defRPr sz="1800"/>
                      </a:pPr>
                      <a:r>
                        <a:rPr sz="2000">
                          <a:latin typeface="+mn-lt"/>
                          <a:ea typeface="+mn-ea"/>
                          <a:cs typeface="+mn-cs"/>
                          <a:sym typeface="Helvetica"/>
                        </a:rPr>
                        <a:t>The difference between hospice &amp; palliative care?</a:t>
                      </a:r>
                    </a:p>
                  </a:txBody>
                  <a:tcPr marL="45720" marR="45720" marT="45720" marB="45720" anchor="t" anchorCtr="0" horzOverflow="overflow"/>
                </a:tc>
              </a:tr>
            </a:tbl>
          </a:graphicData>
        </a:graphic>
      </p:graphicFrame>
      <p:sp>
        <p:nvSpPr>
          <p:cNvPr id="78" name="Shape 78"/>
          <p:cNvSpPr/>
          <p:nvPr/>
        </p:nvSpPr>
        <p:spPr>
          <a:xfrm>
            <a:off x="112803" y="887414"/>
            <a:ext cx="6815774" cy="1149030"/>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lvl1pPr>
              <a:defRPr b="1" sz="4000">
                <a:solidFill>
                  <a:srgbClr val="0433FF"/>
                </a:solidFill>
                <a:latin typeface="+mn-lt"/>
                <a:ea typeface="+mn-ea"/>
                <a:cs typeface="+mn-cs"/>
                <a:sym typeface="Helvetica"/>
              </a:defRPr>
            </a:lvl1pPr>
          </a:lstStyle>
          <a:p>
            <a:pPr/>
            <a:r>
              <a:t>Project Description</a:t>
            </a:r>
          </a:p>
        </p:txBody>
      </p:sp>
      <p:sp>
        <p:nvSpPr>
          <p:cNvPr id="79" name="Shape 79"/>
          <p:cNvSpPr/>
          <p:nvPr/>
        </p:nvSpPr>
        <p:spPr>
          <a:xfrm>
            <a:off x="115036" y="1898208"/>
            <a:ext cx="8446296" cy="142777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spcBef>
                <a:spcPts val="700"/>
              </a:spcBef>
              <a:defRPr i="1" sz="3000">
                <a:latin typeface="+mn-lt"/>
                <a:ea typeface="+mn-ea"/>
                <a:cs typeface="+mn-cs"/>
                <a:sym typeface="Helvetica"/>
              </a:defRPr>
            </a:pPr>
            <a:r>
              <a:t>Collected quantitative data: Measured students’ </a:t>
            </a:r>
            <a:r>
              <a:rPr u="sng"/>
              <a:t>knowledge</a:t>
            </a:r>
            <a:r>
              <a:t>, asking do you know….</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85" name="Group 85"/>
          <p:cNvGrpSpPr/>
          <p:nvPr/>
        </p:nvGrpSpPr>
        <p:grpSpPr>
          <a:xfrm>
            <a:off x="5639094" y="3795073"/>
            <a:ext cx="3234447" cy="1932464"/>
            <a:chOff x="839755" y="237930"/>
            <a:chExt cx="3234446" cy="1932462"/>
          </a:xfrm>
        </p:grpSpPr>
        <p:sp>
          <p:nvSpPr>
            <p:cNvPr id="83" name="Shape 83"/>
            <p:cNvSpPr/>
            <p:nvPr/>
          </p:nvSpPr>
          <p:spPr>
            <a:xfrm>
              <a:off x="839755" y="237930"/>
              <a:ext cx="3234447" cy="19324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87" y="3600"/>
                  </a:moveTo>
                  <a:cubicBezTo>
                    <a:pt x="1387" y="1612"/>
                    <a:pt x="2441" y="0"/>
                    <a:pt x="3740" y="0"/>
                  </a:cubicBezTo>
                  <a:lnTo>
                    <a:pt x="4756" y="0"/>
                  </a:lnTo>
                  <a:lnTo>
                    <a:pt x="19247" y="0"/>
                  </a:lnTo>
                  <a:cubicBezTo>
                    <a:pt x="20547" y="0"/>
                    <a:pt x="21600" y="1612"/>
                    <a:pt x="21600" y="3600"/>
                  </a:cubicBezTo>
                  <a:lnTo>
                    <a:pt x="21600" y="3600"/>
                  </a:lnTo>
                  <a:lnTo>
                    <a:pt x="21600" y="18000"/>
                  </a:lnTo>
                  <a:cubicBezTo>
                    <a:pt x="21600" y="19988"/>
                    <a:pt x="20547" y="21600"/>
                    <a:pt x="19247" y="21600"/>
                  </a:cubicBezTo>
                  <a:lnTo>
                    <a:pt x="3740" y="21600"/>
                  </a:lnTo>
                  <a:cubicBezTo>
                    <a:pt x="2441" y="21600"/>
                    <a:pt x="1387" y="19988"/>
                    <a:pt x="1387" y="18000"/>
                  </a:cubicBezTo>
                  <a:lnTo>
                    <a:pt x="1387" y="9000"/>
                  </a:lnTo>
                  <a:lnTo>
                    <a:pt x="0" y="3644"/>
                  </a:lnTo>
                  <a:lnTo>
                    <a:pt x="1387" y="3600"/>
                  </a:lnTo>
                  <a:close/>
                </a:path>
              </a:pathLst>
            </a:custGeom>
            <a:gradFill flip="none" rotWithShape="1">
              <a:gsLst>
                <a:gs pos="0">
                  <a:srgbClr val="3F80CE"/>
                </a:gs>
                <a:gs pos="100000">
                  <a:schemeClr val="accent1">
                    <a:hueOff val="357503"/>
                    <a:satOff val="54545"/>
                    <a:lumOff val="29273"/>
                  </a:schemeClr>
                </a:gs>
              </a:gsLst>
              <a:lin ang="16200000" scaled="0"/>
            </a:gra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rgbClr val="FFFFFF"/>
                  </a:solidFill>
                </a:defRPr>
              </a:pPr>
            </a:p>
          </p:txBody>
        </p:sp>
        <p:sp>
          <p:nvSpPr>
            <p:cNvPr id="84" name="Shape 84"/>
            <p:cNvSpPr/>
            <p:nvPr/>
          </p:nvSpPr>
          <p:spPr>
            <a:xfrm>
              <a:off x="1390158" y="753430"/>
              <a:ext cx="2414374" cy="90146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defRPr b="1" sz="2000">
                  <a:latin typeface="+mn-lt"/>
                  <a:ea typeface="+mn-ea"/>
                  <a:cs typeface="+mn-cs"/>
                  <a:sym typeface="Helvetica"/>
                </a:defRPr>
              </a:lvl1pPr>
            </a:lstStyle>
            <a:p>
              <a:pPr/>
              <a:r>
                <a:t>Open-ended responses</a:t>
              </a:r>
            </a:p>
          </p:txBody>
        </p:sp>
      </p:grpSp>
      <p:graphicFrame>
        <p:nvGraphicFramePr>
          <p:cNvPr id="86" name="Table 86"/>
          <p:cNvGraphicFramePr/>
          <p:nvPr/>
        </p:nvGraphicFramePr>
        <p:xfrm>
          <a:off x="525106" y="3795073"/>
          <a:ext cx="4866010" cy="1945164"/>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853309"/>
              </a:tblGrid>
              <a:tr h="713740">
                <a:tc>
                  <a:txBody>
                    <a:bodyPr/>
                    <a:lstStyle/>
                    <a:p>
                      <a:pPr algn="l">
                        <a:defRPr sz="1800"/>
                      </a:pPr>
                      <a:r>
                        <a:rPr sz="2000">
                          <a:latin typeface="+mn-lt"/>
                          <a:ea typeface="+mn-ea"/>
                          <a:cs typeface="+mn-cs"/>
                          <a:sym typeface="Helvetica"/>
                        </a:rPr>
                        <a:t>On ventilators have you seen undergo a terminal wean?</a:t>
                      </a:r>
                    </a:p>
                  </a:txBody>
                  <a:tcPr marL="45720" marR="45720" marT="45720" marB="45720" anchor="t" anchorCtr="0" horzOverflow="overflow"/>
                </a:tc>
              </a:tr>
              <a:tr h="609361">
                <a:tc>
                  <a:txBody>
                    <a:bodyPr/>
                    <a:lstStyle/>
                    <a:p>
                      <a:pPr algn="l">
                        <a:defRPr sz="1800"/>
                      </a:pPr>
                      <a:r>
                        <a:rPr sz="2000">
                          <a:latin typeface="+mn-lt"/>
                          <a:ea typeface="+mn-ea"/>
                          <a:cs typeface="+mn-cs"/>
                          <a:sym typeface="Helvetica"/>
                        </a:rPr>
                        <a:t>Have you talked with about prognosis?</a:t>
                      </a:r>
                    </a:p>
                  </a:txBody>
                  <a:tcPr marL="45720" marR="45720" marT="45720" marB="45720" anchor="t" anchorCtr="0" horzOverflow="overflow"/>
                </a:tc>
              </a:tr>
              <a:tr h="609361">
                <a:tc>
                  <a:txBody>
                    <a:bodyPr/>
                    <a:lstStyle/>
                    <a:p>
                      <a:pPr algn="l">
                        <a:defRPr sz="1800"/>
                      </a:pPr>
                      <a:r>
                        <a:rPr sz="2000">
                          <a:latin typeface="+mn-lt"/>
                          <a:ea typeface="+mn-ea"/>
                          <a:cs typeface="+mn-cs"/>
                          <a:sym typeface="Helvetica"/>
                        </a:rPr>
                        <a:t>Have you discussed goals of care?</a:t>
                      </a:r>
                    </a:p>
                  </a:txBody>
                  <a:tcPr marL="45720" marR="45720" marT="45720" marB="45720" anchor="t" anchorCtr="0" horzOverflow="overflow"/>
                </a:tc>
              </a:tr>
            </a:tbl>
          </a:graphicData>
        </a:graphic>
      </p:graphicFrame>
      <p:sp>
        <p:nvSpPr>
          <p:cNvPr id="87" name="Shape 87"/>
          <p:cNvSpPr/>
          <p:nvPr/>
        </p:nvSpPr>
        <p:spPr>
          <a:xfrm>
            <a:off x="124027" y="957393"/>
            <a:ext cx="6815774" cy="1149030"/>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lvl1pPr>
              <a:defRPr b="1" sz="4000">
                <a:solidFill>
                  <a:srgbClr val="0433FF"/>
                </a:solidFill>
                <a:latin typeface="+mn-lt"/>
                <a:ea typeface="+mn-ea"/>
                <a:cs typeface="+mn-cs"/>
                <a:sym typeface="Helvetica"/>
              </a:defRPr>
            </a:lvl1pPr>
          </a:lstStyle>
          <a:p>
            <a:pPr/>
            <a:r>
              <a:t>Project Description</a:t>
            </a:r>
          </a:p>
        </p:txBody>
      </p:sp>
      <p:sp>
        <p:nvSpPr>
          <p:cNvPr id="88" name="Shape 88"/>
          <p:cNvSpPr/>
          <p:nvPr/>
        </p:nvSpPr>
        <p:spPr>
          <a:xfrm>
            <a:off x="129032" y="1926200"/>
            <a:ext cx="8480903" cy="163563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spcBef>
                <a:spcPts val="700"/>
              </a:spcBef>
              <a:defRPr i="1" sz="3000">
                <a:latin typeface="+mn-lt"/>
                <a:ea typeface="+mn-ea"/>
                <a:cs typeface="+mn-cs"/>
                <a:sym typeface="Helvetica"/>
              </a:defRPr>
            </a:pPr>
            <a:r>
              <a:t>Collected quantitative data: Measured students’ </a:t>
            </a:r>
            <a:r>
              <a:rPr u="sng"/>
              <a:t>experience</a:t>
            </a:r>
            <a:r>
              <a:t>, asking how many patients…</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nvSpPr>
        <p:spPr>
          <a:xfrm>
            <a:off x="48240" y="1851317"/>
            <a:ext cx="8709160" cy="1338867"/>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a:spcBef>
                <a:spcPts val="700"/>
              </a:spcBef>
              <a:defRPr i="1" sz="3000">
                <a:latin typeface="+mn-lt"/>
                <a:ea typeface="+mn-ea"/>
                <a:cs typeface="+mn-cs"/>
                <a:sym typeface="Helvetica"/>
              </a:defRPr>
            </a:lvl1pPr>
          </a:lstStyle>
          <a:p>
            <a:pPr/>
            <a:r>
              <a:t>Collected qualitative data: Measured students’ reflections of the reading, interview and care visit:</a:t>
            </a:r>
          </a:p>
        </p:txBody>
      </p:sp>
      <p:sp>
        <p:nvSpPr>
          <p:cNvPr id="93" name="Shape 93"/>
          <p:cNvSpPr/>
          <p:nvPr/>
        </p:nvSpPr>
        <p:spPr>
          <a:xfrm>
            <a:off x="54047" y="761450"/>
            <a:ext cx="6815774" cy="114903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lvl1pPr>
              <a:defRPr b="1" sz="4000">
                <a:solidFill>
                  <a:srgbClr val="0433FF"/>
                </a:solidFill>
                <a:latin typeface="+mn-lt"/>
                <a:ea typeface="+mn-ea"/>
                <a:cs typeface="+mn-cs"/>
                <a:sym typeface="Helvetica"/>
              </a:defRPr>
            </a:lvl1pPr>
          </a:lstStyle>
          <a:p>
            <a:pPr/>
            <a:r>
              <a:t>Project Description</a:t>
            </a:r>
          </a:p>
        </p:txBody>
      </p:sp>
      <p:graphicFrame>
        <p:nvGraphicFramePr>
          <p:cNvPr id="94" name="Table 94"/>
          <p:cNvGraphicFramePr/>
          <p:nvPr/>
        </p:nvGraphicFramePr>
        <p:xfrm>
          <a:off x="68586" y="3099147"/>
          <a:ext cx="8887170" cy="3407159"/>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8874469"/>
              </a:tblGrid>
              <a:tr h="590996">
                <a:tc>
                  <a:txBody>
                    <a:bodyPr/>
                    <a:lstStyle/>
                    <a:p>
                      <a:pPr algn="l">
                        <a:defRPr sz="1800"/>
                      </a:pPr>
                      <a:r>
                        <a:rPr sz="2000">
                          <a:uFill>
                            <a:solidFill>
                              <a:srgbClr val="000000"/>
                            </a:solidFill>
                          </a:uFill>
                        </a:rPr>
                        <a:t>How prepared do you feel to help patients at the end of life?</a:t>
                      </a:r>
                    </a:p>
                  </a:txBody>
                  <a:tcPr marL="45720" marR="45720" marT="45720" marB="45720" anchor="t" anchorCtr="0" horzOverflow="overflow"/>
                </a:tc>
              </a:tr>
              <a:tr h="558930">
                <a:tc>
                  <a:txBody>
                    <a:bodyPr/>
                    <a:lstStyle/>
                    <a:p>
                      <a:pPr algn="l">
                        <a:defRPr sz="1800"/>
                      </a:pPr>
                      <a:r>
                        <a:rPr sz="2000">
                          <a:uFill>
                            <a:solidFill>
                              <a:srgbClr val="000000"/>
                            </a:solidFill>
                          </a:uFill>
                        </a:rPr>
                        <a:t>If you don’t feel prepared, what would help?</a:t>
                      </a:r>
                    </a:p>
                  </a:txBody>
                  <a:tcPr marL="0" marR="0" marT="0" marB="0" anchor="t" anchorCtr="0" horzOverflow="overflow"/>
                </a:tc>
              </a:tr>
              <a:tr h="1122266">
                <a:tc>
                  <a:txBody>
                    <a:bodyPr/>
                    <a:lstStyle/>
                    <a:p>
                      <a:pPr algn="l">
                        <a:defRPr sz="1800"/>
                      </a:pPr>
                      <a:r>
                        <a:rPr sz="2000">
                          <a:uFill>
                            <a:solidFill>
                              <a:srgbClr val="000000"/>
                            </a:solidFill>
                          </a:uFill>
                        </a:rPr>
                        <a:t>How do you think this topic is handled in medical school? Do you think you would benefit from more exposure?  How have your clinical preceptors on various clinical rotations handled this issue?</a:t>
                      </a:r>
                    </a:p>
                  </a:txBody>
                  <a:tcPr marL="0" marR="0" marT="0" marB="0" anchor="t" anchorCtr="0" horzOverflow="overflow"/>
                </a:tc>
              </a:tr>
              <a:tr h="1122266">
                <a:tc>
                  <a:txBody>
                    <a:bodyPr/>
                    <a:lstStyle/>
                    <a:p>
                      <a:pPr algn="l">
                        <a:defRPr sz="1800"/>
                      </a:pPr>
                      <a:r>
                        <a:rPr sz="2000">
                          <a:uFill>
                            <a:solidFill>
                              <a:srgbClr val="000000"/>
                            </a:solidFill>
                          </a:uFill>
                          <a:latin typeface="+mn-lt"/>
                          <a:ea typeface="+mn-ea"/>
                          <a:cs typeface="+mn-cs"/>
                          <a:sym typeface="Helvetica"/>
                        </a:rPr>
                        <a:t>What do you personally feel are the challenges regarding end of life care?  Are they medical issues? Social? Economic? Psychological/Emotional? Spiritual?</a:t>
                      </a:r>
                    </a:p>
                  </a:txBody>
                  <a:tcPr marL="0" marR="0" marT="0" marB="0" anchor="t" anchorCtr="0" horzOverflow="overflow"/>
                </a:tc>
              </a:tr>
            </a:tbl>
          </a:graphicData>
        </a:graphic>
      </p:graphicFrame>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