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60" r:id="rId3"/>
    <p:sldId id="257" r:id="rId4"/>
    <p:sldId id="259" r:id="rId5"/>
    <p:sldId id="283" r:id="rId6"/>
    <p:sldId id="287" r:id="rId7"/>
    <p:sldId id="284" r:id="rId8"/>
    <p:sldId id="290" r:id="rId9"/>
    <p:sldId id="276" r:id="rId10"/>
    <p:sldId id="278" r:id="rId11"/>
    <p:sldId id="279" r:id="rId12"/>
    <p:sldId id="285" r:id="rId13"/>
    <p:sldId id="286" r:id="rId14"/>
    <p:sldId id="280" r:id="rId15"/>
    <p:sldId id="292" r:id="rId16"/>
    <p:sldId id="291" r:id="rId17"/>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622" autoAdjust="0"/>
  </p:normalViewPr>
  <p:slideViewPr>
    <p:cSldViewPr>
      <p:cViewPr>
        <p:scale>
          <a:sx n="105" d="100"/>
          <a:sy n="105" d="100"/>
        </p:scale>
        <p:origin x="-1794" y="2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iles\Desktops\avaleras\My%20Documents\Race%20data4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iles\Desktops\avaleras\My%20Documents\Race%20data418.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iles\Desktops\avaleras\My%20Documents\Race%20data418.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Files\Desktops\avaleras\My%20Documents\Race%20data41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5971020151406701E-2"/>
          <c:y val="4.82723577235772E-2"/>
          <c:w val="0.95402894573612496"/>
          <c:h val="0.94004065040650397"/>
        </c:manualLayout>
      </c:layout>
      <c:ofPieChart>
        <c:ofPieType val="pie"/>
        <c:varyColors val="1"/>
        <c:ser>
          <c:idx val="0"/>
          <c:order val="0"/>
          <c:dLbls>
            <c:dLbl>
              <c:idx val="1"/>
              <c:layout/>
              <c:tx>
                <c:rich>
                  <a:bodyPr/>
                  <a:lstStyle/>
                  <a:p>
                    <a:r>
                      <a:rPr lang="en-US" sz="1600"/>
                      <a:t>Black
</a:t>
                    </a:r>
                    <a:r>
                      <a:rPr lang="en-US" sz="1600" smtClean="0"/>
                      <a:t>20%</a:t>
                    </a:r>
                    <a:endParaRPr lang="en-US"/>
                  </a:p>
                </c:rich>
              </c:tx>
              <c:showLegendKey val="0"/>
              <c:showVal val="0"/>
              <c:showCatName val="1"/>
              <c:showSerName val="0"/>
              <c:showPercent val="1"/>
              <c:showBubbleSize val="0"/>
            </c:dLbl>
            <c:dLbl>
              <c:idx val="2"/>
              <c:layout>
                <c:manualLayout>
                  <c:x val="1.8422936103575299E-2"/>
                  <c:y val="-2.0037237532808401E-2"/>
                </c:manualLayout>
              </c:layout>
              <c:tx>
                <c:rich>
                  <a:bodyPr/>
                  <a:lstStyle/>
                  <a:p>
                    <a:r>
                      <a:rPr lang="en-US" sz="1600" dirty="0" err="1" smtClean="0"/>
                      <a:t>Am.Indian</a:t>
                    </a:r>
                    <a:r>
                      <a:rPr lang="en-US" sz="1600" dirty="0" smtClean="0"/>
                      <a:t> / </a:t>
                    </a:r>
                    <a:r>
                      <a:rPr lang="en-US" sz="1600" dirty="0"/>
                      <a:t>Native </a:t>
                    </a:r>
                    <a:r>
                      <a:rPr lang="en-US" sz="1600" dirty="0" smtClean="0"/>
                      <a:t>Am.</a:t>
                    </a:r>
                    <a:r>
                      <a:rPr lang="en-US" sz="1600" dirty="0"/>
                      <a:t>
</a:t>
                    </a:r>
                    <a:r>
                      <a:rPr lang="en-US" sz="1600" dirty="0" smtClean="0"/>
                      <a:t>4%</a:t>
                    </a:r>
                    <a:endParaRPr lang="en-US" dirty="0"/>
                  </a:p>
                </c:rich>
              </c:tx>
              <c:showLegendKey val="0"/>
              <c:showVal val="0"/>
              <c:showCatName val="1"/>
              <c:showSerName val="0"/>
              <c:showPercent val="1"/>
              <c:showBubbleSize val="0"/>
            </c:dLbl>
            <c:dLbl>
              <c:idx val="3"/>
              <c:layout/>
              <c:tx>
                <c:rich>
                  <a:bodyPr/>
                  <a:lstStyle/>
                  <a:p>
                    <a:r>
                      <a:rPr lang="en-US" sz="1600" dirty="0" smtClean="0"/>
                      <a:t>Asian</a:t>
                    </a:r>
                    <a:r>
                      <a:rPr lang="en-US" sz="1600" baseline="0" dirty="0" smtClean="0"/>
                      <a:t> / </a:t>
                    </a:r>
                  </a:p>
                  <a:p>
                    <a:r>
                      <a:rPr lang="en-US" sz="1600" dirty="0" smtClean="0"/>
                      <a:t>Pac. </a:t>
                    </a:r>
                    <a:r>
                      <a:rPr lang="en-US" sz="1600" dirty="0"/>
                      <a:t>Islander
</a:t>
                    </a:r>
                    <a:r>
                      <a:rPr lang="en-US" sz="1600" dirty="0" smtClean="0"/>
                      <a:t>44%</a:t>
                    </a:r>
                    <a:endParaRPr lang="en-US" dirty="0"/>
                  </a:p>
                </c:rich>
              </c:tx>
              <c:showLegendKey val="0"/>
              <c:showVal val="0"/>
              <c:showCatName val="1"/>
              <c:showSerName val="0"/>
              <c:showPercent val="1"/>
              <c:showBubbleSize val="0"/>
            </c:dLbl>
            <c:dLbl>
              <c:idx val="4"/>
              <c:layout/>
              <c:tx>
                <c:rich>
                  <a:bodyPr/>
                  <a:lstStyle/>
                  <a:p>
                    <a:r>
                      <a:rPr lang="en-US" sz="1600" dirty="0" smtClean="0"/>
                      <a:t>Hispanic</a:t>
                    </a:r>
                    <a:r>
                      <a:rPr lang="en-US" sz="1600" baseline="0" dirty="0" smtClean="0"/>
                      <a:t> / </a:t>
                    </a:r>
                    <a:r>
                      <a:rPr lang="en-US" sz="1600" dirty="0" err="1" smtClean="0"/>
                      <a:t>Latinx</a:t>
                    </a:r>
                    <a:r>
                      <a:rPr lang="en-US" sz="1600" dirty="0"/>
                      <a:t>
</a:t>
                    </a:r>
                    <a:r>
                      <a:rPr lang="en-US" sz="1600" dirty="0" smtClean="0"/>
                      <a:t>20%</a:t>
                    </a:r>
                    <a:endParaRPr lang="en-US" dirty="0"/>
                  </a:p>
                </c:rich>
              </c:tx>
              <c:showLegendKey val="0"/>
              <c:showVal val="0"/>
              <c:showCatName val="1"/>
              <c:showSerName val="0"/>
              <c:showPercent val="1"/>
              <c:showBubbleSize val="0"/>
            </c:dLbl>
            <c:dLbl>
              <c:idx val="5"/>
              <c:layout>
                <c:manualLayout>
                  <c:x val="-1.6702120990194264E-2"/>
                  <c:y val="-4.0644805070097947E-2"/>
                </c:manualLayout>
              </c:layout>
              <c:tx>
                <c:rich>
                  <a:bodyPr/>
                  <a:lstStyle/>
                  <a:p>
                    <a:r>
                      <a:rPr lang="en-US" sz="1600"/>
                      <a:t>Biracial
</a:t>
                    </a:r>
                    <a:r>
                      <a:rPr lang="en-US" sz="1600" smtClean="0"/>
                      <a:t>7%</a:t>
                    </a:r>
                    <a:endParaRPr lang="en-US"/>
                  </a:p>
                </c:rich>
              </c:tx>
              <c:showLegendKey val="0"/>
              <c:showVal val="0"/>
              <c:showCatName val="1"/>
              <c:showSerName val="0"/>
              <c:showPercent val="1"/>
              <c:showBubbleSize val="0"/>
            </c:dLbl>
            <c:dLbl>
              <c:idx val="6"/>
              <c:layout>
                <c:manualLayout>
                  <c:x val="0"/>
                  <c:y val="-5.825795403623335E-2"/>
                </c:manualLayout>
              </c:layout>
              <c:tx>
                <c:rich>
                  <a:bodyPr/>
                  <a:lstStyle/>
                  <a:p>
                    <a:r>
                      <a:rPr lang="en-US" sz="1600"/>
                      <a:t>Multiracial
</a:t>
                    </a:r>
                    <a:r>
                      <a:rPr lang="en-US" sz="1600" smtClean="0"/>
                      <a:t>5%</a:t>
                    </a:r>
                    <a:endParaRPr lang="en-US"/>
                  </a:p>
                </c:rich>
              </c:tx>
              <c:showLegendKey val="0"/>
              <c:showVal val="0"/>
              <c:showCatName val="1"/>
              <c:showSerName val="0"/>
              <c:showPercent val="1"/>
              <c:showBubbleSize val="0"/>
            </c:dLbl>
            <c:dLbl>
              <c:idx val="7"/>
              <c:layout/>
              <c:tx>
                <c:rich>
                  <a:bodyPr/>
                  <a:lstStyle/>
                  <a:p>
                    <a:r>
                      <a:rPr lang="en-US" sz="1600" smtClean="0"/>
                      <a:t>Person of color</a:t>
                    </a:r>
                    <a:r>
                      <a:rPr lang="en-US" sz="1600" dirty="0"/>
                      <a:t>
31%</a:t>
                    </a:r>
                    <a:endParaRPr lang="en-US" dirty="0"/>
                  </a:p>
                </c:rich>
              </c:tx>
              <c:showLegendKey val="0"/>
              <c:showVal val="0"/>
              <c:showCatName val="1"/>
              <c:showSerName val="0"/>
              <c:showPercent val="1"/>
              <c:showBubbleSize val="0"/>
            </c:dLbl>
            <c:txPr>
              <a:bodyPr/>
              <a:lstStyle/>
              <a:p>
                <a:pPr>
                  <a:defRPr sz="1600"/>
                </a:pPr>
                <a:endParaRPr lang="en-US"/>
              </a:p>
            </c:txPr>
            <c:showLegendKey val="0"/>
            <c:showVal val="0"/>
            <c:showCatName val="1"/>
            <c:showSerName val="0"/>
            <c:showPercent val="1"/>
            <c:showBubbleSize val="0"/>
            <c:showLeaderLines val="1"/>
          </c:dLbls>
          <c:cat>
            <c:strRef>
              <c:f>Sheet2!$A$34:$A$40</c:f>
              <c:strCache>
                <c:ptCount val="7"/>
                <c:pt idx="0">
                  <c:v>White</c:v>
                </c:pt>
                <c:pt idx="1">
                  <c:v>Black</c:v>
                </c:pt>
                <c:pt idx="2">
                  <c:v>American Indian or Native American</c:v>
                </c:pt>
                <c:pt idx="3">
                  <c:v>Asian or Pacific Islander</c:v>
                </c:pt>
                <c:pt idx="4">
                  <c:v>Hispanic or Latinx</c:v>
                </c:pt>
                <c:pt idx="5">
                  <c:v>Biracial</c:v>
                </c:pt>
                <c:pt idx="6">
                  <c:v>Multiracial</c:v>
                </c:pt>
              </c:strCache>
            </c:strRef>
          </c:cat>
          <c:val>
            <c:numRef>
              <c:f>Sheet2!$B$34:$B$40</c:f>
              <c:numCache>
                <c:formatCode>General</c:formatCode>
                <c:ptCount val="7"/>
                <c:pt idx="0">
                  <c:v>303</c:v>
                </c:pt>
                <c:pt idx="1">
                  <c:v>28</c:v>
                </c:pt>
                <c:pt idx="2">
                  <c:v>6</c:v>
                </c:pt>
                <c:pt idx="3">
                  <c:v>60</c:v>
                </c:pt>
                <c:pt idx="4">
                  <c:v>27</c:v>
                </c:pt>
                <c:pt idx="5">
                  <c:v>10</c:v>
                </c:pt>
                <c:pt idx="6">
                  <c:v>7</c:v>
                </c:pt>
              </c:numCache>
            </c:numRef>
          </c:val>
        </c:ser>
        <c:dLbls>
          <c:showLegendKey val="0"/>
          <c:showVal val="0"/>
          <c:showCatName val="0"/>
          <c:showSerName val="0"/>
          <c:showPercent val="0"/>
          <c:showBubbleSize val="0"/>
          <c:showLeaderLines val="1"/>
        </c:dLbls>
        <c:gapWidth val="100"/>
        <c:splitType val="pos"/>
        <c:splitPos val="6"/>
        <c:secondPieSize val="75"/>
        <c:serLines/>
      </c:ofPieChart>
    </c:plotArea>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Sheet2!$R$43</c:f>
              <c:strCache>
                <c:ptCount val="1"/>
                <c:pt idx="0">
                  <c:v>Person of color</c:v>
                </c:pt>
              </c:strCache>
            </c:strRef>
          </c:tx>
          <c:invertIfNegative val="0"/>
          <c:dLbls>
            <c:dLbl>
              <c:idx val="0"/>
              <c:layout>
                <c:manualLayout>
                  <c:x val="5.3763440860215058E-3"/>
                  <c:y val="7.5980392156862739E-2"/>
                </c:manualLayout>
              </c:layout>
              <c:tx>
                <c:rich>
                  <a:bodyPr/>
                  <a:lstStyle/>
                  <a:p>
                    <a:r>
                      <a:rPr lang="en-US" smtClean="0"/>
                      <a:t>27%</a:t>
                    </a:r>
                    <a:endParaRPr lang="en-US"/>
                  </a:p>
                </c:rich>
              </c:tx>
              <c:showLegendKey val="0"/>
              <c:showVal val="1"/>
              <c:showCatName val="0"/>
              <c:showSerName val="0"/>
              <c:showPercent val="0"/>
              <c:showBubbleSize val="0"/>
            </c:dLbl>
            <c:dLbl>
              <c:idx val="1"/>
              <c:layout>
                <c:manualLayout>
                  <c:x val="0"/>
                  <c:y val="8.3333333333333329E-2"/>
                </c:manualLayout>
              </c:layout>
              <c:tx>
                <c:rich>
                  <a:bodyPr/>
                  <a:lstStyle/>
                  <a:p>
                    <a:r>
                      <a:rPr lang="en-US" smtClean="0"/>
                      <a:t>29%</a:t>
                    </a:r>
                    <a:endParaRPr lang="en-US" dirty="0"/>
                  </a:p>
                </c:rich>
              </c:tx>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Sheet2!$Q$44:$Q$45</c:f>
              <c:strCache>
                <c:ptCount val="2"/>
                <c:pt idx="0">
                  <c:v>Disciplined more harshly</c:v>
                </c:pt>
                <c:pt idx="1">
                  <c:v>Not the same job opportunities</c:v>
                </c:pt>
              </c:strCache>
            </c:strRef>
          </c:cat>
          <c:val>
            <c:numRef>
              <c:f>Sheet2!$R$44:$R$45</c:f>
              <c:numCache>
                <c:formatCode>General</c:formatCode>
                <c:ptCount val="2"/>
                <c:pt idx="0">
                  <c:v>27</c:v>
                </c:pt>
                <c:pt idx="1">
                  <c:v>29</c:v>
                </c:pt>
              </c:numCache>
            </c:numRef>
          </c:val>
        </c:ser>
        <c:ser>
          <c:idx val="1"/>
          <c:order val="1"/>
          <c:tx>
            <c:strRef>
              <c:f>Sheet2!$S$43</c:f>
              <c:strCache>
                <c:ptCount val="1"/>
                <c:pt idx="0">
                  <c:v>White heard</c:v>
                </c:pt>
              </c:strCache>
            </c:strRef>
          </c:tx>
          <c:invertIfNegative val="0"/>
          <c:dLbls>
            <c:dLbl>
              <c:idx val="0"/>
              <c:layout>
                <c:manualLayout>
                  <c:x val="5.3763440860215058E-3"/>
                  <c:y val="7.3529411764705885E-2"/>
                </c:manualLayout>
              </c:layout>
              <c:tx>
                <c:rich>
                  <a:bodyPr/>
                  <a:lstStyle/>
                  <a:p>
                    <a:r>
                      <a:rPr lang="en-US" smtClean="0"/>
                      <a:t>28%</a:t>
                    </a:r>
                    <a:endParaRPr lang="en-US" dirty="0"/>
                  </a:p>
                </c:rich>
              </c:tx>
              <c:showLegendKey val="0"/>
              <c:showVal val="1"/>
              <c:showCatName val="0"/>
              <c:showSerName val="0"/>
              <c:showPercent val="0"/>
              <c:showBubbleSize val="0"/>
            </c:dLbl>
            <c:dLbl>
              <c:idx val="1"/>
              <c:layout>
                <c:manualLayout>
                  <c:x val="0"/>
                  <c:y val="7.3529411764705885E-2"/>
                </c:manualLayout>
              </c:layout>
              <c:tx>
                <c:rich>
                  <a:bodyPr/>
                  <a:lstStyle/>
                  <a:p>
                    <a:r>
                      <a:rPr lang="en-US" smtClean="0"/>
                      <a:t>24%</a:t>
                    </a:r>
                    <a:endParaRPr lang="en-US"/>
                  </a:p>
                </c:rich>
              </c:tx>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Sheet2!$Q$44:$Q$45</c:f>
              <c:strCache>
                <c:ptCount val="2"/>
                <c:pt idx="0">
                  <c:v>Disciplined more harshly</c:v>
                </c:pt>
                <c:pt idx="1">
                  <c:v>Not the same job opportunities</c:v>
                </c:pt>
              </c:strCache>
            </c:strRef>
          </c:cat>
          <c:val>
            <c:numRef>
              <c:f>Sheet2!$S$44:$S$45</c:f>
              <c:numCache>
                <c:formatCode>General</c:formatCode>
                <c:ptCount val="2"/>
                <c:pt idx="0">
                  <c:v>28</c:v>
                </c:pt>
                <c:pt idx="1">
                  <c:v>24</c:v>
                </c:pt>
              </c:numCache>
            </c:numRef>
          </c:val>
        </c:ser>
        <c:ser>
          <c:idx val="2"/>
          <c:order val="2"/>
          <c:tx>
            <c:strRef>
              <c:f>Sheet2!$T$43</c:f>
              <c:strCache>
                <c:ptCount val="1"/>
                <c:pt idx="0">
                  <c:v>White witness</c:v>
                </c:pt>
              </c:strCache>
            </c:strRef>
          </c:tx>
          <c:invertIfNegative val="0"/>
          <c:dLbls>
            <c:dLbl>
              <c:idx val="0"/>
              <c:layout>
                <c:manualLayout>
                  <c:x val="-3.5842293906810036E-3"/>
                  <c:y val="6.3725490196078427E-2"/>
                </c:manualLayout>
              </c:layout>
              <c:tx>
                <c:rich>
                  <a:bodyPr/>
                  <a:lstStyle/>
                  <a:p>
                    <a:r>
                      <a:rPr lang="en-US" smtClean="0"/>
                      <a:t>12%</a:t>
                    </a:r>
                    <a:endParaRPr lang="en-US"/>
                  </a:p>
                </c:rich>
              </c:tx>
              <c:showLegendKey val="0"/>
              <c:showVal val="1"/>
              <c:showCatName val="0"/>
              <c:showSerName val="0"/>
              <c:showPercent val="0"/>
              <c:showBubbleSize val="0"/>
            </c:dLbl>
            <c:dLbl>
              <c:idx val="1"/>
              <c:layout>
                <c:manualLayout>
                  <c:x val="0"/>
                  <c:y val="7.1078431372549017E-2"/>
                </c:manualLayout>
              </c:layout>
              <c:tx>
                <c:rich>
                  <a:bodyPr/>
                  <a:lstStyle/>
                  <a:p>
                    <a:r>
                      <a:rPr lang="en-US" smtClean="0"/>
                      <a:t>14%</a:t>
                    </a:r>
                    <a:endParaRPr lang="en-US"/>
                  </a:p>
                </c:rich>
              </c:tx>
              <c:showLegendKey val="0"/>
              <c:showVal val="1"/>
              <c:showCatName val="0"/>
              <c:showSerName val="0"/>
              <c:showPercent val="0"/>
              <c:showBubbleSize val="0"/>
            </c:dLbl>
            <c:txPr>
              <a:bodyPr/>
              <a:lstStyle/>
              <a:p>
                <a:pPr>
                  <a:defRPr sz="1600"/>
                </a:pPr>
                <a:endParaRPr lang="en-US"/>
              </a:p>
            </c:txPr>
            <c:showLegendKey val="0"/>
            <c:showVal val="1"/>
            <c:showCatName val="0"/>
            <c:showSerName val="0"/>
            <c:showPercent val="0"/>
            <c:showBubbleSize val="0"/>
            <c:showLeaderLines val="0"/>
          </c:dLbls>
          <c:cat>
            <c:strRef>
              <c:f>Sheet2!$Q$44:$Q$45</c:f>
              <c:strCache>
                <c:ptCount val="2"/>
                <c:pt idx="0">
                  <c:v>Disciplined more harshly</c:v>
                </c:pt>
                <c:pt idx="1">
                  <c:v>Not the same job opportunities</c:v>
                </c:pt>
              </c:strCache>
            </c:strRef>
          </c:cat>
          <c:val>
            <c:numRef>
              <c:f>Sheet2!$T$44:$T$45</c:f>
              <c:numCache>
                <c:formatCode>General</c:formatCode>
                <c:ptCount val="2"/>
                <c:pt idx="0">
                  <c:v>12</c:v>
                </c:pt>
                <c:pt idx="1">
                  <c:v>14</c:v>
                </c:pt>
              </c:numCache>
            </c:numRef>
          </c:val>
        </c:ser>
        <c:dLbls>
          <c:showLegendKey val="0"/>
          <c:showVal val="0"/>
          <c:showCatName val="0"/>
          <c:showSerName val="0"/>
          <c:showPercent val="0"/>
          <c:showBubbleSize val="0"/>
        </c:dLbls>
        <c:gapWidth val="150"/>
        <c:shape val="box"/>
        <c:axId val="59018240"/>
        <c:axId val="59093760"/>
        <c:axId val="0"/>
      </c:bar3DChart>
      <c:catAx>
        <c:axId val="59018240"/>
        <c:scaling>
          <c:orientation val="minMax"/>
        </c:scaling>
        <c:delete val="0"/>
        <c:axPos val="b"/>
        <c:majorTickMark val="out"/>
        <c:minorTickMark val="none"/>
        <c:tickLblPos val="nextTo"/>
        <c:txPr>
          <a:bodyPr/>
          <a:lstStyle/>
          <a:p>
            <a:pPr>
              <a:defRPr sz="1600"/>
            </a:pPr>
            <a:endParaRPr lang="en-US"/>
          </a:p>
        </c:txPr>
        <c:crossAx val="59093760"/>
        <c:crosses val="autoZero"/>
        <c:auto val="1"/>
        <c:lblAlgn val="ctr"/>
        <c:lblOffset val="100"/>
        <c:noMultiLvlLbl val="0"/>
      </c:catAx>
      <c:valAx>
        <c:axId val="59093760"/>
        <c:scaling>
          <c:orientation val="minMax"/>
        </c:scaling>
        <c:delete val="0"/>
        <c:axPos val="l"/>
        <c:majorGridlines/>
        <c:numFmt formatCode="General" sourceLinked="1"/>
        <c:majorTickMark val="out"/>
        <c:minorTickMark val="none"/>
        <c:tickLblPos val="nextTo"/>
        <c:crossAx val="59018240"/>
        <c:crosses val="autoZero"/>
        <c:crossBetween val="between"/>
      </c:valAx>
    </c:plotArea>
    <c:legend>
      <c:legendPos val="r"/>
      <c:layout/>
      <c:overlay val="0"/>
      <c:txPr>
        <a:bodyPr/>
        <a:lstStyle/>
        <a:p>
          <a:pPr>
            <a:defRPr sz="12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Sheet2!$L$43</c:f>
              <c:strCache>
                <c:ptCount val="1"/>
                <c:pt idx="0">
                  <c:v>Person of color</c:v>
                </c:pt>
              </c:strCache>
            </c:strRef>
          </c:tx>
          <c:invertIfNegative val="0"/>
          <c:dLbls>
            <c:dLbl>
              <c:idx val="0"/>
              <c:layout>
                <c:manualLayout>
                  <c:x val="0"/>
                  <c:y val="8.2010582010582006E-2"/>
                </c:manualLayout>
              </c:layout>
              <c:tx>
                <c:rich>
                  <a:bodyPr/>
                  <a:lstStyle/>
                  <a:p>
                    <a:r>
                      <a:rPr lang="en-US" smtClean="0"/>
                      <a:t>60%</a:t>
                    </a:r>
                    <a:endParaRPr lang="en-US"/>
                  </a:p>
                </c:rich>
              </c:tx>
              <c:showLegendKey val="0"/>
              <c:showVal val="1"/>
              <c:showCatName val="0"/>
              <c:showSerName val="0"/>
              <c:showPercent val="0"/>
              <c:showBubbleSize val="0"/>
            </c:dLbl>
            <c:dLbl>
              <c:idx val="1"/>
              <c:layout>
                <c:manualLayout>
                  <c:x val="0"/>
                  <c:y val="6.6137566137566106E-2"/>
                </c:manualLayout>
              </c:layout>
              <c:tx>
                <c:rich>
                  <a:bodyPr/>
                  <a:lstStyle/>
                  <a:p>
                    <a:r>
                      <a:rPr lang="en-US" smtClean="0"/>
                      <a:t>49%</a:t>
                    </a:r>
                    <a:endParaRPr lang="en-US"/>
                  </a:p>
                </c:rich>
              </c:tx>
              <c:showLegendKey val="0"/>
              <c:showVal val="1"/>
              <c:showCatName val="0"/>
              <c:showSerName val="0"/>
              <c:showPercent val="0"/>
              <c:showBubbleSize val="0"/>
            </c:dLbl>
            <c:dLbl>
              <c:idx val="2"/>
              <c:layout>
                <c:manualLayout>
                  <c:x val="-1.66666666666667E-3"/>
                  <c:y val="7.4074074074074098E-2"/>
                </c:manualLayout>
              </c:layout>
              <c:tx>
                <c:rich>
                  <a:bodyPr/>
                  <a:lstStyle/>
                  <a:p>
                    <a:r>
                      <a:rPr lang="en-US" smtClean="0"/>
                      <a:t>41%</a:t>
                    </a:r>
                    <a:endParaRPr lang="en-US"/>
                  </a:p>
                </c:rich>
              </c:tx>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Sheet2!$K$44:$K$46</c:f>
              <c:strCache>
                <c:ptCount val="3"/>
                <c:pt idx="0">
                  <c:v>Prove competence more so</c:v>
                </c:pt>
                <c:pt idx="1">
                  <c:v>Held to higher standards</c:v>
                </c:pt>
                <c:pt idx="2">
                  <c:v>Been ignored in meetings</c:v>
                </c:pt>
              </c:strCache>
            </c:strRef>
          </c:cat>
          <c:val>
            <c:numRef>
              <c:f>Sheet2!$L$44:$L$46</c:f>
              <c:numCache>
                <c:formatCode>General</c:formatCode>
                <c:ptCount val="3"/>
                <c:pt idx="0">
                  <c:v>60</c:v>
                </c:pt>
                <c:pt idx="1">
                  <c:v>49</c:v>
                </c:pt>
                <c:pt idx="2">
                  <c:v>41</c:v>
                </c:pt>
              </c:numCache>
            </c:numRef>
          </c:val>
        </c:ser>
        <c:ser>
          <c:idx val="1"/>
          <c:order val="1"/>
          <c:tx>
            <c:strRef>
              <c:f>Sheet2!$M$43</c:f>
              <c:strCache>
                <c:ptCount val="1"/>
                <c:pt idx="0">
                  <c:v>White heard</c:v>
                </c:pt>
              </c:strCache>
            </c:strRef>
          </c:tx>
          <c:invertIfNegative val="0"/>
          <c:dLbls>
            <c:dLbl>
              <c:idx val="0"/>
              <c:layout>
                <c:manualLayout>
                  <c:x val="-1.66666666666667E-3"/>
                  <c:y val="6.8783068783068793E-2"/>
                </c:manualLayout>
              </c:layout>
              <c:tx>
                <c:rich>
                  <a:bodyPr/>
                  <a:lstStyle/>
                  <a:p>
                    <a:r>
                      <a:rPr lang="en-US" smtClean="0"/>
                      <a:t>48%</a:t>
                    </a:r>
                    <a:endParaRPr lang="en-US"/>
                  </a:p>
                </c:rich>
              </c:tx>
              <c:showLegendKey val="0"/>
              <c:showVal val="1"/>
              <c:showCatName val="0"/>
              <c:showSerName val="0"/>
              <c:showPercent val="0"/>
              <c:showBubbleSize val="0"/>
            </c:dLbl>
            <c:dLbl>
              <c:idx val="1"/>
              <c:layout>
                <c:manualLayout>
                  <c:x val="-1.66666666666667E-3"/>
                  <c:y val="6.6137566137566106E-2"/>
                </c:manualLayout>
              </c:layout>
              <c:tx>
                <c:rich>
                  <a:bodyPr/>
                  <a:lstStyle/>
                  <a:p>
                    <a:r>
                      <a:rPr lang="en-US" smtClean="0"/>
                      <a:t>33%</a:t>
                    </a:r>
                    <a:endParaRPr lang="en-US"/>
                  </a:p>
                </c:rich>
              </c:tx>
              <c:showLegendKey val="0"/>
              <c:showVal val="1"/>
              <c:showCatName val="0"/>
              <c:showSerName val="0"/>
              <c:showPercent val="0"/>
              <c:showBubbleSize val="0"/>
            </c:dLbl>
            <c:dLbl>
              <c:idx val="2"/>
              <c:layout>
                <c:manualLayout>
                  <c:x val="-1.66666666666667E-3"/>
                  <c:y val="7.6719576719576701E-2"/>
                </c:manualLayout>
              </c:layout>
              <c:tx>
                <c:rich>
                  <a:bodyPr/>
                  <a:lstStyle/>
                  <a:p>
                    <a:r>
                      <a:rPr lang="en-US" smtClean="0"/>
                      <a:t>20%</a:t>
                    </a:r>
                    <a:endParaRPr lang="en-US"/>
                  </a:p>
                </c:rich>
              </c:tx>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Sheet2!$K$44:$K$46</c:f>
              <c:strCache>
                <c:ptCount val="3"/>
                <c:pt idx="0">
                  <c:v>Prove competence more so</c:v>
                </c:pt>
                <c:pt idx="1">
                  <c:v>Held to higher standards</c:v>
                </c:pt>
                <c:pt idx="2">
                  <c:v>Been ignored in meetings</c:v>
                </c:pt>
              </c:strCache>
            </c:strRef>
          </c:cat>
          <c:val>
            <c:numRef>
              <c:f>Sheet2!$M$44:$M$46</c:f>
              <c:numCache>
                <c:formatCode>General</c:formatCode>
                <c:ptCount val="3"/>
                <c:pt idx="0">
                  <c:v>48</c:v>
                </c:pt>
                <c:pt idx="1">
                  <c:v>33</c:v>
                </c:pt>
                <c:pt idx="2">
                  <c:v>20</c:v>
                </c:pt>
              </c:numCache>
            </c:numRef>
          </c:val>
        </c:ser>
        <c:ser>
          <c:idx val="2"/>
          <c:order val="2"/>
          <c:tx>
            <c:strRef>
              <c:f>Sheet2!$N$43</c:f>
              <c:strCache>
                <c:ptCount val="1"/>
                <c:pt idx="0">
                  <c:v>White witness</c:v>
                </c:pt>
              </c:strCache>
            </c:strRef>
          </c:tx>
          <c:invertIfNegative val="0"/>
          <c:dLbls>
            <c:dLbl>
              <c:idx val="0"/>
              <c:layout>
                <c:manualLayout>
                  <c:x val="-3.3333333333333301E-3"/>
                  <c:y val="6.6137566137566106E-2"/>
                </c:manualLayout>
              </c:layout>
              <c:tx>
                <c:rich>
                  <a:bodyPr/>
                  <a:lstStyle/>
                  <a:p>
                    <a:r>
                      <a:rPr lang="en-US" smtClean="0"/>
                      <a:t>33%</a:t>
                    </a:r>
                    <a:endParaRPr lang="en-US"/>
                  </a:p>
                </c:rich>
              </c:tx>
              <c:showLegendKey val="0"/>
              <c:showVal val="1"/>
              <c:showCatName val="0"/>
              <c:showSerName val="0"/>
              <c:showPercent val="0"/>
              <c:showBubbleSize val="0"/>
            </c:dLbl>
            <c:dLbl>
              <c:idx val="1"/>
              <c:layout>
                <c:manualLayout>
                  <c:x val="5.00000000000006E-3"/>
                  <c:y val="6.6137566137566106E-2"/>
                </c:manualLayout>
              </c:layout>
              <c:tx>
                <c:rich>
                  <a:bodyPr/>
                  <a:lstStyle/>
                  <a:p>
                    <a:r>
                      <a:rPr lang="en-US" smtClean="0"/>
                      <a:t>17%</a:t>
                    </a:r>
                    <a:endParaRPr lang="en-US"/>
                  </a:p>
                </c:rich>
              </c:tx>
              <c:showLegendKey val="0"/>
              <c:showVal val="1"/>
              <c:showCatName val="0"/>
              <c:showSerName val="0"/>
              <c:showPercent val="0"/>
              <c:showBubbleSize val="0"/>
            </c:dLbl>
            <c:dLbl>
              <c:idx val="2"/>
              <c:layout>
                <c:manualLayout>
                  <c:x val="5.0000000000000001E-3"/>
                  <c:y val="8.2010582010582103E-2"/>
                </c:manualLayout>
              </c:layout>
              <c:tx>
                <c:rich>
                  <a:bodyPr/>
                  <a:lstStyle/>
                  <a:p>
                    <a:r>
                      <a:rPr lang="en-US" smtClean="0"/>
                      <a:t>12%</a:t>
                    </a:r>
                    <a:endParaRPr lang="en-US"/>
                  </a:p>
                </c:rich>
              </c:tx>
              <c:showLegendKey val="0"/>
              <c:showVal val="1"/>
              <c:showCatName val="0"/>
              <c:showSerName val="0"/>
              <c:showPercent val="0"/>
              <c:showBubbleSize val="0"/>
            </c:dLbl>
            <c:txPr>
              <a:bodyPr/>
              <a:lstStyle/>
              <a:p>
                <a:pPr>
                  <a:defRPr sz="1400" baseline="0"/>
                </a:pPr>
                <a:endParaRPr lang="en-US"/>
              </a:p>
            </c:txPr>
            <c:showLegendKey val="0"/>
            <c:showVal val="1"/>
            <c:showCatName val="0"/>
            <c:showSerName val="0"/>
            <c:showPercent val="0"/>
            <c:showBubbleSize val="0"/>
            <c:showLeaderLines val="0"/>
          </c:dLbls>
          <c:cat>
            <c:strRef>
              <c:f>Sheet2!$K$44:$K$46</c:f>
              <c:strCache>
                <c:ptCount val="3"/>
                <c:pt idx="0">
                  <c:v>Prove competence more so</c:v>
                </c:pt>
                <c:pt idx="1">
                  <c:v>Held to higher standards</c:v>
                </c:pt>
                <c:pt idx="2">
                  <c:v>Been ignored in meetings</c:v>
                </c:pt>
              </c:strCache>
            </c:strRef>
          </c:cat>
          <c:val>
            <c:numRef>
              <c:f>Sheet2!$N$44:$N$46</c:f>
              <c:numCache>
                <c:formatCode>General</c:formatCode>
                <c:ptCount val="3"/>
                <c:pt idx="0">
                  <c:v>33</c:v>
                </c:pt>
                <c:pt idx="1">
                  <c:v>17</c:v>
                </c:pt>
                <c:pt idx="2">
                  <c:v>12</c:v>
                </c:pt>
              </c:numCache>
            </c:numRef>
          </c:val>
        </c:ser>
        <c:dLbls>
          <c:showLegendKey val="0"/>
          <c:showVal val="0"/>
          <c:showCatName val="0"/>
          <c:showSerName val="0"/>
          <c:showPercent val="0"/>
          <c:showBubbleSize val="0"/>
        </c:dLbls>
        <c:gapWidth val="150"/>
        <c:shape val="box"/>
        <c:axId val="59651584"/>
        <c:axId val="59653120"/>
        <c:axId val="0"/>
      </c:bar3DChart>
      <c:catAx>
        <c:axId val="59651584"/>
        <c:scaling>
          <c:orientation val="minMax"/>
        </c:scaling>
        <c:delete val="0"/>
        <c:axPos val="b"/>
        <c:majorTickMark val="out"/>
        <c:minorTickMark val="none"/>
        <c:tickLblPos val="nextTo"/>
        <c:txPr>
          <a:bodyPr/>
          <a:lstStyle/>
          <a:p>
            <a:pPr>
              <a:defRPr sz="1400" baseline="0"/>
            </a:pPr>
            <a:endParaRPr lang="en-US"/>
          </a:p>
        </c:txPr>
        <c:crossAx val="59653120"/>
        <c:crosses val="autoZero"/>
        <c:auto val="1"/>
        <c:lblAlgn val="ctr"/>
        <c:lblOffset val="100"/>
        <c:noMultiLvlLbl val="0"/>
      </c:catAx>
      <c:valAx>
        <c:axId val="59653120"/>
        <c:scaling>
          <c:orientation val="minMax"/>
        </c:scaling>
        <c:delete val="0"/>
        <c:axPos val="l"/>
        <c:majorGridlines/>
        <c:numFmt formatCode="General" sourceLinked="1"/>
        <c:majorTickMark val="out"/>
        <c:minorTickMark val="none"/>
        <c:tickLblPos val="nextTo"/>
        <c:crossAx val="59651584"/>
        <c:crosses val="autoZero"/>
        <c:crossBetween val="between"/>
      </c:valAx>
    </c:plotArea>
    <c:legend>
      <c:legendPos val="r"/>
      <c:layout/>
      <c:overlay val="0"/>
      <c:txPr>
        <a:bodyPr/>
        <a:lstStyle/>
        <a:p>
          <a:pPr>
            <a:defRPr sz="1400" baseline="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Sheet2!$F$63</c:f>
              <c:strCache>
                <c:ptCount val="1"/>
                <c:pt idx="0">
                  <c:v>Person of color</c:v>
                </c:pt>
              </c:strCache>
            </c:strRef>
          </c:tx>
          <c:invertIfNegative val="0"/>
          <c:dLbls>
            <c:dLbl>
              <c:idx val="0"/>
              <c:layout>
                <c:manualLayout>
                  <c:x val="1.7182130584192401E-3"/>
                  <c:y val="7.2392502744555803E-2"/>
                </c:manualLayout>
              </c:layout>
              <c:showLegendKey val="0"/>
              <c:showVal val="1"/>
              <c:showCatName val="0"/>
              <c:showSerName val="0"/>
              <c:showPercent val="0"/>
              <c:showBubbleSize val="0"/>
            </c:dLbl>
            <c:dLbl>
              <c:idx val="1"/>
              <c:layout>
                <c:manualLayout>
                  <c:x val="0"/>
                  <c:y val="8.370383129839270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Sheet2!$E$64:$E$65</c:f>
              <c:strCache>
                <c:ptCount val="2"/>
                <c:pt idx="0">
                  <c:v>There is a system in place for reporting racism </c:v>
                </c:pt>
                <c:pt idx="1">
                  <c:v>Policies against discrimination specific to race are monitored and enforced</c:v>
                </c:pt>
              </c:strCache>
            </c:strRef>
          </c:cat>
          <c:val>
            <c:numRef>
              <c:f>Sheet2!$F$64:$F$65</c:f>
              <c:numCache>
                <c:formatCode>0%</c:formatCode>
                <c:ptCount val="2"/>
                <c:pt idx="0">
                  <c:v>0.39</c:v>
                </c:pt>
                <c:pt idx="1">
                  <c:v>0.27</c:v>
                </c:pt>
              </c:numCache>
            </c:numRef>
          </c:val>
        </c:ser>
        <c:ser>
          <c:idx val="1"/>
          <c:order val="1"/>
          <c:tx>
            <c:strRef>
              <c:f>Sheet2!$G$63</c:f>
              <c:strCache>
                <c:ptCount val="1"/>
                <c:pt idx="0">
                  <c:v>White</c:v>
                </c:pt>
              </c:strCache>
            </c:strRef>
          </c:tx>
          <c:invertIfNegative val="0"/>
          <c:dLbls>
            <c:dLbl>
              <c:idx val="0"/>
              <c:layout>
                <c:manualLayout>
                  <c:x val="3.4364261168384901E-3"/>
                  <c:y val="9.0490628430694706E-2"/>
                </c:manualLayout>
              </c:layout>
              <c:showLegendKey val="0"/>
              <c:showVal val="1"/>
              <c:showCatName val="0"/>
              <c:showSerName val="0"/>
              <c:showPercent val="0"/>
              <c:showBubbleSize val="0"/>
            </c:dLbl>
            <c:dLbl>
              <c:idx val="1"/>
              <c:layout>
                <c:manualLayout>
                  <c:x val="1.7182130584192401E-3"/>
                  <c:y val="8.3703831298392706E-2"/>
                </c:manualLayout>
              </c:layout>
              <c:showLegendKey val="0"/>
              <c:showVal val="1"/>
              <c:showCatName val="0"/>
              <c:showSerName val="0"/>
              <c:showPercent val="0"/>
              <c:showBubbleSize val="0"/>
            </c:dLbl>
            <c:txPr>
              <a:bodyPr/>
              <a:lstStyle/>
              <a:p>
                <a:pPr>
                  <a:defRPr sz="1400"/>
                </a:pPr>
                <a:endParaRPr lang="en-US"/>
              </a:p>
            </c:txPr>
            <c:showLegendKey val="0"/>
            <c:showVal val="1"/>
            <c:showCatName val="0"/>
            <c:showSerName val="0"/>
            <c:showPercent val="0"/>
            <c:showBubbleSize val="0"/>
            <c:showLeaderLines val="0"/>
          </c:dLbls>
          <c:cat>
            <c:strRef>
              <c:f>Sheet2!$E$64:$E$65</c:f>
              <c:strCache>
                <c:ptCount val="2"/>
                <c:pt idx="0">
                  <c:v>There is a system in place for reporting racism </c:v>
                </c:pt>
                <c:pt idx="1">
                  <c:v>Policies against discrimination specific to race are monitored and enforced</c:v>
                </c:pt>
              </c:strCache>
            </c:strRef>
          </c:cat>
          <c:val>
            <c:numRef>
              <c:f>Sheet2!$G$64:$G$65</c:f>
              <c:numCache>
                <c:formatCode>0%</c:formatCode>
                <c:ptCount val="2"/>
                <c:pt idx="0">
                  <c:v>0.56999999999999995</c:v>
                </c:pt>
                <c:pt idx="1">
                  <c:v>0.4</c:v>
                </c:pt>
              </c:numCache>
            </c:numRef>
          </c:val>
        </c:ser>
        <c:dLbls>
          <c:showLegendKey val="0"/>
          <c:showVal val="0"/>
          <c:showCatName val="0"/>
          <c:showSerName val="0"/>
          <c:showPercent val="0"/>
          <c:showBubbleSize val="0"/>
        </c:dLbls>
        <c:gapWidth val="150"/>
        <c:shape val="box"/>
        <c:axId val="59747712"/>
        <c:axId val="59765888"/>
        <c:axId val="0"/>
      </c:bar3DChart>
      <c:catAx>
        <c:axId val="59747712"/>
        <c:scaling>
          <c:orientation val="minMax"/>
        </c:scaling>
        <c:delete val="0"/>
        <c:axPos val="b"/>
        <c:majorTickMark val="out"/>
        <c:minorTickMark val="none"/>
        <c:tickLblPos val="nextTo"/>
        <c:txPr>
          <a:bodyPr/>
          <a:lstStyle/>
          <a:p>
            <a:pPr>
              <a:defRPr sz="1400"/>
            </a:pPr>
            <a:endParaRPr lang="en-US"/>
          </a:p>
        </c:txPr>
        <c:crossAx val="59765888"/>
        <c:crosses val="autoZero"/>
        <c:auto val="1"/>
        <c:lblAlgn val="ctr"/>
        <c:lblOffset val="100"/>
        <c:noMultiLvlLbl val="0"/>
      </c:catAx>
      <c:valAx>
        <c:axId val="59765888"/>
        <c:scaling>
          <c:orientation val="minMax"/>
        </c:scaling>
        <c:delete val="0"/>
        <c:axPos val="l"/>
        <c:majorGridlines/>
        <c:numFmt formatCode="0%" sourceLinked="1"/>
        <c:majorTickMark val="out"/>
        <c:minorTickMark val="none"/>
        <c:tickLblPos val="nextTo"/>
        <c:crossAx val="59747712"/>
        <c:crosses val="autoZero"/>
        <c:crossBetween val="between"/>
      </c:valAx>
    </c:plotArea>
    <c:legend>
      <c:legendPos val="r"/>
      <c:layout>
        <c:manualLayout>
          <c:xMode val="edge"/>
          <c:yMode val="edge"/>
          <c:x val="0.52550883459155295"/>
          <c:y val="4.2738474424195497E-2"/>
          <c:w val="0.18924057874535799"/>
          <c:h val="0.10769562059540801"/>
        </c:manualLayout>
      </c:layout>
      <c:overlay val="0"/>
      <c:txPr>
        <a:bodyPr/>
        <a:lstStyle/>
        <a:p>
          <a:pPr>
            <a:defRPr sz="14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97D8FF63-506A-435D-9456-51F79EECC70D}" type="datetimeFigureOut">
              <a:rPr lang="en-US" smtClean="0"/>
              <a:t>5/3/2018</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32D30A7E-983D-4BD4-9CCC-A52132447915}" type="slidenum">
              <a:rPr lang="en-US" smtClean="0"/>
              <a:t>‹#›</a:t>
            </a:fld>
            <a:endParaRPr lang="en-US"/>
          </a:p>
        </p:txBody>
      </p:sp>
    </p:spTree>
    <p:extLst>
      <p:ext uri="{BB962C8B-B14F-4D97-AF65-F5344CB8AC3E}">
        <p14:creationId xmlns:p14="http://schemas.microsoft.com/office/powerpoint/2010/main" val="1495977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3CE19D7F-63DF-4546-827B-AE7E6D34741D}" type="datetimeFigureOut">
              <a:rPr lang="en-US" smtClean="0"/>
              <a:pPr/>
              <a:t>5/3/2018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E4A7A7DC-929D-4C24-9FC7-823495680444}" type="slidenum">
              <a:rPr lang="en-US" smtClean="0"/>
              <a:pPr/>
              <a:t>‹#›</a:t>
            </a:fld>
            <a:endParaRPr lang="en-US"/>
          </a:p>
        </p:txBody>
      </p:sp>
    </p:spTree>
    <p:extLst>
      <p:ext uri="{BB962C8B-B14F-4D97-AF65-F5344CB8AC3E}">
        <p14:creationId xmlns:p14="http://schemas.microsoft.com/office/powerpoint/2010/main" val="2136818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Diva One </a:t>
            </a:r>
            <a:r>
              <a:rPr lang="en-US" dirty="0" err="1" smtClean="0"/>
              <a:t>Mic</a:t>
            </a:r>
            <a:r>
              <a:rPr lang="en-US" dirty="0" smtClean="0"/>
              <a:t>” (no interruptions); “I” instead of “We” statements (speaking from experiences rather than generalizing); being conscious of how much space people are taking up; challenging ideas and not people; understanding the difference between feeling uncomfortable and feeling unsafe; self-reflecting, thinking critically and being sensitive to others.</a:t>
            </a:r>
          </a:p>
          <a:p>
            <a:endParaRPr lang="en-US" dirty="0" smtClean="0"/>
          </a:p>
          <a:p>
            <a:r>
              <a:rPr lang="en-US" dirty="0" err="1" smtClean="0"/>
              <a:t>tanya</a:t>
            </a:r>
            <a:r>
              <a:rPr lang="en-US" dirty="0" smtClean="0"/>
              <a:t> </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2</a:t>
            </a:fld>
            <a:endParaRPr lang="en-US"/>
          </a:p>
        </p:txBody>
      </p:sp>
    </p:spTree>
    <p:extLst>
      <p:ext uri="{BB962C8B-B14F-4D97-AF65-F5344CB8AC3E}">
        <p14:creationId xmlns:p14="http://schemas.microsoft.com/office/powerpoint/2010/main" val="954135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melissa</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aimee</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Aimee </a:t>
            </a:r>
          </a:p>
          <a:p>
            <a:endParaRPr lang="en-US" dirty="0" smtClean="0"/>
          </a:p>
          <a:p>
            <a:r>
              <a:rPr lang="en-US" dirty="0" smtClean="0"/>
              <a:t>The differences between perspectives of POC</a:t>
            </a:r>
            <a:r>
              <a:rPr lang="en-US" baseline="0" dirty="0" smtClean="0"/>
              <a:t> vs. white are statistically significant, but more importantly,  are the percentages of people in both groups that say “no or I don’t know” to having a system in place or policies monitored and enforced… </a:t>
            </a:r>
          </a:p>
          <a:p>
            <a:endParaRPr lang="en-US" baseline="0" dirty="0" smtClean="0"/>
          </a:p>
          <a:p>
            <a:r>
              <a:rPr lang="en-US" baseline="0" dirty="0" smtClean="0"/>
              <a:t>System in place: in total, 65% said no or I don’t know. </a:t>
            </a:r>
          </a:p>
          <a:p>
            <a:r>
              <a:rPr lang="en-US" baseline="0" dirty="0" smtClean="0"/>
              <a:t>Policies monitored: in total, 64% said no or I don’t know. </a:t>
            </a:r>
          </a:p>
          <a:p>
            <a:endParaRPr lang="en-US" baseline="0" dirty="0" smtClean="0"/>
          </a:p>
          <a:p>
            <a:r>
              <a:rPr lang="en-US" baseline="0" dirty="0" smtClean="0"/>
              <a:t>NOW THAT WE HAVE TALKED ABOUT THE VARIATIONS IN HOW POC AND WHITE COLLEGUES EXPERIENCE THE WORK SETTING, AND THE MUTLIPLE MICROAGGRESSIONS  AND INSTANCES OF DISCRIMINATION THAT GO UNNOTICED/UNACKNOWLEDGED, IT IS INTERESTING TO SEE THAT OVER HALF THE PARTICIPANTS IN THIS STUDY ARE EITHER UNSURE, OR DON’T BELIEVE THAT THERE ARE SPECIFIC POLICIES IN PLACE TO ADDRESS RACIAL DISCRIMINATION NOR DO THEY KNOW, OR THINK BELIEVE THAT THE POLICIES ARE ENFORCED. THIS PRESENTS A SIGNIFICANT OPPORTUNTIY TO EXAMINE AN AREA THAT MAY CONTRIBUTE TO THE DISPARITY BETWEEN THE REALITY OF THE WORKPLACE FOR POC AND WHITE COLLEAGUES AND  WHAT IS ACKNOWLEDGED,  ADRESSED, AND CONTINUOUSLY MONITORED. PERHAPS THIS IS ONE STEP IN MONITORING AND DISMANTLING OF STRUCTURAL RACISM IN THE MEDICAL EDUCATION SETTING. </a:t>
            </a:r>
          </a:p>
        </p:txBody>
      </p:sp>
      <p:sp>
        <p:nvSpPr>
          <p:cNvPr id="4" name="Slide Number Placeholder 3"/>
          <p:cNvSpPr>
            <a:spLocks noGrp="1"/>
          </p:cNvSpPr>
          <p:nvPr>
            <p:ph type="sldNum" sz="quarter" idx="10"/>
          </p:nvPr>
        </p:nvSpPr>
        <p:spPr/>
        <p:txBody>
          <a:bodyPr/>
          <a:lstStyle/>
          <a:p>
            <a:fld id="{E4A7A7DC-929D-4C24-9FC7-823495680444}" type="slidenum">
              <a:rPr lang="en-US" smtClean="0"/>
              <a:pPr/>
              <a:t>14</a:t>
            </a:fld>
            <a:endParaRPr lang="en-US"/>
          </a:p>
        </p:txBody>
      </p:sp>
    </p:spTree>
    <p:extLst>
      <p:ext uri="{BB962C8B-B14F-4D97-AF65-F5344CB8AC3E}">
        <p14:creationId xmlns:p14="http://schemas.microsoft.com/office/powerpoint/2010/main" val="2313115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melissa</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Racism is a social determinant of health and contributes to significant healthcare disparities for people of color.</a:t>
            </a:r>
          </a:p>
          <a:p>
            <a:endParaRPr lang="en-US" dirty="0"/>
          </a:p>
          <a:p>
            <a:r>
              <a:rPr lang="en-US" dirty="0" err="1"/>
              <a:t>melissa</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4</a:t>
            </a:fld>
            <a:endParaRPr lang="en-US"/>
          </a:p>
        </p:txBody>
      </p:sp>
    </p:spTree>
    <p:extLst>
      <p:ext uri="{BB962C8B-B14F-4D97-AF65-F5344CB8AC3E}">
        <p14:creationId xmlns:p14="http://schemas.microsoft.com/office/powerpoint/2010/main" val="3971512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aimee</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behaviors function to reinstate white racial equilibrium.</a:t>
            </a:r>
          </a:p>
          <a:p>
            <a:endParaRPr lang="en-US" baseline="0" dirty="0" smtClean="0"/>
          </a:p>
          <a:p>
            <a:r>
              <a:rPr lang="en-US" baseline="0" dirty="0" err="1" smtClean="0"/>
              <a:t>aimee</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6</a:t>
            </a:fld>
            <a:endParaRPr lang="en-US"/>
          </a:p>
        </p:txBody>
      </p:sp>
    </p:spTree>
    <p:extLst>
      <p:ext uri="{BB962C8B-B14F-4D97-AF65-F5344CB8AC3E}">
        <p14:creationId xmlns:p14="http://schemas.microsoft.com/office/powerpoint/2010/main" val="2221134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err="1" smtClean="0"/>
              <a:t>tanya</a:t>
            </a:r>
            <a:endParaRPr lang="en-US" b="1"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7</a:t>
            </a:fld>
            <a:endParaRPr lang="en-US"/>
          </a:p>
        </p:txBody>
      </p:sp>
    </p:spTree>
    <p:extLst>
      <p:ext uri="{BB962C8B-B14F-4D97-AF65-F5344CB8AC3E}">
        <p14:creationId xmlns:p14="http://schemas.microsoft.com/office/powerpoint/2010/main" val="3170016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Tanya – survey demographics</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aimee</a:t>
            </a:r>
            <a:endParaRPr lang="en-US" dirty="0" smtClean="0"/>
          </a:p>
          <a:p>
            <a:endParaRPr lang="en-US" dirty="0" smtClean="0"/>
          </a:p>
          <a:p>
            <a:r>
              <a:rPr lang="en-US" dirty="0" smtClean="0"/>
              <a:t>Data shows that POC experience these differing</a:t>
            </a:r>
            <a:r>
              <a:rPr lang="en-US" baseline="0" dirty="0" smtClean="0"/>
              <a:t> professional standards and white people know they happen, but these incidents actually go unobserved by white people most of the time… I think this highlights how racist </a:t>
            </a:r>
            <a:r>
              <a:rPr lang="en-US" baseline="0" dirty="0" err="1" smtClean="0"/>
              <a:t>microaggressions</a:t>
            </a:r>
            <a:r>
              <a:rPr lang="en-US" baseline="0" dirty="0" smtClean="0"/>
              <a:t> (or macro aggressions) go unobserved by white colleagues. Therefore, even if white were able/willing to see it and speak to it, they’re not seeing or recognizing it. </a:t>
            </a:r>
          </a:p>
          <a:p>
            <a:endParaRPr lang="en-US" baseline="0" dirty="0" smtClean="0"/>
          </a:p>
          <a:p>
            <a:r>
              <a:rPr lang="en-US" baseline="0" dirty="0" smtClean="0"/>
              <a:t>Disciplined more harshly: chi-square 7.2, </a:t>
            </a:r>
            <a:r>
              <a:rPr lang="en-US" baseline="0" dirty="0" err="1" smtClean="0"/>
              <a:t>p</a:t>
            </a:r>
            <a:r>
              <a:rPr lang="en-US" baseline="0" dirty="0" smtClean="0"/>
              <a:t> value: .007</a:t>
            </a:r>
          </a:p>
          <a:p>
            <a:r>
              <a:rPr lang="en-US" baseline="0" dirty="0" smtClean="0"/>
              <a:t>Have to prove competence more so: chi-square 14.7, </a:t>
            </a:r>
            <a:r>
              <a:rPr lang="en-US" baseline="0" dirty="0" err="1" smtClean="0"/>
              <a:t>p</a:t>
            </a:r>
            <a:r>
              <a:rPr lang="en-US" baseline="0" dirty="0" smtClean="0"/>
              <a:t>-value: 0.0001</a:t>
            </a:r>
          </a:p>
          <a:p>
            <a:r>
              <a:rPr lang="en-US" baseline="0" dirty="0" smtClean="0"/>
              <a:t>Held to higher standards: chi-square 11.2, </a:t>
            </a:r>
            <a:r>
              <a:rPr lang="en-US" baseline="0" dirty="0" err="1" smtClean="0"/>
              <a:t>p</a:t>
            </a:r>
            <a:r>
              <a:rPr lang="en-US" baseline="0" dirty="0" smtClean="0"/>
              <a:t>-value: 0.0008</a:t>
            </a:r>
          </a:p>
          <a:p>
            <a:r>
              <a:rPr lang="en-US" baseline="0" dirty="0" smtClean="0"/>
              <a:t>Ignored: chi-square 21.6, </a:t>
            </a:r>
            <a:r>
              <a:rPr lang="en-US" baseline="0" dirty="0" err="1" smtClean="0"/>
              <a:t>p-vallue</a:t>
            </a:r>
            <a:r>
              <a:rPr lang="en-US" baseline="0" dirty="0" smtClean="0"/>
              <a:t>: &lt;.00001</a:t>
            </a:r>
          </a:p>
          <a:p>
            <a:r>
              <a:rPr lang="en-US" baseline="0" dirty="0" smtClean="0"/>
              <a:t>Job opportunities. Chi-square 6.67, </a:t>
            </a:r>
            <a:r>
              <a:rPr lang="en-US" baseline="0" dirty="0" err="1" smtClean="0"/>
              <a:t>p</a:t>
            </a:r>
            <a:r>
              <a:rPr lang="en-US" baseline="0" dirty="0" smtClean="0"/>
              <a:t>-value .009</a:t>
            </a:r>
          </a:p>
          <a:p>
            <a:r>
              <a:rPr lang="en-US" baseline="0" dirty="0" smtClean="0"/>
              <a:t> </a:t>
            </a:r>
          </a:p>
          <a:p>
            <a:r>
              <a:rPr lang="en-US" baseline="0" dirty="0" smtClean="0"/>
              <a:t>IN LOOKING AT THESE RESULTS, ONE QUESTIONS THE IMPACT THAT COLORBLIND IDEOLOGY/SOCIALIZATION AND STRUCTURAL OPPRESSION PLAY A PART. SPECIFICALLY, THAT COLORBLIND SOCIALIZATION COULD LEAD WHITE COLLEAGUES TO BE UNAWARE OR EVEN DENY THE EXISTENCE OF RACIST PROFESSIONAL STANDARDS. THEREFORE, THERE LIES A DISCONNECT BETWEEN THE EXPERIENCE/REALITY OF THE WORK ENVIRONMENT FOR  WHITE COLLEAGUES FROM THEIR COLLEAGUES OF COLOR. THIS DISCONNECT COULD IMPACT WORKING RELATIONSHIPS AND OVERALL SENSE OF SAFETY/SECURITY TO ADDRESS ISSUES OF DIFFERENCE AS A COMMUNITY. </a:t>
            </a:r>
          </a:p>
        </p:txBody>
      </p:sp>
      <p:sp>
        <p:nvSpPr>
          <p:cNvPr id="4" name="Slide Number Placeholder 3"/>
          <p:cNvSpPr>
            <a:spLocks noGrp="1"/>
          </p:cNvSpPr>
          <p:nvPr>
            <p:ph type="sldNum" sz="quarter" idx="10"/>
          </p:nvPr>
        </p:nvSpPr>
        <p:spPr/>
        <p:txBody>
          <a:bodyPr/>
          <a:lstStyle/>
          <a:p>
            <a:fld id="{DF457D4E-C710-4E4A-A22A-892EC44FDFA1}" type="slidenum">
              <a:rPr lang="en-US" smtClean="0"/>
              <a:pPr/>
              <a:t>10</a:t>
            </a:fld>
            <a:endParaRPr lang="en-US"/>
          </a:p>
        </p:txBody>
      </p:sp>
    </p:spTree>
    <p:extLst>
      <p:ext uri="{BB962C8B-B14F-4D97-AF65-F5344CB8AC3E}">
        <p14:creationId xmlns:p14="http://schemas.microsoft.com/office/powerpoint/2010/main" val="486897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aimee</a:t>
            </a:r>
            <a:endParaRPr lang="en-US" dirty="0" smtClean="0"/>
          </a:p>
          <a:p>
            <a:endParaRPr lang="en-US" dirty="0" smtClean="0"/>
          </a:p>
          <a:p>
            <a:r>
              <a:rPr lang="en-US" dirty="0" smtClean="0"/>
              <a:t>Statistically significant differences</a:t>
            </a:r>
            <a:r>
              <a:rPr lang="en-US" baseline="0" dirty="0" smtClean="0"/>
              <a:t> between: </a:t>
            </a:r>
          </a:p>
          <a:p>
            <a:pPr marL="174296" indent="-174296">
              <a:buFontTx/>
              <a:buChar char="-"/>
            </a:pPr>
            <a:r>
              <a:rPr lang="en-US" baseline="0" dirty="0" smtClean="0"/>
              <a:t>rates of POC experience and rate of white person hearing about it from POC </a:t>
            </a:r>
          </a:p>
          <a:p>
            <a:pPr marL="174296" indent="-174296">
              <a:buFontTx/>
              <a:buChar char="-"/>
            </a:pPr>
            <a:r>
              <a:rPr lang="en-US" baseline="0" dirty="0" smtClean="0"/>
              <a:t>Rates of POC experience and rate of white person observing it</a:t>
            </a:r>
          </a:p>
          <a:p>
            <a:pPr marL="174296" indent="-174296">
              <a:buFontTx/>
              <a:buChar char="-"/>
            </a:pPr>
            <a:r>
              <a:rPr lang="en-US" baseline="0" dirty="0" smtClean="0"/>
              <a:t>Rates of white person hearing about it and observing it</a:t>
            </a:r>
          </a:p>
          <a:p>
            <a:pPr marL="174296" indent="-174296">
              <a:buFontTx/>
              <a:buChar char="-"/>
            </a:pPr>
            <a:endParaRPr lang="en-US" baseline="0" dirty="0" smtClean="0"/>
          </a:p>
          <a:p>
            <a:pPr marL="174296" indent="-174296"/>
            <a:r>
              <a:rPr lang="en-US" baseline="0" dirty="0" smtClean="0"/>
              <a:t>WHAT ROLE COULD INTERNALIZED RACIAL OPPRESSION/SUPERIORITY PLAY IN THIS PHENOMENON? SPECIFICALLY, THE CONCEPT OF MERITOCRACY ACADEMIC AND CLINICAL POLICIES/PRACTICES RELATED TO PERFORMANCE (e.g. EVALUATIONS), THE MYTH OF INFERIORITY CONTRIBUTING TO THE SILENCING OF POC VOICES IN MEETINGS, WHILE THE MYTH OF SUPERIORITY PRIORITIZING WHITE VOICES IN MEETINGS.  </a:t>
            </a:r>
            <a:endParaRPr lang="en-US" dirty="0"/>
          </a:p>
        </p:txBody>
      </p:sp>
      <p:sp>
        <p:nvSpPr>
          <p:cNvPr id="4" name="Slide Number Placeholder 3"/>
          <p:cNvSpPr>
            <a:spLocks noGrp="1"/>
          </p:cNvSpPr>
          <p:nvPr>
            <p:ph type="sldNum" sz="quarter" idx="10"/>
          </p:nvPr>
        </p:nvSpPr>
        <p:spPr/>
        <p:txBody>
          <a:bodyPr/>
          <a:lstStyle/>
          <a:p>
            <a:fld id="{E4A7A7DC-929D-4C24-9FC7-823495680444}" type="slidenum">
              <a:rPr lang="en-US" smtClean="0"/>
              <a:pPr/>
              <a:t>11</a:t>
            </a:fld>
            <a:endParaRPr lang="en-US"/>
          </a:p>
        </p:txBody>
      </p:sp>
    </p:spTree>
    <p:extLst>
      <p:ext uri="{BB962C8B-B14F-4D97-AF65-F5344CB8AC3E}">
        <p14:creationId xmlns:p14="http://schemas.microsoft.com/office/powerpoint/2010/main" val="345923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BE9E60A-6ABB-4DE9-B1E7-A80EA8C4B0D0}" type="datetimeFigureOut">
              <a:rPr lang="en-US" smtClean="0"/>
              <a:pPr/>
              <a:t>5/3/2018</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3B1CED1-8EC9-4AE2-B001-42ED815555B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E9E60A-6ABB-4DE9-B1E7-A80EA8C4B0D0}"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E9E60A-6ABB-4DE9-B1E7-A80EA8C4B0D0}"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E9E60A-6ABB-4DE9-B1E7-A80EA8C4B0D0}"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E9E60A-6ABB-4DE9-B1E7-A80EA8C4B0D0}" type="datetimeFigureOut">
              <a:rPr lang="en-US" smtClean="0"/>
              <a:pPr/>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B1CED1-8EC9-4AE2-B001-42ED815555B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E9E60A-6ABB-4DE9-B1E7-A80EA8C4B0D0}"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E9E60A-6ABB-4DE9-B1E7-A80EA8C4B0D0}" type="datetimeFigureOut">
              <a:rPr lang="en-US" smtClean="0"/>
              <a:pPr/>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E9E60A-6ABB-4DE9-B1E7-A80EA8C4B0D0}" type="datetimeFigureOut">
              <a:rPr lang="en-US" smtClean="0"/>
              <a:pPr/>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BE9E60A-6ABB-4DE9-B1E7-A80EA8C4B0D0}" type="datetimeFigureOut">
              <a:rPr lang="en-US" smtClean="0"/>
              <a:pPr/>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B1CED1-8EC9-4AE2-B001-42ED815555B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E9E60A-6ABB-4DE9-B1E7-A80EA8C4B0D0}"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1CED1-8EC9-4AE2-B001-42ED815555B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BE9E60A-6ABB-4DE9-B1E7-A80EA8C4B0D0}" type="datetimeFigureOut">
              <a:rPr lang="en-US" smtClean="0"/>
              <a:pPr/>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B1CED1-8EC9-4AE2-B001-42ED815555B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1BE9E60A-6ABB-4DE9-B1E7-A80EA8C4B0D0}" type="datetimeFigureOut">
              <a:rPr lang="en-US" smtClean="0"/>
              <a:pPr/>
              <a:t>5/3/2018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13B1CED1-8EC9-4AE2-B001-42ED815555B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00200"/>
            <a:ext cx="5791200" cy="1470025"/>
          </a:xfrm>
        </p:spPr>
        <p:txBody>
          <a:bodyPr>
            <a:noAutofit/>
          </a:bodyPr>
          <a:lstStyle/>
          <a:p>
            <a:r>
              <a:rPr lang="en-US" sz="3700" dirty="0" smtClean="0"/>
              <a:t>“Of Course That Doesn’t Happen Here!”: </a:t>
            </a:r>
            <a:br>
              <a:rPr lang="en-US" sz="3700" dirty="0" smtClean="0"/>
            </a:br>
            <a:r>
              <a:rPr lang="en-US" sz="3700" dirty="0" smtClean="0"/>
              <a:t>Exploring Experiences of Racism in Medical Education</a:t>
            </a:r>
            <a:endParaRPr lang="en-US" sz="3700" dirty="0"/>
          </a:p>
        </p:txBody>
      </p:sp>
      <p:sp>
        <p:nvSpPr>
          <p:cNvPr id="3" name="Subtitle 2"/>
          <p:cNvSpPr>
            <a:spLocks noGrp="1"/>
          </p:cNvSpPr>
          <p:nvPr>
            <p:ph type="subTitle" idx="1"/>
          </p:nvPr>
        </p:nvSpPr>
        <p:spPr>
          <a:xfrm>
            <a:off x="1447800" y="4114800"/>
            <a:ext cx="4953000" cy="1752600"/>
          </a:xfrm>
        </p:spPr>
        <p:txBody>
          <a:bodyPr>
            <a:normAutofit/>
          </a:bodyPr>
          <a:lstStyle/>
          <a:p>
            <a:r>
              <a:rPr lang="en-US" dirty="0" smtClean="0"/>
              <a:t>Tanya White-Davis, </a:t>
            </a:r>
            <a:r>
              <a:rPr lang="en-US" dirty="0" err="1" smtClean="0"/>
              <a:t>PsyD</a:t>
            </a:r>
            <a:endParaRPr lang="en-US" dirty="0" smtClean="0"/>
          </a:p>
          <a:p>
            <a:r>
              <a:rPr lang="en-US" dirty="0" smtClean="0"/>
              <a:t>Aimee </a:t>
            </a:r>
            <a:r>
              <a:rPr lang="en-US" dirty="0" err="1" smtClean="0"/>
              <a:t>Valeras</a:t>
            </a:r>
            <a:r>
              <a:rPr lang="en-US" dirty="0" smtClean="0"/>
              <a:t>, PhD</a:t>
            </a:r>
          </a:p>
          <a:p>
            <a:r>
              <a:rPr lang="en-US" dirty="0" smtClean="0"/>
              <a:t>Melissa Burnside, MD</a:t>
            </a:r>
          </a:p>
        </p:txBody>
      </p:sp>
    </p:spTree>
    <p:extLst>
      <p:ext uri="{BB962C8B-B14F-4D97-AF65-F5344CB8AC3E}">
        <p14:creationId xmlns:p14="http://schemas.microsoft.com/office/powerpoint/2010/main" val="13589779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001000" cy="990600"/>
          </a:xfrm>
        </p:spPr>
        <p:txBody>
          <a:bodyPr>
            <a:noAutofit/>
          </a:bodyPr>
          <a:lstStyle/>
          <a:p>
            <a:r>
              <a:rPr lang="en-US" sz="4000" dirty="0" smtClean="0"/>
              <a:t>Experiencing vs. witnessing </a:t>
            </a:r>
            <a:br>
              <a:rPr lang="en-US" sz="4000" dirty="0" smtClean="0"/>
            </a:br>
            <a:r>
              <a:rPr lang="en-US" sz="4000" dirty="0" smtClean="0"/>
              <a:t>racist professional standards (</a:t>
            </a:r>
            <a:r>
              <a:rPr lang="en-US" sz="4000" dirty="0" err="1" smtClean="0"/>
              <a:t>p</a:t>
            </a:r>
            <a:r>
              <a:rPr lang="en-US" sz="4000" dirty="0" smtClean="0"/>
              <a:t>=&lt;.01) </a:t>
            </a:r>
            <a:endParaRPr lang="en-US" sz="4000" dirty="0"/>
          </a:p>
        </p:txBody>
      </p:sp>
      <p:graphicFrame>
        <p:nvGraphicFramePr>
          <p:cNvPr id="5" name="Chart 4"/>
          <p:cNvGraphicFramePr>
            <a:graphicFrameLocks/>
          </p:cNvGraphicFramePr>
          <p:nvPr>
            <p:extLst>
              <p:ext uri="{D42A27DB-BD31-4B8C-83A1-F6EECF244321}">
                <p14:modId xmlns:p14="http://schemas.microsoft.com/office/powerpoint/2010/main" val="878462295"/>
              </p:ext>
            </p:extLst>
          </p:nvPr>
        </p:nvGraphicFramePr>
        <p:xfrm>
          <a:off x="1143000" y="1676400"/>
          <a:ext cx="70866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980969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8001000" cy="1143000"/>
          </a:xfrm>
        </p:spPr>
        <p:txBody>
          <a:bodyPr>
            <a:normAutofit fontScale="90000"/>
          </a:bodyPr>
          <a:lstStyle/>
          <a:p>
            <a:r>
              <a:rPr lang="en-US" sz="3200" dirty="0" smtClean="0"/>
              <a:t>Comparing POC’s experience to white person’s knowledge of micro-aggressions </a:t>
            </a:r>
            <a:r>
              <a:rPr lang="en-US" sz="2000" dirty="0" smtClean="0"/>
              <a:t>(n=427, p&lt;.05)</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7899025"/>
              </p:ext>
            </p:extLst>
          </p:nvPr>
        </p:nvGraphicFramePr>
        <p:xfrm>
          <a:off x="1066800" y="1600200"/>
          <a:ext cx="7848600" cy="5029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2925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Callout 5"/>
          <p:cNvSpPr/>
          <p:nvPr/>
        </p:nvSpPr>
        <p:spPr>
          <a:xfrm>
            <a:off x="2514600" y="3810000"/>
            <a:ext cx="5562600" cy="2544128"/>
          </a:xfrm>
          <a:prstGeom prst="wedgeEllipseCallout">
            <a:avLst>
              <a:gd name="adj1" fmla="val 57012"/>
              <a:gd name="adj2" fmla="val 57964"/>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ounded Rectangular Callout 1"/>
          <p:cNvSpPr/>
          <p:nvPr/>
        </p:nvSpPr>
        <p:spPr>
          <a:xfrm>
            <a:off x="1371600" y="1295400"/>
            <a:ext cx="4876800" cy="2362200"/>
          </a:xfrm>
          <a:prstGeom prst="wedgeRoundRectCallout">
            <a:avLst>
              <a:gd name="adj1" fmla="val -46703"/>
              <a:gd name="adj2" fmla="val 64079"/>
              <a:gd name="adj3" fmla="val 16667"/>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3124200" y="4343400"/>
            <a:ext cx="4572000" cy="1631216"/>
          </a:xfrm>
          <a:prstGeom prst="rect">
            <a:avLst/>
          </a:prstGeom>
        </p:spPr>
        <p:txBody>
          <a:bodyPr>
            <a:spAutoFit/>
          </a:bodyPr>
          <a:lstStyle/>
          <a:p>
            <a:r>
              <a:rPr lang="en-US" sz="2000" dirty="0" smtClean="0"/>
              <a:t>“I got in serious trouble for challenging a white woman, in a position of power, for a discriminatory comment against a Hispanic community of underserved and under-insured patients”</a:t>
            </a:r>
            <a:endParaRPr lang="en-US" sz="2000" dirty="0"/>
          </a:p>
        </p:txBody>
      </p:sp>
      <p:sp>
        <p:nvSpPr>
          <p:cNvPr id="4" name="Rectangle 3"/>
          <p:cNvSpPr/>
          <p:nvPr/>
        </p:nvSpPr>
        <p:spPr>
          <a:xfrm>
            <a:off x="1447800" y="1371600"/>
            <a:ext cx="4800600" cy="2246769"/>
          </a:xfrm>
          <a:prstGeom prst="rect">
            <a:avLst/>
          </a:prstGeom>
        </p:spPr>
        <p:txBody>
          <a:bodyPr wrap="square">
            <a:spAutoFit/>
          </a:bodyPr>
          <a:lstStyle/>
          <a:p>
            <a:r>
              <a:rPr lang="en-US" sz="2000" dirty="0" smtClean="0"/>
              <a:t>There are “white people who are racially aware, but they are also the ones who are generally outspoken so when they call out racism, I feel it’s brushed off as ‘just the way they are.’ There are other white colleagues who are racially aware, but less likely to speak up.”</a:t>
            </a:r>
            <a:endParaRPr lang="en-US" sz="2000" dirty="0"/>
          </a:p>
        </p:txBody>
      </p:sp>
      <p:sp>
        <p:nvSpPr>
          <p:cNvPr id="5" name="TextBox 4"/>
          <p:cNvSpPr txBox="1"/>
          <p:nvPr/>
        </p:nvSpPr>
        <p:spPr>
          <a:xfrm>
            <a:off x="1078832" y="313185"/>
            <a:ext cx="6248400" cy="707886"/>
          </a:xfrm>
          <a:prstGeom prst="rect">
            <a:avLst/>
          </a:prstGeom>
          <a:noFill/>
        </p:spPr>
        <p:txBody>
          <a:bodyPr wrap="square" rtlCol="0">
            <a:spAutoFit/>
          </a:bodyPr>
          <a:lstStyle/>
          <a:p>
            <a:r>
              <a:rPr lang="en-US" sz="4000" b="1" dirty="0" smtClean="0"/>
              <a:t>Identify as POC:</a:t>
            </a:r>
            <a:endParaRPr lang="en-US" sz="4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ular Callout 8"/>
          <p:cNvSpPr/>
          <p:nvPr/>
        </p:nvSpPr>
        <p:spPr>
          <a:xfrm>
            <a:off x="1676400" y="4267200"/>
            <a:ext cx="7010400" cy="2057400"/>
          </a:xfrm>
          <a:prstGeom prst="wedgeRoundRectCallout">
            <a:avLst>
              <a:gd name="adj1" fmla="val -42344"/>
              <a:gd name="adj2" fmla="val 68348"/>
              <a:gd name="adj3" fmla="val 16667"/>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Callout 7"/>
          <p:cNvSpPr/>
          <p:nvPr/>
        </p:nvSpPr>
        <p:spPr>
          <a:xfrm>
            <a:off x="2743200" y="3352797"/>
            <a:ext cx="5334000" cy="646331"/>
          </a:xfrm>
          <a:prstGeom prst="wedgeEllipseCallout">
            <a:avLst>
              <a:gd name="adj1" fmla="val 43979"/>
              <a:gd name="adj2" fmla="val 7987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Callout 6"/>
          <p:cNvSpPr/>
          <p:nvPr/>
        </p:nvSpPr>
        <p:spPr>
          <a:xfrm>
            <a:off x="990600" y="2362200"/>
            <a:ext cx="7315200" cy="990600"/>
          </a:xfrm>
          <a:prstGeom prst="wedgeEllipseCallout">
            <a:avLst>
              <a:gd name="adj1" fmla="val -44736"/>
              <a:gd name="adj2" fmla="val 70597"/>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ular Callout 5"/>
          <p:cNvSpPr/>
          <p:nvPr/>
        </p:nvSpPr>
        <p:spPr>
          <a:xfrm>
            <a:off x="1981200" y="1447800"/>
            <a:ext cx="5943600" cy="533400"/>
          </a:xfrm>
          <a:prstGeom prst="wedgeRoundRectCallout">
            <a:avLst>
              <a:gd name="adj1" fmla="val -185"/>
              <a:gd name="adj2" fmla="val 98590"/>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4294967295"/>
          </p:nvPr>
        </p:nvSpPr>
        <p:spPr>
          <a:xfrm>
            <a:off x="1066800" y="1447800"/>
            <a:ext cx="7620000" cy="5562600"/>
          </a:xfrm>
          <a:ln>
            <a:solidFill>
              <a:schemeClr val="accent1"/>
            </a:solidFill>
          </a:ln>
        </p:spPr>
        <p:txBody>
          <a:bodyPr/>
          <a:lstStyle/>
          <a:p>
            <a:pPr>
              <a:buNone/>
            </a:pPr>
            <a:r>
              <a:rPr lang="en-US" dirty="0" smtClean="0"/>
              <a:t>		“Please stop looking at skin color!”</a:t>
            </a:r>
          </a:p>
          <a:p>
            <a:pPr>
              <a:buNone/>
            </a:pPr>
            <a:endParaRPr lang="en-US" dirty="0" smtClean="0"/>
          </a:p>
          <a:p>
            <a:pPr>
              <a:buNone/>
            </a:pPr>
            <a:r>
              <a:rPr lang="en-US" dirty="0" smtClean="0"/>
              <a:t>“I don't think there is a racial issue here.”</a:t>
            </a:r>
            <a:endParaRPr lang="en-US" dirty="0"/>
          </a:p>
        </p:txBody>
      </p:sp>
      <p:sp>
        <p:nvSpPr>
          <p:cNvPr id="4" name="Rectangle 3"/>
          <p:cNvSpPr/>
          <p:nvPr/>
        </p:nvSpPr>
        <p:spPr>
          <a:xfrm>
            <a:off x="1752600" y="4267200"/>
            <a:ext cx="6934200" cy="2031325"/>
          </a:xfrm>
          <a:prstGeom prst="rect">
            <a:avLst/>
          </a:prstGeom>
        </p:spPr>
        <p:txBody>
          <a:bodyPr wrap="square">
            <a:spAutoFit/>
          </a:bodyPr>
          <a:lstStyle/>
          <a:p>
            <a:r>
              <a:rPr lang="en-US" dirty="0" smtClean="0"/>
              <a:t>“Unfortunately, I have few colleagues of color and even in medical school &lt;10-15% nonwhite and though I haven't observed above, I haven't had opportunities to discuss w/ colleagues of color. I've felt uncomfortable when patients have made comments about nonwhite providers or those who speak English w/ heavy accent and make disparaging remarks, wish not to see those providers again or have transferred to me as a new PCP for this reason.”</a:t>
            </a:r>
            <a:endParaRPr lang="en-US" dirty="0"/>
          </a:p>
        </p:txBody>
      </p:sp>
      <p:sp>
        <p:nvSpPr>
          <p:cNvPr id="5" name="Rectangle 4"/>
          <p:cNvSpPr/>
          <p:nvPr/>
        </p:nvSpPr>
        <p:spPr>
          <a:xfrm>
            <a:off x="3352800" y="3352800"/>
            <a:ext cx="4572000" cy="646331"/>
          </a:xfrm>
          <a:prstGeom prst="rect">
            <a:avLst/>
          </a:prstGeom>
        </p:spPr>
        <p:txBody>
          <a:bodyPr>
            <a:spAutoFit/>
          </a:bodyPr>
          <a:lstStyle/>
          <a:p>
            <a:r>
              <a:rPr lang="en-US" dirty="0" smtClean="0"/>
              <a:t>“This would be roughly the same for gender experience.”</a:t>
            </a:r>
            <a:endParaRPr lang="en-US" dirty="0"/>
          </a:p>
        </p:txBody>
      </p:sp>
      <p:sp>
        <p:nvSpPr>
          <p:cNvPr id="2" name="Rectangle 1"/>
          <p:cNvSpPr/>
          <p:nvPr/>
        </p:nvSpPr>
        <p:spPr>
          <a:xfrm>
            <a:off x="990600" y="457200"/>
            <a:ext cx="6019800" cy="707886"/>
          </a:xfrm>
          <a:prstGeom prst="rect">
            <a:avLst/>
          </a:prstGeom>
        </p:spPr>
        <p:txBody>
          <a:bodyPr wrap="square">
            <a:spAutoFit/>
          </a:bodyPr>
          <a:lstStyle/>
          <a:p>
            <a:r>
              <a:rPr lang="en-US" sz="4000" b="1" dirty="0"/>
              <a:t>Identify as </a:t>
            </a:r>
            <a:r>
              <a:rPr lang="en-US" sz="4000" b="1" dirty="0" smtClean="0"/>
              <a:t>White:</a:t>
            </a:r>
            <a:endParaRPr lang="en-US" sz="4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066799" y="36869"/>
            <a:ext cx="8057147"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z="3200" dirty="0" smtClean="0"/>
              <a:t>Perspective of organizational stance </a:t>
            </a:r>
            <a:r>
              <a:rPr lang="en-US" sz="2800" dirty="0" smtClean="0"/>
              <a:t>(n=427, p&gt;.05)</a:t>
            </a:r>
            <a:endParaRPr lang="en-US" sz="2800" dirty="0"/>
          </a:p>
        </p:txBody>
      </p:sp>
      <p:graphicFrame>
        <p:nvGraphicFramePr>
          <p:cNvPr id="7" name="Chart 6"/>
          <p:cNvGraphicFramePr>
            <a:graphicFrameLocks/>
          </p:cNvGraphicFramePr>
          <p:nvPr>
            <p:extLst>
              <p:ext uri="{D42A27DB-BD31-4B8C-83A1-F6EECF244321}">
                <p14:modId xmlns:p14="http://schemas.microsoft.com/office/powerpoint/2010/main" val="4174384331"/>
              </p:ext>
            </p:extLst>
          </p:nvPr>
        </p:nvGraphicFramePr>
        <p:xfrm>
          <a:off x="1524000" y="1179869"/>
          <a:ext cx="7391400" cy="561384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0546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Anti-racist Multicultural Institution: </a:t>
            </a:r>
          </a:p>
          <a:p>
            <a:pPr lvl="1"/>
            <a:r>
              <a:rPr lang="en-US" dirty="0" smtClean="0"/>
              <a:t>An institution that is specifically attuned to the historical implication of racism in the delivery of healthcare, and actively acknowledges and respects racial difference through policy and practice. </a:t>
            </a:r>
            <a:endParaRPr lang="en-US" dirty="0"/>
          </a:p>
        </p:txBody>
      </p:sp>
    </p:spTree>
    <p:extLst>
      <p:ext uri="{BB962C8B-B14F-4D97-AF65-F5344CB8AC3E}">
        <p14:creationId xmlns:p14="http://schemas.microsoft.com/office/powerpoint/2010/main" val="1872778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Tanya White-Davis</a:t>
            </a:r>
          </a:p>
          <a:p>
            <a:pPr lvl="1"/>
            <a:r>
              <a:rPr lang="en-US" dirty="0" smtClean="0"/>
              <a:t>twhited@montefiore.org</a:t>
            </a:r>
          </a:p>
          <a:p>
            <a:endParaRPr lang="en-US" dirty="0" smtClean="0"/>
          </a:p>
          <a:p>
            <a:r>
              <a:rPr lang="en-US" dirty="0" smtClean="0"/>
              <a:t>Aimee Burke </a:t>
            </a:r>
            <a:r>
              <a:rPr lang="en-US" dirty="0" err="1" smtClean="0"/>
              <a:t>Valeras</a:t>
            </a:r>
            <a:endParaRPr lang="en-US" dirty="0" smtClean="0"/>
          </a:p>
          <a:p>
            <a:pPr lvl="1"/>
            <a:r>
              <a:rPr lang="en-US" dirty="0" smtClean="0"/>
              <a:t>avaleras@crhc.org</a:t>
            </a:r>
          </a:p>
          <a:p>
            <a:endParaRPr lang="en-US" dirty="0" smtClean="0"/>
          </a:p>
          <a:p>
            <a:r>
              <a:rPr lang="en-US" dirty="0" smtClean="0"/>
              <a:t>Melissa Burnside</a:t>
            </a:r>
          </a:p>
          <a:p>
            <a:pPr lvl="1"/>
            <a:r>
              <a:rPr lang="en-US" dirty="0" smtClean="0"/>
              <a:t>meburnsi@montefiore.org</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Contract</a:t>
            </a:r>
          </a:p>
        </p:txBody>
      </p:sp>
      <p:sp>
        <p:nvSpPr>
          <p:cNvPr id="3" name="Content Placeholder 2"/>
          <p:cNvSpPr>
            <a:spLocks noGrp="1"/>
          </p:cNvSpPr>
          <p:nvPr>
            <p:ph idx="1"/>
          </p:nvPr>
        </p:nvSpPr>
        <p:spPr/>
        <p:txBody>
          <a:bodyPr>
            <a:normAutofit lnSpcReduction="10000"/>
          </a:bodyPr>
          <a:lstStyle/>
          <a:p>
            <a:pPr marL="114300" indent="0">
              <a:buNone/>
            </a:pPr>
            <a:endParaRPr lang="en-US" dirty="0" smtClean="0"/>
          </a:p>
          <a:p>
            <a:r>
              <a:rPr lang="en-US" dirty="0" smtClean="0"/>
              <a:t> Listen with Respect </a:t>
            </a:r>
          </a:p>
          <a:p>
            <a:r>
              <a:rPr lang="en-US" dirty="0" smtClean="0"/>
              <a:t> </a:t>
            </a:r>
            <a:r>
              <a:rPr lang="en-US" dirty="0"/>
              <a:t>Be Honest </a:t>
            </a:r>
            <a:endParaRPr lang="en-US" dirty="0" smtClean="0"/>
          </a:p>
          <a:p>
            <a:r>
              <a:rPr lang="en-US" dirty="0" smtClean="0"/>
              <a:t> </a:t>
            </a:r>
            <a:r>
              <a:rPr lang="en-US" dirty="0"/>
              <a:t>Push your Growing Edge </a:t>
            </a:r>
            <a:endParaRPr lang="en-US" dirty="0" smtClean="0"/>
          </a:p>
          <a:p>
            <a:r>
              <a:rPr lang="en-US" dirty="0" smtClean="0"/>
              <a:t> </a:t>
            </a:r>
            <a:r>
              <a:rPr lang="en-US" dirty="0"/>
              <a:t>Confidentiality – Liberated Zone </a:t>
            </a:r>
            <a:endParaRPr lang="en-US" dirty="0" smtClean="0"/>
          </a:p>
          <a:p>
            <a:r>
              <a:rPr lang="en-US" dirty="0" smtClean="0"/>
              <a:t> </a:t>
            </a:r>
            <a:r>
              <a:rPr lang="en-US" dirty="0"/>
              <a:t>Participate </a:t>
            </a:r>
            <a:endParaRPr lang="en-US" dirty="0" smtClean="0"/>
          </a:p>
          <a:p>
            <a:r>
              <a:rPr lang="en-US" dirty="0" smtClean="0"/>
              <a:t> </a:t>
            </a:r>
            <a:r>
              <a:rPr lang="en-US" dirty="0"/>
              <a:t>No Quick Fix </a:t>
            </a:r>
            <a:endParaRPr lang="en-US" dirty="0" smtClean="0"/>
          </a:p>
          <a:p>
            <a:r>
              <a:rPr lang="en-US" dirty="0" smtClean="0"/>
              <a:t> </a:t>
            </a:r>
            <a:r>
              <a:rPr lang="en-US" dirty="0"/>
              <a:t>Focus on U.S. </a:t>
            </a:r>
            <a:endParaRPr lang="en-US" dirty="0" smtClean="0"/>
          </a:p>
          <a:p>
            <a:r>
              <a:rPr lang="en-US" dirty="0" smtClean="0"/>
              <a:t> </a:t>
            </a:r>
            <a:r>
              <a:rPr lang="en-US" dirty="0"/>
              <a:t>Disconnect from technology</a:t>
            </a:r>
          </a:p>
        </p:txBody>
      </p:sp>
    </p:spTree>
    <p:extLst>
      <p:ext uri="{BB962C8B-B14F-4D97-AF65-F5344CB8AC3E}">
        <p14:creationId xmlns:p14="http://schemas.microsoft.com/office/powerpoint/2010/main" val="1474892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a:t>Understand how racism impacts us, our colleagues, residents, and patients</a:t>
            </a:r>
          </a:p>
          <a:p>
            <a:pPr fontAlgn="base"/>
            <a:endParaRPr lang="en-US" dirty="0" smtClean="0"/>
          </a:p>
          <a:p>
            <a:pPr fontAlgn="base"/>
            <a:r>
              <a:rPr lang="en-US" dirty="0" smtClean="0"/>
              <a:t>Engage </a:t>
            </a:r>
            <a:r>
              <a:rPr lang="en-US" dirty="0"/>
              <a:t>in self-reflection on personal experience of privilege, power, and –isms and how discussions about race, culture and ethnicity can impact one’s personal response</a:t>
            </a:r>
          </a:p>
          <a:p>
            <a:pPr fontAlgn="base"/>
            <a:endParaRPr lang="en-US" dirty="0" smtClean="0"/>
          </a:p>
          <a:p>
            <a:pPr fontAlgn="base"/>
            <a:r>
              <a:rPr lang="en-US" dirty="0" smtClean="0"/>
              <a:t>Create </a:t>
            </a:r>
            <a:r>
              <a:rPr lang="en-US" dirty="0"/>
              <a:t>an action plan for opportunities to address this at one’s own institution to effectively support residents and faculty of color</a:t>
            </a:r>
          </a:p>
          <a:p>
            <a:endParaRPr lang="en-US" dirty="0"/>
          </a:p>
        </p:txBody>
      </p:sp>
    </p:spTree>
    <p:extLst>
      <p:ext uri="{BB962C8B-B14F-4D97-AF65-F5344CB8AC3E}">
        <p14:creationId xmlns:p14="http://schemas.microsoft.com/office/powerpoint/2010/main" val="903280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a:t>
            </a:r>
            <a:endParaRPr lang="en-US" dirty="0"/>
          </a:p>
        </p:txBody>
      </p:sp>
      <p:sp>
        <p:nvSpPr>
          <p:cNvPr id="3" name="Content Placeholder 2"/>
          <p:cNvSpPr>
            <a:spLocks noGrp="1"/>
          </p:cNvSpPr>
          <p:nvPr>
            <p:ph idx="1"/>
          </p:nvPr>
        </p:nvSpPr>
        <p:spPr>
          <a:xfrm>
            <a:off x="1219200" y="1371600"/>
            <a:ext cx="7391400" cy="4953000"/>
          </a:xfrm>
        </p:spPr>
        <p:txBody>
          <a:bodyPr>
            <a:normAutofit fontScale="92500" lnSpcReduction="20000"/>
          </a:bodyPr>
          <a:lstStyle/>
          <a:p>
            <a:r>
              <a:rPr lang="en-US" b="1" dirty="0"/>
              <a:t>Race</a:t>
            </a:r>
            <a:r>
              <a:rPr lang="en-US" dirty="0"/>
              <a:t>- A sociopolitical construction based on perceived physical differences (e.g., skin color, facial features, hair type) </a:t>
            </a:r>
            <a:endParaRPr lang="en-US" dirty="0" smtClean="0"/>
          </a:p>
          <a:p>
            <a:pPr marL="82296" indent="0">
              <a:buNone/>
            </a:pPr>
            <a:r>
              <a:rPr lang="en-US" sz="1200" dirty="0"/>
              <a:t>	</a:t>
            </a:r>
            <a:r>
              <a:rPr lang="en-US" sz="1200" dirty="0" smtClean="0"/>
              <a:t>(Betancourt </a:t>
            </a:r>
            <a:r>
              <a:rPr lang="en-US" sz="1200" dirty="0"/>
              <a:t>&amp; Lopez, 1993; Helms &amp; Talleyrand, 1997</a:t>
            </a:r>
            <a:r>
              <a:rPr lang="en-US" sz="1200" dirty="0" smtClean="0"/>
              <a:t>)</a:t>
            </a:r>
          </a:p>
          <a:p>
            <a:endParaRPr lang="en-US" b="1" dirty="0" smtClean="0"/>
          </a:p>
          <a:p>
            <a:r>
              <a:rPr lang="en-US" b="1" dirty="0" smtClean="0"/>
              <a:t>Racism</a:t>
            </a:r>
            <a:r>
              <a:rPr lang="en-US" dirty="0" smtClean="0"/>
              <a:t>-  Racism is the use of </a:t>
            </a:r>
            <a:r>
              <a:rPr lang="en-US" dirty="0" err="1" smtClean="0"/>
              <a:t>racialized</a:t>
            </a:r>
            <a:r>
              <a:rPr lang="en-US" dirty="0" smtClean="0"/>
              <a:t> prejudice with power, a system of structural arrangements that works to allow, harm, and/or deny access to social, political, or economic power based on the belief of the superiority of one group over the inferiority of another group.</a:t>
            </a:r>
          </a:p>
          <a:p>
            <a:pPr marL="82296" indent="0">
              <a:buNone/>
            </a:pPr>
            <a:r>
              <a:rPr lang="en-US" sz="1400" dirty="0"/>
              <a:t>	</a:t>
            </a:r>
            <a:r>
              <a:rPr lang="en-US" sz="1400" dirty="0" smtClean="0"/>
              <a:t>(</a:t>
            </a:r>
            <a:r>
              <a:rPr lang="en-US" sz="1400" dirty="0" err="1" smtClean="0"/>
              <a:t>Pinderhughes</a:t>
            </a:r>
            <a:r>
              <a:rPr lang="en-US" sz="1400" dirty="0" smtClean="0"/>
              <a:t>, 1997; Powell, 2013). </a:t>
            </a:r>
          </a:p>
        </p:txBody>
      </p:sp>
    </p:spTree>
    <p:extLst>
      <p:ext uri="{BB962C8B-B14F-4D97-AF65-F5344CB8AC3E}">
        <p14:creationId xmlns:p14="http://schemas.microsoft.com/office/powerpoint/2010/main" val="3152115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943600"/>
          </a:xfrm>
        </p:spPr>
        <p:txBody>
          <a:bodyPr>
            <a:normAutofit fontScale="85000" lnSpcReduction="20000"/>
          </a:bodyPr>
          <a:lstStyle/>
          <a:p>
            <a:r>
              <a:rPr lang="en-US" b="1" dirty="0" smtClean="0"/>
              <a:t>White privilege-</a:t>
            </a:r>
            <a:r>
              <a:rPr lang="en-US" dirty="0" smtClean="0"/>
              <a:t> a system of unearned advantages and assets guaranteed to White citizens in the United States through subtle and overt acts of racism that perpetuate a system of social stratification and result in oppressive conditions. </a:t>
            </a:r>
          </a:p>
          <a:p>
            <a:pPr marL="82296" indent="0">
              <a:buNone/>
            </a:pPr>
            <a:r>
              <a:rPr lang="en-US" sz="1500" dirty="0"/>
              <a:t>	</a:t>
            </a:r>
            <a:r>
              <a:rPr lang="en-US" sz="1500" dirty="0" smtClean="0"/>
              <a:t>(</a:t>
            </a:r>
            <a:r>
              <a:rPr lang="en-US" sz="1500" dirty="0" err="1" smtClean="0"/>
              <a:t>McInstosh</a:t>
            </a:r>
            <a:r>
              <a:rPr lang="en-US" sz="1500" dirty="0" smtClean="0"/>
              <a:t>, 1998)</a:t>
            </a:r>
          </a:p>
          <a:p>
            <a:endParaRPr lang="en-US" b="1" dirty="0" smtClean="0"/>
          </a:p>
          <a:p>
            <a:r>
              <a:rPr lang="en-US" b="1" dirty="0" smtClean="0"/>
              <a:t>Colorblind ideology-</a:t>
            </a:r>
            <a:r>
              <a:rPr lang="en-US" dirty="0" smtClean="0"/>
              <a:t> a position of white privilege that disregards the impact of race and/or skin color on lived experiences either consciously or unconsciously, and ultimately serves to maintain racial inequality with beliefs that race no longer matters in contemporary America, that racism no longer exists in the US, and/or that existing patterns of inequality are due to individual failures alone.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White </a:t>
            </a:r>
            <a:r>
              <a:rPr lang="en-US" b="1" dirty="0" smtClean="0"/>
              <a:t>fragility-</a:t>
            </a:r>
            <a:r>
              <a:rPr lang="en-US" dirty="0" smtClean="0"/>
              <a:t> “</a:t>
            </a:r>
            <a:r>
              <a:rPr lang="en-US" dirty="0"/>
              <a:t>a state in which even a minimum amount of racial stress becomes intolerable, triggering a range of defensive moves. These moves include the outward display of emotions such as anger, fear, and guilt, and behaviors such as argumentation, silence, and leaving the stress-inducing situation</a:t>
            </a:r>
            <a:r>
              <a:rPr lang="en-US" dirty="0" smtClean="0"/>
              <a:t>.” </a:t>
            </a:r>
          </a:p>
          <a:p>
            <a:pPr marL="82296" indent="0">
              <a:buNone/>
            </a:pPr>
            <a:r>
              <a:rPr lang="en-US" sz="1200" dirty="0"/>
              <a:t>	</a:t>
            </a:r>
            <a:r>
              <a:rPr lang="en-US" sz="1200" dirty="0" smtClean="0"/>
              <a:t>(</a:t>
            </a:r>
            <a:r>
              <a:rPr lang="en-US" sz="1200" dirty="0" err="1" smtClean="0"/>
              <a:t>Di’Angelo</a:t>
            </a:r>
            <a:r>
              <a:rPr lang="en-US" sz="1200" dirty="0" smtClean="0"/>
              <a:t>, 2014)</a:t>
            </a:r>
            <a:endParaRPr lang="en-US" sz="1200" dirty="0"/>
          </a:p>
        </p:txBody>
      </p:sp>
    </p:spTree>
    <p:extLst>
      <p:ext uri="{BB962C8B-B14F-4D97-AF65-F5344CB8AC3E}">
        <p14:creationId xmlns:p14="http://schemas.microsoft.com/office/powerpoint/2010/main" val="4078929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6800" y="1752600"/>
            <a:ext cx="7620000" cy="4419600"/>
          </a:xfrm>
        </p:spPr>
        <p:txBody>
          <a:bodyPr>
            <a:normAutofit fontScale="92500" lnSpcReduction="20000"/>
          </a:bodyPr>
          <a:lstStyle/>
          <a:p>
            <a:r>
              <a:rPr lang="en-US" b="1" dirty="0" smtClean="0"/>
              <a:t>Structural Oppression-</a:t>
            </a:r>
            <a:r>
              <a:rPr lang="en-US" dirty="0" smtClean="0"/>
              <a:t> the dynamic way in which history, culture, ideology, public policies, institutional practices, and personal behaviors and beliefs interact to maintain a hierarchy – based on race, class, gender, sexuality, and/or other group identities – that allows the privileges associated with the dominant group and the disadvantages associated with the oppressed, targeted, or marginalized group to endure and adapt over time. </a:t>
            </a:r>
            <a:endParaRPr lang="en-US" dirty="0"/>
          </a:p>
          <a:p>
            <a:pPr marL="82296" indent="0">
              <a:buNone/>
            </a:pPr>
            <a:r>
              <a:rPr lang="en-US" sz="1300" dirty="0" smtClean="0"/>
              <a:t>	(Aspen Institute)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1014864"/>
              </p:ext>
            </p:extLst>
          </p:nvPr>
        </p:nvGraphicFramePr>
        <p:xfrm>
          <a:off x="1295400" y="152400"/>
          <a:ext cx="7467600" cy="6553194"/>
        </p:xfrm>
        <a:graphic>
          <a:graphicData uri="http://schemas.openxmlformats.org/drawingml/2006/table">
            <a:tbl>
              <a:tblPr firstRow="1" bandRow="1">
                <a:tableStyleId>{5C22544A-7EE6-4342-B048-85BDC9FD1C3A}</a:tableStyleId>
              </a:tblPr>
              <a:tblGrid>
                <a:gridCol w="838200"/>
                <a:gridCol w="2895600"/>
                <a:gridCol w="1866900"/>
                <a:gridCol w="1866900"/>
              </a:tblGrid>
              <a:tr h="385482">
                <a:tc>
                  <a:txBody>
                    <a:bodyPr/>
                    <a:lstStyle/>
                    <a:p>
                      <a:pPr marL="0" marR="0">
                        <a:spcBef>
                          <a:spcPts val="0"/>
                        </a:spcBef>
                        <a:spcAft>
                          <a:spcPts val="0"/>
                        </a:spcAft>
                      </a:pPr>
                      <a:r>
                        <a:rPr lang="en-US" sz="1200" dirty="0">
                          <a:effectLst/>
                          <a:latin typeface="Cambria"/>
                          <a:ea typeface="Cambria"/>
                          <a:cs typeface="Times New Roman"/>
                        </a:rPr>
                        <a:t> </a:t>
                      </a:r>
                    </a:p>
                  </a:txBody>
                  <a:tcPr marL="68580" marR="68580" marT="0" marB="0"/>
                </a:tc>
                <a:tc>
                  <a:txBody>
                    <a:bodyPr/>
                    <a:lstStyle/>
                    <a:p>
                      <a:pPr marL="0" marR="0">
                        <a:spcBef>
                          <a:spcPts val="0"/>
                        </a:spcBef>
                        <a:spcAft>
                          <a:spcPts val="0"/>
                        </a:spcAft>
                      </a:pPr>
                      <a:r>
                        <a:rPr lang="en-US" sz="1200">
                          <a:effectLst/>
                          <a:latin typeface="Cambria"/>
                          <a:ea typeface="Cambria"/>
                          <a:cs typeface="Times New Roman"/>
                        </a:rPr>
                        <a:t> </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N=431</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a:t>
                      </a:r>
                    </a:p>
                  </a:txBody>
                  <a:tcPr marL="68580" marR="68580" marT="0" marB="0"/>
                </a:tc>
              </a:tr>
              <a:tr h="385482">
                <a:tc rowSpan="7">
                  <a:txBody>
                    <a:bodyPr/>
                    <a:lstStyle/>
                    <a:p>
                      <a:pPr marL="71755" marR="71755" algn="ctr">
                        <a:spcBef>
                          <a:spcPts val="0"/>
                        </a:spcBef>
                        <a:spcAft>
                          <a:spcPts val="0"/>
                        </a:spcAft>
                      </a:pPr>
                      <a:r>
                        <a:rPr lang="en-US" sz="1600" b="1" dirty="0">
                          <a:effectLst/>
                          <a:latin typeface="Cambria"/>
                          <a:ea typeface="Cambria"/>
                          <a:cs typeface="Times New Roman"/>
                        </a:rPr>
                        <a:t>Position</a:t>
                      </a:r>
                    </a:p>
                  </a:txBody>
                  <a:tcPr marL="68580" marR="68580" marT="0" marB="0" vert="vert270" anchor="ctr">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mbria"/>
                          <a:ea typeface="Cambria"/>
                          <a:cs typeface="Times New Roman"/>
                        </a:rPr>
                        <a:t>Physician</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155</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36%</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Resident</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165</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38%</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BH</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51</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12%</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Nurse</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13</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3%</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MA</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15</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3%</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Admin/</a:t>
                      </a:r>
                      <a:r>
                        <a:rPr lang="en-US" sz="1600" b="1" dirty="0" err="1">
                          <a:effectLst/>
                          <a:latin typeface="Cambria"/>
                          <a:ea typeface="Cambria"/>
                          <a:cs typeface="Times New Roman"/>
                        </a:rPr>
                        <a:t>Busin</a:t>
                      </a:r>
                      <a:endParaRPr lang="en-US" sz="1600" b="1" dirty="0">
                        <a:effectLst/>
                        <a:latin typeface="Cambria"/>
                        <a:ea typeface="Cambria"/>
                        <a:cs typeface="Times New Roman"/>
                      </a:endParaRPr>
                    </a:p>
                  </a:txBody>
                  <a:tcPr marL="68580" marR="68580" marT="0" marB="0">
                    <a:lnB w="12700" cmpd="sng">
                      <a:noFill/>
                    </a:lnB>
                  </a:tcPr>
                </a:tc>
                <a:tc>
                  <a:txBody>
                    <a:bodyPr/>
                    <a:lstStyle/>
                    <a:p>
                      <a:pPr marL="0" marR="0">
                        <a:spcBef>
                          <a:spcPts val="0"/>
                        </a:spcBef>
                        <a:spcAft>
                          <a:spcPts val="0"/>
                        </a:spcAft>
                      </a:pPr>
                      <a:r>
                        <a:rPr lang="en-US" sz="1600" b="1">
                          <a:effectLst/>
                          <a:latin typeface="Cambria"/>
                          <a:ea typeface="Cambria"/>
                          <a:cs typeface="Times New Roman"/>
                        </a:rPr>
                        <a:t>30</a:t>
                      </a:r>
                    </a:p>
                  </a:txBody>
                  <a:tcPr marL="68580" marR="68580" marT="0" marB="0">
                    <a:lnB w="12700" cmpd="sng">
                      <a:noFill/>
                    </a:lnB>
                  </a:tcPr>
                </a:tc>
                <a:tc>
                  <a:txBody>
                    <a:bodyPr/>
                    <a:lstStyle/>
                    <a:p>
                      <a:pPr marL="0" marR="0">
                        <a:spcBef>
                          <a:spcPts val="0"/>
                        </a:spcBef>
                        <a:spcAft>
                          <a:spcPts val="0"/>
                        </a:spcAft>
                      </a:pPr>
                      <a:r>
                        <a:rPr lang="en-US" sz="1600" b="1" dirty="0">
                          <a:effectLst/>
                          <a:latin typeface="Cambria"/>
                          <a:ea typeface="Cambria"/>
                          <a:cs typeface="Times New Roman"/>
                        </a:rPr>
                        <a:t>7%</a:t>
                      </a:r>
                    </a:p>
                  </a:txBody>
                  <a:tcPr marL="68580" marR="68580" marT="0" marB="0">
                    <a:lnB w="12700" cmpd="sng">
                      <a:noFill/>
                    </a:lnB>
                  </a:tcPr>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Interpreter</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600" b="1" dirty="0">
                          <a:effectLst/>
                          <a:latin typeface="Cambria"/>
                          <a:ea typeface="Cambria"/>
                          <a:cs typeface="Times New Roman"/>
                        </a:rPr>
                        <a:t>2</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spcBef>
                          <a:spcPts val="0"/>
                        </a:spcBef>
                        <a:spcAft>
                          <a:spcPts val="0"/>
                        </a:spcAft>
                      </a:pPr>
                      <a:r>
                        <a:rPr lang="en-US" sz="1600" b="1" dirty="0">
                          <a:effectLst/>
                          <a:latin typeface="Cambria"/>
                          <a:ea typeface="Cambria"/>
                          <a:cs typeface="Times New Roman"/>
                        </a:rPr>
                        <a:t>1%</a:t>
                      </a:r>
                    </a:p>
                  </a:txBody>
                  <a:tcPr marL="68580" marR="68580" marT="0" marB="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85482">
                <a:tc rowSpan="6">
                  <a:txBody>
                    <a:bodyPr/>
                    <a:lstStyle/>
                    <a:p>
                      <a:pPr marL="71755" marR="71755" algn="ctr">
                        <a:spcBef>
                          <a:spcPts val="0"/>
                        </a:spcBef>
                        <a:spcAft>
                          <a:spcPts val="0"/>
                        </a:spcAft>
                      </a:pPr>
                      <a:r>
                        <a:rPr lang="en-US" sz="1600" b="1" dirty="0">
                          <a:effectLst/>
                          <a:latin typeface="Cambria"/>
                          <a:ea typeface="Cambria"/>
                          <a:cs typeface="Times New Roman"/>
                        </a:rPr>
                        <a:t>Age range</a:t>
                      </a:r>
                    </a:p>
                  </a:txBody>
                  <a:tcPr marL="68580" marR="68580" marT="0" marB="0" vert="vert27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mbria"/>
                          <a:ea typeface="Cambria"/>
                          <a:cs typeface="Times New Roman"/>
                        </a:rPr>
                        <a:t>20s</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b="1" dirty="0">
                          <a:effectLst/>
                          <a:latin typeface="Cambria"/>
                          <a:ea typeface="Cambria"/>
                          <a:cs typeface="Times New Roman"/>
                        </a:rPr>
                        <a:t>99</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b="1" dirty="0">
                          <a:effectLst/>
                          <a:latin typeface="Cambria"/>
                          <a:ea typeface="Cambria"/>
                          <a:cs typeface="Times New Roman"/>
                        </a:rPr>
                        <a:t>23%</a:t>
                      </a:r>
                    </a:p>
                  </a:txBody>
                  <a:tcPr marL="68580" marR="68580" marT="0" marB="0">
                    <a:lnT w="12700" cap="flat" cmpd="sng" algn="ctr">
                      <a:solidFill>
                        <a:schemeClr val="tx1"/>
                      </a:solidFill>
                      <a:prstDash val="solid"/>
                      <a:round/>
                      <a:headEnd type="none" w="med" len="med"/>
                      <a:tailEnd type="none" w="med" len="med"/>
                    </a:lnT>
                  </a:tcPr>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30s</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142</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33%</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40s</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74</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17%</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50s</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63</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15%</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60s</a:t>
                      </a:r>
                    </a:p>
                  </a:txBody>
                  <a:tcPr marL="68580" marR="68580" marT="0" marB="0"/>
                </a:tc>
                <a:tc>
                  <a:txBody>
                    <a:bodyPr/>
                    <a:lstStyle/>
                    <a:p>
                      <a:pPr marL="0" marR="0">
                        <a:spcBef>
                          <a:spcPts val="0"/>
                        </a:spcBef>
                        <a:spcAft>
                          <a:spcPts val="0"/>
                        </a:spcAft>
                      </a:pPr>
                      <a:r>
                        <a:rPr lang="en-US" sz="1600" b="1">
                          <a:effectLst/>
                          <a:latin typeface="Cambria"/>
                          <a:ea typeface="Cambria"/>
                          <a:cs typeface="Times New Roman"/>
                        </a:rPr>
                        <a:t>47</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11%</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70s</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mbria"/>
                          <a:ea typeface="Cambria"/>
                          <a:cs typeface="Times New Roman"/>
                        </a:rPr>
                        <a:t>4</a:t>
                      </a:r>
                    </a:p>
                  </a:txBody>
                  <a:tcPr marL="68580" marR="68580" marT="0" marB="0">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b="1" dirty="0">
                          <a:effectLst/>
                          <a:latin typeface="Cambria"/>
                          <a:ea typeface="Cambria"/>
                          <a:cs typeface="Times New Roman"/>
                        </a:rPr>
                        <a:t>1%</a:t>
                      </a:r>
                    </a:p>
                  </a:txBody>
                  <a:tcPr marL="68580" marR="68580" marT="0" marB="0">
                    <a:lnB w="12700" cap="flat" cmpd="sng" algn="ctr">
                      <a:solidFill>
                        <a:schemeClr val="tx1"/>
                      </a:solidFill>
                      <a:prstDash val="solid"/>
                      <a:round/>
                      <a:headEnd type="none" w="med" len="med"/>
                      <a:tailEnd type="none" w="med" len="med"/>
                    </a:lnB>
                  </a:tcPr>
                </a:tc>
              </a:tr>
              <a:tr h="385482">
                <a:tc rowSpan="3">
                  <a:txBody>
                    <a:bodyPr/>
                    <a:lstStyle/>
                    <a:p>
                      <a:pPr marL="71755" marR="71755" algn="ctr">
                        <a:spcBef>
                          <a:spcPts val="0"/>
                        </a:spcBef>
                        <a:spcAft>
                          <a:spcPts val="0"/>
                        </a:spcAft>
                      </a:pPr>
                      <a:r>
                        <a:rPr lang="en-US" sz="1600" b="1" dirty="0">
                          <a:effectLst/>
                          <a:latin typeface="Cambria"/>
                          <a:ea typeface="Cambria"/>
                          <a:cs typeface="Times New Roman"/>
                        </a:rPr>
                        <a:t>Gender</a:t>
                      </a:r>
                    </a:p>
                  </a:txBody>
                  <a:tcPr marL="68580" marR="68580" marT="0" marB="0" vert="vert270" anchor="ctr">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b="1" dirty="0">
                          <a:effectLst/>
                          <a:latin typeface="Cambria"/>
                          <a:ea typeface="Cambria"/>
                          <a:cs typeface="Times New Roman"/>
                        </a:rPr>
                        <a:t>Female</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b="1">
                          <a:effectLst/>
                          <a:latin typeface="Cambria"/>
                          <a:ea typeface="Cambria"/>
                          <a:cs typeface="Times New Roman"/>
                        </a:rPr>
                        <a:t>307</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spcBef>
                          <a:spcPts val="0"/>
                        </a:spcBef>
                        <a:spcAft>
                          <a:spcPts val="0"/>
                        </a:spcAft>
                      </a:pPr>
                      <a:r>
                        <a:rPr lang="en-US" sz="1600" b="1" dirty="0">
                          <a:effectLst/>
                          <a:latin typeface="Cambria"/>
                          <a:ea typeface="Cambria"/>
                          <a:cs typeface="Times New Roman"/>
                        </a:rPr>
                        <a:t>71%</a:t>
                      </a:r>
                    </a:p>
                  </a:txBody>
                  <a:tcPr marL="68580" marR="68580" marT="0" marB="0">
                    <a:lnT w="12700" cap="flat" cmpd="sng" algn="ctr">
                      <a:solidFill>
                        <a:schemeClr val="tx1"/>
                      </a:solidFill>
                      <a:prstDash val="solid"/>
                      <a:round/>
                      <a:headEnd type="none" w="med" len="med"/>
                      <a:tailEnd type="none" w="med" len="med"/>
                    </a:lnT>
                  </a:tcPr>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Male</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118</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27%</a:t>
                      </a:r>
                    </a:p>
                  </a:txBody>
                  <a:tcPr marL="68580" marR="68580" marT="0" marB="0"/>
                </a:tc>
              </a:tr>
              <a:tr h="385482">
                <a:tc vMerge="1">
                  <a:txBody>
                    <a:bodyPr/>
                    <a:lstStyle/>
                    <a:p>
                      <a:endParaRPr lang="en-US"/>
                    </a:p>
                  </a:txBody>
                  <a:tcPr/>
                </a:tc>
                <a:tc>
                  <a:txBody>
                    <a:bodyPr/>
                    <a:lstStyle/>
                    <a:p>
                      <a:pPr marL="0" marR="0">
                        <a:spcBef>
                          <a:spcPts val="0"/>
                        </a:spcBef>
                        <a:spcAft>
                          <a:spcPts val="0"/>
                        </a:spcAft>
                      </a:pPr>
                      <a:r>
                        <a:rPr lang="en-US" sz="1600" b="1" dirty="0">
                          <a:effectLst/>
                          <a:latin typeface="Cambria"/>
                          <a:ea typeface="Cambria"/>
                          <a:cs typeface="Times New Roman"/>
                        </a:rPr>
                        <a:t>Other</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6</a:t>
                      </a:r>
                    </a:p>
                  </a:txBody>
                  <a:tcPr marL="68580" marR="68580" marT="0" marB="0"/>
                </a:tc>
                <a:tc>
                  <a:txBody>
                    <a:bodyPr/>
                    <a:lstStyle/>
                    <a:p>
                      <a:pPr marL="0" marR="0">
                        <a:spcBef>
                          <a:spcPts val="0"/>
                        </a:spcBef>
                        <a:spcAft>
                          <a:spcPts val="0"/>
                        </a:spcAft>
                      </a:pPr>
                      <a:r>
                        <a:rPr lang="en-US" sz="1600" b="1" dirty="0">
                          <a:effectLst/>
                          <a:latin typeface="Cambria"/>
                          <a:ea typeface="Cambria"/>
                          <a:cs typeface="Times New Roman"/>
                        </a:rPr>
                        <a:t>2%</a:t>
                      </a:r>
                    </a:p>
                  </a:txBody>
                  <a:tcPr marL="68580" marR="68580" marT="0" marB="0"/>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a:t>
            </a:r>
            <a:r>
              <a:rPr lang="en-US" sz="2800" dirty="0" smtClean="0"/>
              <a:t>(n=431)</a:t>
            </a: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84272741"/>
              </p:ext>
            </p:extLst>
          </p:nvPr>
        </p:nvGraphicFramePr>
        <p:xfrm>
          <a:off x="685800" y="685800"/>
          <a:ext cx="8422104" cy="6248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5186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1169</TotalTime>
  <Words>1333</Words>
  <Application>Microsoft Office PowerPoint</Application>
  <PresentationFormat>On-screen Show (4:3)</PresentationFormat>
  <Paragraphs>194</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“Of Course That Doesn’t Happen Here!”:  Exploring Experiences of Racism in Medical Education</vt:lpstr>
      <vt:lpstr>The Contract</vt:lpstr>
      <vt:lpstr>Objectives</vt:lpstr>
      <vt:lpstr>Terminology</vt:lpstr>
      <vt:lpstr>PowerPoint Presentation</vt:lpstr>
      <vt:lpstr>PowerPoint Presentation</vt:lpstr>
      <vt:lpstr>PowerPoint Presentation</vt:lpstr>
      <vt:lpstr>PowerPoint Presentation</vt:lpstr>
      <vt:lpstr>Race (n=431)</vt:lpstr>
      <vt:lpstr>Experiencing vs. witnessing  racist professional standards (p=&lt;.01) </vt:lpstr>
      <vt:lpstr>Comparing POC’s experience to white person’s knowledge of micro-aggressions (n=427, p&lt;.05)</vt:lpstr>
      <vt:lpstr>PowerPoint Presentation</vt:lpstr>
      <vt:lpstr>PowerPoint Presentation</vt:lpstr>
      <vt:lpstr>PowerPoint Presentation</vt:lpstr>
      <vt:lpstr>PowerPoint Presentation</vt:lpstr>
      <vt:lpstr>Contact Information:</vt:lpstr>
    </vt:vector>
  </TitlesOfParts>
  <Company>Montefiore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Course That Doesn’t Happen Here!”:  Exploring Experiences of Racism in Medical Education</dc:title>
  <dc:creator>CHMGPB1</dc:creator>
  <cp:lastModifiedBy>Aimee Burke Valeras</cp:lastModifiedBy>
  <cp:revision>60</cp:revision>
  <cp:lastPrinted>2018-05-03T16:02:21Z</cp:lastPrinted>
  <dcterms:created xsi:type="dcterms:W3CDTF">2018-04-30T23:59:56Z</dcterms:created>
  <dcterms:modified xsi:type="dcterms:W3CDTF">2018-05-03T16:02:35Z</dcterms:modified>
</cp:coreProperties>
</file>