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72" r:id="rId5"/>
    <p:sldId id="262" r:id="rId6"/>
    <p:sldId id="260" r:id="rId7"/>
    <p:sldId id="263" r:id="rId8"/>
    <p:sldId id="264" r:id="rId9"/>
    <p:sldId id="265" r:id="rId10"/>
    <p:sldId id="266" r:id="rId11"/>
    <p:sldId id="259" r:id="rId12"/>
    <p:sldId id="270" r:id="rId13"/>
    <p:sldId id="269" r:id="rId14"/>
    <p:sldId id="268" r:id="rId15"/>
    <p:sldId id="271" r:id="rId16"/>
    <p:sldId id="275" r:id="rId17"/>
    <p:sldId id="276" r:id="rId18"/>
    <p:sldId id="267" r:id="rId19"/>
    <p:sldId id="273" r:id="rId20"/>
    <p:sldId id="261" r:id="rId21"/>
    <p:sldId id="278" r:id="rId22"/>
    <p:sldId id="274" r:id="rId23"/>
    <p:sldId id="281" r:id="rId24"/>
    <p:sldId id="280" r:id="rId25"/>
    <p:sldId id="279" r:id="rId26"/>
    <p:sldId id="28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69" autoAdjust="0"/>
  </p:normalViewPr>
  <p:slideViewPr>
    <p:cSldViewPr>
      <p:cViewPr varScale="1">
        <p:scale>
          <a:sx n="100" d="100"/>
          <a:sy n="100" d="100"/>
        </p:scale>
        <p:origin x="-1950" y="-96"/>
      </p:cViewPr>
      <p:guideLst>
        <p:guide orient="horz" pos="2160"/>
        <p:guide pos="2880"/>
      </p:guideLst>
    </p:cSldViewPr>
  </p:slideViewPr>
  <p:outlineViewPr>
    <p:cViewPr>
      <p:scale>
        <a:sx n="33" d="100"/>
        <a:sy n="33" d="100"/>
      </p:scale>
      <p:origin x="0" y="-6998"/>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352" y="-4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B5D3E-7493-4B8D-9C6D-923989586EEF}"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BFC319A7-EB89-4C79-97CD-113811A25170}">
      <dgm:prSet phldrT="[Text]" custT="1"/>
      <dgm:spPr/>
      <dgm:t>
        <a:bodyPr/>
        <a:lstStyle/>
        <a:p>
          <a:r>
            <a:rPr lang="en-US" sz="2800" u="sng" dirty="0" smtClean="0">
              <a:solidFill>
                <a:schemeClr val="bg1"/>
              </a:solidFill>
            </a:rPr>
            <a:t>Non-Maleficence</a:t>
          </a:r>
          <a:endParaRPr lang="en-US" sz="1900" u="sng" dirty="0" smtClean="0">
            <a:solidFill>
              <a:schemeClr val="bg1"/>
            </a:solidFill>
          </a:endParaRPr>
        </a:p>
        <a:p>
          <a:r>
            <a:rPr lang="en-US" sz="1600" dirty="0" smtClean="0">
              <a:solidFill>
                <a:schemeClr val="bg1"/>
              </a:solidFill>
            </a:rPr>
            <a:t>Am I protecting this patient from harm? </a:t>
          </a:r>
        </a:p>
        <a:p>
          <a:r>
            <a:rPr lang="en-US" sz="1600" dirty="0" smtClean="0">
              <a:solidFill>
                <a:schemeClr val="bg1"/>
              </a:solidFill>
            </a:rPr>
            <a:t>Am I protecting the staff and other patients from harm?</a:t>
          </a:r>
          <a:endParaRPr lang="en-US" sz="1600" dirty="0">
            <a:solidFill>
              <a:schemeClr val="bg1"/>
            </a:solidFill>
          </a:endParaRPr>
        </a:p>
      </dgm:t>
    </dgm:pt>
    <dgm:pt modelId="{22C752AE-5A47-401E-AE41-040BAE9E18F6}" type="parTrans" cxnId="{66FA7F17-9206-4AA0-9EAC-361D689CB369}">
      <dgm:prSet/>
      <dgm:spPr/>
      <dgm:t>
        <a:bodyPr/>
        <a:lstStyle/>
        <a:p>
          <a:endParaRPr lang="en-US"/>
        </a:p>
      </dgm:t>
    </dgm:pt>
    <dgm:pt modelId="{F5E25DEA-17D5-442F-8A39-BD1809DF2D3F}" type="sibTrans" cxnId="{66FA7F17-9206-4AA0-9EAC-361D689CB369}">
      <dgm:prSet/>
      <dgm:spPr/>
      <dgm:t>
        <a:bodyPr/>
        <a:lstStyle/>
        <a:p>
          <a:endParaRPr lang="en-US"/>
        </a:p>
      </dgm:t>
    </dgm:pt>
    <dgm:pt modelId="{4730291B-12E1-4834-ABAC-83A608C10108}">
      <dgm:prSet phldrT="[Text]" custT="1"/>
      <dgm:spPr/>
      <dgm:t>
        <a:bodyPr/>
        <a:lstStyle/>
        <a:p>
          <a:r>
            <a:rPr lang="en-US" sz="2800" u="sng" dirty="0" smtClean="0">
              <a:solidFill>
                <a:schemeClr val="bg1"/>
              </a:solidFill>
            </a:rPr>
            <a:t>Autonomy</a:t>
          </a:r>
          <a:endParaRPr lang="en-US" sz="1900" u="sng" dirty="0" smtClean="0">
            <a:solidFill>
              <a:schemeClr val="bg1"/>
            </a:solidFill>
          </a:endParaRPr>
        </a:p>
        <a:p>
          <a:r>
            <a:rPr lang="en-US" sz="1900" dirty="0" smtClean="0">
              <a:solidFill>
                <a:schemeClr val="bg1"/>
              </a:solidFill>
            </a:rPr>
            <a:t>Am I respecting this person as well as his/her wishes and values?</a:t>
          </a:r>
        </a:p>
        <a:p>
          <a:r>
            <a:rPr lang="en-US" sz="1900" dirty="0" smtClean="0">
              <a:solidFill>
                <a:schemeClr val="bg1"/>
              </a:solidFill>
            </a:rPr>
            <a:t>What is / was important to this person?</a:t>
          </a:r>
          <a:endParaRPr lang="en-US" sz="1900" dirty="0">
            <a:solidFill>
              <a:schemeClr val="bg1"/>
            </a:solidFill>
          </a:endParaRPr>
        </a:p>
      </dgm:t>
    </dgm:pt>
    <dgm:pt modelId="{D6B7B702-CBA7-4E1A-AB98-50015D7A09B4}" type="parTrans" cxnId="{3235E7C2-2E31-43DA-8156-CDC80BCCF8BA}">
      <dgm:prSet/>
      <dgm:spPr/>
      <dgm:t>
        <a:bodyPr/>
        <a:lstStyle/>
        <a:p>
          <a:endParaRPr lang="en-US"/>
        </a:p>
      </dgm:t>
    </dgm:pt>
    <dgm:pt modelId="{E35A88B2-B55E-4A8E-B174-B2DE51C026D8}" type="sibTrans" cxnId="{3235E7C2-2E31-43DA-8156-CDC80BCCF8BA}">
      <dgm:prSet/>
      <dgm:spPr/>
      <dgm:t>
        <a:bodyPr/>
        <a:lstStyle/>
        <a:p>
          <a:endParaRPr lang="en-US"/>
        </a:p>
      </dgm:t>
    </dgm:pt>
    <dgm:pt modelId="{C703C9A7-1162-4D3A-A888-4E8342A6D3C1}">
      <dgm:prSet phldrT="[Text]" custT="1"/>
      <dgm:spPr/>
      <dgm:t>
        <a:bodyPr/>
        <a:lstStyle/>
        <a:p>
          <a:r>
            <a:rPr lang="en-US" sz="2800" u="sng" dirty="0" smtClean="0">
              <a:solidFill>
                <a:schemeClr val="bg1"/>
              </a:solidFill>
            </a:rPr>
            <a:t>Justice</a:t>
          </a:r>
          <a:endParaRPr lang="en-US" sz="2100" u="sng" dirty="0" smtClean="0">
            <a:solidFill>
              <a:schemeClr val="bg1"/>
            </a:solidFill>
          </a:endParaRPr>
        </a:p>
        <a:p>
          <a:r>
            <a:rPr lang="en-US" sz="2100" dirty="0" smtClean="0">
              <a:solidFill>
                <a:schemeClr val="bg1"/>
              </a:solidFill>
            </a:rPr>
            <a:t>Are there other obligations in this case? Is the care equitable and a just use of resources?</a:t>
          </a:r>
          <a:endParaRPr lang="en-US" sz="2100" dirty="0">
            <a:solidFill>
              <a:schemeClr val="bg1"/>
            </a:solidFill>
          </a:endParaRPr>
        </a:p>
      </dgm:t>
    </dgm:pt>
    <dgm:pt modelId="{6D28D6BC-4224-48CA-B0F6-27669AA7AB97}" type="parTrans" cxnId="{1605FF5D-A374-4F30-9BF5-669AB9E06D13}">
      <dgm:prSet/>
      <dgm:spPr/>
      <dgm:t>
        <a:bodyPr/>
        <a:lstStyle/>
        <a:p>
          <a:endParaRPr lang="en-US"/>
        </a:p>
      </dgm:t>
    </dgm:pt>
    <dgm:pt modelId="{8D6D5391-EE82-45C1-9C51-BA346D02BF3E}" type="sibTrans" cxnId="{1605FF5D-A374-4F30-9BF5-669AB9E06D13}">
      <dgm:prSet/>
      <dgm:spPr/>
      <dgm:t>
        <a:bodyPr/>
        <a:lstStyle/>
        <a:p>
          <a:endParaRPr lang="en-US"/>
        </a:p>
      </dgm:t>
    </dgm:pt>
    <dgm:pt modelId="{787CEEE3-125E-471C-9E3B-C212F815F25C}">
      <dgm:prSet phldrT="[Text]"/>
      <dgm:spPr/>
      <dgm:t>
        <a:bodyPr/>
        <a:lstStyle/>
        <a:p>
          <a:r>
            <a:rPr lang="en-US" dirty="0" smtClean="0"/>
            <a:t>Clinical Integrity</a:t>
          </a:r>
          <a:endParaRPr lang="en-US" dirty="0"/>
        </a:p>
      </dgm:t>
    </dgm:pt>
    <dgm:pt modelId="{0ED39829-C9F5-4884-BEF0-A9116A6DE76A}" type="parTrans" cxnId="{36476565-1C20-4889-8645-466CB8A9E830}">
      <dgm:prSet/>
      <dgm:spPr/>
      <dgm:t>
        <a:bodyPr/>
        <a:lstStyle/>
        <a:p>
          <a:endParaRPr lang="en-US"/>
        </a:p>
      </dgm:t>
    </dgm:pt>
    <dgm:pt modelId="{97BFADB0-7E0C-447D-929A-1DBA07422B31}" type="sibTrans" cxnId="{36476565-1C20-4889-8645-466CB8A9E830}">
      <dgm:prSet/>
      <dgm:spPr/>
      <dgm:t>
        <a:bodyPr/>
        <a:lstStyle/>
        <a:p>
          <a:endParaRPr lang="en-US"/>
        </a:p>
      </dgm:t>
    </dgm:pt>
    <dgm:pt modelId="{A423DABD-1AA6-4FEA-B114-F5A1A7FCB8F1}">
      <dgm:prSet phldrT="[Text]" custT="1"/>
      <dgm:spPr/>
      <dgm:t>
        <a:bodyPr/>
        <a:lstStyle/>
        <a:p>
          <a:r>
            <a:rPr lang="en-US" sz="2600" u="sng" dirty="0" smtClean="0">
              <a:solidFill>
                <a:schemeClr val="bg1"/>
              </a:solidFill>
            </a:rPr>
            <a:t>Beneficence</a:t>
          </a:r>
        </a:p>
        <a:p>
          <a:r>
            <a:rPr lang="en-US" sz="1600" dirty="0" smtClean="0">
              <a:solidFill>
                <a:schemeClr val="bg1"/>
              </a:solidFill>
            </a:rPr>
            <a:t>Am I benefitting the patient with this care plan?</a:t>
          </a:r>
          <a:endParaRPr lang="en-US" sz="2600" dirty="0">
            <a:solidFill>
              <a:schemeClr val="bg1"/>
            </a:solidFill>
          </a:endParaRPr>
        </a:p>
      </dgm:t>
    </dgm:pt>
    <dgm:pt modelId="{9F205D8F-7B59-4C7D-94F2-508464D84B6D}" type="sibTrans" cxnId="{B05C5BEC-CEAD-49C5-84C5-83FCFEEBDE3C}">
      <dgm:prSet/>
      <dgm:spPr/>
      <dgm:t>
        <a:bodyPr/>
        <a:lstStyle/>
        <a:p>
          <a:endParaRPr lang="en-US"/>
        </a:p>
      </dgm:t>
    </dgm:pt>
    <dgm:pt modelId="{21D01959-6924-4B77-B804-3AEA87848D64}" type="parTrans" cxnId="{B05C5BEC-CEAD-49C5-84C5-83FCFEEBDE3C}">
      <dgm:prSet/>
      <dgm:spPr/>
      <dgm:t>
        <a:bodyPr/>
        <a:lstStyle/>
        <a:p>
          <a:endParaRPr lang="en-US"/>
        </a:p>
      </dgm:t>
    </dgm:pt>
    <dgm:pt modelId="{61312220-D609-4227-BD8E-853D9443A270}" type="pres">
      <dgm:prSet presAssocID="{B41B5D3E-7493-4B8D-9C6D-923989586EEF}" presName="diagram" presStyleCnt="0">
        <dgm:presLayoutVars>
          <dgm:chMax val="1"/>
          <dgm:dir/>
          <dgm:animLvl val="ctr"/>
          <dgm:resizeHandles val="exact"/>
        </dgm:presLayoutVars>
      </dgm:prSet>
      <dgm:spPr/>
      <dgm:t>
        <a:bodyPr/>
        <a:lstStyle/>
        <a:p>
          <a:endParaRPr lang="en-US"/>
        </a:p>
      </dgm:t>
    </dgm:pt>
    <dgm:pt modelId="{A969B5C4-DDE3-4C29-A450-3EEB8E882918}" type="pres">
      <dgm:prSet presAssocID="{B41B5D3E-7493-4B8D-9C6D-923989586EEF}" presName="matrix" presStyleCnt="0"/>
      <dgm:spPr/>
      <dgm:t>
        <a:bodyPr/>
        <a:lstStyle/>
        <a:p>
          <a:endParaRPr lang="en-US"/>
        </a:p>
      </dgm:t>
    </dgm:pt>
    <dgm:pt modelId="{58B0CFC3-DCB9-4A33-80BA-3C81AE235C7E}" type="pres">
      <dgm:prSet presAssocID="{B41B5D3E-7493-4B8D-9C6D-923989586EEF}" presName="tile1" presStyleLbl="node1" presStyleIdx="0" presStyleCnt="4"/>
      <dgm:spPr/>
      <dgm:t>
        <a:bodyPr/>
        <a:lstStyle/>
        <a:p>
          <a:endParaRPr lang="en-US"/>
        </a:p>
      </dgm:t>
    </dgm:pt>
    <dgm:pt modelId="{7AC8D760-24B3-40C8-A4AF-76634B626D37}" type="pres">
      <dgm:prSet presAssocID="{B41B5D3E-7493-4B8D-9C6D-923989586EEF}" presName="tile1text" presStyleLbl="node1" presStyleIdx="0" presStyleCnt="4">
        <dgm:presLayoutVars>
          <dgm:chMax val="0"/>
          <dgm:chPref val="0"/>
          <dgm:bulletEnabled val="1"/>
        </dgm:presLayoutVars>
      </dgm:prSet>
      <dgm:spPr/>
      <dgm:t>
        <a:bodyPr/>
        <a:lstStyle/>
        <a:p>
          <a:endParaRPr lang="en-US"/>
        </a:p>
      </dgm:t>
    </dgm:pt>
    <dgm:pt modelId="{50A005C4-1578-4752-AC01-67EC22B51648}" type="pres">
      <dgm:prSet presAssocID="{B41B5D3E-7493-4B8D-9C6D-923989586EEF}" presName="tile2" presStyleLbl="node1" presStyleIdx="1" presStyleCnt="4"/>
      <dgm:spPr/>
      <dgm:t>
        <a:bodyPr/>
        <a:lstStyle/>
        <a:p>
          <a:endParaRPr lang="en-US"/>
        </a:p>
      </dgm:t>
    </dgm:pt>
    <dgm:pt modelId="{72642E13-087E-4D6A-9E1A-C8DF4F79F7E7}" type="pres">
      <dgm:prSet presAssocID="{B41B5D3E-7493-4B8D-9C6D-923989586EEF}" presName="tile2text" presStyleLbl="node1" presStyleIdx="1" presStyleCnt="4">
        <dgm:presLayoutVars>
          <dgm:chMax val="0"/>
          <dgm:chPref val="0"/>
          <dgm:bulletEnabled val="1"/>
        </dgm:presLayoutVars>
      </dgm:prSet>
      <dgm:spPr/>
      <dgm:t>
        <a:bodyPr/>
        <a:lstStyle/>
        <a:p>
          <a:endParaRPr lang="en-US"/>
        </a:p>
      </dgm:t>
    </dgm:pt>
    <dgm:pt modelId="{39D4F20D-A1DC-4A68-B296-D3E91672FD3C}" type="pres">
      <dgm:prSet presAssocID="{B41B5D3E-7493-4B8D-9C6D-923989586EEF}" presName="tile3" presStyleLbl="node1" presStyleIdx="2" presStyleCnt="4"/>
      <dgm:spPr/>
      <dgm:t>
        <a:bodyPr/>
        <a:lstStyle/>
        <a:p>
          <a:endParaRPr lang="en-US"/>
        </a:p>
      </dgm:t>
    </dgm:pt>
    <dgm:pt modelId="{94BC1B78-1DE9-4796-8549-CBD611FE2155}" type="pres">
      <dgm:prSet presAssocID="{B41B5D3E-7493-4B8D-9C6D-923989586EEF}" presName="tile3text" presStyleLbl="node1" presStyleIdx="2" presStyleCnt="4">
        <dgm:presLayoutVars>
          <dgm:chMax val="0"/>
          <dgm:chPref val="0"/>
          <dgm:bulletEnabled val="1"/>
        </dgm:presLayoutVars>
      </dgm:prSet>
      <dgm:spPr/>
      <dgm:t>
        <a:bodyPr/>
        <a:lstStyle/>
        <a:p>
          <a:endParaRPr lang="en-US"/>
        </a:p>
      </dgm:t>
    </dgm:pt>
    <dgm:pt modelId="{E6F57D5C-0573-4144-98AC-56CFC773943D}" type="pres">
      <dgm:prSet presAssocID="{B41B5D3E-7493-4B8D-9C6D-923989586EEF}" presName="tile4" presStyleLbl="node1" presStyleIdx="3" presStyleCnt="4"/>
      <dgm:spPr/>
      <dgm:t>
        <a:bodyPr/>
        <a:lstStyle/>
        <a:p>
          <a:endParaRPr lang="en-US"/>
        </a:p>
      </dgm:t>
    </dgm:pt>
    <dgm:pt modelId="{739D2B94-313B-4E97-8F5E-26FF74E3EDF4}" type="pres">
      <dgm:prSet presAssocID="{B41B5D3E-7493-4B8D-9C6D-923989586EEF}" presName="tile4text" presStyleLbl="node1" presStyleIdx="3" presStyleCnt="4">
        <dgm:presLayoutVars>
          <dgm:chMax val="0"/>
          <dgm:chPref val="0"/>
          <dgm:bulletEnabled val="1"/>
        </dgm:presLayoutVars>
      </dgm:prSet>
      <dgm:spPr/>
      <dgm:t>
        <a:bodyPr/>
        <a:lstStyle/>
        <a:p>
          <a:endParaRPr lang="en-US"/>
        </a:p>
      </dgm:t>
    </dgm:pt>
    <dgm:pt modelId="{04C6A05D-D280-4EFD-84A4-BE28516AE2FA}" type="pres">
      <dgm:prSet presAssocID="{B41B5D3E-7493-4B8D-9C6D-923989586EEF}" presName="centerTile" presStyleLbl="fgShp" presStyleIdx="0" presStyleCnt="1">
        <dgm:presLayoutVars>
          <dgm:chMax val="0"/>
          <dgm:chPref val="0"/>
        </dgm:presLayoutVars>
      </dgm:prSet>
      <dgm:spPr/>
      <dgm:t>
        <a:bodyPr/>
        <a:lstStyle/>
        <a:p>
          <a:endParaRPr lang="en-US"/>
        </a:p>
      </dgm:t>
    </dgm:pt>
  </dgm:ptLst>
  <dgm:cxnLst>
    <dgm:cxn modelId="{51687221-01A3-4A04-9EBC-0DCB955DFEC3}" type="presOf" srcId="{4730291B-12E1-4834-ABAC-83A608C10108}" destId="{94BC1B78-1DE9-4796-8549-CBD611FE2155}" srcOrd="1" destOrd="0" presId="urn:microsoft.com/office/officeart/2005/8/layout/matrix1"/>
    <dgm:cxn modelId="{B05C5BEC-CEAD-49C5-84C5-83FCFEEBDE3C}" srcId="{787CEEE3-125E-471C-9E3B-C212F815F25C}" destId="{A423DABD-1AA6-4FEA-B114-F5A1A7FCB8F1}" srcOrd="0" destOrd="0" parTransId="{21D01959-6924-4B77-B804-3AEA87848D64}" sibTransId="{9F205D8F-7B59-4C7D-94F2-508464D84B6D}"/>
    <dgm:cxn modelId="{4C0AA703-ED57-4346-9571-CB8B3FFB26DE}" type="presOf" srcId="{C703C9A7-1162-4D3A-A888-4E8342A6D3C1}" destId="{E6F57D5C-0573-4144-98AC-56CFC773943D}" srcOrd="0" destOrd="0" presId="urn:microsoft.com/office/officeart/2005/8/layout/matrix1"/>
    <dgm:cxn modelId="{D23D1616-DE7B-4B71-8957-C083C6BA855D}" type="presOf" srcId="{B41B5D3E-7493-4B8D-9C6D-923989586EEF}" destId="{61312220-D609-4227-BD8E-853D9443A270}" srcOrd="0" destOrd="0" presId="urn:microsoft.com/office/officeart/2005/8/layout/matrix1"/>
    <dgm:cxn modelId="{6AD9D395-20BC-4D17-AAC4-5C12EECD906F}" type="presOf" srcId="{C703C9A7-1162-4D3A-A888-4E8342A6D3C1}" destId="{739D2B94-313B-4E97-8F5E-26FF74E3EDF4}" srcOrd="1" destOrd="0" presId="urn:microsoft.com/office/officeart/2005/8/layout/matrix1"/>
    <dgm:cxn modelId="{36476565-1C20-4889-8645-466CB8A9E830}" srcId="{B41B5D3E-7493-4B8D-9C6D-923989586EEF}" destId="{787CEEE3-125E-471C-9E3B-C212F815F25C}" srcOrd="0" destOrd="0" parTransId="{0ED39829-C9F5-4884-BEF0-A9116A6DE76A}" sibTransId="{97BFADB0-7E0C-447D-929A-1DBA07422B31}"/>
    <dgm:cxn modelId="{BE3F116D-7882-4EA3-BFC3-D73720EA17D8}" type="presOf" srcId="{BFC319A7-EB89-4C79-97CD-113811A25170}" destId="{72642E13-087E-4D6A-9E1A-C8DF4F79F7E7}" srcOrd="1" destOrd="0" presId="urn:microsoft.com/office/officeart/2005/8/layout/matrix1"/>
    <dgm:cxn modelId="{1DD2611E-73FD-4C56-AEA8-B67651AF9BCF}" type="presOf" srcId="{A423DABD-1AA6-4FEA-B114-F5A1A7FCB8F1}" destId="{7AC8D760-24B3-40C8-A4AF-76634B626D37}" srcOrd="1" destOrd="0" presId="urn:microsoft.com/office/officeart/2005/8/layout/matrix1"/>
    <dgm:cxn modelId="{5AAAEDE3-EC9B-49CA-956A-E4232E5BBF42}" type="presOf" srcId="{787CEEE3-125E-471C-9E3B-C212F815F25C}" destId="{04C6A05D-D280-4EFD-84A4-BE28516AE2FA}" srcOrd="0" destOrd="0" presId="urn:microsoft.com/office/officeart/2005/8/layout/matrix1"/>
    <dgm:cxn modelId="{3235E7C2-2E31-43DA-8156-CDC80BCCF8BA}" srcId="{787CEEE3-125E-471C-9E3B-C212F815F25C}" destId="{4730291B-12E1-4834-ABAC-83A608C10108}" srcOrd="2" destOrd="0" parTransId="{D6B7B702-CBA7-4E1A-AB98-50015D7A09B4}" sibTransId="{E35A88B2-B55E-4A8E-B174-B2DE51C026D8}"/>
    <dgm:cxn modelId="{86C3018E-239C-42BE-8B18-04900D765824}" type="presOf" srcId="{4730291B-12E1-4834-ABAC-83A608C10108}" destId="{39D4F20D-A1DC-4A68-B296-D3E91672FD3C}" srcOrd="0" destOrd="0" presId="urn:microsoft.com/office/officeart/2005/8/layout/matrix1"/>
    <dgm:cxn modelId="{1605FF5D-A374-4F30-9BF5-669AB9E06D13}" srcId="{787CEEE3-125E-471C-9E3B-C212F815F25C}" destId="{C703C9A7-1162-4D3A-A888-4E8342A6D3C1}" srcOrd="3" destOrd="0" parTransId="{6D28D6BC-4224-48CA-B0F6-27669AA7AB97}" sibTransId="{8D6D5391-EE82-45C1-9C51-BA346D02BF3E}"/>
    <dgm:cxn modelId="{381150E7-1622-493D-9E47-F2934C9F674F}" type="presOf" srcId="{A423DABD-1AA6-4FEA-B114-F5A1A7FCB8F1}" destId="{58B0CFC3-DCB9-4A33-80BA-3C81AE235C7E}" srcOrd="0" destOrd="0" presId="urn:microsoft.com/office/officeart/2005/8/layout/matrix1"/>
    <dgm:cxn modelId="{2FC7369A-63E9-4ED6-BE12-02D90199CF2A}" type="presOf" srcId="{BFC319A7-EB89-4C79-97CD-113811A25170}" destId="{50A005C4-1578-4752-AC01-67EC22B51648}" srcOrd="0" destOrd="0" presId="urn:microsoft.com/office/officeart/2005/8/layout/matrix1"/>
    <dgm:cxn modelId="{66FA7F17-9206-4AA0-9EAC-361D689CB369}" srcId="{787CEEE3-125E-471C-9E3B-C212F815F25C}" destId="{BFC319A7-EB89-4C79-97CD-113811A25170}" srcOrd="1" destOrd="0" parTransId="{22C752AE-5A47-401E-AE41-040BAE9E18F6}" sibTransId="{F5E25DEA-17D5-442F-8A39-BD1809DF2D3F}"/>
    <dgm:cxn modelId="{19569C91-0969-48DA-8478-F45143878252}" type="presParOf" srcId="{61312220-D609-4227-BD8E-853D9443A270}" destId="{A969B5C4-DDE3-4C29-A450-3EEB8E882918}" srcOrd="0" destOrd="0" presId="urn:microsoft.com/office/officeart/2005/8/layout/matrix1"/>
    <dgm:cxn modelId="{DD279ED3-CE9F-4CEA-BD95-DDF878A4572C}" type="presParOf" srcId="{A969B5C4-DDE3-4C29-A450-3EEB8E882918}" destId="{58B0CFC3-DCB9-4A33-80BA-3C81AE235C7E}" srcOrd="0" destOrd="0" presId="urn:microsoft.com/office/officeart/2005/8/layout/matrix1"/>
    <dgm:cxn modelId="{64D7B08C-83A2-4986-85FA-29CD26519A92}" type="presParOf" srcId="{A969B5C4-DDE3-4C29-A450-3EEB8E882918}" destId="{7AC8D760-24B3-40C8-A4AF-76634B626D37}" srcOrd="1" destOrd="0" presId="urn:microsoft.com/office/officeart/2005/8/layout/matrix1"/>
    <dgm:cxn modelId="{522588FE-E9BB-4573-B2E6-DBBED0C8B28D}" type="presParOf" srcId="{A969B5C4-DDE3-4C29-A450-3EEB8E882918}" destId="{50A005C4-1578-4752-AC01-67EC22B51648}" srcOrd="2" destOrd="0" presId="urn:microsoft.com/office/officeart/2005/8/layout/matrix1"/>
    <dgm:cxn modelId="{020225CE-91A9-4232-AC41-BFEAF04EC1D1}" type="presParOf" srcId="{A969B5C4-DDE3-4C29-A450-3EEB8E882918}" destId="{72642E13-087E-4D6A-9E1A-C8DF4F79F7E7}" srcOrd="3" destOrd="0" presId="urn:microsoft.com/office/officeart/2005/8/layout/matrix1"/>
    <dgm:cxn modelId="{825CC06A-16A2-40DD-9D68-940A03F07CBC}" type="presParOf" srcId="{A969B5C4-DDE3-4C29-A450-3EEB8E882918}" destId="{39D4F20D-A1DC-4A68-B296-D3E91672FD3C}" srcOrd="4" destOrd="0" presId="urn:microsoft.com/office/officeart/2005/8/layout/matrix1"/>
    <dgm:cxn modelId="{CFA7FA48-04D6-41C2-85A0-5A846F88D3ED}" type="presParOf" srcId="{A969B5C4-DDE3-4C29-A450-3EEB8E882918}" destId="{94BC1B78-1DE9-4796-8549-CBD611FE2155}" srcOrd="5" destOrd="0" presId="urn:microsoft.com/office/officeart/2005/8/layout/matrix1"/>
    <dgm:cxn modelId="{61D9F6E7-449F-4DF9-A3ED-2E80846C48B9}" type="presParOf" srcId="{A969B5C4-DDE3-4C29-A450-3EEB8E882918}" destId="{E6F57D5C-0573-4144-98AC-56CFC773943D}" srcOrd="6" destOrd="0" presId="urn:microsoft.com/office/officeart/2005/8/layout/matrix1"/>
    <dgm:cxn modelId="{8E33447F-61D6-4893-9133-E826485DB133}" type="presParOf" srcId="{A969B5C4-DDE3-4C29-A450-3EEB8E882918}" destId="{739D2B94-313B-4E97-8F5E-26FF74E3EDF4}" srcOrd="7" destOrd="0" presId="urn:microsoft.com/office/officeart/2005/8/layout/matrix1"/>
    <dgm:cxn modelId="{B682FAA6-767B-4A44-BE27-6A95D4CFCE2B}" type="presParOf" srcId="{61312220-D609-4227-BD8E-853D9443A270}" destId="{04C6A05D-D280-4EFD-84A4-BE28516AE2FA}"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D18E2B1-46AA-4FB0-904E-C4FFB974DF38}" type="datetimeFigureOut">
              <a:rPr lang="en-US" smtClean="0"/>
              <a:pPr/>
              <a:t>9/18/2017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8D6EE9-BE32-44D3-A07B-F35E9335F0F0}" type="slidenum">
              <a:rPr lang="en-US" smtClean="0"/>
              <a:pPr/>
              <a:t>‹#›</a:t>
            </a:fld>
            <a:endParaRPr lang="en-US"/>
          </a:p>
        </p:txBody>
      </p:sp>
    </p:spTree>
    <p:extLst>
      <p:ext uri="{BB962C8B-B14F-4D97-AF65-F5344CB8AC3E}">
        <p14:creationId xmlns:p14="http://schemas.microsoft.com/office/powerpoint/2010/main" val="142309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That colleague I was talking about is on the Ethics committee, and she said they get </a:t>
            </a:r>
            <a:r>
              <a:rPr lang="en-US" dirty="0" err="1"/>
              <a:t>ethcis</a:t>
            </a:r>
            <a:r>
              <a:rPr lang="en-US" dirty="0"/>
              <a:t> consults sometimes where really the implicit question is “am I protected legally?” So really their job is to clarify. And the bottom line is: “Oh you want to know if it’s ethical to withdraw futile care from this terminally ill patient who made it clear that they didn’t want life support and the guardian is also recommending withdrawing life support but there are 8 family members who do not have guardianship who are yelling at you to continue treatment? Yes it’s ethical to discontinue treatment. But you might get sued of course. J” I’m sure you run into that too.</a:t>
            </a:r>
          </a:p>
          <a:p>
            <a:endParaRPr lang="en-US" dirty="0"/>
          </a:p>
        </p:txBody>
      </p:sp>
      <p:sp>
        <p:nvSpPr>
          <p:cNvPr id="4" name="Slide Number Placeholder 3"/>
          <p:cNvSpPr>
            <a:spLocks noGrp="1"/>
          </p:cNvSpPr>
          <p:nvPr>
            <p:ph type="sldNum" sz="quarter" idx="10"/>
          </p:nvPr>
        </p:nvSpPr>
        <p:spPr/>
        <p:txBody>
          <a:bodyPr/>
          <a:lstStyle/>
          <a:p>
            <a:fld id="{318D6EE9-BE32-44D3-A07B-F35E9335F0F0}" type="slidenum">
              <a:rPr lang="en-US" smtClean="0"/>
              <a:pPr/>
              <a:t>5</a:t>
            </a:fld>
            <a:endParaRPr lang="en-US"/>
          </a:p>
        </p:txBody>
      </p:sp>
    </p:spTree>
    <p:extLst>
      <p:ext uri="{BB962C8B-B14F-4D97-AF65-F5344CB8AC3E}">
        <p14:creationId xmlns:p14="http://schemas.microsoft.com/office/powerpoint/2010/main" val="3224364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https://www.brown.edu/academics/science-and-technology-studies/framework-making-ethical-decisions</a:t>
            </a:r>
          </a:p>
        </p:txBody>
      </p:sp>
      <p:sp>
        <p:nvSpPr>
          <p:cNvPr id="4" name="Slide Number Placeholder 3"/>
          <p:cNvSpPr>
            <a:spLocks noGrp="1"/>
          </p:cNvSpPr>
          <p:nvPr>
            <p:ph type="sldNum" sz="quarter" idx="10"/>
          </p:nvPr>
        </p:nvSpPr>
        <p:spPr/>
        <p:txBody>
          <a:bodyPr/>
          <a:lstStyle/>
          <a:p>
            <a:fld id="{318D6EE9-BE32-44D3-A07B-F35E9335F0F0}" type="slidenum">
              <a:rPr lang="en-US" smtClean="0"/>
              <a:pPr/>
              <a:t>8</a:t>
            </a:fld>
            <a:endParaRPr lang="en-US"/>
          </a:p>
        </p:txBody>
      </p:sp>
    </p:spTree>
    <p:extLst>
      <p:ext uri="{BB962C8B-B14F-4D97-AF65-F5344CB8AC3E}">
        <p14:creationId xmlns:p14="http://schemas.microsoft.com/office/powerpoint/2010/main" val="274953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https://www.brown.edu/academics/science-and-technology-studies/framework-making-ethical-decisions</a:t>
            </a:r>
          </a:p>
        </p:txBody>
      </p:sp>
      <p:sp>
        <p:nvSpPr>
          <p:cNvPr id="4" name="Slide Number Placeholder 3"/>
          <p:cNvSpPr>
            <a:spLocks noGrp="1"/>
          </p:cNvSpPr>
          <p:nvPr>
            <p:ph type="sldNum" sz="quarter" idx="10"/>
          </p:nvPr>
        </p:nvSpPr>
        <p:spPr/>
        <p:txBody>
          <a:bodyPr/>
          <a:lstStyle/>
          <a:p>
            <a:fld id="{318D6EE9-BE32-44D3-A07B-F35E9335F0F0}" type="slidenum">
              <a:rPr lang="en-US" smtClean="0"/>
              <a:pPr/>
              <a:t>9</a:t>
            </a:fld>
            <a:endParaRPr lang="en-US"/>
          </a:p>
        </p:txBody>
      </p:sp>
    </p:spTree>
    <p:extLst>
      <p:ext uri="{BB962C8B-B14F-4D97-AF65-F5344CB8AC3E}">
        <p14:creationId xmlns:p14="http://schemas.microsoft.com/office/powerpoint/2010/main" val="387415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Jones, A. H. (1999). Narrative in medical ethics. </a:t>
            </a:r>
            <a:r>
              <a:rPr lang="en-US" i="1" dirty="0"/>
              <a:t>BMJ : British Medical Journal</a:t>
            </a:r>
            <a:r>
              <a:rPr lang="en-US" dirty="0"/>
              <a:t>, </a:t>
            </a:r>
            <a:r>
              <a:rPr lang="en-US" i="1" dirty="0"/>
              <a:t>318</a:t>
            </a:r>
            <a:r>
              <a:rPr lang="en-US" dirty="0"/>
              <a:t>(7178), 253–256.</a:t>
            </a:r>
          </a:p>
        </p:txBody>
      </p:sp>
      <p:sp>
        <p:nvSpPr>
          <p:cNvPr id="4" name="Slide Number Placeholder 3"/>
          <p:cNvSpPr>
            <a:spLocks noGrp="1"/>
          </p:cNvSpPr>
          <p:nvPr>
            <p:ph type="sldNum" sz="quarter" idx="10"/>
          </p:nvPr>
        </p:nvSpPr>
        <p:spPr/>
        <p:txBody>
          <a:bodyPr/>
          <a:lstStyle/>
          <a:p>
            <a:fld id="{318D6EE9-BE32-44D3-A07B-F35E9335F0F0}" type="slidenum">
              <a:rPr lang="en-US" smtClean="0"/>
              <a:pPr/>
              <a:t>18</a:t>
            </a:fld>
            <a:endParaRPr lang="en-US"/>
          </a:p>
        </p:txBody>
      </p:sp>
    </p:spTree>
    <p:extLst>
      <p:ext uri="{BB962C8B-B14F-4D97-AF65-F5344CB8AC3E}">
        <p14:creationId xmlns:p14="http://schemas.microsoft.com/office/powerpoint/2010/main" val="1414674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Jones, A. H. (1999). Narrative in medical ethics. </a:t>
            </a:r>
            <a:r>
              <a:rPr lang="en-US" i="1" dirty="0"/>
              <a:t>BMJ : British Medical Journal</a:t>
            </a:r>
            <a:r>
              <a:rPr lang="en-US" dirty="0"/>
              <a:t>, </a:t>
            </a:r>
            <a:r>
              <a:rPr lang="en-US" i="1" dirty="0"/>
              <a:t>318</a:t>
            </a:r>
            <a:r>
              <a:rPr lang="en-US" dirty="0"/>
              <a:t>(7178), 253–256.</a:t>
            </a:r>
          </a:p>
        </p:txBody>
      </p:sp>
      <p:sp>
        <p:nvSpPr>
          <p:cNvPr id="4" name="Slide Number Placeholder 3"/>
          <p:cNvSpPr>
            <a:spLocks noGrp="1"/>
          </p:cNvSpPr>
          <p:nvPr>
            <p:ph type="sldNum" sz="quarter" idx="10"/>
          </p:nvPr>
        </p:nvSpPr>
        <p:spPr/>
        <p:txBody>
          <a:bodyPr/>
          <a:lstStyle/>
          <a:p>
            <a:fld id="{318D6EE9-BE32-44D3-A07B-F35E9335F0F0}" type="slidenum">
              <a:rPr lang="en-US" smtClean="0"/>
              <a:pPr/>
              <a:t>19</a:t>
            </a:fld>
            <a:endParaRPr lang="en-US"/>
          </a:p>
        </p:txBody>
      </p:sp>
    </p:spTree>
    <p:extLst>
      <p:ext uri="{BB962C8B-B14F-4D97-AF65-F5344CB8AC3E}">
        <p14:creationId xmlns:p14="http://schemas.microsoft.com/office/powerpoint/2010/main" val="1722771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6EE9-BE32-44D3-A07B-F35E9335F0F0}" type="slidenum">
              <a:rPr lang="en-US" smtClean="0"/>
              <a:pPr/>
              <a:t>22</a:t>
            </a:fld>
            <a:endParaRPr lang="en-US"/>
          </a:p>
        </p:txBody>
      </p:sp>
    </p:spTree>
    <p:extLst>
      <p:ext uri="{BB962C8B-B14F-4D97-AF65-F5344CB8AC3E}">
        <p14:creationId xmlns:p14="http://schemas.microsoft.com/office/powerpoint/2010/main" val="2471609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Aaron Grace, Ph.D.</a:t>
            </a:r>
          </a:p>
          <a:p>
            <a:r>
              <a:rPr lang="en-US"/>
              <a:t>Heather Kirkpatrick, Ph.D., MSCP</a:t>
            </a:r>
            <a:endParaRPr lang="en-US" dirty="0"/>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700" y="767433"/>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3400" y="1524000"/>
            <a:ext cx="8343900" cy="4419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38</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heather.kirkpatrick@ascension.org" TargetMode="External"/><Relationship Id="rId2" Type="http://schemas.openxmlformats.org/officeDocument/2006/relationships/hyperlink" Target="mailto:aaron.grace@phc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05200"/>
            <a:ext cx="6400800" cy="1752600"/>
          </a:xfrm>
        </p:spPr>
        <p:txBody>
          <a:bodyPr/>
          <a:lstStyle/>
          <a:p>
            <a:r>
              <a:rPr lang="en-US" dirty="0"/>
              <a:t>Aaron Grace, </a:t>
            </a:r>
            <a:r>
              <a:rPr lang="en-US" dirty="0" err="1" smtClean="0"/>
              <a:t>Psy.D</a:t>
            </a:r>
            <a:r>
              <a:rPr lang="en-US" dirty="0" smtClean="0"/>
              <a:t>.</a:t>
            </a:r>
            <a:endParaRPr lang="en-US" dirty="0"/>
          </a:p>
          <a:p>
            <a:r>
              <a:rPr lang="en-US" dirty="0"/>
              <a:t>Heather Kirkpatrick, Ph.D., </a:t>
            </a:r>
            <a:r>
              <a:rPr lang="en-US" dirty="0" smtClean="0"/>
              <a:t>ABPP</a:t>
            </a:r>
          </a:p>
          <a:p>
            <a:r>
              <a:rPr lang="en-US" dirty="0" smtClean="0"/>
              <a:t>September 2017</a:t>
            </a:r>
            <a:endParaRPr lang="en-US" dirty="0"/>
          </a:p>
        </p:txBody>
      </p:sp>
      <p:sp>
        <p:nvSpPr>
          <p:cNvPr id="4" name="Title 1"/>
          <p:cNvSpPr txBox="1">
            <a:spLocks/>
          </p:cNvSpPr>
          <p:nvPr/>
        </p:nvSpPr>
        <p:spPr>
          <a:xfrm>
            <a:off x="381000" y="1752600"/>
            <a:ext cx="8382000" cy="1470025"/>
          </a:xfrm>
          <a:prstGeom prst="rect">
            <a:avLst/>
          </a:prstGeom>
        </p:spPr>
        <p:txBody>
          <a:bodyPr>
            <a:normAutofit fontScale="92500"/>
          </a:bodyPr>
          <a:lstStyle>
            <a:lvl1pPr algn="ctr" defTabSz="914400" rtl="0" eaLnBrk="1" latinLnBrk="0" hangingPunct="1">
              <a:spcBef>
                <a:spcPct val="0"/>
              </a:spcBef>
              <a:buNone/>
              <a:defRPr lang="en-US" sz="4000" kern="1200" baseline="0" smtClean="0">
                <a:solidFill>
                  <a:schemeClr val="tx1"/>
                </a:solidFill>
                <a:effectLst/>
                <a:latin typeface="+mj-lt"/>
                <a:ea typeface="+mj-ea"/>
                <a:cs typeface="+mj-cs"/>
              </a:defRPr>
            </a:lvl1pPr>
          </a:lstStyle>
          <a:p>
            <a:r>
              <a:rPr lang="en-US" dirty="0" smtClean="0"/>
              <a:t>What do I do now?</a:t>
            </a:r>
          </a:p>
          <a:p>
            <a:r>
              <a:rPr lang="en-US" dirty="0" smtClean="0"/>
              <a:t>The Ethics of Honoring the Patient’s Voice</a:t>
            </a:r>
            <a:endParaRPr lang="en-US" dirty="0"/>
          </a:p>
        </p:txBody>
      </p:sp>
    </p:spTree>
    <p:extLst>
      <p:ext uri="{BB962C8B-B14F-4D97-AF65-F5344CB8AC3E}">
        <p14:creationId xmlns:p14="http://schemas.microsoft.com/office/powerpoint/2010/main" val="1011858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Bioethics</a:t>
            </a:r>
          </a:p>
        </p:txBody>
      </p:sp>
      <p:sp>
        <p:nvSpPr>
          <p:cNvPr id="3" name="Content Placeholder 2"/>
          <p:cNvSpPr>
            <a:spLocks noGrp="1"/>
          </p:cNvSpPr>
          <p:nvPr>
            <p:ph idx="1"/>
          </p:nvPr>
        </p:nvSpPr>
        <p:spPr/>
        <p:txBody>
          <a:bodyPr/>
          <a:lstStyle/>
          <a:p>
            <a:r>
              <a:rPr lang="en-US" dirty="0"/>
              <a:t>Study of moral values and judgments as they apply to medicine</a:t>
            </a:r>
          </a:p>
          <a:p>
            <a:r>
              <a:rPr lang="en-US" dirty="0"/>
              <a:t>4 Main principles</a:t>
            </a:r>
          </a:p>
          <a:p>
            <a:r>
              <a:rPr lang="en-US" dirty="0"/>
              <a:t>Narrative ethics</a:t>
            </a:r>
          </a:p>
          <a:p>
            <a:r>
              <a:rPr lang="en-US" dirty="0"/>
              <a:t>Religious Ethics</a:t>
            </a:r>
          </a:p>
          <a:p>
            <a:pPr marL="0" indent="0">
              <a:buNone/>
            </a:pPr>
            <a:endParaRPr lang="en-US" dirty="0"/>
          </a:p>
        </p:txBody>
      </p:sp>
    </p:spTree>
    <p:extLst>
      <p:ext uri="{BB962C8B-B14F-4D97-AF65-F5344CB8AC3E}">
        <p14:creationId xmlns:p14="http://schemas.microsoft.com/office/powerpoint/2010/main" val="1796895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Ethical Principles</a:t>
            </a:r>
          </a:p>
        </p:txBody>
      </p:sp>
      <p:sp>
        <p:nvSpPr>
          <p:cNvPr id="3" name="Content Placeholder 2"/>
          <p:cNvSpPr>
            <a:spLocks noGrp="1"/>
          </p:cNvSpPr>
          <p:nvPr>
            <p:ph idx="1"/>
          </p:nvPr>
        </p:nvSpPr>
        <p:spPr/>
        <p:txBody>
          <a:bodyPr/>
          <a:lstStyle/>
          <a:p>
            <a:r>
              <a:rPr lang="en-US" dirty="0"/>
              <a:t>Autonomy</a:t>
            </a:r>
          </a:p>
          <a:p>
            <a:r>
              <a:rPr lang="en-US" dirty="0" smtClean="0"/>
              <a:t>Beneficence</a:t>
            </a:r>
            <a:endParaRPr lang="en-US" dirty="0"/>
          </a:p>
          <a:p>
            <a:r>
              <a:rPr lang="en-US" dirty="0"/>
              <a:t>Non-Maleficence</a:t>
            </a:r>
          </a:p>
          <a:p>
            <a:r>
              <a:rPr lang="en-US" dirty="0"/>
              <a:t>Justice</a:t>
            </a:r>
          </a:p>
        </p:txBody>
      </p:sp>
    </p:spTree>
    <p:extLst>
      <p:ext uri="{BB962C8B-B14F-4D97-AF65-F5344CB8AC3E}">
        <p14:creationId xmlns:p14="http://schemas.microsoft.com/office/powerpoint/2010/main" val="1604985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Autonomy</a:t>
            </a:r>
          </a:p>
        </p:txBody>
      </p:sp>
      <p:sp>
        <p:nvSpPr>
          <p:cNvPr id="3" name="Content Placeholder 2"/>
          <p:cNvSpPr>
            <a:spLocks noGrp="1"/>
          </p:cNvSpPr>
          <p:nvPr>
            <p:ph idx="1"/>
          </p:nvPr>
        </p:nvSpPr>
        <p:spPr/>
        <p:txBody>
          <a:bodyPr/>
          <a:lstStyle/>
          <a:p>
            <a:r>
              <a:rPr lang="en-US" dirty="0"/>
              <a:t>Universal right to self-determination</a:t>
            </a:r>
          </a:p>
          <a:p>
            <a:r>
              <a:rPr lang="en-US" dirty="0"/>
              <a:t>Sometimes contrasted with Paternalism</a:t>
            </a:r>
          </a:p>
          <a:p>
            <a:r>
              <a:rPr lang="en-US" dirty="0"/>
              <a:t>Influenced by humility—we cannot know 100% what is best for someone as we don’t walk in their shoes</a:t>
            </a:r>
          </a:p>
          <a:p>
            <a:r>
              <a:rPr lang="en-US" dirty="0"/>
              <a:t>Requires capacity on the part of the individual</a:t>
            </a:r>
          </a:p>
        </p:txBody>
      </p:sp>
    </p:spTree>
    <p:extLst>
      <p:ext uri="{BB962C8B-B14F-4D97-AF65-F5344CB8AC3E}">
        <p14:creationId xmlns:p14="http://schemas.microsoft.com/office/powerpoint/2010/main" val="1469463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p>
        </p:txBody>
      </p:sp>
      <p:sp>
        <p:nvSpPr>
          <p:cNvPr id="3" name="Content Placeholder 2"/>
          <p:cNvSpPr>
            <a:spLocks noGrp="1"/>
          </p:cNvSpPr>
          <p:nvPr>
            <p:ph idx="1"/>
          </p:nvPr>
        </p:nvSpPr>
        <p:spPr/>
        <p:txBody>
          <a:bodyPr/>
          <a:lstStyle/>
          <a:p>
            <a:r>
              <a:rPr lang="en-US" dirty="0"/>
              <a:t>Action done to benefit others</a:t>
            </a:r>
          </a:p>
          <a:p>
            <a:r>
              <a:rPr lang="en-US" dirty="0"/>
              <a:t>Goal is to improve the situation or alleviate suffering</a:t>
            </a:r>
          </a:p>
          <a:p>
            <a:r>
              <a:rPr lang="en-US" dirty="0"/>
              <a:t>May also address removing harmful issues/symptoms/situations</a:t>
            </a:r>
          </a:p>
          <a:p>
            <a:endParaRPr lang="en-US" dirty="0"/>
          </a:p>
          <a:p>
            <a:endParaRPr lang="en-US" dirty="0"/>
          </a:p>
        </p:txBody>
      </p:sp>
    </p:spTree>
    <p:extLst>
      <p:ext uri="{BB962C8B-B14F-4D97-AF65-F5344CB8AC3E}">
        <p14:creationId xmlns:p14="http://schemas.microsoft.com/office/powerpoint/2010/main" val="82862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p>
        </p:txBody>
      </p:sp>
      <p:sp>
        <p:nvSpPr>
          <p:cNvPr id="3" name="Content Placeholder 2"/>
          <p:cNvSpPr>
            <a:spLocks noGrp="1"/>
          </p:cNvSpPr>
          <p:nvPr>
            <p:ph idx="1"/>
          </p:nvPr>
        </p:nvSpPr>
        <p:spPr/>
        <p:txBody>
          <a:bodyPr/>
          <a:lstStyle/>
          <a:p>
            <a:r>
              <a:rPr lang="en-US" dirty="0"/>
              <a:t>First do not harm</a:t>
            </a:r>
          </a:p>
          <a:p>
            <a:r>
              <a:rPr lang="en-US" dirty="0"/>
              <a:t>Some argue is the primary principle</a:t>
            </a:r>
          </a:p>
          <a:p>
            <a:r>
              <a:rPr lang="en-US" dirty="0"/>
              <a:t>Related to concerns about negligence</a:t>
            </a:r>
          </a:p>
        </p:txBody>
      </p:sp>
    </p:spTree>
    <p:extLst>
      <p:ext uri="{BB962C8B-B14F-4D97-AF65-F5344CB8AC3E}">
        <p14:creationId xmlns:p14="http://schemas.microsoft.com/office/powerpoint/2010/main" val="687409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Justice</a:t>
            </a:r>
          </a:p>
        </p:txBody>
      </p:sp>
      <p:sp>
        <p:nvSpPr>
          <p:cNvPr id="3" name="Content Placeholder 2"/>
          <p:cNvSpPr>
            <a:spLocks noGrp="1"/>
          </p:cNvSpPr>
          <p:nvPr>
            <p:ph idx="1"/>
          </p:nvPr>
        </p:nvSpPr>
        <p:spPr/>
        <p:txBody>
          <a:bodyPr>
            <a:normAutofit/>
          </a:bodyPr>
          <a:lstStyle/>
          <a:p>
            <a:r>
              <a:rPr lang="en-US" dirty="0"/>
              <a:t>Fair, equitable and appropriate distribution of </a:t>
            </a:r>
            <a:r>
              <a:rPr lang="en-US" dirty="0" smtClean="0"/>
              <a:t>resources</a:t>
            </a:r>
          </a:p>
          <a:p>
            <a:r>
              <a:rPr lang="en-US" dirty="0" smtClean="0"/>
              <a:t>Distributive Justice</a:t>
            </a:r>
          </a:p>
          <a:p>
            <a:r>
              <a:rPr lang="en-US" dirty="0" smtClean="0"/>
              <a:t>Procedural Justice</a:t>
            </a:r>
            <a:endParaRPr lang="en-US" dirty="0"/>
          </a:p>
        </p:txBody>
      </p:sp>
    </p:spTree>
    <p:extLst>
      <p:ext uri="{BB962C8B-B14F-4D97-AF65-F5344CB8AC3E}">
        <p14:creationId xmlns:p14="http://schemas.microsoft.com/office/powerpoint/2010/main" val="2311211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Distributive Justice</a:t>
            </a:r>
            <a:endParaRPr lang="en-US" dirty="0"/>
          </a:p>
        </p:txBody>
      </p:sp>
      <p:sp>
        <p:nvSpPr>
          <p:cNvPr id="3" name="Content Placeholder 2"/>
          <p:cNvSpPr>
            <a:spLocks noGrp="1"/>
          </p:cNvSpPr>
          <p:nvPr>
            <p:ph idx="1"/>
          </p:nvPr>
        </p:nvSpPr>
        <p:spPr>
          <a:xfrm>
            <a:off x="4038600" y="1524000"/>
            <a:ext cx="4953000" cy="4495800"/>
          </a:xfrm>
        </p:spPr>
        <p:txBody>
          <a:bodyPr>
            <a:normAutofit fontScale="70000" lnSpcReduction="20000"/>
          </a:bodyPr>
          <a:lstStyle/>
          <a:p>
            <a:r>
              <a:rPr lang="en-US" dirty="0" smtClean="0"/>
              <a:t>Distributive </a:t>
            </a:r>
            <a:r>
              <a:rPr lang="en-US" b="1" dirty="0" smtClean="0"/>
              <a:t>justice</a:t>
            </a:r>
            <a:r>
              <a:rPr lang="en-US" dirty="0" smtClean="0"/>
              <a:t> deals with issues of treating patients equally.  </a:t>
            </a:r>
          </a:p>
          <a:p>
            <a:endParaRPr lang="en-US" dirty="0" smtClean="0"/>
          </a:p>
          <a:p>
            <a:r>
              <a:rPr lang="en-US" dirty="0" smtClean="0"/>
              <a:t>Physicians should treat similarly situated patients similarly and allocate resources justly. </a:t>
            </a:r>
          </a:p>
          <a:p>
            <a:endParaRPr lang="en-US" dirty="0" smtClean="0"/>
          </a:p>
          <a:p>
            <a:r>
              <a:rPr lang="en-US" dirty="0" smtClean="0"/>
              <a:t>In the face of limited health care resources, physicians should practice cost-effective medicine. </a:t>
            </a:r>
          </a:p>
          <a:p>
            <a:endParaRPr lang="en-US" dirty="0" smtClean="0"/>
          </a:p>
          <a:p>
            <a:r>
              <a:rPr lang="en-US" dirty="0" smtClean="0"/>
              <a:t>Physicians should make recommendations and decisions based on ethically pertinent considerations.</a:t>
            </a:r>
          </a:p>
          <a:p>
            <a:endParaRPr lang="en-US" dirty="0"/>
          </a:p>
        </p:txBody>
      </p:sp>
      <p:pic>
        <p:nvPicPr>
          <p:cNvPr id="31746" name="Picture 2" descr="organ donation leaflets"/>
          <p:cNvPicPr>
            <a:picLocks noChangeAspect="1" noChangeArrowheads="1"/>
          </p:cNvPicPr>
          <p:nvPr/>
        </p:nvPicPr>
        <p:blipFill>
          <a:blip r:embed="rId2" cstate="print"/>
          <a:srcRect/>
          <a:stretch>
            <a:fillRect/>
          </a:stretch>
        </p:blipFill>
        <p:spPr bwMode="auto">
          <a:xfrm>
            <a:off x="685800" y="1676400"/>
            <a:ext cx="3048000" cy="1714500"/>
          </a:xfrm>
          <a:prstGeom prst="rect">
            <a:avLst/>
          </a:prstGeom>
          <a:noFill/>
        </p:spPr>
      </p:pic>
      <p:pic>
        <p:nvPicPr>
          <p:cNvPr id="31748" name="Picture 4" descr="Image result for hurricane harvey"/>
          <p:cNvPicPr>
            <a:picLocks noChangeAspect="1" noChangeArrowheads="1"/>
          </p:cNvPicPr>
          <p:nvPr/>
        </p:nvPicPr>
        <p:blipFill>
          <a:blip r:embed="rId3" cstate="print"/>
          <a:srcRect/>
          <a:stretch>
            <a:fillRect/>
          </a:stretch>
        </p:blipFill>
        <p:spPr bwMode="auto">
          <a:xfrm>
            <a:off x="609600" y="3581400"/>
            <a:ext cx="3200400" cy="24003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Fairness (Justice)</a:t>
            </a:r>
            <a:endParaRPr lang="en-US" dirty="0"/>
          </a:p>
        </p:txBody>
      </p:sp>
      <p:sp>
        <p:nvSpPr>
          <p:cNvPr id="3" name="Content Placeholder 2"/>
          <p:cNvSpPr>
            <a:spLocks noGrp="1"/>
          </p:cNvSpPr>
          <p:nvPr>
            <p:ph idx="1"/>
          </p:nvPr>
        </p:nvSpPr>
        <p:spPr>
          <a:xfrm>
            <a:off x="304800" y="1676400"/>
            <a:ext cx="4267200" cy="4267200"/>
          </a:xfrm>
        </p:spPr>
        <p:txBody>
          <a:bodyPr/>
          <a:lstStyle/>
          <a:p>
            <a:r>
              <a:rPr lang="en-US" dirty="0" smtClean="0"/>
              <a:t>The principle of procedural </a:t>
            </a:r>
            <a:r>
              <a:rPr lang="en-US" b="1" dirty="0" smtClean="0"/>
              <a:t>justice      </a:t>
            </a:r>
            <a:r>
              <a:rPr lang="en-US" dirty="0" smtClean="0"/>
              <a:t> (Fairness) requires that the process for making decisions for patients be fair and just. </a:t>
            </a:r>
          </a:p>
        </p:txBody>
      </p:sp>
      <p:pic>
        <p:nvPicPr>
          <p:cNvPr id="30722" name="Picture 2" descr="Image result for harvoni"/>
          <p:cNvPicPr>
            <a:picLocks noChangeAspect="1" noChangeArrowheads="1"/>
          </p:cNvPicPr>
          <p:nvPr/>
        </p:nvPicPr>
        <p:blipFill>
          <a:blip r:embed="rId2" cstate="print"/>
          <a:srcRect/>
          <a:stretch>
            <a:fillRect/>
          </a:stretch>
        </p:blipFill>
        <p:spPr bwMode="auto">
          <a:xfrm>
            <a:off x="4953000" y="1905000"/>
            <a:ext cx="3943350" cy="32004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Narrative Ethics</a:t>
            </a:r>
          </a:p>
        </p:txBody>
      </p:sp>
      <p:sp>
        <p:nvSpPr>
          <p:cNvPr id="3" name="Content Placeholder 2"/>
          <p:cNvSpPr>
            <a:spLocks noGrp="1"/>
          </p:cNvSpPr>
          <p:nvPr>
            <p:ph idx="1"/>
          </p:nvPr>
        </p:nvSpPr>
        <p:spPr>
          <a:xfrm>
            <a:off x="533400" y="1524000"/>
            <a:ext cx="8343900" cy="4114800"/>
          </a:xfrm>
        </p:spPr>
        <p:txBody>
          <a:bodyPr>
            <a:normAutofit fontScale="85000" lnSpcReduction="20000"/>
          </a:bodyPr>
          <a:lstStyle/>
          <a:p>
            <a:r>
              <a:rPr lang="en-US" dirty="0"/>
              <a:t>“Foremost among them is a focus on the patient as narrator of his or her own story, including the ethical choices that belong to that story. In an ideal form, narrative ethics recognizes the primacy of the patient’s story but encourages multiple voices to be heard and multiple stories to be brought forth by those whose lives will be involved in the resolution of a case. Patient, doctor, family, nurse, friend, and social worker, for example, may all share their stories in a dialogical chorus that can offer the best chance of respecting all the persons involved in a case.</a:t>
            </a:r>
            <a:r>
              <a:rPr lang="en-US" baseline="30000" dirty="0"/>
              <a:t>”</a:t>
            </a:r>
            <a:endParaRPr lang="en-US" dirty="0"/>
          </a:p>
          <a:p>
            <a:endParaRPr lang="en-US" dirty="0"/>
          </a:p>
        </p:txBody>
      </p:sp>
      <p:sp>
        <p:nvSpPr>
          <p:cNvPr id="4" name="TextBox 3"/>
          <p:cNvSpPr txBox="1"/>
          <p:nvPr/>
        </p:nvSpPr>
        <p:spPr>
          <a:xfrm>
            <a:off x="762000" y="5638800"/>
            <a:ext cx="8153400" cy="646331"/>
          </a:xfrm>
          <a:prstGeom prst="rect">
            <a:avLst/>
          </a:prstGeom>
          <a:noFill/>
        </p:spPr>
        <p:txBody>
          <a:bodyPr wrap="square" rtlCol="0">
            <a:spAutoFit/>
          </a:bodyPr>
          <a:lstStyle/>
          <a:p>
            <a:r>
              <a:rPr lang="en-US" dirty="0"/>
              <a:t>Jones, A. H. (1999). Narrative in medical ethics. </a:t>
            </a:r>
            <a:r>
              <a:rPr lang="en-US" i="1" dirty="0"/>
              <a:t>BMJ : British Medical Journal</a:t>
            </a:r>
            <a:r>
              <a:rPr lang="en-US" dirty="0"/>
              <a:t>, </a:t>
            </a:r>
            <a:r>
              <a:rPr lang="en-US" i="1" dirty="0"/>
              <a:t>318</a:t>
            </a:r>
            <a:r>
              <a:rPr lang="en-US" dirty="0"/>
              <a:t>(7178), 253–256.</a:t>
            </a:r>
          </a:p>
        </p:txBody>
      </p:sp>
    </p:spTree>
    <p:extLst>
      <p:ext uri="{BB962C8B-B14F-4D97-AF65-F5344CB8AC3E}">
        <p14:creationId xmlns:p14="http://schemas.microsoft.com/office/powerpoint/2010/main" val="1648807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Narrative Ethics</a:t>
            </a:r>
          </a:p>
        </p:txBody>
      </p:sp>
      <p:sp>
        <p:nvSpPr>
          <p:cNvPr id="3" name="Content Placeholder 2"/>
          <p:cNvSpPr>
            <a:spLocks noGrp="1"/>
          </p:cNvSpPr>
          <p:nvPr>
            <p:ph idx="1"/>
          </p:nvPr>
        </p:nvSpPr>
        <p:spPr>
          <a:xfrm>
            <a:off x="533400" y="1524000"/>
            <a:ext cx="8343900" cy="4114800"/>
          </a:xfrm>
        </p:spPr>
        <p:txBody>
          <a:bodyPr>
            <a:normAutofit/>
          </a:bodyPr>
          <a:lstStyle/>
          <a:p>
            <a:r>
              <a:rPr lang="en-US" dirty="0"/>
              <a:t>May be accessed by asking some questions of patient or provider</a:t>
            </a:r>
          </a:p>
          <a:p>
            <a:r>
              <a:rPr lang="en-US" dirty="0"/>
              <a:t>Tell me about this person…..I don’t know them, what are they like?</a:t>
            </a:r>
          </a:p>
          <a:p>
            <a:r>
              <a:rPr lang="en-US" dirty="0"/>
              <a:t>What do you think this person’s past actions have indicated are important values?</a:t>
            </a:r>
          </a:p>
          <a:p>
            <a:r>
              <a:rPr lang="en-US" dirty="0"/>
              <a:t>What is this family really concerned with?</a:t>
            </a:r>
          </a:p>
        </p:txBody>
      </p:sp>
      <p:sp>
        <p:nvSpPr>
          <p:cNvPr id="4" name="TextBox 3"/>
          <p:cNvSpPr txBox="1"/>
          <p:nvPr/>
        </p:nvSpPr>
        <p:spPr>
          <a:xfrm>
            <a:off x="533400" y="5638800"/>
            <a:ext cx="8153400" cy="646331"/>
          </a:xfrm>
          <a:prstGeom prst="rect">
            <a:avLst/>
          </a:prstGeom>
          <a:noFill/>
        </p:spPr>
        <p:txBody>
          <a:bodyPr wrap="square" rtlCol="0">
            <a:spAutoFit/>
          </a:bodyPr>
          <a:lstStyle/>
          <a:p>
            <a:r>
              <a:rPr lang="en-US" dirty="0"/>
              <a:t>Jones, A. H. (1999). Narrative in medical ethics. </a:t>
            </a:r>
            <a:r>
              <a:rPr lang="en-US" i="1" dirty="0"/>
              <a:t>BMJ : British Medical Journal</a:t>
            </a:r>
            <a:r>
              <a:rPr lang="en-US" dirty="0"/>
              <a:t>, </a:t>
            </a:r>
            <a:r>
              <a:rPr lang="en-US" i="1" dirty="0"/>
              <a:t>318</a:t>
            </a:r>
            <a:r>
              <a:rPr lang="en-US" dirty="0"/>
              <a:t>(7178), 253–256.</a:t>
            </a:r>
          </a:p>
        </p:txBody>
      </p:sp>
    </p:spTree>
    <p:extLst>
      <p:ext uri="{BB962C8B-B14F-4D97-AF65-F5344CB8AC3E}">
        <p14:creationId xmlns:p14="http://schemas.microsoft.com/office/powerpoint/2010/main" val="254186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838201"/>
            <a:ext cx="7772400" cy="1066800"/>
          </a:xfrm>
        </p:spPr>
        <p:txBody>
          <a:bodyPr/>
          <a:lstStyle/>
          <a:p>
            <a:r>
              <a:rPr lang="en-US" dirty="0"/>
              <a:t>Disclosures</a:t>
            </a:r>
          </a:p>
        </p:txBody>
      </p:sp>
      <p:sp>
        <p:nvSpPr>
          <p:cNvPr id="3" name="Subtitle 2"/>
          <p:cNvSpPr>
            <a:spLocks noGrp="1"/>
          </p:cNvSpPr>
          <p:nvPr>
            <p:ph type="subTitle" idx="1"/>
          </p:nvPr>
        </p:nvSpPr>
        <p:spPr>
          <a:xfrm>
            <a:off x="685800" y="2438400"/>
            <a:ext cx="7467600" cy="3124200"/>
          </a:xfrm>
        </p:spPr>
        <p:txBody>
          <a:bodyPr/>
          <a:lstStyle/>
          <a:p>
            <a:r>
              <a:rPr lang="en-US" dirty="0"/>
              <a:t>We have nothing to disclose.</a:t>
            </a:r>
          </a:p>
        </p:txBody>
      </p:sp>
      <p:sp>
        <p:nvSpPr>
          <p:cNvPr id="24578" name="AutoShape 2" descr="Image result for empty pocke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0" name="AutoShape 4" descr="Image result for empty pocke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582" name="Picture 6" descr="Image result for empty pockets"/>
          <p:cNvPicPr>
            <a:picLocks noChangeAspect="1" noChangeArrowheads="1"/>
          </p:cNvPicPr>
          <p:nvPr/>
        </p:nvPicPr>
        <p:blipFill>
          <a:blip r:embed="rId2" cstate="print"/>
          <a:srcRect/>
          <a:stretch>
            <a:fillRect/>
          </a:stretch>
        </p:blipFill>
        <p:spPr bwMode="auto">
          <a:xfrm>
            <a:off x="2590800" y="3124200"/>
            <a:ext cx="3505200" cy="3105150"/>
          </a:xfrm>
          <a:prstGeom prst="rect">
            <a:avLst/>
          </a:prstGeom>
          <a:noFill/>
        </p:spPr>
      </p:pic>
    </p:spTree>
    <p:extLst>
      <p:ext uri="{BB962C8B-B14F-4D97-AF65-F5344CB8AC3E}">
        <p14:creationId xmlns:p14="http://schemas.microsoft.com/office/powerpoint/2010/main" val="2127906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55390" y="1524000"/>
            <a:ext cx="3099919" cy="4419600"/>
          </a:xfrm>
        </p:spPr>
      </p:pic>
    </p:spTree>
    <p:extLst>
      <p:ext uri="{BB962C8B-B14F-4D97-AF65-F5344CB8AC3E}">
        <p14:creationId xmlns:p14="http://schemas.microsoft.com/office/powerpoint/2010/main" val="3607875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139" t="18688" r="49319" b="7230"/>
          <a:stretch/>
        </p:blipFill>
        <p:spPr bwMode="auto">
          <a:xfrm>
            <a:off x="228600" y="510921"/>
            <a:ext cx="5334000" cy="5920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72200" y="4648200"/>
            <a:ext cx="2743200" cy="738664"/>
          </a:xfrm>
          <a:prstGeom prst="rect">
            <a:avLst/>
          </a:prstGeom>
          <a:noFill/>
        </p:spPr>
        <p:txBody>
          <a:bodyPr wrap="square" rtlCol="0">
            <a:spAutoFit/>
          </a:bodyPr>
          <a:lstStyle/>
          <a:p>
            <a:r>
              <a:rPr lang="en-US" sz="1400" dirty="0" smtClean="0"/>
              <a:t>Adapted from AR </a:t>
            </a:r>
            <a:r>
              <a:rPr lang="en-US" sz="1400" dirty="0" err="1" smtClean="0"/>
              <a:t>Jonsen</a:t>
            </a:r>
            <a:r>
              <a:rPr lang="en-US" sz="1400" dirty="0" smtClean="0"/>
              <a:t>, M </a:t>
            </a:r>
            <a:r>
              <a:rPr lang="en-US" sz="1400" dirty="0" err="1" smtClean="0"/>
              <a:t>Siegler</a:t>
            </a:r>
            <a:r>
              <a:rPr lang="en-US" sz="1400" dirty="0" smtClean="0"/>
              <a:t>, W </a:t>
            </a:r>
            <a:r>
              <a:rPr lang="en-US" sz="1400" dirty="0" err="1" smtClean="0"/>
              <a:t>Winslade</a:t>
            </a:r>
            <a:r>
              <a:rPr lang="en-US" sz="1400" dirty="0" smtClean="0"/>
              <a:t>, </a:t>
            </a:r>
            <a:r>
              <a:rPr lang="en-US" sz="1400" u="sng" dirty="0" smtClean="0"/>
              <a:t>Clinical Ethics</a:t>
            </a:r>
            <a:r>
              <a:rPr lang="en-US" sz="1400" dirty="0" smtClean="0"/>
              <a:t>, 7</a:t>
            </a:r>
            <a:r>
              <a:rPr lang="en-US" sz="1400" baseline="30000" dirty="0" smtClean="0"/>
              <a:t>th</a:t>
            </a:r>
            <a:r>
              <a:rPr lang="en-US" sz="1400" dirty="0" smtClean="0"/>
              <a:t> edition.  McGraw-Hill, 2010</a:t>
            </a:r>
            <a:endParaRPr lang="en-US" sz="1400" dirty="0"/>
          </a:p>
        </p:txBody>
      </p:sp>
    </p:spTree>
    <p:extLst>
      <p:ext uri="{BB962C8B-B14F-4D97-AF65-F5344CB8AC3E}">
        <p14:creationId xmlns:p14="http://schemas.microsoft.com/office/powerpoint/2010/main" val="455850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a:t>
            </a:r>
            <a:r>
              <a:rPr lang="en-US" dirty="0"/>
              <a:t>Box Technique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0245360"/>
              </p:ext>
            </p:extLst>
          </p:nvPr>
        </p:nvGraphicFramePr>
        <p:xfrm>
          <a:off x="533400" y="1524000"/>
          <a:ext cx="83439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ular Callout 2"/>
          <p:cNvSpPr/>
          <p:nvPr/>
        </p:nvSpPr>
        <p:spPr>
          <a:xfrm>
            <a:off x="5562600" y="3048000"/>
            <a:ext cx="3124200" cy="914400"/>
          </a:xfrm>
          <a:prstGeom prst="wedgeRoundRectCallout">
            <a:avLst>
              <a:gd name="adj1" fmla="val -44436"/>
              <a:gd name="adj2" fmla="val 73253"/>
              <a:gd name="adj3" fmla="val 1666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 I being the best clinician I can be and staying true to my values?</a:t>
            </a:r>
            <a:endParaRPr lang="en-US" dirty="0"/>
          </a:p>
        </p:txBody>
      </p:sp>
    </p:spTree>
    <p:extLst>
      <p:ext uri="{BB962C8B-B14F-4D97-AF65-F5344CB8AC3E}">
        <p14:creationId xmlns:p14="http://schemas.microsoft.com/office/powerpoint/2010/main" val="92957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Group Exercise Debrief</a:t>
            </a:r>
            <a:endParaRPr lang="en-US" dirty="0"/>
          </a:p>
        </p:txBody>
      </p:sp>
      <p:pic>
        <p:nvPicPr>
          <p:cNvPr id="2050" name="Picture 2" descr="C:\Users\SiteKiosk\AppData\Local\Microsoft\Windows\Temporary Internet Files\Content.IE5\9MHK324L\1335-12439673009u9Z[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3100" y="1524000"/>
            <a:ext cx="55245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140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 Reflection Debrief</a:t>
            </a:r>
            <a:endParaRPr lang="en-US" dirty="0"/>
          </a:p>
        </p:txBody>
      </p:sp>
      <p:sp>
        <p:nvSpPr>
          <p:cNvPr id="3" name="Content Placeholder 2"/>
          <p:cNvSpPr>
            <a:spLocks noGrp="1"/>
          </p:cNvSpPr>
          <p:nvPr>
            <p:ph idx="1"/>
          </p:nvPr>
        </p:nvSpPr>
        <p:spPr/>
        <p:txBody>
          <a:bodyPr/>
          <a:lstStyle/>
          <a:p>
            <a:r>
              <a:rPr lang="en-US" dirty="0" smtClean="0"/>
              <a:t>Which statements did you put dots next to (feel conflicted about)?</a:t>
            </a:r>
          </a:p>
          <a:p>
            <a:endParaRPr lang="en-US" dirty="0" smtClean="0"/>
          </a:p>
          <a:p>
            <a:r>
              <a:rPr lang="en-US" dirty="0" smtClean="0"/>
              <a:t>Can you recognize which ethical principles are involved in those statements?</a:t>
            </a:r>
          </a:p>
          <a:p>
            <a:endParaRPr lang="en-US" dirty="0" smtClean="0"/>
          </a:p>
          <a:p>
            <a:r>
              <a:rPr lang="en-US" dirty="0" smtClean="0"/>
              <a:t>How did those areas come up in your small group exercise?</a:t>
            </a:r>
            <a:endParaRPr lang="en-US" dirty="0"/>
          </a:p>
        </p:txBody>
      </p:sp>
    </p:spTree>
    <p:extLst>
      <p:ext uri="{BB962C8B-B14F-4D97-AF65-F5344CB8AC3E}">
        <p14:creationId xmlns:p14="http://schemas.microsoft.com/office/powerpoint/2010/main" val="697995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Taking this home……</a:t>
            </a:r>
            <a:endParaRPr lang="en-US" dirty="0"/>
          </a:p>
        </p:txBody>
      </p:sp>
      <p:sp>
        <p:nvSpPr>
          <p:cNvPr id="4" name="Content Placeholder 3"/>
          <p:cNvSpPr>
            <a:spLocks noGrp="1"/>
          </p:cNvSpPr>
          <p:nvPr>
            <p:ph idx="1"/>
          </p:nvPr>
        </p:nvSpPr>
        <p:spPr/>
        <p:txBody>
          <a:bodyPr/>
          <a:lstStyle/>
          <a:p>
            <a:r>
              <a:rPr lang="en-US" dirty="0" smtClean="0"/>
              <a:t>What did you learn today?</a:t>
            </a:r>
          </a:p>
          <a:p>
            <a:r>
              <a:rPr lang="en-US" dirty="0" smtClean="0"/>
              <a:t>What did you learn about yourself today?</a:t>
            </a:r>
          </a:p>
          <a:p>
            <a:r>
              <a:rPr lang="en-US" dirty="0" smtClean="0"/>
              <a:t>How could you imagine this working with your residents and colleagues?</a:t>
            </a:r>
          </a:p>
          <a:p>
            <a:r>
              <a:rPr lang="en-US" dirty="0" smtClean="0"/>
              <a:t>What barriers do </a:t>
            </a:r>
            <a:r>
              <a:rPr lang="en-US" smtClean="0"/>
              <a:t>you foresee</a:t>
            </a:r>
            <a:r>
              <a:rPr lang="en-US" dirty="0" smtClean="0"/>
              <a:t>?</a:t>
            </a:r>
          </a:p>
          <a:p>
            <a:r>
              <a:rPr lang="en-US" dirty="0" smtClean="0"/>
              <a:t>Where do we fit it in?</a:t>
            </a:r>
            <a:endParaRPr lang="en-US" dirty="0"/>
          </a:p>
        </p:txBody>
      </p:sp>
    </p:spTree>
    <p:extLst>
      <p:ext uri="{BB962C8B-B14F-4D97-AF65-F5344CB8AC3E}">
        <p14:creationId xmlns:p14="http://schemas.microsoft.com/office/powerpoint/2010/main" val="3700566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Aaron Grace, </a:t>
            </a:r>
            <a:r>
              <a:rPr lang="en-US" dirty="0" err="1" smtClean="0"/>
              <a:t>Psy.D</a:t>
            </a:r>
            <a:r>
              <a:rPr lang="en-US" dirty="0" smtClean="0"/>
              <a:t>.   </a:t>
            </a:r>
          </a:p>
          <a:p>
            <a:pPr marL="457200" lvl="1" indent="0">
              <a:buNone/>
            </a:pPr>
            <a:r>
              <a:rPr lang="en-US" dirty="0" smtClean="0">
                <a:hlinkClick r:id="rId2"/>
              </a:rPr>
              <a:t>aaron.grace@phci.org</a:t>
            </a:r>
            <a:endParaRPr lang="en-US" dirty="0" smtClean="0"/>
          </a:p>
          <a:p>
            <a:r>
              <a:rPr lang="en-US" dirty="0" smtClean="0"/>
              <a:t>Heather Kirkpatrick, Ph.D., MSCP, ABPP</a:t>
            </a:r>
          </a:p>
          <a:p>
            <a:pPr marL="457200" lvl="1" indent="0">
              <a:buNone/>
            </a:pPr>
            <a:r>
              <a:rPr lang="en-US" dirty="0" smtClean="0">
                <a:hlinkClick r:id="rId3"/>
              </a:rPr>
              <a:t>heather.kirkpatrick@ascension.org</a:t>
            </a:r>
            <a:endParaRPr lang="en-US" dirty="0" smtClean="0"/>
          </a:p>
          <a:p>
            <a:endParaRPr lang="en-US" dirty="0"/>
          </a:p>
        </p:txBody>
      </p:sp>
    </p:spTree>
    <p:extLst>
      <p:ext uri="{BB962C8B-B14F-4D97-AF65-F5344CB8AC3E}">
        <p14:creationId xmlns:p14="http://schemas.microsoft.com/office/powerpoint/2010/main" val="3125536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Goals and Objectives</a:t>
            </a:r>
          </a:p>
        </p:txBody>
      </p:sp>
      <p:sp>
        <p:nvSpPr>
          <p:cNvPr id="3" name="Content Placeholder 2"/>
          <p:cNvSpPr>
            <a:spLocks noGrp="1"/>
          </p:cNvSpPr>
          <p:nvPr>
            <p:ph idx="1"/>
          </p:nvPr>
        </p:nvSpPr>
        <p:spPr/>
        <p:txBody>
          <a:bodyPr>
            <a:normAutofit lnSpcReduction="10000"/>
          </a:bodyPr>
          <a:lstStyle/>
          <a:p>
            <a:r>
              <a:rPr lang="en-US" dirty="0"/>
              <a:t>Participants will be able to apply an ethics decision making tool to challenging clinical scenarios</a:t>
            </a:r>
          </a:p>
          <a:p>
            <a:r>
              <a:rPr lang="en-US" dirty="0"/>
              <a:t>Participants will be able to articulate personal characteristics that intersect with ethical guidelines in difficult ways (i.e., ethical “</a:t>
            </a:r>
            <a:r>
              <a:rPr lang="en-US" dirty="0" err="1"/>
              <a:t>blindspots</a:t>
            </a:r>
            <a:r>
              <a:rPr lang="en-US" dirty="0"/>
              <a:t>”)</a:t>
            </a:r>
          </a:p>
          <a:p>
            <a:r>
              <a:rPr lang="en-US" dirty="0"/>
              <a:t>Participants will be able to modify this activity to engage their own residency </a:t>
            </a:r>
            <a:r>
              <a:rPr lang="en-US" dirty="0" smtClean="0"/>
              <a:t>settings</a:t>
            </a:r>
            <a:endParaRPr lang="en-US" dirty="0"/>
          </a:p>
          <a:p>
            <a:endParaRPr lang="en-US" dirty="0"/>
          </a:p>
        </p:txBody>
      </p:sp>
    </p:spTree>
    <p:extLst>
      <p:ext uri="{BB962C8B-B14F-4D97-AF65-F5344CB8AC3E}">
        <p14:creationId xmlns:p14="http://schemas.microsoft.com/office/powerpoint/2010/main" val="298118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pic>
        <p:nvPicPr>
          <p:cNvPr id="4" name="Content Placeholder 3" descr="File:&lt;strong&gt;Morals&lt;/strong&gt;-and-ethics.jpg - Wikimedia Commons"/>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660400"/>
            <a:ext cx="7010400" cy="5033108"/>
          </a:xfrm>
          <a:prstGeom prst="rect">
            <a:avLst/>
          </a:prstGeom>
        </p:spPr>
      </p:pic>
    </p:spTree>
    <p:extLst>
      <p:ext uri="{BB962C8B-B14F-4D97-AF65-F5344CB8AC3E}">
        <p14:creationId xmlns:p14="http://schemas.microsoft.com/office/powerpoint/2010/main" val="3069539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Ethics NOT?</a:t>
            </a:r>
          </a:p>
        </p:txBody>
      </p:sp>
      <p:sp>
        <p:nvSpPr>
          <p:cNvPr id="3" name="Content Placeholder 2"/>
          <p:cNvSpPr>
            <a:spLocks noGrp="1"/>
          </p:cNvSpPr>
          <p:nvPr>
            <p:ph idx="1"/>
          </p:nvPr>
        </p:nvSpPr>
        <p:spPr/>
        <p:txBody>
          <a:bodyPr>
            <a:normAutofit/>
          </a:bodyPr>
          <a:lstStyle/>
          <a:p>
            <a:r>
              <a:rPr lang="en-US" dirty="0" smtClean="0"/>
              <a:t>Ethics are not Laws and are not </a:t>
            </a:r>
            <a:r>
              <a:rPr lang="en-US" dirty="0"/>
              <a:t>Morals</a:t>
            </a:r>
          </a:p>
        </p:txBody>
      </p:sp>
      <p:pic>
        <p:nvPicPr>
          <p:cNvPr id="5" name="Picture 4" descr="Ethical-Dilemma - Court Cas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1" y="2310468"/>
            <a:ext cx="3373120" cy="3134870"/>
          </a:xfrm>
          <a:prstGeom prst="rect">
            <a:avLst/>
          </a:prstGeom>
        </p:spPr>
      </p:pic>
      <p:pic>
        <p:nvPicPr>
          <p:cNvPr id="9" name="Picture 8" descr="301 Moved Permanentl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8700" y="2286000"/>
            <a:ext cx="3441700" cy="3441700"/>
          </a:xfrm>
          <a:prstGeom prst="rect">
            <a:avLst/>
          </a:prstGeom>
        </p:spPr>
      </p:pic>
    </p:spTree>
    <p:extLst>
      <p:ext uri="{BB962C8B-B14F-4D97-AF65-F5344CB8AC3E}">
        <p14:creationId xmlns:p14="http://schemas.microsoft.com/office/powerpoint/2010/main" val="1075195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Ethical frameworks</a:t>
            </a:r>
          </a:p>
        </p:txBody>
      </p:sp>
      <p:sp>
        <p:nvSpPr>
          <p:cNvPr id="3" name="Content Placeholder 2"/>
          <p:cNvSpPr>
            <a:spLocks noGrp="1"/>
          </p:cNvSpPr>
          <p:nvPr>
            <p:ph idx="1"/>
          </p:nvPr>
        </p:nvSpPr>
        <p:spPr/>
        <p:txBody>
          <a:bodyPr/>
          <a:lstStyle/>
          <a:p>
            <a:r>
              <a:rPr lang="en-US" dirty="0"/>
              <a:t>Consequentialism approach/Utilitarianism</a:t>
            </a:r>
          </a:p>
          <a:p>
            <a:endParaRPr lang="en-US" dirty="0" smtClean="0"/>
          </a:p>
          <a:p>
            <a:r>
              <a:rPr lang="en-US" dirty="0" smtClean="0"/>
              <a:t>Rights </a:t>
            </a:r>
            <a:r>
              <a:rPr lang="en-US" dirty="0"/>
              <a:t>Approach/Duty Ethics</a:t>
            </a:r>
          </a:p>
          <a:p>
            <a:endParaRPr lang="en-US" dirty="0" smtClean="0"/>
          </a:p>
          <a:p>
            <a:r>
              <a:rPr lang="en-US" dirty="0" smtClean="0"/>
              <a:t>Virtue </a:t>
            </a:r>
            <a:r>
              <a:rPr lang="en-US" dirty="0"/>
              <a:t>Ethics</a:t>
            </a:r>
          </a:p>
        </p:txBody>
      </p:sp>
    </p:spTree>
    <p:extLst>
      <p:ext uri="{BB962C8B-B14F-4D97-AF65-F5344CB8AC3E}">
        <p14:creationId xmlns:p14="http://schemas.microsoft.com/office/powerpoint/2010/main" val="562282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Consequentialism</a:t>
            </a:r>
            <a:r>
              <a:rPr lang="en-US" dirty="0" smtClean="0"/>
              <a:t>/Utilitarian </a:t>
            </a:r>
            <a:r>
              <a:rPr lang="en-US" dirty="0"/>
              <a:t>Ethics</a:t>
            </a:r>
          </a:p>
        </p:txBody>
      </p:sp>
      <p:sp>
        <p:nvSpPr>
          <p:cNvPr id="3" name="Content Placeholder 2"/>
          <p:cNvSpPr>
            <a:spLocks noGrp="1"/>
          </p:cNvSpPr>
          <p:nvPr>
            <p:ph idx="1"/>
          </p:nvPr>
        </p:nvSpPr>
        <p:spPr/>
        <p:txBody>
          <a:bodyPr/>
          <a:lstStyle/>
          <a:p>
            <a:r>
              <a:rPr lang="en-US" dirty="0"/>
              <a:t>Balancing the greatest good for most number of people while reducing harm for greatest number of people.</a:t>
            </a:r>
          </a:p>
        </p:txBody>
      </p:sp>
    </p:spTree>
    <p:extLst>
      <p:ext uri="{BB962C8B-B14F-4D97-AF65-F5344CB8AC3E}">
        <p14:creationId xmlns:p14="http://schemas.microsoft.com/office/powerpoint/2010/main" val="3381269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Duty/Rights Approach</a:t>
            </a:r>
          </a:p>
        </p:txBody>
      </p:sp>
      <p:sp>
        <p:nvSpPr>
          <p:cNvPr id="3" name="Content Placeholder 2"/>
          <p:cNvSpPr>
            <a:spLocks noGrp="1"/>
          </p:cNvSpPr>
          <p:nvPr>
            <p:ph idx="1"/>
          </p:nvPr>
        </p:nvSpPr>
        <p:spPr>
          <a:xfrm>
            <a:off x="533400" y="1524000"/>
            <a:ext cx="5943600" cy="4648200"/>
          </a:xfrm>
        </p:spPr>
        <p:txBody>
          <a:bodyPr>
            <a:normAutofit fontScale="55000" lnSpcReduction="20000"/>
          </a:bodyPr>
          <a:lstStyle/>
          <a:p>
            <a:r>
              <a:rPr lang="en-US" dirty="0"/>
              <a:t>Derived from Kant’s categorical </a:t>
            </a:r>
            <a:r>
              <a:rPr lang="en-US" dirty="0" smtClean="0"/>
              <a:t>imperative</a:t>
            </a:r>
          </a:p>
          <a:p>
            <a:endParaRPr lang="en-US" dirty="0"/>
          </a:p>
          <a:p>
            <a:r>
              <a:rPr lang="en-US" dirty="0" smtClean="0"/>
              <a:t>The </a:t>
            </a:r>
            <a:r>
              <a:rPr lang="en-US" dirty="0"/>
              <a:t>best ethical action is that which protects the ethical rights of those who are affected by the action. </a:t>
            </a:r>
            <a:endParaRPr lang="en-US" dirty="0" smtClean="0"/>
          </a:p>
          <a:p>
            <a:endParaRPr lang="en-US" dirty="0" smtClean="0"/>
          </a:p>
          <a:p>
            <a:r>
              <a:rPr lang="en-US" dirty="0" smtClean="0"/>
              <a:t>It </a:t>
            </a:r>
            <a:r>
              <a:rPr lang="en-US" dirty="0"/>
              <a:t>emphasizes the belief that all humans have a right to dignity. </a:t>
            </a:r>
          </a:p>
          <a:p>
            <a:endParaRPr lang="en-US" dirty="0"/>
          </a:p>
          <a:p>
            <a:r>
              <a:rPr lang="en-US" dirty="0"/>
              <a:t>“Act in such a way that you treat humanity, whether in your own person or in the person of another, always at the same time as an end and never simply as a means to an end.” </a:t>
            </a:r>
            <a:endParaRPr lang="en-US" dirty="0" smtClean="0"/>
          </a:p>
          <a:p>
            <a:endParaRPr lang="en-US" dirty="0"/>
          </a:p>
          <a:p>
            <a:r>
              <a:rPr lang="en-US" dirty="0"/>
              <a:t>The list of ethical rights is debated; many now argue that animals and other non-humans such as robots also have rights.</a:t>
            </a:r>
          </a:p>
        </p:txBody>
      </p:sp>
      <p:sp>
        <p:nvSpPr>
          <p:cNvPr id="17410" name="AutoShape 2" descr="Image result for immanuel k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Image result for immanuel k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Image result for immanuel k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6" name="AutoShape 8" descr="Image result for immanuel k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8" name="AutoShape 10" descr="Image result for immanuel k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kant.jpg"/>
          <p:cNvPicPr>
            <a:picLocks noChangeAspect="1"/>
          </p:cNvPicPr>
          <p:nvPr/>
        </p:nvPicPr>
        <p:blipFill>
          <a:blip r:embed="rId3" cstate="print"/>
          <a:stretch>
            <a:fillRect/>
          </a:stretch>
        </p:blipFill>
        <p:spPr>
          <a:xfrm>
            <a:off x="6705600" y="1905000"/>
            <a:ext cx="2005471" cy="2895600"/>
          </a:xfrm>
          <a:prstGeom prst="rect">
            <a:avLst/>
          </a:prstGeom>
        </p:spPr>
      </p:pic>
    </p:spTree>
    <p:extLst>
      <p:ext uri="{BB962C8B-B14F-4D97-AF65-F5344CB8AC3E}">
        <p14:creationId xmlns:p14="http://schemas.microsoft.com/office/powerpoint/2010/main" val="2195384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Competing frameworks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571609"/>
              </p:ext>
            </p:extLst>
          </p:nvPr>
        </p:nvGraphicFramePr>
        <p:xfrm>
          <a:off x="317241" y="1453233"/>
          <a:ext cx="8572500" cy="4351652"/>
        </p:xfrm>
        <a:graphic>
          <a:graphicData uri="http://schemas.openxmlformats.org/drawingml/2006/table">
            <a:tbl>
              <a:tblPr firstRow="1" bandRow="1">
                <a:tableStyleId>{5C22544A-7EE6-4342-B048-85BDC9FD1C3A}</a:tableStyleId>
              </a:tblPr>
              <a:tblGrid>
                <a:gridCol w="2143125">
                  <a:extLst>
                    <a:ext uri="{9D8B030D-6E8A-4147-A177-3AD203B41FA5}">
                      <a16:colId xmlns:a16="http://schemas.microsoft.com/office/drawing/2014/main" xmlns="" val="565352414"/>
                    </a:ext>
                  </a:extLst>
                </a:gridCol>
                <a:gridCol w="2143125">
                  <a:extLst>
                    <a:ext uri="{9D8B030D-6E8A-4147-A177-3AD203B41FA5}">
                      <a16:colId xmlns:a16="http://schemas.microsoft.com/office/drawing/2014/main" xmlns="" val="3813772731"/>
                    </a:ext>
                  </a:extLst>
                </a:gridCol>
                <a:gridCol w="2143125">
                  <a:extLst>
                    <a:ext uri="{9D8B030D-6E8A-4147-A177-3AD203B41FA5}">
                      <a16:colId xmlns:a16="http://schemas.microsoft.com/office/drawing/2014/main" xmlns="" val="1548813312"/>
                    </a:ext>
                  </a:extLst>
                </a:gridCol>
                <a:gridCol w="2143125">
                  <a:extLst>
                    <a:ext uri="{9D8B030D-6E8A-4147-A177-3AD203B41FA5}">
                      <a16:colId xmlns:a16="http://schemas.microsoft.com/office/drawing/2014/main" xmlns="" val="2948362856"/>
                    </a:ext>
                  </a:extLst>
                </a:gridCol>
              </a:tblGrid>
              <a:tr h="266068">
                <a:tc>
                  <a:txBody>
                    <a:bodyPr/>
                    <a:lstStyle/>
                    <a:p>
                      <a:endParaRPr lang="en-US" sz="1200" dirty="0"/>
                    </a:p>
                  </a:txBody>
                  <a:tcPr/>
                </a:tc>
                <a:tc>
                  <a:txBody>
                    <a:bodyPr/>
                    <a:lstStyle/>
                    <a:p>
                      <a:r>
                        <a:rPr lang="en-US" sz="1200" dirty="0"/>
                        <a:t>Consequentialist</a:t>
                      </a:r>
                    </a:p>
                  </a:txBody>
                  <a:tcPr/>
                </a:tc>
                <a:tc>
                  <a:txBody>
                    <a:bodyPr/>
                    <a:lstStyle/>
                    <a:p>
                      <a:r>
                        <a:rPr lang="en-US" sz="1200" dirty="0"/>
                        <a:t>Duty</a:t>
                      </a:r>
                    </a:p>
                  </a:txBody>
                  <a:tcPr/>
                </a:tc>
                <a:tc>
                  <a:txBody>
                    <a:bodyPr/>
                    <a:lstStyle/>
                    <a:p>
                      <a:r>
                        <a:rPr lang="en-US" sz="1200" dirty="0"/>
                        <a:t>Virtue</a:t>
                      </a:r>
                    </a:p>
                  </a:txBody>
                  <a:tcPr/>
                </a:tc>
                <a:extLst>
                  <a:ext uri="{0D108BD9-81ED-4DB2-BD59-A6C34878D82A}">
                    <a16:rowId xmlns:a16="http://schemas.microsoft.com/office/drawing/2014/main" xmlns="" val="4162909929"/>
                  </a:ext>
                </a:extLst>
              </a:tr>
              <a:tr h="1135460">
                <a:tc>
                  <a:txBody>
                    <a:bodyPr/>
                    <a:lstStyle/>
                    <a:p>
                      <a:pPr fontAlgn="t"/>
                      <a:r>
                        <a:rPr lang="en-US" sz="1200" b="1" i="0" dirty="0">
                          <a:effectLst/>
                          <a:latin typeface="Lucida Sans Unicode" panose="020B0602030504020204" pitchFamily="34" charset="0"/>
                        </a:rPr>
                        <a:t>D</a:t>
                      </a:r>
                      <a:r>
                        <a:rPr lang="en-US" sz="1200" b="0" i="0" dirty="0">
                          <a:effectLst/>
                          <a:latin typeface="Lucida Sans Unicode" panose="020B0602030504020204" pitchFamily="34" charset="0"/>
                        </a:rPr>
                        <a:t>eliberative process</a:t>
                      </a:r>
                    </a:p>
                  </a:txBody>
                  <a:tcPr/>
                </a:tc>
                <a:tc>
                  <a:txBody>
                    <a:bodyPr/>
                    <a:lstStyle/>
                    <a:p>
                      <a:pPr fontAlgn="t"/>
                      <a:r>
                        <a:rPr lang="en-US" sz="1200" b="0" i="0">
                          <a:effectLst/>
                          <a:latin typeface="Lucida Sans Unicode" panose="020B0602030504020204" pitchFamily="34" charset="0"/>
                        </a:rPr>
                        <a:t>What kind of outcomes should I produce (or try to produce)?</a:t>
                      </a:r>
                    </a:p>
                  </a:txBody>
                  <a:tcPr/>
                </a:tc>
                <a:tc>
                  <a:txBody>
                    <a:bodyPr/>
                    <a:lstStyle/>
                    <a:p>
                      <a:pPr fontAlgn="t"/>
                      <a:r>
                        <a:rPr lang="en-US" sz="1200" b="0" i="0">
                          <a:effectLst/>
                          <a:latin typeface="Lucida Sans Unicode" panose="020B0602030504020204" pitchFamily="34" charset="0"/>
                        </a:rPr>
                        <a:t>What are my obligations in this situation, and what are the things I should never do?</a:t>
                      </a:r>
                    </a:p>
                  </a:txBody>
                  <a:tcPr/>
                </a:tc>
                <a:tc>
                  <a:txBody>
                    <a:bodyPr/>
                    <a:lstStyle/>
                    <a:p>
                      <a:pPr fontAlgn="t"/>
                      <a:r>
                        <a:rPr lang="en-US" sz="1200" b="0" i="0" dirty="0">
                          <a:effectLst/>
                          <a:latin typeface="Lucida Sans Unicode" panose="020B0602030504020204" pitchFamily="34" charset="0"/>
                        </a:rPr>
                        <a:t>What kind of person should I be (or try to be), and what will my actions show about my character?</a:t>
                      </a:r>
                    </a:p>
                  </a:txBody>
                  <a:tcPr/>
                </a:tc>
                <a:extLst>
                  <a:ext uri="{0D108BD9-81ED-4DB2-BD59-A6C34878D82A}">
                    <a16:rowId xmlns:a16="http://schemas.microsoft.com/office/drawing/2014/main" xmlns="" val="1781592782"/>
                  </a:ext>
                </a:extLst>
              </a:tr>
              <a:tr h="1445130">
                <a:tc>
                  <a:txBody>
                    <a:bodyPr/>
                    <a:lstStyle/>
                    <a:p>
                      <a:pPr fontAlgn="t"/>
                      <a:r>
                        <a:rPr lang="en-US" sz="1200" b="1" i="0" dirty="0">
                          <a:effectLst/>
                          <a:latin typeface="Lucida Sans Unicode" panose="020B0602030504020204" pitchFamily="34" charset="0"/>
                        </a:rPr>
                        <a:t>Focus</a:t>
                      </a:r>
                      <a:endParaRPr lang="en-US" sz="1200" b="0" i="0" dirty="0">
                        <a:effectLst/>
                        <a:latin typeface="Lucida Sans Unicode" panose="020B0602030504020204" pitchFamily="34" charset="0"/>
                      </a:endParaRPr>
                    </a:p>
                  </a:txBody>
                  <a:tcPr/>
                </a:tc>
                <a:tc>
                  <a:txBody>
                    <a:bodyPr/>
                    <a:lstStyle/>
                    <a:p>
                      <a:pPr fontAlgn="t"/>
                      <a:r>
                        <a:rPr lang="en-US" sz="1200" b="0" i="0">
                          <a:effectLst/>
                          <a:latin typeface="Lucida Sans Unicode" panose="020B0602030504020204" pitchFamily="34" charset="0"/>
                        </a:rPr>
                        <a:t>Directs attention to the future effects of an action, for all people who will be directly or indirectly affected by the action.</a:t>
                      </a:r>
                    </a:p>
                  </a:txBody>
                  <a:tcPr/>
                </a:tc>
                <a:tc>
                  <a:txBody>
                    <a:bodyPr/>
                    <a:lstStyle/>
                    <a:p>
                      <a:pPr fontAlgn="t"/>
                      <a:r>
                        <a:rPr lang="en-US" sz="1200" b="0" i="0">
                          <a:effectLst/>
                          <a:latin typeface="Lucida Sans Unicode" panose="020B0602030504020204" pitchFamily="34" charset="0"/>
                        </a:rPr>
                        <a:t>Directs attention to the duties that exist prior to the situation and determines obligations.</a:t>
                      </a:r>
                    </a:p>
                  </a:txBody>
                  <a:tcPr/>
                </a:tc>
                <a:tc>
                  <a:txBody>
                    <a:bodyPr/>
                    <a:lstStyle/>
                    <a:p>
                      <a:pPr fontAlgn="t"/>
                      <a:r>
                        <a:rPr lang="en-US" sz="1200" b="0" i="0" dirty="0">
                          <a:effectLst/>
                          <a:latin typeface="Lucida Sans Unicode" panose="020B0602030504020204" pitchFamily="34" charset="0"/>
                        </a:rPr>
                        <a:t>Attempts to discern character traits (virtues and vices) that are, or could be, motivating the people involved in the situation.</a:t>
                      </a:r>
                    </a:p>
                  </a:txBody>
                  <a:tcPr/>
                </a:tc>
                <a:extLst>
                  <a:ext uri="{0D108BD9-81ED-4DB2-BD59-A6C34878D82A}">
                    <a16:rowId xmlns:a16="http://schemas.microsoft.com/office/drawing/2014/main" xmlns="" val="217334203"/>
                  </a:ext>
                </a:extLst>
              </a:tr>
              <a:tr h="980624">
                <a:tc>
                  <a:txBody>
                    <a:bodyPr/>
                    <a:lstStyle/>
                    <a:p>
                      <a:pPr fontAlgn="t"/>
                      <a:r>
                        <a:rPr lang="en-US" sz="1200" b="1" i="0" dirty="0">
                          <a:effectLst/>
                          <a:latin typeface="Lucida Sans Unicode" panose="020B0602030504020204" pitchFamily="34" charset="0"/>
                        </a:rPr>
                        <a:t>Definition of Ethical Conduct</a:t>
                      </a:r>
                      <a:endParaRPr lang="en-US" sz="1200" b="0" i="0" dirty="0">
                        <a:effectLst/>
                        <a:latin typeface="Lucida Sans Unicode" panose="020B0602030504020204" pitchFamily="34" charset="0"/>
                      </a:endParaRPr>
                    </a:p>
                  </a:txBody>
                  <a:tcPr/>
                </a:tc>
                <a:tc>
                  <a:txBody>
                    <a:bodyPr/>
                    <a:lstStyle/>
                    <a:p>
                      <a:pPr fontAlgn="t"/>
                      <a:r>
                        <a:rPr lang="en-US" sz="1200" b="0" i="0" dirty="0">
                          <a:effectLst/>
                          <a:latin typeface="Lucida Sans Unicode" panose="020B0602030504020204" pitchFamily="34" charset="0"/>
                        </a:rPr>
                        <a:t>Ethical conduct is the action that will achieve the best consequences.</a:t>
                      </a:r>
                    </a:p>
                  </a:txBody>
                  <a:tcPr/>
                </a:tc>
                <a:tc>
                  <a:txBody>
                    <a:bodyPr/>
                    <a:lstStyle/>
                    <a:p>
                      <a:pPr fontAlgn="t"/>
                      <a:r>
                        <a:rPr lang="en-US" sz="1200" b="0" i="0">
                          <a:effectLst/>
                          <a:latin typeface="Lucida Sans Unicode" panose="020B0602030504020204" pitchFamily="34" charset="0"/>
                        </a:rPr>
                        <a:t>Ethical conduct involves always doing the right thing: never failing to do one's duty.</a:t>
                      </a:r>
                    </a:p>
                  </a:txBody>
                  <a:tcPr/>
                </a:tc>
                <a:tc>
                  <a:txBody>
                    <a:bodyPr/>
                    <a:lstStyle/>
                    <a:p>
                      <a:pPr fontAlgn="t"/>
                      <a:r>
                        <a:rPr lang="en-US" sz="1200" b="0" i="0" dirty="0">
                          <a:effectLst/>
                          <a:latin typeface="Lucida Sans Unicode" panose="020B0602030504020204" pitchFamily="34" charset="0"/>
                        </a:rPr>
                        <a:t>Ethical conduct is whatever a fully virtuous person would do in the circumstances.</a:t>
                      </a:r>
                    </a:p>
                  </a:txBody>
                  <a:tcPr/>
                </a:tc>
                <a:extLst>
                  <a:ext uri="{0D108BD9-81ED-4DB2-BD59-A6C34878D82A}">
                    <a16:rowId xmlns:a16="http://schemas.microsoft.com/office/drawing/2014/main" xmlns="" val="3712722356"/>
                  </a:ext>
                </a:extLst>
              </a:tr>
              <a:tr h="516118">
                <a:tc>
                  <a:txBody>
                    <a:bodyPr/>
                    <a:lstStyle/>
                    <a:p>
                      <a:pPr fontAlgn="t"/>
                      <a:r>
                        <a:rPr lang="en-US" sz="1200" b="1" i="0" dirty="0">
                          <a:effectLst/>
                          <a:latin typeface="Lucida Sans Unicode" panose="020B0602030504020204" pitchFamily="34" charset="0"/>
                        </a:rPr>
                        <a:t>Motivation</a:t>
                      </a:r>
                      <a:endParaRPr lang="en-US" sz="1200" b="0" i="0" dirty="0">
                        <a:effectLst/>
                        <a:latin typeface="Lucida Sans Unicode" panose="020B0602030504020204" pitchFamily="34" charset="0"/>
                      </a:endParaRPr>
                    </a:p>
                  </a:txBody>
                  <a:tcPr/>
                </a:tc>
                <a:tc>
                  <a:txBody>
                    <a:bodyPr/>
                    <a:lstStyle/>
                    <a:p>
                      <a:pPr fontAlgn="t"/>
                      <a:r>
                        <a:rPr lang="en-US" sz="1200" b="0" i="0">
                          <a:effectLst/>
                          <a:latin typeface="Lucida Sans Unicode" panose="020B0602030504020204" pitchFamily="34" charset="0"/>
                        </a:rPr>
                        <a:t>Aim is to produce the most good.</a:t>
                      </a:r>
                    </a:p>
                  </a:txBody>
                  <a:tcPr/>
                </a:tc>
                <a:tc>
                  <a:txBody>
                    <a:bodyPr/>
                    <a:lstStyle/>
                    <a:p>
                      <a:pPr fontAlgn="t"/>
                      <a:r>
                        <a:rPr lang="en-US" sz="1200" b="0" i="0">
                          <a:effectLst/>
                          <a:latin typeface="Lucida Sans Unicode" panose="020B0602030504020204" pitchFamily="34" charset="0"/>
                        </a:rPr>
                        <a:t>Aim is to perform the right action.</a:t>
                      </a:r>
                    </a:p>
                  </a:txBody>
                  <a:tcPr/>
                </a:tc>
                <a:tc>
                  <a:txBody>
                    <a:bodyPr/>
                    <a:lstStyle/>
                    <a:p>
                      <a:pPr fontAlgn="t"/>
                      <a:r>
                        <a:rPr lang="en-US" sz="1200" b="0" i="0" dirty="0">
                          <a:effectLst/>
                          <a:latin typeface="Lucida Sans Unicode" panose="020B0602030504020204" pitchFamily="34" charset="0"/>
                        </a:rPr>
                        <a:t>Aim is to develop one’s character.</a:t>
                      </a:r>
                    </a:p>
                  </a:txBody>
                  <a:tcPr/>
                </a:tc>
                <a:extLst>
                  <a:ext uri="{0D108BD9-81ED-4DB2-BD59-A6C34878D82A}">
                    <a16:rowId xmlns:a16="http://schemas.microsoft.com/office/drawing/2014/main" xmlns="" val="173193075"/>
                  </a:ext>
                </a:extLst>
              </a:tr>
            </a:tbl>
          </a:graphicData>
        </a:graphic>
      </p:graphicFrame>
      <p:sp>
        <p:nvSpPr>
          <p:cNvPr id="6" name="TextBox 5"/>
          <p:cNvSpPr txBox="1"/>
          <p:nvPr/>
        </p:nvSpPr>
        <p:spPr>
          <a:xfrm>
            <a:off x="317241" y="6019800"/>
            <a:ext cx="7455159" cy="276999"/>
          </a:xfrm>
          <a:prstGeom prst="rect">
            <a:avLst/>
          </a:prstGeom>
          <a:noFill/>
        </p:spPr>
        <p:txBody>
          <a:bodyPr wrap="square" rtlCol="0">
            <a:spAutoFit/>
          </a:bodyPr>
          <a:lstStyle/>
          <a:p>
            <a:r>
              <a:rPr lang="en-US" sz="1200" dirty="0"/>
              <a:t>https://www.brown.edu/academics/science-and-technology-studies/framework-making-ethical-decisions</a:t>
            </a:r>
          </a:p>
        </p:txBody>
      </p:sp>
    </p:spTree>
    <p:extLst>
      <p:ext uri="{BB962C8B-B14F-4D97-AF65-F5344CB8AC3E}">
        <p14:creationId xmlns:p14="http://schemas.microsoft.com/office/powerpoint/2010/main" val="1126742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6474</TotalTime>
  <Words>1067</Words>
  <Application>Microsoft Office PowerPoint</Application>
  <PresentationFormat>On-screen Show (4:3)</PresentationFormat>
  <Paragraphs>140</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forum2014</vt:lpstr>
      <vt:lpstr>PowerPoint Presentation</vt:lpstr>
      <vt:lpstr>Disclosures</vt:lpstr>
      <vt:lpstr>Goals and Objectives</vt:lpstr>
      <vt:lpstr>PowerPoint Presentation</vt:lpstr>
      <vt:lpstr>What are Ethics NOT?</vt:lpstr>
      <vt:lpstr>Types of Ethical frameworks</vt:lpstr>
      <vt:lpstr>Consequentialism/Utilitarian Ethics</vt:lpstr>
      <vt:lpstr>Duty/Rights Approach</vt:lpstr>
      <vt:lpstr>Competing frameworks</vt:lpstr>
      <vt:lpstr>Bioethics</vt:lpstr>
      <vt:lpstr>Ethical Principles</vt:lpstr>
      <vt:lpstr>Autonomy</vt:lpstr>
      <vt:lpstr>Beneficence</vt:lpstr>
      <vt:lpstr>Non-maleficence</vt:lpstr>
      <vt:lpstr>Justice</vt:lpstr>
      <vt:lpstr>Distributive Justice</vt:lpstr>
      <vt:lpstr>Fairness (Justice)</vt:lpstr>
      <vt:lpstr>Narrative Ethics</vt:lpstr>
      <vt:lpstr>Narrative Ethics</vt:lpstr>
      <vt:lpstr>PowerPoint Presentation</vt:lpstr>
      <vt:lpstr>PowerPoint Presentation</vt:lpstr>
      <vt:lpstr>Five Box Technique</vt:lpstr>
      <vt:lpstr>Small Group Exercise Debrief</vt:lpstr>
      <vt:lpstr>Self Reflection Debrief</vt:lpstr>
      <vt:lpstr>Taking this home……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Grace, Aaron J</cp:lastModifiedBy>
  <cp:revision>48</cp:revision>
  <cp:lastPrinted>2017-08-24T19:57:29Z</cp:lastPrinted>
  <dcterms:created xsi:type="dcterms:W3CDTF">2014-07-22T20:27:04Z</dcterms:created>
  <dcterms:modified xsi:type="dcterms:W3CDTF">2017-09-18T14:49:45Z</dcterms:modified>
</cp:coreProperties>
</file>