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2_104F44B9.xml" ContentType="application/vnd.ms-powerpoint.comments+xml"/>
  <Override PartName="/ppt/comments/modernComment_110_12E928D4.xml" ContentType="application/vnd.ms-powerpoint.comments+xml"/>
  <Override PartName="/ppt/comments/modernComment_14A_6003AFB2.xml" ContentType="application/vnd.ms-powerpoint.comments+xml"/>
  <Override PartName="/ppt/comments/modernComment_138_18C29F5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287" r:id="rId3"/>
    <p:sldId id="274" r:id="rId4"/>
    <p:sldId id="288" r:id="rId5"/>
    <p:sldId id="272" r:id="rId6"/>
    <p:sldId id="293" r:id="rId7"/>
    <p:sldId id="280" r:id="rId8"/>
    <p:sldId id="281" r:id="rId9"/>
    <p:sldId id="282" r:id="rId10"/>
    <p:sldId id="283" r:id="rId11"/>
    <p:sldId id="284" r:id="rId12"/>
    <p:sldId id="276" r:id="rId13"/>
    <p:sldId id="327" r:id="rId14"/>
    <p:sldId id="328" r:id="rId15"/>
    <p:sldId id="329" r:id="rId16"/>
    <p:sldId id="330" r:id="rId17"/>
    <p:sldId id="331" r:id="rId18"/>
    <p:sldId id="332" r:id="rId19"/>
    <p:sldId id="333" r:id="rId20"/>
    <p:sldId id="268" r:id="rId21"/>
    <p:sldId id="334" r:id="rId22"/>
    <p:sldId id="335" r:id="rId23"/>
    <p:sldId id="336" r:id="rId24"/>
    <p:sldId id="308" r:id="rId25"/>
    <p:sldId id="309" r:id="rId26"/>
    <p:sldId id="310" r:id="rId27"/>
    <p:sldId id="294" r:id="rId28"/>
    <p:sldId id="312" r:id="rId29"/>
    <p:sldId id="314" r:id="rId30"/>
    <p:sldId id="258" r:id="rId31"/>
    <p:sldId id="316" r:id="rId32"/>
    <p:sldId id="317" r:id="rId33"/>
    <p:sldId id="319" r:id="rId34"/>
    <p:sldId id="320" r:id="rId35"/>
    <p:sldId id="270" r:id="rId36"/>
    <p:sldId id="321" r:id="rId37"/>
    <p:sldId id="322" r:id="rId38"/>
    <p:sldId id="337" r:id="rId39"/>
    <p:sldId id="262" r:id="rId40"/>
    <p:sldId id="264" r:id="rId41"/>
    <p:sldId id="324" r:id="rId42"/>
    <p:sldId id="265" r:id="rId43"/>
    <p:sldId id="325" r:id="rId44"/>
    <p:sldId id="290" r:id="rId45"/>
    <p:sldId id="296" r:id="rId46"/>
    <p:sldId id="289" r:id="rId47"/>
    <p:sldId id="326" r:id="rId48"/>
    <p:sldId id="256" r:id="rId49"/>
    <p:sldId id="259" r:id="rId50"/>
    <p:sldId id="266" r:id="rId51"/>
    <p:sldId id="257" r:id="rId52"/>
    <p:sldId id="275" r:id="rId53"/>
    <p:sldId id="301" r:id="rId54"/>
    <p:sldId id="303" r:id="rId55"/>
    <p:sldId id="295" r:id="rId56"/>
    <p:sldId id="260" r:id="rId57"/>
    <p:sldId id="307" r:id="rId58"/>
    <p:sldId id="278" r:id="rId59"/>
    <p:sldId id="267" r:id="rId60"/>
    <p:sldId id="277" r:id="rId61"/>
    <p:sldId id="299" r:id="rId62"/>
    <p:sldId id="279" r:id="rId63"/>
    <p:sldId id="261" r:id="rId64"/>
    <p:sldId id="286" r:id="rId65"/>
    <p:sldId id="285" r:id="rId66"/>
    <p:sldId id="271" r:id="rId67"/>
    <p:sldId id="305" r:id="rId68"/>
    <p:sldId id="27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C8C795-F497-6A2F-65ED-C2BAC182903E}" name="Sherry Adkins" initials="SA" userId="S::sadkins@familyhealthservices.org::db142050-6f29-42bf-836a-9289cae2ce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53" autoAdjust="0"/>
  </p:normalViewPr>
  <p:slideViewPr>
    <p:cSldViewPr snapToGrid="0">
      <p:cViewPr varScale="1">
        <p:scale>
          <a:sx n="67" d="100"/>
          <a:sy n="67"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comments/modernComment_110_12E928D4.xml><?xml version="1.0" encoding="utf-8"?>
<p188:cmLst xmlns:a="http://schemas.openxmlformats.org/drawingml/2006/main" xmlns:r="http://schemas.openxmlformats.org/officeDocument/2006/relationships" xmlns:p188="http://schemas.microsoft.com/office/powerpoint/2018/8/main">
  <p188:cm id="{1FD620AE-8461-4E86-B6FA-8492810A06E7}" authorId="{5CC8C795-F497-6A2F-65ED-C2BAC182903E}" created="2022-07-31T22:22:54.096">
    <pc:sldMkLst xmlns:pc="http://schemas.microsoft.com/office/powerpoint/2013/main/command">
      <pc:docMk/>
      <pc:sldMk cId="317270228" sldId="272"/>
    </pc:sldMkLst>
    <p188:txBody>
      <a:bodyPr/>
      <a:lstStyle/>
      <a:p>
        <a:r>
          <a:rPr lang="en-US"/>
          <a:t>discussion 10 min?</a:t>
        </a:r>
      </a:p>
    </p188:txBody>
  </p188:cm>
</p188:cmLst>
</file>

<file path=ppt/comments/modernComment_112_104F44B9.xml><?xml version="1.0" encoding="utf-8"?>
<p188:cmLst xmlns:a="http://schemas.openxmlformats.org/drawingml/2006/main" xmlns:r="http://schemas.openxmlformats.org/officeDocument/2006/relationships" xmlns:p188="http://schemas.microsoft.com/office/powerpoint/2018/8/main">
  <p188:cm id="{FC9D10A5-C20D-4A63-9D3F-7071CEDDFDEA}" authorId="{5CC8C795-F497-6A2F-65ED-C2BAC182903E}" created="2022-07-17T15:08:25.445">
    <pc:sldMkLst xmlns:pc="http://schemas.microsoft.com/office/powerpoint/2013/main/command">
      <pc:docMk/>
      <pc:sldMk cId="273630393" sldId="274"/>
    </pc:sldMkLst>
    <p188:replyLst>
      <p188:reply id="{C5E1A34E-97DD-4C2E-8525-A190CE67B91D}" authorId="{5CC8C795-F497-6A2F-65ED-C2BAC182903E}" created="2022-07-31T22:22:32.877">
        <p188:txBody>
          <a:bodyPr/>
          <a:lstStyle/>
          <a:p>
            <a:r>
              <a:rPr lang="en-US"/>
              <a:t>story passed around/then handout/time for writing</a:t>
            </a:r>
          </a:p>
        </p188:txBody>
      </p188:reply>
      <p188:reply id="{1F79F4DF-4C08-435E-BDC7-4D8F8F6B5313}" authorId="{5CC8C795-F497-6A2F-65ED-C2BAC182903E}" created="2022-08-02T17:09:08.540">
        <p188:txBody>
          <a:bodyPr/>
          <a:lstStyle/>
          <a:p>
            <a:r>
              <a:rPr lang="en-US"/>
              <a:t>handout lists reflection questions-1.     Why did this happen?  ​
2.     What did the physician feel when faced with the error? What emotions do you feel?​
3.     What did the physician do when faced with the error? What would you do?​
4.     Did the physician recover? If so, how? If not, why not?​
5.     How did the patient discover and process the error?​
6.     Did anyone learn from or use the error for good? How?​
7.     What surprised you? Were any of your beliefs challenged?</a:t>
            </a:r>
          </a:p>
        </p188:txBody>
      </p188:reply>
    </p188:replyLst>
    <p188:txBody>
      <a:bodyPr/>
      <a:lstStyle/>
      <a:p>
        <a:r>
          <a:rPr lang="en-US"/>
          <a:t>later exp would be writing about your own experience w error/tell the story/have someone else re-tell to you?</a:t>
        </a:r>
      </a:p>
    </p188:txBody>
  </p188:cm>
</p188:cmLst>
</file>

<file path=ppt/comments/modernComment_138_18C29F5F.xml><?xml version="1.0" encoding="utf-8"?>
<p188:cmLst xmlns:a="http://schemas.openxmlformats.org/drawingml/2006/main" xmlns:r="http://schemas.openxmlformats.org/officeDocument/2006/relationships" xmlns:p188="http://schemas.microsoft.com/office/powerpoint/2018/8/main">
  <p188:cm id="{FDBD7828-03A3-4DDD-9DA3-804471927C9D}" authorId="{5CC8C795-F497-6A2F-65ED-C2BAC182903E}" created="2023-06-10T14:44:56.918">
    <ac:deMkLst xmlns:ac="http://schemas.microsoft.com/office/drawing/2013/main/command">
      <pc:docMk xmlns:pc="http://schemas.microsoft.com/office/powerpoint/2013/main/command"/>
      <pc:sldMk xmlns:pc="http://schemas.microsoft.com/office/powerpoint/2013/main/command" cId="415407967" sldId="312"/>
      <ac:picMk id="5" creationId="{7398ACA0-69E8-8DB6-4B3F-18294F3493B6}"/>
    </ac:deMkLst>
    <p188:txBody>
      <a:bodyPr/>
      <a:lstStyle/>
      <a:p>
        <a:r>
          <a:rPr lang="en-US"/>
          <a:t>PHOTO CITATION</a:t>
        </a:r>
      </a:p>
    </p188:txBody>
  </p188:cm>
</p188:cmLst>
</file>

<file path=ppt/comments/modernComment_14A_6003AFB2.xml><?xml version="1.0" encoding="utf-8"?>
<p188:cmLst xmlns:a="http://schemas.openxmlformats.org/drawingml/2006/main" xmlns:r="http://schemas.openxmlformats.org/officeDocument/2006/relationships" xmlns:p188="http://schemas.microsoft.com/office/powerpoint/2018/8/main">
  <p188:cm id="{4B6E6579-297C-4C00-A93A-291C63B45E7E}" authorId="{5CC8C795-F497-6A2F-65ED-C2BAC182903E}" created="2022-08-02T20:09:25.652">
    <pc:sldMkLst xmlns:pc="http://schemas.microsoft.com/office/powerpoint/2013/main/command">
      <pc:docMk/>
      <pc:sldMk cId="548783499" sldId="267"/>
    </pc:sldMkLst>
    <p188:replyLst>
      <p188:reply id="{0810D800-E9A7-42D8-8052-A1DAA4B68D1F}" authorId="{5CC8C795-F497-6A2F-65ED-C2BAC182903E}" created="2022-08-02T20:15:30.512">
        <p188:txBody>
          <a:bodyPr/>
          <a:lstStyle/>
          <a:p>
            <a:r>
              <a:rPr lang="en-US"/>
              <a:t>provide handout on some options</a:t>
            </a:r>
          </a:p>
        </p188:txBody>
      </p188:reply>
    </p188:replyLst>
    <p188:txBody>
      <a:bodyPr/>
      <a:lstStyle/>
      <a:p>
        <a:r>
          <a:rPr lang="en-US"/>
          <a:t>3 minutes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20FF2-826D-49D5-9697-F01A7095A2F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3FF1D1E-B67B-48F3-859B-34EE55CC48A7}">
      <dgm:prSet phldr="0"/>
      <dgm:spPr/>
      <dgm:t>
        <a:bodyPr/>
        <a:lstStyle/>
        <a:p>
          <a:pPr rtl="0"/>
          <a:r>
            <a:rPr lang="en-US" dirty="0">
              <a:latin typeface="Calibri Light" panose="020F0302020204030204"/>
            </a:rPr>
            <a:t>Try to remember a time when you made a mistake (medical or not)</a:t>
          </a:r>
          <a:endParaRPr lang="en-US" dirty="0"/>
        </a:p>
      </dgm:t>
    </dgm:pt>
    <dgm:pt modelId="{18AD61E0-6338-4FCE-A283-A725479B6E90}" type="parTrans" cxnId="{DF273D6D-EFF0-4FF3-972E-F1E1EB661FB0}">
      <dgm:prSet/>
      <dgm:spPr/>
      <dgm:t>
        <a:bodyPr/>
        <a:lstStyle/>
        <a:p>
          <a:endParaRPr lang="en-US"/>
        </a:p>
      </dgm:t>
    </dgm:pt>
    <dgm:pt modelId="{FD3A61BF-89E9-4608-93B3-08D64F4DB76A}" type="sibTrans" cxnId="{DF273D6D-EFF0-4FF3-972E-F1E1EB661FB0}">
      <dgm:prSet/>
      <dgm:spPr/>
      <dgm:t>
        <a:bodyPr/>
        <a:lstStyle/>
        <a:p>
          <a:endParaRPr lang="en-US"/>
        </a:p>
      </dgm:t>
    </dgm:pt>
    <dgm:pt modelId="{7C93B123-3025-440D-AFD4-8A2969422800}">
      <dgm:prSet phldr="0"/>
      <dgm:spPr/>
      <dgm:t>
        <a:bodyPr/>
        <a:lstStyle/>
        <a:p>
          <a:pPr rtl="0"/>
          <a:r>
            <a:rPr lang="en-US" dirty="0">
              <a:latin typeface="Calibri Light" panose="020F0302020204030204"/>
            </a:rPr>
            <a:t>How did you respond?</a:t>
          </a:r>
          <a:endParaRPr lang="en-US" dirty="0"/>
        </a:p>
      </dgm:t>
    </dgm:pt>
    <dgm:pt modelId="{DE330F6B-E50A-4F9E-8B0B-EEE44AB51E94}" type="parTrans" cxnId="{472E2361-3A1F-4DF6-8F99-24FC63B88539}">
      <dgm:prSet/>
      <dgm:spPr/>
      <dgm:t>
        <a:bodyPr/>
        <a:lstStyle/>
        <a:p>
          <a:endParaRPr lang="en-US"/>
        </a:p>
      </dgm:t>
    </dgm:pt>
    <dgm:pt modelId="{996B589C-6D8B-464B-90EA-4BDC632D6D63}" type="sibTrans" cxnId="{472E2361-3A1F-4DF6-8F99-24FC63B88539}">
      <dgm:prSet/>
      <dgm:spPr/>
      <dgm:t>
        <a:bodyPr/>
        <a:lstStyle/>
        <a:p>
          <a:endParaRPr lang="en-US"/>
        </a:p>
      </dgm:t>
    </dgm:pt>
    <dgm:pt modelId="{6897AA13-43C9-4576-BAB2-D97C4FBD69FA}">
      <dgm:prSet phldr="0"/>
      <dgm:spPr/>
      <dgm:t>
        <a:bodyPr/>
        <a:lstStyle/>
        <a:p>
          <a:pPr rtl="0"/>
          <a:r>
            <a:rPr lang="en-US" dirty="0">
              <a:latin typeface="Calibri Light" panose="020F0302020204030204"/>
            </a:rPr>
            <a:t>What helped you or what kept you from facing the error or 'doing the right thing'?</a:t>
          </a:r>
        </a:p>
      </dgm:t>
    </dgm:pt>
    <dgm:pt modelId="{3D824B2C-DC91-4E89-8DB6-158B020DC13C}" type="parTrans" cxnId="{EE94F19A-1BFF-4820-801B-F7B950B25740}">
      <dgm:prSet/>
      <dgm:spPr/>
      <dgm:t>
        <a:bodyPr/>
        <a:lstStyle/>
        <a:p>
          <a:endParaRPr lang="en-US"/>
        </a:p>
      </dgm:t>
    </dgm:pt>
    <dgm:pt modelId="{A2B54C87-EA23-4A20-A76A-A5CD4C55B760}" type="sibTrans" cxnId="{EE94F19A-1BFF-4820-801B-F7B950B25740}">
      <dgm:prSet/>
      <dgm:spPr/>
      <dgm:t>
        <a:bodyPr/>
        <a:lstStyle/>
        <a:p>
          <a:endParaRPr lang="en-US"/>
        </a:p>
      </dgm:t>
    </dgm:pt>
    <dgm:pt modelId="{1A2DA267-8E11-40FF-8B10-39082528874D}" type="pres">
      <dgm:prSet presAssocID="{75D20FF2-826D-49D5-9697-F01A7095A2FB}" presName="vert0" presStyleCnt="0">
        <dgm:presLayoutVars>
          <dgm:dir/>
          <dgm:animOne val="branch"/>
          <dgm:animLvl val="lvl"/>
        </dgm:presLayoutVars>
      </dgm:prSet>
      <dgm:spPr/>
    </dgm:pt>
    <dgm:pt modelId="{D0E72F3D-359A-429F-9757-A9BE38D12E96}" type="pres">
      <dgm:prSet presAssocID="{D3FF1D1E-B67B-48F3-859B-34EE55CC48A7}" presName="thickLine" presStyleLbl="alignNode1" presStyleIdx="0" presStyleCnt="3"/>
      <dgm:spPr/>
    </dgm:pt>
    <dgm:pt modelId="{A7C52E3E-2812-49AB-812C-03472FCB4AE3}" type="pres">
      <dgm:prSet presAssocID="{D3FF1D1E-B67B-48F3-859B-34EE55CC48A7}" presName="horz1" presStyleCnt="0"/>
      <dgm:spPr/>
    </dgm:pt>
    <dgm:pt modelId="{5046A848-69AD-44F0-B742-8004E49AD417}" type="pres">
      <dgm:prSet presAssocID="{D3FF1D1E-B67B-48F3-859B-34EE55CC48A7}" presName="tx1" presStyleLbl="revTx" presStyleIdx="0" presStyleCnt="3"/>
      <dgm:spPr/>
    </dgm:pt>
    <dgm:pt modelId="{961E5A08-1C5D-4228-80C3-B890426F62A1}" type="pres">
      <dgm:prSet presAssocID="{D3FF1D1E-B67B-48F3-859B-34EE55CC48A7}" presName="vert1" presStyleCnt="0"/>
      <dgm:spPr/>
    </dgm:pt>
    <dgm:pt modelId="{BEBFBFA6-D2E5-4BBF-8DAA-9A02354B59AE}" type="pres">
      <dgm:prSet presAssocID="{7C93B123-3025-440D-AFD4-8A2969422800}" presName="thickLine" presStyleLbl="alignNode1" presStyleIdx="1" presStyleCnt="3"/>
      <dgm:spPr/>
    </dgm:pt>
    <dgm:pt modelId="{1C4951DB-08D7-4906-94A8-88B64E34099C}" type="pres">
      <dgm:prSet presAssocID="{7C93B123-3025-440D-AFD4-8A2969422800}" presName="horz1" presStyleCnt="0"/>
      <dgm:spPr/>
    </dgm:pt>
    <dgm:pt modelId="{AEB47F79-152B-4AFC-8196-DD9A1D45461A}" type="pres">
      <dgm:prSet presAssocID="{7C93B123-3025-440D-AFD4-8A2969422800}" presName="tx1" presStyleLbl="revTx" presStyleIdx="1" presStyleCnt="3"/>
      <dgm:spPr/>
    </dgm:pt>
    <dgm:pt modelId="{46556E0F-ADEC-4A5E-962B-2946A378ABF8}" type="pres">
      <dgm:prSet presAssocID="{7C93B123-3025-440D-AFD4-8A2969422800}" presName="vert1" presStyleCnt="0"/>
      <dgm:spPr/>
    </dgm:pt>
    <dgm:pt modelId="{048428C4-213C-4E40-AE42-8B9764FDE6B5}" type="pres">
      <dgm:prSet presAssocID="{6897AA13-43C9-4576-BAB2-D97C4FBD69FA}" presName="thickLine" presStyleLbl="alignNode1" presStyleIdx="2" presStyleCnt="3"/>
      <dgm:spPr/>
    </dgm:pt>
    <dgm:pt modelId="{5FE10DE9-F6A3-46F2-9B03-B9489DB7CC9F}" type="pres">
      <dgm:prSet presAssocID="{6897AA13-43C9-4576-BAB2-D97C4FBD69FA}" presName="horz1" presStyleCnt="0"/>
      <dgm:spPr/>
    </dgm:pt>
    <dgm:pt modelId="{12B6B1DE-A2C4-4B66-B2F6-101F587871A5}" type="pres">
      <dgm:prSet presAssocID="{6897AA13-43C9-4576-BAB2-D97C4FBD69FA}" presName="tx1" presStyleLbl="revTx" presStyleIdx="2" presStyleCnt="3"/>
      <dgm:spPr/>
    </dgm:pt>
    <dgm:pt modelId="{284208F5-DE2C-4127-83B4-B0C5F0DD26D9}" type="pres">
      <dgm:prSet presAssocID="{6897AA13-43C9-4576-BAB2-D97C4FBD69FA}" presName="vert1" presStyleCnt="0"/>
      <dgm:spPr/>
    </dgm:pt>
  </dgm:ptLst>
  <dgm:cxnLst>
    <dgm:cxn modelId="{6CDAA724-E168-435B-B65E-EAA7C221348C}" type="presOf" srcId="{6897AA13-43C9-4576-BAB2-D97C4FBD69FA}" destId="{12B6B1DE-A2C4-4B66-B2F6-101F587871A5}" srcOrd="0" destOrd="0" presId="urn:microsoft.com/office/officeart/2008/layout/LinedList"/>
    <dgm:cxn modelId="{F23FE85D-1D13-432C-B588-3E82640B9F88}" type="presOf" srcId="{D3FF1D1E-B67B-48F3-859B-34EE55CC48A7}" destId="{5046A848-69AD-44F0-B742-8004E49AD417}" srcOrd="0" destOrd="0" presId="urn:microsoft.com/office/officeart/2008/layout/LinedList"/>
    <dgm:cxn modelId="{472E2361-3A1F-4DF6-8F99-24FC63B88539}" srcId="{75D20FF2-826D-49D5-9697-F01A7095A2FB}" destId="{7C93B123-3025-440D-AFD4-8A2969422800}" srcOrd="1" destOrd="0" parTransId="{DE330F6B-E50A-4F9E-8B0B-EEE44AB51E94}" sibTransId="{996B589C-6D8B-464B-90EA-4BDC632D6D63}"/>
    <dgm:cxn modelId="{B86FCB48-3D11-472F-805F-EE2B192732D4}" type="presOf" srcId="{75D20FF2-826D-49D5-9697-F01A7095A2FB}" destId="{1A2DA267-8E11-40FF-8B10-39082528874D}" srcOrd="0" destOrd="0" presId="urn:microsoft.com/office/officeart/2008/layout/LinedList"/>
    <dgm:cxn modelId="{DF273D6D-EFF0-4FF3-972E-F1E1EB661FB0}" srcId="{75D20FF2-826D-49D5-9697-F01A7095A2FB}" destId="{D3FF1D1E-B67B-48F3-859B-34EE55CC48A7}" srcOrd="0" destOrd="0" parTransId="{18AD61E0-6338-4FCE-A283-A725479B6E90}" sibTransId="{FD3A61BF-89E9-4608-93B3-08D64F4DB76A}"/>
    <dgm:cxn modelId="{C07A7C73-3542-49A2-897D-44FCA0CD432E}" type="presOf" srcId="{7C93B123-3025-440D-AFD4-8A2969422800}" destId="{AEB47F79-152B-4AFC-8196-DD9A1D45461A}" srcOrd="0" destOrd="0" presId="urn:microsoft.com/office/officeart/2008/layout/LinedList"/>
    <dgm:cxn modelId="{EE94F19A-1BFF-4820-801B-F7B950B25740}" srcId="{75D20FF2-826D-49D5-9697-F01A7095A2FB}" destId="{6897AA13-43C9-4576-BAB2-D97C4FBD69FA}" srcOrd="2" destOrd="0" parTransId="{3D824B2C-DC91-4E89-8DB6-158B020DC13C}" sibTransId="{A2B54C87-EA23-4A20-A76A-A5CD4C55B760}"/>
    <dgm:cxn modelId="{A98CDE70-0677-453C-92CE-214DF4DA4A99}" type="presParOf" srcId="{1A2DA267-8E11-40FF-8B10-39082528874D}" destId="{D0E72F3D-359A-429F-9757-A9BE38D12E96}" srcOrd="0" destOrd="0" presId="urn:microsoft.com/office/officeart/2008/layout/LinedList"/>
    <dgm:cxn modelId="{6957C693-1731-4EE1-98DF-74B3FDB5B869}" type="presParOf" srcId="{1A2DA267-8E11-40FF-8B10-39082528874D}" destId="{A7C52E3E-2812-49AB-812C-03472FCB4AE3}" srcOrd="1" destOrd="0" presId="urn:microsoft.com/office/officeart/2008/layout/LinedList"/>
    <dgm:cxn modelId="{408B0E0F-8364-4B1D-88F1-9F3FF4237BC5}" type="presParOf" srcId="{A7C52E3E-2812-49AB-812C-03472FCB4AE3}" destId="{5046A848-69AD-44F0-B742-8004E49AD417}" srcOrd="0" destOrd="0" presId="urn:microsoft.com/office/officeart/2008/layout/LinedList"/>
    <dgm:cxn modelId="{462538BE-B701-4C54-A2AB-AC3AB933E9BC}" type="presParOf" srcId="{A7C52E3E-2812-49AB-812C-03472FCB4AE3}" destId="{961E5A08-1C5D-4228-80C3-B890426F62A1}" srcOrd="1" destOrd="0" presId="urn:microsoft.com/office/officeart/2008/layout/LinedList"/>
    <dgm:cxn modelId="{299F2F8F-1075-42F2-8BD1-95AC21FB5C18}" type="presParOf" srcId="{1A2DA267-8E11-40FF-8B10-39082528874D}" destId="{BEBFBFA6-D2E5-4BBF-8DAA-9A02354B59AE}" srcOrd="2" destOrd="0" presId="urn:microsoft.com/office/officeart/2008/layout/LinedList"/>
    <dgm:cxn modelId="{C001DB00-B07C-4D37-AB2C-F24F700B37EA}" type="presParOf" srcId="{1A2DA267-8E11-40FF-8B10-39082528874D}" destId="{1C4951DB-08D7-4906-94A8-88B64E34099C}" srcOrd="3" destOrd="0" presId="urn:microsoft.com/office/officeart/2008/layout/LinedList"/>
    <dgm:cxn modelId="{AD3032DE-96B5-4A5C-B6B8-3598DCFBDF34}" type="presParOf" srcId="{1C4951DB-08D7-4906-94A8-88B64E34099C}" destId="{AEB47F79-152B-4AFC-8196-DD9A1D45461A}" srcOrd="0" destOrd="0" presId="urn:microsoft.com/office/officeart/2008/layout/LinedList"/>
    <dgm:cxn modelId="{1F24E3C6-CDD8-4282-AF78-DC3AF85053EB}" type="presParOf" srcId="{1C4951DB-08D7-4906-94A8-88B64E34099C}" destId="{46556E0F-ADEC-4A5E-962B-2946A378ABF8}" srcOrd="1" destOrd="0" presId="urn:microsoft.com/office/officeart/2008/layout/LinedList"/>
    <dgm:cxn modelId="{B679631A-0F33-4BB6-AC3F-9DA164E1BCFF}" type="presParOf" srcId="{1A2DA267-8E11-40FF-8B10-39082528874D}" destId="{048428C4-213C-4E40-AE42-8B9764FDE6B5}" srcOrd="4" destOrd="0" presId="urn:microsoft.com/office/officeart/2008/layout/LinedList"/>
    <dgm:cxn modelId="{37B13B3D-392E-4C4B-952A-325C0D4FF34E}" type="presParOf" srcId="{1A2DA267-8E11-40FF-8B10-39082528874D}" destId="{5FE10DE9-F6A3-46F2-9B03-B9489DB7CC9F}" srcOrd="5" destOrd="0" presId="urn:microsoft.com/office/officeart/2008/layout/LinedList"/>
    <dgm:cxn modelId="{EA69DD42-B7C3-4780-8030-2999624319F3}" type="presParOf" srcId="{5FE10DE9-F6A3-46F2-9B03-B9489DB7CC9F}" destId="{12B6B1DE-A2C4-4B66-B2F6-101F587871A5}" srcOrd="0" destOrd="0" presId="urn:microsoft.com/office/officeart/2008/layout/LinedList"/>
    <dgm:cxn modelId="{2AFFD393-C014-4893-B2AD-24CD426922B1}" type="presParOf" srcId="{5FE10DE9-F6A3-46F2-9B03-B9489DB7CC9F}" destId="{284208F5-DE2C-4127-83B4-B0C5F0DD26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20FF2-826D-49D5-9697-F01A7095A2F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C61167C-A043-4497-8894-35B8E10F6082}">
      <dgm:prSet/>
      <dgm:spPr/>
      <dgm:t>
        <a:bodyPr/>
        <a:lstStyle/>
        <a:p>
          <a:pPr rtl="0"/>
          <a:r>
            <a:rPr lang="en-US">
              <a:latin typeface="Calibri Light" panose="020F0302020204030204"/>
            </a:rPr>
            <a:t>Think about your medical career</a:t>
          </a:r>
        </a:p>
      </dgm:t>
    </dgm:pt>
    <dgm:pt modelId="{EAE8C2B7-6165-4C50-B3E5-201DFBAD206D}" type="parTrans" cxnId="{3F2E036D-5E00-4B39-B374-0EF791F7E8B5}">
      <dgm:prSet/>
      <dgm:spPr/>
      <dgm:t>
        <a:bodyPr/>
        <a:lstStyle/>
        <a:p>
          <a:endParaRPr lang="en-US"/>
        </a:p>
      </dgm:t>
    </dgm:pt>
    <dgm:pt modelId="{78099061-34F1-45CF-9C8D-4B5A7BDE6CB0}" type="sibTrans" cxnId="{3F2E036D-5E00-4B39-B374-0EF791F7E8B5}">
      <dgm:prSet/>
      <dgm:spPr/>
      <dgm:t>
        <a:bodyPr/>
        <a:lstStyle/>
        <a:p>
          <a:endParaRPr lang="en-US"/>
        </a:p>
      </dgm:t>
    </dgm:pt>
    <dgm:pt modelId="{74127681-40F7-4376-81E4-F4EDCEAB8756}">
      <dgm:prSet phldr="0"/>
      <dgm:spPr/>
      <dgm:t>
        <a:bodyPr/>
        <a:lstStyle/>
        <a:p>
          <a:pPr rtl="0"/>
          <a:r>
            <a:rPr lang="en-US">
              <a:latin typeface="Calibri Light" panose="020F0302020204030204"/>
            </a:rPr>
            <a:t>What was it like?</a:t>
          </a:r>
        </a:p>
      </dgm:t>
    </dgm:pt>
    <dgm:pt modelId="{6373427F-9D90-4B1F-9FF2-60FB0090E256}" type="parTrans" cxnId="{CF964C9E-6171-406D-8076-3246FFADF245}">
      <dgm:prSet/>
      <dgm:spPr/>
      <dgm:t>
        <a:bodyPr/>
        <a:lstStyle/>
        <a:p>
          <a:endParaRPr lang="en-US"/>
        </a:p>
      </dgm:t>
    </dgm:pt>
    <dgm:pt modelId="{0D0DCCED-81DD-4162-BA43-9262AE11D6F4}" type="sibTrans" cxnId="{CF964C9E-6171-406D-8076-3246FFADF245}">
      <dgm:prSet/>
      <dgm:spPr/>
      <dgm:t>
        <a:bodyPr/>
        <a:lstStyle/>
        <a:p>
          <a:endParaRPr lang="en-US"/>
        </a:p>
      </dgm:t>
    </dgm:pt>
    <dgm:pt modelId="{E2411AC6-0A85-48C2-8063-36B095F1A679}">
      <dgm:prSet phldr="0"/>
      <dgm:spPr/>
      <dgm:t>
        <a:bodyPr/>
        <a:lstStyle/>
        <a:p>
          <a:pPr rtl="0"/>
          <a:r>
            <a:rPr lang="en-US">
              <a:latin typeface="Calibri Light" panose="020F0302020204030204"/>
            </a:rPr>
            <a:t>Remember a clinical environment that you thought was remarkable – good for patients and/or good for the team</a:t>
          </a:r>
        </a:p>
      </dgm:t>
    </dgm:pt>
    <dgm:pt modelId="{68B94D11-AD7D-4D9C-9AF2-C4A3EAC483FB}" type="parTrans" cxnId="{15DF3198-E795-436A-865F-49F97D5A92AB}">
      <dgm:prSet/>
      <dgm:spPr/>
      <dgm:t>
        <a:bodyPr/>
        <a:lstStyle/>
        <a:p>
          <a:endParaRPr lang="en-US"/>
        </a:p>
      </dgm:t>
    </dgm:pt>
    <dgm:pt modelId="{3EA56039-34E1-4A57-8195-80AEBF342312}" type="sibTrans" cxnId="{15DF3198-E795-436A-865F-49F97D5A92AB}">
      <dgm:prSet/>
      <dgm:spPr/>
      <dgm:t>
        <a:bodyPr/>
        <a:lstStyle/>
        <a:p>
          <a:endParaRPr lang="en-US"/>
        </a:p>
      </dgm:t>
    </dgm:pt>
    <dgm:pt modelId="{2860C516-477E-4D6C-86A3-42BADDC58F6A}">
      <dgm:prSet phldr="0"/>
      <dgm:spPr/>
      <dgm:t>
        <a:bodyPr/>
        <a:lstStyle/>
        <a:p>
          <a:pPr rtl="0"/>
          <a:r>
            <a:rPr lang="en-US">
              <a:latin typeface="Calibri Light" panose="020F0302020204030204"/>
            </a:rPr>
            <a:t>If you can't recall a positive environment, describe a negative one</a:t>
          </a:r>
        </a:p>
      </dgm:t>
    </dgm:pt>
    <dgm:pt modelId="{E26C4E8B-4A7D-43A0-BC8A-1038D5D8249F}" type="parTrans" cxnId="{A9203F69-FE2E-480E-A3D5-A4459C6A149D}">
      <dgm:prSet/>
      <dgm:spPr/>
      <dgm:t>
        <a:bodyPr/>
        <a:lstStyle/>
        <a:p>
          <a:endParaRPr lang="en-US"/>
        </a:p>
      </dgm:t>
    </dgm:pt>
    <dgm:pt modelId="{5AA3F1C9-1A3B-42BE-B7BA-7D0C1C7D7910}" type="sibTrans" cxnId="{A9203F69-FE2E-480E-A3D5-A4459C6A149D}">
      <dgm:prSet/>
      <dgm:spPr/>
      <dgm:t>
        <a:bodyPr/>
        <a:lstStyle/>
        <a:p>
          <a:endParaRPr lang="en-US"/>
        </a:p>
      </dgm:t>
    </dgm:pt>
    <dgm:pt modelId="{1A2DA267-8E11-40FF-8B10-39082528874D}" type="pres">
      <dgm:prSet presAssocID="{75D20FF2-826D-49D5-9697-F01A7095A2FB}" presName="vert0" presStyleCnt="0">
        <dgm:presLayoutVars>
          <dgm:dir/>
          <dgm:animOne val="branch"/>
          <dgm:animLvl val="lvl"/>
        </dgm:presLayoutVars>
      </dgm:prSet>
      <dgm:spPr/>
    </dgm:pt>
    <dgm:pt modelId="{B9732705-F121-4460-94D6-FDBE8F40D5E9}" type="pres">
      <dgm:prSet presAssocID="{FC61167C-A043-4497-8894-35B8E10F6082}" presName="thickLine" presStyleLbl="alignNode1" presStyleIdx="0" presStyleCnt="4"/>
      <dgm:spPr/>
    </dgm:pt>
    <dgm:pt modelId="{8F6AF26D-E581-4159-83EB-E23A8D2A9E41}" type="pres">
      <dgm:prSet presAssocID="{FC61167C-A043-4497-8894-35B8E10F6082}" presName="horz1" presStyleCnt="0"/>
      <dgm:spPr/>
    </dgm:pt>
    <dgm:pt modelId="{6FA62494-51CF-4E7B-A39B-D56612386A63}" type="pres">
      <dgm:prSet presAssocID="{FC61167C-A043-4497-8894-35B8E10F6082}" presName="tx1" presStyleLbl="revTx" presStyleIdx="0" presStyleCnt="4"/>
      <dgm:spPr/>
    </dgm:pt>
    <dgm:pt modelId="{648908B3-1819-4051-A141-77310AEB2F9F}" type="pres">
      <dgm:prSet presAssocID="{FC61167C-A043-4497-8894-35B8E10F6082}" presName="vert1" presStyleCnt="0"/>
      <dgm:spPr/>
    </dgm:pt>
    <dgm:pt modelId="{C10A4D86-D386-4564-AAED-025493194E58}" type="pres">
      <dgm:prSet presAssocID="{E2411AC6-0A85-48C2-8063-36B095F1A679}" presName="thickLine" presStyleLbl="alignNode1" presStyleIdx="1" presStyleCnt="4"/>
      <dgm:spPr/>
    </dgm:pt>
    <dgm:pt modelId="{18D25793-9E6A-4CFD-A282-5E7DDA168AA1}" type="pres">
      <dgm:prSet presAssocID="{E2411AC6-0A85-48C2-8063-36B095F1A679}" presName="horz1" presStyleCnt="0"/>
      <dgm:spPr/>
    </dgm:pt>
    <dgm:pt modelId="{02EF33E3-EA21-4174-B461-2E34C04DBD2A}" type="pres">
      <dgm:prSet presAssocID="{E2411AC6-0A85-48C2-8063-36B095F1A679}" presName="tx1" presStyleLbl="revTx" presStyleIdx="1" presStyleCnt="4"/>
      <dgm:spPr/>
    </dgm:pt>
    <dgm:pt modelId="{11D16ACA-EE14-4AF6-A006-70C7C4E28ADB}" type="pres">
      <dgm:prSet presAssocID="{E2411AC6-0A85-48C2-8063-36B095F1A679}" presName="vert1" presStyleCnt="0"/>
      <dgm:spPr/>
    </dgm:pt>
    <dgm:pt modelId="{59944F75-6A5D-4333-9839-9D7132F4DEA4}" type="pres">
      <dgm:prSet presAssocID="{74127681-40F7-4376-81E4-F4EDCEAB8756}" presName="thickLine" presStyleLbl="alignNode1" presStyleIdx="2" presStyleCnt="4"/>
      <dgm:spPr/>
    </dgm:pt>
    <dgm:pt modelId="{E2F1ADD9-676A-4C6A-B692-692CA9051DEE}" type="pres">
      <dgm:prSet presAssocID="{74127681-40F7-4376-81E4-F4EDCEAB8756}" presName="horz1" presStyleCnt="0"/>
      <dgm:spPr/>
    </dgm:pt>
    <dgm:pt modelId="{E2C1C638-8AB2-4EA4-8724-F14B40A9439E}" type="pres">
      <dgm:prSet presAssocID="{74127681-40F7-4376-81E4-F4EDCEAB8756}" presName="tx1" presStyleLbl="revTx" presStyleIdx="2" presStyleCnt="4"/>
      <dgm:spPr/>
    </dgm:pt>
    <dgm:pt modelId="{21135C95-A7B9-4976-8036-34E6101CAFDB}" type="pres">
      <dgm:prSet presAssocID="{74127681-40F7-4376-81E4-F4EDCEAB8756}" presName="vert1" presStyleCnt="0"/>
      <dgm:spPr/>
    </dgm:pt>
    <dgm:pt modelId="{BCA5D697-66BB-4ADF-A069-65FA5147F766}" type="pres">
      <dgm:prSet presAssocID="{2860C516-477E-4D6C-86A3-42BADDC58F6A}" presName="thickLine" presStyleLbl="alignNode1" presStyleIdx="3" presStyleCnt="4"/>
      <dgm:spPr/>
    </dgm:pt>
    <dgm:pt modelId="{C8791624-FB3D-4DC3-8408-7AED56541AC9}" type="pres">
      <dgm:prSet presAssocID="{2860C516-477E-4D6C-86A3-42BADDC58F6A}" presName="horz1" presStyleCnt="0"/>
      <dgm:spPr/>
    </dgm:pt>
    <dgm:pt modelId="{EE1D24F6-4430-4A2E-AF59-476F09561D12}" type="pres">
      <dgm:prSet presAssocID="{2860C516-477E-4D6C-86A3-42BADDC58F6A}" presName="tx1" presStyleLbl="revTx" presStyleIdx="3" presStyleCnt="4"/>
      <dgm:spPr/>
    </dgm:pt>
    <dgm:pt modelId="{55D726D0-7C48-4020-BEF1-D800C775C652}" type="pres">
      <dgm:prSet presAssocID="{2860C516-477E-4D6C-86A3-42BADDC58F6A}" presName="vert1" presStyleCnt="0"/>
      <dgm:spPr/>
    </dgm:pt>
  </dgm:ptLst>
  <dgm:cxnLst>
    <dgm:cxn modelId="{66694A0E-9CC9-4CB5-B639-3FE8F6BB2DC1}" type="presOf" srcId="{2860C516-477E-4D6C-86A3-42BADDC58F6A}" destId="{EE1D24F6-4430-4A2E-AF59-476F09561D12}" srcOrd="0" destOrd="0" presId="urn:microsoft.com/office/officeart/2008/layout/LinedList"/>
    <dgm:cxn modelId="{B86FCB48-3D11-472F-805F-EE2B192732D4}" type="presOf" srcId="{75D20FF2-826D-49D5-9697-F01A7095A2FB}" destId="{1A2DA267-8E11-40FF-8B10-39082528874D}" srcOrd="0" destOrd="0" presId="urn:microsoft.com/office/officeart/2008/layout/LinedList"/>
    <dgm:cxn modelId="{A9203F69-FE2E-480E-A3D5-A4459C6A149D}" srcId="{75D20FF2-826D-49D5-9697-F01A7095A2FB}" destId="{2860C516-477E-4D6C-86A3-42BADDC58F6A}" srcOrd="3" destOrd="0" parTransId="{E26C4E8B-4A7D-43A0-BC8A-1038D5D8249F}" sibTransId="{5AA3F1C9-1A3B-42BE-B7BA-7D0C1C7D7910}"/>
    <dgm:cxn modelId="{3F2E036D-5E00-4B39-B374-0EF791F7E8B5}" srcId="{75D20FF2-826D-49D5-9697-F01A7095A2FB}" destId="{FC61167C-A043-4497-8894-35B8E10F6082}" srcOrd="0" destOrd="0" parTransId="{EAE8C2B7-6165-4C50-B3E5-201DFBAD206D}" sibTransId="{78099061-34F1-45CF-9C8D-4B5A7BDE6CB0}"/>
    <dgm:cxn modelId="{15DF3198-E795-436A-865F-49F97D5A92AB}" srcId="{75D20FF2-826D-49D5-9697-F01A7095A2FB}" destId="{E2411AC6-0A85-48C2-8063-36B095F1A679}" srcOrd="1" destOrd="0" parTransId="{68B94D11-AD7D-4D9C-9AF2-C4A3EAC483FB}" sibTransId="{3EA56039-34E1-4A57-8195-80AEBF342312}"/>
    <dgm:cxn modelId="{105B9A9D-0675-4220-BD7E-04573103759F}" type="presOf" srcId="{E2411AC6-0A85-48C2-8063-36B095F1A679}" destId="{02EF33E3-EA21-4174-B461-2E34C04DBD2A}" srcOrd="0" destOrd="0" presId="urn:microsoft.com/office/officeart/2008/layout/LinedList"/>
    <dgm:cxn modelId="{CF964C9E-6171-406D-8076-3246FFADF245}" srcId="{75D20FF2-826D-49D5-9697-F01A7095A2FB}" destId="{74127681-40F7-4376-81E4-F4EDCEAB8756}" srcOrd="2" destOrd="0" parTransId="{6373427F-9D90-4B1F-9FF2-60FB0090E256}" sibTransId="{0D0DCCED-81DD-4162-BA43-9262AE11D6F4}"/>
    <dgm:cxn modelId="{468719BC-5857-47AD-BB50-EFD995205F2E}" type="presOf" srcId="{FC61167C-A043-4497-8894-35B8E10F6082}" destId="{6FA62494-51CF-4E7B-A39B-D56612386A63}" srcOrd="0" destOrd="0" presId="urn:microsoft.com/office/officeart/2008/layout/LinedList"/>
    <dgm:cxn modelId="{27A13BC6-22C0-4636-A4A6-A89B7CD9AB79}" type="presOf" srcId="{74127681-40F7-4376-81E4-F4EDCEAB8756}" destId="{E2C1C638-8AB2-4EA4-8724-F14B40A9439E}" srcOrd="0" destOrd="0" presId="urn:microsoft.com/office/officeart/2008/layout/LinedList"/>
    <dgm:cxn modelId="{A537908A-2B31-4F45-84AE-B93FF559D7ED}" type="presParOf" srcId="{1A2DA267-8E11-40FF-8B10-39082528874D}" destId="{B9732705-F121-4460-94D6-FDBE8F40D5E9}" srcOrd="0" destOrd="0" presId="urn:microsoft.com/office/officeart/2008/layout/LinedList"/>
    <dgm:cxn modelId="{6710D23D-4B9D-4F0D-B42E-C5A161DEABBA}" type="presParOf" srcId="{1A2DA267-8E11-40FF-8B10-39082528874D}" destId="{8F6AF26D-E581-4159-83EB-E23A8D2A9E41}" srcOrd="1" destOrd="0" presId="urn:microsoft.com/office/officeart/2008/layout/LinedList"/>
    <dgm:cxn modelId="{0866987A-9777-42A9-9C73-7C419760B40E}" type="presParOf" srcId="{8F6AF26D-E581-4159-83EB-E23A8D2A9E41}" destId="{6FA62494-51CF-4E7B-A39B-D56612386A63}" srcOrd="0" destOrd="0" presId="urn:microsoft.com/office/officeart/2008/layout/LinedList"/>
    <dgm:cxn modelId="{47714372-B3FC-43F3-B045-9A01CFCD9D6A}" type="presParOf" srcId="{8F6AF26D-E581-4159-83EB-E23A8D2A9E41}" destId="{648908B3-1819-4051-A141-77310AEB2F9F}" srcOrd="1" destOrd="0" presId="urn:microsoft.com/office/officeart/2008/layout/LinedList"/>
    <dgm:cxn modelId="{53613546-32B2-4EA0-BA0E-A84D09B8ACA5}" type="presParOf" srcId="{1A2DA267-8E11-40FF-8B10-39082528874D}" destId="{C10A4D86-D386-4564-AAED-025493194E58}" srcOrd="2" destOrd="0" presId="urn:microsoft.com/office/officeart/2008/layout/LinedList"/>
    <dgm:cxn modelId="{332FE696-C5A2-4025-B154-B60A3A3F5B3C}" type="presParOf" srcId="{1A2DA267-8E11-40FF-8B10-39082528874D}" destId="{18D25793-9E6A-4CFD-A282-5E7DDA168AA1}" srcOrd="3" destOrd="0" presId="urn:microsoft.com/office/officeart/2008/layout/LinedList"/>
    <dgm:cxn modelId="{1053F405-0B05-4E10-9DEF-13A9A771002E}" type="presParOf" srcId="{18D25793-9E6A-4CFD-A282-5E7DDA168AA1}" destId="{02EF33E3-EA21-4174-B461-2E34C04DBD2A}" srcOrd="0" destOrd="0" presId="urn:microsoft.com/office/officeart/2008/layout/LinedList"/>
    <dgm:cxn modelId="{6BE944E3-4763-4B1A-B414-7C0F24271984}" type="presParOf" srcId="{18D25793-9E6A-4CFD-A282-5E7DDA168AA1}" destId="{11D16ACA-EE14-4AF6-A006-70C7C4E28ADB}" srcOrd="1" destOrd="0" presId="urn:microsoft.com/office/officeart/2008/layout/LinedList"/>
    <dgm:cxn modelId="{B83BAEAA-C2B2-4323-BF30-00EF33B4484D}" type="presParOf" srcId="{1A2DA267-8E11-40FF-8B10-39082528874D}" destId="{59944F75-6A5D-4333-9839-9D7132F4DEA4}" srcOrd="4" destOrd="0" presId="urn:microsoft.com/office/officeart/2008/layout/LinedList"/>
    <dgm:cxn modelId="{9422EE3F-9BAB-48CD-8447-1ABAEEA4B0DB}" type="presParOf" srcId="{1A2DA267-8E11-40FF-8B10-39082528874D}" destId="{E2F1ADD9-676A-4C6A-B692-692CA9051DEE}" srcOrd="5" destOrd="0" presId="urn:microsoft.com/office/officeart/2008/layout/LinedList"/>
    <dgm:cxn modelId="{8B45EF24-015C-4E8C-AA36-B114CA5351E2}" type="presParOf" srcId="{E2F1ADD9-676A-4C6A-B692-692CA9051DEE}" destId="{E2C1C638-8AB2-4EA4-8724-F14B40A9439E}" srcOrd="0" destOrd="0" presId="urn:microsoft.com/office/officeart/2008/layout/LinedList"/>
    <dgm:cxn modelId="{736FCD08-E3A1-45BA-B0F4-33059FB535DD}" type="presParOf" srcId="{E2F1ADD9-676A-4C6A-B692-692CA9051DEE}" destId="{21135C95-A7B9-4976-8036-34E6101CAFDB}" srcOrd="1" destOrd="0" presId="urn:microsoft.com/office/officeart/2008/layout/LinedList"/>
    <dgm:cxn modelId="{8DA8D4E3-694F-4AD2-B637-8A0CDF2D27B9}" type="presParOf" srcId="{1A2DA267-8E11-40FF-8B10-39082528874D}" destId="{BCA5D697-66BB-4ADF-A069-65FA5147F766}" srcOrd="6" destOrd="0" presId="urn:microsoft.com/office/officeart/2008/layout/LinedList"/>
    <dgm:cxn modelId="{263A21EC-0BBC-4F48-A7F6-7880F6DB3FA3}" type="presParOf" srcId="{1A2DA267-8E11-40FF-8B10-39082528874D}" destId="{C8791624-FB3D-4DC3-8408-7AED56541AC9}" srcOrd="7" destOrd="0" presId="urn:microsoft.com/office/officeart/2008/layout/LinedList"/>
    <dgm:cxn modelId="{99E1859C-02D9-4656-9750-27ACB236DCCB}" type="presParOf" srcId="{C8791624-FB3D-4DC3-8408-7AED56541AC9}" destId="{EE1D24F6-4430-4A2E-AF59-476F09561D12}" srcOrd="0" destOrd="0" presId="urn:microsoft.com/office/officeart/2008/layout/LinedList"/>
    <dgm:cxn modelId="{E90A3A84-5EAA-48F1-8B4E-2352C209F54B}" type="presParOf" srcId="{C8791624-FB3D-4DC3-8408-7AED56541AC9}" destId="{55D726D0-7C48-4020-BEF1-D800C775C6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20FF2-826D-49D5-9697-F01A7095A2F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79037B1-F7C1-423F-8959-0837B98D48A2}">
      <dgm:prSet/>
      <dgm:spPr/>
      <dgm:t>
        <a:bodyPr/>
        <a:lstStyle/>
        <a:p>
          <a:r>
            <a:rPr lang="en-US" b="0"/>
            <a:t>Human beings make errors, even smart and hard working doctors</a:t>
          </a:r>
        </a:p>
      </dgm:t>
    </dgm:pt>
    <dgm:pt modelId="{EA008997-B311-4F76-8FD3-FCEDB726F07C}" type="parTrans" cxnId="{45191605-472E-453B-A7A3-439DF4C608F4}">
      <dgm:prSet/>
      <dgm:spPr/>
      <dgm:t>
        <a:bodyPr/>
        <a:lstStyle/>
        <a:p>
          <a:endParaRPr lang="en-US"/>
        </a:p>
      </dgm:t>
    </dgm:pt>
    <dgm:pt modelId="{DB85443E-C211-4306-A59D-1AAC20FB8412}" type="sibTrans" cxnId="{45191605-472E-453B-A7A3-439DF4C608F4}">
      <dgm:prSet/>
      <dgm:spPr/>
      <dgm:t>
        <a:bodyPr/>
        <a:lstStyle/>
        <a:p>
          <a:endParaRPr lang="en-US"/>
        </a:p>
      </dgm:t>
    </dgm:pt>
    <dgm:pt modelId="{1DC43CA1-0E2F-459F-AFDE-12D3E74E0F66}">
      <dgm:prSet/>
      <dgm:spPr/>
      <dgm:t>
        <a:bodyPr/>
        <a:lstStyle/>
        <a:p>
          <a:r>
            <a:rPr lang="en-US" b="0"/>
            <a:t>Error impacts patients and care team</a:t>
          </a:r>
        </a:p>
      </dgm:t>
    </dgm:pt>
    <dgm:pt modelId="{0D113D77-9025-4E23-AD6C-AADC96178A70}" type="parTrans" cxnId="{2B06E239-B313-4C72-BB30-F985092C7579}">
      <dgm:prSet/>
      <dgm:spPr/>
      <dgm:t>
        <a:bodyPr/>
        <a:lstStyle/>
        <a:p>
          <a:endParaRPr lang="en-US"/>
        </a:p>
      </dgm:t>
    </dgm:pt>
    <dgm:pt modelId="{765004F2-46D7-414D-ABC9-70B3B123E01B}" type="sibTrans" cxnId="{2B06E239-B313-4C72-BB30-F985092C7579}">
      <dgm:prSet/>
      <dgm:spPr/>
      <dgm:t>
        <a:bodyPr/>
        <a:lstStyle/>
        <a:p>
          <a:endParaRPr lang="en-US"/>
        </a:p>
      </dgm:t>
    </dgm:pt>
    <dgm:pt modelId="{B22CE5B2-8083-4377-8129-FECA037AD2FE}">
      <dgm:prSet/>
      <dgm:spPr/>
      <dgm:t>
        <a:bodyPr/>
        <a:lstStyle/>
        <a:p>
          <a:r>
            <a:rPr lang="en-US" b="0"/>
            <a:t>We should be honest and learn from errors, even if it's hard</a:t>
          </a:r>
        </a:p>
      </dgm:t>
    </dgm:pt>
    <dgm:pt modelId="{B0CE4989-2ED4-4EB4-AE5D-15A30B96BB89}" type="parTrans" cxnId="{BA3358FE-1C5D-4A76-BBF5-57E0AA034C23}">
      <dgm:prSet/>
      <dgm:spPr/>
      <dgm:t>
        <a:bodyPr/>
        <a:lstStyle/>
        <a:p>
          <a:endParaRPr lang="en-US"/>
        </a:p>
      </dgm:t>
    </dgm:pt>
    <dgm:pt modelId="{65F4BF65-5D18-488F-BA38-1D0A0BCA3F23}" type="sibTrans" cxnId="{BA3358FE-1C5D-4A76-BBF5-57E0AA034C23}">
      <dgm:prSet/>
      <dgm:spPr/>
      <dgm:t>
        <a:bodyPr/>
        <a:lstStyle/>
        <a:p>
          <a:endParaRPr lang="en-US"/>
        </a:p>
      </dgm:t>
    </dgm:pt>
    <dgm:pt modelId="{FC61167C-A043-4497-8894-35B8E10F6082}">
      <dgm:prSet custT="1"/>
      <dgm:spPr/>
      <dgm:t>
        <a:bodyPr/>
        <a:lstStyle/>
        <a:p>
          <a:pPr rtl="0"/>
          <a:r>
            <a:rPr lang="en-US" sz="3800" b="0" kern="1200">
              <a:solidFill>
                <a:prstClr val="black">
                  <a:hueOff val="0"/>
                  <a:satOff val="0"/>
                  <a:lumOff val="0"/>
                  <a:alphaOff val="0"/>
                </a:prstClr>
              </a:solidFill>
              <a:latin typeface="Calibri" panose="020F0502020204030204"/>
              <a:ea typeface="+mn-ea"/>
              <a:cs typeface="+mn-cs"/>
            </a:rPr>
            <a:t>Our</a:t>
          </a:r>
          <a:r>
            <a:rPr lang="en-US" sz="3800" b="0" kern="1200"/>
            <a:t> colleagues and </a:t>
          </a:r>
          <a:r>
            <a:rPr lang="en-US" sz="3800" b="0" kern="1200">
              <a:solidFill>
                <a:prstClr val="black">
                  <a:hueOff val="0"/>
                  <a:satOff val="0"/>
                  <a:lumOff val="0"/>
                  <a:alphaOff val="0"/>
                </a:prstClr>
              </a:solidFill>
              <a:latin typeface="Calibri" panose="020F0502020204030204"/>
              <a:ea typeface="+mn-ea"/>
              <a:cs typeface="+mn-cs"/>
            </a:rPr>
            <a:t>patients can help us imp</a:t>
          </a:r>
          <a:r>
            <a:rPr lang="en-US" sz="3800" b="0" kern="1200"/>
            <a:t>rove error culture</a:t>
          </a:r>
        </a:p>
      </dgm:t>
    </dgm:pt>
    <dgm:pt modelId="{EAE8C2B7-6165-4C50-B3E5-201DFBAD206D}" type="parTrans" cxnId="{3F2E036D-5E00-4B39-B374-0EF791F7E8B5}">
      <dgm:prSet/>
      <dgm:spPr/>
      <dgm:t>
        <a:bodyPr/>
        <a:lstStyle/>
        <a:p>
          <a:endParaRPr lang="en-US"/>
        </a:p>
      </dgm:t>
    </dgm:pt>
    <dgm:pt modelId="{78099061-34F1-45CF-9C8D-4B5A7BDE6CB0}" type="sibTrans" cxnId="{3F2E036D-5E00-4B39-B374-0EF791F7E8B5}">
      <dgm:prSet/>
      <dgm:spPr/>
      <dgm:t>
        <a:bodyPr/>
        <a:lstStyle/>
        <a:p>
          <a:endParaRPr lang="en-US"/>
        </a:p>
      </dgm:t>
    </dgm:pt>
    <dgm:pt modelId="{1A2DA267-8E11-40FF-8B10-39082528874D}" type="pres">
      <dgm:prSet presAssocID="{75D20FF2-826D-49D5-9697-F01A7095A2FB}" presName="vert0" presStyleCnt="0">
        <dgm:presLayoutVars>
          <dgm:dir/>
          <dgm:animOne val="branch"/>
          <dgm:animLvl val="lvl"/>
        </dgm:presLayoutVars>
      </dgm:prSet>
      <dgm:spPr/>
    </dgm:pt>
    <dgm:pt modelId="{2D774996-2A2C-434D-997D-55C671751839}" type="pres">
      <dgm:prSet presAssocID="{379037B1-F7C1-423F-8959-0837B98D48A2}" presName="thickLine" presStyleLbl="alignNode1" presStyleIdx="0" presStyleCnt="4"/>
      <dgm:spPr/>
    </dgm:pt>
    <dgm:pt modelId="{FD64268D-182F-4072-9ECB-DD338FEE5751}" type="pres">
      <dgm:prSet presAssocID="{379037B1-F7C1-423F-8959-0837B98D48A2}" presName="horz1" presStyleCnt="0"/>
      <dgm:spPr/>
    </dgm:pt>
    <dgm:pt modelId="{046276AE-62A4-4CD8-B307-06A71B113309}" type="pres">
      <dgm:prSet presAssocID="{379037B1-F7C1-423F-8959-0837B98D48A2}" presName="tx1" presStyleLbl="revTx" presStyleIdx="0" presStyleCnt="4"/>
      <dgm:spPr/>
    </dgm:pt>
    <dgm:pt modelId="{DFCB74C5-379A-456F-804C-E30656AF86EC}" type="pres">
      <dgm:prSet presAssocID="{379037B1-F7C1-423F-8959-0837B98D48A2}" presName="vert1" presStyleCnt="0"/>
      <dgm:spPr/>
    </dgm:pt>
    <dgm:pt modelId="{31185A4B-DDDF-47E0-865B-E40CEC4CBEAE}" type="pres">
      <dgm:prSet presAssocID="{1DC43CA1-0E2F-459F-AFDE-12D3E74E0F66}" presName="thickLine" presStyleLbl="alignNode1" presStyleIdx="1" presStyleCnt="4"/>
      <dgm:spPr/>
    </dgm:pt>
    <dgm:pt modelId="{FE1BCC7C-9A4D-458F-AC6C-D51E872C6BB3}" type="pres">
      <dgm:prSet presAssocID="{1DC43CA1-0E2F-459F-AFDE-12D3E74E0F66}" presName="horz1" presStyleCnt="0"/>
      <dgm:spPr/>
    </dgm:pt>
    <dgm:pt modelId="{4D089C43-BCEE-4939-85B1-04236625A6AE}" type="pres">
      <dgm:prSet presAssocID="{1DC43CA1-0E2F-459F-AFDE-12D3E74E0F66}" presName="tx1" presStyleLbl="revTx" presStyleIdx="1" presStyleCnt="4"/>
      <dgm:spPr/>
    </dgm:pt>
    <dgm:pt modelId="{42A8570B-D244-4F87-BF25-DD3C6D499FBE}" type="pres">
      <dgm:prSet presAssocID="{1DC43CA1-0E2F-459F-AFDE-12D3E74E0F66}" presName="vert1" presStyleCnt="0"/>
      <dgm:spPr/>
    </dgm:pt>
    <dgm:pt modelId="{A5E33AF4-6035-4A0A-8077-A2D635C18218}" type="pres">
      <dgm:prSet presAssocID="{B22CE5B2-8083-4377-8129-FECA037AD2FE}" presName="thickLine" presStyleLbl="alignNode1" presStyleIdx="2" presStyleCnt="4"/>
      <dgm:spPr/>
    </dgm:pt>
    <dgm:pt modelId="{CBD6B5F5-DDCC-44E9-8AD8-E846B3971252}" type="pres">
      <dgm:prSet presAssocID="{B22CE5B2-8083-4377-8129-FECA037AD2FE}" presName="horz1" presStyleCnt="0"/>
      <dgm:spPr/>
    </dgm:pt>
    <dgm:pt modelId="{6BAEC262-6D40-458E-A96C-22A37695E521}" type="pres">
      <dgm:prSet presAssocID="{B22CE5B2-8083-4377-8129-FECA037AD2FE}" presName="tx1" presStyleLbl="revTx" presStyleIdx="2" presStyleCnt="4"/>
      <dgm:spPr/>
    </dgm:pt>
    <dgm:pt modelId="{85E951A3-8ECD-4E28-A165-D53C2D6A08C6}" type="pres">
      <dgm:prSet presAssocID="{B22CE5B2-8083-4377-8129-FECA037AD2FE}" presName="vert1" presStyleCnt="0"/>
      <dgm:spPr/>
    </dgm:pt>
    <dgm:pt modelId="{B9732705-F121-4460-94D6-FDBE8F40D5E9}" type="pres">
      <dgm:prSet presAssocID="{FC61167C-A043-4497-8894-35B8E10F6082}" presName="thickLine" presStyleLbl="alignNode1" presStyleIdx="3" presStyleCnt="4"/>
      <dgm:spPr/>
    </dgm:pt>
    <dgm:pt modelId="{8F6AF26D-E581-4159-83EB-E23A8D2A9E41}" type="pres">
      <dgm:prSet presAssocID="{FC61167C-A043-4497-8894-35B8E10F6082}" presName="horz1" presStyleCnt="0"/>
      <dgm:spPr/>
    </dgm:pt>
    <dgm:pt modelId="{6FA62494-51CF-4E7B-A39B-D56612386A63}" type="pres">
      <dgm:prSet presAssocID="{FC61167C-A043-4497-8894-35B8E10F6082}" presName="tx1" presStyleLbl="revTx" presStyleIdx="3" presStyleCnt="4"/>
      <dgm:spPr/>
    </dgm:pt>
    <dgm:pt modelId="{648908B3-1819-4051-A141-77310AEB2F9F}" type="pres">
      <dgm:prSet presAssocID="{FC61167C-A043-4497-8894-35B8E10F6082}" presName="vert1" presStyleCnt="0"/>
      <dgm:spPr/>
    </dgm:pt>
  </dgm:ptLst>
  <dgm:cxnLst>
    <dgm:cxn modelId="{45191605-472E-453B-A7A3-439DF4C608F4}" srcId="{75D20FF2-826D-49D5-9697-F01A7095A2FB}" destId="{379037B1-F7C1-423F-8959-0837B98D48A2}" srcOrd="0" destOrd="0" parTransId="{EA008997-B311-4F76-8FD3-FCEDB726F07C}" sibTransId="{DB85443E-C211-4306-A59D-1AAC20FB8412}"/>
    <dgm:cxn modelId="{2B06E239-B313-4C72-BB30-F985092C7579}" srcId="{75D20FF2-826D-49D5-9697-F01A7095A2FB}" destId="{1DC43CA1-0E2F-459F-AFDE-12D3E74E0F66}" srcOrd="1" destOrd="0" parTransId="{0D113D77-9025-4E23-AD6C-AADC96178A70}" sibTransId="{765004F2-46D7-414D-ABC9-70B3B123E01B}"/>
    <dgm:cxn modelId="{DA835566-8ABE-49AC-B26D-A2DD5D14C4EF}" type="presOf" srcId="{1DC43CA1-0E2F-459F-AFDE-12D3E74E0F66}" destId="{4D089C43-BCEE-4939-85B1-04236625A6AE}" srcOrd="0" destOrd="0" presId="urn:microsoft.com/office/officeart/2008/layout/LinedList"/>
    <dgm:cxn modelId="{B86FCB48-3D11-472F-805F-EE2B192732D4}" type="presOf" srcId="{75D20FF2-826D-49D5-9697-F01A7095A2FB}" destId="{1A2DA267-8E11-40FF-8B10-39082528874D}" srcOrd="0" destOrd="0" presId="urn:microsoft.com/office/officeart/2008/layout/LinedList"/>
    <dgm:cxn modelId="{3F2E036D-5E00-4B39-B374-0EF791F7E8B5}" srcId="{75D20FF2-826D-49D5-9697-F01A7095A2FB}" destId="{FC61167C-A043-4497-8894-35B8E10F6082}" srcOrd="3" destOrd="0" parTransId="{EAE8C2B7-6165-4C50-B3E5-201DFBAD206D}" sibTransId="{78099061-34F1-45CF-9C8D-4B5A7BDE6CB0}"/>
    <dgm:cxn modelId="{19777B70-A755-4563-8DF1-4C7A76D8A6EA}" type="presOf" srcId="{B22CE5B2-8083-4377-8129-FECA037AD2FE}" destId="{6BAEC262-6D40-458E-A96C-22A37695E521}" srcOrd="0" destOrd="0" presId="urn:microsoft.com/office/officeart/2008/layout/LinedList"/>
    <dgm:cxn modelId="{40CE24E0-AB3E-4305-8FDC-D4131167A0D6}" type="presOf" srcId="{379037B1-F7C1-423F-8959-0837B98D48A2}" destId="{046276AE-62A4-4CD8-B307-06A71B113309}" srcOrd="0" destOrd="0" presId="urn:microsoft.com/office/officeart/2008/layout/LinedList"/>
    <dgm:cxn modelId="{DCD547FE-58E3-4553-A288-0CB79E81CD16}" type="presOf" srcId="{FC61167C-A043-4497-8894-35B8E10F6082}" destId="{6FA62494-51CF-4E7B-A39B-D56612386A63}" srcOrd="0" destOrd="0" presId="urn:microsoft.com/office/officeart/2008/layout/LinedList"/>
    <dgm:cxn modelId="{BA3358FE-1C5D-4A76-BBF5-57E0AA034C23}" srcId="{75D20FF2-826D-49D5-9697-F01A7095A2FB}" destId="{B22CE5B2-8083-4377-8129-FECA037AD2FE}" srcOrd="2" destOrd="0" parTransId="{B0CE4989-2ED4-4EB4-AE5D-15A30B96BB89}" sibTransId="{65F4BF65-5D18-488F-BA38-1D0A0BCA3F23}"/>
    <dgm:cxn modelId="{2A59287A-6002-47F6-AB8B-A0391FDF7318}" type="presParOf" srcId="{1A2DA267-8E11-40FF-8B10-39082528874D}" destId="{2D774996-2A2C-434D-997D-55C671751839}" srcOrd="0" destOrd="0" presId="urn:microsoft.com/office/officeart/2008/layout/LinedList"/>
    <dgm:cxn modelId="{9DF65BA0-BC8E-43EC-951D-4C7F18B8A449}" type="presParOf" srcId="{1A2DA267-8E11-40FF-8B10-39082528874D}" destId="{FD64268D-182F-4072-9ECB-DD338FEE5751}" srcOrd="1" destOrd="0" presId="urn:microsoft.com/office/officeart/2008/layout/LinedList"/>
    <dgm:cxn modelId="{AC0D93E2-FE27-4F9C-BFE9-0C49AFC0A056}" type="presParOf" srcId="{FD64268D-182F-4072-9ECB-DD338FEE5751}" destId="{046276AE-62A4-4CD8-B307-06A71B113309}" srcOrd="0" destOrd="0" presId="urn:microsoft.com/office/officeart/2008/layout/LinedList"/>
    <dgm:cxn modelId="{1556C09B-7392-4567-BE96-696282DB07F8}" type="presParOf" srcId="{FD64268D-182F-4072-9ECB-DD338FEE5751}" destId="{DFCB74C5-379A-456F-804C-E30656AF86EC}" srcOrd="1" destOrd="0" presId="urn:microsoft.com/office/officeart/2008/layout/LinedList"/>
    <dgm:cxn modelId="{1231C53A-55EF-43B6-A9F8-8B79E38A8BB3}" type="presParOf" srcId="{1A2DA267-8E11-40FF-8B10-39082528874D}" destId="{31185A4B-DDDF-47E0-865B-E40CEC4CBEAE}" srcOrd="2" destOrd="0" presId="urn:microsoft.com/office/officeart/2008/layout/LinedList"/>
    <dgm:cxn modelId="{2AEAE3BC-B081-44AC-9989-4652DA491871}" type="presParOf" srcId="{1A2DA267-8E11-40FF-8B10-39082528874D}" destId="{FE1BCC7C-9A4D-458F-AC6C-D51E872C6BB3}" srcOrd="3" destOrd="0" presId="urn:microsoft.com/office/officeart/2008/layout/LinedList"/>
    <dgm:cxn modelId="{92F6203C-C2EC-4C95-9EF7-DB758A1D8AC7}" type="presParOf" srcId="{FE1BCC7C-9A4D-458F-AC6C-D51E872C6BB3}" destId="{4D089C43-BCEE-4939-85B1-04236625A6AE}" srcOrd="0" destOrd="0" presId="urn:microsoft.com/office/officeart/2008/layout/LinedList"/>
    <dgm:cxn modelId="{9C79614D-3312-489B-B003-F8FFC92F856C}" type="presParOf" srcId="{FE1BCC7C-9A4D-458F-AC6C-D51E872C6BB3}" destId="{42A8570B-D244-4F87-BF25-DD3C6D499FBE}" srcOrd="1" destOrd="0" presId="urn:microsoft.com/office/officeart/2008/layout/LinedList"/>
    <dgm:cxn modelId="{5C3A0C02-E64E-4F40-BBC6-AAA0D2BAA8FC}" type="presParOf" srcId="{1A2DA267-8E11-40FF-8B10-39082528874D}" destId="{A5E33AF4-6035-4A0A-8077-A2D635C18218}" srcOrd="4" destOrd="0" presId="urn:microsoft.com/office/officeart/2008/layout/LinedList"/>
    <dgm:cxn modelId="{2D2B5B16-F8AE-47B8-AEDD-2F4AA4FF4A2A}" type="presParOf" srcId="{1A2DA267-8E11-40FF-8B10-39082528874D}" destId="{CBD6B5F5-DDCC-44E9-8AD8-E846B3971252}" srcOrd="5" destOrd="0" presId="urn:microsoft.com/office/officeart/2008/layout/LinedList"/>
    <dgm:cxn modelId="{0D9337DD-77A6-4E9C-809D-4B0C333F9C53}" type="presParOf" srcId="{CBD6B5F5-DDCC-44E9-8AD8-E846B3971252}" destId="{6BAEC262-6D40-458E-A96C-22A37695E521}" srcOrd="0" destOrd="0" presId="urn:microsoft.com/office/officeart/2008/layout/LinedList"/>
    <dgm:cxn modelId="{5AFB8735-22EC-40EE-8870-49696F6E01AA}" type="presParOf" srcId="{CBD6B5F5-DDCC-44E9-8AD8-E846B3971252}" destId="{85E951A3-8ECD-4E28-A165-D53C2D6A08C6}" srcOrd="1" destOrd="0" presId="urn:microsoft.com/office/officeart/2008/layout/LinedList"/>
    <dgm:cxn modelId="{0A1E6602-5D33-48E1-A96A-81D4A9C057A7}" type="presParOf" srcId="{1A2DA267-8E11-40FF-8B10-39082528874D}" destId="{B9732705-F121-4460-94D6-FDBE8F40D5E9}" srcOrd="6" destOrd="0" presId="urn:microsoft.com/office/officeart/2008/layout/LinedList"/>
    <dgm:cxn modelId="{0321E1BA-B3AB-4F1F-9D86-D3AA42956903}" type="presParOf" srcId="{1A2DA267-8E11-40FF-8B10-39082528874D}" destId="{8F6AF26D-E581-4159-83EB-E23A8D2A9E41}" srcOrd="7" destOrd="0" presId="urn:microsoft.com/office/officeart/2008/layout/LinedList"/>
    <dgm:cxn modelId="{B64B3B5E-1224-4C3A-B00B-950B86D26892}" type="presParOf" srcId="{8F6AF26D-E581-4159-83EB-E23A8D2A9E41}" destId="{6FA62494-51CF-4E7B-A39B-D56612386A63}" srcOrd="0" destOrd="0" presId="urn:microsoft.com/office/officeart/2008/layout/LinedList"/>
    <dgm:cxn modelId="{E326AD18-0444-4966-8446-518FFD932F23}" type="presParOf" srcId="{8F6AF26D-E581-4159-83EB-E23A8D2A9E41}" destId="{648908B3-1819-4051-A141-77310AEB2F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9ED8DD-AAD3-4294-AA39-A3005F475A8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42D99A1-EFF5-4F5E-A1EE-1B6F116CE395}">
      <dgm:prSet/>
      <dgm:spPr/>
      <dgm:t>
        <a:bodyPr/>
        <a:lstStyle/>
        <a:p>
          <a:r>
            <a:rPr lang="en-US"/>
            <a:t>Human beings make errors, even smart and hard working doctors</a:t>
          </a:r>
        </a:p>
      </dgm:t>
    </dgm:pt>
    <dgm:pt modelId="{2E622614-9E83-4281-A2E5-08E51EEF6510}" type="parTrans" cxnId="{FD8543D9-C10B-4103-81F3-EB560D9D818F}">
      <dgm:prSet/>
      <dgm:spPr/>
      <dgm:t>
        <a:bodyPr/>
        <a:lstStyle/>
        <a:p>
          <a:endParaRPr lang="en-US"/>
        </a:p>
      </dgm:t>
    </dgm:pt>
    <dgm:pt modelId="{FFD93257-6BCE-445A-B77B-8B6B23A5C760}" type="sibTrans" cxnId="{FD8543D9-C10B-4103-81F3-EB560D9D818F}">
      <dgm:prSet/>
      <dgm:spPr/>
      <dgm:t>
        <a:bodyPr/>
        <a:lstStyle/>
        <a:p>
          <a:endParaRPr lang="en-US"/>
        </a:p>
      </dgm:t>
    </dgm:pt>
    <dgm:pt modelId="{929E8259-2C8E-4980-B494-775E3E169DB0}">
      <dgm:prSet/>
      <dgm:spPr/>
      <dgm:t>
        <a:bodyPr/>
        <a:lstStyle/>
        <a:p>
          <a:r>
            <a:rPr lang="en-US"/>
            <a:t>We are aware of ourselves and our environment, anticipating when we and our colleagues are at higher risk for error</a:t>
          </a:r>
        </a:p>
      </dgm:t>
    </dgm:pt>
    <dgm:pt modelId="{D37AEA24-D8A5-4222-BB19-0782CBD5FD73}" type="parTrans" cxnId="{4552474B-C3FB-42D1-8AB3-B71CC62EB281}">
      <dgm:prSet/>
      <dgm:spPr/>
      <dgm:t>
        <a:bodyPr/>
        <a:lstStyle/>
        <a:p>
          <a:endParaRPr lang="en-US"/>
        </a:p>
      </dgm:t>
    </dgm:pt>
    <dgm:pt modelId="{52DCFF20-E0B0-4EC5-B7A7-2FED36225F61}" type="sibTrans" cxnId="{4552474B-C3FB-42D1-8AB3-B71CC62EB281}">
      <dgm:prSet/>
      <dgm:spPr/>
      <dgm:t>
        <a:bodyPr/>
        <a:lstStyle/>
        <a:p>
          <a:endParaRPr lang="en-US"/>
        </a:p>
      </dgm:t>
    </dgm:pt>
    <dgm:pt modelId="{A142A9A8-E687-47E5-9E67-A4603AA51D5D}">
      <dgm:prSet/>
      <dgm:spPr/>
      <dgm:t>
        <a:bodyPr/>
        <a:lstStyle/>
        <a:p>
          <a:r>
            <a:rPr lang="en-US"/>
            <a:t>In spite of the barriers, we will be honest and learn from our errors</a:t>
          </a:r>
        </a:p>
      </dgm:t>
    </dgm:pt>
    <dgm:pt modelId="{666F566C-E3B6-4E37-A6DC-E5D3BDC6B3E1}" type="parTrans" cxnId="{CC3830A0-C62F-4A02-AA2C-E8A6FFE4257B}">
      <dgm:prSet/>
      <dgm:spPr/>
      <dgm:t>
        <a:bodyPr/>
        <a:lstStyle/>
        <a:p>
          <a:endParaRPr lang="en-US"/>
        </a:p>
      </dgm:t>
    </dgm:pt>
    <dgm:pt modelId="{8C2FCA9C-6566-4664-B5E3-1805399DC42D}" type="sibTrans" cxnId="{CC3830A0-C62F-4A02-AA2C-E8A6FFE4257B}">
      <dgm:prSet/>
      <dgm:spPr/>
      <dgm:t>
        <a:bodyPr/>
        <a:lstStyle/>
        <a:p>
          <a:endParaRPr lang="en-US"/>
        </a:p>
      </dgm:t>
    </dgm:pt>
    <dgm:pt modelId="{75373E01-3239-44C0-9108-FF7407BA44C1}">
      <dgm:prSet/>
      <dgm:spPr/>
      <dgm:t>
        <a:bodyPr/>
        <a:lstStyle/>
        <a:p>
          <a:r>
            <a:rPr lang="en-US"/>
            <a:t>We will not abandon our patients or our colleagues after error</a:t>
          </a:r>
        </a:p>
      </dgm:t>
    </dgm:pt>
    <dgm:pt modelId="{00718990-02D7-482E-AB6F-1F9B3CE5EEAF}" type="parTrans" cxnId="{67A1DEB3-CB5F-4939-BE96-57BCC1205AC2}">
      <dgm:prSet/>
      <dgm:spPr/>
      <dgm:t>
        <a:bodyPr/>
        <a:lstStyle/>
        <a:p>
          <a:endParaRPr lang="en-US"/>
        </a:p>
      </dgm:t>
    </dgm:pt>
    <dgm:pt modelId="{50C1F5E9-6840-452A-B8C1-1EEB81E28BB4}" type="sibTrans" cxnId="{67A1DEB3-CB5F-4939-BE96-57BCC1205AC2}">
      <dgm:prSet/>
      <dgm:spPr/>
      <dgm:t>
        <a:bodyPr/>
        <a:lstStyle/>
        <a:p>
          <a:endParaRPr lang="en-US"/>
        </a:p>
      </dgm:t>
    </dgm:pt>
    <dgm:pt modelId="{F734FDA1-5CE5-429C-A054-5BCD332D42BA}">
      <dgm:prSet/>
      <dgm:spPr/>
      <dgm:t>
        <a:bodyPr/>
        <a:lstStyle/>
        <a:p>
          <a:r>
            <a:rPr lang="en-US"/>
            <a:t>We will practice self care after an error and get help when we need it</a:t>
          </a:r>
        </a:p>
      </dgm:t>
    </dgm:pt>
    <dgm:pt modelId="{05002B61-F662-4159-BCF4-2623647B6D90}" type="parTrans" cxnId="{4019D6FF-4AFA-4DB0-8665-E4424D4232B7}">
      <dgm:prSet/>
      <dgm:spPr/>
      <dgm:t>
        <a:bodyPr/>
        <a:lstStyle/>
        <a:p>
          <a:endParaRPr lang="en-US"/>
        </a:p>
      </dgm:t>
    </dgm:pt>
    <dgm:pt modelId="{80B3265A-8E89-44C2-905E-44566E7D3C16}" type="sibTrans" cxnId="{4019D6FF-4AFA-4DB0-8665-E4424D4232B7}">
      <dgm:prSet/>
      <dgm:spPr/>
      <dgm:t>
        <a:bodyPr/>
        <a:lstStyle/>
        <a:p>
          <a:endParaRPr lang="en-US"/>
        </a:p>
      </dgm:t>
    </dgm:pt>
    <dgm:pt modelId="{AAC6CEF1-E2D3-403E-A40A-1B6D392F50D9}">
      <dgm:prSet/>
      <dgm:spPr/>
      <dgm:t>
        <a:bodyPr/>
        <a:lstStyle/>
        <a:p>
          <a:r>
            <a:rPr lang="en-US"/>
            <a:t>Practice makes better </a:t>
          </a:r>
        </a:p>
      </dgm:t>
    </dgm:pt>
    <dgm:pt modelId="{FE1F04F8-0235-44BD-8894-924513331725}" type="parTrans" cxnId="{1841AA71-AA31-40E3-98D4-8D11BB445CE8}">
      <dgm:prSet/>
      <dgm:spPr/>
      <dgm:t>
        <a:bodyPr/>
        <a:lstStyle/>
        <a:p>
          <a:endParaRPr lang="en-US"/>
        </a:p>
      </dgm:t>
    </dgm:pt>
    <dgm:pt modelId="{1323289B-AA1E-44C9-A6DD-16AF1523FE01}" type="sibTrans" cxnId="{1841AA71-AA31-40E3-98D4-8D11BB445CE8}">
      <dgm:prSet/>
      <dgm:spPr/>
      <dgm:t>
        <a:bodyPr/>
        <a:lstStyle/>
        <a:p>
          <a:endParaRPr lang="en-US"/>
        </a:p>
      </dgm:t>
    </dgm:pt>
    <dgm:pt modelId="{4478794F-FD18-414C-A671-C1EA6B9C942C}" type="pres">
      <dgm:prSet presAssocID="{A39ED8DD-AAD3-4294-AA39-A3005F475A8C}" presName="vert0" presStyleCnt="0">
        <dgm:presLayoutVars>
          <dgm:dir/>
          <dgm:animOne val="branch"/>
          <dgm:animLvl val="lvl"/>
        </dgm:presLayoutVars>
      </dgm:prSet>
      <dgm:spPr/>
    </dgm:pt>
    <dgm:pt modelId="{7C8AEEB1-28A9-4D51-89D5-79BAE4DAC0BD}" type="pres">
      <dgm:prSet presAssocID="{642D99A1-EFF5-4F5E-A1EE-1B6F116CE395}" presName="thickLine" presStyleLbl="alignNode1" presStyleIdx="0" presStyleCnt="6"/>
      <dgm:spPr/>
    </dgm:pt>
    <dgm:pt modelId="{A1D3E5BF-C851-4B95-9DE5-E1E984CE7E8D}" type="pres">
      <dgm:prSet presAssocID="{642D99A1-EFF5-4F5E-A1EE-1B6F116CE395}" presName="horz1" presStyleCnt="0"/>
      <dgm:spPr/>
    </dgm:pt>
    <dgm:pt modelId="{54D363EB-2DE4-49D1-876A-175330170708}" type="pres">
      <dgm:prSet presAssocID="{642D99A1-EFF5-4F5E-A1EE-1B6F116CE395}" presName="tx1" presStyleLbl="revTx" presStyleIdx="0" presStyleCnt="6"/>
      <dgm:spPr/>
    </dgm:pt>
    <dgm:pt modelId="{16159877-97E3-4D04-8D3F-56A2956DEAFA}" type="pres">
      <dgm:prSet presAssocID="{642D99A1-EFF5-4F5E-A1EE-1B6F116CE395}" presName="vert1" presStyleCnt="0"/>
      <dgm:spPr/>
    </dgm:pt>
    <dgm:pt modelId="{5B50099E-807B-4377-93BB-92B961EF3B75}" type="pres">
      <dgm:prSet presAssocID="{929E8259-2C8E-4980-B494-775E3E169DB0}" presName="thickLine" presStyleLbl="alignNode1" presStyleIdx="1" presStyleCnt="6"/>
      <dgm:spPr/>
    </dgm:pt>
    <dgm:pt modelId="{60FF215E-1FAC-4A0A-8F08-238C27463850}" type="pres">
      <dgm:prSet presAssocID="{929E8259-2C8E-4980-B494-775E3E169DB0}" presName="horz1" presStyleCnt="0"/>
      <dgm:spPr/>
    </dgm:pt>
    <dgm:pt modelId="{33A8D523-1BE5-4B4E-905F-9029A944C8A2}" type="pres">
      <dgm:prSet presAssocID="{929E8259-2C8E-4980-B494-775E3E169DB0}" presName="tx1" presStyleLbl="revTx" presStyleIdx="1" presStyleCnt="6"/>
      <dgm:spPr/>
    </dgm:pt>
    <dgm:pt modelId="{12EB0571-A8B1-4332-AEDD-A575C18C66B7}" type="pres">
      <dgm:prSet presAssocID="{929E8259-2C8E-4980-B494-775E3E169DB0}" presName="vert1" presStyleCnt="0"/>
      <dgm:spPr/>
    </dgm:pt>
    <dgm:pt modelId="{E8E566AD-7254-4DC9-810F-D4D017AFFB1C}" type="pres">
      <dgm:prSet presAssocID="{A142A9A8-E687-47E5-9E67-A4603AA51D5D}" presName="thickLine" presStyleLbl="alignNode1" presStyleIdx="2" presStyleCnt="6"/>
      <dgm:spPr/>
    </dgm:pt>
    <dgm:pt modelId="{EF0E72FE-5DA2-4379-880B-5C5B7D8C99C2}" type="pres">
      <dgm:prSet presAssocID="{A142A9A8-E687-47E5-9E67-A4603AA51D5D}" presName="horz1" presStyleCnt="0"/>
      <dgm:spPr/>
    </dgm:pt>
    <dgm:pt modelId="{F5F9F068-96EA-49E3-8A26-FE93186D4A06}" type="pres">
      <dgm:prSet presAssocID="{A142A9A8-E687-47E5-9E67-A4603AA51D5D}" presName="tx1" presStyleLbl="revTx" presStyleIdx="2" presStyleCnt="6"/>
      <dgm:spPr/>
    </dgm:pt>
    <dgm:pt modelId="{AC16EB42-5F91-4D86-A7FA-3B44A4FD9CB0}" type="pres">
      <dgm:prSet presAssocID="{A142A9A8-E687-47E5-9E67-A4603AA51D5D}" presName="vert1" presStyleCnt="0"/>
      <dgm:spPr/>
    </dgm:pt>
    <dgm:pt modelId="{728EA669-9A6F-4E39-BED2-A116F0069B57}" type="pres">
      <dgm:prSet presAssocID="{75373E01-3239-44C0-9108-FF7407BA44C1}" presName="thickLine" presStyleLbl="alignNode1" presStyleIdx="3" presStyleCnt="6"/>
      <dgm:spPr/>
    </dgm:pt>
    <dgm:pt modelId="{F056BED2-0E6F-4221-B2CB-2EE1F3C69DCD}" type="pres">
      <dgm:prSet presAssocID="{75373E01-3239-44C0-9108-FF7407BA44C1}" presName="horz1" presStyleCnt="0"/>
      <dgm:spPr/>
    </dgm:pt>
    <dgm:pt modelId="{DB9A711E-D076-44D1-A977-575038F7CA29}" type="pres">
      <dgm:prSet presAssocID="{75373E01-3239-44C0-9108-FF7407BA44C1}" presName="tx1" presStyleLbl="revTx" presStyleIdx="3" presStyleCnt="6"/>
      <dgm:spPr/>
    </dgm:pt>
    <dgm:pt modelId="{5BACEC71-6A6F-43E0-AB5B-8CE9BB9B7477}" type="pres">
      <dgm:prSet presAssocID="{75373E01-3239-44C0-9108-FF7407BA44C1}" presName="vert1" presStyleCnt="0"/>
      <dgm:spPr/>
    </dgm:pt>
    <dgm:pt modelId="{F8C3E15E-3E20-4FA7-844E-F936D7B52763}" type="pres">
      <dgm:prSet presAssocID="{F734FDA1-5CE5-429C-A054-5BCD332D42BA}" presName="thickLine" presStyleLbl="alignNode1" presStyleIdx="4" presStyleCnt="6"/>
      <dgm:spPr/>
    </dgm:pt>
    <dgm:pt modelId="{F84BF6F4-D02C-4D58-91EA-3D10F731FC87}" type="pres">
      <dgm:prSet presAssocID="{F734FDA1-5CE5-429C-A054-5BCD332D42BA}" presName="horz1" presStyleCnt="0"/>
      <dgm:spPr/>
    </dgm:pt>
    <dgm:pt modelId="{2C6ECA73-84B0-44BC-9382-C0DB02353EF3}" type="pres">
      <dgm:prSet presAssocID="{F734FDA1-5CE5-429C-A054-5BCD332D42BA}" presName="tx1" presStyleLbl="revTx" presStyleIdx="4" presStyleCnt="6"/>
      <dgm:spPr/>
    </dgm:pt>
    <dgm:pt modelId="{ED2ED846-FDEB-4AD6-9A40-F1C63ACB7846}" type="pres">
      <dgm:prSet presAssocID="{F734FDA1-5CE5-429C-A054-5BCD332D42BA}" presName="vert1" presStyleCnt="0"/>
      <dgm:spPr/>
    </dgm:pt>
    <dgm:pt modelId="{0FF6F41B-232A-4A73-8AA3-3285316BB415}" type="pres">
      <dgm:prSet presAssocID="{AAC6CEF1-E2D3-403E-A40A-1B6D392F50D9}" presName="thickLine" presStyleLbl="alignNode1" presStyleIdx="5" presStyleCnt="6"/>
      <dgm:spPr/>
    </dgm:pt>
    <dgm:pt modelId="{A9F7584A-A7EA-4AE3-A6CE-DCA432D31291}" type="pres">
      <dgm:prSet presAssocID="{AAC6CEF1-E2D3-403E-A40A-1B6D392F50D9}" presName="horz1" presStyleCnt="0"/>
      <dgm:spPr/>
    </dgm:pt>
    <dgm:pt modelId="{46AC37CA-006D-4063-8B2E-3917376F50A9}" type="pres">
      <dgm:prSet presAssocID="{AAC6CEF1-E2D3-403E-A40A-1B6D392F50D9}" presName="tx1" presStyleLbl="revTx" presStyleIdx="5" presStyleCnt="6"/>
      <dgm:spPr/>
    </dgm:pt>
    <dgm:pt modelId="{A17BE26E-E231-4489-8A0C-C3AAAA6B26BB}" type="pres">
      <dgm:prSet presAssocID="{AAC6CEF1-E2D3-403E-A40A-1B6D392F50D9}" presName="vert1" presStyleCnt="0"/>
      <dgm:spPr/>
    </dgm:pt>
  </dgm:ptLst>
  <dgm:cxnLst>
    <dgm:cxn modelId="{A5AE4A0A-1820-47F3-8C48-77473F2EEE79}" type="presOf" srcId="{642D99A1-EFF5-4F5E-A1EE-1B6F116CE395}" destId="{54D363EB-2DE4-49D1-876A-175330170708}" srcOrd="0" destOrd="0" presId="urn:microsoft.com/office/officeart/2008/layout/LinedList"/>
    <dgm:cxn modelId="{F4C60319-AB23-45BF-B2DF-CE14B3AE6EC2}" type="presOf" srcId="{929E8259-2C8E-4980-B494-775E3E169DB0}" destId="{33A8D523-1BE5-4B4E-905F-9029A944C8A2}" srcOrd="0" destOrd="0" presId="urn:microsoft.com/office/officeart/2008/layout/LinedList"/>
    <dgm:cxn modelId="{DE32163D-C7C5-4644-9884-5159BD82EDB9}" type="presOf" srcId="{F734FDA1-5CE5-429C-A054-5BCD332D42BA}" destId="{2C6ECA73-84B0-44BC-9382-C0DB02353EF3}" srcOrd="0" destOrd="0" presId="urn:microsoft.com/office/officeart/2008/layout/LinedList"/>
    <dgm:cxn modelId="{E1FCB55B-3CF6-46E9-9A3E-E6178CD2F97D}" type="presOf" srcId="{A142A9A8-E687-47E5-9E67-A4603AA51D5D}" destId="{F5F9F068-96EA-49E3-8A26-FE93186D4A06}" srcOrd="0" destOrd="0" presId="urn:microsoft.com/office/officeart/2008/layout/LinedList"/>
    <dgm:cxn modelId="{4552474B-C3FB-42D1-8AB3-B71CC62EB281}" srcId="{A39ED8DD-AAD3-4294-AA39-A3005F475A8C}" destId="{929E8259-2C8E-4980-B494-775E3E169DB0}" srcOrd="1" destOrd="0" parTransId="{D37AEA24-D8A5-4222-BB19-0782CBD5FD73}" sibTransId="{52DCFF20-E0B0-4EC5-B7A7-2FED36225F61}"/>
    <dgm:cxn modelId="{5548754E-8368-4596-A357-B535118CFFF4}" type="presOf" srcId="{75373E01-3239-44C0-9108-FF7407BA44C1}" destId="{DB9A711E-D076-44D1-A977-575038F7CA29}" srcOrd="0" destOrd="0" presId="urn:microsoft.com/office/officeart/2008/layout/LinedList"/>
    <dgm:cxn modelId="{1841AA71-AA31-40E3-98D4-8D11BB445CE8}" srcId="{A39ED8DD-AAD3-4294-AA39-A3005F475A8C}" destId="{AAC6CEF1-E2D3-403E-A40A-1B6D392F50D9}" srcOrd="5" destOrd="0" parTransId="{FE1F04F8-0235-44BD-8894-924513331725}" sibTransId="{1323289B-AA1E-44C9-A6DD-16AF1523FE01}"/>
    <dgm:cxn modelId="{D3DDB09C-069A-4530-BF4F-453A20AD928A}" type="presOf" srcId="{A39ED8DD-AAD3-4294-AA39-A3005F475A8C}" destId="{4478794F-FD18-414C-A671-C1EA6B9C942C}" srcOrd="0" destOrd="0" presId="urn:microsoft.com/office/officeart/2008/layout/LinedList"/>
    <dgm:cxn modelId="{CC3830A0-C62F-4A02-AA2C-E8A6FFE4257B}" srcId="{A39ED8DD-AAD3-4294-AA39-A3005F475A8C}" destId="{A142A9A8-E687-47E5-9E67-A4603AA51D5D}" srcOrd="2" destOrd="0" parTransId="{666F566C-E3B6-4E37-A6DC-E5D3BDC6B3E1}" sibTransId="{8C2FCA9C-6566-4664-B5E3-1805399DC42D}"/>
    <dgm:cxn modelId="{67A1DEB3-CB5F-4939-BE96-57BCC1205AC2}" srcId="{A39ED8DD-AAD3-4294-AA39-A3005F475A8C}" destId="{75373E01-3239-44C0-9108-FF7407BA44C1}" srcOrd="3" destOrd="0" parTransId="{00718990-02D7-482E-AB6F-1F9B3CE5EEAF}" sibTransId="{50C1F5E9-6840-452A-B8C1-1EEB81E28BB4}"/>
    <dgm:cxn modelId="{6D59EAC1-CD33-43C0-A0BB-64758ED7FD46}" type="presOf" srcId="{AAC6CEF1-E2D3-403E-A40A-1B6D392F50D9}" destId="{46AC37CA-006D-4063-8B2E-3917376F50A9}" srcOrd="0" destOrd="0" presId="urn:microsoft.com/office/officeart/2008/layout/LinedList"/>
    <dgm:cxn modelId="{FD8543D9-C10B-4103-81F3-EB560D9D818F}" srcId="{A39ED8DD-AAD3-4294-AA39-A3005F475A8C}" destId="{642D99A1-EFF5-4F5E-A1EE-1B6F116CE395}" srcOrd="0" destOrd="0" parTransId="{2E622614-9E83-4281-A2E5-08E51EEF6510}" sibTransId="{FFD93257-6BCE-445A-B77B-8B6B23A5C760}"/>
    <dgm:cxn modelId="{4019D6FF-4AFA-4DB0-8665-E4424D4232B7}" srcId="{A39ED8DD-AAD3-4294-AA39-A3005F475A8C}" destId="{F734FDA1-5CE5-429C-A054-5BCD332D42BA}" srcOrd="4" destOrd="0" parTransId="{05002B61-F662-4159-BCF4-2623647B6D90}" sibTransId="{80B3265A-8E89-44C2-905E-44566E7D3C16}"/>
    <dgm:cxn modelId="{B1EF4D0E-71E7-4AC4-A86F-993672E54C3A}" type="presParOf" srcId="{4478794F-FD18-414C-A671-C1EA6B9C942C}" destId="{7C8AEEB1-28A9-4D51-89D5-79BAE4DAC0BD}" srcOrd="0" destOrd="0" presId="urn:microsoft.com/office/officeart/2008/layout/LinedList"/>
    <dgm:cxn modelId="{1BA46747-1551-4FF4-8555-85C27564D45D}" type="presParOf" srcId="{4478794F-FD18-414C-A671-C1EA6B9C942C}" destId="{A1D3E5BF-C851-4B95-9DE5-E1E984CE7E8D}" srcOrd="1" destOrd="0" presId="urn:microsoft.com/office/officeart/2008/layout/LinedList"/>
    <dgm:cxn modelId="{D983A659-9319-46EC-8F10-0858F8CB8179}" type="presParOf" srcId="{A1D3E5BF-C851-4B95-9DE5-E1E984CE7E8D}" destId="{54D363EB-2DE4-49D1-876A-175330170708}" srcOrd="0" destOrd="0" presId="urn:microsoft.com/office/officeart/2008/layout/LinedList"/>
    <dgm:cxn modelId="{E2C28132-E888-45C9-AC8C-FC48673FED2B}" type="presParOf" srcId="{A1D3E5BF-C851-4B95-9DE5-E1E984CE7E8D}" destId="{16159877-97E3-4D04-8D3F-56A2956DEAFA}" srcOrd="1" destOrd="0" presId="urn:microsoft.com/office/officeart/2008/layout/LinedList"/>
    <dgm:cxn modelId="{F54EAA1C-E766-4091-AFF7-7002563DC8D5}" type="presParOf" srcId="{4478794F-FD18-414C-A671-C1EA6B9C942C}" destId="{5B50099E-807B-4377-93BB-92B961EF3B75}" srcOrd="2" destOrd="0" presId="urn:microsoft.com/office/officeart/2008/layout/LinedList"/>
    <dgm:cxn modelId="{733AF91A-646E-4F6C-AC09-0DEEF43DF93C}" type="presParOf" srcId="{4478794F-FD18-414C-A671-C1EA6B9C942C}" destId="{60FF215E-1FAC-4A0A-8F08-238C27463850}" srcOrd="3" destOrd="0" presId="urn:microsoft.com/office/officeart/2008/layout/LinedList"/>
    <dgm:cxn modelId="{93EBC4DC-5D4F-475A-ACC3-F62FBC0B4F7C}" type="presParOf" srcId="{60FF215E-1FAC-4A0A-8F08-238C27463850}" destId="{33A8D523-1BE5-4B4E-905F-9029A944C8A2}" srcOrd="0" destOrd="0" presId="urn:microsoft.com/office/officeart/2008/layout/LinedList"/>
    <dgm:cxn modelId="{93177F24-62AC-4254-8802-627A740C9501}" type="presParOf" srcId="{60FF215E-1FAC-4A0A-8F08-238C27463850}" destId="{12EB0571-A8B1-4332-AEDD-A575C18C66B7}" srcOrd="1" destOrd="0" presId="urn:microsoft.com/office/officeart/2008/layout/LinedList"/>
    <dgm:cxn modelId="{96498D6E-5D0A-4897-BEB2-A4382F98AA38}" type="presParOf" srcId="{4478794F-FD18-414C-A671-C1EA6B9C942C}" destId="{E8E566AD-7254-4DC9-810F-D4D017AFFB1C}" srcOrd="4" destOrd="0" presId="urn:microsoft.com/office/officeart/2008/layout/LinedList"/>
    <dgm:cxn modelId="{18133AEE-AD2E-424D-B7BA-7DA9AA4B9507}" type="presParOf" srcId="{4478794F-FD18-414C-A671-C1EA6B9C942C}" destId="{EF0E72FE-5DA2-4379-880B-5C5B7D8C99C2}" srcOrd="5" destOrd="0" presId="urn:microsoft.com/office/officeart/2008/layout/LinedList"/>
    <dgm:cxn modelId="{83C5D32D-73CE-4A81-B85F-F91D7E905168}" type="presParOf" srcId="{EF0E72FE-5DA2-4379-880B-5C5B7D8C99C2}" destId="{F5F9F068-96EA-49E3-8A26-FE93186D4A06}" srcOrd="0" destOrd="0" presId="urn:microsoft.com/office/officeart/2008/layout/LinedList"/>
    <dgm:cxn modelId="{71B4838D-6DDE-47A3-835B-B6D2183A6B34}" type="presParOf" srcId="{EF0E72FE-5DA2-4379-880B-5C5B7D8C99C2}" destId="{AC16EB42-5F91-4D86-A7FA-3B44A4FD9CB0}" srcOrd="1" destOrd="0" presId="urn:microsoft.com/office/officeart/2008/layout/LinedList"/>
    <dgm:cxn modelId="{9EB69F54-2271-4512-9349-93822A0DFC2C}" type="presParOf" srcId="{4478794F-FD18-414C-A671-C1EA6B9C942C}" destId="{728EA669-9A6F-4E39-BED2-A116F0069B57}" srcOrd="6" destOrd="0" presId="urn:microsoft.com/office/officeart/2008/layout/LinedList"/>
    <dgm:cxn modelId="{2A999028-991F-425F-AB6C-C6552F7E04D3}" type="presParOf" srcId="{4478794F-FD18-414C-A671-C1EA6B9C942C}" destId="{F056BED2-0E6F-4221-B2CB-2EE1F3C69DCD}" srcOrd="7" destOrd="0" presId="urn:microsoft.com/office/officeart/2008/layout/LinedList"/>
    <dgm:cxn modelId="{59CE9C0D-910C-452F-8F15-A2C648183F9B}" type="presParOf" srcId="{F056BED2-0E6F-4221-B2CB-2EE1F3C69DCD}" destId="{DB9A711E-D076-44D1-A977-575038F7CA29}" srcOrd="0" destOrd="0" presId="urn:microsoft.com/office/officeart/2008/layout/LinedList"/>
    <dgm:cxn modelId="{D9B1CD93-19F3-40E2-81BD-92A708A0E270}" type="presParOf" srcId="{F056BED2-0E6F-4221-B2CB-2EE1F3C69DCD}" destId="{5BACEC71-6A6F-43E0-AB5B-8CE9BB9B7477}" srcOrd="1" destOrd="0" presId="urn:microsoft.com/office/officeart/2008/layout/LinedList"/>
    <dgm:cxn modelId="{D05B5F38-176B-47EE-B7C7-20BC97120066}" type="presParOf" srcId="{4478794F-FD18-414C-A671-C1EA6B9C942C}" destId="{F8C3E15E-3E20-4FA7-844E-F936D7B52763}" srcOrd="8" destOrd="0" presId="urn:microsoft.com/office/officeart/2008/layout/LinedList"/>
    <dgm:cxn modelId="{440D1038-AD8E-41B1-9BB2-0A93F3F4CEDE}" type="presParOf" srcId="{4478794F-FD18-414C-A671-C1EA6B9C942C}" destId="{F84BF6F4-D02C-4D58-91EA-3D10F731FC87}" srcOrd="9" destOrd="0" presId="urn:microsoft.com/office/officeart/2008/layout/LinedList"/>
    <dgm:cxn modelId="{D253C0C0-870D-4A54-8B46-10DC7D572DEC}" type="presParOf" srcId="{F84BF6F4-D02C-4D58-91EA-3D10F731FC87}" destId="{2C6ECA73-84B0-44BC-9382-C0DB02353EF3}" srcOrd="0" destOrd="0" presId="urn:microsoft.com/office/officeart/2008/layout/LinedList"/>
    <dgm:cxn modelId="{37495AF5-EEE3-4D74-9DB0-295F66B08DFE}" type="presParOf" srcId="{F84BF6F4-D02C-4D58-91EA-3D10F731FC87}" destId="{ED2ED846-FDEB-4AD6-9A40-F1C63ACB7846}" srcOrd="1" destOrd="0" presId="urn:microsoft.com/office/officeart/2008/layout/LinedList"/>
    <dgm:cxn modelId="{42E83D04-18B3-40B1-A146-AF687DEE3DAD}" type="presParOf" srcId="{4478794F-FD18-414C-A671-C1EA6B9C942C}" destId="{0FF6F41B-232A-4A73-8AA3-3285316BB415}" srcOrd="10" destOrd="0" presId="urn:microsoft.com/office/officeart/2008/layout/LinedList"/>
    <dgm:cxn modelId="{5A24C729-8B5D-4084-A1A7-C46CD3434C89}" type="presParOf" srcId="{4478794F-FD18-414C-A671-C1EA6B9C942C}" destId="{A9F7584A-A7EA-4AE3-A6CE-DCA432D31291}" srcOrd="11" destOrd="0" presId="urn:microsoft.com/office/officeart/2008/layout/LinedList"/>
    <dgm:cxn modelId="{54D6D044-A5EC-477D-8530-5C8D7D03C0A1}" type="presParOf" srcId="{A9F7584A-A7EA-4AE3-A6CE-DCA432D31291}" destId="{46AC37CA-006D-4063-8B2E-3917376F50A9}" srcOrd="0" destOrd="0" presId="urn:microsoft.com/office/officeart/2008/layout/LinedList"/>
    <dgm:cxn modelId="{02117F17-0AFD-4AE8-829F-23F41ED1E5AF}" type="presParOf" srcId="{A9F7584A-A7EA-4AE3-A6CE-DCA432D31291}" destId="{A17BE26E-E231-4489-8A0C-C3AAAA6B26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A44DDC-56A1-4957-8361-8B2CC232F3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AAD5682-305A-4176-885B-F9E42F88200E}">
      <dgm:prSet/>
      <dgm:spPr/>
      <dgm:t>
        <a:bodyPr/>
        <a:lstStyle/>
        <a:p>
          <a:r>
            <a:rPr lang="en-US" dirty="0"/>
            <a:t>Sponsoring institution GME - [All "incidents" should be reported promptly to the hospital /Department of Legal Affairs and Risk Management. Consult hospital director of medical education for specific directions. ]</a:t>
          </a:r>
        </a:p>
      </dgm:t>
    </dgm:pt>
    <dgm:pt modelId="{0C93F693-B375-4B72-9D5F-0EADCA914128}" type="parTrans" cxnId="{7F2327C3-09F3-43EA-B0FD-49AA8B31888B}">
      <dgm:prSet/>
      <dgm:spPr/>
      <dgm:t>
        <a:bodyPr/>
        <a:lstStyle/>
        <a:p>
          <a:endParaRPr lang="en-US"/>
        </a:p>
      </dgm:t>
    </dgm:pt>
    <dgm:pt modelId="{B00B0479-8A2E-4EFF-AB2B-24E38B5855AE}" type="sibTrans" cxnId="{7F2327C3-09F3-43EA-B0FD-49AA8B31888B}">
      <dgm:prSet/>
      <dgm:spPr/>
      <dgm:t>
        <a:bodyPr/>
        <a:lstStyle/>
        <a:p>
          <a:endParaRPr lang="en-US"/>
        </a:p>
      </dgm:t>
    </dgm:pt>
    <dgm:pt modelId="{E31DB772-F974-4422-B871-1DF29E6BA238}">
      <dgm:prSet/>
      <dgm:spPr/>
      <dgm:t>
        <a:bodyPr/>
        <a:lstStyle/>
        <a:p>
          <a:r>
            <a:rPr lang="en-US" dirty="0"/>
            <a:t>Primary care center- [It is the responsibility of every employee to report incidents/errors as a means </a:t>
          </a:r>
          <a:r>
            <a:rPr lang="en-US" dirty="0">
              <a:latin typeface="Calibri Light" panose="020F0302020204030204"/>
            </a:rPr>
            <a:t>to</a:t>
          </a:r>
          <a:r>
            <a:rPr lang="en-US" dirty="0"/>
            <a:t> assess and improve processes and systems related to safe patient care and/or operations and to identify potential claims. Identification and review of all errors, near-misses, adverse events, and system weaknesses provides opportunities to learn from the event/error.]</a:t>
          </a:r>
        </a:p>
      </dgm:t>
    </dgm:pt>
    <dgm:pt modelId="{A0A87C7E-A6FA-4F8F-AE27-25B570B9DD0A}" type="parTrans" cxnId="{B0D97B8D-4711-4EB2-842B-03EA1C30DD0E}">
      <dgm:prSet/>
      <dgm:spPr/>
      <dgm:t>
        <a:bodyPr/>
        <a:lstStyle/>
        <a:p>
          <a:endParaRPr lang="en-US"/>
        </a:p>
      </dgm:t>
    </dgm:pt>
    <dgm:pt modelId="{1BCC2AC2-CCFC-4AB1-A4D5-C7EA0782FD39}" type="sibTrans" cxnId="{B0D97B8D-4711-4EB2-842B-03EA1C30DD0E}">
      <dgm:prSet/>
      <dgm:spPr/>
      <dgm:t>
        <a:bodyPr/>
        <a:lstStyle/>
        <a:p>
          <a:endParaRPr lang="en-US"/>
        </a:p>
      </dgm:t>
    </dgm:pt>
    <dgm:pt modelId="{218ABB54-6DE5-4B95-9A7C-4770B8364B03}">
      <dgm:prSet/>
      <dgm:spPr/>
      <dgm:t>
        <a:bodyPr/>
        <a:lstStyle/>
        <a:p>
          <a:r>
            <a:rPr lang="en-US" dirty="0"/>
            <a:t>Primary adult hospital – [Guidelines for the process of communicating and disclosing information to the patient...when an unanticipated outcome of a treatment and/or procedure occurs. ]</a:t>
          </a:r>
        </a:p>
      </dgm:t>
    </dgm:pt>
    <dgm:pt modelId="{48E1CE32-38C3-4FA5-A950-A375CB9B4F26}" type="parTrans" cxnId="{0FD8D3E9-7D50-4019-A098-00B3E8E35FB1}">
      <dgm:prSet/>
      <dgm:spPr/>
      <dgm:t>
        <a:bodyPr/>
        <a:lstStyle/>
        <a:p>
          <a:endParaRPr lang="en-US"/>
        </a:p>
      </dgm:t>
    </dgm:pt>
    <dgm:pt modelId="{3D9B4934-46C7-4E9A-A8AD-E31AB113E8AD}" type="sibTrans" cxnId="{0FD8D3E9-7D50-4019-A098-00B3E8E35FB1}">
      <dgm:prSet/>
      <dgm:spPr/>
      <dgm:t>
        <a:bodyPr/>
        <a:lstStyle/>
        <a:p>
          <a:endParaRPr lang="en-US"/>
        </a:p>
      </dgm:t>
    </dgm:pt>
    <dgm:pt modelId="{5F7211F6-8DD2-4D0E-82A9-21EF8D0382EA}">
      <dgm:prSet/>
      <dgm:spPr/>
      <dgm:t>
        <a:bodyPr/>
        <a:lstStyle/>
        <a:p>
          <a:r>
            <a:rPr lang="en-US" dirty="0"/>
            <a:t>Primary pediatric hospital- [The purpose of this policy is to define the process </a:t>
          </a:r>
          <a:r>
            <a:rPr lang="en-US" dirty="0">
              <a:latin typeface="Calibri Light" panose="020F0302020204030204"/>
            </a:rPr>
            <a:t>for</a:t>
          </a:r>
          <a:r>
            <a:rPr lang="en-US" dirty="0"/>
            <a:t> continually monitoring, internally reporting and investigating the following: injuries to patients or others within the hospital’s facilities...Documentation is necessary to assure that appropriate measures are taken to prevent a recurrence and to monitor and improve patient care. ]</a:t>
          </a:r>
        </a:p>
      </dgm:t>
    </dgm:pt>
    <dgm:pt modelId="{7E3D3BE6-1224-43CB-82AD-7D1E9E17FA1E}" type="parTrans" cxnId="{12DAD35B-02A3-4978-B418-DCA410DC234B}">
      <dgm:prSet/>
      <dgm:spPr/>
      <dgm:t>
        <a:bodyPr/>
        <a:lstStyle/>
        <a:p>
          <a:endParaRPr lang="en-US"/>
        </a:p>
      </dgm:t>
    </dgm:pt>
    <dgm:pt modelId="{B7736570-D9D8-4A4A-8B7A-7479FC64DA7B}" type="sibTrans" cxnId="{12DAD35B-02A3-4978-B418-DCA410DC234B}">
      <dgm:prSet/>
      <dgm:spPr/>
      <dgm:t>
        <a:bodyPr/>
        <a:lstStyle/>
        <a:p>
          <a:endParaRPr lang="en-US"/>
        </a:p>
      </dgm:t>
    </dgm:pt>
    <dgm:pt modelId="{8E9FD9C2-E04A-4CE9-81FD-6610D8F87E30}" type="pres">
      <dgm:prSet presAssocID="{5BA44DDC-56A1-4957-8361-8B2CC232F3D2}" presName="linear" presStyleCnt="0">
        <dgm:presLayoutVars>
          <dgm:animLvl val="lvl"/>
          <dgm:resizeHandles val="exact"/>
        </dgm:presLayoutVars>
      </dgm:prSet>
      <dgm:spPr/>
    </dgm:pt>
    <dgm:pt modelId="{1992C9FE-315D-4790-BA8D-0F827137E7CC}" type="pres">
      <dgm:prSet presAssocID="{4AAD5682-305A-4176-885B-F9E42F88200E}" presName="parentText" presStyleLbl="node1" presStyleIdx="0" presStyleCnt="4">
        <dgm:presLayoutVars>
          <dgm:chMax val="0"/>
          <dgm:bulletEnabled val="1"/>
        </dgm:presLayoutVars>
      </dgm:prSet>
      <dgm:spPr/>
    </dgm:pt>
    <dgm:pt modelId="{71D021CE-43A7-4611-B273-47BB6FE5D86E}" type="pres">
      <dgm:prSet presAssocID="{B00B0479-8A2E-4EFF-AB2B-24E38B5855AE}" presName="spacer" presStyleCnt="0"/>
      <dgm:spPr/>
    </dgm:pt>
    <dgm:pt modelId="{2C05D033-D0C2-4A6C-B8DF-2960D4159D00}" type="pres">
      <dgm:prSet presAssocID="{E31DB772-F974-4422-B871-1DF29E6BA238}" presName="parentText" presStyleLbl="node1" presStyleIdx="1" presStyleCnt="4">
        <dgm:presLayoutVars>
          <dgm:chMax val="0"/>
          <dgm:bulletEnabled val="1"/>
        </dgm:presLayoutVars>
      </dgm:prSet>
      <dgm:spPr/>
    </dgm:pt>
    <dgm:pt modelId="{DE5D7F10-22FD-4DFA-B020-5F14DD829D1E}" type="pres">
      <dgm:prSet presAssocID="{1BCC2AC2-CCFC-4AB1-A4D5-C7EA0782FD39}" presName="spacer" presStyleCnt="0"/>
      <dgm:spPr/>
    </dgm:pt>
    <dgm:pt modelId="{178200DC-C645-4E48-80C8-1F750CAB47CF}" type="pres">
      <dgm:prSet presAssocID="{218ABB54-6DE5-4B95-9A7C-4770B8364B03}" presName="parentText" presStyleLbl="node1" presStyleIdx="2" presStyleCnt="4">
        <dgm:presLayoutVars>
          <dgm:chMax val="0"/>
          <dgm:bulletEnabled val="1"/>
        </dgm:presLayoutVars>
      </dgm:prSet>
      <dgm:spPr/>
    </dgm:pt>
    <dgm:pt modelId="{B2ADF776-A21A-4E7F-90B7-88C7645303A6}" type="pres">
      <dgm:prSet presAssocID="{3D9B4934-46C7-4E9A-A8AD-E31AB113E8AD}" presName="spacer" presStyleCnt="0"/>
      <dgm:spPr/>
    </dgm:pt>
    <dgm:pt modelId="{4F8EA2C4-D16C-430F-BDE7-8934CC478EE4}" type="pres">
      <dgm:prSet presAssocID="{5F7211F6-8DD2-4D0E-82A9-21EF8D0382EA}" presName="parentText" presStyleLbl="node1" presStyleIdx="3" presStyleCnt="4">
        <dgm:presLayoutVars>
          <dgm:chMax val="0"/>
          <dgm:bulletEnabled val="1"/>
        </dgm:presLayoutVars>
      </dgm:prSet>
      <dgm:spPr/>
    </dgm:pt>
  </dgm:ptLst>
  <dgm:cxnLst>
    <dgm:cxn modelId="{8DD6F70F-A1DF-4919-B56D-6BDEFC749B02}" type="presOf" srcId="{218ABB54-6DE5-4B95-9A7C-4770B8364B03}" destId="{178200DC-C645-4E48-80C8-1F750CAB47CF}" srcOrd="0" destOrd="0" presId="urn:microsoft.com/office/officeart/2005/8/layout/vList2"/>
    <dgm:cxn modelId="{C0D8C532-CFD2-498B-B8F6-AC591A96E992}" type="presOf" srcId="{5F7211F6-8DD2-4D0E-82A9-21EF8D0382EA}" destId="{4F8EA2C4-D16C-430F-BDE7-8934CC478EE4}" srcOrd="0" destOrd="0" presId="urn:microsoft.com/office/officeart/2005/8/layout/vList2"/>
    <dgm:cxn modelId="{12DAD35B-02A3-4978-B418-DCA410DC234B}" srcId="{5BA44DDC-56A1-4957-8361-8B2CC232F3D2}" destId="{5F7211F6-8DD2-4D0E-82A9-21EF8D0382EA}" srcOrd="3" destOrd="0" parTransId="{7E3D3BE6-1224-43CB-82AD-7D1E9E17FA1E}" sibTransId="{B7736570-D9D8-4A4A-8B7A-7479FC64DA7B}"/>
    <dgm:cxn modelId="{7EF2C28B-05E6-4EFC-8A0A-A5CB7669FD08}" type="presOf" srcId="{4AAD5682-305A-4176-885B-F9E42F88200E}" destId="{1992C9FE-315D-4790-BA8D-0F827137E7CC}" srcOrd="0" destOrd="0" presId="urn:microsoft.com/office/officeart/2005/8/layout/vList2"/>
    <dgm:cxn modelId="{B0D97B8D-4711-4EB2-842B-03EA1C30DD0E}" srcId="{5BA44DDC-56A1-4957-8361-8B2CC232F3D2}" destId="{E31DB772-F974-4422-B871-1DF29E6BA238}" srcOrd="1" destOrd="0" parTransId="{A0A87C7E-A6FA-4F8F-AE27-25B570B9DD0A}" sibTransId="{1BCC2AC2-CCFC-4AB1-A4D5-C7EA0782FD39}"/>
    <dgm:cxn modelId="{7F2327C3-09F3-43EA-B0FD-49AA8B31888B}" srcId="{5BA44DDC-56A1-4957-8361-8B2CC232F3D2}" destId="{4AAD5682-305A-4176-885B-F9E42F88200E}" srcOrd="0" destOrd="0" parTransId="{0C93F693-B375-4B72-9D5F-0EADCA914128}" sibTransId="{B00B0479-8A2E-4EFF-AB2B-24E38B5855AE}"/>
    <dgm:cxn modelId="{156E06C7-1293-4D6A-8718-8C8BDECB6932}" type="presOf" srcId="{5BA44DDC-56A1-4957-8361-8B2CC232F3D2}" destId="{8E9FD9C2-E04A-4CE9-81FD-6610D8F87E30}" srcOrd="0" destOrd="0" presId="urn:microsoft.com/office/officeart/2005/8/layout/vList2"/>
    <dgm:cxn modelId="{0FD8D3E9-7D50-4019-A098-00B3E8E35FB1}" srcId="{5BA44DDC-56A1-4957-8361-8B2CC232F3D2}" destId="{218ABB54-6DE5-4B95-9A7C-4770B8364B03}" srcOrd="2" destOrd="0" parTransId="{48E1CE32-38C3-4FA5-A950-A375CB9B4F26}" sibTransId="{3D9B4934-46C7-4E9A-A8AD-E31AB113E8AD}"/>
    <dgm:cxn modelId="{95F7E9ED-B3EF-4680-BFF2-EB093AB22BFF}" type="presOf" srcId="{E31DB772-F974-4422-B871-1DF29E6BA238}" destId="{2C05D033-D0C2-4A6C-B8DF-2960D4159D00}" srcOrd="0" destOrd="0" presId="urn:microsoft.com/office/officeart/2005/8/layout/vList2"/>
    <dgm:cxn modelId="{7640DD02-785A-4D93-A80C-05011D89272D}" type="presParOf" srcId="{8E9FD9C2-E04A-4CE9-81FD-6610D8F87E30}" destId="{1992C9FE-315D-4790-BA8D-0F827137E7CC}" srcOrd="0" destOrd="0" presId="urn:microsoft.com/office/officeart/2005/8/layout/vList2"/>
    <dgm:cxn modelId="{709BBD4A-DB7E-4B3A-980B-752BD49C8BA0}" type="presParOf" srcId="{8E9FD9C2-E04A-4CE9-81FD-6610D8F87E30}" destId="{71D021CE-43A7-4611-B273-47BB6FE5D86E}" srcOrd="1" destOrd="0" presId="urn:microsoft.com/office/officeart/2005/8/layout/vList2"/>
    <dgm:cxn modelId="{74B2E7E9-098A-4C7C-BF84-5806FE797AC5}" type="presParOf" srcId="{8E9FD9C2-E04A-4CE9-81FD-6610D8F87E30}" destId="{2C05D033-D0C2-4A6C-B8DF-2960D4159D00}" srcOrd="2" destOrd="0" presId="urn:microsoft.com/office/officeart/2005/8/layout/vList2"/>
    <dgm:cxn modelId="{9FF72B92-BD7C-4D34-9349-81A8014797B7}" type="presParOf" srcId="{8E9FD9C2-E04A-4CE9-81FD-6610D8F87E30}" destId="{DE5D7F10-22FD-4DFA-B020-5F14DD829D1E}" srcOrd="3" destOrd="0" presId="urn:microsoft.com/office/officeart/2005/8/layout/vList2"/>
    <dgm:cxn modelId="{E56C2EB3-9D82-46AF-8292-39C22FC06C52}" type="presParOf" srcId="{8E9FD9C2-E04A-4CE9-81FD-6610D8F87E30}" destId="{178200DC-C645-4E48-80C8-1F750CAB47CF}" srcOrd="4" destOrd="0" presId="urn:microsoft.com/office/officeart/2005/8/layout/vList2"/>
    <dgm:cxn modelId="{EA9D373F-4F1E-4D19-AEC7-627818D8C779}" type="presParOf" srcId="{8E9FD9C2-E04A-4CE9-81FD-6610D8F87E30}" destId="{B2ADF776-A21A-4E7F-90B7-88C7645303A6}" srcOrd="5" destOrd="0" presId="urn:microsoft.com/office/officeart/2005/8/layout/vList2"/>
    <dgm:cxn modelId="{59AAA45F-BF8E-4D8F-BC99-E83BB8E748A9}" type="presParOf" srcId="{8E9FD9C2-E04A-4CE9-81FD-6610D8F87E30}" destId="{4F8EA2C4-D16C-430F-BDE7-8934CC478EE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44DDC-56A1-4957-8361-8B2CC232F3D2}"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7B9B671C-DBDB-4E3E-8BA4-9EB44367D839}">
      <dgm:prSet phldr="0"/>
      <dgm:spPr/>
      <dgm:t>
        <a:bodyPr/>
        <a:lstStyle/>
        <a:p>
          <a:pPr rtl="0"/>
          <a:r>
            <a:rPr lang="en-US">
              <a:latin typeface="Calibri Light" panose="020F0302020204030204"/>
            </a:rPr>
            <a:t>What have you seen?</a:t>
          </a:r>
          <a:endParaRPr lang="en-US"/>
        </a:p>
      </dgm:t>
    </dgm:pt>
    <dgm:pt modelId="{60171399-700D-4821-AD30-6776D74A1F98}" type="parTrans" cxnId="{BC1D2F63-7EBA-49E0-BF79-4E0EB3F0CC87}">
      <dgm:prSet/>
      <dgm:spPr/>
    </dgm:pt>
    <dgm:pt modelId="{08A57DBB-43A9-4A07-BCEE-3B408E88A4C9}" type="sibTrans" cxnId="{BC1D2F63-7EBA-49E0-BF79-4E0EB3F0CC87}">
      <dgm:prSet/>
      <dgm:spPr/>
      <dgm:t>
        <a:bodyPr/>
        <a:lstStyle/>
        <a:p>
          <a:endParaRPr lang="en-US"/>
        </a:p>
      </dgm:t>
    </dgm:pt>
    <dgm:pt modelId="{61289203-7349-47C2-8077-B69F1033236A}">
      <dgm:prSet phldr="0"/>
      <dgm:spPr/>
      <dgm:t>
        <a:bodyPr/>
        <a:lstStyle/>
        <a:p>
          <a:endParaRPr lang="en-US">
            <a:latin typeface="Calibri Light" panose="020F0302020204030204"/>
          </a:endParaRPr>
        </a:p>
      </dgm:t>
    </dgm:pt>
    <dgm:pt modelId="{56D195E9-5312-4E74-A7EC-A48AF5168085}" type="parTrans" cxnId="{2E1BDAE7-14F2-4446-AD4B-EF06F61DA320}">
      <dgm:prSet/>
      <dgm:spPr/>
    </dgm:pt>
    <dgm:pt modelId="{B8CBAD3A-50E1-4C2D-8713-B405010A0286}" type="sibTrans" cxnId="{2E1BDAE7-14F2-4446-AD4B-EF06F61DA320}">
      <dgm:prSet/>
      <dgm:spPr/>
    </dgm:pt>
    <dgm:pt modelId="{78199A00-63F9-4BDC-B434-8DBFA4B197CE}" type="pres">
      <dgm:prSet presAssocID="{5BA44DDC-56A1-4957-8361-8B2CC232F3D2}" presName="vert0" presStyleCnt="0">
        <dgm:presLayoutVars>
          <dgm:dir/>
          <dgm:animOne val="branch"/>
          <dgm:animLvl val="lvl"/>
        </dgm:presLayoutVars>
      </dgm:prSet>
      <dgm:spPr/>
    </dgm:pt>
    <dgm:pt modelId="{D8F75BC9-9096-4F94-AEB8-ED8720D769BC}" type="pres">
      <dgm:prSet presAssocID="{7B9B671C-DBDB-4E3E-8BA4-9EB44367D839}" presName="thickLine" presStyleLbl="alignNode1" presStyleIdx="0" presStyleCnt="2"/>
      <dgm:spPr/>
    </dgm:pt>
    <dgm:pt modelId="{741F1B3D-63C4-4187-9203-7BC73ED4E45A}" type="pres">
      <dgm:prSet presAssocID="{7B9B671C-DBDB-4E3E-8BA4-9EB44367D839}" presName="horz1" presStyleCnt="0"/>
      <dgm:spPr/>
    </dgm:pt>
    <dgm:pt modelId="{C919A526-4EAD-4CA5-BE7D-60D327582A36}" type="pres">
      <dgm:prSet presAssocID="{7B9B671C-DBDB-4E3E-8BA4-9EB44367D839}" presName="tx1" presStyleLbl="revTx" presStyleIdx="0" presStyleCnt="2"/>
      <dgm:spPr/>
    </dgm:pt>
    <dgm:pt modelId="{5F70A007-B45E-471A-93E0-38A30A19473D}" type="pres">
      <dgm:prSet presAssocID="{7B9B671C-DBDB-4E3E-8BA4-9EB44367D839}" presName="vert1" presStyleCnt="0"/>
      <dgm:spPr/>
    </dgm:pt>
    <dgm:pt modelId="{7668BD6D-E267-4E93-9E99-B7A02DC5214E}" type="pres">
      <dgm:prSet presAssocID="{61289203-7349-47C2-8077-B69F1033236A}" presName="thickLine" presStyleLbl="alignNode1" presStyleIdx="1" presStyleCnt="2"/>
      <dgm:spPr/>
    </dgm:pt>
    <dgm:pt modelId="{700234BB-EB54-4D71-991E-AEE47FD4AED3}" type="pres">
      <dgm:prSet presAssocID="{61289203-7349-47C2-8077-B69F1033236A}" presName="horz1" presStyleCnt="0"/>
      <dgm:spPr/>
    </dgm:pt>
    <dgm:pt modelId="{A89D1EE6-5504-4301-A1AA-4A8B42F63A98}" type="pres">
      <dgm:prSet presAssocID="{61289203-7349-47C2-8077-B69F1033236A}" presName="tx1" presStyleLbl="revTx" presStyleIdx="1" presStyleCnt="2"/>
      <dgm:spPr/>
    </dgm:pt>
    <dgm:pt modelId="{943CE464-1675-450C-8A6A-0B25D703698F}" type="pres">
      <dgm:prSet presAssocID="{61289203-7349-47C2-8077-B69F1033236A}" presName="vert1" presStyleCnt="0"/>
      <dgm:spPr/>
    </dgm:pt>
  </dgm:ptLst>
  <dgm:cxnLst>
    <dgm:cxn modelId="{95438D25-622C-44EE-9F0C-FECDFE46E3C3}" type="presOf" srcId="{5BA44DDC-56A1-4957-8361-8B2CC232F3D2}" destId="{78199A00-63F9-4BDC-B434-8DBFA4B197CE}" srcOrd="0" destOrd="0" presId="urn:microsoft.com/office/officeart/2008/layout/LinedList"/>
    <dgm:cxn modelId="{BC1D2F63-7EBA-49E0-BF79-4E0EB3F0CC87}" srcId="{5BA44DDC-56A1-4957-8361-8B2CC232F3D2}" destId="{7B9B671C-DBDB-4E3E-8BA4-9EB44367D839}" srcOrd="0" destOrd="0" parTransId="{60171399-700D-4821-AD30-6776D74A1F98}" sibTransId="{08A57DBB-43A9-4A07-BCEE-3B408E88A4C9}"/>
    <dgm:cxn modelId="{94A7CA53-BA82-4112-AD9A-1D1A95D42EBE}" type="presOf" srcId="{61289203-7349-47C2-8077-B69F1033236A}" destId="{A89D1EE6-5504-4301-A1AA-4A8B42F63A98}" srcOrd="0" destOrd="0" presId="urn:microsoft.com/office/officeart/2008/layout/LinedList"/>
    <dgm:cxn modelId="{05D2E096-ED95-485D-A911-56F6E11482FC}" type="presOf" srcId="{7B9B671C-DBDB-4E3E-8BA4-9EB44367D839}" destId="{C919A526-4EAD-4CA5-BE7D-60D327582A36}" srcOrd="0" destOrd="0" presId="urn:microsoft.com/office/officeart/2008/layout/LinedList"/>
    <dgm:cxn modelId="{2E1BDAE7-14F2-4446-AD4B-EF06F61DA320}" srcId="{5BA44DDC-56A1-4957-8361-8B2CC232F3D2}" destId="{61289203-7349-47C2-8077-B69F1033236A}" srcOrd="1" destOrd="0" parTransId="{56D195E9-5312-4E74-A7EC-A48AF5168085}" sibTransId="{B8CBAD3A-50E1-4C2D-8713-B405010A0286}"/>
    <dgm:cxn modelId="{8E6B280C-8C78-4686-B118-F026499599CA}" type="presParOf" srcId="{78199A00-63F9-4BDC-B434-8DBFA4B197CE}" destId="{D8F75BC9-9096-4F94-AEB8-ED8720D769BC}" srcOrd="0" destOrd="0" presId="urn:microsoft.com/office/officeart/2008/layout/LinedList"/>
    <dgm:cxn modelId="{2238CDB2-FE3B-49AA-8D64-3A79CF38C334}" type="presParOf" srcId="{78199A00-63F9-4BDC-B434-8DBFA4B197CE}" destId="{741F1B3D-63C4-4187-9203-7BC73ED4E45A}" srcOrd="1" destOrd="0" presId="urn:microsoft.com/office/officeart/2008/layout/LinedList"/>
    <dgm:cxn modelId="{2DB9011D-DCEC-4C09-BCB6-92A3C3079F91}" type="presParOf" srcId="{741F1B3D-63C4-4187-9203-7BC73ED4E45A}" destId="{C919A526-4EAD-4CA5-BE7D-60D327582A36}" srcOrd="0" destOrd="0" presId="urn:microsoft.com/office/officeart/2008/layout/LinedList"/>
    <dgm:cxn modelId="{CE31123A-6527-43BF-8DD9-645E4D9D7F05}" type="presParOf" srcId="{741F1B3D-63C4-4187-9203-7BC73ED4E45A}" destId="{5F70A007-B45E-471A-93E0-38A30A19473D}" srcOrd="1" destOrd="0" presId="urn:microsoft.com/office/officeart/2008/layout/LinedList"/>
    <dgm:cxn modelId="{5A615747-089E-409A-9988-FDCC6D470F2D}" type="presParOf" srcId="{78199A00-63F9-4BDC-B434-8DBFA4B197CE}" destId="{7668BD6D-E267-4E93-9E99-B7A02DC5214E}" srcOrd="2" destOrd="0" presId="urn:microsoft.com/office/officeart/2008/layout/LinedList"/>
    <dgm:cxn modelId="{3CFB3D05-5E9B-4CD9-939C-B73F179109FD}" type="presParOf" srcId="{78199A00-63F9-4BDC-B434-8DBFA4B197CE}" destId="{700234BB-EB54-4D71-991E-AEE47FD4AED3}" srcOrd="3" destOrd="0" presId="urn:microsoft.com/office/officeart/2008/layout/LinedList"/>
    <dgm:cxn modelId="{005D50B4-241E-4267-8742-CDCE97FE414D}" type="presParOf" srcId="{700234BB-EB54-4D71-991E-AEE47FD4AED3}" destId="{A89D1EE6-5504-4301-A1AA-4A8B42F63A98}" srcOrd="0" destOrd="0" presId="urn:microsoft.com/office/officeart/2008/layout/LinedList"/>
    <dgm:cxn modelId="{3FC52020-981A-4330-AE52-108773C0B5E9}" type="presParOf" srcId="{700234BB-EB54-4D71-991E-AEE47FD4AED3}" destId="{943CE464-1675-450C-8A6A-0B25D70369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A44DDC-56A1-4957-8361-8B2CC232F3D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AAD5682-305A-4176-885B-F9E42F88200E}">
      <dgm:prSet/>
      <dgm:spPr/>
      <dgm:t>
        <a:bodyPr/>
        <a:lstStyle/>
        <a:p>
          <a:pPr rtl="0"/>
          <a:r>
            <a:rPr lang="en-US" dirty="0">
              <a:latin typeface="Calibri Light" panose="020F0302020204030204"/>
            </a:rPr>
            <a:t>Sponsor</a:t>
          </a:r>
          <a:r>
            <a:rPr lang="en-US" dirty="0"/>
            <a:t> GME - </a:t>
          </a:r>
          <a:r>
            <a:rPr lang="en-US" dirty="0">
              <a:latin typeface="Calibri Light" panose="020F0302020204030204"/>
            </a:rPr>
            <a:t>How to report</a:t>
          </a:r>
          <a:endParaRPr lang="en-US" dirty="0"/>
        </a:p>
      </dgm:t>
    </dgm:pt>
    <dgm:pt modelId="{0C93F693-B375-4B72-9D5F-0EADCA914128}" type="parTrans" cxnId="{7F2327C3-09F3-43EA-B0FD-49AA8B31888B}">
      <dgm:prSet/>
      <dgm:spPr/>
      <dgm:t>
        <a:bodyPr/>
        <a:lstStyle/>
        <a:p>
          <a:endParaRPr lang="en-US"/>
        </a:p>
      </dgm:t>
    </dgm:pt>
    <dgm:pt modelId="{B00B0479-8A2E-4EFF-AB2B-24E38B5855AE}" type="sibTrans" cxnId="{7F2327C3-09F3-43EA-B0FD-49AA8B31888B}">
      <dgm:prSet/>
      <dgm:spPr/>
      <dgm:t>
        <a:bodyPr/>
        <a:lstStyle/>
        <a:p>
          <a:endParaRPr lang="en-US"/>
        </a:p>
      </dgm:t>
    </dgm:pt>
    <dgm:pt modelId="{E31DB772-F974-4422-B871-1DF29E6BA238}">
      <dgm:prSet/>
      <dgm:spPr/>
      <dgm:t>
        <a:bodyPr/>
        <a:lstStyle/>
        <a:p>
          <a:pPr rtl="0"/>
          <a:r>
            <a:rPr lang="en-US" dirty="0">
              <a:latin typeface="Calibri Light" panose="020F0302020204030204"/>
            </a:rPr>
            <a:t>Primary outpatient site</a:t>
          </a:r>
          <a:r>
            <a:rPr lang="en-US" dirty="0"/>
            <a:t> - </a:t>
          </a:r>
          <a:r>
            <a:rPr lang="en-US" dirty="0">
              <a:latin typeface="Calibri"/>
              <a:cs typeface="Calibri"/>
            </a:rPr>
            <a:t>How to report</a:t>
          </a:r>
        </a:p>
      </dgm:t>
    </dgm:pt>
    <dgm:pt modelId="{A0A87C7E-A6FA-4F8F-AE27-25B570B9DD0A}" type="parTrans" cxnId="{B0D97B8D-4711-4EB2-842B-03EA1C30DD0E}">
      <dgm:prSet/>
      <dgm:spPr/>
      <dgm:t>
        <a:bodyPr/>
        <a:lstStyle/>
        <a:p>
          <a:endParaRPr lang="en-US"/>
        </a:p>
      </dgm:t>
    </dgm:pt>
    <dgm:pt modelId="{1BCC2AC2-CCFC-4AB1-A4D5-C7EA0782FD39}" type="sibTrans" cxnId="{B0D97B8D-4711-4EB2-842B-03EA1C30DD0E}">
      <dgm:prSet/>
      <dgm:spPr/>
      <dgm:t>
        <a:bodyPr/>
        <a:lstStyle/>
        <a:p>
          <a:endParaRPr lang="en-US"/>
        </a:p>
      </dgm:t>
    </dgm:pt>
    <dgm:pt modelId="{218ABB54-6DE5-4B95-9A7C-4770B8364B03}">
      <dgm:prSet/>
      <dgm:spPr/>
      <dgm:t>
        <a:bodyPr/>
        <a:lstStyle/>
        <a:p>
          <a:pPr rtl="0"/>
          <a:r>
            <a:rPr lang="en-US" dirty="0">
              <a:latin typeface="Calibri Light" panose="020F0302020204030204"/>
            </a:rPr>
            <a:t>Primary inpatient institution</a:t>
          </a:r>
          <a:r>
            <a:rPr lang="en-US" dirty="0"/>
            <a:t>– </a:t>
          </a:r>
          <a:r>
            <a:rPr lang="en-US" dirty="0">
              <a:latin typeface="Calibri Light" panose="020F0302020204030204"/>
            </a:rPr>
            <a:t>How to report</a:t>
          </a:r>
          <a:endParaRPr lang="en-US" dirty="0"/>
        </a:p>
      </dgm:t>
    </dgm:pt>
    <dgm:pt modelId="{48E1CE32-38C3-4FA5-A950-A375CB9B4F26}" type="parTrans" cxnId="{0FD8D3E9-7D50-4019-A098-00B3E8E35FB1}">
      <dgm:prSet/>
      <dgm:spPr/>
      <dgm:t>
        <a:bodyPr/>
        <a:lstStyle/>
        <a:p>
          <a:endParaRPr lang="en-US"/>
        </a:p>
      </dgm:t>
    </dgm:pt>
    <dgm:pt modelId="{3D9B4934-46C7-4E9A-A8AD-E31AB113E8AD}" type="sibTrans" cxnId="{0FD8D3E9-7D50-4019-A098-00B3E8E35FB1}">
      <dgm:prSet/>
      <dgm:spPr/>
      <dgm:t>
        <a:bodyPr/>
        <a:lstStyle/>
        <a:p>
          <a:endParaRPr lang="en-US"/>
        </a:p>
      </dgm:t>
    </dgm:pt>
    <dgm:pt modelId="{5F7211F6-8DD2-4D0E-82A9-21EF8D0382EA}">
      <dgm:prSet/>
      <dgm:spPr/>
      <dgm:t>
        <a:bodyPr/>
        <a:lstStyle/>
        <a:p>
          <a:pPr rtl="0"/>
          <a:r>
            <a:rPr lang="en-US" dirty="0">
              <a:latin typeface="Calibri Light" panose="020F0302020204030204"/>
            </a:rPr>
            <a:t>Primary</a:t>
          </a:r>
          <a:r>
            <a:rPr lang="en-US" dirty="0">
              <a:latin typeface="Calibri Light"/>
              <a:cs typeface="Calibri Light"/>
            </a:rPr>
            <a:t> pediatric institution – How to </a:t>
          </a:r>
          <a:r>
            <a:rPr lang="en-US" dirty="0">
              <a:latin typeface="Calibri"/>
              <a:cs typeface="Calibri"/>
            </a:rPr>
            <a:t>report</a:t>
          </a:r>
          <a:endParaRPr lang="en-US" dirty="0">
            <a:latin typeface="Calibri Light" panose="020F0302020204030204"/>
          </a:endParaRPr>
        </a:p>
      </dgm:t>
    </dgm:pt>
    <dgm:pt modelId="{7E3D3BE6-1224-43CB-82AD-7D1E9E17FA1E}" type="parTrans" cxnId="{12DAD35B-02A3-4978-B418-DCA410DC234B}">
      <dgm:prSet/>
      <dgm:spPr/>
      <dgm:t>
        <a:bodyPr/>
        <a:lstStyle/>
        <a:p>
          <a:endParaRPr lang="en-US"/>
        </a:p>
      </dgm:t>
    </dgm:pt>
    <dgm:pt modelId="{B7736570-D9D8-4A4A-8B7A-7479FC64DA7B}" type="sibTrans" cxnId="{12DAD35B-02A3-4978-B418-DCA410DC234B}">
      <dgm:prSet/>
      <dgm:spPr/>
      <dgm:t>
        <a:bodyPr/>
        <a:lstStyle/>
        <a:p>
          <a:endParaRPr lang="en-US"/>
        </a:p>
      </dgm:t>
    </dgm:pt>
    <dgm:pt modelId="{E48F3AF4-4873-4426-806A-6A2EF61B6BA5}">
      <dgm:prSet phldr="0"/>
      <dgm:spPr/>
      <dgm:t>
        <a:bodyPr/>
        <a:lstStyle/>
        <a:p>
          <a:r>
            <a:rPr lang="en-US" dirty="0">
              <a:latin typeface="Calibri Light" panose="020F0302020204030204"/>
            </a:rPr>
            <a:t>Incident</a:t>
          </a:r>
          <a:r>
            <a:rPr lang="en-US" dirty="0"/>
            <a:t> reports can be done anonymously, are protected (do not reference in patient chart)</a:t>
          </a:r>
        </a:p>
      </dgm:t>
    </dgm:pt>
    <dgm:pt modelId="{92644222-0954-4216-B039-D2FCDAFFE1A9}" type="parTrans" cxnId="{F7A1D197-DE9A-477D-82C8-BC8023ADA7A6}">
      <dgm:prSet/>
      <dgm:spPr/>
    </dgm:pt>
    <dgm:pt modelId="{D7B3BA6C-0A71-4D03-BE5C-28E63216C73C}" type="sibTrans" cxnId="{F7A1D197-DE9A-477D-82C8-BC8023ADA7A6}">
      <dgm:prSet/>
      <dgm:spPr/>
    </dgm:pt>
    <dgm:pt modelId="{E8B38D10-2D93-4EF0-A5E8-4822D04955D8}" type="pres">
      <dgm:prSet presAssocID="{5BA44DDC-56A1-4957-8361-8B2CC232F3D2}" presName="vert0" presStyleCnt="0">
        <dgm:presLayoutVars>
          <dgm:dir/>
          <dgm:animOne val="branch"/>
          <dgm:animLvl val="lvl"/>
        </dgm:presLayoutVars>
      </dgm:prSet>
      <dgm:spPr/>
    </dgm:pt>
    <dgm:pt modelId="{842955AE-E913-4A45-A703-0CA7A0316939}" type="pres">
      <dgm:prSet presAssocID="{4AAD5682-305A-4176-885B-F9E42F88200E}" presName="thickLine" presStyleLbl="alignNode1" presStyleIdx="0" presStyleCnt="5"/>
      <dgm:spPr/>
    </dgm:pt>
    <dgm:pt modelId="{4993EF49-3C67-4503-B21D-DE5B06427FEE}" type="pres">
      <dgm:prSet presAssocID="{4AAD5682-305A-4176-885B-F9E42F88200E}" presName="horz1" presStyleCnt="0"/>
      <dgm:spPr/>
    </dgm:pt>
    <dgm:pt modelId="{7307591E-B974-4DBE-9419-D5D86BD75427}" type="pres">
      <dgm:prSet presAssocID="{4AAD5682-305A-4176-885B-F9E42F88200E}" presName="tx1" presStyleLbl="revTx" presStyleIdx="0" presStyleCnt="5"/>
      <dgm:spPr/>
    </dgm:pt>
    <dgm:pt modelId="{2FD1AD35-B597-48E5-BCA7-CDF69E67A56C}" type="pres">
      <dgm:prSet presAssocID="{4AAD5682-305A-4176-885B-F9E42F88200E}" presName="vert1" presStyleCnt="0"/>
      <dgm:spPr/>
    </dgm:pt>
    <dgm:pt modelId="{3B751C5B-3B19-41C2-936E-B2B4922BE227}" type="pres">
      <dgm:prSet presAssocID="{E31DB772-F974-4422-B871-1DF29E6BA238}" presName="thickLine" presStyleLbl="alignNode1" presStyleIdx="1" presStyleCnt="5"/>
      <dgm:spPr/>
    </dgm:pt>
    <dgm:pt modelId="{6193C4F4-873C-42F0-964A-5094395F215A}" type="pres">
      <dgm:prSet presAssocID="{E31DB772-F974-4422-B871-1DF29E6BA238}" presName="horz1" presStyleCnt="0"/>
      <dgm:spPr/>
    </dgm:pt>
    <dgm:pt modelId="{ED5D68C3-DBC5-4B69-996F-77E67BB42D54}" type="pres">
      <dgm:prSet presAssocID="{E31DB772-F974-4422-B871-1DF29E6BA238}" presName="tx1" presStyleLbl="revTx" presStyleIdx="1" presStyleCnt="5"/>
      <dgm:spPr/>
    </dgm:pt>
    <dgm:pt modelId="{CB0180B0-91A9-48B8-A223-6A3332297281}" type="pres">
      <dgm:prSet presAssocID="{E31DB772-F974-4422-B871-1DF29E6BA238}" presName="vert1" presStyleCnt="0"/>
      <dgm:spPr/>
    </dgm:pt>
    <dgm:pt modelId="{0B1175B9-A81F-4AB2-B107-AD14FE4C3724}" type="pres">
      <dgm:prSet presAssocID="{218ABB54-6DE5-4B95-9A7C-4770B8364B03}" presName="thickLine" presStyleLbl="alignNode1" presStyleIdx="2" presStyleCnt="5"/>
      <dgm:spPr/>
    </dgm:pt>
    <dgm:pt modelId="{E15316E1-1E97-4F5A-A1FD-2DAA72822417}" type="pres">
      <dgm:prSet presAssocID="{218ABB54-6DE5-4B95-9A7C-4770B8364B03}" presName="horz1" presStyleCnt="0"/>
      <dgm:spPr/>
    </dgm:pt>
    <dgm:pt modelId="{24EC08AB-1952-48C8-BE2F-F755AE2A4B33}" type="pres">
      <dgm:prSet presAssocID="{218ABB54-6DE5-4B95-9A7C-4770B8364B03}" presName="tx1" presStyleLbl="revTx" presStyleIdx="2" presStyleCnt="5"/>
      <dgm:spPr/>
    </dgm:pt>
    <dgm:pt modelId="{62D60CDF-E7ED-497B-BA45-BCE85ED4B2A5}" type="pres">
      <dgm:prSet presAssocID="{218ABB54-6DE5-4B95-9A7C-4770B8364B03}" presName="vert1" presStyleCnt="0"/>
      <dgm:spPr/>
    </dgm:pt>
    <dgm:pt modelId="{79864414-BF9E-4764-AFC7-2ABAF5E1ADC3}" type="pres">
      <dgm:prSet presAssocID="{5F7211F6-8DD2-4D0E-82A9-21EF8D0382EA}" presName="thickLine" presStyleLbl="alignNode1" presStyleIdx="3" presStyleCnt="5"/>
      <dgm:spPr/>
    </dgm:pt>
    <dgm:pt modelId="{EFBA7491-63A3-4824-9D4C-7383AFBBBFC1}" type="pres">
      <dgm:prSet presAssocID="{5F7211F6-8DD2-4D0E-82A9-21EF8D0382EA}" presName="horz1" presStyleCnt="0"/>
      <dgm:spPr/>
    </dgm:pt>
    <dgm:pt modelId="{D7E539DB-66E1-4C12-B40E-5544C5A90A39}" type="pres">
      <dgm:prSet presAssocID="{5F7211F6-8DD2-4D0E-82A9-21EF8D0382EA}" presName="tx1" presStyleLbl="revTx" presStyleIdx="3" presStyleCnt="5"/>
      <dgm:spPr/>
    </dgm:pt>
    <dgm:pt modelId="{FB2CDEF1-9937-4203-8E1E-DD366A34BC6F}" type="pres">
      <dgm:prSet presAssocID="{5F7211F6-8DD2-4D0E-82A9-21EF8D0382EA}" presName="vert1" presStyleCnt="0"/>
      <dgm:spPr/>
    </dgm:pt>
    <dgm:pt modelId="{19175116-D959-4D13-84C1-BCFC06B73E39}" type="pres">
      <dgm:prSet presAssocID="{E48F3AF4-4873-4426-806A-6A2EF61B6BA5}" presName="thickLine" presStyleLbl="alignNode1" presStyleIdx="4" presStyleCnt="5"/>
      <dgm:spPr/>
    </dgm:pt>
    <dgm:pt modelId="{484F4183-8501-4CD8-98D1-724472E32B71}" type="pres">
      <dgm:prSet presAssocID="{E48F3AF4-4873-4426-806A-6A2EF61B6BA5}" presName="horz1" presStyleCnt="0"/>
      <dgm:spPr/>
    </dgm:pt>
    <dgm:pt modelId="{643583C5-090A-4BAE-ADFF-107AADFE0294}" type="pres">
      <dgm:prSet presAssocID="{E48F3AF4-4873-4426-806A-6A2EF61B6BA5}" presName="tx1" presStyleLbl="revTx" presStyleIdx="4" presStyleCnt="5"/>
      <dgm:spPr/>
    </dgm:pt>
    <dgm:pt modelId="{9C1FB9CB-8650-46CD-B132-6B6CD2C71755}" type="pres">
      <dgm:prSet presAssocID="{E48F3AF4-4873-4426-806A-6A2EF61B6BA5}" presName="vert1" presStyleCnt="0"/>
      <dgm:spPr/>
    </dgm:pt>
  </dgm:ptLst>
  <dgm:cxnLst>
    <dgm:cxn modelId="{091DF111-997E-4E7D-8080-FF1C676BD8F7}" type="presOf" srcId="{218ABB54-6DE5-4B95-9A7C-4770B8364B03}" destId="{24EC08AB-1952-48C8-BE2F-F755AE2A4B33}" srcOrd="0" destOrd="0" presId="urn:microsoft.com/office/officeart/2008/layout/LinedList"/>
    <dgm:cxn modelId="{4F69392E-4E9E-44A0-9B24-1ED683112CA3}" type="presOf" srcId="{5F7211F6-8DD2-4D0E-82A9-21EF8D0382EA}" destId="{D7E539DB-66E1-4C12-B40E-5544C5A90A39}" srcOrd="0" destOrd="0" presId="urn:microsoft.com/office/officeart/2008/layout/LinedList"/>
    <dgm:cxn modelId="{40901935-27D6-4B82-A8E8-07A60EA4B797}" type="presOf" srcId="{5BA44DDC-56A1-4957-8361-8B2CC232F3D2}" destId="{E8B38D10-2D93-4EF0-A5E8-4822D04955D8}" srcOrd="0" destOrd="0" presId="urn:microsoft.com/office/officeart/2008/layout/LinedList"/>
    <dgm:cxn modelId="{12DAD35B-02A3-4978-B418-DCA410DC234B}" srcId="{5BA44DDC-56A1-4957-8361-8B2CC232F3D2}" destId="{5F7211F6-8DD2-4D0E-82A9-21EF8D0382EA}" srcOrd="3" destOrd="0" parTransId="{7E3D3BE6-1224-43CB-82AD-7D1E9E17FA1E}" sibTransId="{B7736570-D9D8-4A4A-8B7A-7479FC64DA7B}"/>
    <dgm:cxn modelId="{ECCB7B4B-A1DC-4259-881A-949ED983BF5C}" type="presOf" srcId="{E48F3AF4-4873-4426-806A-6A2EF61B6BA5}" destId="{643583C5-090A-4BAE-ADFF-107AADFE0294}" srcOrd="0" destOrd="0" presId="urn:microsoft.com/office/officeart/2008/layout/LinedList"/>
    <dgm:cxn modelId="{55450E6C-1493-41B5-BB4A-7B8E25D8DFD2}" type="presOf" srcId="{4AAD5682-305A-4176-885B-F9E42F88200E}" destId="{7307591E-B974-4DBE-9419-D5D86BD75427}" srcOrd="0" destOrd="0" presId="urn:microsoft.com/office/officeart/2008/layout/LinedList"/>
    <dgm:cxn modelId="{B0D97B8D-4711-4EB2-842B-03EA1C30DD0E}" srcId="{5BA44DDC-56A1-4957-8361-8B2CC232F3D2}" destId="{E31DB772-F974-4422-B871-1DF29E6BA238}" srcOrd="1" destOrd="0" parTransId="{A0A87C7E-A6FA-4F8F-AE27-25B570B9DD0A}" sibTransId="{1BCC2AC2-CCFC-4AB1-A4D5-C7EA0782FD39}"/>
    <dgm:cxn modelId="{F7A1D197-DE9A-477D-82C8-BC8023ADA7A6}" srcId="{5BA44DDC-56A1-4957-8361-8B2CC232F3D2}" destId="{E48F3AF4-4873-4426-806A-6A2EF61B6BA5}" srcOrd="4" destOrd="0" parTransId="{92644222-0954-4216-B039-D2FCDAFFE1A9}" sibTransId="{D7B3BA6C-0A71-4D03-BE5C-28E63216C73C}"/>
    <dgm:cxn modelId="{7F2327C3-09F3-43EA-B0FD-49AA8B31888B}" srcId="{5BA44DDC-56A1-4957-8361-8B2CC232F3D2}" destId="{4AAD5682-305A-4176-885B-F9E42F88200E}" srcOrd="0" destOrd="0" parTransId="{0C93F693-B375-4B72-9D5F-0EADCA914128}" sibTransId="{B00B0479-8A2E-4EFF-AB2B-24E38B5855AE}"/>
    <dgm:cxn modelId="{711B62D4-A47C-47BF-B319-BE0528B7A80C}" type="presOf" srcId="{E31DB772-F974-4422-B871-1DF29E6BA238}" destId="{ED5D68C3-DBC5-4B69-996F-77E67BB42D54}" srcOrd="0" destOrd="0" presId="urn:microsoft.com/office/officeart/2008/layout/LinedList"/>
    <dgm:cxn modelId="{0FD8D3E9-7D50-4019-A098-00B3E8E35FB1}" srcId="{5BA44DDC-56A1-4957-8361-8B2CC232F3D2}" destId="{218ABB54-6DE5-4B95-9A7C-4770B8364B03}" srcOrd="2" destOrd="0" parTransId="{48E1CE32-38C3-4FA5-A950-A375CB9B4F26}" sibTransId="{3D9B4934-46C7-4E9A-A8AD-E31AB113E8AD}"/>
    <dgm:cxn modelId="{E03B4269-0CC6-4D23-9BB5-8DF46E6A6621}" type="presParOf" srcId="{E8B38D10-2D93-4EF0-A5E8-4822D04955D8}" destId="{842955AE-E913-4A45-A703-0CA7A0316939}" srcOrd="0" destOrd="0" presId="urn:microsoft.com/office/officeart/2008/layout/LinedList"/>
    <dgm:cxn modelId="{6022E43C-E0D2-47C5-BFCC-9B961EB154D5}" type="presParOf" srcId="{E8B38D10-2D93-4EF0-A5E8-4822D04955D8}" destId="{4993EF49-3C67-4503-B21D-DE5B06427FEE}" srcOrd="1" destOrd="0" presId="urn:microsoft.com/office/officeart/2008/layout/LinedList"/>
    <dgm:cxn modelId="{32C9DA03-E6DD-49DE-95FC-28E3155662D6}" type="presParOf" srcId="{4993EF49-3C67-4503-B21D-DE5B06427FEE}" destId="{7307591E-B974-4DBE-9419-D5D86BD75427}" srcOrd="0" destOrd="0" presId="urn:microsoft.com/office/officeart/2008/layout/LinedList"/>
    <dgm:cxn modelId="{38ECFDA9-B9A3-41A4-A7F5-590B8760FA4F}" type="presParOf" srcId="{4993EF49-3C67-4503-B21D-DE5B06427FEE}" destId="{2FD1AD35-B597-48E5-BCA7-CDF69E67A56C}" srcOrd="1" destOrd="0" presId="urn:microsoft.com/office/officeart/2008/layout/LinedList"/>
    <dgm:cxn modelId="{12C52FE4-B4D7-4FA1-A31B-3EF83B84090D}" type="presParOf" srcId="{E8B38D10-2D93-4EF0-A5E8-4822D04955D8}" destId="{3B751C5B-3B19-41C2-936E-B2B4922BE227}" srcOrd="2" destOrd="0" presId="urn:microsoft.com/office/officeart/2008/layout/LinedList"/>
    <dgm:cxn modelId="{3349C5E3-ED22-4C59-B7EE-3B7207D99666}" type="presParOf" srcId="{E8B38D10-2D93-4EF0-A5E8-4822D04955D8}" destId="{6193C4F4-873C-42F0-964A-5094395F215A}" srcOrd="3" destOrd="0" presId="urn:microsoft.com/office/officeart/2008/layout/LinedList"/>
    <dgm:cxn modelId="{3E615C29-F218-44C7-9846-F7F8A6C93FF7}" type="presParOf" srcId="{6193C4F4-873C-42F0-964A-5094395F215A}" destId="{ED5D68C3-DBC5-4B69-996F-77E67BB42D54}" srcOrd="0" destOrd="0" presId="urn:microsoft.com/office/officeart/2008/layout/LinedList"/>
    <dgm:cxn modelId="{7A0A9461-E4EA-4515-B7D7-173777FE821B}" type="presParOf" srcId="{6193C4F4-873C-42F0-964A-5094395F215A}" destId="{CB0180B0-91A9-48B8-A223-6A3332297281}" srcOrd="1" destOrd="0" presId="urn:microsoft.com/office/officeart/2008/layout/LinedList"/>
    <dgm:cxn modelId="{BC2A05AE-0045-4B06-A9CF-8BD63EAA17E2}" type="presParOf" srcId="{E8B38D10-2D93-4EF0-A5E8-4822D04955D8}" destId="{0B1175B9-A81F-4AB2-B107-AD14FE4C3724}" srcOrd="4" destOrd="0" presId="urn:microsoft.com/office/officeart/2008/layout/LinedList"/>
    <dgm:cxn modelId="{B6E9E09C-9E0C-400B-A469-29F8BF2C8C83}" type="presParOf" srcId="{E8B38D10-2D93-4EF0-A5E8-4822D04955D8}" destId="{E15316E1-1E97-4F5A-A1FD-2DAA72822417}" srcOrd="5" destOrd="0" presId="urn:microsoft.com/office/officeart/2008/layout/LinedList"/>
    <dgm:cxn modelId="{AD1886B7-3B1C-4616-ACF0-4B8F15276EAA}" type="presParOf" srcId="{E15316E1-1E97-4F5A-A1FD-2DAA72822417}" destId="{24EC08AB-1952-48C8-BE2F-F755AE2A4B33}" srcOrd="0" destOrd="0" presId="urn:microsoft.com/office/officeart/2008/layout/LinedList"/>
    <dgm:cxn modelId="{FD03C187-7983-49E5-862D-79222AED5B40}" type="presParOf" srcId="{E15316E1-1E97-4F5A-A1FD-2DAA72822417}" destId="{62D60CDF-E7ED-497B-BA45-BCE85ED4B2A5}" srcOrd="1" destOrd="0" presId="urn:microsoft.com/office/officeart/2008/layout/LinedList"/>
    <dgm:cxn modelId="{06C60FA0-6FF4-45CE-9ABF-A30760695F28}" type="presParOf" srcId="{E8B38D10-2D93-4EF0-A5E8-4822D04955D8}" destId="{79864414-BF9E-4764-AFC7-2ABAF5E1ADC3}" srcOrd="6" destOrd="0" presId="urn:microsoft.com/office/officeart/2008/layout/LinedList"/>
    <dgm:cxn modelId="{AD532F41-3040-47A1-9813-A9ADDE9252C1}" type="presParOf" srcId="{E8B38D10-2D93-4EF0-A5E8-4822D04955D8}" destId="{EFBA7491-63A3-4824-9D4C-7383AFBBBFC1}" srcOrd="7" destOrd="0" presId="urn:microsoft.com/office/officeart/2008/layout/LinedList"/>
    <dgm:cxn modelId="{8B54A372-5DF8-418D-8CE8-B956C19F436E}" type="presParOf" srcId="{EFBA7491-63A3-4824-9D4C-7383AFBBBFC1}" destId="{D7E539DB-66E1-4C12-B40E-5544C5A90A39}" srcOrd="0" destOrd="0" presId="urn:microsoft.com/office/officeart/2008/layout/LinedList"/>
    <dgm:cxn modelId="{AE174ECF-EE7A-4B77-883E-95A0E996DB22}" type="presParOf" srcId="{EFBA7491-63A3-4824-9D4C-7383AFBBBFC1}" destId="{FB2CDEF1-9937-4203-8E1E-DD366A34BC6F}" srcOrd="1" destOrd="0" presId="urn:microsoft.com/office/officeart/2008/layout/LinedList"/>
    <dgm:cxn modelId="{DB65034D-DCF6-41E3-8228-E70759866CE2}" type="presParOf" srcId="{E8B38D10-2D93-4EF0-A5E8-4822D04955D8}" destId="{19175116-D959-4D13-84C1-BCFC06B73E39}" srcOrd="8" destOrd="0" presId="urn:microsoft.com/office/officeart/2008/layout/LinedList"/>
    <dgm:cxn modelId="{DD89B797-72CE-440B-A4E3-9FC5BD3BC01B}" type="presParOf" srcId="{E8B38D10-2D93-4EF0-A5E8-4822D04955D8}" destId="{484F4183-8501-4CD8-98D1-724472E32B71}" srcOrd="9" destOrd="0" presId="urn:microsoft.com/office/officeart/2008/layout/LinedList"/>
    <dgm:cxn modelId="{0E868C4A-284F-4E50-9D5B-53B2CF4AB5AB}" type="presParOf" srcId="{484F4183-8501-4CD8-98D1-724472E32B71}" destId="{643583C5-090A-4BAE-ADFF-107AADFE0294}" srcOrd="0" destOrd="0" presId="urn:microsoft.com/office/officeart/2008/layout/LinedList"/>
    <dgm:cxn modelId="{B998BBAF-B4A0-4D4F-A30B-0008EAC29260}" type="presParOf" srcId="{484F4183-8501-4CD8-98D1-724472E32B71}" destId="{9C1FB9CB-8650-46CD-B132-6B6CD2C717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465BEE-4C25-4252-92D7-ECE9FF77C33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A5FF1F9-EDE4-48E6-8461-1B5C398B701A}">
      <dgm:prSet/>
      <dgm:spPr/>
      <dgm:t>
        <a:bodyPr/>
        <a:lstStyle/>
        <a:p>
          <a:r>
            <a:rPr lang="en-US"/>
            <a:t>chaos and accident response</a:t>
          </a:r>
        </a:p>
      </dgm:t>
    </dgm:pt>
    <dgm:pt modelId="{890D61B0-27F4-4F7A-97CB-73562707988B}" type="parTrans" cxnId="{2C8E6FC9-0E0E-4A78-BBB2-ABE91B2B80C7}">
      <dgm:prSet/>
      <dgm:spPr/>
      <dgm:t>
        <a:bodyPr/>
        <a:lstStyle/>
        <a:p>
          <a:endParaRPr lang="en-US"/>
        </a:p>
      </dgm:t>
    </dgm:pt>
    <dgm:pt modelId="{6FACE0F7-55CC-4D2F-AFCD-D443E92ED45A}" type="sibTrans" cxnId="{2C8E6FC9-0E0E-4A78-BBB2-ABE91B2B80C7}">
      <dgm:prSet/>
      <dgm:spPr/>
      <dgm:t>
        <a:bodyPr/>
        <a:lstStyle/>
        <a:p>
          <a:endParaRPr lang="en-US"/>
        </a:p>
      </dgm:t>
    </dgm:pt>
    <dgm:pt modelId="{EC4F842A-C57E-4D5F-A2F4-D3397E83EF2B}">
      <dgm:prSet/>
      <dgm:spPr/>
      <dgm:t>
        <a:bodyPr/>
        <a:lstStyle/>
        <a:p>
          <a:r>
            <a:rPr lang="en-US"/>
            <a:t>intrusive reflections</a:t>
          </a:r>
        </a:p>
      </dgm:t>
    </dgm:pt>
    <dgm:pt modelId="{A6F7242C-4CEA-45D7-9D54-086A561A15F7}" type="parTrans" cxnId="{C1B88906-5C89-478E-BEA1-BE39508BA218}">
      <dgm:prSet/>
      <dgm:spPr/>
      <dgm:t>
        <a:bodyPr/>
        <a:lstStyle/>
        <a:p>
          <a:endParaRPr lang="en-US"/>
        </a:p>
      </dgm:t>
    </dgm:pt>
    <dgm:pt modelId="{1EDE6851-D0F4-45D1-85CB-70469FEB42A4}" type="sibTrans" cxnId="{C1B88906-5C89-478E-BEA1-BE39508BA218}">
      <dgm:prSet/>
      <dgm:spPr/>
      <dgm:t>
        <a:bodyPr/>
        <a:lstStyle/>
        <a:p>
          <a:endParaRPr lang="en-US"/>
        </a:p>
      </dgm:t>
    </dgm:pt>
    <dgm:pt modelId="{9317634D-1178-45BB-A6C7-F1C2BDAEACDE}">
      <dgm:prSet/>
      <dgm:spPr/>
      <dgm:t>
        <a:bodyPr/>
        <a:lstStyle/>
        <a:p>
          <a:r>
            <a:rPr lang="en-US"/>
            <a:t>restoring personal integrity</a:t>
          </a:r>
        </a:p>
      </dgm:t>
    </dgm:pt>
    <dgm:pt modelId="{B59CCF6C-7062-4741-A54C-6B6D23C73E94}" type="parTrans" cxnId="{DF3460D0-B186-461B-87C5-4045248C36C3}">
      <dgm:prSet/>
      <dgm:spPr/>
      <dgm:t>
        <a:bodyPr/>
        <a:lstStyle/>
        <a:p>
          <a:endParaRPr lang="en-US"/>
        </a:p>
      </dgm:t>
    </dgm:pt>
    <dgm:pt modelId="{DCB0AD1C-E1EE-4B08-8DF0-A51B3A130862}" type="sibTrans" cxnId="{DF3460D0-B186-461B-87C5-4045248C36C3}">
      <dgm:prSet/>
      <dgm:spPr/>
      <dgm:t>
        <a:bodyPr/>
        <a:lstStyle/>
        <a:p>
          <a:endParaRPr lang="en-US"/>
        </a:p>
      </dgm:t>
    </dgm:pt>
    <dgm:pt modelId="{2F154F4E-B578-4F81-8828-46F8D0BE03BB}">
      <dgm:prSet/>
      <dgm:spPr/>
      <dgm:t>
        <a:bodyPr/>
        <a:lstStyle/>
        <a:p>
          <a:r>
            <a:rPr lang="en-US"/>
            <a:t>enduring the inquisition</a:t>
          </a:r>
        </a:p>
      </dgm:t>
    </dgm:pt>
    <dgm:pt modelId="{A8BF3944-9E5C-4F72-A7E8-A009DC9D7C26}" type="parTrans" cxnId="{5AB9F2CC-713A-4BEB-91A1-0E4133E17702}">
      <dgm:prSet/>
      <dgm:spPr/>
      <dgm:t>
        <a:bodyPr/>
        <a:lstStyle/>
        <a:p>
          <a:endParaRPr lang="en-US"/>
        </a:p>
      </dgm:t>
    </dgm:pt>
    <dgm:pt modelId="{8F209CC5-A4DB-47F6-9F6F-B9BD74FDDCC0}" type="sibTrans" cxnId="{5AB9F2CC-713A-4BEB-91A1-0E4133E17702}">
      <dgm:prSet/>
      <dgm:spPr/>
      <dgm:t>
        <a:bodyPr/>
        <a:lstStyle/>
        <a:p>
          <a:endParaRPr lang="en-US"/>
        </a:p>
      </dgm:t>
    </dgm:pt>
    <dgm:pt modelId="{AA21800B-7F17-4BAD-BD61-16D001046E0F}">
      <dgm:prSet/>
      <dgm:spPr/>
      <dgm:t>
        <a:bodyPr/>
        <a:lstStyle/>
        <a:p>
          <a:r>
            <a:rPr lang="en-US"/>
            <a:t>obtaining emotional first aid</a:t>
          </a:r>
        </a:p>
      </dgm:t>
    </dgm:pt>
    <dgm:pt modelId="{9E77E344-56CD-4A00-BAB3-42A62F8823B4}" type="parTrans" cxnId="{6386D4CB-AF62-4457-ADB3-4388925EF083}">
      <dgm:prSet/>
      <dgm:spPr/>
      <dgm:t>
        <a:bodyPr/>
        <a:lstStyle/>
        <a:p>
          <a:endParaRPr lang="en-US"/>
        </a:p>
      </dgm:t>
    </dgm:pt>
    <dgm:pt modelId="{0D8FF533-0C72-4DE6-BEB2-251A85D2503C}" type="sibTrans" cxnId="{6386D4CB-AF62-4457-ADB3-4388925EF083}">
      <dgm:prSet/>
      <dgm:spPr/>
      <dgm:t>
        <a:bodyPr/>
        <a:lstStyle/>
        <a:p>
          <a:endParaRPr lang="en-US"/>
        </a:p>
      </dgm:t>
    </dgm:pt>
    <dgm:pt modelId="{0CACA63E-9A6F-4585-98FC-D3782805CD99}">
      <dgm:prSet/>
      <dgm:spPr/>
      <dgm:t>
        <a:bodyPr/>
        <a:lstStyle/>
        <a:p>
          <a:r>
            <a:rPr lang="en-US"/>
            <a:t>moving on</a:t>
          </a:r>
        </a:p>
      </dgm:t>
    </dgm:pt>
    <dgm:pt modelId="{24A629C9-360D-430F-91BA-86D38603CB35}" type="parTrans" cxnId="{200621F2-C157-4C74-A915-1E1A89C6097D}">
      <dgm:prSet/>
      <dgm:spPr/>
      <dgm:t>
        <a:bodyPr/>
        <a:lstStyle/>
        <a:p>
          <a:endParaRPr lang="en-US"/>
        </a:p>
      </dgm:t>
    </dgm:pt>
    <dgm:pt modelId="{4143E89A-4677-4BC8-BFD6-7A4F6947923B}" type="sibTrans" cxnId="{200621F2-C157-4C74-A915-1E1A89C6097D}">
      <dgm:prSet/>
      <dgm:spPr/>
      <dgm:t>
        <a:bodyPr/>
        <a:lstStyle/>
        <a:p>
          <a:endParaRPr lang="en-US"/>
        </a:p>
      </dgm:t>
    </dgm:pt>
    <dgm:pt modelId="{81687C23-C7A4-4ABB-932F-53CE8B44E2A1}">
      <dgm:prSet/>
      <dgm:spPr/>
      <dgm:t>
        <a:bodyPr/>
        <a:lstStyle/>
        <a:p>
          <a:r>
            <a:rPr lang="en-US"/>
            <a:t>drop out</a:t>
          </a:r>
        </a:p>
      </dgm:t>
    </dgm:pt>
    <dgm:pt modelId="{0FD4F285-3684-4771-91E1-FCBA6DACB773}" type="parTrans" cxnId="{3B4E3AB3-F3D6-4A45-9BC9-C8E8D8893F92}">
      <dgm:prSet/>
      <dgm:spPr/>
      <dgm:t>
        <a:bodyPr/>
        <a:lstStyle/>
        <a:p>
          <a:endParaRPr lang="en-US"/>
        </a:p>
      </dgm:t>
    </dgm:pt>
    <dgm:pt modelId="{BE6168C1-E9A0-4726-A54B-8C58CCC6F09E}" type="sibTrans" cxnId="{3B4E3AB3-F3D6-4A45-9BC9-C8E8D8893F92}">
      <dgm:prSet/>
      <dgm:spPr/>
      <dgm:t>
        <a:bodyPr/>
        <a:lstStyle/>
        <a:p>
          <a:endParaRPr lang="en-US"/>
        </a:p>
      </dgm:t>
    </dgm:pt>
    <dgm:pt modelId="{20C28E46-FE07-4EBC-9911-0458FEA810E8}">
      <dgm:prSet/>
      <dgm:spPr/>
      <dgm:t>
        <a:bodyPr/>
        <a:lstStyle/>
        <a:p>
          <a:r>
            <a:rPr lang="en-US"/>
            <a:t>Survive</a:t>
          </a:r>
        </a:p>
      </dgm:t>
    </dgm:pt>
    <dgm:pt modelId="{6A4E9978-84E2-41F5-B186-933BE3DE0E00}" type="parTrans" cxnId="{B235191F-2215-4271-A2DE-CDAE7219143D}">
      <dgm:prSet/>
      <dgm:spPr/>
      <dgm:t>
        <a:bodyPr/>
        <a:lstStyle/>
        <a:p>
          <a:endParaRPr lang="en-US"/>
        </a:p>
      </dgm:t>
    </dgm:pt>
    <dgm:pt modelId="{A4382339-4C07-4FB7-9188-4687722A74DD}" type="sibTrans" cxnId="{B235191F-2215-4271-A2DE-CDAE7219143D}">
      <dgm:prSet/>
      <dgm:spPr/>
      <dgm:t>
        <a:bodyPr/>
        <a:lstStyle/>
        <a:p>
          <a:endParaRPr lang="en-US"/>
        </a:p>
      </dgm:t>
    </dgm:pt>
    <dgm:pt modelId="{23D38689-597D-439E-9E11-88938985CC84}">
      <dgm:prSet/>
      <dgm:spPr/>
      <dgm:t>
        <a:bodyPr/>
        <a:lstStyle/>
        <a:p>
          <a:r>
            <a:rPr lang="en-US"/>
            <a:t>thrive</a:t>
          </a:r>
        </a:p>
      </dgm:t>
    </dgm:pt>
    <dgm:pt modelId="{BFA4BE1E-80FF-46C1-9740-81E77CB0D724}" type="parTrans" cxnId="{3ED0C481-4ADB-49FD-8926-D43F0916C373}">
      <dgm:prSet/>
      <dgm:spPr/>
      <dgm:t>
        <a:bodyPr/>
        <a:lstStyle/>
        <a:p>
          <a:endParaRPr lang="en-US"/>
        </a:p>
      </dgm:t>
    </dgm:pt>
    <dgm:pt modelId="{9E426130-6C7C-499D-BDC6-659CD09065E7}" type="sibTrans" cxnId="{3ED0C481-4ADB-49FD-8926-D43F0916C373}">
      <dgm:prSet/>
      <dgm:spPr/>
      <dgm:t>
        <a:bodyPr/>
        <a:lstStyle/>
        <a:p>
          <a:endParaRPr lang="en-US"/>
        </a:p>
      </dgm:t>
    </dgm:pt>
    <dgm:pt modelId="{D4D11055-6642-4D9B-8608-80FE18ACE568}" type="pres">
      <dgm:prSet presAssocID="{BA465BEE-4C25-4252-92D7-ECE9FF77C333}" presName="linear" presStyleCnt="0">
        <dgm:presLayoutVars>
          <dgm:animLvl val="lvl"/>
          <dgm:resizeHandles val="exact"/>
        </dgm:presLayoutVars>
      </dgm:prSet>
      <dgm:spPr/>
    </dgm:pt>
    <dgm:pt modelId="{57B3B20F-5B44-40FF-BC4B-E74D659C97C7}" type="pres">
      <dgm:prSet presAssocID="{0A5FF1F9-EDE4-48E6-8461-1B5C398B701A}" presName="parentText" presStyleLbl="node1" presStyleIdx="0" presStyleCnt="6">
        <dgm:presLayoutVars>
          <dgm:chMax val="0"/>
          <dgm:bulletEnabled val="1"/>
        </dgm:presLayoutVars>
      </dgm:prSet>
      <dgm:spPr/>
    </dgm:pt>
    <dgm:pt modelId="{00E42B65-88D2-4058-8AB7-0EE638E49F90}" type="pres">
      <dgm:prSet presAssocID="{6FACE0F7-55CC-4D2F-AFCD-D443E92ED45A}" presName="spacer" presStyleCnt="0"/>
      <dgm:spPr/>
    </dgm:pt>
    <dgm:pt modelId="{A18A1873-B0AC-46D9-AA61-70BA4B047E25}" type="pres">
      <dgm:prSet presAssocID="{EC4F842A-C57E-4D5F-A2F4-D3397E83EF2B}" presName="parentText" presStyleLbl="node1" presStyleIdx="1" presStyleCnt="6">
        <dgm:presLayoutVars>
          <dgm:chMax val="0"/>
          <dgm:bulletEnabled val="1"/>
        </dgm:presLayoutVars>
      </dgm:prSet>
      <dgm:spPr/>
    </dgm:pt>
    <dgm:pt modelId="{20BC8910-D867-40CC-8414-C148ADEDCEA8}" type="pres">
      <dgm:prSet presAssocID="{1EDE6851-D0F4-45D1-85CB-70469FEB42A4}" presName="spacer" presStyleCnt="0"/>
      <dgm:spPr/>
    </dgm:pt>
    <dgm:pt modelId="{874329C0-0370-4FDA-9FF7-25AD17B223C9}" type="pres">
      <dgm:prSet presAssocID="{9317634D-1178-45BB-A6C7-F1C2BDAEACDE}" presName="parentText" presStyleLbl="node1" presStyleIdx="2" presStyleCnt="6">
        <dgm:presLayoutVars>
          <dgm:chMax val="0"/>
          <dgm:bulletEnabled val="1"/>
        </dgm:presLayoutVars>
      </dgm:prSet>
      <dgm:spPr/>
    </dgm:pt>
    <dgm:pt modelId="{217608D6-C4B5-46A8-AB05-5C3FCA69A065}" type="pres">
      <dgm:prSet presAssocID="{DCB0AD1C-E1EE-4B08-8DF0-A51B3A130862}" presName="spacer" presStyleCnt="0"/>
      <dgm:spPr/>
    </dgm:pt>
    <dgm:pt modelId="{C3FA4E35-4C38-4EB3-ABA9-C42CB2184707}" type="pres">
      <dgm:prSet presAssocID="{2F154F4E-B578-4F81-8828-46F8D0BE03BB}" presName="parentText" presStyleLbl="node1" presStyleIdx="3" presStyleCnt="6">
        <dgm:presLayoutVars>
          <dgm:chMax val="0"/>
          <dgm:bulletEnabled val="1"/>
        </dgm:presLayoutVars>
      </dgm:prSet>
      <dgm:spPr/>
    </dgm:pt>
    <dgm:pt modelId="{288FD7EF-A587-4185-A988-19C6D5CE7192}" type="pres">
      <dgm:prSet presAssocID="{8F209CC5-A4DB-47F6-9F6F-B9BD74FDDCC0}" presName="spacer" presStyleCnt="0"/>
      <dgm:spPr/>
    </dgm:pt>
    <dgm:pt modelId="{F42F488E-7B6C-4CF8-84AD-60127C4926B3}" type="pres">
      <dgm:prSet presAssocID="{AA21800B-7F17-4BAD-BD61-16D001046E0F}" presName="parentText" presStyleLbl="node1" presStyleIdx="4" presStyleCnt="6">
        <dgm:presLayoutVars>
          <dgm:chMax val="0"/>
          <dgm:bulletEnabled val="1"/>
        </dgm:presLayoutVars>
      </dgm:prSet>
      <dgm:spPr/>
    </dgm:pt>
    <dgm:pt modelId="{F597817E-D47C-4721-AC54-7B1F320A7E9E}" type="pres">
      <dgm:prSet presAssocID="{0D8FF533-0C72-4DE6-BEB2-251A85D2503C}" presName="spacer" presStyleCnt="0"/>
      <dgm:spPr/>
    </dgm:pt>
    <dgm:pt modelId="{AE6839EC-AB35-4936-819C-F5562AA2AB44}" type="pres">
      <dgm:prSet presAssocID="{0CACA63E-9A6F-4585-98FC-D3782805CD99}" presName="parentText" presStyleLbl="node1" presStyleIdx="5" presStyleCnt="6">
        <dgm:presLayoutVars>
          <dgm:chMax val="0"/>
          <dgm:bulletEnabled val="1"/>
        </dgm:presLayoutVars>
      </dgm:prSet>
      <dgm:spPr/>
    </dgm:pt>
    <dgm:pt modelId="{6ADFD48B-6466-4A8D-9CAE-14E60CC08537}" type="pres">
      <dgm:prSet presAssocID="{0CACA63E-9A6F-4585-98FC-D3782805CD99}" presName="childText" presStyleLbl="revTx" presStyleIdx="0" presStyleCnt="1">
        <dgm:presLayoutVars>
          <dgm:bulletEnabled val="1"/>
        </dgm:presLayoutVars>
      </dgm:prSet>
      <dgm:spPr/>
    </dgm:pt>
  </dgm:ptLst>
  <dgm:cxnLst>
    <dgm:cxn modelId="{C1B88906-5C89-478E-BEA1-BE39508BA218}" srcId="{BA465BEE-4C25-4252-92D7-ECE9FF77C333}" destId="{EC4F842A-C57E-4D5F-A2F4-D3397E83EF2B}" srcOrd="1" destOrd="0" parTransId="{A6F7242C-4CEA-45D7-9D54-086A561A15F7}" sibTransId="{1EDE6851-D0F4-45D1-85CB-70469FEB42A4}"/>
    <dgm:cxn modelId="{B235191F-2215-4271-A2DE-CDAE7219143D}" srcId="{0CACA63E-9A6F-4585-98FC-D3782805CD99}" destId="{20C28E46-FE07-4EBC-9911-0458FEA810E8}" srcOrd="1" destOrd="0" parTransId="{6A4E9978-84E2-41F5-B186-933BE3DE0E00}" sibTransId="{A4382339-4C07-4FB7-9188-4687722A74DD}"/>
    <dgm:cxn modelId="{EC653C2A-17B9-4158-99DB-540BEBAF8C41}" type="presOf" srcId="{BA465BEE-4C25-4252-92D7-ECE9FF77C333}" destId="{D4D11055-6642-4D9B-8608-80FE18ACE568}" srcOrd="0" destOrd="0" presId="urn:microsoft.com/office/officeart/2005/8/layout/vList2"/>
    <dgm:cxn modelId="{774B6E38-14E9-4C25-A33A-7C144FDC4E5D}" type="presOf" srcId="{2F154F4E-B578-4F81-8828-46F8D0BE03BB}" destId="{C3FA4E35-4C38-4EB3-ABA9-C42CB2184707}" srcOrd="0" destOrd="0" presId="urn:microsoft.com/office/officeart/2005/8/layout/vList2"/>
    <dgm:cxn modelId="{3C126E69-01FF-4355-B762-B0D80EA128F1}" type="presOf" srcId="{0A5FF1F9-EDE4-48E6-8461-1B5C398B701A}" destId="{57B3B20F-5B44-40FF-BC4B-E74D659C97C7}" srcOrd="0" destOrd="0" presId="urn:microsoft.com/office/officeart/2005/8/layout/vList2"/>
    <dgm:cxn modelId="{6CBBC06A-7BBE-4DAA-B1C8-471E60D8A6BE}" type="presOf" srcId="{81687C23-C7A4-4ABB-932F-53CE8B44E2A1}" destId="{6ADFD48B-6466-4A8D-9CAE-14E60CC08537}" srcOrd="0" destOrd="0" presId="urn:microsoft.com/office/officeart/2005/8/layout/vList2"/>
    <dgm:cxn modelId="{6E4BA076-7B03-4261-B35E-30601241B458}" type="presOf" srcId="{20C28E46-FE07-4EBC-9911-0458FEA810E8}" destId="{6ADFD48B-6466-4A8D-9CAE-14E60CC08537}" srcOrd="0" destOrd="1" presId="urn:microsoft.com/office/officeart/2005/8/layout/vList2"/>
    <dgm:cxn modelId="{3ED0C481-4ADB-49FD-8926-D43F0916C373}" srcId="{0CACA63E-9A6F-4585-98FC-D3782805CD99}" destId="{23D38689-597D-439E-9E11-88938985CC84}" srcOrd="2" destOrd="0" parTransId="{BFA4BE1E-80FF-46C1-9740-81E77CB0D724}" sibTransId="{9E426130-6C7C-499D-BDC6-659CD09065E7}"/>
    <dgm:cxn modelId="{D05ABC98-3ECF-45BB-8B63-DC022C06EE62}" type="presOf" srcId="{AA21800B-7F17-4BAD-BD61-16D001046E0F}" destId="{F42F488E-7B6C-4CF8-84AD-60127C4926B3}" srcOrd="0" destOrd="0" presId="urn:microsoft.com/office/officeart/2005/8/layout/vList2"/>
    <dgm:cxn modelId="{3B4E3AB3-F3D6-4A45-9BC9-C8E8D8893F92}" srcId="{0CACA63E-9A6F-4585-98FC-D3782805CD99}" destId="{81687C23-C7A4-4ABB-932F-53CE8B44E2A1}" srcOrd="0" destOrd="0" parTransId="{0FD4F285-3684-4771-91E1-FCBA6DACB773}" sibTransId="{BE6168C1-E9A0-4726-A54B-8C58CCC6F09E}"/>
    <dgm:cxn modelId="{38F50DBE-0C20-4D28-9256-F124D81C9D83}" type="presOf" srcId="{9317634D-1178-45BB-A6C7-F1C2BDAEACDE}" destId="{874329C0-0370-4FDA-9FF7-25AD17B223C9}" srcOrd="0" destOrd="0" presId="urn:microsoft.com/office/officeart/2005/8/layout/vList2"/>
    <dgm:cxn modelId="{2C8E6FC9-0E0E-4A78-BBB2-ABE91B2B80C7}" srcId="{BA465BEE-4C25-4252-92D7-ECE9FF77C333}" destId="{0A5FF1F9-EDE4-48E6-8461-1B5C398B701A}" srcOrd="0" destOrd="0" parTransId="{890D61B0-27F4-4F7A-97CB-73562707988B}" sibTransId="{6FACE0F7-55CC-4D2F-AFCD-D443E92ED45A}"/>
    <dgm:cxn modelId="{6386D4CB-AF62-4457-ADB3-4388925EF083}" srcId="{BA465BEE-4C25-4252-92D7-ECE9FF77C333}" destId="{AA21800B-7F17-4BAD-BD61-16D001046E0F}" srcOrd="4" destOrd="0" parTransId="{9E77E344-56CD-4A00-BAB3-42A62F8823B4}" sibTransId="{0D8FF533-0C72-4DE6-BEB2-251A85D2503C}"/>
    <dgm:cxn modelId="{5AB9F2CC-713A-4BEB-91A1-0E4133E17702}" srcId="{BA465BEE-4C25-4252-92D7-ECE9FF77C333}" destId="{2F154F4E-B578-4F81-8828-46F8D0BE03BB}" srcOrd="3" destOrd="0" parTransId="{A8BF3944-9E5C-4F72-A7E8-A009DC9D7C26}" sibTransId="{8F209CC5-A4DB-47F6-9F6F-B9BD74FDDCC0}"/>
    <dgm:cxn modelId="{DF3460D0-B186-461B-87C5-4045248C36C3}" srcId="{BA465BEE-4C25-4252-92D7-ECE9FF77C333}" destId="{9317634D-1178-45BB-A6C7-F1C2BDAEACDE}" srcOrd="2" destOrd="0" parTransId="{B59CCF6C-7062-4741-A54C-6B6D23C73E94}" sibTransId="{DCB0AD1C-E1EE-4B08-8DF0-A51B3A130862}"/>
    <dgm:cxn modelId="{16F817D9-4522-43FC-81AB-B1E85E8B6B65}" type="presOf" srcId="{23D38689-597D-439E-9E11-88938985CC84}" destId="{6ADFD48B-6466-4A8D-9CAE-14E60CC08537}" srcOrd="0" destOrd="2" presId="urn:microsoft.com/office/officeart/2005/8/layout/vList2"/>
    <dgm:cxn modelId="{BAA8ACE5-D270-4082-8C97-9A751E631807}" type="presOf" srcId="{0CACA63E-9A6F-4585-98FC-D3782805CD99}" destId="{AE6839EC-AB35-4936-819C-F5562AA2AB44}" srcOrd="0" destOrd="0" presId="urn:microsoft.com/office/officeart/2005/8/layout/vList2"/>
    <dgm:cxn modelId="{E6EB90EA-CA94-4355-B1F4-2B308FAF0854}" type="presOf" srcId="{EC4F842A-C57E-4D5F-A2F4-D3397E83EF2B}" destId="{A18A1873-B0AC-46D9-AA61-70BA4B047E25}" srcOrd="0" destOrd="0" presId="urn:microsoft.com/office/officeart/2005/8/layout/vList2"/>
    <dgm:cxn modelId="{200621F2-C157-4C74-A915-1E1A89C6097D}" srcId="{BA465BEE-4C25-4252-92D7-ECE9FF77C333}" destId="{0CACA63E-9A6F-4585-98FC-D3782805CD99}" srcOrd="5" destOrd="0" parTransId="{24A629C9-360D-430F-91BA-86D38603CB35}" sibTransId="{4143E89A-4677-4BC8-BFD6-7A4F6947923B}"/>
    <dgm:cxn modelId="{60BEF9C4-B770-4987-8F02-2DBEA15ECEC0}" type="presParOf" srcId="{D4D11055-6642-4D9B-8608-80FE18ACE568}" destId="{57B3B20F-5B44-40FF-BC4B-E74D659C97C7}" srcOrd="0" destOrd="0" presId="urn:microsoft.com/office/officeart/2005/8/layout/vList2"/>
    <dgm:cxn modelId="{DB1E3D40-1E8D-408F-BAE9-6FC19967D685}" type="presParOf" srcId="{D4D11055-6642-4D9B-8608-80FE18ACE568}" destId="{00E42B65-88D2-4058-8AB7-0EE638E49F90}" srcOrd="1" destOrd="0" presId="urn:microsoft.com/office/officeart/2005/8/layout/vList2"/>
    <dgm:cxn modelId="{0476B3F5-D205-448A-91A8-E08216A5F1AA}" type="presParOf" srcId="{D4D11055-6642-4D9B-8608-80FE18ACE568}" destId="{A18A1873-B0AC-46D9-AA61-70BA4B047E25}" srcOrd="2" destOrd="0" presId="urn:microsoft.com/office/officeart/2005/8/layout/vList2"/>
    <dgm:cxn modelId="{8CD487DB-7986-47A5-B54F-66B6829C107C}" type="presParOf" srcId="{D4D11055-6642-4D9B-8608-80FE18ACE568}" destId="{20BC8910-D867-40CC-8414-C148ADEDCEA8}" srcOrd="3" destOrd="0" presId="urn:microsoft.com/office/officeart/2005/8/layout/vList2"/>
    <dgm:cxn modelId="{15127636-32D1-458C-8B1F-C11F50EB8E05}" type="presParOf" srcId="{D4D11055-6642-4D9B-8608-80FE18ACE568}" destId="{874329C0-0370-4FDA-9FF7-25AD17B223C9}" srcOrd="4" destOrd="0" presId="urn:microsoft.com/office/officeart/2005/8/layout/vList2"/>
    <dgm:cxn modelId="{C662C752-ED12-400B-A75F-13F082F52074}" type="presParOf" srcId="{D4D11055-6642-4D9B-8608-80FE18ACE568}" destId="{217608D6-C4B5-46A8-AB05-5C3FCA69A065}" srcOrd="5" destOrd="0" presId="urn:microsoft.com/office/officeart/2005/8/layout/vList2"/>
    <dgm:cxn modelId="{D42B5601-9ABB-4915-9D1A-DC702B100186}" type="presParOf" srcId="{D4D11055-6642-4D9B-8608-80FE18ACE568}" destId="{C3FA4E35-4C38-4EB3-ABA9-C42CB2184707}" srcOrd="6" destOrd="0" presId="urn:microsoft.com/office/officeart/2005/8/layout/vList2"/>
    <dgm:cxn modelId="{1F96EB06-9573-4D8C-8430-0B870B7F16D3}" type="presParOf" srcId="{D4D11055-6642-4D9B-8608-80FE18ACE568}" destId="{288FD7EF-A587-4185-A988-19C6D5CE7192}" srcOrd="7" destOrd="0" presId="urn:microsoft.com/office/officeart/2005/8/layout/vList2"/>
    <dgm:cxn modelId="{861C2498-35E9-41C9-8586-BEB45A4E093A}" type="presParOf" srcId="{D4D11055-6642-4D9B-8608-80FE18ACE568}" destId="{F42F488E-7B6C-4CF8-84AD-60127C4926B3}" srcOrd="8" destOrd="0" presId="urn:microsoft.com/office/officeart/2005/8/layout/vList2"/>
    <dgm:cxn modelId="{03B82D79-09FC-44F4-8633-951642639D9F}" type="presParOf" srcId="{D4D11055-6642-4D9B-8608-80FE18ACE568}" destId="{F597817E-D47C-4721-AC54-7B1F320A7E9E}" srcOrd="9" destOrd="0" presId="urn:microsoft.com/office/officeart/2005/8/layout/vList2"/>
    <dgm:cxn modelId="{A71930C9-5B62-4F6F-91DB-D1779875C606}" type="presParOf" srcId="{D4D11055-6642-4D9B-8608-80FE18ACE568}" destId="{AE6839EC-AB35-4936-819C-F5562AA2AB44}" srcOrd="10" destOrd="0" presId="urn:microsoft.com/office/officeart/2005/8/layout/vList2"/>
    <dgm:cxn modelId="{1BE7A895-7C49-48BF-8328-87F7D7573C54}" type="presParOf" srcId="{D4D11055-6642-4D9B-8608-80FE18ACE568}" destId="{6ADFD48B-6466-4A8D-9CAE-14E60CC08537}"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72F3D-359A-429F-9757-A9BE38D12E9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6A848-69AD-44F0-B742-8004E49AD41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Calibri Light" panose="020F0302020204030204"/>
            </a:rPr>
            <a:t>Try to remember a time when you made a mistake (medical or not)</a:t>
          </a:r>
          <a:endParaRPr lang="en-US" sz="3700" kern="1200" dirty="0"/>
        </a:p>
      </dsp:txBody>
      <dsp:txXfrm>
        <a:off x="0" y="2703"/>
        <a:ext cx="6900512" cy="1843578"/>
      </dsp:txXfrm>
    </dsp:sp>
    <dsp:sp modelId="{BEBFBFA6-D2E5-4BBF-8DAA-9A02354B59AE}">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47F79-152B-4AFC-8196-DD9A1D45461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Calibri Light" panose="020F0302020204030204"/>
            </a:rPr>
            <a:t>How did you respond?</a:t>
          </a:r>
          <a:endParaRPr lang="en-US" sz="3700" kern="1200" dirty="0"/>
        </a:p>
      </dsp:txBody>
      <dsp:txXfrm>
        <a:off x="0" y="1846281"/>
        <a:ext cx="6900512" cy="1843578"/>
      </dsp:txXfrm>
    </dsp:sp>
    <dsp:sp modelId="{048428C4-213C-4E40-AE42-8B9764FDE6B5}">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6B1DE-A2C4-4B66-B2F6-101F587871A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Calibri Light" panose="020F0302020204030204"/>
            </a:rPr>
            <a:t>What helped you or what kept you from facing the error or 'doing the right thing'?</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32705-F121-4460-94D6-FDBE8F40D5E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2494-51CF-4E7B-A39B-D56612386A6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Think about your medical career</a:t>
          </a:r>
        </a:p>
      </dsp:txBody>
      <dsp:txXfrm>
        <a:off x="0" y="0"/>
        <a:ext cx="6900512" cy="1384035"/>
      </dsp:txXfrm>
    </dsp:sp>
    <dsp:sp modelId="{C10A4D86-D386-4564-AAED-025493194E58}">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EF33E3-EA21-4174-B461-2E34C04DBD2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Remember a clinical environment that you thought was remarkable – good for patients and/or good for the team</a:t>
          </a:r>
        </a:p>
      </dsp:txBody>
      <dsp:txXfrm>
        <a:off x="0" y="1384035"/>
        <a:ext cx="6900512" cy="1384035"/>
      </dsp:txXfrm>
    </dsp:sp>
    <dsp:sp modelId="{59944F75-6A5D-4333-9839-9D7132F4DEA4}">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1C638-8AB2-4EA4-8724-F14B40A9439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What was it like?</a:t>
          </a:r>
        </a:p>
      </dsp:txBody>
      <dsp:txXfrm>
        <a:off x="0" y="2768070"/>
        <a:ext cx="6900512" cy="1384035"/>
      </dsp:txXfrm>
    </dsp:sp>
    <dsp:sp modelId="{BCA5D697-66BB-4ADF-A069-65FA5147F766}">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D24F6-4430-4A2E-AF59-476F09561D1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If you can't recall a positive environment, describe a negative one</a:t>
          </a:r>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74996-2A2C-434D-997D-55C67175183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276AE-62A4-4CD8-B307-06A71B11330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Human beings make errors, even smart and hard working doctors</a:t>
          </a:r>
        </a:p>
      </dsp:txBody>
      <dsp:txXfrm>
        <a:off x="0" y="0"/>
        <a:ext cx="6900512" cy="1384035"/>
      </dsp:txXfrm>
    </dsp:sp>
    <dsp:sp modelId="{31185A4B-DDDF-47E0-865B-E40CEC4CBEAE}">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89C43-BCEE-4939-85B1-04236625A6A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Error impacts patients and care team</a:t>
          </a:r>
        </a:p>
      </dsp:txBody>
      <dsp:txXfrm>
        <a:off x="0" y="1384035"/>
        <a:ext cx="6900512" cy="1384035"/>
      </dsp:txXfrm>
    </dsp:sp>
    <dsp:sp modelId="{A5E33AF4-6035-4A0A-8077-A2D635C1821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EC262-6D40-458E-A96C-22A37695E52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We should be honest and learn from errors, even if it's hard</a:t>
          </a:r>
        </a:p>
      </dsp:txBody>
      <dsp:txXfrm>
        <a:off x="0" y="2768070"/>
        <a:ext cx="6900512" cy="1384035"/>
      </dsp:txXfrm>
    </dsp:sp>
    <dsp:sp modelId="{B9732705-F121-4460-94D6-FDBE8F40D5E9}">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2494-51CF-4E7B-A39B-D56612386A6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b="0" kern="1200">
              <a:solidFill>
                <a:prstClr val="black">
                  <a:hueOff val="0"/>
                  <a:satOff val="0"/>
                  <a:lumOff val="0"/>
                  <a:alphaOff val="0"/>
                </a:prstClr>
              </a:solidFill>
              <a:latin typeface="Calibri" panose="020F0502020204030204"/>
              <a:ea typeface="+mn-ea"/>
              <a:cs typeface="+mn-cs"/>
            </a:rPr>
            <a:t>Our</a:t>
          </a:r>
          <a:r>
            <a:rPr lang="en-US" sz="3800" b="0" kern="1200"/>
            <a:t> colleagues and </a:t>
          </a:r>
          <a:r>
            <a:rPr lang="en-US" sz="3800" b="0" kern="1200">
              <a:solidFill>
                <a:prstClr val="black">
                  <a:hueOff val="0"/>
                  <a:satOff val="0"/>
                  <a:lumOff val="0"/>
                  <a:alphaOff val="0"/>
                </a:prstClr>
              </a:solidFill>
              <a:latin typeface="Calibri" panose="020F0502020204030204"/>
              <a:ea typeface="+mn-ea"/>
              <a:cs typeface="+mn-cs"/>
            </a:rPr>
            <a:t>patients can help us imp</a:t>
          </a:r>
          <a:r>
            <a:rPr lang="en-US" sz="3800" b="0" kern="1200"/>
            <a:t>rove error culture</a:t>
          </a:r>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EEB1-28A9-4D51-89D5-79BAE4DAC0BD}">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363EB-2DE4-49D1-876A-17533017070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Human beings make errors, even smart and hard working doctors</a:t>
          </a:r>
        </a:p>
      </dsp:txBody>
      <dsp:txXfrm>
        <a:off x="0" y="2703"/>
        <a:ext cx="6900512" cy="921789"/>
      </dsp:txXfrm>
    </dsp:sp>
    <dsp:sp modelId="{5B50099E-807B-4377-93BB-92B961EF3B75}">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8D523-1BE5-4B4E-905F-9029A944C8A2}">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We are aware of ourselves and our environment, anticipating when we and our colleagues are at higher risk for error</a:t>
          </a:r>
        </a:p>
      </dsp:txBody>
      <dsp:txXfrm>
        <a:off x="0" y="924492"/>
        <a:ext cx="6900512" cy="921789"/>
      </dsp:txXfrm>
    </dsp:sp>
    <dsp:sp modelId="{E8E566AD-7254-4DC9-810F-D4D017AFFB1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9F068-96EA-49E3-8A26-FE93186D4A06}">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 spite of the barriers, we will be honest and learn from our errors</a:t>
          </a:r>
        </a:p>
      </dsp:txBody>
      <dsp:txXfrm>
        <a:off x="0" y="1846281"/>
        <a:ext cx="6900512" cy="921789"/>
      </dsp:txXfrm>
    </dsp:sp>
    <dsp:sp modelId="{728EA669-9A6F-4E39-BED2-A116F0069B57}">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A711E-D076-44D1-A977-575038F7CA2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We will not abandon our patients or our colleagues after error</a:t>
          </a:r>
        </a:p>
      </dsp:txBody>
      <dsp:txXfrm>
        <a:off x="0" y="2768070"/>
        <a:ext cx="6900512" cy="921789"/>
      </dsp:txXfrm>
    </dsp:sp>
    <dsp:sp modelId="{F8C3E15E-3E20-4FA7-844E-F936D7B52763}">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ECA73-84B0-44BC-9382-C0DB02353EF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We will practice self care after an error and get help when we need it</a:t>
          </a:r>
        </a:p>
      </dsp:txBody>
      <dsp:txXfrm>
        <a:off x="0" y="3689859"/>
        <a:ext cx="6900512" cy="921789"/>
      </dsp:txXfrm>
    </dsp:sp>
    <dsp:sp modelId="{0FF6F41B-232A-4A73-8AA3-3285316BB415}">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C37CA-006D-4063-8B2E-3917376F50A9}">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Practice makes better </a:t>
          </a:r>
        </a:p>
      </dsp:txBody>
      <dsp:txXfrm>
        <a:off x="0" y="4611648"/>
        <a:ext cx="6900512" cy="921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2C9FE-315D-4790-BA8D-0F827137E7CC}">
      <dsp:nvSpPr>
        <dsp:cNvPr id="0" name=""/>
        <dsp:cNvSpPr/>
      </dsp:nvSpPr>
      <dsp:spPr>
        <a:xfrm>
          <a:off x="0" y="125614"/>
          <a:ext cx="6900512" cy="1288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Sponsoring institution GME - [All "incidents" should be reported promptly to the hospital /Department of Legal Affairs and Risk Management. Consult hospital director of medical education for specific directions. ]</a:t>
          </a:r>
        </a:p>
      </dsp:txBody>
      <dsp:txXfrm>
        <a:off x="62915" y="188529"/>
        <a:ext cx="6774682" cy="1162998"/>
      </dsp:txXfrm>
    </dsp:sp>
    <dsp:sp modelId="{2C05D033-D0C2-4A6C-B8DF-2960D4159D00}">
      <dsp:nvSpPr>
        <dsp:cNvPr id="0" name=""/>
        <dsp:cNvSpPr/>
      </dsp:nvSpPr>
      <dsp:spPr>
        <a:xfrm>
          <a:off x="0" y="1457642"/>
          <a:ext cx="6900512" cy="12888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Primary care center- [It is the responsibility of every employee to report incidents/errors as a means </a:t>
          </a:r>
          <a:r>
            <a:rPr lang="en-US" sz="1500" kern="1200" dirty="0">
              <a:latin typeface="Calibri Light" panose="020F0302020204030204"/>
            </a:rPr>
            <a:t>to</a:t>
          </a:r>
          <a:r>
            <a:rPr lang="en-US" sz="1500" kern="1200" dirty="0"/>
            <a:t> assess and improve processes and systems related to safe patient care and/or operations and to identify potential claims. Identification and review of all errors, near-misses, adverse events, and system weaknesses provides opportunities to learn from the event/error.]</a:t>
          </a:r>
        </a:p>
      </dsp:txBody>
      <dsp:txXfrm>
        <a:off x="62915" y="1520557"/>
        <a:ext cx="6774682" cy="1162998"/>
      </dsp:txXfrm>
    </dsp:sp>
    <dsp:sp modelId="{178200DC-C645-4E48-80C8-1F750CAB47CF}">
      <dsp:nvSpPr>
        <dsp:cNvPr id="0" name=""/>
        <dsp:cNvSpPr/>
      </dsp:nvSpPr>
      <dsp:spPr>
        <a:xfrm>
          <a:off x="0" y="2789670"/>
          <a:ext cx="6900512" cy="12888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Primary adult hospital – [Guidelines for the process of communicating and disclosing information to the patient...when an unanticipated outcome of a treatment and/or procedure occurs. ]</a:t>
          </a:r>
        </a:p>
      </dsp:txBody>
      <dsp:txXfrm>
        <a:off x="62915" y="2852585"/>
        <a:ext cx="6774682" cy="1162998"/>
      </dsp:txXfrm>
    </dsp:sp>
    <dsp:sp modelId="{4F8EA2C4-D16C-430F-BDE7-8934CC478EE4}">
      <dsp:nvSpPr>
        <dsp:cNvPr id="0" name=""/>
        <dsp:cNvSpPr/>
      </dsp:nvSpPr>
      <dsp:spPr>
        <a:xfrm>
          <a:off x="0" y="4121698"/>
          <a:ext cx="6900512" cy="12888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Primary pediatric hospital- [The purpose of this policy is to define the process </a:t>
          </a:r>
          <a:r>
            <a:rPr lang="en-US" sz="1500" kern="1200" dirty="0">
              <a:latin typeface="Calibri Light" panose="020F0302020204030204"/>
            </a:rPr>
            <a:t>for</a:t>
          </a:r>
          <a:r>
            <a:rPr lang="en-US" sz="1500" kern="1200" dirty="0"/>
            <a:t> continually monitoring, internally reporting and investigating the following: injuries to patients or others within the hospital’s facilities...Documentation is necessary to assure that appropriate measures are taken to prevent a recurrence and to monitor and improve patient care. ]</a:t>
          </a:r>
        </a:p>
      </dsp:txBody>
      <dsp:txXfrm>
        <a:off x="62915" y="4184613"/>
        <a:ext cx="6774682" cy="1162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75BC9-9096-4F94-AEB8-ED8720D769BC}">
      <dsp:nvSpPr>
        <dsp:cNvPr id="0" name=""/>
        <dsp:cNvSpPr/>
      </dsp:nvSpPr>
      <dsp:spPr>
        <a:xfrm>
          <a:off x="0" y="0"/>
          <a:ext cx="481888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919A526-4EAD-4CA5-BE7D-60D327582A36}">
      <dsp:nvSpPr>
        <dsp:cNvPr id="0" name=""/>
        <dsp:cNvSpPr/>
      </dsp:nvSpPr>
      <dsp:spPr>
        <a:xfrm>
          <a:off x="0" y="0"/>
          <a:ext cx="4818888" cy="177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kern="1200">
              <a:latin typeface="Calibri Light" panose="020F0302020204030204"/>
            </a:rPr>
            <a:t>What have you seen?</a:t>
          </a:r>
          <a:endParaRPr lang="en-US" sz="4900" kern="1200"/>
        </a:p>
      </dsp:txBody>
      <dsp:txXfrm>
        <a:off x="0" y="0"/>
        <a:ext cx="4818888" cy="1773936"/>
      </dsp:txXfrm>
    </dsp:sp>
    <dsp:sp modelId="{7668BD6D-E267-4E93-9E99-B7A02DC5214E}">
      <dsp:nvSpPr>
        <dsp:cNvPr id="0" name=""/>
        <dsp:cNvSpPr/>
      </dsp:nvSpPr>
      <dsp:spPr>
        <a:xfrm>
          <a:off x="0" y="1773936"/>
          <a:ext cx="4818888"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89D1EE6-5504-4301-A1AA-4A8B42F63A98}">
      <dsp:nvSpPr>
        <dsp:cNvPr id="0" name=""/>
        <dsp:cNvSpPr/>
      </dsp:nvSpPr>
      <dsp:spPr>
        <a:xfrm>
          <a:off x="0" y="1773936"/>
          <a:ext cx="4818888" cy="177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endParaRPr lang="en-US" sz="4900" kern="1200">
            <a:latin typeface="Calibri Light" panose="020F0302020204030204"/>
          </a:endParaRPr>
        </a:p>
      </dsp:txBody>
      <dsp:txXfrm>
        <a:off x="0" y="1773936"/>
        <a:ext cx="4818888" cy="177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955AE-E913-4A45-A703-0CA7A0316939}">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7591E-B974-4DBE-9419-D5D86BD75427}">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Sponsor</a:t>
          </a:r>
          <a:r>
            <a:rPr lang="en-US" sz="2400" kern="1200" dirty="0"/>
            <a:t> GME - </a:t>
          </a:r>
          <a:r>
            <a:rPr lang="en-US" sz="2400" kern="1200" dirty="0">
              <a:latin typeface="Calibri Light" panose="020F0302020204030204"/>
            </a:rPr>
            <a:t>How to report</a:t>
          </a:r>
          <a:endParaRPr lang="en-US" sz="2400" kern="1200" dirty="0"/>
        </a:p>
      </dsp:txBody>
      <dsp:txXfrm>
        <a:off x="0" y="531"/>
        <a:ext cx="10515600" cy="870296"/>
      </dsp:txXfrm>
    </dsp:sp>
    <dsp:sp modelId="{3B751C5B-3B19-41C2-936E-B2B4922BE227}">
      <dsp:nvSpPr>
        <dsp:cNvPr id="0" name=""/>
        <dsp:cNvSpPr/>
      </dsp:nvSpPr>
      <dsp:spPr>
        <a:xfrm>
          <a:off x="0" y="870827"/>
          <a:ext cx="105156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D68C3-DBC5-4B69-996F-77E67BB42D54}">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Primary outpatient site</a:t>
          </a:r>
          <a:r>
            <a:rPr lang="en-US" sz="2400" kern="1200" dirty="0"/>
            <a:t> - </a:t>
          </a:r>
          <a:r>
            <a:rPr lang="en-US" sz="2400" kern="1200" dirty="0">
              <a:latin typeface="Calibri"/>
              <a:cs typeface="Calibri"/>
            </a:rPr>
            <a:t>How to report</a:t>
          </a:r>
        </a:p>
      </dsp:txBody>
      <dsp:txXfrm>
        <a:off x="0" y="870827"/>
        <a:ext cx="10515600" cy="870296"/>
      </dsp:txXfrm>
    </dsp:sp>
    <dsp:sp modelId="{0B1175B9-A81F-4AB2-B107-AD14FE4C3724}">
      <dsp:nvSpPr>
        <dsp:cNvPr id="0" name=""/>
        <dsp:cNvSpPr/>
      </dsp:nvSpPr>
      <dsp:spPr>
        <a:xfrm>
          <a:off x="0" y="1741123"/>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C08AB-1952-48C8-BE2F-F755AE2A4B33}">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Primary inpatient institution</a:t>
          </a:r>
          <a:r>
            <a:rPr lang="en-US" sz="2400" kern="1200" dirty="0"/>
            <a:t>– </a:t>
          </a:r>
          <a:r>
            <a:rPr lang="en-US" sz="2400" kern="1200" dirty="0">
              <a:latin typeface="Calibri Light" panose="020F0302020204030204"/>
            </a:rPr>
            <a:t>How to report</a:t>
          </a:r>
          <a:endParaRPr lang="en-US" sz="2400" kern="1200" dirty="0"/>
        </a:p>
      </dsp:txBody>
      <dsp:txXfrm>
        <a:off x="0" y="1741123"/>
        <a:ext cx="10515600" cy="870296"/>
      </dsp:txXfrm>
    </dsp:sp>
    <dsp:sp modelId="{79864414-BF9E-4764-AFC7-2ABAF5E1ADC3}">
      <dsp:nvSpPr>
        <dsp:cNvPr id="0" name=""/>
        <dsp:cNvSpPr/>
      </dsp:nvSpPr>
      <dsp:spPr>
        <a:xfrm>
          <a:off x="0" y="2611420"/>
          <a:ext cx="105156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539DB-66E1-4C12-B40E-5544C5A90A39}">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Primary</a:t>
          </a:r>
          <a:r>
            <a:rPr lang="en-US" sz="2400" kern="1200" dirty="0">
              <a:latin typeface="Calibri Light"/>
              <a:cs typeface="Calibri Light"/>
            </a:rPr>
            <a:t> pediatric institution – How to </a:t>
          </a:r>
          <a:r>
            <a:rPr lang="en-US" sz="2400" kern="1200" dirty="0">
              <a:latin typeface="Calibri"/>
              <a:cs typeface="Calibri"/>
            </a:rPr>
            <a:t>report</a:t>
          </a:r>
          <a:endParaRPr lang="en-US" sz="2400" kern="1200" dirty="0">
            <a:latin typeface="Calibri Light" panose="020F0302020204030204"/>
          </a:endParaRPr>
        </a:p>
      </dsp:txBody>
      <dsp:txXfrm>
        <a:off x="0" y="2611420"/>
        <a:ext cx="10515600" cy="870296"/>
      </dsp:txXfrm>
    </dsp:sp>
    <dsp:sp modelId="{19175116-D959-4D13-84C1-BCFC06B73E39}">
      <dsp:nvSpPr>
        <dsp:cNvPr id="0" name=""/>
        <dsp:cNvSpPr/>
      </dsp:nvSpPr>
      <dsp:spPr>
        <a:xfrm>
          <a:off x="0" y="3481716"/>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583C5-090A-4BAE-ADFF-107AADFE0294}">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Light" panose="020F0302020204030204"/>
            </a:rPr>
            <a:t>Incident</a:t>
          </a:r>
          <a:r>
            <a:rPr lang="en-US" sz="2400" kern="1200" dirty="0"/>
            <a:t> reports can be done anonymously, are protected (do not reference in patient chart)</a:t>
          </a:r>
        </a:p>
      </dsp:txBody>
      <dsp:txXfrm>
        <a:off x="0" y="3481716"/>
        <a:ext cx="10515600" cy="870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3B20F-5B44-40FF-BC4B-E74D659C97C7}">
      <dsp:nvSpPr>
        <dsp:cNvPr id="0" name=""/>
        <dsp:cNvSpPr/>
      </dsp:nvSpPr>
      <dsp:spPr>
        <a:xfrm>
          <a:off x="0" y="57659"/>
          <a:ext cx="581112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chaos and accident response</a:t>
          </a:r>
        </a:p>
      </dsp:txBody>
      <dsp:txXfrm>
        <a:off x="32784" y="90443"/>
        <a:ext cx="5745560" cy="606012"/>
      </dsp:txXfrm>
    </dsp:sp>
    <dsp:sp modelId="{A18A1873-B0AC-46D9-AA61-70BA4B047E25}">
      <dsp:nvSpPr>
        <dsp:cNvPr id="0" name=""/>
        <dsp:cNvSpPr/>
      </dsp:nvSpPr>
      <dsp:spPr>
        <a:xfrm>
          <a:off x="0" y="809879"/>
          <a:ext cx="5811128" cy="67158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intrusive reflections</a:t>
          </a:r>
        </a:p>
      </dsp:txBody>
      <dsp:txXfrm>
        <a:off x="32784" y="842663"/>
        <a:ext cx="5745560" cy="606012"/>
      </dsp:txXfrm>
    </dsp:sp>
    <dsp:sp modelId="{874329C0-0370-4FDA-9FF7-25AD17B223C9}">
      <dsp:nvSpPr>
        <dsp:cNvPr id="0" name=""/>
        <dsp:cNvSpPr/>
      </dsp:nvSpPr>
      <dsp:spPr>
        <a:xfrm>
          <a:off x="0" y="1562099"/>
          <a:ext cx="5811128" cy="67158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restoring personal integrity</a:t>
          </a:r>
        </a:p>
      </dsp:txBody>
      <dsp:txXfrm>
        <a:off x="32784" y="1594883"/>
        <a:ext cx="5745560" cy="606012"/>
      </dsp:txXfrm>
    </dsp:sp>
    <dsp:sp modelId="{C3FA4E35-4C38-4EB3-ABA9-C42CB2184707}">
      <dsp:nvSpPr>
        <dsp:cNvPr id="0" name=""/>
        <dsp:cNvSpPr/>
      </dsp:nvSpPr>
      <dsp:spPr>
        <a:xfrm>
          <a:off x="0" y="2314319"/>
          <a:ext cx="5811128" cy="67158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enduring the inquisition</a:t>
          </a:r>
        </a:p>
      </dsp:txBody>
      <dsp:txXfrm>
        <a:off x="32784" y="2347103"/>
        <a:ext cx="5745560" cy="606012"/>
      </dsp:txXfrm>
    </dsp:sp>
    <dsp:sp modelId="{F42F488E-7B6C-4CF8-84AD-60127C4926B3}">
      <dsp:nvSpPr>
        <dsp:cNvPr id="0" name=""/>
        <dsp:cNvSpPr/>
      </dsp:nvSpPr>
      <dsp:spPr>
        <a:xfrm>
          <a:off x="0" y="3066539"/>
          <a:ext cx="5811128" cy="67158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obtaining emotional first aid</a:t>
          </a:r>
        </a:p>
      </dsp:txBody>
      <dsp:txXfrm>
        <a:off x="32784" y="3099323"/>
        <a:ext cx="5745560" cy="606012"/>
      </dsp:txXfrm>
    </dsp:sp>
    <dsp:sp modelId="{AE6839EC-AB35-4936-819C-F5562AA2AB44}">
      <dsp:nvSpPr>
        <dsp:cNvPr id="0" name=""/>
        <dsp:cNvSpPr/>
      </dsp:nvSpPr>
      <dsp:spPr>
        <a:xfrm>
          <a:off x="0" y="3818759"/>
          <a:ext cx="5811128" cy="671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moving on</a:t>
          </a:r>
        </a:p>
      </dsp:txBody>
      <dsp:txXfrm>
        <a:off x="32784" y="3851543"/>
        <a:ext cx="5745560" cy="606012"/>
      </dsp:txXfrm>
    </dsp:sp>
    <dsp:sp modelId="{6ADFD48B-6466-4A8D-9CAE-14E60CC08537}">
      <dsp:nvSpPr>
        <dsp:cNvPr id="0" name=""/>
        <dsp:cNvSpPr/>
      </dsp:nvSpPr>
      <dsp:spPr>
        <a:xfrm>
          <a:off x="0" y="4490339"/>
          <a:ext cx="5811128"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drop out</a:t>
          </a:r>
        </a:p>
        <a:p>
          <a:pPr marL="228600" lvl="1" indent="-228600" algn="l" defTabSz="977900">
            <a:lnSpc>
              <a:spcPct val="90000"/>
            </a:lnSpc>
            <a:spcBef>
              <a:spcPct val="0"/>
            </a:spcBef>
            <a:spcAft>
              <a:spcPct val="20000"/>
            </a:spcAft>
            <a:buChar char="•"/>
          </a:pPr>
          <a:r>
            <a:rPr lang="en-US" sz="2200" kern="1200"/>
            <a:t>Survive</a:t>
          </a:r>
        </a:p>
        <a:p>
          <a:pPr marL="228600" lvl="1" indent="-228600" algn="l" defTabSz="977900">
            <a:lnSpc>
              <a:spcPct val="90000"/>
            </a:lnSpc>
            <a:spcBef>
              <a:spcPct val="0"/>
            </a:spcBef>
            <a:spcAft>
              <a:spcPct val="20000"/>
            </a:spcAft>
            <a:buChar char="•"/>
          </a:pPr>
          <a:r>
            <a:rPr lang="en-US" sz="2200" kern="1200"/>
            <a:t>thrive</a:t>
          </a:r>
        </a:p>
      </dsp:txBody>
      <dsp:txXfrm>
        <a:off x="0" y="4490339"/>
        <a:ext cx="5811128" cy="11302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9FB52-DF47-468F-967E-8FD130C110E8}" type="datetimeFigureOut">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D6209-B16A-40ED-9B0D-5FF89551DBC9}" type="slidenum">
              <a:t>‹#›</a:t>
            </a:fld>
            <a:endParaRPr lang="en-US"/>
          </a:p>
        </p:txBody>
      </p:sp>
    </p:spTree>
    <p:extLst>
      <p:ext uri="{BB962C8B-B14F-4D97-AF65-F5344CB8AC3E}">
        <p14:creationId xmlns:p14="http://schemas.microsoft.com/office/powerpoint/2010/main" val="119634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mf.harvard.edu/Clinician-Resources/Podcast/2010/Healing-the-Healer-Complete-Fil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snet.ahrq.gov/primer/high-reliability"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psnet.ahrq.gov/issue/creating-high-reliability-health-care-organization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3OsA0z7j4W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d.com/talks/brian_goldman_doctors_make_mistakes_can_we_talk_about_tha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5FD6209-B16A-40ED-9B0D-5FF89551DBC9}" type="slidenum">
              <a:rPr lang="en-US"/>
              <a:t>1</a:t>
            </a:fld>
            <a:endParaRPr lang="en-US"/>
          </a:p>
        </p:txBody>
      </p:sp>
    </p:spTree>
    <p:extLst>
      <p:ext uri="{BB962C8B-B14F-4D97-AF65-F5344CB8AC3E}">
        <p14:creationId xmlns:p14="http://schemas.microsoft.com/office/powerpoint/2010/main" val="187645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Self esteem confidence in one's worth</a:t>
            </a:r>
          </a:p>
          <a:p>
            <a:r>
              <a:rPr lang="en-US">
                <a:cs typeface="Calibri"/>
              </a:rPr>
              <a:t>Attribution style – why did this happen/transitory or permanent factors and internal or external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05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Where does our authority come from?</a:t>
            </a:r>
          </a:p>
          <a:p>
            <a:r>
              <a:rPr lang="en-US" dirty="0"/>
              <a:t>If culture changes, what will I gain/ lose?  Power, authority...transparency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5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Error common exp. </a:t>
            </a:r>
            <a:r>
              <a:rPr lang="en-US" dirty="0" err="1">
                <a:cs typeface="Calibri"/>
              </a:rPr>
              <a:t>phys</a:t>
            </a:r>
            <a:r>
              <a:rPr lang="en-US" dirty="0">
                <a:cs typeface="Calibri"/>
              </a:rPr>
              <a:t> and </a:t>
            </a:r>
            <a:r>
              <a:rPr lang="en-US" dirty="0" err="1">
                <a:cs typeface="Calibri"/>
              </a:rPr>
              <a:t>phys-pt</a:t>
            </a:r>
            <a:r>
              <a:rPr lang="en-US" dirty="0">
                <a:cs typeface="Calibri"/>
              </a:rPr>
              <a:t> relationship can survive/thrive</a:t>
            </a:r>
          </a:p>
          <a:p>
            <a:r>
              <a:rPr lang="en-US" dirty="0">
                <a:cs typeface="Calibri"/>
              </a:rPr>
              <a:t>17:50, consider playing part or sharing for later viewing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CONSIDER INCLUDING PRE-MADE MATERIALS SEARCHING FOR HEALING THE HEALER FILM HARVARD…</a:t>
            </a:r>
            <a:r>
              <a:rPr lang="en-US" dirty="0">
                <a:ea typeface="+mn-lt"/>
                <a:cs typeface="+mn-lt"/>
                <a:hlinkClick r:id="rId3"/>
              </a:rPr>
              <a:t>Healing the Healer Complete Film (harvard.edu)</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20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Self awareness, rehearsing coping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25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 vulnerabilities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4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 vulnerabilities</a:t>
            </a:r>
          </a:p>
          <a:p>
            <a:r>
              <a:rPr lang="en-US"/>
              <a:t>write/journal and use cognitive reframing</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78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 patients will help you grow into the doctor you dream of being...just by needing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2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Courage - do something scary, strength in the face of pain or grief – from inside</a:t>
            </a:r>
          </a:p>
          <a:p>
            <a:r>
              <a:rPr lang="en-US" dirty="0">
                <a:cs typeface="Calibri"/>
              </a:rPr>
              <a:t>CONSIDER INSERTING IMAGES OF FACULTY FROM YOUR PROGRAM WHO ARE CHAMPIONS, OR RESEARCHERS/ACTIVISTS THAT YOU ADMIRE (FOR EXAMPLE DR LUCIAN LEAPE, DR ATUL GAWANDE, DR MARGARET PLEWS-OGAN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61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CONSIDER USING POLL EVERYWHERE SOFTWARE TO CREATE REAL TIME ENGAGEMENT IN DISCUSSION QUESTIONS</a:t>
            </a:r>
          </a:p>
          <a:p>
            <a:r>
              <a:rPr lang="en-US" cap="all" dirty="0">
                <a:cs typeface="Calibri"/>
              </a:rPr>
              <a:t>Welcome to error session 2.  if you have not gotten to complete your pre-session survey and this is your first session, pls see your email</a:t>
            </a:r>
            <a:endParaRPr lang="en-US" cap="all" dirty="0"/>
          </a:p>
          <a:p>
            <a:r>
              <a:rPr lang="en-US" cap="all" dirty="0">
                <a:cs typeface="Calibri"/>
              </a:rPr>
              <a:t>Last time we got to explore error through a mentor's story, today we will reflect on some of our own experiences to discuss ethics related to error and how our professional culture impacts patient outcomes related to error</a:t>
            </a:r>
            <a:endParaRPr lang="en-US" cap="all" dirty="0"/>
          </a:p>
          <a:p>
            <a:r>
              <a:rPr lang="en-US" cap="all" dirty="0"/>
              <a:t>In addition to clinical competence...professional formation—the moral and professional development of students, their </a:t>
            </a:r>
            <a:r>
              <a:rPr lang="en-US" b="1" cap="all" dirty="0"/>
              <a:t>ability to stay true to their personal service values and the core values of the profession</a:t>
            </a:r>
            <a:r>
              <a:rPr lang="en-US" cap="all" dirty="0"/>
              <a:t>, and the integration of their individual maturation with growth in clinical competency. The goal of professional formation is to anchor students to foundational principles while helping them navigate the inevitable moral conflicts in medical practice.  Dr Parmelee, dean of education </a:t>
            </a:r>
            <a:r>
              <a:rPr lang="en-US" cap="all" dirty="0" err="1"/>
              <a:t>wsu</a:t>
            </a:r>
            <a:r>
              <a:rPr lang="en-US" cap="all" dirty="0"/>
              <a:t>, psychiatry, and </a:t>
            </a:r>
            <a:r>
              <a:rPr lang="en-US" cap="all" dirty="0" err="1"/>
              <a:t>dr</a:t>
            </a:r>
            <a:r>
              <a:rPr lang="en-US" cap="all" dirty="0"/>
              <a:t> </a:t>
            </a:r>
            <a:r>
              <a:rPr lang="en-US" cap="all" dirty="0" err="1"/>
              <a:t>rachel</a:t>
            </a:r>
            <a:r>
              <a:rPr lang="en-US" cap="all" dirty="0"/>
              <a:t> remen, founder of rishi/healers art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8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Alternative reflection –think of a colleague/teacher/mentor/person you admire – what is so great about them?</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28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644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96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1957 ethical code of the American Medical Association: “The principal objective of the medical profession is to render service to humanity with full respect for the dignity of man. Physicians should merit the confidence of patients entrusted to their care, rendering to each a full measure of service and devotion.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26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Thinking about your story...did any ethical principles or values come to mind?  Related to med error in particular?</a:t>
            </a:r>
            <a:endParaRPr lang="en-US" dirty="0"/>
          </a:p>
          <a:p>
            <a:r>
              <a:rPr lang="en-US" dirty="0"/>
              <a:t>discussing key related professional values. </a:t>
            </a:r>
            <a:endParaRPr lang="en-US" dirty="0">
              <a:cs typeface="Calibri" panose="020F0502020204030204"/>
            </a:endParaRPr>
          </a:p>
          <a:p>
            <a:pPr marL="290830" lvl="1" indent="-290830">
              <a:buFont typeface="Calibri"/>
              <a:buChar char="•"/>
            </a:pPr>
            <a:r>
              <a:rPr lang="en-US" dirty="0"/>
              <a:t>Targets predisposing beliefs/attitude - doctors should disclose; enabling- professional community/orgs for just culture</a:t>
            </a:r>
            <a:endParaRPr lang="en-US" dirty="0">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82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beneficence, nonmaleficence, autonomy, and justice</a:t>
            </a:r>
          </a:p>
          <a:p>
            <a:r>
              <a:rPr lang="en-US" dirty="0"/>
              <a:t>Autonomy basis for informed consent, truth-telling, and confidentiality. </a:t>
            </a:r>
            <a:r>
              <a:rPr lang="en-US" dirty="0" err="1"/>
              <a:t>worth</a:t>
            </a:r>
            <a:r>
              <a:rPr lang="en-US" dirty="0" err="1">
                <a:sym typeface="Wingdings" panose="05000000000000000000" pitchFamily="2" charset="2"/>
              </a:rPr>
              <a:t>self</a:t>
            </a:r>
            <a:r>
              <a:rPr lang="en-US" dirty="0">
                <a:sym typeface="Wingdings" panose="05000000000000000000" pitchFamily="2" charset="2"/>
              </a:rPr>
              <a:t> determination/choice</a:t>
            </a:r>
            <a:endParaRPr lang="en-US" dirty="0">
              <a:cs typeface="Calibri"/>
            </a:endParaRPr>
          </a:p>
          <a:p>
            <a:r>
              <a:rPr lang="en-US" dirty="0"/>
              <a:t>Virtues are thus habits of character cultivated through practice that result in the actions essential for an individual to flourish. What then, does this mean for practitioners of medicine? Pellegrino wrote that the medical virtues “focus primarily on those traits necessary to do the work of medicine well. The good that medicine seeks … is ultimately the preservation, promotion and restoration of health” [14]. Pellegrino lists what he takes to be six essential virtues for the clinician: </a:t>
            </a:r>
            <a:r>
              <a:rPr lang="en-US" i="1" dirty="0"/>
              <a:t>fidelity, honesty, compassion, effacement of self-interest, courage, and justice</a:t>
            </a:r>
            <a:r>
              <a:rPr lang="en-US" dirty="0"/>
              <a:t> [5]. </a:t>
            </a:r>
            <a:endParaRPr lang="en-US" dirty="0">
              <a:cs typeface="Calibri"/>
            </a:endParaRPr>
          </a:p>
          <a:p>
            <a:pPr marL="756920" lvl="1" indent="-290830">
              <a:lnSpc>
                <a:spcPct val="90000"/>
              </a:lnSpc>
              <a:spcBef>
                <a:spcPts val="510"/>
              </a:spcBef>
              <a:buFont typeface="Arial"/>
              <a:buChar char="•"/>
            </a:pPr>
            <a:r>
              <a:rPr lang="en-US" dirty="0"/>
              <a:t>Forgiveness and relationship repair</a:t>
            </a:r>
            <a:endParaRPr lang="en-US" dirty="0">
              <a:cs typeface="Calibri" panose="020F0502020204030204"/>
            </a:endParaRPr>
          </a:p>
          <a:p>
            <a:pPr marL="756920" lvl="1" indent="-290830">
              <a:lnSpc>
                <a:spcPct val="90000"/>
              </a:lnSpc>
              <a:spcBef>
                <a:spcPts val="510"/>
              </a:spcBef>
              <a:buFont typeface="Arial"/>
              <a:buChar char="•"/>
            </a:pPr>
            <a:r>
              <a:rPr lang="en-US" dirty="0"/>
              <a:t>Societal trust</a:t>
            </a:r>
            <a:endParaRPr lang="en-US" dirty="0">
              <a:cs typeface="Calibri" panose="020F0502020204030204"/>
            </a:endParaRPr>
          </a:p>
          <a:p>
            <a:pPr marL="756920" lvl="1" indent="-290830">
              <a:lnSpc>
                <a:spcPct val="90000"/>
              </a:lnSpc>
              <a:spcBef>
                <a:spcPts val="510"/>
              </a:spcBef>
              <a:buFont typeface="Arial"/>
              <a:buChar char="•"/>
            </a:pPr>
            <a:r>
              <a:rPr lang="en-US" dirty="0">
                <a:cs typeface="Calibri" panose="020F0502020204030204"/>
              </a:rPr>
              <a:t>Transparency – legitimacy/authority/trust</a:t>
            </a:r>
          </a:p>
          <a:p>
            <a:pPr marL="8890">
              <a:lnSpc>
                <a:spcPct val="90000"/>
              </a:lnSpc>
              <a:spcBef>
                <a:spcPts val="509"/>
              </a:spcBef>
            </a:pPr>
            <a:r>
              <a:rPr lang="en-US" dirty="0"/>
              <a:t>SERVICE - commitment to benefit for their own sake and good the subjects of care, the knowledge of practice, and the civic and medical institutions that safeguard health</a:t>
            </a:r>
            <a:endParaRPr lang="en-US" dirty="0">
              <a:cs typeface="Calibri"/>
            </a:endParaRPr>
          </a:p>
          <a:p>
            <a:pPr marL="8890">
              <a:lnSpc>
                <a:spcPct val="90000"/>
              </a:lnSpc>
              <a:spcBef>
                <a:spcPts val="509"/>
              </a:spcBef>
            </a:pPr>
            <a:r>
              <a:rPr lang="en-US" dirty="0"/>
              <a:t>concept of service has four essential elements: to secure the health of people and the institutions that sustain it; to provide health care equally and nonjudgmentally and to treat people as ends, never as means; to assure the integrity of medical knowledge; and to do this all with benevolent intent.</a:t>
            </a:r>
            <a:endParaRPr lang="en-US" dirty="0">
              <a:cs typeface="Calibri"/>
            </a:endParaRPr>
          </a:p>
          <a:p>
            <a:pPr marL="466090" lvl="1">
              <a:lnSpc>
                <a:spcPct val="90000"/>
              </a:lnSpc>
              <a:spcBef>
                <a:spcPts val="509"/>
              </a:spcBef>
            </a:pPr>
            <a:r>
              <a:rPr lang="en-US" dirty="0"/>
              <a:t>all people are worthy and should be treated with the same dedication, thus embracing the principles of equality and justice.  obligation of practitioners to help the community by assisting the civic institutions that maintain its health, and by educating its people and taking part themselves in preventing disease.  </a:t>
            </a:r>
            <a:endParaRPr lang="en-US" dirty="0">
              <a:cs typeface="Calibri"/>
            </a:endParaRPr>
          </a:p>
          <a:p>
            <a:r>
              <a:rPr lang="en-US" dirty="0">
                <a:cs typeface="Calibri"/>
              </a:rPr>
              <a:t>Commitment to patient and profession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27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Targets Skill -process fear/rehearse response.  Skills anticipate barriers</a:t>
            </a:r>
          </a:p>
          <a:p>
            <a:r>
              <a:rPr lang="en-US" dirty="0"/>
              <a:t>Fear/defensiveness our natural human response to error...park your fear</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45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Trust helps but how safe does our environment need to be...</a:t>
            </a:r>
            <a:endParaRPr lang="en-US" dirty="0"/>
          </a:p>
          <a:p>
            <a:r>
              <a:rPr lang="en-US" dirty="0"/>
              <a:t>firm belief in the reliability, truth, ability, or strength of someone or something:</a:t>
            </a:r>
          </a:p>
          <a:p>
            <a:r>
              <a:rPr lang="en-US" dirty="0">
                <a:cs typeface="Calibri" panose="020F0502020204030204"/>
              </a:rPr>
              <a:t>Story of facing my fear and trust in God/myself to continue based on faith and commitment/love for patients and my profession</a:t>
            </a:r>
          </a:p>
          <a:p>
            <a:r>
              <a:rPr lang="en-US" dirty="0">
                <a:cs typeface="Calibri" panose="020F0502020204030204"/>
              </a:rPr>
              <a:t>Now we are going to switch gears...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94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90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mn-lt"/>
                <a:cs typeface="+mn-lt"/>
              </a:rPr>
              <a:t>This statement may be controversial to you...let's consider it</a:t>
            </a:r>
          </a:p>
          <a:p>
            <a:pPr>
              <a:defRPr/>
            </a:pPr>
            <a:r>
              <a:rPr lang="en-US" dirty="0">
                <a:ea typeface="+mn-lt"/>
                <a:cs typeface="+mn-lt"/>
              </a:rPr>
              <a:t>Our profession has a culture, our specialty, our organization.  Let's talk about that.</a:t>
            </a:r>
            <a:endParaRPr lang="en-US" sz="1200" dirty="0">
              <a:ea typeface="+mn-lt"/>
              <a:cs typeface="+mn-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292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a typeface="+mn-lt"/>
                <a:cs typeface="+mn-lt"/>
              </a:rPr>
              <a:t>Shared values (what is important) and beliefs (how things work) that interact with an organization’s structure and control systems to produce behavioral norms (the way we do things around here). </a:t>
            </a:r>
            <a:endParaRPr lang="en-US" sz="1200"/>
          </a:p>
          <a:p>
            <a:r>
              <a:rPr lang="en-US" sz="1200" dirty="0">
                <a:ea typeface="+mn-lt"/>
                <a:cs typeface="+mn-lt"/>
              </a:rPr>
              <a:t>- James Reason</a:t>
            </a:r>
            <a:r>
              <a:rPr lang="en-US" dirty="0">
                <a:ea typeface="+mn-lt"/>
                <a:cs typeface="+mn-lt"/>
              </a:rPr>
              <a:t> British psychologist in human error and error management, view mistakes as consequence of...</a:t>
            </a:r>
            <a:endParaRPr lang="en-US" sz="1200" dirty="0">
              <a:cs typeface="Calibri"/>
            </a:endParaRPr>
          </a:p>
          <a:p>
            <a:r>
              <a:rPr lang="en-US" dirty="0">
                <a:cs typeface="Calibri" panose="020F0502020204030204"/>
              </a:rPr>
              <a:t>Error – preventable adverse effect of care</a:t>
            </a:r>
          </a:p>
          <a:p>
            <a:r>
              <a:rPr lang="en-US" dirty="0"/>
              <a:t> </a:t>
            </a:r>
            <a:r>
              <a:rPr lang="en-US" b="1" dirty="0"/>
              <a:t>error</a:t>
            </a:r>
            <a:r>
              <a:rPr lang="en-US" dirty="0"/>
              <a:t> is something wrong that is done when not knowing any different, versus a "</a:t>
            </a:r>
            <a:r>
              <a:rPr lang="en-US" b="1" dirty="0"/>
              <a:t>mistake</a:t>
            </a:r>
            <a:r>
              <a:rPr lang="en-US" dirty="0"/>
              <a:t>" implies something wrong that is done when knowing better.</a:t>
            </a:r>
            <a:endParaRPr lang="en-US" dirty="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29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Twenty-two studies met inclusion criteria. Ten studies showed a relationship between both safety culture and clinical errors with burnout. Two of 3 studies reported an association between burnout and patient outcomes. Fewer studies focused on engagement. Most studies exploring engagement and safety culture found a moderately strong positive association. The limited evidence on the relationship between engagement and errors depicts inconsistent findings. Only one study explored engagement and patient outcomes, which failed to find a relationship. Systematic rev 2021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76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80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concept of safety culture originated outside health care, in studies of </a:t>
            </a:r>
            <a:r>
              <a:rPr lang="en-US">
                <a:hlinkClick r:id="rId3"/>
              </a:rPr>
              <a:t>high reliability organizations</a:t>
            </a:r>
            <a:r>
              <a:rPr lang="en-US"/>
              <a:t>, organizations that consistently minimize adverse events despite carrying out intrinsically complex and hazardous work. High reliability organizations maintain a commitment to safety at all levels, from frontline providers to managers and executives. This commitment establishes a "culture of safety" that encompasses these </a:t>
            </a:r>
            <a:r>
              <a:rPr lang="en-US" dirty="0">
                <a:hlinkClick r:id="rId4"/>
              </a:rPr>
              <a:t>key features</a:t>
            </a:r>
            <a:r>
              <a:rPr lang="en-US"/>
              <a:t>:</a:t>
            </a:r>
          </a:p>
          <a:p>
            <a:pPr marL="171450" indent="-171450">
              <a:buFont typeface="Arial"/>
              <a:buChar char="•"/>
            </a:pPr>
            <a:r>
              <a:rPr lang="en-US"/>
              <a:t>acknowledgment of the high-risk nature of an organization's activities and the determination to achieve consistently safe operations</a:t>
            </a:r>
          </a:p>
          <a:p>
            <a:pPr marL="171450" indent="-171450">
              <a:buFont typeface="Arial"/>
              <a:buChar char="•"/>
            </a:pPr>
            <a:r>
              <a:rPr lang="en-US"/>
              <a:t>a blame-free environment where individuals are able to report errors or near misses without fear of reprimand or punishment</a:t>
            </a:r>
          </a:p>
          <a:p>
            <a:pPr marL="171450" indent="-171450">
              <a:buFont typeface="Arial"/>
              <a:buChar char="•"/>
            </a:pPr>
            <a:r>
              <a:rPr lang="en-US"/>
              <a:t>encouragement of collaboration across ranks and disciplines to seek solutions to patient safety problems</a:t>
            </a:r>
          </a:p>
          <a:p>
            <a:pPr marL="171450" indent="-171450">
              <a:buFont typeface="Arial"/>
              <a:buChar char="•"/>
            </a:pPr>
            <a:r>
              <a:rPr lang="en-US"/>
              <a:t>organizational commitment of resources to address safety concerns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98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Culture refers to a</a:t>
            </a:r>
            <a:r>
              <a:rPr lang="en-US" b="1" dirty="0"/>
              <a:t> values-supportive system of shared accountability</a:t>
            </a:r>
            <a:r>
              <a:rPr lang="en-US" dirty="0"/>
              <a:t> where organizations are accountable for the systems they have designed and for responding to the behaviors of their employees in a fair and just manner.</a:t>
            </a:r>
            <a:endParaRPr lang="en-US"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Because human errors should be regarded as expected, organizations should routinize processes, limit negative consequences when errors occur, and support and educate those who have erred. </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54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Culture refers to a</a:t>
            </a:r>
            <a:r>
              <a:rPr lang="en-US" b="1" dirty="0"/>
              <a:t> values-supportive system of shared accountability</a:t>
            </a:r>
            <a:r>
              <a:rPr lang="en-US" dirty="0"/>
              <a:t> where organizations are accountable for the systems they have designed and for responding to the behaviors of their employees in a fair and just manner.</a:t>
            </a:r>
            <a:endParaRPr lang="en-US"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Because human errors should be regarded as expected, organizations should routinize processes, limit negative consequences when errors occur, and support and educate those who have erred. </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034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our authority come from?</a:t>
            </a:r>
          </a:p>
          <a:p>
            <a:r>
              <a:rPr lang="en-US" dirty="0"/>
              <a:t>If culture changes, what will I gain/ lose?  Power, authority...transparency...uniqueness of physician</a:t>
            </a:r>
          </a:p>
          <a:p>
            <a:r>
              <a:rPr lang="en-US" dirty="0">
                <a:cs typeface="Calibri" panose="020F0502020204030204"/>
              </a:rPr>
              <a:t>Remember David Hilfiker and his courageous report of sig error in his career/NEJM 1984 and Healing the Wounds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09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627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517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7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61 physicians (SE,NE,W). </a:t>
            </a:r>
            <a:r>
              <a:rPr lang="en-US" dirty="0"/>
              <a:t>Investigators identified themes reflecting what helped physician wisdom exemplars cope positively, recommendations for </a:t>
            </a:r>
            <a:r>
              <a:rPr lang="en-US" dirty="0" err="1"/>
              <a:t>hc</a:t>
            </a:r>
            <a:r>
              <a:rPr lang="en-US" dirty="0"/>
              <a:t> institutions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70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745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patients are part of the team…their safety concerns will be welcomed and acted upon. </a:t>
            </a:r>
          </a:p>
          <a:p>
            <a:r>
              <a:rPr lang="en-US"/>
              <a:t>When patients are not considered part of the care team, they (and the team) may be </a:t>
            </a:r>
            <a:r>
              <a:rPr lang="en-US" b="1"/>
              <a:t>reluctant</a:t>
            </a:r>
            <a:r>
              <a:rPr lang="en-US"/>
              <a:t> to report concerns. </a:t>
            </a:r>
          </a:p>
          <a:p>
            <a:r>
              <a:rPr lang="en-US"/>
              <a:t>If patients do report safety concerns, they may be unsuccessful in having the care team respond to prevent potential sentinel events.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35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err is human, to persist in error is diabolical. - </a:t>
            </a:r>
            <a:r>
              <a:rPr lang="en-US" b="1"/>
              <a:t>Georges Canguilhem, </a:t>
            </a:r>
            <a:r>
              <a:rPr lang="en-US"/>
              <a:t>French philosopher and physician who specialized in epistemology and the philosophy of science (in particular, biology) 1904-1995</a:t>
            </a:r>
          </a:p>
          <a:p>
            <a:r>
              <a:rPr lang="en-US"/>
              <a:t>80% of errors or adverse events are system derived-who</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have a career that you are proud of, you can aspire to be honest and courageous, even in the face of error, and colleagues and patients can help us build a culture of safety.  Next time we will review some local policies and practices and practice some skills (self awareness, disclosure, root cause reflection, coping).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254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5C0-26EE-4246-AA81-05F7BCF18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264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today is the third and final session on medical error. Is there anyone here today who did not get to participate in sessions one or two? If so and you want to complete the pre session survey please check your email and complete now.  Last time we discussed the ethics related to medical error and today we will start practicing some of our skills.  Learning takes a lot of courage- you have to be willing to be honest about your skills and knowledge and be willing to fail in order to learn.  Let’s take this chance to learn in a safe setting.  Remember any discussion of error is protected and private today. We are using this for learning and improvement</a:t>
            </a:r>
          </a:p>
        </p:txBody>
      </p:sp>
      <p:sp>
        <p:nvSpPr>
          <p:cNvPr id="4" name="Slide Number Placeholder 3"/>
          <p:cNvSpPr>
            <a:spLocks noGrp="1"/>
          </p:cNvSpPr>
          <p:nvPr>
            <p:ph type="sldNum" sz="quarter" idx="5"/>
          </p:nvPr>
        </p:nvSpPr>
        <p:spPr/>
        <p:txBody>
          <a:bodyPr/>
          <a:lstStyle/>
          <a:p>
            <a:fld id="{65FD6209-B16A-40ED-9B0D-5FF89551DBC9}" type="slidenum">
              <a:rPr lang="en-US" smtClean="0"/>
              <a:t>47</a:t>
            </a:fld>
            <a:endParaRPr lang="en-US"/>
          </a:p>
        </p:txBody>
      </p:sp>
    </p:spTree>
    <p:extLst>
      <p:ext uri="{BB962C8B-B14F-4D97-AF65-F5344CB8AC3E}">
        <p14:creationId xmlns:p14="http://schemas.microsoft.com/office/powerpoint/2010/main" val="1129655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Survey question</a:t>
            </a:r>
          </a:p>
          <a:p>
            <a:r>
              <a:rPr lang="en-US"/>
              <a:t>Practicing self-awareness can improve our confidence in reducing risk for error.</a:t>
            </a:r>
          </a:p>
          <a:p>
            <a:r>
              <a:rPr lang="en-US">
                <a:cs typeface="Calibri" panose="020F0502020204030204"/>
              </a:rPr>
              <a:t>More specific</a:t>
            </a:r>
          </a:p>
        </p:txBody>
      </p:sp>
      <p:sp>
        <p:nvSpPr>
          <p:cNvPr id="4" name="Slide Number Placeholder 3"/>
          <p:cNvSpPr>
            <a:spLocks noGrp="1"/>
          </p:cNvSpPr>
          <p:nvPr>
            <p:ph type="sldNum" sz="quarter" idx="5"/>
          </p:nvPr>
        </p:nvSpPr>
        <p:spPr/>
        <p:txBody>
          <a:bodyPr/>
          <a:lstStyle/>
          <a:p>
            <a:fld id="{65FD6209-B16A-40ED-9B0D-5FF89551DBC9}" type="slidenum">
              <a:t>48</a:t>
            </a:fld>
            <a:endParaRPr lang="en-US"/>
          </a:p>
        </p:txBody>
      </p:sp>
    </p:spTree>
    <p:extLst>
      <p:ext uri="{BB962C8B-B14F-4D97-AF65-F5344CB8AC3E}">
        <p14:creationId xmlns:p14="http://schemas.microsoft.com/office/powerpoint/2010/main" val="42791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Near misses are incidents that we 'catch' before harm comes to a patient</a:t>
            </a:r>
          </a:p>
        </p:txBody>
      </p:sp>
      <p:sp>
        <p:nvSpPr>
          <p:cNvPr id="4" name="Slide Number Placeholder 3"/>
          <p:cNvSpPr>
            <a:spLocks noGrp="1"/>
          </p:cNvSpPr>
          <p:nvPr>
            <p:ph type="sldNum" sz="quarter" idx="5"/>
          </p:nvPr>
        </p:nvSpPr>
        <p:spPr/>
        <p:txBody>
          <a:bodyPr/>
          <a:lstStyle/>
          <a:p>
            <a:fld id="{65FD6209-B16A-40ED-9B0D-5FF89551DBC9}" type="slidenum">
              <a:rPr lang="en-US"/>
              <a:t>50</a:t>
            </a:fld>
            <a:endParaRPr lang="en-US"/>
          </a:p>
        </p:txBody>
      </p:sp>
    </p:spTree>
    <p:extLst>
      <p:ext uri="{BB962C8B-B14F-4D97-AF65-F5344CB8AC3E}">
        <p14:creationId xmlns:p14="http://schemas.microsoft.com/office/powerpoint/2010/main" val="664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Consider how good are these policies?  ?poll?</a:t>
            </a:r>
          </a:p>
          <a:p>
            <a:r>
              <a:rPr lang="en-US" dirty="0">
                <a:cs typeface="Calibri"/>
              </a:rPr>
              <a:t>Edit for your own program</a:t>
            </a:r>
          </a:p>
        </p:txBody>
      </p:sp>
      <p:sp>
        <p:nvSpPr>
          <p:cNvPr id="4" name="Slide Number Placeholder 3"/>
          <p:cNvSpPr>
            <a:spLocks noGrp="1"/>
          </p:cNvSpPr>
          <p:nvPr>
            <p:ph type="sldNum" sz="quarter" idx="5"/>
          </p:nvPr>
        </p:nvSpPr>
        <p:spPr/>
        <p:txBody>
          <a:bodyPr/>
          <a:lstStyle/>
          <a:p>
            <a:fld id="{65FD6209-B16A-40ED-9B0D-5FF89551DBC9}" type="slidenum">
              <a:rPr lang="en-US"/>
              <a:t>51</a:t>
            </a:fld>
            <a:endParaRPr lang="en-US"/>
          </a:p>
        </p:txBody>
      </p:sp>
    </p:spTree>
    <p:extLst>
      <p:ext uri="{BB962C8B-B14F-4D97-AF65-F5344CB8AC3E}">
        <p14:creationId xmlns:p14="http://schemas.microsoft.com/office/powerpoint/2010/main" val="2915277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Policy does not always translate into practice- what practices do you see?</a:t>
            </a:r>
          </a:p>
        </p:txBody>
      </p:sp>
      <p:sp>
        <p:nvSpPr>
          <p:cNvPr id="4" name="Slide Number Placeholder 3"/>
          <p:cNvSpPr>
            <a:spLocks noGrp="1"/>
          </p:cNvSpPr>
          <p:nvPr>
            <p:ph type="sldNum" sz="quarter" idx="5"/>
          </p:nvPr>
        </p:nvSpPr>
        <p:spPr/>
        <p:txBody>
          <a:bodyPr/>
          <a:lstStyle/>
          <a:p>
            <a:fld id="{65FD6209-B16A-40ED-9B0D-5FF89551DBC9}" type="slidenum">
              <a:rPr lang="en-US" smtClean="0"/>
              <a:t>52</a:t>
            </a:fld>
            <a:endParaRPr lang="en-US"/>
          </a:p>
        </p:txBody>
      </p:sp>
    </p:spTree>
    <p:extLst>
      <p:ext uri="{BB962C8B-B14F-4D97-AF65-F5344CB8AC3E}">
        <p14:creationId xmlns:p14="http://schemas.microsoft.com/office/powerpoint/2010/main" val="1612169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IR software-aware?</a:t>
            </a:r>
            <a:endParaRPr lang="en-US" dirty="0"/>
          </a:p>
          <a:p>
            <a:r>
              <a:rPr lang="en-US" dirty="0">
                <a:cs typeface="Calibri"/>
              </a:rPr>
              <a:t>care for patient, notify supervisor, report...disclose/document/RCA...crisis mgt team...employee assist/peer supp</a:t>
            </a:r>
          </a:p>
          <a:p>
            <a:r>
              <a:rPr lang="en-US" dirty="0"/>
              <a:t>How are we doing practice-wise at clinical sites?</a:t>
            </a:r>
          </a:p>
        </p:txBody>
      </p:sp>
      <p:sp>
        <p:nvSpPr>
          <p:cNvPr id="4" name="Slide Number Placeholder 3"/>
          <p:cNvSpPr>
            <a:spLocks noGrp="1"/>
          </p:cNvSpPr>
          <p:nvPr>
            <p:ph type="sldNum" sz="quarter" idx="5"/>
          </p:nvPr>
        </p:nvSpPr>
        <p:spPr/>
        <p:txBody>
          <a:bodyPr/>
          <a:lstStyle/>
          <a:p>
            <a:fld id="{65FD6209-B16A-40ED-9B0D-5FF89551DBC9}" type="slidenum">
              <a:rPr lang="en-US"/>
              <a:t>53</a:t>
            </a:fld>
            <a:endParaRPr lang="en-US"/>
          </a:p>
        </p:txBody>
      </p:sp>
    </p:spTree>
    <p:extLst>
      <p:ext uri="{BB962C8B-B14F-4D97-AF65-F5344CB8AC3E}">
        <p14:creationId xmlns:p14="http://schemas.microsoft.com/office/powerpoint/2010/main" val="3059413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for your program</a:t>
            </a:r>
          </a:p>
        </p:txBody>
      </p:sp>
      <p:sp>
        <p:nvSpPr>
          <p:cNvPr id="4" name="Slide Number Placeholder 3"/>
          <p:cNvSpPr>
            <a:spLocks noGrp="1"/>
          </p:cNvSpPr>
          <p:nvPr>
            <p:ph type="sldNum" sz="quarter" idx="5"/>
          </p:nvPr>
        </p:nvSpPr>
        <p:spPr/>
        <p:txBody>
          <a:bodyPr/>
          <a:lstStyle/>
          <a:p>
            <a:fld id="{65FD6209-B16A-40ED-9B0D-5FF89551DBC9}" type="slidenum">
              <a:rPr lang="en-US" smtClean="0"/>
              <a:t>54</a:t>
            </a:fld>
            <a:endParaRPr lang="en-US"/>
          </a:p>
        </p:txBody>
      </p:sp>
    </p:spTree>
    <p:extLst>
      <p:ext uri="{BB962C8B-B14F-4D97-AF65-F5344CB8AC3E}">
        <p14:creationId xmlns:p14="http://schemas.microsoft.com/office/powerpoint/2010/main" val="2523461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be taken care of medically</a:t>
            </a:r>
          </a:p>
        </p:txBody>
      </p:sp>
      <p:sp>
        <p:nvSpPr>
          <p:cNvPr id="4" name="Slide Number Placeholder 3"/>
          <p:cNvSpPr>
            <a:spLocks noGrp="1"/>
          </p:cNvSpPr>
          <p:nvPr>
            <p:ph type="sldNum" sz="quarter" idx="5"/>
          </p:nvPr>
        </p:nvSpPr>
        <p:spPr/>
        <p:txBody>
          <a:bodyPr/>
          <a:lstStyle/>
          <a:p>
            <a:fld id="{65FD6209-B16A-40ED-9B0D-5FF89551DBC9}" type="slidenum">
              <a:rPr lang="en-US" smtClean="0"/>
              <a:t>55</a:t>
            </a:fld>
            <a:endParaRPr lang="en-US"/>
          </a:p>
        </p:txBody>
      </p:sp>
    </p:spTree>
    <p:extLst>
      <p:ext uri="{BB962C8B-B14F-4D97-AF65-F5344CB8AC3E}">
        <p14:creationId xmlns:p14="http://schemas.microsoft.com/office/powerpoint/2010/main" val="97426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errors or adverse events are system derived-who</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006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Doctors/humans are emotional.  Acknowledge and park your natural Fear/defensiveness w error...we may worry what will happen to me?</a:t>
            </a:r>
          </a:p>
          <a:p>
            <a:r>
              <a:rPr lang="en-US" dirty="0">
                <a:cs typeface="Calibri"/>
              </a:rPr>
              <a:t>allow </a:t>
            </a:r>
            <a:r>
              <a:rPr lang="en-US" dirty="0" err="1">
                <a:cs typeface="Calibri"/>
              </a:rPr>
              <a:t>pt</a:t>
            </a:r>
            <a:r>
              <a:rPr lang="en-US" dirty="0">
                <a:cs typeface="Calibri"/>
              </a:rPr>
              <a:t> to express/sit w emotion...“</a:t>
            </a:r>
            <a:r>
              <a:rPr lang="en-US" dirty="0"/>
              <a:t>will I (or my loved one) be ok?</a:t>
            </a:r>
            <a:endParaRPr lang="en-US" dirty="0">
              <a:cs typeface="Calibri"/>
            </a:endParaRPr>
          </a:p>
          <a:p>
            <a:r>
              <a:rPr lang="en-US" dirty="0"/>
              <a:t>learning how we respond to the emotions of others helps us rehearse/prepare</a:t>
            </a:r>
            <a:endParaRPr lang="en-US" dirty="0">
              <a:cs typeface="Calibri"/>
            </a:endParaRPr>
          </a:p>
          <a:p>
            <a:r>
              <a:rPr lang="en-US" dirty="0"/>
              <a:t>respond to emotional concerns with empathy and reassurance.  Respond to cognitive concerns with information. </a:t>
            </a:r>
          </a:p>
          <a:p>
            <a:pPr marL="171450" indent="-171450">
              <a:buFont typeface="Arial"/>
              <a:buChar char="•"/>
            </a:pPr>
            <a:r>
              <a:rPr lang="en-US" dirty="0"/>
              <a:t>End with empathy, reassurance (if possible), and assuring your availability, making sure questions have been addressed.</a:t>
            </a:r>
          </a:p>
          <a:p>
            <a:endParaRPr lang="en-US" dirty="0">
              <a:cs typeface="Calibri"/>
            </a:endParaRPr>
          </a:p>
        </p:txBody>
      </p:sp>
      <p:sp>
        <p:nvSpPr>
          <p:cNvPr id="4" name="Slide Number Placeholder 3"/>
          <p:cNvSpPr>
            <a:spLocks noGrp="1"/>
          </p:cNvSpPr>
          <p:nvPr>
            <p:ph type="sldNum" sz="quarter" idx="5"/>
          </p:nvPr>
        </p:nvSpPr>
        <p:spPr/>
        <p:txBody>
          <a:bodyPr/>
          <a:lstStyle/>
          <a:p>
            <a:fld id="{65FD6209-B16A-40ED-9B0D-5FF89551DBC9}" type="slidenum">
              <a:rPr lang="en-US"/>
              <a:t>56</a:t>
            </a:fld>
            <a:endParaRPr lang="en-US"/>
          </a:p>
        </p:txBody>
      </p:sp>
    </p:spTree>
    <p:extLst>
      <p:ext uri="{BB962C8B-B14F-4D97-AF65-F5344CB8AC3E}">
        <p14:creationId xmlns:p14="http://schemas.microsoft.com/office/powerpoint/2010/main" val="2515729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can improve their confidence in error disclosure and management by practicing.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INCLUDING PRE-MADE VIDEO ON SKILLS SEARCH </a:t>
            </a:r>
            <a:r>
              <a:rPr lang="en-US" sz="1200" b="1" i="0" kern="1200" dirty="0">
                <a:solidFill>
                  <a:schemeClr val="tx1"/>
                </a:solidFill>
                <a:effectLst/>
                <a:latin typeface="+mn-lt"/>
                <a:ea typeface="+mn-ea"/>
                <a:cs typeface="+mn-cs"/>
              </a:rPr>
              <a:t>Medical Error: A Case Based Approach to Apology and Disclosure Video - Brigham and Women's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portion of video…</a:t>
            </a:r>
            <a:r>
              <a:rPr lang="en-US" dirty="0">
                <a:hlinkClick r:id="rId3"/>
              </a:rPr>
              <a:t>https://www.youtube.com/watch?v=3OsA0z7j4WM</a:t>
            </a:r>
            <a:r>
              <a:rPr lang="en-US" dirty="0"/>
              <a:t> </a:t>
            </a:r>
          </a:p>
          <a:p>
            <a:r>
              <a:rPr lang="en-US" dirty="0">
                <a:cs typeface="Calibri"/>
              </a:rPr>
              <a:t>Groups of 3 with a case, use local cases (SHORT prompt) when possible</a:t>
            </a:r>
          </a:p>
        </p:txBody>
      </p:sp>
      <p:sp>
        <p:nvSpPr>
          <p:cNvPr id="4" name="Slide Number Placeholder 3"/>
          <p:cNvSpPr>
            <a:spLocks noGrp="1"/>
          </p:cNvSpPr>
          <p:nvPr>
            <p:ph type="sldNum" sz="quarter" idx="5"/>
          </p:nvPr>
        </p:nvSpPr>
        <p:spPr/>
        <p:txBody>
          <a:bodyPr/>
          <a:lstStyle/>
          <a:p>
            <a:fld id="{65FD6209-B16A-40ED-9B0D-5FF89551DBC9}" type="slidenum">
              <a:t>57</a:t>
            </a:fld>
            <a:endParaRPr lang="en-US"/>
          </a:p>
        </p:txBody>
      </p:sp>
    </p:spTree>
    <p:extLst>
      <p:ext uri="{BB962C8B-B14F-4D97-AF65-F5344CB8AC3E}">
        <p14:creationId xmlns:p14="http://schemas.microsoft.com/office/powerpoint/2010/main" val="721880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we have taken care of our patient medically, talked to them about what happened, now we want to prevent the error if possible in future.  RCA is a way to do this work.  There are many reasons for medical error, in fact physician cognitive or procedural error is not the most common cause.</a:t>
            </a:r>
          </a:p>
        </p:txBody>
      </p:sp>
      <p:sp>
        <p:nvSpPr>
          <p:cNvPr id="4" name="Slide Number Placeholder 3"/>
          <p:cNvSpPr>
            <a:spLocks noGrp="1"/>
          </p:cNvSpPr>
          <p:nvPr>
            <p:ph type="sldNum" sz="quarter" idx="5"/>
          </p:nvPr>
        </p:nvSpPr>
        <p:spPr/>
        <p:txBody>
          <a:bodyPr/>
          <a:lstStyle/>
          <a:p>
            <a:fld id="{65FD6209-B16A-40ED-9B0D-5FF89551DBC9}" type="slidenum">
              <a:rPr lang="en-US"/>
              <a:t>58</a:t>
            </a:fld>
            <a:endParaRPr lang="en-US"/>
          </a:p>
        </p:txBody>
      </p:sp>
    </p:spTree>
    <p:extLst>
      <p:ext uri="{BB962C8B-B14F-4D97-AF65-F5344CB8AC3E}">
        <p14:creationId xmlns:p14="http://schemas.microsoft.com/office/powerpoint/2010/main" val="3761217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can improve their confidence in error prevention and management by practicing root cause analysis/reflection.</a:t>
            </a:r>
          </a:p>
          <a:p>
            <a:r>
              <a:rPr lang="en-US" dirty="0">
                <a:cs typeface="Calibri"/>
              </a:rPr>
              <a:t>Use non medicine 'case' for reflection? </a:t>
            </a:r>
          </a:p>
          <a:p>
            <a:r>
              <a:rPr lang="en-US" dirty="0">
                <a:cs typeface="Calibri"/>
              </a:rPr>
              <a:t>Switch back to RCA reminders slide</a:t>
            </a:r>
          </a:p>
        </p:txBody>
      </p:sp>
      <p:sp>
        <p:nvSpPr>
          <p:cNvPr id="4" name="Slide Number Placeholder 3"/>
          <p:cNvSpPr>
            <a:spLocks noGrp="1"/>
          </p:cNvSpPr>
          <p:nvPr>
            <p:ph type="sldNum" sz="quarter" idx="5"/>
          </p:nvPr>
        </p:nvSpPr>
        <p:spPr/>
        <p:txBody>
          <a:bodyPr/>
          <a:lstStyle/>
          <a:p>
            <a:fld id="{65FD6209-B16A-40ED-9B0D-5FF89551DBC9}" type="slidenum">
              <a:t>59</a:t>
            </a:fld>
            <a:endParaRPr lang="en-US"/>
          </a:p>
        </p:txBody>
      </p:sp>
    </p:spTree>
    <p:extLst>
      <p:ext uri="{BB962C8B-B14F-4D97-AF65-F5344CB8AC3E}">
        <p14:creationId xmlns:p14="http://schemas.microsoft.com/office/powerpoint/2010/main" val="979203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Poll question</a:t>
            </a:r>
          </a:p>
        </p:txBody>
      </p:sp>
      <p:sp>
        <p:nvSpPr>
          <p:cNvPr id="4" name="Slide Number Placeholder 3"/>
          <p:cNvSpPr>
            <a:spLocks noGrp="1"/>
          </p:cNvSpPr>
          <p:nvPr>
            <p:ph type="sldNum" sz="quarter" idx="5"/>
          </p:nvPr>
        </p:nvSpPr>
        <p:spPr/>
        <p:txBody>
          <a:bodyPr/>
          <a:lstStyle/>
          <a:p>
            <a:fld id="{65FD6209-B16A-40ED-9B0D-5FF89551DBC9}" type="slidenum">
              <a:t>60</a:t>
            </a:fld>
            <a:endParaRPr lang="en-US"/>
          </a:p>
        </p:txBody>
      </p:sp>
    </p:spTree>
    <p:extLst>
      <p:ext uri="{BB962C8B-B14F-4D97-AF65-F5344CB8AC3E}">
        <p14:creationId xmlns:p14="http://schemas.microsoft.com/office/powerpoint/2010/main" val="1339998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recall a study that we have referenced through this series, relating to physician response to error.  there appears to be a common trajectory, with differing endpoints (drop out, survive, thrive)</a:t>
            </a:r>
          </a:p>
          <a:p>
            <a:r>
              <a:rPr lang="en-US" dirty="0"/>
              <a:t>Scott et al 2009. interview findings with 31 second victims. volunteers representing different professional groups were solicited for private, hour-long semi-structured interviews. Univ Missouri Healthcare</a:t>
            </a:r>
          </a:p>
          <a:p>
            <a:r>
              <a:rPr lang="en-US" dirty="0" err="1">
                <a:cs typeface="Calibri"/>
              </a:rPr>
              <a:t>Tradjectory</a:t>
            </a:r>
            <a:r>
              <a:rPr lang="en-US" dirty="0">
                <a:cs typeface="Calibri"/>
              </a:rPr>
              <a:t> is largely predictable…office of clinical effectiveness at UMHC…after studying support infrastructures from Critical Incident Stress Management techniques23 24 and a formal support network known as Medically Induced Trauma Support Services,25 the OCE initiated a focused and deliberate set of actions and a research plan</a:t>
            </a:r>
          </a:p>
        </p:txBody>
      </p:sp>
      <p:sp>
        <p:nvSpPr>
          <p:cNvPr id="4" name="Slide Number Placeholder 3"/>
          <p:cNvSpPr>
            <a:spLocks noGrp="1"/>
          </p:cNvSpPr>
          <p:nvPr>
            <p:ph type="sldNum" sz="quarter" idx="5"/>
          </p:nvPr>
        </p:nvSpPr>
        <p:spPr/>
        <p:txBody>
          <a:bodyPr/>
          <a:lstStyle/>
          <a:p>
            <a:fld id="{65FD6209-B16A-40ED-9B0D-5FF89551DBC9}" type="slidenum">
              <a:rPr lang="en-US"/>
              <a:t>61</a:t>
            </a:fld>
            <a:endParaRPr lang="en-US"/>
          </a:p>
        </p:txBody>
      </p:sp>
    </p:spTree>
    <p:extLst>
      <p:ext uri="{BB962C8B-B14F-4D97-AF65-F5344CB8AC3E}">
        <p14:creationId xmlns:p14="http://schemas.microsoft.com/office/powerpoint/2010/main" val="3042331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Residents can improve their confidence in error management by rehearsing or planning coping skills.</a:t>
            </a:r>
          </a:p>
          <a:p>
            <a:r>
              <a:rPr lang="en-US">
                <a:cs typeface="Calibri"/>
              </a:rPr>
              <a:t>How do you cope with error, near miss, or even just a bad day at work?</a:t>
            </a:r>
          </a:p>
        </p:txBody>
      </p:sp>
      <p:sp>
        <p:nvSpPr>
          <p:cNvPr id="4" name="Slide Number Placeholder 3"/>
          <p:cNvSpPr>
            <a:spLocks noGrp="1"/>
          </p:cNvSpPr>
          <p:nvPr>
            <p:ph type="sldNum" sz="quarter" idx="5"/>
          </p:nvPr>
        </p:nvSpPr>
        <p:spPr/>
        <p:txBody>
          <a:bodyPr/>
          <a:lstStyle/>
          <a:p>
            <a:fld id="{65FD6209-B16A-40ED-9B0D-5FF89551DBC9}" type="slidenum">
              <a:t>62</a:t>
            </a:fld>
            <a:endParaRPr lang="en-US"/>
          </a:p>
        </p:txBody>
      </p:sp>
    </p:spTree>
    <p:extLst>
      <p:ext uri="{BB962C8B-B14F-4D97-AF65-F5344CB8AC3E}">
        <p14:creationId xmlns:p14="http://schemas.microsoft.com/office/powerpoint/2010/main" val="25930040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Remembering our study of wisdom exemplars (those who have thrived after error), write a letter…</a:t>
            </a:r>
            <a:r>
              <a:rPr lang="en-US" sz="1200" b="0" i="0" u="none" strike="noStrike" kern="1200" dirty="0">
                <a:solidFill>
                  <a:schemeClr val="tx1"/>
                </a:solidFill>
                <a:effectLst/>
                <a:latin typeface="+mn-lt"/>
                <a:ea typeface="+mn-ea"/>
                <a:cs typeface="+mn-cs"/>
              </a:rPr>
              <a:t>61 physicians (SE,NE,W). Investigators identified themes reflecting </a:t>
            </a:r>
            <a:r>
              <a:rPr lang="en-US" dirty="0"/>
              <a:t>what</a:t>
            </a:r>
            <a:r>
              <a:rPr lang="en-US" sz="1200" b="0" i="0" u="none" strike="noStrike" kern="1200" dirty="0">
                <a:solidFill>
                  <a:schemeClr val="tx1"/>
                </a:solidFill>
                <a:effectLst/>
                <a:latin typeface="+mn-lt"/>
                <a:ea typeface="+mn-ea"/>
                <a:cs typeface="+mn-cs"/>
              </a:rPr>
              <a:t> helped physician wisdom exemplars cope positively, recommendations for </a:t>
            </a:r>
            <a:r>
              <a:rPr lang="en-US" sz="1200" b="0" i="0" u="none" strike="noStrike" kern="1200" dirty="0" err="1">
                <a:solidFill>
                  <a:schemeClr val="tx1"/>
                </a:solidFill>
                <a:effectLst/>
                <a:latin typeface="+mn-lt"/>
                <a:ea typeface="+mn-ea"/>
                <a:cs typeface="+mn-cs"/>
              </a:rPr>
              <a:t>hc</a:t>
            </a:r>
            <a:r>
              <a:rPr lang="en-US" sz="1200" b="0" i="0" u="none" strike="noStrike" kern="1200" dirty="0">
                <a:solidFill>
                  <a:schemeClr val="tx1"/>
                </a:solidFill>
                <a:effectLst/>
                <a:latin typeface="+mn-lt"/>
                <a:ea typeface="+mn-ea"/>
                <a:cs typeface="+mn-cs"/>
              </a:rPr>
              <a:t> institutions</a:t>
            </a:r>
            <a:endParaRPr lang="en-US" dirty="0">
              <a:cs typeface="Calibri"/>
            </a:endParaRPr>
          </a:p>
          <a:p>
            <a:r>
              <a:rPr lang="en-US" dirty="0"/>
              <a:t>Residents can improve their confidence in error management by rehearsing or planning coping skills.</a:t>
            </a:r>
            <a:endParaRPr lang="en-US" dirty="0">
              <a:cs typeface="Calibri"/>
            </a:endParaRPr>
          </a:p>
          <a:p>
            <a:r>
              <a:rPr lang="en-US" dirty="0">
                <a:cs typeface="Calibri"/>
              </a:rPr>
              <a:t>Alternate: </a:t>
            </a:r>
            <a:r>
              <a:rPr lang="en-US" dirty="0"/>
              <a:t>What is my story today? What makes it different from other days?  Take 2 minutes individually to respond. </a:t>
            </a:r>
            <a:endParaRPr lang="en-US" dirty="0">
              <a:cs typeface="Calibri"/>
            </a:endParaRPr>
          </a:p>
        </p:txBody>
      </p:sp>
      <p:sp>
        <p:nvSpPr>
          <p:cNvPr id="4" name="Slide Number Placeholder 3"/>
          <p:cNvSpPr>
            <a:spLocks noGrp="1"/>
          </p:cNvSpPr>
          <p:nvPr>
            <p:ph type="sldNum" sz="quarter" idx="5"/>
          </p:nvPr>
        </p:nvSpPr>
        <p:spPr/>
        <p:txBody>
          <a:bodyPr/>
          <a:lstStyle/>
          <a:p>
            <a:fld id="{65FD6209-B16A-40ED-9B0D-5FF89551DBC9}" type="slidenum">
              <a:t>63</a:t>
            </a:fld>
            <a:endParaRPr lang="en-US"/>
          </a:p>
        </p:txBody>
      </p:sp>
    </p:spTree>
    <p:extLst>
      <p:ext uri="{BB962C8B-B14F-4D97-AF65-F5344CB8AC3E}">
        <p14:creationId xmlns:p14="http://schemas.microsoft.com/office/powerpoint/2010/main" val="1676803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know you may already have some ideas for personal coping, from your wellness curriculum/plan or from other experiences.  There are many resources for coping, including things you can do on your own if you are not ready to reach out to someone else yet (consider the University of Wisconsin's integrative health section on relaxing and healing</a:t>
            </a:r>
          </a:p>
        </p:txBody>
      </p:sp>
      <p:sp>
        <p:nvSpPr>
          <p:cNvPr id="4" name="Slide Number Placeholder 3"/>
          <p:cNvSpPr>
            <a:spLocks noGrp="1"/>
          </p:cNvSpPr>
          <p:nvPr>
            <p:ph type="sldNum" sz="quarter" idx="5"/>
          </p:nvPr>
        </p:nvSpPr>
        <p:spPr/>
        <p:txBody>
          <a:bodyPr/>
          <a:lstStyle/>
          <a:p>
            <a:fld id="{65FD6209-B16A-40ED-9B0D-5FF89551DBC9}" type="slidenum">
              <a:rPr lang="en-US"/>
              <a:t>64</a:t>
            </a:fld>
            <a:endParaRPr lang="en-US"/>
          </a:p>
        </p:txBody>
      </p:sp>
    </p:spTree>
    <p:extLst>
      <p:ext uri="{BB962C8B-B14F-4D97-AF65-F5344CB8AC3E}">
        <p14:creationId xmlns:p14="http://schemas.microsoft.com/office/powerpoint/2010/main" val="4138519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want to remind you that we are all responsible for the state of our profession.  One of my heroes is David Hilfiker- a family physician (rural MN) who wrote a seminal article in 1984 in NEJM relating the story of a medical error.  This is an excerpt of that writing.</a:t>
            </a:r>
          </a:p>
          <a:p>
            <a:r>
              <a:rPr lang="en-US" dirty="0">
                <a:cs typeface="Calibri"/>
              </a:rPr>
              <a:t>CONSIDER INSERTING A PHOTO OF DR HILFIKER</a:t>
            </a:r>
          </a:p>
        </p:txBody>
      </p:sp>
      <p:sp>
        <p:nvSpPr>
          <p:cNvPr id="4" name="Slide Number Placeholder 3"/>
          <p:cNvSpPr>
            <a:spLocks noGrp="1"/>
          </p:cNvSpPr>
          <p:nvPr>
            <p:ph type="sldNum" sz="quarter" idx="5"/>
          </p:nvPr>
        </p:nvSpPr>
        <p:spPr/>
        <p:txBody>
          <a:bodyPr/>
          <a:lstStyle/>
          <a:p>
            <a:fld id="{65FD6209-B16A-40ED-9B0D-5FF89551DBC9}" type="slidenum">
              <a:rPr lang="en-US"/>
              <a:t>66</a:t>
            </a:fld>
            <a:endParaRPr lang="en-US"/>
          </a:p>
        </p:txBody>
      </p:sp>
    </p:spTree>
    <p:extLst>
      <p:ext uri="{BB962C8B-B14F-4D97-AF65-F5344CB8AC3E}">
        <p14:creationId xmlns:p14="http://schemas.microsoft.com/office/powerpoint/2010/main" val="74105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and manage/rehearse emotions</a:t>
            </a:r>
          </a:p>
          <a:p>
            <a:r>
              <a:rPr lang="en-US" dirty="0"/>
              <a:t>As the days stretched into weeks, people ceased to be interested. I </a:t>
            </a:r>
            <a:r>
              <a:rPr lang="en-US" dirty="0" err="1"/>
              <a:t>realised</a:t>
            </a:r>
            <a:r>
              <a:rPr lang="en-US" dirty="0"/>
              <a:t> that for them it was now old news, despite the fact that I still dreamt about it. It was time to move on. My thoughts about the incident changed with time. Regardless of the actual events, I </a:t>
            </a:r>
            <a:r>
              <a:rPr lang="en-US" dirty="0" err="1"/>
              <a:t>realised</a:t>
            </a:r>
            <a:r>
              <a:rPr lang="en-US" dirty="0"/>
              <a:t> that it was my fault. I could not avoid the fact that I was responsible for the patient's death...  Interestingly, suicide never entered my mind. If it had, however, would it have been an inappropriate response? I'm not sure. Surely there is a price for the responsibility we handle</a:t>
            </a:r>
            <a:endParaRPr lang="en-US" dirty="0">
              <a:cs typeface="Calibri"/>
            </a:endParaRPr>
          </a:p>
          <a:p>
            <a:r>
              <a:rPr lang="en-US" dirty="0"/>
              <a:t>So where am I now? As I write this, the memory still makes my hands shake. The emotions are always there. But I am okay. I can function and be an effective doctor and spouse. I can live with my fallibility. I continue to try to do my best for the patients. But now I truly understand the consequences of failure. I do not presume this to be a blueprint of what to do in these circumstances. But I know that this will happen again to someone else, and they should know that they are not alone.</a:t>
            </a:r>
            <a:r>
              <a:rPr lang="en-US" sz="1200" b="0" i="0" kern="1200" dirty="0">
                <a:solidFill>
                  <a:schemeClr val="tx1"/>
                </a:solidFill>
                <a:effectLst/>
                <a:latin typeface="+mn-lt"/>
                <a:ea typeface="+mn-ea"/>
                <a:cs typeface="+mn-cs"/>
              </a:rPr>
              <a:t> Looking back. BMJ. 2000 Mar 18;320(7237):812. PMID: 10720395; PMCID: PMC1117802.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238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going on this exploration with me.  I invite you to complete the post-curriculum survey , please check your email for this.  If you are interested in more about any of the resources or want to discuss this topic further, please message me.  I hope you will consider participating in the post curriculum survey, it will help make our curriculum stronger.</a:t>
            </a:r>
            <a:endParaRPr lang="en-US" dirty="0"/>
          </a:p>
        </p:txBody>
      </p:sp>
      <p:sp>
        <p:nvSpPr>
          <p:cNvPr id="4" name="Slide Number Placeholder 3"/>
          <p:cNvSpPr>
            <a:spLocks noGrp="1"/>
          </p:cNvSpPr>
          <p:nvPr>
            <p:ph type="sldNum" sz="quarter" idx="5"/>
          </p:nvPr>
        </p:nvSpPr>
        <p:spPr/>
        <p:txBody>
          <a:bodyPr/>
          <a:lstStyle/>
          <a:p>
            <a:fld id="{65FD6209-B16A-40ED-9B0D-5FF89551DBC9}" type="slidenum">
              <a:rPr lang="en-US"/>
              <a:t>67</a:t>
            </a:fld>
            <a:endParaRPr lang="en-US"/>
          </a:p>
        </p:txBody>
      </p:sp>
    </p:spTree>
    <p:extLst>
      <p:ext uri="{BB962C8B-B14F-4D97-AF65-F5344CB8AC3E}">
        <p14:creationId xmlns:p14="http://schemas.microsoft.com/office/powerpoint/2010/main" val="265625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feel guilty after medical mistakes, family members often have similar or even stronger feelings of guilt. </a:t>
            </a:r>
            <a:endParaRPr lang="en-US"/>
          </a:p>
          <a:p>
            <a:r>
              <a:rPr lang="en-US" dirty="0"/>
              <a:t>patients and their families may fear further harm, including retribution, if they express their feelings or even ask about mistakes they perceive. </a:t>
            </a:r>
          </a:p>
          <a:p>
            <a:r>
              <a:rPr lang="en-US" dirty="0"/>
              <a:t>clinicians may turn away from patients who have been harmed, isolating them just when they are most in need.</a:t>
            </a:r>
            <a:endParaRPr lang="en-US" dirty="0">
              <a:cs typeface="Calibri" panose="020F0502020204030204"/>
            </a:endParaRPr>
          </a:p>
          <a:p>
            <a:r>
              <a:rPr lang="en-US" dirty="0"/>
              <a:t>Rather than simply assigning blame, patients and families want both to understand their situation fully and to know what the event has taught caregivers and their institutions.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83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forgiveness, encompasses shared understanding, rekindled trust, acceptance, and closure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8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CONSIDER INCLUDING A POWERFUL VIDEO – SEARCH FOR BRIAN GOLDMAN CANADIAN ER PHYSICIANS WITH EXCELLENT TED </a:t>
            </a:r>
            <a:r>
              <a:rPr lang="en-US" dirty="0" err="1">
                <a:cs typeface="Calibri"/>
              </a:rPr>
              <a:t>TALKS</a:t>
            </a:r>
            <a:r>
              <a:rPr lang="en-US" dirty="0" err="1">
                <a:ea typeface="+mn-lt"/>
                <a:cs typeface="+mn-lt"/>
                <a:hlinkClick r:id="rId3"/>
              </a:rPr>
              <a:t>Brian</a:t>
            </a:r>
            <a:r>
              <a:rPr lang="en-US" dirty="0">
                <a:ea typeface="+mn-lt"/>
                <a:cs typeface="+mn-lt"/>
                <a:hlinkClick r:id="rId3"/>
              </a:rPr>
              <a:t> Goldman: Doctors make mistakes. Can we talk about that? | TED Talk</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B9063-D391-41FB-9214-5D8496EC106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E08-EE54-4AFB-AD97-DE59682A9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A74FBA-1632-4E87-8F15-159DBA243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13584-7313-48D2-9E2A-B12B304589B6}"/>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83104D3B-A59E-4265-9A23-88112AE93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C20A4-5068-486B-8BEF-13AD974B82CF}"/>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48863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195C-1369-45A1-B3AF-29769A428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0974F-D37D-48DA-8D24-C26FDF6A6C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88D9A-3992-4106-86DD-37FA4428DCCB}"/>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2F7C546B-DC09-433A-B490-AD4E969EA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2717-9CA8-475C-A09D-672786325836}"/>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86178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B9E8F-FBA5-4FCC-AC40-1E017B565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E1735-B910-42F5-A2A8-CECAF49DF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D21A3-2DF5-4AFD-B163-3F8EF39EB820}"/>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6F212545-15B8-4255-B843-128E4DCEF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B550A-81FD-42D1-80B5-C118FB13E650}"/>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49462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E08-EE54-4AFB-AD97-DE59682A9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A74FBA-1632-4E87-8F15-159DBA243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13584-7313-48D2-9E2A-B12B304589B6}"/>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83104D3B-A59E-4265-9A23-88112AE93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C20A4-5068-486B-8BEF-13AD974B82CF}"/>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60409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4711-451B-4BAB-A95D-68F5F9A48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6940E-7FAD-4474-A4A4-87E122A605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23335-4673-4E22-83B5-CB8BC1FA1DC9}"/>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DD41596C-87C9-45AD-9521-A5165EFDB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5513C-5960-4784-B57D-BC1E7F82C97B}"/>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23738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2417-6B7D-488F-AC75-17A3ED884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F5FD8A-E5C2-43E0-AF0E-C1D53B4FC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A22FF-A5DB-427D-A54D-AD690B6C40BE}"/>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790660F4-6608-42BB-B6B7-01F8D87F6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4CC53-BC78-4275-B2A6-F61524E0598A}"/>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790516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8ED8-D793-499E-A8BA-D689551DC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4ACD1-538A-4086-9160-340004F766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0AD23-FA48-4B99-A160-40783154BD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DAE46-35A7-4E3E-8C21-4B8351AC2C63}"/>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97DC94F1-4CCE-426B-A54F-EB96A310A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8BE59-0242-44E6-872A-7E807F38118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36486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C260-D0FF-4918-878A-EABAC2EA0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C8B2E-807D-4697-8CD9-413F09EE0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33A54A-40DE-4537-84D8-30296F9927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9C552-00CE-411A-8475-214DD0428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8B4CEA-BADD-4024-BB5F-F19AE2FD89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238DB-466F-41D6-9D0A-27F9574B3697}"/>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8" name="Footer Placeholder 7">
            <a:extLst>
              <a:ext uri="{FF2B5EF4-FFF2-40B4-BE49-F238E27FC236}">
                <a16:creationId xmlns:a16="http://schemas.microsoft.com/office/drawing/2014/main" id="{E69746C9-1FD4-4663-BA50-7C044B2DD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AC504-EE26-4E69-9F0A-9D339113D179}"/>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73419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0589-4E75-40D1-ADDD-562233C32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403582-EB52-4514-922F-F0D8FC128FB1}"/>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4" name="Footer Placeholder 3">
            <a:extLst>
              <a:ext uri="{FF2B5EF4-FFF2-40B4-BE49-F238E27FC236}">
                <a16:creationId xmlns:a16="http://schemas.microsoft.com/office/drawing/2014/main" id="{D733C5FD-81D1-4333-9737-546850FD8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0910D-0BB4-4565-83A1-DF12604F3C27}"/>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23780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6F101-7754-4749-B6BE-D66259F315CE}"/>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3" name="Footer Placeholder 2">
            <a:extLst>
              <a:ext uri="{FF2B5EF4-FFF2-40B4-BE49-F238E27FC236}">
                <a16:creationId xmlns:a16="http://schemas.microsoft.com/office/drawing/2014/main" id="{AAB26116-7EF1-4DCB-B027-3842967CF9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D42FA-9A32-4BF0-803A-90B52FCF3CAC}"/>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80670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378A-8222-42B9-A021-2480BEC3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3080F9-471C-47FC-8E5E-B181FFBDE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979D7-56B2-4212-AEC5-128D92D0F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D997A-E374-4B99-9055-C66E8E6AACEB}"/>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E4665DEF-2051-4C42-B91F-447C38B33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3D4F7-3592-4D5A-8570-FF73F2BCCDD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51833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4711-451B-4BAB-A95D-68F5F9A48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6940E-7FAD-4474-A4A4-87E122A605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23335-4673-4E22-83B5-CB8BC1FA1DC9}"/>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DD41596C-87C9-45AD-9521-A5165EFDB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5513C-5960-4784-B57D-BC1E7F82C97B}"/>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01444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D34E-C4C6-4478-9F59-71EBB25FF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BC919-783C-414C-88A8-FC4A354EA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4AFA9-F379-483D-A86A-610D889B0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F1FD05-2AD7-42F6-967F-81A21D7DAF05}"/>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F25EE5EB-C23B-4C07-8CFD-0CE7E3806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F5D38-9429-4A43-AF0C-21A2848ACD8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89711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195C-1369-45A1-B3AF-29769A428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0974F-D37D-48DA-8D24-C26FDF6A6C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88D9A-3992-4106-86DD-37FA4428DCCB}"/>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2F7C546B-DC09-433A-B490-AD4E969EA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2717-9CA8-475C-A09D-672786325836}"/>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464628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B9E8F-FBA5-4FCC-AC40-1E017B565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E1735-B910-42F5-A2A8-CECAF49DF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D21A3-2DF5-4AFD-B163-3F8EF39EB820}"/>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6F212545-15B8-4255-B843-128E4DCEF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B550A-81FD-42D1-80B5-C118FB13E650}"/>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46161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2417-6B7D-488F-AC75-17A3ED884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F5FD8A-E5C2-43E0-AF0E-C1D53B4FC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A22FF-A5DB-427D-A54D-AD690B6C40BE}"/>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790660F4-6608-42BB-B6B7-01F8D87F6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4CC53-BC78-4275-B2A6-F61524E0598A}"/>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71730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8ED8-D793-499E-A8BA-D689551DC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4ACD1-538A-4086-9160-340004F766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0AD23-FA48-4B99-A160-40783154BD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DAE46-35A7-4E3E-8C21-4B8351AC2C63}"/>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97DC94F1-4CCE-426B-A54F-EB96A310A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8BE59-0242-44E6-872A-7E807F38118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43461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C260-D0FF-4918-878A-EABAC2EA0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C8B2E-807D-4697-8CD9-413F09EE0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33A54A-40DE-4537-84D8-30296F9927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9C552-00CE-411A-8475-214DD0428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8B4CEA-BADD-4024-BB5F-F19AE2FD89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238DB-466F-41D6-9D0A-27F9574B3697}"/>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8" name="Footer Placeholder 7">
            <a:extLst>
              <a:ext uri="{FF2B5EF4-FFF2-40B4-BE49-F238E27FC236}">
                <a16:creationId xmlns:a16="http://schemas.microsoft.com/office/drawing/2014/main" id="{E69746C9-1FD4-4663-BA50-7C044B2DD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AC504-EE26-4E69-9F0A-9D339113D179}"/>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100169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0589-4E75-40D1-ADDD-562233C32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403582-EB52-4514-922F-F0D8FC128FB1}"/>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4" name="Footer Placeholder 3">
            <a:extLst>
              <a:ext uri="{FF2B5EF4-FFF2-40B4-BE49-F238E27FC236}">
                <a16:creationId xmlns:a16="http://schemas.microsoft.com/office/drawing/2014/main" id="{D733C5FD-81D1-4333-9737-546850FD8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0910D-0BB4-4565-83A1-DF12604F3C27}"/>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80028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6F101-7754-4749-B6BE-D66259F315CE}"/>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3" name="Footer Placeholder 2">
            <a:extLst>
              <a:ext uri="{FF2B5EF4-FFF2-40B4-BE49-F238E27FC236}">
                <a16:creationId xmlns:a16="http://schemas.microsoft.com/office/drawing/2014/main" id="{AAB26116-7EF1-4DCB-B027-3842967CF9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D42FA-9A32-4BF0-803A-90B52FCF3CAC}"/>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330587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378A-8222-42B9-A021-2480BEC3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3080F9-471C-47FC-8E5E-B181FFBDE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979D7-56B2-4212-AEC5-128D92D0F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D997A-E374-4B99-9055-C66E8E6AACEB}"/>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E4665DEF-2051-4C42-B91F-447C38B33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3D4F7-3592-4D5A-8570-FF73F2BCCDD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78263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D34E-C4C6-4478-9F59-71EBB25FF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BC919-783C-414C-88A8-FC4A354EA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4AFA9-F379-483D-A86A-610D889B0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F1FD05-2AD7-42F6-967F-81A21D7DAF05}"/>
              </a:ext>
            </a:extLst>
          </p:cNvPr>
          <p:cNvSpPr>
            <a:spLocks noGrp="1"/>
          </p:cNvSpPr>
          <p:nvPr>
            <p:ph type="dt" sz="half" idx="10"/>
          </p:nvPr>
        </p:nvSpPr>
        <p:spPr/>
        <p:txBody>
          <a:bodyPr/>
          <a:lstStyle/>
          <a:p>
            <a:fld id="{0B70AF06-6D5D-4A90-882B-D6F59B555824}" type="datetimeFigureOut">
              <a:rPr lang="en-US" smtClean="0"/>
              <a:t>6/24/2023</a:t>
            </a:fld>
            <a:endParaRPr lang="en-US"/>
          </a:p>
        </p:txBody>
      </p:sp>
      <p:sp>
        <p:nvSpPr>
          <p:cNvPr id="6" name="Footer Placeholder 5">
            <a:extLst>
              <a:ext uri="{FF2B5EF4-FFF2-40B4-BE49-F238E27FC236}">
                <a16:creationId xmlns:a16="http://schemas.microsoft.com/office/drawing/2014/main" id="{F25EE5EB-C23B-4C07-8CFD-0CE7E3806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F5D38-9429-4A43-AF0C-21A2848ACD83}"/>
              </a:ext>
            </a:extLst>
          </p:cNvPr>
          <p:cNvSpPr>
            <a:spLocks noGrp="1"/>
          </p:cNvSpPr>
          <p:nvPr>
            <p:ph type="sldNum" sz="quarter" idx="12"/>
          </p:nvPr>
        </p:nvSpPr>
        <p:spPr/>
        <p:txBody>
          <a:bodyPr/>
          <a:lstStyle/>
          <a:p>
            <a:fld id="{DF2DA0ED-33BE-4F47-8027-F4403B4B1D03}" type="slidenum">
              <a:rPr lang="en-US" smtClean="0"/>
              <a:t>‹#›</a:t>
            </a:fld>
            <a:endParaRPr lang="en-US"/>
          </a:p>
        </p:txBody>
      </p:sp>
    </p:spTree>
    <p:extLst>
      <p:ext uri="{BB962C8B-B14F-4D97-AF65-F5344CB8AC3E}">
        <p14:creationId xmlns:p14="http://schemas.microsoft.com/office/powerpoint/2010/main" val="260159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05D-78C1-4C9D-B183-8BBB3AF4D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DEB4A-A68B-4BF6-B758-CAF6784CA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60B12-B3DB-46CE-BA33-FA1BADD15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6D0F4EEF-6B5B-4CB7-B810-0D1D8C1E9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753B2-06C8-47B5-BAC3-C1861BA82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DA0ED-33BE-4F47-8027-F4403B4B1D03}" type="slidenum">
              <a:rPr lang="en-US" smtClean="0"/>
              <a:t>‹#›</a:t>
            </a:fld>
            <a:endParaRPr lang="en-US"/>
          </a:p>
        </p:txBody>
      </p:sp>
    </p:spTree>
    <p:extLst>
      <p:ext uri="{BB962C8B-B14F-4D97-AF65-F5344CB8AC3E}">
        <p14:creationId xmlns:p14="http://schemas.microsoft.com/office/powerpoint/2010/main" val="61740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05D-78C1-4C9D-B183-8BBB3AF4D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DEB4A-A68B-4BF6-B758-CAF6784CA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60B12-B3DB-46CE-BA33-FA1BADD15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0AF06-6D5D-4A90-882B-D6F59B555824}" type="datetimeFigureOut">
              <a:rPr lang="en-US" smtClean="0"/>
              <a:t>6/24/2023</a:t>
            </a:fld>
            <a:endParaRPr lang="en-US"/>
          </a:p>
        </p:txBody>
      </p:sp>
      <p:sp>
        <p:nvSpPr>
          <p:cNvPr id="5" name="Footer Placeholder 4">
            <a:extLst>
              <a:ext uri="{FF2B5EF4-FFF2-40B4-BE49-F238E27FC236}">
                <a16:creationId xmlns:a16="http://schemas.microsoft.com/office/drawing/2014/main" id="{6D0F4EEF-6B5B-4CB7-B810-0D1D8C1E9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753B2-06C8-47B5-BAC3-C1861BA82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DA0ED-33BE-4F47-8027-F4403B4B1D03}" type="slidenum">
              <a:rPr lang="en-US" smtClean="0"/>
              <a:t>‹#›</a:t>
            </a:fld>
            <a:endParaRPr lang="en-US"/>
          </a:p>
        </p:txBody>
      </p:sp>
    </p:spTree>
    <p:extLst>
      <p:ext uri="{BB962C8B-B14F-4D97-AF65-F5344CB8AC3E}">
        <p14:creationId xmlns:p14="http://schemas.microsoft.com/office/powerpoint/2010/main" val="195505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4A_6003AFB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3.jpeg"/><Relationship Id="rId7" Type="http://schemas.openxmlformats.org/officeDocument/2006/relationships/hyperlink" Target="http://www.regimen-sanitatis.com/2014_03_01_archive.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hyperlink" Target="https://creativecommons.org/licenses/by-nc-nd/3.0/" TargetMode="External"/><Relationship Id="rId4" Type="http://schemas.openxmlformats.org/officeDocument/2006/relationships/hyperlink" Target="http://diavazontas.blogspot.com/2016/06/atul-gawande.html"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12_104F44B9.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18/10/relationships/comments" Target="../comments/modernComment_138_18C29F5F.xml"/><Relationship Id="rId5" Type="http://schemas.openxmlformats.org/officeDocument/2006/relationships/hyperlink" Target="https://creativecommons.org/licenses/by-nc-sa/3.0/" TargetMode="External"/><Relationship Id="rId4" Type="http://schemas.openxmlformats.org/officeDocument/2006/relationships/hyperlink" Target="http://brewminate.com/what-is-compass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brewminate.com/what-is-compass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44681455@N00/9478093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esheninger.blogspot.com/2017/04/the-significance-of-trust.html"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regimen-sanitatis.com/2014_03_01_archive.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ctevangelist.com/how-to-get-good-learning-behaviours-with-edtech/"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quoimedia.com/missed-and-rushed-nursing-home-care-tasks-common-may-put-residents-at-ris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owtosavetheworld.ca/2010/07/26/living-in-another-worl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owtosavetheworld.ca/2010/07/26/living-in-another-worl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owtosavetheworld.ca/2010/07/26/living-in-another-worl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internationaljournalofresearch.com/2020/07/20/balance-life-with-balan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0_12E928D4.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mulier-fortis.blogspot.com/2010/08/wimbledon-common-vigil.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theconversation.com/the-epidemic-of-burnout-depression-and-suicide-in-medicine-one-doctors-story-4180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researchoutreach.org/articles/moral-ethical-realism-unbounded-organizatio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researchoutreach.org/articles/moral-ethical-realism-unbounded-organizatio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esheninger.blogspot.com/2017/04/the-significance-of-trust.html"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tscpl.org/parents/important-tips-to-protect-your-kids-from-serious-injuries" TargetMode="External"/><Relationship Id="rId5" Type="http://schemas.openxmlformats.org/officeDocument/2006/relationships/image" Target="../media/image17.jpeg"/><Relationship Id="rId4" Type="http://schemas.openxmlformats.org/officeDocument/2006/relationships/hyperlink" Target="https://teachinglearningloving.blogspot.com/2015/01/find-friend-to-tie-your-shoe.html" TargetMode="External"/><Relationship Id="rId9" Type="http://schemas.openxmlformats.org/officeDocument/2006/relationships/hyperlink" Target="https://creativecommons.org/licenses/by-nc-sa/3.0/"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www.aliem.com/2017/12/medic-case-mm-shame-game-expert-review-curated-community-commentary/swiss-cheese-model-tchan/"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jobmob.co.il/blog/funniest-resume-mistakes/" TargetMode="External"/><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psnet.ahrq.gov/" TargetMode="External"/><Relationship Id="rId7" Type="http://schemas.openxmlformats.org/officeDocument/2006/relationships/hyperlink" Target="https://www.patientsafety.va.gov/professionals/onthejob/rca.asp"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bing.com/videos/search?q=disclosure+videos+uva+medical+error&amp;&amp;view=detail&amp;mid=49487000B55A488B04D849487000B55A488B04D8&amp;&amp;FORM=VRDGAR&amp;ru=%2Fvideos%2Fsearch%3Fq%3Ddisclosure%2Bvideos%2Buva%2Bmedical%2Berror%26FORM%3DHDRSC4" TargetMode="External"/><Relationship Id="rId5" Type="http://schemas.openxmlformats.org/officeDocument/2006/relationships/hyperlink" Target="https://www.acponline.org/cme-moc/online-learning-center/getting-it-right-cases-to-improve-diagnosis" TargetMode="External"/><Relationship Id="rId4" Type="http://schemas.openxmlformats.org/officeDocument/2006/relationships/hyperlink" Target="https://www.ihi.org/education/Conferences/National-Forum/Pages/default.aspx?utm_campaign=us-6292022-all-forum2022-all-dmt-b--kt-text(sem)&amp;utm_content=link----inperson1&amp;utm_source=bing&amp;utm_medium=cpc&amp;utm_term=awareness--registernowv&amp;msclkid=73305f378ab11f90d4143dd25e46880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plant, flower&#10;&#10;Description automatically generated">
            <a:extLst>
              <a:ext uri="{FF2B5EF4-FFF2-40B4-BE49-F238E27FC236}">
                <a16:creationId xmlns:a16="http://schemas.microsoft.com/office/drawing/2014/main" id="{101E95C4-F91A-59E1-6DAA-50488164D27E}"/>
              </a:ext>
            </a:extLst>
          </p:cNvPr>
          <p:cNvPicPr>
            <a:picLocks noChangeAspect="1"/>
          </p:cNvPicPr>
          <p:nvPr/>
        </p:nvPicPr>
        <p:blipFill rotWithShape="1">
          <a:blip r:embed="rId3"/>
          <a:srcRect t="20096" b="4904"/>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C09E5E-B9D9-DA35-4D75-568756AF6F1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Medical error 1</a:t>
            </a:r>
          </a:p>
        </p:txBody>
      </p:sp>
      <p:sp>
        <p:nvSpPr>
          <p:cNvPr id="3" name="Subtitle 2">
            <a:extLst>
              <a:ext uri="{FF2B5EF4-FFF2-40B4-BE49-F238E27FC236}">
                <a16:creationId xmlns:a16="http://schemas.microsoft.com/office/drawing/2014/main" id="{575EE11B-6E3D-477C-9C3B-AF7F616F1F6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en-US">
                <a:solidFill>
                  <a:srgbClr val="FFFFFF"/>
                </a:solidFill>
                <a:ea typeface="+mn-lt"/>
                <a:cs typeface="+mn-lt"/>
              </a:rPr>
              <a:t>Using stories to understand physician error and growth</a:t>
            </a:r>
            <a:endParaRPr lang="en-US">
              <a:solidFill>
                <a:srgbClr val="FFFFFF"/>
              </a:solidFill>
            </a:endParaRPr>
          </a:p>
        </p:txBody>
      </p:sp>
      <p:sp>
        <p:nvSpPr>
          <p:cNvPr id="5" name="TextBox 4">
            <a:extLst>
              <a:ext uri="{FF2B5EF4-FFF2-40B4-BE49-F238E27FC236}">
                <a16:creationId xmlns:a16="http://schemas.microsoft.com/office/drawing/2014/main" id="{2D705019-F95F-E191-4B03-7139F394F060}"/>
              </a:ext>
            </a:extLst>
          </p:cNvPr>
          <p:cNvSpPr txBox="1"/>
          <p:nvPr/>
        </p:nvSpPr>
        <p:spPr>
          <a:xfrm>
            <a:off x="516193" y="6255774"/>
            <a:ext cx="42893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7E6E6"/>
                </a:solidFill>
                <a:ea typeface="Calibri"/>
                <a:cs typeface="Calibri"/>
              </a:rPr>
              <a:t>Image by Sherry Adkins, Author owned</a:t>
            </a:r>
            <a:endParaRPr lang="en-US" dirty="0">
              <a:solidFill>
                <a:srgbClr val="E7E6E6"/>
              </a:solidFill>
            </a:endParaRPr>
          </a:p>
        </p:txBody>
      </p:sp>
    </p:spTree>
    <p:extLst>
      <p:ext uri="{BB962C8B-B14F-4D97-AF65-F5344CB8AC3E}">
        <p14:creationId xmlns:p14="http://schemas.microsoft.com/office/powerpoint/2010/main" val="66433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B5D5-9410-08DD-45C1-FBA38B742892}"/>
              </a:ext>
            </a:extLst>
          </p:cNvPr>
          <p:cNvSpPr>
            <a:spLocks noGrp="1"/>
          </p:cNvSpPr>
          <p:nvPr>
            <p:ph type="title"/>
          </p:nvPr>
        </p:nvSpPr>
        <p:spPr/>
        <p:txBody>
          <a:bodyPr/>
          <a:lstStyle/>
          <a:p>
            <a:r>
              <a:rPr lang="en-US">
                <a:cs typeface="Calibri Light"/>
              </a:rPr>
              <a:t>What about forgiveness?</a:t>
            </a:r>
            <a:endParaRPr lang="en-US"/>
          </a:p>
        </p:txBody>
      </p:sp>
      <p:sp>
        <p:nvSpPr>
          <p:cNvPr id="3" name="Content Placeholder 2">
            <a:extLst>
              <a:ext uri="{FF2B5EF4-FFF2-40B4-BE49-F238E27FC236}">
                <a16:creationId xmlns:a16="http://schemas.microsoft.com/office/drawing/2014/main" id="{1D90F8CE-19B1-4016-9E54-7FC7D4F93858}"/>
              </a:ext>
            </a:extLst>
          </p:cNvPr>
          <p:cNvSpPr>
            <a:spLocks noGrp="1"/>
          </p:cNvSpPr>
          <p:nvPr>
            <p:ph idx="1"/>
          </p:nvPr>
        </p:nvSpPr>
        <p:spPr>
          <a:xfrm>
            <a:off x="838200" y="1867958"/>
            <a:ext cx="8704634" cy="4309005"/>
          </a:xfrm>
        </p:spPr>
        <p:txBody>
          <a:bodyPr vert="horz" lIns="91440" tIns="45720" rIns="91440" bIns="45720" rtlCol="0" anchor="t">
            <a:normAutofit fontScale="92500" lnSpcReduction="10000"/>
          </a:bodyPr>
          <a:lstStyle/>
          <a:p>
            <a:pPr marL="0" indent="0">
              <a:buNone/>
            </a:pPr>
            <a:r>
              <a:rPr lang="en-US" dirty="0">
                <a:cs typeface="Calibri"/>
              </a:rPr>
              <a:t>'What are the words and actions of individuals (and the policies/practices of institutions) that offer injured patients the possibility of forgiving those responsible?’</a:t>
            </a:r>
          </a:p>
          <a:p>
            <a:pPr marL="0" indent="0">
              <a:buNone/>
            </a:pPr>
            <a:endParaRPr lang="en-US">
              <a:cs typeface="Calibri"/>
            </a:endParaRPr>
          </a:p>
          <a:p>
            <a:pPr marL="0" indent="0">
              <a:buNone/>
            </a:pPr>
            <a:r>
              <a:rPr lang="en-US" dirty="0">
                <a:cs typeface="Calibri"/>
              </a:rPr>
              <a:t>'We are able to forgive mistakes but not indifference, not denial and hiding...it is difficult when no one will face us whom we can forgive.' -Roxanne </a:t>
            </a:r>
            <a:r>
              <a:rPr lang="en-US" dirty="0" err="1">
                <a:cs typeface="Calibri"/>
              </a:rPr>
              <a:t>Geoltz</a:t>
            </a:r>
            <a:r>
              <a:rPr lang="en-US" dirty="0">
                <a:cs typeface="Calibri"/>
              </a:rPr>
              <a:t> </a:t>
            </a:r>
          </a:p>
          <a:p>
            <a:pPr marL="0" indent="0">
              <a:buNone/>
            </a:pPr>
            <a:endParaRPr lang="en-US">
              <a:cs typeface="Calibri"/>
            </a:endParaRPr>
          </a:p>
          <a:p>
            <a:pPr marL="0" indent="0">
              <a:buNone/>
            </a:pPr>
            <a:r>
              <a:rPr lang="en-US" dirty="0">
                <a:cs typeface="Calibri"/>
              </a:rPr>
              <a:t>'We want to be paid, and if we can't have Jesse back, we want to be paid in understanding, and if we can't have understanding then we want to be paid in money' -Gail Rowe </a:t>
            </a:r>
          </a:p>
        </p:txBody>
      </p:sp>
      <p:sp>
        <p:nvSpPr>
          <p:cNvPr id="6" name="Rectangle 5">
            <a:extLst>
              <a:ext uri="{FF2B5EF4-FFF2-40B4-BE49-F238E27FC236}">
                <a16:creationId xmlns:a16="http://schemas.microsoft.com/office/drawing/2014/main" id="{3546E182-FF26-4652-BE1A-C4552E7A0B7E}"/>
              </a:ext>
            </a:extLst>
          </p:cNvPr>
          <p:cNvSpPr/>
          <p:nvPr/>
        </p:nvSpPr>
        <p:spPr>
          <a:xfrm>
            <a:off x="899130" y="6169709"/>
            <a:ext cx="8704634" cy="307777"/>
          </a:xfrm>
          <a:prstGeom prst="rect">
            <a:avLst/>
          </a:prstGeom>
        </p:spPr>
        <p:txBody>
          <a:bodyPr wrap="square">
            <a:spAutoFit/>
          </a:bodyPr>
          <a:lstStyle/>
          <a:p>
            <a:r>
              <a:rPr lang="en-US" sz="1400" dirty="0" err="1">
                <a:ea typeface="+mn-lt"/>
                <a:cs typeface="+mn-lt"/>
              </a:rPr>
              <a:t>Berlinger</a:t>
            </a:r>
            <a:r>
              <a:rPr lang="en-US" sz="1400" dirty="0">
                <a:ea typeface="+mn-lt"/>
                <a:cs typeface="+mn-lt"/>
              </a:rPr>
              <a:t>, N. (2007). </a:t>
            </a:r>
            <a:r>
              <a:rPr lang="en-US" sz="1400" i="1" dirty="0">
                <a:ea typeface="+mn-lt"/>
                <a:cs typeface="+mn-lt"/>
              </a:rPr>
              <a:t>After Harm: medical error and the ethics of forgiveness.</a:t>
            </a:r>
            <a:r>
              <a:rPr lang="en-US" sz="1400" dirty="0">
                <a:ea typeface="+mn-lt"/>
                <a:cs typeface="+mn-lt"/>
              </a:rPr>
              <a:t>  Baltimore: Johns Hopkins Press.</a:t>
            </a:r>
            <a:endParaRPr lang="en-US" sz="1400" dirty="0"/>
          </a:p>
        </p:txBody>
      </p:sp>
    </p:spTree>
    <p:extLst>
      <p:ext uri="{BB962C8B-B14F-4D97-AF65-F5344CB8AC3E}">
        <p14:creationId xmlns:p14="http://schemas.microsoft.com/office/powerpoint/2010/main" val="95490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B2C5-C05F-4205-C48F-E5A7E3CDF7E7}"/>
              </a:ext>
            </a:extLst>
          </p:cNvPr>
          <p:cNvSpPr>
            <a:spLocks noGrp="1"/>
          </p:cNvSpPr>
          <p:nvPr>
            <p:ph type="title"/>
          </p:nvPr>
        </p:nvSpPr>
        <p:spPr/>
        <p:txBody>
          <a:bodyPr/>
          <a:lstStyle/>
          <a:p>
            <a:r>
              <a:rPr lang="en-US">
                <a:cs typeface="Calibri Light"/>
              </a:rPr>
              <a:t>Mistakes happen </a:t>
            </a:r>
            <a:endParaRPr lang="en-US"/>
          </a:p>
        </p:txBody>
      </p:sp>
      <p:sp>
        <p:nvSpPr>
          <p:cNvPr id="3" name="Content Placeholder 2">
            <a:extLst>
              <a:ext uri="{FF2B5EF4-FFF2-40B4-BE49-F238E27FC236}">
                <a16:creationId xmlns:a16="http://schemas.microsoft.com/office/drawing/2014/main" id="{22870F52-F9E5-92DA-E7F7-F8B5BF92653E}"/>
              </a:ext>
            </a:extLst>
          </p:cNvPr>
          <p:cNvSpPr>
            <a:spLocks noGrp="1"/>
          </p:cNvSpPr>
          <p:nvPr>
            <p:ph idx="1"/>
          </p:nvPr>
        </p:nvSpPr>
        <p:spPr/>
        <p:txBody>
          <a:bodyPr vert="horz" lIns="91440" tIns="45720" rIns="91440" bIns="45720" rtlCol="0" anchor="t">
            <a:normAutofit/>
          </a:bodyPr>
          <a:lstStyle/>
          <a:p>
            <a:r>
              <a:rPr lang="en-US" dirty="0">
                <a:ea typeface="+mn-lt"/>
                <a:cs typeface="+mn-lt"/>
              </a:rPr>
              <a:t>Brian Goldman: Doctors make mistakes. Can we talk about that? | TED Talk</a:t>
            </a:r>
            <a:endParaRPr lang="en-US" dirty="0"/>
          </a:p>
        </p:txBody>
      </p:sp>
    </p:spTree>
    <p:extLst>
      <p:ext uri="{BB962C8B-B14F-4D97-AF65-F5344CB8AC3E}">
        <p14:creationId xmlns:p14="http://schemas.microsoft.com/office/powerpoint/2010/main" val="295561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p:txBody>
          <a:bodyPr/>
          <a:lstStyle/>
          <a:p>
            <a:r>
              <a:rPr lang="en-US"/>
              <a:t>Factors related to error and response</a:t>
            </a:r>
          </a:p>
        </p:txBody>
      </p:sp>
      <p:sp>
        <p:nvSpPr>
          <p:cNvPr id="3" name="Content Placeholder 2">
            <a:extLst>
              <a:ext uri="{FF2B5EF4-FFF2-40B4-BE49-F238E27FC236}">
                <a16:creationId xmlns:a16="http://schemas.microsoft.com/office/drawing/2014/main" id="{DFC27EF1-E2B6-4947-9096-799B25D40B1B}"/>
              </a:ext>
            </a:extLst>
          </p:cNvPr>
          <p:cNvSpPr>
            <a:spLocks noGrp="1"/>
          </p:cNvSpPr>
          <p:nvPr>
            <p:ph idx="1"/>
          </p:nvPr>
        </p:nvSpPr>
        <p:spPr/>
        <p:txBody>
          <a:bodyPr vert="horz" lIns="91440" tIns="45720" rIns="91440" bIns="45720" rtlCol="0" anchor="t">
            <a:normAutofit/>
          </a:bodyPr>
          <a:lstStyle/>
          <a:p>
            <a:r>
              <a:rPr lang="en-US" dirty="0">
                <a:cs typeface="Calibri"/>
              </a:rPr>
              <a:t>Curiosity </a:t>
            </a:r>
          </a:p>
          <a:p>
            <a:r>
              <a:rPr lang="en-US" dirty="0">
                <a:cs typeface="Calibri"/>
              </a:rPr>
              <a:t>Situational and self awareness</a:t>
            </a:r>
          </a:p>
          <a:p>
            <a:r>
              <a:rPr lang="en-US" dirty="0"/>
              <a:t>Honesty – face realities even when unpleasant</a:t>
            </a:r>
            <a:endParaRPr lang="en-US" dirty="0">
              <a:cs typeface="Calibri"/>
            </a:endParaRPr>
          </a:p>
          <a:p>
            <a:r>
              <a:rPr lang="en-US" dirty="0"/>
              <a:t>Service oriented - moral calling or personal mission that drives us to do the right thing</a:t>
            </a:r>
            <a:endParaRPr lang="en-US" dirty="0">
              <a:cs typeface="Calibri"/>
            </a:endParaRPr>
          </a:p>
          <a:p>
            <a:r>
              <a:rPr lang="en-US" dirty="0">
                <a:cs typeface="Calibri"/>
              </a:rPr>
              <a:t>Resilience (self esteem, 'practice' mindset, attribution style)</a:t>
            </a:r>
          </a:p>
          <a:p>
            <a:r>
              <a:rPr lang="en-US" dirty="0">
                <a:ea typeface="+mn-lt"/>
                <a:cs typeface="+mn-lt"/>
              </a:rPr>
              <a:t>Inexperience, role confusion</a:t>
            </a:r>
          </a:p>
        </p:txBody>
      </p:sp>
    </p:spTree>
    <p:extLst>
      <p:ext uri="{BB962C8B-B14F-4D97-AF65-F5344CB8AC3E}">
        <p14:creationId xmlns:p14="http://schemas.microsoft.com/office/powerpoint/2010/main" val="147916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C770-8F9B-4430-87B0-C97350B02DAE}"/>
              </a:ext>
            </a:extLst>
          </p:cNvPr>
          <p:cNvSpPr>
            <a:spLocks noGrp="1"/>
          </p:cNvSpPr>
          <p:nvPr>
            <p:ph type="title"/>
          </p:nvPr>
        </p:nvSpPr>
        <p:spPr/>
        <p:txBody>
          <a:bodyPr/>
          <a:lstStyle/>
          <a:p>
            <a:r>
              <a:rPr lang="en-US"/>
              <a:t>Barriers to acknowledgement and growth</a:t>
            </a:r>
          </a:p>
        </p:txBody>
      </p:sp>
      <p:sp>
        <p:nvSpPr>
          <p:cNvPr id="3" name="Content Placeholder 2">
            <a:extLst>
              <a:ext uri="{FF2B5EF4-FFF2-40B4-BE49-F238E27FC236}">
                <a16:creationId xmlns:a16="http://schemas.microsoft.com/office/drawing/2014/main" id="{A743669D-2CCD-45CC-A053-2AAD0E7546D3}"/>
              </a:ext>
            </a:extLst>
          </p:cNvPr>
          <p:cNvSpPr>
            <a:spLocks noGrp="1"/>
          </p:cNvSpPr>
          <p:nvPr>
            <p:ph idx="1"/>
          </p:nvPr>
        </p:nvSpPr>
        <p:spPr/>
        <p:txBody>
          <a:bodyPr vert="horz" lIns="91440" tIns="45720" rIns="91440" bIns="45720" rtlCol="0" anchor="t">
            <a:normAutofit/>
          </a:bodyPr>
          <a:lstStyle/>
          <a:p>
            <a:r>
              <a:rPr lang="en-US" dirty="0"/>
              <a:t>Beliefs </a:t>
            </a:r>
            <a:endParaRPr lang="en-US"/>
          </a:p>
          <a:p>
            <a:pPr lvl="1"/>
            <a:r>
              <a:rPr lang="en-US" dirty="0"/>
              <a:t>Aren't doctors supposed to be perfect?  </a:t>
            </a:r>
            <a:r>
              <a:rPr lang="en-US" dirty="0">
                <a:ea typeface="+mn-lt"/>
                <a:cs typeface="+mn-lt"/>
              </a:rPr>
              <a:t>...imperfect but good?</a:t>
            </a:r>
            <a:endParaRPr lang="en-US" dirty="0"/>
          </a:p>
          <a:p>
            <a:pPr lvl="1"/>
            <a:r>
              <a:rPr lang="en-US" dirty="0"/>
              <a:t>Will they think I am stupid, lazy, incompetent, don’t care?  </a:t>
            </a:r>
            <a:endParaRPr lang="en-US" dirty="0">
              <a:ea typeface="Calibri"/>
              <a:cs typeface="Calibri"/>
            </a:endParaRPr>
          </a:p>
          <a:p>
            <a:r>
              <a:rPr lang="en-US" dirty="0"/>
              <a:t>Worry about consequences</a:t>
            </a:r>
            <a:endParaRPr lang="en-US" dirty="0">
              <a:cs typeface="Calibri"/>
            </a:endParaRPr>
          </a:p>
          <a:p>
            <a:pPr lvl="1"/>
            <a:r>
              <a:rPr lang="en-US" dirty="0"/>
              <a:t>Sanctions or litigation, patient relationship</a:t>
            </a:r>
            <a:endParaRPr lang="en-US" dirty="0">
              <a:ea typeface="Calibri"/>
              <a:cs typeface="Calibri"/>
            </a:endParaRPr>
          </a:p>
          <a:p>
            <a:r>
              <a:rPr lang="en-US" dirty="0"/>
              <a:t>Culture</a:t>
            </a:r>
            <a:endParaRPr lang="en-US" dirty="0">
              <a:ea typeface="Calibri"/>
              <a:cs typeface="Calibri"/>
            </a:endParaRPr>
          </a:p>
          <a:p>
            <a:pPr lvl="1"/>
            <a:r>
              <a:rPr lang="en-US" dirty="0">
                <a:ea typeface="+mn-lt"/>
                <a:cs typeface="+mn-lt"/>
              </a:rPr>
              <a:t>Lack of support, isolation</a:t>
            </a:r>
            <a:endParaRPr lang="en-US" dirty="0"/>
          </a:p>
          <a:p>
            <a:r>
              <a:rPr lang="en-US" dirty="0">
                <a:cs typeface="Calibri"/>
              </a:rPr>
              <a:t>Uncertainty of clinical situation </a:t>
            </a:r>
            <a:endParaRPr lang="en-US" dirty="0">
              <a:ea typeface="Calibri"/>
              <a:cs typeface="Calibri"/>
            </a:endParaRPr>
          </a:p>
          <a:p>
            <a:endParaRPr lang="en-US">
              <a:ea typeface="Calibri"/>
              <a:cs typeface="Calibri"/>
            </a:endParaRPr>
          </a:p>
        </p:txBody>
      </p:sp>
    </p:spTree>
    <p:extLst>
      <p:ext uri="{BB962C8B-B14F-4D97-AF65-F5344CB8AC3E}">
        <p14:creationId xmlns:p14="http://schemas.microsoft.com/office/powerpoint/2010/main" val="393424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330F-26D5-FD1F-7490-16C15CD5FA9A}"/>
              </a:ext>
            </a:extLst>
          </p:cNvPr>
          <p:cNvSpPr>
            <a:spLocks noGrp="1"/>
          </p:cNvSpPr>
          <p:nvPr>
            <p:ph type="title"/>
          </p:nvPr>
        </p:nvSpPr>
        <p:spPr/>
        <p:txBody>
          <a:bodyPr/>
          <a:lstStyle/>
          <a:p>
            <a:r>
              <a:rPr lang="en-US">
                <a:cs typeface="Calibri Light"/>
              </a:rPr>
              <a:t>Coping – wisdom through error</a:t>
            </a:r>
          </a:p>
        </p:txBody>
      </p:sp>
      <p:sp>
        <p:nvSpPr>
          <p:cNvPr id="3" name="Content Placeholder 2">
            <a:extLst>
              <a:ext uri="{FF2B5EF4-FFF2-40B4-BE49-F238E27FC236}">
                <a16:creationId xmlns:a16="http://schemas.microsoft.com/office/drawing/2014/main" id="{7334D051-47CC-3139-CB61-5CE651A55729}"/>
              </a:ext>
            </a:extLst>
          </p:cNvPr>
          <p:cNvSpPr>
            <a:spLocks noGrp="1"/>
          </p:cNvSpPr>
          <p:nvPr>
            <p:ph idx="1"/>
          </p:nvPr>
        </p:nvSpPr>
        <p:spPr/>
        <p:txBody>
          <a:bodyPr vert="horz" lIns="91440" tIns="45720" rIns="91440" bIns="45720" rtlCol="0" anchor="t">
            <a:normAutofit/>
          </a:bodyPr>
          <a:lstStyle/>
          <a:p>
            <a:r>
              <a:rPr lang="en-US" dirty="0">
                <a:ea typeface="+mn-lt"/>
                <a:cs typeface="+mn-lt"/>
              </a:rPr>
              <a:t>Healing the Healer Complete Film (harvard.edu)</a:t>
            </a:r>
            <a:endParaRPr lang="en-US" dirty="0"/>
          </a:p>
        </p:txBody>
      </p:sp>
    </p:spTree>
    <p:extLst>
      <p:ext uri="{BB962C8B-B14F-4D97-AF65-F5344CB8AC3E}">
        <p14:creationId xmlns:p14="http://schemas.microsoft.com/office/powerpoint/2010/main" val="219769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p:txBody>
          <a:bodyPr/>
          <a:lstStyle/>
          <a:p>
            <a:r>
              <a:rPr lang="en-US"/>
              <a:t>How could I cope?  What could I learn or unlearn?</a:t>
            </a:r>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p:txBody>
          <a:bodyPr vert="horz" lIns="91440" tIns="45720" rIns="91440" bIns="45720" rtlCol="0" anchor="t">
            <a:normAutofit/>
          </a:bodyPr>
          <a:lstStyle/>
          <a:p>
            <a:r>
              <a:rPr lang="en-US"/>
              <a:t>How do you know when you are nervous or upset? </a:t>
            </a:r>
          </a:p>
          <a:p>
            <a:r>
              <a:rPr lang="en-US"/>
              <a:t>Make a strategy for reducing, acknowledging, and processing medical error in your career. </a:t>
            </a:r>
          </a:p>
        </p:txBody>
      </p:sp>
    </p:spTree>
    <p:extLst>
      <p:ext uri="{BB962C8B-B14F-4D97-AF65-F5344CB8AC3E}">
        <p14:creationId xmlns:p14="http://schemas.microsoft.com/office/powerpoint/2010/main" val="1610854322"/>
      </p:ext>
    </p:extLst>
  </p:cSld>
  <p:clrMapOvr>
    <a:masterClrMapping/>
  </p:clrMapOvr>
  <p:extLst>
    <p:ext uri="{6950BFC3-D8DA-4A85-94F7-54DA5524770B}">
      <p188:commentRel xmlns:p188="http://schemas.microsoft.com/office/powerpoint/2018/8/main" xmlns=""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p:txBody>
          <a:bodyPr>
            <a:normAutofit/>
          </a:bodyPr>
          <a:lstStyle/>
          <a:p>
            <a:r>
              <a:rPr lang="en-US" sz="4000"/>
              <a:t>How the wise have coped...</a:t>
            </a:r>
            <a:r>
              <a:rPr lang="en-US" sz="4000">
                <a:latin typeface="Calibri"/>
                <a:ea typeface="Calibri"/>
                <a:cs typeface="Calibri"/>
              </a:rPr>
              <a:t>'wisdom exemplars' </a:t>
            </a:r>
            <a:endParaRPr lang="en-US" sz="4000">
              <a:latin typeface="Calibri"/>
              <a:ea typeface="Calibri Light"/>
              <a:cs typeface="Calibri"/>
            </a:endParaRPr>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p:txBody>
          <a:bodyPr vert="horz" lIns="91440" tIns="45720" rIns="91440" bIns="45720" rtlCol="0" anchor="t">
            <a:normAutofit/>
          </a:bodyPr>
          <a:lstStyle/>
          <a:p>
            <a:r>
              <a:rPr lang="en-US">
                <a:ea typeface="Calibri"/>
                <a:cs typeface="Calibri"/>
              </a:rPr>
              <a:t>Talk</a:t>
            </a:r>
          </a:p>
          <a:p>
            <a:r>
              <a:rPr lang="en-US">
                <a:ea typeface="Calibri"/>
                <a:cs typeface="Calibri"/>
              </a:rPr>
              <a:t>Disclose and apologize</a:t>
            </a:r>
          </a:p>
          <a:p>
            <a:r>
              <a:rPr lang="en-US">
                <a:ea typeface="Calibri"/>
                <a:cs typeface="Calibri"/>
              </a:rPr>
              <a:t>Forgiveness</a:t>
            </a:r>
          </a:p>
          <a:p>
            <a:r>
              <a:rPr lang="en-US">
                <a:ea typeface="Calibri"/>
                <a:cs typeface="Calibri"/>
              </a:rPr>
              <a:t>Moral context</a:t>
            </a:r>
          </a:p>
          <a:p>
            <a:r>
              <a:rPr lang="en-US">
                <a:ea typeface="Calibri"/>
                <a:cs typeface="Calibri"/>
              </a:rPr>
              <a:t>Deal with imperfection</a:t>
            </a:r>
          </a:p>
          <a:p>
            <a:r>
              <a:rPr lang="en-US">
                <a:ea typeface="Calibri"/>
                <a:cs typeface="Calibri"/>
              </a:rPr>
              <a:t>Become an expert</a:t>
            </a:r>
          </a:p>
          <a:p>
            <a:r>
              <a:rPr lang="en-US">
                <a:ea typeface="Calibri"/>
                <a:cs typeface="Calibri"/>
              </a:rPr>
              <a:t>Prevent recurrence/teamwork</a:t>
            </a:r>
          </a:p>
          <a:p>
            <a:r>
              <a:rPr lang="en-US">
                <a:ea typeface="Calibri"/>
                <a:cs typeface="Calibri"/>
              </a:rPr>
              <a:t>Teach others</a:t>
            </a:r>
          </a:p>
        </p:txBody>
      </p:sp>
    </p:spTree>
    <p:extLst>
      <p:ext uri="{BB962C8B-B14F-4D97-AF65-F5344CB8AC3E}">
        <p14:creationId xmlns:p14="http://schemas.microsoft.com/office/powerpoint/2010/main" val="27385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p:txBody>
          <a:bodyPr>
            <a:normAutofit/>
          </a:bodyPr>
          <a:lstStyle/>
          <a:p>
            <a:r>
              <a:rPr lang="en-US" sz="4000"/>
              <a:t>More</a:t>
            </a:r>
            <a:r>
              <a:rPr lang="en-US" sz="4000">
                <a:latin typeface="Calibri Light"/>
                <a:cs typeface="Calibri Light"/>
              </a:rPr>
              <a:t> ways...</a:t>
            </a:r>
            <a:r>
              <a:rPr lang="en-US" sz="4000">
                <a:latin typeface="Calibri Light"/>
                <a:ea typeface="Calibri"/>
                <a:cs typeface="Calibri Light"/>
              </a:rPr>
              <a:t> </a:t>
            </a:r>
            <a:endParaRPr lang="en-US" sz="4000">
              <a:latin typeface="Calibri Light"/>
              <a:ea typeface="Calibri Light"/>
              <a:cs typeface="Calibri Light"/>
            </a:endParaRPr>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p:txBody>
          <a:bodyPr vert="horz" lIns="91440" tIns="45720" rIns="91440" bIns="45720" rtlCol="0" anchor="t">
            <a:normAutofit/>
          </a:bodyPr>
          <a:lstStyle/>
          <a:p>
            <a:r>
              <a:rPr lang="en-US">
                <a:ea typeface="+mn-lt"/>
                <a:cs typeface="+mn-lt"/>
              </a:rPr>
              <a:t>Write/journal</a:t>
            </a:r>
          </a:p>
          <a:p>
            <a:r>
              <a:rPr lang="en-US">
                <a:ea typeface="+mn-lt"/>
                <a:cs typeface="+mn-lt"/>
              </a:rPr>
              <a:t>Cognitive reframing</a:t>
            </a:r>
          </a:p>
          <a:p>
            <a:r>
              <a:rPr lang="en-US">
                <a:cs typeface="Calibri"/>
              </a:rPr>
              <a:t>...</a:t>
            </a:r>
          </a:p>
        </p:txBody>
      </p:sp>
    </p:spTree>
    <p:extLst>
      <p:ext uri="{BB962C8B-B14F-4D97-AF65-F5344CB8AC3E}">
        <p14:creationId xmlns:p14="http://schemas.microsoft.com/office/powerpoint/2010/main" val="347134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8AD4-3F08-B61D-F50B-5E2DBC91D006}"/>
              </a:ext>
            </a:extLst>
          </p:cNvPr>
          <p:cNvSpPr>
            <a:spLocks noGrp="1"/>
          </p:cNvSpPr>
          <p:nvPr>
            <p:ph type="title"/>
          </p:nvPr>
        </p:nvSpPr>
        <p:spPr/>
        <p:txBody>
          <a:bodyPr/>
          <a:lstStyle/>
          <a:p>
            <a:r>
              <a:rPr lang="en-US">
                <a:cs typeface="Calibri Light"/>
              </a:rPr>
              <a:t>Do I acknowledge and learn from error in my practice?</a:t>
            </a:r>
            <a:endParaRPr lang="en-US"/>
          </a:p>
        </p:txBody>
      </p:sp>
      <p:sp>
        <p:nvSpPr>
          <p:cNvPr id="3" name="Content Placeholder 2">
            <a:extLst>
              <a:ext uri="{FF2B5EF4-FFF2-40B4-BE49-F238E27FC236}">
                <a16:creationId xmlns:a16="http://schemas.microsoft.com/office/drawing/2014/main" id="{61B13145-7491-A1A1-FC14-2C4C75029D93}"/>
              </a:ext>
            </a:extLst>
          </p:cNvPr>
          <p:cNvSpPr>
            <a:spLocks noGrp="1"/>
          </p:cNvSpPr>
          <p:nvPr>
            <p:ph idx="1"/>
          </p:nvPr>
        </p:nvSpPr>
        <p:spPr/>
        <p:txBody>
          <a:bodyPr vert="horz" lIns="91440" tIns="45720" rIns="91440" bIns="45720" rtlCol="0" anchor="t">
            <a:normAutofit/>
          </a:bodyPr>
          <a:lstStyle/>
          <a:p>
            <a:r>
              <a:rPr lang="en-US">
                <a:ea typeface="+mn-lt"/>
                <a:cs typeface="+mn-lt"/>
              </a:rPr>
              <a:t>What and who do you need to grow this ability?</a:t>
            </a:r>
            <a:endParaRPr lang="en-US"/>
          </a:p>
        </p:txBody>
      </p:sp>
    </p:spTree>
    <p:extLst>
      <p:ext uri="{BB962C8B-B14F-4D97-AF65-F5344CB8AC3E}">
        <p14:creationId xmlns:p14="http://schemas.microsoft.com/office/powerpoint/2010/main" val="222635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423D-44B0-40C3-8E63-DDA782E9A25F}"/>
              </a:ext>
            </a:extLst>
          </p:cNvPr>
          <p:cNvSpPr>
            <a:spLocks noGrp="1"/>
          </p:cNvSpPr>
          <p:nvPr>
            <p:ph type="title"/>
          </p:nvPr>
        </p:nvSpPr>
        <p:spPr/>
        <p:txBody>
          <a:bodyPr/>
          <a:lstStyle/>
          <a:p>
            <a:r>
              <a:rPr lang="en-US"/>
              <a:t>What and who do you need to grow?</a:t>
            </a:r>
          </a:p>
        </p:txBody>
      </p:sp>
      <p:sp>
        <p:nvSpPr>
          <p:cNvPr id="3" name="Content Placeholder 2">
            <a:extLst>
              <a:ext uri="{FF2B5EF4-FFF2-40B4-BE49-F238E27FC236}">
                <a16:creationId xmlns:a16="http://schemas.microsoft.com/office/drawing/2014/main" id="{17ED54B8-448F-42A8-BEFD-71F68A2AF5BD}"/>
              </a:ext>
            </a:extLst>
          </p:cNvPr>
          <p:cNvSpPr>
            <a:spLocks noGrp="1"/>
          </p:cNvSpPr>
          <p:nvPr>
            <p:ph idx="1"/>
          </p:nvPr>
        </p:nvSpPr>
        <p:spPr/>
        <p:txBody>
          <a:bodyPr vert="horz" lIns="91440" tIns="45720" rIns="91440" bIns="45720" rtlCol="0" anchor="t">
            <a:normAutofit/>
          </a:bodyPr>
          <a:lstStyle/>
          <a:p>
            <a:r>
              <a:rPr lang="en-US"/>
              <a:t>Examples, mentors, coaches</a:t>
            </a:r>
          </a:p>
          <a:p>
            <a:r>
              <a:rPr lang="en-US">
                <a:cs typeface="Calibri"/>
              </a:rPr>
              <a:t>Expectations</a:t>
            </a:r>
            <a:endParaRPr lang="en-US"/>
          </a:p>
          <a:p>
            <a:r>
              <a:rPr lang="en-US">
                <a:ea typeface="Calibri"/>
                <a:cs typeface="Calibri"/>
              </a:rPr>
              <a:t>Courage</a:t>
            </a:r>
            <a:endParaRPr lang="en-US">
              <a:cs typeface="Calibri"/>
            </a:endParaRPr>
          </a:p>
          <a:p>
            <a:r>
              <a:rPr lang="en-US"/>
              <a:t>Support</a:t>
            </a:r>
            <a:endParaRPr lang="en-US">
              <a:ea typeface="Calibri"/>
              <a:cs typeface="Calibri"/>
            </a:endParaRPr>
          </a:p>
          <a:p>
            <a:r>
              <a:rPr lang="en-US">
                <a:cs typeface="Calibri"/>
              </a:rPr>
              <a:t>Community</a:t>
            </a:r>
            <a:endParaRPr lang="en-US"/>
          </a:p>
          <a:p>
            <a:r>
              <a:rPr lang="en-US"/>
              <a:t>Safe places to practice</a:t>
            </a:r>
            <a:endParaRPr lang="en-US">
              <a:cs typeface="Calibri" panose="020F0502020204030204"/>
            </a:endParaRPr>
          </a:p>
        </p:txBody>
      </p:sp>
      <p:pic>
        <p:nvPicPr>
          <p:cNvPr id="12" name="Picture 12">
            <a:extLst>
              <a:ext uri="{FF2B5EF4-FFF2-40B4-BE49-F238E27FC236}">
                <a16:creationId xmlns:a16="http://schemas.microsoft.com/office/drawing/2014/main" id="{D68B63AA-26A0-9B1A-BE25-A7D31EB649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59770" y="2326711"/>
            <a:ext cx="1809750" cy="2524125"/>
          </a:xfrm>
          <a:prstGeom prst="rect">
            <a:avLst/>
          </a:prstGeom>
        </p:spPr>
      </p:pic>
      <p:sp>
        <p:nvSpPr>
          <p:cNvPr id="13" name="TextBox 12">
            <a:extLst>
              <a:ext uri="{FF2B5EF4-FFF2-40B4-BE49-F238E27FC236}">
                <a16:creationId xmlns:a16="http://schemas.microsoft.com/office/drawing/2014/main" id="{C9449B26-D338-3C28-6F53-EFB3A2D3CE86}"/>
              </a:ext>
            </a:extLst>
          </p:cNvPr>
          <p:cNvSpPr txBox="1"/>
          <p:nvPr/>
        </p:nvSpPr>
        <p:spPr>
          <a:xfrm>
            <a:off x="9959770" y="4850837"/>
            <a:ext cx="1809750" cy="317500"/>
          </a:xfrm>
          <a:prstGeom prst="rect">
            <a:avLst/>
          </a:prstGeom>
        </p:spPr>
        <p:txBody>
          <a:bodyPr>
            <a:normAutofit fontScale="47500" lnSpcReduction="20000"/>
          </a:bodyPr>
          <a:lstStyle/>
          <a:p>
            <a:r>
              <a:rPr lang="en-US">
                <a:hlinkClick r:id="rId4"/>
              </a:rPr>
              <a:t>This Photo</a:t>
            </a:r>
            <a:r>
              <a:rPr lang="en-US"/>
              <a:t> by Unknown author is licensed under </a:t>
            </a:r>
            <a:r>
              <a:rPr lang="en-US">
                <a:hlinkClick r:id="rId5"/>
              </a:rPr>
              <a:t>CC BY-NC-ND</a:t>
            </a:r>
            <a:r>
              <a:rPr lang="en-US"/>
              <a:t>.</a:t>
            </a:r>
          </a:p>
        </p:txBody>
      </p:sp>
      <p:pic>
        <p:nvPicPr>
          <p:cNvPr id="15" name="Picture 15">
            <a:extLst>
              <a:ext uri="{FF2B5EF4-FFF2-40B4-BE49-F238E27FC236}">
                <a16:creationId xmlns:a16="http://schemas.microsoft.com/office/drawing/2014/main" id="{3751E9D4-D254-A7E9-977C-729B68F5BF9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40561" y="1618325"/>
            <a:ext cx="2337619" cy="2920801"/>
          </a:xfrm>
          <a:prstGeom prst="rect">
            <a:avLst/>
          </a:prstGeom>
        </p:spPr>
      </p:pic>
      <p:sp>
        <p:nvSpPr>
          <p:cNvPr id="16" name="TextBox 15">
            <a:extLst>
              <a:ext uri="{FF2B5EF4-FFF2-40B4-BE49-F238E27FC236}">
                <a16:creationId xmlns:a16="http://schemas.microsoft.com/office/drawing/2014/main" id="{ACE9EA6F-3D84-14C8-0E88-8E2E6E363242}"/>
              </a:ext>
            </a:extLst>
          </p:cNvPr>
          <p:cNvSpPr txBox="1"/>
          <p:nvPr/>
        </p:nvSpPr>
        <p:spPr>
          <a:xfrm>
            <a:off x="7581828" y="4588848"/>
            <a:ext cx="1981201" cy="268339"/>
          </a:xfrm>
          <a:prstGeom prst="rect">
            <a:avLst/>
          </a:prstGeom>
        </p:spPr>
        <p:txBody>
          <a:bodyPr>
            <a:normAutofit fontScale="40000" lnSpcReduction="20000"/>
          </a:bodyPr>
          <a:lstStyle/>
          <a:p>
            <a:r>
              <a:rPr lang="en-US" dirty="0">
                <a:hlinkClick r:id="rId7"/>
              </a:rPr>
              <a:t>This Photo</a:t>
            </a:r>
            <a:r>
              <a:rPr lang="en-US" dirty="0"/>
              <a:t> by Unknown author is licensed under </a:t>
            </a:r>
            <a:r>
              <a:rPr lang="en-US" dirty="0">
                <a:hlinkClick r:id="rId8"/>
              </a:rPr>
              <a:t>CC BY-NC</a:t>
            </a:r>
            <a:r>
              <a:rPr lang="en-US" dirty="0"/>
              <a:t>.</a:t>
            </a:r>
          </a:p>
        </p:txBody>
      </p:sp>
    </p:spTree>
    <p:extLst>
      <p:ext uri="{BB962C8B-B14F-4D97-AF65-F5344CB8AC3E}">
        <p14:creationId xmlns:p14="http://schemas.microsoft.com/office/powerpoint/2010/main" val="88715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330F-26D5-FD1F-7490-16C15CD5FA9A}"/>
              </a:ext>
            </a:extLst>
          </p:cNvPr>
          <p:cNvSpPr>
            <a:spLocks noGrp="1"/>
          </p:cNvSpPr>
          <p:nvPr>
            <p:ph type="title"/>
          </p:nvPr>
        </p:nvSpPr>
        <p:spPr/>
        <p:txBody>
          <a:bodyPr/>
          <a:lstStyle/>
          <a:p>
            <a:r>
              <a:rPr lang="en-US">
                <a:cs typeface="Calibri Light"/>
              </a:rPr>
              <a:t>Our story</a:t>
            </a:r>
          </a:p>
        </p:txBody>
      </p:sp>
      <p:sp>
        <p:nvSpPr>
          <p:cNvPr id="3" name="Content Placeholder 2">
            <a:extLst>
              <a:ext uri="{FF2B5EF4-FFF2-40B4-BE49-F238E27FC236}">
                <a16:creationId xmlns:a16="http://schemas.microsoft.com/office/drawing/2014/main" id="{7334D051-47CC-3139-CB61-5CE651A55729}"/>
              </a:ext>
            </a:extLst>
          </p:cNvPr>
          <p:cNvSpPr>
            <a:spLocks noGrp="1"/>
          </p:cNvSpPr>
          <p:nvPr>
            <p:ph idx="1"/>
          </p:nvPr>
        </p:nvSpPr>
        <p:spPr/>
        <p:txBody>
          <a:bodyPr vert="horz" lIns="91440" tIns="45720" rIns="91440" bIns="45720" rtlCol="0" anchor="t">
            <a:normAutofit/>
          </a:bodyPr>
          <a:lstStyle/>
          <a:p>
            <a:r>
              <a:rPr lang="en-US">
                <a:cs typeface="Calibri"/>
              </a:rPr>
              <a:t>Hear the story</a:t>
            </a:r>
          </a:p>
          <a:p>
            <a:pPr marL="0" indent="0">
              <a:buNone/>
            </a:pPr>
            <a:endParaRPr lang="en-US">
              <a:ea typeface="Calibri"/>
              <a:cs typeface="Calibri"/>
            </a:endParaRPr>
          </a:p>
        </p:txBody>
      </p:sp>
    </p:spTree>
    <p:extLst>
      <p:ext uri="{BB962C8B-B14F-4D97-AF65-F5344CB8AC3E}">
        <p14:creationId xmlns:p14="http://schemas.microsoft.com/office/powerpoint/2010/main" val="273630393"/>
      </p:ext>
    </p:extLst>
  </p:cSld>
  <p:clrMapOvr>
    <a:masterClrMapping/>
  </p:clrMapOvr>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10C1-D6A0-4D44-9C46-C40ED8156CE9}"/>
              </a:ext>
            </a:extLst>
          </p:cNvPr>
          <p:cNvSpPr>
            <a:spLocks noGrp="1"/>
          </p:cNvSpPr>
          <p:nvPr>
            <p:ph type="title"/>
          </p:nvPr>
        </p:nvSpPr>
        <p:spPr/>
        <p:txBody>
          <a:bodyPr/>
          <a:lstStyle/>
          <a:p>
            <a:r>
              <a:rPr lang="en-US"/>
              <a:t>Facts?</a:t>
            </a:r>
          </a:p>
        </p:txBody>
      </p:sp>
      <p:sp>
        <p:nvSpPr>
          <p:cNvPr id="3" name="Content Placeholder 2">
            <a:extLst>
              <a:ext uri="{FF2B5EF4-FFF2-40B4-BE49-F238E27FC236}">
                <a16:creationId xmlns:a16="http://schemas.microsoft.com/office/drawing/2014/main" id="{B7FEB119-AEB3-45D8-A3C7-13D7F65123EC}"/>
              </a:ext>
            </a:extLst>
          </p:cNvPr>
          <p:cNvSpPr>
            <a:spLocks noGrp="1"/>
          </p:cNvSpPr>
          <p:nvPr>
            <p:ph idx="1"/>
          </p:nvPr>
        </p:nvSpPr>
        <p:spPr/>
        <p:txBody>
          <a:bodyPr vert="horz" lIns="91440" tIns="45720" rIns="91440" bIns="45720" rtlCol="0" anchor="t">
            <a:normAutofit/>
          </a:bodyPr>
          <a:lstStyle/>
          <a:p>
            <a:r>
              <a:rPr lang="en-US"/>
              <a:t>We all fail at times, even smart hard-working doctors</a:t>
            </a:r>
          </a:p>
          <a:p>
            <a:r>
              <a:rPr lang="en-US"/>
              <a:t>Error profoundly impacts patients and care team</a:t>
            </a:r>
            <a:endParaRPr lang="en-US">
              <a:ea typeface="Calibri"/>
              <a:cs typeface="Calibri"/>
            </a:endParaRPr>
          </a:p>
          <a:p>
            <a:r>
              <a:rPr lang="en-US"/>
              <a:t>Goal to be honest and learn from errors</a:t>
            </a:r>
            <a:endParaRPr lang="en-US">
              <a:ea typeface="Calibri"/>
              <a:cs typeface="Calibri"/>
            </a:endParaRPr>
          </a:p>
          <a:p>
            <a:r>
              <a:rPr lang="en-US"/>
              <a:t>I am devoted to my patients and can do hard things for them</a:t>
            </a:r>
            <a:endParaRPr lang="en-US">
              <a:cs typeface="Calibri"/>
            </a:endParaRPr>
          </a:p>
          <a:p>
            <a:r>
              <a:rPr lang="en-US">
                <a:ea typeface="+mn-lt"/>
                <a:cs typeface="+mn-lt"/>
              </a:rPr>
              <a:t>I can acknowledge and use medical error for a purpose</a:t>
            </a:r>
          </a:p>
          <a:p>
            <a:r>
              <a:rPr lang="en-US">
                <a:ea typeface="Calibri"/>
                <a:cs typeface="Calibri"/>
              </a:rPr>
              <a:t>I can grow and become wiser in the face of adversity</a:t>
            </a:r>
          </a:p>
        </p:txBody>
      </p:sp>
    </p:spTree>
    <p:extLst>
      <p:ext uri="{BB962C8B-B14F-4D97-AF65-F5344CB8AC3E}">
        <p14:creationId xmlns:p14="http://schemas.microsoft.com/office/powerpoint/2010/main" val="379722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0CB03D-9ED7-35CD-CA16-88B10C95722E}"/>
              </a:ext>
            </a:extLst>
          </p:cNvPr>
          <p:cNvSpPr>
            <a:spLocks noGrp="1"/>
          </p:cNvSpPr>
          <p:nvPr>
            <p:ph idx="1"/>
          </p:nvPr>
        </p:nvSpPr>
        <p:spPr>
          <a:xfrm>
            <a:off x="838200" y="2763307"/>
            <a:ext cx="5174288" cy="3413655"/>
          </a:xfrm>
        </p:spPr>
        <p:txBody>
          <a:bodyPr vert="horz" lIns="91440" tIns="45720" rIns="91440" bIns="45720" rtlCol="0" anchor="t">
            <a:normAutofit/>
          </a:bodyPr>
          <a:lstStyle/>
          <a:p>
            <a:pPr>
              <a:buNone/>
            </a:pPr>
            <a:r>
              <a:rPr lang="en-US" sz="2200" b="1">
                <a:ea typeface="+mn-lt"/>
                <a:cs typeface="+mn-lt"/>
              </a:rPr>
              <a:t>'We do not receive wisdom, we must discover it for ourselves, after a journey which no one can take for us or spare us...</a:t>
            </a:r>
            <a:endParaRPr lang="en-US" sz="2200" b="1">
              <a:cs typeface="Calibri"/>
            </a:endParaRPr>
          </a:p>
          <a:p>
            <a:pPr>
              <a:buNone/>
            </a:pPr>
            <a:r>
              <a:rPr lang="en-US" sz="2200" b="1">
                <a:ea typeface="+mn-lt"/>
                <a:cs typeface="+mn-lt"/>
              </a:rPr>
              <a:t>the lives that you admire...the attitudes that seem noble...represent a struggle and a victory.' - Marcel Proust</a:t>
            </a:r>
            <a:endParaRPr lang="en-US" sz="2200" b="1">
              <a:cs typeface="Calibri" panose="020F0502020204030204"/>
            </a:endParaRPr>
          </a:p>
        </p:txBody>
      </p:sp>
      <p:pic>
        <p:nvPicPr>
          <p:cNvPr id="5" name="Picture 5" descr="A picture containing plant, flower&#10;&#10;Description automatically generated">
            <a:extLst>
              <a:ext uri="{FF2B5EF4-FFF2-40B4-BE49-F238E27FC236}">
                <a16:creationId xmlns:a16="http://schemas.microsoft.com/office/drawing/2014/main" id="{1C9691F4-8752-01A8-51F2-BE27C8E9E3BD}"/>
              </a:ext>
            </a:extLst>
          </p:cNvPr>
          <p:cNvPicPr>
            <a:picLocks noChangeAspect="1"/>
          </p:cNvPicPr>
          <p:nvPr/>
        </p:nvPicPr>
        <p:blipFill rotWithShape="1">
          <a:blip r:embed="rId2"/>
          <a:srcRect t="5436"/>
          <a:stretch/>
        </p:blipFill>
        <p:spPr>
          <a:xfrm>
            <a:off x="6417734" y="2434016"/>
            <a:ext cx="4935970" cy="3500738"/>
          </a:xfrm>
          <a:prstGeom prst="rect">
            <a:avLst/>
          </a:prstGeom>
        </p:spPr>
      </p:pic>
      <p:sp>
        <p:nvSpPr>
          <p:cNvPr id="4" name="TextBox 3">
            <a:extLst>
              <a:ext uri="{FF2B5EF4-FFF2-40B4-BE49-F238E27FC236}">
                <a16:creationId xmlns:a16="http://schemas.microsoft.com/office/drawing/2014/main" id="{372CEA2E-CF8D-0BCE-4269-B4F0D5CCD608}"/>
              </a:ext>
            </a:extLst>
          </p:cNvPr>
          <p:cNvSpPr txBox="1"/>
          <p:nvPr/>
        </p:nvSpPr>
        <p:spPr>
          <a:xfrm>
            <a:off x="6415548" y="5690419"/>
            <a:ext cx="42893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7E6E6"/>
                </a:solidFill>
                <a:ea typeface="Calibri"/>
                <a:cs typeface="Calibri"/>
              </a:rPr>
              <a:t>Image by Sherry Adkins, Author owned</a:t>
            </a:r>
            <a:endParaRPr lang="en-US" dirty="0">
              <a:solidFill>
                <a:srgbClr val="E7E6E6"/>
              </a:solidFill>
            </a:endParaRPr>
          </a:p>
        </p:txBody>
      </p:sp>
    </p:spTree>
    <p:extLst>
      <p:ext uri="{BB962C8B-B14F-4D97-AF65-F5344CB8AC3E}">
        <p14:creationId xmlns:p14="http://schemas.microsoft.com/office/powerpoint/2010/main" val="31035559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64F2-04AE-06E2-39B4-8181CE5ACA33}"/>
              </a:ext>
            </a:extLst>
          </p:cNvPr>
          <p:cNvSpPr>
            <a:spLocks noGrp="1"/>
          </p:cNvSpPr>
          <p:nvPr>
            <p:ph type="title"/>
          </p:nvPr>
        </p:nvSpPr>
        <p:spPr/>
        <p:txBody>
          <a:bodyPr/>
          <a:lstStyle/>
          <a:p>
            <a:r>
              <a:rPr lang="en-US">
                <a:cs typeface="Calibri Light"/>
              </a:rPr>
              <a:t>Resources</a:t>
            </a:r>
            <a:endParaRPr lang="en-US"/>
          </a:p>
        </p:txBody>
      </p:sp>
      <p:sp>
        <p:nvSpPr>
          <p:cNvPr id="3" name="Content Placeholder 2">
            <a:extLst>
              <a:ext uri="{FF2B5EF4-FFF2-40B4-BE49-F238E27FC236}">
                <a16:creationId xmlns:a16="http://schemas.microsoft.com/office/drawing/2014/main" id="{0386EC86-DC1E-18ED-0E39-62EF499BE069}"/>
              </a:ext>
            </a:extLst>
          </p:cNvPr>
          <p:cNvSpPr>
            <a:spLocks noGrp="1"/>
          </p:cNvSpPr>
          <p:nvPr>
            <p:ph idx="1"/>
          </p:nvPr>
        </p:nvSpPr>
        <p:spPr>
          <a:xfrm>
            <a:off x="838200" y="1825625"/>
            <a:ext cx="10684933" cy="4351338"/>
          </a:xfrm>
        </p:spPr>
        <p:txBody>
          <a:bodyPr vert="horz" lIns="91440" tIns="45720" rIns="91440" bIns="45720" rtlCol="0" anchor="t">
            <a:normAutofit fontScale="62500" lnSpcReduction="20000"/>
          </a:bodyPr>
          <a:lstStyle/>
          <a:p>
            <a:r>
              <a:rPr lang="en-US" dirty="0">
                <a:ea typeface="+mn-lt"/>
                <a:cs typeface="+mn-lt"/>
              </a:rPr>
              <a:t>Berlinger, N. (2007). </a:t>
            </a:r>
            <a:r>
              <a:rPr lang="en-US" i="1" dirty="0">
                <a:ea typeface="+mn-lt"/>
                <a:cs typeface="+mn-lt"/>
              </a:rPr>
              <a:t>After Harm: medical error and the ethics of forgiveness.</a:t>
            </a:r>
            <a:r>
              <a:rPr lang="en-US" dirty="0">
                <a:ea typeface="+mn-lt"/>
                <a:cs typeface="+mn-lt"/>
              </a:rPr>
              <a:t>  Baltimore: Johns Hopkins Press.</a:t>
            </a:r>
            <a:endParaRPr lang="en-US" dirty="0"/>
          </a:p>
          <a:p>
            <a:r>
              <a:rPr lang="en-US" dirty="0">
                <a:ea typeface="+mn-lt"/>
                <a:cs typeface="+mn-lt"/>
              </a:rPr>
              <a:t>Hilfiker, D. (1985). </a:t>
            </a:r>
            <a:r>
              <a:rPr lang="en-US" i="1" dirty="0">
                <a:ea typeface="+mn-lt"/>
                <a:cs typeface="+mn-lt"/>
              </a:rPr>
              <a:t>Healing the wounds: A physician looks at his work</a:t>
            </a:r>
            <a:r>
              <a:rPr lang="en-US" dirty="0">
                <a:ea typeface="+mn-lt"/>
                <a:cs typeface="+mn-lt"/>
              </a:rPr>
              <a:t>. New York: Pantheon Books.</a:t>
            </a:r>
            <a:endParaRPr lang="en-US" dirty="0">
              <a:cs typeface="Calibri"/>
            </a:endParaRPr>
          </a:p>
          <a:p>
            <a:r>
              <a:rPr lang="en-US" dirty="0">
                <a:cs typeface="Calibri"/>
              </a:rPr>
              <a:t>Institute of Medicine (US) Committee on Quality of Health Care in America. To Err is Human: Building a Safer Health System. Kohn LT, Corrigan JM, Donaldson MS, editors. Washington (DC): National Academies Press (US); 2000.</a:t>
            </a:r>
          </a:p>
          <a:p>
            <a:r>
              <a:rPr lang="en-US" dirty="0">
                <a:cs typeface="Calibri"/>
              </a:rPr>
              <a:t>Gawande, A. When Doctors Make Mistakes. </a:t>
            </a:r>
            <a:r>
              <a:rPr lang="en-US" i="1" dirty="0">
                <a:ea typeface="+mn-lt"/>
                <a:cs typeface="+mn-lt"/>
              </a:rPr>
              <a:t>The New Yorker</a:t>
            </a:r>
            <a:r>
              <a:rPr lang="en-US" dirty="0">
                <a:ea typeface="+mn-lt"/>
                <a:cs typeface="+mn-lt"/>
              </a:rPr>
              <a:t>, February 1, 1999 </a:t>
            </a:r>
            <a:endParaRPr lang="en-US" dirty="0">
              <a:cs typeface="Calibri"/>
            </a:endParaRPr>
          </a:p>
          <a:p>
            <a:r>
              <a:rPr lang="en-US" dirty="0">
                <a:cs typeface="Calibri"/>
              </a:rPr>
              <a:t>Ofri, D. 2020. </a:t>
            </a:r>
            <a:r>
              <a:rPr lang="en-US" i="1" dirty="0">
                <a:cs typeface="Calibri"/>
              </a:rPr>
              <a:t>When we do harm.</a:t>
            </a:r>
            <a:r>
              <a:rPr lang="en-US" dirty="0">
                <a:cs typeface="Calibri"/>
              </a:rPr>
              <a:t> Beacon Press.</a:t>
            </a:r>
            <a:endParaRPr lang="en-US" dirty="0"/>
          </a:p>
          <a:p>
            <a:r>
              <a:rPr lang="en-US" dirty="0">
                <a:ea typeface="+mn-lt"/>
                <a:cs typeface="+mn-lt"/>
              </a:rPr>
              <a:t>Learning from Medical Errors (Part 1) | IHI - Institute for Healthcare Improvement. https://www.ihi.org/education/IHIOpenSchool/resources/Pages/Activities/PerspectivesTheMistakePart1.aspx</a:t>
            </a:r>
          </a:p>
          <a:p>
            <a:r>
              <a:rPr lang="en-US" dirty="0">
                <a:ea typeface="+mn-lt"/>
                <a:cs typeface="+mn-lt"/>
              </a:rPr>
              <a:t>Looking back … </a:t>
            </a:r>
            <a:r>
              <a:rPr lang="en-US" i="1" dirty="0">
                <a:ea typeface="+mn-lt"/>
                <a:cs typeface="+mn-lt"/>
              </a:rPr>
              <a:t>BMJ </a:t>
            </a:r>
            <a:r>
              <a:rPr lang="en-US" dirty="0">
                <a:ea typeface="+mn-lt"/>
                <a:cs typeface="+mn-lt"/>
              </a:rPr>
              <a:t>2000; 320 :812</a:t>
            </a:r>
            <a:endParaRPr lang="en-US" dirty="0"/>
          </a:p>
          <a:p>
            <a:r>
              <a:rPr lang="en-US" dirty="0">
                <a:ea typeface="+mn-lt"/>
                <a:cs typeface="+mn-lt"/>
              </a:rPr>
              <a:t>Patient safety curriculum guide: multi-professional edition (who.int). https://www.who.int/publications/i/item/9789241501958</a:t>
            </a:r>
          </a:p>
          <a:p>
            <a:r>
              <a:rPr lang="en-US" dirty="0">
                <a:ea typeface="+mn-lt"/>
                <a:cs typeface="+mn-lt"/>
              </a:rPr>
              <a:t>Truog RD, Browning DM, Johnson JA, Gallagher TH. </a:t>
            </a:r>
            <a:r>
              <a:rPr lang="en-US" i="1" dirty="0">
                <a:ea typeface="+mn-lt"/>
                <a:cs typeface="+mn-lt"/>
              </a:rPr>
              <a:t>Talking with patients and families about medical error. </a:t>
            </a:r>
            <a:r>
              <a:rPr lang="en-US" dirty="0">
                <a:ea typeface="+mn-lt"/>
                <a:cs typeface="+mn-lt"/>
              </a:rPr>
              <a:t>Baltimore, MD: Johns Hopkins University Press; 2011.</a:t>
            </a:r>
          </a:p>
          <a:p>
            <a:r>
              <a:rPr lang="en-US" dirty="0">
                <a:ea typeface="+mn-lt"/>
                <a:cs typeface="+mn-lt"/>
              </a:rPr>
              <a:t>Wisdom Through Adversity - University of Virginia School of Medicine. https://med.virginia.edu/wisdom/</a:t>
            </a:r>
          </a:p>
          <a:p>
            <a:pPr marL="0" indent="0">
              <a:buNone/>
            </a:pPr>
            <a:endParaRPr lang="en-US" dirty="0">
              <a:cs typeface="Calibri"/>
            </a:endParaRPr>
          </a:p>
        </p:txBody>
      </p:sp>
    </p:spTree>
    <p:extLst>
      <p:ext uri="{BB962C8B-B14F-4D97-AF65-F5344CB8AC3E}">
        <p14:creationId xmlns:p14="http://schemas.microsoft.com/office/powerpoint/2010/main" val="136043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DBF01F-FF58-4643-8BAB-169EB6D28C11}"/>
              </a:ext>
            </a:extLst>
          </p:cNvPr>
          <p:cNvSpPr>
            <a:spLocks noGrp="1"/>
          </p:cNvSpPr>
          <p:nvPr>
            <p:ph type="ctrTitle"/>
          </p:nvPr>
        </p:nvSpPr>
        <p:spPr>
          <a:xfrm>
            <a:off x="1524003" y="1999615"/>
            <a:ext cx="9144000" cy="2764028"/>
          </a:xfrm>
          <a:solidFill>
            <a:schemeClr val="bg1">
              <a:alpha val="49000"/>
            </a:schemeClr>
          </a:solidFill>
        </p:spPr>
        <p:txBody>
          <a:bodyPr anchor="ctr">
            <a:normAutofit/>
          </a:bodyPr>
          <a:lstStyle/>
          <a:p>
            <a:r>
              <a:rPr lang="en-US" sz="7200">
                <a:ln w="0"/>
                <a:effectLst>
                  <a:outerShdw blurRad="38100" dist="19050" dir="2700000" algn="tl" rotWithShape="0">
                    <a:schemeClr val="dk1">
                      <a:alpha val="40000"/>
                    </a:schemeClr>
                  </a:outerShdw>
                </a:effectLst>
                <a:ea typeface="+mj-lt"/>
                <a:cs typeface="+mj-lt"/>
              </a:rPr>
              <a:t>Medical error</a:t>
            </a:r>
            <a:r>
              <a:rPr lang="en-US" sz="7200">
                <a:ln w="0"/>
                <a:effectLst>
                  <a:outerShdw blurRad="38100" dist="19050" dir="2700000" algn="tl" rotWithShape="0">
                    <a:schemeClr val="dk1">
                      <a:alpha val="40000"/>
                    </a:schemeClr>
                  </a:outerShdw>
                </a:effectLst>
              </a:rPr>
              <a:t> 2 </a:t>
            </a:r>
            <a:br>
              <a:rPr lang="en-US" sz="7200">
                <a:ln w="0"/>
                <a:effectLst>
                  <a:outerShdw blurRad="38100" dist="19050" dir="2700000" algn="tl" rotWithShape="0">
                    <a:schemeClr val="dk1">
                      <a:alpha val="40000"/>
                    </a:schemeClr>
                  </a:outerShdw>
                </a:effectLst>
                <a:cs typeface="Calibri Light"/>
              </a:rPr>
            </a:br>
            <a:r>
              <a:rPr lang="en-US" sz="7200">
                <a:ln w="0"/>
                <a:effectLst>
                  <a:outerShdw blurRad="38100" dist="19050" dir="2700000" algn="tl" rotWithShape="0">
                    <a:schemeClr val="dk1">
                      <a:alpha val="40000"/>
                    </a:schemeClr>
                  </a:outerShdw>
                </a:effectLst>
                <a:ea typeface="+mj-lt"/>
                <a:cs typeface="+mj-lt"/>
              </a:rPr>
              <a:t>Ethics and culture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FFDD86D-7E78-EC91-C12C-3FCA698C5179}"/>
              </a:ext>
            </a:extLst>
          </p:cNvPr>
          <p:cNvSpPr txBox="1"/>
          <p:nvPr/>
        </p:nvSpPr>
        <p:spPr>
          <a:xfrm>
            <a:off x="1118923" y="6364287"/>
            <a:ext cx="9964522" cy="445264"/>
          </a:xfrm>
          <a:prstGeom prst="rect">
            <a:avLst/>
          </a:prstGeom>
          <a:solidFill>
            <a:schemeClr val="bg1">
              <a:alpha val="7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Our expertise makes us competent, but our values make us trustworthy. - </a:t>
            </a:r>
            <a:r>
              <a:rPr kumimoji="0" lang="en-US" sz="2200" b="0" i="0" u="none" strike="noStrike" kern="1200" cap="none" spc="0" normalizeH="0" baseline="0" noProof="0" err="1">
                <a:ln>
                  <a:noFill/>
                </a:ln>
                <a:solidFill>
                  <a:prstClr val="black"/>
                </a:solidFill>
                <a:effectLst/>
                <a:uLnTx/>
                <a:uFillTx/>
                <a:latin typeface="Calibri" panose="020F0502020204030204"/>
                <a:ea typeface="+mn-lt"/>
                <a:cs typeface="Calibri" panose="020F0502020204030204"/>
              </a:rPr>
              <a:t>Rabow</a:t>
            </a:r>
            <a:r>
              <a:rPr kumimoji="0" lang="en-US" sz="22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 et al</a:t>
            </a: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8C1E46B-289B-E8DE-C74B-8A030DE1C5BF}"/>
              </a:ext>
            </a:extLst>
          </p:cNvPr>
          <p:cNvSpPr txBox="1"/>
          <p:nvPr/>
        </p:nvSpPr>
        <p:spPr>
          <a:xfrm>
            <a:off x="49161" y="6083709"/>
            <a:ext cx="42893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7E6E6"/>
                </a:solidFill>
                <a:ea typeface="Calibri"/>
                <a:cs typeface="Calibri"/>
              </a:rPr>
              <a:t>Image by Sherry Adkins, Author owned</a:t>
            </a:r>
            <a:endParaRPr lang="en-US" dirty="0">
              <a:solidFill>
                <a:srgbClr val="E7E6E6"/>
              </a:solidFill>
            </a:endParaRPr>
          </a:p>
        </p:txBody>
      </p:sp>
    </p:spTree>
    <p:extLst>
      <p:ext uri="{BB962C8B-B14F-4D97-AF65-F5344CB8AC3E}">
        <p14:creationId xmlns:p14="http://schemas.microsoft.com/office/powerpoint/2010/main" val="13874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C610C1-D6A0-4D44-9C46-C40ED8156CE9}"/>
              </a:ext>
            </a:extLst>
          </p:cNvPr>
          <p:cNvSpPr>
            <a:spLocks noGrp="1"/>
          </p:cNvSpPr>
          <p:nvPr>
            <p:ph type="title"/>
          </p:nvPr>
        </p:nvSpPr>
        <p:spPr>
          <a:xfrm>
            <a:off x="635000" y="640823"/>
            <a:ext cx="3418659" cy="5583148"/>
          </a:xfrm>
        </p:spPr>
        <p:txBody>
          <a:bodyPr anchor="ctr">
            <a:normAutofit/>
          </a:bodyPr>
          <a:lstStyle/>
          <a:p>
            <a:r>
              <a:rPr lang="en-US" sz="5400"/>
              <a:t>Reflect</a:t>
            </a:r>
            <a:br>
              <a:rPr lang="en-US" sz="5400">
                <a:cs typeface="Calibri Light"/>
              </a:rPr>
            </a:br>
            <a:r>
              <a:rPr lang="en-US" sz="2400">
                <a:ea typeface="+mj-lt"/>
                <a:cs typeface="+mj-lt"/>
              </a:rPr>
              <a:t>Write for two minutes</a:t>
            </a:r>
            <a:endParaRPr lang="en-US" sz="240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23DE7E0-9F20-D033-E8D8-4EB0DBE4AF3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20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582FF1-983E-4D4D-98E0-148E1CCB8262}"/>
              </a:ext>
            </a:extLst>
          </p:cNvPr>
          <p:cNvSpPr>
            <a:spLocks noGrp="1"/>
          </p:cNvSpPr>
          <p:nvPr>
            <p:ph type="title"/>
          </p:nvPr>
        </p:nvSpPr>
        <p:spPr>
          <a:xfrm>
            <a:off x="838200" y="365125"/>
            <a:ext cx="10515600" cy="1325563"/>
          </a:xfrm>
        </p:spPr>
        <p:txBody>
          <a:bodyPr>
            <a:normAutofit/>
          </a:bodyPr>
          <a:lstStyle/>
          <a:p>
            <a:r>
              <a:rPr lang="en-US" sz="4000" dirty="0"/>
              <a:t>What are the responsibilities of a profession?</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B2EB9C-1382-4DD3-8425-6057DCA19775}"/>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2200">
              <a:cs typeface="Calibri"/>
            </a:endParaRPr>
          </a:p>
        </p:txBody>
      </p:sp>
    </p:spTree>
    <p:extLst>
      <p:ext uri="{BB962C8B-B14F-4D97-AF65-F5344CB8AC3E}">
        <p14:creationId xmlns:p14="http://schemas.microsoft.com/office/powerpoint/2010/main" val="303607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582FF1-983E-4D4D-98E0-148E1CCB8262}"/>
              </a:ext>
            </a:extLst>
          </p:cNvPr>
          <p:cNvSpPr>
            <a:spLocks noGrp="1"/>
          </p:cNvSpPr>
          <p:nvPr>
            <p:ph type="title"/>
          </p:nvPr>
        </p:nvSpPr>
        <p:spPr>
          <a:xfrm>
            <a:off x="838200" y="365125"/>
            <a:ext cx="10515600" cy="1325563"/>
          </a:xfrm>
        </p:spPr>
        <p:txBody>
          <a:bodyPr>
            <a:normAutofit/>
          </a:bodyPr>
          <a:lstStyle/>
          <a:p>
            <a:r>
              <a:rPr lang="en-US" sz="4000"/>
              <a:t>Characteristics / responsibilities of a profession</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B2EB9C-1382-4DD3-8425-6057DCA19775}"/>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a:ea typeface="+mn-lt"/>
                <a:cs typeface="+mn-lt"/>
              </a:rPr>
              <a:t>Essential services</a:t>
            </a:r>
            <a:endParaRPr lang="en-US">
              <a:cs typeface="Calibri" panose="020F0502020204030204"/>
            </a:endParaRPr>
          </a:p>
          <a:p>
            <a:r>
              <a:rPr lang="en-US" sz="2200">
                <a:ea typeface="+mn-lt"/>
                <a:cs typeface="+mn-lt"/>
              </a:rPr>
              <a:t>Specialized knowledge</a:t>
            </a:r>
            <a:endParaRPr lang="en-US">
              <a:cs typeface="Calibri" panose="020F0502020204030204"/>
            </a:endParaRPr>
          </a:p>
          <a:p>
            <a:r>
              <a:rPr lang="en-US" sz="2200">
                <a:ea typeface="+mn-lt"/>
                <a:cs typeface="+mn-lt"/>
              </a:rPr>
              <a:t>Service to patient/client, commitment</a:t>
            </a:r>
            <a:endParaRPr lang="en-US">
              <a:cs typeface="Calibri" panose="020F0502020204030204"/>
            </a:endParaRPr>
          </a:p>
          <a:p>
            <a:r>
              <a:rPr lang="en-US" sz="2200">
                <a:ea typeface="+mn-lt"/>
                <a:cs typeface="+mn-lt"/>
              </a:rPr>
              <a:t>Standards</a:t>
            </a:r>
            <a:endParaRPr lang="en-US">
              <a:cs typeface="Calibri" panose="020F0502020204030204"/>
            </a:endParaRPr>
          </a:p>
          <a:p>
            <a:r>
              <a:rPr lang="en-US" sz="2200">
                <a:ea typeface="+mn-lt"/>
                <a:cs typeface="+mn-lt"/>
              </a:rPr>
              <a:t>Public trust</a:t>
            </a:r>
            <a:endParaRPr lang="en-US">
              <a:cs typeface="Calibri" panose="020F0502020204030204"/>
            </a:endParaRPr>
          </a:p>
          <a:p>
            <a:r>
              <a:rPr lang="en-US" sz="2200">
                <a:ea typeface="+mn-lt"/>
                <a:cs typeface="+mn-lt"/>
              </a:rPr>
              <a:t>Authority and Accountability</a:t>
            </a:r>
            <a:endParaRPr lang="en-US">
              <a:cs typeface="Calibri" panose="020F0502020204030204"/>
            </a:endParaRPr>
          </a:p>
          <a:p>
            <a:pPr marL="0" indent="0">
              <a:buNone/>
            </a:pPr>
            <a:r>
              <a:rPr lang="en-US" sz="2200">
                <a:cs typeface="Calibri" panose="020F0502020204030204"/>
              </a:rPr>
              <a:t>...</a:t>
            </a:r>
          </a:p>
          <a:p>
            <a:pPr marL="0" indent="0">
              <a:buNone/>
            </a:pPr>
            <a:endParaRPr lang="en-US" sz="2200">
              <a:cs typeface="Calibri" panose="020F0502020204030204"/>
            </a:endParaRPr>
          </a:p>
        </p:txBody>
      </p:sp>
      <p:sp>
        <p:nvSpPr>
          <p:cNvPr id="5" name="TextBox 4">
            <a:extLst>
              <a:ext uri="{FF2B5EF4-FFF2-40B4-BE49-F238E27FC236}">
                <a16:creationId xmlns:a16="http://schemas.microsoft.com/office/drawing/2014/main" id="{82EC315A-4C1E-71EE-98C3-4513A9FAA9E7}"/>
              </a:ext>
            </a:extLst>
          </p:cNvPr>
          <p:cNvSpPr txBox="1"/>
          <p:nvPr/>
        </p:nvSpPr>
        <p:spPr>
          <a:xfrm>
            <a:off x="666918" y="5950257"/>
            <a:ext cx="105733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principal objective of the medical profession is to render service to humanity with full respect for the dignity of man.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- 1957 ethical code of the AMA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66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5140107" y="329184"/>
            <a:ext cx="6448178" cy="1783080"/>
          </a:xfrm>
        </p:spPr>
        <p:txBody>
          <a:bodyPr anchor="b">
            <a:noAutofit/>
          </a:bodyPr>
          <a:lstStyle/>
          <a:p>
            <a:r>
              <a:rPr lang="en-US" sz="4500" dirty="0"/>
              <a:t>What ethical principles or values are related to error?</a:t>
            </a:r>
            <a:endParaRPr lang="en-US" sz="4500" dirty="0">
              <a:cs typeface="Calibri Light"/>
            </a:endParaRPr>
          </a:p>
        </p:txBody>
      </p:sp>
      <p:pic>
        <p:nvPicPr>
          <p:cNvPr id="5" name="Picture 4">
            <a:extLst>
              <a:ext uri="{FF2B5EF4-FFF2-40B4-BE49-F238E27FC236}">
                <a16:creationId xmlns:a16="http://schemas.microsoft.com/office/drawing/2014/main" id="{7398ACA0-69E8-8DB6-4B3F-18294F3493B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716" r="24716"/>
          <a:stretch/>
        </p:blipFill>
        <p:spPr>
          <a:xfrm>
            <a:off x="-387457"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C27EF1-E2B6-4947-9096-799B25D40B1B}"/>
              </a:ext>
            </a:extLst>
          </p:cNvPr>
          <p:cNvSpPr>
            <a:spLocks noGrp="1"/>
          </p:cNvSpPr>
          <p:nvPr>
            <p:ph idx="1"/>
          </p:nvPr>
        </p:nvSpPr>
        <p:spPr>
          <a:xfrm>
            <a:off x="5297762" y="2706624"/>
            <a:ext cx="6251110" cy="3483864"/>
          </a:xfrm>
        </p:spPr>
        <p:txBody>
          <a:bodyPr vert="horz" lIns="91440" tIns="45720" rIns="91440" bIns="45720" rtlCol="0" anchor="t">
            <a:normAutofit/>
          </a:bodyPr>
          <a:lstStyle/>
          <a:p>
            <a:endParaRPr lang="en-US" sz="2000">
              <a:cs typeface="Calibri"/>
            </a:endParaRPr>
          </a:p>
          <a:p>
            <a:endParaRPr lang="en-US" sz="2000"/>
          </a:p>
        </p:txBody>
      </p:sp>
      <p:sp>
        <p:nvSpPr>
          <p:cNvPr id="6" name="TextBox 5">
            <a:extLst>
              <a:ext uri="{FF2B5EF4-FFF2-40B4-BE49-F238E27FC236}">
                <a16:creationId xmlns:a16="http://schemas.microsoft.com/office/drawing/2014/main" id="{4CFE068C-D9C7-293C-F43E-28C02BA916CD}"/>
              </a:ext>
            </a:extLst>
          </p:cNvPr>
          <p:cNvSpPr txBox="1"/>
          <p:nvPr/>
        </p:nvSpPr>
        <p:spPr>
          <a:xfrm>
            <a:off x="3784169" y="6612610"/>
            <a:ext cx="4657725" cy="317500"/>
          </a:xfrm>
          <a:prstGeom prst="rect">
            <a:avLst/>
          </a:prstGeom>
        </p:spPr>
        <p:txBody>
          <a:bodyPr>
            <a:normAutofit fontScale="70000" lnSpcReduction="20000"/>
          </a:bodyPr>
          <a:lstStyle/>
          <a:p>
            <a:r>
              <a:rPr lang="en-US">
                <a:hlinkClick r:id="rId4"/>
              </a:rPr>
              <a:t>This Photo</a:t>
            </a:r>
            <a:r>
              <a:rPr lang="en-US"/>
              <a:t> by Unknown author is licensed under </a:t>
            </a:r>
            <a:r>
              <a:rPr lang="en-US">
                <a:hlinkClick r:id="rId5"/>
              </a:rPr>
              <a:t>CC BY-SA-NC</a:t>
            </a:r>
            <a:r>
              <a:rPr lang="en-US"/>
              <a:t>.</a:t>
            </a:r>
          </a:p>
        </p:txBody>
      </p:sp>
    </p:spTree>
    <p:extLst>
      <p:ext uri="{BB962C8B-B14F-4D97-AF65-F5344CB8AC3E}">
        <p14:creationId xmlns:p14="http://schemas.microsoft.com/office/powerpoint/2010/main" val="415407967"/>
      </p:ext>
    </p:extLst>
  </p:cSld>
  <p:clrMapOvr>
    <a:masterClrMapping/>
  </p:clrMapOvr>
  <p:extLst>
    <p:ext uri="{6950BFC3-D8DA-4A85-94F7-54DA5524770B}">
      <p188:commentRel xmlns:p188="http://schemas.microsoft.com/office/powerpoint/2018/8/main" xmlns="" r:id="rId6"/>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5297762" y="329184"/>
            <a:ext cx="6557540" cy="1783080"/>
          </a:xfrm>
        </p:spPr>
        <p:txBody>
          <a:bodyPr anchor="b">
            <a:noAutofit/>
          </a:bodyPr>
          <a:lstStyle/>
          <a:p>
            <a:r>
              <a:rPr lang="en-US" sz="3600"/>
              <a:t>Ethical principles/values </a:t>
            </a:r>
            <a:br>
              <a:rPr lang="en-US" sz="3600"/>
            </a:br>
            <a:r>
              <a:rPr lang="en-US" sz="3600"/>
              <a:t>related to error</a:t>
            </a:r>
          </a:p>
        </p:txBody>
      </p:sp>
      <p:pic>
        <p:nvPicPr>
          <p:cNvPr id="5" name="Picture 4" descr="A picture containing person, hand&#10;&#10;Description automatically generated">
            <a:extLst>
              <a:ext uri="{FF2B5EF4-FFF2-40B4-BE49-F238E27FC236}">
                <a16:creationId xmlns:a16="http://schemas.microsoft.com/office/drawing/2014/main" id="{7398ACA0-69E8-8DB6-4B3F-18294F3493B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716" r="247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C27EF1-E2B6-4947-9096-799B25D40B1B}"/>
              </a:ext>
            </a:extLst>
          </p:cNvPr>
          <p:cNvSpPr>
            <a:spLocks noGrp="1"/>
          </p:cNvSpPr>
          <p:nvPr>
            <p:ph idx="1"/>
          </p:nvPr>
        </p:nvSpPr>
        <p:spPr>
          <a:xfrm>
            <a:off x="5297762" y="2706624"/>
            <a:ext cx="6251110" cy="3701766"/>
          </a:xfrm>
        </p:spPr>
        <p:txBody>
          <a:bodyPr vert="horz" lIns="91440" tIns="45720" rIns="91440" bIns="45720" rtlCol="0" anchor="t">
            <a:normAutofit/>
          </a:bodyPr>
          <a:lstStyle/>
          <a:p>
            <a:r>
              <a:rPr lang="en-US" sz="2000" dirty="0"/>
              <a:t>Beneficence/Nonmaleficence, autonomy, justice</a:t>
            </a:r>
          </a:p>
          <a:p>
            <a:r>
              <a:rPr lang="en-US" sz="2000" dirty="0"/>
              <a:t>Practice – continuous improvement</a:t>
            </a:r>
            <a:endParaRPr lang="en-US" sz="2000" dirty="0">
              <a:cs typeface="Calibri"/>
            </a:endParaRPr>
          </a:p>
          <a:p>
            <a:r>
              <a:rPr lang="en-US" sz="2000" dirty="0"/>
              <a:t>Service – how do you define</a:t>
            </a:r>
            <a:endParaRPr lang="en-US" sz="2000" dirty="0">
              <a:cs typeface="Calibri"/>
            </a:endParaRPr>
          </a:p>
          <a:p>
            <a:r>
              <a:rPr lang="en-US" sz="2000" dirty="0"/>
              <a:t>Authority</a:t>
            </a:r>
            <a:endParaRPr lang="en-US" sz="2000" dirty="0">
              <a:cs typeface="Calibri"/>
            </a:endParaRPr>
          </a:p>
          <a:p>
            <a:r>
              <a:rPr lang="en-US" sz="2000" dirty="0">
                <a:cs typeface="Calibri"/>
              </a:rPr>
              <a:t>Honesty</a:t>
            </a:r>
          </a:p>
          <a:p>
            <a:pPr marL="0" indent="0">
              <a:buNone/>
            </a:pPr>
            <a:endParaRPr lang="en-US" sz="2000" dirty="0">
              <a:cs typeface="Calibri"/>
            </a:endParaRPr>
          </a:p>
          <a:p>
            <a:endParaRPr lang="en-US" sz="2000">
              <a:cs typeface="Calibri"/>
            </a:endParaRPr>
          </a:p>
        </p:txBody>
      </p:sp>
      <p:sp>
        <p:nvSpPr>
          <p:cNvPr id="4" name="TextBox 1">
            <a:extLst>
              <a:ext uri="{FF2B5EF4-FFF2-40B4-BE49-F238E27FC236}">
                <a16:creationId xmlns:a16="http://schemas.microsoft.com/office/drawing/2014/main" id="{8E4ECB06-2278-06E0-596C-8586B6EEA956}"/>
              </a:ext>
            </a:extLst>
          </p:cNvPr>
          <p:cNvSpPr txBox="1"/>
          <p:nvPr/>
        </p:nvSpPr>
        <p:spPr>
          <a:xfrm>
            <a:off x="4536129" y="6059048"/>
            <a:ext cx="753182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We become just by doing just actions, temperate by doing temperate actions, brave by doing brave actions. -Aristotle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337CFE-C1A4-6BEF-05DC-1E6D22312E90}"/>
              </a:ext>
            </a:extLst>
          </p:cNvPr>
          <p:cNvSpPr txBox="1"/>
          <p:nvPr/>
        </p:nvSpPr>
        <p:spPr>
          <a:xfrm>
            <a:off x="0" y="6654800"/>
            <a:ext cx="4657725" cy="317500"/>
          </a:xfrm>
          <a:prstGeom prst="rect">
            <a:avLst/>
          </a:prstGeom>
        </p:spPr>
        <p:txBody>
          <a:bodyPr>
            <a:normAutofit fontScale="70000" lnSpcReduction="20000"/>
          </a:bodyPr>
          <a:lstStyle/>
          <a:p>
            <a:r>
              <a:rPr lang="en-US">
                <a:solidFill>
                  <a:srgbClr val="FFFFFF"/>
                </a:solidFill>
                <a:hlinkClick r:id="rId4">
                  <a:extLst>
                    <a:ext uri="{A12FA001-AC4F-418D-AE19-62706E023703}">
                      <ahyp:hlinkClr xmlns:ahyp="http://schemas.microsoft.com/office/drawing/2018/hyperlinkcolor" val="tx"/>
                    </a:ext>
                  </a:extLst>
                </a:hlinkClick>
              </a:rPr>
              <a:t>This Photo</a:t>
            </a:r>
            <a:r>
              <a:rPr lang="en-US">
                <a:solidFill>
                  <a:srgbClr val="FFFFFF"/>
                </a:solidFill>
              </a:rPr>
              <a:t> by Unknown author is licensed under </a:t>
            </a:r>
            <a:r>
              <a:rPr lang="en-US">
                <a:solidFill>
                  <a:srgbClr val="FFFFFF"/>
                </a:solidFill>
                <a:hlinkClick r:id="rId5">
                  <a:extLst>
                    <a:ext uri="{A12FA001-AC4F-418D-AE19-62706E023703}">
                      <ahyp:hlinkClr xmlns:ahyp="http://schemas.microsoft.com/office/drawing/2018/hyperlinkcolor" val="tx"/>
                    </a:ext>
                  </a:extLst>
                </a:hlinkClick>
              </a:rPr>
              <a:t>CC BY-SA-NC</a:t>
            </a:r>
            <a:r>
              <a:rPr lang="en-US">
                <a:solidFill>
                  <a:srgbClr val="FFFFFF"/>
                </a:solidFill>
              </a:rPr>
              <a:t>.</a:t>
            </a:r>
          </a:p>
        </p:txBody>
      </p:sp>
    </p:spTree>
    <p:extLst>
      <p:ext uri="{BB962C8B-B14F-4D97-AF65-F5344CB8AC3E}">
        <p14:creationId xmlns:p14="http://schemas.microsoft.com/office/powerpoint/2010/main" val="337694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0CC770-8F9B-4430-87B0-C97350B02DAE}"/>
              </a:ext>
            </a:extLst>
          </p:cNvPr>
          <p:cNvSpPr>
            <a:spLocks noGrp="1"/>
          </p:cNvSpPr>
          <p:nvPr>
            <p:ph type="title"/>
          </p:nvPr>
        </p:nvSpPr>
        <p:spPr>
          <a:xfrm>
            <a:off x="572493" y="238539"/>
            <a:ext cx="11018520" cy="1434415"/>
          </a:xfrm>
        </p:spPr>
        <p:txBody>
          <a:bodyPr anchor="b">
            <a:normAutofit/>
          </a:bodyPr>
          <a:lstStyle/>
          <a:p>
            <a:r>
              <a:rPr lang="en-US" sz="4600"/>
              <a:t>Fears and barriers to acknowledging error...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8DEDE717-20CF-0D9D-FC9F-67327FE1EC3E}"/>
              </a:ext>
            </a:extLst>
          </p:cNvPr>
          <p:cNvSpPr>
            <a:spLocks noGrp="1"/>
          </p:cNvSpPr>
          <p:nvPr>
            <p:ph idx="1"/>
          </p:nvPr>
        </p:nvSpPr>
        <p:spPr>
          <a:xfrm>
            <a:off x="572493" y="2071316"/>
            <a:ext cx="6713552" cy="4119172"/>
          </a:xfrm>
        </p:spPr>
        <p:txBody>
          <a:bodyPr anchor="t">
            <a:normAutofit/>
          </a:bodyPr>
          <a:lstStyle/>
          <a:p>
            <a:r>
              <a:rPr lang="en-US" sz="2200">
                <a:cs typeface="Calibri"/>
              </a:rPr>
              <a:t>What makes it hard?</a:t>
            </a:r>
            <a:endParaRPr lang="en-US" sz="2200"/>
          </a:p>
        </p:txBody>
      </p:sp>
      <p:pic>
        <p:nvPicPr>
          <p:cNvPr id="4" name="Picture 4" descr="A picture containing text&#10;&#10;Description automatically generated">
            <a:extLst>
              <a:ext uri="{FF2B5EF4-FFF2-40B4-BE49-F238E27FC236}">
                <a16:creationId xmlns:a16="http://schemas.microsoft.com/office/drawing/2014/main" id="{58252C07-51EF-E287-E35F-8EBC9B09164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25" b="-3"/>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8253CAF8-F51E-4D06-CC30-E38E1063E85E}"/>
              </a:ext>
            </a:extLst>
          </p:cNvPr>
          <p:cNvSpPr txBox="1"/>
          <p:nvPr/>
        </p:nvSpPr>
        <p:spPr>
          <a:xfrm>
            <a:off x="9142968" y="5990433"/>
            <a:ext cx="247375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BY-NC-ND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9470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330F-26D5-FD1F-7490-16C15CD5FA9A}"/>
              </a:ext>
            </a:extLst>
          </p:cNvPr>
          <p:cNvSpPr>
            <a:spLocks noGrp="1"/>
          </p:cNvSpPr>
          <p:nvPr>
            <p:ph type="title"/>
          </p:nvPr>
        </p:nvSpPr>
        <p:spPr/>
        <p:txBody>
          <a:bodyPr/>
          <a:lstStyle/>
          <a:p>
            <a:r>
              <a:rPr lang="en-US">
                <a:cs typeface="Calibri Light"/>
              </a:rPr>
              <a:t>Our story</a:t>
            </a:r>
          </a:p>
        </p:txBody>
      </p:sp>
      <p:sp>
        <p:nvSpPr>
          <p:cNvPr id="3" name="Content Placeholder 2">
            <a:extLst>
              <a:ext uri="{FF2B5EF4-FFF2-40B4-BE49-F238E27FC236}">
                <a16:creationId xmlns:a16="http://schemas.microsoft.com/office/drawing/2014/main" id="{7334D051-47CC-3139-CB61-5CE651A55729}"/>
              </a:ext>
            </a:extLst>
          </p:cNvPr>
          <p:cNvSpPr>
            <a:spLocks noGrp="1"/>
          </p:cNvSpPr>
          <p:nvPr>
            <p:ph idx="1"/>
          </p:nvPr>
        </p:nvSpPr>
        <p:spPr/>
        <p:txBody>
          <a:bodyPr vert="horz" lIns="91440" tIns="45720" rIns="91440" bIns="45720" rtlCol="0" anchor="t">
            <a:normAutofit/>
          </a:bodyPr>
          <a:lstStyle/>
          <a:p>
            <a:r>
              <a:rPr lang="en-US">
                <a:cs typeface="Calibri"/>
              </a:rPr>
              <a:t>Hear the story</a:t>
            </a:r>
          </a:p>
          <a:p>
            <a:r>
              <a:rPr lang="en-US">
                <a:cs typeface="Calibri"/>
              </a:rPr>
              <a:t>Take 3 minutes to reflect in writing:</a:t>
            </a:r>
          </a:p>
          <a:p>
            <a:pPr lvl="1"/>
            <a:r>
              <a:rPr lang="en-US">
                <a:cs typeface="Calibri"/>
              </a:rPr>
              <a:t>Why did this happen?</a:t>
            </a:r>
          </a:p>
          <a:p>
            <a:pPr lvl="1"/>
            <a:r>
              <a:rPr lang="en-US">
                <a:cs typeface="Calibri"/>
              </a:rPr>
              <a:t>What did the physician feel?</a:t>
            </a:r>
          </a:p>
          <a:p>
            <a:pPr lvl="1"/>
            <a:r>
              <a:rPr lang="en-US">
                <a:cs typeface="Calibri"/>
              </a:rPr>
              <a:t>What did they do?  What would you do?</a:t>
            </a:r>
          </a:p>
          <a:p>
            <a:pPr lvl="1"/>
            <a:r>
              <a:rPr lang="en-US">
                <a:cs typeface="Calibri"/>
              </a:rPr>
              <a:t>Did the physician recover? How?</a:t>
            </a:r>
          </a:p>
          <a:p>
            <a:pPr lvl="1"/>
            <a:r>
              <a:rPr lang="en-US">
                <a:cs typeface="Calibri"/>
              </a:rPr>
              <a:t>How did the patient discover and process?</a:t>
            </a:r>
          </a:p>
          <a:p>
            <a:pPr lvl="1"/>
            <a:r>
              <a:rPr lang="en-US">
                <a:cs typeface="Calibri"/>
              </a:rPr>
              <a:t>Did anyone learn from the error?</a:t>
            </a:r>
          </a:p>
          <a:p>
            <a:pPr lvl="1"/>
            <a:r>
              <a:rPr lang="en-US">
                <a:cs typeface="Calibri"/>
              </a:rPr>
              <a:t>What surprised you?</a:t>
            </a:r>
          </a:p>
        </p:txBody>
      </p:sp>
    </p:spTree>
    <p:extLst>
      <p:ext uri="{BB962C8B-B14F-4D97-AF65-F5344CB8AC3E}">
        <p14:creationId xmlns:p14="http://schemas.microsoft.com/office/powerpoint/2010/main" val="214113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unset, silhouette&#10;&#10;Description automatically generated">
            <a:extLst>
              <a:ext uri="{FF2B5EF4-FFF2-40B4-BE49-F238E27FC236}">
                <a16:creationId xmlns:a16="http://schemas.microsoft.com/office/drawing/2014/main" id="{6B182204-5074-2016-D870-D6517E106DD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667"/>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474AF9-C42D-4BA6-8D35-CC05307B4360}"/>
              </a:ext>
            </a:extLst>
          </p:cNvPr>
          <p:cNvSpPr>
            <a:spLocks noGrp="1"/>
          </p:cNvSpPr>
          <p:nvPr>
            <p:ph type="title"/>
          </p:nvPr>
        </p:nvSpPr>
        <p:spPr>
          <a:xfrm>
            <a:off x="709448" y="1913950"/>
            <a:ext cx="4204137" cy="1342754"/>
          </a:xfrm>
        </p:spPr>
        <p:txBody>
          <a:bodyPr>
            <a:normAutofit/>
          </a:bodyPr>
          <a:lstStyle/>
          <a:p>
            <a:pPr algn="ctr"/>
            <a:r>
              <a:rPr lang="en-US" sz="3600"/>
              <a:t>Trust</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9AE72C-8C05-4B2F-8AE7-5D5038B1A83F}"/>
              </a:ext>
            </a:extLst>
          </p:cNvPr>
          <p:cNvSpPr>
            <a:spLocks noGrp="1"/>
          </p:cNvSpPr>
          <p:nvPr>
            <p:ph idx="1"/>
          </p:nvPr>
        </p:nvSpPr>
        <p:spPr>
          <a:xfrm>
            <a:off x="525516" y="3430273"/>
            <a:ext cx="5037521" cy="2607139"/>
          </a:xfrm>
        </p:spPr>
        <p:txBody>
          <a:bodyPr anchor="ctr">
            <a:normAutofit/>
          </a:bodyPr>
          <a:lstStyle/>
          <a:p>
            <a:r>
              <a:rPr lang="en-US" sz="1800"/>
              <a:t>Can we trust society?  Our patients?  Each other?</a:t>
            </a:r>
          </a:p>
          <a:p>
            <a:r>
              <a:rPr lang="en-US" sz="1800"/>
              <a:t>Can they trust us?</a:t>
            </a:r>
            <a:endParaRPr lang="en-US" sz="1800">
              <a:cs typeface="Calibri"/>
            </a:endParaRPr>
          </a:p>
        </p:txBody>
      </p:sp>
      <p:sp>
        <p:nvSpPr>
          <p:cNvPr id="5" name="TextBox 4">
            <a:extLst>
              <a:ext uri="{FF2B5EF4-FFF2-40B4-BE49-F238E27FC236}">
                <a16:creationId xmlns:a16="http://schemas.microsoft.com/office/drawing/2014/main" id="{1F4FACE4-7C03-5C3A-AFAD-7E4F4156720B}"/>
              </a:ext>
            </a:extLst>
          </p:cNvPr>
          <p:cNvSpPr txBox="1"/>
          <p:nvPr/>
        </p:nvSpPr>
        <p:spPr>
          <a:xfrm>
            <a:off x="9990755" y="6657945"/>
            <a:ext cx="220124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61592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C610C1-D6A0-4D44-9C46-C40ED8156CE9}"/>
              </a:ext>
            </a:extLst>
          </p:cNvPr>
          <p:cNvSpPr>
            <a:spLocks noGrp="1"/>
          </p:cNvSpPr>
          <p:nvPr>
            <p:ph type="title"/>
          </p:nvPr>
        </p:nvSpPr>
        <p:spPr>
          <a:xfrm>
            <a:off x="635000" y="640823"/>
            <a:ext cx="3418659" cy="5583148"/>
          </a:xfrm>
        </p:spPr>
        <p:txBody>
          <a:bodyPr anchor="ctr">
            <a:normAutofit/>
          </a:bodyPr>
          <a:lstStyle/>
          <a:p>
            <a:r>
              <a:rPr lang="en-US" sz="5400"/>
              <a:t>Reflect</a:t>
            </a:r>
            <a:br>
              <a:rPr lang="en-US" sz="5400">
                <a:cs typeface="Calibri Light"/>
              </a:rPr>
            </a:br>
            <a:r>
              <a:rPr lang="en-US" sz="2400">
                <a:ea typeface="+mj-lt"/>
                <a:cs typeface="+mj-lt"/>
              </a:rPr>
              <a:t>Write for two minutes</a:t>
            </a:r>
            <a:endParaRPr lang="en-US" sz="240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23DE7E0-9F20-D033-E8D8-4EB0DBE4AF3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5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a:xfrm>
            <a:off x="695707" y="4497195"/>
            <a:ext cx="2775858" cy="1312956"/>
          </a:xfrm>
        </p:spPr>
        <p:txBody>
          <a:bodyPr>
            <a:normAutofit fontScale="90000"/>
          </a:bodyPr>
          <a:lstStyle/>
          <a:p>
            <a:br>
              <a:rPr lang="en-US">
                <a:solidFill>
                  <a:srgbClr val="FFFFFF"/>
                </a:solidFill>
              </a:rPr>
            </a:br>
            <a:br>
              <a:rPr lang="en-US"/>
            </a:br>
            <a:r>
              <a:rPr lang="en-US">
                <a:solidFill>
                  <a:srgbClr val="FFFFFF"/>
                </a:solidFill>
              </a:rPr>
              <a:t>Culture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US" sz="2600">
              <a:ea typeface="+mn-lt"/>
              <a:cs typeface="+mn-lt"/>
            </a:endParaRPr>
          </a:p>
          <a:p>
            <a:pPr marL="0" indent="0">
              <a:buNone/>
            </a:pPr>
            <a:endParaRPr lang="en-US" sz="2600">
              <a:ea typeface="+mn-lt"/>
              <a:cs typeface="+mn-lt"/>
            </a:endParaRPr>
          </a:p>
          <a:p>
            <a:pPr marL="0" indent="0">
              <a:buNone/>
            </a:pPr>
            <a:endParaRPr lang="en-US" sz="2600">
              <a:ea typeface="+mn-lt"/>
              <a:cs typeface="+mn-lt"/>
            </a:endParaRPr>
          </a:p>
          <a:p>
            <a:pPr marL="0" indent="0">
              <a:buNone/>
            </a:pPr>
            <a:endParaRPr lang="en-US" sz="2600">
              <a:ea typeface="+mn-lt"/>
              <a:cs typeface="+mn-lt"/>
            </a:endParaRPr>
          </a:p>
          <a:p>
            <a:pPr marL="0" indent="0">
              <a:buNone/>
            </a:pPr>
            <a:r>
              <a:rPr lang="en-US" sz="2600">
                <a:ea typeface="+mn-lt"/>
                <a:cs typeface="+mn-lt"/>
              </a:rPr>
              <a:t>The single greatest impediment to error prevention in the medical industry is that we punish people for making mistakes. </a:t>
            </a:r>
          </a:p>
          <a:p>
            <a:pPr marL="0" indent="0">
              <a:buNone/>
            </a:pPr>
            <a:endParaRPr lang="en-US">
              <a:cs typeface="Calibri"/>
            </a:endParaRPr>
          </a:p>
          <a:p>
            <a:pPr>
              <a:buFontTx/>
              <a:buChar char="-"/>
            </a:pPr>
            <a:r>
              <a:rPr lang="en-US" sz="2000">
                <a:ea typeface="+mn-lt"/>
                <a:cs typeface="+mn-lt"/>
              </a:rPr>
              <a:t>Dr. Lucian </a:t>
            </a:r>
            <a:r>
              <a:rPr lang="en-US" sz="2000" err="1">
                <a:ea typeface="+mn-lt"/>
                <a:cs typeface="+mn-lt"/>
              </a:rPr>
              <a:t>Leape</a:t>
            </a:r>
            <a:r>
              <a:rPr lang="en-US" sz="2000">
                <a:ea typeface="+mn-lt"/>
                <a:cs typeface="+mn-lt"/>
              </a:rPr>
              <a:t>, Professor, Harvard School of Public Health Testimony before Congress on Health Care Quality Improvement</a:t>
            </a:r>
            <a:endParaRPr lang="en-US" sz="2600">
              <a:ea typeface="+mn-lt"/>
              <a:cs typeface="+mn-lt"/>
            </a:endParaRPr>
          </a:p>
          <a:p>
            <a:pPr marL="0" indent="0">
              <a:buNone/>
            </a:pPr>
            <a:endParaRPr lang="en-US" sz="2600">
              <a:ea typeface="+mn-lt"/>
              <a:cs typeface="+mn-lt"/>
            </a:endParaRPr>
          </a:p>
          <a:p>
            <a:pPr marL="0" indent="0">
              <a:buNone/>
            </a:pPr>
            <a:endParaRPr lang="en-US" sz="2600">
              <a:ea typeface="+mn-lt"/>
              <a:cs typeface="+mn-lt"/>
            </a:endParaRPr>
          </a:p>
          <a:p>
            <a:pPr marL="0" indent="0">
              <a:buNone/>
            </a:pPr>
            <a:endParaRPr lang="en-US" sz="2600">
              <a:cs typeface="Calibri"/>
            </a:endParaRPr>
          </a:p>
        </p:txBody>
      </p:sp>
      <p:pic>
        <p:nvPicPr>
          <p:cNvPr id="4" name="Picture 4">
            <a:extLst>
              <a:ext uri="{FF2B5EF4-FFF2-40B4-BE49-F238E27FC236}">
                <a16:creationId xmlns:a16="http://schemas.microsoft.com/office/drawing/2014/main" id="{D81BD5AB-4150-3F84-2495-58B4179428A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4603" b="14603"/>
          <a:stretch/>
        </p:blipFill>
        <p:spPr>
          <a:xfrm>
            <a:off x="1855007" y="2319368"/>
            <a:ext cx="1853679" cy="1638314"/>
          </a:xfrm>
          <a:prstGeom prst="rect">
            <a:avLst/>
          </a:prstGeom>
        </p:spPr>
      </p:pic>
      <p:sp>
        <p:nvSpPr>
          <p:cNvPr id="5" name="TextBox 4">
            <a:extLst>
              <a:ext uri="{FF2B5EF4-FFF2-40B4-BE49-F238E27FC236}">
                <a16:creationId xmlns:a16="http://schemas.microsoft.com/office/drawing/2014/main" id="{C29978C9-B9FC-5C9C-10D8-00F252864FB4}"/>
              </a:ext>
            </a:extLst>
          </p:cNvPr>
          <p:cNvSpPr txBox="1"/>
          <p:nvPr/>
        </p:nvSpPr>
        <p:spPr>
          <a:xfrm>
            <a:off x="1855788" y="3957638"/>
            <a:ext cx="1852612" cy="317500"/>
          </a:xfrm>
          <a:prstGeom prst="rect">
            <a:avLst/>
          </a:prstGeom>
        </p:spPr>
        <p:txBody>
          <a:bodyPr>
            <a:normAutofit fontScale="47500" lnSpcReduction="20000"/>
          </a:bodyPr>
          <a:lstStyle/>
          <a:p>
            <a:r>
              <a:rPr lang="en-US">
                <a:hlinkClick r:id="rId4"/>
              </a:rPr>
              <a:t>This Photo</a:t>
            </a:r>
            <a:r>
              <a:rPr lang="en-US"/>
              <a:t> by Unknown author is licensed under </a:t>
            </a:r>
            <a:r>
              <a:rPr lang="en-US">
                <a:hlinkClick r:id="rId5"/>
              </a:rPr>
              <a:t>CC BY-NC</a:t>
            </a:r>
            <a:r>
              <a:rPr lang="en-US"/>
              <a:t>.</a:t>
            </a:r>
          </a:p>
        </p:txBody>
      </p:sp>
    </p:spTree>
    <p:extLst>
      <p:ext uri="{BB962C8B-B14F-4D97-AF65-F5344CB8AC3E}">
        <p14:creationId xmlns:p14="http://schemas.microsoft.com/office/powerpoint/2010/main" val="917611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346F5D-79D2-4B03-9A8E-6BC24F8290D0}"/>
              </a:ext>
            </a:extLst>
          </p:cNvPr>
          <p:cNvSpPr>
            <a:spLocks noGrp="1"/>
          </p:cNvSpPr>
          <p:nvPr>
            <p:ph type="title"/>
          </p:nvPr>
        </p:nvSpPr>
        <p:spPr>
          <a:xfrm>
            <a:off x="630936" y="502920"/>
            <a:ext cx="3419856" cy="1463040"/>
          </a:xfrm>
        </p:spPr>
        <p:txBody>
          <a:bodyPr anchor="ctr">
            <a:normAutofit/>
          </a:bodyPr>
          <a:lstStyle/>
          <a:p>
            <a:r>
              <a:rPr lang="en-US" sz="4800"/>
              <a:t>Medicine’s culture</a:t>
            </a: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349CC-610D-4B5D-910F-AEBE137B1783}"/>
              </a:ext>
            </a:extLst>
          </p:cNvPr>
          <p:cNvSpPr>
            <a:spLocks noGrp="1"/>
          </p:cNvSpPr>
          <p:nvPr>
            <p:ph idx="1"/>
          </p:nvPr>
        </p:nvSpPr>
        <p:spPr>
          <a:xfrm>
            <a:off x="4654295" y="502920"/>
            <a:ext cx="6894576" cy="1463040"/>
          </a:xfrm>
        </p:spPr>
        <p:txBody>
          <a:bodyPr anchor="ctr">
            <a:normAutofit/>
          </a:bodyPr>
          <a:lstStyle/>
          <a:p>
            <a:r>
              <a:rPr lang="en-US" sz="2200"/>
              <a:t>Expect perfection</a:t>
            </a:r>
          </a:p>
          <a:p>
            <a:r>
              <a:rPr lang="en-US" sz="2200"/>
              <a:t>Blame and punishment for individual</a:t>
            </a:r>
          </a:p>
          <a:p>
            <a:r>
              <a:rPr lang="en-US" sz="2200"/>
              <a:t>Hide mistakes</a:t>
            </a:r>
          </a:p>
        </p:txBody>
      </p:sp>
      <p:pic>
        <p:nvPicPr>
          <p:cNvPr id="4" name="Picture 3">
            <a:extLst>
              <a:ext uri="{FF2B5EF4-FFF2-40B4-BE49-F238E27FC236}">
                <a16:creationId xmlns:a16="http://schemas.microsoft.com/office/drawing/2014/main" id="{2A1D64B6-D438-8E6F-25CD-A156D590DF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43986" y="2290936"/>
            <a:ext cx="8291836" cy="3959352"/>
          </a:xfrm>
          <a:prstGeom prst="rect">
            <a:avLst/>
          </a:prstGeom>
        </p:spPr>
      </p:pic>
      <p:sp>
        <p:nvSpPr>
          <p:cNvPr id="5" name="TextBox 2">
            <a:extLst>
              <a:ext uri="{FF2B5EF4-FFF2-40B4-BE49-F238E27FC236}">
                <a16:creationId xmlns:a16="http://schemas.microsoft.com/office/drawing/2014/main" id="{DFA7564F-4090-388A-66A8-093DB26C2F4A}"/>
              </a:ext>
            </a:extLst>
          </p:cNvPr>
          <p:cNvSpPr txBox="1"/>
          <p:nvPr/>
        </p:nvSpPr>
        <p:spPr>
          <a:xfrm>
            <a:off x="7762068" y="6050233"/>
            <a:ext cx="2473754" cy="200055"/>
          </a:xfrm>
          <a:prstGeom prst="rect">
            <a:avLst/>
          </a:prstGeom>
          <a:solidFill>
            <a:srgbClr val="000000"/>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BY-NC-ND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25136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urtain, indoor, floor&#10;&#10;Description automatically generated">
            <a:extLst>
              <a:ext uri="{FF2B5EF4-FFF2-40B4-BE49-F238E27FC236}">
                <a16:creationId xmlns:a16="http://schemas.microsoft.com/office/drawing/2014/main" id="{F6716A22-9441-E9E4-8413-7F25EE7586D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3846"/>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0B3B2-62FD-290C-05A7-BE66E00FE01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a:t>What culture would achieve better outcomes for patients and teams?</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3559E5A-36B3-EC9D-6D4C-050B4F8EC309}"/>
              </a:ext>
            </a:extLst>
          </p:cNvPr>
          <p:cNvSpPr txBox="1"/>
          <p:nvPr/>
        </p:nvSpPr>
        <p:spPr>
          <a:xfrm>
            <a:off x="9851296" y="6657945"/>
            <a:ext cx="234070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61212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E87DD3-E519-156C-C49E-7D07035E89DA}"/>
              </a:ext>
            </a:extLst>
          </p:cNvPr>
          <p:cNvSpPr>
            <a:spLocks noGrp="1"/>
          </p:cNvSpPr>
          <p:nvPr>
            <p:ph type="title"/>
          </p:nvPr>
        </p:nvSpPr>
        <p:spPr>
          <a:xfrm>
            <a:off x="572493" y="238539"/>
            <a:ext cx="11018520" cy="1434415"/>
          </a:xfrm>
        </p:spPr>
        <p:txBody>
          <a:bodyPr anchor="b">
            <a:normAutofit/>
          </a:bodyPr>
          <a:lstStyle/>
          <a:p>
            <a:r>
              <a:rPr lang="en-US" sz="5400">
                <a:cs typeface="Calibri Light"/>
              </a:rPr>
              <a:t>Safety culture</a:t>
            </a:r>
            <a:endParaRPr lang="en-US" sz="540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6BF4DD-F7D2-9428-DF00-37099CEF12AD}"/>
              </a:ext>
            </a:extLst>
          </p:cNvPr>
          <p:cNvSpPr>
            <a:spLocks noGrp="1"/>
          </p:cNvSpPr>
          <p:nvPr>
            <p:ph idx="1"/>
          </p:nvPr>
        </p:nvSpPr>
        <p:spPr>
          <a:xfrm>
            <a:off x="572493" y="2085693"/>
            <a:ext cx="7001099" cy="4766153"/>
          </a:xfrm>
        </p:spPr>
        <p:txBody>
          <a:bodyPr vert="horz" lIns="91440" tIns="45720" rIns="91440" bIns="45720" rtlCol="0" anchor="t">
            <a:noAutofit/>
          </a:bodyPr>
          <a:lstStyle/>
          <a:p>
            <a:pPr marL="0" indent="0">
              <a:buNone/>
            </a:pPr>
            <a:r>
              <a:rPr lang="en-US" sz="2500" dirty="0">
                <a:cs typeface="Calibri"/>
              </a:rPr>
              <a:t>Informed - </a:t>
            </a:r>
            <a:r>
              <a:rPr lang="en-US" sz="2100" dirty="0">
                <a:cs typeface="Calibri"/>
              </a:rPr>
              <a:t>gets data (incidents and near misses)</a:t>
            </a:r>
          </a:p>
          <a:p>
            <a:pPr marL="0" indent="0">
              <a:buNone/>
            </a:pPr>
            <a:r>
              <a:rPr lang="en-US" sz="2500" dirty="0">
                <a:cs typeface="Calibri"/>
              </a:rPr>
              <a:t>Reporting - </a:t>
            </a:r>
            <a:r>
              <a:rPr lang="en-US" sz="2100" dirty="0">
                <a:cs typeface="Calibri"/>
              </a:rPr>
              <a:t>workers know it is safe and effective to report</a:t>
            </a:r>
          </a:p>
          <a:p>
            <a:pPr marL="0" indent="0">
              <a:buNone/>
            </a:pPr>
            <a:r>
              <a:rPr lang="en-US" sz="2500" dirty="0">
                <a:cs typeface="Calibri"/>
              </a:rPr>
              <a:t>Just - </a:t>
            </a:r>
            <a:r>
              <a:rPr lang="en-US" sz="2100" dirty="0">
                <a:cs typeface="Calibri"/>
              </a:rPr>
              <a:t>rewards for providing safety information</a:t>
            </a:r>
          </a:p>
          <a:p>
            <a:pPr marL="0" indent="0">
              <a:buNone/>
            </a:pPr>
            <a:r>
              <a:rPr lang="en-US" sz="2500" dirty="0">
                <a:cs typeface="Calibri"/>
              </a:rPr>
              <a:t>Flexible - </a:t>
            </a:r>
            <a:r>
              <a:rPr lang="en-US" sz="2100" dirty="0">
                <a:cs typeface="Calibri"/>
              </a:rPr>
              <a:t>adjusts to new dangers and opportunities</a:t>
            </a:r>
          </a:p>
          <a:p>
            <a:pPr marL="0" indent="0">
              <a:buNone/>
            </a:pPr>
            <a:r>
              <a:rPr lang="en-US" sz="2500" dirty="0">
                <a:cs typeface="Calibri"/>
              </a:rPr>
              <a:t>Learning - </a:t>
            </a:r>
            <a:r>
              <a:rPr lang="en-US" sz="2100" dirty="0">
                <a:cs typeface="Calibri"/>
              </a:rPr>
              <a:t>draws conclusions and adapts</a:t>
            </a:r>
          </a:p>
          <a:p>
            <a:pPr marL="0" indent="0">
              <a:buNone/>
            </a:pPr>
            <a:endParaRPr lang="en-US" sz="1600">
              <a:cs typeface="Calibri"/>
            </a:endParaRPr>
          </a:p>
          <a:p>
            <a:pPr marL="0" indent="0">
              <a:buNone/>
            </a:pPr>
            <a:endParaRPr lang="en-US" sz="1600">
              <a:cs typeface="Calibri"/>
            </a:endParaRPr>
          </a:p>
          <a:p>
            <a:pPr marL="0" indent="0">
              <a:buNone/>
            </a:pPr>
            <a:endParaRPr lang="en-US" sz="1600">
              <a:cs typeface="Calibri"/>
            </a:endParaRPr>
          </a:p>
          <a:p>
            <a:pPr marL="0" indent="0">
              <a:buNone/>
            </a:pPr>
            <a:endParaRPr lang="en-US" sz="1600">
              <a:cs typeface="Calibri"/>
            </a:endParaRPr>
          </a:p>
          <a:p>
            <a:pPr marL="0" indent="0">
              <a:buNone/>
            </a:pPr>
            <a:r>
              <a:rPr lang="en-US" sz="1600" dirty="0">
                <a:cs typeface="Calibri"/>
              </a:rPr>
              <a:t>- James Reason, as described in Making Healthcare Safe</a:t>
            </a:r>
          </a:p>
          <a:p>
            <a:pPr>
              <a:buNone/>
            </a:pPr>
            <a:r>
              <a:rPr lang="en-US" sz="1600" dirty="0">
                <a:ea typeface="+mn-lt"/>
                <a:cs typeface="+mn-lt"/>
              </a:rPr>
              <a:t>- Mossburg, Sarah E. MS; Dennison Himmelfarb, Cheryl PhD. The Association Between Professional Burnout and Engagement With Patient Safety Culture and Outcomes: A Systematic Review. Journal of Patient Safety: December 2021 </a:t>
            </a:r>
            <a:endParaRPr lang="en-US" dirty="0">
              <a:cs typeface="Calibri"/>
            </a:endParaRPr>
          </a:p>
        </p:txBody>
      </p:sp>
      <p:pic>
        <p:nvPicPr>
          <p:cNvPr id="7" name="Picture 7" descr="A picture containing tree, outdoor, forest, plant&#10;&#10;Description automatically generated">
            <a:extLst>
              <a:ext uri="{FF2B5EF4-FFF2-40B4-BE49-F238E27FC236}">
                <a16:creationId xmlns:a16="http://schemas.microsoft.com/office/drawing/2014/main" id="{B96872C3-3CC8-3430-411F-B31CBE68972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13" r="32451" b="2"/>
          <a:stretch/>
        </p:blipFill>
        <p:spPr>
          <a:xfrm>
            <a:off x="7675658" y="2093976"/>
            <a:ext cx="3941064" cy="4096512"/>
          </a:xfrm>
          <a:prstGeom prst="rect">
            <a:avLst/>
          </a:prstGeom>
        </p:spPr>
      </p:pic>
      <p:sp>
        <p:nvSpPr>
          <p:cNvPr id="8" name="TextBox 7">
            <a:extLst>
              <a:ext uri="{FF2B5EF4-FFF2-40B4-BE49-F238E27FC236}">
                <a16:creationId xmlns:a16="http://schemas.microsoft.com/office/drawing/2014/main" id="{7A8F863B-E9E6-4336-4284-D96779939C1B}"/>
              </a:ext>
            </a:extLst>
          </p:cNvPr>
          <p:cNvSpPr txBox="1"/>
          <p:nvPr/>
        </p:nvSpPr>
        <p:spPr>
          <a:xfrm>
            <a:off x="9162204" y="5990433"/>
            <a:ext cx="2454518"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BY-SA-NC</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0879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E87DD3-E519-156C-C49E-7D07035E89DA}"/>
              </a:ext>
            </a:extLst>
          </p:cNvPr>
          <p:cNvSpPr>
            <a:spLocks noGrp="1"/>
          </p:cNvSpPr>
          <p:nvPr>
            <p:ph type="title"/>
          </p:nvPr>
        </p:nvSpPr>
        <p:spPr>
          <a:xfrm>
            <a:off x="572493" y="238539"/>
            <a:ext cx="11018520" cy="1434415"/>
          </a:xfrm>
        </p:spPr>
        <p:txBody>
          <a:bodyPr anchor="b">
            <a:normAutofit/>
          </a:bodyPr>
          <a:lstStyle/>
          <a:p>
            <a:r>
              <a:rPr lang="en-US" sz="5400">
                <a:cs typeface="Calibri Light"/>
              </a:rPr>
              <a:t>Just culture</a:t>
            </a:r>
            <a:endParaRPr lang="en-US" sz="540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6BF4DD-F7D2-9428-DF00-37099CEF12AD}"/>
              </a:ext>
            </a:extLst>
          </p:cNvPr>
          <p:cNvSpPr>
            <a:spLocks noGrp="1"/>
          </p:cNvSpPr>
          <p:nvPr>
            <p:ph idx="1"/>
          </p:nvPr>
        </p:nvSpPr>
        <p:spPr>
          <a:xfrm>
            <a:off x="572493" y="2071316"/>
            <a:ext cx="6713552" cy="4119172"/>
          </a:xfrm>
        </p:spPr>
        <p:txBody>
          <a:bodyPr vert="horz" lIns="91440" tIns="45720" rIns="91440" bIns="45720" rtlCol="0" anchor="t">
            <a:normAutofit fontScale="92500" lnSpcReduction="10000"/>
          </a:bodyPr>
          <a:lstStyle/>
          <a:p>
            <a:r>
              <a:rPr lang="en-US" sz="2400">
                <a:cs typeface="Calibri"/>
              </a:rPr>
              <a:t>Shared accountability</a:t>
            </a:r>
          </a:p>
          <a:p>
            <a:r>
              <a:rPr lang="en-US" sz="2400">
                <a:cs typeface="Calibri"/>
              </a:rPr>
              <a:t>Awareness</a:t>
            </a:r>
          </a:p>
          <a:p>
            <a:r>
              <a:rPr lang="en-US" sz="2400">
                <a:cs typeface="Calibri"/>
              </a:rPr>
              <a:t>Policies</a:t>
            </a:r>
          </a:p>
          <a:p>
            <a:r>
              <a:rPr lang="en-US" sz="2400">
                <a:cs typeface="Calibri"/>
              </a:rPr>
              <a:t>Principles into daily practice (procedures)</a:t>
            </a:r>
          </a:p>
          <a:p>
            <a:endParaRPr lang="en-US" sz="1500">
              <a:cs typeface="Calibri"/>
            </a:endParaRPr>
          </a:p>
          <a:p>
            <a:pPr marL="0" indent="0">
              <a:buNone/>
            </a:pPr>
            <a:r>
              <a:rPr lang="en-US" sz="2000">
                <a:ea typeface="+mn-lt"/>
                <a:cs typeface="+mn-lt"/>
              </a:rPr>
              <a:t>Responding punitively... should be reserved for those who have willfully and irremediably caused harm, because </a:t>
            </a:r>
            <a:r>
              <a:rPr lang="en-US" sz="2000" b="1">
                <a:ea typeface="+mn-lt"/>
                <a:cs typeface="+mn-lt"/>
              </a:rPr>
              <a:t>punishment creates blame-based workplace cultures that deter reporting, which makes patients less safe</a:t>
            </a:r>
            <a:r>
              <a:rPr lang="en-US" sz="2000">
                <a:ea typeface="+mn-lt"/>
                <a:cs typeface="+mn-lt"/>
              </a:rPr>
              <a:t>.</a:t>
            </a:r>
          </a:p>
          <a:p>
            <a:pPr marL="0" indent="0">
              <a:buNone/>
            </a:pPr>
            <a:endParaRPr lang="en-US" sz="1500">
              <a:ea typeface="+mn-lt"/>
              <a:cs typeface="+mn-lt"/>
            </a:endParaRPr>
          </a:p>
          <a:p>
            <a:pPr marL="0" indent="0">
              <a:buNone/>
            </a:pPr>
            <a:endParaRPr lang="en-US" sz="1500">
              <a:ea typeface="+mn-lt"/>
              <a:cs typeface="+mn-lt"/>
            </a:endParaRPr>
          </a:p>
          <a:p>
            <a:pPr marL="0" indent="0">
              <a:lnSpc>
                <a:spcPct val="100000"/>
              </a:lnSpc>
              <a:spcBef>
                <a:spcPts val="0"/>
              </a:spcBef>
              <a:buNone/>
            </a:pPr>
            <a:r>
              <a:rPr lang="en-US" sz="1500">
                <a:ea typeface="+mn-lt"/>
                <a:cs typeface="+mn-lt"/>
              </a:rPr>
              <a:t>Why Accountability Sharing in Health Care Organizational Cultures Means Patients Are Probably Safer.</a:t>
            </a:r>
            <a:r>
              <a:rPr lang="en-US" sz="1500" b="1">
                <a:ea typeface="+mn-lt"/>
                <a:cs typeface="+mn-lt"/>
              </a:rPr>
              <a:t>  </a:t>
            </a:r>
            <a:r>
              <a:rPr lang="en-US" sz="1500">
                <a:ea typeface="+mn-lt"/>
                <a:cs typeface="+mn-lt"/>
              </a:rPr>
              <a:t>Deborah M. Eng, MS, MA and Scott J. Schweikart, JD, MBE</a:t>
            </a:r>
          </a:p>
          <a:p>
            <a:pPr marL="0" indent="0">
              <a:lnSpc>
                <a:spcPct val="100000"/>
              </a:lnSpc>
              <a:spcBef>
                <a:spcPts val="0"/>
              </a:spcBef>
              <a:buNone/>
            </a:pPr>
            <a:r>
              <a:rPr lang="en-US" sz="1500" i="1">
                <a:ea typeface="+mn-lt"/>
                <a:cs typeface="+mn-lt"/>
              </a:rPr>
              <a:t>AMA J Ethics.</a:t>
            </a:r>
            <a:r>
              <a:rPr lang="en-US" sz="1500">
                <a:ea typeface="+mn-lt"/>
                <a:cs typeface="+mn-lt"/>
              </a:rPr>
              <a:t> 2020;22(9):E779-783. </a:t>
            </a:r>
            <a:endParaRPr lang="en-US" sz="1500">
              <a:cs typeface="Calibri"/>
            </a:endParaRPr>
          </a:p>
        </p:txBody>
      </p:sp>
      <p:pic>
        <p:nvPicPr>
          <p:cNvPr id="7" name="Picture 7" descr="A picture containing tree, outdoor, forest, plant&#10;&#10;Description automatically generated">
            <a:extLst>
              <a:ext uri="{FF2B5EF4-FFF2-40B4-BE49-F238E27FC236}">
                <a16:creationId xmlns:a16="http://schemas.microsoft.com/office/drawing/2014/main" id="{B96872C3-3CC8-3430-411F-B31CBE68972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13" r="32451" b="2"/>
          <a:stretch/>
        </p:blipFill>
        <p:spPr>
          <a:xfrm>
            <a:off x="7675658" y="2093976"/>
            <a:ext cx="3941064" cy="4096512"/>
          </a:xfrm>
          <a:prstGeom prst="rect">
            <a:avLst/>
          </a:prstGeom>
        </p:spPr>
      </p:pic>
      <p:sp>
        <p:nvSpPr>
          <p:cNvPr id="8" name="TextBox 7">
            <a:extLst>
              <a:ext uri="{FF2B5EF4-FFF2-40B4-BE49-F238E27FC236}">
                <a16:creationId xmlns:a16="http://schemas.microsoft.com/office/drawing/2014/main" id="{7A8F863B-E9E6-4336-4284-D96779939C1B}"/>
              </a:ext>
            </a:extLst>
          </p:cNvPr>
          <p:cNvSpPr txBox="1"/>
          <p:nvPr/>
        </p:nvSpPr>
        <p:spPr>
          <a:xfrm>
            <a:off x="9162204" y="5990433"/>
            <a:ext cx="2454518"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BY-SA-NC</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3420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E87DD3-E519-156C-C49E-7D07035E89DA}"/>
              </a:ext>
            </a:extLst>
          </p:cNvPr>
          <p:cNvSpPr>
            <a:spLocks noGrp="1"/>
          </p:cNvSpPr>
          <p:nvPr>
            <p:ph type="title"/>
          </p:nvPr>
        </p:nvSpPr>
        <p:spPr>
          <a:xfrm>
            <a:off x="572493" y="238539"/>
            <a:ext cx="11018520" cy="1434415"/>
          </a:xfrm>
        </p:spPr>
        <p:txBody>
          <a:bodyPr anchor="b">
            <a:normAutofit/>
          </a:bodyPr>
          <a:lstStyle/>
          <a:p>
            <a:r>
              <a:rPr lang="en-US" sz="4000" dirty="0">
                <a:latin typeface="Calibri"/>
                <a:cs typeface="Calibri"/>
              </a:rPr>
              <a:t>How are we doing with safety culture at our sites?</a:t>
            </a:r>
            <a:endParaRPr lang="en-US" sz="40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6BF4DD-F7D2-9428-DF00-37099CEF12AD}"/>
              </a:ext>
            </a:extLst>
          </p:cNvPr>
          <p:cNvSpPr>
            <a:spLocks noGrp="1"/>
          </p:cNvSpPr>
          <p:nvPr>
            <p:ph idx="1"/>
          </p:nvPr>
        </p:nvSpPr>
        <p:spPr>
          <a:xfrm>
            <a:off x="572493" y="2071316"/>
            <a:ext cx="6713552" cy="4119172"/>
          </a:xfrm>
        </p:spPr>
        <p:txBody>
          <a:bodyPr vert="horz" lIns="91440" tIns="45720" rIns="91440" bIns="45720" rtlCol="0" anchor="t">
            <a:normAutofit/>
          </a:bodyPr>
          <a:lstStyle/>
          <a:p>
            <a:pPr marL="457200" indent="-457200">
              <a:buAutoNum type="alphaUcPeriod"/>
            </a:pPr>
            <a:r>
              <a:rPr lang="en-US" sz="2400" dirty="0">
                <a:cs typeface="Calibri"/>
              </a:rPr>
              <a:t>Great, I feel comfortable sharing concerns</a:t>
            </a:r>
            <a:endParaRPr lang="en-US"/>
          </a:p>
          <a:p>
            <a:pPr marL="457200" indent="-457200">
              <a:buAutoNum type="alphaUcPeriod"/>
            </a:pPr>
            <a:r>
              <a:rPr lang="en-US" sz="2400" dirty="0">
                <a:cs typeface="Calibri"/>
              </a:rPr>
              <a:t>Neutral</a:t>
            </a:r>
          </a:p>
          <a:p>
            <a:pPr marL="457200" indent="-457200">
              <a:buAutoNum type="alphaUcPeriod"/>
            </a:pPr>
            <a:r>
              <a:rPr lang="en-US" sz="2400" dirty="0">
                <a:cs typeface="Calibri"/>
              </a:rPr>
              <a:t>Poor, it is not safe to share concerns</a:t>
            </a:r>
          </a:p>
        </p:txBody>
      </p:sp>
      <p:pic>
        <p:nvPicPr>
          <p:cNvPr id="7" name="Picture 7" descr="A picture containing tree, outdoor, forest, plant&#10;&#10;Description automatically generated">
            <a:extLst>
              <a:ext uri="{FF2B5EF4-FFF2-40B4-BE49-F238E27FC236}">
                <a16:creationId xmlns:a16="http://schemas.microsoft.com/office/drawing/2014/main" id="{B96872C3-3CC8-3430-411F-B31CBE68972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13" r="32451" b="2"/>
          <a:stretch/>
        </p:blipFill>
        <p:spPr>
          <a:xfrm>
            <a:off x="7675658" y="2093976"/>
            <a:ext cx="3941064" cy="4096512"/>
          </a:xfrm>
          <a:prstGeom prst="rect">
            <a:avLst/>
          </a:prstGeom>
        </p:spPr>
      </p:pic>
      <p:sp>
        <p:nvSpPr>
          <p:cNvPr id="8" name="TextBox 7">
            <a:extLst>
              <a:ext uri="{FF2B5EF4-FFF2-40B4-BE49-F238E27FC236}">
                <a16:creationId xmlns:a16="http://schemas.microsoft.com/office/drawing/2014/main" id="{7A8F863B-E9E6-4336-4284-D96779939C1B}"/>
              </a:ext>
            </a:extLst>
          </p:cNvPr>
          <p:cNvSpPr txBox="1"/>
          <p:nvPr/>
        </p:nvSpPr>
        <p:spPr>
          <a:xfrm>
            <a:off x="9162204" y="5990433"/>
            <a:ext cx="2454518"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BY-SA-NC</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136360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B964FE-0A4F-449B-81CF-068C59993473}"/>
              </a:ext>
            </a:extLst>
          </p:cNvPr>
          <p:cNvSpPr>
            <a:spLocks noGrp="1"/>
          </p:cNvSpPr>
          <p:nvPr>
            <p:ph type="title"/>
          </p:nvPr>
        </p:nvSpPr>
        <p:spPr>
          <a:xfrm>
            <a:off x="572493" y="238539"/>
            <a:ext cx="11018520" cy="1434415"/>
          </a:xfrm>
        </p:spPr>
        <p:txBody>
          <a:bodyPr anchor="b">
            <a:normAutofit fontScale="90000"/>
          </a:bodyPr>
          <a:lstStyle/>
          <a:p>
            <a:r>
              <a:rPr lang="en-US" sz="5400" dirty="0"/>
              <a:t>Is it worth changing culture?</a:t>
            </a:r>
            <a:br>
              <a:rPr lang="en-US" sz="5400" dirty="0"/>
            </a:br>
            <a:r>
              <a:rPr lang="en-US" sz="5400" dirty="0">
                <a:cs typeface="Calibri Light"/>
              </a:rPr>
              <a:t>Will that 'fix' things?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E0A892-BE69-434D-8344-BBA876F604A6}"/>
              </a:ext>
            </a:extLst>
          </p:cNvPr>
          <p:cNvSpPr>
            <a:spLocks noGrp="1"/>
          </p:cNvSpPr>
          <p:nvPr>
            <p:ph idx="1"/>
          </p:nvPr>
        </p:nvSpPr>
        <p:spPr>
          <a:xfrm>
            <a:off x="572493" y="2071316"/>
            <a:ext cx="6713552" cy="4119172"/>
          </a:xfrm>
        </p:spPr>
        <p:txBody>
          <a:bodyPr anchor="t">
            <a:normAutofit/>
          </a:bodyPr>
          <a:lstStyle/>
          <a:p>
            <a:r>
              <a:rPr lang="en-US" sz="2200" dirty="0"/>
              <a:t>Cost of current way</a:t>
            </a:r>
          </a:p>
          <a:p>
            <a:r>
              <a:rPr lang="en-US" sz="2200" dirty="0"/>
              <a:t>How hard to change/is it possible?</a:t>
            </a:r>
            <a:endParaRPr lang="en-US" sz="2200" dirty="0">
              <a:cs typeface="Calibri"/>
            </a:endParaRPr>
          </a:p>
          <a:p>
            <a:r>
              <a:rPr lang="en-US" sz="2200" dirty="0"/>
              <a:t>What would it cost us to change?</a:t>
            </a:r>
            <a:endParaRPr lang="en-US" sz="2200" dirty="0">
              <a:cs typeface="Calibri"/>
            </a:endParaRPr>
          </a:p>
          <a:p>
            <a:endParaRPr lang="en-US" sz="2200" dirty="0">
              <a:cs typeface="Calibri"/>
            </a:endParaRPr>
          </a:p>
          <a:p>
            <a:r>
              <a:rPr lang="en-US" sz="2200" dirty="0">
                <a:cs typeface="Calibri"/>
              </a:rPr>
              <a:t>How safe does our environment have to be to 'do the right thing'?</a:t>
            </a:r>
          </a:p>
        </p:txBody>
      </p:sp>
      <p:pic>
        <p:nvPicPr>
          <p:cNvPr id="4" name="Picture 4">
            <a:extLst>
              <a:ext uri="{FF2B5EF4-FFF2-40B4-BE49-F238E27FC236}">
                <a16:creationId xmlns:a16="http://schemas.microsoft.com/office/drawing/2014/main" id="{9D1C443D-3129-F31A-4501-8ABD2A6BD53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2605" r="6406" b="-1"/>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D041F312-3735-71B8-4ADC-2398C4195209}"/>
              </a:ext>
            </a:extLst>
          </p:cNvPr>
          <p:cNvSpPr txBox="1"/>
          <p:nvPr/>
        </p:nvSpPr>
        <p:spPr>
          <a:xfrm>
            <a:off x="9142968" y="5990433"/>
            <a:ext cx="247375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BY-NC-ND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67619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ky, outdoor, person, standing&#10;&#10;Description automatically generated">
            <a:extLst>
              <a:ext uri="{FF2B5EF4-FFF2-40B4-BE49-F238E27FC236}">
                <a16:creationId xmlns:a16="http://schemas.microsoft.com/office/drawing/2014/main" id="{D28BC75E-C497-0910-09BD-9B3211EB7F6A}"/>
              </a:ext>
            </a:extLst>
          </p:cNvPr>
          <p:cNvPicPr>
            <a:picLocks noGrp="1" noChangeAspect="1"/>
          </p:cNvPicPr>
          <p:nvPr>
            <p:ph idx="1"/>
          </p:nvPr>
        </p:nvPicPr>
        <p:blipFill rotWithShape="1">
          <a:blip r:embed="rId3"/>
          <a:srcRect t="16910" b="809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3423D-44B0-40C3-8E63-DDA782E9A25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do you need to change the culture?</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2316655-2901-D916-BAA1-0B8F0F2B18E2}"/>
              </a:ext>
            </a:extLst>
          </p:cNvPr>
          <p:cNvSpPr txBox="1"/>
          <p:nvPr/>
        </p:nvSpPr>
        <p:spPr>
          <a:xfrm>
            <a:off x="7755193" y="6440129"/>
            <a:ext cx="42893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7E6E6"/>
                </a:solidFill>
                <a:ea typeface="Calibri"/>
                <a:cs typeface="Calibri"/>
              </a:rPr>
              <a:t>Image by Sherry Adkins, Author owned</a:t>
            </a:r>
            <a:endParaRPr lang="en-US" dirty="0">
              <a:solidFill>
                <a:srgbClr val="E7E6E6"/>
              </a:solidFill>
            </a:endParaRPr>
          </a:p>
        </p:txBody>
      </p:sp>
    </p:spTree>
    <p:extLst>
      <p:ext uri="{BB962C8B-B14F-4D97-AF65-F5344CB8AC3E}">
        <p14:creationId xmlns:p14="http://schemas.microsoft.com/office/powerpoint/2010/main" val="253595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902-B6E8-AD42-75CA-33F2762CBB16}"/>
              </a:ext>
            </a:extLst>
          </p:cNvPr>
          <p:cNvSpPr>
            <a:spLocks noGrp="1"/>
          </p:cNvSpPr>
          <p:nvPr>
            <p:ph type="title"/>
          </p:nvPr>
        </p:nvSpPr>
        <p:spPr/>
        <p:txBody>
          <a:bodyPr/>
          <a:lstStyle/>
          <a:p>
            <a:r>
              <a:rPr lang="en-US">
                <a:cs typeface="Calibri Light"/>
              </a:rPr>
              <a:t>Sharing wisdom about error - causes</a:t>
            </a:r>
            <a:endParaRPr lang="en-US"/>
          </a:p>
        </p:txBody>
      </p:sp>
      <p:sp>
        <p:nvSpPr>
          <p:cNvPr id="3" name="Content Placeholder 2">
            <a:extLst>
              <a:ext uri="{FF2B5EF4-FFF2-40B4-BE49-F238E27FC236}">
                <a16:creationId xmlns:a16="http://schemas.microsoft.com/office/drawing/2014/main" id="{3E956F44-3542-744B-ACC0-B74179691D8F}"/>
              </a:ext>
            </a:extLst>
          </p:cNvPr>
          <p:cNvSpPr>
            <a:spLocks noGrp="1"/>
          </p:cNvSpPr>
          <p:nvPr>
            <p:ph idx="1"/>
          </p:nvPr>
        </p:nvSpPr>
        <p:spPr/>
        <p:txBody>
          <a:bodyPr vert="horz" lIns="91440" tIns="45720" rIns="91440" bIns="45720" rtlCol="0" anchor="t">
            <a:normAutofit/>
          </a:bodyPr>
          <a:lstStyle/>
          <a:p>
            <a:r>
              <a:rPr lang="en-US">
                <a:cs typeface="Calibri"/>
              </a:rPr>
              <a:t>Why did this happen?  What causes error?</a:t>
            </a:r>
          </a:p>
        </p:txBody>
      </p:sp>
    </p:spTree>
    <p:extLst>
      <p:ext uri="{BB962C8B-B14F-4D97-AF65-F5344CB8AC3E}">
        <p14:creationId xmlns:p14="http://schemas.microsoft.com/office/powerpoint/2010/main" val="317270228"/>
      </p:ext>
    </p:extLst>
  </p:cSld>
  <p:clrMapOvr>
    <a:masterClrMapping/>
  </p:clrMapOvr>
  <p:extLst>
    <p:ext uri="{6950BFC3-D8DA-4A85-94F7-54DA5524770B}">
      <p188:commentRel xmlns:p188="http://schemas.microsoft.com/office/powerpoint/2018/8/main" xmlns="" r:id="rId3"/>
    </p:ext>
  </p:extLs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3423D-44B0-40C3-8E63-DDA782E9A25F}"/>
              </a:ext>
            </a:extLst>
          </p:cNvPr>
          <p:cNvSpPr>
            <a:spLocks noGrp="1"/>
          </p:cNvSpPr>
          <p:nvPr>
            <p:ph type="title"/>
          </p:nvPr>
        </p:nvSpPr>
        <p:spPr>
          <a:xfrm>
            <a:off x="572493" y="238539"/>
            <a:ext cx="11018520" cy="1434415"/>
          </a:xfrm>
        </p:spPr>
        <p:txBody>
          <a:bodyPr anchor="b">
            <a:normAutofit/>
          </a:bodyPr>
          <a:lstStyle/>
          <a:p>
            <a:r>
              <a:rPr lang="en-US" sz="5000"/>
              <a:t>What do you need to change the culture?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7ED54B8-448F-42A8-BEFD-71F68A2AF5B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cs typeface="Calibri"/>
              </a:rPr>
              <a:t>Role models</a:t>
            </a:r>
            <a:endParaRPr lang="en-US" sz="2200"/>
          </a:p>
          <a:p>
            <a:r>
              <a:rPr lang="en-US" sz="2200"/>
              <a:t>Courage</a:t>
            </a:r>
            <a:endParaRPr lang="en-US" sz="2200">
              <a:cs typeface="Calibri"/>
            </a:endParaRPr>
          </a:p>
          <a:p>
            <a:pPr lvl="1"/>
            <a:r>
              <a:rPr lang="en-US" sz="2200">
                <a:cs typeface="Calibri"/>
              </a:rPr>
              <a:t>Draw from patients? Family? Colleagues? Faith?</a:t>
            </a:r>
            <a:endParaRPr lang="en-US" sz="2200">
              <a:ea typeface="Calibri"/>
              <a:cs typeface="Calibri"/>
            </a:endParaRPr>
          </a:p>
          <a:p>
            <a:r>
              <a:rPr lang="en-US" sz="2200"/>
              <a:t>Support – find your tribe</a:t>
            </a:r>
          </a:p>
          <a:p>
            <a:pPr lvl="1"/>
            <a:r>
              <a:rPr lang="en-US" sz="2200">
                <a:cs typeface="Calibri"/>
              </a:rPr>
              <a:t>Local ecosystem – residency, DAGMEC, systems</a:t>
            </a:r>
            <a:endParaRPr lang="en-US" sz="2200">
              <a:ea typeface="Calibri"/>
              <a:cs typeface="Calibri"/>
            </a:endParaRPr>
          </a:p>
          <a:p>
            <a:pPr lvl="1"/>
            <a:r>
              <a:rPr lang="en-US" sz="2200">
                <a:cs typeface="Calibri"/>
              </a:rPr>
              <a:t>Orgs – AHRQ Patient Safety Net, IHI, AHRQ </a:t>
            </a:r>
            <a:r>
              <a:rPr lang="en-US" sz="2200" err="1">
                <a:cs typeface="Calibri"/>
              </a:rPr>
              <a:t>WebMM</a:t>
            </a:r>
            <a:endParaRPr lang="en-US" sz="2200" err="1">
              <a:ea typeface="Calibri"/>
              <a:cs typeface="Calibri"/>
            </a:endParaRPr>
          </a:p>
          <a:p>
            <a:pPr lvl="1"/>
            <a:r>
              <a:rPr lang="en-US" sz="2200"/>
              <a:t>Outside medicine?</a:t>
            </a:r>
            <a:endParaRPr lang="en-US" sz="2200">
              <a:cs typeface="Calibri"/>
            </a:endParaRPr>
          </a:p>
          <a:p>
            <a:r>
              <a:rPr lang="en-US" sz="2200"/>
              <a:t>Safe places to practice skills </a:t>
            </a:r>
            <a:endParaRPr lang="en-US" sz="2200">
              <a:cs typeface="Calibri"/>
            </a:endParaRPr>
          </a:p>
        </p:txBody>
      </p:sp>
      <p:pic>
        <p:nvPicPr>
          <p:cNvPr id="6" name="Picture 6">
            <a:extLst>
              <a:ext uri="{FF2B5EF4-FFF2-40B4-BE49-F238E27FC236}">
                <a16:creationId xmlns:a16="http://schemas.microsoft.com/office/drawing/2014/main" id="{314D0DD5-A4BA-F24A-CE11-F5D92C4396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861" r="16485" b="1"/>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A0B713E4-4A7E-D6D1-01CD-61F7CDFA01CB}"/>
              </a:ext>
            </a:extLst>
          </p:cNvPr>
          <p:cNvSpPr txBox="1"/>
          <p:nvPr/>
        </p:nvSpPr>
        <p:spPr>
          <a:xfrm>
            <a:off x="9162204" y="5990433"/>
            <a:ext cx="2454518"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BY-SA-NC</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8821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4" descr="A picture containing indoor, wall, cabinet, bathroom&#10;&#10;Description automatically generated">
            <a:extLst>
              <a:ext uri="{FF2B5EF4-FFF2-40B4-BE49-F238E27FC236}">
                <a16:creationId xmlns:a16="http://schemas.microsoft.com/office/drawing/2014/main" id="{9D3BC448-CF46-B885-2CD2-C3A2A8B62CB7}"/>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6514" b="8581"/>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C5A31F-273A-43D6-B1C9-034E82F84FC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How can colleagues help?</a:t>
            </a:r>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D2D9D6-AE51-C0A8-2A9D-1F55AD535C8B}"/>
              </a:ext>
            </a:extLst>
          </p:cNvPr>
          <p:cNvSpPr txBox="1"/>
          <p:nvPr/>
        </p:nvSpPr>
        <p:spPr>
          <a:xfrm>
            <a:off x="9851295" y="6657945"/>
            <a:ext cx="2340705"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746104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C5A31F-273A-43D6-B1C9-034E82F84FC6}"/>
              </a:ext>
            </a:extLst>
          </p:cNvPr>
          <p:cNvSpPr>
            <a:spLocks noGrp="1"/>
          </p:cNvSpPr>
          <p:nvPr>
            <p:ph type="title"/>
          </p:nvPr>
        </p:nvSpPr>
        <p:spPr>
          <a:xfrm>
            <a:off x="572493" y="238539"/>
            <a:ext cx="11018520" cy="1434415"/>
          </a:xfrm>
        </p:spPr>
        <p:txBody>
          <a:bodyPr anchor="b">
            <a:normAutofit/>
          </a:bodyPr>
          <a:lstStyle/>
          <a:p>
            <a:r>
              <a:rPr lang="en-US" sz="4600"/>
              <a:t>How can colleagues help?</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1650E1-5C75-434E-96C7-D2161BEA6A8C}"/>
              </a:ext>
            </a:extLst>
          </p:cNvPr>
          <p:cNvSpPr>
            <a:spLocks noGrp="1"/>
          </p:cNvSpPr>
          <p:nvPr>
            <p:ph idx="1"/>
          </p:nvPr>
        </p:nvSpPr>
        <p:spPr>
          <a:xfrm>
            <a:off x="572493" y="2085693"/>
            <a:ext cx="6914835" cy="4104795"/>
          </a:xfrm>
        </p:spPr>
        <p:txBody>
          <a:bodyPr vert="horz" lIns="91440" tIns="45720" rIns="91440" bIns="45720" rtlCol="0" anchor="t">
            <a:normAutofit/>
          </a:bodyPr>
          <a:lstStyle/>
          <a:p>
            <a:r>
              <a:rPr lang="en-US" sz="2000">
                <a:cs typeface="Calibri"/>
              </a:rPr>
              <a:t>Peer with an ear, share stories, ask about emotional impact</a:t>
            </a:r>
          </a:p>
          <a:p>
            <a:r>
              <a:rPr lang="en-US" sz="2000">
                <a:cs typeface="Calibri"/>
              </a:rPr>
              <a:t>Encourage quality improvement, promote learning institution</a:t>
            </a:r>
          </a:p>
          <a:p>
            <a:r>
              <a:rPr lang="en-US" sz="2000">
                <a:cs typeface="Calibri"/>
              </a:rPr>
              <a:t>Link with teaching opportunities</a:t>
            </a:r>
          </a:p>
          <a:p>
            <a:r>
              <a:rPr lang="en-US" sz="2000">
                <a:cs typeface="Calibri"/>
              </a:rPr>
              <a:t>Enrich moral context</a:t>
            </a:r>
          </a:p>
          <a:p>
            <a:r>
              <a:rPr lang="en-US" sz="2000">
                <a:cs typeface="Calibri"/>
              </a:rPr>
              <a:t>Universal disclosure and coaching program</a:t>
            </a:r>
          </a:p>
          <a:p>
            <a:r>
              <a:rPr lang="en-US" sz="2000">
                <a:cs typeface="Calibri"/>
              </a:rPr>
              <a:t>Cultivate self forgiveness, 'imperfect but good doctor'</a:t>
            </a:r>
          </a:p>
          <a:p>
            <a:r>
              <a:rPr lang="en-US" sz="2000">
                <a:cs typeface="Calibri"/>
              </a:rPr>
              <a:t>Foster reflective practice</a:t>
            </a:r>
          </a:p>
        </p:txBody>
      </p:sp>
      <p:pic>
        <p:nvPicPr>
          <p:cNvPr id="4" name="Picture 4">
            <a:extLst>
              <a:ext uri="{FF2B5EF4-FFF2-40B4-BE49-F238E27FC236}">
                <a16:creationId xmlns:a16="http://schemas.microsoft.com/office/drawing/2014/main" id="{83EAE2BE-3BA5-AFE6-93C4-AA22DE41608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293" r="13199" b="2"/>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2C3FD84E-3C0C-FF40-E14B-0A0F14D0F679}"/>
              </a:ext>
            </a:extLst>
          </p:cNvPr>
          <p:cNvSpPr txBox="1"/>
          <p:nvPr/>
        </p:nvSpPr>
        <p:spPr>
          <a:xfrm>
            <a:off x="9142968" y="5990433"/>
            <a:ext cx="247375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BY-NC-ND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1E324DBF-3D5D-DF58-04EC-1077018873C1}"/>
              </a:ext>
            </a:extLst>
          </p:cNvPr>
          <p:cNvSpPr txBox="1"/>
          <p:nvPr/>
        </p:nvSpPr>
        <p:spPr>
          <a:xfrm>
            <a:off x="697301" y="6308066"/>
            <a:ext cx="110993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Plews-Ogan M, May N, Owens J,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Calibri"/>
              </a:rPr>
              <a:t>Ardelt</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M, Shapiro J, Bell SK. Wisdom in Medicine: What Helps Physicians After a Medical Error?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Calibri"/>
              </a:rPr>
              <a:t>Acad</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Med. 2016 Feb</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52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C5A31F-273A-43D6-B1C9-034E82F84FC6}"/>
              </a:ext>
            </a:extLst>
          </p:cNvPr>
          <p:cNvSpPr>
            <a:spLocks noGrp="1"/>
          </p:cNvSpPr>
          <p:nvPr>
            <p:ph type="title"/>
          </p:nvPr>
        </p:nvSpPr>
        <p:spPr>
          <a:xfrm>
            <a:off x="572493" y="238539"/>
            <a:ext cx="11018520" cy="1434415"/>
          </a:xfrm>
        </p:spPr>
        <p:txBody>
          <a:bodyPr anchor="b">
            <a:normAutofit/>
          </a:bodyPr>
          <a:lstStyle/>
          <a:p>
            <a:r>
              <a:rPr lang="en-US" sz="4600"/>
              <a:t>How can colleagues help? </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1650E1-5C75-434E-96C7-D2161BEA6A8C}"/>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400">
                <a:cs typeface="Calibri"/>
              </a:rPr>
              <a:t>The next time an error troubles you, or you see an error that might trouble a colleague...</a:t>
            </a:r>
            <a:endParaRPr lang="en-US" sz="2400"/>
          </a:p>
          <a:p>
            <a:pPr marL="457200" lvl="1" indent="0">
              <a:buNone/>
            </a:pPr>
            <a:endParaRPr lang="en-US" sz="3200">
              <a:cs typeface="Calibri"/>
            </a:endParaRPr>
          </a:p>
          <a:p>
            <a:pPr marL="457200" lvl="1" indent="0">
              <a:buNone/>
            </a:pPr>
            <a:r>
              <a:rPr lang="en-US" sz="3200">
                <a:cs typeface="Calibri"/>
              </a:rPr>
              <a:t>Share</a:t>
            </a:r>
            <a:endParaRPr lang="en-US">
              <a:cs typeface="Calibri"/>
            </a:endParaRPr>
          </a:p>
          <a:p>
            <a:pPr marL="457200" lvl="1" indent="0">
              <a:buNone/>
            </a:pPr>
            <a:endParaRPr lang="en-US" sz="3200">
              <a:cs typeface="Calibri"/>
            </a:endParaRPr>
          </a:p>
          <a:p>
            <a:pPr marL="0" indent="0">
              <a:buNone/>
            </a:pPr>
            <a:r>
              <a:rPr lang="en-US">
                <a:cs typeface="Calibri"/>
              </a:rPr>
              <a:t>Grab 1-2 buddies and talk about your reflections from today (5 minutes)</a:t>
            </a:r>
          </a:p>
          <a:p>
            <a:r>
              <a:rPr lang="en-US" sz="2400">
                <a:cs typeface="Calibri"/>
              </a:rPr>
              <a:t>Your response to error</a:t>
            </a:r>
          </a:p>
          <a:p>
            <a:r>
              <a:rPr lang="en-US" sz="2400">
                <a:cs typeface="Calibri"/>
              </a:rPr>
              <a:t>Your residency’s culture</a:t>
            </a:r>
          </a:p>
        </p:txBody>
      </p:sp>
      <p:pic>
        <p:nvPicPr>
          <p:cNvPr id="4" name="Picture 4">
            <a:extLst>
              <a:ext uri="{FF2B5EF4-FFF2-40B4-BE49-F238E27FC236}">
                <a16:creationId xmlns:a16="http://schemas.microsoft.com/office/drawing/2014/main" id="{83EAE2BE-3BA5-AFE6-93C4-AA22DE41608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293" r="13199" b="2"/>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2C3FD84E-3C0C-FF40-E14B-0A0F14D0F679}"/>
              </a:ext>
            </a:extLst>
          </p:cNvPr>
          <p:cNvSpPr txBox="1"/>
          <p:nvPr/>
        </p:nvSpPr>
        <p:spPr>
          <a:xfrm>
            <a:off x="9142968" y="5990433"/>
            <a:ext cx="247375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BY-NC-ND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55998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unset, silhouette&#10;&#10;Description automatically generated">
            <a:extLst>
              <a:ext uri="{FF2B5EF4-FFF2-40B4-BE49-F238E27FC236}">
                <a16:creationId xmlns:a16="http://schemas.microsoft.com/office/drawing/2014/main" id="{6B182204-5074-2016-D870-D6517E106DD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667"/>
          <a:stretch/>
        </p:blipFill>
        <p:spPr>
          <a:xfrm>
            <a:off x="-1" y="10643"/>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474AF9-C42D-4BA6-8D35-CC05307B4360}"/>
              </a:ext>
            </a:extLst>
          </p:cNvPr>
          <p:cNvSpPr>
            <a:spLocks noGrp="1"/>
          </p:cNvSpPr>
          <p:nvPr>
            <p:ph type="title"/>
          </p:nvPr>
        </p:nvSpPr>
        <p:spPr>
          <a:xfrm>
            <a:off x="635017" y="1913950"/>
            <a:ext cx="4553668" cy="1342754"/>
          </a:xfrm>
        </p:spPr>
        <p:txBody>
          <a:bodyPr>
            <a:normAutofit/>
          </a:bodyPr>
          <a:lstStyle/>
          <a:p>
            <a:pPr algn="ctr"/>
            <a:r>
              <a:rPr lang="en-US" sz="3600"/>
              <a:t>How can patients help?</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4FACE4-7C03-5C3A-AFAD-7E4F4156720B}"/>
              </a:ext>
            </a:extLst>
          </p:cNvPr>
          <p:cNvSpPr txBox="1"/>
          <p:nvPr/>
        </p:nvSpPr>
        <p:spPr>
          <a:xfrm>
            <a:off x="9990755" y="6657945"/>
            <a:ext cx="220124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60637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C610C1-D6A0-4D44-9C46-C40ED8156CE9}"/>
              </a:ext>
            </a:extLst>
          </p:cNvPr>
          <p:cNvSpPr>
            <a:spLocks noGrp="1"/>
          </p:cNvSpPr>
          <p:nvPr>
            <p:ph type="title"/>
          </p:nvPr>
        </p:nvSpPr>
        <p:spPr>
          <a:xfrm>
            <a:off x="635000" y="640823"/>
            <a:ext cx="3418659" cy="5583148"/>
          </a:xfrm>
        </p:spPr>
        <p:txBody>
          <a:bodyPr anchor="ctr">
            <a:normAutofit/>
          </a:bodyPr>
          <a:lstStyle/>
          <a:p>
            <a:endParaRPr lang="en-US" sz="540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23DE7E0-9F20-D033-E8D8-4EB0DBE4AF3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544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8558D8-0DE7-3EAE-C415-6DC9C68D14CF}"/>
              </a:ext>
            </a:extLst>
          </p:cNvPr>
          <p:cNvSpPr>
            <a:spLocks noGrp="1"/>
          </p:cNvSpPr>
          <p:nvPr>
            <p:ph type="title"/>
          </p:nvPr>
        </p:nvSpPr>
        <p:spPr>
          <a:xfrm>
            <a:off x="838200" y="365125"/>
            <a:ext cx="10515600" cy="1325563"/>
          </a:xfrm>
        </p:spPr>
        <p:txBody>
          <a:bodyPr>
            <a:normAutofit/>
          </a:bodyPr>
          <a:lstStyle/>
          <a:p>
            <a:r>
              <a:rPr lang="en-US" sz="5400">
                <a:cs typeface="Calibri Light"/>
              </a:rPr>
              <a:t>Resources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379E2E-C8ED-BF0C-314C-C9323D34C273}"/>
              </a:ext>
            </a:extLst>
          </p:cNvPr>
          <p:cNvSpPr>
            <a:spLocks noGrp="1"/>
          </p:cNvSpPr>
          <p:nvPr>
            <p:ph idx="1"/>
          </p:nvPr>
        </p:nvSpPr>
        <p:spPr>
          <a:xfrm>
            <a:off x="838200" y="1929384"/>
            <a:ext cx="10515600" cy="4251960"/>
          </a:xfrm>
        </p:spPr>
        <p:txBody>
          <a:bodyPr vert="horz" lIns="91440" tIns="45720" rIns="91440" bIns="45720" rtlCol="0" anchor="t">
            <a:normAutofit fontScale="62500" lnSpcReduction="20000"/>
          </a:bodyPr>
          <a:lstStyle/>
          <a:p>
            <a:r>
              <a:rPr lang="en-US" sz="2200" dirty="0" err="1">
                <a:ea typeface="+mn-lt"/>
                <a:cs typeface="+mn-lt"/>
              </a:rPr>
              <a:t>Leape</a:t>
            </a:r>
            <a:r>
              <a:rPr lang="en-US" sz="2200" dirty="0">
                <a:ea typeface="+mn-lt"/>
                <a:cs typeface="+mn-lt"/>
              </a:rPr>
              <a:t> LL. </a:t>
            </a:r>
            <a:r>
              <a:rPr lang="en-US" sz="2200" i="1" dirty="0">
                <a:ea typeface="+mn-lt"/>
                <a:cs typeface="+mn-lt"/>
              </a:rPr>
              <a:t>Making Healthcare Safe</a:t>
            </a:r>
            <a:r>
              <a:rPr lang="en-US" sz="2200" dirty="0">
                <a:ea typeface="+mn-lt"/>
                <a:cs typeface="+mn-lt"/>
              </a:rPr>
              <a:t>. Springer; 2021.</a:t>
            </a:r>
          </a:p>
          <a:p>
            <a:r>
              <a:rPr lang="en-US" sz="2200" dirty="0">
                <a:ea typeface="+mn-lt"/>
                <a:cs typeface="+mn-lt"/>
              </a:rPr>
              <a:t>Faculty</a:t>
            </a:r>
          </a:p>
          <a:p>
            <a:r>
              <a:rPr lang="en-US" sz="2200" dirty="0">
                <a:ea typeface="+mn-lt"/>
                <a:cs typeface="+mn-lt"/>
              </a:rPr>
              <a:t>Fellow residents (local and </a:t>
            </a:r>
            <a:r>
              <a:rPr lang="en-US" sz="2200" dirty="0" err="1">
                <a:ea typeface="+mn-lt"/>
                <a:cs typeface="+mn-lt"/>
              </a:rPr>
              <a:t>dagmec</a:t>
            </a:r>
            <a:r>
              <a:rPr lang="en-US" sz="2200" dirty="0">
                <a:ea typeface="+mn-lt"/>
                <a:cs typeface="+mn-lt"/>
              </a:rPr>
              <a:t>, regional and beyond)</a:t>
            </a:r>
            <a:endParaRPr lang="en-US" sz="2200" dirty="0"/>
          </a:p>
          <a:p>
            <a:r>
              <a:rPr lang="en-US" sz="2200" dirty="0">
                <a:ea typeface="+mn-lt"/>
                <a:cs typeface="+mn-lt"/>
              </a:rPr>
              <a:t>Plews-Ogan M, May N, Owens J, </a:t>
            </a:r>
            <a:r>
              <a:rPr lang="en-US" sz="2200" dirty="0" err="1">
                <a:ea typeface="+mn-lt"/>
                <a:cs typeface="+mn-lt"/>
              </a:rPr>
              <a:t>Ardelt</a:t>
            </a:r>
            <a:r>
              <a:rPr lang="en-US" sz="2200" dirty="0">
                <a:ea typeface="+mn-lt"/>
                <a:cs typeface="+mn-lt"/>
              </a:rPr>
              <a:t> M, Shapiro J, Bell SK. Wisdom in Medicine: What Helps Physicians After a Medical Error? </a:t>
            </a:r>
            <a:r>
              <a:rPr lang="en-US" sz="2200" dirty="0" err="1">
                <a:ea typeface="+mn-lt"/>
                <a:cs typeface="+mn-lt"/>
              </a:rPr>
              <a:t>Acad</a:t>
            </a:r>
            <a:r>
              <a:rPr lang="en-US" sz="2200" dirty="0">
                <a:ea typeface="+mn-lt"/>
                <a:cs typeface="+mn-lt"/>
              </a:rPr>
              <a:t> Med. 2016 Feb;91(2):233-41. </a:t>
            </a:r>
            <a:endParaRPr lang="en-US" sz="2200" dirty="0">
              <a:cs typeface="Calibri"/>
            </a:endParaRPr>
          </a:p>
          <a:p>
            <a:r>
              <a:rPr lang="en-US" sz="2200" dirty="0">
                <a:cs typeface="Calibri"/>
              </a:rPr>
              <a:t>Patient Safety Network Home | PSNet (ahrq.gov). https://psnet.ahrq.gov/</a:t>
            </a:r>
            <a:endParaRPr lang="en-US" sz="2200" dirty="0">
              <a:ea typeface="+mn-lt"/>
              <a:cs typeface="+mn-lt"/>
            </a:endParaRPr>
          </a:p>
          <a:p>
            <a:r>
              <a:rPr lang="en-US" sz="2200" dirty="0">
                <a:cs typeface="Calibri"/>
              </a:rPr>
              <a:t>IHI Open School Patient Safety Curriculum | IHI - Institute for Healthcare Improvement. https://www.ihi.org/education/IHIOpenSchool/Courses/Pages/2019-IHI-Open-School-Patient-Safety-Curriculum.aspx</a:t>
            </a:r>
            <a:endParaRPr lang="en-US" sz="2200" dirty="0"/>
          </a:p>
          <a:p>
            <a:pPr lvl="1"/>
            <a:r>
              <a:rPr lang="en-US" sz="2200" dirty="0">
                <a:cs typeface="Calibri"/>
              </a:rPr>
              <a:t>National forum</a:t>
            </a:r>
          </a:p>
          <a:p>
            <a:r>
              <a:rPr lang="en-US" sz="2000" dirty="0">
                <a:ea typeface="+mn-lt"/>
                <a:cs typeface="+mn-lt"/>
              </a:rPr>
              <a:t>Frankel A, Haraden C, Federico F, Lenoci-Edwards J. </a:t>
            </a:r>
            <a:r>
              <a:rPr lang="en-US" sz="2000" i="1" dirty="0">
                <a:ea typeface="+mn-lt"/>
                <a:cs typeface="+mn-lt"/>
              </a:rPr>
              <a:t>A Framework for Safe, Reliable, and Effective Care</a:t>
            </a:r>
            <a:r>
              <a:rPr lang="en-US" sz="2000" dirty="0">
                <a:ea typeface="+mn-lt"/>
                <a:cs typeface="+mn-lt"/>
              </a:rPr>
              <a:t>. White Paper. Cambridge, MA: Institute for Healthcare Improvement and Safe &amp; Reliable Healthcare; 2017. (Available on ihi.org)</a:t>
            </a:r>
          </a:p>
          <a:p>
            <a:r>
              <a:rPr lang="en-US" sz="2000" dirty="0">
                <a:ea typeface="+mn-lt"/>
                <a:cs typeface="+mn-lt"/>
              </a:rPr>
              <a:t>Code of Medical Ethics overview | Ethics in Healthcare | AMA (ama-assn.org). https://www.ama-assn.org/delivering-care/ethics/code-medical-ethics-overview</a:t>
            </a:r>
          </a:p>
          <a:p>
            <a:r>
              <a:rPr lang="en-US" sz="2000" b="1" dirty="0"/>
              <a:t>Why Accountability Sharing in Health Care Organizational Cultures Means Patients Are Probably Safer. </a:t>
            </a:r>
            <a:r>
              <a:rPr lang="en-US" sz="2000" dirty="0"/>
              <a:t>Deborah M. Eng, MS, MA and Scott J. Schweikart, JD, MBE. </a:t>
            </a:r>
            <a:r>
              <a:rPr lang="en-US" sz="2000" i="1" dirty="0"/>
              <a:t>JAMA J Ethics.</a:t>
            </a:r>
            <a:r>
              <a:rPr lang="en-US" sz="2000" dirty="0"/>
              <a:t> 2020;22(9):E779-783. </a:t>
            </a:r>
            <a:r>
              <a:rPr lang="en-US" sz="2000" dirty="0" err="1"/>
              <a:t>doi</a:t>
            </a:r>
            <a:r>
              <a:rPr lang="en-US" sz="2000" dirty="0"/>
              <a:t>: 10.1001/amajethics.2020.779.</a:t>
            </a:r>
            <a:endParaRPr lang="en-US" sz="2000" dirty="0">
              <a:cs typeface="Calibri"/>
            </a:endParaRPr>
          </a:p>
          <a:p>
            <a:r>
              <a:rPr lang="en-US" sz="2000" dirty="0">
                <a:ea typeface="+mn-lt"/>
                <a:cs typeface="+mn-lt"/>
              </a:rPr>
              <a:t>Rabow MW, Remen RN, Parmelee DX, Inui TS. Professional formation: extending medicine's lineage of service into the next century. </a:t>
            </a:r>
            <a:r>
              <a:rPr lang="en-US" sz="2000" i="1" dirty="0" err="1">
                <a:ea typeface="+mn-lt"/>
                <a:cs typeface="+mn-lt"/>
              </a:rPr>
              <a:t>Acad</a:t>
            </a:r>
            <a:r>
              <a:rPr lang="en-US" sz="2000" i="1" dirty="0">
                <a:ea typeface="+mn-lt"/>
                <a:cs typeface="+mn-lt"/>
              </a:rPr>
              <a:t> Med</a:t>
            </a:r>
            <a:r>
              <a:rPr lang="en-US" sz="2000" dirty="0">
                <a:ea typeface="+mn-lt"/>
                <a:cs typeface="+mn-lt"/>
              </a:rPr>
              <a:t>. 2010. February; 85 2: 310- 317. </a:t>
            </a:r>
            <a:r>
              <a:rPr lang="en-US" sz="2000" dirty="0" err="1">
                <a:ea typeface="+mn-lt"/>
                <a:cs typeface="+mn-lt"/>
              </a:rPr>
              <a:t>doi</a:t>
            </a:r>
            <a:r>
              <a:rPr lang="en-US" sz="2000" dirty="0">
                <a:ea typeface="+mn-lt"/>
                <a:cs typeface="+mn-lt"/>
              </a:rPr>
              <a:t>: 10.1097/ACM.0b013e3181c887f7.</a:t>
            </a:r>
            <a:endParaRPr lang="en-US" sz="2000" dirty="0">
              <a:cs typeface="Calibri"/>
            </a:endParaRPr>
          </a:p>
          <a:p>
            <a:r>
              <a:rPr lang="en-US" sz="2000" dirty="0">
                <a:ea typeface="+mn-lt"/>
                <a:cs typeface="+mn-lt"/>
              </a:rPr>
              <a:t>Mossburg, Sarah E. MS; Dennison Himmelfarb, Cheryl PhD. The Association Between Professional Burnout and Engagement With Patient Safety Culture and Outcomes: A Systematic Review. Journal of Patient Safety: December 2021 - Volume 17 - Issue 8 - p e1307-e1319</a:t>
            </a:r>
            <a:endParaRPr lang="en-US" sz="2000" dirty="0">
              <a:cs typeface="Calibri"/>
            </a:endParaRPr>
          </a:p>
          <a:p>
            <a:pPr marL="0" indent="0">
              <a:buNone/>
            </a:pPr>
            <a:endParaRPr lang="en-US" sz="2000" dirty="0">
              <a:ea typeface="+mn-lt"/>
              <a:cs typeface="+mn-lt"/>
            </a:endParaRPr>
          </a:p>
          <a:p>
            <a:endParaRPr lang="en-US" sz="2000" dirty="0">
              <a:cs typeface="Calibri"/>
            </a:endParaRPr>
          </a:p>
          <a:p>
            <a:endParaRPr lang="en-US" sz="2200" dirty="0">
              <a:cs typeface="Calibri"/>
            </a:endParaRPr>
          </a:p>
          <a:p>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8747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F01F-FF58-4643-8BAB-169EB6D28C11}"/>
              </a:ext>
            </a:extLst>
          </p:cNvPr>
          <p:cNvSpPr>
            <a:spLocks noGrp="1"/>
          </p:cNvSpPr>
          <p:nvPr>
            <p:ph type="ctrTitle"/>
          </p:nvPr>
        </p:nvSpPr>
        <p:spPr>
          <a:xfrm>
            <a:off x="642996" y="4571216"/>
            <a:ext cx="10906008" cy="1115415"/>
          </a:xfrm>
        </p:spPr>
        <p:txBody>
          <a:bodyPr>
            <a:normAutofit fontScale="90000"/>
          </a:bodyPr>
          <a:lstStyle/>
          <a:p>
            <a:r>
              <a:rPr lang="en-US"/>
              <a:t>Medical error 3: Practice makes better</a:t>
            </a:r>
          </a:p>
        </p:txBody>
      </p:sp>
      <p:pic>
        <p:nvPicPr>
          <p:cNvPr id="8" name="Picture 8" descr="A picture containing text, floor, table, little&#10;&#10;Description automatically generated">
            <a:extLst>
              <a:ext uri="{FF2B5EF4-FFF2-40B4-BE49-F238E27FC236}">
                <a16:creationId xmlns:a16="http://schemas.microsoft.com/office/drawing/2014/main" id="{B5C4AE9F-F8BB-3EC2-9FC9-2376886E4A1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5804" r="3" b="14793"/>
          <a:stretch/>
        </p:blipFill>
        <p:spPr>
          <a:xfrm>
            <a:off x="321628" y="320511"/>
            <a:ext cx="3794760" cy="3930978"/>
          </a:xfrm>
          <a:prstGeom prst="rect">
            <a:avLst/>
          </a:prstGeom>
        </p:spPr>
      </p:pic>
      <p:pic>
        <p:nvPicPr>
          <p:cNvPr id="11" name="Picture 11" descr="A picture containing grass, person, outdoor, baby&#10;&#10;Description automatically generated">
            <a:extLst>
              <a:ext uri="{FF2B5EF4-FFF2-40B4-BE49-F238E27FC236}">
                <a16:creationId xmlns:a16="http://schemas.microsoft.com/office/drawing/2014/main" id="{23AA8009-5D42-E38E-F494-D8976172E76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3" b="13764"/>
          <a:stretch/>
        </p:blipFill>
        <p:spPr>
          <a:xfrm>
            <a:off x="4198385" y="320511"/>
            <a:ext cx="3794760" cy="3930978"/>
          </a:xfrm>
          <a:prstGeom prst="rect">
            <a:avLst/>
          </a:prstGeom>
        </p:spPr>
      </p:pic>
      <p:pic>
        <p:nvPicPr>
          <p:cNvPr id="4" name="Picture 4">
            <a:extLst>
              <a:ext uri="{FF2B5EF4-FFF2-40B4-BE49-F238E27FC236}">
                <a16:creationId xmlns:a16="http://schemas.microsoft.com/office/drawing/2014/main" id="{EFAC2477-438B-ECB3-5137-307B8600418A}"/>
              </a:ext>
            </a:extLst>
          </p:cNvPr>
          <p:cNvPicPr>
            <a:picLocks noChangeAspect="1"/>
          </p:cNvPicPr>
          <p:nvPr/>
        </p:nvPicPr>
        <p:blipFill rotWithShape="1">
          <a:blip r:embed="rId7"/>
          <a:srcRect r="6845" b="1"/>
          <a:stretch/>
        </p:blipFill>
        <p:spPr>
          <a:xfrm>
            <a:off x="8075142" y="320511"/>
            <a:ext cx="3794760" cy="3930978"/>
          </a:xfrm>
          <a:prstGeom prst="rect">
            <a:avLst/>
          </a:prstGeom>
        </p:spPr>
      </p:pic>
      <p:cxnSp>
        <p:nvCxnSpPr>
          <p:cNvPr id="17" name="Straight Connector 1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BDB84C-C960-529A-591D-93A96865A6A2}"/>
              </a:ext>
            </a:extLst>
          </p:cNvPr>
          <p:cNvSpPr txBox="1"/>
          <p:nvPr/>
        </p:nvSpPr>
        <p:spPr>
          <a:xfrm>
            <a:off x="1782096" y="4051434"/>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12" name="TextBox 11">
            <a:extLst>
              <a:ext uri="{FF2B5EF4-FFF2-40B4-BE49-F238E27FC236}">
                <a16:creationId xmlns:a16="http://schemas.microsoft.com/office/drawing/2014/main" id="{62591CE9-F1E9-0976-1756-17ABE8307D79}"/>
              </a:ext>
            </a:extLst>
          </p:cNvPr>
          <p:cNvSpPr txBox="1"/>
          <p:nvPr/>
        </p:nvSpPr>
        <p:spPr>
          <a:xfrm>
            <a:off x="5538627" y="4051434"/>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6" name="TextBox 5">
            <a:extLst>
              <a:ext uri="{FF2B5EF4-FFF2-40B4-BE49-F238E27FC236}">
                <a16:creationId xmlns:a16="http://schemas.microsoft.com/office/drawing/2014/main" id="{08E25000-D397-0B06-2A3C-FA343B6A63BC}"/>
              </a:ext>
            </a:extLst>
          </p:cNvPr>
          <p:cNvSpPr txBox="1"/>
          <p:nvPr/>
        </p:nvSpPr>
        <p:spPr>
          <a:xfrm>
            <a:off x="9635612" y="4043515"/>
            <a:ext cx="428932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E7E6E6"/>
                </a:solidFill>
                <a:ea typeface="Calibri"/>
                <a:cs typeface="Calibri"/>
              </a:rPr>
              <a:t>Image by Sherry Adkins, Author owned</a:t>
            </a:r>
            <a:endParaRPr lang="en-US" sz="1000" dirty="0">
              <a:solidFill>
                <a:srgbClr val="E7E6E6"/>
              </a:solidFill>
            </a:endParaRPr>
          </a:p>
        </p:txBody>
      </p:sp>
    </p:spTree>
    <p:extLst>
      <p:ext uri="{BB962C8B-B14F-4D97-AF65-F5344CB8AC3E}">
        <p14:creationId xmlns:p14="http://schemas.microsoft.com/office/powerpoint/2010/main" val="1639528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74AF9-C42D-4BA6-8D35-CC05307B4360}"/>
              </a:ext>
            </a:extLst>
          </p:cNvPr>
          <p:cNvSpPr>
            <a:spLocks noGrp="1"/>
          </p:cNvSpPr>
          <p:nvPr>
            <p:ph type="title"/>
          </p:nvPr>
        </p:nvSpPr>
        <p:spPr>
          <a:xfrm>
            <a:off x="841248" y="548640"/>
            <a:ext cx="3600860" cy="5431536"/>
          </a:xfrm>
        </p:spPr>
        <p:txBody>
          <a:bodyPr>
            <a:normAutofit/>
          </a:bodyPr>
          <a:lstStyle/>
          <a:p>
            <a:r>
              <a:rPr lang="en-US" sz="4600"/>
              <a:t>Practice!  Self awareness</a:t>
            </a:r>
            <a:endParaRPr lang="en-US" sz="4600">
              <a:cs typeface="Calibri Ligh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9AE72C-8C05-4B2F-8AE7-5D5038B1A83F}"/>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a:cs typeface="Calibri"/>
              </a:rPr>
              <a:t>How are you feeling today? (poll)</a:t>
            </a:r>
            <a:endParaRPr lang="en-US"/>
          </a:p>
          <a:p>
            <a:r>
              <a:rPr lang="en-US" sz="2200">
                <a:cs typeface="Calibri"/>
              </a:rPr>
              <a:t>Can you be more specific?  Do you feel ready to learn? Take care of patients?</a:t>
            </a:r>
          </a:p>
          <a:p>
            <a:endParaRPr lang="en-US" sz="2200">
              <a:cs typeface="Calibri"/>
            </a:endParaRPr>
          </a:p>
        </p:txBody>
      </p:sp>
    </p:spTree>
    <p:extLst>
      <p:ext uri="{BB962C8B-B14F-4D97-AF65-F5344CB8AC3E}">
        <p14:creationId xmlns:p14="http://schemas.microsoft.com/office/powerpoint/2010/main" val="1850530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610C1-D6A0-4D44-9C46-C40ED8156CE9}"/>
              </a:ext>
            </a:extLst>
          </p:cNvPr>
          <p:cNvSpPr>
            <a:spLocks noGrp="1"/>
          </p:cNvSpPr>
          <p:nvPr>
            <p:ph type="title"/>
          </p:nvPr>
        </p:nvSpPr>
        <p:spPr>
          <a:xfrm>
            <a:off x="635000" y="640823"/>
            <a:ext cx="3418659" cy="5583148"/>
          </a:xfrm>
        </p:spPr>
        <p:txBody>
          <a:bodyPr anchor="ctr">
            <a:normAutofit/>
          </a:bodyPr>
          <a:lstStyle/>
          <a:p>
            <a:r>
              <a:rPr lang="en-US" sz="5400"/>
              <a:t>Facts?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156A0906-41A0-8555-B59C-C39B77B947B0}"/>
              </a:ext>
            </a:extLst>
          </p:cNvPr>
          <p:cNvGraphicFramePr>
            <a:graphicFrameLocks noGrp="1"/>
          </p:cNvGraphicFramePr>
          <p:nvPr>
            <p:ph idx="1"/>
            <p:extLst>
              <p:ext uri="{D42A27DB-BD31-4B8C-83A1-F6EECF244321}">
                <p14:modId xmlns:p14="http://schemas.microsoft.com/office/powerpoint/2010/main" val="20250587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03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D5E0CE-258D-45E3-B733-BE2A63D2C1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675" y="0"/>
            <a:ext cx="11989454" cy="6831447"/>
          </a:xfrm>
          <a:prstGeom prst="rect">
            <a:avLst/>
          </a:prstGeom>
        </p:spPr>
      </p:pic>
      <p:sp>
        <p:nvSpPr>
          <p:cNvPr id="11" name="TextBox 10">
            <a:extLst>
              <a:ext uri="{FF2B5EF4-FFF2-40B4-BE49-F238E27FC236}">
                <a16:creationId xmlns:a16="http://schemas.microsoft.com/office/drawing/2014/main" id="{8C6D2770-313E-47A4-B453-507B157E37EE}"/>
              </a:ext>
            </a:extLst>
          </p:cNvPr>
          <p:cNvSpPr txBox="1"/>
          <p:nvPr/>
        </p:nvSpPr>
        <p:spPr>
          <a:xfrm>
            <a:off x="404543" y="6633273"/>
            <a:ext cx="11165979" cy="230832"/>
          </a:xfrm>
          <a:prstGeom prst="rect">
            <a:avLst/>
          </a:prstGeom>
          <a:noFill/>
        </p:spPr>
        <p:txBody>
          <a:bodyPr wrap="square" rtlCol="0">
            <a:spAutoFit/>
          </a:bodyPr>
          <a:lstStyle/>
          <a:p>
            <a:r>
              <a:rPr lang="en-US" sz="900" dirty="0">
                <a:hlinkClick r:id="rId4" tooltip="https://www.aliem.com/2017/12/medic-case-mm-shame-game-expert-review-curated-community-commentary/swiss-cheese-model-tchan/"/>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402025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635000" y="640823"/>
            <a:ext cx="3418659" cy="5583148"/>
          </a:xfrm>
        </p:spPr>
        <p:txBody>
          <a:bodyPr anchor="ctr">
            <a:normAutofit/>
          </a:bodyPr>
          <a:lstStyle/>
          <a:p>
            <a:r>
              <a:rPr lang="en-US" sz="5400"/>
              <a:t>Local policies related to error</a:t>
            </a:r>
          </a:p>
        </p:txBody>
      </p:sp>
      <p:sp>
        <p:nvSpPr>
          <p:cNvPr id="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2E14EF-4141-DE29-F741-0040BD9E4401}"/>
              </a:ext>
            </a:extLst>
          </p:cNvPr>
          <p:cNvGraphicFramePr>
            <a:graphicFrameLocks noGrp="1"/>
          </p:cNvGraphicFramePr>
          <p:nvPr>
            <p:ph idx="1"/>
            <p:extLst>
              <p:ext uri="{D42A27DB-BD31-4B8C-83A1-F6EECF244321}">
                <p14:modId xmlns:p14="http://schemas.microsoft.com/office/powerpoint/2010/main" val="329986695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644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p:txBody>
          <a:bodyPr/>
          <a:lstStyle/>
          <a:p>
            <a:r>
              <a:rPr lang="en-US"/>
              <a:t>Local policies ...</a:t>
            </a:r>
          </a:p>
        </p:txBody>
      </p:sp>
      <p:sp>
        <p:nvSpPr>
          <p:cNvPr id="3" name="Content Placeholder 2">
            <a:extLst>
              <a:ext uri="{FF2B5EF4-FFF2-40B4-BE49-F238E27FC236}">
                <a16:creationId xmlns:a16="http://schemas.microsoft.com/office/drawing/2014/main" id="{DFC27EF1-E2B6-4947-9096-799B25D40B1B}"/>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p>
          <a:p>
            <a:endParaRPr lang="en-US">
              <a:cs typeface="Calibri"/>
            </a:endParaRPr>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BCF9D60E-535F-6DC2-BB28-B3888308394B}"/>
              </a:ext>
            </a:extLst>
          </p:cNvPr>
          <p:cNvGraphicFramePr>
            <a:graphicFrameLocks noGrp="1"/>
          </p:cNvGraphicFramePr>
          <p:nvPr>
            <p:extLst>
              <p:ext uri="{D42A27DB-BD31-4B8C-83A1-F6EECF244321}">
                <p14:modId xmlns:p14="http://schemas.microsoft.com/office/powerpoint/2010/main" val="2383243081"/>
              </p:ext>
            </p:extLst>
          </p:nvPr>
        </p:nvGraphicFramePr>
        <p:xfrm>
          <a:off x="910166" y="1651000"/>
          <a:ext cx="9598745" cy="2479294"/>
        </p:xfrm>
        <a:graphic>
          <a:graphicData uri="http://schemas.openxmlformats.org/drawingml/2006/table">
            <a:tbl>
              <a:tblPr firstRow="1" bandRow="1">
                <a:tableStyleId>{5C22544A-7EE6-4342-B048-85BDC9FD1C3A}</a:tableStyleId>
              </a:tblPr>
              <a:tblGrid>
                <a:gridCol w="1789137">
                  <a:extLst>
                    <a:ext uri="{9D8B030D-6E8A-4147-A177-3AD203B41FA5}">
                      <a16:colId xmlns:a16="http://schemas.microsoft.com/office/drawing/2014/main" val="252959959"/>
                    </a:ext>
                  </a:extLst>
                </a:gridCol>
                <a:gridCol w="1789137">
                  <a:extLst>
                    <a:ext uri="{9D8B030D-6E8A-4147-A177-3AD203B41FA5}">
                      <a16:colId xmlns:a16="http://schemas.microsoft.com/office/drawing/2014/main" val="3365324304"/>
                    </a:ext>
                  </a:extLst>
                </a:gridCol>
                <a:gridCol w="1789137">
                  <a:extLst>
                    <a:ext uri="{9D8B030D-6E8A-4147-A177-3AD203B41FA5}">
                      <a16:colId xmlns:a16="http://schemas.microsoft.com/office/drawing/2014/main" val="1586860171"/>
                    </a:ext>
                  </a:extLst>
                </a:gridCol>
                <a:gridCol w="1789137">
                  <a:extLst>
                    <a:ext uri="{9D8B030D-6E8A-4147-A177-3AD203B41FA5}">
                      <a16:colId xmlns:a16="http://schemas.microsoft.com/office/drawing/2014/main" val="2148620603"/>
                    </a:ext>
                  </a:extLst>
                </a:gridCol>
                <a:gridCol w="1789137">
                  <a:extLst>
                    <a:ext uri="{9D8B030D-6E8A-4147-A177-3AD203B41FA5}">
                      <a16:colId xmlns:a16="http://schemas.microsoft.com/office/drawing/2014/main" val="4057141560"/>
                    </a:ext>
                  </a:extLst>
                </a:gridCol>
                <a:gridCol w="653060">
                  <a:extLst>
                    <a:ext uri="{9D8B030D-6E8A-4147-A177-3AD203B41FA5}">
                      <a16:colId xmlns:a16="http://schemas.microsoft.com/office/drawing/2014/main" val="3615006504"/>
                    </a:ext>
                  </a:extLst>
                </a:gridCol>
              </a:tblGrid>
              <a:tr h="740568">
                <a:tc>
                  <a:txBody>
                    <a:bodyPr/>
                    <a:lstStyle/>
                    <a:p>
                      <a:endParaRPr lang="en-US">
                        <a:effectLst/>
                      </a:endParaRPr>
                    </a:p>
                  </a:txBody>
                  <a:tcPr marL="0" marR="0" marT="0" marB="0" anchor="ctr"/>
                </a:tc>
                <a:tc>
                  <a:txBody>
                    <a:bodyPr/>
                    <a:lstStyle/>
                    <a:p>
                      <a:r>
                        <a:rPr lang="en-US">
                          <a:effectLst/>
                        </a:rPr>
                        <a:t>Error/quality improvement</a:t>
                      </a:r>
                    </a:p>
                  </a:txBody>
                  <a:tcPr marL="0" marR="0" marT="0" marB="0" anchor="ctr"/>
                </a:tc>
                <a:tc>
                  <a:txBody>
                    <a:bodyPr/>
                    <a:lstStyle/>
                    <a:p>
                      <a:r>
                        <a:rPr lang="en-US">
                          <a:effectLst/>
                        </a:rPr>
                        <a:t>Patient disclosure</a:t>
                      </a:r>
                    </a:p>
                  </a:txBody>
                  <a:tcPr marL="0" marR="0" marT="0" marB="0" anchor="ctr"/>
                </a:tc>
                <a:tc>
                  <a:txBody>
                    <a:bodyPr/>
                    <a:lstStyle/>
                    <a:p>
                      <a:r>
                        <a:rPr lang="en-US">
                          <a:effectLst/>
                        </a:rPr>
                        <a:t>Physician support</a:t>
                      </a:r>
                    </a:p>
                  </a:txBody>
                  <a:tcPr marL="0" marR="0" marT="0" marB="0" anchor="ctr"/>
                </a:tc>
                <a:tc>
                  <a:txBody>
                    <a:bodyPr/>
                    <a:lstStyle/>
                    <a:p>
                      <a:r>
                        <a:rPr lang="en-US">
                          <a:effectLst/>
                        </a:rPr>
                        <a:t>Risk management</a:t>
                      </a:r>
                    </a:p>
                  </a:txBody>
                  <a:tcPr marL="0" marR="0" marT="0" marB="0" anchor="ctr"/>
                </a:tc>
                <a:tc>
                  <a:txBody>
                    <a:bodyPr/>
                    <a:lstStyle/>
                    <a:p>
                      <a:endParaRPr lang="en-US"/>
                    </a:p>
                  </a:txBody>
                  <a:tcPr/>
                </a:tc>
                <a:extLst>
                  <a:ext uri="{0D108BD9-81ED-4DB2-BD59-A6C34878D82A}">
                    <a16:rowId xmlns:a16="http://schemas.microsoft.com/office/drawing/2014/main" val="2076595970"/>
                  </a:ext>
                </a:extLst>
              </a:tr>
              <a:tr h="370284">
                <a:tc gridSpan="2">
                  <a:txBody>
                    <a:bodyPr/>
                    <a:lstStyle/>
                    <a:p>
                      <a:r>
                        <a:rPr lang="en-US" dirty="0">
                          <a:effectLst/>
                        </a:rPr>
                        <a:t>Sponsor</a:t>
                      </a:r>
                    </a:p>
                  </a:txBody>
                  <a:tcPr marL="0" marR="0" marT="0" marB="0" anchor="ctr"/>
                </a:tc>
                <a:tc hMerge="1">
                  <a:txBody>
                    <a:bodyPr/>
                    <a:lstStyle/>
                    <a:p>
                      <a:endParaRPr lang="en-US"/>
                    </a:p>
                  </a:txBody>
                  <a:tcPr/>
                </a:tc>
                <a:tc>
                  <a:txBody>
                    <a:bodyPr/>
                    <a:lstStyle/>
                    <a:p>
                      <a:endParaRPr lang="en-US"/>
                    </a:p>
                  </a:txBody>
                  <a:tcPr marL="0" marR="0" marT="0" marB="0" anchor="ctr"/>
                </a:tc>
                <a:tc>
                  <a:txBody>
                    <a:bodyPr/>
                    <a:lstStyle/>
                    <a:p>
                      <a:endParaRPr lang="en-US"/>
                    </a:p>
                  </a:txBody>
                  <a:tcPr marL="0" marR="0" marT="0" marB="0" anchor="ctr"/>
                </a:tc>
                <a:tc>
                  <a:txBody>
                    <a:bodyPr/>
                    <a:lstStyle/>
                    <a:p>
                      <a:r>
                        <a:rPr lang="en-US"/>
                        <a:t>x</a:t>
                      </a: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2094922184"/>
                  </a:ext>
                </a:extLst>
              </a:tr>
              <a:tr h="499079">
                <a:tc>
                  <a:txBody>
                    <a:bodyPr/>
                    <a:lstStyle/>
                    <a:p>
                      <a:r>
                        <a:rPr lang="en-US" dirty="0">
                          <a:effectLst/>
                        </a:rPr>
                        <a:t>Family practice</a:t>
                      </a:r>
                    </a:p>
                  </a:txBody>
                  <a:tcPr marL="0" marR="0" marT="0" marB="0" anchor="ctr"/>
                </a:tc>
                <a:tc>
                  <a:txBody>
                    <a:bodyPr/>
                    <a:lstStyle/>
                    <a:p>
                      <a:r>
                        <a:rPr lang="en-US"/>
                        <a:t>x</a:t>
                      </a:r>
                    </a:p>
                  </a:txBody>
                  <a:tcPr marL="0" marR="0" marT="0" marB="0" anchor="ctr"/>
                </a:tc>
                <a:tc>
                  <a:txBody>
                    <a:bodyPr/>
                    <a:lstStyle/>
                    <a:p>
                      <a:endParaRPr lang="en-US"/>
                    </a:p>
                  </a:txBody>
                  <a:tcPr marL="0" marR="0" marT="0" marB="0" anchor="ctr"/>
                </a:tc>
                <a:tc>
                  <a:txBody>
                    <a:bodyPr/>
                    <a:lstStyle/>
                    <a:p>
                      <a:endParaRPr lang="en-US"/>
                    </a:p>
                  </a:txBody>
                  <a:tcPr marL="0" marR="0" marT="0" marB="0" anchor="ctr"/>
                </a:tc>
                <a:tc>
                  <a:txBody>
                    <a:bodyPr/>
                    <a:lstStyle/>
                    <a:p>
                      <a:r>
                        <a:rPr lang="en-US"/>
                        <a:t>x</a:t>
                      </a:r>
                    </a:p>
                  </a:txBody>
                  <a:tcPr marL="0" marR="0" marT="0" marB="0" anchor="ctr"/>
                </a:tc>
                <a:tc>
                  <a:txBody>
                    <a:bodyPr/>
                    <a:lstStyle/>
                    <a:p>
                      <a:endParaRPr lang="en-US"/>
                    </a:p>
                  </a:txBody>
                  <a:tcPr/>
                </a:tc>
                <a:extLst>
                  <a:ext uri="{0D108BD9-81ED-4DB2-BD59-A6C34878D82A}">
                    <a16:rowId xmlns:a16="http://schemas.microsoft.com/office/drawing/2014/main" val="2769615493"/>
                  </a:ext>
                </a:extLst>
              </a:tr>
              <a:tr h="499079">
                <a:tc>
                  <a:txBody>
                    <a:bodyPr/>
                    <a:lstStyle/>
                    <a:p>
                      <a:r>
                        <a:rPr lang="en-US" dirty="0">
                          <a:effectLst/>
                        </a:rPr>
                        <a:t>Hospital</a:t>
                      </a:r>
                    </a:p>
                  </a:txBody>
                  <a:tcPr marL="0" marR="0" marT="0" marB="0" anchor="ctr"/>
                </a:tc>
                <a:tc>
                  <a:txBody>
                    <a:bodyPr/>
                    <a:lstStyle/>
                    <a:p>
                      <a:r>
                        <a:rPr lang="en-US"/>
                        <a:t>?</a:t>
                      </a:r>
                    </a:p>
                  </a:txBody>
                  <a:tcPr marL="0" marR="0" marT="0" marB="0" anchor="ctr"/>
                </a:tc>
                <a:tc>
                  <a:txBody>
                    <a:bodyPr/>
                    <a:lstStyle/>
                    <a:p>
                      <a:r>
                        <a:rPr lang="en-US"/>
                        <a:t>x</a:t>
                      </a:r>
                    </a:p>
                  </a:txBody>
                  <a:tcPr marL="0" marR="0" marT="0" marB="0" anchor="ctr"/>
                </a:tc>
                <a:tc>
                  <a:txBody>
                    <a:bodyPr/>
                    <a:lstStyle/>
                    <a:p>
                      <a:endParaRPr lang="en-US"/>
                    </a:p>
                  </a:txBody>
                  <a:tcPr marL="0" marR="0" marT="0" marB="0" anchor="ctr"/>
                </a:tc>
                <a:tc>
                  <a:txBody>
                    <a:bodyPr/>
                    <a:lstStyle/>
                    <a:p>
                      <a:r>
                        <a:rPr lang="en-US"/>
                        <a:t>x</a:t>
                      </a:r>
                    </a:p>
                  </a:txBody>
                  <a:tcPr marL="0" marR="0" marT="0" marB="0" anchor="ctr"/>
                </a:tc>
                <a:tc>
                  <a:txBody>
                    <a:bodyPr/>
                    <a:lstStyle/>
                    <a:p>
                      <a:endParaRPr lang="en-US"/>
                    </a:p>
                  </a:txBody>
                  <a:tcPr/>
                </a:tc>
                <a:extLst>
                  <a:ext uri="{0D108BD9-81ED-4DB2-BD59-A6C34878D82A}">
                    <a16:rowId xmlns:a16="http://schemas.microsoft.com/office/drawing/2014/main" val="1638548211"/>
                  </a:ext>
                </a:extLst>
              </a:tr>
              <a:tr h="370284">
                <a:tc>
                  <a:txBody>
                    <a:bodyPr/>
                    <a:lstStyle/>
                    <a:p>
                      <a:r>
                        <a:rPr lang="en-US" dirty="0" err="1">
                          <a:effectLst/>
                        </a:rPr>
                        <a:t>Childrens</a:t>
                      </a:r>
                      <a:r>
                        <a:rPr lang="en-US" dirty="0">
                          <a:effectLst/>
                        </a:rPr>
                        <a:t> Hospital</a:t>
                      </a:r>
                    </a:p>
                  </a:txBody>
                  <a:tcPr marL="0" marR="0" marT="0" marB="0" anchor="ctr"/>
                </a:tc>
                <a:tc>
                  <a:txBody>
                    <a:bodyPr/>
                    <a:lstStyle/>
                    <a:p>
                      <a:pPr lvl="0">
                        <a:buNone/>
                      </a:pPr>
                      <a:r>
                        <a:rPr lang="en-US">
                          <a:effectLst/>
                        </a:rPr>
                        <a:t>x</a:t>
                      </a:r>
                    </a:p>
                  </a:txBody>
                  <a:tcPr marL="0" marR="0" marT="0" marB="0" anchor="ctr"/>
                </a:tc>
                <a:tc>
                  <a:txBody>
                    <a:bodyPr/>
                    <a:lstStyle/>
                    <a:p>
                      <a:r>
                        <a:rPr lang="en-US"/>
                        <a:t>x</a:t>
                      </a:r>
                    </a:p>
                  </a:txBody>
                  <a:tcPr marL="0" marR="0" marT="0" marB="0" anchor="ctr"/>
                </a:tc>
                <a:tc>
                  <a:txBody>
                    <a:bodyPr/>
                    <a:lstStyle/>
                    <a:p>
                      <a:r>
                        <a:rPr lang="en-US"/>
                        <a:t>x</a:t>
                      </a:r>
                    </a:p>
                  </a:txBody>
                  <a:tcPr marL="0" marR="0" marT="0" marB="0" anchor="ctr"/>
                </a:tc>
                <a:tc>
                  <a:txBody>
                    <a:bodyPr/>
                    <a:lstStyle/>
                    <a:p>
                      <a:r>
                        <a:rPr lang="en-US"/>
                        <a:t>x</a:t>
                      </a:r>
                    </a:p>
                  </a:txBody>
                  <a:tcPr marL="0" marR="0" marT="0" marB="0" anchor="ctr"/>
                </a:tc>
                <a:tc>
                  <a:txBody>
                    <a:bodyPr/>
                    <a:lstStyle/>
                    <a:p>
                      <a:endParaRPr lang="en-US" dirty="0"/>
                    </a:p>
                  </a:txBody>
                  <a:tcPr marL="0" marR="0" marT="0" marB="0" anchor="ctr"/>
                </a:tc>
                <a:extLst>
                  <a:ext uri="{0D108BD9-81ED-4DB2-BD59-A6C34878D82A}">
                    <a16:rowId xmlns:a16="http://schemas.microsoft.com/office/drawing/2014/main" val="1618670021"/>
                  </a:ext>
                </a:extLst>
              </a:tr>
            </a:tbl>
          </a:graphicData>
        </a:graphic>
      </p:graphicFrame>
    </p:spTree>
    <p:extLst>
      <p:ext uri="{BB962C8B-B14F-4D97-AF65-F5344CB8AC3E}">
        <p14:creationId xmlns:p14="http://schemas.microsoft.com/office/powerpoint/2010/main" val="2204150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630936" y="640080"/>
            <a:ext cx="4818888" cy="1481328"/>
          </a:xfrm>
        </p:spPr>
        <p:txBody>
          <a:bodyPr anchor="b">
            <a:normAutofit/>
          </a:bodyPr>
          <a:lstStyle/>
          <a:p>
            <a:r>
              <a:rPr lang="en-US" sz="5000"/>
              <a:t>Local practices related to error</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2E14EF-4141-DE29-F741-0040BD9E4401}"/>
              </a:ext>
            </a:extLst>
          </p:cNvPr>
          <p:cNvGraphicFramePr>
            <a:graphicFrameLocks noGrp="1"/>
          </p:cNvGraphicFramePr>
          <p:nvPr>
            <p:ph idx="1"/>
            <p:extLst>
              <p:ext uri="{D42A27DB-BD31-4B8C-83A1-F6EECF244321}">
                <p14:modId xmlns:p14="http://schemas.microsoft.com/office/powerpoint/2010/main" val="484550172"/>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323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838200" y="557188"/>
            <a:ext cx="10515600" cy="1133499"/>
          </a:xfrm>
        </p:spPr>
        <p:txBody>
          <a:bodyPr>
            <a:normAutofit/>
          </a:bodyPr>
          <a:lstStyle/>
          <a:p>
            <a:pPr algn="ctr"/>
            <a:r>
              <a:rPr lang="en-US" sz="5200"/>
              <a:t>Local practices related to error</a:t>
            </a:r>
          </a:p>
        </p:txBody>
      </p:sp>
      <p:graphicFrame>
        <p:nvGraphicFramePr>
          <p:cNvPr id="5" name="Content Placeholder 2">
            <a:extLst>
              <a:ext uri="{FF2B5EF4-FFF2-40B4-BE49-F238E27FC236}">
                <a16:creationId xmlns:a16="http://schemas.microsoft.com/office/drawing/2014/main" id="{032E14EF-4141-DE29-F741-0040BD9E4401}"/>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749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841FF-E541-4661-8722-782595F3F7A7}"/>
              </a:ext>
            </a:extLst>
          </p:cNvPr>
          <p:cNvSpPr>
            <a:spLocks noGrp="1"/>
          </p:cNvSpPr>
          <p:nvPr>
            <p:ph type="title"/>
          </p:nvPr>
        </p:nvSpPr>
        <p:spPr>
          <a:xfrm>
            <a:off x="640080" y="329184"/>
            <a:ext cx="6894576" cy="1783080"/>
          </a:xfrm>
        </p:spPr>
        <p:txBody>
          <a:bodyPr anchor="b">
            <a:normAutofit/>
          </a:bodyPr>
          <a:lstStyle/>
          <a:p>
            <a:r>
              <a:rPr lang="en-US" sz="5400"/>
              <a:t>People at rotation sites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C27EF1-E2B6-4947-9096-799B25D40B1B}"/>
              </a:ext>
            </a:extLst>
          </p:cNvPr>
          <p:cNvSpPr>
            <a:spLocks noGrp="1"/>
          </p:cNvSpPr>
          <p:nvPr>
            <p:ph idx="1"/>
          </p:nvPr>
        </p:nvSpPr>
        <p:spPr>
          <a:xfrm>
            <a:off x="640080" y="2706624"/>
            <a:ext cx="6894576" cy="3483864"/>
          </a:xfrm>
        </p:spPr>
        <p:txBody>
          <a:bodyPr vert="horz" lIns="91440" tIns="45720" rIns="91440" bIns="45720" rtlCol="0" anchor="t">
            <a:normAutofit/>
          </a:bodyPr>
          <a:lstStyle/>
          <a:p>
            <a:r>
              <a:rPr lang="en-US" sz="2200" dirty="0">
                <a:ea typeface="+mn-lt"/>
                <a:cs typeface="+mn-lt"/>
              </a:rPr>
              <a:t>Sponsoring institution GME - individual and pic</a:t>
            </a:r>
          </a:p>
          <a:p>
            <a:r>
              <a:rPr lang="en-US" sz="2200" dirty="0">
                <a:ea typeface="+mn-lt"/>
                <a:cs typeface="+mn-lt"/>
              </a:rPr>
              <a:t>Family practice - individual and pic</a:t>
            </a:r>
          </a:p>
          <a:p>
            <a:r>
              <a:rPr lang="en-US" sz="2200" dirty="0">
                <a:ea typeface="+mn-lt"/>
                <a:cs typeface="+mn-lt"/>
              </a:rPr>
              <a:t>Hospital – Individual and pic</a:t>
            </a:r>
            <a:endParaRPr lang="en-US" dirty="0">
              <a:cs typeface="Calibri" panose="020F0502020204030204"/>
            </a:endParaRPr>
          </a:p>
          <a:p>
            <a:r>
              <a:rPr lang="en-US" sz="2200" dirty="0" err="1">
                <a:ea typeface="+mn-lt"/>
                <a:cs typeface="+mn-lt"/>
              </a:rPr>
              <a:t>Childrens</a:t>
            </a:r>
            <a:r>
              <a:rPr lang="en-US" sz="2200" dirty="0">
                <a:ea typeface="+mn-lt"/>
                <a:cs typeface="+mn-lt"/>
              </a:rPr>
              <a:t> Hospital – individual and pic</a:t>
            </a:r>
            <a:endParaRPr lang="en-US" sz="2200" dirty="0"/>
          </a:p>
          <a:p>
            <a:r>
              <a:rPr lang="en-US" sz="2200" dirty="0">
                <a:cs typeface="Calibri"/>
              </a:rPr>
              <a:t>First stop is always your supervisor/faculty/program director</a:t>
            </a:r>
          </a:p>
          <a:p>
            <a:endParaRPr lang="en-US" sz="2200" dirty="0"/>
          </a:p>
          <a:p>
            <a:endParaRPr lang="en-US" sz="2200" dirty="0">
              <a:cs typeface="Calibri"/>
            </a:endParaRPr>
          </a:p>
        </p:txBody>
      </p:sp>
    </p:spTree>
    <p:extLst>
      <p:ext uri="{BB962C8B-B14F-4D97-AF65-F5344CB8AC3E}">
        <p14:creationId xmlns:p14="http://schemas.microsoft.com/office/powerpoint/2010/main" val="1068099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82FF1-983E-4D4D-98E0-148E1CCB8262}"/>
              </a:ext>
            </a:extLst>
          </p:cNvPr>
          <p:cNvSpPr>
            <a:spLocks noGrp="1"/>
          </p:cNvSpPr>
          <p:nvPr>
            <p:ph type="title"/>
          </p:nvPr>
        </p:nvSpPr>
        <p:spPr>
          <a:xfrm>
            <a:off x="838200" y="365125"/>
            <a:ext cx="10515600" cy="1325563"/>
          </a:xfrm>
        </p:spPr>
        <p:txBody>
          <a:bodyPr>
            <a:noAutofit/>
          </a:bodyPr>
          <a:lstStyle/>
          <a:p>
            <a:r>
              <a:rPr lang="en-US" sz="4500">
                <a:cs typeface="Calibri Light"/>
              </a:rPr>
              <a:t>If you were a patient impacted by error, what would you want?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B2EB9C-1382-4DD3-8425-6057DCA19775}"/>
              </a:ext>
            </a:extLst>
          </p:cNvPr>
          <p:cNvSpPr>
            <a:spLocks noGrp="1"/>
          </p:cNvSpPr>
          <p:nvPr>
            <p:ph idx="1"/>
          </p:nvPr>
        </p:nvSpPr>
        <p:spPr>
          <a:xfrm>
            <a:off x="838200" y="1929384"/>
            <a:ext cx="10515600" cy="4251960"/>
          </a:xfrm>
        </p:spPr>
        <p:txBody>
          <a:bodyPr vert="horz" lIns="91440" tIns="45720" rIns="91440" bIns="45720" rtlCol="0" anchor="t">
            <a:normAutofit/>
          </a:bodyPr>
          <a:lstStyle/>
          <a:p>
            <a:endParaRPr lang="en-US" sz="2200">
              <a:cs typeface="Calibri"/>
            </a:endParaRPr>
          </a:p>
          <a:p>
            <a:endParaRPr lang="en-US" sz="2200">
              <a:cs typeface="Calibri"/>
            </a:endParaRPr>
          </a:p>
        </p:txBody>
      </p:sp>
    </p:spTree>
    <p:extLst>
      <p:ext uri="{BB962C8B-B14F-4D97-AF65-F5344CB8AC3E}">
        <p14:creationId xmlns:p14="http://schemas.microsoft.com/office/powerpoint/2010/main" val="2976952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82FF1-983E-4D4D-98E0-148E1CCB8262}"/>
              </a:ext>
            </a:extLst>
          </p:cNvPr>
          <p:cNvSpPr>
            <a:spLocks noGrp="1"/>
          </p:cNvSpPr>
          <p:nvPr>
            <p:ph type="title"/>
          </p:nvPr>
        </p:nvSpPr>
        <p:spPr>
          <a:xfrm>
            <a:off x="838200" y="365125"/>
            <a:ext cx="10515600" cy="1325563"/>
          </a:xfrm>
        </p:spPr>
        <p:txBody>
          <a:bodyPr>
            <a:normAutofit/>
          </a:bodyPr>
          <a:lstStyle/>
          <a:p>
            <a:r>
              <a:rPr lang="en-US" sz="5400">
                <a:cs typeface="Calibri Light"/>
              </a:rPr>
              <a:t>Key principles of open disclosure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B2EB9C-1382-4DD3-8425-6057DCA19775}"/>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dirty="0">
                <a:ea typeface="+mn-lt"/>
                <a:cs typeface="+mn-lt"/>
              </a:rPr>
              <a:t>Open and timely communication (tip – park your fear)</a:t>
            </a:r>
          </a:p>
          <a:p>
            <a:r>
              <a:rPr lang="en-US" sz="2200" dirty="0">
                <a:ea typeface="+mn-lt"/>
                <a:cs typeface="+mn-lt"/>
              </a:rPr>
              <a:t>Acknowledge the incident </a:t>
            </a:r>
          </a:p>
          <a:p>
            <a:r>
              <a:rPr lang="en-US" sz="2200" dirty="0">
                <a:ea typeface="+mn-lt"/>
                <a:cs typeface="+mn-lt"/>
              </a:rPr>
              <a:t>Express of regret/apology (end with empathy, assuring your availability)</a:t>
            </a:r>
          </a:p>
          <a:p>
            <a:r>
              <a:rPr lang="en-US" sz="2200" dirty="0">
                <a:ea typeface="+mn-lt"/>
                <a:cs typeface="+mn-lt"/>
              </a:rPr>
              <a:t>Recognize reasonable expectations of patient/family </a:t>
            </a:r>
          </a:p>
          <a:p>
            <a:r>
              <a:rPr lang="en-US" sz="2200" dirty="0">
                <a:ea typeface="+mn-lt"/>
                <a:cs typeface="+mn-lt"/>
              </a:rPr>
              <a:t>Support for staff </a:t>
            </a:r>
          </a:p>
          <a:p>
            <a:r>
              <a:rPr lang="en-US" sz="2200" dirty="0">
                <a:ea typeface="+mn-lt"/>
                <a:cs typeface="+mn-lt"/>
              </a:rPr>
              <a:t>Confidentiality</a:t>
            </a:r>
            <a:endParaRPr lang="en-US" sz="2200" dirty="0"/>
          </a:p>
          <a:p>
            <a:endParaRPr lang="en-US" sz="2200" dirty="0">
              <a:cs typeface="Calibri"/>
            </a:endParaRPr>
          </a:p>
        </p:txBody>
      </p:sp>
    </p:spTree>
    <p:extLst>
      <p:ext uri="{BB962C8B-B14F-4D97-AF65-F5344CB8AC3E}">
        <p14:creationId xmlns:p14="http://schemas.microsoft.com/office/powerpoint/2010/main" val="2463546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82FF1-983E-4D4D-98E0-148E1CCB8262}"/>
              </a:ext>
            </a:extLst>
          </p:cNvPr>
          <p:cNvSpPr>
            <a:spLocks noGrp="1"/>
          </p:cNvSpPr>
          <p:nvPr>
            <p:ph type="title"/>
          </p:nvPr>
        </p:nvSpPr>
        <p:spPr>
          <a:xfrm>
            <a:off x="841248" y="548640"/>
            <a:ext cx="3600860" cy="5431536"/>
          </a:xfrm>
        </p:spPr>
        <p:txBody>
          <a:bodyPr>
            <a:normAutofit/>
          </a:bodyPr>
          <a:lstStyle/>
          <a:p>
            <a:r>
              <a:rPr lang="en-US" sz="3000">
                <a:cs typeface="Calibri Light"/>
              </a:rPr>
              <a:t>Practice!  Disclosure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B2EB9C-1382-4DD3-8425-6057DCA19775}"/>
              </a:ext>
            </a:extLst>
          </p:cNvPr>
          <p:cNvSpPr>
            <a:spLocks noGrp="1"/>
          </p:cNvSpPr>
          <p:nvPr>
            <p:ph idx="1"/>
          </p:nvPr>
        </p:nvSpPr>
        <p:spPr>
          <a:xfrm>
            <a:off x="5126418" y="552091"/>
            <a:ext cx="6224335" cy="5431536"/>
          </a:xfrm>
        </p:spPr>
        <p:txBody>
          <a:bodyPr vert="horz" lIns="91440" tIns="45720" rIns="91440" bIns="45720" rtlCol="0" anchor="ctr">
            <a:normAutofit/>
          </a:bodyPr>
          <a:lstStyle/>
          <a:p>
            <a:endParaRPr lang="en-US" sz="2200">
              <a:ea typeface="+mn-lt"/>
              <a:cs typeface="+mn-lt"/>
            </a:endParaRPr>
          </a:p>
          <a:p>
            <a:r>
              <a:rPr lang="en-US" sz="2200" dirty="0">
                <a:cs typeface="Calibri"/>
              </a:rPr>
              <a:t>Take a look at your case in a group of 3.</a:t>
            </a:r>
          </a:p>
          <a:p>
            <a:r>
              <a:rPr lang="en-US" sz="2200" dirty="0">
                <a:cs typeface="Calibri"/>
              </a:rPr>
              <a:t>Choose a role (doctor, patient/family, observer).</a:t>
            </a:r>
          </a:p>
          <a:p>
            <a:r>
              <a:rPr lang="en-US" sz="2200" dirty="0">
                <a:cs typeface="Calibri"/>
              </a:rPr>
              <a:t>Role play for 2 minutes then switch.</a:t>
            </a:r>
          </a:p>
          <a:p>
            <a:r>
              <a:rPr lang="en-US" sz="2200" dirty="0">
                <a:cs typeface="Calibri"/>
              </a:rPr>
              <a:t>Debrief/discuss as a group</a:t>
            </a:r>
          </a:p>
          <a:p>
            <a:r>
              <a:rPr lang="en-US" sz="2200" dirty="0">
                <a:cs typeface="Calibri"/>
              </a:rPr>
              <a:t>Video - </a:t>
            </a:r>
            <a:r>
              <a:rPr lang="en-US" sz="2200" dirty="0"/>
              <a:t>Medical Error: A Case Based Approach</a:t>
            </a:r>
            <a:endParaRPr lang="en-US" sz="2200" b="1">
              <a:cs typeface="Calibri"/>
            </a:endParaRPr>
          </a:p>
        </p:txBody>
      </p:sp>
    </p:spTree>
    <p:extLst>
      <p:ext uri="{BB962C8B-B14F-4D97-AF65-F5344CB8AC3E}">
        <p14:creationId xmlns:p14="http://schemas.microsoft.com/office/powerpoint/2010/main" val="2646954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a:xfrm>
            <a:off x="838200" y="365125"/>
            <a:ext cx="10515600" cy="1325563"/>
          </a:xfrm>
        </p:spPr>
        <p:txBody>
          <a:bodyPr>
            <a:normAutofit/>
          </a:bodyPr>
          <a:lstStyle/>
          <a:p>
            <a:r>
              <a:rPr lang="en-US" sz="5400"/>
              <a:t>Root cause analysis, reminders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a:ea typeface="+mn-lt"/>
                <a:cs typeface="+mn-lt"/>
              </a:rPr>
              <a:t>Rigorous confidential approach to answering</a:t>
            </a:r>
          </a:p>
          <a:p>
            <a:pPr lvl="1"/>
            <a:r>
              <a:rPr lang="en-US" sz="2200">
                <a:cs typeface="Calibri" panose="020F0502020204030204"/>
              </a:rPr>
              <a:t>What happened?</a:t>
            </a:r>
          </a:p>
          <a:p>
            <a:pPr lvl="1"/>
            <a:r>
              <a:rPr lang="en-US" sz="2200">
                <a:cs typeface="Calibri" panose="020F0502020204030204"/>
              </a:rPr>
              <a:t>Who?  When?  Where?</a:t>
            </a:r>
          </a:p>
          <a:p>
            <a:pPr lvl="1"/>
            <a:r>
              <a:rPr lang="en-US" sz="2200">
                <a:cs typeface="Calibri" panose="020F0502020204030204"/>
              </a:rPr>
              <a:t>How severe was the harm?</a:t>
            </a:r>
          </a:p>
          <a:p>
            <a:pPr lvl="1"/>
            <a:r>
              <a:rPr lang="en-US" sz="2200">
                <a:cs typeface="Calibri" panose="020F0502020204030204"/>
              </a:rPr>
              <a:t>What's the likelihood of recurrence?</a:t>
            </a:r>
          </a:p>
          <a:p>
            <a:pPr lvl="1"/>
            <a:r>
              <a:rPr lang="en-US" sz="2200">
                <a:cs typeface="Calibri" panose="020F0502020204030204"/>
              </a:rPr>
              <a:t>What were the consequences?</a:t>
            </a:r>
          </a:p>
          <a:p>
            <a:r>
              <a:rPr lang="en-US" sz="2200">
                <a:cs typeface="Calibri" panose="020F0502020204030204"/>
              </a:rPr>
              <a:t>Focus on prevention, system vulnerabilities</a:t>
            </a:r>
          </a:p>
          <a:p>
            <a:pPr lvl="1"/>
            <a:r>
              <a:rPr lang="en-US" sz="1800">
                <a:cs typeface="Calibri" panose="020F0502020204030204"/>
              </a:rPr>
              <a:t>Examine communication, training, fatigue, environment, policies, barriers</a:t>
            </a:r>
          </a:p>
          <a:p>
            <a:r>
              <a:rPr lang="en-US" sz="2200">
                <a:cs typeface="Calibri" panose="020F0502020204030204"/>
              </a:rPr>
              <a:t>Sentinel event - </a:t>
            </a:r>
            <a:r>
              <a:rPr lang="en-US" sz="2200" b="1">
                <a:ea typeface="+mn-lt"/>
                <a:cs typeface="+mn-lt"/>
              </a:rPr>
              <a:t>a patient safety event that results in death, permanent harm, or severe temporary harm.</a:t>
            </a:r>
            <a:endParaRPr lang="en-US" sz="2200">
              <a:ea typeface="+mn-lt"/>
              <a:cs typeface="+mn-lt"/>
            </a:endParaRPr>
          </a:p>
        </p:txBody>
      </p:sp>
    </p:spTree>
    <p:extLst>
      <p:ext uri="{BB962C8B-B14F-4D97-AF65-F5344CB8AC3E}">
        <p14:creationId xmlns:p14="http://schemas.microsoft.com/office/powerpoint/2010/main" val="548783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F56A5-53EC-4856-A456-6E1DE98E31E7}"/>
              </a:ext>
            </a:extLst>
          </p:cNvPr>
          <p:cNvSpPr>
            <a:spLocks noGrp="1"/>
          </p:cNvSpPr>
          <p:nvPr>
            <p:ph type="title"/>
          </p:nvPr>
        </p:nvSpPr>
        <p:spPr>
          <a:xfrm>
            <a:off x="841248" y="548640"/>
            <a:ext cx="3600860" cy="5431536"/>
          </a:xfrm>
        </p:spPr>
        <p:txBody>
          <a:bodyPr>
            <a:normAutofit/>
          </a:bodyPr>
          <a:lstStyle/>
          <a:p>
            <a:r>
              <a:rPr lang="en-US" sz="4200"/>
              <a:t>Practice!   Root cause analysis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6DCF6B-B3FB-42D6-96C8-995C85FCBB54}"/>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a:cs typeface="Calibri" panose="020F0502020204030204"/>
              </a:rPr>
              <a:t>Choose the last mistake you made (outside medicine), or a near miss...reflect on root causes for this over the next 2 minutes. </a:t>
            </a:r>
          </a:p>
        </p:txBody>
      </p:sp>
    </p:spTree>
    <p:extLst>
      <p:ext uri="{BB962C8B-B14F-4D97-AF65-F5344CB8AC3E}">
        <p14:creationId xmlns:p14="http://schemas.microsoft.com/office/powerpoint/2010/main" val="351047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902-B6E8-AD42-75CA-33F2762CBB16}"/>
              </a:ext>
            </a:extLst>
          </p:cNvPr>
          <p:cNvSpPr>
            <a:spLocks noGrp="1"/>
          </p:cNvSpPr>
          <p:nvPr>
            <p:ph type="title"/>
          </p:nvPr>
        </p:nvSpPr>
        <p:spPr/>
        <p:txBody>
          <a:bodyPr/>
          <a:lstStyle/>
          <a:p>
            <a:r>
              <a:rPr lang="en-US">
                <a:cs typeface="Calibri Light"/>
              </a:rPr>
              <a:t>Sharing wisdom – doctors have feelings</a:t>
            </a:r>
            <a:endParaRPr lang="en-US"/>
          </a:p>
        </p:txBody>
      </p:sp>
      <p:sp>
        <p:nvSpPr>
          <p:cNvPr id="3" name="Content Placeholder 2">
            <a:extLst>
              <a:ext uri="{FF2B5EF4-FFF2-40B4-BE49-F238E27FC236}">
                <a16:creationId xmlns:a16="http://schemas.microsoft.com/office/drawing/2014/main" id="{3E956F44-3542-744B-ACC0-B74179691D8F}"/>
              </a:ext>
            </a:extLst>
          </p:cNvPr>
          <p:cNvSpPr>
            <a:spLocks noGrp="1"/>
          </p:cNvSpPr>
          <p:nvPr>
            <p:ph idx="1"/>
          </p:nvPr>
        </p:nvSpPr>
        <p:spPr/>
        <p:txBody>
          <a:bodyPr vert="horz" lIns="91440" tIns="45720" rIns="91440" bIns="45720" rtlCol="0" anchor="t">
            <a:normAutofit/>
          </a:bodyPr>
          <a:lstStyle/>
          <a:p>
            <a:r>
              <a:rPr lang="en-US" dirty="0">
                <a:cs typeface="Calibri"/>
              </a:rPr>
              <a:t>What emotions did the physician experience?</a:t>
            </a:r>
          </a:p>
        </p:txBody>
      </p:sp>
    </p:spTree>
    <p:extLst>
      <p:ext uri="{BB962C8B-B14F-4D97-AF65-F5344CB8AC3E}">
        <p14:creationId xmlns:p14="http://schemas.microsoft.com/office/powerpoint/2010/main" val="490758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10CC770-8F9B-4430-87B0-C97350B02DAE}"/>
              </a:ext>
            </a:extLst>
          </p:cNvPr>
          <p:cNvSpPr>
            <a:spLocks noGrp="1"/>
          </p:cNvSpPr>
          <p:nvPr>
            <p:ph type="title"/>
          </p:nvPr>
        </p:nvSpPr>
        <p:spPr>
          <a:xfrm>
            <a:off x="841246" y="673770"/>
            <a:ext cx="3644489" cy="2414488"/>
          </a:xfrm>
        </p:spPr>
        <p:txBody>
          <a:bodyPr anchor="t">
            <a:normAutofit/>
          </a:bodyPr>
          <a:lstStyle/>
          <a:p>
            <a:r>
              <a:rPr lang="en-US" sz="5000">
                <a:solidFill>
                  <a:srgbClr val="FFFFFF"/>
                </a:solidFill>
              </a:rPr>
              <a:t>Where to get emotional support</a:t>
            </a:r>
          </a:p>
        </p:txBody>
      </p:sp>
      <p:sp>
        <p:nvSpPr>
          <p:cNvPr id="3" name="Content Placeholder 2">
            <a:extLst>
              <a:ext uri="{FF2B5EF4-FFF2-40B4-BE49-F238E27FC236}">
                <a16:creationId xmlns:a16="http://schemas.microsoft.com/office/drawing/2014/main" id="{A743669D-2CCD-45CC-A053-2AAD0E7546D3}"/>
              </a:ext>
            </a:extLst>
          </p:cNvPr>
          <p:cNvSpPr>
            <a:spLocks noGrp="1"/>
          </p:cNvSpPr>
          <p:nvPr>
            <p:ph idx="1"/>
          </p:nvPr>
        </p:nvSpPr>
        <p:spPr>
          <a:xfrm>
            <a:off x="6095999" y="882315"/>
            <a:ext cx="5254754" cy="5294647"/>
          </a:xfrm>
        </p:spPr>
        <p:txBody>
          <a:bodyPr vert="horz" lIns="91440" tIns="45720" rIns="91440" bIns="45720" rtlCol="0" anchor="t">
            <a:normAutofit/>
          </a:bodyPr>
          <a:lstStyle/>
          <a:p>
            <a:r>
              <a:rPr lang="en-US" sz="2200">
                <a:cs typeface="Calibri"/>
              </a:rPr>
              <a:t>Where do you get emotional support? (poll)</a:t>
            </a:r>
            <a:endParaRPr lang="en-US" sz="2200"/>
          </a:p>
        </p:txBody>
      </p:sp>
    </p:spTree>
    <p:extLst>
      <p:ext uri="{BB962C8B-B14F-4D97-AF65-F5344CB8AC3E}">
        <p14:creationId xmlns:p14="http://schemas.microsoft.com/office/powerpoint/2010/main" val="3574560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CBFADE-6B8B-3892-A042-BC45CCBA9CD6}"/>
              </a:ext>
            </a:extLst>
          </p:cNvPr>
          <p:cNvSpPr>
            <a:spLocks noGrp="1"/>
          </p:cNvSpPr>
          <p:nvPr>
            <p:ph type="title"/>
          </p:nvPr>
        </p:nvSpPr>
        <p:spPr>
          <a:xfrm>
            <a:off x="838200" y="673770"/>
            <a:ext cx="3220329" cy="2027227"/>
          </a:xfrm>
        </p:spPr>
        <p:txBody>
          <a:bodyPr anchor="t">
            <a:normAutofit/>
          </a:bodyPr>
          <a:lstStyle/>
          <a:p>
            <a:r>
              <a:rPr lang="en-US" sz="4200">
                <a:solidFill>
                  <a:srgbClr val="FFFFFF"/>
                </a:solidFill>
                <a:cs typeface="Calibri Light"/>
              </a:rPr>
              <a:t>Second victim trajectory of recovery</a:t>
            </a:r>
          </a:p>
        </p:txBody>
      </p:sp>
      <p:graphicFrame>
        <p:nvGraphicFramePr>
          <p:cNvPr id="5" name="Content Placeholder 2">
            <a:extLst>
              <a:ext uri="{FF2B5EF4-FFF2-40B4-BE49-F238E27FC236}">
                <a16:creationId xmlns:a16="http://schemas.microsoft.com/office/drawing/2014/main" id="{0EE4B533-6D67-218D-FBAA-66C8461AFD04}"/>
              </a:ext>
            </a:extLst>
          </p:cNvPr>
          <p:cNvGraphicFramePr>
            <a:graphicFrameLocks noGrp="1"/>
          </p:cNvGraphicFramePr>
          <p:nvPr>
            <p:ph idx="1"/>
            <p:extLst>
              <p:ext uri="{D42A27DB-BD31-4B8C-83A1-F6EECF244321}">
                <p14:modId xmlns:p14="http://schemas.microsoft.com/office/powerpoint/2010/main" val="257905511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427AD46-15AD-4E74-9494-6FD94AB71D75}"/>
              </a:ext>
            </a:extLst>
          </p:cNvPr>
          <p:cNvSpPr txBox="1"/>
          <p:nvPr/>
        </p:nvSpPr>
        <p:spPr>
          <a:xfrm>
            <a:off x="213360" y="6400800"/>
            <a:ext cx="11399520" cy="646331"/>
          </a:xfrm>
          <a:prstGeom prst="rect">
            <a:avLst/>
          </a:prstGeom>
          <a:noFill/>
        </p:spPr>
        <p:txBody>
          <a:bodyPr wrap="square" rtlCol="0">
            <a:spAutoFit/>
          </a:bodyPr>
          <a:lstStyle/>
          <a:p>
            <a:r>
              <a:rPr lang="en-US" sz="1200" dirty="0">
                <a:ea typeface="+mn-lt"/>
                <a:cs typeface="+mn-lt"/>
              </a:rPr>
              <a:t>Scott SD, </a:t>
            </a:r>
            <a:r>
              <a:rPr lang="en-US" sz="1200" dirty="0" err="1">
                <a:ea typeface="+mn-lt"/>
                <a:cs typeface="+mn-lt"/>
              </a:rPr>
              <a:t>Hirschinger</a:t>
            </a:r>
            <a:r>
              <a:rPr lang="en-US" sz="1200" dirty="0">
                <a:ea typeface="+mn-lt"/>
                <a:cs typeface="+mn-lt"/>
              </a:rPr>
              <a:t> LE, Cox KR, </a:t>
            </a:r>
            <a:r>
              <a:rPr lang="en-US" sz="1200" dirty="0" err="1">
                <a:ea typeface="+mn-lt"/>
                <a:cs typeface="+mn-lt"/>
              </a:rPr>
              <a:t>McCoig</a:t>
            </a:r>
            <a:r>
              <a:rPr lang="en-US" sz="1200" dirty="0">
                <a:ea typeface="+mn-lt"/>
                <a:cs typeface="+mn-lt"/>
              </a:rPr>
              <a:t> M, Brandt J, Hall LW. The natural history of recovery for the healthcare provider "second victim" after adverse patient events. Qual </a:t>
            </a:r>
            <a:r>
              <a:rPr lang="en-US" sz="1200" dirty="0" err="1">
                <a:ea typeface="+mn-lt"/>
                <a:cs typeface="+mn-lt"/>
              </a:rPr>
              <a:t>Saf</a:t>
            </a:r>
            <a:r>
              <a:rPr lang="en-US" sz="1200" dirty="0">
                <a:ea typeface="+mn-lt"/>
                <a:cs typeface="+mn-lt"/>
              </a:rPr>
              <a:t> Health Care. 2009 Oct;18(5):325-30. </a:t>
            </a:r>
          </a:p>
          <a:p>
            <a:endParaRPr lang="en-US" sz="1200" dirty="0"/>
          </a:p>
        </p:txBody>
      </p:sp>
    </p:spTree>
    <p:extLst>
      <p:ext uri="{BB962C8B-B14F-4D97-AF65-F5344CB8AC3E}">
        <p14:creationId xmlns:p14="http://schemas.microsoft.com/office/powerpoint/2010/main" val="3620247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46F5D-79D2-4B03-9A8E-6BC24F8290D0}"/>
              </a:ext>
            </a:extLst>
          </p:cNvPr>
          <p:cNvSpPr>
            <a:spLocks noGrp="1"/>
          </p:cNvSpPr>
          <p:nvPr>
            <p:ph type="title"/>
          </p:nvPr>
        </p:nvSpPr>
        <p:spPr>
          <a:xfrm>
            <a:off x="841248" y="548640"/>
            <a:ext cx="3600860" cy="5431536"/>
          </a:xfrm>
        </p:spPr>
        <p:txBody>
          <a:bodyPr>
            <a:normAutofit/>
          </a:bodyPr>
          <a:lstStyle/>
          <a:p>
            <a:r>
              <a:rPr lang="en-US" sz="3400"/>
              <a:t>Practice!   Coping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349CC-610D-4B5D-910F-AEBE137B1783}"/>
              </a:ext>
            </a:extLst>
          </p:cNvPr>
          <p:cNvSpPr>
            <a:spLocks noGrp="1"/>
          </p:cNvSpPr>
          <p:nvPr>
            <p:ph idx="1"/>
          </p:nvPr>
        </p:nvSpPr>
        <p:spPr>
          <a:xfrm>
            <a:off x="5126418" y="552091"/>
            <a:ext cx="6224335" cy="5431536"/>
          </a:xfrm>
        </p:spPr>
        <p:txBody>
          <a:bodyPr vert="horz" lIns="91440" tIns="45720" rIns="91440" bIns="45720" rtlCol="0" anchor="ctr">
            <a:normAutofit/>
          </a:bodyPr>
          <a:lstStyle/>
          <a:p>
            <a:endParaRPr lang="en-US" sz="2200">
              <a:cs typeface="Calibri"/>
            </a:endParaRPr>
          </a:p>
          <a:p>
            <a:r>
              <a:rPr lang="en-US" sz="2200">
                <a:ea typeface="+mn-lt"/>
                <a:cs typeface="+mn-lt"/>
              </a:rPr>
              <a:t>How do you cope with a mistake, near miss, or even just a bad day at work? (poll)</a:t>
            </a:r>
            <a:endParaRPr lang="en-US" sz="2200">
              <a:cs typeface="Calibri"/>
            </a:endParaRPr>
          </a:p>
        </p:txBody>
      </p:sp>
    </p:spTree>
    <p:extLst>
      <p:ext uri="{BB962C8B-B14F-4D97-AF65-F5344CB8AC3E}">
        <p14:creationId xmlns:p14="http://schemas.microsoft.com/office/powerpoint/2010/main" val="4065104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46F5D-79D2-4B03-9A8E-6BC24F8290D0}"/>
              </a:ext>
            </a:extLst>
          </p:cNvPr>
          <p:cNvSpPr>
            <a:spLocks noGrp="1"/>
          </p:cNvSpPr>
          <p:nvPr>
            <p:ph type="title"/>
          </p:nvPr>
        </p:nvSpPr>
        <p:spPr>
          <a:xfrm>
            <a:off x="841248" y="548640"/>
            <a:ext cx="3600860" cy="5431536"/>
          </a:xfrm>
        </p:spPr>
        <p:txBody>
          <a:bodyPr>
            <a:normAutofit/>
          </a:bodyPr>
          <a:lstStyle/>
          <a:p>
            <a:pPr>
              <a:spcBef>
                <a:spcPts val="1000"/>
              </a:spcBef>
            </a:pPr>
            <a:r>
              <a:rPr lang="en-US" sz="3400"/>
              <a:t>Practice!   Coping  </a:t>
            </a:r>
            <a:br>
              <a:rPr lang="en-US" sz="3400">
                <a:cs typeface="Calibri Light"/>
              </a:rPr>
            </a:br>
            <a:br>
              <a:rPr lang="en-US" sz="3400">
                <a:cs typeface="Calibri Light"/>
              </a:rPr>
            </a:br>
            <a:r>
              <a:rPr lang="en-US" sz="2800">
                <a:cs typeface="Calibri Light"/>
              </a:rPr>
              <a:t>Exemplar reminders:</a:t>
            </a:r>
            <a:br>
              <a:rPr lang="en-US" sz="3400">
                <a:latin typeface="Calibri Light"/>
                <a:cs typeface="Calibri Light"/>
              </a:rPr>
            </a:br>
            <a:endParaRPr lang="en-US" sz="1800">
              <a:latin typeface="Calibri"/>
              <a:ea typeface="+mj-lt"/>
              <a:cs typeface="Calibri"/>
            </a:endParaRPr>
          </a:p>
          <a:p>
            <a:pPr marL="285750" indent="-285750">
              <a:spcBef>
                <a:spcPts val="1000"/>
              </a:spcBef>
              <a:buFont typeface="Arial"/>
              <a:buChar char="•"/>
            </a:pPr>
            <a:r>
              <a:rPr lang="en-US" sz="1800">
                <a:latin typeface="Calibri"/>
                <a:cs typeface="Calibri"/>
              </a:rPr>
              <a:t>Talk, disclose and apologize</a:t>
            </a:r>
            <a:endParaRPr lang="en-US" sz="1800">
              <a:ea typeface="+mj-lt"/>
              <a:cs typeface="+mj-lt"/>
            </a:endParaRPr>
          </a:p>
          <a:p>
            <a:pPr marL="285750" indent="-285750">
              <a:spcBef>
                <a:spcPts val="1000"/>
              </a:spcBef>
              <a:buFont typeface="Arial"/>
              <a:buChar char="•"/>
            </a:pPr>
            <a:r>
              <a:rPr lang="en-US" sz="1800">
                <a:latin typeface="Calibri"/>
                <a:cs typeface="Calibri"/>
              </a:rPr>
              <a:t>Forgiveness</a:t>
            </a:r>
            <a:endParaRPr lang="en-US" sz="1800">
              <a:ea typeface="+mj-lt"/>
              <a:cs typeface="+mj-lt"/>
            </a:endParaRPr>
          </a:p>
          <a:p>
            <a:pPr marL="285750" indent="-285750">
              <a:spcBef>
                <a:spcPts val="1000"/>
              </a:spcBef>
              <a:buFont typeface="Arial"/>
              <a:buChar char="•"/>
            </a:pPr>
            <a:r>
              <a:rPr lang="en-US" sz="1800">
                <a:latin typeface="Calibri"/>
                <a:cs typeface="Calibri"/>
              </a:rPr>
              <a:t>Moral context</a:t>
            </a:r>
            <a:endParaRPr lang="en-US" sz="1800">
              <a:ea typeface="+mj-lt"/>
              <a:cs typeface="+mj-lt"/>
            </a:endParaRPr>
          </a:p>
          <a:p>
            <a:pPr marL="285750" indent="-285750">
              <a:spcBef>
                <a:spcPts val="1000"/>
              </a:spcBef>
              <a:buFont typeface="Arial"/>
              <a:buChar char="•"/>
            </a:pPr>
            <a:r>
              <a:rPr lang="en-US" sz="1800">
                <a:latin typeface="Calibri"/>
                <a:cs typeface="Calibri"/>
              </a:rPr>
              <a:t>Deal with imperfection</a:t>
            </a:r>
            <a:endParaRPr lang="en-US" sz="1800">
              <a:ea typeface="+mj-lt"/>
              <a:cs typeface="+mj-lt"/>
            </a:endParaRPr>
          </a:p>
          <a:p>
            <a:pPr marL="285750" indent="-285750">
              <a:spcBef>
                <a:spcPts val="1000"/>
              </a:spcBef>
              <a:buFont typeface="Arial"/>
              <a:buChar char="•"/>
            </a:pPr>
            <a:r>
              <a:rPr lang="en-US" sz="1800">
                <a:latin typeface="Calibri"/>
                <a:cs typeface="Calibri"/>
              </a:rPr>
              <a:t>Become an expert</a:t>
            </a:r>
            <a:endParaRPr lang="en-US" sz="1800">
              <a:ea typeface="+mj-lt"/>
              <a:cs typeface="+mj-lt"/>
            </a:endParaRPr>
          </a:p>
          <a:p>
            <a:pPr marL="285750" indent="-285750">
              <a:spcBef>
                <a:spcPts val="1000"/>
              </a:spcBef>
              <a:buFont typeface="Arial"/>
              <a:buChar char="•"/>
            </a:pPr>
            <a:r>
              <a:rPr lang="en-US" sz="1800">
                <a:latin typeface="Calibri"/>
                <a:cs typeface="Calibri"/>
              </a:rPr>
              <a:t>Prevent recurrence/teamwork</a:t>
            </a:r>
            <a:endParaRPr lang="en-US" sz="1800">
              <a:ea typeface="+mj-lt"/>
              <a:cs typeface="+mj-lt"/>
            </a:endParaRPr>
          </a:p>
          <a:p>
            <a:pPr marL="285750" indent="-285750">
              <a:spcBef>
                <a:spcPts val="1000"/>
              </a:spcBef>
              <a:buFont typeface="Arial"/>
              <a:buChar char="•"/>
            </a:pPr>
            <a:r>
              <a:rPr lang="en-US" sz="1800">
                <a:latin typeface="Calibri"/>
                <a:cs typeface="Calibri"/>
              </a:rPr>
              <a:t>Teach others</a:t>
            </a:r>
            <a:endParaRPr lang="en-US" sz="1800">
              <a:cs typeface="Calibri Ligh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349CC-610D-4B5D-910F-AEBE137B1783}"/>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200">
                <a:cs typeface="Calibri"/>
              </a:rPr>
              <a:t>Write a letter to a colleague or future self to read in the wake of a self-perceived failure.  2 min</a:t>
            </a:r>
          </a:p>
          <a:p>
            <a:r>
              <a:rPr lang="en-US" sz="2200">
                <a:cs typeface="Calibri"/>
              </a:rPr>
              <a:t>What do you want to remind them of?</a:t>
            </a:r>
          </a:p>
          <a:p>
            <a:r>
              <a:rPr lang="en-US" sz="2200">
                <a:cs typeface="Calibri"/>
              </a:rPr>
              <a:t>What do you hope they will feel and do?</a:t>
            </a:r>
          </a:p>
          <a:p>
            <a:r>
              <a:rPr lang="en-US" sz="2200">
                <a:cs typeface="Calibri"/>
              </a:rPr>
              <a:t>Where can they find strength and support?</a:t>
            </a:r>
          </a:p>
        </p:txBody>
      </p:sp>
    </p:spTree>
    <p:extLst>
      <p:ext uri="{BB962C8B-B14F-4D97-AF65-F5344CB8AC3E}">
        <p14:creationId xmlns:p14="http://schemas.microsoft.com/office/powerpoint/2010/main" val="2684983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A292-4F23-E563-FD70-5EBDC024EADF}"/>
              </a:ext>
            </a:extLst>
          </p:cNvPr>
          <p:cNvSpPr>
            <a:spLocks noGrp="1"/>
          </p:cNvSpPr>
          <p:nvPr>
            <p:ph type="title"/>
          </p:nvPr>
        </p:nvSpPr>
        <p:spPr/>
        <p:txBody>
          <a:bodyPr/>
          <a:lstStyle/>
          <a:p>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1AB119A3-7848-2D2C-E468-48D5864AC077}"/>
              </a:ext>
            </a:extLst>
          </p:cNvPr>
          <p:cNvPicPr>
            <a:picLocks noGrp="1" noChangeAspect="1"/>
          </p:cNvPicPr>
          <p:nvPr>
            <p:ph idx="1"/>
          </p:nvPr>
        </p:nvPicPr>
        <p:blipFill rotWithShape="1">
          <a:blip r:embed="rId3"/>
          <a:srcRect l="5128" t="11058" r="6343" b="5048"/>
          <a:stretch/>
        </p:blipFill>
        <p:spPr>
          <a:xfrm>
            <a:off x="1559724" y="1264152"/>
            <a:ext cx="8771855" cy="4670297"/>
          </a:xfrm>
        </p:spPr>
      </p:pic>
    </p:spTree>
    <p:extLst>
      <p:ext uri="{BB962C8B-B14F-4D97-AF65-F5344CB8AC3E}">
        <p14:creationId xmlns:p14="http://schemas.microsoft.com/office/powerpoint/2010/main" val="2595251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BDC443-F8B9-2DF6-83AE-DD061F72BE1E}"/>
              </a:ext>
            </a:extLst>
          </p:cNvPr>
          <p:cNvSpPr>
            <a:spLocks noGrp="1"/>
          </p:cNvSpPr>
          <p:nvPr>
            <p:ph type="title"/>
          </p:nvPr>
        </p:nvSpPr>
        <p:spPr>
          <a:xfrm>
            <a:off x="1137034" y="609597"/>
            <a:ext cx="9392421" cy="1330841"/>
          </a:xfrm>
        </p:spPr>
        <p:txBody>
          <a:bodyPr>
            <a:normAutofit/>
          </a:bodyPr>
          <a:lstStyle/>
          <a:p>
            <a:r>
              <a:rPr lang="en-US">
                <a:cs typeface="Calibri Light"/>
              </a:rPr>
              <a:t>Medical Error</a:t>
            </a:r>
            <a:endParaRPr lang="en-US"/>
          </a:p>
        </p:txBody>
      </p:sp>
      <p:sp>
        <p:nvSpPr>
          <p:cNvPr id="3" name="Content Placeholder 2">
            <a:extLst>
              <a:ext uri="{FF2B5EF4-FFF2-40B4-BE49-F238E27FC236}">
                <a16:creationId xmlns:a16="http://schemas.microsoft.com/office/drawing/2014/main" id="{9EEEE432-4960-4B52-3BC4-D316DA1AD78C}"/>
              </a:ext>
            </a:extLst>
          </p:cNvPr>
          <p:cNvSpPr>
            <a:spLocks noGrp="1"/>
          </p:cNvSpPr>
          <p:nvPr>
            <p:ph idx="1"/>
          </p:nvPr>
        </p:nvSpPr>
        <p:spPr>
          <a:xfrm>
            <a:off x="1137034" y="2211730"/>
            <a:ext cx="5199597" cy="3904405"/>
          </a:xfrm>
        </p:spPr>
        <p:txBody>
          <a:bodyPr vert="horz" lIns="91440" tIns="45720" rIns="91440" bIns="45720" rtlCol="0" anchor="t">
            <a:normAutofit/>
          </a:bodyPr>
          <a:lstStyle/>
          <a:p>
            <a:r>
              <a:rPr lang="en-US" sz="2000">
                <a:cs typeface="Calibri"/>
              </a:rPr>
              <a:t>You are a human</a:t>
            </a:r>
          </a:p>
          <a:p>
            <a:r>
              <a:rPr lang="en-US" sz="2000">
                <a:cs typeface="Calibri"/>
              </a:rPr>
              <a:t>Humans make mistakes</a:t>
            </a:r>
          </a:p>
          <a:p>
            <a:r>
              <a:rPr lang="en-US" sz="2000">
                <a:cs typeface="Calibri"/>
              </a:rPr>
              <a:t>Humans can survive and grow from mistakes</a:t>
            </a:r>
          </a:p>
          <a:p>
            <a:r>
              <a:rPr lang="en-US" sz="2000">
                <a:cs typeface="Calibri"/>
              </a:rPr>
              <a:t>We learn best in a supportive environment</a:t>
            </a:r>
          </a:p>
          <a:p>
            <a:pPr lvl="1"/>
            <a:r>
              <a:rPr lang="en-US" sz="2000">
                <a:cs typeface="Calibri"/>
              </a:rPr>
              <a:t>Where we can process and grow as an individual, as a team, as an organization, as a profession so we can </a:t>
            </a:r>
          </a:p>
          <a:p>
            <a:pPr lvl="1"/>
            <a:endParaRPr lang="en-US" sz="2000">
              <a:cs typeface="Calibri"/>
            </a:endParaRPr>
          </a:p>
          <a:p>
            <a:pPr marL="457200" lvl="1" indent="0">
              <a:buNone/>
            </a:pPr>
            <a:r>
              <a:rPr lang="en-US" sz="2000">
                <a:cs typeface="Calibri"/>
              </a:rPr>
              <a:t>…....................keep helping patients</a:t>
            </a:r>
            <a:endParaRPr lang="en-US">
              <a:cs typeface="Calibri"/>
            </a:endParaRPr>
          </a:p>
        </p:txBody>
      </p:sp>
      <p:pic>
        <p:nvPicPr>
          <p:cNvPr id="4" name="Picture 4" descr="A picture containing text&#10;&#10;Description automatically generated">
            <a:extLst>
              <a:ext uri="{FF2B5EF4-FFF2-40B4-BE49-F238E27FC236}">
                <a16:creationId xmlns:a16="http://schemas.microsoft.com/office/drawing/2014/main" id="{CFD847AA-3778-E580-D04B-FE517634E0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9367" y="2212767"/>
            <a:ext cx="4788505" cy="3700208"/>
          </a:xfrm>
          <a:prstGeom prst="rect">
            <a:avLst/>
          </a:prstGeom>
        </p:spPr>
      </p:pic>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D8B6E7D9-E250-BC7D-3B10-B65C0C00FB3C}"/>
              </a:ext>
            </a:extLst>
          </p:cNvPr>
          <p:cNvSpPr txBox="1"/>
          <p:nvPr/>
        </p:nvSpPr>
        <p:spPr>
          <a:xfrm>
            <a:off x="9034118" y="571292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830924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591470-78E3-CA5B-5EBD-7179C4BD691C}"/>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200" dirty="0">
                <a:ea typeface="+mn-lt"/>
                <a:cs typeface="+mn-lt"/>
              </a:rPr>
              <a:t>I am a healer, yet sometimes I do more harm than good...</a:t>
            </a:r>
          </a:p>
          <a:p>
            <a:pPr marL="0" indent="0">
              <a:buNone/>
            </a:pPr>
            <a:endParaRPr lang="en-US" sz="2200" dirty="0">
              <a:ea typeface="+mn-lt"/>
              <a:cs typeface="+mn-lt"/>
            </a:endParaRPr>
          </a:p>
          <a:p>
            <a:pPr marL="0" indent="0">
              <a:buNone/>
            </a:pPr>
            <a:r>
              <a:rPr lang="en-US" sz="2200" dirty="0">
                <a:ea typeface="+mn-lt"/>
                <a:cs typeface="+mn-lt"/>
              </a:rPr>
              <a:t>At some point we must all bring medical mistakes out of the closet. This will be difficult as long as both the profession and society continue to project their desires for perfection onto the doctor. </a:t>
            </a:r>
            <a:r>
              <a:rPr lang="en-US" sz="2200" i="1" dirty="0">
                <a:ea typeface="+mn-lt"/>
                <a:cs typeface="+mn-lt"/>
              </a:rPr>
              <a:t>Physicians need permission to admit errors. They need permission to share them with their patients. The practice of medicine is difficult enough without having to bear the yoke of perfection.</a:t>
            </a:r>
          </a:p>
          <a:p>
            <a:pPr marL="0" indent="0">
              <a:buNone/>
            </a:pPr>
            <a:endParaRPr lang="en-US" sz="2200" dirty="0">
              <a:cs typeface="Calibri"/>
            </a:endParaRPr>
          </a:p>
          <a:p>
            <a:pPr marL="0" indent="0">
              <a:buNone/>
            </a:pPr>
            <a:r>
              <a:rPr lang="en-US" sz="2200" dirty="0">
                <a:cs typeface="Calibri"/>
              </a:rPr>
              <a:t>David </a:t>
            </a:r>
            <a:r>
              <a:rPr lang="en-US" sz="2200" dirty="0" err="1">
                <a:cs typeface="Calibri"/>
              </a:rPr>
              <a:t>Hilfiker</a:t>
            </a:r>
            <a:endParaRPr lang="en-US" sz="2200" dirty="0">
              <a:cs typeface="Calibri"/>
            </a:endParaRPr>
          </a:p>
        </p:txBody>
      </p:sp>
      <p:sp>
        <p:nvSpPr>
          <p:cNvPr id="6" name="TextBox 5">
            <a:extLst>
              <a:ext uri="{FF2B5EF4-FFF2-40B4-BE49-F238E27FC236}">
                <a16:creationId xmlns:a16="http://schemas.microsoft.com/office/drawing/2014/main" id="{842ED925-2370-4EB3-818C-2C72069E540D}"/>
              </a:ext>
            </a:extLst>
          </p:cNvPr>
          <p:cNvSpPr txBox="1"/>
          <p:nvPr/>
        </p:nvSpPr>
        <p:spPr>
          <a:xfrm>
            <a:off x="5126418" y="6361471"/>
            <a:ext cx="6417374" cy="276999"/>
          </a:xfrm>
          <a:prstGeom prst="rect">
            <a:avLst/>
          </a:prstGeom>
          <a:noFill/>
        </p:spPr>
        <p:txBody>
          <a:bodyPr wrap="square" rtlCol="0">
            <a:spAutoFit/>
          </a:bodyPr>
          <a:lstStyle/>
          <a:p>
            <a:r>
              <a:rPr lang="en-US" sz="1200" dirty="0" err="1"/>
              <a:t>Hilfiker</a:t>
            </a:r>
            <a:r>
              <a:rPr lang="en-US" sz="1200" dirty="0"/>
              <a:t> D. Facing our mistakes. NEJM 1984; 310: 118-122. </a:t>
            </a:r>
          </a:p>
        </p:txBody>
      </p:sp>
    </p:spTree>
    <p:extLst>
      <p:ext uri="{BB962C8B-B14F-4D97-AF65-F5344CB8AC3E}">
        <p14:creationId xmlns:p14="http://schemas.microsoft.com/office/powerpoint/2010/main" val="795110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A37F6-B4A0-06EC-1CE3-FFA09F337BA6}"/>
              </a:ext>
            </a:extLst>
          </p:cNvPr>
          <p:cNvSpPr>
            <a:spLocks noGrp="1"/>
          </p:cNvSpPr>
          <p:nvPr>
            <p:ph type="title"/>
          </p:nvPr>
        </p:nvSpPr>
        <p:spPr>
          <a:xfrm>
            <a:off x="838200" y="365125"/>
            <a:ext cx="10515600" cy="1325563"/>
          </a:xfrm>
        </p:spPr>
        <p:txBody>
          <a:bodyPr>
            <a:normAutofit/>
          </a:bodyPr>
          <a:lstStyle/>
          <a:p>
            <a:r>
              <a:rPr lang="en-US" sz="5400" dirty="0">
                <a:cs typeface="Calibri Light"/>
              </a:rPr>
              <a:t>Resources</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9E9CA7-6514-1DF9-5585-7A97DA025800}"/>
              </a:ext>
            </a:extLst>
          </p:cNvPr>
          <p:cNvSpPr>
            <a:spLocks noGrp="1"/>
          </p:cNvSpPr>
          <p:nvPr>
            <p:ph idx="1"/>
          </p:nvPr>
        </p:nvSpPr>
        <p:spPr>
          <a:xfrm>
            <a:off x="838200" y="1929384"/>
            <a:ext cx="10515600" cy="4251960"/>
          </a:xfrm>
        </p:spPr>
        <p:txBody>
          <a:bodyPr vert="horz" lIns="91440" tIns="45720" rIns="91440" bIns="45720" rtlCol="0" anchor="t">
            <a:normAutofit fontScale="77500" lnSpcReduction="20000"/>
          </a:bodyPr>
          <a:lstStyle/>
          <a:p>
            <a:r>
              <a:rPr lang="en-US" sz="1400" dirty="0">
                <a:cs typeface="Calibri"/>
              </a:rPr>
              <a:t>Stacy Flowers, PsyD (doctor of psychology), Kelly Rabah, </a:t>
            </a:r>
            <a:r>
              <a:rPr lang="en-US" sz="1400" dirty="0"/>
              <a:t>MSW CPHQ CPHRM SSGB (Director</a:t>
            </a:r>
            <a:r>
              <a:rPr lang="en-US" sz="1400" dirty="0">
                <a:ea typeface="+mn-lt"/>
                <a:cs typeface="+mn-lt"/>
              </a:rPr>
              <a:t> of Patient Safety &amp; Quality Improvement)</a:t>
            </a:r>
            <a:endParaRPr lang="en-US" sz="1400" dirty="0">
              <a:cs typeface="Calibri" panose="020F0502020204030204"/>
            </a:endParaRPr>
          </a:p>
          <a:p>
            <a:r>
              <a:rPr lang="en-US" sz="1400" dirty="0">
                <a:cs typeface="Calibri" panose="020F0502020204030204"/>
              </a:rPr>
              <a:t>Local algorithm/policies, mentors and peers</a:t>
            </a:r>
          </a:p>
          <a:p>
            <a:r>
              <a:rPr lang="en-US" sz="1400" dirty="0">
                <a:ea typeface="+mn-lt"/>
                <a:cs typeface="+mn-lt"/>
              </a:rPr>
              <a:t>Patient Safety Network Home | </a:t>
            </a:r>
            <a:r>
              <a:rPr lang="en-US" sz="1400" dirty="0" err="1">
                <a:ea typeface="+mn-lt"/>
                <a:cs typeface="+mn-lt"/>
              </a:rPr>
              <a:t>PSNet</a:t>
            </a:r>
            <a:r>
              <a:rPr lang="en-US" sz="1400" dirty="0">
                <a:ea typeface="+mn-lt"/>
                <a:cs typeface="+mn-lt"/>
              </a:rPr>
              <a:t> (ahrq.gov). https://psnet.ahrq.gov/</a:t>
            </a:r>
            <a:endParaRPr lang="en-US" sz="1400" dirty="0">
              <a:ea typeface="+mn-lt"/>
              <a:cs typeface="+mn-lt"/>
              <a:hlinkClick r:id="rId3"/>
            </a:endParaRPr>
          </a:p>
          <a:p>
            <a:r>
              <a:rPr lang="en-US" sz="1400" dirty="0">
                <a:ea typeface="+mn-lt"/>
                <a:cs typeface="+mn-lt"/>
              </a:rPr>
              <a:t>IHI Forum | IHI - Institute for Healthcare Improvement. https://www.ihi.org/education/Conferences/National-Forum/Pages/default.aspx?utm_campaign=us-6292022-all-forum2022-all-dmt-b--kt-text(sem)&amp;utm_content=link----inperson1&amp;utm_source=bing&amp;utm_medium=cpc&amp;utm_term=awareness--registernowv&amp;msclkid=73305f378ab11f90d4143dd25e468807</a:t>
            </a:r>
            <a:endParaRPr lang="en-US" sz="1400" dirty="0">
              <a:ea typeface="+mn-lt"/>
              <a:cs typeface="+mn-lt"/>
              <a:hlinkClick r:id="rId4"/>
            </a:endParaRPr>
          </a:p>
          <a:p>
            <a:r>
              <a:rPr lang="en-US" sz="1400" dirty="0">
                <a:ea typeface="+mn-lt"/>
                <a:cs typeface="+mn-lt"/>
              </a:rPr>
              <a:t>Getting it Right: Cases to Improve Diagnosis | Earn CME/MOC | ACP (acponline.org). https://www.acponline.org/cme-moc/online-learning-center/getting-it-right-cases-to-improve-diagnosis</a:t>
            </a:r>
            <a:endParaRPr lang="en-US" sz="1400" dirty="0">
              <a:ea typeface="+mn-lt"/>
              <a:cs typeface="+mn-lt"/>
              <a:hlinkClick r:id="rId5"/>
            </a:endParaRPr>
          </a:p>
          <a:p>
            <a:r>
              <a:rPr lang="en-US" sz="1400" dirty="0">
                <a:ea typeface="+mn-lt"/>
                <a:cs typeface="+mn-lt"/>
              </a:rPr>
              <a:t>Medical Error: A Case Based Approach to Apology and Disclosure Video - Brigham and Women's Hospital - Bing video. https://www.bing.com/videos/search?q=disclosure+videos+uva+medical+error&amp;&amp;view=detail&amp;mid=49487000B55A488B04D849487000B55A488B04D8&amp;&amp;FORM=VRDGAR&amp;ru=%2Fvideos%2Fsearch%3Fq%3Ddisclosure%2Bvideos%2Buva%2Bmedical%2Berror%26FORM%3DHDRSC4</a:t>
            </a:r>
            <a:endParaRPr lang="en-US" sz="1400" dirty="0">
              <a:ea typeface="+mn-lt"/>
              <a:cs typeface="+mn-lt"/>
              <a:hlinkClick r:id="rId6"/>
            </a:endParaRPr>
          </a:p>
          <a:p>
            <a:r>
              <a:rPr lang="en-US" sz="1400" dirty="0">
                <a:ea typeface="+mn-lt"/>
                <a:cs typeface="+mn-lt"/>
              </a:rPr>
              <a:t>Root Cause Analysis - VHA National Center for Patient Safety (va.gov). https://www.patientsafety.va.gov/professionals/onthejob/rca.asp</a:t>
            </a:r>
            <a:endParaRPr lang="en-US" sz="1400" dirty="0">
              <a:ea typeface="+mn-lt"/>
              <a:cs typeface="+mn-lt"/>
              <a:hlinkClick r:id="rId7"/>
            </a:endParaRPr>
          </a:p>
          <a:p>
            <a:r>
              <a:rPr lang="en-US" sz="1400" dirty="0">
                <a:ea typeface="+mn-lt"/>
                <a:cs typeface="+mn-lt"/>
              </a:rPr>
              <a:t>Patient Safety Fellowship - The University of Toledo (utoledo.edu). https://www.utoledo.edu/med/fellowships/patient-safety/</a:t>
            </a:r>
          </a:p>
          <a:p>
            <a:r>
              <a:rPr lang="en-US" sz="1400" dirty="0">
                <a:ea typeface="+mn-lt"/>
                <a:cs typeface="+mn-lt"/>
              </a:rPr>
              <a:t>VA Patient Safety Fellowships - VHA National Center for Patient Safety. https://www.patientsafety.va.gov/professionals/training/fellows.asp</a:t>
            </a:r>
          </a:p>
          <a:p>
            <a:r>
              <a:rPr lang="en-US" sz="1400" dirty="0">
                <a:ea typeface="+mn-lt"/>
                <a:cs typeface="+mn-lt"/>
              </a:rPr>
              <a:t>Fischer MA, </a:t>
            </a:r>
            <a:r>
              <a:rPr lang="en-US" sz="1400" dirty="0" err="1">
                <a:ea typeface="+mn-lt"/>
                <a:cs typeface="+mn-lt"/>
              </a:rPr>
              <a:t>Mazor</a:t>
            </a:r>
            <a:r>
              <a:rPr lang="en-US" sz="1400" dirty="0">
                <a:ea typeface="+mn-lt"/>
                <a:cs typeface="+mn-lt"/>
              </a:rPr>
              <a:t> KM, </a:t>
            </a:r>
            <a:r>
              <a:rPr lang="en-US" sz="1400" dirty="0" err="1">
                <a:ea typeface="+mn-lt"/>
                <a:cs typeface="+mn-lt"/>
              </a:rPr>
              <a:t>Baril</a:t>
            </a:r>
            <a:r>
              <a:rPr lang="en-US" sz="1400" dirty="0">
                <a:ea typeface="+mn-lt"/>
                <a:cs typeface="+mn-lt"/>
              </a:rPr>
              <a:t> J, </a:t>
            </a:r>
            <a:r>
              <a:rPr lang="en-US" sz="1400" dirty="0" err="1">
                <a:ea typeface="+mn-lt"/>
                <a:cs typeface="+mn-lt"/>
              </a:rPr>
              <a:t>Alper</a:t>
            </a:r>
            <a:r>
              <a:rPr lang="en-US" sz="1400" dirty="0">
                <a:ea typeface="+mn-lt"/>
                <a:cs typeface="+mn-lt"/>
              </a:rPr>
              <a:t> E, DeMarco D, </a:t>
            </a:r>
            <a:r>
              <a:rPr lang="en-US" sz="1400" dirty="0" err="1">
                <a:ea typeface="+mn-lt"/>
                <a:cs typeface="+mn-lt"/>
              </a:rPr>
              <a:t>Pugnaire</a:t>
            </a:r>
            <a:r>
              <a:rPr lang="en-US" sz="1400" dirty="0">
                <a:ea typeface="+mn-lt"/>
                <a:cs typeface="+mn-lt"/>
              </a:rPr>
              <a:t> M. Learning from mistakes. Factors that influence how students and residents learn from medical errors. J Gen Intern Med. 2006 May;21(5):419-23.</a:t>
            </a:r>
          </a:p>
          <a:p>
            <a:r>
              <a:rPr lang="en-US" sz="1400" dirty="0" err="1">
                <a:ea typeface="+mn-lt"/>
                <a:cs typeface="+mn-lt"/>
              </a:rPr>
              <a:t>Hilfiker</a:t>
            </a:r>
            <a:r>
              <a:rPr lang="en-US" sz="1400" dirty="0">
                <a:ea typeface="+mn-lt"/>
                <a:cs typeface="+mn-lt"/>
              </a:rPr>
              <a:t> D. Facing our mistakes. NEJM 1984; 310: 118-122.</a:t>
            </a:r>
          </a:p>
          <a:p>
            <a:r>
              <a:rPr lang="en-US" sz="1400" dirty="0" err="1">
                <a:ea typeface="+mn-lt"/>
                <a:cs typeface="+mn-lt"/>
              </a:rPr>
              <a:t>Plews-Ogan</a:t>
            </a:r>
            <a:r>
              <a:rPr lang="en-US" sz="1400" dirty="0">
                <a:ea typeface="+mn-lt"/>
                <a:cs typeface="+mn-lt"/>
              </a:rPr>
              <a:t> M, May N, Owens J, </a:t>
            </a:r>
            <a:r>
              <a:rPr lang="en-US" sz="1400" dirty="0" err="1">
                <a:ea typeface="+mn-lt"/>
                <a:cs typeface="+mn-lt"/>
              </a:rPr>
              <a:t>Ardelt</a:t>
            </a:r>
            <a:r>
              <a:rPr lang="en-US" sz="1400" dirty="0">
                <a:ea typeface="+mn-lt"/>
                <a:cs typeface="+mn-lt"/>
              </a:rPr>
              <a:t> M, Shapiro J, Bell SK. Wisdom in Medicine: What Helps Physicians After a Medical Error? </a:t>
            </a:r>
            <a:r>
              <a:rPr lang="en-US" sz="1400" dirty="0" err="1">
                <a:ea typeface="+mn-lt"/>
                <a:cs typeface="+mn-lt"/>
              </a:rPr>
              <a:t>Acad</a:t>
            </a:r>
            <a:r>
              <a:rPr lang="en-US" sz="1400" dirty="0">
                <a:ea typeface="+mn-lt"/>
                <a:cs typeface="+mn-lt"/>
              </a:rPr>
              <a:t> Med. 2016 Feb</a:t>
            </a:r>
          </a:p>
          <a:p>
            <a:r>
              <a:rPr lang="en-US" sz="1400" dirty="0">
                <a:ea typeface="+mn-lt"/>
                <a:cs typeface="+mn-lt"/>
              </a:rPr>
              <a:t>Scott SD, </a:t>
            </a:r>
            <a:r>
              <a:rPr lang="en-US" sz="1400" dirty="0" err="1">
                <a:ea typeface="+mn-lt"/>
                <a:cs typeface="+mn-lt"/>
              </a:rPr>
              <a:t>Hirschinger</a:t>
            </a:r>
            <a:r>
              <a:rPr lang="en-US" sz="1400" dirty="0">
                <a:ea typeface="+mn-lt"/>
                <a:cs typeface="+mn-lt"/>
              </a:rPr>
              <a:t> LE, Cox KR, </a:t>
            </a:r>
            <a:r>
              <a:rPr lang="en-US" sz="1400" dirty="0" err="1">
                <a:ea typeface="+mn-lt"/>
                <a:cs typeface="+mn-lt"/>
              </a:rPr>
              <a:t>McCoig</a:t>
            </a:r>
            <a:r>
              <a:rPr lang="en-US" sz="1400" dirty="0">
                <a:ea typeface="+mn-lt"/>
                <a:cs typeface="+mn-lt"/>
              </a:rPr>
              <a:t> M, Brandt J, Hall LW. The natural history of recovery for the healthcare provider "second victim" after adverse patient events. Qual </a:t>
            </a:r>
            <a:r>
              <a:rPr lang="en-US" sz="1400" dirty="0" err="1">
                <a:ea typeface="+mn-lt"/>
                <a:cs typeface="+mn-lt"/>
              </a:rPr>
              <a:t>Saf</a:t>
            </a:r>
            <a:r>
              <a:rPr lang="en-US" sz="1400" dirty="0">
                <a:ea typeface="+mn-lt"/>
                <a:cs typeface="+mn-lt"/>
              </a:rPr>
              <a:t> Health Care. 2009 Oct;18(5):325-30. </a:t>
            </a:r>
          </a:p>
          <a:p>
            <a:r>
              <a:rPr lang="en-US" sz="1400" dirty="0">
                <a:ea typeface="+mn-lt"/>
                <a:cs typeface="+mn-lt"/>
              </a:rPr>
              <a:t>Integrative Health Teaching Modules &amp; Handouts - Clinician and Patient Education (wisc.edu). https://www.fammed.wisc.edu/integrative/resources/modules/</a:t>
            </a:r>
            <a:endParaRPr lang="en-US" sz="1400" dirty="0">
              <a:ea typeface="Calibri" panose="020F0502020204030204"/>
              <a:cs typeface="Calibri"/>
            </a:endParaRPr>
          </a:p>
        </p:txBody>
      </p:sp>
    </p:spTree>
    <p:extLst>
      <p:ext uri="{BB962C8B-B14F-4D97-AF65-F5344CB8AC3E}">
        <p14:creationId xmlns:p14="http://schemas.microsoft.com/office/powerpoint/2010/main" val="168803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902-B6E8-AD42-75CA-33F2762CBB16}"/>
              </a:ext>
            </a:extLst>
          </p:cNvPr>
          <p:cNvSpPr>
            <a:spLocks noGrp="1"/>
          </p:cNvSpPr>
          <p:nvPr>
            <p:ph type="title"/>
          </p:nvPr>
        </p:nvSpPr>
        <p:spPr/>
        <p:txBody>
          <a:bodyPr/>
          <a:lstStyle/>
          <a:p>
            <a:r>
              <a:rPr lang="en-US">
                <a:cs typeface="Calibri Light"/>
              </a:rPr>
              <a:t>Sharing wisdom about error – coping</a:t>
            </a:r>
            <a:endParaRPr lang="en-US"/>
          </a:p>
        </p:txBody>
      </p:sp>
      <p:sp>
        <p:nvSpPr>
          <p:cNvPr id="3" name="Content Placeholder 2">
            <a:extLst>
              <a:ext uri="{FF2B5EF4-FFF2-40B4-BE49-F238E27FC236}">
                <a16:creationId xmlns:a16="http://schemas.microsoft.com/office/drawing/2014/main" id="{3E956F44-3542-744B-ACC0-B74179691D8F}"/>
              </a:ext>
            </a:extLst>
          </p:cNvPr>
          <p:cNvSpPr>
            <a:spLocks noGrp="1"/>
          </p:cNvSpPr>
          <p:nvPr>
            <p:ph idx="1"/>
          </p:nvPr>
        </p:nvSpPr>
        <p:spPr/>
        <p:txBody>
          <a:bodyPr vert="horz" lIns="91440" tIns="45720" rIns="91440" bIns="45720" rtlCol="0" anchor="t">
            <a:normAutofit/>
          </a:bodyPr>
          <a:lstStyle/>
          <a:p>
            <a:r>
              <a:rPr lang="en-US">
                <a:cs typeface="Calibri"/>
              </a:rPr>
              <a:t>How did the physician face/process the error?  What did they do?  What would you do?</a:t>
            </a:r>
          </a:p>
          <a:p>
            <a:r>
              <a:rPr lang="en-US">
                <a:cs typeface="Calibri"/>
              </a:rPr>
              <a:t>Are there any beliefs we have to give up to face error more honestly?</a:t>
            </a:r>
          </a:p>
        </p:txBody>
      </p:sp>
    </p:spTree>
    <p:extLst>
      <p:ext uri="{BB962C8B-B14F-4D97-AF65-F5344CB8AC3E}">
        <p14:creationId xmlns:p14="http://schemas.microsoft.com/office/powerpoint/2010/main" val="251139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902-B6E8-AD42-75CA-33F2762CBB16}"/>
              </a:ext>
            </a:extLst>
          </p:cNvPr>
          <p:cNvSpPr>
            <a:spLocks noGrp="1"/>
          </p:cNvSpPr>
          <p:nvPr>
            <p:ph type="title"/>
          </p:nvPr>
        </p:nvSpPr>
        <p:spPr/>
        <p:txBody>
          <a:bodyPr/>
          <a:lstStyle/>
          <a:p>
            <a:r>
              <a:rPr lang="en-US">
                <a:cs typeface="Calibri Light"/>
              </a:rPr>
              <a:t>Sharing wisdom – caring for the patient</a:t>
            </a:r>
            <a:endParaRPr lang="en-US"/>
          </a:p>
        </p:txBody>
      </p:sp>
      <p:sp>
        <p:nvSpPr>
          <p:cNvPr id="3" name="Content Placeholder 2">
            <a:extLst>
              <a:ext uri="{FF2B5EF4-FFF2-40B4-BE49-F238E27FC236}">
                <a16:creationId xmlns:a16="http://schemas.microsoft.com/office/drawing/2014/main" id="{3E956F44-3542-744B-ACC0-B74179691D8F}"/>
              </a:ext>
            </a:extLst>
          </p:cNvPr>
          <p:cNvSpPr>
            <a:spLocks noGrp="1"/>
          </p:cNvSpPr>
          <p:nvPr>
            <p:ph idx="1"/>
          </p:nvPr>
        </p:nvSpPr>
        <p:spPr/>
        <p:txBody>
          <a:bodyPr vert="horz" lIns="91440" tIns="45720" rIns="91440" bIns="45720" rtlCol="0" anchor="t">
            <a:normAutofit/>
          </a:bodyPr>
          <a:lstStyle/>
          <a:p>
            <a:r>
              <a:rPr lang="en-US">
                <a:cs typeface="Calibri"/>
              </a:rPr>
              <a:t>How did the patient discover and process the error?</a:t>
            </a:r>
          </a:p>
          <a:p>
            <a:r>
              <a:rPr lang="en-US">
                <a:cs typeface="Calibri"/>
              </a:rPr>
              <a:t>Did the doctor-patient relationship end, survive, or grow?</a:t>
            </a:r>
          </a:p>
        </p:txBody>
      </p:sp>
    </p:spTree>
    <p:extLst>
      <p:ext uri="{BB962C8B-B14F-4D97-AF65-F5344CB8AC3E}">
        <p14:creationId xmlns:p14="http://schemas.microsoft.com/office/powerpoint/2010/main" val="43452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F902-B6E8-AD42-75CA-33F2762CBB16}"/>
              </a:ext>
            </a:extLst>
          </p:cNvPr>
          <p:cNvSpPr>
            <a:spLocks noGrp="1"/>
          </p:cNvSpPr>
          <p:nvPr>
            <p:ph type="title"/>
          </p:nvPr>
        </p:nvSpPr>
        <p:spPr/>
        <p:txBody>
          <a:bodyPr/>
          <a:lstStyle/>
          <a:p>
            <a:r>
              <a:rPr lang="en-US">
                <a:cs typeface="Calibri Light"/>
              </a:rPr>
              <a:t>Sharing wisdom – using error for good</a:t>
            </a:r>
            <a:endParaRPr lang="en-US"/>
          </a:p>
        </p:txBody>
      </p:sp>
      <p:sp>
        <p:nvSpPr>
          <p:cNvPr id="3" name="Content Placeholder 2">
            <a:extLst>
              <a:ext uri="{FF2B5EF4-FFF2-40B4-BE49-F238E27FC236}">
                <a16:creationId xmlns:a16="http://schemas.microsoft.com/office/drawing/2014/main" id="{3E956F44-3542-744B-ACC0-B74179691D8F}"/>
              </a:ext>
            </a:extLst>
          </p:cNvPr>
          <p:cNvSpPr>
            <a:spLocks noGrp="1"/>
          </p:cNvSpPr>
          <p:nvPr>
            <p:ph idx="1"/>
          </p:nvPr>
        </p:nvSpPr>
        <p:spPr/>
        <p:txBody>
          <a:bodyPr vert="horz" lIns="91440" tIns="45720" rIns="91440" bIns="45720" rtlCol="0" anchor="t">
            <a:normAutofit/>
          </a:bodyPr>
          <a:lstStyle/>
          <a:p>
            <a:r>
              <a:rPr lang="en-US">
                <a:cs typeface="Calibri"/>
              </a:rPr>
              <a:t>How can we learn from error (individuals, colleagues, as a profession)?</a:t>
            </a:r>
          </a:p>
          <a:p>
            <a:r>
              <a:rPr lang="en-US">
                <a:cs typeface="Calibri"/>
              </a:rPr>
              <a:t>Anything else that is good that can come from error?</a:t>
            </a:r>
          </a:p>
        </p:txBody>
      </p:sp>
    </p:spTree>
    <p:extLst>
      <p:ext uri="{BB962C8B-B14F-4D97-AF65-F5344CB8AC3E}">
        <p14:creationId xmlns:p14="http://schemas.microsoft.com/office/powerpoint/2010/main" val="2757732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7073</Words>
  <Application>Microsoft Office PowerPoint</Application>
  <PresentationFormat>Widescreen</PresentationFormat>
  <Paragraphs>566</Paragraphs>
  <Slides>67</Slides>
  <Notes>60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Calibri</vt:lpstr>
      <vt:lpstr>Calibri Light</vt:lpstr>
      <vt:lpstr>Wingdings</vt:lpstr>
      <vt:lpstr>Office Theme</vt:lpstr>
      <vt:lpstr>1_Office Theme</vt:lpstr>
      <vt:lpstr>Medical error 1</vt:lpstr>
      <vt:lpstr>Our story</vt:lpstr>
      <vt:lpstr>Our story</vt:lpstr>
      <vt:lpstr>Sharing wisdom about error - causes</vt:lpstr>
      <vt:lpstr>PowerPoint Presentation</vt:lpstr>
      <vt:lpstr>Sharing wisdom – doctors have feelings</vt:lpstr>
      <vt:lpstr>Sharing wisdom about error – coping</vt:lpstr>
      <vt:lpstr>Sharing wisdom – caring for the patient</vt:lpstr>
      <vt:lpstr>Sharing wisdom – using error for good</vt:lpstr>
      <vt:lpstr>What about forgiveness?</vt:lpstr>
      <vt:lpstr>Mistakes happen </vt:lpstr>
      <vt:lpstr>Factors related to error and response</vt:lpstr>
      <vt:lpstr>Barriers to acknowledgement and growth</vt:lpstr>
      <vt:lpstr>Coping – wisdom through error</vt:lpstr>
      <vt:lpstr>How could I cope?  What could I learn or unlearn?</vt:lpstr>
      <vt:lpstr>How the wise have coped...'wisdom exemplars' </vt:lpstr>
      <vt:lpstr>More ways... </vt:lpstr>
      <vt:lpstr>Do I acknowledge and learn from error in my practice?</vt:lpstr>
      <vt:lpstr>What and who do you need to grow?</vt:lpstr>
      <vt:lpstr>Facts?</vt:lpstr>
      <vt:lpstr>PowerPoint Presentation</vt:lpstr>
      <vt:lpstr>Resources</vt:lpstr>
      <vt:lpstr>Medical error 2  Ethics and culture</vt:lpstr>
      <vt:lpstr>Reflect Write for two minutes</vt:lpstr>
      <vt:lpstr>What are the responsibilities of a profession?</vt:lpstr>
      <vt:lpstr>Characteristics / responsibilities of a profession</vt:lpstr>
      <vt:lpstr>What ethical principles or values are related to error?</vt:lpstr>
      <vt:lpstr>Ethical principles/values  related to error</vt:lpstr>
      <vt:lpstr>Fears and barriers to acknowledging error...</vt:lpstr>
      <vt:lpstr>Trust</vt:lpstr>
      <vt:lpstr>Reflect Write for two minutes</vt:lpstr>
      <vt:lpstr>  Culture</vt:lpstr>
      <vt:lpstr>Medicine’s culture</vt:lpstr>
      <vt:lpstr>What culture would achieve better outcomes for patients and teams?</vt:lpstr>
      <vt:lpstr>Safety culture</vt:lpstr>
      <vt:lpstr>Just culture</vt:lpstr>
      <vt:lpstr>How are we doing with safety culture at our sites?</vt:lpstr>
      <vt:lpstr>Is it worth changing culture? Will that 'fix' things?</vt:lpstr>
      <vt:lpstr>What do you need to change the culture?</vt:lpstr>
      <vt:lpstr>What do you need to change the culture?</vt:lpstr>
      <vt:lpstr>How can colleagues help?</vt:lpstr>
      <vt:lpstr>How can colleagues help?</vt:lpstr>
      <vt:lpstr>How can colleagues help? </vt:lpstr>
      <vt:lpstr>How can patients help?</vt:lpstr>
      <vt:lpstr>PowerPoint Presentation</vt:lpstr>
      <vt:lpstr>Resources</vt:lpstr>
      <vt:lpstr>Medical error 3: Practice makes better</vt:lpstr>
      <vt:lpstr>Practice!  Self awareness</vt:lpstr>
      <vt:lpstr>Facts?</vt:lpstr>
      <vt:lpstr>Local policies related to error</vt:lpstr>
      <vt:lpstr>Local policies ...</vt:lpstr>
      <vt:lpstr>Local practices related to error</vt:lpstr>
      <vt:lpstr>Local practices related to error</vt:lpstr>
      <vt:lpstr>People at rotation sites</vt:lpstr>
      <vt:lpstr>If you were a patient impacted by error, what would you want?</vt:lpstr>
      <vt:lpstr>Key principles of open disclosure</vt:lpstr>
      <vt:lpstr>Practice!  Disclosure</vt:lpstr>
      <vt:lpstr>Root cause analysis, reminders </vt:lpstr>
      <vt:lpstr>Practice!   Root cause analysis </vt:lpstr>
      <vt:lpstr>Where to get emotional support</vt:lpstr>
      <vt:lpstr>Second victim trajectory of recovery</vt:lpstr>
      <vt:lpstr>Practice!   Coping </vt:lpstr>
      <vt:lpstr>Practice!   Coping    Exemplar reminders:  Talk, disclose and apologize Forgiveness Moral context Deal with imperfection Become an expert Prevent recurrence/teamwork Teach others</vt:lpstr>
      <vt:lpstr>PowerPoint Presentation</vt:lpstr>
      <vt:lpstr>Medical Error</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error</dc:title>
  <dc:creator>Sherry Adkins</dc:creator>
  <cp:lastModifiedBy>Sherry Adkins</cp:lastModifiedBy>
  <cp:revision>208</cp:revision>
  <dcterms:created xsi:type="dcterms:W3CDTF">2022-07-16T20:29:26Z</dcterms:created>
  <dcterms:modified xsi:type="dcterms:W3CDTF">2023-06-24T18:03:27Z</dcterms:modified>
</cp:coreProperties>
</file>