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 id="2147483663" r:id="rId3"/>
    <p:sldMasterId id="2147483675" r:id="rId4"/>
    <p:sldMasterId id="2147483693" r:id="rId5"/>
    <p:sldMasterId id="2147483699" r:id="rId6"/>
  </p:sldMasterIdLst>
  <p:notesMasterIdLst>
    <p:notesMasterId r:id="rId78"/>
  </p:notesMasterIdLst>
  <p:handoutMasterIdLst>
    <p:handoutMasterId r:id="rId79"/>
  </p:handoutMasterIdLst>
  <p:sldIdLst>
    <p:sldId id="327" r:id="rId7"/>
    <p:sldId id="329" r:id="rId8"/>
    <p:sldId id="328" r:id="rId9"/>
    <p:sldId id="331" r:id="rId10"/>
    <p:sldId id="332"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64" r:id="rId51"/>
    <p:sldId id="262" r:id="rId52"/>
    <p:sldId id="265" r:id="rId53"/>
    <p:sldId id="269" r:id="rId54"/>
    <p:sldId id="270" r:id="rId55"/>
    <p:sldId id="272" r:id="rId56"/>
    <p:sldId id="337" r:id="rId57"/>
    <p:sldId id="338" r:id="rId58"/>
    <p:sldId id="273" r:id="rId59"/>
    <p:sldId id="314" r:id="rId60"/>
    <p:sldId id="315" r:id="rId61"/>
    <p:sldId id="316" r:id="rId62"/>
    <p:sldId id="317" r:id="rId63"/>
    <p:sldId id="318" r:id="rId64"/>
    <p:sldId id="339" r:id="rId65"/>
    <p:sldId id="340" r:id="rId66"/>
    <p:sldId id="320" r:id="rId67"/>
    <p:sldId id="322" r:id="rId68"/>
    <p:sldId id="323" r:id="rId69"/>
    <p:sldId id="324" r:id="rId70"/>
    <p:sldId id="325" r:id="rId71"/>
    <p:sldId id="326" r:id="rId72"/>
    <p:sldId id="335" r:id="rId73"/>
    <p:sldId id="330" r:id="rId74"/>
    <p:sldId id="333" r:id="rId75"/>
    <p:sldId id="336" r:id="rId76"/>
    <p:sldId id="263" r:id="rId7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68"/>
    <p:restoredTop sz="94534"/>
  </p:normalViewPr>
  <p:slideViewPr>
    <p:cSldViewPr snapToGrid="0" snapToObjects="1">
      <p:cViewPr varScale="1">
        <p:scale>
          <a:sx n="87" d="100"/>
          <a:sy n="87" d="100"/>
        </p:scale>
        <p:origin x="76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68EB60-C576-EE48-B067-A1592BCB2925}"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48323236-10C0-454D-84BC-5BD2ED49C572}">
      <dgm:prSet/>
      <dgm:spPr/>
      <dgm:t>
        <a:bodyPr/>
        <a:lstStyle/>
        <a:p>
          <a:pPr rtl="0"/>
          <a:r>
            <a:rPr lang="en-US" dirty="0" smtClean="0">
              <a:latin typeface="Arial" panose="020B0604020202020204" pitchFamily="34" charset="0"/>
              <a:cs typeface="Arial" panose="020B0604020202020204" pitchFamily="34" charset="0"/>
            </a:rPr>
            <a:t>Faculty physicians and residents often spend only 1 – 2 half-days in teaching clinic</a:t>
          </a:r>
          <a:endParaRPr lang="en-US" dirty="0">
            <a:latin typeface="Arial" panose="020B0604020202020204" pitchFamily="34" charset="0"/>
            <a:cs typeface="Arial" panose="020B0604020202020204" pitchFamily="34" charset="0"/>
          </a:endParaRPr>
        </a:p>
      </dgm:t>
    </dgm:pt>
    <dgm:pt modelId="{8B503B73-4604-C247-B500-6AB132B74841}" type="parTrans" cxnId="{2B950F68-DA4D-B349-934D-766CA9657CCA}">
      <dgm:prSet/>
      <dgm:spPr/>
      <dgm:t>
        <a:bodyPr/>
        <a:lstStyle/>
        <a:p>
          <a:endParaRPr lang="en-US"/>
        </a:p>
      </dgm:t>
    </dgm:pt>
    <dgm:pt modelId="{C2757FAF-183B-4545-A596-8A28FD5A9B08}" type="sibTrans" cxnId="{2B950F68-DA4D-B349-934D-766CA9657CCA}">
      <dgm:prSet/>
      <dgm:spPr/>
      <dgm:t>
        <a:bodyPr/>
        <a:lstStyle/>
        <a:p>
          <a:endParaRPr lang="en-US"/>
        </a:p>
      </dgm:t>
    </dgm:pt>
    <dgm:pt modelId="{C430EBB2-D710-E347-A020-72F8CB5D2007}">
      <dgm:prSet/>
      <dgm:spPr>
        <a:solidFill>
          <a:schemeClr val="accent2">
            <a:lumMod val="60000"/>
            <a:lumOff val="40000"/>
          </a:schemeClr>
        </a:solidFill>
      </dgm:spPr>
      <dgm:t>
        <a:bodyPr/>
        <a:lstStyle/>
        <a:p>
          <a:pPr rtl="0"/>
          <a:r>
            <a:rPr lang="en-US" dirty="0" smtClean="0">
              <a:latin typeface="Arial" panose="020B0604020202020204" pitchFamily="34" charset="0"/>
              <a:cs typeface="Arial" panose="020B0604020202020204" pitchFamily="34" charset="0"/>
            </a:rPr>
            <a:t>Leads to challenges with:</a:t>
          </a:r>
          <a:endParaRPr lang="en-US" dirty="0">
            <a:latin typeface="Arial" panose="020B0604020202020204" pitchFamily="34" charset="0"/>
            <a:cs typeface="Arial" panose="020B0604020202020204" pitchFamily="34" charset="0"/>
          </a:endParaRPr>
        </a:p>
      </dgm:t>
    </dgm:pt>
    <dgm:pt modelId="{519B6B48-9335-D04E-94DE-83CBCD38B9EB}" type="parTrans" cxnId="{7EC08138-22C5-2C4F-8B02-E7A562005217}">
      <dgm:prSet/>
      <dgm:spPr/>
      <dgm:t>
        <a:bodyPr/>
        <a:lstStyle/>
        <a:p>
          <a:endParaRPr lang="en-US"/>
        </a:p>
      </dgm:t>
    </dgm:pt>
    <dgm:pt modelId="{65956EC4-D74D-0F45-B8ED-3B96DA7E4800}" type="sibTrans" cxnId="{7EC08138-22C5-2C4F-8B02-E7A562005217}">
      <dgm:prSet/>
      <dgm:spPr/>
      <dgm:t>
        <a:bodyPr/>
        <a:lstStyle/>
        <a:p>
          <a:endParaRPr lang="en-US"/>
        </a:p>
      </dgm:t>
    </dgm:pt>
    <dgm:pt modelId="{D07E00B3-66D3-754E-AD13-14AC2C82E358}">
      <dgm:prSet/>
      <dgm:spPr>
        <a:solidFill>
          <a:schemeClr val="accent2">
            <a:lumMod val="60000"/>
            <a:lumOff val="40000"/>
          </a:schemeClr>
        </a:solidFill>
      </dgm:spPr>
      <dgm:t>
        <a:bodyPr/>
        <a:lstStyle/>
        <a:p>
          <a:pPr rtl="0"/>
          <a:r>
            <a:rPr lang="en-US" dirty="0" smtClean="0">
              <a:solidFill>
                <a:schemeClr val="tx2">
                  <a:lumMod val="25000"/>
                </a:schemeClr>
              </a:solidFill>
              <a:latin typeface="Arial" panose="020B0604020202020204" pitchFamily="34" charset="0"/>
              <a:cs typeface="Arial" panose="020B0604020202020204" pitchFamily="34" charset="0"/>
            </a:rPr>
            <a:t>Continuity</a:t>
          </a:r>
          <a:endParaRPr lang="en-US" dirty="0">
            <a:solidFill>
              <a:schemeClr val="tx2">
                <a:lumMod val="25000"/>
              </a:schemeClr>
            </a:solidFill>
            <a:latin typeface="Arial" panose="020B0604020202020204" pitchFamily="34" charset="0"/>
            <a:cs typeface="Arial" panose="020B0604020202020204" pitchFamily="34" charset="0"/>
          </a:endParaRPr>
        </a:p>
      </dgm:t>
    </dgm:pt>
    <dgm:pt modelId="{E05F94E6-7552-214A-9DBB-2B86E6C7DD9E}" type="parTrans" cxnId="{C206953B-CEBE-8149-98BB-ADAC437360B1}">
      <dgm:prSet/>
      <dgm:spPr/>
      <dgm:t>
        <a:bodyPr/>
        <a:lstStyle/>
        <a:p>
          <a:endParaRPr lang="en-US"/>
        </a:p>
      </dgm:t>
    </dgm:pt>
    <dgm:pt modelId="{0AC30A90-75F1-7240-AF8D-AB4D92417FA7}" type="sibTrans" cxnId="{C206953B-CEBE-8149-98BB-ADAC437360B1}">
      <dgm:prSet/>
      <dgm:spPr/>
      <dgm:t>
        <a:bodyPr/>
        <a:lstStyle/>
        <a:p>
          <a:endParaRPr lang="en-US"/>
        </a:p>
      </dgm:t>
    </dgm:pt>
    <dgm:pt modelId="{BD10734F-6A17-0E41-9EF4-555CC6AB67D6}">
      <dgm:prSet/>
      <dgm:spPr>
        <a:solidFill>
          <a:schemeClr val="accent2">
            <a:lumMod val="60000"/>
            <a:lumOff val="40000"/>
          </a:schemeClr>
        </a:solidFill>
      </dgm:spPr>
      <dgm:t>
        <a:bodyPr/>
        <a:lstStyle/>
        <a:p>
          <a:pPr rtl="0"/>
          <a:r>
            <a:rPr lang="en-US" dirty="0" smtClean="0">
              <a:solidFill>
                <a:schemeClr val="tx2">
                  <a:lumMod val="25000"/>
                </a:schemeClr>
              </a:solidFill>
              <a:latin typeface="Arial" panose="020B0604020202020204" pitchFamily="34" charset="0"/>
              <a:cs typeface="Arial" panose="020B0604020202020204" pitchFamily="34" charset="0"/>
            </a:rPr>
            <a:t>Access</a:t>
          </a:r>
          <a:endParaRPr lang="en-US" dirty="0">
            <a:solidFill>
              <a:schemeClr val="tx2">
                <a:lumMod val="25000"/>
              </a:schemeClr>
            </a:solidFill>
            <a:latin typeface="Arial" panose="020B0604020202020204" pitchFamily="34" charset="0"/>
            <a:cs typeface="Arial" panose="020B0604020202020204" pitchFamily="34" charset="0"/>
          </a:endParaRPr>
        </a:p>
      </dgm:t>
    </dgm:pt>
    <dgm:pt modelId="{0B3E0DD5-155B-5845-B831-A5CAF0DE781A}" type="parTrans" cxnId="{A6EC4041-5FBB-FE4F-9183-450B1A38DB73}">
      <dgm:prSet/>
      <dgm:spPr/>
      <dgm:t>
        <a:bodyPr/>
        <a:lstStyle/>
        <a:p>
          <a:endParaRPr lang="en-US"/>
        </a:p>
      </dgm:t>
    </dgm:pt>
    <dgm:pt modelId="{48C3909D-3B2B-2E47-846E-1B56510C6FC6}" type="sibTrans" cxnId="{A6EC4041-5FBB-FE4F-9183-450B1A38DB73}">
      <dgm:prSet/>
      <dgm:spPr/>
      <dgm:t>
        <a:bodyPr/>
        <a:lstStyle/>
        <a:p>
          <a:endParaRPr lang="en-US"/>
        </a:p>
      </dgm:t>
    </dgm:pt>
    <dgm:pt modelId="{ACB1E921-1685-AF40-9B64-C4B777E343BC}">
      <dgm:prSet/>
      <dgm:spPr>
        <a:solidFill>
          <a:schemeClr val="accent2">
            <a:lumMod val="60000"/>
            <a:lumOff val="40000"/>
          </a:schemeClr>
        </a:solidFill>
      </dgm:spPr>
      <dgm:t>
        <a:bodyPr/>
        <a:lstStyle/>
        <a:p>
          <a:pPr rtl="0"/>
          <a:r>
            <a:rPr lang="en-US" dirty="0" smtClean="0">
              <a:solidFill>
                <a:schemeClr val="tx2">
                  <a:lumMod val="25000"/>
                </a:schemeClr>
              </a:solidFill>
              <a:latin typeface="Arial" panose="020B0604020202020204" pitchFamily="34" charset="0"/>
              <a:cs typeface="Arial" panose="020B0604020202020204" pitchFamily="34" charset="0"/>
            </a:rPr>
            <a:t>Team based care</a:t>
          </a:r>
          <a:endParaRPr lang="en-US" dirty="0">
            <a:solidFill>
              <a:schemeClr val="tx2">
                <a:lumMod val="25000"/>
              </a:schemeClr>
            </a:solidFill>
            <a:latin typeface="Arial" panose="020B0604020202020204" pitchFamily="34" charset="0"/>
            <a:cs typeface="Arial" panose="020B0604020202020204" pitchFamily="34" charset="0"/>
          </a:endParaRPr>
        </a:p>
      </dgm:t>
    </dgm:pt>
    <dgm:pt modelId="{016CA59F-FA01-3F40-A8CC-5C83FC44BC3D}" type="parTrans" cxnId="{F980A92A-FA1D-5F47-9DED-551383925D7D}">
      <dgm:prSet/>
      <dgm:spPr/>
      <dgm:t>
        <a:bodyPr/>
        <a:lstStyle/>
        <a:p>
          <a:endParaRPr lang="en-US"/>
        </a:p>
      </dgm:t>
    </dgm:pt>
    <dgm:pt modelId="{F030A96B-542D-C849-A934-8888973D887B}" type="sibTrans" cxnId="{F980A92A-FA1D-5F47-9DED-551383925D7D}">
      <dgm:prSet/>
      <dgm:spPr/>
      <dgm:t>
        <a:bodyPr/>
        <a:lstStyle/>
        <a:p>
          <a:endParaRPr lang="en-US"/>
        </a:p>
      </dgm:t>
    </dgm:pt>
    <dgm:pt modelId="{92C5D733-B381-5143-A8DD-013EBE78DA51}" type="pres">
      <dgm:prSet presAssocID="{3968EB60-C576-EE48-B067-A1592BCB2925}" presName="Name0" presStyleCnt="0">
        <dgm:presLayoutVars>
          <dgm:dir/>
          <dgm:resizeHandles val="exact"/>
        </dgm:presLayoutVars>
      </dgm:prSet>
      <dgm:spPr/>
      <dgm:t>
        <a:bodyPr/>
        <a:lstStyle/>
        <a:p>
          <a:endParaRPr lang="en-US"/>
        </a:p>
      </dgm:t>
    </dgm:pt>
    <dgm:pt modelId="{BA0F4305-54D9-704D-9D04-5EB8EBD50746}" type="pres">
      <dgm:prSet presAssocID="{48323236-10C0-454D-84BC-5BD2ED49C572}" presName="parAndChTx" presStyleLbl="node1" presStyleIdx="0" presStyleCnt="2">
        <dgm:presLayoutVars>
          <dgm:bulletEnabled val="1"/>
        </dgm:presLayoutVars>
      </dgm:prSet>
      <dgm:spPr/>
      <dgm:t>
        <a:bodyPr/>
        <a:lstStyle/>
        <a:p>
          <a:endParaRPr lang="en-US"/>
        </a:p>
      </dgm:t>
    </dgm:pt>
    <dgm:pt modelId="{1E32F1A7-8C6B-6F47-BBA3-2A22DF204685}" type="pres">
      <dgm:prSet presAssocID="{C2757FAF-183B-4545-A596-8A28FD5A9B08}" presName="parAndChSpace" presStyleCnt="0"/>
      <dgm:spPr/>
    </dgm:pt>
    <dgm:pt modelId="{82D9F702-F927-694B-883F-91FF79A94BDF}" type="pres">
      <dgm:prSet presAssocID="{C430EBB2-D710-E347-A020-72F8CB5D2007}" presName="parAndChTx" presStyleLbl="node1" presStyleIdx="1" presStyleCnt="2" custLinFactNeighborX="-78" custLinFactNeighborY="-78">
        <dgm:presLayoutVars>
          <dgm:bulletEnabled val="1"/>
        </dgm:presLayoutVars>
      </dgm:prSet>
      <dgm:spPr/>
      <dgm:t>
        <a:bodyPr/>
        <a:lstStyle/>
        <a:p>
          <a:endParaRPr lang="en-US"/>
        </a:p>
      </dgm:t>
    </dgm:pt>
  </dgm:ptLst>
  <dgm:cxnLst>
    <dgm:cxn modelId="{43FCEFE5-3E21-4A9F-B6E9-022D36C70F86}" type="presOf" srcId="{3968EB60-C576-EE48-B067-A1592BCB2925}" destId="{92C5D733-B381-5143-A8DD-013EBE78DA51}" srcOrd="0" destOrd="0" presId="urn:microsoft.com/office/officeart/2005/8/layout/hChevron3"/>
    <dgm:cxn modelId="{3FBD7B2D-FE4D-4F69-B861-E03FF8E47EC1}" type="presOf" srcId="{48323236-10C0-454D-84BC-5BD2ED49C572}" destId="{BA0F4305-54D9-704D-9D04-5EB8EBD50746}" srcOrd="0" destOrd="0" presId="urn:microsoft.com/office/officeart/2005/8/layout/hChevron3"/>
    <dgm:cxn modelId="{F9ABDB54-5F0D-4B53-A2D6-D78953AEB920}" type="presOf" srcId="{BD10734F-6A17-0E41-9EF4-555CC6AB67D6}" destId="{82D9F702-F927-694B-883F-91FF79A94BDF}" srcOrd="0" destOrd="2" presId="urn:microsoft.com/office/officeart/2005/8/layout/hChevron3"/>
    <dgm:cxn modelId="{2B950F68-DA4D-B349-934D-766CA9657CCA}" srcId="{3968EB60-C576-EE48-B067-A1592BCB2925}" destId="{48323236-10C0-454D-84BC-5BD2ED49C572}" srcOrd="0" destOrd="0" parTransId="{8B503B73-4604-C247-B500-6AB132B74841}" sibTransId="{C2757FAF-183B-4545-A596-8A28FD5A9B08}"/>
    <dgm:cxn modelId="{A6EC4041-5FBB-FE4F-9183-450B1A38DB73}" srcId="{C430EBB2-D710-E347-A020-72F8CB5D2007}" destId="{BD10734F-6A17-0E41-9EF4-555CC6AB67D6}" srcOrd="1" destOrd="0" parTransId="{0B3E0DD5-155B-5845-B831-A5CAF0DE781A}" sibTransId="{48C3909D-3B2B-2E47-846E-1B56510C6FC6}"/>
    <dgm:cxn modelId="{57FA212E-4AA1-4D60-9BCA-BDB382D2999B}" type="presOf" srcId="{C430EBB2-D710-E347-A020-72F8CB5D2007}" destId="{82D9F702-F927-694B-883F-91FF79A94BDF}" srcOrd="0" destOrd="0" presId="urn:microsoft.com/office/officeart/2005/8/layout/hChevron3"/>
    <dgm:cxn modelId="{F980A92A-FA1D-5F47-9DED-551383925D7D}" srcId="{C430EBB2-D710-E347-A020-72F8CB5D2007}" destId="{ACB1E921-1685-AF40-9B64-C4B777E343BC}" srcOrd="2" destOrd="0" parTransId="{016CA59F-FA01-3F40-A8CC-5C83FC44BC3D}" sibTransId="{F030A96B-542D-C849-A934-8888973D887B}"/>
    <dgm:cxn modelId="{7EC08138-22C5-2C4F-8B02-E7A562005217}" srcId="{3968EB60-C576-EE48-B067-A1592BCB2925}" destId="{C430EBB2-D710-E347-A020-72F8CB5D2007}" srcOrd="1" destOrd="0" parTransId="{519B6B48-9335-D04E-94DE-83CBCD38B9EB}" sibTransId="{65956EC4-D74D-0F45-B8ED-3B96DA7E4800}"/>
    <dgm:cxn modelId="{E6054C1B-5E05-4670-A958-5DD992118588}" type="presOf" srcId="{ACB1E921-1685-AF40-9B64-C4B777E343BC}" destId="{82D9F702-F927-694B-883F-91FF79A94BDF}" srcOrd="0" destOrd="3" presId="urn:microsoft.com/office/officeart/2005/8/layout/hChevron3"/>
    <dgm:cxn modelId="{3A098B62-36FB-402B-A1F5-344C5B3C0812}" type="presOf" srcId="{D07E00B3-66D3-754E-AD13-14AC2C82E358}" destId="{82D9F702-F927-694B-883F-91FF79A94BDF}" srcOrd="0" destOrd="1" presId="urn:microsoft.com/office/officeart/2005/8/layout/hChevron3"/>
    <dgm:cxn modelId="{C206953B-CEBE-8149-98BB-ADAC437360B1}" srcId="{C430EBB2-D710-E347-A020-72F8CB5D2007}" destId="{D07E00B3-66D3-754E-AD13-14AC2C82E358}" srcOrd="0" destOrd="0" parTransId="{E05F94E6-7552-214A-9DBB-2B86E6C7DD9E}" sibTransId="{0AC30A90-75F1-7240-AF8D-AB4D92417FA7}"/>
    <dgm:cxn modelId="{08EF6EF8-3E8E-4963-82D6-4FFF921FAEFB}" type="presParOf" srcId="{92C5D733-B381-5143-A8DD-013EBE78DA51}" destId="{BA0F4305-54D9-704D-9D04-5EB8EBD50746}" srcOrd="0" destOrd="0" presId="urn:microsoft.com/office/officeart/2005/8/layout/hChevron3"/>
    <dgm:cxn modelId="{74A96CE0-73EA-4CAA-9578-BEF8E82523A9}" type="presParOf" srcId="{92C5D733-B381-5143-A8DD-013EBE78DA51}" destId="{1E32F1A7-8C6B-6F47-BBA3-2A22DF204685}" srcOrd="1" destOrd="0" presId="urn:microsoft.com/office/officeart/2005/8/layout/hChevron3"/>
    <dgm:cxn modelId="{94F76552-A6E2-4E8B-A3D4-0C4974A4F72B}" type="presParOf" srcId="{92C5D733-B381-5143-A8DD-013EBE78DA51}" destId="{82D9F702-F927-694B-883F-91FF79A94BDF}"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03F481-CA30-4C06-841C-C3B3598B2968}" type="doc">
      <dgm:prSet loTypeId="urn:microsoft.com/office/officeart/2005/8/layout/process1" loCatId="process" qsTypeId="urn:microsoft.com/office/officeart/2005/8/quickstyle/simple1" qsCatId="simple" csTypeId="urn:microsoft.com/office/officeart/2005/8/colors/accent1_2" csCatId="accent1" phldr="1"/>
      <dgm:spPr/>
    </dgm:pt>
    <dgm:pt modelId="{83457F3B-49A5-4EA1-BA34-A279A1FB24EB}">
      <dgm:prSet phldrT="[Text]"/>
      <dgm:spPr/>
      <dgm:t>
        <a:bodyPr/>
        <a:lstStyle/>
        <a:p>
          <a:r>
            <a:rPr lang="en-US" b="0" dirty="0" smtClean="0">
              <a:latin typeface="Arial" panose="020B0604020202020204" pitchFamily="34" charset="0"/>
              <a:cs typeface="Arial" panose="020B0604020202020204" pitchFamily="34" charset="0"/>
            </a:rPr>
            <a:t>45 primary care </a:t>
          </a:r>
          <a:r>
            <a:rPr lang="en-US" b="0" dirty="0" smtClean="0">
              <a:solidFill>
                <a:srgbClr val="FFC000"/>
              </a:solidFill>
              <a:latin typeface="Arial" panose="020B0604020202020204" pitchFamily="34" charset="0"/>
              <a:cs typeface="Arial" panose="020B0604020202020204" pitchFamily="34" charset="0"/>
            </a:rPr>
            <a:t>family medicine, internal medicine, and pediatric </a:t>
          </a:r>
          <a:r>
            <a:rPr lang="en-US" b="0" dirty="0" smtClean="0">
              <a:latin typeface="Arial" panose="020B0604020202020204" pitchFamily="34" charset="0"/>
              <a:cs typeface="Arial" panose="020B0604020202020204" pitchFamily="34" charset="0"/>
            </a:rPr>
            <a:t>residency practices</a:t>
          </a:r>
          <a:endParaRPr lang="en-US" b="0" dirty="0"/>
        </a:p>
      </dgm:t>
    </dgm:pt>
    <dgm:pt modelId="{A3CC3083-C59A-4D36-B469-42AC2D7F7656}" type="parTrans" cxnId="{69A7199A-9DAB-4DE8-869E-EAD36AE5EB58}">
      <dgm:prSet/>
      <dgm:spPr/>
      <dgm:t>
        <a:bodyPr/>
        <a:lstStyle/>
        <a:p>
          <a:endParaRPr lang="en-US"/>
        </a:p>
      </dgm:t>
    </dgm:pt>
    <dgm:pt modelId="{B1551392-5A98-445C-BEFB-DF5496B79B24}" type="sibTrans" cxnId="{69A7199A-9DAB-4DE8-869E-EAD36AE5EB58}">
      <dgm:prSet/>
      <dgm:spPr/>
      <dgm:t>
        <a:bodyPr/>
        <a:lstStyle/>
        <a:p>
          <a:endParaRPr lang="en-US"/>
        </a:p>
      </dgm:t>
    </dgm:pt>
    <dgm:pt modelId="{4B319CC8-8A73-4859-9034-0EF1BF04F333}" type="pres">
      <dgm:prSet presAssocID="{9A03F481-CA30-4C06-841C-C3B3598B2968}" presName="Name0" presStyleCnt="0">
        <dgm:presLayoutVars>
          <dgm:dir/>
          <dgm:resizeHandles val="exact"/>
        </dgm:presLayoutVars>
      </dgm:prSet>
      <dgm:spPr/>
    </dgm:pt>
    <dgm:pt modelId="{B81EAC8E-E244-4A16-A16D-EDACF2FD2367}" type="pres">
      <dgm:prSet presAssocID="{83457F3B-49A5-4EA1-BA34-A279A1FB24EB}" presName="node" presStyleLbl="node1" presStyleIdx="0" presStyleCnt="1" custLinFactNeighborX="638" custLinFactNeighborY="-23634">
        <dgm:presLayoutVars>
          <dgm:bulletEnabled val="1"/>
        </dgm:presLayoutVars>
      </dgm:prSet>
      <dgm:spPr/>
      <dgm:t>
        <a:bodyPr/>
        <a:lstStyle/>
        <a:p>
          <a:endParaRPr lang="en-US"/>
        </a:p>
      </dgm:t>
    </dgm:pt>
  </dgm:ptLst>
  <dgm:cxnLst>
    <dgm:cxn modelId="{69A7199A-9DAB-4DE8-869E-EAD36AE5EB58}" srcId="{9A03F481-CA30-4C06-841C-C3B3598B2968}" destId="{83457F3B-49A5-4EA1-BA34-A279A1FB24EB}" srcOrd="0" destOrd="0" parTransId="{A3CC3083-C59A-4D36-B469-42AC2D7F7656}" sibTransId="{B1551392-5A98-445C-BEFB-DF5496B79B24}"/>
    <dgm:cxn modelId="{26395F6C-6CFE-4D9D-8F1D-0FF874120470}" type="presOf" srcId="{83457F3B-49A5-4EA1-BA34-A279A1FB24EB}" destId="{B81EAC8E-E244-4A16-A16D-EDACF2FD2367}" srcOrd="0" destOrd="0" presId="urn:microsoft.com/office/officeart/2005/8/layout/process1"/>
    <dgm:cxn modelId="{8514826D-ADD7-4F37-809F-451001F59FCF}" type="presOf" srcId="{9A03F481-CA30-4C06-841C-C3B3598B2968}" destId="{4B319CC8-8A73-4859-9034-0EF1BF04F333}" srcOrd="0" destOrd="0" presId="urn:microsoft.com/office/officeart/2005/8/layout/process1"/>
    <dgm:cxn modelId="{F4996459-01D1-48A3-900D-04BD582F0310}" type="presParOf" srcId="{4B319CC8-8A73-4859-9034-0EF1BF04F333}" destId="{B81EAC8E-E244-4A16-A16D-EDACF2FD2367}"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C4EF331-1A06-4B4F-99C8-D222E906BCD7}" type="datetimeFigureOut">
              <a:rPr lang="en-US" smtClean="0"/>
              <a:t>5/8/2018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57EEF11-9D56-4B0B-BDC4-0B0340DE7CD4}" type="slidenum">
              <a:rPr lang="en-US" smtClean="0"/>
              <a:t>‹#›</a:t>
            </a:fld>
            <a:endParaRPr lang="en-US" dirty="0"/>
          </a:p>
        </p:txBody>
      </p:sp>
    </p:spTree>
    <p:extLst>
      <p:ext uri="{BB962C8B-B14F-4D97-AF65-F5344CB8AC3E}">
        <p14:creationId xmlns:p14="http://schemas.microsoft.com/office/powerpoint/2010/main" val="764438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E51BAF4-6675-4F4C-808B-CF7617B35D57}" type="datetimeFigureOut">
              <a:rPr lang="en-US" smtClean="0"/>
              <a:t>5/8/2018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69EA99F-3D4C-4B04-84D8-395CD781BDBD}" type="slidenum">
              <a:rPr lang="en-US" smtClean="0"/>
              <a:t>‹#›</a:t>
            </a:fld>
            <a:endParaRPr lang="en-US" dirty="0"/>
          </a:p>
        </p:txBody>
      </p:sp>
    </p:spTree>
    <p:extLst>
      <p:ext uri="{BB962C8B-B14F-4D97-AF65-F5344CB8AC3E}">
        <p14:creationId xmlns:p14="http://schemas.microsoft.com/office/powerpoint/2010/main" val="26593908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701042" y="4416511"/>
            <a:ext cx="5608319" cy="4183220"/>
          </a:xfrm>
          <a:prstGeom prst="rect">
            <a:avLst/>
          </a:prstGeom>
        </p:spPr>
        <p:txBody>
          <a:bodyPr lIns="93162" tIns="93162" rIns="93162" bIns="93162" anchor="t" anchorCtr="0">
            <a:noAutofit/>
          </a:bodyPr>
          <a:lstStyle/>
          <a:p>
            <a:r>
              <a:rPr lang="en-US" dirty="0"/>
              <a:t>For good education, residents need to be in many places and are often in clinic only 1-2 half-days per week</a:t>
            </a:r>
          </a:p>
          <a:p>
            <a:r>
              <a:rPr lang="en-US" dirty="0"/>
              <a:t>                                                               Yet patients want continuity and access.   Patient care and teaching collide. </a:t>
            </a:r>
          </a:p>
          <a:p>
            <a:r>
              <a:rPr lang="en-US" dirty="0"/>
              <a:t>---</a:t>
            </a:r>
          </a:p>
          <a:p>
            <a:r>
              <a:rPr lang="en-US" dirty="0"/>
              <a:t> Many clinics training future primary care physicians are challenged. </a:t>
            </a:r>
          </a:p>
          <a:p>
            <a:endParaRPr lang="en-US" dirty="0"/>
          </a:p>
          <a:p>
            <a:r>
              <a:rPr lang="en-US" dirty="0"/>
              <a:t>Faculty physicians and residents spend only 1 – 2 half-days per week in clinic, undermining continuity of care for patients. </a:t>
            </a:r>
          </a:p>
          <a:p>
            <a:endParaRPr lang="en-US" dirty="0"/>
          </a:p>
          <a:p>
            <a:r>
              <a:rPr lang="en-US" dirty="0"/>
              <a:t>Sustaining stable teams is difficult since faculty and residents are away from clinic far more than they are present. </a:t>
            </a:r>
          </a:p>
          <a:p>
            <a:endParaRPr lang="en-US" dirty="0"/>
          </a:p>
          <a:p>
            <a:r>
              <a:rPr lang="en-US" dirty="0"/>
              <a:t>Complaining of poor access to care, patients may be unable to reach anyone in the clinic who knows them and can address their needs. </a:t>
            </a:r>
          </a:p>
          <a:p>
            <a:endParaRPr lang="en-US" dirty="0"/>
          </a:p>
          <a:p>
            <a:r>
              <a:rPr lang="en-US" dirty="0"/>
              <a:t>A “training gap” exists between the inpatient focus of many residency programs and the reality that the majority of healthcare is occurs in the outpatient setting.”</a:t>
            </a:r>
          </a:p>
          <a:p>
            <a:r>
              <a:rPr lang="en-US" dirty="0"/>
              <a:t> </a:t>
            </a:r>
          </a:p>
          <a:p>
            <a:pPr defTabSz="931774">
              <a:defRPr/>
            </a:pPr>
            <a:r>
              <a:rPr lang="en-US" dirty="0"/>
              <a:t>Learners experiencing primary care teaching clinics may experience a disorganized environment with unhappy physicians, causing some to abandon plans for a primary care career. </a:t>
            </a:r>
            <a:endParaRPr dirty="0"/>
          </a:p>
        </p:txBody>
      </p:sp>
      <p:sp>
        <p:nvSpPr>
          <p:cNvPr id="129" name="Shape 1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2252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dirty="0"/>
              <a:t>What is important is having stable and smaller </a:t>
            </a:r>
            <a:r>
              <a:rPr lang="en-US" b="1" dirty="0"/>
              <a:t>teamlets </a:t>
            </a:r>
            <a:r>
              <a:rPr lang="en-US" dirty="0"/>
              <a:t>that work together day-to-day in clinic, by pairing the same resident to work with the same MA, and keeping this pairing over time.</a:t>
            </a:r>
          </a:p>
          <a:p>
            <a:pPr lvl="0"/>
            <a:endParaRPr lang="en-US" dirty="0"/>
          </a:p>
          <a:p>
            <a:pPr defTabSz="931774">
              <a:defRPr/>
            </a:pPr>
            <a:r>
              <a:rPr lang="en-US" dirty="0"/>
              <a:t>FIGURES: Teamlet structure within ONE particular clinic session. ARROWS represent lines of communication</a:t>
            </a:r>
          </a:p>
          <a:p>
            <a:pPr lvl="0"/>
            <a:r>
              <a:rPr lang="en-US" dirty="0"/>
              <a:t>Left: Traditional model, where each resident works with various MAs and vice versa.  </a:t>
            </a:r>
          </a:p>
          <a:p>
            <a:pPr lvl="0"/>
            <a:r>
              <a:rPr lang="en-US" dirty="0"/>
              <a:t>Right: Teamlet model, where each MA is stably paired with a provider.  </a:t>
            </a:r>
          </a:p>
          <a:p>
            <a:pPr lvl="0"/>
            <a:endParaRPr lang="en-US" dirty="0"/>
          </a:p>
          <a:p>
            <a:r>
              <a:rPr lang="en-US" dirty="0"/>
              <a:t>Note: Over the course of the week, the MA does not work with the same resident every time the MA is in the clinic given the difference in time spent in clinic. But ideally the resident works with the same MA each time she is in clinic. Ex: one MA works with 5 different residents, with each resident in clinic 2 half days per week.</a:t>
            </a:r>
          </a:p>
          <a:p>
            <a:pPr lvl="0"/>
            <a:endParaRPr lang="en-US" dirty="0"/>
          </a:p>
          <a:p>
            <a:pPr lvl="0"/>
            <a:r>
              <a:rPr lang="en-US" b="1" dirty="0"/>
              <a:t>Teamlets need to be stable</a:t>
            </a:r>
            <a:r>
              <a:rPr lang="en-US" dirty="0"/>
              <a:t>, with consistent pairings to adapt their working relationship over time, decrease variability in the day-to-day workflow, improve efficiency and communication. Necessary in order to build elements of strong team functioning, ie collaborative team culture/sharing the care (ownership of patient panel), expanded roles (ex preventive care outreach, chart scrubbing).</a:t>
            </a:r>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241114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B3429A-C6A8-46A1-8E24-59CCF6CC790B}"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424282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Providers and staff have work spaces in the same physical space/pod consistently, ideally allowing them to work side-by-side. </a:t>
            </a:r>
          </a:p>
          <a:p>
            <a:endParaRPr lang="en-US" dirty="0"/>
          </a:p>
          <a:p>
            <a:r>
              <a:rPr lang="en-US" dirty="0"/>
              <a:t>Traditional model, where MAs and providers work in their respective areas and have to find one another to communicate. </a:t>
            </a:r>
          </a:p>
          <a:p>
            <a:r>
              <a:rPr lang="en-US" dirty="0"/>
              <a:t>Co-location model, where MAs and providers work side by side.</a:t>
            </a:r>
          </a:p>
          <a:p>
            <a:pPr defTabSz="931774">
              <a:defRPr/>
            </a:pPr>
            <a:endParaRPr lang="en-US" dirty="0"/>
          </a:p>
          <a:p>
            <a:pPr defTabSz="931774">
              <a:defRPr/>
            </a:pPr>
            <a:r>
              <a:rPr lang="en-US" dirty="0"/>
              <a:t>This enhances a collaborative and </a:t>
            </a:r>
            <a:r>
              <a:rPr lang="en-US" b="1" dirty="0"/>
              <a:t>cohesive team culture </a:t>
            </a:r>
            <a:r>
              <a:rPr lang="en-US" dirty="0"/>
              <a:t>and facilitates </a:t>
            </a:r>
            <a:r>
              <a:rPr lang="en-US" b="1" dirty="0"/>
              <a:t>minute-to-minute communication </a:t>
            </a:r>
            <a:r>
              <a:rPr lang="en-US" dirty="0"/>
              <a:t>among team members.</a:t>
            </a:r>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922361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744504">
              <a:spcBef>
                <a:spcPct val="50000"/>
              </a:spcBef>
              <a:buClr>
                <a:schemeClr val="tx2"/>
              </a:buClr>
              <a:buFont typeface="Wingdings" pitchFamily="2" charset="2"/>
              <a:buChar char="Ø"/>
            </a:pPr>
            <a:r>
              <a:rPr lang="en-US" dirty="0"/>
              <a:t>MAs regularly have educational didactic sessions on clinic topics, such as on the data behind colon cancer screening. This inspired one of the clinic MAs to develop a flipchart of facts and figures to use to educate patients on the importance of screening. </a:t>
            </a:r>
          </a:p>
          <a:p>
            <a:pPr defTabSz="744504">
              <a:spcBef>
                <a:spcPct val="50000"/>
              </a:spcBef>
              <a:buClr>
                <a:schemeClr val="tx2"/>
              </a:buClr>
              <a:buFont typeface="Wingdings" pitchFamily="2" charset="2"/>
              <a:buChar char="Ø"/>
            </a:pPr>
            <a:endParaRPr lang="en-US" dirty="0"/>
          </a:p>
          <a:p>
            <a:pPr lvl="0">
              <a:buClr>
                <a:schemeClr val="tx2"/>
              </a:buClr>
              <a:buFont typeface="Wingdings" pitchFamily="2" charset="2"/>
              <a:buChar char="Ø"/>
            </a:pPr>
            <a:r>
              <a:rPr lang="en-US" dirty="0"/>
              <a:t>“Empower, not delegate”</a:t>
            </a:r>
          </a:p>
          <a:p>
            <a:pPr defTabSz="931774">
              <a:buClr>
                <a:schemeClr val="tx2"/>
              </a:buClr>
              <a:buFont typeface="Wingdings" pitchFamily="2" charset="2"/>
              <a:buChar char="Ø"/>
              <a:defRPr/>
            </a:pPr>
            <a:r>
              <a:rPr lang="en-US" dirty="0"/>
              <a:t>At clinics with high-functioning team-based care, MAs routinely “scrub” patient charts before clinic, identifying health care maintenance needs and communicating these to the providers, or going ahead to complete healthcare maintenance tasks according to algorithms set by the clinic. </a:t>
            </a:r>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8167751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2400" dirty="0">
                <a:solidFill>
                  <a:srgbClr val="FF0000"/>
                </a:solidFill>
              </a:rPr>
              <a:t>Quality</a:t>
            </a:r>
            <a:r>
              <a:rPr lang="en-US" sz="2400" dirty="0"/>
              <a:t> </a:t>
            </a:r>
            <a:r>
              <a:rPr lang="en-US" sz="2400" dirty="0">
                <a:solidFill>
                  <a:srgbClr val="FF0000"/>
                </a:solidFill>
              </a:rPr>
              <a:t>of the clinical experience </a:t>
            </a:r>
            <a:r>
              <a:rPr lang="en-US" sz="2400" dirty="0"/>
              <a:t>essential to retaining trainees in primary care workforce. This involves both having operationally excellent practices and engaging residents as leaders in the clinic</a:t>
            </a:r>
          </a:p>
          <a:p>
            <a:pPr defTabSz="931774">
              <a:defRPr/>
            </a:pPr>
            <a:endParaRPr lang="en-US" sz="2400" dirty="0"/>
          </a:p>
          <a:p>
            <a:pPr defTabSz="931774">
              <a:defRPr/>
            </a:pPr>
            <a:r>
              <a:rPr lang="en-US" sz="2400" dirty="0"/>
              <a:t>Operationally excellent practices:</a:t>
            </a:r>
          </a:p>
          <a:p>
            <a:pPr marL="349415" indent="-349415" defTabSz="931774">
              <a:buFont typeface="Arial" panose="020B0604020202020204" pitchFamily="34" charset="0"/>
              <a:buChar char="•"/>
              <a:defRPr/>
            </a:pPr>
            <a:r>
              <a:rPr lang="en-US" sz="2400" dirty="0"/>
              <a:t>Well functioning clinics </a:t>
            </a:r>
            <a:r>
              <a:rPr lang="en-US" sz="2400" dirty="0">
                <a:sym typeface="Wingdings" panose="05000000000000000000" pitchFamily="2" charset="2"/>
              </a:rPr>
              <a:t> positive clinic experiences  positive attitudes toward primary care careers.</a:t>
            </a:r>
            <a:endParaRPr lang="en-US" sz="2400" dirty="0"/>
          </a:p>
          <a:p>
            <a:pPr marL="291179" indent="-291179">
              <a:buFont typeface="Arial" panose="020B0604020202020204" pitchFamily="34" charset="0"/>
              <a:buChar char="•"/>
            </a:pPr>
            <a:r>
              <a:rPr lang="en-US" sz="2400" dirty="0"/>
              <a:t>Training leaders in primary care requires experience with  well-functioning clinic</a:t>
            </a:r>
          </a:p>
          <a:p>
            <a:pPr defTabSz="931774">
              <a:defRPr/>
            </a:pPr>
            <a:endParaRPr lang="en-US" sz="2400" dirty="0"/>
          </a:p>
          <a:p>
            <a:pPr defTabSz="931774">
              <a:defRPr/>
            </a:pPr>
            <a:r>
              <a:rPr lang="en-US" sz="2400" dirty="0"/>
              <a:t>Engaging residents as leaders:</a:t>
            </a:r>
          </a:p>
          <a:p>
            <a:pPr marL="291179" indent="-291179" defTabSz="931774">
              <a:buFont typeface="Arial" panose="020B0604020202020204" pitchFamily="34" charset="0"/>
              <a:buChar char="•"/>
              <a:defRPr/>
            </a:pPr>
            <a:r>
              <a:rPr lang="en-US" sz="2400" dirty="0"/>
              <a:t>Education in PCMH and leadership goes beyond didactics – </a:t>
            </a:r>
            <a:r>
              <a:rPr lang="en-US" sz="2400" dirty="0">
                <a:solidFill>
                  <a:srgbClr val="FF0000"/>
                </a:solidFill>
              </a:rPr>
              <a:t>hands on experience; </a:t>
            </a:r>
            <a:r>
              <a:rPr lang="en-US" sz="2400" dirty="0"/>
              <a:t>QI is </a:t>
            </a:r>
            <a:r>
              <a:rPr lang="en-US" sz="2400" dirty="0">
                <a:solidFill>
                  <a:srgbClr val="FF0000"/>
                </a:solidFill>
              </a:rPr>
              <a:t>meaningful</a:t>
            </a:r>
            <a:r>
              <a:rPr lang="en-US" sz="2400" dirty="0"/>
              <a:t> to the clinic, sustainable</a:t>
            </a:r>
            <a:endParaRPr lang="en-US" sz="2400" dirty="0">
              <a:solidFill>
                <a:srgbClr val="FF0000"/>
              </a:solidFill>
            </a:endParaRPr>
          </a:p>
          <a:p>
            <a:pPr marL="291179" indent="-291179">
              <a:buFont typeface="Arial" panose="020B0604020202020204" pitchFamily="34" charset="0"/>
              <a:buChar char="•"/>
            </a:pPr>
            <a:r>
              <a:rPr lang="en-US" sz="2400" dirty="0"/>
              <a:t>Residents empowered as true members/leaders in clinic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3057292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Working in high functioning clinics</a:t>
            </a:r>
          </a:p>
          <a:p>
            <a:r>
              <a:rPr lang="en-US" dirty="0"/>
              <a:t>“[I] can’t imagine being burned out ”</a:t>
            </a:r>
            <a:endParaRPr lang="en-US" b="1" dirty="0"/>
          </a:p>
          <a:p>
            <a:endParaRPr lang="en-US" b="1" dirty="0"/>
          </a:p>
          <a:p>
            <a:r>
              <a:rPr lang="en-US" i="1" dirty="0" err="1"/>
              <a:t>Crozer</a:t>
            </a:r>
            <a:r>
              <a:rPr lang="en-US" dirty="0"/>
              <a:t>: Overall, residents report feeling very satisfied with their clinic experience and being part of a PCMH. Residents felt it was a very valuable experience to go through the clinic’s recent PCMH redesign, and that they are </a:t>
            </a:r>
            <a:r>
              <a:rPr lang="en-US" b="1" dirty="0"/>
              <a:t>graduating from a true medical home</a:t>
            </a:r>
            <a:r>
              <a:rPr lang="en-US" dirty="0"/>
              <a:t>. The strength of the teams and interdisciplinary care are frequently cited as major contributors to the residents’ satisfaction with clinic, and </a:t>
            </a:r>
            <a:r>
              <a:rPr lang="en-US" b="1" dirty="0"/>
              <a:t>draws some of them to stay after graduation</a:t>
            </a:r>
            <a:r>
              <a:rPr lang="en-US" dirty="0"/>
              <a:t>. Residents report that it’s been great to have single point person (MA) in clinic, and that communication is definitely improved with the redesign. They report that the team structure and huddle designs are beneficial both for clinic efficiency and for their education. When asked about working in the provider-MA teamlets, one resident stated, “I love it”, and that they are learning how to be efficient in clinic and coordinate care outside of visits by working closely with their MAs. The interdisciplinary integration at CFH, especially with behavioral health, is also highly valued. </a:t>
            </a:r>
          </a:p>
          <a:p>
            <a:endParaRPr lang="en-US" dirty="0"/>
          </a:p>
          <a:p>
            <a:r>
              <a:rPr lang="en-US" dirty="0"/>
              <a:t>One R3 looking at jobs after residency stated, “It’s hard to find a place to work like this [clinic]… I feel like I’ve kind of been spoiled” in terms of working in a highly functioning PCMH. </a:t>
            </a:r>
          </a:p>
          <a:p>
            <a:endParaRPr lang="en-US" dirty="0"/>
          </a:p>
          <a:p>
            <a:r>
              <a:rPr lang="en-US" dirty="0"/>
              <a:t>The residency director commented on previously worrying that the residency was “creating a product—residents—that the [healthcare] market is not ready for”, since their graduates function in a more innovative, PCMH provider role than most practices have available. Since, he has shifted more to hoping that </a:t>
            </a:r>
            <a:r>
              <a:rPr lang="en-US" b="1" dirty="0"/>
              <a:t>instead of being a drawback, that the discrepancy between their graduates’ expectations and the reality of practice will instead create tension to drive further innovation and change in the community and in primary care at large.</a:t>
            </a:r>
          </a:p>
        </p:txBody>
      </p:sp>
      <p:sp>
        <p:nvSpPr>
          <p:cNvPr id="4" name="Slide Number Placeholder 3"/>
          <p:cNvSpPr>
            <a:spLocks noGrp="1"/>
          </p:cNvSpPr>
          <p:nvPr>
            <p:ph type="sldNum" sz="quarter" idx="10"/>
          </p:nvPr>
        </p:nvSpPr>
        <p:spPr/>
        <p:txBody>
          <a:bodyPr/>
          <a:lstStyle/>
          <a:p>
            <a:fld id="{8243E37D-21FF-4E8A-AEF8-F65524F8577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226110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910627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1465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70" name="Shape 128"/>
          <p:cNvSpPr>
            <a:spLocks noGrp="1"/>
          </p:cNvSpPr>
          <p:nvPr>
            <p:ph type="body" idx="1"/>
          </p:nvPr>
        </p:nvSpPr>
        <p:spPr bwMode="auto">
          <a:xfrm>
            <a:off x="701040" y="4415790"/>
            <a:ext cx="5608320" cy="41833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162" tIns="93162" rIns="93162" bIns="93162" numCol="1" anchor="t" anchorCtr="0" compatLnSpc="1">
            <a:prstTxWarp prst="textNoShape">
              <a:avLst/>
            </a:prstTxWarp>
          </a:bodyPr>
          <a:lstStyle/>
          <a:p>
            <a:pPr>
              <a:spcBef>
                <a:spcPct val="0"/>
              </a:spcBef>
            </a:pPr>
            <a:endParaRPr lang="en-US" altLang="en-US" smtClean="0">
              <a:ea typeface="ＭＳ Ｐゴシック" panose="020B0600070205080204" pitchFamily="34" charset="-128"/>
            </a:endParaRPr>
          </a:p>
        </p:txBody>
      </p:sp>
      <p:sp>
        <p:nvSpPr>
          <p:cNvPr id="7171" name="Shape 129"/>
          <p:cNvSpPr>
            <a:spLocks noGrp="1" noRot="1" noChangeAspect="1" noTextEdit="1"/>
          </p:cNvSpPr>
          <p:nvPr>
            <p:ph type="sldImg" idx="2"/>
          </p:nvPr>
        </p:nvSpPr>
        <p:spPr bwMode="auto">
          <a:xfrm>
            <a:off x="1181100" y="696913"/>
            <a:ext cx="4648200" cy="348615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605189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D17CAB8-DBE4-4656-A9AA-3F104301763B}" type="slidenum">
              <a:rPr lang="en-US" altLang="en-US" smtClean="0">
                <a:solidFill>
                  <a:prstClr val="black"/>
                </a:solidFill>
                <a:latin typeface="Calibri" panose="020F0502020204030204" pitchFamily="34" charset="0"/>
              </a:rPr>
              <a:pPr/>
              <a:t>31</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66368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r>
              <a:rPr lang="en-US" dirty="0">
                <a:latin typeface="Arial" panose="020B0604020202020204" pitchFamily="34" charset="0"/>
                <a:cs typeface="Arial" panose="020B0604020202020204" pitchFamily="34" charset="0"/>
              </a:rPr>
              <a:t>Lovat, Terence, and Neville Clement. "Quality teaching and values education: Coalescing for effective learning." Journal of Moral Education 37.1 (2008): 1-16.; Edwards, S. T., Bitton, A., Hong, J., &amp; Landon, B. E. (2014). Patient-Centered Medical Home Initiatives Expanded In 2009–13: Providers, Patients, And Payment Incentives Increased. Health Affairs, 33(10), 1823-1831.</a:t>
            </a:r>
          </a:p>
          <a:p>
            <a:endParaRPr lang="en-US" dirty="0"/>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2017881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E7E2739-C9B8-4812-995B-E43E97A3E980}" type="slidenum">
              <a:rPr lang="en-US" altLang="en-US" smtClean="0">
                <a:solidFill>
                  <a:prstClr val="black"/>
                </a:solidFill>
                <a:latin typeface="Calibri" panose="020F0502020204030204" pitchFamily="34" charset="0"/>
              </a:rPr>
              <a:pPr/>
              <a:t>32</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774376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8652428" indent="-38186541">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DC040E-E323-48B2-A9B9-8CC9C4F0BE93}" type="slidenum">
              <a:rPr lang="en-US" altLang="en-US" smtClean="0">
                <a:solidFill>
                  <a:prstClr val="black"/>
                </a:solidFill>
                <a:latin typeface="Calibri" panose="020F0502020204030204" pitchFamily="34" charset="0"/>
              </a:rPr>
              <a:pPr/>
              <a:t>34</a:t>
            </a:fld>
            <a:endParaRPr lang="en-US" altLang="en-US" smtClean="0">
              <a:solidFill>
                <a:prstClr val="black"/>
              </a:solidFill>
              <a:latin typeface="Calibri" panose="020F050202020403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091" indent="-228091">
              <a:lnSpc>
                <a:spcPct val="80000"/>
              </a:lnSpc>
              <a:spcBef>
                <a:spcPct val="0"/>
              </a:spcBef>
            </a:pPr>
            <a:r>
              <a:rPr lang="en-US" altLang="en-US" sz="1000" b="1">
                <a:ea typeface="ＭＳ Ｐゴシック" panose="020B0600070205080204" pitchFamily="34" charset="-128"/>
              </a:rPr>
              <a:t>LFPC/NMC FMR’s 2014-2018  Developmental Process as a Learning Community</a:t>
            </a:r>
            <a:r>
              <a:rPr lang="en-US" altLang="en-US" sz="1000">
                <a:ea typeface="ＭＳ Ｐゴシック" panose="020B0600070205080204" pitchFamily="34" charset="-128"/>
              </a:rPr>
              <a:t>: Note the following highlights The healthy beat-to-beat (day-to-day, week-to-week) variability – the practice is alive (robust) – always trending to being better</a:t>
            </a:r>
          </a:p>
          <a:p>
            <a:pPr marL="228091" indent="-228091">
              <a:lnSpc>
                <a:spcPct val="80000"/>
              </a:lnSpc>
              <a:spcBef>
                <a:spcPct val="0"/>
              </a:spcBef>
              <a:buFontTx/>
              <a:buAutoNum type="arabicPeriod"/>
            </a:pPr>
            <a:r>
              <a:rPr lang="en-US" altLang="en-US" sz="1000">
                <a:ea typeface="ＭＳ Ｐゴシック" panose="020B0600070205080204" pitchFamily="34" charset="-128"/>
              </a:rPr>
              <a:t>The “punctuated equilibrium” moments of dramatic, more transformative change (resilience)</a:t>
            </a:r>
          </a:p>
          <a:p>
            <a:pPr marL="1143688" lvl="2" indent="-228091">
              <a:lnSpc>
                <a:spcPct val="80000"/>
              </a:lnSpc>
              <a:spcBef>
                <a:spcPct val="0"/>
              </a:spcBef>
              <a:buFontTx/>
              <a:buChar char="•"/>
            </a:pPr>
            <a:r>
              <a:rPr lang="en-US" altLang="en-US" sz="1000">
                <a:ea typeface="ＭＳ Ｐゴシック" panose="020B0600070205080204" pitchFamily="34" charset="-128"/>
              </a:rPr>
              <a:t>These are like mini-hero’s journeys for both the practice and its members, especially the leaders</a:t>
            </a:r>
          </a:p>
          <a:p>
            <a:pPr marL="2059285" lvl="4" indent="-228091">
              <a:lnSpc>
                <a:spcPct val="80000"/>
              </a:lnSpc>
              <a:spcBef>
                <a:spcPct val="0"/>
              </a:spcBef>
              <a:buFontTx/>
              <a:buChar char="•"/>
            </a:pPr>
            <a:r>
              <a:rPr lang="en-US" altLang="en-US" sz="1000">
                <a:ea typeface="ＭＳ Ｐゴシック" panose="020B0600070205080204" pitchFamily="34" charset="-128"/>
              </a:rPr>
              <a:t>Call = portal, catalyst (not the transformation) – an experience that can “unfreeze”</a:t>
            </a:r>
          </a:p>
          <a:p>
            <a:pPr marL="2059285" lvl="4" indent="-228091">
              <a:lnSpc>
                <a:spcPct val="80000"/>
              </a:lnSpc>
              <a:spcBef>
                <a:spcPct val="0"/>
              </a:spcBef>
              <a:buFontTx/>
              <a:buChar char="•"/>
            </a:pPr>
            <a:r>
              <a:rPr lang="en-US" altLang="en-US" sz="1000">
                <a:ea typeface="ＭＳ Ｐゴシック" panose="020B0600070205080204" pitchFamily="34" charset="-128"/>
              </a:rPr>
              <a:t>Separation = stay with it</a:t>
            </a:r>
          </a:p>
          <a:p>
            <a:pPr marL="2059285" lvl="4" indent="-228091">
              <a:lnSpc>
                <a:spcPct val="80000"/>
              </a:lnSpc>
              <a:spcBef>
                <a:spcPct val="0"/>
              </a:spcBef>
              <a:buFontTx/>
              <a:buChar char="•"/>
            </a:pPr>
            <a:r>
              <a:rPr lang="en-US" altLang="en-US" sz="1000">
                <a:ea typeface="ＭＳ Ｐゴシック" panose="020B0600070205080204" pitchFamily="34" charset="-128"/>
              </a:rPr>
              <a:t>Tests = the “transition and disillusionment” phase</a:t>
            </a:r>
          </a:p>
          <a:p>
            <a:pPr marL="2059285" lvl="4" indent="-228091">
              <a:lnSpc>
                <a:spcPct val="80000"/>
              </a:lnSpc>
              <a:spcBef>
                <a:spcPct val="0"/>
              </a:spcBef>
              <a:buFontTx/>
              <a:buChar char="•"/>
            </a:pPr>
            <a:r>
              <a:rPr lang="en-US" altLang="en-US" sz="1000">
                <a:ea typeface="ＭＳ Ｐゴシック" panose="020B0600070205080204" pitchFamily="34" charset="-128"/>
              </a:rPr>
              <a:t>Revelation = identity shift – recognition of what transformation means &amp; looks like</a:t>
            </a:r>
          </a:p>
          <a:p>
            <a:pPr marL="2059285" lvl="4" indent="-228091">
              <a:lnSpc>
                <a:spcPct val="80000"/>
              </a:lnSpc>
              <a:spcBef>
                <a:spcPct val="0"/>
              </a:spcBef>
              <a:buFontTx/>
              <a:buChar char="•"/>
            </a:pPr>
            <a:r>
              <a:rPr lang="en-US" altLang="en-US" sz="1000">
                <a:ea typeface="ＭＳ Ｐゴシック" panose="020B0600070205080204" pitchFamily="34" charset="-128"/>
              </a:rPr>
              <a:t>Return = the “chill and accelerate” phase – bringing the revelation home &amp; integrating it</a:t>
            </a:r>
          </a:p>
          <a:p>
            <a:pPr marL="1143688" lvl="2" indent="-228091">
              <a:lnSpc>
                <a:spcPct val="80000"/>
              </a:lnSpc>
              <a:spcBef>
                <a:spcPct val="0"/>
              </a:spcBef>
              <a:buFontTx/>
              <a:buChar char="•"/>
            </a:pPr>
            <a:r>
              <a:rPr lang="en-US" altLang="en-US" sz="1000">
                <a:ea typeface="ＭＳ Ｐゴシック" panose="020B0600070205080204" pitchFamily="34" charset="-128"/>
              </a:rPr>
              <a:t>Will you recognize them and embrace them?</a:t>
            </a:r>
          </a:p>
          <a:p>
            <a:pPr marL="228091" indent="-228091">
              <a:lnSpc>
                <a:spcPct val="80000"/>
              </a:lnSpc>
              <a:spcBef>
                <a:spcPct val="0"/>
              </a:spcBef>
              <a:buFontTx/>
              <a:buAutoNum type="arabicPeriod"/>
            </a:pPr>
            <a:r>
              <a:rPr lang="en-US" altLang="en-US" sz="1000">
                <a:ea typeface="ＭＳ Ｐゴシック" panose="020B0600070205080204" pitchFamily="34" charset="-128"/>
              </a:rPr>
              <a:t>The steeper slope after each transformative moment</a:t>
            </a:r>
          </a:p>
          <a:p>
            <a:pPr marL="228091" indent="-228091">
              <a:lnSpc>
                <a:spcPct val="80000"/>
              </a:lnSpc>
              <a:spcBef>
                <a:spcPct val="0"/>
              </a:spcBef>
              <a:buFontTx/>
              <a:buAutoNum type="arabicPeriod"/>
            </a:pPr>
            <a:r>
              <a:rPr lang="en-US" altLang="en-US" sz="1000">
                <a:ea typeface="ＭＳ Ｐゴシック" panose="020B0600070205080204" pitchFamily="34" charset="-128"/>
              </a:rPr>
              <a:t>The points of greater risk where the curve could flatten and decline</a:t>
            </a:r>
          </a:p>
          <a:p>
            <a:pPr marL="1143688" lvl="2" indent="-228091">
              <a:lnSpc>
                <a:spcPct val="80000"/>
              </a:lnSpc>
              <a:spcBef>
                <a:spcPct val="0"/>
              </a:spcBef>
              <a:buFontTx/>
              <a:buChar char="•"/>
            </a:pPr>
            <a:r>
              <a:rPr lang="en-US" altLang="en-US" sz="1000">
                <a:ea typeface="ＭＳ Ｐゴシック" panose="020B0600070205080204" pitchFamily="34" charset="-128"/>
              </a:rPr>
              <a:t>The everyday preparing the soil for catalytic moments – beware falling asleep, getting sloppy – disciplined practice</a:t>
            </a:r>
          </a:p>
          <a:p>
            <a:pPr marL="1143688" lvl="2" indent="-228091">
              <a:lnSpc>
                <a:spcPct val="80000"/>
              </a:lnSpc>
              <a:spcBef>
                <a:spcPct val="0"/>
              </a:spcBef>
              <a:buFontTx/>
              <a:buChar char="•"/>
            </a:pPr>
            <a:r>
              <a:rPr lang="en-US" altLang="en-US" sz="1000">
                <a:ea typeface="ＭＳ Ｐゴシック" panose="020B0600070205080204" pitchFamily="34" charset="-128"/>
              </a:rPr>
              <a:t>Transformation actually makes you more at risk for sleepiness and denial</a:t>
            </a:r>
          </a:p>
          <a:p>
            <a:pPr marL="1143688" lvl="2" indent="-228091">
              <a:lnSpc>
                <a:spcPct val="80000"/>
              </a:lnSpc>
              <a:spcBef>
                <a:spcPct val="0"/>
              </a:spcBef>
              <a:buFontTx/>
              <a:buChar char="•"/>
            </a:pPr>
            <a:r>
              <a:rPr lang="en-US" altLang="en-US" sz="1000">
                <a:ea typeface="ＭＳ Ｐゴシック" panose="020B0600070205080204" pitchFamily="34" charset="-128"/>
              </a:rPr>
              <a:t>Missing the call or not getting buy-in from colleagues</a:t>
            </a:r>
          </a:p>
          <a:p>
            <a:pPr marL="1143688" lvl="2" indent="-228091">
              <a:lnSpc>
                <a:spcPct val="80000"/>
              </a:lnSpc>
              <a:spcBef>
                <a:spcPct val="0"/>
              </a:spcBef>
              <a:buFontTx/>
              <a:buChar char="•"/>
            </a:pPr>
            <a:r>
              <a:rPr lang="en-US" altLang="en-US" sz="1000">
                <a:ea typeface="ＭＳ Ｐゴシック" panose="020B0600070205080204" pitchFamily="34" charset="-128"/>
              </a:rPr>
              <a:t>Refreezing or falling victim to change fatigue</a:t>
            </a:r>
          </a:p>
          <a:p>
            <a:pPr marL="228091" indent="-228091">
              <a:lnSpc>
                <a:spcPct val="80000"/>
              </a:lnSpc>
              <a:spcBef>
                <a:spcPct val="0"/>
              </a:spcBef>
            </a:pPr>
            <a:r>
              <a:rPr lang="en-US" altLang="en-US" sz="1000">
                <a:ea typeface="ＭＳ Ｐゴシック" panose="020B0600070205080204" pitchFamily="34" charset="-128"/>
              </a:rPr>
              <a:t>This all works best when it matches what is happening on the fitness landscape</a:t>
            </a:r>
          </a:p>
          <a:p>
            <a:pPr marL="228091" indent="-228091">
              <a:lnSpc>
                <a:spcPct val="80000"/>
              </a:lnSpc>
              <a:spcBef>
                <a:spcPct val="0"/>
              </a:spcBef>
              <a:buFontTx/>
              <a:buChar char="•"/>
            </a:pPr>
            <a:endParaRPr lang="en-US" altLang="en-US" sz="1000">
              <a:ea typeface="ＭＳ Ｐゴシック" panose="020B0600070205080204" pitchFamily="34" charset="-128"/>
            </a:endParaRPr>
          </a:p>
          <a:p>
            <a:pPr marL="228091" indent="-228091">
              <a:lnSpc>
                <a:spcPct val="80000"/>
              </a:lnSpc>
              <a:spcBef>
                <a:spcPct val="0"/>
              </a:spcBef>
              <a:buFontTx/>
              <a:buChar char="•"/>
            </a:pPr>
            <a:endParaRPr lang="en-US" altLang="en-US" sz="1000">
              <a:ea typeface="ＭＳ Ｐゴシック" panose="020B0600070205080204" pitchFamily="34" charset="-128"/>
            </a:endParaRPr>
          </a:p>
        </p:txBody>
      </p:sp>
    </p:spTree>
    <p:extLst>
      <p:ext uri="{BB962C8B-B14F-4D97-AF65-F5344CB8AC3E}">
        <p14:creationId xmlns:p14="http://schemas.microsoft.com/office/powerpoint/2010/main" val="4040732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anose="020B0600070205080204" pitchFamily="34" charset="-128"/>
              </a:rPr>
              <a:t>Our Jan 2018 Clinic Leadership Team Strategic Planning Retreat engaged residents, faculty, clinic leadership and management in a process to design our annual goals driven by the SIX ACTIONS </a:t>
            </a: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95908ED-B701-40CD-BF29-9695F2A03CE7}" type="slidenum">
              <a:rPr lang="en-US" altLang="en-US" smtClean="0">
                <a:solidFill>
                  <a:prstClr val="black"/>
                </a:solidFill>
                <a:latin typeface="Calibri" panose="020F0502020204030204" pitchFamily="34" charset="0"/>
              </a:rPr>
              <a:pPr/>
              <a:t>39</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884323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lvl="1" defTabSz="931774">
              <a:defRPr/>
            </a:pPr>
            <a:endParaRPr lang="en-US" dirty="0" smtClean="0">
              <a:ea typeface="+mn-ea"/>
              <a:cs typeface="+mn-cs"/>
              <a:sym typeface="Wingdings" panose="05000000000000000000" pitchFamily="2" charset="2"/>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A492968-1B45-4AE7-A6C0-D1AD7B1B3BF5}" type="slidenum">
              <a:rPr lang="en-US" altLang="en-US" smtClean="0">
                <a:solidFill>
                  <a:prstClr val="black"/>
                </a:solidFill>
                <a:latin typeface="Calibri" panose="020F0502020204030204" pitchFamily="34" charset="0"/>
              </a:rPr>
              <a:pPr/>
              <a:t>40</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3628130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31774">
              <a:defRPr/>
            </a:pPr>
            <a:endParaRPr lang="en-US" dirty="0" smtClean="0">
              <a:ea typeface="+mn-ea"/>
              <a:cs typeface="+mn-cs"/>
            </a:endParaRP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07D698-750E-4E20-883C-6CC211C3E644}" type="slidenum">
              <a:rPr lang="en-US" altLang="en-US" smtClean="0">
                <a:solidFill>
                  <a:prstClr val="black"/>
                </a:solidFill>
                <a:latin typeface="Calibri" panose="020F0502020204030204" pitchFamily="34" charset="0"/>
              </a:rPr>
              <a:pPr/>
              <a:t>42</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62482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defTabSz="931774">
              <a:defRPr/>
            </a:pPr>
            <a:r>
              <a:rPr lang="en-US" sz="2400" dirty="0">
                <a:solidFill>
                  <a:srgbClr val="FF0000"/>
                </a:solidFill>
              </a:rPr>
              <a:t>Quality</a:t>
            </a:r>
            <a:r>
              <a:rPr lang="en-US" sz="2400" dirty="0"/>
              <a:t> </a:t>
            </a:r>
            <a:r>
              <a:rPr lang="en-US" sz="2400" dirty="0">
                <a:solidFill>
                  <a:srgbClr val="FF0000"/>
                </a:solidFill>
              </a:rPr>
              <a:t>of the clinical experience </a:t>
            </a:r>
            <a:r>
              <a:rPr lang="en-US" sz="2400" dirty="0"/>
              <a:t>essential to retaining trainees in primary care workforce. This involves both having operationally excellent practices and engaging residents as leaders in the clinic</a:t>
            </a:r>
          </a:p>
          <a:p>
            <a:pPr defTabSz="931774">
              <a:defRPr/>
            </a:pPr>
            <a:endParaRPr lang="en-US" sz="2400" dirty="0"/>
          </a:p>
          <a:p>
            <a:pPr defTabSz="931774">
              <a:defRPr/>
            </a:pPr>
            <a:r>
              <a:rPr lang="en-US" sz="2400" dirty="0"/>
              <a:t>Operationally excellent practices:</a:t>
            </a:r>
          </a:p>
          <a:p>
            <a:pPr marL="349415" indent="-349415" defTabSz="931774">
              <a:buFont typeface="Arial" panose="020B0604020202020204" pitchFamily="34" charset="0"/>
              <a:buChar char="•"/>
              <a:defRPr/>
            </a:pPr>
            <a:r>
              <a:rPr lang="en-US" sz="2400" dirty="0"/>
              <a:t>Well functioning clinics </a:t>
            </a:r>
            <a:r>
              <a:rPr lang="en-US" sz="2400" dirty="0">
                <a:sym typeface="Wingdings" panose="05000000000000000000" pitchFamily="2" charset="2"/>
              </a:rPr>
              <a:t> positive clinic experiences  positive attitudes toward primary care careers.</a:t>
            </a:r>
            <a:endParaRPr lang="en-US" sz="2400" dirty="0"/>
          </a:p>
          <a:p>
            <a:pPr marL="291179" indent="-291179">
              <a:buFont typeface="Arial" panose="020B0604020202020204" pitchFamily="34" charset="0"/>
              <a:buChar char="•"/>
              <a:defRPr/>
            </a:pPr>
            <a:r>
              <a:rPr lang="en-US" sz="2400" dirty="0"/>
              <a:t>Training leaders in primary care requires experience with  well-functioning clinic</a:t>
            </a:r>
          </a:p>
          <a:p>
            <a:pPr defTabSz="931774">
              <a:defRPr/>
            </a:pPr>
            <a:endParaRPr lang="en-US" sz="2400" dirty="0"/>
          </a:p>
          <a:p>
            <a:pPr defTabSz="931774">
              <a:defRPr/>
            </a:pPr>
            <a:r>
              <a:rPr lang="en-US" sz="2400" dirty="0"/>
              <a:t>Engaging residents as leaders:</a:t>
            </a:r>
          </a:p>
          <a:p>
            <a:pPr marL="291179" indent="-291179" defTabSz="931774">
              <a:buFont typeface="Arial" panose="020B0604020202020204" pitchFamily="34" charset="0"/>
              <a:buChar char="•"/>
              <a:defRPr/>
            </a:pPr>
            <a:r>
              <a:rPr lang="en-US" sz="2400" dirty="0"/>
              <a:t>Education in PCMH and leadership goes beyond didactics – </a:t>
            </a:r>
            <a:r>
              <a:rPr lang="en-US" sz="2400" dirty="0">
                <a:solidFill>
                  <a:srgbClr val="FF0000"/>
                </a:solidFill>
              </a:rPr>
              <a:t>hands on experience; </a:t>
            </a:r>
            <a:r>
              <a:rPr lang="en-US" sz="2400" dirty="0"/>
              <a:t>QI is </a:t>
            </a:r>
            <a:r>
              <a:rPr lang="en-US" sz="2400" dirty="0">
                <a:solidFill>
                  <a:srgbClr val="FF0000"/>
                </a:solidFill>
              </a:rPr>
              <a:t>meaningful</a:t>
            </a:r>
            <a:r>
              <a:rPr lang="en-US" sz="2400" dirty="0"/>
              <a:t> to the clinic, sustainable</a:t>
            </a:r>
            <a:endParaRPr lang="en-US" sz="2400" dirty="0">
              <a:solidFill>
                <a:srgbClr val="FF0000"/>
              </a:solidFill>
            </a:endParaRPr>
          </a:p>
          <a:p>
            <a:pPr marL="291179" indent="-291179">
              <a:buFont typeface="Arial" panose="020B0604020202020204" pitchFamily="34" charset="0"/>
              <a:buChar char="•"/>
              <a:defRPr/>
            </a:pPr>
            <a:r>
              <a:rPr lang="en-US" sz="2400" dirty="0"/>
              <a:t>Residents empowered as true members/leaders in clinic</a:t>
            </a:r>
          </a:p>
          <a:p>
            <a:pPr>
              <a:defRPr/>
            </a:pPr>
            <a:endParaRPr lang="en-US" dirty="0" smtClean="0"/>
          </a:p>
          <a:p>
            <a:pPr>
              <a:defRPr/>
            </a:pPr>
            <a:endParaRPr 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66" indent="-291179">
              <a:defRPr>
                <a:solidFill>
                  <a:schemeClr val="tx1"/>
                </a:solidFill>
                <a:latin typeface="Arial" panose="020B0604020202020204" pitchFamily="34" charset="0"/>
                <a:ea typeface="ＭＳ Ｐゴシック" panose="020B0600070205080204" pitchFamily="34" charset="-128"/>
              </a:defRPr>
            </a:lvl2pPr>
            <a:lvl3pPr marL="1164717" indent="-232943">
              <a:defRPr>
                <a:solidFill>
                  <a:schemeClr val="tx1"/>
                </a:solidFill>
                <a:latin typeface="Arial" panose="020B0604020202020204" pitchFamily="34" charset="0"/>
                <a:ea typeface="ＭＳ Ｐゴシック" panose="020B0600070205080204" pitchFamily="34" charset="-128"/>
              </a:defRPr>
            </a:lvl3pPr>
            <a:lvl4pPr marL="1630604" indent="-232943">
              <a:defRPr>
                <a:solidFill>
                  <a:schemeClr val="tx1"/>
                </a:solidFill>
                <a:latin typeface="Arial" panose="020B0604020202020204" pitchFamily="34" charset="0"/>
                <a:ea typeface="ＭＳ Ｐゴシック" panose="020B0600070205080204" pitchFamily="34" charset="-128"/>
              </a:defRPr>
            </a:lvl4pPr>
            <a:lvl5pPr marL="2096491" indent="-232943">
              <a:defRPr>
                <a:solidFill>
                  <a:schemeClr val="tx1"/>
                </a:solidFill>
                <a:latin typeface="Arial" panose="020B0604020202020204" pitchFamily="34" charset="0"/>
                <a:ea typeface="ＭＳ Ｐゴシック" panose="020B0600070205080204" pitchFamily="34" charset="-128"/>
              </a:defRPr>
            </a:lvl5pPr>
            <a:lvl6pPr marL="2562377"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264"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4151"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60038" indent="-23294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E9E3522-788F-4789-8962-29A3FBA71255}" type="slidenum">
              <a:rPr lang="en-US" altLang="en-US" smtClean="0">
                <a:solidFill>
                  <a:prstClr val="black"/>
                </a:solidFill>
                <a:latin typeface="Calibri" panose="020F0502020204030204" pitchFamily="34" charset="0"/>
              </a:rPr>
              <a:pPr/>
              <a:t>43</a:t>
            </a:fld>
            <a:endParaRPr lang="en-US" altLang="en-US" smtClean="0">
              <a:solidFill>
                <a:prstClr val="black"/>
              </a:solidFill>
              <a:latin typeface="Calibri" panose="020F0502020204030204" pitchFamily="34" charset="0"/>
            </a:endParaRPr>
          </a:p>
        </p:txBody>
      </p:sp>
    </p:spTree>
    <p:extLst>
      <p:ext uri="{BB962C8B-B14F-4D97-AF65-F5344CB8AC3E}">
        <p14:creationId xmlns:p14="http://schemas.microsoft.com/office/powerpoint/2010/main" val="1285191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300" dirty="0" smtClean="0"/>
              <a:t>Upsetting a system…</a:t>
            </a:r>
          </a:p>
          <a:p>
            <a:pPr lvl="1"/>
            <a:r>
              <a:rPr lang="en-US" sz="3300" dirty="0" smtClean="0"/>
              <a:t>Engagement in initial change</a:t>
            </a:r>
          </a:p>
          <a:p>
            <a:endParaRPr lang="en-US" dirty="0"/>
          </a:p>
        </p:txBody>
      </p:sp>
      <p:sp>
        <p:nvSpPr>
          <p:cNvPr id="4" name="Slide Number Placeholder 3"/>
          <p:cNvSpPr>
            <a:spLocks noGrp="1"/>
          </p:cNvSpPr>
          <p:nvPr>
            <p:ph type="sldNum" sz="quarter" idx="10"/>
          </p:nvPr>
        </p:nvSpPr>
        <p:spPr/>
        <p:txBody>
          <a:bodyPr/>
          <a:lstStyle/>
          <a:p>
            <a:fld id="{E69EA99F-3D4C-4B04-84D8-395CD781BDBD}"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860078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conducted site visits at 45 primary care teaching clinics, which included teaching clinics in family medicine, internal medicine, and pediatric residencies. </a:t>
            </a:r>
          </a:p>
          <a:p>
            <a:pPr defTabSz="931774">
              <a:defRPr/>
            </a:pPr>
            <a:r>
              <a:rPr lang="en-US" dirty="0"/>
              <a:t>--Data collected using a structured site visit guide and semi-structured interviews with clinic leadership, providers, trainees, and clinic staff. </a:t>
            </a:r>
          </a:p>
          <a:p>
            <a:pPr defTabSz="931774">
              <a:defRPr/>
            </a:pPr>
            <a:r>
              <a:rPr lang="en-US" dirty="0"/>
              <a:t>--Site visit reports were coded and analyzed by two researchers using an iterative process, </a:t>
            </a:r>
          </a:p>
          <a:p>
            <a:pPr defTabSz="931774">
              <a:defRPr/>
            </a:pPr>
            <a:r>
              <a:rPr lang="en-US" dirty="0"/>
              <a:t>--research team collaborated to identify major themes from the visits.</a:t>
            </a:r>
          </a:p>
          <a:p>
            <a:pPr defTabSz="931774">
              <a:defRPr/>
            </a:pPr>
            <a:endParaRPr lang="en-US" dirty="0"/>
          </a:p>
          <a:p>
            <a:pPr marL="186355" indent="-186355">
              <a:defRPr/>
            </a:pPr>
            <a:r>
              <a:rPr lang="en-US" b="1" u="sng" dirty="0" smtClean="0">
                <a:ea typeface="+mn-ea"/>
              </a:rPr>
              <a:t>Study design: </a:t>
            </a:r>
            <a:r>
              <a:rPr lang="en-US" dirty="0" smtClean="0">
                <a:ea typeface="+mn-ea"/>
              </a:rPr>
              <a:t>Team members utilized a detailed site visit guide including interviews with practice leaders and shadowing of practice staff and clinicians. </a:t>
            </a:r>
          </a:p>
          <a:p>
            <a:pPr marL="186355" indent="-186355">
              <a:defRPr/>
            </a:pPr>
            <a:r>
              <a:rPr lang="en-US" b="1" u="sng" dirty="0" smtClean="0">
                <a:ea typeface="+mn-ea"/>
              </a:rPr>
              <a:t>Framework: </a:t>
            </a:r>
            <a:r>
              <a:rPr lang="en-US" dirty="0" smtClean="0">
                <a:ea typeface="+mn-ea"/>
              </a:rPr>
              <a:t>framework for analyzing the information collected during the site visits is based on the 10 Building Blocks of High-Performing Primary Care </a:t>
            </a:r>
          </a:p>
          <a:p>
            <a:endParaRPr lang="en-US" dirty="0" smtClean="0"/>
          </a:p>
          <a:p>
            <a:r>
              <a:rPr lang="en-US" b="1" u="sng" dirty="0">
                <a:solidFill>
                  <a:schemeClr val="bg2"/>
                </a:solidFill>
                <a:latin typeface="Calibri" pitchFamily="34" charset="0"/>
              </a:rPr>
              <a:t>What do we mean by “high-performing”?</a:t>
            </a:r>
          </a:p>
          <a:p>
            <a:r>
              <a:rPr lang="en-US" dirty="0">
                <a:solidFill>
                  <a:schemeClr val="bg2"/>
                </a:solidFill>
                <a:latin typeface="Calibri" pitchFamily="34" charset="0"/>
              </a:rPr>
              <a:t>Practices known as innovators (snowballing)</a:t>
            </a:r>
          </a:p>
          <a:p>
            <a:r>
              <a:rPr lang="en-US" dirty="0">
                <a:solidFill>
                  <a:schemeClr val="bg2"/>
                </a:solidFill>
                <a:latin typeface="Calibri" pitchFamily="34" charset="0"/>
              </a:rPr>
              <a:t>Reputation for high performance in one or more of the quadruple aim</a:t>
            </a:r>
          </a:p>
          <a:p>
            <a:endParaRPr lang="en-US" dirty="0"/>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23520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Poll the audience</a:t>
            </a:r>
            <a:r>
              <a:rPr lang="en-US" dirty="0" smtClean="0"/>
              <a:t>: Where are you on</a:t>
            </a:r>
            <a:r>
              <a:rPr lang="en-US" baseline="0" dirty="0" smtClean="0"/>
              <a:t> the spectrum? Name your color</a:t>
            </a:r>
            <a:endParaRPr lang="en-US" dirty="0"/>
          </a:p>
        </p:txBody>
      </p:sp>
      <p:sp>
        <p:nvSpPr>
          <p:cNvPr id="4" name="Slide Number Placeholder 3"/>
          <p:cNvSpPr>
            <a:spLocks noGrp="1"/>
          </p:cNvSpPr>
          <p:nvPr>
            <p:ph type="sldNum" sz="quarter" idx="10"/>
          </p:nvPr>
        </p:nvSpPr>
        <p:spPr/>
        <p:txBody>
          <a:bodyPr/>
          <a:lstStyle/>
          <a:p>
            <a:fld id="{A22F30B4-D09C-430D-BD63-AC8685FC9384}"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845430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clinics visited were high-performing with respect to continuity, access, cohesive care teams, and resident experience. These programs were found to have six common features. In contrast to the traditional teaching clinic paradigm of hospital first/clinic second, these features constitute a new teaching clinic paradigm: Clinic First.</a:t>
            </a:r>
          </a:p>
          <a:p>
            <a:endParaRPr lang="en-US" dirty="0"/>
          </a:p>
          <a:p>
            <a:r>
              <a:rPr lang="en-US" dirty="0"/>
              <a:t> 1. Design resident schedules that prioritize continuity of care and eliminate tension between inpatient and outpatient duties </a:t>
            </a:r>
          </a:p>
          <a:p>
            <a:r>
              <a:rPr lang="en-US" dirty="0"/>
              <a:t> 2. Develop a </a:t>
            </a:r>
            <a:r>
              <a:rPr lang="en-US" b="1" dirty="0"/>
              <a:t>small core of clinic faculty </a:t>
            </a:r>
          </a:p>
          <a:p>
            <a:r>
              <a:rPr lang="en-US" dirty="0"/>
              <a:t> 3. Create operationally excellent practices = </a:t>
            </a:r>
            <a:r>
              <a:rPr lang="en-US" b="1" dirty="0"/>
              <a:t>prioritize clinic transformation</a:t>
            </a:r>
          </a:p>
          <a:p>
            <a:r>
              <a:rPr lang="en-US" dirty="0"/>
              <a:t> 4. Build </a:t>
            </a:r>
            <a:r>
              <a:rPr lang="en-US" b="1" dirty="0"/>
              <a:t>stable clinic teams </a:t>
            </a:r>
            <a:r>
              <a:rPr lang="en-US" dirty="0"/>
              <a:t>that give residents, staff, and patients a sense of belonging</a:t>
            </a:r>
          </a:p>
          <a:p>
            <a:r>
              <a:rPr lang="en-US" dirty="0"/>
              <a:t> 5. </a:t>
            </a:r>
            <a:r>
              <a:rPr lang="en-US" b="1" dirty="0"/>
              <a:t>Increase resident time </a:t>
            </a:r>
            <a:r>
              <a:rPr lang="en-US" dirty="0"/>
              <a:t>spent in primary care clinic to enhance ambulatory learning and patient access  </a:t>
            </a:r>
          </a:p>
          <a:p>
            <a:r>
              <a:rPr lang="en-US" dirty="0"/>
              <a:t> 6. </a:t>
            </a:r>
            <a:r>
              <a:rPr lang="en-US" b="1" dirty="0"/>
              <a:t>Engage residents </a:t>
            </a:r>
            <a:r>
              <a:rPr lang="en-US" dirty="0"/>
              <a:t>as co-leaders of practice </a:t>
            </a:r>
            <a:r>
              <a:rPr lang="en-US" b="1" dirty="0"/>
              <a:t>transformation</a:t>
            </a:r>
            <a:endParaRPr lang="en-US" dirty="0" smtClean="0"/>
          </a:p>
          <a:p>
            <a:endParaRPr lang="en-US" dirty="0"/>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938061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1774">
              <a:defRPr/>
            </a:pPr>
            <a:r>
              <a:rPr lang="en-US" b="1" dirty="0"/>
              <a:t>Total half days spent in clinic: range for FM clinics 250-550, avg 350; based on 9 clinics that gave us data (550 at Univ Arizona Banner)</a:t>
            </a:r>
            <a:br>
              <a:rPr lang="en-US" b="1" dirty="0"/>
            </a:br>
            <a:endParaRPr lang="en-US" dirty="0"/>
          </a:p>
          <a:p>
            <a:pPr marL="0" lvl="1" defTabSz="931774">
              <a:defRPr/>
            </a:pPr>
            <a:r>
              <a:rPr lang="en-US" dirty="0"/>
              <a:t>1) Resident schedules give priority to clinic, rather than the tradition of giving priority to inpatient needs </a:t>
            </a:r>
            <a:r>
              <a:rPr lang="en-US" b="1" dirty="0"/>
              <a:t/>
            </a:r>
            <a:br>
              <a:rPr lang="en-US" b="1" dirty="0"/>
            </a:br>
            <a:r>
              <a:rPr lang="en-US" b="1" dirty="0"/>
              <a:t/>
            </a:r>
            <a:br>
              <a:rPr lang="en-US" b="1" dirty="0"/>
            </a:br>
            <a:r>
              <a:rPr lang="en-US" dirty="0"/>
              <a:t>2) Schedule to minimize tension btwn inpatient/outpatient duties </a:t>
            </a:r>
            <a:r>
              <a:rPr lang="en-US" dirty="0">
                <a:sym typeface="Wingdings" panose="05000000000000000000" pitchFamily="2" charset="2"/>
              </a:rPr>
              <a:t> resident engagement, worklife</a:t>
            </a:r>
            <a:br>
              <a:rPr lang="en-US" dirty="0">
                <a:sym typeface="Wingdings" panose="05000000000000000000" pitchFamily="2" charset="2"/>
              </a:rPr>
            </a:br>
            <a:r>
              <a:rPr lang="en-US" dirty="0">
                <a:sym typeface="Wingdings" panose="05000000000000000000" pitchFamily="2" charset="2"/>
              </a:rPr>
              <a:t> </a:t>
            </a:r>
            <a:br>
              <a:rPr lang="en-US" dirty="0">
                <a:sym typeface="Wingdings" panose="05000000000000000000" pitchFamily="2" charset="2"/>
              </a:rPr>
            </a:br>
            <a:r>
              <a:rPr lang="en-US" dirty="0"/>
              <a:t>3) Residents are scheduled in clinic in order to maintain stable resident-staff teamlets and provide patient continuity </a:t>
            </a:r>
          </a:p>
          <a:p>
            <a:pPr marL="0" lvl="1" defTabSz="931774">
              <a:defRPr/>
            </a:pPr>
            <a:endParaRPr lang="en-US" dirty="0"/>
          </a:p>
          <a:p>
            <a:pPr lvl="1"/>
            <a:r>
              <a:rPr lang="en-US" dirty="0"/>
              <a:t>-3a) Resident clinics need to be scheduled regularly, predictably, and far in advance  (</a:t>
            </a:r>
            <a:r>
              <a:rPr lang="en-US" dirty="0">
                <a:sym typeface="Wingdings" panose="05000000000000000000" pitchFamily="2" charset="2"/>
              </a:rPr>
              <a:t> align with team member schedules  team based care)</a:t>
            </a:r>
            <a:r>
              <a:rPr lang="en-US" sz="2400" dirty="0">
                <a:latin typeface="Helvetica"/>
                <a:cs typeface="Helvetica"/>
              </a:rPr>
              <a:t/>
            </a:r>
            <a:br>
              <a:rPr lang="en-US" sz="2400" dirty="0">
                <a:latin typeface="Helvetica"/>
                <a:cs typeface="Helvetica"/>
              </a:rPr>
            </a:br>
            <a:endParaRPr lang="en-US" sz="2400" dirty="0">
              <a:latin typeface="Helvetica"/>
              <a:cs typeface="Helvetica"/>
            </a:endParaRPr>
          </a:p>
          <a:p>
            <a:pPr lvl="1"/>
            <a:r>
              <a:rPr lang="en-US" dirty="0"/>
              <a:t>-3b) There needs to be short intervals between periods of clinic time, (ie., eliminate resident abscences from clinic greater than 2 weeks </a:t>
            </a:r>
            <a:r>
              <a:rPr lang="en-US" dirty="0">
                <a:sym typeface="Wingdings" panose="05000000000000000000" pitchFamily="2" charset="2"/>
              </a:rPr>
              <a:t></a:t>
            </a:r>
            <a:r>
              <a:rPr lang="en-US" dirty="0"/>
              <a:t> continuity)</a:t>
            </a:r>
          </a:p>
          <a:p>
            <a:pPr marL="0" lvl="1" defTabSz="931774">
              <a:defRPr/>
            </a:pPr>
            <a:r>
              <a:rPr lang="en-US" dirty="0">
                <a:sym typeface="Wingdings" panose="05000000000000000000" pitchFamily="2" charset="2"/>
              </a:rPr>
              <a:t>                   - Also, scheduling models with </a:t>
            </a:r>
            <a:r>
              <a:rPr lang="en-US" b="1" dirty="0">
                <a:sym typeface="Wingdings" panose="05000000000000000000" pitchFamily="2" charset="2"/>
              </a:rPr>
              <a:t>&lt;3 sessions of continuity clinic </a:t>
            </a:r>
            <a:r>
              <a:rPr lang="en-US" dirty="0">
                <a:sym typeface="Wingdings" panose="05000000000000000000" pitchFamily="2" charset="2"/>
              </a:rPr>
              <a:t>during outpatient blocks did not maintain high continuity</a:t>
            </a:r>
          </a:p>
          <a:p>
            <a:pPr marL="0" lvl="1" defTabSz="931774">
              <a:defRPr/>
            </a:pPr>
            <a:endParaRPr lang="en-US" dirty="0"/>
          </a:p>
          <a:p>
            <a:pPr marL="0" lvl="1" defTabSz="931774">
              <a:defRPr/>
            </a:pPr>
            <a:r>
              <a:rPr lang="en-US" dirty="0"/>
              <a:t>4) Maximize the amount of time in continuity clinic over the course of residency training </a:t>
            </a:r>
            <a:r>
              <a:rPr lang="en-US" dirty="0">
                <a:sym typeface="Wingdings" panose="05000000000000000000" pitchFamily="2" charset="2"/>
              </a:rPr>
              <a:t> access, resident engagement</a:t>
            </a:r>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408640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Scheduling to minimize inpatient/outpatient conflicts</a:t>
            </a:r>
            <a:r>
              <a:rPr lang="en-US" dirty="0"/>
              <a:t/>
            </a:r>
            <a:br>
              <a:rPr lang="en-US" dirty="0"/>
            </a:br>
            <a:endParaRPr lang="en-US" dirty="0"/>
          </a:p>
          <a:p>
            <a:r>
              <a:rPr lang="en-US" dirty="0"/>
              <a:t>Cincinnati’s long block model is the most extreme example of separating inpt and outpt responsibilities, but this can also be done in any block configurations. Logistically separating inpt and outpt duties allows residents to concentrate and engage in their responsibilities for the day, rather than constantly juggling duties of two very different clinical settings.</a:t>
            </a:r>
          </a:p>
          <a:p>
            <a:endParaRPr lang="en-US" dirty="0"/>
          </a:p>
          <a:p>
            <a:r>
              <a:rPr lang="en-US" dirty="0"/>
              <a:t>-Important for resident worklife</a:t>
            </a:r>
          </a:p>
          <a:p>
            <a:endParaRPr lang="en-US" dirty="0"/>
          </a:p>
          <a:p>
            <a:pPr lvl="0"/>
            <a:r>
              <a:rPr lang="en-US" dirty="0">
                <a:cs typeface="Arial Narrow"/>
              </a:rPr>
              <a:t>52% of internal medicine residents reported </a:t>
            </a:r>
            <a:r>
              <a:rPr lang="en-US" dirty="0">
                <a:solidFill>
                  <a:srgbClr val="FFFF00"/>
                </a:solidFill>
                <a:cs typeface="Arial Narrow"/>
              </a:rPr>
              <a:t>stress</a:t>
            </a:r>
            <a:r>
              <a:rPr lang="en-US" dirty="0">
                <a:cs typeface="Arial Narrow"/>
              </a:rPr>
              <a:t> when having inpatient and ambulatory responsibilities on the same day.  Residents report that separating inpatient and ambulatory responsibilities provides a </a:t>
            </a:r>
            <a:r>
              <a:rPr lang="en-US" dirty="0">
                <a:solidFill>
                  <a:srgbClr val="FFFF00"/>
                </a:solidFill>
                <a:cs typeface="Arial Narrow"/>
              </a:rPr>
              <a:t>better learning experience </a:t>
            </a:r>
            <a:r>
              <a:rPr lang="en-US" dirty="0">
                <a:cs typeface="Arial Narrow"/>
              </a:rPr>
              <a:t>and enough </a:t>
            </a:r>
            <a:r>
              <a:rPr lang="en-US" dirty="0">
                <a:solidFill>
                  <a:srgbClr val="FFFF00"/>
                </a:solidFill>
                <a:cs typeface="Arial Narrow"/>
              </a:rPr>
              <a:t>time</a:t>
            </a:r>
            <a:r>
              <a:rPr lang="en-US" dirty="0">
                <a:cs typeface="Arial Narrow"/>
              </a:rPr>
              <a:t> to manage patients in both inpatient and ambulatory settings</a:t>
            </a:r>
            <a:r>
              <a:rPr lang="en-US" dirty="0" smtClean="0">
                <a:cs typeface="Arial Narrow"/>
              </a:rPr>
              <a:t>.</a:t>
            </a:r>
            <a:br>
              <a:rPr lang="en-US" dirty="0" smtClean="0">
                <a:cs typeface="Arial Narrow"/>
              </a:rPr>
            </a:br>
            <a:r>
              <a:rPr lang="en-US" dirty="0" smtClean="0">
                <a:cs typeface="Arial Narrow"/>
              </a:rPr>
              <a:t/>
            </a:r>
            <a:br>
              <a:rPr lang="en-US" dirty="0" smtClean="0">
                <a:cs typeface="Arial Narrow"/>
              </a:rPr>
            </a:br>
            <a:r>
              <a:rPr lang="en-US" dirty="0" smtClean="0">
                <a:cs typeface="Arial Narrow"/>
              </a:rPr>
              <a:t>[Salerno et al, Teach Learn Med 2007;19:30-34; Francis et al, J Grad Med Educ 2014;6:249-255</a:t>
            </a:r>
            <a:r>
              <a:rPr lang="en-US" dirty="0" smtClean="0"/>
              <a:t>]</a:t>
            </a:r>
            <a:endParaRPr lang="en-US" dirty="0"/>
          </a:p>
        </p:txBody>
      </p:sp>
      <p:sp>
        <p:nvSpPr>
          <p:cNvPr id="4" name="Slide Number Placeholder 3"/>
          <p:cNvSpPr>
            <a:spLocks noGrp="1"/>
          </p:cNvSpPr>
          <p:nvPr>
            <p:ph type="sldNum" sz="quarter" idx="10"/>
          </p:nvPr>
        </p:nvSpPr>
        <p:spPr/>
        <p:txBody>
          <a:bodyPr/>
          <a:lstStyle/>
          <a:p>
            <a:fld id="{8243E37D-21FF-4E8A-AEF8-F65524F8577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592573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Strong core clinic faculty important for both education</a:t>
            </a:r>
            <a:r>
              <a:rPr lang="en-US" baseline="0" dirty="0" smtClean="0"/>
              <a:t> and clinical care missions.</a:t>
            </a:r>
          </a:p>
          <a:p>
            <a:pPr>
              <a:defRPr/>
            </a:pPr>
            <a:r>
              <a:rPr lang="en-US" dirty="0"/>
              <a:t>-Greater Lawrence reduced faculty from 40 part time to 14 either full time or above 0.5 FTE. </a:t>
            </a:r>
            <a:br>
              <a:rPr lang="en-US" dirty="0"/>
            </a:br>
            <a:r>
              <a:rPr lang="en-US" dirty="0"/>
              <a:t>-Baystate: Reduced faculty size to 11 core faculty (making up almost 9 FTE), a number of whom have 6 clinical and 2 precepting sessions per week with 2 admin days, so full-time (compared to 8 yrs ago, when many attendings had 1 clinic and 2 precepting sessions per week). </a:t>
            </a:r>
          </a:p>
          <a:p>
            <a:pPr>
              <a:defRPr/>
            </a:pPr>
            <a:r>
              <a:rPr lang="en-US" dirty="0"/>
              <a:t>----</a:t>
            </a:r>
            <a:r>
              <a:rPr lang="en-US" dirty="0" smtClean="0"/>
              <a:t/>
            </a:r>
            <a:br>
              <a:rPr lang="en-US" dirty="0" smtClean="0"/>
            </a:br>
            <a:endParaRPr lang="en-US" dirty="0"/>
          </a:p>
          <a:p>
            <a:r>
              <a:rPr lang="en-US" b="1" dirty="0"/>
              <a:t>Lawrence</a:t>
            </a:r>
            <a:r>
              <a:rPr lang="en-US" dirty="0"/>
              <a:t>: Decision made to reduce the number of total faculty seeing patients in the clinic, and expect faculty to see patients</a:t>
            </a:r>
            <a:r>
              <a:rPr lang="en-US" strike="sngStrike" dirty="0"/>
              <a:t> </a:t>
            </a:r>
            <a:r>
              <a:rPr lang="en-US" dirty="0"/>
              <a:t>for more clinic sessions (half-days) per week. Previously, the Haverill Street site included faculty who cared for patients at other sites and provided very part-time teaching at the Haverill site. This situation both fragmented resident teaching and exacerbated the lack of continuity of care created by resident schedules. Moving from a diffuse model to a core faculty model requires </a:t>
            </a:r>
            <a:r>
              <a:rPr lang="en-US" u="sng" dirty="0"/>
              <a:t>tough-minded </a:t>
            </a:r>
            <a:r>
              <a:rPr lang="en-US" dirty="0"/>
              <a:t>leadership. Some physicians were relieved of their teaching responsibilities and work at other GLFHC sites seeing patients. Others, those with a love and flair for teaching, were focused at the Haverill site.  This difficult change allowed the merging of residency and clinic leadership. With the core faculty situated at the Haverill site, it became possible to create stable teams with physician team leaders who had </a:t>
            </a:r>
            <a:r>
              <a:rPr lang="en-US" b="1" dirty="0"/>
              <a:t>authority in both the teaching and clinical care realms</a:t>
            </a:r>
            <a:r>
              <a:rPr lang="en-US" dirty="0"/>
              <a:t>. Now core faculty see patients and teach residents on the same team, tying the advisor relationship to clinical care. With the new core faculty, scheduling of faculty has become far simpler. In contrast with the past when 40 preceptors were in the clinic one half-day session per week, now a small number of faculty each have 3-5 patient care sessions per week plus 1 – 2 precepting sessions. </a:t>
            </a:r>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821082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Well-designed team-based care is an essential building block of high-functioning primary care, increasing capacity to care for patients and reducing individual burnout. </a:t>
            </a:r>
          </a:p>
          <a:p>
            <a:pPr defTabSz="931774">
              <a:defRPr/>
            </a:pPr>
            <a:endParaRPr lang="en-US" dirty="0"/>
          </a:p>
          <a:p>
            <a:pPr defTabSz="931774">
              <a:defRPr/>
            </a:pPr>
            <a:r>
              <a:rPr lang="en-US" dirty="0"/>
              <a:t>Many clinics divide providers and staff into larger teams, ex of groups of providers and medical assistants, other staff incl. nurse, pharmacist, behavioral health, and front desk staff. Each team is responsible for a panel of patients within the clinic</a:t>
            </a:r>
          </a:p>
          <a:p>
            <a:pPr defTabSz="931774">
              <a:defRPr/>
            </a:pPr>
            <a:endParaRPr lang="en-US" dirty="0"/>
          </a:p>
          <a:p>
            <a:pPr defTabSz="931774">
              <a:defRPr/>
            </a:pPr>
            <a:r>
              <a:rPr lang="en-US" dirty="0"/>
              <a:t>Strong teams are challenged by the many part time providers in teaching clinics</a:t>
            </a:r>
          </a:p>
        </p:txBody>
      </p:sp>
      <p:sp>
        <p:nvSpPr>
          <p:cNvPr id="4" name="Slide Number Placeholder 3"/>
          <p:cNvSpPr>
            <a:spLocks noGrp="1"/>
          </p:cNvSpPr>
          <p:nvPr>
            <p:ph type="sldNum" sz="quarter" idx="10"/>
          </p:nvPr>
        </p:nvSpPr>
        <p:spPr/>
        <p:txBody>
          <a:bodyPr/>
          <a:lstStyle/>
          <a:p>
            <a:fld id="{04D90C47-BB8B-4607-9B78-C93A9D8E3ED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4149816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06099" y="2106259"/>
            <a:ext cx="6853412" cy="1470025"/>
          </a:xfrm>
        </p:spPr>
        <p:txBody>
          <a:bodyPr>
            <a:normAutofit/>
          </a:bodyPr>
          <a:lstStyle>
            <a:lvl1pPr algn="ctr">
              <a:defRPr sz="3800" b="1" i="0">
                <a:solidFill>
                  <a:schemeClr val="tx1"/>
                </a:solidFill>
                <a:latin typeface="Helvetica"/>
                <a:cs typeface="Helvetica"/>
              </a:defRPr>
            </a:lvl1pPr>
          </a:lstStyle>
          <a:p>
            <a:r>
              <a:rPr lang="en-US" dirty="0"/>
              <a:t>Click to edit Master title style</a:t>
            </a:r>
            <a:br>
              <a:rPr lang="en-US" dirty="0"/>
            </a:br>
            <a:r>
              <a:rPr lang="en-US" dirty="0"/>
              <a:t>Click to edit Master title style Click to edit Master title style</a:t>
            </a:r>
          </a:p>
        </p:txBody>
      </p:sp>
      <p:sp>
        <p:nvSpPr>
          <p:cNvPr id="3" name="Subtitle 2"/>
          <p:cNvSpPr>
            <a:spLocks noGrp="1"/>
          </p:cNvSpPr>
          <p:nvPr>
            <p:ph type="subTitle" idx="1" hasCustomPrompt="1"/>
          </p:nvPr>
        </p:nvSpPr>
        <p:spPr>
          <a:xfrm>
            <a:off x="1492316" y="4063709"/>
            <a:ext cx="6079746" cy="1752600"/>
          </a:xfrm>
        </p:spPr>
        <p:txBody>
          <a:bodyPr/>
          <a:lstStyle>
            <a:lvl1pPr marL="0" marR="0" indent="0" algn="ctr" defTabSz="457200" rtl="0" eaLnBrk="1" fontAlgn="auto" latinLnBrk="0" hangingPunct="1">
              <a:lnSpc>
                <a:spcPct val="100000"/>
              </a:lnSpc>
              <a:spcBef>
                <a:spcPct val="20000"/>
              </a:spcBef>
              <a:spcAft>
                <a:spcPts val="0"/>
              </a:spcAft>
              <a:buClrTx/>
              <a:buSzTx/>
              <a:buFont typeface="Arial"/>
              <a:buNone/>
              <a:tabLst/>
              <a:defRPr sz="3000" b="0" i="1">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br>
              <a:rPr lang="en-US" dirty="0"/>
            </a:br>
            <a:r>
              <a:rPr lang="en-US" dirty="0"/>
              <a:t>Click to edit Master subtitle style</a:t>
            </a:r>
          </a:p>
          <a:p>
            <a:endParaRPr lang="en-US" dirty="0"/>
          </a:p>
        </p:txBody>
      </p:sp>
    </p:spTree>
    <p:extLst>
      <p:ext uri="{BB962C8B-B14F-4D97-AF65-F5344CB8AC3E}">
        <p14:creationId xmlns:p14="http://schemas.microsoft.com/office/powerpoint/2010/main" val="3174556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CE065C2-4E8D-4147-B885-048011457555}" type="datetime1">
              <a:rPr lang="en-US">
                <a:solidFill>
                  <a:prstClr val="white"/>
                </a:solidFill>
              </a:rPr>
              <a:pPr>
                <a:defRPr/>
              </a:pPr>
              <a:t>5/8/2018</a:t>
            </a:fld>
            <a:endParaRPr lang="en-US"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5" name="Slide Number Placeholder 5"/>
          <p:cNvSpPr>
            <a:spLocks noGrp="1"/>
          </p:cNvSpPr>
          <p:nvPr>
            <p:ph type="sldNum" sz="quarter" idx="12"/>
          </p:nvPr>
        </p:nvSpPr>
        <p:spPr/>
        <p:txBody>
          <a:bodyPr/>
          <a:lstStyle>
            <a:lvl1pPr>
              <a:defRPr/>
            </a:lvl1pPr>
          </a:lstStyle>
          <a:p>
            <a:pPr>
              <a:defRPr/>
            </a:pPr>
            <a:fld id="{06462813-1A26-4242-B953-4EB565DA054E}"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139260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486B7AE-AE2B-4678-9073-4FFEFBCBF342}" type="datetime1">
              <a:rPr lang="en-US">
                <a:solidFill>
                  <a:prstClr val="white"/>
                </a:solidFill>
              </a:rPr>
              <a:pPr>
                <a:defRPr/>
              </a:pPr>
              <a:t>5/8/2018</a:t>
            </a:fld>
            <a:endParaRPr lang="en-US" dirty="0">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4" name="Slide Number Placeholder 5"/>
          <p:cNvSpPr>
            <a:spLocks noGrp="1"/>
          </p:cNvSpPr>
          <p:nvPr>
            <p:ph type="sldNum" sz="quarter" idx="12"/>
          </p:nvPr>
        </p:nvSpPr>
        <p:spPr/>
        <p:txBody>
          <a:bodyPr/>
          <a:lstStyle>
            <a:lvl1pPr>
              <a:defRPr/>
            </a:lvl1pPr>
          </a:lstStyle>
          <a:p>
            <a:pPr>
              <a:defRPr/>
            </a:pPr>
            <a:fld id="{529943D3-5FDA-48AC-AFE6-7218D8AA4F6C}"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53214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D6A4A-71B5-43F3-A48E-11AD3F36F48C}" type="datetime1">
              <a:rPr lang="en-US">
                <a:solidFill>
                  <a:prstClr val="white"/>
                </a:solidFill>
              </a:rPr>
              <a:pPr>
                <a:defRPr/>
              </a:pPr>
              <a:t>5/8/2018</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7" name="Slide Number Placeholder 5"/>
          <p:cNvSpPr>
            <a:spLocks noGrp="1"/>
          </p:cNvSpPr>
          <p:nvPr>
            <p:ph type="sldNum" sz="quarter" idx="12"/>
          </p:nvPr>
        </p:nvSpPr>
        <p:spPr/>
        <p:txBody>
          <a:bodyPr/>
          <a:lstStyle>
            <a:lvl1pPr>
              <a:defRPr/>
            </a:lvl1pPr>
          </a:lstStyle>
          <a:p>
            <a:pPr>
              <a:defRPr/>
            </a:pPr>
            <a:fld id="{151D1C68-33AF-48F9-BE90-8EB59FB98D7F}"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886776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27CEA0-F42A-494A-918F-D7FDC2464BEC}" type="datetime1">
              <a:rPr lang="en-US">
                <a:solidFill>
                  <a:prstClr val="white"/>
                </a:solidFill>
              </a:rPr>
              <a:pPr>
                <a:defRPr/>
              </a:pPr>
              <a:t>5/8/2018</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7" name="Slide Number Placeholder 5"/>
          <p:cNvSpPr>
            <a:spLocks noGrp="1"/>
          </p:cNvSpPr>
          <p:nvPr>
            <p:ph type="sldNum" sz="quarter" idx="12"/>
          </p:nvPr>
        </p:nvSpPr>
        <p:spPr/>
        <p:txBody>
          <a:bodyPr/>
          <a:lstStyle>
            <a:lvl1pPr>
              <a:defRPr/>
            </a:lvl1pPr>
          </a:lstStyle>
          <a:p>
            <a:pPr>
              <a:defRPr/>
            </a:pPr>
            <a:fld id="{EB9FC3B0-1D5A-43BD-86F5-2D4CB5AA9313}"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4121918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85E1184-5705-4A51-A08B-0C6AFC1F622C}" type="datetime1">
              <a:rPr lang="en-US">
                <a:solidFill>
                  <a:prstClr val="white"/>
                </a:solidFill>
              </a:rPr>
              <a:pPr>
                <a:defRPr/>
              </a:pPr>
              <a:t>5/8/2018</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6" name="Slide Number Placeholder 5"/>
          <p:cNvSpPr>
            <a:spLocks noGrp="1"/>
          </p:cNvSpPr>
          <p:nvPr>
            <p:ph type="sldNum" sz="quarter" idx="12"/>
          </p:nvPr>
        </p:nvSpPr>
        <p:spPr/>
        <p:txBody>
          <a:bodyPr/>
          <a:lstStyle>
            <a:lvl1pPr>
              <a:defRPr/>
            </a:lvl1pPr>
          </a:lstStyle>
          <a:p>
            <a:pPr>
              <a:defRPr/>
            </a:pPr>
            <a:fld id="{E1496D03-56E7-4275-B3C8-9BACC63FBAEF}"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286774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E79B20-2C99-48E5-8FEB-19BCDACEFBBE}" type="datetime1">
              <a:rPr lang="en-US">
                <a:solidFill>
                  <a:prstClr val="white"/>
                </a:solidFill>
              </a:rPr>
              <a:pPr>
                <a:defRPr/>
              </a:pPr>
              <a:t>5/8/2018</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6" name="Slide Number Placeholder 5"/>
          <p:cNvSpPr>
            <a:spLocks noGrp="1"/>
          </p:cNvSpPr>
          <p:nvPr>
            <p:ph type="sldNum" sz="quarter" idx="12"/>
          </p:nvPr>
        </p:nvSpPr>
        <p:spPr/>
        <p:txBody>
          <a:bodyPr/>
          <a:lstStyle>
            <a:lvl1pPr>
              <a:defRPr/>
            </a:lvl1pPr>
          </a:lstStyle>
          <a:p>
            <a:pPr>
              <a:defRPr/>
            </a:pPr>
            <a:fld id="{CA022634-B6FB-47FB-BA3A-F0375667DD23}"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194167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682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055241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EFF8C0-8FA2-4DDE-BF94-226D36E2ECC9}" type="datetime1">
              <a:rPr lang="en-US">
                <a:solidFill>
                  <a:prstClr val="white"/>
                </a:solidFill>
              </a:rPr>
              <a:pPr>
                <a:defRPr/>
              </a:pPr>
              <a:t>5/8/2018</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6" name="Slide Number Placeholder 5"/>
          <p:cNvSpPr>
            <a:spLocks noGrp="1"/>
          </p:cNvSpPr>
          <p:nvPr>
            <p:ph type="sldNum" sz="quarter" idx="12"/>
          </p:nvPr>
        </p:nvSpPr>
        <p:spPr/>
        <p:txBody>
          <a:bodyPr/>
          <a:lstStyle>
            <a:lvl1pPr>
              <a:defRPr/>
            </a:lvl1pPr>
          </a:lstStyle>
          <a:p>
            <a:pPr>
              <a:defRPr/>
            </a:pPr>
            <a:fld id="{DE585CD5-0EDF-4EDD-BA13-0A24B413D22E}"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963829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0562" y="2825750"/>
            <a:ext cx="5913437" cy="992188"/>
          </a:xfrm>
        </p:spPr>
        <p:txBody>
          <a:bodyPr anchor="t"/>
          <a:lstStyle>
            <a:lvl1pPr algn="ctr">
              <a:defRPr sz="4000" b="1" cap="all" baseline="0"/>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272C75F-2F53-42EB-8E33-FF9E1DF13E14}" type="datetime1">
              <a:rPr lang="en-US">
                <a:solidFill>
                  <a:prstClr val="white"/>
                </a:solidFill>
              </a:rPr>
              <a:pPr>
                <a:defRPr/>
              </a:pPr>
              <a:t>5/8/2018</a:t>
            </a:fld>
            <a:endParaRPr lang="en-US"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5" name="Slide Number Placeholder 5"/>
          <p:cNvSpPr>
            <a:spLocks noGrp="1"/>
          </p:cNvSpPr>
          <p:nvPr>
            <p:ph type="sldNum" sz="quarter" idx="12"/>
          </p:nvPr>
        </p:nvSpPr>
        <p:spPr/>
        <p:txBody>
          <a:bodyPr/>
          <a:lstStyle>
            <a:lvl1pPr>
              <a:defRPr/>
            </a:lvl1pPr>
          </a:lstStyle>
          <a:p>
            <a:pPr>
              <a:defRPr/>
            </a:pPr>
            <a:fld id="{36FAD263-3946-47F3-A2DE-CA173E6C9C3A}"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985048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19DDCF2-D4B8-4A02-A692-A4B415E3375C}" type="datetime1">
              <a:rPr lang="en-US">
                <a:solidFill>
                  <a:prstClr val="white"/>
                </a:solidFill>
              </a:rPr>
              <a:pPr>
                <a:defRPr/>
              </a:pPr>
              <a:t>5/8/2018</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7" name="Slide Number Placeholder 5"/>
          <p:cNvSpPr>
            <a:spLocks noGrp="1"/>
          </p:cNvSpPr>
          <p:nvPr>
            <p:ph type="sldNum" sz="quarter" idx="12"/>
          </p:nvPr>
        </p:nvSpPr>
        <p:spPr/>
        <p:txBody>
          <a:bodyPr/>
          <a:lstStyle>
            <a:lvl1pPr>
              <a:defRPr/>
            </a:lvl1pPr>
          </a:lstStyle>
          <a:p>
            <a:pPr>
              <a:defRPr/>
            </a:pPr>
            <a:fld id="{9F967C47-C0EA-4290-BEFE-F4B01A66D6B4}"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374838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457200" y="944047"/>
            <a:ext cx="8229600" cy="1143000"/>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4" name="Text Placeholder 2"/>
          <p:cNvSpPr>
            <a:spLocks noGrp="1"/>
          </p:cNvSpPr>
          <p:nvPr>
            <p:ph idx="1"/>
          </p:nvPr>
        </p:nvSpPr>
        <p:spPr>
          <a:xfrm>
            <a:off x="457200" y="2269609"/>
            <a:ext cx="8229600" cy="39468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7955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406207-8BC7-49FE-80A2-5C8F9811D026}" type="datetime1">
              <a:rPr lang="en-US">
                <a:solidFill>
                  <a:prstClr val="white"/>
                </a:solidFill>
              </a:rPr>
              <a:pPr>
                <a:defRPr/>
              </a:pPr>
              <a:t>5/8/2018</a:t>
            </a:fld>
            <a:endParaRPr lang="en-US" dirty="0">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9" name="Slide Number Placeholder 5"/>
          <p:cNvSpPr>
            <a:spLocks noGrp="1"/>
          </p:cNvSpPr>
          <p:nvPr>
            <p:ph type="sldNum" sz="quarter" idx="12"/>
          </p:nvPr>
        </p:nvSpPr>
        <p:spPr/>
        <p:txBody>
          <a:bodyPr/>
          <a:lstStyle>
            <a:lvl1pPr>
              <a:defRPr/>
            </a:lvl1pPr>
          </a:lstStyle>
          <a:p>
            <a:pPr>
              <a:defRPr/>
            </a:pPr>
            <a:fld id="{D83BDC32-5242-423F-AE54-57A2AD6209A4}"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401075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79CE123-3C01-4BEA-AAC6-DC314188BE16}" type="datetime1">
              <a:rPr lang="en-US">
                <a:solidFill>
                  <a:prstClr val="white"/>
                </a:solidFill>
              </a:rPr>
              <a:pPr>
                <a:defRPr/>
              </a:pPr>
              <a:t>5/8/2018</a:t>
            </a:fld>
            <a:endParaRPr lang="en-US"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5" name="Slide Number Placeholder 5"/>
          <p:cNvSpPr>
            <a:spLocks noGrp="1"/>
          </p:cNvSpPr>
          <p:nvPr>
            <p:ph type="sldNum" sz="quarter" idx="12"/>
          </p:nvPr>
        </p:nvSpPr>
        <p:spPr/>
        <p:txBody>
          <a:bodyPr/>
          <a:lstStyle>
            <a:lvl1pPr>
              <a:defRPr/>
            </a:lvl1pPr>
          </a:lstStyle>
          <a:p>
            <a:pPr>
              <a:defRPr/>
            </a:pPr>
            <a:fld id="{0E473305-FFAC-49BC-9777-6A85AE6B1EF9}"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6991458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04FF339-EDA9-406E-ADF5-ECB0FE9B79C9}" type="datetime1">
              <a:rPr lang="en-US">
                <a:solidFill>
                  <a:prstClr val="white"/>
                </a:solidFill>
              </a:rPr>
              <a:pPr>
                <a:defRPr/>
              </a:pPr>
              <a:t>5/8/2018</a:t>
            </a:fld>
            <a:endParaRPr lang="en-US" dirty="0">
              <a:solidFill>
                <a:prstClr val="white"/>
              </a:solidFill>
            </a:endParaRPr>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4" name="Slide Number Placeholder 5"/>
          <p:cNvSpPr>
            <a:spLocks noGrp="1"/>
          </p:cNvSpPr>
          <p:nvPr>
            <p:ph type="sldNum" sz="quarter" idx="12"/>
          </p:nvPr>
        </p:nvSpPr>
        <p:spPr/>
        <p:txBody>
          <a:bodyPr/>
          <a:lstStyle>
            <a:lvl1pPr>
              <a:defRPr/>
            </a:lvl1pPr>
          </a:lstStyle>
          <a:p>
            <a:pPr>
              <a:defRPr/>
            </a:pPr>
            <a:fld id="{E970B7BD-A70D-4C95-8CDF-318F7B57CE56}"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4158645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7F39441-A9B4-45A4-998C-9E9FB4D8C2F6}" type="datetime1">
              <a:rPr lang="en-US">
                <a:solidFill>
                  <a:prstClr val="white"/>
                </a:solidFill>
              </a:rPr>
              <a:pPr>
                <a:defRPr/>
              </a:pPr>
              <a:t>5/8/2018</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7" name="Slide Number Placeholder 5"/>
          <p:cNvSpPr>
            <a:spLocks noGrp="1"/>
          </p:cNvSpPr>
          <p:nvPr>
            <p:ph type="sldNum" sz="quarter" idx="12"/>
          </p:nvPr>
        </p:nvSpPr>
        <p:spPr/>
        <p:txBody>
          <a:bodyPr/>
          <a:lstStyle>
            <a:lvl1pPr>
              <a:defRPr/>
            </a:lvl1pPr>
          </a:lstStyle>
          <a:p>
            <a:pPr>
              <a:defRPr/>
            </a:pPr>
            <a:fld id="{319F152A-25A8-4996-A446-1457BC791022}"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9283499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7A05C8-64E9-4E94-AC9A-C219A1DF5191}" type="datetime1">
              <a:rPr lang="en-US">
                <a:solidFill>
                  <a:prstClr val="white"/>
                </a:solidFill>
              </a:rPr>
              <a:pPr>
                <a:defRPr/>
              </a:pPr>
              <a:t>5/8/2018</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7" name="Slide Number Placeholder 5"/>
          <p:cNvSpPr>
            <a:spLocks noGrp="1"/>
          </p:cNvSpPr>
          <p:nvPr>
            <p:ph type="sldNum" sz="quarter" idx="12"/>
          </p:nvPr>
        </p:nvSpPr>
        <p:spPr/>
        <p:txBody>
          <a:bodyPr/>
          <a:lstStyle>
            <a:lvl1pPr>
              <a:defRPr/>
            </a:lvl1pPr>
          </a:lstStyle>
          <a:p>
            <a:pPr>
              <a:defRPr/>
            </a:pPr>
            <a:fld id="{48ACE2B9-EF0B-454F-A9A4-315CABD8A6E1}"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907820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847C2DE-7BFF-4824-8673-B166726FCD8C}" type="datetime1">
              <a:rPr lang="en-US">
                <a:solidFill>
                  <a:prstClr val="white"/>
                </a:solidFill>
              </a:rPr>
              <a:pPr>
                <a:defRPr/>
              </a:pPr>
              <a:t>5/8/2018</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6" name="Slide Number Placeholder 5"/>
          <p:cNvSpPr>
            <a:spLocks noGrp="1"/>
          </p:cNvSpPr>
          <p:nvPr>
            <p:ph type="sldNum" sz="quarter" idx="12"/>
          </p:nvPr>
        </p:nvSpPr>
        <p:spPr/>
        <p:txBody>
          <a:bodyPr/>
          <a:lstStyle>
            <a:lvl1pPr>
              <a:defRPr/>
            </a:lvl1pPr>
          </a:lstStyle>
          <a:p>
            <a:pPr>
              <a:defRPr/>
            </a:pPr>
            <a:fld id="{5FA85571-8298-4C5D-861D-03F75B909E00}"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181000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AD2DC4-767F-48C2-99E9-C5A5F36D2335}" type="datetime1">
              <a:rPr lang="en-US">
                <a:solidFill>
                  <a:prstClr val="white"/>
                </a:solidFill>
              </a:rPr>
              <a:pPr>
                <a:defRPr/>
              </a:pPr>
              <a:t>5/8/2018</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6" name="Slide Number Placeholder 5"/>
          <p:cNvSpPr>
            <a:spLocks noGrp="1"/>
          </p:cNvSpPr>
          <p:nvPr>
            <p:ph type="sldNum" sz="quarter" idx="12"/>
          </p:nvPr>
        </p:nvSpPr>
        <p:spPr/>
        <p:txBody>
          <a:bodyPr/>
          <a:lstStyle>
            <a:lvl1pPr>
              <a:defRPr/>
            </a:lvl1pPr>
          </a:lstStyle>
          <a:p>
            <a:pPr>
              <a:defRPr/>
            </a:pPr>
            <a:fld id="{651D45A0-F7A7-4C6B-94B8-973A55E9AD86}"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911529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stretch>
            <a:fillRect/>
          </a:stretch>
        </p:blipFill>
        <p:spPr>
          <a:xfrm>
            <a:off x="7467600" y="6019800"/>
            <a:ext cx="1605339" cy="745641"/>
          </a:xfrm>
          <a:prstGeom prst="rect">
            <a:avLst/>
          </a:prstGeom>
        </p:spPr>
      </p:pic>
    </p:spTree>
    <p:extLst>
      <p:ext uri="{BB962C8B-B14F-4D97-AF65-F5344CB8AC3E}">
        <p14:creationId xmlns:p14="http://schemas.microsoft.com/office/powerpoint/2010/main" val="184136374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pic>
        <p:nvPicPr>
          <p:cNvPr id="7" name="Picture 6"/>
          <p:cNvPicPr>
            <a:picLocks noChangeAspect="1"/>
          </p:cNvPicPr>
          <p:nvPr userDrawn="1"/>
        </p:nvPicPr>
        <p:blipFill>
          <a:blip r:embed="rId2"/>
          <a:stretch>
            <a:fillRect/>
          </a:stretch>
        </p:blipFill>
        <p:spPr>
          <a:xfrm>
            <a:off x="7467600" y="6019800"/>
            <a:ext cx="1605339" cy="745641"/>
          </a:xfrm>
          <a:prstGeom prst="rect">
            <a:avLst/>
          </a:prstGeom>
        </p:spPr>
      </p:pic>
    </p:spTree>
    <p:extLst>
      <p:ext uri="{BB962C8B-B14F-4D97-AF65-F5344CB8AC3E}">
        <p14:creationId xmlns:p14="http://schemas.microsoft.com/office/powerpoint/2010/main" val="391931790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stretch>
            <a:fillRect/>
          </a:stretch>
        </p:blipFill>
        <p:spPr>
          <a:xfrm>
            <a:off x="7467600" y="6066006"/>
            <a:ext cx="1605339" cy="745641"/>
          </a:xfrm>
          <a:prstGeom prst="rect">
            <a:avLst/>
          </a:prstGeom>
        </p:spPr>
      </p:pic>
    </p:spTree>
    <p:extLst>
      <p:ext uri="{BB962C8B-B14F-4D97-AF65-F5344CB8AC3E}">
        <p14:creationId xmlns:p14="http://schemas.microsoft.com/office/powerpoint/2010/main" val="14537290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1FA5139-1F43-491C-BFB4-BA0CC2ED35FB}" type="datetimeFigureOut">
              <a:rPr lang="en-US" smtClean="0">
                <a:solidFill>
                  <a:prstClr val="black"/>
                </a:solidFill>
              </a:rPr>
              <a:pPr/>
              <a:t>5/8/2018</a:t>
            </a:fld>
            <a:endParaRPr lang="en-US" dirty="0">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1115C16A-49FA-447A-B64B-EFA51FDBAD1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8923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7467599" y="6019800"/>
            <a:ext cx="1605339" cy="745641"/>
          </a:xfrm>
          <a:prstGeom prst="rect">
            <a:avLst/>
          </a:prstGeom>
        </p:spPr>
      </p:pic>
    </p:spTree>
    <p:extLst>
      <p:ext uri="{BB962C8B-B14F-4D97-AF65-F5344CB8AC3E}">
        <p14:creationId xmlns:p14="http://schemas.microsoft.com/office/powerpoint/2010/main" val="231569869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stretch>
            <a:fillRect/>
          </a:stretch>
        </p:blipFill>
        <p:spPr>
          <a:xfrm>
            <a:off x="7467600" y="6027978"/>
            <a:ext cx="1605339" cy="745641"/>
          </a:xfrm>
          <a:prstGeom prst="rect">
            <a:avLst/>
          </a:prstGeom>
        </p:spPr>
      </p:pic>
    </p:spTree>
    <p:extLst>
      <p:ext uri="{BB962C8B-B14F-4D97-AF65-F5344CB8AC3E}">
        <p14:creationId xmlns:p14="http://schemas.microsoft.com/office/powerpoint/2010/main" val="258067173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pic>
        <p:nvPicPr>
          <p:cNvPr id="6" name="Picture 5"/>
          <p:cNvPicPr>
            <a:picLocks noChangeAspect="1"/>
          </p:cNvPicPr>
          <p:nvPr userDrawn="1"/>
        </p:nvPicPr>
        <p:blipFill>
          <a:blip r:embed="rId2"/>
          <a:stretch>
            <a:fillRect/>
          </a:stretch>
        </p:blipFill>
        <p:spPr>
          <a:xfrm>
            <a:off x="7391400" y="6019800"/>
            <a:ext cx="1605339" cy="745641"/>
          </a:xfrm>
          <a:prstGeom prst="rect">
            <a:avLst/>
          </a:prstGeom>
        </p:spPr>
      </p:pic>
    </p:spTree>
    <p:extLst>
      <p:ext uri="{BB962C8B-B14F-4D97-AF65-F5344CB8AC3E}">
        <p14:creationId xmlns:p14="http://schemas.microsoft.com/office/powerpoint/2010/main" val="357028740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7467600" y="6019800"/>
            <a:ext cx="1605339" cy="745641"/>
          </a:xfrm>
          <a:prstGeom prst="rect">
            <a:avLst/>
          </a:prstGeom>
        </p:spPr>
      </p:pic>
    </p:spTree>
    <p:extLst>
      <p:ext uri="{BB962C8B-B14F-4D97-AF65-F5344CB8AC3E}">
        <p14:creationId xmlns:p14="http://schemas.microsoft.com/office/powerpoint/2010/main" val="8861687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stretch>
            <a:fillRect/>
          </a:stretch>
        </p:blipFill>
        <p:spPr>
          <a:xfrm>
            <a:off x="7465577" y="5997099"/>
            <a:ext cx="1605339" cy="745641"/>
          </a:xfrm>
          <a:prstGeom prst="rect">
            <a:avLst/>
          </a:prstGeom>
        </p:spPr>
      </p:pic>
    </p:spTree>
    <p:extLst>
      <p:ext uri="{BB962C8B-B14F-4D97-AF65-F5344CB8AC3E}">
        <p14:creationId xmlns:p14="http://schemas.microsoft.com/office/powerpoint/2010/main" val="1217923315"/>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47847549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35150411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4988377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200">
                <a:latin typeface="Scala Sans Offc" charset="0"/>
                <a:ea typeface="Scala Sans Offc" charset="0"/>
                <a:cs typeface="Scala Sans Offc"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A28C717E-2541-AD4D-B7E9-23BD5A070150}" type="datetime1">
              <a:rPr lang="en-US" smtClean="0"/>
              <a:pPr/>
              <a:t>5/8/2018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dirty="0"/>
              <a:t>1</a:t>
            </a:r>
          </a:p>
        </p:txBody>
      </p:sp>
      <p:sp>
        <p:nvSpPr>
          <p:cNvPr id="6" name="Rectangle 5"/>
          <p:cNvSpPr/>
          <p:nvPr userDrawn="1"/>
        </p:nvSpPr>
        <p:spPr>
          <a:xfrm>
            <a:off x="352100" y="1471450"/>
            <a:ext cx="8476593" cy="4729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962993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4F1B6C8-D763-B64D-9234-F9459D911F3E}" type="slidenum">
              <a:rPr lang="en-US"/>
              <a:pPr>
                <a:defRPr/>
              </a:pPr>
              <a:t>‹#›</a:t>
            </a:fld>
            <a:endParaRPr lang="en-US" dirty="0"/>
          </a:p>
        </p:txBody>
      </p:sp>
    </p:spTree>
    <p:extLst>
      <p:ext uri="{BB962C8B-B14F-4D97-AF65-F5344CB8AC3E}">
        <p14:creationId xmlns:p14="http://schemas.microsoft.com/office/powerpoint/2010/main" val="294163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1FA5139-1F43-491C-BFB4-BA0CC2ED35FB}" type="datetimeFigureOut">
              <a:rPr lang="en-US" smtClean="0">
                <a:solidFill>
                  <a:prstClr val="black"/>
                </a:solidFill>
              </a:rPr>
              <a:pPr/>
              <a:t>5/8/2018</a:t>
            </a:fld>
            <a:endParaRPr lang="en-US" dirty="0">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1115C16A-49FA-447A-B64B-EFA51FDBAD1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793273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2FA472B-9A19-AF43-964A-89E28C610E50}" type="slidenum">
              <a:rPr lang="en-US"/>
              <a:pPr>
                <a:defRPr/>
              </a:pPr>
              <a:t>‹#›</a:t>
            </a:fld>
            <a:endParaRPr lang="en-US" dirty="0"/>
          </a:p>
        </p:txBody>
      </p:sp>
    </p:spTree>
    <p:extLst>
      <p:ext uri="{BB962C8B-B14F-4D97-AF65-F5344CB8AC3E}">
        <p14:creationId xmlns:p14="http://schemas.microsoft.com/office/powerpoint/2010/main" val="243194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ort Drop Quote, La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lvl1pPr marL="0" indent="0">
              <a:buNone/>
              <a:defRPr/>
            </a:lvl1pPr>
          </a:lstStyle>
          <a:p>
            <a:endParaRPr lang="en-US" dirty="0"/>
          </a:p>
        </p:txBody>
      </p:sp>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edit drop quote”</a:t>
            </a:r>
            <a:br>
              <a:rPr lang="en-US" dirty="0" smtClean="0"/>
            </a:br>
            <a:endParaRPr lang="en-US" dirty="0"/>
          </a:p>
        </p:txBody>
      </p:sp>
    </p:spTree>
    <p:extLst>
      <p:ext uri="{BB962C8B-B14F-4D97-AF65-F5344CB8AC3E}">
        <p14:creationId xmlns:p14="http://schemas.microsoft.com/office/powerpoint/2010/main" val="805553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White Box Short Drop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a:lstStyle/>
          <a:p>
            <a:endParaRPr lang="en-US" dirty="0"/>
          </a:p>
        </p:txBody>
      </p:sp>
      <p:sp>
        <p:nvSpPr>
          <p:cNvPr id="4" name="Rectangle 3"/>
          <p:cNvSpPr/>
          <p:nvPr userDrawn="1"/>
        </p:nvSpPr>
        <p:spPr>
          <a:xfrm>
            <a:off x="1023021" y="1059712"/>
            <a:ext cx="7114125" cy="4738575"/>
          </a:xfrm>
          <a:prstGeom prst="rect">
            <a:avLst/>
          </a:prstGeom>
          <a:solidFill>
            <a:schemeClr val="bg1">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Lato Regular"/>
            </a:endParaRPr>
          </a:p>
        </p:txBody>
      </p:sp>
      <p:sp>
        <p:nvSpPr>
          <p:cNvPr id="5"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edit drop quote”</a:t>
            </a:r>
            <a:br>
              <a:rPr lang="en-US" dirty="0" smtClean="0"/>
            </a:br>
            <a:endParaRPr lang="en-US" dirty="0"/>
          </a:p>
        </p:txBody>
      </p:sp>
    </p:spTree>
    <p:extLst>
      <p:ext uri="{BB962C8B-B14F-4D97-AF65-F5344CB8AC3E}">
        <p14:creationId xmlns:p14="http://schemas.microsoft.com/office/powerpoint/2010/main" val="4050132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3753639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184" y="482088"/>
            <a:ext cx="8031317" cy="582033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7459648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918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and Subhea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5987" y="693203"/>
            <a:ext cx="7176482" cy="953787"/>
          </a:xfrm>
        </p:spPr>
        <p:txBody>
          <a:bodyPr>
            <a:normAutofit/>
          </a:bodyPr>
          <a:lstStyle>
            <a:lvl1pPr algn="l">
              <a:defRPr sz="4000">
                <a:solidFill>
                  <a:schemeClr val="accent4"/>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975987" y="1658751"/>
            <a:ext cx="7176482" cy="1269892"/>
          </a:xfrm>
        </p:spPr>
        <p:txBody>
          <a:bodyPr>
            <a:normAutofit/>
          </a:bodyPr>
          <a:lstStyle>
            <a:lvl1pPr marL="0" indent="0" algn="l">
              <a:buNone/>
              <a:defRPr sz="1800">
                <a:solidFill>
                  <a:schemeClr val="tx1"/>
                </a:solidFill>
                <a:latin typeface="Noto Serif"/>
                <a:cs typeface="Noto Serif"/>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 Placeholder 4"/>
          <p:cNvSpPr>
            <a:spLocks noGrp="1"/>
          </p:cNvSpPr>
          <p:nvPr>
            <p:ph type="body" sz="quarter" idx="10" hasCustomPrompt="1"/>
          </p:nvPr>
        </p:nvSpPr>
        <p:spPr>
          <a:xfrm>
            <a:off x="975987" y="3681470"/>
            <a:ext cx="7175500" cy="1598613"/>
          </a:xfrm>
        </p:spPr>
        <p:txBody>
          <a:bodyPr>
            <a:noAutofit/>
          </a:bodyPr>
          <a:lstStyle>
            <a:lvl1pPr marL="0" indent="0">
              <a:buNone/>
              <a:defRPr sz="1800">
                <a:solidFill>
                  <a:srgbClr val="585E60"/>
                </a:solidFill>
                <a:latin typeface="Noto Serif"/>
                <a:cs typeface="Noto Serif"/>
              </a:defRPr>
            </a:lvl1pPr>
            <a:lvl2pPr marL="457200" indent="0">
              <a:buNone/>
              <a:defRPr sz="1800">
                <a:latin typeface="Noto Serif"/>
                <a:cs typeface="Noto Serif"/>
              </a:defRPr>
            </a:lvl2pPr>
            <a:lvl3pPr marL="914400" indent="0">
              <a:buNone/>
              <a:defRPr sz="1800">
                <a:latin typeface="Noto Serif"/>
                <a:cs typeface="Noto Serif"/>
              </a:defRPr>
            </a:lvl3pPr>
            <a:lvl4pPr marL="1371600" indent="0">
              <a:buNone/>
              <a:defRPr sz="1800">
                <a:latin typeface="Noto Serif"/>
                <a:cs typeface="Noto Serif"/>
              </a:defRPr>
            </a:lvl4pPr>
            <a:lvl5pPr marL="1828800" indent="0">
              <a:buNone/>
              <a:defRPr sz="1800">
                <a:latin typeface="Noto Serif"/>
                <a:cs typeface="Noto Serif"/>
              </a:defRPr>
            </a:lvl5pPr>
          </a:lstStyle>
          <a:p>
            <a:pPr lvl="0"/>
            <a:r>
              <a:rPr lang="en-US" dirty="0" smtClean="0"/>
              <a:t>Click to edit master text styles</a:t>
            </a:r>
          </a:p>
        </p:txBody>
      </p:sp>
      <p:sp>
        <p:nvSpPr>
          <p:cNvPr id="8" name="Text Placeholder 7"/>
          <p:cNvSpPr>
            <a:spLocks noGrp="1"/>
          </p:cNvSpPr>
          <p:nvPr>
            <p:ph type="body" sz="quarter" idx="11" hasCustomPrompt="1"/>
          </p:nvPr>
        </p:nvSpPr>
        <p:spPr>
          <a:xfrm>
            <a:off x="976313" y="3139753"/>
            <a:ext cx="7175500" cy="459107"/>
          </a:xfrm>
        </p:spPr>
        <p:txBody>
          <a:bodyPr/>
          <a:lstStyle>
            <a:lvl1pPr marL="0" indent="0">
              <a:buNone/>
              <a:defRPr baseline="0">
                <a:solidFill>
                  <a:schemeClr val="accent2"/>
                </a:solidFill>
                <a:latin typeface="Lato Regular"/>
                <a:cs typeface="Lato Regula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Click to add subhead</a:t>
            </a:r>
            <a:endParaRPr lang="en-US" dirty="0"/>
          </a:p>
        </p:txBody>
      </p:sp>
      <p:sp>
        <p:nvSpPr>
          <p:cNvPr id="6"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1003066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eadline and Bulleted Lis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811362" y="693735"/>
            <a:ext cx="7534430" cy="1143000"/>
          </a:xfrm>
          <a:prstGeom prst="rect">
            <a:avLst/>
          </a:prstGeom>
        </p:spPr>
        <p:txBody>
          <a:bodyPr vert="horz" lIns="91440" tIns="45720" rIns="91440" bIns="45720" rtlCol="0" anchor="ctr">
            <a:normAutofit/>
          </a:bodyPr>
          <a:lstStyle>
            <a:lvl1pPr algn="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811213" y="1917626"/>
            <a:ext cx="7534275" cy="2938995"/>
          </a:xfrm>
        </p:spPr>
        <p:txBody>
          <a:bodyPr/>
          <a:lstStyle>
            <a:lvl1pPr>
              <a:lnSpc>
                <a:spcPct val="130000"/>
              </a:lnSpc>
              <a:defRPr>
                <a:solidFill>
                  <a:srgbClr val="585E60"/>
                </a:solidFill>
                <a:latin typeface="Noto Serif"/>
                <a:cs typeface="Noto Serif"/>
              </a:defRPr>
            </a:lvl1pPr>
            <a:lvl2pPr>
              <a:lnSpc>
                <a:spcPct val="130000"/>
              </a:lnSpc>
              <a:defRPr>
                <a:solidFill>
                  <a:srgbClr val="585E60"/>
                </a:solidFill>
                <a:latin typeface="Noto Serif"/>
                <a:cs typeface="Noto Serif"/>
              </a:defRPr>
            </a:lvl2pPr>
            <a:lvl3pPr>
              <a:lnSpc>
                <a:spcPct val="130000"/>
              </a:lnSpc>
              <a:defRPr>
                <a:solidFill>
                  <a:srgbClr val="585E60"/>
                </a:solidFill>
                <a:latin typeface="Noto Serif"/>
                <a:cs typeface="Noto Serif"/>
              </a:defRPr>
            </a:lvl3pPr>
            <a:lvl4pPr>
              <a:lnSpc>
                <a:spcPct val="130000"/>
              </a:lnSpc>
              <a:defRPr>
                <a:solidFill>
                  <a:srgbClr val="585E60"/>
                </a:solidFill>
                <a:latin typeface="Noto Serif"/>
                <a:cs typeface="Noto Serif"/>
              </a:defRPr>
            </a:lvl4pPr>
            <a:lvl5pPr>
              <a:lnSpc>
                <a:spcPct val="130000"/>
              </a:lnSpc>
              <a:defRPr>
                <a:solidFill>
                  <a:srgbClr val="585E60"/>
                </a:solidFill>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1979119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de Photo and Bullet Text w/Logo">
    <p:spTree>
      <p:nvGrpSpPr>
        <p:cNvPr id="1" name=""/>
        <p:cNvGrpSpPr/>
        <p:nvPr/>
      </p:nvGrpSpPr>
      <p:grpSpPr>
        <a:xfrm>
          <a:off x="0" y="0"/>
          <a:ext cx="0" cy="0"/>
          <a:chOff x="0" y="0"/>
          <a:chExt cx="0" cy="0"/>
        </a:xfrm>
      </p:grpSpPr>
      <p:sp>
        <p:nvSpPr>
          <p:cNvPr id="8" name="Picture Placeholder 2"/>
          <p:cNvSpPr>
            <a:spLocks noGrp="1"/>
          </p:cNvSpPr>
          <p:nvPr>
            <p:ph type="pic" idx="1"/>
          </p:nvPr>
        </p:nvSpPr>
        <p:spPr>
          <a:xfrm>
            <a:off x="0" y="0"/>
            <a:ext cx="244584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itle Placeholder 1"/>
          <p:cNvSpPr>
            <a:spLocks noGrp="1"/>
          </p:cNvSpPr>
          <p:nvPr>
            <p:ph type="title" hasCustomPrompt="1"/>
          </p:nvPr>
        </p:nvSpPr>
        <p:spPr>
          <a:xfrm>
            <a:off x="3174898" y="682610"/>
            <a:ext cx="5467880" cy="752528"/>
          </a:xfrm>
          <a:prstGeom prst="rect">
            <a:avLst/>
          </a:prstGeom>
        </p:spPr>
        <p:txBody>
          <a:bodyPr vert="horz" lIns="91440" tIns="45720" rIns="91440" bIns="45720" rtlCol="0" anchor="ctr">
            <a:noAutofit/>
          </a:bodyPr>
          <a:lstStyle>
            <a:lvl1pPr algn="l">
              <a:defRPr sz="3200"/>
            </a:lvl1pPr>
          </a:lstStyle>
          <a:p>
            <a:r>
              <a:rPr lang="en-US" dirty="0" smtClean="0"/>
              <a:t>Click to edit master title style</a:t>
            </a:r>
            <a:endParaRPr lang="en-US" dirty="0"/>
          </a:p>
        </p:txBody>
      </p:sp>
      <p:sp>
        <p:nvSpPr>
          <p:cNvPr id="10" name="Text Placeholder 2"/>
          <p:cNvSpPr>
            <a:spLocks noGrp="1"/>
          </p:cNvSpPr>
          <p:nvPr>
            <p:ph idx="10" hasCustomPrompt="1"/>
          </p:nvPr>
        </p:nvSpPr>
        <p:spPr>
          <a:xfrm>
            <a:off x="3174898" y="1540962"/>
            <a:ext cx="5300242" cy="3314757"/>
          </a:xfrm>
          <a:prstGeom prst="rect">
            <a:avLst/>
          </a:prstGeom>
        </p:spPr>
        <p:txBody>
          <a:bodyPr vert="horz" lIns="91440" tIns="45720" rIns="91440" bIns="45720" rtlCol="0">
            <a:normAutofit/>
          </a:bodyPr>
          <a:lstStyle>
            <a:lvl1pPr>
              <a:lnSpc>
                <a:spcPct val="130000"/>
              </a:lnSpc>
              <a:defRPr sz="2000">
                <a:solidFill>
                  <a:srgbClr val="585E60"/>
                </a:solidFill>
                <a:latin typeface="Noto Serif"/>
                <a:cs typeface="Noto Serif"/>
              </a:defRPr>
            </a:lvl1pPr>
            <a:lvl2pPr>
              <a:lnSpc>
                <a:spcPct val="130000"/>
              </a:lnSpc>
              <a:defRPr sz="2000">
                <a:solidFill>
                  <a:srgbClr val="585E60"/>
                </a:solidFill>
                <a:latin typeface="Noto Serif"/>
                <a:cs typeface="Noto Serif"/>
              </a:defRPr>
            </a:lvl2pPr>
            <a:lvl3pPr>
              <a:lnSpc>
                <a:spcPct val="130000"/>
              </a:lnSpc>
              <a:defRPr sz="2000">
                <a:solidFill>
                  <a:srgbClr val="585E60"/>
                </a:solidFill>
                <a:latin typeface="Noto Serif"/>
                <a:cs typeface="Noto Serif"/>
              </a:defRPr>
            </a:lvl3pPr>
            <a:lvl4pPr>
              <a:lnSpc>
                <a:spcPct val="130000"/>
              </a:lnSpc>
              <a:defRPr sz="2000">
                <a:solidFill>
                  <a:srgbClr val="585E60"/>
                </a:solidFill>
                <a:latin typeface="Noto Serif"/>
                <a:cs typeface="Noto Serif"/>
              </a:defRPr>
            </a:lvl4pPr>
            <a:lvl5pPr>
              <a:lnSpc>
                <a:spcPct val="130000"/>
              </a:lnSpc>
              <a:defRPr sz="2000">
                <a:solidFill>
                  <a:srgbClr val="585E60"/>
                </a:solidFill>
                <a:latin typeface="Noto Serif"/>
                <a:cs typeface="Noto Seri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36248491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lumn Bulleted Lis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254" y="683764"/>
            <a:ext cx="7957748" cy="82821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sz="half" idx="1" hasCustomPrompt="1"/>
          </p:nvPr>
        </p:nvSpPr>
        <p:spPr>
          <a:xfrm>
            <a:off x="575254" y="1634014"/>
            <a:ext cx="3920546" cy="3890908"/>
          </a:xfrm>
        </p:spPr>
        <p:txBody>
          <a:bodyPr>
            <a:normAutofit/>
          </a:bodyPr>
          <a:lstStyle>
            <a:lvl1pPr>
              <a:defRPr sz="2000" b="0" i="0">
                <a:solidFill>
                  <a:srgbClr val="585E60"/>
                </a:solidFill>
                <a:latin typeface="Noto Serif"/>
                <a:cs typeface="Noto Serif"/>
              </a:defRPr>
            </a:lvl1pPr>
            <a:lvl2pPr>
              <a:defRPr sz="2000" b="0" i="0">
                <a:solidFill>
                  <a:srgbClr val="585E60"/>
                </a:solidFill>
                <a:latin typeface="Noto Serif"/>
                <a:cs typeface="Noto Serif"/>
              </a:defRPr>
            </a:lvl2pPr>
            <a:lvl3pPr>
              <a:defRPr sz="2000" b="0" i="0">
                <a:solidFill>
                  <a:srgbClr val="585E60"/>
                </a:solidFill>
                <a:latin typeface="Noto Serif"/>
                <a:cs typeface="Noto Serif"/>
              </a:defRPr>
            </a:lvl3pPr>
            <a:lvl4pPr>
              <a:defRPr sz="2000" b="0" i="0">
                <a:solidFill>
                  <a:srgbClr val="585E60"/>
                </a:solidFill>
                <a:latin typeface="Noto Serif"/>
                <a:cs typeface="Noto Serif"/>
              </a:defRPr>
            </a:lvl4pPr>
            <a:lvl5pPr>
              <a:defRPr sz="2000" b="0" i="0">
                <a:solidFill>
                  <a:srgbClr val="585E60"/>
                </a:solidFill>
                <a:latin typeface="Noto Serif"/>
                <a:cs typeface="Noto Serif"/>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hasCustomPrompt="1"/>
          </p:nvPr>
        </p:nvSpPr>
        <p:spPr>
          <a:xfrm>
            <a:off x="4648200" y="1634013"/>
            <a:ext cx="3884802" cy="3890909"/>
          </a:xfrm>
        </p:spPr>
        <p:txBody>
          <a:bodyPr>
            <a:normAutofit/>
          </a:bodyPr>
          <a:lstStyle>
            <a:lvl1pPr>
              <a:defRPr sz="2000">
                <a:solidFill>
                  <a:srgbClr val="585E60"/>
                </a:solidFill>
                <a:latin typeface="Noto Serif"/>
                <a:cs typeface="Noto Serif"/>
              </a:defRPr>
            </a:lvl1pPr>
            <a:lvl2pPr>
              <a:defRPr sz="2000">
                <a:solidFill>
                  <a:srgbClr val="585E60"/>
                </a:solidFill>
                <a:latin typeface="Noto Serif"/>
                <a:cs typeface="Noto Serif"/>
              </a:defRPr>
            </a:lvl2pPr>
            <a:lvl3pPr>
              <a:defRPr sz="2000">
                <a:solidFill>
                  <a:srgbClr val="585E60"/>
                </a:solidFill>
                <a:latin typeface="Noto Serif"/>
                <a:cs typeface="Noto Serif"/>
              </a:defRPr>
            </a:lvl3pPr>
            <a:lvl4pPr>
              <a:defRPr sz="2000">
                <a:solidFill>
                  <a:srgbClr val="585E60"/>
                </a:solidFill>
                <a:latin typeface="Noto Serif"/>
                <a:cs typeface="Noto Serif"/>
              </a:defRPr>
            </a:lvl4pPr>
            <a:lvl5pPr>
              <a:defRPr sz="2000">
                <a:solidFill>
                  <a:srgbClr val="585E60"/>
                </a:solidFill>
                <a:latin typeface="Noto Serif"/>
                <a:cs typeface="Noto Serif"/>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3711556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6827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811230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Slide w/Logo">
    <p:spTree>
      <p:nvGrpSpPr>
        <p:cNvPr id="1" name=""/>
        <p:cNvGrpSpPr/>
        <p:nvPr/>
      </p:nvGrpSpPr>
      <p:grpSpPr>
        <a:xfrm>
          <a:off x="0" y="0"/>
          <a:ext cx="0" cy="0"/>
          <a:chOff x="0" y="0"/>
          <a:chExt cx="0" cy="0"/>
        </a:xfrm>
      </p:grpSpPr>
      <p:sp>
        <p:nvSpPr>
          <p:cNvPr id="7" name="Content Placeholder 2"/>
          <p:cNvSpPr>
            <a:spLocks noGrp="1"/>
          </p:cNvSpPr>
          <p:nvPr>
            <p:ph sz="half" idx="1"/>
          </p:nvPr>
        </p:nvSpPr>
        <p:spPr>
          <a:xfrm>
            <a:off x="987746" y="1187581"/>
            <a:ext cx="7243471" cy="451517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3" name="Text Placeholder 2"/>
          <p:cNvSpPr>
            <a:spLocks noGrp="1"/>
          </p:cNvSpPr>
          <p:nvPr>
            <p:ph type="body" sz="quarter" idx="10" hasCustomPrompt="1"/>
          </p:nvPr>
        </p:nvSpPr>
        <p:spPr>
          <a:xfrm>
            <a:off x="575864" y="493443"/>
            <a:ext cx="4597400" cy="447218"/>
          </a:xfrm>
        </p:spPr>
        <p:txBody>
          <a:bodyPr/>
          <a:lstStyle>
            <a:lvl1pPr marL="0" indent="0">
              <a:buNone/>
              <a:defRPr b="0" i="0">
                <a:solidFill>
                  <a:schemeClr val="accent4"/>
                </a:solidFill>
                <a:latin typeface="Lato Regular"/>
                <a:cs typeface="Lato Regular"/>
              </a:defRPr>
            </a:lvl1pPr>
            <a:lvl2pPr marL="457200" indent="0">
              <a:buNone/>
              <a:defRPr/>
            </a:lvl2pPr>
            <a:lvl3pPr marL="914400" indent="0">
              <a:buNone/>
              <a:defRPr/>
            </a:lvl3pPr>
            <a:lvl4pPr marL="1371600" indent="0">
              <a:buNone/>
              <a:defRPr/>
            </a:lvl4pPr>
          </a:lstStyle>
          <a:p>
            <a:pPr lvl="0"/>
            <a:r>
              <a:rPr lang="en-US" dirty="0" smtClean="0"/>
              <a:t>Title of Object</a:t>
            </a:r>
          </a:p>
        </p:txBody>
      </p:sp>
      <p:sp>
        <p:nvSpPr>
          <p:cNvPr id="4"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34224494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hort Drop Quote, Lato ">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1940215" y="2010661"/>
            <a:ext cx="5300242" cy="3104177"/>
          </a:xfrm>
          <a:prstGeom prst="rect">
            <a:avLst/>
          </a:prstGeom>
        </p:spPr>
        <p:txBody>
          <a:bodyPr vert="horz" lIns="91440" tIns="45720" rIns="91440" bIns="45720" rtlCol="0" anchor="ctr">
            <a:normAutofit/>
          </a:bodyPr>
          <a:lstStyle>
            <a:lvl1pPr marL="228600" indent="-173736" algn="l">
              <a:defRPr baseline="0"/>
            </a:lvl1pPr>
          </a:lstStyle>
          <a:p>
            <a:r>
              <a:rPr lang="en-US" dirty="0" smtClean="0"/>
              <a:t>“Click to add short drop quote”</a:t>
            </a:r>
            <a:br>
              <a:rPr lang="en-US" dirty="0" smtClean="0"/>
            </a:br>
            <a:endParaRPr lang="en-US" dirty="0"/>
          </a:p>
        </p:txBody>
      </p:sp>
      <p:sp>
        <p:nvSpPr>
          <p:cNvPr id="3" name="Slide Number Placeholder 5"/>
          <p:cNvSpPr>
            <a:spLocks noGrp="1"/>
          </p:cNvSpPr>
          <p:nvPr userDrawn="1"/>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2047180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nger Drop Quote, Noto Serif">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2922" y="980126"/>
            <a:ext cx="7604983" cy="3464874"/>
          </a:xfrm>
        </p:spPr>
        <p:txBody>
          <a:bodyPr>
            <a:normAutofit/>
          </a:bodyPr>
          <a:lstStyle>
            <a:lvl1pPr algn="l">
              <a:lnSpc>
                <a:spcPct val="120000"/>
              </a:lnSpc>
              <a:defRPr sz="2800" baseline="0">
                <a:solidFill>
                  <a:srgbClr val="585E60"/>
                </a:solidFill>
                <a:latin typeface="Noto Serif"/>
                <a:cs typeface="Noto Serif"/>
              </a:defRPr>
            </a:lvl1pPr>
          </a:lstStyle>
          <a:p>
            <a:r>
              <a:rPr lang="en-US" dirty="0" smtClean="0"/>
              <a:t>Click to add long drop quote. Click to add long drop quote. Click to add long drop quote. Click to add long drop quote. Click to add long drop quote. Click to add long drop quote. Click to add long drop quote. Click to add long drop quote. Click to add long drop quote. Click to add long drop quote.</a:t>
            </a:r>
            <a:endParaRPr lang="en-US" dirty="0"/>
          </a:p>
        </p:txBody>
      </p:sp>
      <p:sp>
        <p:nvSpPr>
          <p:cNvPr id="5" name="Text Placeholder 4"/>
          <p:cNvSpPr>
            <a:spLocks noGrp="1"/>
          </p:cNvSpPr>
          <p:nvPr>
            <p:ph type="body" sz="quarter" idx="10" hasCustomPrompt="1"/>
          </p:nvPr>
        </p:nvSpPr>
        <p:spPr>
          <a:xfrm>
            <a:off x="802922" y="5067404"/>
            <a:ext cx="4111625" cy="504825"/>
          </a:xfrm>
        </p:spPr>
        <p:txBody>
          <a:bodyPr/>
          <a:lstStyle>
            <a:lvl1pPr marL="0" indent="0">
              <a:buNone/>
              <a:defRPr sz="2000">
                <a:solidFill>
                  <a:srgbClr val="585E60"/>
                </a:solidFill>
              </a:defRPr>
            </a:lvl1pPr>
          </a:lstStyle>
          <a:p>
            <a:pPr lvl="0"/>
            <a:r>
              <a:rPr lang="en-US" dirty="0" smtClean="0"/>
              <a:t>— Click to add attribution</a:t>
            </a:r>
            <a:endParaRPr lang="en-US" dirty="0"/>
          </a:p>
        </p:txBody>
      </p:sp>
      <p:sp>
        <p:nvSpPr>
          <p:cNvPr id="4"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8031705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Headline and Log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a:solidFill>
                  <a:schemeClr val="accent3"/>
                </a:solidFill>
              </a:defRPr>
            </a:lvl1pPr>
          </a:lstStyle>
          <a:p>
            <a:r>
              <a:rPr lang="en-US" dirty="0" smtClean="0"/>
              <a:t>Click to edit title style</a:t>
            </a:r>
            <a:endParaRPr lang="en-US" dirty="0"/>
          </a:p>
        </p:txBody>
      </p:sp>
      <p:sp>
        <p:nvSpPr>
          <p:cNvPr id="3" name="Slide Number Placeholder 5"/>
          <p:cNvSpPr>
            <a:spLocks noGrp="1"/>
          </p:cNvSpPr>
          <p:nvPr userDrawn="1"/>
        </p:nvSpPr>
        <p:spPr>
          <a:xfrm>
            <a:off x="211579" y="6366845"/>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59DB8F-8FAF-2B4A-8A2B-8E81A1CA772A}" type="slidenum">
              <a:rPr lang="en-US" sz="1200" smtClean="0">
                <a:solidFill>
                  <a:srgbClr val="585E60"/>
                </a:solidFill>
                <a:latin typeface="Noto Serif" charset="0"/>
                <a:ea typeface="Noto Serif" charset="0"/>
                <a:cs typeface="Noto Serif" charset="0"/>
              </a:rPr>
              <a:pPr/>
              <a:t>‹#›</a:t>
            </a:fld>
            <a:endParaRPr lang="en-US" sz="1200" dirty="0">
              <a:solidFill>
                <a:srgbClr val="585E60"/>
              </a:solidFill>
              <a:latin typeface="Noto Serif" charset="0"/>
              <a:ea typeface="Noto Serif" charset="0"/>
              <a:cs typeface="Noto Serif" charset="0"/>
            </a:endParaRPr>
          </a:p>
        </p:txBody>
      </p:sp>
    </p:spTree>
    <p:extLst>
      <p:ext uri="{BB962C8B-B14F-4D97-AF65-F5344CB8AC3E}">
        <p14:creationId xmlns:p14="http://schemas.microsoft.com/office/powerpoint/2010/main" val="1125074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w/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099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97C4D5-D8AE-497E-A914-3FFA74E520C6}" type="datetime1">
              <a:rPr lang="en-US">
                <a:solidFill>
                  <a:prstClr val="white"/>
                </a:solidFill>
              </a:rPr>
              <a:pPr>
                <a:defRPr/>
              </a:pPr>
              <a:t>5/8/2018</a:t>
            </a:fld>
            <a:endParaRPr lang="en-US" dirty="0">
              <a:solidFill>
                <a:prstClr val="white"/>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6" name="Slide Number Placeholder 5"/>
          <p:cNvSpPr>
            <a:spLocks noGrp="1"/>
          </p:cNvSpPr>
          <p:nvPr>
            <p:ph type="sldNum" sz="quarter" idx="12"/>
          </p:nvPr>
        </p:nvSpPr>
        <p:spPr/>
        <p:txBody>
          <a:bodyPr/>
          <a:lstStyle>
            <a:lvl1pPr>
              <a:defRPr/>
            </a:lvl1pPr>
          </a:lstStyle>
          <a:p>
            <a:pPr>
              <a:defRPr/>
            </a:pPr>
            <a:fld id="{315CD9C3-15E3-4236-8069-B36D2ADEA665}"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204122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30562" y="2825750"/>
            <a:ext cx="5913437" cy="992188"/>
          </a:xfrm>
        </p:spPr>
        <p:txBody>
          <a:bodyPr anchor="t"/>
          <a:lstStyle>
            <a:lvl1pPr algn="ctr">
              <a:defRPr sz="4000" b="1" cap="all" baseline="0"/>
            </a:lvl1p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E155C440-03EB-4F39-9C32-EFB120949AF1}" type="datetime1">
              <a:rPr lang="en-US">
                <a:solidFill>
                  <a:prstClr val="white"/>
                </a:solidFill>
              </a:rPr>
              <a:pPr>
                <a:defRPr/>
              </a:pPr>
              <a:t>5/8/2018</a:t>
            </a:fld>
            <a:endParaRPr lang="en-US" dirty="0">
              <a:solidFill>
                <a:prstClr val="white"/>
              </a:solidFill>
            </a:endParaRPr>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5" name="Slide Number Placeholder 5"/>
          <p:cNvSpPr>
            <a:spLocks noGrp="1"/>
          </p:cNvSpPr>
          <p:nvPr>
            <p:ph type="sldNum" sz="quarter" idx="12"/>
          </p:nvPr>
        </p:nvSpPr>
        <p:spPr/>
        <p:txBody>
          <a:bodyPr/>
          <a:lstStyle>
            <a:lvl1pPr>
              <a:defRPr/>
            </a:lvl1pPr>
          </a:lstStyle>
          <a:p>
            <a:pPr>
              <a:defRPr/>
            </a:pPr>
            <a:fld id="{99D830EE-B855-421F-A7D3-B6153CD330FE}"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1448108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6EBCC79-715E-43C3-B80D-9C7828EE2721}" type="datetime1">
              <a:rPr lang="en-US">
                <a:solidFill>
                  <a:prstClr val="white"/>
                </a:solidFill>
              </a:rPr>
              <a:pPr>
                <a:defRPr/>
              </a:pPr>
              <a:t>5/8/2018</a:t>
            </a:fld>
            <a:endParaRPr lang="en-US" dirty="0">
              <a:solidFill>
                <a:prstClr val="white"/>
              </a:solidFill>
            </a:endParaRPr>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7" name="Slide Number Placeholder 5"/>
          <p:cNvSpPr>
            <a:spLocks noGrp="1"/>
          </p:cNvSpPr>
          <p:nvPr>
            <p:ph type="sldNum" sz="quarter" idx="12"/>
          </p:nvPr>
        </p:nvSpPr>
        <p:spPr/>
        <p:txBody>
          <a:bodyPr/>
          <a:lstStyle>
            <a:lvl1pPr>
              <a:defRPr/>
            </a:lvl1pPr>
          </a:lstStyle>
          <a:p>
            <a:pPr>
              <a:defRPr/>
            </a:pPr>
            <a:fld id="{8EAEF2C2-A922-4ECE-B4A9-0B6AE191AAE1}"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98275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2709BBF-C674-47DB-A107-808A52F358EC}" type="datetime1">
              <a:rPr lang="en-US">
                <a:solidFill>
                  <a:prstClr val="white"/>
                </a:solidFill>
              </a:rPr>
              <a:pPr>
                <a:defRPr/>
              </a:pPr>
              <a:t>5/8/2018</a:t>
            </a:fld>
            <a:endParaRPr lang="en-US" dirty="0">
              <a:solidFill>
                <a:prstClr val="white"/>
              </a:solidFill>
            </a:endParaRPr>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white"/>
                </a:solidFill>
              </a:rPr>
              <a:t>Presentation Footer</a:t>
            </a:r>
          </a:p>
        </p:txBody>
      </p:sp>
      <p:sp>
        <p:nvSpPr>
          <p:cNvPr id="9" name="Slide Number Placeholder 5"/>
          <p:cNvSpPr>
            <a:spLocks noGrp="1"/>
          </p:cNvSpPr>
          <p:nvPr>
            <p:ph type="sldNum" sz="quarter" idx="12"/>
          </p:nvPr>
        </p:nvSpPr>
        <p:spPr/>
        <p:txBody>
          <a:bodyPr/>
          <a:lstStyle>
            <a:lvl1pPr>
              <a:defRPr/>
            </a:lvl1pPr>
          </a:lstStyle>
          <a:p>
            <a:pPr>
              <a:defRPr/>
            </a:pPr>
            <a:fld id="{9263AFBD-68D0-4021-8F96-047316B5F7AB}" type="slidenum">
              <a:rPr lang="en-US" altLang="en-US">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59394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3.jpe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4.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heme" Target="../theme/theme5.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8.emf"/><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40601"/>
            <a:ext cx="8229600" cy="1187865"/>
          </a:xfrm>
          <a:prstGeom prst="rect">
            <a:avLst/>
          </a:prstGeom>
        </p:spPr>
        <p:txBody>
          <a:bodyPr vert="horz" lIns="91440" tIns="45720" rIns="91440" bIns="45720" rtlCol="0" anchor="ctr">
            <a:normAutofit/>
          </a:bodyPr>
          <a:lstStyle/>
          <a:p>
            <a:r>
              <a:rPr lang="en-US" dirty="0"/>
              <a:t>Click to edit Master title style</a:t>
            </a:r>
            <a:br>
              <a:rPr lang="en-US" dirty="0"/>
            </a:br>
            <a:r>
              <a:rPr lang="en-US" dirty="0"/>
              <a:t>Click to edit Master title style</a:t>
            </a:r>
          </a:p>
        </p:txBody>
      </p:sp>
      <p:sp>
        <p:nvSpPr>
          <p:cNvPr id="3" name="Text Placeholder 2"/>
          <p:cNvSpPr>
            <a:spLocks noGrp="1"/>
          </p:cNvSpPr>
          <p:nvPr>
            <p:ph type="body" idx="1"/>
          </p:nvPr>
        </p:nvSpPr>
        <p:spPr>
          <a:xfrm>
            <a:off x="457200" y="2266165"/>
            <a:ext cx="8229600" cy="3956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8395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0" r:id="rId3"/>
    <p:sldLayoutId id="2147483691" r:id="rId4"/>
  </p:sldLayoutIdLst>
  <p:txStyles>
    <p:titleStyle>
      <a:lvl1pPr algn="ctr" defTabSz="457200" rtl="0" eaLnBrk="1" latinLnBrk="0" hangingPunct="1">
        <a:spcBef>
          <a:spcPct val="0"/>
        </a:spcBef>
        <a:buNone/>
        <a:defRPr sz="4000" b="1" i="0" kern="1200">
          <a:solidFill>
            <a:schemeClr val="tx1"/>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2843213" y="6205538"/>
            <a:ext cx="67945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chemeClr val="bg1"/>
                </a:solidFill>
                <a:latin typeface="Arial" pitchFamily="34" charset="0"/>
                <a:ea typeface="ＭＳ Ｐゴシック"/>
                <a:cs typeface="ＭＳ Ｐゴシック"/>
              </a:defRPr>
            </a:lvl1pPr>
          </a:lstStyle>
          <a:p>
            <a:pPr defTabSz="914400" fontAlgn="base">
              <a:spcBef>
                <a:spcPct val="0"/>
              </a:spcBef>
              <a:spcAft>
                <a:spcPct val="0"/>
              </a:spcAft>
              <a:defRPr/>
            </a:pPr>
            <a:fld id="{26D3A145-D40A-473F-A4EE-7237B469A896}" type="datetime1">
              <a:rPr lang="en-US">
                <a:solidFill>
                  <a:prstClr val="white"/>
                </a:solidFill>
              </a:rPr>
              <a:pPr defTabSz="914400" fontAlgn="base">
                <a:spcBef>
                  <a:spcPct val="0"/>
                </a:spcBef>
                <a:spcAft>
                  <a:spcPct val="0"/>
                </a:spcAft>
                <a:defRPr/>
              </a:pPr>
              <a:t>5/8/2018</a:t>
            </a:fld>
            <a:endParaRPr lang="en-US" dirty="0">
              <a:solidFill>
                <a:prstClr val="white"/>
              </a:solidFill>
            </a:endParaRPr>
          </a:p>
        </p:txBody>
      </p:sp>
      <p:sp>
        <p:nvSpPr>
          <p:cNvPr id="5" name="Footer Placeholder 4"/>
          <p:cNvSpPr>
            <a:spLocks noGrp="1"/>
          </p:cNvSpPr>
          <p:nvPr>
            <p:ph type="ftr" sz="quarter" idx="3"/>
          </p:nvPr>
        </p:nvSpPr>
        <p:spPr>
          <a:xfrm>
            <a:off x="147638" y="6205538"/>
            <a:ext cx="2047875" cy="365125"/>
          </a:xfrm>
          <a:prstGeom prst="rect">
            <a:avLst/>
          </a:prstGeom>
        </p:spPr>
        <p:txBody>
          <a:bodyPr vert="horz" lIns="91440" tIns="45720" rIns="91440" bIns="45720" rtlCol="0" anchor="ctr"/>
          <a:lstStyle>
            <a:lvl1pPr algn="l" eaLnBrk="1" hangingPunct="1">
              <a:defRPr sz="1000">
                <a:solidFill>
                  <a:schemeClr val="bg1"/>
                </a:solidFill>
                <a:latin typeface="Arial" charset="0"/>
                <a:ea typeface="ＭＳ Ｐゴシック" charset="0"/>
                <a:cs typeface="+mn-cs"/>
              </a:defRPr>
            </a:lvl1pPr>
          </a:lstStyle>
          <a:p>
            <a:pPr defTabSz="914400" fontAlgn="base">
              <a:spcBef>
                <a:spcPct val="0"/>
              </a:spcBef>
              <a:spcAft>
                <a:spcPct val="0"/>
              </a:spcAft>
              <a:defRPr/>
            </a:pPr>
            <a:r>
              <a:rPr lang="en-US" dirty="0">
                <a:solidFill>
                  <a:prstClr val="white"/>
                </a:solidFill>
              </a:rPr>
              <a:t>Presentation Footer</a:t>
            </a:r>
          </a:p>
        </p:txBody>
      </p:sp>
      <p:sp>
        <p:nvSpPr>
          <p:cNvPr id="6" name="Slide Number Placeholder 5"/>
          <p:cNvSpPr>
            <a:spLocks noGrp="1"/>
          </p:cNvSpPr>
          <p:nvPr>
            <p:ph type="sldNum" sz="quarter" idx="4"/>
          </p:nvPr>
        </p:nvSpPr>
        <p:spPr>
          <a:xfrm>
            <a:off x="4103688" y="6205538"/>
            <a:ext cx="5699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bg1"/>
                </a:solidFill>
                <a:latin typeface="Arial" panose="020B0604020202020204" pitchFamily="34" charset="0"/>
                <a:ea typeface="ＭＳ Ｐゴシック" panose="020B0600070205080204" pitchFamily="34" charset="-128"/>
              </a:defRPr>
            </a:lvl1pPr>
          </a:lstStyle>
          <a:p>
            <a:pPr defTabSz="914400" fontAlgn="base">
              <a:spcBef>
                <a:spcPct val="0"/>
              </a:spcBef>
              <a:spcAft>
                <a:spcPct val="0"/>
              </a:spcAft>
              <a:defRPr/>
            </a:pPr>
            <a:fld id="{B9565AF9-7549-4738-9DEA-C684AD79F969}" type="slidenum">
              <a:rPr lang="en-US" altLang="en-US">
                <a:solidFill>
                  <a:prstClr val="white"/>
                </a:solidFill>
              </a:rPr>
              <a:pPr defTabSz="914400" fontAlgn="base">
                <a:spcBef>
                  <a:spcPct val="0"/>
                </a:spcBef>
                <a:spcAft>
                  <a:spcPct val="0"/>
                </a:spcAft>
                <a:defRPr/>
              </a:pPr>
              <a:t>‹#›</a:t>
            </a:fld>
            <a:endParaRPr lang="en-US" altLang="en-US" dirty="0">
              <a:solidFill>
                <a:prstClr val="white"/>
              </a:solidFill>
            </a:endParaRPr>
          </a:p>
        </p:txBody>
      </p:sp>
    </p:spTree>
    <p:extLst>
      <p:ext uri="{BB962C8B-B14F-4D97-AF65-F5344CB8AC3E}">
        <p14:creationId xmlns:p14="http://schemas.microsoft.com/office/powerpoint/2010/main" val="403712586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hf hdr="0"/>
  <p:txStyles>
    <p:titleStyle>
      <a:lvl1pPr algn="ctr" defTabSz="457200" rtl="0" eaLnBrk="0" fontAlgn="base" hangingPunct="0">
        <a:spcBef>
          <a:spcPct val="0"/>
        </a:spcBef>
        <a:spcAft>
          <a:spcPct val="0"/>
        </a:spcAft>
        <a:defRPr sz="4400" b="1" kern="1200">
          <a:solidFill>
            <a:srgbClr val="007063"/>
          </a:solidFill>
          <a:latin typeface="Arial"/>
          <a:ea typeface="ＭＳ Ｐゴシック"/>
          <a:cs typeface="ＭＳ Ｐゴシック"/>
        </a:defRPr>
      </a:lvl1pPr>
      <a:lvl2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2pPr>
      <a:lvl3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3pPr>
      <a:lvl4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4pPr>
      <a:lvl5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5pPr>
      <a:lvl6pPr marL="4572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6pPr>
      <a:lvl7pPr marL="9144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7pPr>
      <a:lvl8pPr marL="13716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8pPr>
      <a:lvl9pPr marL="18288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007063"/>
          </a:solidFill>
          <a:latin typeface="Arial"/>
          <a:ea typeface="ＭＳ Ｐゴシック"/>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7063"/>
          </a:solidFill>
          <a:latin typeface="Arial"/>
          <a:ea typeface="ＭＳ Ｐゴシック"/>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7063"/>
          </a:solidFill>
          <a:latin typeface="Arial"/>
          <a:ea typeface="ＭＳ Ｐゴシック"/>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7063"/>
          </a:solidFill>
          <a:latin typeface="Arial"/>
          <a:ea typeface="ＭＳ Ｐゴシック"/>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7063"/>
          </a:solidFill>
          <a:latin typeface="Arial"/>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2843213" y="6205538"/>
            <a:ext cx="67945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000">
                <a:solidFill>
                  <a:schemeClr val="bg1"/>
                </a:solidFill>
                <a:latin typeface="Arial" pitchFamily="34" charset="0"/>
                <a:ea typeface="ＭＳ Ｐゴシック"/>
                <a:cs typeface="ＭＳ Ｐゴシック"/>
              </a:defRPr>
            </a:lvl1pPr>
          </a:lstStyle>
          <a:p>
            <a:pPr defTabSz="914400" fontAlgn="base">
              <a:spcBef>
                <a:spcPct val="0"/>
              </a:spcBef>
              <a:spcAft>
                <a:spcPct val="0"/>
              </a:spcAft>
              <a:defRPr/>
            </a:pPr>
            <a:fld id="{000A01B9-6C94-4194-972A-74140ED0FE5E}" type="datetime1">
              <a:rPr lang="en-US">
                <a:solidFill>
                  <a:prstClr val="white"/>
                </a:solidFill>
              </a:rPr>
              <a:pPr defTabSz="914400" fontAlgn="base">
                <a:spcBef>
                  <a:spcPct val="0"/>
                </a:spcBef>
                <a:spcAft>
                  <a:spcPct val="0"/>
                </a:spcAft>
                <a:defRPr/>
              </a:pPr>
              <a:t>5/8/2018</a:t>
            </a:fld>
            <a:endParaRPr lang="en-US" dirty="0">
              <a:solidFill>
                <a:prstClr val="white"/>
              </a:solidFill>
            </a:endParaRPr>
          </a:p>
        </p:txBody>
      </p:sp>
      <p:sp>
        <p:nvSpPr>
          <p:cNvPr id="5" name="Footer Placeholder 4"/>
          <p:cNvSpPr>
            <a:spLocks noGrp="1"/>
          </p:cNvSpPr>
          <p:nvPr>
            <p:ph type="ftr" sz="quarter" idx="3"/>
          </p:nvPr>
        </p:nvSpPr>
        <p:spPr>
          <a:xfrm>
            <a:off x="147638" y="6205538"/>
            <a:ext cx="2047875" cy="365125"/>
          </a:xfrm>
          <a:prstGeom prst="rect">
            <a:avLst/>
          </a:prstGeom>
        </p:spPr>
        <p:txBody>
          <a:bodyPr vert="horz" lIns="91440" tIns="45720" rIns="91440" bIns="45720" rtlCol="0" anchor="ctr"/>
          <a:lstStyle>
            <a:lvl1pPr algn="l" eaLnBrk="1" hangingPunct="1">
              <a:defRPr sz="1000">
                <a:solidFill>
                  <a:schemeClr val="bg1"/>
                </a:solidFill>
                <a:latin typeface="Arial" charset="0"/>
                <a:ea typeface="ＭＳ Ｐゴシック" charset="0"/>
                <a:cs typeface="+mn-cs"/>
              </a:defRPr>
            </a:lvl1pPr>
          </a:lstStyle>
          <a:p>
            <a:pPr defTabSz="914400" fontAlgn="base">
              <a:spcBef>
                <a:spcPct val="0"/>
              </a:spcBef>
              <a:spcAft>
                <a:spcPct val="0"/>
              </a:spcAft>
              <a:defRPr/>
            </a:pPr>
            <a:r>
              <a:rPr lang="en-US" dirty="0">
                <a:solidFill>
                  <a:prstClr val="white"/>
                </a:solidFill>
              </a:rPr>
              <a:t>Presentation Footer</a:t>
            </a:r>
          </a:p>
        </p:txBody>
      </p:sp>
      <p:sp>
        <p:nvSpPr>
          <p:cNvPr id="6" name="Slide Number Placeholder 5"/>
          <p:cNvSpPr>
            <a:spLocks noGrp="1"/>
          </p:cNvSpPr>
          <p:nvPr>
            <p:ph type="sldNum" sz="quarter" idx="4"/>
          </p:nvPr>
        </p:nvSpPr>
        <p:spPr>
          <a:xfrm>
            <a:off x="4103688" y="6205538"/>
            <a:ext cx="56991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bg1"/>
                </a:solidFill>
                <a:latin typeface="Arial" panose="020B0604020202020204" pitchFamily="34" charset="0"/>
                <a:ea typeface="ＭＳ Ｐゴシック" panose="020B0600070205080204" pitchFamily="34" charset="-128"/>
              </a:defRPr>
            </a:lvl1pPr>
          </a:lstStyle>
          <a:p>
            <a:pPr defTabSz="914400" fontAlgn="base">
              <a:spcBef>
                <a:spcPct val="0"/>
              </a:spcBef>
              <a:spcAft>
                <a:spcPct val="0"/>
              </a:spcAft>
              <a:defRPr/>
            </a:pPr>
            <a:fld id="{EF76F61E-D26F-4FE3-8A2E-C4948C0E6EDB}" type="slidenum">
              <a:rPr lang="en-US" altLang="en-US">
                <a:solidFill>
                  <a:prstClr val="white"/>
                </a:solidFill>
              </a:rPr>
              <a:pPr defTabSz="914400" fontAlgn="base">
                <a:spcBef>
                  <a:spcPct val="0"/>
                </a:spcBef>
                <a:spcAft>
                  <a:spcPct val="0"/>
                </a:spcAft>
                <a:defRPr/>
              </a:pPr>
              <a:t>‹#›</a:t>
            </a:fld>
            <a:endParaRPr lang="en-US" altLang="en-US" dirty="0">
              <a:solidFill>
                <a:prstClr val="white"/>
              </a:solidFill>
            </a:endParaRPr>
          </a:p>
        </p:txBody>
      </p:sp>
    </p:spTree>
    <p:extLst>
      <p:ext uri="{BB962C8B-B14F-4D97-AF65-F5344CB8AC3E}">
        <p14:creationId xmlns:p14="http://schemas.microsoft.com/office/powerpoint/2010/main" val="28286872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p:txStyles>
    <p:titleStyle>
      <a:lvl1pPr algn="ctr" defTabSz="457200" rtl="0" eaLnBrk="0" fontAlgn="base" hangingPunct="0">
        <a:spcBef>
          <a:spcPct val="0"/>
        </a:spcBef>
        <a:spcAft>
          <a:spcPct val="0"/>
        </a:spcAft>
        <a:defRPr sz="4400" b="1" kern="1200">
          <a:solidFill>
            <a:srgbClr val="007063"/>
          </a:solidFill>
          <a:latin typeface="Arial"/>
          <a:ea typeface="ＭＳ Ｐゴシック"/>
          <a:cs typeface="ＭＳ Ｐゴシック"/>
        </a:defRPr>
      </a:lvl1pPr>
      <a:lvl2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2pPr>
      <a:lvl3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3pPr>
      <a:lvl4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4pPr>
      <a:lvl5pPr algn="ctr" defTabSz="457200" rtl="0" eaLnBrk="0" fontAlgn="base" hangingPunct="0">
        <a:spcBef>
          <a:spcPct val="0"/>
        </a:spcBef>
        <a:spcAft>
          <a:spcPct val="0"/>
        </a:spcAft>
        <a:defRPr sz="4400" b="1">
          <a:solidFill>
            <a:srgbClr val="007063"/>
          </a:solidFill>
          <a:latin typeface="Arial" pitchFamily="34" charset="0"/>
          <a:ea typeface="ＭＳ Ｐゴシック"/>
          <a:cs typeface="ＭＳ Ｐゴシック"/>
        </a:defRPr>
      </a:lvl5pPr>
      <a:lvl6pPr marL="4572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6pPr>
      <a:lvl7pPr marL="9144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7pPr>
      <a:lvl8pPr marL="13716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8pPr>
      <a:lvl9pPr marL="1828800" algn="ctr" defTabSz="457200" rtl="0" fontAlgn="base">
        <a:spcBef>
          <a:spcPct val="0"/>
        </a:spcBef>
        <a:spcAft>
          <a:spcPct val="0"/>
        </a:spcAft>
        <a:defRPr sz="4400" b="1">
          <a:solidFill>
            <a:srgbClr val="007063"/>
          </a:solidFill>
          <a:latin typeface="Arial" pitchFamily="34" charset="0"/>
          <a:ea typeface="ＭＳ Ｐゴシック"/>
          <a:cs typeface="ＭＳ Ｐゴシック"/>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007063"/>
          </a:solidFill>
          <a:latin typeface="Arial"/>
          <a:ea typeface="ＭＳ Ｐゴシック"/>
          <a:cs typeface="ＭＳ Ｐゴシック"/>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7063"/>
          </a:solidFill>
          <a:latin typeface="Arial"/>
          <a:ea typeface="ＭＳ Ｐゴシック"/>
          <a:cs typeface="ＭＳ Ｐゴシック"/>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7063"/>
          </a:solidFill>
          <a:latin typeface="Arial"/>
          <a:ea typeface="ＭＳ Ｐゴシック"/>
          <a:cs typeface="ＭＳ Ｐゴシック"/>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7063"/>
          </a:solidFill>
          <a:latin typeface="Arial"/>
          <a:ea typeface="ＭＳ Ｐゴシック"/>
          <a:cs typeface="ＭＳ Ｐゴシック"/>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7063"/>
          </a:solidFill>
          <a:latin typeface="Arial"/>
          <a:ea typeface="ＭＳ Ｐゴシック"/>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pPr defTabSz="914400"/>
            <a:fld id="{1D8BD707-D9CF-40AE-B4C6-C98DA3205C09}" type="datetimeFigureOut">
              <a:rPr lang="en-US" smtClean="0"/>
              <a:pPr defTabSz="914400"/>
              <a:t>5/8/2018</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defTabSz="914400"/>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pPr defTabSz="914400"/>
            <a:fld id="{B6F15528-21DE-4FAA-801E-634DDDAF4B2B}" type="slidenum">
              <a:rPr lang="en-US" smtClean="0"/>
              <a:pPr defTabSz="914400"/>
              <a:t>‹#›</a:t>
            </a:fld>
            <a:endParaRPr lang="en-US" dirty="0"/>
          </a:p>
        </p:txBody>
      </p:sp>
    </p:spTree>
    <p:extLst>
      <p:ext uri="{BB962C8B-B14F-4D97-AF65-F5344CB8AC3E}">
        <p14:creationId xmlns:p14="http://schemas.microsoft.com/office/powerpoint/2010/main" val="304336468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5433" y="691263"/>
            <a:ext cx="7334529"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05433" y="2016825"/>
            <a:ext cx="7334529" cy="40672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27634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Lst>
  <p:hf sldNum="0" hdr="0" ftr="0" dt="0"/>
  <p:txStyles>
    <p:titleStyle>
      <a:lvl1pPr algn="l" defTabSz="457200" rtl="0" eaLnBrk="1" latinLnBrk="0" hangingPunct="1">
        <a:spcBef>
          <a:spcPct val="0"/>
        </a:spcBef>
        <a:buNone/>
        <a:defRPr sz="4400" b="0" i="0" kern="1200">
          <a:solidFill>
            <a:srgbClr val="002776"/>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3200" b="0" i="0" kern="1200">
          <a:solidFill>
            <a:srgbClr val="585E60"/>
          </a:solidFill>
          <a:latin typeface="Noto Serif"/>
          <a:ea typeface="+mn-ea"/>
          <a:cs typeface="Noto Serif"/>
        </a:defRPr>
      </a:lvl1pPr>
      <a:lvl2pPr marL="742950" indent="-285750" algn="l" defTabSz="457200" rtl="0" eaLnBrk="1" latinLnBrk="0" hangingPunct="1">
        <a:spcBef>
          <a:spcPct val="20000"/>
        </a:spcBef>
        <a:buFont typeface="Arial"/>
        <a:buChar char="–"/>
        <a:defRPr sz="2800" b="0" i="0" kern="1200">
          <a:solidFill>
            <a:srgbClr val="585E60"/>
          </a:solidFill>
          <a:latin typeface="Noto Serif"/>
          <a:ea typeface="+mn-ea"/>
          <a:cs typeface="Noto Serif"/>
        </a:defRPr>
      </a:lvl2pPr>
      <a:lvl3pPr marL="1143000" indent="-228600" algn="l" defTabSz="457200" rtl="0" eaLnBrk="1" latinLnBrk="0" hangingPunct="1">
        <a:spcBef>
          <a:spcPct val="20000"/>
        </a:spcBef>
        <a:buFont typeface="Arial"/>
        <a:buChar char="•"/>
        <a:defRPr sz="2400" b="0" i="0" kern="1200">
          <a:solidFill>
            <a:srgbClr val="585E60"/>
          </a:solidFill>
          <a:latin typeface="Noto Serif"/>
          <a:ea typeface="+mn-ea"/>
          <a:cs typeface="Noto Serif"/>
        </a:defRPr>
      </a:lvl3pPr>
      <a:lvl4pPr marL="16002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4pPr>
      <a:lvl5pPr marL="2057400" indent="-228600" algn="l" defTabSz="457200" rtl="0" eaLnBrk="1" latinLnBrk="0" hangingPunct="1">
        <a:spcBef>
          <a:spcPct val="20000"/>
        </a:spcBef>
        <a:buFont typeface="Arial"/>
        <a:buChar char="»"/>
        <a:defRPr sz="2000" b="0" i="0" kern="1200">
          <a:solidFill>
            <a:srgbClr val="585E60"/>
          </a:solidFill>
          <a:latin typeface="Noto Serif"/>
          <a:ea typeface="+mn-ea"/>
          <a:cs typeface="Noto Serif"/>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922" y="677164"/>
            <a:ext cx="7604983" cy="82821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02922" y="1885144"/>
            <a:ext cx="7604983" cy="2985525"/>
          </a:xfrm>
          <a:prstGeom prst="rect">
            <a:avLst/>
          </a:prstGeom>
        </p:spPr>
        <p:txBody>
          <a:bodyPr vert="horz" lIns="91440" tIns="45720" rIns="91440" bIns="45720" rtlCol="0">
            <a:normAutofit/>
          </a:bodyPr>
          <a:lstStyle/>
          <a:p>
            <a:pPr lvl="0"/>
            <a:r>
              <a:rPr lang="en-US" dirty="0" smtClean="0"/>
              <a:t>Click to edit master text style</a:t>
            </a:r>
          </a:p>
        </p:txBody>
      </p:sp>
      <p:pic>
        <p:nvPicPr>
          <p:cNvPr id="4" name="Picture 3" descr="OHSU-RGB-1CGRAY-POS.eps"/>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66700" y="5879300"/>
            <a:ext cx="430860" cy="739091"/>
          </a:xfrm>
          <a:prstGeom prst="rect">
            <a:avLst/>
          </a:prstGeom>
        </p:spPr>
      </p:pic>
    </p:spTree>
    <p:extLst>
      <p:ext uri="{BB962C8B-B14F-4D97-AF65-F5344CB8AC3E}">
        <p14:creationId xmlns:p14="http://schemas.microsoft.com/office/powerpoint/2010/main" val="151473164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b="0" i="0" kern="1200">
          <a:solidFill>
            <a:schemeClr val="accent3"/>
          </a:solidFill>
          <a:latin typeface="Lato Regular"/>
          <a:ea typeface="+mj-ea"/>
          <a:cs typeface="Lato Regular"/>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Noto Serif"/>
          <a:ea typeface="+mn-ea"/>
          <a:cs typeface="Noto Serif"/>
        </a:defRPr>
      </a:lvl1pPr>
      <a:lvl2pPr marL="742950" indent="-285750" algn="l" defTabSz="457200" rtl="0" eaLnBrk="1" latinLnBrk="0" hangingPunct="1">
        <a:spcBef>
          <a:spcPct val="20000"/>
        </a:spcBef>
        <a:buFont typeface="Arial"/>
        <a:buChar char="–"/>
        <a:defRPr sz="24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2.gif"/><Relationship Id="rId4" Type="http://schemas.openxmlformats.org/officeDocument/2006/relationships/diagramLayout" Target="../diagrams/layout2.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4.jpeg"/><Relationship Id="rId3" Type="http://schemas.openxmlformats.org/officeDocument/2006/relationships/image" Target="../media/image12.gif"/><Relationship Id="rId7" Type="http://schemas.openxmlformats.org/officeDocument/2006/relationships/image" Target="../media/image30.png"/><Relationship Id="rId12"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29.jpeg"/><Relationship Id="rId11" Type="http://schemas.openxmlformats.org/officeDocument/2006/relationships/image" Target="../media/image32.jpeg"/><Relationship Id="rId5" Type="http://schemas.openxmlformats.org/officeDocument/2006/relationships/image" Target="../media/image28.jpeg"/><Relationship Id="rId10" Type="http://schemas.openxmlformats.org/officeDocument/2006/relationships/hyperlink" Target="https://www.google.com/url?sa=i&amp;rct=j&amp;q=&amp;esrc=s&amp;frm=1&amp;source=images&amp;cd=&amp;cad=rja&amp;uact=8&amp;ved=0CAcQjRxqFQoTCOnct_Cbk8gCFQc5iAodQngClQ&amp;url=https://www.linkedin.com/pub/scott-shipman/8b/398/300&amp;bvm=bv.103388427,d.cGU&amp;psig=AFQjCNHdxCp-fiWE6zzq9y-CWT_y_yw9CA&amp;ust=1443305967073704" TargetMode="External"/><Relationship Id="rId4" Type="http://schemas.openxmlformats.org/officeDocument/2006/relationships/image" Target="../media/image27.jpeg"/><Relationship Id="rId9" Type="http://schemas.openxmlformats.org/officeDocument/2006/relationships/image" Target="../media/image3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1.xml"/><Relationship Id="rId1" Type="http://schemas.openxmlformats.org/officeDocument/2006/relationships/vmlDrawing" Target="../drawings/vmlDrawing1.vml"/><Relationship Id="rId5" Type="http://schemas.openxmlformats.org/officeDocument/2006/relationships/image" Target="../media/image38.png"/><Relationship Id="rId4" Type="http://schemas.openxmlformats.org/officeDocument/2006/relationships/oleObject" Target="../embeddings/Microsoft_Excel_97-2003_Worksheet1.xls"/></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45.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Clinic First, What’s the Buzz?</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Alex Verdieck, Roger Garvin, OHSU</a:t>
            </a:r>
          </a:p>
          <a:p>
            <a:r>
              <a:rPr lang="en-US" dirty="0" smtClean="0"/>
              <a:t>Meg Dobson, U-Michigan</a:t>
            </a:r>
          </a:p>
          <a:p>
            <a:r>
              <a:rPr lang="en-US" dirty="0" smtClean="0"/>
              <a:t>Walter Mills, Natividad</a:t>
            </a:r>
          </a:p>
          <a:p>
            <a:r>
              <a:rPr lang="en-US" dirty="0" smtClean="0"/>
              <a:t>Barbara Miller</a:t>
            </a:r>
            <a:r>
              <a:rPr lang="en-US" smtClean="0"/>
              <a:t>, OUSCM</a:t>
            </a:r>
            <a:endParaRPr lang="en-US" dirty="0" smtClean="0"/>
          </a:p>
          <a:p>
            <a:r>
              <a:rPr lang="en-US" dirty="0" smtClean="0"/>
              <a:t>Marianna Kong, UCSF</a:t>
            </a:r>
            <a:endParaRPr lang="en-US" dirty="0"/>
          </a:p>
        </p:txBody>
      </p:sp>
    </p:spTree>
    <p:extLst>
      <p:ext uri="{BB962C8B-B14F-4D97-AF65-F5344CB8AC3E}">
        <p14:creationId xmlns:p14="http://schemas.microsoft.com/office/powerpoint/2010/main" val="350477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Diagram 32"/>
          <p:cNvGraphicFramePr/>
          <p:nvPr>
            <p:extLst/>
          </p:nvPr>
        </p:nvGraphicFramePr>
        <p:xfrm>
          <a:off x="359229" y="1396991"/>
          <a:ext cx="3117069" cy="473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xfrm>
            <a:off x="609600" y="482591"/>
            <a:ext cx="7543800" cy="914400"/>
          </a:xfrm>
        </p:spPr>
        <p:txBody>
          <a:bodyPr>
            <a:normAutofit/>
          </a:bodyPr>
          <a:lstStyle/>
          <a:p>
            <a:r>
              <a:rPr lang="en-US" dirty="0" smtClean="0"/>
              <a:t>Teaching clinic study</a:t>
            </a:r>
            <a:endParaRPr lang="en-US" dirty="0"/>
          </a:p>
        </p:txBody>
      </p:sp>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2651" t="22069" r="17306" b="23104"/>
          <a:stretch/>
        </p:blipFill>
        <p:spPr bwMode="auto">
          <a:xfrm>
            <a:off x="3480955" y="1747147"/>
            <a:ext cx="5553154" cy="342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descr="C:\Users\dubek\Desktop\images.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75026" y="4570745"/>
            <a:ext cx="898041" cy="598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dubek\Desktop\logo_homepage[1].gi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7500" y="4572000"/>
            <a:ext cx="1304499" cy="649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5501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84916" y="2104432"/>
            <a:ext cx="4299857" cy="2075683"/>
          </a:xfrm>
        </p:spPr>
        <p:txBody>
          <a:bodyPr/>
          <a:lstStyle/>
          <a:p>
            <a:pPr marL="0" indent="0">
              <a:buNone/>
            </a:pPr>
            <a:r>
              <a:rPr lang="en-US" sz="2000" dirty="0" smtClean="0"/>
              <a:t>Detailed report available at:</a:t>
            </a:r>
            <a:br>
              <a:rPr lang="en-US" sz="2000" dirty="0" smtClean="0"/>
            </a:br>
            <a:r>
              <a:rPr lang="en-US" sz="2000" dirty="0" smtClean="0"/>
              <a:t/>
            </a:r>
            <a:br>
              <a:rPr lang="en-US" sz="2000" dirty="0" smtClean="0"/>
            </a:br>
            <a:r>
              <a:rPr lang="en-US" sz="2000" u="sng" dirty="0" smtClean="0">
                <a:solidFill>
                  <a:srgbClr val="00B0F0"/>
                </a:solidFill>
              </a:rPr>
              <a:t>www.aamc.org/buildingblocksreport</a:t>
            </a:r>
            <a:endParaRPr lang="en-US" u="sng" dirty="0">
              <a:solidFill>
                <a:srgbClr val="00B0F0"/>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47" t="13137" r="31728" b="4314"/>
          <a:stretch/>
        </p:blipFill>
        <p:spPr bwMode="auto">
          <a:xfrm>
            <a:off x="609600" y="1066800"/>
            <a:ext cx="3733800" cy="48666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28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10</a:t>
            </a:r>
            <a:r>
              <a:rPr lang="en-US" dirty="0" smtClean="0">
                <a:solidFill>
                  <a:schemeClr val="bg2">
                    <a:lumMod val="50000"/>
                  </a:schemeClr>
                </a:solidFill>
              </a:rPr>
              <a:t>+3</a:t>
            </a:r>
            <a:r>
              <a:rPr lang="en-US" dirty="0" smtClean="0"/>
              <a:t> Building Blocks of High-Performing Primary Care</a:t>
            </a:r>
            <a:endParaRPr lang="en-US" dirty="0"/>
          </a:p>
        </p:txBody>
      </p:sp>
      <p:pic>
        <p:nvPicPr>
          <p:cNvPr id="4" name="Picture 2"/>
          <p:cNvPicPr>
            <a:picLocks noChangeAspect="1" noChangeArrowheads="1"/>
          </p:cNvPicPr>
          <p:nvPr/>
        </p:nvPicPr>
        <p:blipFill>
          <a:blip r:embed="rId2" cstate="print"/>
          <a:srcRect l="24012" t="22348" r="27965" b="6656"/>
          <a:stretch>
            <a:fillRect/>
          </a:stretch>
        </p:blipFill>
        <p:spPr bwMode="auto">
          <a:xfrm>
            <a:off x="1600200" y="1752600"/>
            <a:ext cx="5867400" cy="4876800"/>
          </a:xfrm>
          <a:prstGeom prst="rect">
            <a:avLst/>
          </a:prstGeom>
          <a:noFill/>
          <a:ln w="9525">
            <a:noFill/>
            <a:miter lim="800000"/>
            <a:headEnd/>
            <a:tailEnd/>
          </a:ln>
        </p:spPr>
      </p:pic>
      <p:sp>
        <p:nvSpPr>
          <p:cNvPr id="5" name="Rectangle 4"/>
          <p:cNvSpPr>
            <a:spLocks noChangeArrowheads="1"/>
          </p:cNvSpPr>
          <p:nvPr/>
        </p:nvSpPr>
        <p:spPr bwMode="auto">
          <a:xfrm>
            <a:off x="2203339" y="5897880"/>
            <a:ext cx="1576387" cy="627062"/>
          </a:xfrm>
          <a:prstGeom prst="rect">
            <a:avLst/>
          </a:prstGeom>
          <a:solidFill>
            <a:srgbClr val="2FECFF"/>
          </a:solidFill>
          <a:ln w="12700">
            <a:solidFill>
              <a:schemeClr val="bg1"/>
            </a:solidFill>
            <a:miter lim="800000"/>
            <a:headEnd/>
            <a:tailEnd/>
          </a:ln>
          <a:effectLst>
            <a:outerShdw dist="25401" dir="2700000" algn="br" rotWithShape="0">
              <a:srgbClr val="808080">
                <a:alpha val="59999"/>
              </a:srgbClr>
            </a:outerShdw>
          </a:effectLst>
        </p:spPr>
        <p:txBody>
          <a:bodyPr anchor="ctr"/>
          <a:lstStyle/>
          <a:p>
            <a:pPr algn="ctr" defTabSz="914400">
              <a:defRPr/>
            </a:pPr>
            <a:endParaRPr lang="en-US" dirty="0">
              <a:solidFill>
                <a:prstClr val="white"/>
              </a:solidFill>
            </a:endParaRPr>
          </a:p>
        </p:txBody>
      </p:sp>
      <p:sp>
        <p:nvSpPr>
          <p:cNvPr id="6" name="Rectangle 5"/>
          <p:cNvSpPr>
            <a:spLocks noChangeArrowheads="1"/>
          </p:cNvSpPr>
          <p:nvPr/>
        </p:nvSpPr>
        <p:spPr bwMode="auto">
          <a:xfrm>
            <a:off x="3684476" y="5897880"/>
            <a:ext cx="1576388" cy="627062"/>
          </a:xfrm>
          <a:prstGeom prst="rect">
            <a:avLst/>
          </a:prstGeom>
          <a:solidFill>
            <a:srgbClr val="56E129"/>
          </a:solidFill>
          <a:ln w="12700">
            <a:solidFill>
              <a:schemeClr val="bg1"/>
            </a:solidFill>
            <a:miter lim="800000"/>
            <a:headEnd/>
            <a:tailEnd/>
          </a:ln>
          <a:effectLst>
            <a:outerShdw dist="25401" dir="2700000" algn="br" rotWithShape="0">
              <a:srgbClr val="808080">
                <a:alpha val="59999"/>
              </a:srgbClr>
            </a:outerShdw>
          </a:effectLst>
        </p:spPr>
        <p:txBody>
          <a:bodyPr anchor="ctr"/>
          <a:lstStyle/>
          <a:p>
            <a:pPr algn="ctr" defTabSz="914400">
              <a:defRPr/>
            </a:pPr>
            <a:endParaRPr lang="en-US" dirty="0">
              <a:solidFill>
                <a:prstClr val="white"/>
              </a:solidFill>
            </a:endParaRPr>
          </a:p>
        </p:txBody>
      </p:sp>
      <p:sp>
        <p:nvSpPr>
          <p:cNvPr id="7" name="Rectangle 6"/>
          <p:cNvSpPr>
            <a:spLocks noChangeArrowheads="1"/>
          </p:cNvSpPr>
          <p:nvPr/>
        </p:nvSpPr>
        <p:spPr bwMode="auto">
          <a:xfrm>
            <a:off x="5260864" y="5897880"/>
            <a:ext cx="1577975" cy="627062"/>
          </a:xfrm>
          <a:prstGeom prst="rect">
            <a:avLst/>
          </a:prstGeom>
          <a:solidFill>
            <a:srgbClr val="6F77EE"/>
          </a:solidFill>
          <a:ln w="12700">
            <a:solidFill>
              <a:schemeClr val="bg1"/>
            </a:solidFill>
            <a:miter lim="800000"/>
            <a:headEnd/>
            <a:tailEnd/>
          </a:ln>
          <a:effectLst>
            <a:outerShdw dist="25401" dir="2700000" algn="br" rotWithShape="0">
              <a:srgbClr val="808080">
                <a:alpha val="59999"/>
              </a:srgbClr>
            </a:outerShdw>
          </a:effectLst>
        </p:spPr>
        <p:txBody>
          <a:bodyPr anchor="ctr"/>
          <a:lstStyle/>
          <a:p>
            <a:pPr algn="ctr" defTabSz="914400">
              <a:defRPr/>
            </a:pPr>
            <a:endParaRPr lang="en-US" dirty="0">
              <a:solidFill>
                <a:prstClr val="white"/>
              </a:solidFill>
            </a:endParaRPr>
          </a:p>
        </p:txBody>
      </p:sp>
      <p:sp>
        <p:nvSpPr>
          <p:cNvPr id="8" name="TextBox 7"/>
          <p:cNvSpPr txBox="1">
            <a:spLocks noChangeArrowheads="1"/>
          </p:cNvSpPr>
          <p:nvPr/>
        </p:nvSpPr>
        <p:spPr bwMode="auto">
          <a:xfrm>
            <a:off x="2314464" y="5983605"/>
            <a:ext cx="1235075" cy="523875"/>
          </a:xfrm>
          <a:prstGeom prst="rect">
            <a:avLst/>
          </a:prstGeom>
          <a:noFill/>
          <a:ln w="9525">
            <a:noFill/>
            <a:miter lim="800000"/>
            <a:headEnd/>
            <a:tailEnd/>
          </a:ln>
        </p:spPr>
        <p:txBody>
          <a:bodyPr>
            <a:spAutoFit/>
          </a:bodyPr>
          <a:lstStyle/>
          <a:p>
            <a:pPr defTabSz="914400"/>
            <a:r>
              <a:rPr lang="en-US" sz="1400" b="1" dirty="0">
                <a:solidFill>
                  <a:srgbClr val="242852">
                    <a:lumMod val="25000"/>
                  </a:srgbClr>
                </a:solidFill>
                <a:latin typeface="Calibri" panose="020F0502020204030204" pitchFamily="34" charset="0"/>
              </a:rPr>
              <a:t>Resident Scheduling</a:t>
            </a:r>
          </a:p>
        </p:txBody>
      </p:sp>
      <p:sp>
        <p:nvSpPr>
          <p:cNvPr id="9" name="TextBox 8"/>
          <p:cNvSpPr txBox="1">
            <a:spLocks noChangeArrowheads="1"/>
          </p:cNvSpPr>
          <p:nvPr/>
        </p:nvSpPr>
        <p:spPr bwMode="auto">
          <a:xfrm>
            <a:off x="3789251" y="5974080"/>
            <a:ext cx="1236663" cy="523220"/>
          </a:xfrm>
          <a:prstGeom prst="rect">
            <a:avLst/>
          </a:prstGeom>
          <a:noFill/>
          <a:ln w="9525">
            <a:noFill/>
            <a:miter lim="800000"/>
            <a:headEnd/>
            <a:tailEnd/>
          </a:ln>
        </p:spPr>
        <p:txBody>
          <a:bodyPr>
            <a:spAutoFit/>
          </a:bodyPr>
          <a:lstStyle/>
          <a:p>
            <a:pPr defTabSz="914400"/>
            <a:r>
              <a:rPr lang="en-US" sz="1400" b="1" dirty="0">
                <a:solidFill>
                  <a:srgbClr val="242852">
                    <a:lumMod val="25000"/>
                  </a:srgbClr>
                </a:solidFill>
                <a:latin typeface="Calibri" panose="020F0502020204030204" pitchFamily="34" charset="0"/>
              </a:rPr>
              <a:t>Resident Engagement</a:t>
            </a:r>
          </a:p>
        </p:txBody>
      </p:sp>
      <p:sp>
        <p:nvSpPr>
          <p:cNvPr id="10" name="TextBox 9"/>
          <p:cNvSpPr txBox="1">
            <a:spLocks noChangeArrowheads="1"/>
          </p:cNvSpPr>
          <p:nvPr/>
        </p:nvSpPr>
        <p:spPr bwMode="auto">
          <a:xfrm>
            <a:off x="5452951" y="5974080"/>
            <a:ext cx="1235075" cy="522287"/>
          </a:xfrm>
          <a:prstGeom prst="rect">
            <a:avLst/>
          </a:prstGeom>
          <a:noFill/>
          <a:ln w="9525">
            <a:noFill/>
            <a:miter lim="800000"/>
            <a:headEnd/>
            <a:tailEnd/>
          </a:ln>
        </p:spPr>
        <p:txBody>
          <a:bodyPr>
            <a:spAutoFit/>
          </a:bodyPr>
          <a:lstStyle/>
          <a:p>
            <a:pPr defTabSz="914400"/>
            <a:r>
              <a:rPr lang="en-US" sz="1400" b="1" dirty="0">
                <a:solidFill>
                  <a:srgbClr val="242852">
                    <a:lumMod val="25000"/>
                  </a:srgbClr>
                </a:solidFill>
                <a:latin typeface="Calibri" panose="020F0502020204030204" pitchFamily="34" charset="0"/>
              </a:rPr>
              <a:t>Resident Worklife</a:t>
            </a:r>
          </a:p>
        </p:txBody>
      </p:sp>
    </p:spTree>
    <p:extLst>
      <p:ext uri="{BB962C8B-B14F-4D97-AF65-F5344CB8AC3E}">
        <p14:creationId xmlns:p14="http://schemas.microsoft.com/office/powerpoint/2010/main" val="413830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 First - origins</a:t>
            </a:r>
            <a:endParaRPr lang="en-US" dirty="0"/>
          </a:p>
        </p:txBody>
      </p:sp>
      <p:sp>
        <p:nvSpPr>
          <p:cNvPr id="3" name="Content Placeholder 2"/>
          <p:cNvSpPr>
            <a:spLocks noGrp="1"/>
          </p:cNvSpPr>
          <p:nvPr>
            <p:ph idx="1"/>
          </p:nvPr>
        </p:nvSpPr>
        <p:spPr>
          <a:xfrm>
            <a:off x="304800" y="1447800"/>
            <a:ext cx="8229600" cy="4876800"/>
          </a:xfrm>
        </p:spPr>
        <p:txBody>
          <a:bodyPr>
            <a:normAutofit fontScale="92500"/>
          </a:bodyPr>
          <a:lstStyle/>
          <a:p>
            <a:r>
              <a:rPr lang="en-US" dirty="0" smtClean="0"/>
              <a:t>Initially coined in the Valley Family Medicine program in Renton, Washington in 2000</a:t>
            </a:r>
          </a:p>
          <a:p>
            <a:pPr lvl="1"/>
            <a:r>
              <a:rPr lang="en-US" dirty="0" smtClean="0"/>
              <a:t>Referred </a:t>
            </a:r>
            <a:r>
              <a:rPr lang="en-US" dirty="0"/>
              <a:t>to curriculum changes that supported continuity and outpatient clinical </a:t>
            </a:r>
            <a:r>
              <a:rPr lang="en-US" dirty="0" smtClean="0"/>
              <a:t>excellence</a:t>
            </a:r>
          </a:p>
          <a:p>
            <a:pPr lvl="1"/>
            <a:r>
              <a:rPr lang="en-US" dirty="0" smtClean="0"/>
              <a:t>Published positive effects in 2001 </a:t>
            </a:r>
          </a:p>
          <a:p>
            <a:pPr lvl="3"/>
            <a:r>
              <a:rPr lang="en-US" dirty="0" smtClean="0"/>
              <a:t>(Neher, Kelsberg, &amp; Oliveira. Improving continuity by increasing clinic frequency in </a:t>
            </a:r>
            <a:r>
              <a:rPr lang="en-US" dirty="0"/>
              <a:t>a residency setting. Fam Med. 2001 </a:t>
            </a:r>
            <a:r>
              <a:rPr lang="en-US" dirty="0" smtClean="0"/>
              <a:t>Nov-Dec.)</a:t>
            </a:r>
            <a:br>
              <a:rPr lang="en-US" dirty="0" smtClean="0"/>
            </a:br>
            <a:endParaRPr lang="en-US" dirty="0" smtClean="0"/>
          </a:p>
          <a:p>
            <a:r>
              <a:rPr lang="en-US" dirty="0" smtClean="0"/>
              <a:t>Idea spread in WWAMI Regional Medical Education Program</a:t>
            </a:r>
            <a:br>
              <a:rPr lang="en-US" dirty="0" smtClean="0"/>
            </a:br>
            <a:endParaRPr lang="en-US" dirty="0" smtClean="0"/>
          </a:p>
          <a:p>
            <a:r>
              <a:rPr lang="en-US" dirty="0" smtClean="0"/>
              <a:t>Adapted to signify the philosophy of prioritizing the primary care clinic in residency training</a:t>
            </a:r>
          </a:p>
          <a:p>
            <a:pPr lvl="1"/>
            <a:r>
              <a:rPr lang="en-US" dirty="0" smtClean="0"/>
              <a:t>Creating high-performing teaching clinics is essential </a:t>
            </a:r>
          </a:p>
          <a:p>
            <a:pPr lvl="3"/>
            <a:r>
              <a:rPr lang="en-US" dirty="0" smtClean="0"/>
              <a:t>(Gupta, Barnes &amp; Bodenheimer. Clinic First: 6 actions to transform ambulatory residency training. JGME, 2016 Oct.)</a:t>
            </a:r>
          </a:p>
        </p:txBody>
      </p:sp>
      <p:pic>
        <p:nvPicPr>
          <p:cNvPr id="1026" name="Picture 2" descr="C:\Program Files (x86)\Microsoft Office\MEDIA\CAGCAT10\j0285444.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6200" y="381000"/>
            <a:ext cx="1202508" cy="1203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999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800000"/>
                </a:solidFill>
                <a:cs typeface="Arial Narrow"/>
              </a:rPr>
              <a:t>The spectrum</a:t>
            </a:r>
            <a:endParaRPr lang="en-US" b="1" dirty="0">
              <a:solidFill>
                <a:srgbClr val="800000"/>
              </a:solidFill>
              <a:cs typeface="Arial Narrow"/>
            </a:endParaRPr>
          </a:p>
        </p:txBody>
      </p:sp>
      <p:pic>
        <p:nvPicPr>
          <p:cNvPr id="4" name="Content Placeholder 3" descr="images.jpe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457200" y="2029443"/>
            <a:ext cx="8229600" cy="1394380"/>
          </a:xfrm>
        </p:spPr>
      </p:pic>
      <p:sp>
        <p:nvSpPr>
          <p:cNvPr id="5" name="TextBox 4"/>
          <p:cNvSpPr txBox="1"/>
          <p:nvPr/>
        </p:nvSpPr>
        <p:spPr>
          <a:xfrm>
            <a:off x="305348" y="3588166"/>
            <a:ext cx="3047452" cy="584775"/>
          </a:xfrm>
          <a:prstGeom prst="rect">
            <a:avLst/>
          </a:prstGeom>
          <a:noFill/>
        </p:spPr>
        <p:txBody>
          <a:bodyPr wrap="square" rtlCol="0">
            <a:spAutoFit/>
          </a:bodyPr>
          <a:lstStyle/>
          <a:p>
            <a:pPr defTabSz="914400"/>
            <a:r>
              <a:rPr lang="en-US" sz="3200" b="1" dirty="0" smtClean="0">
                <a:solidFill>
                  <a:srgbClr val="000090"/>
                </a:solidFill>
                <a:latin typeface="Arial Narrow"/>
                <a:cs typeface="Arial Narrow"/>
              </a:rPr>
              <a:t>Hospital First</a:t>
            </a:r>
            <a:endParaRPr lang="en-US" sz="3200" b="1" dirty="0">
              <a:solidFill>
                <a:srgbClr val="000090"/>
              </a:solidFill>
              <a:latin typeface="Arial Narrow"/>
              <a:cs typeface="Arial Narrow"/>
            </a:endParaRPr>
          </a:p>
        </p:txBody>
      </p:sp>
      <p:sp>
        <p:nvSpPr>
          <p:cNvPr id="6" name="TextBox 5"/>
          <p:cNvSpPr txBox="1"/>
          <p:nvPr/>
        </p:nvSpPr>
        <p:spPr>
          <a:xfrm>
            <a:off x="6781802" y="3588166"/>
            <a:ext cx="2059913" cy="584775"/>
          </a:xfrm>
          <a:prstGeom prst="rect">
            <a:avLst/>
          </a:prstGeom>
          <a:noFill/>
        </p:spPr>
        <p:txBody>
          <a:bodyPr wrap="square" rtlCol="0">
            <a:spAutoFit/>
          </a:bodyPr>
          <a:lstStyle/>
          <a:p>
            <a:pPr defTabSz="914400"/>
            <a:r>
              <a:rPr lang="en-US" sz="3200" b="1" dirty="0" smtClean="0">
                <a:solidFill>
                  <a:srgbClr val="000090"/>
                </a:solidFill>
                <a:latin typeface="Arial Narrow"/>
                <a:cs typeface="Arial Narrow"/>
              </a:rPr>
              <a:t>Clinic First</a:t>
            </a:r>
            <a:endParaRPr lang="en-US" sz="3200" b="1" dirty="0">
              <a:solidFill>
                <a:srgbClr val="000090"/>
              </a:solidFill>
              <a:latin typeface="Arial Narrow"/>
              <a:cs typeface="Arial Narrow"/>
            </a:endParaRPr>
          </a:p>
        </p:txBody>
      </p:sp>
    </p:spTree>
    <p:extLst>
      <p:ext uri="{BB962C8B-B14F-4D97-AF65-F5344CB8AC3E}">
        <p14:creationId xmlns:p14="http://schemas.microsoft.com/office/powerpoint/2010/main" val="13544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3143" y="381000"/>
            <a:ext cx="7543800" cy="914400"/>
          </a:xfrm>
        </p:spPr>
        <p:txBody>
          <a:bodyPr>
            <a:normAutofit/>
          </a:bodyPr>
          <a:lstStyle/>
          <a:p>
            <a:r>
              <a:rPr lang="en-US" dirty="0" smtClean="0"/>
              <a:t>Clinic First</a:t>
            </a:r>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138" t="34491" r="42388" b="26785"/>
          <a:stretch/>
        </p:blipFill>
        <p:spPr bwMode="auto">
          <a:xfrm>
            <a:off x="100308" y="1371600"/>
            <a:ext cx="8965984" cy="449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170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p:cNvSpPr>
          <p:nvPr>
            <p:ph type="title"/>
          </p:nvPr>
        </p:nvSpPr>
        <p:spPr>
          <a:xfrm>
            <a:off x="762000" y="327561"/>
            <a:ext cx="7543800" cy="914400"/>
          </a:xfrm>
        </p:spPr>
        <p:txBody>
          <a:bodyPr>
            <a:normAutofit/>
          </a:bodyPr>
          <a:lstStyle/>
          <a:p>
            <a:r>
              <a:rPr lang="en-US" dirty="0" smtClean="0"/>
              <a:t>Resident scheduling</a:t>
            </a:r>
            <a:endParaRPr lang="en-US" dirty="0"/>
          </a:p>
        </p:txBody>
      </p:sp>
      <p:sp>
        <p:nvSpPr>
          <p:cNvPr id="5" name="TextBox 4"/>
          <p:cNvSpPr txBox="1"/>
          <p:nvPr/>
        </p:nvSpPr>
        <p:spPr>
          <a:xfrm>
            <a:off x="3586654" y="1981200"/>
            <a:ext cx="5454870" cy="3493264"/>
          </a:xfrm>
          <a:prstGeom prst="rect">
            <a:avLst/>
          </a:prstGeom>
          <a:noFill/>
        </p:spPr>
        <p:txBody>
          <a:bodyPr wrap="square" rtlCol="0">
            <a:spAutoFit/>
          </a:bodyPr>
          <a:lstStyle/>
          <a:p>
            <a:pPr lvl="1" defTabSz="914400"/>
            <a:endParaRPr lang="en-US" dirty="0" smtClean="0">
              <a:solidFill>
                <a:prstClr val="black"/>
              </a:solidFill>
            </a:endParaRPr>
          </a:p>
          <a:p>
            <a:pPr marL="742950" lvl="1" indent="-285750" defTabSz="914400">
              <a:spcAft>
                <a:spcPts val="600"/>
              </a:spcAft>
              <a:buFont typeface="Arial" panose="020B0604020202020204" pitchFamily="34" charset="0"/>
              <a:buChar char="•"/>
            </a:pPr>
            <a:r>
              <a:rPr lang="en-US" dirty="0">
                <a:solidFill>
                  <a:prstClr val="black"/>
                </a:solidFill>
                <a:cs typeface="Arial" panose="020B0604020202020204" pitchFamily="34" charset="0"/>
              </a:rPr>
              <a:t>Residents </a:t>
            </a:r>
            <a:r>
              <a:rPr lang="en-US" dirty="0" smtClean="0">
                <a:solidFill>
                  <a:prstClr val="black"/>
                </a:solidFill>
                <a:cs typeface="Arial" panose="020B0604020202020204" pitchFamily="34" charset="0"/>
              </a:rPr>
              <a:t>need to be scheduled </a:t>
            </a:r>
            <a:r>
              <a:rPr lang="en-US" dirty="0">
                <a:solidFill>
                  <a:prstClr val="black"/>
                </a:solidFill>
                <a:cs typeface="Arial" panose="020B0604020202020204" pitchFamily="34" charset="0"/>
              </a:rPr>
              <a:t>in </a:t>
            </a:r>
            <a:r>
              <a:rPr lang="en-US" dirty="0" smtClean="0">
                <a:solidFill>
                  <a:prstClr val="black"/>
                </a:solidFill>
                <a:cs typeface="Arial" panose="020B0604020202020204" pitchFamily="34" charset="0"/>
              </a:rPr>
              <a:t>clinic</a:t>
            </a:r>
            <a:endParaRPr lang="en-US" dirty="0">
              <a:solidFill>
                <a:prstClr val="black"/>
              </a:solidFill>
              <a:cs typeface="Arial" panose="020B0604020202020204" pitchFamily="34" charset="0"/>
            </a:endParaRPr>
          </a:p>
          <a:p>
            <a:pPr marL="1200150" lvl="2" indent="-285750" defTabSz="914400">
              <a:spcAft>
                <a:spcPts val="600"/>
              </a:spcAft>
              <a:buFont typeface="Arial" panose="020B0604020202020204" pitchFamily="34" charset="0"/>
              <a:buChar char="•"/>
            </a:pPr>
            <a:r>
              <a:rPr lang="en-US" sz="1600" b="1" dirty="0">
                <a:solidFill>
                  <a:prstClr val="black"/>
                </a:solidFill>
                <a:cs typeface="Arial" panose="020B0604020202020204" pitchFamily="34" charset="0"/>
              </a:rPr>
              <a:t>Regularly, predictably, far in advance </a:t>
            </a:r>
            <a:endParaRPr lang="en-US" sz="1600" dirty="0">
              <a:solidFill>
                <a:prstClr val="black"/>
              </a:solidFill>
              <a:cs typeface="Arial" panose="020B0604020202020204" pitchFamily="34" charset="0"/>
            </a:endParaRPr>
          </a:p>
          <a:p>
            <a:pPr marL="1200150" lvl="2" indent="-285750" defTabSz="914400">
              <a:spcAft>
                <a:spcPts val="600"/>
              </a:spcAft>
              <a:buFont typeface="Arial" panose="020B0604020202020204" pitchFamily="34" charset="0"/>
              <a:buChar char="•"/>
            </a:pPr>
            <a:r>
              <a:rPr lang="en-US" sz="1600" dirty="0">
                <a:solidFill>
                  <a:prstClr val="black"/>
                </a:solidFill>
                <a:cs typeface="Arial" panose="020B0604020202020204" pitchFamily="34" charset="0"/>
              </a:rPr>
              <a:t>With </a:t>
            </a:r>
            <a:r>
              <a:rPr lang="en-US" sz="1600" b="1" dirty="0">
                <a:solidFill>
                  <a:prstClr val="black"/>
                </a:solidFill>
                <a:cs typeface="Arial" panose="020B0604020202020204" pitchFamily="34" charset="0"/>
              </a:rPr>
              <a:t>short intervals </a:t>
            </a:r>
            <a:r>
              <a:rPr lang="en-US" sz="1600" dirty="0">
                <a:solidFill>
                  <a:prstClr val="black"/>
                </a:solidFill>
                <a:cs typeface="Arial" panose="020B0604020202020204" pitchFamily="34" charset="0"/>
              </a:rPr>
              <a:t>between clinic </a:t>
            </a:r>
            <a:r>
              <a:rPr lang="en-US" sz="1600" dirty="0" smtClean="0">
                <a:solidFill>
                  <a:prstClr val="black"/>
                </a:solidFill>
                <a:cs typeface="Arial" panose="020B0604020202020204" pitchFamily="34" charset="0"/>
              </a:rPr>
              <a:t>time</a:t>
            </a:r>
            <a:endParaRPr lang="en-US" sz="1600" dirty="0">
              <a:solidFill>
                <a:prstClr val="black"/>
              </a:solidFill>
              <a:cs typeface="Arial" panose="020B0604020202020204" pitchFamily="34" charset="0"/>
            </a:endParaRPr>
          </a:p>
          <a:p>
            <a:pPr marL="1200150" lvl="2" indent="-285750" defTabSz="914400">
              <a:buFont typeface="Arial" panose="020B0604020202020204" pitchFamily="34" charset="0"/>
              <a:buChar char="•"/>
            </a:pPr>
            <a:r>
              <a:rPr lang="en-US" sz="1600" dirty="0" smtClean="0">
                <a:solidFill>
                  <a:prstClr val="black"/>
                </a:solidFill>
                <a:cs typeface="Arial" panose="020B0604020202020204" pitchFamily="34" charset="0"/>
              </a:rPr>
              <a:t>With minimal inpatient/outpatient </a:t>
            </a:r>
            <a:r>
              <a:rPr lang="en-US" sz="1600" b="1" dirty="0" smtClean="0">
                <a:solidFill>
                  <a:prstClr val="black"/>
                </a:solidFill>
                <a:cs typeface="Arial" panose="020B0604020202020204" pitchFamily="34" charset="0"/>
              </a:rPr>
              <a:t>tension</a:t>
            </a:r>
          </a:p>
          <a:p>
            <a:pPr lvl="1" defTabSz="914400"/>
            <a:r>
              <a:rPr lang="en-US" dirty="0" smtClean="0">
                <a:solidFill>
                  <a:prstClr val="black"/>
                </a:solidFill>
                <a:cs typeface="Arial" panose="020B0604020202020204" pitchFamily="34" charset="0"/>
              </a:rPr>
              <a:t/>
            </a:r>
            <a:br>
              <a:rPr lang="en-US" dirty="0" smtClean="0">
                <a:solidFill>
                  <a:prstClr val="black"/>
                </a:solidFill>
                <a:cs typeface="Arial" panose="020B0604020202020204" pitchFamily="34" charset="0"/>
              </a:rPr>
            </a:br>
            <a:endParaRPr lang="en-US" dirty="0" smtClean="0">
              <a:solidFill>
                <a:prstClr val="black"/>
              </a:solidFill>
              <a:cs typeface="Arial" panose="020B0604020202020204" pitchFamily="34" charset="0"/>
            </a:endParaRPr>
          </a:p>
          <a:p>
            <a:pPr marL="742950" lvl="1" indent="-285750" defTabSz="914400">
              <a:buFont typeface="Arial" panose="020B0604020202020204" pitchFamily="34" charset="0"/>
              <a:buChar char="•"/>
            </a:pPr>
            <a:r>
              <a:rPr lang="en-US" dirty="0" smtClean="0">
                <a:solidFill>
                  <a:prstClr val="black"/>
                </a:solidFill>
                <a:cs typeface="Arial" panose="020B0604020202020204" pitchFamily="34" charset="0"/>
              </a:rPr>
              <a:t>Increase </a:t>
            </a:r>
            <a:r>
              <a:rPr lang="en-US" b="1" dirty="0" smtClean="0">
                <a:solidFill>
                  <a:prstClr val="black"/>
                </a:solidFill>
                <a:cs typeface="Arial" panose="020B0604020202020204" pitchFamily="34" charset="0"/>
              </a:rPr>
              <a:t>total clinic time</a:t>
            </a:r>
            <a:r>
              <a:rPr lang="en-US" dirty="0" smtClean="0">
                <a:solidFill>
                  <a:prstClr val="black"/>
                </a:solidFill>
                <a:cs typeface="Arial" panose="020B0604020202020204" pitchFamily="34" charset="0"/>
              </a:rPr>
              <a:t/>
            </a:r>
            <a:br>
              <a:rPr lang="en-US" dirty="0" smtClean="0">
                <a:solidFill>
                  <a:prstClr val="black"/>
                </a:solidFill>
                <a:cs typeface="Arial" panose="020B0604020202020204" pitchFamily="34" charset="0"/>
              </a:rPr>
            </a:br>
            <a:endParaRPr lang="en-US" dirty="0" smtClean="0">
              <a:solidFill>
                <a:prstClr val="black"/>
              </a:solidFill>
              <a:cs typeface="Arial" panose="020B0604020202020204" pitchFamily="34" charset="0"/>
            </a:endParaRPr>
          </a:p>
          <a:p>
            <a:pPr marL="1200150" lvl="2" indent="-285750" defTabSz="914400">
              <a:buFont typeface="Arial" panose="020B0604020202020204" pitchFamily="34" charset="0"/>
              <a:buChar char="•"/>
            </a:pPr>
            <a:r>
              <a:rPr lang="en-US" sz="1600" dirty="0" smtClean="0">
                <a:solidFill>
                  <a:prstClr val="black"/>
                </a:solidFill>
                <a:cs typeface="Arial" panose="020B0604020202020204" pitchFamily="34" charset="0"/>
              </a:rPr>
              <a:t>Average # half days in clinic during training for 9 FM clinics was 350 (range 250-550)</a:t>
            </a:r>
            <a:r>
              <a:rPr lang="en-US" dirty="0" smtClean="0">
                <a:solidFill>
                  <a:prstClr val="black"/>
                </a:solidFill>
              </a:rPr>
              <a:t/>
            </a:r>
            <a:br>
              <a:rPr lang="en-US" dirty="0" smtClean="0">
                <a:solidFill>
                  <a:prstClr val="black"/>
                </a:solidFill>
              </a:rPr>
            </a:br>
            <a:endParaRPr lang="en-US" dirty="0">
              <a:solidFill>
                <a:prstClr val="black"/>
              </a:solidFill>
            </a:endParaRP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44" t="30209" r="51591" b="49211"/>
          <a:stretch/>
        </p:blipFill>
        <p:spPr bwMode="auto">
          <a:xfrm>
            <a:off x="326570" y="2133600"/>
            <a:ext cx="3635829" cy="134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3001" t="49178" r="17826" b="33334"/>
          <a:stretch/>
        </p:blipFill>
        <p:spPr bwMode="auto">
          <a:xfrm>
            <a:off x="329538" y="4064042"/>
            <a:ext cx="3635830" cy="1225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23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0349" y="1676400"/>
            <a:ext cx="5410199" cy="4267200"/>
          </a:xfrm>
        </p:spPr>
        <p:txBody>
          <a:bodyPr>
            <a:normAutofit lnSpcReduction="10000"/>
          </a:bodyPr>
          <a:lstStyle/>
          <a:p>
            <a:pPr>
              <a:buFont typeface="Arial" panose="020B0604020202020204" pitchFamily="34" charset="0"/>
              <a:buChar char="•"/>
            </a:pPr>
            <a:endParaRPr lang="en-US" dirty="0" smtClean="0"/>
          </a:p>
          <a:p>
            <a:pPr marL="18288" indent="0">
              <a:buNone/>
            </a:pPr>
            <a:r>
              <a:rPr lang="en-US" sz="2400" dirty="0" smtClean="0">
                <a:effectLst/>
              </a:rPr>
              <a:t>“</a:t>
            </a:r>
            <a:r>
              <a:rPr lang="en-US" sz="2400" dirty="0">
                <a:effectLst/>
              </a:rPr>
              <a:t>It’s very </a:t>
            </a:r>
            <a:r>
              <a:rPr lang="en-US" sz="2400" dirty="0" smtClean="0">
                <a:effectLst/>
              </a:rPr>
              <a:t>difficult </a:t>
            </a:r>
            <a:r>
              <a:rPr lang="en-US" sz="2400" dirty="0">
                <a:effectLst/>
              </a:rPr>
              <a:t>to focus on outpatient care when on the wards. Long block was a reprieve – and it was really nice to focus on outpatient. </a:t>
            </a:r>
            <a:r>
              <a:rPr lang="en-US" sz="2400" b="1" dirty="0">
                <a:solidFill>
                  <a:schemeClr val="bg2">
                    <a:lumMod val="50000"/>
                  </a:schemeClr>
                </a:solidFill>
                <a:effectLst/>
              </a:rPr>
              <a:t>I felt like I could be a real primary care doc and prepare for the real world</a:t>
            </a:r>
            <a:r>
              <a:rPr lang="en-US" sz="2400" b="1" dirty="0">
                <a:solidFill>
                  <a:schemeClr val="accent6">
                    <a:lumMod val="75000"/>
                  </a:schemeClr>
                </a:solidFill>
                <a:effectLst/>
              </a:rPr>
              <a:t>.</a:t>
            </a:r>
            <a:r>
              <a:rPr lang="en-US" sz="2400" dirty="0">
                <a:effectLst/>
              </a:rPr>
              <a:t> It’s  amazing how comfortable you get managing a panel independently after a year</a:t>
            </a:r>
            <a:r>
              <a:rPr lang="en-US" sz="2400" dirty="0" smtClean="0">
                <a:effectLst/>
              </a:rPr>
              <a:t>.”</a:t>
            </a:r>
            <a:br>
              <a:rPr lang="en-US" sz="2400" dirty="0" smtClean="0">
                <a:effectLst/>
              </a:rPr>
            </a:br>
            <a:endParaRPr lang="en-US" sz="2400" dirty="0" smtClean="0">
              <a:effectLst/>
            </a:endParaRPr>
          </a:p>
          <a:p>
            <a:pPr marL="18288" indent="0">
              <a:buNone/>
            </a:pPr>
            <a:r>
              <a:rPr lang="en-US" sz="1700" dirty="0" smtClean="0"/>
              <a:t>	-Resident </a:t>
            </a:r>
            <a:r>
              <a:rPr lang="en-US" sz="1700" dirty="0"/>
              <a:t>at Cincinnati Internal </a:t>
            </a:r>
            <a:r>
              <a:rPr lang="en-US" sz="1700" dirty="0" smtClean="0"/>
              <a:t>Medicine</a:t>
            </a:r>
            <a:endParaRPr lang="en-US" sz="1700" dirty="0" smtClean="0">
              <a:effectLst/>
            </a:endParaRPr>
          </a:p>
          <a:p>
            <a:pPr marL="18288" indent="0">
              <a:buNone/>
            </a:pPr>
            <a:endParaRPr lang="en-US" dirty="0"/>
          </a:p>
        </p:txBody>
      </p:sp>
      <p:sp>
        <p:nvSpPr>
          <p:cNvPr id="3" name="Title 2"/>
          <p:cNvSpPr>
            <a:spLocks noGrp="1"/>
          </p:cNvSpPr>
          <p:nvPr>
            <p:ph type="title"/>
          </p:nvPr>
        </p:nvSpPr>
        <p:spPr>
          <a:xfrm>
            <a:off x="68317" y="609600"/>
            <a:ext cx="10523483" cy="914400"/>
          </a:xfrm>
        </p:spPr>
        <p:txBody>
          <a:bodyPr>
            <a:noAutofit/>
          </a:bodyPr>
          <a:lstStyle/>
          <a:p>
            <a:r>
              <a:rPr lang="en-US" sz="4000" dirty="0" smtClean="0">
                <a:effectLst/>
              </a:rPr>
              <a:t>Minimizing inpatient/outpatient tension</a:t>
            </a:r>
            <a:endParaRPr lang="en-US" sz="4000" dirty="0">
              <a:effectLst/>
            </a:endParaRPr>
          </a:p>
        </p:txBody>
      </p:sp>
      <p:sp>
        <p:nvSpPr>
          <p:cNvPr id="4" name="AutoShape 2" descr="https://mail.ucsf.edu/owa/attachment.ashx?id=RgAAAAAaI%2fu6zfIbR6TiD%2bFz4bHaBwB396rRCruGSpfoqHodsizIAACnp4LtAAB396rRCruGSpfoqHodsizIAACnp4MAAAAJ&amp;attcnt=1&amp;attid0=BAAAAAAA&amp;attcid0=B29A90B6-27E0-4042-94A5-98C8216FEC05"/>
          <p:cNvSpPr>
            <a:spLocks noChangeAspect="1" noChangeArrowheads="1"/>
          </p:cNvSpPr>
          <p:nvPr/>
        </p:nvSpPr>
        <p:spPr bwMode="auto">
          <a:xfrm>
            <a:off x="155575" y="-2925762"/>
            <a:ext cx="4038600" cy="609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1851" y="2184400"/>
            <a:ext cx="2644949"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241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9067800" cy="914400"/>
          </a:xfrm>
        </p:spPr>
        <p:txBody>
          <a:bodyPr>
            <a:normAutofit/>
          </a:bodyPr>
          <a:lstStyle/>
          <a:p>
            <a:r>
              <a:rPr lang="en-US" dirty="0" smtClean="0"/>
              <a:t>Small core faculty</a:t>
            </a:r>
            <a:endParaRPr lang="en-US" dirty="0"/>
          </a:p>
        </p:txBody>
      </p:sp>
      <p:sp>
        <p:nvSpPr>
          <p:cNvPr id="4" name="TextBox 3"/>
          <p:cNvSpPr txBox="1"/>
          <p:nvPr/>
        </p:nvSpPr>
        <p:spPr>
          <a:xfrm>
            <a:off x="569552" y="3550779"/>
            <a:ext cx="7964848" cy="2031325"/>
          </a:xfrm>
          <a:prstGeom prst="rect">
            <a:avLst/>
          </a:prstGeom>
          <a:noFill/>
        </p:spPr>
        <p:txBody>
          <a:bodyPr wrap="square" rtlCol="0">
            <a:spAutoFit/>
          </a:bodyPr>
          <a:lstStyle/>
          <a:p>
            <a:pPr marL="285750" indent="-285750" defTabSz="914400">
              <a:buFont typeface="Arial" panose="020B0604020202020204" pitchFamily="34" charset="0"/>
              <a:buChar char="•"/>
              <a:defRPr/>
            </a:pPr>
            <a:r>
              <a:rPr lang="en-US" dirty="0">
                <a:solidFill>
                  <a:prstClr val="black"/>
                </a:solidFill>
                <a:cs typeface="Arial" panose="020B0604020202020204" pitchFamily="34" charset="0"/>
              </a:rPr>
              <a:t>M</a:t>
            </a:r>
            <a:r>
              <a:rPr lang="en-US" dirty="0" smtClean="0">
                <a:solidFill>
                  <a:prstClr val="black"/>
                </a:solidFill>
                <a:cs typeface="Arial" panose="020B0604020202020204" pitchFamily="34" charset="0"/>
              </a:rPr>
              <a:t>any </a:t>
            </a:r>
            <a:r>
              <a:rPr lang="en-US" dirty="0">
                <a:solidFill>
                  <a:prstClr val="black"/>
                </a:solidFill>
                <a:cs typeface="Arial" panose="020B0604020202020204" pitchFamily="34" charset="0"/>
              </a:rPr>
              <a:t>sites </a:t>
            </a:r>
            <a:r>
              <a:rPr lang="en-US" dirty="0" smtClean="0">
                <a:solidFill>
                  <a:prstClr val="black"/>
                </a:solidFill>
                <a:cs typeface="Arial" panose="020B0604020202020204" pitchFamily="34" charset="0"/>
              </a:rPr>
              <a:t>have </a:t>
            </a:r>
            <a:r>
              <a:rPr lang="en-US" dirty="0">
                <a:solidFill>
                  <a:prstClr val="black"/>
                </a:solidFill>
                <a:cs typeface="Arial" panose="020B0604020202020204" pitchFamily="34" charset="0"/>
              </a:rPr>
              <a:t>small core </a:t>
            </a:r>
            <a:r>
              <a:rPr lang="en-US" dirty="0" smtClean="0">
                <a:solidFill>
                  <a:prstClr val="black"/>
                </a:solidFill>
                <a:cs typeface="Arial" panose="020B0604020202020204" pitchFamily="34" charset="0"/>
              </a:rPr>
              <a:t>clinic faculty, </a:t>
            </a:r>
            <a:r>
              <a:rPr lang="en-US" dirty="0">
                <a:solidFill>
                  <a:prstClr val="black"/>
                </a:solidFill>
                <a:cs typeface="Arial" panose="020B0604020202020204" pitchFamily="34" charset="0"/>
              </a:rPr>
              <a:t>with each faculty attending in clinic for </a:t>
            </a:r>
            <a:r>
              <a:rPr lang="en-US" b="1" dirty="0">
                <a:solidFill>
                  <a:srgbClr val="ACCBF9">
                    <a:lumMod val="50000"/>
                  </a:srgbClr>
                </a:solidFill>
                <a:cs typeface="Arial" panose="020B0604020202020204" pitchFamily="34" charset="0"/>
              </a:rPr>
              <a:t>at </a:t>
            </a:r>
            <a:r>
              <a:rPr lang="en-US" b="1" dirty="0" smtClean="0">
                <a:solidFill>
                  <a:srgbClr val="ACCBF9">
                    <a:lumMod val="50000"/>
                  </a:srgbClr>
                </a:solidFill>
                <a:cs typeface="Arial" panose="020B0604020202020204" pitchFamily="34" charset="0"/>
              </a:rPr>
              <a:t>least </a:t>
            </a:r>
            <a:r>
              <a:rPr lang="en-US" b="1" dirty="0">
                <a:solidFill>
                  <a:srgbClr val="ACCBF9">
                    <a:lumMod val="50000"/>
                  </a:srgbClr>
                </a:solidFill>
                <a:cs typeface="Arial" panose="020B0604020202020204" pitchFamily="34" charset="0"/>
              </a:rPr>
              <a:t>0.5 FTE</a:t>
            </a:r>
            <a:r>
              <a:rPr lang="en-US" dirty="0">
                <a:solidFill>
                  <a:prstClr val="black"/>
                </a:solidFill>
                <a:cs typeface="Arial" panose="020B0604020202020204" pitchFamily="34" charset="0"/>
              </a:rPr>
              <a:t>. </a:t>
            </a:r>
            <a:r>
              <a:rPr lang="en-US" dirty="0" smtClean="0">
                <a:solidFill>
                  <a:prstClr val="black"/>
                </a:solidFill>
                <a:cs typeface="Arial" panose="020B0604020202020204" pitchFamily="34" charset="0"/>
              </a:rPr>
              <a:t>Important for:</a:t>
            </a:r>
            <a:br>
              <a:rPr lang="en-US" dirty="0" smtClean="0">
                <a:solidFill>
                  <a:prstClr val="black"/>
                </a:solidFill>
                <a:cs typeface="Arial" panose="020B0604020202020204" pitchFamily="34" charset="0"/>
              </a:rPr>
            </a:br>
            <a:endParaRPr lang="en-US" dirty="0" smtClean="0">
              <a:solidFill>
                <a:prstClr val="black"/>
              </a:solidFill>
              <a:cs typeface="Arial" panose="020B0604020202020204" pitchFamily="34" charset="0"/>
            </a:endParaRPr>
          </a:p>
          <a:p>
            <a:pPr marL="742950" lvl="1" indent="-285750" defTabSz="914400">
              <a:buFont typeface="Arial" panose="020B0604020202020204" pitchFamily="34" charset="0"/>
              <a:buChar char="•"/>
              <a:defRPr/>
            </a:pPr>
            <a:r>
              <a:rPr lang="en-US" dirty="0">
                <a:solidFill>
                  <a:prstClr val="black"/>
                </a:solidFill>
                <a:cs typeface="Arial" panose="020B0604020202020204" pitchFamily="34" charset="0"/>
              </a:rPr>
              <a:t>Engagement and leadership in the clinic</a:t>
            </a:r>
          </a:p>
          <a:p>
            <a:pPr marL="742950" lvl="1" indent="-285750" defTabSz="914400">
              <a:buFont typeface="Arial" panose="020B0604020202020204" pitchFamily="34" charset="0"/>
              <a:buChar char="•"/>
              <a:defRPr/>
            </a:pPr>
            <a:r>
              <a:rPr lang="en-US" dirty="0" smtClean="0">
                <a:solidFill>
                  <a:prstClr val="black"/>
                </a:solidFill>
                <a:cs typeface="Arial" panose="020B0604020202020204" pitchFamily="34" charset="0"/>
              </a:rPr>
              <a:t>Resident teaching</a:t>
            </a:r>
          </a:p>
          <a:p>
            <a:pPr marL="742950" lvl="1" indent="-285750" defTabSz="914400">
              <a:buFont typeface="Arial" panose="020B0604020202020204" pitchFamily="34" charset="0"/>
              <a:buChar char="•"/>
              <a:defRPr/>
            </a:pPr>
            <a:r>
              <a:rPr lang="en-US" dirty="0" smtClean="0">
                <a:solidFill>
                  <a:prstClr val="black"/>
                </a:solidFill>
                <a:cs typeface="Arial" panose="020B0604020202020204" pitchFamily="34" charset="0"/>
              </a:rPr>
              <a:t>Continuity</a:t>
            </a:r>
          </a:p>
          <a:p>
            <a:pPr marL="742950" lvl="1" indent="-285750" defTabSz="914400">
              <a:buFont typeface="Arial" panose="020B0604020202020204" pitchFamily="34" charset="0"/>
              <a:buChar char="•"/>
              <a:defRPr/>
            </a:pPr>
            <a:r>
              <a:rPr lang="en-US" dirty="0" smtClean="0">
                <a:solidFill>
                  <a:prstClr val="black"/>
                </a:solidFill>
                <a:cs typeface="Arial" panose="020B0604020202020204" pitchFamily="34" charset="0"/>
              </a:rPr>
              <a:t>Stable teams</a:t>
            </a:r>
            <a:endParaRPr lang="en-US" dirty="0">
              <a:solidFill>
                <a:prstClr val="black"/>
              </a:solidFill>
              <a:cs typeface="Arial" panose="020B0604020202020204" pitchFamily="34"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791" t="52947" r="52772" b="31305"/>
          <a:stretch/>
        </p:blipFill>
        <p:spPr bwMode="auto">
          <a:xfrm>
            <a:off x="1973778" y="1779644"/>
            <a:ext cx="5156393" cy="1551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1040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8138" y="457200"/>
            <a:ext cx="7543800" cy="914400"/>
          </a:xfrm>
        </p:spPr>
        <p:txBody>
          <a:bodyPr>
            <a:normAutofit/>
          </a:bodyPr>
          <a:lstStyle/>
          <a:p>
            <a:r>
              <a:rPr lang="en-US" dirty="0" smtClean="0"/>
              <a:t>Team-based care</a:t>
            </a:r>
            <a:endParaRPr lang="en-US" dirty="0"/>
          </a:p>
        </p:txBody>
      </p:sp>
      <p:sp>
        <p:nvSpPr>
          <p:cNvPr id="25" name="Content Placeholder 2"/>
          <p:cNvSpPr txBox="1">
            <a:spLocks/>
          </p:cNvSpPr>
          <p:nvPr/>
        </p:nvSpPr>
        <p:spPr>
          <a:xfrm>
            <a:off x="4247261" y="1469876"/>
            <a:ext cx="4657457" cy="4466603"/>
          </a:xfrm>
          <a:prstGeom prst="rect">
            <a:avLst/>
          </a:prstGeom>
          <a:solidFill>
            <a:schemeClr val="accent4">
              <a:lumMod val="20000"/>
              <a:lumOff val="80000"/>
            </a:schemeClr>
          </a:solidFill>
          <a:ln w="44450">
            <a:solidFill>
              <a:schemeClr val="accent5"/>
            </a:solid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u="sng" dirty="0" smtClean="0">
                <a:solidFill>
                  <a:srgbClr val="9E1628"/>
                </a:solidFill>
                <a:cs typeface="Arial" panose="020B0604020202020204" pitchFamily="34" charset="0"/>
              </a:rPr>
              <a:t>Challenges in teaching practices</a:t>
            </a:r>
            <a:br>
              <a:rPr lang="en-US" sz="2000" b="1" u="sng" dirty="0" smtClean="0">
                <a:solidFill>
                  <a:srgbClr val="9E1628"/>
                </a:solidFill>
                <a:cs typeface="Arial" panose="020B0604020202020204" pitchFamily="34" charset="0"/>
              </a:rPr>
            </a:br>
            <a:endParaRPr lang="en-US" sz="2000" b="1" u="sng" dirty="0" smtClean="0">
              <a:solidFill>
                <a:srgbClr val="9E1628"/>
              </a:solidFill>
              <a:cs typeface="Arial" panose="020B0604020202020204" pitchFamily="34" charset="0"/>
            </a:endParaRPr>
          </a:p>
          <a:p>
            <a:pPr>
              <a:buFont typeface="Arial" charset="0"/>
              <a:buChar char="•"/>
            </a:pPr>
            <a:r>
              <a:rPr lang="en-US" sz="2000" b="1" dirty="0" smtClean="0">
                <a:solidFill>
                  <a:srgbClr val="002060"/>
                </a:solidFill>
                <a:cs typeface="Arial" panose="020B0604020202020204" pitchFamily="34" charset="0"/>
              </a:rPr>
              <a:t>How do we consistently pair residents with MAs when residents are so part-time? </a:t>
            </a:r>
            <a:br>
              <a:rPr lang="en-US" sz="2000" b="1" dirty="0" smtClean="0">
                <a:solidFill>
                  <a:srgbClr val="002060"/>
                </a:solidFill>
                <a:cs typeface="Arial" panose="020B0604020202020204" pitchFamily="34" charset="0"/>
              </a:rPr>
            </a:br>
            <a:endParaRPr lang="en-US" sz="2000" b="1" dirty="0" smtClean="0">
              <a:solidFill>
                <a:srgbClr val="002060"/>
              </a:solidFill>
              <a:cs typeface="Arial" panose="020B0604020202020204" pitchFamily="34" charset="0"/>
            </a:endParaRPr>
          </a:p>
          <a:p>
            <a:pPr>
              <a:buFont typeface="Arial" charset="0"/>
              <a:buChar char="•"/>
            </a:pPr>
            <a:r>
              <a:rPr lang="en-US" sz="2000" b="1" dirty="0" smtClean="0">
                <a:solidFill>
                  <a:srgbClr val="002060"/>
                </a:solidFill>
                <a:cs typeface="Arial" panose="020B0604020202020204" pitchFamily="34" charset="0"/>
              </a:rPr>
              <a:t>How do we create teams that are the same size every day when scheduling leads to 6 residents in clinic some days and none other days?</a:t>
            </a:r>
            <a:br>
              <a:rPr lang="en-US" sz="2000" b="1" dirty="0" smtClean="0">
                <a:solidFill>
                  <a:srgbClr val="002060"/>
                </a:solidFill>
                <a:cs typeface="Arial" panose="020B0604020202020204" pitchFamily="34" charset="0"/>
              </a:rPr>
            </a:br>
            <a:endParaRPr lang="en-US" sz="2000" b="1" dirty="0" smtClean="0">
              <a:solidFill>
                <a:srgbClr val="002060"/>
              </a:solidFill>
              <a:cs typeface="Arial" panose="020B0604020202020204" pitchFamily="34" charset="0"/>
            </a:endParaRPr>
          </a:p>
          <a:p>
            <a:pPr>
              <a:buFont typeface="Arial" charset="0"/>
              <a:buChar char="•"/>
            </a:pPr>
            <a:r>
              <a:rPr lang="en-US" sz="2000" b="1" dirty="0">
                <a:solidFill>
                  <a:srgbClr val="002060"/>
                </a:solidFill>
                <a:cs typeface="Arial" panose="020B0604020202020204" pitchFamily="34" charset="0"/>
              </a:rPr>
              <a:t>How do we make our teams small enough so that patients feel comfortable with their team?</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058" t="30707" r="17409" b="52610"/>
          <a:stretch/>
        </p:blipFill>
        <p:spPr bwMode="auto">
          <a:xfrm>
            <a:off x="338138" y="3043455"/>
            <a:ext cx="3733838" cy="1147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054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5106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533400"/>
            <a:ext cx="8534400" cy="914400"/>
          </a:xfrm>
        </p:spPr>
        <p:txBody>
          <a:bodyPr>
            <a:normAutofit/>
          </a:bodyPr>
          <a:lstStyle/>
          <a:p>
            <a:r>
              <a:rPr lang="en-US" dirty="0"/>
              <a:t>Traditional </a:t>
            </a:r>
            <a:r>
              <a:rPr lang="en-US" dirty="0" smtClean="0"/>
              <a:t>vs. teamlet </a:t>
            </a:r>
            <a:r>
              <a:rPr lang="en-US" dirty="0"/>
              <a:t>model</a:t>
            </a:r>
          </a:p>
        </p:txBody>
      </p:sp>
      <p:sp>
        <p:nvSpPr>
          <p:cNvPr id="4" name="TextBox 3"/>
          <p:cNvSpPr txBox="1"/>
          <p:nvPr/>
        </p:nvSpPr>
        <p:spPr>
          <a:xfrm>
            <a:off x="1387928" y="4267200"/>
            <a:ext cx="2362200" cy="338554"/>
          </a:xfrm>
          <a:prstGeom prst="rect">
            <a:avLst/>
          </a:prstGeom>
          <a:noFill/>
        </p:spPr>
        <p:txBody>
          <a:bodyPr wrap="square" rtlCol="0">
            <a:spAutoFit/>
          </a:bodyPr>
          <a:lstStyle/>
          <a:p>
            <a:pPr defTabSz="914400"/>
            <a:r>
              <a:rPr lang="en-US" sz="1600" b="1" dirty="0" smtClean="0">
                <a:solidFill>
                  <a:prstClr val="black"/>
                </a:solidFill>
              </a:rPr>
              <a:t>Traditional model</a:t>
            </a:r>
            <a:endParaRPr lang="en-US" sz="1600" b="1" dirty="0">
              <a:solidFill>
                <a:prstClr val="black"/>
              </a:solidFill>
            </a:endParaRPr>
          </a:p>
        </p:txBody>
      </p:sp>
      <p:sp>
        <p:nvSpPr>
          <p:cNvPr id="5" name="TextBox 4"/>
          <p:cNvSpPr txBox="1"/>
          <p:nvPr/>
        </p:nvSpPr>
        <p:spPr>
          <a:xfrm>
            <a:off x="5649686" y="4267200"/>
            <a:ext cx="1905000" cy="338554"/>
          </a:xfrm>
          <a:prstGeom prst="rect">
            <a:avLst/>
          </a:prstGeom>
          <a:noFill/>
        </p:spPr>
        <p:txBody>
          <a:bodyPr wrap="square" rtlCol="0">
            <a:spAutoFit/>
          </a:bodyPr>
          <a:lstStyle/>
          <a:p>
            <a:pPr defTabSz="914400"/>
            <a:r>
              <a:rPr lang="en-US" sz="1600" b="1" dirty="0" smtClean="0">
                <a:solidFill>
                  <a:prstClr val="black"/>
                </a:solidFill>
              </a:rPr>
              <a:t>Teamlet model</a:t>
            </a:r>
            <a:endParaRPr lang="en-US" sz="1600" b="1" dirty="0">
              <a:solidFill>
                <a:prstClr val="black"/>
              </a:solidFill>
            </a:endParaRPr>
          </a:p>
        </p:txBody>
      </p:sp>
      <p:sp>
        <p:nvSpPr>
          <p:cNvPr id="8" name="TextBox 7"/>
          <p:cNvSpPr txBox="1"/>
          <p:nvPr/>
        </p:nvSpPr>
        <p:spPr>
          <a:xfrm>
            <a:off x="1235528" y="5255999"/>
            <a:ext cx="2667000" cy="646331"/>
          </a:xfrm>
          <a:prstGeom prst="rect">
            <a:avLst/>
          </a:prstGeom>
          <a:noFill/>
        </p:spPr>
        <p:txBody>
          <a:bodyPr wrap="square" rtlCol="0">
            <a:spAutoFit/>
          </a:bodyPr>
          <a:lstStyle/>
          <a:p>
            <a:pPr defTabSz="914400"/>
            <a:r>
              <a:rPr lang="en-US" b="1" dirty="0" smtClean="0">
                <a:solidFill>
                  <a:prstClr val="black"/>
                </a:solidFill>
              </a:rPr>
              <a:t>Over the week:</a:t>
            </a:r>
          </a:p>
          <a:p>
            <a:pPr defTabSz="914400"/>
            <a:endParaRPr lang="en-US" dirty="0">
              <a:solidFill>
                <a:prstClr val="black"/>
              </a:solidFill>
            </a:endParaRPr>
          </a:p>
        </p:txBody>
      </p:sp>
      <p:pic>
        <p:nvPicPr>
          <p:cNvPr id="9" name="Picture 8"/>
          <p:cNvPicPr>
            <a:picLocks noChangeAspect="1"/>
          </p:cNvPicPr>
          <p:nvPr/>
        </p:nvPicPr>
        <p:blipFill rotWithShape="1">
          <a:blip r:embed="rId3" cstate="print"/>
          <a:srcRect l="13104" t="30209" r="36530" b="11458"/>
          <a:stretch/>
        </p:blipFill>
        <p:spPr>
          <a:xfrm>
            <a:off x="838461" y="1597355"/>
            <a:ext cx="3352800" cy="2183219"/>
          </a:xfrm>
          <a:prstGeom prst="rect">
            <a:avLst/>
          </a:prstGeom>
        </p:spPr>
      </p:pic>
      <p:pic>
        <p:nvPicPr>
          <p:cNvPr id="13" name="Picture 12"/>
          <p:cNvPicPr>
            <a:picLocks noChangeAspect="1"/>
          </p:cNvPicPr>
          <p:nvPr/>
        </p:nvPicPr>
        <p:blipFill rotWithShape="1">
          <a:blip r:embed="rId4" cstate="print"/>
          <a:srcRect l="14276" t="30208" r="35359" b="11459"/>
          <a:stretch/>
        </p:blipFill>
        <p:spPr>
          <a:xfrm>
            <a:off x="4891480" y="1567927"/>
            <a:ext cx="3443183" cy="2242073"/>
          </a:xfrm>
          <a:prstGeom prst="rect">
            <a:avLst/>
          </a:prstGeom>
        </p:spPr>
      </p:pic>
      <p:pic>
        <p:nvPicPr>
          <p:cNvPr id="14" name="Picture 3"/>
          <p:cNvPicPr>
            <a:picLocks noChangeAspect="1" noChangeArrowheads="1"/>
          </p:cNvPicPr>
          <p:nvPr/>
        </p:nvPicPr>
        <p:blipFill rotWithShape="1">
          <a:blip r:embed="rId5" cstate="print"/>
          <a:srcRect l="23426" t="43631" r="10981" b="26816"/>
          <a:stretch/>
        </p:blipFill>
        <p:spPr bwMode="auto">
          <a:xfrm>
            <a:off x="3048000" y="4945484"/>
            <a:ext cx="3777343" cy="956846"/>
          </a:xfrm>
          <a:prstGeom prst="rect">
            <a:avLst/>
          </a:prstGeom>
          <a:noFill/>
          <a:ln w="9525">
            <a:noFill/>
            <a:miter lim="800000"/>
            <a:headEnd/>
            <a:tailEnd/>
          </a:ln>
        </p:spPr>
      </p:pic>
    </p:spTree>
    <p:extLst>
      <p:ext uri="{BB962C8B-B14F-4D97-AF65-F5344CB8AC3E}">
        <p14:creationId xmlns:p14="http://schemas.microsoft.com/office/powerpoint/2010/main" val="174910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800000"/>
                </a:solidFill>
              </a:rPr>
              <a:t>Clinician-MA pairing spectrum</a:t>
            </a:r>
            <a:endParaRPr lang="en-US" b="1" dirty="0">
              <a:solidFill>
                <a:srgbClr val="800000"/>
              </a:solidFill>
            </a:endParaRPr>
          </a:p>
        </p:txBody>
      </p:sp>
      <p:pic>
        <p:nvPicPr>
          <p:cNvPr id="4" name="Content Placeholder 3" descr="images.jpeg"/>
          <p:cNvPicPr>
            <a:picLocks noGrp="1" noChangeAspect="1"/>
          </p:cNvPicPr>
          <p:nvPr>
            <p:ph idx="1"/>
          </p:nvPr>
        </p:nvPicPr>
        <p:blipFill>
          <a:blip r:embed="rId3">
            <a:extLst>
              <a:ext uri="{28A0092B-C50C-407E-A947-70E740481C1C}">
                <a14:useLocalDpi xmlns:a14="http://schemas.microsoft.com/office/drawing/2010/main" val="0"/>
              </a:ext>
            </a:extLst>
          </a:blip>
          <a:srcRect t="8753" b="8753"/>
          <a:stretch>
            <a:fillRect/>
          </a:stretch>
        </p:blipFill>
        <p:spPr>
          <a:xfrm>
            <a:off x="457200" y="1696934"/>
            <a:ext cx="8229600" cy="1394380"/>
          </a:xfrm>
        </p:spPr>
      </p:pic>
      <p:sp>
        <p:nvSpPr>
          <p:cNvPr id="5" name="TextBox 4"/>
          <p:cNvSpPr txBox="1"/>
          <p:nvPr/>
        </p:nvSpPr>
        <p:spPr>
          <a:xfrm>
            <a:off x="305348" y="3587623"/>
            <a:ext cx="2289968" cy="1200329"/>
          </a:xfrm>
          <a:prstGeom prst="rect">
            <a:avLst/>
          </a:prstGeom>
          <a:noFill/>
        </p:spPr>
        <p:txBody>
          <a:bodyPr wrap="square" rtlCol="0">
            <a:spAutoFit/>
          </a:bodyPr>
          <a:lstStyle/>
          <a:p>
            <a:pPr defTabSz="914400"/>
            <a:r>
              <a:rPr lang="en-US" sz="2400" b="1" dirty="0" smtClean="0">
                <a:solidFill>
                  <a:srgbClr val="000090"/>
                </a:solidFill>
                <a:cs typeface="Arial" panose="020B0604020202020204" pitchFamily="34" charset="0"/>
              </a:rPr>
              <a:t>Clinicians look for any available MA</a:t>
            </a:r>
            <a:endParaRPr lang="en-US" sz="2400" b="1" dirty="0">
              <a:solidFill>
                <a:srgbClr val="000090"/>
              </a:solidFill>
              <a:cs typeface="Arial" panose="020B0604020202020204" pitchFamily="34" charset="0"/>
            </a:endParaRPr>
          </a:p>
        </p:txBody>
      </p:sp>
      <p:sp>
        <p:nvSpPr>
          <p:cNvPr id="6" name="TextBox 5"/>
          <p:cNvSpPr txBox="1"/>
          <p:nvPr/>
        </p:nvSpPr>
        <p:spPr>
          <a:xfrm>
            <a:off x="6553202" y="3296928"/>
            <a:ext cx="2344211" cy="1938992"/>
          </a:xfrm>
          <a:prstGeom prst="rect">
            <a:avLst/>
          </a:prstGeom>
          <a:noFill/>
        </p:spPr>
        <p:txBody>
          <a:bodyPr wrap="square" rtlCol="0">
            <a:spAutoFit/>
          </a:bodyPr>
          <a:lstStyle/>
          <a:p>
            <a:pPr defTabSz="914400"/>
            <a:r>
              <a:rPr lang="en-US" sz="2400" b="1" dirty="0" smtClean="0">
                <a:solidFill>
                  <a:srgbClr val="000090"/>
                </a:solidFill>
                <a:cs typeface="Arial" panose="020B0604020202020204" pitchFamily="34" charset="0"/>
              </a:rPr>
              <a:t>Clinicians work with same MA each day in stable teamlets</a:t>
            </a:r>
            <a:endParaRPr lang="en-US" sz="2400" b="1" dirty="0">
              <a:solidFill>
                <a:srgbClr val="000090"/>
              </a:solidFill>
              <a:cs typeface="Arial" panose="020B0604020202020204" pitchFamily="34" charset="0"/>
            </a:endParaRPr>
          </a:p>
        </p:txBody>
      </p:sp>
      <p:sp>
        <p:nvSpPr>
          <p:cNvPr id="3" name="TextBox 2"/>
          <p:cNvSpPr txBox="1"/>
          <p:nvPr/>
        </p:nvSpPr>
        <p:spPr>
          <a:xfrm>
            <a:off x="3086595" y="3303843"/>
            <a:ext cx="2895600" cy="1938992"/>
          </a:xfrm>
          <a:prstGeom prst="rect">
            <a:avLst/>
          </a:prstGeom>
          <a:noFill/>
        </p:spPr>
        <p:txBody>
          <a:bodyPr wrap="square" rtlCol="0">
            <a:spAutoFit/>
          </a:bodyPr>
          <a:lstStyle/>
          <a:p>
            <a:pPr defTabSz="914400"/>
            <a:r>
              <a:rPr lang="en-US" sz="2400" b="1" dirty="0" smtClean="0">
                <a:solidFill>
                  <a:srgbClr val="000090"/>
                </a:solidFill>
                <a:cs typeface="Arial" panose="020B0604020202020204" pitchFamily="34" charset="0"/>
              </a:rPr>
              <a:t>Each day, MAs are paired with 1 – 2 clinicians who may be different each day</a:t>
            </a:r>
            <a:endParaRPr lang="en-US" sz="2400" b="1" dirty="0">
              <a:solidFill>
                <a:srgbClr val="000090"/>
              </a:solidFill>
              <a:cs typeface="Arial" panose="020B0604020202020204" pitchFamily="34" charset="0"/>
            </a:endParaRPr>
          </a:p>
        </p:txBody>
      </p:sp>
    </p:spTree>
    <p:extLst>
      <p:ext uri="{BB962C8B-B14F-4D97-AF65-F5344CB8AC3E}">
        <p14:creationId xmlns:p14="http://schemas.microsoft.com/office/powerpoint/2010/main" val="363791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3" cstate="print"/>
          <a:srcRect l="23060" t="20833" r="9004" b="11458"/>
          <a:stretch>
            <a:fillRect/>
          </a:stretch>
        </p:blipFill>
        <p:spPr bwMode="auto">
          <a:xfrm>
            <a:off x="228600" y="3048000"/>
            <a:ext cx="4300593" cy="2409815"/>
          </a:xfrm>
          <a:prstGeom prst="rect">
            <a:avLst/>
          </a:prstGeom>
          <a:noFill/>
          <a:ln w="9525">
            <a:noFill/>
            <a:miter lim="800000"/>
            <a:headEnd/>
            <a:tailEnd/>
          </a:ln>
        </p:spPr>
      </p:pic>
      <p:sp>
        <p:nvSpPr>
          <p:cNvPr id="21" name="Title 2"/>
          <p:cNvSpPr>
            <a:spLocks noGrp="1"/>
          </p:cNvSpPr>
          <p:nvPr>
            <p:ph type="title"/>
          </p:nvPr>
        </p:nvSpPr>
        <p:spPr>
          <a:xfrm>
            <a:off x="800100" y="533400"/>
            <a:ext cx="7543800" cy="914400"/>
          </a:xfrm>
        </p:spPr>
        <p:txBody>
          <a:bodyPr>
            <a:normAutofit/>
          </a:bodyPr>
          <a:lstStyle/>
          <a:p>
            <a:r>
              <a:rPr lang="en-US" dirty="0" smtClean="0"/>
              <a:t>Co-location</a:t>
            </a:r>
            <a:endParaRPr lang="en-US" dirty="0"/>
          </a:p>
        </p:txBody>
      </p:sp>
      <p:sp>
        <p:nvSpPr>
          <p:cNvPr id="2" name="AutoShape 2" descr="https://mail.ucsf.edu/owa/attachment.ashx?id=RgAAAAAaI%2fu6zfIbR6TiD%2bFz4bHaBwB396rRCruGSpfoqHodsizIAAAAPd%2fnAAB396rRCruGSpfoqHodsizIAAC3N9HQAAAJ&amp;attcnt=1&amp;attid0=BAAAAAAA&amp;attcid0=D2A622A5-F6F4-4F6B-BBD7-D0EA9A1488D1"/>
          <p:cNvSpPr>
            <a:spLocks noChangeAspect="1" noChangeArrowheads="1"/>
          </p:cNvSpPr>
          <p:nvPr/>
        </p:nvSpPr>
        <p:spPr bwMode="auto">
          <a:xfrm>
            <a:off x="155575" y="-2193925"/>
            <a:ext cx="6096000" cy="4572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dirty="0">
              <a:solidFill>
                <a:prstClr val="black"/>
              </a:solidFill>
            </a:endParaRPr>
          </a:p>
        </p:txBody>
      </p:sp>
      <p:sp>
        <p:nvSpPr>
          <p:cNvPr id="25" name="TextBox 24"/>
          <p:cNvSpPr txBox="1"/>
          <p:nvPr/>
        </p:nvSpPr>
        <p:spPr>
          <a:xfrm>
            <a:off x="304799" y="4540633"/>
            <a:ext cx="1316347" cy="338554"/>
          </a:xfrm>
          <a:prstGeom prst="rect">
            <a:avLst/>
          </a:prstGeom>
          <a:noFill/>
        </p:spPr>
        <p:txBody>
          <a:bodyPr wrap="square" rtlCol="0">
            <a:spAutoFit/>
          </a:bodyPr>
          <a:lstStyle/>
          <a:p>
            <a:pPr defTabSz="914400"/>
            <a:r>
              <a:rPr lang="en-US" sz="1600" b="1" dirty="0" smtClean="0">
                <a:solidFill>
                  <a:srgbClr val="FFC000"/>
                </a:solidFill>
              </a:rPr>
              <a:t>MA room</a:t>
            </a:r>
            <a:endParaRPr lang="en-US" sz="1600" b="1" dirty="0">
              <a:solidFill>
                <a:srgbClr val="FFC000"/>
              </a:solidFill>
            </a:endParaRPr>
          </a:p>
        </p:txBody>
      </p:sp>
      <p:sp>
        <p:nvSpPr>
          <p:cNvPr id="28" name="TextBox 27"/>
          <p:cNvSpPr txBox="1"/>
          <p:nvPr/>
        </p:nvSpPr>
        <p:spPr>
          <a:xfrm>
            <a:off x="2281503" y="5492311"/>
            <a:ext cx="1974520" cy="338554"/>
          </a:xfrm>
          <a:prstGeom prst="rect">
            <a:avLst/>
          </a:prstGeom>
          <a:noFill/>
        </p:spPr>
        <p:txBody>
          <a:bodyPr wrap="square" rtlCol="0">
            <a:spAutoFit/>
          </a:bodyPr>
          <a:lstStyle/>
          <a:p>
            <a:pPr defTabSz="914400"/>
            <a:r>
              <a:rPr lang="en-US" sz="1600" b="1" dirty="0" smtClean="0">
                <a:solidFill>
                  <a:srgbClr val="FFC000"/>
                </a:solidFill>
              </a:rPr>
              <a:t>Resident room</a:t>
            </a:r>
            <a:endParaRPr lang="en-US" sz="1600" b="1" dirty="0">
              <a:solidFill>
                <a:srgbClr val="FFC000"/>
              </a:solidFill>
            </a:endParaRPr>
          </a:p>
        </p:txBody>
      </p:sp>
      <p:sp>
        <p:nvSpPr>
          <p:cNvPr id="29" name="TextBox 28"/>
          <p:cNvSpPr txBox="1"/>
          <p:nvPr/>
        </p:nvSpPr>
        <p:spPr>
          <a:xfrm>
            <a:off x="7391400" y="8346757"/>
            <a:ext cx="1295400" cy="369332"/>
          </a:xfrm>
          <a:prstGeom prst="rect">
            <a:avLst/>
          </a:prstGeom>
          <a:noFill/>
        </p:spPr>
        <p:txBody>
          <a:bodyPr wrap="square" rtlCol="0">
            <a:spAutoFit/>
          </a:bodyPr>
          <a:lstStyle/>
          <a:p>
            <a:pPr defTabSz="914400"/>
            <a:endParaRPr lang="en-US" dirty="0">
              <a:solidFill>
                <a:prstClr val="black"/>
              </a:solidFill>
            </a:endParaRPr>
          </a:p>
        </p:txBody>
      </p:sp>
      <p:sp>
        <p:nvSpPr>
          <p:cNvPr id="31" name="TextBox 30"/>
          <p:cNvSpPr txBox="1"/>
          <p:nvPr/>
        </p:nvSpPr>
        <p:spPr>
          <a:xfrm>
            <a:off x="1219200" y="6019800"/>
            <a:ext cx="3694258" cy="338554"/>
          </a:xfrm>
          <a:prstGeom prst="rect">
            <a:avLst/>
          </a:prstGeom>
          <a:noFill/>
        </p:spPr>
        <p:txBody>
          <a:bodyPr wrap="square" rtlCol="0">
            <a:spAutoFit/>
          </a:bodyPr>
          <a:lstStyle/>
          <a:p>
            <a:pPr defTabSz="914400"/>
            <a:r>
              <a:rPr lang="en-US" sz="1600" b="1" dirty="0" smtClean="0">
                <a:solidFill>
                  <a:prstClr val="black"/>
                </a:solidFill>
              </a:rPr>
              <a:t>Traditional workrooms</a:t>
            </a:r>
            <a:endParaRPr lang="en-US" sz="1600" b="1" dirty="0">
              <a:solidFill>
                <a:prstClr val="black"/>
              </a:solidFill>
            </a:endParaRPr>
          </a:p>
        </p:txBody>
      </p:sp>
      <p:pic>
        <p:nvPicPr>
          <p:cNvPr id="9" name="Picture 4"/>
          <p:cNvPicPr>
            <a:picLocks noChangeAspect="1" noChangeArrowheads="1"/>
          </p:cNvPicPr>
          <p:nvPr/>
        </p:nvPicPr>
        <p:blipFill rotWithShape="1">
          <a:blip r:embed="rId4" cstate="print"/>
          <a:srcRect l="23060" t="20833" r="10705" b="11458"/>
          <a:stretch/>
        </p:blipFill>
        <p:spPr bwMode="auto">
          <a:xfrm>
            <a:off x="4497165" y="1447800"/>
            <a:ext cx="4418235" cy="2539308"/>
          </a:xfrm>
          <a:prstGeom prst="rect">
            <a:avLst/>
          </a:prstGeom>
          <a:noFill/>
          <a:ln w="9525">
            <a:noFill/>
            <a:miter lim="800000"/>
            <a:headEnd/>
            <a:tailEnd/>
          </a:ln>
        </p:spPr>
      </p:pic>
      <p:sp>
        <p:nvSpPr>
          <p:cNvPr id="10" name="TextBox 9"/>
          <p:cNvSpPr txBox="1"/>
          <p:nvPr/>
        </p:nvSpPr>
        <p:spPr>
          <a:xfrm>
            <a:off x="7012749" y="3886200"/>
            <a:ext cx="2052701" cy="584775"/>
          </a:xfrm>
          <a:prstGeom prst="rect">
            <a:avLst/>
          </a:prstGeom>
          <a:solidFill>
            <a:schemeClr val="bg2">
              <a:lumMod val="90000"/>
              <a:alpha val="72000"/>
            </a:schemeClr>
          </a:solidFill>
        </p:spPr>
        <p:txBody>
          <a:bodyPr wrap="square" rtlCol="0">
            <a:spAutoFit/>
          </a:bodyPr>
          <a:lstStyle/>
          <a:p>
            <a:pPr defTabSz="914400"/>
            <a:r>
              <a:rPr lang="en-US" sz="1600" dirty="0" smtClean="0">
                <a:solidFill>
                  <a:prstClr val="black"/>
                </a:solidFill>
              </a:rPr>
              <a:t>Attendings, RN, SW, etc.</a:t>
            </a:r>
            <a:endParaRPr lang="en-US" sz="1600" dirty="0">
              <a:solidFill>
                <a:prstClr val="black"/>
              </a:solidFill>
            </a:endParaRPr>
          </a:p>
        </p:txBody>
      </p:sp>
      <p:sp>
        <p:nvSpPr>
          <p:cNvPr id="11" name="TextBox 10"/>
          <p:cNvSpPr txBox="1"/>
          <p:nvPr/>
        </p:nvSpPr>
        <p:spPr>
          <a:xfrm>
            <a:off x="6134100" y="4574309"/>
            <a:ext cx="1905000" cy="338554"/>
          </a:xfrm>
          <a:prstGeom prst="rect">
            <a:avLst/>
          </a:prstGeom>
          <a:noFill/>
        </p:spPr>
        <p:txBody>
          <a:bodyPr wrap="square" rtlCol="0">
            <a:spAutoFit/>
          </a:bodyPr>
          <a:lstStyle/>
          <a:p>
            <a:pPr defTabSz="914400"/>
            <a:r>
              <a:rPr lang="en-US" sz="1600" b="1" dirty="0" smtClean="0">
                <a:solidFill>
                  <a:prstClr val="black"/>
                </a:solidFill>
              </a:rPr>
              <a:t>Co-location</a:t>
            </a:r>
            <a:endParaRPr lang="en-US" sz="1600" b="1" dirty="0">
              <a:solidFill>
                <a:prstClr val="black"/>
              </a:solidFill>
            </a:endParaRPr>
          </a:p>
        </p:txBody>
      </p:sp>
    </p:spTree>
    <p:extLst>
      <p:ext uri="{BB962C8B-B14F-4D97-AF65-F5344CB8AC3E}">
        <p14:creationId xmlns:p14="http://schemas.microsoft.com/office/powerpoint/2010/main" val="196696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0" grpId="0"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115" y="2213429"/>
            <a:ext cx="5108402" cy="3349171"/>
          </a:xfrm>
        </p:spPr>
        <p:txBody>
          <a:bodyPr>
            <a:noAutofit/>
          </a:bodyPr>
          <a:lstStyle/>
          <a:p>
            <a:pPr>
              <a:spcBef>
                <a:spcPts val="600"/>
              </a:spcBef>
              <a:spcAft>
                <a:spcPts val="600"/>
              </a:spcAft>
              <a:buFont typeface="Arial" panose="020B0604020202020204" pitchFamily="34" charset="0"/>
              <a:buChar char="•"/>
            </a:pPr>
            <a:r>
              <a:rPr lang="en-US" sz="2000" dirty="0" smtClean="0"/>
              <a:t>Moving from a physician-centered paradigm to a share the care philosophy</a:t>
            </a:r>
            <a:endParaRPr lang="en-US" sz="2000" dirty="0"/>
          </a:p>
          <a:p>
            <a:pPr>
              <a:spcBef>
                <a:spcPts val="600"/>
              </a:spcBef>
              <a:spcAft>
                <a:spcPts val="600"/>
              </a:spcAft>
              <a:buFont typeface="Arial" panose="020B0604020202020204" pitchFamily="34" charset="0"/>
              <a:buChar char="•"/>
            </a:pPr>
            <a:r>
              <a:rPr lang="en-US" sz="2000" dirty="0" smtClean="0"/>
              <a:t>All team members contribute to and feel </a:t>
            </a:r>
            <a:r>
              <a:rPr lang="en-US" sz="2000" b="1" dirty="0" smtClean="0">
                <a:solidFill>
                  <a:schemeClr val="bg2">
                    <a:lumMod val="75000"/>
                  </a:schemeClr>
                </a:solidFill>
              </a:rPr>
              <a:t>ownership</a:t>
            </a:r>
            <a:r>
              <a:rPr lang="en-US" sz="2000" dirty="0" smtClean="0">
                <a:solidFill>
                  <a:schemeClr val="bg2">
                    <a:lumMod val="75000"/>
                  </a:schemeClr>
                </a:solidFill>
              </a:rPr>
              <a:t> </a:t>
            </a:r>
            <a:r>
              <a:rPr lang="en-US" sz="2000" dirty="0" smtClean="0"/>
              <a:t>of the health of the team’s patient panel</a:t>
            </a:r>
            <a:endParaRPr lang="en-US" sz="2000" dirty="0"/>
          </a:p>
          <a:p>
            <a:pPr>
              <a:spcAft>
                <a:spcPts val="600"/>
              </a:spcAft>
              <a:buFont typeface="Arial" panose="020B0604020202020204" pitchFamily="34" charset="0"/>
              <a:buChar char="•"/>
            </a:pPr>
            <a:r>
              <a:rPr lang="en-US" sz="2000" dirty="0" smtClean="0"/>
              <a:t>Culture shift towards </a:t>
            </a:r>
            <a:r>
              <a:rPr lang="en-US" sz="2000" b="1" dirty="0" smtClean="0">
                <a:solidFill>
                  <a:schemeClr val="bg2">
                    <a:lumMod val="75000"/>
                  </a:schemeClr>
                </a:solidFill>
              </a:rPr>
              <a:t>empowerment</a:t>
            </a:r>
            <a:r>
              <a:rPr lang="en-US" sz="2000" dirty="0" smtClean="0"/>
              <a:t>, rather than delegation</a:t>
            </a:r>
          </a:p>
          <a:p>
            <a:pPr>
              <a:buFont typeface="Arial" panose="020B0604020202020204" pitchFamily="34" charset="0"/>
              <a:buChar char="•"/>
            </a:pPr>
            <a:r>
              <a:rPr lang="en-US" sz="2000" dirty="0" smtClean="0"/>
              <a:t>Allows expanded team roles</a:t>
            </a:r>
          </a:p>
        </p:txBody>
      </p:sp>
      <p:sp>
        <p:nvSpPr>
          <p:cNvPr id="3" name="Title 2"/>
          <p:cNvSpPr>
            <a:spLocks noGrp="1"/>
          </p:cNvSpPr>
          <p:nvPr>
            <p:ph type="title"/>
          </p:nvPr>
        </p:nvSpPr>
        <p:spPr>
          <a:xfrm>
            <a:off x="609600" y="533400"/>
            <a:ext cx="7543800" cy="914400"/>
          </a:xfrm>
        </p:spPr>
        <p:txBody>
          <a:bodyPr>
            <a:normAutofit/>
          </a:bodyPr>
          <a:lstStyle/>
          <a:p>
            <a:r>
              <a:rPr lang="en-US" dirty="0" smtClean="0"/>
              <a:t>Share the care</a:t>
            </a:r>
            <a:endParaRPr lang="en-US" dirty="0"/>
          </a:p>
        </p:txBody>
      </p:sp>
      <p:pic>
        <p:nvPicPr>
          <p:cNvPr id="6" name="Picture 5" descr="C:\Users\Marianna\Documents\~Documents\-CEPC\Crozer\Photos\2014.10.16 013.JPG"/>
          <p:cNvPicPr/>
          <p:nvPr/>
        </p:nvPicPr>
        <p:blipFill>
          <a:blip r:embed="rId3" cstate="print"/>
          <a:srcRect/>
          <a:stretch>
            <a:fillRect/>
          </a:stretch>
        </p:blipFill>
        <p:spPr bwMode="auto">
          <a:xfrm>
            <a:off x="5798706" y="2117271"/>
            <a:ext cx="2764971" cy="3140529"/>
          </a:xfrm>
          <a:prstGeom prst="rect">
            <a:avLst/>
          </a:prstGeom>
          <a:noFill/>
          <a:ln w="9525">
            <a:noFill/>
            <a:miter lim="800000"/>
            <a:headEnd/>
            <a:tailEnd/>
          </a:ln>
        </p:spPr>
      </p:pic>
    </p:spTree>
    <p:extLst>
      <p:ext uri="{BB962C8B-B14F-4D97-AF65-F5344CB8AC3E}">
        <p14:creationId xmlns:p14="http://schemas.microsoft.com/office/powerpoint/2010/main" val="156291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759" y="457200"/>
            <a:ext cx="8311243" cy="914400"/>
          </a:xfrm>
        </p:spPr>
        <p:txBody>
          <a:bodyPr>
            <a:normAutofit/>
          </a:bodyPr>
          <a:lstStyle/>
          <a:p>
            <a:r>
              <a:rPr lang="en-US" dirty="0" smtClean="0"/>
              <a:t>Quality of clinic experience</a:t>
            </a:r>
            <a:endParaRPr lang="en-US" dirty="0"/>
          </a:p>
        </p:txBody>
      </p:sp>
      <p:sp>
        <p:nvSpPr>
          <p:cNvPr id="9" name="TextBox 8"/>
          <p:cNvSpPr txBox="1"/>
          <p:nvPr/>
        </p:nvSpPr>
        <p:spPr>
          <a:xfrm>
            <a:off x="4691343" y="3303948"/>
            <a:ext cx="3962400" cy="1754326"/>
          </a:xfrm>
          <a:prstGeom prst="rect">
            <a:avLst/>
          </a:prstGeom>
          <a:noFill/>
        </p:spPr>
        <p:txBody>
          <a:bodyPr wrap="square" rtlCol="0">
            <a:spAutoFit/>
          </a:bodyPr>
          <a:lstStyle/>
          <a:p>
            <a:pPr marL="285750" indent="-285750" defTabSz="914400">
              <a:buFont typeface="Arial" panose="020B0604020202020204" pitchFamily="34" charset="0"/>
              <a:buChar char="•"/>
            </a:pPr>
            <a:r>
              <a:rPr lang="en-US" dirty="0">
                <a:solidFill>
                  <a:prstClr val="black"/>
                </a:solidFill>
                <a:cs typeface="Arial" panose="020B0604020202020204" pitchFamily="34" charset="0"/>
              </a:rPr>
              <a:t>Training leaders in primary care requires </a:t>
            </a:r>
            <a:r>
              <a:rPr lang="en-US" dirty="0" smtClean="0">
                <a:solidFill>
                  <a:prstClr val="black"/>
                </a:solidFill>
                <a:cs typeface="Arial" panose="020B0604020202020204" pitchFamily="34" charset="0"/>
              </a:rPr>
              <a:t>experience with high functioning clinics</a:t>
            </a:r>
            <a:br>
              <a:rPr lang="en-US" dirty="0" smtClean="0">
                <a:solidFill>
                  <a:prstClr val="black"/>
                </a:solidFill>
                <a:cs typeface="Arial" panose="020B0604020202020204" pitchFamily="34" charset="0"/>
              </a:rPr>
            </a:br>
            <a:endParaRPr lang="en-US" dirty="0">
              <a:solidFill>
                <a:prstClr val="black"/>
              </a:solidFill>
              <a:cs typeface="Arial" panose="020B0604020202020204" pitchFamily="34" charset="0"/>
            </a:endParaRPr>
          </a:p>
          <a:p>
            <a:pPr marL="285750" indent="-285750" defTabSz="914400">
              <a:buFont typeface="Arial" panose="020B0604020202020204" pitchFamily="34" charset="0"/>
              <a:buChar char="•"/>
            </a:pPr>
            <a:r>
              <a:rPr lang="en-US" dirty="0" smtClean="0">
                <a:solidFill>
                  <a:prstClr val="black"/>
                </a:solidFill>
                <a:cs typeface="Arial" panose="020B0604020202020204" pitchFamily="34" charset="0"/>
              </a:rPr>
              <a:t>Well functioning clinics lead to positive clinic experiences</a:t>
            </a:r>
            <a:endParaRPr lang="en-US" dirty="0">
              <a:solidFill>
                <a:prstClr val="black"/>
              </a:solidFill>
              <a:cs typeface="Arial" panose="020B0604020202020204" pitchFamily="34" charset="0"/>
            </a:endParaRPr>
          </a:p>
        </p:txBody>
      </p:sp>
      <p:sp>
        <p:nvSpPr>
          <p:cNvPr id="10" name="TextBox 9"/>
          <p:cNvSpPr txBox="1"/>
          <p:nvPr/>
        </p:nvSpPr>
        <p:spPr>
          <a:xfrm>
            <a:off x="456086" y="3442447"/>
            <a:ext cx="3962400" cy="1477328"/>
          </a:xfrm>
          <a:prstGeom prst="rect">
            <a:avLst/>
          </a:prstGeom>
          <a:noFill/>
        </p:spPr>
        <p:txBody>
          <a:bodyPr wrap="square" rtlCol="0">
            <a:spAutoFit/>
          </a:bodyPr>
          <a:lstStyle/>
          <a:p>
            <a:pPr marL="285750" indent="-285750" defTabSz="914400">
              <a:buFont typeface="Arial" panose="020B0604020202020204" pitchFamily="34" charset="0"/>
              <a:buChar char="•"/>
            </a:pPr>
            <a:r>
              <a:rPr lang="en-US" dirty="0" smtClean="0">
                <a:solidFill>
                  <a:prstClr val="black"/>
                </a:solidFill>
                <a:cs typeface="Arial" panose="020B0604020202020204" pitchFamily="34" charset="0"/>
              </a:rPr>
              <a:t>Meaningful, experiential education in PCMH, QI </a:t>
            </a:r>
          </a:p>
          <a:p>
            <a:pPr marL="285750" indent="-285750" defTabSz="914400">
              <a:buFont typeface="Arial" panose="020B0604020202020204" pitchFamily="34" charset="0"/>
              <a:buChar char="•"/>
            </a:pPr>
            <a:endParaRPr lang="en-US" dirty="0">
              <a:solidFill>
                <a:prstClr val="black"/>
              </a:solidFill>
              <a:cs typeface="Arial" panose="020B0604020202020204" pitchFamily="34" charset="0"/>
            </a:endParaRPr>
          </a:p>
          <a:p>
            <a:pPr marL="285750" indent="-285750" defTabSz="914400">
              <a:buFont typeface="Arial" panose="020B0604020202020204" pitchFamily="34" charset="0"/>
              <a:buChar char="•"/>
            </a:pPr>
            <a:r>
              <a:rPr lang="en-US" dirty="0" smtClean="0">
                <a:solidFill>
                  <a:prstClr val="black"/>
                </a:solidFill>
                <a:cs typeface="Arial" panose="020B0604020202020204" pitchFamily="34" charset="0"/>
              </a:rPr>
              <a:t>Empowering residents as leaders in clinic</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822" t="68611" r="17826" b="15559"/>
          <a:stretch/>
        </p:blipFill>
        <p:spPr bwMode="auto">
          <a:xfrm>
            <a:off x="707569" y="1828800"/>
            <a:ext cx="3840617" cy="1166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014" t="69953" r="52648" b="15559"/>
          <a:stretch/>
        </p:blipFill>
        <p:spPr bwMode="auto">
          <a:xfrm>
            <a:off x="4814821" y="1878249"/>
            <a:ext cx="3838922" cy="1067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11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362200"/>
            <a:ext cx="7391400" cy="3886200"/>
          </a:xfrm>
        </p:spPr>
        <p:txBody>
          <a:bodyPr>
            <a:normAutofit fontScale="85000" lnSpcReduction="10000"/>
          </a:bodyPr>
          <a:lstStyle/>
          <a:p>
            <a:pPr marL="384048" lvl="1" indent="0">
              <a:buNone/>
            </a:pPr>
            <a:r>
              <a:rPr lang="en-US" sz="2400" dirty="0"/>
              <a:t>“The systems level thinking, primary care transformation, and quality improvement activities trickle down to the </a:t>
            </a:r>
            <a:r>
              <a:rPr lang="en-US" sz="2400" b="1" dirty="0">
                <a:solidFill>
                  <a:schemeClr val="bg2">
                    <a:lumMod val="50000"/>
                  </a:schemeClr>
                </a:solidFill>
              </a:rPr>
              <a:t>day-to-day, on the ground clinic experience</a:t>
            </a:r>
            <a:r>
              <a:rPr lang="en-US" sz="2400" dirty="0"/>
              <a:t>.” </a:t>
            </a:r>
          </a:p>
          <a:p>
            <a:pPr marL="384048" lvl="1" indent="0">
              <a:buNone/>
            </a:pPr>
            <a:r>
              <a:rPr lang="en-US" sz="1800" dirty="0"/>
              <a:t>					– </a:t>
            </a:r>
            <a:r>
              <a:rPr lang="en-US" sz="1400" dirty="0"/>
              <a:t>Resident at FM Residency of Idaho</a:t>
            </a:r>
          </a:p>
          <a:p>
            <a:pPr marL="384048" lvl="1" indent="0">
              <a:buNone/>
            </a:pPr>
            <a:endParaRPr lang="en-US" sz="2400" dirty="0"/>
          </a:p>
          <a:p>
            <a:pPr marL="384048" lvl="1" indent="0">
              <a:buNone/>
            </a:pPr>
            <a:r>
              <a:rPr lang="en-US" sz="2400" dirty="0" smtClean="0"/>
              <a:t>“</a:t>
            </a:r>
            <a:r>
              <a:rPr lang="en-US" sz="2400" dirty="0">
                <a:effectLst/>
              </a:rPr>
              <a:t>It’s hard to find a place to work like this [clinic]… I feel like I’ve kind of been spoiled</a:t>
            </a:r>
            <a:r>
              <a:rPr lang="en-US" sz="2400" dirty="0" smtClean="0">
                <a:effectLst/>
              </a:rPr>
              <a:t>.”</a:t>
            </a:r>
            <a:endParaRPr lang="en-US" sz="2200" dirty="0">
              <a:effectLst/>
            </a:endParaRPr>
          </a:p>
          <a:p>
            <a:pPr marL="384048" lvl="1" indent="0" algn="r">
              <a:buNone/>
            </a:pPr>
            <a:r>
              <a:rPr lang="en-US" sz="1400" dirty="0">
                <a:effectLst/>
              </a:rPr>
              <a:t> - Resident at </a:t>
            </a:r>
            <a:r>
              <a:rPr lang="en-US" sz="1400" dirty="0" err="1"/>
              <a:t>Crozer</a:t>
            </a:r>
            <a:r>
              <a:rPr lang="en-US" sz="1400" dirty="0"/>
              <a:t> Keystone Family </a:t>
            </a:r>
            <a:r>
              <a:rPr lang="en-US" sz="1400" dirty="0" smtClean="0"/>
              <a:t>Medicine</a:t>
            </a:r>
            <a:r>
              <a:rPr lang="en-US" sz="1600" dirty="0" smtClean="0"/>
              <a:t/>
            </a:r>
            <a:br>
              <a:rPr lang="en-US" sz="1600" dirty="0" smtClean="0"/>
            </a:br>
            <a:r>
              <a:rPr lang="en-US" sz="1600" dirty="0" smtClean="0"/>
              <a:t/>
            </a:r>
            <a:br>
              <a:rPr lang="en-US" sz="1600" dirty="0" smtClean="0"/>
            </a:br>
            <a:endParaRPr lang="en-US" sz="1600" dirty="0"/>
          </a:p>
          <a:p>
            <a:pPr marL="384048" lvl="1" indent="0">
              <a:buNone/>
            </a:pPr>
            <a:r>
              <a:rPr lang="en-US" sz="2400" b="1" dirty="0" smtClean="0">
                <a:solidFill>
                  <a:srgbClr val="00B0F0"/>
                </a:solidFill>
              </a:rPr>
              <a:t>“This </a:t>
            </a:r>
            <a:r>
              <a:rPr lang="en-US" sz="2400" b="1" dirty="0">
                <a:solidFill>
                  <a:srgbClr val="00B0F0"/>
                </a:solidFill>
              </a:rPr>
              <a:t>is what I would want to do for patients in my practice</a:t>
            </a:r>
            <a:r>
              <a:rPr lang="en-US" sz="2400" b="1" dirty="0" smtClean="0">
                <a:solidFill>
                  <a:srgbClr val="00B0F0"/>
                </a:solidFill>
              </a:rPr>
              <a:t>.”</a:t>
            </a:r>
            <a:endParaRPr lang="en-US" sz="2000" dirty="0" smtClean="0">
              <a:solidFill>
                <a:srgbClr val="00B0F0"/>
              </a:solidFill>
            </a:endParaRPr>
          </a:p>
          <a:p>
            <a:pPr marL="384048" lvl="1" indent="0" algn="r">
              <a:buNone/>
            </a:pPr>
            <a:r>
              <a:rPr lang="en-US" sz="1600" dirty="0" smtClean="0"/>
              <a:t> </a:t>
            </a:r>
            <a:r>
              <a:rPr lang="en-US" sz="1400" dirty="0" smtClean="0"/>
              <a:t>- Residents at </a:t>
            </a:r>
            <a:r>
              <a:rPr lang="en-US" sz="1400" dirty="0"/>
              <a:t>Wright Center Internal </a:t>
            </a:r>
            <a:r>
              <a:rPr lang="en-US" sz="1400" dirty="0" smtClean="0"/>
              <a:t>Medicine</a:t>
            </a:r>
            <a:endParaRPr lang="en-US" sz="1400" dirty="0" smtClean="0">
              <a:effectLst/>
            </a:endParaRPr>
          </a:p>
        </p:txBody>
      </p:sp>
      <p:sp>
        <p:nvSpPr>
          <p:cNvPr id="3" name="Title 2"/>
          <p:cNvSpPr>
            <a:spLocks noGrp="1"/>
          </p:cNvSpPr>
          <p:nvPr>
            <p:ph type="title"/>
          </p:nvPr>
        </p:nvSpPr>
        <p:spPr>
          <a:xfrm>
            <a:off x="609600" y="838200"/>
            <a:ext cx="7543800" cy="914400"/>
          </a:xfrm>
        </p:spPr>
        <p:txBody>
          <a:bodyPr>
            <a:normAutofit fontScale="90000"/>
          </a:bodyPr>
          <a:lstStyle/>
          <a:p>
            <a:r>
              <a:rPr lang="en-US" sz="5400" dirty="0">
                <a:effectLst/>
              </a:rPr>
              <a:t>Working in high functioning clinics</a:t>
            </a:r>
          </a:p>
        </p:txBody>
      </p:sp>
    </p:spTree>
    <p:extLst>
      <p:ext uri="{BB962C8B-B14F-4D97-AF65-F5344CB8AC3E}">
        <p14:creationId xmlns:p14="http://schemas.microsoft.com/office/powerpoint/2010/main" val="397409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990601"/>
            <a:ext cx="7772400" cy="3657599"/>
          </a:xfrm>
        </p:spPr>
        <p:txBody>
          <a:bodyPr/>
          <a:lstStyle/>
          <a:p>
            <a:pPr marL="0" indent="0">
              <a:buNone/>
            </a:pPr>
            <a:r>
              <a:rPr lang="en-US" sz="4000" b="1" i="1" dirty="0">
                <a:solidFill>
                  <a:schemeClr val="tx1">
                    <a:lumMod val="85000"/>
                    <a:lumOff val="15000"/>
                  </a:schemeClr>
                </a:solidFill>
              </a:rPr>
              <a:t>Good education for </a:t>
            </a:r>
            <a:r>
              <a:rPr lang="en-US" sz="4000" b="1" i="1" dirty="0" smtClean="0">
                <a:solidFill>
                  <a:schemeClr val="tx1">
                    <a:lumMod val="85000"/>
                    <a:lumOff val="15000"/>
                  </a:schemeClr>
                </a:solidFill>
              </a:rPr>
              <a:t>tomorrow’s </a:t>
            </a:r>
            <a:r>
              <a:rPr lang="en-US" sz="4000" b="1" i="1" dirty="0">
                <a:solidFill>
                  <a:schemeClr val="tx1">
                    <a:lumMod val="85000"/>
                    <a:lumOff val="15000"/>
                  </a:schemeClr>
                </a:solidFill>
              </a:rPr>
              <a:t>workforce requires </a:t>
            </a:r>
            <a:r>
              <a:rPr lang="en-US" sz="4000" b="1" i="1" dirty="0" smtClean="0">
                <a:solidFill>
                  <a:schemeClr val="tx1">
                    <a:lumMod val="85000"/>
                    <a:lumOff val="15000"/>
                  </a:schemeClr>
                </a:solidFill>
              </a:rPr>
              <a:t>excellent </a:t>
            </a:r>
            <a:r>
              <a:rPr lang="en-US" sz="4000" b="1" i="1" dirty="0">
                <a:solidFill>
                  <a:schemeClr val="tx1">
                    <a:lumMod val="85000"/>
                    <a:lumOff val="15000"/>
                  </a:schemeClr>
                </a:solidFill>
              </a:rPr>
              <a:t>care for t</a:t>
            </a:r>
            <a:r>
              <a:rPr lang="en-US" sz="4000" b="1" i="1" dirty="0" smtClean="0">
                <a:solidFill>
                  <a:schemeClr val="tx1">
                    <a:lumMod val="85000"/>
                    <a:lumOff val="15000"/>
                  </a:schemeClr>
                </a:solidFill>
              </a:rPr>
              <a:t>oday’s patients</a:t>
            </a:r>
            <a:r>
              <a:rPr lang="en-US" sz="4000" b="1" i="1" dirty="0" smtClean="0"/>
              <a:t/>
            </a:r>
            <a:br>
              <a:rPr lang="en-US" sz="4000" b="1" i="1" dirty="0" smtClean="0"/>
            </a:br>
            <a:endParaRPr lang="en-US" sz="4000" b="1" i="1" dirty="0"/>
          </a:p>
          <a:p>
            <a:pPr marL="0" indent="0" algn="r">
              <a:buNone/>
            </a:pPr>
            <a:r>
              <a:rPr lang="en-US" sz="1800" b="1" i="1" dirty="0"/>
              <a:t>- Residency Program Director</a:t>
            </a:r>
            <a:endParaRPr lang="en-US" sz="1800" dirty="0"/>
          </a:p>
          <a:p>
            <a:endParaRPr lang="en-US" dirty="0"/>
          </a:p>
        </p:txBody>
      </p:sp>
      <p:pic>
        <p:nvPicPr>
          <p:cNvPr id="3" name="Picture 2" descr="C:\Users\101571.CHILDRENS\AppData\Local\Microsoft\Windows\Temporary Internet Files\Content.IE5\0IIZ28HH\P1070824_edited-1[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3624943"/>
            <a:ext cx="3013895" cy="2469501"/>
          </a:xfrm>
          <a:prstGeom prst="rect">
            <a:avLst/>
          </a:prstGeom>
          <a:noFill/>
          <a:ln>
            <a:noFill/>
          </a:ln>
        </p:spPr>
      </p:pic>
    </p:spTree>
    <p:extLst>
      <p:ext uri="{BB962C8B-B14F-4D97-AF65-F5344CB8AC3E}">
        <p14:creationId xmlns:p14="http://schemas.microsoft.com/office/powerpoint/2010/main" val="23979619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533400"/>
            <a:ext cx="8229600" cy="990600"/>
          </a:xfrm>
          <a:prstGeom prst="rect">
            <a:avLst/>
          </a:prstGeom>
        </p:spPr>
        <p:txBody>
          <a:bodyPr vert="horz" lIns="91440" tIns="45720" rIns="91440" bIns="45720" rtlCol="0" anchor="b">
            <a:normAutofit fontScale="77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solidFill>
                  <a:srgbClr val="800000"/>
                </a:solidFill>
              </a:rPr>
              <a:t>Transforming Teaching Practices project</a:t>
            </a:r>
            <a:endParaRPr lang="en-US" sz="4400" dirty="0">
              <a:solidFill>
                <a:srgbClr val="800000"/>
              </a:solidFill>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152400" y="1459948"/>
            <a:ext cx="5029200" cy="5410200"/>
          </a:xfrm>
          <a:prstGeom prst="rect">
            <a:avLst/>
          </a:prstGeom>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18288" indent="0">
              <a:buFont typeface="Wingdings" pitchFamily="2" charset="2"/>
              <a:buNone/>
            </a:pPr>
            <a:endParaRPr lang="en-US" sz="1800" dirty="0" smtClean="0">
              <a:solidFill>
                <a:prstClr val="black"/>
              </a:solidFill>
              <a:cs typeface="Arial" panose="020B0604020202020204" pitchFamily="34" charset="0"/>
            </a:endParaRPr>
          </a:p>
          <a:p>
            <a:pPr marL="18288" indent="0">
              <a:buFont typeface="Wingdings" pitchFamily="2" charset="2"/>
              <a:buNone/>
            </a:pPr>
            <a:endParaRPr lang="en-US" sz="1800" dirty="0">
              <a:solidFill>
                <a:prstClr val="black"/>
              </a:solidFill>
              <a:cs typeface="Arial" panose="020B0604020202020204" pitchFamily="34" charset="0"/>
            </a:endParaRPr>
          </a:p>
          <a:p>
            <a:pPr marL="18288" indent="0">
              <a:buFont typeface="Wingdings" pitchFamily="2" charset="2"/>
              <a:buNone/>
            </a:pPr>
            <a:endParaRPr lang="en-US" sz="1800" dirty="0" smtClean="0">
              <a:solidFill>
                <a:prstClr val="black"/>
              </a:solidFill>
              <a:cs typeface="Arial" panose="020B0604020202020204" pitchFamily="34" charset="0"/>
            </a:endParaRPr>
          </a:p>
          <a:p>
            <a:pPr marL="18288" indent="0">
              <a:buFont typeface="Wingdings" pitchFamily="2" charset="2"/>
              <a:buNone/>
            </a:pPr>
            <a:endParaRPr lang="en-US" sz="1800" dirty="0">
              <a:solidFill>
                <a:prstClr val="black"/>
              </a:solidFill>
              <a:cs typeface="Arial" panose="020B0604020202020204" pitchFamily="34" charset="0"/>
            </a:endParaRPr>
          </a:p>
          <a:p>
            <a:pPr marL="18288" indent="0">
              <a:buFont typeface="Wingdings" pitchFamily="2" charset="2"/>
              <a:buNone/>
            </a:pPr>
            <a:endParaRPr lang="en-US" sz="1800" dirty="0" smtClean="0">
              <a:solidFill>
                <a:prstClr val="black"/>
              </a:solidFill>
              <a:cs typeface="Arial" panose="020B0604020202020204" pitchFamily="34" charset="0"/>
            </a:endParaRPr>
          </a:p>
          <a:p>
            <a:pPr marL="18288" indent="0">
              <a:buFont typeface="Wingdings" pitchFamily="2" charset="2"/>
              <a:buNone/>
            </a:pPr>
            <a:endParaRPr lang="en-US" sz="1800" dirty="0" smtClean="0">
              <a:solidFill>
                <a:prstClr val="black"/>
              </a:solidFill>
              <a:cs typeface="Arial" panose="020B0604020202020204" pitchFamily="34" charset="0"/>
            </a:endParaRPr>
          </a:p>
          <a:p>
            <a:pPr lvl="1"/>
            <a:endParaRPr lang="en-US" sz="1600" dirty="0" smtClean="0">
              <a:solidFill>
                <a:prstClr val="black"/>
              </a:solidFill>
              <a:cs typeface="Arial" panose="020B0604020202020204" pitchFamily="34" charset="0"/>
            </a:endParaRPr>
          </a:p>
          <a:p>
            <a:pPr marL="0" indent="0">
              <a:buFont typeface="Wingdings" pitchFamily="2" charset="2"/>
              <a:buNone/>
            </a:pPr>
            <a:endParaRPr lang="en-US" sz="2400" dirty="0" smtClean="0">
              <a:solidFill>
                <a:prstClr val="black"/>
              </a:solidFill>
              <a:cs typeface="Arial" panose="020B0604020202020204" pitchFamily="34" charset="0"/>
            </a:endParaRPr>
          </a:p>
        </p:txBody>
      </p:sp>
      <p:pic>
        <p:nvPicPr>
          <p:cNvPr id="6" name="Picture 2" descr="C:\Users\dubek\Desktop\logo_homepage[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712" y="5765460"/>
            <a:ext cx="1894758" cy="9440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dubek\Desktop\Tom Bodenheimer_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585" y="1730120"/>
            <a:ext cx="983534" cy="13933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dubek\Desktop\Reena Gupta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2552" y="1730120"/>
            <a:ext cx="935848" cy="13933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dubek\Desktop\Rachel Grac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9357" y="1713407"/>
            <a:ext cx="1005843" cy="1429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Users\dubek\Desktop\Sara.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511" r="16577"/>
          <a:stretch/>
        </p:blipFill>
        <p:spPr bwMode="auto">
          <a:xfrm>
            <a:off x="499477" y="3303479"/>
            <a:ext cx="1030900" cy="14559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Users\dubek\Desktop\image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2986" y="5765460"/>
            <a:ext cx="1416117" cy="9440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C:\Users\dubek\Desktop\Kate Dube_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67000" y="3331060"/>
            <a:ext cx="944798" cy="139334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410201" y="1500187"/>
            <a:ext cx="3200400" cy="2769989"/>
          </a:xfrm>
          <a:prstGeom prst="rect">
            <a:avLst/>
          </a:prstGeom>
          <a:noFill/>
        </p:spPr>
        <p:txBody>
          <a:bodyPr wrap="square" rtlCol="0">
            <a:spAutoFit/>
          </a:bodyPr>
          <a:lstStyle/>
          <a:p>
            <a:pPr defTabSz="914400"/>
            <a:endParaRPr lang="en-US" sz="1400" b="1" dirty="0">
              <a:solidFill>
                <a:srgbClr val="000090"/>
              </a:solidFill>
              <a:cs typeface="Arial" panose="020B0604020202020204" pitchFamily="34" charset="0"/>
            </a:endParaRPr>
          </a:p>
          <a:p>
            <a:pPr defTabSz="914400"/>
            <a:r>
              <a:rPr lang="en-US" sz="2000" b="1" dirty="0">
                <a:solidFill>
                  <a:srgbClr val="000090"/>
                </a:solidFill>
                <a:latin typeface="Arial Narrow"/>
                <a:cs typeface="Arial Narrow"/>
              </a:rPr>
              <a:t>Tom </a:t>
            </a:r>
            <a:r>
              <a:rPr lang="en-US" sz="2000" b="1" dirty="0" err="1">
                <a:solidFill>
                  <a:srgbClr val="000090"/>
                </a:solidFill>
                <a:latin typeface="Arial Narrow"/>
                <a:cs typeface="Arial Narrow"/>
              </a:rPr>
              <a:t>Bodenheimer</a:t>
            </a:r>
            <a:r>
              <a:rPr lang="en-US" sz="2000" b="1" dirty="0">
                <a:solidFill>
                  <a:srgbClr val="000090"/>
                </a:solidFill>
                <a:latin typeface="Arial Narrow"/>
                <a:cs typeface="Arial Narrow"/>
              </a:rPr>
              <a:t>, MD MPH</a:t>
            </a:r>
          </a:p>
          <a:p>
            <a:pPr defTabSz="914400"/>
            <a:r>
              <a:rPr lang="en-US" sz="2000" b="1" dirty="0">
                <a:solidFill>
                  <a:srgbClr val="000090"/>
                </a:solidFill>
                <a:latin typeface="Arial Narrow"/>
                <a:cs typeface="Arial Narrow"/>
              </a:rPr>
              <a:t>Reena Gupta, MD</a:t>
            </a:r>
          </a:p>
          <a:p>
            <a:pPr defTabSz="914400"/>
            <a:r>
              <a:rPr lang="en-US" sz="2000" b="1" dirty="0">
                <a:solidFill>
                  <a:srgbClr val="000090"/>
                </a:solidFill>
                <a:latin typeface="Arial Narrow"/>
                <a:cs typeface="Arial Narrow"/>
              </a:rPr>
              <a:t>Rachel Willard-Grace, MPH</a:t>
            </a:r>
          </a:p>
          <a:p>
            <a:pPr defTabSz="914400"/>
            <a:r>
              <a:rPr lang="en-US" sz="2000" b="1" dirty="0">
                <a:solidFill>
                  <a:srgbClr val="000090"/>
                </a:solidFill>
                <a:latin typeface="Arial Narrow"/>
                <a:cs typeface="Arial Narrow"/>
              </a:rPr>
              <a:t>Marianna Kong, MD</a:t>
            </a:r>
          </a:p>
          <a:p>
            <a:pPr defTabSz="914400"/>
            <a:r>
              <a:rPr lang="en-US" sz="2000" b="1" dirty="0">
                <a:solidFill>
                  <a:srgbClr val="000090"/>
                </a:solidFill>
                <a:latin typeface="Arial Narrow"/>
                <a:cs typeface="Arial Narrow"/>
              </a:rPr>
              <a:t>Sara </a:t>
            </a:r>
            <a:r>
              <a:rPr lang="en-US" sz="2000" b="1" dirty="0" err="1">
                <a:solidFill>
                  <a:srgbClr val="000090"/>
                </a:solidFill>
                <a:latin typeface="Arial Narrow"/>
                <a:cs typeface="Arial Narrow"/>
              </a:rPr>
              <a:t>Syer</a:t>
            </a:r>
            <a:r>
              <a:rPr lang="en-US" sz="2000" b="1" dirty="0">
                <a:solidFill>
                  <a:srgbClr val="000090"/>
                </a:solidFill>
                <a:latin typeface="Arial Narrow"/>
                <a:cs typeface="Arial Narrow"/>
              </a:rPr>
              <a:t>, MS, PA-C</a:t>
            </a:r>
          </a:p>
          <a:p>
            <a:pPr defTabSz="914400"/>
            <a:r>
              <a:rPr lang="en-US" sz="2000" b="1" dirty="0" err="1">
                <a:solidFill>
                  <a:srgbClr val="000090"/>
                </a:solidFill>
                <a:latin typeface="Arial Narrow"/>
                <a:cs typeface="Arial Narrow"/>
              </a:rPr>
              <a:t>Margae</a:t>
            </a:r>
            <a:r>
              <a:rPr lang="en-US" sz="2000" b="1" dirty="0">
                <a:solidFill>
                  <a:srgbClr val="000090"/>
                </a:solidFill>
                <a:latin typeface="Arial Narrow"/>
                <a:cs typeface="Arial Narrow"/>
              </a:rPr>
              <a:t> Knox, MPH</a:t>
            </a:r>
          </a:p>
          <a:p>
            <a:pPr defTabSz="914400"/>
            <a:r>
              <a:rPr lang="en-US" sz="2000" b="1" dirty="0">
                <a:solidFill>
                  <a:srgbClr val="000090"/>
                </a:solidFill>
                <a:latin typeface="Arial Narrow"/>
                <a:cs typeface="Arial Narrow"/>
              </a:rPr>
              <a:t>Kathleen Barnes, MD MPH</a:t>
            </a:r>
            <a:br>
              <a:rPr lang="en-US" sz="2000" b="1" dirty="0">
                <a:solidFill>
                  <a:srgbClr val="000090"/>
                </a:solidFill>
                <a:latin typeface="Arial Narrow"/>
                <a:cs typeface="Arial Narrow"/>
              </a:rPr>
            </a:br>
            <a:r>
              <a:rPr lang="en-US" sz="2000" b="1" dirty="0">
                <a:solidFill>
                  <a:srgbClr val="000090"/>
                </a:solidFill>
                <a:latin typeface="Arial Narrow"/>
                <a:cs typeface="Arial Narrow"/>
              </a:rPr>
              <a:t>Scott Shipman, MD MPH</a:t>
            </a:r>
          </a:p>
        </p:txBody>
      </p:sp>
      <p:pic>
        <p:nvPicPr>
          <p:cNvPr id="17" name="Picture 2" descr="https://media.licdn.com/mpr/mpr/shrinknp_400_400/AAEAAQAAAAAAAAM8AAAAJGI1NzYwOTgyLWYwNjUtNDU5NS1iMmQ5LTY2MTc4MjgyOWU4ZQ.jpg">
            <a:hlinkClick r:id="rId10"/>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468" t="-1" r="18193" b="708"/>
          <a:stretch/>
        </p:blipFill>
        <p:spPr bwMode="auto">
          <a:xfrm>
            <a:off x="3678140" y="3331060"/>
            <a:ext cx="893860" cy="13933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cepc.ucsf.edu/sites/cepc.ucsf.edu/files/Kong%2C%20Mariann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83003" y="1711810"/>
            <a:ext cx="988997" cy="14123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cepc.ucsf.edu/sites/cepc.ucsf.edu/files/Margae.jpg.jpe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4438" y="3312010"/>
            <a:ext cx="936362" cy="1412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827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2888" y="1371600"/>
            <a:ext cx="8786812" cy="3657600"/>
          </a:xfrm>
          <a:prstGeom prst="rect">
            <a:avLst/>
          </a:prstGeom>
        </p:spPr>
        <p:txBody>
          <a:bodyPr lIns="68580" tIns="34290" rIns="68580" bIns="34290" anchor="b">
            <a:normAutofit fontScale="82500" lnSpcReduction="20000"/>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spcAft>
                <a:spcPct val="0"/>
              </a:spcAft>
              <a:defRPr/>
            </a:pPr>
            <a:r>
              <a:rPr lang="en-US" sz="3000" dirty="0">
                <a:solidFill>
                  <a:prstClr val="black"/>
                </a:solidFill>
              </a:rPr>
              <a:t/>
            </a:r>
            <a:br>
              <a:rPr lang="en-US" sz="3000" dirty="0">
                <a:solidFill>
                  <a:prstClr val="black"/>
                </a:solidFill>
              </a:rPr>
            </a:br>
            <a:r>
              <a:rPr lang="en-US" sz="3300" b="1" dirty="0" smtClean="0">
                <a:solidFill>
                  <a:prstClr val="black"/>
                </a:solidFill>
              </a:rPr>
              <a:t>Natividad</a:t>
            </a:r>
            <a:r>
              <a:rPr lang="en-US" sz="3300" b="1" dirty="0">
                <a:solidFill>
                  <a:prstClr val="black"/>
                </a:solidFill>
              </a:rPr>
              <a:t> </a:t>
            </a:r>
            <a:r>
              <a:rPr lang="en-US" sz="3300" b="1" dirty="0" smtClean="0">
                <a:solidFill>
                  <a:prstClr val="black"/>
                </a:solidFill>
              </a:rPr>
              <a:t>Family Medicine Residency</a:t>
            </a:r>
          </a:p>
          <a:p>
            <a:pPr algn="ctr" fontAlgn="base">
              <a:spcAft>
                <a:spcPct val="0"/>
              </a:spcAft>
              <a:defRPr/>
            </a:pPr>
            <a:r>
              <a:rPr lang="en-US" sz="3300" b="1" dirty="0" smtClean="0">
                <a:solidFill>
                  <a:prstClr val="black"/>
                </a:solidFill>
              </a:rPr>
              <a:t> </a:t>
            </a:r>
          </a:p>
          <a:p>
            <a:pPr algn="ctr" fontAlgn="base">
              <a:spcAft>
                <a:spcPct val="0"/>
              </a:spcAft>
              <a:defRPr/>
            </a:pPr>
            <a:r>
              <a:rPr lang="en-US" sz="3300" b="1" i="1" dirty="0" smtClean="0">
                <a:solidFill>
                  <a:prstClr val="black"/>
                </a:solidFill>
              </a:rPr>
              <a:t>“</a:t>
            </a:r>
            <a:r>
              <a:rPr lang="en-US" sz="3300" b="1" i="1" dirty="0">
                <a:solidFill>
                  <a:prstClr val="black"/>
                </a:solidFill>
              </a:rPr>
              <a:t>Clinic First</a:t>
            </a:r>
            <a:r>
              <a:rPr lang="en-US" sz="3300" b="1" i="1" dirty="0" smtClean="0">
                <a:solidFill>
                  <a:prstClr val="black"/>
                </a:solidFill>
              </a:rPr>
              <a:t>”</a:t>
            </a:r>
          </a:p>
          <a:p>
            <a:pPr algn="ctr" fontAlgn="base">
              <a:spcAft>
                <a:spcPct val="0"/>
              </a:spcAft>
              <a:defRPr/>
            </a:pPr>
            <a:endParaRPr lang="en-US" sz="3300" b="1" i="1" dirty="0">
              <a:solidFill>
                <a:prstClr val="black"/>
              </a:solidFill>
            </a:endParaRPr>
          </a:p>
          <a:p>
            <a:pPr algn="ctr" fontAlgn="base">
              <a:spcAft>
                <a:spcPct val="0"/>
              </a:spcAft>
              <a:defRPr/>
            </a:pPr>
            <a:r>
              <a:rPr lang="en-US" sz="3300" b="1" dirty="0">
                <a:solidFill>
                  <a:prstClr val="black"/>
                </a:solidFill>
              </a:rPr>
              <a:t>Journey </a:t>
            </a:r>
            <a:r>
              <a:rPr lang="en-US" sz="3300" b="1" i="1" dirty="0">
                <a:solidFill>
                  <a:prstClr val="black"/>
                </a:solidFill>
              </a:rPr>
              <a:t>to </a:t>
            </a:r>
            <a:r>
              <a:rPr lang="en-US" sz="3300" b="1" i="1" dirty="0" smtClean="0">
                <a:solidFill>
                  <a:prstClr val="black"/>
                </a:solidFill>
              </a:rPr>
              <a:t>Excellence: An Incremental Approach </a:t>
            </a:r>
            <a:endParaRPr lang="en-US" sz="3300" b="1" i="1" dirty="0">
              <a:solidFill>
                <a:prstClr val="black"/>
              </a:solidFill>
            </a:endParaRPr>
          </a:p>
          <a:p>
            <a:pPr algn="ctr" fontAlgn="base">
              <a:spcAft>
                <a:spcPct val="0"/>
              </a:spcAft>
              <a:defRPr/>
            </a:pPr>
            <a:r>
              <a:rPr lang="en-US" sz="3300" b="1" i="1" dirty="0">
                <a:solidFill>
                  <a:prstClr val="black"/>
                </a:solidFill>
              </a:rPr>
              <a:t> </a:t>
            </a:r>
            <a:endParaRPr lang="en-US" sz="3000" i="1" dirty="0">
              <a:solidFill>
                <a:prstClr val="black"/>
              </a:solidFill>
            </a:endParaRPr>
          </a:p>
          <a:p>
            <a:pPr algn="ctr" fontAlgn="base">
              <a:spcAft>
                <a:spcPct val="0"/>
              </a:spcAft>
              <a:defRPr/>
            </a:pPr>
            <a:r>
              <a:rPr lang="en-US" sz="2500" i="1" dirty="0">
                <a:solidFill>
                  <a:prstClr val="black"/>
                </a:solidFill>
              </a:rPr>
              <a:t>Walt Mills, MD</a:t>
            </a:r>
          </a:p>
          <a:p>
            <a:pPr algn="ctr" fontAlgn="base">
              <a:spcAft>
                <a:spcPct val="0"/>
              </a:spcAft>
              <a:defRPr/>
            </a:pPr>
            <a:r>
              <a:rPr lang="en-US" sz="2500" i="1" dirty="0" smtClean="0">
                <a:solidFill>
                  <a:prstClr val="black"/>
                </a:solidFill>
              </a:rPr>
              <a:t>Director Medical Education</a:t>
            </a:r>
          </a:p>
          <a:p>
            <a:pPr algn="ctr" fontAlgn="base">
              <a:spcAft>
                <a:spcPct val="0"/>
              </a:spcAft>
              <a:defRPr/>
            </a:pPr>
            <a:r>
              <a:rPr lang="en-US" sz="2500" i="1" dirty="0" smtClean="0">
                <a:solidFill>
                  <a:prstClr val="black"/>
                </a:solidFill>
              </a:rPr>
              <a:t>STFM 2018</a:t>
            </a:r>
            <a:endParaRPr lang="en-US" sz="2500" i="1" dirty="0">
              <a:solidFill>
                <a:prstClr val="black"/>
              </a:solidFill>
            </a:endParaRPr>
          </a:p>
          <a:p>
            <a:pPr algn="ctr" fontAlgn="base">
              <a:spcAft>
                <a:spcPct val="0"/>
              </a:spcAft>
              <a:defRPr/>
            </a:pPr>
            <a:r>
              <a:rPr lang="en-US" sz="2475" i="1" dirty="0">
                <a:solidFill>
                  <a:prstClr val="black"/>
                </a:solidFill>
              </a:rPr>
              <a:t> </a:t>
            </a:r>
          </a:p>
          <a:p>
            <a:pPr algn="ctr" fontAlgn="base">
              <a:spcAft>
                <a:spcPct val="0"/>
              </a:spcAft>
              <a:defRPr/>
            </a:pPr>
            <a:endParaRPr lang="en-US" sz="2475" i="1" dirty="0">
              <a:solidFill>
                <a:prstClr val="black"/>
              </a:solidFill>
            </a:endParaRPr>
          </a:p>
        </p:txBody>
      </p:sp>
    </p:spTree>
    <p:extLst>
      <p:ext uri="{BB962C8B-B14F-4D97-AF65-F5344CB8AC3E}">
        <p14:creationId xmlns:p14="http://schemas.microsoft.com/office/powerpoint/2010/main" val="3953619591"/>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UCSF Natividad FM Residency</a:t>
            </a:r>
            <a:br>
              <a:rPr lang="en-US" dirty="0" smtClean="0"/>
            </a:br>
            <a:endParaRPr lang="en-US" sz="1350" dirty="0"/>
          </a:p>
        </p:txBody>
      </p:sp>
      <p:sp>
        <p:nvSpPr>
          <p:cNvPr id="3" name="Content Placeholder 2"/>
          <p:cNvSpPr>
            <a:spLocks noGrp="1"/>
          </p:cNvSpPr>
          <p:nvPr>
            <p:ph idx="1"/>
          </p:nvPr>
        </p:nvSpPr>
        <p:spPr>
          <a:xfrm>
            <a:off x="142875" y="1600200"/>
            <a:ext cx="9001125" cy="4543425"/>
          </a:xfrm>
        </p:spPr>
        <p:txBody>
          <a:bodyPr>
            <a:normAutofit fontScale="85000" lnSpcReduction="10000"/>
          </a:bodyPr>
          <a:lstStyle/>
          <a:p>
            <a:pPr>
              <a:buFont typeface="Arial" charset="0"/>
              <a:buChar char="•"/>
              <a:defRPr/>
            </a:pPr>
            <a:r>
              <a:rPr lang="en-US" dirty="0" smtClean="0"/>
              <a:t>Monterey County Hospital/System (Central California Coast)</a:t>
            </a:r>
            <a:endParaRPr lang="en-US" dirty="0"/>
          </a:p>
          <a:p>
            <a:pPr>
              <a:buFont typeface="Arial" charset="0"/>
              <a:buChar char="•"/>
              <a:defRPr/>
            </a:pPr>
            <a:r>
              <a:rPr lang="en-US" dirty="0" smtClean="0"/>
              <a:t>Established 1930s;  FMR 1974; ~300 graduates</a:t>
            </a:r>
          </a:p>
          <a:p>
            <a:pPr>
              <a:buFont typeface="Arial" charset="0"/>
              <a:buChar char="•"/>
              <a:defRPr/>
            </a:pPr>
            <a:r>
              <a:rPr lang="en-US" dirty="0" smtClean="0"/>
              <a:t>Mission: Train comprehensive scope FPs; </a:t>
            </a:r>
            <a:r>
              <a:rPr lang="en-US" dirty="0"/>
              <a:t>U</a:t>
            </a:r>
            <a:r>
              <a:rPr lang="en-US" dirty="0" smtClean="0"/>
              <a:t>nderserved; 80% Hispanic (Farm workers)</a:t>
            </a:r>
          </a:p>
          <a:p>
            <a:pPr>
              <a:buFont typeface="Arial" charset="0"/>
              <a:buChar char="•"/>
              <a:defRPr/>
            </a:pPr>
            <a:r>
              <a:rPr lang="en-US" dirty="0" smtClean="0"/>
              <a:t>10-10-10</a:t>
            </a:r>
          </a:p>
          <a:p>
            <a:pPr>
              <a:buFont typeface="Arial" charset="0"/>
              <a:buChar char="•"/>
              <a:defRPr/>
            </a:pPr>
            <a:r>
              <a:rPr lang="en-US" dirty="0" smtClean="0"/>
              <a:t>Traditional Strong Inpatient Medicine, OB</a:t>
            </a:r>
          </a:p>
          <a:p>
            <a:pPr>
              <a:buFont typeface="Arial" charset="0"/>
              <a:buChar char="•"/>
              <a:defRPr/>
            </a:pPr>
            <a:r>
              <a:rPr lang="en-US" dirty="0" smtClean="0"/>
              <a:t>FMP in FQHC  </a:t>
            </a:r>
            <a:r>
              <a:rPr lang="en-US" u="sng" dirty="0" smtClean="0"/>
              <a:t>NOT PCMH </a:t>
            </a:r>
            <a:r>
              <a:rPr lang="en-US" dirty="0" smtClean="0"/>
              <a:t>accredited</a:t>
            </a:r>
          </a:p>
          <a:p>
            <a:pPr>
              <a:buFont typeface="Arial" charset="0"/>
              <a:buChar char="•"/>
              <a:defRPr/>
            </a:pPr>
            <a:r>
              <a:rPr lang="en-US" dirty="0" smtClean="0"/>
              <a:t>2014  RPS interview: </a:t>
            </a:r>
            <a:r>
              <a:rPr lang="en-US" b="1" dirty="0" smtClean="0"/>
              <a:t>“I’d rather work a 24 hour hospital shift then  be in </a:t>
            </a:r>
            <a:r>
              <a:rPr lang="en-US" b="1" u="sng" dirty="0" smtClean="0"/>
              <a:t>that</a:t>
            </a:r>
            <a:r>
              <a:rPr lang="en-US" b="1" dirty="0" smtClean="0"/>
              <a:t> clinic!” </a:t>
            </a:r>
            <a:r>
              <a:rPr lang="en-US" dirty="0" smtClean="0"/>
              <a:t>PGY3 said.</a:t>
            </a:r>
            <a:endParaRPr lang="en-US" dirty="0"/>
          </a:p>
        </p:txBody>
      </p:sp>
    </p:spTree>
    <p:extLst>
      <p:ext uri="{BB962C8B-B14F-4D97-AF65-F5344CB8AC3E}">
        <p14:creationId xmlns:p14="http://schemas.microsoft.com/office/powerpoint/2010/main" val="494483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ü"/>
            </a:pPr>
            <a:endParaRPr lang="en-US" dirty="0" smtClean="0"/>
          </a:p>
          <a:p>
            <a:pPr lvl="1">
              <a:buFont typeface="Wingdings" panose="05000000000000000000" pitchFamily="2" charset="2"/>
              <a:buChar char="ü"/>
            </a:pPr>
            <a:r>
              <a:rPr lang="en-US" dirty="0" smtClean="0"/>
              <a:t> Define a high functioning residency clinic</a:t>
            </a:r>
          </a:p>
          <a:p>
            <a:pPr lvl="1">
              <a:buFont typeface="Wingdings" panose="05000000000000000000" pitchFamily="2" charset="2"/>
              <a:buChar char="ü"/>
            </a:pPr>
            <a:endParaRPr lang="en-US" dirty="0" smtClean="0"/>
          </a:p>
          <a:p>
            <a:pPr lvl="1">
              <a:buFont typeface="Wingdings" panose="05000000000000000000" pitchFamily="2" charset="2"/>
              <a:buChar char="ü"/>
            </a:pPr>
            <a:r>
              <a:rPr lang="en-US" dirty="0" smtClean="0"/>
              <a:t> Understand challenges and benefits in changing to a clinic first curriculum</a:t>
            </a:r>
          </a:p>
          <a:p>
            <a:pPr lvl="1">
              <a:buFont typeface="Wingdings" panose="05000000000000000000" pitchFamily="2" charset="2"/>
              <a:buChar char="ü"/>
            </a:pPr>
            <a:endParaRPr lang="en-US" dirty="0" smtClean="0"/>
          </a:p>
          <a:p>
            <a:pPr lvl="1">
              <a:buFont typeface="Wingdings" panose="05000000000000000000" pitchFamily="2" charset="2"/>
              <a:buChar char="ü"/>
            </a:pPr>
            <a:r>
              <a:rPr lang="en-US" dirty="0" smtClean="0"/>
              <a:t> Learn about the variety of curricula programs are using to implement clinic first</a:t>
            </a:r>
          </a:p>
          <a:p>
            <a:pPr marL="0" indent="0">
              <a:buNone/>
            </a:pPr>
            <a:endParaRPr lang="en-US" dirty="0"/>
          </a:p>
        </p:txBody>
      </p:sp>
    </p:spTree>
    <p:extLst>
      <p:ext uri="{BB962C8B-B14F-4D97-AF65-F5344CB8AC3E}">
        <p14:creationId xmlns:p14="http://schemas.microsoft.com/office/powerpoint/2010/main" val="2971633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latin typeface="Arial" panose="020B0604020202020204" pitchFamily="34" charset="0"/>
                <a:ea typeface="ＭＳ Ｐゴシック" panose="020B0600070205080204" pitchFamily="34" charset="-128"/>
              </a:rPr>
              <a:t>Our Why?</a:t>
            </a:r>
          </a:p>
        </p:txBody>
      </p:sp>
      <p:sp>
        <p:nvSpPr>
          <p:cNvPr id="3" name="Content Placeholder 2"/>
          <p:cNvSpPr>
            <a:spLocks noGrp="1"/>
          </p:cNvSpPr>
          <p:nvPr>
            <p:ph idx="1"/>
          </p:nvPr>
        </p:nvSpPr>
        <p:spPr/>
        <p:txBody>
          <a:bodyPr>
            <a:normAutofit fontScale="85000" lnSpcReduction="20000"/>
          </a:bodyPr>
          <a:lstStyle/>
          <a:p>
            <a:pPr marL="0" indent="0" algn="ctr">
              <a:buFont typeface="Arial" charset="0"/>
              <a:buNone/>
              <a:defRPr/>
            </a:pPr>
            <a:r>
              <a:rPr lang="en-US" sz="6600" b="1" dirty="0" smtClean="0"/>
              <a:t>Joy</a:t>
            </a:r>
            <a:endParaRPr lang="en-US" sz="6600" b="1" dirty="0"/>
          </a:p>
          <a:p>
            <a:pPr marL="0" indent="0">
              <a:buFont typeface="Arial" charset="0"/>
              <a:buNone/>
              <a:defRPr/>
            </a:pPr>
            <a:endParaRPr lang="en-US" b="1" dirty="0"/>
          </a:p>
          <a:p>
            <a:pPr marL="0" indent="0">
              <a:buFont typeface="Arial" charset="0"/>
              <a:buNone/>
              <a:defRPr/>
            </a:pPr>
            <a:endParaRPr lang="en-US" b="1" dirty="0"/>
          </a:p>
          <a:p>
            <a:pPr marL="0" indent="0">
              <a:buFont typeface="Arial" charset="0"/>
              <a:buNone/>
              <a:defRPr/>
            </a:pPr>
            <a:endParaRPr lang="en-US" b="1" dirty="0"/>
          </a:p>
          <a:p>
            <a:pPr marL="0" indent="0" algn="ctr">
              <a:buFont typeface="Arial" charset="0"/>
              <a:buNone/>
              <a:defRPr/>
            </a:pPr>
            <a:r>
              <a:rPr lang="en-US" b="1" dirty="0" smtClean="0"/>
              <a:t>HYPOTHESIS:</a:t>
            </a:r>
          </a:p>
          <a:p>
            <a:pPr marL="0" indent="0" algn="ctr">
              <a:buFont typeface="Arial" charset="0"/>
              <a:buNone/>
              <a:defRPr/>
            </a:pPr>
            <a:endParaRPr lang="en-US" b="1" dirty="0"/>
          </a:p>
          <a:p>
            <a:pPr marL="0" indent="0">
              <a:buFont typeface="Arial" charset="0"/>
              <a:buNone/>
              <a:defRPr/>
            </a:pPr>
            <a:r>
              <a:rPr lang="en-US" b="1" dirty="0"/>
              <a:t>CAN APPLICATION OF THE CEPC’S 10+3 BUILDING BLOCKS MEASURABLY TRANSFORM OUR TEACHING CLINIC, DESPITE BEING UNDER-RESOURCED? </a:t>
            </a:r>
          </a:p>
        </p:txBody>
      </p:sp>
    </p:spTree>
    <p:extLst>
      <p:ext uri="{BB962C8B-B14F-4D97-AF65-F5344CB8AC3E}">
        <p14:creationId xmlns:p14="http://schemas.microsoft.com/office/powerpoint/2010/main" val="2266589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dissolve">
                                      <p:cBhvr>
                                        <p:cTn id="1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00" y="1085850"/>
            <a:ext cx="6629400" cy="685800"/>
          </a:xfrm>
        </p:spPr>
        <p:txBody>
          <a:bodyPr>
            <a:normAutofit fontScale="90000"/>
          </a:bodyPr>
          <a:lstStyle/>
          <a:p>
            <a:pPr>
              <a:defRPr/>
            </a:pPr>
            <a:r>
              <a:rPr lang="en-US" sz="2100" dirty="0"/>
              <a:t>The “</a:t>
            </a:r>
            <a:r>
              <a:rPr lang="en-US" sz="2100" i="1" dirty="0"/>
              <a:t>double helix</a:t>
            </a:r>
            <a:r>
              <a:rPr lang="en-US" sz="2100" dirty="0"/>
              <a:t>”: fundamental “biology” of clear shared missions of clinic and residency</a:t>
            </a:r>
          </a:p>
        </p:txBody>
      </p:sp>
      <p:pic>
        <p:nvPicPr>
          <p:cNvPr id="10243" name="Content Placeholder 3"/>
          <p:cNvPicPr>
            <a:picLocks noChangeAspect="1"/>
          </p:cNvPicPr>
          <p:nvPr/>
        </p:nvPicPr>
        <p:blipFill>
          <a:blip r:embed="rId3">
            <a:extLst>
              <a:ext uri="{28A0092B-C50C-407E-A947-70E740481C1C}">
                <a14:useLocalDpi xmlns:a14="http://schemas.microsoft.com/office/drawing/2010/main" val="0"/>
              </a:ext>
            </a:extLst>
          </a:blip>
          <a:srcRect l="1724" r="1724"/>
          <a:stretch>
            <a:fillRect/>
          </a:stretch>
        </p:blipFill>
        <p:spPr bwMode="auto">
          <a:xfrm>
            <a:off x="1428750" y="1943100"/>
            <a:ext cx="3028950"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5"/>
          <p:cNvSpPr>
            <a:spLocks noChangeArrowheads="1"/>
          </p:cNvSpPr>
          <p:nvPr/>
        </p:nvSpPr>
        <p:spPr bwMode="auto">
          <a:xfrm>
            <a:off x="4629150" y="2000250"/>
            <a:ext cx="2928938"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algn="ctr" defTabSz="914400" eaLnBrk="0" fontAlgn="base" hangingPunct="0">
              <a:spcBef>
                <a:spcPct val="0"/>
              </a:spcBef>
              <a:spcAft>
                <a:spcPct val="0"/>
              </a:spcAft>
              <a:buFontTx/>
              <a:buNone/>
            </a:pPr>
            <a:r>
              <a:rPr lang="en-US" altLang="en-US" sz="1800" smtClean="0">
                <a:solidFill>
                  <a:prstClr val="black"/>
                </a:solidFill>
              </a:rPr>
              <a:t>Synergistic relationship between</a:t>
            </a:r>
          </a:p>
          <a:p>
            <a:pPr algn="ctr" defTabSz="914400" eaLnBrk="0" fontAlgn="base" hangingPunct="0">
              <a:spcBef>
                <a:spcPct val="0"/>
              </a:spcBef>
              <a:spcAft>
                <a:spcPct val="0"/>
              </a:spcAft>
              <a:buFontTx/>
              <a:buNone/>
            </a:pPr>
            <a:endParaRPr lang="en-US" altLang="en-US" sz="1800" b="1" smtClean="0">
              <a:solidFill>
                <a:srgbClr val="FF6600"/>
              </a:solidFill>
            </a:endParaRPr>
          </a:p>
          <a:p>
            <a:pPr algn="ctr" defTabSz="914400" eaLnBrk="0" fontAlgn="base" hangingPunct="0">
              <a:spcBef>
                <a:spcPct val="0"/>
              </a:spcBef>
              <a:spcAft>
                <a:spcPct val="0"/>
              </a:spcAft>
              <a:buFontTx/>
              <a:buNone/>
            </a:pPr>
            <a:r>
              <a:rPr lang="en-US" altLang="en-US" sz="2100" b="1" smtClean="0">
                <a:solidFill>
                  <a:srgbClr val="FF6600"/>
                </a:solidFill>
              </a:rPr>
              <a:t>clinical care/quality mission </a:t>
            </a:r>
          </a:p>
          <a:p>
            <a:pPr algn="ctr" defTabSz="914400" eaLnBrk="0" fontAlgn="base" hangingPunct="0">
              <a:spcBef>
                <a:spcPct val="0"/>
              </a:spcBef>
              <a:spcAft>
                <a:spcPct val="0"/>
              </a:spcAft>
              <a:buFontTx/>
              <a:buNone/>
            </a:pPr>
            <a:endParaRPr lang="en-US" altLang="en-US" sz="1800" b="1" smtClean="0">
              <a:solidFill>
                <a:srgbClr val="FF6600"/>
              </a:solidFill>
            </a:endParaRPr>
          </a:p>
          <a:p>
            <a:pPr algn="ctr" defTabSz="914400" eaLnBrk="0" fontAlgn="base" hangingPunct="0">
              <a:spcBef>
                <a:spcPct val="0"/>
              </a:spcBef>
              <a:spcAft>
                <a:spcPct val="0"/>
              </a:spcAft>
              <a:buFontTx/>
              <a:buNone/>
            </a:pPr>
            <a:r>
              <a:rPr lang="en-US" altLang="en-US" sz="1800" smtClean="0">
                <a:solidFill>
                  <a:prstClr val="black"/>
                </a:solidFill>
              </a:rPr>
              <a:t>and </a:t>
            </a:r>
          </a:p>
          <a:p>
            <a:pPr algn="ctr" defTabSz="914400" eaLnBrk="0" fontAlgn="base" hangingPunct="0">
              <a:spcBef>
                <a:spcPct val="0"/>
              </a:spcBef>
              <a:spcAft>
                <a:spcPct val="0"/>
              </a:spcAft>
              <a:buFontTx/>
              <a:buNone/>
            </a:pPr>
            <a:endParaRPr lang="en-US" altLang="en-US" sz="1800" b="1" smtClean="0">
              <a:solidFill>
                <a:srgbClr val="3366FF"/>
              </a:solidFill>
            </a:endParaRPr>
          </a:p>
          <a:p>
            <a:pPr algn="ctr" defTabSz="914400" eaLnBrk="0" fontAlgn="base" hangingPunct="0">
              <a:spcBef>
                <a:spcPct val="0"/>
              </a:spcBef>
              <a:spcAft>
                <a:spcPct val="0"/>
              </a:spcAft>
              <a:buFontTx/>
              <a:buNone/>
            </a:pPr>
            <a:r>
              <a:rPr lang="en-US" altLang="en-US" sz="2100" b="1" smtClean="0">
                <a:solidFill>
                  <a:srgbClr val="3366FF"/>
                </a:solidFill>
              </a:rPr>
              <a:t>teaching/academic mission</a:t>
            </a:r>
            <a:endParaRPr lang="en-US" altLang="en-US" sz="1800" b="1" smtClean="0">
              <a:solidFill>
                <a:srgbClr val="3366FF"/>
              </a:solidFill>
            </a:endParaRPr>
          </a:p>
        </p:txBody>
      </p:sp>
      <p:sp>
        <p:nvSpPr>
          <p:cNvPr id="10245" name="TextBox 7"/>
          <p:cNvSpPr txBox="1">
            <a:spLocks noChangeArrowheads="1"/>
          </p:cNvSpPr>
          <p:nvPr/>
        </p:nvSpPr>
        <p:spPr bwMode="auto">
          <a:xfrm>
            <a:off x="1257300" y="5314950"/>
            <a:ext cx="662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900" smtClean="0">
                <a:solidFill>
                  <a:prstClr val="black"/>
                </a:solidFill>
              </a:rPr>
              <a:t>Lovat, Terence, and Neville Clement. "Quality teaching and values education: Coalescing for effective learning." Journal of Moral Education 37.1 (2008): 1-16.; Edwards, S. T., Bitton, A., Hong, J., &amp; Landon, B. E. (2014). Patient-Centered Medical Home Initiatives Expanded In 2009–13: Providers, Patients, And Payment Incentives Increased. Health Affairs, 33(10), 1823-1831.</a:t>
            </a:r>
          </a:p>
        </p:txBody>
      </p:sp>
      <p:sp>
        <p:nvSpPr>
          <p:cNvPr id="2" name="Multiply 1"/>
          <p:cNvSpPr/>
          <p:nvPr/>
        </p:nvSpPr>
        <p:spPr>
          <a:xfrm>
            <a:off x="1143000" y="857250"/>
            <a:ext cx="6858000" cy="51435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914400" eaLnBrk="0" fontAlgn="base" hangingPunct="0">
              <a:spcBef>
                <a:spcPct val="0"/>
              </a:spcBef>
              <a:spcAft>
                <a:spcPct val="0"/>
              </a:spcAft>
              <a:defRPr/>
            </a:pPr>
            <a:r>
              <a:rPr lang="en-US" sz="3600" b="1" dirty="0">
                <a:solidFill>
                  <a:prstClr val="white"/>
                </a:solidFill>
              </a:rPr>
              <a:t>2014</a:t>
            </a:r>
          </a:p>
          <a:p>
            <a:pPr algn="ctr" defTabSz="914400" eaLnBrk="0" fontAlgn="base" hangingPunct="0">
              <a:spcBef>
                <a:spcPct val="0"/>
              </a:spcBef>
              <a:spcAft>
                <a:spcPct val="0"/>
              </a:spcAft>
              <a:defRPr/>
            </a:pPr>
            <a:endParaRPr lang="en-US" sz="3600" b="1" dirty="0">
              <a:solidFill>
                <a:prstClr val="white"/>
              </a:solidFill>
            </a:endParaRPr>
          </a:p>
        </p:txBody>
      </p:sp>
    </p:spTree>
    <p:extLst>
      <p:ext uri="{BB962C8B-B14F-4D97-AF65-F5344CB8AC3E}">
        <p14:creationId xmlns:p14="http://schemas.microsoft.com/office/powerpoint/2010/main" val="11552399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p:txBody>
          <a:bodyPr/>
          <a:lstStyle/>
          <a:p>
            <a:r>
              <a:rPr lang="en-US" altLang="en-US" sz="2400" smtClean="0">
                <a:latin typeface="Arial" panose="020B0604020202020204" pitchFamily="34" charset="0"/>
                <a:ea typeface="ＭＳ Ｐゴシック" panose="020B0600070205080204" pitchFamily="34" charset="-128"/>
              </a:rPr>
              <a:t>Natividad Residency Clinic Vision/Charter</a:t>
            </a:r>
          </a:p>
        </p:txBody>
      </p:sp>
      <p:sp>
        <p:nvSpPr>
          <p:cNvPr id="4" name="Text Placeholder 3"/>
          <p:cNvSpPr>
            <a:spLocks noGrp="1"/>
          </p:cNvSpPr>
          <p:nvPr>
            <p:ph idx="1"/>
          </p:nvPr>
        </p:nvSpPr>
        <p:spPr/>
        <p:txBody>
          <a:bodyPr/>
          <a:lstStyle/>
          <a:p>
            <a:pPr marL="0" indent="0">
              <a:buFont typeface="Arial" panose="020B0604020202020204" pitchFamily="34" charset="0"/>
              <a:buNone/>
            </a:pPr>
            <a:endParaRPr lang="en-US" altLang="en-US" b="1" smtClean="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en-US" altLang="en-US" b="1" smtClean="0">
              <a:latin typeface="Arial" panose="020B0604020202020204" pitchFamily="34" charset="0"/>
              <a:ea typeface="ＭＳ Ｐゴシック" panose="020B0600070205080204" pitchFamily="34" charset="-128"/>
            </a:endParaRPr>
          </a:p>
          <a:p>
            <a:pPr marL="0" indent="0" algn="ctr">
              <a:buFont typeface="Arial" panose="020B0604020202020204" pitchFamily="34" charset="0"/>
              <a:buNone/>
            </a:pPr>
            <a:r>
              <a:rPr lang="en-US" altLang="en-US" sz="2400" b="1" smtClean="0">
                <a:latin typeface="Arial" panose="020B0604020202020204" pitchFamily="34" charset="0"/>
                <a:ea typeface="ＭＳ Ｐゴシック" panose="020B0600070205080204" pitchFamily="34" charset="-128"/>
              </a:rPr>
              <a:t>“To lead in the </a:t>
            </a:r>
            <a:r>
              <a:rPr lang="en-US" altLang="en-US" sz="2400" b="1" smtClean="0">
                <a:solidFill>
                  <a:srgbClr val="7030A0"/>
                </a:solidFill>
                <a:latin typeface="Arial" panose="020B0604020202020204" pitchFamily="34" charset="0"/>
                <a:ea typeface="ＭＳ Ｐゴシック" panose="020B0600070205080204" pitchFamily="34" charset="-128"/>
              </a:rPr>
              <a:t>education</a:t>
            </a:r>
            <a:r>
              <a:rPr lang="en-US" altLang="en-US" sz="2400" b="1" smtClean="0">
                <a:latin typeface="Arial" panose="020B0604020202020204" pitchFamily="34" charset="0"/>
                <a:ea typeface="ＭＳ Ｐゴシック" panose="020B0600070205080204" pitchFamily="34" charset="-128"/>
              </a:rPr>
              <a:t> of family physicians </a:t>
            </a:r>
            <a:br>
              <a:rPr lang="en-US" altLang="en-US" sz="2400" b="1" smtClean="0">
                <a:latin typeface="Arial" panose="020B0604020202020204" pitchFamily="34" charset="0"/>
                <a:ea typeface="ＭＳ Ｐゴシック" panose="020B0600070205080204" pitchFamily="34" charset="-128"/>
              </a:rPr>
            </a:br>
            <a:r>
              <a:rPr lang="en-US" altLang="en-US" sz="2400" b="1" smtClean="0">
                <a:latin typeface="Arial" panose="020B0604020202020204" pitchFamily="34" charset="0"/>
                <a:ea typeface="ＭＳ Ｐゴシック" panose="020B0600070205080204" pitchFamily="34" charset="-128"/>
              </a:rPr>
              <a:t>and the provision of excellent and equitable </a:t>
            </a:r>
            <a:r>
              <a:rPr lang="en-US" altLang="en-US" sz="2400" b="1" smtClean="0">
                <a:solidFill>
                  <a:srgbClr val="7030A0"/>
                </a:solidFill>
                <a:latin typeface="Arial" panose="020B0604020202020204" pitchFamily="34" charset="0"/>
                <a:ea typeface="ＭＳ Ｐゴシック" panose="020B0600070205080204" pitchFamily="34" charset="-128"/>
              </a:rPr>
              <a:t>primary care </a:t>
            </a:r>
            <a:r>
              <a:rPr lang="en-US" altLang="en-US" sz="2400" b="1" smtClean="0">
                <a:latin typeface="Arial" panose="020B0604020202020204" pitchFamily="34" charset="0"/>
                <a:ea typeface="ＭＳ Ｐゴシック" panose="020B0600070205080204" pitchFamily="34" charset="-128"/>
              </a:rPr>
              <a:t>for the benefit of </a:t>
            </a:r>
            <a:r>
              <a:rPr lang="en-US" altLang="en-US" sz="2400" b="1" smtClean="0">
                <a:solidFill>
                  <a:srgbClr val="7030A0"/>
                </a:solidFill>
                <a:latin typeface="Arial" panose="020B0604020202020204" pitchFamily="34" charset="0"/>
                <a:ea typeface="ＭＳ Ｐゴシック" panose="020B0600070205080204" pitchFamily="34" charset="-128"/>
              </a:rPr>
              <a:t>our community</a:t>
            </a:r>
            <a:r>
              <a:rPr lang="en-US" altLang="en-US" sz="2400" b="1" smtClean="0">
                <a:latin typeface="Arial" panose="020B0604020202020204" pitchFamily="34" charset="0"/>
                <a:ea typeface="ＭＳ Ｐゴシック" panose="020B0600070205080204" pitchFamily="34" charset="-128"/>
              </a:rPr>
              <a:t>” </a:t>
            </a:r>
          </a:p>
          <a:p>
            <a:pPr marL="0" indent="0" algn="ctr">
              <a:buFont typeface="Arial" panose="020B0604020202020204" pitchFamily="34" charset="0"/>
              <a:buNone/>
            </a:pPr>
            <a:endParaRPr lang="en-US" altLang="en-US" sz="2400" b="1" smtClean="0">
              <a:latin typeface="Arial" panose="020B0604020202020204" pitchFamily="34" charset="0"/>
              <a:ea typeface="ＭＳ Ｐゴシック" panose="020B0600070205080204" pitchFamily="34" charset="-128"/>
            </a:endParaRPr>
          </a:p>
          <a:p>
            <a:pPr marL="0" indent="0" algn="ctr">
              <a:buFont typeface="Arial" panose="020B0604020202020204" pitchFamily="34" charset="0"/>
              <a:buNone/>
            </a:pPr>
            <a:r>
              <a:rPr lang="en-US" altLang="en-US" sz="1800" b="1" smtClean="0">
                <a:latin typeface="Arial" panose="020B0604020202020204" pitchFamily="34" charset="0"/>
                <a:ea typeface="ＭＳ Ｐゴシック" panose="020B0600070205080204" pitchFamily="34" charset="-128"/>
              </a:rPr>
              <a:t>Clinic Leadership Team      		December 2017</a:t>
            </a:r>
          </a:p>
          <a:p>
            <a:pPr marL="0" indent="0" algn="ctr">
              <a:buFont typeface="Arial" panose="020B0604020202020204" pitchFamily="34" charset="0"/>
              <a:buNone/>
            </a:pPr>
            <a:endParaRPr lang="en-US" altLang="en-US" sz="2400" b="1" smtClean="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en-US" altLang="en-US" b="1" smtClean="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en-US" altLang="en-US" b="1" smtClean="0">
              <a:latin typeface="Arial" panose="020B0604020202020204" pitchFamily="34" charset="0"/>
              <a:ea typeface="ＭＳ Ｐゴシック" panose="020B0600070205080204" pitchFamily="34" charset="-128"/>
            </a:endParaRPr>
          </a:p>
          <a:p>
            <a:pPr marL="0" indent="0">
              <a:buFont typeface="Arial" panose="020B0604020202020204" pitchFamily="34" charset="0"/>
              <a:buNone/>
            </a:pPr>
            <a:endParaRPr lang="en-US" altLang="en-US" b="1"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8267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dissolve">
                                      <p:cBhvr>
                                        <p:cTn id="1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339" name="Content Placeholder 5"/>
          <p:cNvSpPr>
            <a:spLocks noGrp="1"/>
          </p:cNvSpPr>
          <p:nvPr>
            <p:ph sz="half" idx="1"/>
          </p:nvPr>
        </p:nvSpPr>
        <p:spPr/>
        <p:txBody>
          <a:bodyPr/>
          <a:lstStyle/>
          <a:p>
            <a:endParaRPr lang="en-US" altLang="en-US" smtClean="0">
              <a:latin typeface="Arial" panose="020B0604020202020204" pitchFamily="34" charset="0"/>
              <a:ea typeface="ＭＳ Ｐゴシック" panose="020B0600070205080204" pitchFamily="34" charset="-128"/>
            </a:endParaRPr>
          </a:p>
        </p:txBody>
      </p:sp>
      <p:sp>
        <p:nvSpPr>
          <p:cNvPr id="14340" name="Content Placeholder 6"/>
          <p:cNvSpPr>
            <a:spLocks noGrp="1"/>
          </p:cNvSpPr>
          <p:nvPr>
            <p:ph sz="half" idx="2"/>
          </p:nvPr>
        </p:nvSpPr>
        <p:spPr/>
        <p:txBody>
          <a:bodyPr/>
          <a:lstStyle/>
          <a:p>
            <a:endParaRPr lang="en-US" altLang="en-US" smtClean="0">
              <a:latin typeface="Arial" panose="020B0604020202020204" pitchFamily="34" charset="0"/>
              <a:ea typeface="ＭＳ Ｐゴシック" panose="020B0600070205080204" pitchFamily="34" charset="-128"/>
            </a:endParaRPr>
          </a:p>
        </p:txBody>
      </p:sp>
      <p:pic>
        <p:nvPicPr>
          <p:cNvPr id="3" name="Picture 2" descr="Image result for adaptive leadership fram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4388"/>
            <a:ext cx="9144000"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 result for adaptive leadership frame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217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85950" y="125413"/>
            <a:ext cx="5943600" cy="1087437"/>
          </a:xfrm>
        </p:spPr>
        <p:txBody>
          <a:bodyPr/>
          <a:lstStyle/>
          <a:p>
            <a:r>
              <a:rPr lang="en-US" altLang="en-US" sz="3000" smtClean="0">
                <a:latin typeface="Arial" panose="020B0604020202020204" pitchFamily="34" charset="0"/>
                <a:ea typeface="ＭＳ Ｐゴシック" panose="020B0600070205080204" pitchFamily="34" charset="-128"/>
              </a:rPr>
              <a:t>Natividad Developmental Trajectory of Transformation</a:t>
            </a:r>
          </a:p>
        </p:txBody>
      </p:sp>
      <p:sp>
        <p:nvSpPr>
          <p:cNvPr id="169987" name="Line 3"/>
          <p:cNvSpPr>
            <a:spLocks noChangeShapeType="1"/>
          </p:cNvSpPr>
          <p:nvPr/>
        </p:nvSpPr>
        <p:spPr bwMode="auto">
          <a:xfrm>
            <a:off x="2114550" y="2057400"/>
            <a:ext cx="0" cy="3257550"/>
          </a:xfrm>
          <a:prstGeom prst="line">
            <a:avLst/>
          </a:prstGeom>
          <a:noFill/>
          <a:ln w="57150">
            <a:solidFill>
              <a:schemeClr val="bg1"/>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69988" name="Line 4"/>
          <p:cNvSpPr>
            <a:spLocks noChangeShapeType="1"/>
          </p:cNvSpPr>
          <p:nvPr/>
        </p:nvSpPr>
        <p:spPr bwMode="auto">
          <a:xfrm>
            <a:off x="2114550" y="5314950"/>
            <a:ext cx="5086350" cy="0"/>
          </a:xfrm>
          <a:prstGeom prst="line">
            <a:avLst/>
          </a:prstGeom>
          <a:noFill/>
          <a:ln w="57150">
            <a:solidFill>
              <a:schemeClr val="bg1"/>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69989" name="Freeform 5"/>
          <p:cNvSpPr>
            <a:spLocks/>
          </p:cNvSpPr>
          <p:nvPr/>
        </p:nvSpPr>
        <p:spPr bwMode="auto">
          <a:xfrm>
            <a:off x="2171700" y="2571750"/>
            <a:ext cx="4087813" cy="1727200"/>
          </a:xfrm>
          <a:custGeom>
            <a:avLst/>
            <a:gdLst/>
            <a:ahLst/>
            <a:cxnLst>
              <a:cxn ang="0">
                <a:pos x="58" y="1428"/>
              </a:cxn>
              <a:cxn ang="0">
                <a:pos x="219" y="1359"/>
              </a:cxn>
              <a:cxn ang="0">
                <a:pos x="276" y="1348"/>
              </a:cxn>
              <a:cxn ang="0">
                <a:pos x="357" y="1359"/>
              </a:cxn>
              <a:cxn ang="0">
                <a:pos x="449" y="1313"/>
              </a:cxn>
              <a:cxn ang="0">
                <a:pos x="507" y="1336"/>
              </a:cxn>
              <a:cxn ang="0">
                <a:pos x="587" y="1267"/>
              </a:cxn>
              <a:cxn ang="0">
                <a:pos x="680" y="1175"/>
              </a:cxn>
              <a:cxn ang="0">
                <a:pos x="714" y="1244"/>
              </a:cxn>
              <a:cxn ang="0">
                <a:pos x="887" y="1244"/>
              </a:cxn>
              <a:cxn ang="0">
                <a:pos x="968" y="1187"/>
              </a:cxn>
              <a:cxn ang="0">
                <a:pos x="1014" y="1233"/>
              </a:cxn>
              <a:cxn ang="0">
                <a:pos x="1117" y="1233"/>
              </a:cxn>
              <a:cxn ang="0">
                <a:pos x="1198" y="1083"/>
              </a:cxn>
              <a:cxn ang="0">
                <a:pos x="1256" y="979"/>
              </a:cxn>
              <a:cxn ang="0">
                <a:pos x="1405" y="991"/>
              </a:cxn>
              <a:cxn ang="0">
                <a:pos x="1509" y="1037"/>
              </a:cxn>
              <a:cxn ang="0">
                <a:pos x="1578" y="910"/>
              </a:cxn>
              <a:cxn ang="0">
                <a:pos x="1763" y="829"/>
              </a:cxn>
              <a:cxn ang="0">
                <a:pos x="1935" y="737"/>
              </a:cxn>
              <a:cxn ang="0">
                <a:pos x="2074" y="737"/>
              </a:cxn>
              <a:cxn ang="0">
                <a:pos x="2143" y="772"/>
              </a:cxn>
              <a:cxn ang="0">
                <a:pos x="2350" y="726"/>
              </a:cxn>
              <a:cxn ang="0">
                <a:pos x="2419" y="599"/>
              </a:cxn>
              <a:cxn ang="0">
                <a:pos x="2488" y="587"/>
              </a:cxn>
              <a:cxn ang="0">
                <a:pos x="2603" y="415"/>
              </a:cxn>
              <a:cxn ang="0">
                <a:pos x="2776" y="346"/>
              </a:cxn>
              <a:cxn ang="0">
                <a:pos x="2834" y="461"/>
              </a:cxn>
              <a:cxn ang="0">
                <a:pos x="2972" y="380"/>
              </a:cxn>
              <a:cxn ang="0">
                <a:pos x="3168" y="219"/>
              </a:cxn>
              <a:cxn ang="0">
                <a:pos x="3214" y="161"/>
              </a:cxn>
              <a:cxn ang="0">
                <a:pos x="3283" y="81"/>
              </a:cxn>
              <a:cxn ang="0">
                <a:pos x="3364" y="11"/>
              </a:cxn>
              <a:cxn ang="0">
                <a:pos x="3433" y="0"/>
              </a:cxn>
            </a:cxnLst>
            <a:rect l="0" t="0" r="r" b="b"/>
            <a:pathLst>
              <a:path w="3433" h="1450">
                <a:moveTo>
                  <a:pt x="0" y="1440"/>
                </a:moveTo>
                <a:cubicBezTo>
                  <a:pt x="19" y="1436"/>
                  <a:pt x="42" y="1439"/>
                  <a:pt x="58" y="1428"/>
                </a:cubicBezTo>
                <a:cubicBezTo>
                  <a:pt x="109" y="1394"/>
                  <a:pt x="20" y="1379"/>
                  <a:pt x="104" y="1405"/>
                </a:cubicBezTo>
                <a:cubicBezTo>
                  <a:pt x="167" y="1311"/>
                  <a:pt x="61" y="1450"/>
                  <a:pt x="219" y="1359"/>
                </a:cubicBezTo>
                <a:cubicBezTo>
                  <a:pt x="229" y="1353"/>
                  <a:pt x="199" y="1333"/>
                  <a:pt x="207" y="1325"/>
                </a:cubicBezTo>
                <a:cubicBezTo>
                  <a:pt x="208" y="1324"/>
                  <a:pt x="275" y="1348"/>
                  <a:pt x="276" y="1348"/>
                </a:cubicBezTo>
                <a:cubicBezTo>
                  <a:pt x="280" y="1336"/>
                  <a:pt x="276" y="1311"/>
                  <a:pt x="288" y="1313"/>
                </a:cubicBezTo>
                <a:cubicBezTo>
                  <a:pt x="315" y="1317"/>
                  <a:pt x="357" y="1359"/>
                  <a:pt x="357" y="1359"/>
                </a:cubicBezTo>
                <a:cubicBezTo>
                  <a:pt x="376" y="1355"/>
                  <a:pt x="397" y="1357"/>
                  <a:pt x="415" y="1348"/>
                </a:cubicBezTo>
                <a:cubicBezTo>
                  <a:pt x="430" y="1341"/>
                  <a:pt x="435" y="1322"/>
                  <a:pt x="449" y="1313"/>
                </a:cubicBezTo>
                <a:cubicBezTo>
                  <a:pt x="459" y="1306"/>
                  <a:pt x="472" y="1306"/>
                  <a:pt x="484" y="1302"/>
                </a:cubicBezTo>
                <a:cubicBezTo>
                  <a:pt x="492" y="1313"/>
                  <a:pt x="493" y="1336"/>
                  <a:pt x="507" y="1336"/>
                </a:cubicBezTo>
                <a:cubicBezTo>
                  <a:pt x="519" y="1336"/>
                  <a:pt x="511" y="1311"/>
                  <a:pt x="518" y="1302"/>
                </a:cubicBezTo>
                <a:cubicBezTo>
                  <a:pt x="533" y="1283"/>
                  <a:pt x="565" y="1275"/>
                  <a:pt x="587" y="1267"/>
                </a:cubicBezTo>
                <a:cubicBezTo>
                  <a:pt x="599" y="1271"/>
                  <a:pt x="612" y="1286"/>
                  <a:pt x="622" y="1279"/>
                </a:cubicBezTo>
                <a:cubicBezTo>
                  <a:pt x="656" y="1255"/>
                  <a:pt x="668" y="1211"/>
                  <a:pt x="680" y="1175"/>
                </a:cubicBezTo>
                <a:cubicBezTo>
                  <a:pt x="688" y="1187"/>
                  <a:pt x="697" y="1197"/>
                  <a:pt x="703" y="1210"/>
                </a:cubicBezTo>
                <a:cubicBezTo>
                  <a:pt x="708" y="1221"/>
                  <a:pt x="704" y="1237"/>
                  <a:pt x="714" y="1244"/>
                </a:cubicBezTo>
                <a:cubicBezTo>
                  <a:pt x="734" y="1258"/>
                  <a:pt x="783" y="1267"/>
                  <a:pt x="783" y="1267"/>
                </a:cubicBezTo>
                <a:cubicBezTo>
                  <a:pt x="834" y="1301"/>
                  <a:pt x="864" y="1311"/>
                  <a:pt x="887" y="1244"/>
                </a:cubicBezTo>
                <a:cubicBezTo>
                  <a:pt x="953" y="1267"/>
                  <a:pt x="899" y="1261"/>
                  <a:pt x="933" y="1210"/>
                </a:cubicBezTo>
                <a:cubicBezTo>
                  <a:pt x="941" y="1198"/>
                  <a:pt x="956" y="1195"/>
                  <a:pt x="968" y="1187"/>
                </a:cubicBezTo>
                <a:cubicBezTo>
                  <a:pt x="979" y="1191"/>
                  <a:pt x="994" y="1190"/>
                  <a:pt x="1002" y="1198"/>
                </a:cubicBezTo>
                <a:cubicBezTo>
                  <a:pt x="1011" y="1207"/>
                  <a:pt x="1004" y="1226"/>
                  <a:pt x="1014" y="1233"/>
                </a:cubicBezTo>
                <a:cubicBezTo>
                  <a:pt x="1034" y="1247"/>
                  <a:pt x="1083" y="1256"/>
                  <a:pt x="1083" y="1256"/>
                </a:cubicBezTo>
                <a:cubicBezTo>
                  <a:pt x="1094" y="1248"/>
                  <a:pt x="1110" y="1245"/>
                  <a:pt x="1117" y="1233"/>
                </a:cubicBezTo>
                <a:cubicBezTo>
                  <a:pt x="1130" y="1212"/>
                  <a:pt x="1140" y="1163"/>
                  <a:pt x="1140" y="1163"/>
                </a:cubicBezTo>
                <a:cubicBezTo>
                  <a:pt x="1119" y="1099"/>
                  <a:pt x="1139" y="1097"/>
                  <a:pt x="1198" y="1083"/>
                </a:cubicBezTo>
                <a:cubicBezTo>
                  <a:pt x="1202" y="1071"/>
                  <a:pt x="1204" y="1059"/>
                  <a:pt x="1210" y="1048"/>
                </a:cubicBezTo>
                <a:cubicBezTo>
                  <a:pt x="1223" y="1024"/>
                  <a:pt x="1256" y="979"/>
                  <a:pt x="1256" y="979"/>
                </a:cubicBezTo>
                <a:cubicBezTo>
                  <a:pt x="1281" y="902"/>
                  <a:pt x="1332" y="937"/>
                  <a:pt x="1394" y="956"/>
                </a:cubicBezTo>
                <a:cubicBezTo>
                  <a:pt x="1398" y="968"/>
                  <a:pt x="1402" y="979"/>
                  <a:pt x="1405" y="991"/>
                </a:cubicBezTo>
                <a:cubicBezTo>
                  <a:pt x="1410" y="1010"/>
                  <a:pt x="1399" y="1040"/>
                  <a:pt x="1417" y="1048"/>
                </a:cubicBezTo>
                <a:cubicBezTo>
                  <a:pt x="1445" y="1060"/>
                  <a:pt x="1478" y="1041"/>
                  <a:pt x="1509" y="1037"/>
                </a:cubicBezTo>
                <a:cubicBezTo>
                  <a:pt x="1539" y="950"/>
                  <a:pt x="1496" y="1052"/>
                  <a:pt x="1555" y="979"/>
                </a:cubicBezTo>
                <a:cubicBezTo>
                  <a:pt x="1570" y="960"/>
                  <a:pt x="1559" y="926"/>
                  <a:pt x="1578" y="910"/>
                </a:cubicBezTo>
                <a:cubicBezTo>
                  <a:pt x="1594" y="897"/>
                  <a:pt x="1617" y="895"/>
                  <a:pt x="1636" y="887"/>
                </a:cubicBezTo>
                <a:cubicBezTo>
                  <a:pt x="1656" y="823"/>
                  <a:pt x="1696" y="839"/>
                  <a:pt x="1763" y="829"/>
                </a:cubicBezTo>
                <a:cubicBezTo>
                  <a:pt x="1845" y="774"/>
                  <a:pt x="1805" y="776"/>
                  <a:pt x="1878" y="795"/>
                </a:cubicBezTo>
                <a:cubicBezTo>
                  <a:pt x="1960" y="766"/>
                  <a:pt x="1861" y="810"/>
                  <a:pt x="1935" y="737"/>
                </a:cubicBezTo>
                <a:cubicBezTo>
                  <a:pt x="1958" y="715"/>
                  <a:pt x="1996" y="721"/>
                  <a:pt x="2027" y="714"/>
                </a:cubicBezTo>
                <a:cubicBezTo>
                  <a:pt x="2052" y="785"/>
                  <a:pt x="2019" y="728"/>
                  <a:pt x="2074" y="737"/>
                </a:cubicBezTo>
                <a:cubicBezTo>
                  <a:pt x="2088" y="739"/>
                  <a:pt x="2096" y="754"/>
                  <a:pt x="2108" y="760"/>
                </a:cubicBezTo>
                <a:cubicBezTo>
                  <a:pt x="2119" y="766"/>
                  <a:pt x="2131" y="768"/>
                  <a:pt x="2143" y="772"/>
                </a:cubicBezTo>
                <a:cubicBezTo>
                  <a:pt x="2170" y="686"/>
                  <a:pt x="2139" y="699"/>
                  <a:pt x="2246" y="714"/>
                </a:cubicBezTo>
                <a:cubicBezTo>
                  <a:pt x="2297" y="748"/>
                  <a:pt x="2297" y="761"/>
                  <a:pt x="2350" y="726"/>
                </a:cubicBezTo>
                <a:cubicBezTo>
                  <a:pt x="2366" y="680"/>
                  <a:pt x="2369" y="633"/>
                  <a:pt x="2385" y="587"/>
                </a:cubicBezTo>
                <a:cubicBezTo>
                  <a:pt x="2396" y="591"/>
                  <a:pt x="2408" y="594"/>
                  <a:pt x="2419" y="599"/>
                </a:cubicBezTo>
                <a:cubicBezTo>
                  <a:pt x="2431" y="605"/>
                  <a:pt x="2440" y="624"/>
                  <a:pt x="2454" y="622"/>
                </a:cubicBezTo>
                <a:cubicBezTo>
                  <a:pt x="2470" y="619"/>
                  <a:pt x="2479" y="600"/>
                  <a:pt x="2488" y="587"/>
                </a:cubicBezTo>
                <a:cubicBezTo>
                  <a:pt x="2524" y="536"/>
                  <a:pt x="2527" y="485"/>
                  <a:pt x="2580" y="449"/>
                </a:cubicBezTo>
                <a:cubicBezTo>
                  <a:pt x="2588" y="438"/>
                  <a:pt x="2597" y="427"/>
                  <a:pt x="2603" y="415"/>
                </a:cubicBezTo>
                <a:cubicBezTo>
                  <a:pt x="2645" y="322"/>
                  <a:pt x="2593" y="352"/>
                  <a:pt x="2696" y="334"/>
                </a:cubicBezTo>
                <a:cubicBezTo>
                  <a:pt x="2723" y="338"/>
                  <a:pt x="2752" y="334"/>
                  <a:pt x="2776" y="346"/>
                </a:cubicBezTo>
                <a:cubicBezTo>
                  <a:pt x="2804" y="360"/>
                  <a:pt x="2783" y="411"/>
                  <a:pt x="2799" y="438"/>
                </a:cubicBezTo>
                <a:cubicBezTo>
                  <a:pt x="2806" y="450"/>
                  <a:pt x="2822" y="453"/>
                  <a:pt x="2834" y="461"/>
                </a:cubicBezTo>
                <a:cubicBezTo>
                  <a:pt x="2861" y="454"/>
                  <a:pt x="2895" y="450"/>
                  <a:pt x="2915" y="426"/>
                </a:cubicBezTo>
                <a:cubicBezTo>
                  <a:pt x="2961" y="369"/>
                  <a:pt x="2874" y="405"/>
                  <a:pt x="2972" y="380"/>
                </a:cubicBezTo>
                <a:cubicBezTo>
                  <a:pt x="3012" y="321"/>
                  <a:pt x="3013" y="256"/>
                  <a:pt x="3087" y="230"/>
                </a:cubicBezTo>
                <a:cubicBezTo>
                  <a:pt x="3111" y="163"/>
                  <a:pt x="3123" y="174"/>
                  <a:pt x="3168" y="219"/>
                </a:cubicBezTo>
                <a:cubicBezTo>
                  <a:pt x="3172" y="196"/>
                  <a:pt x="3165" y="168"/>
                  <a:pt x="3179" y="150"/>
                </a:cubicBezTo>
                <a:cubicBezTo>
                  <a:pt x="3187" y="140"/>
                  <a:pt x="3203" y="166"/>
                  <a:pt x="3214" y="161"/>
                </a:cubicBezTo>
                <a:cubicBezTo>
                  <a:pt x="3248" y="147"/>
                  <a:pt x="3229" y="112"/>
                  <a:pt x="3249" y="92"/>
                </a:cubicBezTo>
                <a:cubicBezTo>
                  <a:pt x="3257" y="84"/>
                  <a:pt x="3272" y="85"/>
                  <a:pt x="3283" y="81"/>
                </a:cubicBezTo>
                <a:cubicBezTo>
                  <a:pt x="3295" y="89"/>
                  <a:pt x="3304" y="106"/>
                  <a:pt x="3318" y="104"/>
                </a:cubicBezTo>
                <a:cubicBezTo>
                  <a:pt x="3357" y="97"/>
                  <a:pt x="3359" y="33"/>
                  <a:pt x="3364" y="11"/>
                </a:cubicBezTo>
                <a:cubicBezTo>
                  <a:pt x="3375" y="15"/>
                  <a:pt x="3386" y="25"/>
                  <a:pt x="3398" y="23"/>
                </a:cubicBezTo>
                <a:cubicBezTo>
                  <a:pt x="3412" y="21"/>
                  <a:pt x="3433" y="0"/>
                  <a:pt x="3433" y="0"/>
                </a:cubicBezTo>
              </a:path>
            </a:pathLst>
          </a:custGeom>
          <a:noFill/>
          <a:ln w="57150" cmpd="sng">
            <a:solidFill>
              <a:srgbClr val="FF0000"/>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5366" name="Text Box 6"/>
          <p:cNvSpPr txBox="1">
            <a:spLocks noChangeArrowheads="1"/>
          </p:cNvSpPr>
          <p:nvPr/>
        </p:nvSpPr>
        <p:spPr bwMode="auto">
          <a:xfrm>
            <a:off x="2171700" y="5429250"/>
            <a:ext cx="56245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50000"/>
              </a:spcBef>
              <a:spcAft>
                <a:spcPct val="0"/>
              </a:spcAft>
              <a:buFontTx/>
              <a:buNone/>
            </a:pPr>
            <a:r>
              <a:rPr lang="en-US" altLang="en-US" sz="2100" smtClean="0">
                <a:solidFill>
                  <a:prstClr val="black"/>
                </a:solidFill>
                <a:latin typeface="Times New Roman" panose="02020603050405020304" pitchFamily="18" charset="0"/>
              </a:rPr>
              <a:t>2014      2015      2016      2017      2018</a:t>
            </a:r>
          </a:p>
        </p:txBody>
      </p:sp>
      <p:sp>
        <p:nvSpPr>
          <p:cNvPr id="15367" name="Text Box 8"/>
          <p:cNvSpPr txBox="1">
            <a:spLocks noChangeArrowheads="1"/>
          </p:cNvSpPr>
          <p:nvPr/>
        </p:nvSpPr>
        <p:spPr bwMode="auto">
          <a:xfrm rot="-5400000">
            <a:off x="28575" y="3249613"/>
            <a:ext cx="3417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50000"/>
              </a:spcBef>
              <a:spcAft>
                <a:spcPct val="0"/>
              </a:spcAft>
              <a:buFontTx/>
              <a:buNone/>
            </a:pPr>
            <a:r>
              <a:rPr lang="en-US" altLang="en-US" sz="2400" b="1" smtClean="0">
                <a:solidFill>
                  <a:prstClr val="black"/>
                </a:solidFill>
                <a:latin typeface="Times New Roman" panose="02020603050405020304" pitchFamily="18" charset="0"/>
              </a:rPr>
              <a:t>Clinic Transformation</a:t>
            </a:r>
          </a:p>
        </p:txBody>
      </p:sp>
      <p:sp>
        <p:nvSpPr>
          <p:cNvPr id="169994" name="Line 10"/>
          <p:cNvSpPr>
            <a:spLocks noChangeShapeType="1"/>
          </p:cNvSpPr>
          <p:nvPr/>
        </p:nvSpPr>
        <p:spPr bwMode="auto">
          <a:xfrm flipV="1">
            <a:off x="2171700" y="3714750"/>
            <a:ext cx="1028700" cy="228600"/>
          </a:xfrm>
          <a:prstGeom prst="line">
            <a:avLst/>
          </a:prstGeom>
          <a:noFill/>
          <a:ln w="38100">
            <a:solidFill>
              <a:srgbClr val="663300"/>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69995" name="Line 11"/>
          <p:cNvSpPr>
            <a:spLocks noChangeShapeType="1"/>
          </p:cNvSpPr>
          <p:nvPr/>
        </p:nvSpPr>
        <p:spPr bwMode="auto">
          <a:xfrm flipV="1">
            <a:off x="3886200" y="3028950"/>
            <a:ext cx="1028700" cy="400050"/>
          </a:xfrm>
          <a:prstGeom prst="line">
            <a:avLst/>
          </a:prstGeom>
          <a:noFill/>
          <a:ln w="38100">
            <a:solidFill>
              <a:srgbClr val="663300"/>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69996" name="Line 12"/>
          <p:cNvSpPr>
            <a:spLocks noChangeShapeType="1"/>
          </p:cNvSpPr>
          <p:nvPr/>
        </p:nvSpPr>
        <p:spPr bwMode="auto">
          <a:xfrm flipV="1">
            <a:off x="5657850" y="2228850"/>
            <a:ext cx="628650" cy="457200"/>
          </a:xfrm>
          <a:prstGeom prst="line">
            <a:avLst/>
          </a:prstGeom>
          <a:noFill/>
          <a:ln w="38100">
            <a:solidFill>
              <a:srgbClr val="663300"/>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69997" name="Oval 13"/>
          <p:cNvSpPr>
            <a:spLocks noChangeArrowheads="1"/>
          </p:cNvSpPr>
          <p:nvPr/>
        </p:nvSpPr>
        <p:spPr bwMode="auto">
          <a:xfrm>
            <a:off x="3371850" y="3486150"/>
            <a:ext cx="685800" cy="742950"/>
          </a:xfrm>
          <a:prstGeom prst="ellipse">
            <a:avLst/>
          </a:prstGeom>
          <a:noFill/>
          <a:ln w="9525">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69998" name="Oval 14"/>
          <p:cNvSpPr>
            <a:spLocks noChangeArrowheads="1"/>
          </p:cNvSpPr>
          <p:nvPr/>
        </p:nvSpPr>
        <p:spPr bwMode="auto">
          <a:xfrm>
            <a:off x="5029200" y="2686050"/>
            <a:ext cx="742950" cy="800100"/>
          </a:xfrm>
          <a:prstGeom prst="ellipse">
            <a:avLst/>
          </a:prstGeom>
          <a:noFill/>
          <a:ln w="9525">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a:solidFill>
                <a:srgbClr val="C00000"/>
              </a:solidFill>
              <a:effectLst>
                <a:outerShdw blurRad="38100" dist="38100" dir="2700000" algn="tl">
                  <a:srgbClr val="000000">
                    <a:alpha val="43137"/>
                  </a:srgbClr>
                </a:outerShdw>
              </a:effectLst>
              <a:latin typeface="Arial" charset="0"/>
              <a:ea typeface="ＭＳ Ｐゴシック" charset="-128"/>
            </a:endParaRPr>
          </a:p>
        </p:txBody>
      </p:sp>
      <p:sp>
        <p:nvSpPr>
          <p:cNvPr id="170003" name="Freeform 19"/>
          <p:cNvSpPr>
            <a:spLocks/>
          </p:cNvSpPr>
          <p:nvPr/>
        </p:nvSpPr>
        <p:spPr bwMode="auto">
          <a:xfrm>
            <a:off x="5715000" y="3829050"/>
            <a:ext cx="1714500" cy="1085850"/>
          </a:xfrm>
          <a:custGeom>
            <a:avLst/>
            <a:gdLst/>
            <a:ahLst/>
            <a:cxnLst>
              <a:cxn ang="0">
                <a:pos x="0" y="648"/>
              </a:cxn>
              <a:cxn ang="0">
                <a:pos x="192" y="648"/>
              </a:cxn>
              <a:cxn ang="0">
                <a:pos x="384" y="840"/>
              </a:cxn>
              <a:cxn ang="0">
                <a:pos x="768" y="792"/>
              </a:cxn>
              <a:cxn ang="0">
                <a:pos x="1104" y="120"/>
              </a:cxn>
              <a:cxn ang="0">
                <a:pos x="1440" y="72"/>
              </a:cxn>
            </a:cxnLst>
            <a:rect l="0" t="0" r="r" b="b"/>
            <a:pathLst>
              <a:path w="1440" h="912">
                <a:moveTo>
                  <a:pt x="0" y="648"/>
                </a:moveTo>
                <a:cubicBezTo>
                  <a:pt x="64" y="632"/>
                  <a:pt x="128" y="616"/>
                  <a:pt x="192" y="648"/>
                </a:cubicBezTo>
                <a:cubicBezTo>
                  <a:pt x="256" y="680"/>
                  <a:pt x="288" y="816"/>
                  <a:pt x="384" y="840"/>
                </a:cubicBezTo>
                <a:cubicBezTo>
                  <a:pt x="480" y="864"/>
                  <a:pt x="648" y="912"/>
                  <a:pt x="768" y="792"/>
                </a:cubicBezTo>
                <a:cubicBezTo>
                  <a:pt x="888" y="672"/>
                  <a:pt x="992" y="240"/>
                  <a:pt x="1104" y="120"/>
                </a:cubicBezTo>
                <a:cubicBezTo>
                  <a:pt x="1216" y="0"/>
                  <a:pt x="1384" y="80"/>
                  <a:pt x="1440" y="72"/>
                </a:cubicBezTo>
              </a:path>
            </a:pathLst>
          </a:custGeom>
          <a:noFill/>
          <a:ln w="76200" cmpd="sng">
            <a:solidFill>
              <a:srgbClr val="FF0000"/>
            </a:solidFill>
            <a:round/>
            <a:headEnd/>
            <a:tailEn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70004" name="Line 20"/>
          <p:cNvSpPr>
            <a:spLocks noChangeShapeType="1"/>
          </p:cNvSpPr>
          <p:nvPr/>
        </p:nvSpPr>
        <p:spPr bwMode="auto">
          <a:xfrm>
            <a:off x="5600700" y="3429000"/>
            <a:ext cx="285750" cy="342900"/>
          </a:xfrm>
          <a:prstGeom prst="line">
            <a:avLst/>
          </a:prstGeom>
          <a:noFill/>
          <a:ln w="38100" cap="rnd">
            <a:solidFill>
              <a:schemeClr val="bg1"/>
            </a:solidFill>
            <a:prstDash val="sysDot"/>
            <a:round/>
            <a:headEnd/>
            <a:tailEnd type="triangle" w="med" len="med"/>
          </a:ln>
          <a:effectLst/>
        </p:spPr>
        <p:txBody>
          <a:bodyP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70005" name="Oval 21"/>
          <p:cNvSpPr>
            <a:spLocks noChangeArrowheads="1"/>
          </p:cNvSpPr>
          <p:nvPr/>
        </p:nvSpPr>
        <p:spPr bwMode="auto">
          <a:xfrm>
            <a:off x="5624513" y="3600450"/>
            <a:ext cx="2171700" cy="1600200"/>
          </a:xfrm>
          <a:prstGeom prst="ellipse">
            <a:avLst/>
          </a:prstGeom>
          <a:noFill/>
          <a:ln w="9525">
            <a:solidFill>
              <a:schemeClr val="bg1"/>
            </a:solidFill>
            <a:round/>
            <a:headEnd/>
            <a:tailEnd/>
          </a:ln>
          <a:effectLst/>
        </p:spPr>
        <p:txBody>
          <a:bodyPr wrap="none" anchor="ctr"/>
          <a:lstStyle/>
          <a:p>
            <a:pPr defTabSz="914400" eaLnBrk="0" fontAlgn="base" hangingPunct="0">
              <a:spcBef>
                <a:spcPct val="0"/>
              </a:spcBef>
              <a:spcAft>
                <a:spcPct val="0"/>
              </a:spcAft>
              <a:defRPr/>
            </a:pPr>
            <a:endParaRPr lang="en-US">
              <a:solidFill>
                <a:prstClr val="black"/>
              </a:solidFill>
              <a:effectLst>
                <a:outerShdw blurRad="38100" dist="38100" dir="2700000" algn="tl">
                  <a:srgbClr val="000000">
                    <a:alpha val="43137"/>
                  </a:srgbClr>
                </a:outerShdw>
              </a:effectLst>
              <a:latin typeface="Arial" charset="0"/>
              <a:ea typeface="ＭＳ Ｐゴシック" charset="-128"/>
            </a:endParaRPr>
          </a:p>
        </p:txBody>
      </p:sp>
      <p:sp>
        <p:nvSpPr>
          <p:cNvPr id="170008" name="Text Box 24"/>
          <p:cNvSpPr txBox="1">
            <a:spLocks noChangeArrowheads="1"/>
          </p:cNvSpPr>
          <p:nvPr/>
        </p:nvSpPr>
        <p:spPr bwMode="auto">
          <a:xfrm>
            <a:off x="5348288" y="4229100"/>
            <a:ext cx="1281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50000"/>
              </a:spcBef>
              <a:spcAft>
                <a:spcPct val="0"/>
              </a:spcAft>
              <a:buFontTx/>
              <a:buNone/>
            </a:pPr>
            <a:r>
              <a:rPr lang="en-US" altLang="en-US" sz="1800" smtClean="0">
                <a:solidFill>
                  <a:prstClr val="black"/>
                </a:solidFill>
                <a:latin typeface="Times New Roman" panose="02020603050405020304" pitchFamily="18" charset="0"/>
              </a:rPr>
              <a:t>Separation</a:t>
            </a:r>
          </a:p>
        </p:txBody>
      </p:sp>
      <p:sp>
        <p:nvSpPr>
          <p:cNvPr id="170010" name="Text Box 26"/>
          <p:cNvSpPr txBox="1">
            <a:spLocks noChangeArrowheads="1"/>
          </p:cNvSpPr>
          <p:nvPr/>
        </p:nvSpPr>
        <p:spPr bwMode="auto">
          <a:xfrm>
            <a:off x="6229350" y="4914900"/>
            <a:ext cx="125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50000"/>
              </a:spcBef>
              <a:spcAft>
                <a:spcPct val="0"/>
              </a:spcAft>
              <a:buFontTx/>
              <a:buNone/>
            </a:pPr>
            <a:r>
              <a:rPr lang="en-US" altLang="en-US" sz="1800" smtClean="0">
                <a:solidFill>
                  <a:prstClr val="black"/>
                </a:solidFill>
                <a:latin typeface="Times New Roman" panose="02020603050405020304" pitchFamily="18" charset="0"/>
              </a:rPr>
              <a:t>Revelation</a:t>
            </a:r>
          </a:p>
        </p:txBody>
      </p:sp>
      <p:sp>
        <p:nvSpPr>
          <p:cNvPr id="170011" name="Text Box 27"/>
          <p:cNvSpPr txBox="1">
            <a:spLocks noChangeArrowheads="1"/>
          </p:cNvSpPr>
          <p:nvPr/>
        </p:nvSpPr>
        <p:spPr bwMode="auto">
          <a:xfrm>
            <a:off x="6858000" y="4229100"/>
            <a:ext cx="938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37931725" indent="-37474525">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50000"/>
              </a:spcBef>
              <a:spcAft>
                <a:spcPct val="0"/>
              </a:spcAft>
              <a:buFontTx/>
              <a:buNone/>
            </a:pPr>
            <a:r>
              <a:rPr lang="en-US" altLang="en-US" sz="1800" smtClean="0">
                <a:solidFill>
                  <a:prstClr val="black"/>
                </a:solidFill>
                <a:latin typeface="Times New Roman" panose="02020603050405020304" pitchFamily="18" charset="0"/>
              </a:rPr>
              <a:t>Return</a:t>
            </a:r>
          </a:p>
        </p:txBody>
      </p:sp>
      <p:sp>
        <p:nvSpPr>
          <p:cNvPr id="15379" name="TextBox 1"/>
          <p:cNvSpPr txBox="1">
            <a:spLocks noChangeArrowheads="1"/>
          </p:cNvSpPr>
          <p:nvPr/>
        </p:nvSpPr>
        <p:spPr bwMode="auto">
          <a:xfrm>
            <a:off x="2125663" y="2470150"/>
            <a:ext cx="13668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600" b="1" smtClean="0">
                <a:solidFill>
                  <a:prstClr val="black"/>
                </a:solidFill>
              </a:rPr>
              <a:t>Clinic</a:t>
            </a:r>
          </a:p>
          <a:p>
            <a:pPr defTabSz="914400" eaLnBrk="0" fontAlgn="base" hangingPunct="0">
              <a:spcBef>
                <a:spcPct val="0"/>
              </a:spcBef>
              <a:spcAft>
                <a:spcPct val="0"/>
              </a:spcAft>
              <a:buFontTx/>
              <a:buNone/>
            </a:pPr>
            <a:r>
              <a:rPr lang="en-US" altLang="en-US" sz="1600" b="1" smtClean="0">
                <a:solidFill>
                  <a:prstClr val="black"/>
                </a:solidFill>
              </a:rPr>
              <a:t>Leadership</a:t>
            </a:r>
          </a:p>
          <a:p>
            <a:pPr defTabSz="914400" eaLnBrk="0" fontAlgn="base" hangingPunct="0">
              <a:spcBef>
                <a:spcPct val="0"/>
              </a:spcBef>
              <a:spcAft>
                <a:spcPct val="0"/>
              </a:spcAft>
              <a:buFontTx/>
              <a:buNone/>
            </a:pPr>
            <a:r>
              <a:rPr lang="en-US" altLang="en-US" sz="1600" b="1" smtClean="0">
                <a:solidFill>
                  <a:prstClr val="black"/>
                </a:solidFill>
              </a:rPr>
              <a:t>Team</a:t>
            </a:r>
          </a:p>
        </p:txBody>
      </p:sp>
      <p:sp>
        <p:nvSpPr>
          <p:cNvPr id="15380" name="TextBox 2"/>
          <p:cNvSpPr txBox="1">
            <a:spLocks noChangeArrowheads="1"/>
          </p:cNvSpPr>
          <p:nvPr/>
        </p:nvSpPr>
        <p:spPr bwMode="auto">
          <a:xfrm>
            <a:off x="3371850" y="2457450"/>
            <a:ext cx="11160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800" b="1" smtClean="0">
                <a:solidFill>
                  <a:prstClr val="black"/>
                </a:solidFill>
              </a:rPr>
              <a:t>Move to </a:t>
            </a:r>
          </a:p>
          <a:p>
            <a:pPr defTabSz="914400" eaLnBrk="0" fontAlgn="base" hangingPunct="0">
              <a:spcBef>
                <a:spcPct val="0"/>
              </a:spcBef>
              <a:spcAft>
                <a:spcPct val="0"/>
              </a:spcAft>
              <a:buFontTx/>
              <a:buNone/>
            </a:pPr>
            <a:r>
              <a:rPr lang="en-US" altLang="en-US" sz="1800" b="1" smtClean="0">
                <a:solidFill>
                  <a:prstClr val="black"/>
                </a:solidFill>
              </a:rPr>
              <a:t>NEW </a:t>
            </a:r>
          </a:p>
          <a:p>
            <a:pPr defTabSz="914400" eaLnBrk="0" fontAlgn="base" hangingPunct="0">
              <a:spcBef>
                <a:spcPct val="0"/>
              </a:spcBef>
              <a:spcAft>
                <a:spcPct val="0"/>
              </a:spcAft>
              <a:buFontTx/>
              <a:buNone/>
            </a:pPr>
            <a:r>
              <a:rPr lang="en-US" altLang="en-US" sz="1800" b="1" smtClean="0">
                <a:solidFill>
                  <a:prstClr val="black"/>
                </a:solidFill>
              </a:rPr>
              <a:t>Clinic </a:t>
            </a:r>
          </a:p>
        </p:txBody>
      </p:sp>
      <p:sp>
        <p:nvSpPr>
          <p:cNvPr id="15381" name="TextBox 3"/>
          <p:cNvSpPr txBox="1">
            <a:spLocks noChangeArrowheads="1"/>
          </p:cNvSpPr>
          <p:nvPr/>
        </p:nvSpPr>
        <p:spPr bwMode="auto">
          <a:xfrm>
            <a:off x="4224338" y="1714500"/>
            <a:ext cx="12763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800" b="1" smtClean="0">
                <a:solidFill>
                  <a:prstClr val="black"/>
                </a:solidFill>
              </a:rPr>
              <a:t>CEPC</a:t>
            </a:r>
          </a:p>
          <a:p>
            <a:pPr defTabSz="914400" eaLnBrk="0" fontAlgn="base" hangingPunct="0">
              <a:spcBef>
                <a:spcPct val="0"/>
              </a:spcBef>
              <a:spcAft>
                <a:spcPct val="0"/>
              </a:spcAft>
              <a:buFontTx/>
              <a:buNone/>
            </a:pPr>
            <a:r>
              <a:rPr lang="en-US" altLang="en-US" sz="1800" b="1" smtClean="0">
                <a:solidFill>
                  <a:prstClr val="black"/>
                </a:solidFill>
              </a:rPr>
              <a:t>Coaching</a:t>
            </a:r>
            <a:r>
              <a:rPr lang="en-US" altLang="en-US" sz="1800" smtClean="0">
                <a:solidFill>
                  <a:prstClr val="black"/>
                </a:solidFill>
              </a:rPr>
              <a:t> </a:t>
            </a:r>
          </a:p>
        </p:txBody>
      </p:sp>
      <p:sp>
        <p:nvSpPr>
          <p:cNvPr id="15382" name="TextBox 4"/>
          <p:cNvSpPr txBox="1">
            <a:spLocks noChangeArrowheads="1"/>
          </p:cNvSpPr>
          <p:nvPr/>
        </p:nvSpPr>
        <p:spPr bwMode="auto">
          <a:xfrm>
            <a:off x="5143500" y="1243013"/>
            <a:ext cx="1714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800" b="1" smtClean="0">
                <a:solidFill>
                  <a:prstClr val="black"/>
                </a:solidFill>
              </a:rPr>
              <a:t>PD </a:t>
            </a:r>
          </a:p>
          <a:p>
            <a:pPr defTabSz="914400" eaLnBrk="0" fontAlgn="base" hangingPunct="0">
              <a:spcBef>
                <a:spcPct val="0"/>
              </a:spcBef>
              <a:spcAft>
                <a:spcPct val="0"/>
              </a:spcAft>
              <a:buFontTx/>
              <a:buNone/>
            </a:pPr>
            <a:r>
              <a:rPr lang="en-US" altLang="en-US" sz="1800" b="1" smtClean="0">
                <a:solidFill>
                  <a:prstClr val="black"/>
                </a:solidFill>
              </a:rPr>
              <a:t>“transition”</a:t>
            </a:r>
          </a:p>
        </p:txBody>
      </p:sp>
    </p:spTree>
    <p:extLst>
      <p:ext uri="{BB962C8B-B14F-4D97-AF65-F5344CB8AC3E}">
        <p14:creationId xmlns:p14="http://schemas.microsoft.com/office/powerpoint/2010/main" val="2304760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99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69997"/>
                                        </p:tgtEl>
                                        <p:attrNameLst>
                                          <p:attrName>style.visibility</p:attrName>
                                        </p:attrNameLst>
                                      </p:cBhvr>
                                      <p:to>
                                        <p:strVal val="visible"/>
                                      </p:to>
                                    </p:set>
                                    <p:animEffect transition="in" filter="blinds(horizontal)">
                                      <p:cBhvr>
                                        <p:cTn id="11" dur="500"/>
                                        <p:tgtEl>
                                          <p:spTgt spid="169997"/>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69998"/>
                                        </p:tgtEl>
                                        <p:attrNameLst>
                                          <p:attrName>style.visibility</p:attrName>
                                        </p:attrNameLst>
                                      </p:cBhvr>
                                      <p:to>
                                        <p:strVal val="visible"/>
                                      </p:to>
                                    </p:set>
                                    <p:animEffect transition="in" filter="blinds(horizontal)">
                                      <p:cBhvr>
                                        <p:cTn id="14" dur="500"/>
                                        <p:tgtEl>
                                          <p:spTgt spid="1699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00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0005"/>
                                        </p:tgtEl>
                                        <p:attrNameLst>
                                          <p:attrName>style.visibility</p:attrName>
                                        </p:attrNameLst>
                                      </p:cBhvr>
                                      <p:to>
                                        <p:strVal val="visible"/>
                                      </p:to>
                                    </p:set>
                                  </p:childTnLst>
                                </p:cTn>
                              </p:par>
                              <p:par>
                                <p:cTn id="21" presetID="51" presetClass="entr" presetSubtype="0" fill="hold" nodeType="withEffect">
                                  <p:stCondLst>
                                    <p:cond delay="0"/>
                                  </p:stCondLst>
                                  <p:childTnLst>
                                    <p:set>
                                      <p:cBhvr>
                                        <p:cTn id="22" dur="1" fill="hold">
                                          <p:stCondLst>
                                            <p:cond delay="0"/>
                                          </p:stCondLst>
                                        </p:cTn>
                                        <p:tgtEl>
                                          <p:spTgt spid="170003"/>
                                        </p:tgtEl>
                                        <p:attrNameLst>
                                          <p:attrName>style.visibility</p:attrName>
                                        </p:attrNameLst>
                                      </p:cBhvr>
                                      <p:to>
                                        <p:strVal val="visible"/>
                                      </p:to>
                                    </p:set>
                                    <p:animEffect transition="in" filter="fade">
                                      <p:cBhvr>
                                        <p:cTn id="23" dur="770" decel="100000"/>
                                        <p:tgtEl>
                                          <p:spTgt spid="170003"/>
                                        </p:tgtEl>
                                      </p:cBhvr>
                                    </p:animEffect>
                                    <p:animScale>
                                      <p:cBhvr>
                                        <p:cTn id="24" dur="770" decel="100000"/>
                                        <p:tgtEl>
                                          <p:spTgt spid="170003"/>
                                        </p:tgtEl>
                                      </p:cBhvr>
                                      <p:from x="10000" y="10000"/>
                                      <p:to x="200000" y="450000"/>
                                    </p:animScale>
                                    <p:animScale>
                                      <p:cBhvr>
                                        <p:cTn id="25" dur="1230" accel="100000" fill="hold">
                                          <p:stCondLst>
                                            <p:cond delay="770"/>
                                          </p:stCondLst>
                                        </p:cTn>
                                        <p:tgtEl>
                                          <p:spTgt spid="170003"/>
                                        </p:tgtEl>
                                      </p:cBhvr>
                                      <p:from x="200000" y="450000"/>
                                      <p:to x="100000" y="100000"/>
                                    </p:animScale>
                                    <p:set>
                                      <p:cBhvr>
                                        <p:cTn id="26" dur="770" fill="hold"/>
                                        <p:tgtEl>
                                          <p:spTgt spid="170003"/>
                                        </p:tgtEl>
                                        <p:attrNameLst>
                                          <p:attrName>ppt_x</p:attrName>
                                        </p:attrNameLst>
                                      </p:cBhvr>
                                      <p:to>
                                        <p:strVal val="(0.5)"/>
                                      </p:to>
                                    </p:set>
                                    <p:anim from="(0.5)" to="(#ppt_x)" calcmode="lin" valueType="num">
                                      <p:cBhvr>
                                        <p:cTn id="27" dur="1230" accel="100000" fill="hold">
                                          <p:stCondLst>
                                            <p:cond delay="770"/>
                                          </p:stCondLst>
                                        </p:cTn>
                                        <p:tgtEl>
                                          <p:spTgt spid="170003"/>
                                        </p:tgtEl>
                                        <p:attrNameLst>
                                          <p:attrName>ppt_x</p:attrName>
                                        </p:attrNameLst>
                                      </p:cBhvr>
                                    </p:anim>
                                    <p:set>
                                      <p:cBhvr>
                                        <p:cTn id="28" dur="770" fill="hold"/>
                                        <p:tgtEl>
                                          <p:spTgt spid="170003"/>
                                        </p:tgtEl>
                                        <p:attrNameLst>
                                          <p:attrName>ppt_y</p:attrName>
                                        </p:attrNameLst>
                                      </p:cBhvr>
                                      <p:to>
                                        <p:strVal val="(#ppt_y+0.4)"/>
                                      </p:to>
                                    </p:set>
                                    <p:anim from="(#ppt_y+0.4)" to="(#ppt_y)" calcmode="lin" valueType="num">
                                      <p:cBhvr>
                                        <p:cTn id="29" dur="1230" accel="100000" fill="hold">
                                          <p:stCondLst>
                                            <p:cond delay="770"/>
                                          </p:stCondLst>
                                        </p:cTn>
                                        <p:tgtEl>
                                          <p:spTgt spid="170003"/>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70008"/>
                                        </p:tgtEl>
                                        <p:attrNameLst>
                                          <p:attrName>style.visibility</p:attrName>
                                        </p:attrNameLst>
                                      </p:cBhvr>
                                      <p:to>
                                        <p:strVal val="visible"/>
                                      </p:to>
                                    </p:set>
                                    <p:animEffect transition="in" filter="box(in)">
                                      <p:cBhvr>
                                        <p:cTn id="34" dur="500"/>
                                        <p:tgtEl>
                                          <p:spTgt spid="170008"/>
                                        </p:tgtEl>
                                      </p:cBhvr>
                                    </p:animEffect>
                                  </p:childTnLst>
                                </p:cTn>
                              </p:par>
                              <p:par>
                                <p:cTn id="35" presetID="4" presetClass="entr" presetSubtype="16" fill="hold" grpId="0" nodeType="withEffect">
                                  <p:stCondLst>
                                    <p:cond delay="0"/>
                                  </p:stCondLst>
                                  <p:childTnLst>
                                    <p:set>
                                      <p:cBhvr>
                                        <p:cTn id="36" dur="1" fill="hold">
                                          <p:stCondLst>
                                            <p:cond delay="0"/>
                                          </p:stCondLst>
                                        </p:cTn>
                                        <p:tgtEl>
                                          <p:spTgt spid="170010"/>
                                        </p:tgtEl>
                                        <p:attrNameLst>
                                          <p:attrName>style.visibility</p:attrName>
                                        </p:attrNameLst>
                                      </p:cBhvr>
                                      <p:to>
                                        <p:strVal val="visible"/>
                                      </p:to>
                                    </p:set>
                                    <p:animEffect transition="in" filter="box(in)">
                                      <p:cBhvr>
                                        <p:cTn id="37" dur="500"/>
                                        <p:tgtEl>
                                          <p:spTgt spid="170010"/>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170011"/>
                                        </p:tgtEl>
                                        <p:attrNameLst>
                                          <p:attrName>style.visibility</p:attrName>
                                        </p:attrNameLst>
                                      </p:cBhvr>
                                      <p:to>
                                        <p:strVal val="visible"/>
                                      </p:to>
                                    </p:set>
                                    <p:animEffect transition="in" filter="box(in)">
                                      <p:cBhvr>
                                        <p:cTn id="40" dur="500"/>
                                        <p:tgtEl>
                                          <p:spTgt spid="1700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69994"/>
                                        </p:tgtEl>
                                        <p:attrNameLst>
                                          <p:attrName>style.visibility</p:attrName>
                                        </p:attrNameLst>
                                      </p:cBhvr>
                                      <p:to>
                                        <p:strVal val="visible"/>
                                      </p:to>
                                    </p:set>
                                    <p:anim calcmode="lin" valueType="num">
                                      <p:cBhvr additive="base">
                                        <p:cTn id="45" dur="500" fill="hold"/>
                                        <p:tgtEl>
                                          <p:spTgt spid="169994"/>
                                        </p:tgtEl>
                                        <p:attrNameLst>
                                          <p:attrName>ppt_x</p:attrName>
                                        </p:attrNameLst>
                                      </p:cBhvr>
                                      <p:tavLst>
                                        <p:tav tm="0">
                                          <p:val>
                                            <p:strVal val="#ppt_x"/>
                                          </p:val>
                                        </p:tav>
                                        <p:tav tm="100000">
                                          <p:val>
                                            <p:strVal val="#ppt_x"/>
                                          </p:val>
                                        </p:tav>
                                      </p:tavLst>
                                    </p:anim>
                                    <p:anim calcmode="lin" valueType="num">
                                      <p:cBhvr additive="base">
                                        <p:cTn id="46" dur="500" fill="hold"/>
                                        <p:tgtEl>
                                          <p:spTgt spid="169994"/>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9995"/>
                                        </p:tgtEl>
                                        <p:attrNameLst>
                                          <p:attrName>style.visibility</p:attrName>
                                        </p:attrNameLst>
                                      </p:cBhvr>
                                      <p:to>
                                        <p:strVal val="visible"/>
                                      </p:to>
                                    </p:set>
                                    <p:anim calcmode="lin" valueType="num">
                                      <p:cBhvr additive="base">
                                        <p:cTn id="51" dur="500" fill="hold"/>
                                        <p:tgtEl>
                                          <p:spTgt spid="169995"/>
                                        </p:tgtEl>
                                        <p:attrNameLst>
                                          <p:attrName>ppt_x</p:attrName>
                                        </p:attrNameLst>
                                      </p:cBhvr>
                                      <p:tavLst>
                                        <p:tav tm="0">
                                          <p:val>
                                            <p:strVal val="#ppt_x"/>
                                          </p:val>
                                        </p:tav>
                                        <p:tav tm="100000">
                                          <p:val>
                                            <p:strVal val="#ppt_x"/>
                                          </p:val>
                                        </p:tav>
                                      </p:tavLst>
                                    </p:anim>
                                    <p:anim calcmode="lin" valueType="num">
                                      <p:cBhvr additive="base">
                                        <p:cTn id="52" dur="500" fill="hold"/>
                                        <p:tgtEl>
                                          <p:spTgt spid="169995"/>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69996"/>
                                        </p:tgtEl>
                                        <p:attrNameLst>
                                          <p:attrName>style.visibility</p:attrName>
                                        </p:attrNameLst>
                                      </p:cBhvr>
                                      <p:to>
                                        <p:strVal val="visible"/>
                                      </p:to>
                                    </p:set>
                                    <p:anim calcmode="lin" valueType="num">
                                      <p:cBhvr additive="base">
                                        <p:cTn id="57" dur="500" fill="hold"/>
                                        <p:tgtEl>
                                          <p:spTgt spid="169996"/>
                                        </p:tgtEl>
                                        <p:attrNameLst>
                                          <p:attrName>ppt_x</p:attrName>
                                        </p:attrNameLst>
                                      </p:cBhvr>
                                      <p:tavLst>
                                        <p:tav tm="0">
                                          <p:val>
                                            <p:strVal val="#ppt_x"/>
                                          </p:val>
                                        </p:tav>
                                        <p:tav tm="100000">
                                          <p:val>
                                            <p:strVal val="#ppt_x"/>
                                          </p:val>
                                        </p:tav>
                                      </p:tavLst>
                                    </p:anim>
                                    <p:anim calcmode="lin" valueType="num">
                                      <p:cBhvr additive="base">
                                        <p:cTn id="58" dur="500" fill="hold"/>
                                        <p:tgtEl>
                                          <p:spTgt spid="1699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7" grpId="0" animBg="1"/>
      <p:bldP spid="169998" grpId="0" animBg="1"/>
      <p:bldP spid="170005" grpId="0" animBg="1"/>
      <p:bldP spid="170008" grpId="0"/>
      <p:bldP spid="170010" grpId="0"/>
      <p:bldP spid="1700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endParaRPr lang="en-US" altLang="en-US" smtClean="0">
              <a:latin typeface="Arial" panose="020B0604020202020204" pitchFamily="34" charset="0"/>
              <a:ea typeface="ＭＳ Ｐゴシック" panose="020B0600070205080204" pitchFamily="34" charset="-128"/>
            </a:endParaRPr>
          </a:p>
        </p:txBody>
      </p:sp>
      <p:pic>
        <p:nvPicPr>
          <p:cNvPr id="17411" name="Picture 2" descr="Image result for adaptive leadership frame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7250"/>
            <a:ext cx="68580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0990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1028700"/>
            <a:ext cx="8380413" cy="914400"/>
          </a:xfrm>
        </p:spPr>
        <p:txBody>
          <a:bodyPr>
            <a:normAutofit fontScale="90000"/>
          </a:bodyPr>
          <a:lstStyle/>
          <a:p>
            <a:pPr>
              <a:defRPr/>
            </a:pPr>
            <a:r>
              <a:rPr lang="en-US" dirty="0" smtClean="0"/>
              <a:t>2015-2020 </a:t>
            </a:r>
            <a:br>
              <a:rPr lang="en-US" dirty="0" smtClean="0"/>
            </a:br>
            <a:r>
              <a:rPr lang="en-US" dirty="0" smtClean="0"/>
              <a:t>Residency Strategic Priorities</a:t>
            </a:r>
            <a:br>
              <a:rPr lang="en-US" dirty="0" smtClean="0"/>
            </a:br>
            <a:endParaRPr lang="en-US" dirty="0"/>
          </a:p>
        </p:txBody>
      </p:sp>
      <p:sp>
        <p:nvSpPr>
          <p:cNvPr id="18435" name="Content Placeholder 2"/>
          <p:cNvSpPr>
            <a:spLocks noGrp="1"/>
          </p:cNvSpPr>
          <p:nvPr>
            <p:ph idx="1"/>
          </p:nvPr>
        </p:nvSpPr>
        <p:spPr>
          <a:xfrm>
            <a:off x="558800" y="2057400"/>
            <a:ext cx="8158163" cy="3455988"/>
          </a:xfrm>
        </p:spPr>
        <p:txBody>
          <a:bodyPr/>
          <a:lstStyle/>
          <a:p>
            <a:pPr marL="0" indent="0" algn="ctr">
              <a:buFont typeface="Arial" panose="020B0604020202020204" pitchFamily="34" charset="0"/>
              <a:buNone/>
            </a:pPr>
            <a:endParaRPr lang="en-US" altLang="en-US" sz="2400" b="1" smtClean="0">
              <a:latin typeface="Arial" panose="020B0604020202020204" pitchFamily="34" charset="0"/>
              <a:ea typeface="ＭＳ Ｐゴシック" panose="020B0600070205080204" pitchFamily="34" charset="-128"/>
            </a:endParaRPr>
          </a:p>
          <a:p>
            <a:pPr lvl="1"/>
            <a:r>
              <a:rPr lang="en-US" altLang="en-US" sz="2100" smtClean="0">
                <a:latin typeface="Arial" panose="020B0604020202020204" pitchFamily="34" charset="0"/>
                <a:ea typeface="ＭＳ Ｐゴシック" panose="020B0600070205080204" pitchFamily="34" charset="-128"/>
              </a:rPr>
              <a:t>Academic Excellence</a:t>
            </a:r>
          </a:p>
          <a:p>
            <a:pPr lvl="1"/>
            <a:r>
              <a:rPr lang="en-US" altLang="en-US" sz="2100" smtClean="0">
                <a:latin typeface="Arial" panose="020B0604020202020204" pitchFamily="34" charset="0"/>
                <a:ea typeface="ＭＳ Ｐゴシック" panose="020B0600070205080204" pitchFamily="34" charset="-128"/>
              </a:rPr>
              <a:t>Clinical Excellence</a:t>
            </a:r>
          </a:p>
          <a:p>
            <a:pPr lvl="1"/>
            <a:r>
              <a:rPr lang="en-US" altLang="en-US" sz="2700" b="1" i="1" u="sng" smtClean="0">
                <a:latin typeface="Arial" panose="020B0604020202020204" pitchFamily="34" charset="0"/>
                <a:ea typeface="ＭＳ Ｐゴシック" panose="020B0600070205080204" pitchFamily="34" charset="-128"/>
              </a:rPr>
              <a:t>Clinic Transformation (PCMH)  </a:t>
            </a:r>
          </a:p>
          <a:p>
            <a:pPr lvl="1"/>
            <a:r>
              <a:rPr lang="en-US" altLang="en-US" sz="2100" smtClean="0">
                <a:latin typeface="Arial" panose="020B0604020202020204" pitchFamily="34" charset="0"/>
                <a:ea typeface="ＭＳ Ｐゴシック" panose="020B0600070205080204" pitchFamily="34" charset="-128"/>
              </a:rPr>
              <a:t>Population Health/Community Medicine</a:t>
            </a:r>
          </a:p>
          <a:p>
            <a:pPr lvl="1"/>
            <a:r>
              <a:rPr lang="en-US" altLang="en-US" sz="2100" smtClean="0">
                <a:latin typeface="Arial" panose="020B0604020202020204" pitchFamily="34" charset="0"/>
                <a:ea typeface="ＭＳ Ｐゴシック" panose="020B0600070205080204" pitchFamily="34" charset="-128"/>
              </a:rPr>
              <a:t>Wellbeing</a:t>
            </a:r>
          </a:p>
        </p:txBody>
      </p:sp>
      <p:sp>
        <p:nvSpPr>
          <p:cNvPr id="4" name="Left Arrow 3"/>
          <p:cNvSpPr/>
          <p:nvPr/>
        </p:nvSpPr>
        <p:spPr>
          <a:xfrm>
            <a:off x="6372225" y="3160713"/>
            <a:ext cx="2344738" cy="725487"/>
          </a:xfrm>
          <a:prstGeom prst="leftArrow">
            <a:avLst>
              <a:gd name="adj1" fmla="val 5786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a:solidFill>
                <a:prstClr val="white"/>
              </a:solidFill>
            </a:endParaRPr>
          </a:p>
        </p:txBody>
      </p:sp>
    </p:spTree>
    <p:extLst>
      <p:ext uri="{BB962C8B-B14F-4D97-AF65-F5344CB8AC3E}">
        <p14:creationId xmlns:p14="http://schemas.microsoft.com/office/powerpoint/2010/main" val="4253257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pPr>
              <a:defRPr/>
            </a:pPr>
            <a:r>
              <a:rPr lang="en-US" dirty="0" smtClean="0"/>
              <a:t>2016 Priority:   Clinic transformation</a:t>
            </a:r>
            <a:endParaRPr lang="en-US" dirty="0"/>
          </a:p>
        </p:txBody>
      </p:sp>
      <p:sp>
        <p:nvSpPr>
          <p:cNvPr id="19459" name="Content Placeholder 2"/>
          <p:cNvSpPr>
            <a:spLocks noGrp="1"/>
          </p:cNvSpPr>
          <p:nvPr>
            <p:ph idx="1"/>
          </p:nvPr>
        </p:nvSpPr>
        <p:spPr/>
        <p:txBody>
          <a:bodyPr/>
          <a:lstStyle/>
          <a:p>
            <a:endParaRPr lang="en-US" altLang="en-US" smtClean="0">
              <a:latin typeface="Arial" panose="020B0604020202020204" pitchFamily="34" charset="0"/>
              <a:ea typeface="ＭＳ Ｐゴシック" panose="020B0600070205080204" pitchFamily="34" charset="-128"/>
            </a:endParaRPr>
          </a:p>
          <a:p>
            <a:endParaRPr lang="en-US" altLang="en-US" smtClean="0">
              <a:latin typeface="Arial" panose="020B0604020202020204" pitchFamily="34" charset="0"/>
              <a:ea typeface="ＭＳ Ｐゴシック" panose="020B0600070205080204" pitchFamily="34" charset="-128"/>
            </a:endParaRPr>
          </a:p>
        </p:txBody>
      </p:sp>
      <p:graphicFrame>
        <p:nvGraphicFramePr>
          <p:cNvPr id="4" name="Table 3"/>
          <p:cNvGraphicFramePr>
            <a:graphicFrameLocks noGrp="1"/>
          </p:cNvGraphicFramePr>
          <p:nvPr/>
        </p:nvGraphicFramePr>
        <p:xfrm>
          <a:off x="0" y="1600200"/>
          <a:ext cx="9144000" cy="4533938"/>
        </p:xfrm>
        <a:graphic>
          <a:graphicData uri="http://schemas.openxmlformats.org/drawingml/2006/table">
            <a:tbl>
              <a:tblPr/>
              <a:tblGrid>
                <a:gridCol w="4525963"/>
                <a:gridCol w="4618037"/>
              </a:tblGrid>
              <a:tr h="1165811">
                <a:tc>
                  <a:txBody>
                    <a:bodyPr/>
                    <a:lstStyle>
                      <a:lvl1pPr defTabSz="457200">
                        <a:spcBef>
                          <a:spcPct val="20000"/>
                        </a:spcBef>
                        <a:buFont typeface="Arial" charset="0"/>
                        <a:defRPr sz="2800">
                          <a:solidFill>
                            <a:srgbClr val="007063"/>
                          </a:solidFill>
                          <a:latin typeface="Arial" charset="0"/>
                          <a:ea typeface="ＭＳ Ｐゴシック" charset="-128"/>
                        </a:defRPr>
                      </a:lvl1pPr>
                      <a:lvl2pPr marL="742950" indent="-285750" defTabSz="457200">
                        <a:spcBef>
                          <a:spcPct val="20000"/>
                        </a:spcBef>
                        <a:buFont typeface="Arial" charset="0"/>
                        <a:defRPr sz="2400">
                          <a:solidFill>
                            <a:srgbClr val="007063"/>
                          </a:solidFill>
                          <a:latin typeface="Arial" charset="0"/>
                          <a:ea typeface="ＭＳ Ｐゴシック" charset="-128"/>
                        </a:defRPr>
                      </a:lvl2pPr>
                      <a:lvl3pPr marL="1143000" indent="-228600" defTabSz="457200">
                        <a:spcBef>
                          <a:spcPct val="20000"/>
                        </a:spcBef>
                        <a:buFont typeface="Arial" charset="0"/>
                        <a:defRPr sz="2000">
                          <a:solidFill>
                            <a:srgbClr val="007063"/>
                          </a:solidFill>
                          <a:latin typeface="Arial" charset="0"/>
                          <a:ea typeface="ＭＳ Ｐゴシック" charset="-128"/>
                        </a:defRPr>
                      </a:lvl3pPr>
                      <a:lvl4pPr marL="1600200" indent="-228600" defTabSz="457200">
                        <a:spcBef>
                          <a:spcPct val="20000"/>
                        </a:spcBef>
                        <a:buFont typeface="Arial" charset="0"/>
                        <a:defRPr>
                          <a:solidFill>
                            <a:srgbClr val="007063"/>
                          </a:solidFill>
                          <a:latin typeface="Arial" charset="0"/>
                          <a:ea typeface="ＭＳ Ｐゴシック" charset="-128"/>
                        </a:defRPr>
                      </a:lvl4pPr>
                      <a:lvl5pPr marL="2057400" indent="-228600" defTabSz="457200">
                        <a:spcBef>
                          <a:spcPct val="20000"/>
                        </a:spcBef>
                        <a:buFont typeface="Arial" charset="0"/>
                        <a:defRPr>
                          <a:solidFill>
                            <a:srgbClr val="007063"/>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Calibri" charset="0"/>
                        <a:ea typeface="ＭＳ Ｐゴシック"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Clinic Leadership Team formalized </a:t>
                      </a: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charset="0"/>
                        <a:defRPr sz="2800">
                          <a:solidFill>
                            <a:srgbClr val="007063"/>
                          </a:solidFill>
                          <a:latin typeface="Arial" charset="0"/>
                          <a:ea typeface="ＭＳ Ｐゴシック" charset="-128"/>
                        </a:defRPr>
                      </a:lvl1pPr>
                      <a:lvl2pPr marL="742950" indent="-285750">
                        <a:spcBef>
                          <a:spcPct val="20000"/>
                        </a:spcBef>
                        <a:buFont typeface="Arial" charset="0"/>
                        <a:defRPr sz="2400">
                          <a:solidFill>
                            <a:srgbClr val="007063"/>
                          </a:solidFill>
                          <a:latin typeface="Arial" charset="0"/>
                          <a:ea typeface="ＭＳ Ｐゴシック" charset="-128"/>
                        </a:defRPr>
                      </a:lvl2pPr>
                      <a:lvl3pPr marL="1143000" indent="-228600">
                        <a:spcBef>
                          <a:spcPct val="20000"/>
                        </a:spcBef>
                        <a:buFont typeface="Arial" charset="0"/>
                        <a:defRPr sz="2000">
                          <a:solidFill>
                            <a:srgbClr val="007063"/>
                          </a:solidFill>
                          <a:latin typeface="Arial" charset="0"/>
                          <a:ea typeface="ＭＳ Ｐゴシック" charset="-128"/>
                        </a:defRPr>
                      </a:lvl3pPr>
                      <a:lvl4pPr marL="1600200" indent="-228600">
                        <a:spcBef>
                          <a:spcPct val="20000"/>
                        </a:spcBef>
                        <a:buFont typeface="Arial" charset="0"/>
                        <a:defRPr>
                          <a:solidFill>
                            <a:srgbClr val="007063"/>
                          </a:solidFill>
                          <a:latin typeface="Arial" charset="0"/>
                          <a:ea typeface="ＭＳ Ｐゴシック" charset="-128"/>
                        </a:defRPr>
                      </a:lvl4pPr>
                      <a:lvl5pPr marL="2057400" indent="-228600">
                        <a:spcBef>
                          <a:spcPct val="20000"/>
                        </a:spcBef>
                        <a:buFont typeface="Arial" charset="0"/>
                        <a:defRPr>
                          <a:solidFill>
                            <a:srgbClr val="007063"/>
                          </a:solidFill>
                          <a:latin typeface="Arial" charset="0"/>
                          <a:ea typeface="ＭＳ Ｐゴシック" charset="-128"/>
                        </a:defRPr>
                      </a:lvl5pPr>
                      <a:lvl6pPr marL="25146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FFFFFF"/>
                          </a:solidFill>
                          <a:effectLst/>
                          <a:latin typeface="Calibri" charset="0"/>
                          <a:ea typeface="ＭＳ Ｐゴシック" charset="-128"/>
                        </a:rPr>
                        <a:t>Building Block #</a:t>
                      </a:r>
                      <a:r>
                        <a:rPr kumimoji="0" lang="en-US" altLang="en-US" sz="2400" b="1" i="0" u="none" strike="noStrike" cap="none" normalizeH="0" baseline="0">
                          <a:ln>
                            <a:noFill/>
                          </a:ln>
                          <a:solidFill>
                            <a:srgbClr val="FFFFFF"/>
                          </a:solidFill>
                          <a:effectLst/>
                          <a:latin typeface="Calibri" charset="0"/>
                          <a:ea typeface="ＭＳ Ｐゴシック" charset="-128"/>
                        </a:rPr>
                        <a:t>1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FFFF"/>
                          </a:solidFill>
                          <a:effectLst/>
                          <a:latin typeface="Calibri" charset="0"/>
                          <a:ea typeface="ＭＳ Ｐゴシック" charset="-128"/>
                        </a:rPr>
                        <a:t>Engaged Leadership</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FFFFFF"/>
                        </a:solidFill>
                        <a:effectLst/>
                        <a:latin typeface="Calibri" charset="0"/>
                        <a:ea typeface="ＭＳ Ｐゴシック" charset="-128"/>
                      </a:endParaRP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426915">
                <a:tc>
                  <a:txBody>
                    <a:bodyPr/>
                    <a:lstStyle>
                      <a:lvl1pPr defTabSz="457200">
                        <a:spcBef>
                          <a:spcPct val="20000"/>
                        </a:spcBef>
                        <a:buFont typeface="Arial" charset="0"/>
                        <a:defRPr sz="2800">
                          <a:solidFill>
                            <a:srgbClr val="007063"/>
                          </a:solidFill>
                          <a:latin typeface="Arial" charset="0"/>
                          <a:ea typeface="ＭＳ Ｐゴシック" charset="-128"/>
                        </a:defRPr>
                      </a:lvl1pPr>
                      <a:lvl2pPr marL="742950" indent="-285750" defTabSz="457200">
                        <a:spcBef>
                          <a:spcPct val="20000"/>
                        </a:spcBef>
                        <a:buFont typeface="Arial" charset="0"/>
                        <a:defRPr sz="2400">
                          <a:solidFill>
                            <a:srgbClr val="007063"/>
                          </a:solidFill>
                          <a:latin typeface="Arial" charset="0"/>
                          <a:ea typeface="ＭＳ Ｐゴシック" charset="-128"/>
                        </a:defRPr>
                      </a:lvl2pPr>
                      <a:lvl3pPr marL="1143000" indent="-228600" defTabSz="457200">
                        <a:spcBef>
                          <a:spcPct val="20000"/>
                        </a:spcBef>
                        <a:buFont typeface="Arial" charset="0"/>
                        <a:defRPr sz="2000">
                          <a:solidFill>
                            <a:srgbClr val="007063"/>
                          </a:solidFill>
                          <a:latin typeface="Arial" charset="0"/>
                          <a:ea typeface="ＭＳ Ｐゴシック" charset="-128"/>
                        </a:defRPr>
                      </a:lvl3pPr>
                      <a:lvl4pPr marL="1600200" indent="-228600" defTabSz="457200">
                        <a:spcBef>
                          <a:spcPct val="20000"/>
                        </a:spcBef>
                        <a:buFont typeface="Arial" charset="0"/>
                        <a:defRPr>
                          <a:solidFill>
                            <a:srgbClr val="007063"/>
                          </a:solidFill>
                          <a:latin typeface="Arial" charset="0"/>
                          <a:ea typeface="ＭＳ Ｐゴシック" charset="-128"/>
                        </a:defRPr>
                      </a:lvl4pPr>
                      <a:lvl5pPr marL="2057400" indent="-228600" defTabSz="457200">
                        <a:spcBef>
                          <a:spcPct val="20000"/>
                        </a:spcBef>
                        <a:buFont typeface="Arial" charset="0"/>
                        <a:defRPr>
                          <a:solidFill>
                            <a:srgbClr val="007063"/>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Quality Improvement Department established in Clinic</a:t>
                      </a: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charset="0"/>
                        <a:defRPr sz="2800">
                          <a:solidFill>
                            <a:srgbClr val="007063"/>
                          </a:solidFill>
                          <a:latin typeface="Arial" charset="0"/>
                          <a:ea typeface="ＭＳ Ｐゴシック" charset="-128"/>
                        </a:defRPr>
                      </a:lvl1pPr>
                      <a:lvl2pPr marL="742950" indent="-285750">
                        <a:spcBef>
                          <a:spcPct val="20000"/>
                        </a:spcBef>
                        <a:buFont typeface="Arial" charset="0"/>
                        <a:defRPr sz="2400">
                          <a:solidFill>
                            <a:srgbClr val="007063"/>
                          </a:solidFill>
                          <a:latin typeface="Arial" charset="0"/>
                          <a:ea typeface="ＭＳ Ｐゴシック" charset="-128"/>
                        </a:defRPr>
                      </a:lvl2pPr>
                      <a:lvl3pPr marL="1143000" indent="-228600">
                        <a:spcBef>
                          <a:spcPct val="20000"/>
                        </a:spcBef>
                        <a:buFont typeface="Arial" charset="0"/>
                        <a:defRPr sz="2000">
                          <a:solidFill>
                            <a:srgbClr val="007063"/>
                          </a:solidFill>
                          <a:latin typeface="Arial" charset="0"/>
                          <a:ea typeface="ＭＳ Ｐゴシック" charset="-128"/>
                        </a:defRPr>
                      </a:lvl3pPr>
                      <a:lvl4pPr marL="1600200" indent="-228600">
                        <a:spcBef>
                          <a:spcPct val="20000"/>
                        </a:spcBef>
                        <a:buFont typeface="Arial" charset="0"/>
                        <a:defRPr>
                          <a:solidFill>
                            <a:srgbClr val="007063"/>
                          </a:solidFill>
                          <a:latin typeface="Arial" charset="0"/>
                          <a:ea typeface="ＭＳ Ｐゴシック" charset="-128"/>
                        </a:defRPr>
                      </a:lvl4pPr>
                      <a:lvl5pPr marL="2057400" indent="-228600">
                        <a:spcBef>
                          <a:spcPct val="20000"/>
                        </a:spcBef>
                        <a:buFont typeface="Arial" charset="0"/>
                        <a:defRPr>
                          <a:solidFill>
                            <a:srgbClr val="007063"/>
                          </a:solidFill>
                          <a:latin typeface="Arial" charset="0"/>
                          <a:ea typeface="ＭＳ Ｐゴシック" charset="-128"/>
                        </a:defRPr>
                      </a:lvl5pPr>
                      <a:lvl6pPr marL="25146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0000"/>
                          </a:solidFill>
                          <a:effectLst/>
                          <a:latin typeface="Calibri" charset="0"/>
                          <a:ea typeface="ＭＳ Ｐゴシック" charset="-128"/>
                        </a:rPr>
                        <a:t>Building Block #</a:t>
                      </a:r>
                      <a:r>
                        <a:rPr kumimoji="0" lang="en-US" altLang="en-US" sz="2400" b="1" i="0" u="none" strike="noStrike" cap="none" normalizeH="0" baseline="0">
                          <a:ln>
                            <a:noFill/>
                          </a:ln>
                          <a:solidFill>
                            <a:srgbClr val="000000"/>
                          </a:solidFill>
                          <a:effectLst/>
                          <a:latin typeface="Calibri" charset="0"/>
                          <a:ea typeface="ＭＳ Ｐゴシック" charset="-128"/>
                        </a:rPr>
                        <a:t>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Data Driven Improvement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000000"/>
                        </a:solidFill>
                        <a:effectLst/>
                        <a:latin typeface="Calibri" charset="0"/>
                        <a:ea typeface="ＭＳ Ｐゴシック" charset="-128"/>
                      </a:endParaRP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88841">
                <a:tc>
                  <a:txBody>
                    <a:bodyPr/>
                    <a:lstStyle>
                      <a:lvl1pPr defTabSz="457200">
                        <a:spcBef>
                          <a:spcPct val="20000"/>
                        </a:spcBef>
                        <a:buFont typeface="Arial" charset="0"/>
                        <a:defRPr sz="2800">
                          <a:solidFill>
                            <a:srgbClr val="007063"/>
                          </a:solidFill>
                          <a:latin typeface="Arial" charset="0"/>
                          <a:ea typeface="ＭＳ Ｐゴシック" charset="-128"/>
                        </a:defRPr>
                      </a:lvl1pPr>
                      <a:lvl2pPr marL="742950" indent="-285750" defTabSz="457200">
                        <a:spcBef>
                          <a:spcPct val="20000"/>
                        </a:spcBef>
                        <a:buFont typeface="Arial" charset="0"/>
                        <a:defRPr sz="2400">
                          <a:solidFill>
                            <a:srgbClr val="007063"/>
                          </a:solidFill>
                          <a:latin typeface="Arial" charset="0"/>
                          <a:ea typeface="ＭＳ Ｐゴシック" charset="-128"/>
                        </a:defRPr>
                      </a:lvl2pPr>
                      <a:lvl3pPr marL="1143000" indent="-228600" defTabSz="457200">
                        <a:spcBef>
                          <a:spcPct val="20000"/>
                        </a:spcBef>
                        <a:buFont typeface="Arial" charset="0"/>
                        <a:defRPr sz="2000">
                          <a:solidFill>
                            <a:srgbClr val="007063"/>
                          </a:solidFill>
                          <a:latin typeface="Arial" charset="0"/>
                          <a:ea typeface="ＭＳ Ｐゴシック" charset="-128"/>
                        </a:defRPr>
                      </a:lvl3pPr>
                      <a:lvl4pPr marL="1600200" indent="-228600" defTabSz="457200">
                        <a:spcBef>
                          <a:spcPct val="20000"/>
                        </a:spcBef>
                        <a:buFont typeface="Arial" charset="0"/>
                        <a:defRPr>
                          <a:solidFill>
                            <a:srgbClr val="007063"/>
                          </a:solidFill>
                          <a:latin typeface="Arial" charset="0"/>
                          <a:ea typeface="ＭＳ Ｐゴシック" charset="-128"/>
                        </a:defRPr>
                      </a:lvl4pPr>
                      <a:lvl5pPr marL="2057400" indent="-228600" defTabSz="457200">
                        <a:spcBef>
                          <a:spcPct val="20000"/>
                        </a:spcBef>
                        <a:buFont typeface="Arial" charset="0"/>
                        <a:defRPr>
                          <a:solidFill>
                            <a:srgbClr val="007063"/>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Empanelment and Panel Management</a:t>
                      </a: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charset="0"/>
                        <a:defRPr sz="2800">
                          <a:solidFill>
                            <a:srgbClr val="007063"/>
                          </a:solidFill>
                          <a:latin typeface="Arial" charset="0"/>
                          <a:ea typeface="ＭＳ Ｐゴシック" charset="-128"/>
                        </a:defRPr>
                      </a:lvl1pPr>
                      <a:lvl2pPr marL="742950" indent="-285750">
                        <a:spcBef>
                          <a:spcPct val="20000"/>
                        </a:spcBef>
                        <a:buFont typeface="Arial" charset="0"/>
                        <a:defRPr sz="2400">
                          <a:solidFill>
                            <a:srgbClr val="007063"/>
                          </a:solidFill>
                          <a:latin typeface="Arial" charset="0"/>
                          <a:ea typeface="ＭＳ Ｐゴシック" charset="-128"/>
                        </a:defRPr>
                      </a:lvl2pPr>
                      <a:lvl3pPr marL="1143000" indent="-228600">
                        <a:spcBef>
                          <a:spcPct val="20000"/>
                        </a:spcBef>
                        <a:buFont typeface="Arial" charset="0"/>
                        <a:defRPr sz="2000">
                          <a:solidFill>
                            <a:srgbClr val="007063"/>
                          </a:solidFill>
                          <a:latin typeface="Arial" charset="0"/>
                          <a:ea typeface="ＭＳ Ｐゴシック" charset="-128"/>
                        </a:defRPr>
                      </a:lvl3pPr>
                      <a:lvl4pPr marL="1600200" indent="-228600">
                        <a:spcBef>
                          <a:spcPct val="20000"/>
                        </a:spcBef>
                        <a:buFont typeface="Arial" charset="0"/>
                        <a:defRPr>
                          <a:solidFill>
                            <a:srgbClr val="007063"/>
                          </a:solidFill>
                          <a:latin typeface="Arial" charset="0"/>
                          <a:ea typeface="ＭＳ Ｐゴシック" charset="-128"/>
                        </a:defRPr>
                      </a:lvl4pPr>
                      <a:lvl5pPr marL="2057400" indent="-228600">
                        <a:spcBef>
                          <a:spcPct val="20000"/>
                        </a:spcBef>
                        <a:buFont typeface="Arial" charset="0"/>
                        <a:defRPr>
                          <a:solidFill>
                            <a:srgbClr val="007063"/>
                          </a:solidFill>
                          <a:latin typeface="Arial" charset="0"/>
                          <a:ea typeface="ＭＳ Ｐゴシック" charset="-128"/>
                        </a:defRPr>
                      </a:lvl5pPr>
                      <a:lvl6pPr marL="25146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1" u="none" strike="noStrike" cap="none" normalizeH="0" baseline="0">
                          <a:ln>
                            <a:noFill/>
                          </a:ln>
                          <a:solidFill>
                            <a:srgbClr val="000000"/>
                          </a:solidFill>
                          <a:effectLst/>
                          <a:latin typeface="Calibri" charset="0"/>
                          <a:ea typeface="ＭＳ Ｐゴシック" charset="-128"/>
                        </a:rPr>
                        <a:t>Building Block #</a:t>
                      </a:r>
                      <a:r>
                        <a:rPr kumimoji="0" lang="en-US" altLang="en-US" sz="2400" b="1" i="0" u="none" strike="noStrike" cap="none" normalizeH="0" baseline="0">
                          <a:ln>
                            <a:noFill/>
                          </a:ln>
                          <a:solidFill>
                            <a:srgbClr val="000000"/>
                          </a:solidFill>
                          <a:effectLst/>
                          <a:latin typeface="Calibri" charset="0"/>
                          <a:ea typeface="ＭＳ Ｐゴシック" charset="-128"/>
                        </a:rPr>
                        <a:t>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2400" b="1" i="0" u="none" strike="noStrike" cap="none" normalizeH="0" baseline="0">
                        <a:ln>
                          <a:noFill/>
                        </a:ln>
                        <a:solidFill>
                          <a:srgbClr val="000000"/>
                        </a:solidFill>
                        <a:effectLst/>
                        <a:latin typeface="Calibri" charset="0"/>
                        <a:ea typeface="ＭＳ Ｐゴシック" charset="-128"/>
                      </a:endParaRP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952334">
                <a:tc>
                  <a:txBody>
                    <a:bodyPr/>
                    <a:lstStyle>
                      <a:lvl1pPr defTabSz="457200">
                        <a:spcBef>
                          <a:spcPct val="20000"/>
                        </a:spcBef>
                        <a:buFont typeface="Arial" charset="0"/>
                        <a:defRPr sz="2800">
                          <a:solidFill>
                            <a:srgbClr val="007063"/>
                          </a:solidFill>
                          <a:latin typeface="Arial" charset="0"/>
                          <a:ea typeface="ＭＳ Ｐゴシック" charset="-128"/>
                        </a:defRPr>
                      </a:lvl1pPr>
                      <a:lvl2pPr marL="742950" indent="-285750" defTabSz="457200">
                        <a:spcBef>
                          <a:spcPct val="20000"/>
                        </a:spcBef>
                        <a:buFont typeface="Arial" charset="0"/>
                        <a:defRPr sz="2400">
                          <a:solidFill>
                            <a:srgbClr val="007063"/>
                          </a:solidFill>
                          <a:latin typeface="Arial" charset="0"/>
                          <a:ea typeface="ＭＳ Ｐゴシック" charset="-128"/>
                        </a:defRPr>
                      </a:lvl2pPr>
                      <a:lvl3pPr marL="1143000" indent="-228600" defTabSz="457200">
                        <a:spcBef>
                          <a:spcPct val="20000"/>
                        </a:spcBef>
                        <a:buFont typeface="Arial" charset="0"/>
                        <a:defRPr sz="2000">
                          <a:solidFill>
                            <a:srgbClr val="007063"/>
                          </a:solidFill>
                          <a:latin typeface="Arial" charset="0"/>
                          <a:ea typeface="ＭＳ Ｐゴシック" charset="-128"/>
                        </a:defRPr>
                      </a:lvl3pPr>
                      <a:lvl4pPr marL="1600200" indent="-228600" defTabSz="457200">
                        <a:spcBef>
                          <a:spcPct val="20000"/>
                        </a:spcBef>
                        <a:buFont typeface="Arial" charset="0"/>
                        <a:defRPr>
                          <a:solidFill>
                            <a:srgbClr val="007063"/>
                          </a:solidFill>
                          <a:latin typeface="Arial" charset="0"/>
                          <a:ea typeface="ＭＳ Ｐゴシック" charset="-128"/>
                        </a:defRPr>
                      </a:lvl4pPr>
                      <a:lvl5pPr marL="2057400" indent="-228600" defTabSz="457200">
                        <a:spcBef>
                          <a:spcPct val="20000"/>
                        </a:spcBef>
                        <a:buFont typeface="Arial" charset="0"/>
                        <a:defRPr>
                          <a:solidFill>
                            <a:srgbClr val="007063"/>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Team Time Instituted </a:t>
                      </a: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defTabSz="457200">
                        <a:spcBef>
                          <a:spcPct val="20000"/>
                        </a:spcBef>
                        <a:buFont typeface="Arial" charset="0"/>
                        <a:defRPr sz="2800">
                          <a:solidFill>
                            <a:srgbClr val="007063"/>
                          </a:solidFill>
                          <a:latin typeface="Arial" charset="0"/>
                          <a:ea typeface="ＭＳ Ｐゴシック" charset="-128"/>
                        </a:defRPr>
                      </a:lvl1pPr>
                      <a:lvl2pPr marL="742950" indent="-285750" defTabSz="457200">
                        <a:spcBef>
                          <a:spcPct val="20000"/>
                        </a:spcBef>
                        <a:buFont typeface="Arial" charset="0"/>
                        <a:defRPr sz="2400">
                          <a:solidFill>
                            <a:srgbClr val="007063"/>
                          </a:solidFill>
                          <a:latin typeface="Arial" charset="0"/>
                          <a:ea typeface="ＭＳ Ｐゴシック" charset="-128"/>
                        </a:defRPr>
                      </a:lvl2pPr>
                      <a:lvl3pPr marL="1143000" indent="-228600" defTabSz="457200">
                        <a:spcBef>
                          <a:spcPct val="20000"/>
                        </a:spcBef>
                        <a:buFont typeface="Arial" charset="0"/>
                        <a:defRPr sz="2000">
                          <a:solidFill>
                            <a:srgbClr val="007063"/>
                          </a:solidFill>
                          <a:latin typeface="Arial" charset="0"/>
                          <a:ea typeface="ＭＳ Ｐゴシック" charset="-128"/>
                        </a:defRPr>
                      </a:lvl3pPr>
                      <a:lvl4pPr marL="1600200" indent="-228600" defTabSz="457200">
                        <a:spcBef>
                          <a:spcPct val="20000"/>
                        </a:spcBef>
                        <a:buFont typeface="Arial" charset="0"/>
                        <a:defRPr>
                          <a:solidFill>
                            <a:srgbClr val="007063"/>
                          </a:solidFill>
                          <a:latin typeface="Arial" charset="0"/>
                          <a:ea typeface="ＭＳ Ｐゴシック" charset="-128"/>
                        </a:defRPr>
                      </a:lvl4pPr>
                      <a:lvl5pPr marL="2057400" indent="-228600" defTabSz="457200">
                        <a:spcBef>
                          <a:spcPct val="20000"/>
                        </a:spcBef>
                        <a:buFont typeface="Arial" charset="0"/>
                        <a:defRPr>
                          <a:solidFill>
                            <a:srgbClr val="007063"/>
                          </a:solidFill>
                          <a:latin typeface="Arial" charset="0"/>
                          <a:ea typeface="ＭＳ Ｐゴシック" charset="-128"/>
                        </a:defRPr>
                      </a:lvl5pPr>
                      <a:lvl6pPr marL="25146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6pPr>
                      <a:lvl7pPr marL="29718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7pPr>
                      <a:lvl8pPr marL="34290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8pPr>
                      <a:lvl9pPr marL="3886200" indent="-228600" defTabSz="457200" eaLnBrk="0" fontAlgn="base" hangingPunct="0">
                        <a:spcBef>
                          <a:spcPct val="20000"/>
                        </a:spcBef>
                        <a:spcAft>
                          <a:spcPct val="0"/>
                        </a:spcAft>
                        <a:buFont typeface="Arial" charset="0"/>
                        <a:defRPr>
                          <a:solidFill>
                            <a:srgbClr val="007063"/>
                          </a:solidFill>
                          <a:latin typeface="Arial" charset="0"/>
                          <a:ea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Building Block #4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0000"/>
                          </a:solidFill>
                          <a:effectLst/>
                          <a:latin typeface="Calibri" charset="0"/>
                          <a:ea typeface="ＭＳ Ｐゴシック" charset="-128"/>
                        </a:rPr>
                        <a:t>Team Based Care </a:t>
                      </a:r>
                    </a:p>
                  </a:txBody>
                  <a:tcPr marL="68580" marR="68580" marT="34284" marB="3428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extLst>
      <p:ext uri="{BB962C8B-B14F-4D97-AF65-F5344CB8AC3E}">
        <p14:creationId xmlns:p14="http://schemas.microsoft.com/office/powerpoint/2010/main" val="27974199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latin typeface="Arial" panose="020B0604020202020204" pitchFamily="34" charset="0"/>
                <a:ea typeface="ＭＳ Ｐゴシック" panose="020B0600070205080204" pitchFamily="34" charset="-128"/>
              </a:rPr>
              <a:t>Current State 2018</a:t>
            </a:r>
          </a:p>
        </p:txBody>
      </p:sp>
      <p:sp>
        <p:nvSpPr>
          <p:cNvPr id="3" name="Content Placeholder 2"/>
          <p:cNvSpPr>
            <a:spLocks noGrp="1"/>
          </p:cNvSpPr>
          <p:nvPr>
            <p:ph idx="1"/>
          </p:nvPr>
        </p:nvSpPr>
        <p:spPr/>
        <p:txBody>
          <a:bodyPr>
            <a:normAutofit fontScale="92500"/>
          </a:bodyPr>
          <a:lstStyle/>
          <a:p>
            <a:pPr>
              <a:buFont typeface="Arial" charset="0"/>
              <a:buChar char="•"/>
              <a:defRPr/>
            </a:pPr>
            <a:r>
              <a:rPr lang="en-US" dirty="0" smtClean="0"/>
              <a:t>Resident Continuity 30-88%  (R3s 70-88%)</a:t>
            </a:r>
          </a:p>
          <a:p>
            <a:pPr>
              <a:buFont typeface="Arial" charset="0"/>
              <a:buChar char="•"/>
              <a:defRPr/>
            </a:pPr>
            <a:r>
              <a:rPr lang="en-US" dirty="0" smtClean="0"/>
              <a:t>Resident Cycle Time  59 min for R3s (meet/beat other 60 PCP’s)</a:t>
            </a:r>
          </a:p>
          <a:p>
            <a:pPr>
              <a:buFont typeface="Arial" charset="0"/>
              <a:buChar char="•"/>
              <a:defRPr/>
            </a:pPr>
            <a:r>
              <a:rPr lang="en-US" dirty="0" smtClean="0"/>
              <a:t>Chart Closure and WAC improved (?)</a:t>
            </a:r>
          </a:p>
          <a:p>
            <a:pPr>
              <a:buFont typeface="Arial" charset="0"/>
              <a:buChar char="•"/>
              <a:defRPr/>
            </a:pPr>
            <a:r>
              <a:rPr lang="en-US" dirty="0" smtClean="0"/>
              <a:t>Resident Quality  meet/beat other PCPs</a:t>
            </a:r>
          </a:p>
          <a:p>
            <a:pPr lvl="1">
              <a:buFont typeface="Arial" charset="0"/>
              <a:buChar char="–"/>
              <a:defRPr/>
            </a:pPr>
            <a:r>
              <a:rPr lang="en-US" dirty="0" smtClean="0"/>
              <a:t>DM, Pap, HBP, Depression</a:t>
            </a:r>
          </a:p>
          <a:p>
            <a:pPr>
              <a:buFont typeface="Arial" charset="0"/>
              <a:buChar char="•"/>
              <a:defRPr/>
            </a:pPr>
            <a:r>
              <a:rPr lang="en-US" dirty="0" smtClean="0"/>
              <a:t>Joy (anti-burnout)-being measured </a:t>
            </a:r>
          </a:p>
          <a:p>
            <a:pPr>
              <a:buFont typeface="Arial" charset="0"/>
              <a:buChar char="•"/>
              <a:defRPr/>
            </a:pPr>
            <a:r>
              <a:rPr lang="en-US" dirty="0" smtClean="0"/>
              <a:t>Graduates doing better </a:t>
            </a:r>
          </a:p>
        </p:txBody>
      </p:sp>
    </p:spTree>
    <p:extLst>
      <p:ext uri="{BB962C8B-B14F-4D97-AF65-F5344CB8AC3E}">
        <p14:creationId xmlns:p14="http://schemas.microsoft.com/office/powerpoint/2010/main" val="35641819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257300"/>
            <a:ext cx="6858000" cy="742950"/>
          </a:xfrm>
        </p:spPr>
        <p:txBody>
          <a:bodyPr>
            <a:normAutofit fontScale="90000"/>
          </a:bodyPr>
          <a:lstStyle/>
          <a:p>
            <a:pPr>
              <a:defRPr/>
            </a:pPr>
            <a:r>
              <a:rPr lang="en-US" sz="2325" dirty="0"/>
              <a:t>GOALS TO IMPROVE THE CLINIC EXPERIENCE </a:t>
            </a:r>
            <a:br>
              <a:rPr lang="en-US" sz="2325" dirty="0"/>
            </a:br>
            <a:r>
              <a:rPr lang="en-US" sz="2325" dirty="0"/>
              <a:t>Laurel Family Practice Clinic 2018 </a:t>
            </a:r>
            <a:endParaRPr lang="en-US" dirty="0"/>
          </a:p>
        </p:txBody>
      </p:sp>
      <p:sp>
        <p:nvSpPr>
          <p:cNvPr id="3" name="Content Placeholder 2"/>
          <p:cNvSpPr>
            <a:spLocks noGrp="1"/>
          </p:cNvSpPr>
          <p:nvPr>
            <p:ph idx="1"/>
          </p:nvPr>
        </p:nvSpPr>
        <p:spPr>
          <a:xfrm>
            <a:off x="1314450" y="2057400"/>
            <a:ext cx="6343650" cy="3657600"/>
          </a:xfrm>
        </p:spPr>
        <p:txBody>
          <a:bodyPr>
            <a:normAutofit fontScale="55000" lnSpcReduction="20000"/>
          </a:bodyPr>
          <a:lstStyle/>
          <a:p>
            <a:pPr marL="0" indent="0">
              <a:buFont typeface="Arial" charset="0"/>
              <a:buNone/>
              <a:defRPr/>
            </a:pPr>
            <a:r>
              <a:rPr lang="en-US" i="1" dirty="0"/>
              <a:t>O</a:t>
            </a:r>
            <a:r>
              <a:rPr lang="en-US" i="1" dirty="0" smtClean="0"/>
              <a:t>utcomes </a:t>
            </a:r>
            <a:r>
              <a:rPr lang="en-US" i="1" dirty="0"/>
              <a:t>from Clinic First Retreat integrated with top priorities from faculty and resident feedback</a:t>
            </a:r>
            <a:endParaRPr lang="en-US" dirty="0"/>
          </a:p>
          <a:p>
            <a:pPr marL="0" indent="0">
              <a:buFont typeface="Arial" charset="0"/>
              <a:buNone/>
              <a:defRPr/>
            </a:pPr>
            <a:r>
              <a:rPr lang="en-US" dirty="0"/>
              <a:t> </a:t>
            </a:r>
            <a:endParaRPr lang="en-US" dirty="0" smtClean="0"/>
          </a:p>
          <a:p>
            <a:pPr marL="0" indent="0">
              <a:buFont typeface="Arial" charset="0"/>
              <a:buNone/>
              <a:defRPr/>
            </a:pPr>
            <a:r>
              <a:rPr lang="en-US" b="1" dirty="0" smtClean="0"/>
              <a:t>PHYSICIAN </a:t>
            </a:r>
            <a:r>
              <a:rPr lang="en-US" b="1" dirty="0"/>
              <a:t>SATISFACTION  </a:t>
            </a:r>
            <a:r>
              <a:rPr lang="en-US" b="1" dirty="0" smtClean="0"/>
              <a:t>( “Actions” 1</a:t>
            </a:r>
            <a:r>
              <a:rPr lang="en-US" b="1" dirty="0"/>
              <a:t>, 2, 3, 4, 5, 6)</a:t>
            </a:r>
            <a:endParaRPr lang="en-US" dirty="0"/>
          </a:p>
          <a:p>
            <a:pPr marL="0" indent="0">
              <a:buFont typeface="Arial" charset="0"/>
              <a:buNone/>
              <a:defRPr/>
            </a:pPr>
            <a:r>
              <a:rPr lang="en-US" dirty="0"/>
              <a:t>-Enhanced R1 Orientation in Clinic </a:t>
            </a:r>
          </a:p>
          <a:p>
            <a:pPr marL="0" indent="0">
              <a:buFont typeface="Arial" charset="0"/>
              <a:buNone/>
              <a:defRPr/>
            </a:pPr>
            <a:r>
              <a:rPr lang="en-US" dirty="0"/>
              <a:t>-EPIC training (orientation and ongoing)</a:t>
            </a:r>
          </a:p>
          <a:p>
            <a:pPr marL="0" indent="0">
              <a:buFont typeface="Arial" charset="0"/>
              <a:buNone/>
              <a:defRPr/>
            </a:pPr>
            <a:r>
              <a:rPr lang="en-US" dirty="0"/>
              <a:t>-one on one coaching</a:t>
            </a:r>
          </a:p>
          <a:p>
            <a:pPr marL="0" indent="0">
              <a:buFont typeface="Arial" charset="0"/>
              <a:buNone/>
              <a:defRPr/>
            </a:pPr>
            <a:r>
              <a:rPr lang="en-US" dirty="0"/>
              <a:t>-teaching agenda setting</a:t>
            </a:r>
          </a:p>
          <a:p>
            <a:pPr marL="0" indent="0">
              <a:buFont typeface="Arial" charset="0"/>
              <a:buNone/>
              <a:defRPr/>
            </a:pPr>
            <a:r>
              <a:rPr lang="en-US" dirty="0"/>
              <a:t> </a:t>
            </a:r>
          </a:p>
          <a:p>
            <a:pPr marL="0" indent="0">
              <a:buFont typeface="Arial" charset="0"/>
              <a:buNone/>
              <a:defRPr/>
            </a:pPr>
            <a:r>
              <a:rPr lang="en-US" b="1" dirty="0"/>
              <a:t>CONTINUITY OF CARE </a:t>
            </a:r>
            <a:r>
              <a:rPr lang="en-US" b="1" dirty="0" smtClean="0"/>
              <a:t>(“Actions”1</a:t>
            </a:r>
            <a:r>
              <a:rPr lang="en-US" b="1" dirty="0"/>
              <a:t>, 2, 3, 4, 5, 6)</a:t>
            </a:r>
            <a:endParaRPr lang="en-US" dirty="0"/>
          </a:p>
          <a:p>
            <a:pPr marL="0" indent="0">
              <a:buFont typeface="Arial" charset="0"/>
              <a:buNone/>
              <a:defRPr/>
            </a:pPr>
            <a:r>
              <a:rPr lang="en-US" dirty="0"/>
              <a:t>-improve Patient continuity, provider continuity, team continuity</a:t>
            </a:r>
          </a:p>
          <a:p>
            <a:pPr marL="0" indent="0">
              <a:buFont typeface="Arial" charset="0"/>
              <a:buNone/>
              <a:defRPr/>
            </a:pPr>
            <a:r>
              <a:rPr lang="en-US" dirty="0"/>
              <a:t>-Empanelment, patient reassignment process</a:t>
            </a:r>
          </a:p>
          <a:p>
            <a:pPr>
              <a:buFont typeface="Arial" charset="0"/>
              <a:buChar char="•"/>
              <a:defRPr/>
            </a:pPr>
            <a:endParaRPr lang="en-US" dirty="0"/>
          </a:p>
        </p:txBody>
      </p:sp>
    </p:spTree>
    <p:extLst>
      <p:ext uri="{BB962C8B-B14F-4D97-AF65-F5344CB8AC3E}">
        <p14:creationId xmlns:p14="http://schemas.microsoft.com/office/powerpoint/2010/main" val="822472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your role in residency training?</a:t>
            </a:r>
            <a:endParaRPr lang="en-US" dirty="0"/>
          </a:p>
        </p:txBody>
      </p:sp>
      <p:sp>
        <p:nvSpPr>
          <p:cNvPr id="3" name="Content Placeholder 2"/>
          <p:cNvSpPr>
            <a:spLocks noGrp="1"/>
          </p:cNvSpPr>
          <p:nvPr>
            <p:ph idx="1"/>
          </p:nvPr>
        </p:nvSpPr>
        <p:spPr/>
        <p:txBody>
          <a:bodyPr/>
          <a:lstStyle/>
          <a:p>
            <a:pPr marL="0" indent="0">
              <a:buNone/>
            </a:pPr>
            <a:r>
              <a:rPr lang="en-US" dirty="0" smtClean="0"/>
              <a:t>A – Resident</a:t>
            </a:r>
          </a:p>
          <a:p>
            <a:pPr marL="0" indent="0">
              <a:buNone/>
            </a:pPr>
            <a:r>
              <a:rPr lang="en-US" dirty="0" smtClean="0"/>
              <a:t>B – Faculty</a:t>
            </a:r>
          </a:p>
          <a:p>
            <a:pPr marL="0" indent="0">
              <a:buNone/>
            </a:pPr>
            <a:r>
              <a:rPr lang="en-US" dirty="0" smtClean="0"/>
              <a:t>C - PD/ARD</a:t>
            </a:r>
          </a:p>
          <a:p>
            <a:pPr marL="0" indent="0">
              <a:buNone/>
            </a:pPr>
            <a:r>
              <a:rPr lang="en-US" dirty="0" smtClean="0"/>
              <a:t>D - Coordinator</a:t>
            </a:r>
            <a:endParaRPr lang="en-US" dirty="0"/>
          </a:p>
        </p:txBody>
      </p:sp>
    </p:spTree>
    <p:extLst>
      <p:ext uri="{BB962C8B-B14F-4D97-AF65-F5344CB8AC3E}">
        <p14:creationId xmlns:p14="http://schemas.microsoft.com/office/powerpoint/2010/main" val="1864579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2"/>
          <p:cNvSpPr>
            <a:spLocks noGrp="1"/>
          </p:cNvSpPr>
          <p:nvPr>
            <p:ph type="title"/>
          </p:nvPr>
        </p:nvSpPr>
        <p:spPr>
          <a:xfrm>
            <a:off x="542925" y="382588"/>
            <a:ext cx="7843838" cy="1285875"/>
          </a:xfrm>
        </p:spPr>
        <p:txBody>
          <a:bodyPr/>
          <a:lstStyle/>
          <a:p>
            <a:r>
              <a:rPr lang="en-US" altLang="en-US" smtClean="0">
                <a:latin typeface="Arial" panose="020B0604020202020204" pitchFamily="34" charset="0"/>
                <a:ea typeface="ＭＳ Ｐゴシック" panose="020B0600070205080204" pitchFamily="34" charset="-128"/>
              </a:rPr>
              <a:t>Resident scheduling</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Our Six Actions “crosswalk”</a:t>
            </a:r>
          </a:p>
        </p:txBody>
      </p:sp>
      <p:sp>
        <p:nvSpPr>
          <p:cNvPr id="5" name="TextBox 4"/>
          <p:cNvSpPr txBox="1"/>
          <p:nvPr/>
        </p:nvSpPr>
        <p:spPr>
          <a:xfrm>
            <a:off x="4343400" y="2057400"/>
            <a:ext cx="3600450" cy="2862263"/>
          </a:xfrm>
          <a:prstGeom prst="rect">
            <a:avLst/>
          </a:prstGeom>
          <a:noFill/>
        </p:spPr>
        <p:txBody>
          <a:bodyPr>
            <a:spAutoFit/>
          </a:bodyPr>
          <a:lstStyle/>
          <a:p>
            <a:pPr lvl="1" defTabSz="914400" eaLnBrk="0" fontAlgn="base" hangingPunct="0">
              <a:spcBef>
                <a:spcPct val="0"/>
              </a:spcBef>
              <a:spcAft>
                <a:spcPct val="0"/>
              </a:spcAft>
              <a:defRPr/>
            </a:pPr>
            <a:endParaRPr lang="en-US" dirty="0">
              <a:solidFill>
                <a:prstClr val="black"/>
              </a:solidFill>
              <a:latin typeface="Arial" charset="0"/>
              <a:ea typeface="ＭＳ Ｐゴシック" charset="-128"/>
            </a:endParaRPr>
          </a:p>
          <a:p>
            <a:pPr marL="557213" lvl="1" indent="-214313" defTabSz="914400" eaLnBrk="0" fontAlgn="base" hangingPunct="0">
              <a:spcBef>
                <a:spcPct val="0"/>
              </a:spcBef>
              <a:spcAft>
                <a:spcPct val="0"/>
              </a:spcAft>
              <a:buFont typeface="Arial" panose="020B0604020202020204" pitchFamily="34" charset="0"/>
              <a:buChar char="•"/>
              <a:defRPr/>
            </a:pPr>
            <a:r>
              <a:rPr lang="en-US" dirty="0">
                <a:solidFill>
                  <a:prstClr val="black"/>
                </a:solidFill>
                <a:latin typeface="Arial" charset="0"/>
                <a:ea typeface="ＭＳ Ｐゴシック" charset="-128"/>
              </a:rPr>
              <a:t>Residents are scheduled in clinic FIRST, then hospital (</a:t>
            </a:r>
            <a:r>
              <a:rPr lang="en-US" i="1" dirty="0">
                <a:solidFill>
                  <a:prstClr val="black"/>
                </a:solidFill>
                <a:latin typeface="Arial" charset="0"/>
                <a:ea typeface="ＭＳ Ｐゴシック" charset="-128"/>
              </a:rPr>
              <a:t>jeopardy for hospital only</a:t>
            </a:r>
            <a:r>
              <a:rPr lang="en-US" dirty="0">
                <a:solidFill>
                  <a:prstClr val="black"/>
                </a:solidFill>
                <a:latin typeface="Arial" charset="0"/>
                <a:ea typeface="ＭＳ Ｐゴシック" charset="-128"/>
              </a:rPr>
              <a:t>)</a:t>
            </a:r>
          </a:p>
          <a:p>
            <a:pPr marL="557213" lvl="1" indent="-214313" defTabSz="914400" eaLnBrk="0" fontAlgn="base" hangingPunct="0">
              <a:spcBef>
                <a:spcPct val="0"/>
              </a:spcBef>
              <a:spcAft>
                <a:spcPct val="0"/>
              </a:spcAft>
              <a:buFont typeface="Arial" panose="020B0604020202020204" pitchFamily="34" charset="0"/>
              <a:buChar char="•"/>
              <a:defRPr/>
            </a:pPr>
            <a:r>
              <a:rPr lang="en-US" dirty="0">
                <a:solidFill>
                  <a:prstClr val="black"/>
                </a:solidFill>
                <a:latin typeface="Arial" charset="0"/>
                <a:ea typeface="ＭＳ Ｐゴシック" charset="-128"/>
              </a:rPr>
              <a:t>6-12 months in advance</a:t>
            </a:r>
          </a:p>
          <a:p>
            <a:pPr marL="557213" lvl="1" indent="-214313" defTabSz="914400" eaLnBrk="0" fontAlgn="base" hangingPunct="0">
              <a:spcBef>
                <a:spcPct val="0"/>
              </a:spcBef>
              <a:spcAft>
                <a:spcPct val="0"/>
              </a:spcAft>
              <a:buFont typeface="Arial" panose="020B0604020202020204" pitchFamily="34" charset="0"/>
              <a:buChar char="•"/>
              <a:defRPr/>
            </a:pPr>
            <a:r>
              <a:rPr lang="en-US" dirty="0">
                <a:solidFill>
                  <a:prstClr val="black"/>
                </a:solidFill>
                <a:latin typeface="Arial" charset="0"/>
                <a:ea typeface="ＭＳ Ｐゴシック" charset="-128"/>
              </a:rPr>
              <a:t>Eliminated, well we reduced inpatient/outpatient tension</a:t>
            </a:r>
          </a:p>
          <a:p>
            <a:pPr marL="900113" lvl="2" indent="-214313" defTabSz="914400" eaLnBrk="0" fontAlgn="base" hangingPunct="0">
              <a:spcBef>
                <a:spcPct val="0"/>
              </a:spcBef>
              <a:spcAft>
                <a:spcPct val="0"/>
              </a:spcAft>
              <a:buFont typeface="Arial" panose="020B0604020202020204" pitchFamily="34" charset="0"/>
              <a:buChar char="•"/>
              <a:defRPr/>
            </a:pPr>
            <a:r>
              <a:rPr lang="en-US" dirty="0">
                <a:solidFill>
                  <a:prstClr val="black"/>
                </a:solidFill>
                <a:latin typeface="Arial" charset="0"/>
                <a:ea typeface="ＭＳ Ｐゴシック" charset="-128"/>
              </a:rPr>
              <a:t>Only in Clinic or Hospital that DAY</a:t>
            </a:r>
            <a:br>
              <a:rPr lang="en-US" dirty="0">
                <a:solidFill>
                  <a:prstClr val="black"/>
                </a:solidFill>
                <a:latin typeface="Arial" charset="0"/>
                <a:ea typeface="ＭＳ Ｐゴシック" charset="-128"/>
              </a:rPr>
            </a:br>
            <a:endParaRPr lang="en-US" dirty="0">
              <a:solidFill>
                <a:prstClr val="black"/>
              </a:solidFill>
              <a:latin typeface="Arial" charset="0"/>
              <a:ea typeface="ＭＳ Ｐゴシック" charset="-128"/>
            </a:endParaRP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l="50380" t="49178" r="17825" b="33334"/>
          <a:stretch>
            <a:fillRect/>
          </a:stretch>
        </p:blipFill>
        <p:spPr bwMode="auto">
          <a:xfrm>
            <a:off x="1371600" y="3886200"/>
            <a:ext cx="2971800" cy="9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7" name="Picture 2"/>
          <p:cNvPicPr>
            <a:picLocks noChangeAspect="1" noChangeArrowheads="1"/>
          </p:cNvPicPr>
          <p:nvPr/>
        </p:nvPicPr>
        <p:blipFill>
          <a:blip r:embed="rId3">
            <a:extLst>
              <a:ext uri="{28A0092B-C50C-407E-A947-70E740481C1C}">
                <a14:useLocalDpi xmlns:a14="http://schemas.microsoft.com/office/drawing/2010/main" val="0"/>
              </a:ext>
            </a:extLst>
          </a:blip>
          <a:srcRect l="14227" t="30209" r="51591" b="49211"/>
          <a:stretch>
            <a:fillRect/>
          </a:stretch>
        </p:blipFill>
        <p:spPr bwMode="auto">
          <a:xfrm>
            <a:off x="1371600" y="2422525"/>
            <a:ext cx="2971800" cy="100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75007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latin typeface="Arial" panose="020B0604020202020204" pitchFamily="34" charset="0"/>
                <a:ea typeface="ＭＳ Ｐゴシック" panose="020B0600070205080204" pitchFamily="34" charset="-128"/>
              </a:rPr>
              <a:t>Core Faculty </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Our Six Actions “crosswalk”</a:t>
            </a:r>
          </a:p>
        </p:txBody>
      </p:sp>
      <p:sp>
        <p:nvSpPr>
          <p:cNvPr id="4" name="Content Placeholder 3"/>
          <p:cNvSpPr>
            <a:spLocks noGrp="1"/>
          </p:cNvSpPr>
          <p:nvPr>
            <p:ph sz="half" idx="2"/>
          </p:nvPr>
        </p:nvSpPr>
        <p:spPr>
          <a:xfrm>
            <a:off x="4648200" y="1600200"/>
            <a:ext cx="4367213" cy="4525963"/>
          </a:xfrm>
        </p:spPr>
        <p:txBody>
          <a:bodyPr/>
          <a:lstStyle/>
          <a:p>
            <a:pPr marL="214313" indent="-214313">
              <a:defRPr/>
            </a:pPr>
            <a:r>
              <a:rPr lang="en-US" sz="2000" dirty="0" smtClean="0"/>
              <a:t>3 faculty </a:t>
            </a:r>
            <a:r>
              <a:rPr lang="en-US" sz="2000" dirty="0"/>
              <a:t>spend half their time in clinic (seeing patients and precepting</a:t>
            </a:r>
            <a:r>
              <a:rPr lang="en-US" sz="2000" dirty="0" smtClean="0"/>
              <a:t>);</a:t>
            </a:r>
          </a:p>
          <a:p>
            <a:pPr marL="214313" indent="-214313">
              <a:defRPr/>
            </a:pPr>
            <a:r>
              <a:rPr lang="en-US" sz="2000" dirty="0" smtClean="0"/>
              <a:t>3 </a:t>
            </a:r>
            <a:r>
              <a:rPr lang="en-US" sz="2000" dirty="0"/>
              <a:t>more </a:t>
            </a:r>
            <a:r>
              <a:rPr lang="en-US" sz="2000" dirty="0" smtClean="0"/>
              <a:t>planned; </a:t>
            </a:r>
            <a:r>
              <a:rPr lang="en-US" sz="2000" dirty="0"/>
              <a:t>limited by lack of </a:t>
            </a:r>
            <a:r>
              <a:rPr lang="en-US" sz="2000" dirty="0" smtClean="0"/>
              <a:t>clinic MA staffing! </a:t>
            </a:r>
            <a:endParaRPr lang="en-US" sz="2000" dirty="0"/>
          </a:p>
          <a:p>
            <a:pPr marL="214313" indent="-214313">
              <a:defRPr/>
            </a:pPr>
            <a:r>
              <a:rPr lang="en-US" sz="2000" i="1" dirty="0"/>
              <a:t>Clinic Leadership </a:t>
            </a:r>
            <a:r>
              <a:rPr lang="en-US" sz="2000" i="1" dirty="0" smtClean="0"/>
              <a:t>Team = </a:t>
            </a:r>
            <a:r>
              <a:rPr lang="en-US" sz="2000" dirty="0" smtClean="0"/>
              <a:t>Small</a:t>
            </a:r>
            <a:r>
              <a:rPr lang="en-US" sz="2000" dirty="0"/>
              <a:t>, strong core clinic faculty dedicated to: </a:t>
            </a:r>
          </a:p>
          <a:p>
            <a:pPr marL="557213" lvl="1" indent="-214313">
              <a:buFont typeface="Arial" panose="020B0604020202020204" pitchFamily="34" charset="0"/>
              <a:buChar char="•"/>
              <a:defRPr/>
            </a:pPr>
            <a:r>
              <a:rPr lang="en-US" sz="2000" dirty="0"/>
              <a:t>Engagement and leadership in the clinic</a:t>
            </a:r>
          </a:p>
          <a:p>
            <a:pPr marL="557213" lvl="1" indent="-214313">
              <a:buFont typeface="Arial" panose="020B0604020202020204" pitchFamily="34" charset="0"/>
              <a:buChar char="•"/>
              <a:defRPr/>
            </a:pPr>
            <a:r>
              <a:rPr lang="en-US" sz="2000" dirty="0"/>
              <a:t>Resident teaching</a:t>
            </a:r>
          </a:p>
          <a:p>
            <a:pPr marL="557213" lvl="1" indent="-214313">
              <a:buFont typeface="Arial" panose="020B0604020202020204" pitchFamily="34" charset="0"/>
              <a:buChar char="•"/>
              <a:defRPr/>
            </a:pPr>
            <a:r>
              <a:rPr lang="en-US" sz="2000" dirty="0"/>
              <a:t>Continuity</a:t>
            </a:r>
          </a:p>
          <a:p>
            <a:pPr marL="557213" lvl="1" indent="-214313">
              <a:buFont typeface="Arial" panose="020B0604020202020204" pitchFamily="34" charset="0"/>
              <a:buChar char="•"/>
              <a:defRPr/>
            </a:pPr>
            <a:r>
              <a:rPr lang="en-US" sz="2000" dirty="0"/>
              <a:t>Stable teams</a:t>
            </a:r>
          </a:p>
          <a:p>
            <a:pPr>
              <a:buFont typeface="Arial" charset="0"/>
              <a:buChar char="•"/>
              <a:defRPr/>
            </a:pPr>
            <a:endParaRPr lang="en-US" dirty="0"/>
          </a:p>
        </p:txBody>
      </p:sp>
      <p:sp>
        <p:nvSpPr>
          <p:cNvPr id="25604" name="Date Placeholder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a:spcBef>
                <a:spcPct val="0"/>
              </a:spcBef>
              <a:buFontTx/>
              <a:buNone/>
            </a:pPr>
            <a:fld id="{D4E8ACCF-08F1-4912-AB5E-2712E56DF103}" type="datetime1">
              <a:rPr lang="en-US" altLang="en-US" sz="1000" smtClean="0">
                <a:solidFill>
                  <a:prstClr val="white"/>
                </a:solidFill>
              </a:rPr>
              <a:pPr>
                <a:spcBef>
                  <a:spcPct val="0"/>
                </a:spcBef>
                <a:buFontTx/>
                <a:buNone/>
              </a:pPr>
              <a:t>5/8/2018</a:t>
            </a:fld>
            <a:endParaRPr lang="en-US" altLang="en-US" sz="1000" smtClean="0">
              <a:solidFill>
                <a:prstClr val="white"/>
              </a:solidFill>
            </a:endParaRPr>
          </a:p>
        </p:txBody>
      </p:sp>
      <p:sp>
        <p:nvSpPr>
          <p:cNvPr id="25605" name="Footer Placeholder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smtClean="0">
                <a:solidFill>
                  <a:prstClr val="white"/>
                </a:solidFill>
              </a:rPr>
              <a:t>Presentation Footer</a:t>
            </a:r>
          </a:p>
        </p:txBody>
      </p:sp>
      <p:sp>
        <p:nvSpPr>
          <p:cNvPr id="25606"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a:spcBef>
                <a:spcPct val="0"/>
              </a:spcBef>
              <a:buFontTx/>
              <a:buNone/>
            </a:pPr>
            <a:fld id="{389D7527-BDF7-4225-97C2-D418D426A068}" type="slidenum">
              <a:rPr lang="en-US" altLang="en-US" sz="1000" smtClean="0">
                <a:solidFill>
                  <a:prstClr val="white"/>
                </a:solidFill>
              </a:rPr>
              <a:pPr>
                <a:spcBef>
                  <a:spcPct val="0"/>
                </a:spcBef>
                <a:buFontTx/>
                <a:buNone/>
              </a:pPr>
              <a:t>41</a:t>
            </a:fld>
            <a:endParaRPr lang="en-US" altLang="en-US" sz="1000" smtClean="0">
              <a:solidFill>
                <a:prstClr val="white"/>
              </a:solidFill>
            </a:endParaRPr>
          </a:p>
        </p:txBody>
      </p:sp>
      <p:pic>
        <p:nvPicPr>
          <p:cNvPr id="25607"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4227" t="52946" r="52773" b="31305"/>
          <a:stretch>
            <a:fillRect/>
          </a:stretch>
        </p:blipFill>
        <p:spPr>
          <a:xfrm>
            <a:off x="147638" y="3171825"/>
            <a:ext cx="4348162" cy="12334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3764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2"/>
          <p:cNvSpPr>
            <a:spLocks noGrp="1"/>
          </p:cNvSpPr>
          <p:nvPr>
            <p:ph type="title"/>
          </p:nvPr>
        </p:nvSpPr>
        <p:spPr/>
        <p:txBody>
          <a:bodyPr/>
          <a:lstStyle/>
          <a:p>
            <a:r>
              <a:rPr lang="en-US" altLang="en-US" smtClean="0">
                <a:latin typeface="Arial" panose="020B0604020202020204" pitchFamily="34" charset="0"/>
                <a:ea typeface="ＭＳ Ｐゴシック" panose="020B0600070205080204" pitchFamily="34" charset="-128"/>
              </a:rPr>
              <a:t>Team Based Care</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Our Six Actions “crosswalk”</a:t>
            </a:r>
          </a:p>
        </p:txBody>
      </p:sp>
      <p:sp>
        <p:nvSpPr>
          <p:cNvPr id="4" name="Content Placeholder 3"/>
          <p:cNvSpPr>
            <a:spLocks noGrp="1"/>
          </p:cNvSpPr>
          <p:nvPr>
            <p:ph sz="half" idx="1"/>
          </p:nvPr>
        </p:nvSpPr>
        <p:spPr/>
        <p:txBody>
          <a:bodyPr/>
          <a:lstStyle/>
          <a:p>
            <a:pPr marL="0" indent="0">
              <a:spcBef>
                <a:spcPts val="0"/>
              </a:spcBef>
              <a:buFont typeface="Arial" charset="0"/>
              <a:buNone/>
              <a:defRPr/>
            </a:pPr>
            <a:endParaRPr lang="en-US" dirty="0"/>
          </a:p>
          <a:p>
            <a:pPr>
              <a:spcBef>
                <a:spcPts val="0"/>
              </a:spcBef>
              <a:buFont typeface="Arial" charset="0"/>
              <a:buChar char="•"/>
              <a:defRPr/>
            </a:pPr>
            <a:endParaRPr lang="en-US" dirty="0" smtClean="0"/>
          </a:p>
          <a:p>
            <a:pPr>
              <a:spcBef>
                <a:spcPts val="0"/>
              </a:spcBef>
              <a:buFont typeface="Arial" charset="0"/>
              <a:buChar char="•"/>
              <a:defRPr/>
            </a:pPr>
            <a:endParaRPr lang="en-US" dirty="0"/>
          </a:p>
        </p:txBody>
      </p:sp>
      <p:sp>
        <p:nvSpPr>
          <p:cNvPr id="26628" name="Content Placeholder 1"/>
          <p:cNvSpPr>
            <a:spLocks noGrp="1"/>
          </p:cNvSpPr>
          <p:nvPr>
            <p:ph sz="half" idx="2"/>
          </p:nvPr>
        </p:nvSpPr>
        <p:spPr>
          <a:xfrm>
            <a:off x="4648200" y="1600200"/>
            <a:ext cx="4495800" cy="4525963"/>
          </a:xfrm>
        </p:spPr>
        <p:txBody>
          <a:bodyPr/>
          <a:lstStyle/>
          <a:p>
            <a:pPr>
              <a:spcBef>
                <a:spcPct val="0"/>
              </a:spcBef>
            </a:pPr>
            <a:r>
              <a:rPr lang="en-US" altLang="en-US" smtClean="0">
                <a:latin typeface="Arial" panose="020B0604020202020204" pitchFamily="34" charset="0"/>
                <a:ea typeface="ＭＳ Ｐゴシック" panose="020B0600070205080204" pitchFamily="34" charset="-128"/>
              </a:rPr>
              <a:t>Each resident with their MA </a:t>
            </a:r>
          </a:p>
          <a:p>
            <a:pPr lvl="1">
              <a:spcBef>
                <a:spcPct val="0"/>
              </a:spcBef>
            </a:pPr>
            <a:r>
              <a:rPr lang="en-US" altLang="en-US" smtClean="0">
                <a:latin typeface="Arial" panose="020B0604020202020204" pitchFamily="34" charset="0"/>
                <a:ea typeface="ＭＳ Ｐゴシック" panose="020B0600070205080204" pitchFamily="34" charset="-128"/>
              </a:rPr>
              <a:t>goal is 2 MA/Resident NOT adequate staff</a:t>
            </a:r>
          </a:p>
          <a:p>
            <a:pPr>
              <a:spcBef>
                <a:spcPct val="0"/>
              </a:spcBef>
            </a:pPr>
            <a:endParaRPr lang="en-US" altLang="en-US" smtClean="0">
              <a:latin typeface="Arial" panose="020B0604020202020204" pitchFamily="34" charset="0"/>
              <a:ea typeface="ＭＳ Ｐゴシック" panose="020B0600070205080204" pitchFamily="34" charset="-128"/>
            </a:endParaRPr>
          </a:p>
          <a:p>
            <a:pPr>
              <a:spcBef>
                <a:spcPct val="0"/>
              </a:spcBef>
            </a:pPr>
            <a:r>
              <a:rPr lang="en-US" altLang="en-US" smtClean="0">
                <a:latin typeface="Arial" panose="020B0604020202020204" pitchFamily="34" charset="0"/>
                <a:ea typeface="ＭＳ Ｐゴシック" panose="020B0600070205080204" pitchFamily="34" charset="-128"/>
              </a:rPr>
              <a:t>Team-based continuity </a:t>
            </a:r>
          </a:p>
          <a:p>
            <a:pPr lvl="1">
              <a:spcBef>
                <a:spcPct val="0"/>
              </a:spcBef>
            </a:pPr>
            <a:r>
              <a:rPr lang="en-US" altLang="en-US" smtClean="0">
                <a:latin typeface="Arial" panose="020B0604020202020204" pitchFamily="34" charset="0"/>
                <a:ea typeface="ＭＳ Ｐゴシック" panose="020B0600070205080204" pitchFamily="34" charset="-128"/>
              </a:rPr>
              <a:t>Not measured</a:t>
            </a:r>
          </a:p>
          <a:p>
            <a:pPr lvl="1">
              <a:spcBef>
                <a:spcPct val="0"/>
              </a:spcBef>
            </a:pPr>
            <a:r>
              <a:rPr lang="en-US" altLang="en-US" smtClean="0">
                <a:latin typeface="Arial" panose="020B0604020202020204" pitchFamily="34" charset="0"/>
                <a:ea typeface="ＭＳ Ｐゴシック" panose="020B0600070205080204" pitchFamily="34" charset="-128"/>
              </a:rPr>
              <a:t>PCP Continuity 50-85%</a:t>
            </a:r>
          </a:p>
          <a:p>
            <a:pPr>
              <a:spcBef>
                <a:spcPct val="0"/>
              </a:spcBef>
            </a:pPr>
            <a:endParaRPr lang="en-US" altLang="en-US" smtClean="0">
              <a:latin typeface="Arial" panose="020B0604020202020204" pitchFamily="34" charset="0"/>
              <a:ea typeface="ＭＳ Ｐゴシック" panose="020B0600070205080204" pitchFamily="34" charset="-128"/>
            </a:endParaRPr>
          </a:p>
          <a:p>
            <a:pPr>
              <a:spcBef>
                <a:spcPct val="0"/>
              </a:spcBef>
            </a:pPr>
            <a:r>
              <a:rPr lang="en-US" altLang="en-US" smtClean="0">
                <a:latin typeface="Arial" panose="020B0604020202020204" pitchFamily="34" charset="0"/>
                <a:ea typeface="ＭＳ Ｐゴシック" panose="020B0600070205080204" pitchFamily="34" charset="-128"/>
              </a:rPr>
              <a:t>Predictable schedules</a:t>
            </a:r>
          </a:p>
        </p:txBody>
      </p:sp>
      <p:pic>
        <p:nvPicPr>
          <p:cNvPr id="26629" name="Picture 2"/>
          <p:cNvPicPr>
            <a:picLocks noChangeAspect="1" noChangeArrowheads="1"/>
          </p:cNvPicPr>
          <p:nvPr/>
        </p:nvPicPr>
        <p:blipFill>
          <a:blip r:embed="rId3">
            <a:extLst>
              <a:ext uri="{28A0092B-C50C-407E-A947-70E740481C1C}">
                <a14:useLocalDpi xmlns:a14="http://schemas.microsoft.com/office/drawing/2010/main" val="0"/>
              </a:ext>
            </a:extLst>
          </a:blip>
          <a:srcRect l="49565" t="30707" r="17409" b="52609"/>
          <a:stretch>
            <a:fillRect/>
          </a:stretch>
        </p:blipFill>
        <p:spPr bwMode="auto">
          <a:xfrm>
            <a:off x="225425" y="1676400"/>
            <a:ext cx="4175125" cy="105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0" name="Rectangle 4"/>
          <p:cNvSpPr>
            <a:spLocks noChangeArrowheads="1"/>
          </p:cNvSpPr>
          <p:nvPr/>
        </p:nvSpPr>
        <p:spPr bwMode="auto">
          <a:xfrm>
            <a:off x="5751513" y="3265488"/>
            <a:ext cx="138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endParaRPr lang="en-US" altLang="en-US" sz="1800" smtClean="0">
              <a:solidFill>
                <a:prstClr val="black"/>
              </a:solidFill>
              <a:latin typeface="Franklin Gothic Medium" panose="020B0603020102020204" pitchFamily="34" charset="0"/>
            </a:endParaRPr>
          </a:p>
        </p:txBody>
      </p:sp>
      <p:sp>
        <p:nvSpPr>
          <p:cNvPr id="10" name="Oval 9"/>
          <p:cNvSpPr>
            <a:spLocks noChangeArrowheads="1"/>
          </p:cNvSpPr>
          <p:nvPr/>
        </p:nvSpPr>
        <p:spPr bwMode="auto">
          <a:xfrm>
            <a:off x="2843213" y="3635375"/>
            <a:ext cx="1085850" cy="984250"/>
          </a:xfrm>
          <a:prstGeom prst="ellipse">
            <a:avLst/>
          </a:prstGeom>
          <a:solidFill>
            <a:schemeClr val="accent5">
              <a:lumMod val="50000"/>
            </a:schemeClr>
          </a:solidFill>
          <a:ln w="9525">
            <a:solidFill>
              <a:schemeClr val="tx1"/>
            </a:solidFill>
            <a:round/>
            <a:headEnd/>
            <a:tailEnd/>
          </a:ln>
        </p:spPr>
        <p:txBody>
          <a:bodyPr wrap="none" anchor="ctr"/>
          <a:lstStyle/>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Patient</a:t>
            </a:r>
          </a:p>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panel</a:t>
            </a:r>
            <a:endParaRPr lang="en-US" sz="1050" dirty="0">
              <a:solidFill>
                <a:srgbClr val="C0504D">
                  <a:lumMod val="20000"/>
                  <a:lumOff val="80000"/>
                </a:srgbClr>
              </a:solidFill>
              <a:latin typeface="Arial" charset="0"/>
              <a:ea typeface="ＭＳ Ｐゴシック" charset="-128"/>
            </a:endParaRPr>
          </a:p>
        </p:txBody>
      </p:sp>
      <p:sp>
        <p:nvSpPr>
          <p:cNvPr id="12" name="Text Box 17"/>
          <p:cNvSpPr txBox="1">
            <a:spLocks noChangeArrowheads="1"/>
          </p:cNvSpPr>
          <p:nvPr/>
        </p:nvSpPr>
        <p:spPr bwMode="auto">
          <a:xfrm>
            <a:off x="103188" y="5743575"/>
            <a:ext cx="4392612" cy="415925"/>
          </a:xfrm>
          <a:prstGeom prst="rect">
            <a:avLst/>
          </a:prstGeom>
          <a:noFill/>
          <a:ln>
            <a:noFill/>
          </a:ln>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algn="ctr" defTabSz="914400" eaLnBrk="0" fontAlgn="base" hangingPunct="0">
              <a:spcBef>
                <a:spcPct val="0"/>
              </a:spcBef>
              <a:spcAft>
                <a:spcPct val="0"/>
              </a:spcAft>
              <a:buFontTx/>
              <a:buNone/>
              <a:defRPr/>
            </a:pPr>
            <a:r>
              <a:rPr lang="en-US" altLang="en-US" sz="2100" b="1" smtClean="0">
                <a:solidFill>
                  <a:srgbClr val="1F497D"/>
                </a:solidFill>
                <a:effectLst>
                  <a:outerShdw blurRad="38100" dist="38100" dir="2700000" algn="tl">
                    <a:srgbClr val="C0C0C0"/>
                  </a:outerShdw>
                </a:effectLst>
              </a:rPr>
              <a:t>5 teams with 3-4 teamlets</a:t>
            </a:r>
            <a:endParaRPr lang="en-US" altLang="en-US" sz="1300" smtClean="0">
              <a:solidFill>
                <a:prstClr val="black"/>
              </a:solidFill>
            </a:endParaRPr>
          </a:p>
        </p:txBody>
      </p:sp>
      <p:sp>
        <p:nvSpPr>
          <p:cNvPr id="13" name="Rounded Rectangle 12"/>
          <p:cNvSpPr/>
          <p:nvPr/>
        </p:nvSpPr>
        <p:spPr bwMode="auto">
          <a:xfrm>
            <a:off x="225425" y="2784475"/>
            <a:ext cx="4300538" cy="2959100"/>
          </a:xfrm>
          <a:prstGeom prst="roundRect">
            <a:avLst/>
          </a:prstGeom>
          <a:noFill/>
          <a:ln w="9525" cap="flat" cmpd="sng" algn="ctr">
            <a:solidFill>
              <a:srgbClr val="FF0000"/>
            </a:solid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ln>
                <a:solidFill>
                  <a:srgbClr val="FF0000"/>
                </a:solidFill>
              </a:ln>
              <a:solidFill>
                <a:srgbClr val="000000"/>
              </a:solidFill>
              <a:latin typeface="Arial" charset="0"/>
              <a:ea typeface="ＭＳ Ｐゴシック" charset="0"/>
              <a:cs typeface="ＭＳ Ｐゴシック" charset="0"/>
            </a:endParaRPr>
          </a:p>
        </p:txBody>
      </p:sp>
      <p:sp>
        <p:nvSpPr>
          <p:cNvPr id="14" name="Oval 13"/>
          <p:cNvSpPr>
            <a:spLocks noChangeArrowheads="1"/>
          </p:cNvSpPr>
          <p:nvPr/>
        </p:nvSpPr>
        <p:spPr bwMode="auto">
          <a:xfrm>
            <a:off x="2843213" y="4619625"/>
            <a:ext cx="1189037" cy="1123950"/>
          </a:xfrm>
          <a:prstGeom prst="ellipse">
            <a:avLst/>
          </a:prstGeom>
          <a:solidFill>
            <a:schemeClr val="accent5">
              <a:lumMod val="50000"/>
            </a:schemeClr>
          </a:solidFill>
          <a:ln w="9525">
            <a:solidFill>
              <a:schemeClr val="tx1"/>
            </a:solidFill>
            <a:round/>
            <a:headEnd/>
            <a:tailEnd/>
          </a:ln>
        </p:spPr>
        <p:txBody>
          <a:bodyPr wrap="none" anchor="ctr"/>
          <a:lstStyle/>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Clinician/MA</a:t>
            </a:r>
          </a:p>
          <a:p>
            <a:pPr algn="ctr" defTabSz="914400" eaLnBrk="0" fontAlgn="base" hangingPunct="0">
              <a:spcBef>
                <a:spcPct val="0"/>
              </a:spcBef>
              <a:spcAft>
                <a:spcPct val="0"/>
              </a:spcAft>
              <a:defRPr/>
            </a:pPr>
            <a:r>
              <a:rPr lang="en-US" sz="1500" b="1" dirty="0" err="1">
                <a:solidFill>
                  <a:srgbClr val="C0504D">
                    <a:lumMod val="20000"/>
                    <a:lumOff val="80000"/>
                  </a:srgbClr>
                </a:solidFill>
                <a:effectLst>
                  <a:outerShdw blurRad="38100" dist="38100" dir="2700000" algn="tl">
                    <a:srgbClr val="000000"/>
                  </a:outerShdw>
                </a:effectLst>
                <a:latin typeface="Arial" charset="0"/>
                <a:ea typeface="ＭＳ Ｐゴシック" charset="-128"/>
              </a:rPr>
              <a:t>teamlet</a:t>
            </a:r>
            <a:endParaRPr lang="en-US" sz="1500" dirty="0">
              <a:solidFill>
                <a:srgbClr val="C0504D">
                  <a:lumMod val="20000"/>
                  <a:lumOff val="80000"/>
                </a:srgbClr>
              </a:solidFill>
              <a:latin typeface="Arial" charset="0"/>
              <a:ea typeface="ＭＳ Ｐゴシック" charset="-128"/>
            </a:endParaRPr>
          </a:p>
        </p:txBody>
      </p:sp>
      <p:sp>
        <p:nvSpPr>
          <p:cNvPr id="15" name="Oval 14"/>
          <p:cNvSpPr>
            <a:spLocks noChangeArrowheads="1"/>
          </p:cNvSpPr>
          <p:nvPr/>
        </p:nvSpPr>
        <p:spPr bwMode="auto">
          <a:xfrm>
            <a:off x="1595438" y="3635375"/>
            <a:ext cx="1095375" cy="992188"/>
          </a:xfrm>
          <a:prstGeom prst="ellipse">
            <a:avLst/>
          </a:prstGeom>
          <a:solidFill>
            <a:schemeClr val="accent5">
              <a:lumMod val="50000"/>
            </a:schemeClr>
          </a:solidFill>
          <a:ln w="9525">
            <a:solidFill>
              <a:schemeClr val="tx1"/>
            </a:solidFill>
            <a:round/>
            <a:headEnd/>
            <a:tailEnd/>
          </a:ln>
        </p:spPr>
        <p:txBody>
          <a:bodyPr wrap="none" anchor="ctr"/>
          <a:lstStyle/>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Patient</a:t>
            </a:r>
          </a:p>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panel</a:t>
            </a:r>
            <a:endParaRPr lang="en-US" sz="1050" dirty="0">
              <a:solidFill>
                <a:srgbClr val="C0504D">
                  <a:lumMod val="20000"/>
                  <a:lumOff val="80000"/>
                </a:srgbClr>
              </a:solidFill>
              <a:latin typeface="Arial" charset="0"/>
              <a:ea typeface="ＭＳ Ｐゴシック" charset="-128"/>
            </a:endParaRPr>
          </a:p>
        </p:txBody>
      </p:sp>
      <p:sp>
        <p:nvSpPr>
          <p:cNvPr id="16" name="Oval 15"/>
          <p:cNvSpPr>
            <a:spLocks noChangeArrowheads="1"/>
          </p:cNvSpPr>
          <p:nvPr/>
        </p:nvSpPr>
        <p:spPr bwMode="auto">
          <a:xfrm>
            <a:off x="1535113" y="4627563"/>
            <a:ext cx="1277937" cy="1116012"/>
          </a:xfrm>
          <a:prstGeom prst="ellipse">
            <a:avLst/>
          </a:prstGeom>
          <a:solidFill>
            <a:schemeClr val="accent5">
              <a:lumMod val="50000"/>
            </a:schemeClr>
          </a:solidFill>
          <a:ln w="9525">
            <a:solidFill>
              <a:schemeClr val="tx1"/>
            </a:solidFill>
            <a:round/>
            <a:headEnd/>
            <a:tailEnd/>
          </a:ln>
        </p:spPr>
        <p:txBody>
          <a:bodyPr wrap="none" anchor="ctr"/>
          <a:lstStyle/>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Resident/MA</a:t>
            </a:r>
          </a:p>
          <a:p>
            <a:pPr algn="ctr" defTabSz="914400" eaLnBrk="0" fontAlgn="base" hangingPunct="0">
              <a:spcBef>
                <a:spcPct val="0"/>
              </a:spcBef>
              <a:spcAft>
                <a:spcPct val="0"/>
              </a:spcAft>
              <a:defRPr/>
            </a:pPr>
            <a:r>
              <a:rPr lang="en-US" sz="1500" b="1" dirty="0" err="1">
                <a:solidFill>
                  <a:srgbClr val="C0504D">
                    <a:lumMod val="20000"/>
                    <a:lumOff val="80000"/>
                  </a:srgbClr>
                </a:solidFill>
                <a:effectLst>
                  <a:outerShdw blurRad="38100" dist="38100" dir="2700000" algn="tl">
                    <a:srgbClr val="000000"/>
                  </a:outerShdw>
                </a:effectLst>
                <a:latin typeface="Arial" charset="0"/>
                <a:ea typeface="ＭＳ Ｐゴシック" charset="-128"/>
              </a:rPr>
              <a:t>teamlet</a:t>
            </a:r>
            <a:endParaRPr lang="en-US" sz="1500" dirty="0">
              <a:solidFill>
                <a:srgbClr val="C0504D">
                  <a:lumMod val="20000"/>
                  <a:lumOff val="80000"/>
                </a:srgbClr>
              </a:solidFill>
              <a:latin typeface="Arial" charset="0"/>
              <a:ea typeface="ＭＳ Ｐゴシック" charset="-128"/>
            </a:endParaRPr>
          </a:p>
        </p:txBody>
      </p:sp>
      <p:sp>
        <p:nvSpPr>
          <p:cNvPr id="17" name="Oval 16"/>
          <p:cNvSpPr>
            <a:spLocks noChangeArrowheads="1"/>
          </p:cNvSpPr>
          <p:nvPr/>
        </p:nvSpPr>
        <p:spPr bwMode="auto">
          <a:xfrm>
            <a:off x="334963" y="3594100"/>
            <a:ext cx="1150937" cy="1084263"/>
          </a:xfrm>
          <a:prstGeom prst="ellipse">
            <a:avLst/>
          </a:prstGeom>
          <a:solidFill>
            <a:schemeClr val="accent5">
              <a:lumMod val="50000"/>
            </a:schemeClr>
          </a:solidFill>
          <a:ln w="9525">
            <a:solidFill>
              <a:schemeClr val="tx1"/>
            </a:solidFill>
            <a:round/>
            <a:headEnd/>
            <a:tailEnd/>
          </a:ln>
        </p:spPr>
        <p:txBody>
          <a:bodyPr wrap="none" anchor="ctr"/>
          <a:lstStyle/>
          <a:p>
            <a:pPr algn="ctr" defTabSz="914400" eaLnBrk="0" fontAlgn="base" hangingPunct="0">
              <a:spcBef>
                <a:spcPct val="0"/>
              </a:spcBef>
              <a:spcAft>
                <a:spcPct val="0"/>
              </a:spcAft>
              <a:defRPr/>
            </a:pPr>
            <a:r>
              <a:rPr lang="en-US" sz="16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Patient</a:t>
            </a:r>
          </a:p>
          <a:p>
            <a:pPr algn="ctr" defTabSz="914400" eaLnBrk="0" fontAlgn="base" hangingPunct="0">
              <a:spcBef>
                <a:spcPct val="0"/>
              </a:spcBef>
              <a:spcAft>
                <a:spcPct val="0"/>
              </a:spcAft>
              <a:defRPr/>
            </a:pPr>
            <a:r>
              <a:rPr lang="en-US" sz="16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panel</a:t>
            </a:r>
            <a:endParaRPr lang="en-US" sz="1600" dirty="0">
              <a:solidFill>
                <a:srgbClr val="C0504D">
                  <a:lumMod val="20000"/>
                  <a:lumOff val="80000"/>
                </a:srgbClr>
              </a:solidFill>
              <a:latin typeface="Arial" charset="0"/>
              <a:ea typeface="ＭＳ Ｐゴシック" charset="-128"/>
            </a:endParaRPr>
          </a:p>
        </p:txBody>
      </p:sp>
      <p:sp>
        <p:nvSpPr>
          <p:cNvPr id="18" name="Oval 17"/>
          <p:cNvSpPr>
            <a:spLocks noChangeArrowheads="1"/>
          </p:cNvSpPr>
          <p:nvPr/>
        </p:nvSpPr>
        <p:spPr bwMode="auto">
          <a:xfrm>
            <a:off x="225425" y="4678363"/>
            <a:ext cx="1260475" cy="1065212"/>
          </a:xfrm>
          <a:prstGeom prst="ellipse">
            <a:avLst/>
          </a:prstGeom>
          <a:solidFill>
            <a:schemeClr val="accent5">
              <a:lumMod val="50000"/>
            </a:schemeClr>
          </a:solidFill>
          <a:ln w="9525">
            <a:solidFill>
              <a:schemeClr val="tx1"/>
            </a:solidFill>
            <a:round/>
            <a:headEnd/>
            <a:tailEnd/>
          </a:ln>
        </p:spPr>
        <p:txBody>
          <a:bodyPr wrap="none" anchor="ctr"/>
          <a:lstStyle/>
          <a:p>
            <a:pPr algn="ctr" defTabSz="914400" eaLnBrk="0" fontAlgn="base" hangingPunct="0">
              <a:spcBef>
                <a:spcPct val="0"/>
              </a:spcBef>
              <a:spcAft>
                <a:spcPct val="0"/>
              </a:spcAft>
              <a:defRPr/>
            </a:pPr>
            <a:r>
              <a:rPr lang="en-US" sz="1500" b="1" dirty="0">
                <a:solidFill>
                  <a:srgbClr val="C0504D">
                    <a:lumMod val="20000"/>
                    <a:lumOff val="80000"/>
                  </a:srgbClr>
                </a:solidFill>
                <a:effectLst>
                  <a:outerShdw blurRad="38100" dist="38100" dir="2700000" algn="tl">
                    <a:srgbClr val="000000"/>
                  </a:outerShdw>
                </a:effectLst>
                <a:latin typeface="Arial" charset="0"/>
                <a:ea typeface="ＭＳ Ｐゴシック" charset="-128"/>
              </a:rPr>
              <a:t>Resident/MA</a:t>
            </a:r>
          </a:p>
          <a:p>
            <a:pPr algn="ctr" defTabSz="914400" eaLnBrk="0" fontAlgn="base" hangingPunct="0">
              <a:spcBef>
                <a:spcPct val="0"/>
              </a:spcBef>
              <a:spcAft>
                <a:spcPct val="0"/>
              </a:spcAft>
              <a:defRPr/>
            </a:pPr>
            <a:r>
              <a:rPr lang="en-US" sz="1500" b="1" dirty="0" err="1">
                <a:solidFill>
                  <a:srgbClr val="C0504D">
                    <a:lumMod val="20000"/>
                    <a:lumOff val="80000"/>
                  </a:srgbClr>
                </a:solidFill>
                <a:effectLst>
                  <a:outerShdw blurRad="38100" dist="38100" dir="2700000" algn="tl">
                    <a:srgbClr val="000000"/>
                  </a:outerShdw>
                </a:effectLst>
                <a:latin typeface="Arial" charset="0"/>
                <a:ea typeface="ＭＳ Ｐゴシック" charset="-128"/>
              </a:rPr>
              <a:t>teamlet</a:t>
            </a:r>
            <a:endParaRPr lang="en-US" sz="1500" dirty="0">
              <a:solidFill>
                <a:srgbClr val="C0504D">
                  <a:lumMod val="20000"/>
                  <a:lumOff val="80000"/>
                </a:srgbClr>
              </a:solidFill>
              <a:latin typeface="Arial" charset="0"/>
              <a:ea typeface="ＭＳ Ｐゴシック" charset="-128"/>
            </a:endParaRPr>
          </a:p>
        </p:txBody>
      </p:sp>
      <p:sp>
        <p:nvSpPr>
          <p:cNvPr id="26639" name="Text Box 14"/>
          <p:cNvSpPr txBox="1">
            <a:spLocks noChangeArrowheads="1"/>
          </p:cNvSpPr>
          <p:nvPr/>
        </p:nvSpPr>
        <p:spPr bwMode="auto">
          <a:xfrm>
            <a:off x="1585913" y="2992438"/>
            <a:ext cx="386556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000" b="1" smtClean="0">
                <a:solidFill>
                  <a:prstClr val="black"/>
                </a:solidFill>
              </a:rPr>
              <a:t>Social worker</a:t>
            </a:r>
            <a:endParaRPr lang="en-US" altLang="en-US" sz="1200" smtClean="0">
              <a:solidFill>
                <a:prstClr val="black"/>
              </a:solidFill>
            </a:endParaRPr>
          </a:p>
        </p:txBody>
      </p:sp>
      <p:sp>
        <p:nvSpPr>
          <p:cNvPr id="26640" name="Text Box 14"/>
          <p:cNvSpPr txBox="1">
            <a:spLocks noChangeArrowheads="1"/>
          </p:cNvSpPr>
          <p:nvPr/>
        </p:nvSpPr>
        <p:spPr bwMode="auto">
          <a:xfrm>
            <a:off x="557213" y="2992438"/>
            <a:ext cx="15144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000" b="1" smtClean="0">
                <a:solidFill>
                  <a:prstClr val="black"/>
                </a:solidFill>
              </a:rPr>
              <a:t>PSR</a:t>
            </a:r>
          </a:p>
          <a:p>
            <a:pPr defTabSz="914400" eaLnBrk="0" fontAlgn="base" hangingPunct="0">
              <a:spcBef>
                <a:spcPct val="0"/>
              </a:spcBef>
              <a:spcAft>
                <a:spcPct val="0"/>
              </a:spcAft>
              <a:buFontTx/>
              <a:buNone/>
            </a:pPr>
            <a:endParaRPr lang="en-US" altLang="en-US" sz="1000" b="1" smtClean="0">
              <a:solidFill>
                <a:prstClr val="black"/>
              </a:solidFill>
            </a:endParaRPr>
          </a:p>
          <a:p>
            <a:pPr defTabSz="914400" eaLnBrk="0" fontAlgn="base" hangingPunct="0">
              <a:spcBef>
                <a:spcPct val="0"/>
              </a:spcBef>
              <a:spcAft>
                <a:spcPct val="0"/>
              </a:spcAft>
              <a:buFontTx/>
              <a:buNone/>
            </a:pPr>
            <a:r>
              <a:rPr lang="en-US" altLang="en-US" sz="1000" b="1" smtClean="0">
                <a:solidFill>
                  <a:prstClr val="black"/>
                </a:solidFill>
              </a:rPr>
              <a:t>RN</a:t>
            </a:r>
            <a:endParaRPr lang="en-US" altLang="en-US" sz="1200" smtClean="0">
              <a:solidFill>
                <a:prstClr val="black"/>
              </a:solidFill>
            </a:endParaRPr>
          </a:p>
        </p:txBody>
      </p:sp>
      <p:sp>
        <p:nvSpPr>
          <p:cNvPr id="26641" name="Text Box 14"/>
          <p:cNvSpPr txBox="1">
            <a:spLocks noChangeArrowheads="1"/>
          </p:cNvSpPr>
          <p:nvPr/>
        </p:nvSpPr>
        <p:spPr bwMode="auto">
          <a:xfrm>
            <a:off x="2813050" y="2962275"/>
            <a:ext cx="13731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buFontTx/>
              <a:buNone/>
            </a:pPr>
            <a:r>
              <a:rPr lang="en-US" altLang="en-US" sz="1000" b="1" smtClean="0">
                <a:solidFill>
                  <a:prstClr val="black"/>
                </a:solidFill>
              </a:rPr>
              <a:t>Care manager    </a:t>
            </a:r>
          </a:p>
          <a:p>
            <a:pPr defTabSz="914400" eaLnBrk="0" fontAlgn="base" hangingPunct="0">
              <a:spcBef>
                <a:spcPct val="0"/>
              </a:spcBef>
              <a:spcAft>
                <a:spcPct val="0"/>
              </a:spcAft>
              <a:buFontTx/>
              <a:buNone/>
            </a:pPr>
            <a:endParaRPr lang="en-US" altLang="en-US" sz="1000" b="1" smtClean="0">
              <a:solidFill>
                <a:prstClr val="black"/>
              </a:solidFill>
            </a:endParaRPr>
          </a:p>
          <a:p>
            <a:pPr defTabSz="914400" eaLnBrk="0" fontAlgn="base" hangingPunct="0">
              <a:spcBef>
                <a:spcPct val="0"/>
              </a:spcBef>
              <a:spcAft>
                <a:spcPct val="0"/>
              </a:spcAft>
              <a:buFontTx/>
              <a:buNone/>
            </a:pPr>
            <a:r>
              <a:rPr lang="en-US" altLang="en-US" sz="1000" b="1" smtClean="0">
                <a:solidFill>
                  <a:prstClr val="black"/>
                </a:solidFill>
              </a:rPr>
              <a:t>IBH</a:t>
            </a:r>
          </a:p>
          <a:p>
            <a:pPr defTabSz="914400" eaLnBrk="0" fontAlgn="base" hangingPunct="0">
              <a:spcBef>
                <a:spcPct val="0"/>
              </a:spcBef>
              <a:spcAft>
                <a:spcPct val="0"/>
              </a:spcAft>
              <a:buFontTx/>
              <a:buNone/>
            </a:pPr>
            <a:endParaRPr lang="en-US" altLang="en-US" sz="1200" smtClean="0">
              <a:solidFill>
                <a:prstClr val="black"/>
              </a:solidFill>
            </a:endParaRPr>
          </a:p>
        </p:txBody>
      </p:sp>
    </p:spTree>
    <p:extLst>
      <p:ext uri="{BB962C8B-B14F-4D97-AF65-F5344CB8AC3E}">
        <p14:creationId xmlns:p14="http://schemas.microsoft.com/office/powerpoint/2010/main" val="667576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200150"/>
            <a:ext cx="9272588" cy="685800"/>
          </a:xfrm>
        </p:spPr>
        <p:txBody>
          <a:bodyPr/>
          <a:lstStyle/>
          <a:p>
            <a:r>
              <a:rPr lang="en-US" altLang="en-US" smtClean="0">
                <a:latin typeface="Arial" panose="020B0604020202020204" pitchFamily="34" charset="0"/>
                <a:ea typeface="ＭＳ Ｐゴシック" panose="020B0600070205080204" pitchFamily="34" charset="-128"/>
              </a:rPr>
              <a:t>Quality of clinic experience</a:t>
            </a:r>
            <a:br>
              <a:rPr lang="en-US" altLang="en-US" smtClean="0">
                <a:latin typeface="Arial" panose="020B0604020202020204" pitchFamily="34" charset="0"/>
                <a:ea typeface="ＭＳ Ｐゴシック" panose="020B0600070205080204" pitchFamily="34" charset="-128"/>
              </a:rPr>
            </a:br>
            <a:r>
              <a:rPr lang="en-US" altLang="en-US" smtClean="0">
                <a:latin typeface="Arial" panose="020B0604020202020204" pitchFamily="34" charset="0"/>
                <a:ea typeface="ＭＳ Ｐゴシック" panose="020B0600070205080204" pitchFamily="34" charset="-128"/>
              </a:rPr>
              <a:t>Our Six Actions “crosswalk”</a:t>
            </a:r>
            <a:br>
              <a:rPr lang="en-US" altLang="en-US" smtClean="0">
                <a:latin typeface="Arial" panose="020B0604020202020204" pitchFamily="34" charset="0"/>
                <a:ea typeface="ＭＳ Ｐゴシック" panose="020B0600070205080204" pitchFamily="34" charset="-128"/>
              </a:rPr>
            </a:br>
            <a:endParaRPr lang="en-US" altLang="en-US" smtClean="0">
              <a:latin typeface="Arial" panose="020B0604020202020204" pitchFamily="34" charset="0"/>
              <a:ea typeface="ＭＳ Ｐゴシック" panose="020B0600070205080204" pitchFamily="34" charset="-128"/>
            </a:endParaRPr>
          </a:p>
        </p:txBody>
      </p:sp>
      <p:sp>
        <p:nvSpPr>
          <p:cNvPr id="28675" name="TextBox 8"/>
          <p:cNvSpPr txBox="1">
            <a:spLocks noChangeArrowheads="1"/>
          </p:cNvSpPr>
          <p:nvPr/>
        </p:nvSpPr>
        <p:spPr bwMode="auto">
          <a:xfrm>
            <a:off x="4660900" y="3335338"/>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pPr>
            <a:r>
              <a:rPr lang="en-US" altLang="en-US" sz="1800" smtClean="0">
                <a:solidFill>
                  <a:prstClr val="black"/>
                </a:solidFill>
              </a:rPr>
              <a:t>Training leaders in primary care requires experience with high functioning clinics</a:t>
            </a:r>
            <a:br>
              <a:rPr lang="en-US" altLang="en-US" sz="1800" smtClean="0">
                <a:solidFill>
                  <a:prstClr val="black"/>
                </a:solidFill>
              </a:rPr>
            </a:br>
            <a:endParaRPr lang="en-US" altLang="en-US" sz="1800" smtClean="0">
              <a:solidFill>
                <a:prstClr val="black"/>
              </a:solidFill>
            </a:endParaRPr>
          </a:p>
          <a:p>
            <a:pPr defTabSz="914400" eaLnBrk="0" fontAlgn="base" hangingPunct="0">
              <a:spcBef>
                <a:spcPct val="0"/>
              </a:spcBef>
              <a:spcAft>
                <a:spcPct val="0"/>
              </a:spcAft>
            </a:pPr>
            <a:r>
              <a:rPr lang="en-US" altLang="en-US" sz="1800" smtClean="0">
                <a:solidFill>
                  <a:prstClr val="black"/>
                </a:solidFill>
              </a:rPr>
              <a:t>Well functioning clinics lead to positive clinic experiences</a:t>
            </a:r>
          </a:p>
        </p:txBody>
      </p:sp>
      <p:sp>
        <p:nvSpPr>
          <p:cNvPr id="28676" name="TextBox 9"/>
          <p:cNvSpPr txBox="1">
            <a:spLocks noChangeArrowheads="1"/>
          </p:cNvSpPr>
          <p:nvPr/>
        </p:nvSpPr>
        <p:spPr bwMode="auto">
          <a:xfrm>
            <a:off x="1484313" y="3438525"/>
            <a:ext cx="29718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14313" indent="-214313">
              <a:spcBef>
                <a:spcPct val="20000"/>
              </a:spcBef>
              <a:buFont typeface="Arial" panose="020B0604020202020204" pitchFamily="34" charset="0"/>
              <a:buChar char="•"/>
              <a:defRPr sz="3200">
                <a:solidFill>
                  <a:srgbClr val="007063"/>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rgbClr val="007063"/>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rgbClr val="007063"/>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rgbClr val="007063"/>
                </a:solidFill>
                <a:latin typeface="Arial" panose="020B0604020202020204" pitchFamily="34" charset="0"/>
                <a:ea typeface="ＭＳ Ｐゴシック" panose="020B0600070205080204" pitchFamily="34" charset="-128"/>
              </a:defRPr>
            </a:lvl9pPr>
          </a:lstStyle>
          <a:p>
            <a:pPr defTabSz="914400" eaLnBrk="0" fontAlgn="base" hangingPunct="0">
              <a:spcBef>
                <a:spcPct val="0"/>
              </a:spcBef>
              <a:spcAft>
                <a:spcPct val="0"/>
              </a:spcAft>
            </a:pPr>
            <a:r>
              <a:rPr lang="en-US" altLang="en-US" sz="1800" smtClean="0">
                <a:solidFill>
                  <a:prstClr val="black"/>
                </a:solidFill>
              </a:rPr>
              <a:t>Longitudinal experiential education in QI: DM PRIME MOC Part IV IPMA</a:t>
            </a:r>
          </a:p>
          <a:p>
            <a:pPr defTabSz="914400" eaLnBrk="0" fontAlgn="base" hangingPunct="0">
              <a:spcBef>
                <a:spcPct val="0"/>
              </a:spcBef>
              <a:spcAft>
                <a:spcPct val="0"/>
              </a:spcAft>
            </a:pPr>
            <a:endParaRPr lang="en-US" altLang="en-US" sz="1800" smtClean="0">
              <a:solidFill>
                <a:prstClr val="black"/>
              </a:solidFill>
            </a:endParaRPr>
          </a:p>
          <a:p>
            <a:pPr defTabSz="914400" eaLnBrk="0" fontAlgn="base" hangingPunct="0">
              <a:spcBef>
                <a:spcPct val="0"/>
              </a:spcBef>
              <a:spcAft>
                <a:spcPct val="0"/>
              </a:spcAft>
            </a:pPr>
            <a:r>
              <a:rPr lang="en-US" altLang="en-US" sz="1800" smtClean="0">
                <a:solidFill>
                  <a:prstClr val="black"/>
                </a:solidFill>
              </a:rPr>
              <a:t>R3 Leadership Curriculum empowers residents as leaders in clinic </a:t>
            </a:r>
          </a:p>
        </p:txBody>
      </p:sp>
      <p:pic>
        <p:nvPicPr>
          <p:cNvPr id="28677" name="Picture 2"/>
          <p:cNvPicPr>
            <a:picLocks noChangeAspect="1" noChangeArrowheads="1"/>
          </p:cNvPicPr>
          <p:nvPr/>
        </p:nvPicPr>
        <p:blipFill>
          <a:blip r:embed="rId3">
            <a:extLst>
              <a:ext uri="{28A0092B-C50C-407E-A947-70E740481C1C}">
                <a14:useLocalDpi xmlns:a14="http://schemas.microsoft.com/office/drawing/2010/main" val="0"/>
              </a:ext>
            </a:extLst>
          </a:blip>
          <a:srcRect l="49908" t="68611" r="17825" b="15559"/>
          <a:stretch>
            <a:fillRect/>
          </a:stretch>
        </p:blipFill>
        <p:spPr bwMode="auto">
          <a:xfrm>
            <a:off x="1387475" y="2100263"/>
            <a:ext cx="3167063" cy="874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2"/>
          <p:cNvPicPr>
            <a:picLocks noChangeAspect="1" noChangeArrowheads="1"/>
          </p:cNvPicPr>
          <p:nvPr/>
        </p:nvPicPr>
        <p:blipFill>
          <a:blip r:embed="rId3">
            <a:extLst>
              <a:ext uri="{28A0092B-C50C-407E-A947-70E740481C1C}">
                <a14:useLocalDpi xmlns:a14="http://schemas.microsoft.com/office/drawing/2010/main" val="0"/>
              </a:ext>
            </a:extLst>
          </a:blip>
          <a:srcRect l="14619" t="69952" r="52647" b="15559"/>
          <a:stretch>
            <a:fillRect/>
          </a:stretch>
        </p:blipFill>
        <p:spPr bwMode="auto">
          <a:xfrm>
            <a:off x="4672013" y="2171700"/>
            <a:ext cx="3211512"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750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79388" y="0"/>
            <a:ext cx="9323388" cy="968375"/>
          </a:xfrm>
        </p:spPr>
        <p:txBody>
          <a:bodyPr/>
          <a:lstStyle/>
          <a:p>
            <a:r>
              <a:rPr lang="en-US" altLang="en-US" sz="3200" smtClean="0">
                <a:latin typeface="Arial" panose="020B0604020202020204" pitchFamily="34" charset="0"/>
                <a:ea typeface="ＭＳ Ｐゴシック" panose="020B0600070205080204" pitchFamily="34" charset="-128"/>
              </a:rPr>
              <a:t>CEPC Building Blocks 10+3 Assessment   </a:t>
            </a:r>
            <a:br>
              <a:rPr lang="en-US" altLang="en-US" sz="3200" smtClean="0">
                <a:latin typeface="Arial" panose="020B0604020202020204" pitchFamily="34" charset="0"/>
                <a:ea typeface="ＭＳ Ｐゴシック" panose="020B0600070205080204" pitchFamily="34" charset="-128"/>
              </a:rPr>
            </a:br>
            <a:r>
              <a:rPr lang="en-US" altLang="en-US" sz="3200" smtClean="0">
                <a:latin typeface="Arial" panose="020B0604020202020204" pitchFamily="34" charset="0"/>
                <a:ea typeface="ＭＳ Ｐゴシック" panose="020B0600070205080204" pitchFamily="34" charset="-128"/>
              </a:rPr>
              <a:t>Jan 2017 </a:t>
            </a:r>
          </a:p>
        </p:txBody>
      </p:sp>
      <p:graphicFrame>
        <p:nvGraphicFramePr>
          <p:cNvPr id="30723" name="Chart 2"/>
          <p:cNvGraphicFramePr>
            <a:graphicFrameLocks noGrp="1"/>
          </p:cNvGraphicFramePr>
          <p:nvPr/>
        </p:nvGraphicFramePr>
        <p:xfrm>
          <a:off x="-50800" y="1150938"/>
          <a:ext cx="9245600" cy="5757862"/>
        </p:xfrm>
        <a:graphic>
          <a:graphicData uri="http://schemas.openxmlformats.org/presentationml/2006/ole">
            <mc:AlternateContent xmlns:mc="http://schemas.openxmlformats.org/markup-compatibility/2006">
              <mc:Choice xmlns:v="urn:schemas-microsoft-com:vml" Requires="v">
                <p:oleObj spid="_x0000_s1045" name="Chart" r:id="rId4" imgW="9252963" imgH="5766339" progId="Excel.Chart.8">
                  <p:embed/>
                </p:oleObj>
              </mc:Choice>
              <mc:Fallback>
                <p:oleObj name="Chart" r:id="rId4" imgW="9252963" imgH="5766339"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1150938"/>
                        <a:ext cx="924560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239115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r>
              <a:rPr lang="en-US" dirty="0" smtClean="0"/>
              <a:t>Department of Family Medicine</a:t>
            </a:r>
          </a:p>
          <a:p>
            <a:r>
              <a:rPr lang="en-US" dirty="0" smtClean="0"/>
              <a:t>Margaret Dobson, MD</a:t>
            </a:r>
          </a:p>
          <a:p>
            <a:r>
              <a:rPr lang="en-US" dirty="0" smtClean="0"/>
              <a:t>Residency Program Director</a:t>
            </a:r>
            <a:endParaRPr lang="en-US" dirty="0"/>
          </a:p>
        </p:txBody>
      </p:sp>
      <p:pic>
        <p:nvPicPr>
          <p:cNvPr id="4" name="Picture 3"/>
          <p:cNvPicPr>
            <a:picLocks noChangeAspect="1"/>
          </p:cNvPicPr>
          <p:nvPr/>
        </p:nvPicPr>
        <p:blipFill>
          <a:blip r:embed="rId2"/>
          <a:stretch>
            <a:fillRect/>
          </a:stretch>
        </p:blipFill>
        <p:spPr>
          <a:xfrm>
            <a:off x="1106100" y="1426003"/>
            <a:ext cx="7174806" cy="2254939"/>
          </a:xfrm>
          <a:prstGeom prst="rect">
            <a:avLst/>
          </a:prstGeom>
        </p:spPr>
      </p:pic>
    </p:spTree>
    <p:extLst>
      <p:ext uri="{BB962C8B-B14F-4D97-AF65-F5344CB8AC3E}">
        <p14:creationId xmlns:p14="http://schemas.microsoft.com/office/powerpoint/2010/main" val="1569925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University based, community focused program with semi-rural and urban underserved continuity clinic sites</a:t>
            </a:r>
          </a:p>
          <a:p>
            <a:r>
              <a:rPr lang="en-US" dirty="0" smtClean="0"/>
              <a:t>Department formed in 1978, first residency class graduates in 1982</a:t>
            </a:r>
          </a:p>
          <a:p>
            <a:r>
              <a:rPr lang="en-US" dirty="0" smtClean="0"/>
              <a:t>Varied history of successful recruitment</a:t>
            </a:r>
          </a:p>
          <a:p>
            <a:r>
              <a:rPr lang="en-US" dirty="0" smtClean="0"/>
              <a:t>Inpatient – 2 FM services (1 University and 1 community hospital) admitting department patients 24 hours 7 days a week, PLUS FMB (maternity service) at University hospital</a:t>
            </a:r>
          </a:p>
          <a:p>
            <a:r>
              <a:rPr lang="en-US" dirty="0" smtClean="0"/>
              <a:t>2010-2015 federal grant to expand from class of 10 to class of 11, with University approval to continue funded 11</a:t>
            </a:r>
            <a:r>
              <a:rPr lang="en-US" baseline="30000" dirty="0" smtClean="0"/>
              <a:t>th</a:t>
            </a:r>
            <a:r>
              <a:rPr lang="en-US" dirty="0" smtClean="0"/>
              <a:t> slot in 2015</a:t>
            </a:r>
          </a:p>
          <a:p>
            <a:r>
              <a:rPr lang="en-US" dirty="0" smtClean="0"/>
              <a:t>2017 university funds approved to expand to class of 13</a:t>
            </a:r>
            <a:endParaRPr lang="en-US" dirty="0"/>
          </a:p>
        </p:txBody>
      </p:sp>
      <p:pic>
        <p:nvPicPr>
          <p:cNvPr id="4" name="Picture 3"/>
          <p:cNvPicPr>
            <a:picLocks noChangeAspect="1"/>
          </p:cNvPicPr>
          <p:nvPr/>
        </p:nvPicPr>
        <p:blipFill>
          <a:blip r:embed="rId2"/>
          <a:stretch>
            <a:fillRect/>
          </a:stretch>
        </p:blipFill>
        <p:spPr>
          <a:xfrm>
            <a:off x="5463320" y="1072"/>
            <a:ext cx="3000375" cy="942975"/>
          </a:xfrm>
          <a:prstGeom prst="rect">
            <a:avLst/>
          </a:prstGeom>
        </p:spPr>
      </p:pic>
    </p:spTree>
    <p:extLst>
      <p:ext uri="{BB962C8B-B14F-4D97-AF65-F5344CB8AC3E}">
        <p14:creationId xmlns:p14="http://schemas.microsoft.com/office/powerpoint/2010/main" val="428374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677" y="689937"/>
            <a:ext cx="8229600" cy="1261955"/>
          </a:xfrm>
        </p:spPr>
        <p:txBody>
          <a:bodyPr>
            <a:normAutofit fontScale="90000"/>
          </a:bodyPr>
          <a:lstStyle/>
          <a:p>
            <a:pPr algn="l"/>
            <a:r>
              <a:rPr lang="en-US" dirty="0" smtClean="0"/>
              <a:t>2013</a:t>
            </a:r>
            <a:br>
              <a:rPr lang="en-US" dirty="0" smtClean="0"/>
            </a:br>
            <a:r>
              <a:rPr lang="en-US" dirty="0" smtClean="0"/>
              <a:t>Early motivations </a:t>
            </a:r>
            <a:r>
              <a:rPr lang="en-US" dirty="0" smtClean="0">
                <a:sym typeface="Wingdings" panose="05000000000000000000" pitchFamily="2" charset="2"/>
              </a:rPr>
              <a:t></a:t>
            </a:r>
            <a:r>
              <a:rPr lang="en-US" dirty="0" smtClean="0"/>
              <a:t> “clinic first”</a:t>
            </a:r>
            <a:endParaRPr lang="en-US" dirty="0"/>
          </a:p>
        </p:txBody>
      </p:sp>
      <p:sp>
        <p:nvSpPr>
          <p:cNvPr id="3" name="Content Placeholder 2"/>
          <p:cNvSpPr>
            <a:spLocks noGrp="1"/>
          </p:cNvSpPr>
          <p:nvPr>
            <p:ph idx="1"/>
          </p:nvPr>
        </p:nvSpPr>
        <p:spPr>
          <a:xfrm>
            <a:off x="3780692" y="1951893"/>
            <a:ext cx="4906108" cy="4906108"/>
          </a:xfrm>
        </p:spPr>
        <p:txBody>
          <a:bodyPr>
            <a:normAutofit fontScale="92500" lnSpcReduction="20000"/>
          </a:bodyPr>
          <a:lstStyle/>
          <a:p>
            <a:pPr lvl="1"/>
            <a:r>
              <a:rPr lang="en-US" dirty="0" smtClean="0"/>
              <a:t>Resident survey doesn’t support education over service</a:t>
            </a:r>
          </a:p>
          <a:p>
            <a:pPr lvl="1"/>
            <a:r>
              <a:rPr lang="en-US" dirty="0" smtClean="0"/>
              <a:t>To get “core” from 45/100 faculty use complicated math: familiar faculty refrain “I don’t know them that well…I’m not sure this is a trend…”</a:t>
            </a:r>
          </a:p>
          <a:p>
            <a:pPr lvl="1"/>
            <a:r>
              <a:rPr lang="en-US" dirty="0" smtClean="0"/>
              <a:t>Despite PCMH and population health curriculum: familiar resident refrain “that’s not my patient”</a:t>
            </a:r>
            <a:endParaRPr lang="en-US" dirty="0"/>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pic>
        <p:nvPicPr>
          <p:cNvPr id="5" name="Picture 4"/>
          <p:cNvPicPr>
            <a:picLocks noChangeAspect="1"/>
          </p:cNvPicPr>
          <p:nvPr/>
        </p:nvPicPr>
        <p:blipFill>
          <a:blip r:embed="rId3"/>
          <a:stretch>
            <a:fillRect/>
          </a:stretch>
        </p:blipFill>
        <p:spPr>
          <a:xfrm>
            <a:off x="686993" y="2269609"/>
            <a:ext cx="3445391" cy="3445391"/>
          </a:xfrm>
          <a:prstGeom prst="rect">
            <a:avLst/>
          </a:prstGeom>
        </p:spPr>
      </p:pic>
    </p:spTree>
    <p:extLst>
      <p:ext uri="{BB962C8B-B14F-4D97-AF65-F5344CB8AC3E}">
        <p14:creationId xmlns:p14="http://schemas.microsoft.com/office/powerpoint/2010/main" val="2963743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Pre-work</a:t>
            </a:r>
            <a:endParaRPr lang="en-US" dirty="0"/>
          </a:p>
        </p:txBody>
      </p:sp>
      <p:sp>
        <p:nvSpPr>
          <p:cNvPr id="3" name="Content Placeholder 2"/>
          <p:cNvSpPr>
            <a:spLocks noGrp="1"/>
          </p:cNvSpPr>
          <p:nvPr>
            <p:ph idx="1"/>
          </p:nvPr>
        </p:nvSpPr>
        <p:spPr/>
        <p:txBody>
          <a:bodyPr/>
          <a:lstStyle/>
          <a:p>
            <a:r>
              <a:rPr lang="en-US" dirty="0" smtClean="0"/>
              <a:t>Dedicated RSLG (PD plus continuity clinic med directors) engage in data</a:t>
            </a:r>
          </a:p>
          <a:p>
            <a:r>
              <a:rPr lang="en-US" dirty="0" smtClean="0"/>
              <a:t>Ensure health system recognized resident physicians as PCP in EHR</a:t>
            </a:r>
          </a:p>
          <a:p>
            <a:endParaRPr lang="en-US" dirty="0"/>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486274"/>
            <a:ext cx="3376246" cy="2136531"/>
          </a:xfrm>
          <a:prstGeom prst="rect">
            <a:avLst/>
          </a:prstGeom>
        </p:spPr>
      </p:pic>
      <p:sp>
        <p:nvSpPr>
          <p:cNvPr id="6" name="Rectangle 5"/>
          <p:cNvSpPr/>
          <p:nvPr/>
        </p:nvSpPr>
        <p:spPr>
          <a:xfrm>
            <a:off x="4572000" y="5893322"/>
            <a:ext cx="4572000" cy="646331"/>
          </a:xfrm>
          <a:prstGeom prst="rect">
            <a:avLst/>
          </a:prstGeom>
        </p:spPr>
        <p:txBody>
          <a:bodyPr>
            <a:spAutoFit/>
          </a:bodyPr>
          <a:lstStyle/>
          <a:p>
            <a:r>
              <a:rPr lang="en-US" dirty="0"/>
              <a:t>University of Michigan Bentley Historical Library</a:t>
            </a:r>
          </a:p>
        </p:txBody>
      </p:sp>
    </p:spTree>
    <p:extLst>
      <p:ext uri="{BB962C8B-B14F-4D97-AF65-F5344CB8AC3E}">
        <p14:creationId xmlns:p14="http://schemas.microsoft.com/office/powerpoint/2010/main" val="4246580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2015-2016</a:t>
            </a:r>
            <a:br>
              <a:rPr lang="en-US" dirty="0" smtClean="0"/>
            </a:br>
            <a:r>
              <a:rPr lang="en-US" dirty="0" smtClean="0"/>
              <a:t>incremental “clinic first”	</a:t>
            </a:r>
            <a:endParaRPr lang="en-US" dirty="0"/>
          </a:p>
        </p:txBody>
      </p:sp>
      <p:sp>
        <p:nvSpPr>
          <p:cNvPr id="3" name="Content Placeholder 2"/>
          <p:cNvSpPr>
            <a:spLocks noGrp="1"/>
          </p:cNvSpPr>
          <p:nvPr>
            <p:ph idx="1"/>
          </p:nvPr>
        </p:nvSpPr>
        <p:spPr>
          <a:xfrm>
            <a:off x="457200" y="2269609"/>
            <a:ext cx="4501662" cy="3946879"/>
          </a:xfrm>
        </p:spPr>
        <p:txBody>
          <a:bodyPr>
            <a:normAutofit fontScale="92500" lnSpcReduction="10000"/>
          </a:bodyPr>
          <a:lstStyle/>
          <a:p>
            <a:r>
              <a:rPr lang="en-US" dirty="0" smtClean="0"/>
              <a:t>Residency team commits to priority of </a:t>
            </a:r>
          </a:p>
          <a:p>
            <a:pPr marL="457200" lvl="1" indent="0">
              <a:buNone/>
            </a:pPr>
            <a:r>
              <a:rPr lang="en-US" dirty="0" smtClean="0"/>
              <a:t>+3</a:t>
            </a:r>
          </a:p>
          <a:p>
            <a:pPr marL="514350" indent="-457200"/>
            <a:r>
              <a:rPr lang="en-US" dirty="0" smtClean="0"/>
              <a:t>minor changes</a:t>
            </a:r>
          </a:p>
          <a:p>
            <a:pPr marL="914400" lvl="1" indent="-457200"/>
            <a:r>
              <a:rPr lang="en-US" dirty="0" smtClean="0"/>
              <a:t>Clinics blocked for team meetings</a:t>
            </a:r>
          </a:p>
          <a:p>
            <a:pPr marL="914400" lvl="1" indent="-457200"/>
            <a:r>
              <a:rPr lang="en-US" dirty="0" smtClean="0"/>
              <a:t>No jeopardy from clinic</a:t>
            </a:r>
          </a:p>
          <a:p>
            <a:pPr marL="914400" lvl="1" indent="-457200"/>
            <a:r>
              <a:rPr lang="en-US" dirty="0" smtClean="0"/>
              <a:t>Change one service to 2 week blocks</a:t>
            </a:r>
            <a:endParaRPr lang="en-US" dirty="0"/>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pic>
        <p:nvPicPr>
          <p:cNvPr id="6" name="Picture 5"/>
          <p:cNvPicPr>
            <a:picLocks noChangeAspect="1"/>
          </p:cNvPicPr>
          <p:nvPr/>
        </p:nvPicPr>
        <p:blipFill>
          <a:blip r:embed="rId3"/>
          <a:stretch>
            <a:fillRect/>
          </a:stretch>
        </p:blipFill>
        <p:spPr>
          <a:xfrm>
            <a:off x="4958862" y="2087047"/>
            <a:ext cx="4185138" cy="3946879"/>
          </a:xfrm>
          <a:prstGeom prst="rect">
            <a:avLst/>
          </a:prstGeom>
        </p:spPr>
      </p:pic>
    </p:spTree>
    <p:extLst>
      <p:ext uri="{BB962C8B-B14F-4D97-AF65-F5344CB8AC3E}">
        <p14:creationId xmlns:p14="http://schemas.microsoft.com/office/powerpoint/2010/main" val="71359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stage of practice transformation are you in?</a:t>
            </a:r>
            <a:endParaRPr lang="en-US" dirty="0"/>
          </a:p>
        </p:txBody>
      </p:sp>
      <p:sp>
        <p:nvSpPr>
          <p:cNvPr id="3" name="Content Placeholder 2"/>
          <p:cNvSpPr>
            <a:spLocks noGrp="1"/>
          </p:cNvSpPr>
          <p:nvPr>
            <p:ph idx="1"/>
          </p:nvPr>
        </p:nvSpPr>
        <p:spPr/>
        <p:txBody>
          <a:bodyPr/>
          <a:lstStyle/>
          <a:p>
            <a:pPr marL="0" indent="0">
              <a:buNone/>
            </a:pPr>
            <a:r>
              <a:rPr lang="en-US" dirty="0" smtClean="0"/>
              <a:t>A – pre-contemplation</a:t>
            </a:r>
          </a:p>
          <a:p>
            <a:pPr marL="0" indent="0">
              <a:buNone/>
            </a:pPr>
            <a:r>
              <a:rPr lang="en-US" dirty="0" smtClean="0"/>
              <a:t>B – contemplation</a:t>
            </a:r>
          </a:p>
          <a:p>
            <a:pPr marL="0" indent="0">
              <a:buNone/>
            </a:pPr>
            <a:r>
              <a:rPr lang="en-US" dirty="0" smtClean="0"/>
              <a:t>C – planning </a:t>
            </a:r>
          </a:p>
          <a:p>
            <a:pPr marL="0" indent="0">
              <a:buNone/>
            </a:pPr>
            <a:r>
              <a:rPr lang="en-US" dirty="0" smtClean="0"/>
              <a:t>D – Implemented</a:t>
            </a:r>
          </a:p>
          <a:p>
            <a:pPr marL="0" indent="0">
              <a:buNone/>
            </a:pPr>
            <a:r>
              <a:rPr lang="en-US" dirty="0" smtClean="0"/>
              <a:t>E – Please convince me , </a:t>
            </a:r>
            <a:endParaRPr lang="en-US" dirty="0"/>
          </a:p>
        </p:txBody>
      </p:sp>
    </p:spTree>
    <p:extLst>
      <p:ext uri="{BB962C8B-B14F-4D97-AF65-F5344CB8AC3E}">
        <p14:creationId xmlns:p14="http://schemas.microsoft.com/office/powerpoint/2010/main" val="29012865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2017</a:t>
            </a:r>
            <a:br>
              <a:rPr lang="en-US" dirty="0" smtClean="0"/>
            </a:br>
            <a:r>
              <a:rPr lang="en-US" dirty="0" smtClean="0"/>
              <a:t>Time of opportunity</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Departmental and institutional approval to fund expansion to 13/13/13</a:t>
            </a:r>
          </a:p>
          <a:p>
            <a:r>
              <a:rPr lang="en-US" dirty="0" smtClean="0"/>
              <a:t>“Clinic first” site visit --- by UCSF team</a:t>
            </a:r>
          </a:p>
          <a:p>
            <a:pPr lvl="1"/>
            <a:r>
              <a:rPr lang="en-US" dirty="0" smtClean="0"/>
              <a:t>attend to resident work life </a:t>
            </a:r>
          </a:p>
          <a:p>
            <a:pPr lvl="1"/>
            <a:r>
              <a:rPr lang="en-US" dirty="0" smtClean="0"/>
              <a:t>value continuity </a:t>
            </a:r>
          </a:p>
          <a:p>
            <a:pPr lvl="1"/>
            <a:r>
              <a:rPr lang="en-US" dirty="0" smtClean="0"/>
              <a:t>lose silos</a:t>
            </a:r>
          </a:p>
          <a:p>
            <a:pPr lvl="1"/>
            <a:r>
              <a:rPr lang="en-US" dirty="0" smtClean="0"/>
              <a:t>core faculty model</a:t>
            </a:r>
          </a:p>
          <a:p>
            <a:r>
              <a:rPr lang="en-US" dirty="0" smtClean="0"/>
              <a:t>Department strategic initiative funds effort towards core “principle” faculty model</a:t>
            </a:r>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spTree>
    <p:extLst>
      <p:ext uri="{BB962C8B-B14F-4D97-AF65-F5344CB8AC3E}">
        <p14:creationId xmlns:p14="http://schemas.microsoft.com/office/powerpoint/2010/main" val="571743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2018</a:t>
            </a:r>
            <a:br>
              <a:rPr lang="en-US" dirty="0" smtClean="0"/>
            </a:br>
            <a:r>
              <a:rPr lang="en-US" dirty="0" smtClean="0"/>
              <a:t>Rolling out new curriculum</a:t>
            </a:r>
            <a:endParaRPr lang="en-US" dirty="0"/>
          </a:p>
        </p:txBody>
      </p:sp>
      <p:sp>
        <p:nvSpPr>
          <p:cNvPr id="3" name="Content Placeholder 2"/>
          <p:cNvSpPr>
            <a:spLocks noGrp="1"/>
          </p:cNvSpPr>
          <p:nvPr>
            <p:ph idx="1"/>
          </p:nvPr>
        </p:nvSpPr>
        <p:spPr>
          <a:xfrm>
            <a:off x="147271" y="2087047"/>
            <a:ext cx="4132385" cy="3946879"/>
          </a:xfrm>
        </p:spPr>
        <p:txBody>
          <a:bodyPr>
            <a:normAutofit/>
          </a:bodyPr>
          <a:lstStyle/>
          <a:p>
            <a:pPr marL="0" indent="0">
              <a:buNone/>
            </a:pPr>
            <a:r>
              <a:rPr lang="en-US" sz="2700" dirty="0" smtClean="0"/>
              <a:t>WINS</a:t>
            </a:r>
          </a:p>
          <a:p>
            <a:pPr marL="0" indent="0">
              <a:buNone/>
            </a:pPr>
            <a:r>
              <a:rPr lang="en-US" sz="2500" dirty="0" smtClean="0"/>
              <a:t>- transitions of care curriculum</a:t>
            </a:r>
          </a:p>
          <a:p>
            <a:pPr>
              <a:buFontTx/>
              <a:buChar char="-"/>
            </a:pPr>
            <a:r>
              <a:rPr lang="en-US" sz="2500" dirty="0" smtClean="0"/>
              <a:t>2 week blocks</a:t>
            </a:r>
          </a:p>
          <a:p>
            <a:pPr>
              <a:buFontTx/>
              <a:buChar char="-"/>
            </a:pPr>
            <a:r>
              <a:rPr lang="en-US" sz="2500" dirty="0" smtClean="0"/>
              <a:t>Full days 1 location</a:t>
            </a:r>
          </a:p>
          <a:p>
            <a:pPr>
              <a:buFontTx/>
              <a:buChar char="-"/>
            </a:pPr>
            <a:r>
              <a:rPr lang="en-US" sz="2500" dirty="0"/>
              <a:t>d</a:t>
            </a:r>
            <a:r>
              <a:rPr lang="en-US" sz="2500" dirty="0" smtClean="0"/>
              <a:t>edicated jeopardy coverage</a:t>
            </a:r>
          </a:p>
          <a:p>
            <a:pPr>
              <a:buFontTx/>
              <a:buChar char="-"/>
            </a:pPr>
            <a:r>
              <a:rPr lang="en-US" sz="2500" dirty="0" smtClean="0"/>
              <a:t>+++ FMB, </a:t>
            </a:r>
            <a:r>
              <a:rPr lang="en-US" sz="2500" dirty="0" err="1" smtClean="0"/>
              <a:t>Peds</a:t>
            </a:r>
            <a:r>
              <a:rPr lang="en-US" sz="2500" dirty="0" smtClean="0"/>
              <a:t> ED, NH, home visits</a:t>
            </a:r>
          </a:p>
          <a:p>
            <a:pPr>
              <a:buFontTx/>
              <a:buChar char="-"/>
            </a:pPr>
            <a:endParaRPr lang="en-US" dirty="0"/>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sp>
        <p:nvSpPr>
          <p:cNvPr id="5" name="Content Placeholder 2"/>
          <p:cNvSpPr txBox="1">
            <a:spLocks/>
          </p:cNvSpPr>
          <p:nvPr/>
        </p:nvSpPr>
        <p:spPr>
          <a:xfrm>
            <a:off x="4800600" y="2083322"/>
            <a:ext cx="4132385" cy="39468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endParaRPr lang="en-US" dirty="0" smtClean="0">
              <a:solidFill>
                <a:prstClr val="black"/>
              </a:solidFill>
            </a:endParaRPr>
          </a:p>
          <a:p>
            <a:pPr>
              <a:buFontTx/>
              <a:buChar char="-"/>
            </a:pPr>
            <a:endParaRPr lang="en-US" dirty="0">
              <a:solidFill>
                <a:prstClr val="black"/>
              </a:solidFill>
            </a:endParaRPr>
          </a:p>
        </p:txBody>
      </p:sp>
      <p:pic>
        <p:nvPicPr>
          <p:cNvPr id="7" name="Picture 6"/>
          <p:cNvPicPr>
            <a:picLocks noChangeAspect="1"/>
          </p:cNvPicPr>
          <p:nvPr/>
        </p:nvPicPr>
        <p:blipFill>
          <a:blip r:embed="rId3"/>
          <a:stretch>
            <a:fillRect/>
          </a:stretch>
        </p:blipFill>
        <p:spPr>
          <a:xfrm>
            <a:off x="4385164" y="5382324"/>
            <a:ext cx="4237892" cy="1485697"/>
          </a:xfrm>
          <a:prstGeom prst="rect">
            <a:avLst/>
          </a:prstGeom>
        </p:spPr>
      </p:pic>
      <p:sp>
        <p:nvSpPr>
          <p:cNvPr id="8" name="TextBox 7"/>
          <p:cNvSpPr txBox="1"/>
          <p:nvPr/>
        </p:nvSpPr>
        <p:spPr>
          <a:xfrm>
            <a:off x="826477" y="6125172"/>
            <a:ext cx="3745523" cy="369332"/>
          </a:xfrm>
          <a:prstGeom prst="rect">
            <a:avLst/>
          </a:prstGeom>
          <a:noFill/>
        </p:spPr>
        <p:txBody>
          <a:bodyPr wrap="square" rtlCol="0">
            <a:spAutoFit/>
          </a:bodyPr>
          <a:lstStyle/>
          <a:p>
            <a:r>
              <a:rPr lang="en-US" dirty="0" smtClean="0">
                <a:solidFill>
                  <a:prstClr val="black"/>
                </a:solidFill>
              </a:rPr>
              <a:t>Courtesy of University of Michigan</a:t>
            </a:r>
            <a:endParaRPr lang="en-US" dirty="0">
              <a:solidFill>
                <a:prstClr val="black"/>
              </a:solidFill>
            </a:endParaRPr>
          </a:p>
        </p:txBody>
      </p:sp>
    </p:spTree>
    <p:extLst>
      <p:ext uri="{BB962C8B-B14F-4D97-AF65-F5344CB8AC3E}">
        <p14:creationId xmlns:p14="http://schemas.microsoft.com/office/powerpoint/2010/main" val="265941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2018</a:t>
            </a:r>
            <a:br>
              <a:rPr lang="en-US" dirty="0" smtClean="0"/>
            </a:br>
            <a:r>
              <a:rPr lang="en-US" dirty="0" smtClean="0"/>
              <a:t>Rolling out new curriculum</a:t>
            </a:r>
            <a:endParaRPr lang="en-US" dirty="0"/>
          </a:p>
        </p:txBody>
      </p:sp>
      <p:sp>
        <p:nvSpPr>
          <p:cNvPr id="3" name="Content Placeholder 2"/>
          <p:cNvSpPr>
            <a:spLocks noGrp="1"/>
          </p:cNvSpPr>
          <p:nvPr>
            <p:ph idx="1"/>
          </p:nvPr>
        </p:nvSpPr>
        <p:spPr>
          <a:xfrm>
            <a:off x="147271" y="2087047"/>
            <a:ext cx="4132385" cy="3946879"/>
          </a:xfrm>
        </p:spPr>
        <p:txBody>
          <a:bodyPr>
            <a:noAutofit/>
          </a:bodyPr>
          <a:lstStyle/>
          <a:p>
            <a:pPr marL="0" indent="0">
              <a:buNone/>
            </a:pPr>
            <a:r>
              <a:rPr lang="en-US" sz="2500" smtClean="0"/>
              <a:t>STRUGGLES</a:t>
            </a:r>
            <a:endParaRPr lang="en-US" sz="2500" dirty="0"/>
          </a:p>
          <a:p>
            <a:pPr>
              <a:buFontTx/>
              <a:buChar char="-"/>
            </a:pPr>
            <a:r>
              <a:rPr lang="en-US" sz="2500" dirty="0"/>
              <a:t>“If this is clinic first, what does that say about our inpatient services”</a:t>
            </a:r>
          </a:p>
          <a:p>
            <a:pPr>
              <a:buFontTx/>
              <a:buChar char="-"/>
            </a:pPr>
            <a:r>
              <a:rPr lang="en-US" sz="2500" dirty="0"/>
              <a:t>Our </a:t>
            </a:r>
            <a:r>
              <a:rPr lang="en-US" sz="2500" dirty="0" err="1"/>
              <a:t>peds</a:t>
            </a:r>
            <a:r>
              <a:rPr lang="en-US" sz="2500" dirty="0"/>
              <a:t> rotations didn’t move to 2 week blocks</a:t>
            </a:r>
          </a:p>
          <a:p>
            <a:pPr>
              <a:buFontTx/>
              <a:buChar char="-"/>
            </a:pPr>
            <a:r>
              <a:rPr lang="en-US" sz="2500" dirty="0"/>
              <a:t>Rewrite entire curriculum and goals and objectives</a:t>
            </a:r>
          </a:p>
          <a:p>
            <a:pPr>
              <a:buFontTx/>
              <a:buChar char="-"/>
            </a:pPr>
            <a:r>
              <a:rPr lang="en-US" sz="2500" dirty="0"/>
              <a:t>COMMUNICATION!!!!</a:t>
            </a:r>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sp>
        <p:nvSpPr>
          <p:cNvPr id="5" name="Content Placeholder 2"/>
          <p:cNvSpPr txBox="1">
            <a:spLocks/>
          </p:cNvSpPr>
          <p:nvPr/>
        </p:nvSpPr>
        <p:spPr>
          <a:xfrm>
            <a:off x="4800600" y="2083322"/>
            <a:ext cx="4132385" cy="39468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Arial"/>
              <a:buChar char="•"/>
              <a:defRPr sz="2400" b="0" i="0" kern="1200">
                <a:solidFill>
                  <a:schemeClr val="tx1"/>
                </a:solidFill>
                <a:latin typeface="Helvetica"/>
                <a:ea typeface="+mn-ea"/>
                <a:cs typeface="Helvetica"/>
              </a:defRPr>
            </a:lvl3pPr>
            <a:lvl4pPr marL="16002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Tx/>
              <a:buChar char="-"/>
            </a:pPr>
            <a:endParaRPr lang="en-US" dirty="0" smtClean="0">
              <a:solidFill>
                <a:prstClr val="black"/>
              </a:solidFill>
            </a:endParaRPr>
          </a:p>
          <a:p>
            <a:pPr>
              <a:buFontTx/>
              <a:buChar char="-"/>
            </a:pPr>
            <a:endParaRPr lang="en-US" dirty="0">
              <a:solidFill>
                <a:prstClr val="black"/>
              </a:solidFill>
            </a:endParaRPr>
          </a:p>
        </p:txBody>
      </p:sp>
      <p:pic>
        <p:nvPicPr>
          <p:cNvPr id="7" name="Picture 6"/>
          <p:cNvPicPr>
            <a:picLocks noChangeAspect="1"/>
          </p:cNvPicPr>
          <p:nvPr/>
        </p:nvPicPr>
        <p:blipFill>
          <a:blip r:embed="rId3"/>
          <a:stretch>
            <a:fillRect/>
          </a:stretch>
        </p:blipFill>
        <p:spPr>
          <a:xfrm>
            <a:off x="4385164" y="5382324"/>
            <a:ext cx="4237892" cy="1485697"/>
          </a:xfrm>
          <a:prstGeom prst="rect">
            <a:avLst/>
          </a:prstGeom>
        </p:spPr>
      </p:pic>
      <p:sp>
        <p:nvSpPr>
          <p:cNvPr id="8" name="TextBox 7"/>
          <p:cNvSpPr txBox="1"/>
          <p:nvPr/>
        </p:nvSpPr>
        <p:spPr>
          <a:xfrm>
            <a:off x="826477" y="6125172"/>
            <a:ext cx="3745523" cy="369332"/>
          </a:xfrm>
          <a:prstGeom prst="rect">
            <a:avLst/>
          </a:prstGeom>
          <a:noFill/>
        </p:spPr>
        <p:txBody>
          <a:bodyPr wrap="square" rtlCol="0">
            <a:spAutoFit/>
          </a:bodyPr>
          <a:lstStyle/>
          <a:p>
            <a:r>
              <a:rPr lang="en-US" dirty="0" smtClean="0">
                <a:solidFill>
                  <a:prstClr val="black"/>
                </a:solidFill>
              </a:rPr>
              <a:t>Courtesy of University of Michigan</a:t>
            </a:r>
            <a:endParaRPr lang="en-US" dirty="0">
              <a:solidFill>
                <a:prstClr val="black"/>
              </a:solidFill>
            </a:endParaRPr>
          </a:p>
        </p:txBody>
      </p:sp>
    </p:spTree>
    <p:extLst>
      <p:ext uri="{BB962C8B-B14F-4D97-AF65-F5344CB8AC3E}">
        <p14:creationId xmlns:p14="http://schemas.microsoft.com/office/powerpoint/2010/main" val="890059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Next steps</a:t>
            </a:r>
            <a:endParaRPr lang="en-US" dirty="0"/>
          </a:p>
        </p:txBody>
      </p:sp>
      <p:sp>
        <p:nvSpPr>
          <p:cNvPr id="3" name="Content Placeholder 2"/>
          <p:cNvSpPr>
            <a:spLocks noGrp="1"/>
          </p:cNvSpPr>
          <p:nvPr>
            <p:ph idx="1"/>
          </p:nvPr>
        </p:nvSpPr>
        <p:spPr/>
        <p:txBody>
          <a:bodyPr/>
          <a:lstStyle/>
          <a:p>
            <a:r>
              <a:rPr lang="en-US" dirty="0" smtClean="0"/>
              <a:t>Anticipating the full impact </a:t>
            </a:r>
          </a:p>
          <a:p>
            <a:r>
              <a:rPr lang="en-US" dirty="0" smtClean="0"/>
              <a:t>Planning academic work from this major change</a:t>
            </a:r>
          </a:p>
          <a:p>
            <a:r>
              <a:rPr lang="en-US" dirty="0" smtClean="0"/>
              <a:t>What to track, and when to start tracking</a:t>
            </a:r>
          </a:p>
          <a:p>
            <a:pPr lvl="1"/>
            <a:r>
              <a:rPr lang="en-US" dirty="0" smtClean="0"/>
              <a:t>I’m learning here too!</a:t>
            </a:r>
          </a:p>
          <a:p>
            <a:pPr lvl="1"/>
            <a:endParaRPr lang="en-US" dirty="0"/>
          </a:p>
          <a:p>
            <a:r>
              <a:rPr lang="en-US" dirty="0" smtClean="0"/>
              <a:t>New PD</a:t>
            </a:r>
          </a:p>
          <a:p>
            <a:endParaRPr lang="en-US" dirty="0"/>
          </a:p>
        </p:txBody>
      </p:sp>
      <p:pic>
        <p:nvPicPr>
          <p:cNvPr id="4" name="Picture 3"/>
          <p:cNvPicPr>
            <a:picLocks noChangeAspect="1"/>
          </p:cNvPicPr>
          <p:nvPr/>
        </p:nvPicPr>
        <p:blipFill>
          <a:blip r:embed="rId2"/>
          <a:stretch>
            <a:fillRect/>
          </a:stretch>
        </p:blipFill>
        <p:spPr>
          <a:xfrm>
            <a:off x="5146797" y="1072"/>
            <a:ext cx="3000375" cy="942975"/>
          </a:xfrm>
          <a:prstGeom prst="rect">
            <a:avLst/>
          </a:prstGeom>
        </p:spPr>
      </p:pic>
    </p:spTree>
    <p:extLst>
      <p:ext uri="{BB962C8B-B14F-4D97-AF65-F5344CB8AC3E}">
        <p14:creationId xmlns:p14="http://schemas.microsoft.com/office/powerpoint/2010/main" val="2298238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3621" y="4080351"/>
            <a:ext cx="8263466" cy="1752600"/>
          </a:xfrm>
        </p:spPr>
        <p:txBody>
          <a:bodyPr>
            <a:normAutofit/>
          </a:bodyPr>
          <a:lstStyle/>
          <a:p>
            <a:r>
              <a:rPr lang="en-US" dirty="0"/>
              <a:t>Department of Family and Community Medicine</a:t>
            </a:r>
          </a:p>
          <a:p>
            <a:r>
              <a:rPr lang="en-US" dirty="0"/>
              <a:t>Barbara H. Miller, MD -  Program Director</a:t>
            </a:r>
          </a:p>
          <a:p>
            <a:endParaRPr lang="en-US" dirty="0"/>
          </a:p>
        </p:txBody>
      </p:sp>
      <p:pic>
        <p:nvPicPr>
          <p:cNvPr id="4" name="Picture 3"/>
          <p:cNvPicPr>
            <a:picLocks noChangeAspect="1"/>
          </p:cNvPicPr>
          <p:nvPr/>
        </p:nvPicPr>
        <p:blipFill>
          <a:blip r:embed="rId2"/>
          <a:stretch>
            <a:fillRect/>
          </a:stretch>
        </p:blipFill>
        <p:spPr>
          <a:xfrm>
            <a:off x="533640" y="1811867"/>
            <a:ext cx="8123448" cy="1594901"/>
          </a:xfrm>
          <a:prstGeom prst="rect">
            <a:avLst/>
          </a:prstGeom>
        </p:spPr>
      </p:pic>
    </p:spTree>
    <p:extLst>
      <p:ext uri="{BB962C8B-B14F-4D97-AF65-F5344CB8AC3E}">
        <p14:creationId xmlns:p14="http://schemas.microsoft.com/office/powerpoint/2010/main" val="43962178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a:xfrm>
            <a:off x="457200" y="2269609"/>
            <a:ext cx="8229600" cy="4165058"/>
          </a:xfrm>
        </p:spPr>
        <p:txBody>
          <a:bodyPr>
            <a:normAutofit fontScale="92500" lnSpcReduction="10000"/>
          </a:bodyPr>
          <a:lstStyle/>
          <a:p>
            <a:r>
              <a:rPr lang="en-US" dirty="0"/>
              <a:t>Program established in </a:t>
            </a:r>
            <a:r>
              <a:rPr lang="en-US" dirty="0" smtClean="0"/>
              <a:t>mid-1970s, historically </a:t>
            </a:r>
            <a:r>
              <a:rPr lang="en-US" dirty="0"/>
              <a:t>successful </a:t>
            </a:r>
            <a:endParaRPr lang="en-US" dirty="0" smtClean="0"/>
          </a:p>
          <a:p>
            <a:r>
              <a:rPr lang="en-US" dirty="0" smtClean="0"/>
              <a:t>More recently, less successful…</a:t>
            </a:r>
          </a:p>
          <a:p>
            <a:pPr lvl="1"/>
            <a:r>
              <a:rPr lang="en-US" dirty="0" smtClean="0"/>
              <a:t>Multiple </a:t>
            </a:r>
            <a:r>
              <a:rPr lang="en-US" dirty="0"/>
              <a:t>factors, which led to downsizing (6-6-6)</a:t>
            </a:r>
          </a:p>
          <a:p>
            <a:pPr lvl="1"/>
            <a:r>
              <a:rPr lang="en-US" dirty="0"/>
              <a:t>Outcomes:</a:t>
            </a:r>
          </a:p>
          <a:p>
            <a:pPr lvl="2"/>
            <a:r>
              <a:rPr lang="en-US" dirty="0"/>
              <a:t>ACGME citations which were difficult to resolve</a:t>
            </a:r>
          </a:p>
          <a:p>
            <a:pPr lvl="2"/>
            <a:r>
              <a:rPr lang="en-US" dirty="0"/>
              <a:t>Disgruntled learners as measured on ACGME surveys</a:t>
            </a:r>
          </a:p>
          <a:p>
            <a:pPr lvl="2"/>
            <a:r>
              <a:rPr lang="en-US" dirty="0"/>
              <a:t>Declining ITE scores</a:t>
            </a:r>
          </a:p>
          <a:p>
            <a:pPr lvl="2"/>
            <a:r>
              <a:rPr lang="en-US" dirty="0"/>
              <a:t>~50% of classes going into hospitalist medicine</a:t>
            </a:r>
          </a:p>
          <a:p>
            <a:pPr lvl="2"/>
            <a:r>
              <a:rPr lang="en-US" dirty="0"/>
              <a:t>Poor </a:t>
            </a:r>
            <a:r>
              <a:rPr lang="en-US" dirty="0" smtClean="0"/>
              <a:t>continuity and unhappy </a:t>
            </a:r>
            <a:r>
              <a:rPr lang="en-US" dirty="0"/>
              <a:t>patients</a:t>
            </a:r>
          </a:p>
          <a:p>
            <a:endParaRPr lang="en-US" dirty="0"/>
          </a:p>
        </p:txBody>
      </p:sp>
      <p:pic>
        <p:nvPicPr>
          <p:cNvPr id="5" name="Picture 4"/>
          <p:cNvPicPr>
            <a:picLocks noChangeAspect="1"/>
          </p:cNvPicPr>
          <p:nvPr/>
        </p:nvPicPr>
        <p:blipFill>
          <a:blip r:embed="rId2"/>
          <a:stretch>
            <a:fillRect/>
          </a:stretch>
        </p:blipFill>
        <p:spPr>
          <a:xfrm>
            <a:off x="4343400" y="107204"/>
            <a:ext cx="4496634" cy="882838"/>
          </a:xfrm>
          <a:prstGeom prst="rect">
            <a:avLst/>
          </a:prstGeom>
        </p:spPr>
      </p:pic>
    </p:spTree>
    <p:extLst>
      <p:ext uri="{BB962C8B-B14F-4D97-AF65-F5344CB8AC3E}">
        <p14:creationId xmlns:p14="http://schemas.microsoft.com/office/powerpoint/2010/main" val="12495850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Motivating Factors for Change</a:t>
            </a:r>
          </a:p>
        </p:txBody>
      </p:sp>
      <p:sp>
        <p:nvSpPr>
          <p:cNvPr id="3" name="Content Placeholder 2"/>
          <p:cNvSpPr>
            <a:spLocks noGrp="1"/>
          </p:cNvSpPr>
          <p:nvPr>
            <p:ph idx="1"/>
          </p:nvPr>
        </p:nvSpPr>
        <p:spPr/>
        <p:txBody>
          <a:bodyPr>
            <a:normAutofit/>
          </a:bodyPr>
          <a:lstStyle/>
          <a:p>
            <a:r>
              <a:rPr lang="en-US" dirty="0"/>
              <a:t>In Fall 2015, we recognized that we were driving a 1970’s clinic in a 2020 world</a:t>
            </a:r>
            <a:r>
              <a:rPr lang="en-US" dirty="0" smtClean="0"/>
              <a:t>…</a:t>
            </a:r>
          </a:p>
          <a:p>
            <a:r>
              <a:rPr lang="en-US" dirty="0" smtClean="0"/>
              <a:t>Initial efforts already started, needed a framework…</a:t>
            </a:r>
            <a:endParaRPr lang="en-US" dirty="0"/>
          </a:p>
          <a:p>
            <a:r>
              <a:rPr lang="en-US" dirty="0"/>
              <a:t>New leadership (rising PD, rising MD) attended STFM’s Conference on Practice </a:t>
            </a:r>
            <a:r>
              <a:rPr lang="en-US" dirty="0" smtClean="0"/>
              <a:t>Improvement</a:t>
            </a:r>
          </a:p>
          <a:p>
            <a:endParaRPr lang="en-US" dirty="0"/>
          </a:p>
        </p:txBody>
      </p:sp>
      <p:pic>
        <p:nvPicPr>
          <p:cNvPr id="5" name="Picture 4"/>
          <p:cNvPicPr>
            <a:picLocks noChangeAspect="1"/>
          </p:cNvPicPr>
          <p:nvPr/>
        </p:nvPicPr>
        <p:blipFill>
          <a:blip r:embed="rId2"/>
          <a:stretch>
            <a:fillRect/>
          </a:stretch>
        </p:blipFill>
        <p:spPr>
          <a:xfrm>
            <a:off x="4025900" y="6399050"/>
            <a:ext cx="4343400" cy="395893"/>
          </a:xfrm>
          <a:prstGeom prst="rect">
            <a:avLst/>
          </a:prstGeom>
        </p:spPr>
      </p:pic>
      <p:pic>
        <p:nvPicPr>
          <p:cNvPr id="6" name="Picture 5"/>
          <p:cNvPicPr>
            <a:picLocks noChangeAspect="1"/>
          </p:cNvPicPr>
          <p:nvPr/>
        </p:nvPicPr>
        <p:blipFill>
          <a:blip r:embed="rId3"/>
          <a:stretch>
            <a:fillRect/>
          </a:stretch>
        </p:blipFill>
        <p:spPr>
          <a:xfrm>
            <a:off x="4343400" y="107204"/>
            <a:ext cx="4496634" cy="882838"/>
          </a:xfrm>
          <a:prstGeom prst="rect">
            <a:avLst/>
          </a:prstGeom>
        </p:spPr>
      </p:pic>
    </p:spTree>
    <p:extLst>
      <p:ext uri="{BB962C8B-B14F-4D97-AF65-F5344CB8AC3E}">
        <p14:creationId xmlns:p14="http://schemas.microsoft.com/office/powerpoint/2010/main" val="101218747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Path Forward</a:t>
            </a:r>
            <a:endParaRPr lang="en-US" dirty="0"/>
          </a:p>
        </p:txBody>
      </p:sp>
      <p:sp>
        <p:nvSpPr>
          <p:cNvPr id="3" name="Content Placeholder 2"/>
          <p:cNvSpPr>
            <a:spLocks noGrp="1"/>
          </p:cNvSpPr>
          <p:nvPr>
            <p:ph idx="1"/>
          </p:nvPr>
        </p:nvSpPr>
        <p:spPr>
          <a:xfrm>
            <a:off x="628650" y="2226468"/>
            <a:ext cx="7886700" cy="3692179"/>
          </a:xfrm>
        </p:spPr>
        <p:txBody>
          <a:bodyPr>
            <a:normAutofit/>
          </a:bodyPr>
          <a:lstStyle/>
          <a:p>
            <a:r>
              <a:rPr lang="en-US" dirty="0" smtClean="0"/>
              <a:t>Working groups for the four foundational Building Blocks</a:t>
            </a:r>
          </a:p>
          <a:p>
            <a:r>
              <a:rPr lang="en-US" dirty="0" smtClean="0"/>
              <a:t>DIO and I tackled the “+3” Building Blocks</a:t>
            </a:r>
          </a:p>
          <a:p>
            <a:pPr lvl="1"/>
            <a:r>
              <a:rPr lang="en-US" dirty="0" smtClean="0"/>
              <a:t>Resident Schedule </a:t>
            </a:r>
          </a:p>
          <a:p>
            <a:pPr lvl="1"/>
            <a:r>
              <a:rPr lang="en-US" dirty="0" smtClean="0"/>
              <a:t>Resident Engagement</a:t>
            </a:r>
          </a:p>
          <a:p>
            <a:pPr lvl="1"/>
            <a:r>
              <a:rPr lang="en-US" dirty="0" smtClean="0"/>
              <a:t>Resident Work-Life</a:t>
            </a:r>
            <a:endParaRPr lang="en-US" dirty="0"/>
          </a:p>
        </p:txBody>
      </p:sp>
      <p:pic>
        <p:nvPicPr>
          <p:cNvPr id="8" name="Picture 7"/>
          <p:cNvPicPr>
            <a:picLocks noChangeAspect="1" noChangeArrowheads="1"/>
          </p:cNvPicPr>
          <p:nvPr/>
        </p:nvPicPr>
        <p:blipFill>
          <a:blip r:embed="rId2" cstate="print"/>
          <a:srcRect l="24012" t="22348" r="27965" b="6656"/>
          <a:stretch>
            <a:fillRect/>
          </a:stretch>
        </p:blipFill>
        <p:spPr bwMode="auto">
          <a:xfrm>
            <a:off x="5126693" y="3884432"/>
            <a:ext cx="3435024" cy="2855085"/>
          </a:xfrm>
          <a:prstGeom prst="rect">
            <a:avLst/>
          </a:prstGeom>
          <a:noFill/>
          <a:ln w="9525">
            <a:noFill/>
            <a:miter lim="800000"/>
            <a:headEnd/>
            <a:tailEnd/>
          </a:ln>
        </p:spPr>
      </p:pic>
      <p:sp>
        <p:nvSpPr>
          <p:cNvPr id="9" name="Rectangle 8"/>
          <p:cNvSpPr>
            <a:spLocks noChangeArrowheads="1"/>
          </p:cNvSpPr>
          <p:nvPr/>
        </p:nvSpPr>
        <p:spPr bwMode="auto">
          <a:xfrm>
            <a:off x="5444069" y="6342546"/>
            <a:ext cx="905873" cy="400635"/>
          </a:xfrm>
          <a:prstGeom prst="rect">
            <a:avLst/>
          </a:prstGeom>
          <a:solidFill>
            <a:srgbClr val="2FECFF"/>
          </a:solidFill>
          <a:ln w="12700">
            <a:solidFill>
              <a:schemeClr val="bg1"/>
            </a:solidFill>
            <a:miter lim="800000"/>
            <a:headEnd/>
            <a:tailEnd/>
          </a:ln>
          <a:effectLst>
            <a:outerShdw dist="25401" dir="2700000" algn="br" rotWithShape="0">
              <a:srgbClr val="808080">
                <a:alpha val="59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b="1" dirty="0">
                <a:solidFill>
                  <a:prstClr val="black"/>
                </a:solidFill>
              </a:rPr>
              <a:t>Resident Schedule</a:t>
            </a:r>
          </a:p>
        </p:txBody>
      </p:sp>
      <p:sp>
        <p:nvSpPr>
          <p:cNvPr id="10" name="Rectangle 9"/>
          <p:cNvSpPr>
            <a:spLocks noChangeArrowheads="1"/>
          </p:cNvSpPr>
          <p:nvPr/>
        </p:nvSpPr>
        <p:spPr bwMode="auto">
          <a:xfrm>
            <a:off x="6376578" y="6338882"/>
            <a:ext cx="881978" cy="400635"/>
          </a:xfrm>
          <a:prstGeom prst="rect">
            <a:avLst/>
          </a:prstGeom>
          <a:solidFill>
            <a:srgbClr val="56E129"/>
          </a:solidFill>
          <a:ln w="12700">
            <a:solidFill>
              <a:schemeClr val="bg1"/>
            </a:solidFill>
            <a:miter lim="800000"/>
            <a:headEnd/>
            <a:tailEnd/>
          </a:ln>
          <a:effectLst>
            <a:outerShdw dist="25401" dir="2700000" algn="br" rotWithShape="0">
              <a:srgbClr val="808080">
                <a:alpha val="59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b="1" dirty="0">
                <a:solidFill>
                  <a:prstClr val="black"/>
                </a:solidFill>
              </a:rPr>
              <a:t>Resident Engagement</a:t>
            </a:r>
          </a:p>
        </p:txBody>
      </p:sp>
      <p:sp>
        <p:nvSpPr>
          <p:cNvPr id="11" name="Rectangle 10"/>
          <p:cNvSpPr>
            <a:spLocks noChangeArrowheads="1"/>
          </p:cNvSpPr>
          <p:nvPr/>
        </p:nvSpPr>
        <p:spPr bwMode="auto">
          <a:xfrm>
            <a:off x="7258556" y="6331554"/>
            <a:ext cx="959148" cy="411627"/>
          </a:xfrm>
          <a:prstGeom prst="rect">
            <a:avLst/>
          </a:prstGeom>
          <a:solidFill>
            <a:srgbClr val="6F77EE"/>
          </a:solidFill>
          <a:ln w="12700">
            <a:solidFill>
              <a:schemeClr val="bg1"/>
            </a:solidFill>
            <a:miter lim="800000"/>
            <a:headEnd/>
            <a:tailEnd/>
          </a:ln>
          <a:effectLst>
            <a:outerShdw dist="25401" dir="2700000" algn="br" rotWithShape="0">
              <a:srgbClr val="808080">
                <a:alpha val="59999"/>
              </a:srgb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50" b="1" dirty="0">
                <a:solidFill>
                  <a:prstClr val="black"/>
                </a:solidFill>
              </a:rPr>
              <a:t>Resident </a:t>
            </a:r>
            <a:r>
              <a:rPr lang="en-US" sz="1050" b="1" dirty="0" err="1">
                <a:solidFill>
                  <a:prstClr val="black"/>
                </a:solidFill>
              </a:rPr>
              <a:t>Worklife</a:t>
            </a:r>
            <a:endParaRPr lang="en-US" sz="1050" b="1" dirty="0">
              <a:solidFill>
                <a:prstClr val="black"/>
              </a:solidFill>
            </a:endParaRPr>
          </a:p>
        </p:txBody>
      </p:sp>
      <p:pic>
        <p:nvPicPr>
          <p:cNvPr id="12" name="Picture 11"/>
          <p:cNvPicPr>
            <a:picLocks noChangeAspect="1"/>
          </p:cNvPicPr>
          <p:nvPr/>
        </p:nvPicPr>
        <p:blipFill>
          <a:blip r:embed="rId3"/>
          <a:stretch>
            <a:fillRect/>
          </a:stretch>
        </p:blipFill>
        <p:spPr>
          <a:xfrm>
            <a:off x="4343400" y="107204"/>
            <a:ext cx="4496634" cy="882838"/>
          </a:xfrm>
          <a:prstGeom prst="rect">
            <a:avLst/>
          </a:prstGeom>
        </p:spPr>
      </p:pic>
      <p:sp>
        <p:nvSpPr>
          <p:cNvPr id="4" name="Oval 3"/>
          <p:cNvSpPr/>
          <p:nvPr/>
        </p:nvSpPr>
        <p:spPr>
          <a:xfrm>
            <a:off x="5001610" y="5609232"/>
            <a:ext cx="3560107" cy="1303360"/>
          </a:xfrm>
          <a:prstGeom prst="ellipse">
            <a:avLst/>
          </a:prstGeom>
          <a:noFill/>
          <a:ln w="76200">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54671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looks like:</a:t>
            </a:r>
            <a:endParaRPr lang="en-US" dirty="0"/>
          </a:p>
        </p:txBody>
      </p:sp>
      <p:graphicFrame>
        <p:nvGraphicFramePr>
          <p:cNvPr id="3" name="Table 2"/>
          <p:cNvGraphicFramePr>
            <a:graphicFrameLocks noGrp="1"/>
          </p:cNvGraphicFramePr>
          <p:nvPr>
            <p:extLst/>
          </p:nvPr>
        </p:nvGraphicFramePr>
        <p:xfrm>
          <a:off x="1188241" y="2125267"/>
          <a:ext cx="6767520" cy="1623677"/>
        </p:xfrm>
        <a:graphic>
          <a:graphicData uri="http://schemas.openxmlformats.org/drawingml/2006/table">
            <a:tbl>
              <a:tblPr>
                <a:tableStyleId>{5C22544A-7EE6-4342-B048-85BDC9FD1C3A}</a:tableStyleId>
              </a:tblPr>
              <a:tblGrid>
                <a:gridCol w="547561"/>
                <a:gridCol w="543760"/>
                <a:gridCol w="531400"/>
                <a:gridCol w="467709"/>
                <a:gridCol w="467709"/>
                <a:gridCol w="467709"/>
                <a:gridCol w="467709"/>
                <a:gridCol w="467709"/>
                <a:gridCol w="467709"/>
                <a:gridCol w="467709"/>
                <a:gridCol w="467709"/>
                <a:gridCol w="467709"/>
                <a:gridCol w="467709"/>
                <a:gridCol w="467709"/>
              </a:tblGrid>
              <a:tr h="236786">
                <a:tc>
                  <a:txBody>
                    <a:bodyPr/>
                    <a:lstStyle/>
                    <a:p>
                      <a:pPr algn="l" fontAlgn="b"/>
                      <a:endParaRPr lang="en-US" sz="800" b="0" i="0" u="none" strike="noStrike" dirty="0">
                        <a:solidFill>
                          <a:srgbClr val="000000"/>
                        </a:solidFill>
                        <a:effectLst/>
                        <a:latin typeface="Calibri" panose="020F0502020204030204" pitchFamily="34" charset="0"/>
                      </a:endParaRPr>
                    </a:p>
                  </a:txBody>
                  <a:tcPr marL="7144" marR="7144" marT="7144" marB="0" anchor="b"/>
                </a:tc>
                <a:tc>
                  <a:txBody>
                    <a:bodyPr/>
                    <a:lstStyle/>
                    <a:p>
                      <a:pPr algn="l" fontAlgn="b"/>
                      <a:endParaRPr lang="en-US" sz="800" b="0" i="0" u="none" strike="noStrike">
                        <a:solidFill>
                          <a:srgbClr val="000000"/>
                        </a:solidFill>
                        <a:effectLst/>
                        <a:latin typeface="Calibri" panose="020F0502020204030204" pitchFamily="34" charset="0"/>
                      </a:endParaRPr>
                    </a:p>
                  </a:txBody>
                  <a:tcPr marL="7144" marR="7144" marT="7144" marB="0" anchor="b"/>
                </a:tc>
                <a:tc>
                  <a:txBody>
                    <a:bodyPr/>
                    <a:lstStyle/>
                    <a:p>
                      <a:pPr algn="ctr" fontAlgn="b"/>
                      <a:r>
                        <a:rPr lang="en-US" sz="1100" u="none" strike="noStrike" dirty="0">
                          <a:effectLst/>
                        </a:rPr>
                        <a:t>1</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3</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5</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8</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10</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11</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12</a:t>
                      </a:r>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r>
              <a:tr h="225511">
                <a:tc rowSpan="2">
                  <a:txBody>
                    <a:bodyPr/>
                    <a:lstStyle/>
                    <a:p>
                      <a:pPr algn="ctr" fontAlgn="b"/>
                      <a:r>
                        <a:rPr lang="en-US" sz="1100" b="1" u="none" strike="noStrike" dirty="0">
                          <a:effectLst/>
                        </a:rPr>
                        <a:t>PGY-1</a:t>
                      </a:r>
                      <a:endParaRPr lang="en-US" sz="11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800" u="none" strike="noStrike" dirty="0">
                          <a:effectLst/>
                        </a:rPr>
                        <a:t>1/2 month</a:t>
                      </a:r>
                      <a:endParaRPr lang="en-US" sz="800" b="0" i="0" u="none" strike="noStrike" dirty="0">
                        <a:solidFill>
                          <a:srgbClr val="000000"/>
                        </a:solidFill>
                        <a:effectLst/>
                        <a:latin typeface="Calibri" panose="020F0502020204030204" pitchFamily="34" charset="0"/>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err="1">
                          <a:effectLst/>
                        </a:rPr>
                        <a:t>Peds</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err="1">
                          <a:effectLst/>
                        </a:rPr>
                        <a:t>Peds</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err="1">
                          <a:effectLst/>
                        </a:rPr>
                        <a:t>Peds</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err="1">
                          <a:effectLst/>
                        </a:rPr>
                        <a:t>Surg</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EM</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OB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OB </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OB-PNC</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NBN</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6786">
                <a:tc v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800" u="none" strike="noStrike" dirty="0">
                          <a:effectLst/>
                        </a:rPr>
                        <a:t>1/2 month</a:t>
                      </a:r>
                      <a:endParaRPr lang="en-US" sz="800" b="0" i="0" u="none" strike="noStrike" dirty="0">
                        <a:solidFill>
                          <a:srgbClr val="000000"/>
                        </a:solidFill>
                        <a:effectLst/>
                        <a:latin typeface="Calibri" panose="020F0502020204030204" pitchFamily="34" charset="0"/>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225511">
                <a:tc rowSpan="2">
                  <a:txBody>
                    <a:bodyPr/>
                    <a:lstStyle/>
                    <a:p>
                      <a:pPr algn="ctr" fontAlgn="b"/>
                      <a:r>
                        <a:rPr lang="en-US" sz="1100" b="1" u="none" strike="noStrike" dirty="0">
                          <a:effectLst/>
                        </a:rPr>
                        <a:t>PGY-2</a:t>
                      </a:r>
                      <a:endParaRPr lang="en-US" sz="11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800" u="none" strike="noStrike" dirty="0">
                          <a:effectLst/>
                        </a:rPr>
                        <a:t>1/2 month</a:t>
                      </a:r>
                      <a:endParaRPr lang="en-US" sz="800" b="0" i="0" u="none" strike="noStrike" dirty="0">
                        <a:solidFill>
                          <a:srgbClr val="000000"/>
                        </a:solidFill>
                        <a:effectLst/>
                        <a:latin typeface="Calibri" panose="020F0502020204030204" pitchFamily="34" charset="0"/>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GYN</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err="1">
                          <a:effectLst/>
                        </a:rPr>
                        <a:t>PedsEM</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ICU</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OB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Rural</a:t>
                      </a:r>
                      <a:endParaRPr lang="en-US" sz="900" b="1"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Geri</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OB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err="1">
                          <a:effectLst/>
                        </a:rPr>
                        <a:t>Derm</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Elective</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SM</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6786">
                <a:tc v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800" u="none" strike="noStrike" dirty="0">
                          <a:effectLst/>
                        </a:rPr>
                        <a:t>1/2 month</a:t>
                      </a:r>
                      <a:endParaRPr lang="en-US" sz="800" b="0" i="0" u="none" strike="noStrike" dirty="0">
                        <a:solidFill>
                          <a:srgbClr val="000000"/>
                        </a:solidFill>
                        <a:effectLst/>
                        <a:latin typeface="Calibri" panose="020F0502020204030204" pitchFamily="34" charset="0"/>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i="0" u="none" strike="noStrike" dirty="0" smtClean="0">
                          <a:solidFill>
                            <a:schemeClr val="dk1"/>
                          </a:solidFill>
                          <a:effectLst/>
                          <a:latin typeface="+mn-lt"/>
                        </a:rPr>
                        <a:t>ICU</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r h="225511">
                <a:tc rowSpan="2">
                  <a:txBody>
                    <a:bodyPr/>
                    <a:lstStyle/>
                    <a:p>
                      <a:pPr algn="ctr" fontAlgn="b"/>
                      <a:r>
                        <a:rPr lang="en-US" sz="1100" b="1" u="none" strike="noStrike" dirty="0">
                          <a:effectLst/>
                        </a:rPr>
                        <a:t>PGY-3</a:t>
                      </a:r>
                      <a:endParaRPr lang="en-US" sz="11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800" u="none" strike="noStrike" dirty="0">
                          <a:effectLst/>
                        </a:rPr>
                        <a:t>1/2 month</a:t>
                      </a:r>
                      <a:endParaRPr lang="en-US" sz="800" b="0" i="0" u="none" strike="noStrike" dirty="0">
                        <a:solidFill>
                          <a:srgbClr val="000000"/>
                        </a:solidFill>
                        <a:effectLst/>
                        <a:latin typeface="Calibri" panose="020F0502020204030204" pitchFamily="34" charset="0"/>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err="1">
                          <a:effectLst/>
                        </a:rPr>
                        <a:t>Gyn</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IP</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EM</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Geri</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Elective</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Elective</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Elective</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Elective</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Elective</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900" b="1" u="none" strike="noStrike" dirty="0">
                          <a:effectLst/>
                        </a:rPr>
                        <a:t>SM</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6786">
                <a:tc vMerge="1">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800" u="none" strike="noStrike" dirty="0">
                          <a:effectLst/>
                        </a:rPr>
                        <a:t>1/2 month</a:t>
                      </a:r>
                      <a:endParaRPr lang="en-US" sz="800" b="0" i="0" u="none" strike="noStrike" dirty="0">
                        <a:solidFill>
                          <a:srgbClr val="000000"/>
                        </a:solidFill>
                        <a:effectLst/>
                        <a:latin typeface="Calibri" panose="020F0502020204030204" pitchFamily="34" charset="0"/>
                      </a:endParaRPr>
                    </a:p>
                  </a:txBody>
                  <a:tcPr marL="7144" marR="7144" marT="7144" marB="0" anchor="ctr">
                    <a:lnR w="12700" cap="flat" cmpd="sng" algn="ctr">
                      <a:solidFill>
                        <a:schemeClr val="tx1"/>
                      </a:solidFill>
                      <a:prstDash val="solid"/>
                      <a:round/>
                      <a:headEnd type="none" w="med" len="med"/>
                      <a:tailEnd type="none" w="med" len="med"/>
                    </a:lnR>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r>
                        <a:rPr lang="en-US" sz="900" b="1" u="none" strike="noStrike" dirty="0">
                          <a:effectLst/>
                        </a:rPr>
                        <a:t>AMB</a:t>
                      </a:r>
                      <a:endParaRPr lang="en-US" sz="900" b="1"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r>
            </a:tbl>
          </a:graphicData>
        </a:graphic>
      </p:graphicFrame>
      <p:graphicFrame>
        <p:nvGraphicFramePr>
          <p:cNvPr id="4" name="Table 3"/>
          <p:cNvGraphicFramePr>
            <a:graphicFrameLocks noGrp="1"/>
          </p:cNvGraphicFramePr>
          <p:nvPr>
            <p:extLst/>
          </p:nvPr>
        </p:nvGraphicFramePr>
        <p:xfrm>
          <a:off x="2851347" y="4054626"/>
          <a:ext cx="3672282" cy="1757968"/>
        </p:xfrm>
        <a:graphic>
          <a:graphicData uri="http://schemas.openxmlformats.org/drawingml/2006/table">
            <a:tbl>
              <a:tblPr>
                <a:tableStyleId>{5C22544A-7EE6-4342-B048-85BDC9FD1C3A}</a:tableStyleId>
              </a:tblPr>
              <a:tblGrid>
                <a:gridCol w="612047"/>
                <a:gridCol w="612047"/>
                <a:gridCol w="612047"/>
                <a:gridCol w="612047"/>
                <a:gridCol w="612047"/>
                <a:gridCol w="612047"/>
              </a:tblGrid>
              <a:tr h="184268">
                <a:tc gridSpan="3">
                  <a:txBody>
                    <a:bodyPr/>
                    <a:lstStyle/>
                    <a:p>
                      <a:pPr algn="l" fontAlgn="b"/>
                      <a:r>
                        <a:rPr lang="en-US" sz="1100" b="1" u="none" strike="noStrike" dirty="0">
                          <a:effectLst/>
                        </a:rPr>
                        <a:t>The Ambulatory Mini-Block</a:t>
                      </a:r>
                      <a:endParaRPr lang="en-US" sz="1100" b="1"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r>
              <a:tr h="201510">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Mon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Tues</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Weds</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Thurs</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Fri</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915">
                <a:tc>
                  <a:txBody>
                    <a:bodyPr/>
                    <a:lstStyle/>
                    <a:p>
                      <a:pPr algn="ctr"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rgbClr val="FF0000"/>
                          </a:solidFill>
                          <a:effectLst/>
                        </a:rPr>
                        <a:t>Pr. Trans.</a:t>
                      </a:r>
                      <a:endParaRPr lang="en-US"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510">
                <a:tc>
                  <a:txBody>
                    <a:bodyPr/>
                    <a:lstStyle/>
                    <a:p>
                      <a:pPr algn="ctr" fontAlgn="b"/>
                      <a:r>
                        <a:rPr lang="en-US" sz="1100" u="none" strike="noStrike">
                          <a:effectLst/>
                        </a:rPr>
                        <a:t>PM</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rgbClr val="FF0000"/>
                          </a:solidFill>
                          <a:effectLst/>
                        </a:rPr>
                        <a:t>AA</a:t>
                      </a:r>
                      <a:endParaRPr lang="en-US"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rgbClr val="FF0000"/>
                          </a:solidFill>
                          <a:effectLst/>
                        </a:rPr>
                        <a:t>Theme</a:t>
                      </a:r>
                      <a:endParaRPr lang="en-US"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Clinic</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915">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bg1"/>
                    </a:solidFill>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T w="12700" cap="flat" cmpd="sng" algn="ctr">
                      <a:solidFill>
                        <a:schemeClr val="tx1"/>
                      </a:solidFill>
                      <a:prstDash val="solid"/>
                      <a:round/>
                      <a:headEnd type="none" w="med" len="med"/>
                      <a:tailEnd type="none" w="med" len="med"/>
                    </a:lnT>
                    <a:solidFill>
                      <a:schemeClr val="bg1"/>
                    </a:solidFill>
                  </a:tcPr>
                </a:tc>
              </a:tr>
              <a:tr h="191915">
                <a:tc gridSpan="3">
                  <a:txBody>
                    <a:bodyPr/>
                    <a:lstStyle/>
                    <a:p>
                      <a:pPr algn="l" fontAlgn="b"/>
                      <a:r>
                        <a:rPr lang="en-US" sz="1100" b="1" u="none" strike="noStrike" dirty="0">
                          <a:effectLst/>
                        </a:rPr>
                        <a:t>The Rotation Mini-Block</a:t>
                      </a:r>
                      <a:endParaRPr lang="en-US" sz="1100" b="1"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endParaRPr lang="en-US" sz="1100" b="0" i="0" u="none" strike="noStrike">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b">
                    <a:lnB w="12700" cap="flat" cmpd="sng" algn="ctr">
                      <a:solidFill>
                        <a:schemeClr val="tx1"/>
                      </a:solidFill>
                      <a:prstDash val="solid"/>
                      <a:round/>
                      <a:headEnd type="none" w="med" len="med"/>
                      <a:tailEnd type="none" w="med" len="med"/>
                    </a:lnB>
                  </a:tcPr>
                </a:tc>
              </a:tr>
              <a:tr h="201510">
                <a:tc>
                  <a:txBody>
                    <a:bodyPr/>
                    <a:lstStyle/>
                    <a:p>
                      <a:pPr algn="ctr" fontAlgn="b"/>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Mon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Tues</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Weds</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Thurs</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Fri</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1915">
                <a:tc>
                  <a:txBody>
                    <a:bodyPr/>
                    <a:lstStyle/>
                    <a:p>
                      <a:pPr algn="ctr" fontAlgn="b"/>
                      <a:r>
                        <a:rPr lang="en-US" sz="1100" u="none" strike="noStrike">
                          <a:effectLst/>
                        </a:rPr>
                        <a:t>AM</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Rotation</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510">
                <a:tc>
                  <a:txBody>
                    <a:bodyPr/>
                    <a:lstStyle/>
                    <a:p>
                      <a:pPr algn="ctr" fontAlgn="b"/>
                      <a:r>
                        <a:rPr lang="en-US" sz="1100" u="none" strike="noStrike">
                          <a:effectLst/>
                        </a:rPr>
                        <a:t>PM</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a:effectLst/>
                        </a:rPr>
                        <a:t>Rotation</a:t>
                      </a:r>
                      <a:endParaRPr lang="en-US" sz="1100" b="0" i="0" u="none" strike="noStrike">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solidFill>
                            <a:srgbClr val="FF0000"/>
                          </a:solidFill>
                          <a:effectLst/>
                        </a:rPr>
                        <a:t>AA</a:t>
                      </a:r>
                      <a:endParaRPr lang="en-US" sz="1100" b="0" i="0" u="none" strike="noStrike" dirty="0">
                        <a:solidFill>
                          <a:srgbClr val="FF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100" u="none" strike="noStrike" dirty="0">
                          <a:effectLst/>
                        </a:rPr>
                        <a:t>Rotation</a:t>
                      </a:r>
                      <a:endParaRPr lang="en-US" sz="1100" b="0" i="0" u="none" strike="noStrike" dirty="0">
                        <a:solidFill>
                          <a:srgbClr val="000000"/>
                        </a:solidFill>
                        <a:effectLst/>
                        <a:latin typeface="Calibri" panose="020F0502020204030204" pitchFamily="34"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5" name="Picture 4"/>
          <p:cNvPicPr>
            <a:picLocks noChangeAspect="1"/>
          </p:cNvPicPr>
          <p:nvPr/>
        </p:nvPicPr>
        <p:blipFill>
          <a:blip r:embed="rId2"/>
          <a:stretch>
            <a:fillRect/>
          </a:stretch>
        </p:blipFill>
        <p:spPr>
          <a:xfrm>
            <a:off x="4343400" y="107204"/>
            <a:ext cx="4496634" cy="882838"/>
          </a:xfrm>
          <a:prstGeom prst="rect">
            <a:avLst/>
          </a:prstGeom>
        </p:spPr>
      </p:pic>
      <p:pic>
        <p:nvPicPr>
          <p:cNvPr id="6" name="Picture 5"/>
          <p:cNvPicPr>
            <a:picLocks noChangeAspect="1"/>
          </p:cNvPicPr>
          <p:nvPr/>
        </p:nvPicPr>
        <p:blipFill>
          <a:blip r:embed="rId3"/>
          <a:stretch>
            <a:fillRect/>
          </a:stretch>
        </p:blipFill>
        <p:spPr>
          <a:xfrm>
            <a:off x="184763" y="6043025"/>
            <a:ext cx="8959237" cy="524680"/>
          </a:xfrm>
          <a:prstGeom prst="rect">
            <a:avLst/>
          </a:prstGeom>
        </p:spPr>
      </p:pic>
    </p:spTree>
    <p:extLst>
      <p:ext uri="{BB962C8B-B14F-4D97-AF65-F5344CB8AC3E}">
        <p14:creationId xmlns:p14="http://schemas.microsoft.com/office/powerpoint/2010/main" val="1663787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l"/>
            <a:r>
              <a:rPr lang="en-US" dirty="0" smtClean="0"/>
              <a:t>What we have learned… </a:t>
            </a:r>
            <a:br>
              <a:rPr lang="en-US" dirty="0" smtClean="0"/>
            </a:br>
            <a:r>
              <a:rPr lang="en-US" dirty="0" smtClean="0"/>
              <a:t>Benefits</a:t>
            </a:r>
            <a:endParaRPr lang="en-US" dirty="0"/>
          </a:p>
        </p:txBody>
      </p:sp>
      <p:sp>
        <p:nvSpPr>
          <p:cNvPr id="8" name="Content Placeholder 7"/>
          <p:cNvSpPr>
            <a:spLocks noGrp="1"/>
          </p:cNvSpPr>
          <p:nvPr>
            <p:ph idx="1"/>
          </p:nvPr>
        </p:nvSpPr>
        <p:spPr>
          <a:xfrm>
            <a:off x="457200" y="2269609"/>
            <a:ext cx="8229600" cy="4103895"/>
          </a:xfrm>
        </p:spPr>
        <p:txBody>
          <a:bodyPr>
            <a:normAutofit fontScale="85000" lnSpcReduction="20000"/>
          </a:bodyPr>
          <a:lstStyle/>
          <a:p>
            <a:r>
              <a:rPr lang="en-US" dirty="0" smtClean="0"/>
              <a:t>Resident Perspective:</a:t>
            </a:r>
          </a:p>
          <a:p>
            <a:pPr lvl="1"/>
            <a:r>
              <a:rPr lang="en-US" dirty="0" smtClean="0"/>
              <a:t>Wellbeing (work/life balance)… WORK LIFE!</a:t>
            </a:r>
          </a:p>
          <a:p>
            <a:pPr lvl="1"/>
            <a:r>
              <a:rPr lang="en-US" dirty="0" smtClean="0"/>
              <a:t>Clinic is home… ENGAGEMENT!</a:t>
            </a:r>
          </a:p>
          <a:p>
            <a:pPr lvl="1"/>
            <a:r>
              <a:rPr lang="en-US" dirty="0" smtClean="0"/>
              <a:t>Improved perception of learning and clinic environment</a:t>
            </a:r>
          </a:p>
          <a:p>
            <a:r>
              <a:rPr lang="en-US" dirty="0" smtClean="0"/>
              <a:t>Clinic Perspective:</a:t>
            </a:r>
          </a:p>
          <a:p>
            <a:pPr lvl="1"/>
            <a:r>
              <a:rPr lang="en-US" u="sng" dirty="0" smtClean="0"/>
              <a:t>Potentiated</a:t>
            </a:r>
            <a:r>
              <a:rPr lang="en-US" dirty="0" smtClean="0"/>
              <a:t> other improvements</a:t>
            </a:r>
          </a:p>
          <a:p>
            <a:pPr lvl="1"/>
            <a:r>
              <a:rPr lang="en-US" dirty="0" smtClean="0"/>
              <a:t>Major progress on TBC</a:t>
            </a:r>
          </a:p>
          <a:p>
            <a:r>
              <a:rPr lang="en-US" dirty="0" smtClean="0"/>
              <a:t>Patient Perspective:</a:t>
            </a:r>
          </a:p>
          <a:p>
            <a:pPr lvl="1"/>
            <a:r>
              <a:rPr lang="en-US" dirty="0" smtClean="0"/>
              <a:t>“I know when my doctor will be in the clinic!”</a:t>
            </a:r>
          </a:p>
          <a:p>
            <a:pPr lvl="1"/>
            <a:r>
              <a:rPr lang="en-US" dirty="0" smtClean="0"/>
              <a:t>Continuity rates doubled</a:t>
            </a:r>
          </a:p>
          <a:p>
            <a:pPr lvl="1"/>
            <a:endParaRPr lang="en-US" dirty="0"/>
          </a:p>
        </p:txBody>
      </p:sp>
      <p:pic>
        <p:nvPicPr>
          <p:cNvPr id="9" name="Picture 8"/>
          <p:cNvPicPr>
            <a:picLocks noChangeAspect="1"/>
          </p:cNvPicPr>
          <p:nvPr/>
        </p:nvPicPr>
        <p:blipFill>
          <a:blip r:embed="rId2"/>
          <a:stretch>
            <a:fillRect/>
          </a:stretch>
        </p:blipFill>
        <p:spPr>
          <a:xfrm>
            <a:off x="4343400" y="107204"/>
            <a:ext cx="4496634" cy="882838"/>
          </a:xfrm>
          <a:prstGeom prst="rect">
            <a:avLst/>
          </a:prstGeom>
        </p:spPr>
      </p:pic>
    </p:spTree>
    <p:extLst>
      <p:ext uri="{BB962C8B-B14F-4D97-AF65-F5344CB8AC3E}">
        <p14:creationId xmlns:p14="http://schemas.microsoft.com/office/powerpoint/2010/main" val="3047430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1200"/>
            <a:ext cx="7772400" cy="2200275"/>
          </a:xfrm>
        </p:spPr>
        <p:txBody>
          <a:bodyPr>
            <a:normAutofit fontScale="90000"/>
          </a:bodyPr>
          <a:lstStyle/>
          <a:p>
            <a:r>
              <a:rPr lang="en-US" dirty="0" smtClean="0"/>
              <a:t>What is Clinic first?</a:t>
            </a:r>
            <a:br>
              <a:rPr lang="en-US" dirty="0" smtClean="0"/>
            </a:br>
            <a:r>
              <a:rPr lang="en-US" dirty="0" smtClean="0"/>
              <a:t/>
            </a:r>
            <a:br>
              <a:rPr lang="en-US" dirty="0" smtClean="0"/>
            </a:br>
            <a:r>
              <a:rPr lang="en-US" sz="3600" dirty="0" smtClean="0"/>
              <a:t>STFM 2018</a:t>
            </a:r>
            <a:endParaRPr lang="en-US" sz="3600" dirty="0"/>
          </a:p>
        </p:txBody>
      </p:sp>
      <p:sp>
        <p:nvSpPr>
          <p:cNvPr id="4" name="Text Placeholder 2"/>
          <p:cNvSpPr txBox="1">
            <a:spLocks/>
          </p:cNvSpPr>
          <p:nvPr/>
        </p:nvSpPr>
        <p:spPr>
          <a:xfrm>
            <a:off x="609600" y="4672013"/>
            <a:ext cx="7772400" cy="1500187"/>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2"/>
                </a:solidFill>
                <a:latin typeface="+mn-lt"/>
                <a:ea typeface="+mn-ea"/>
                <a:cs typeface="+mn-cs"/>
              </a:defRPr>
            </a:lvl1pPr>
            <a:lvl2pPr marL="457200" indent="0" algn="l" defTabSz="914400" rtl="0" eaLnBrk="1" latinLnBrk="0" hangingPunct="1">
              <a:spcBef>
                <a:spcPct val="20000"/>
              </a:spcBef>
              <a:buClr>
                <a:schemeClr val="accent1"/>
              </a:buClr>
              <a:buSzPct val="85000"/>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9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400" kern="1200">
                <a:solidFill>
                  <a:schemeClr val="tx1">
                    <a:tint val="75000"/>
                  </a:schemeClr>
                </a:solidFill>
                <a:latin typeface="+mn-lt"/>
                <a:ea typeface="+mn-ea"/>
                <a:cs typeface="+mn-cs"/>
              </a:defRPr>
            </a:lvl9pPr>
          </a:lstStyle>
          <a:p>
            <a:pPr>
              <a:buClr>
                <a:srgbClr val="629DD1"/>
              </a:buClr>
            </a:pPr>
            <a:r>
              <a:rPr lang="en-US" b="1" dirty="0" smtClean="0">
                <a:solidFill>
                  <a:srgbClr val="ACCBF9"/>
                </a:solidFill>
              </a:rPr>
              <a:t>Marianna Kong, MD</a:t>
            </a:r>
          </a:p>
          <a:p>
            <a:pPr>
              <a:buClr>
                <a:srgbClr val="629DD1"/>
              </a:buClr>
            </a:pPr>
            <a:r>
              <a:rPr lang="en-US" b="1" dirty="0" smtClean="0">
                <a:solidFill>
                  <a:srgbClr val="ACCBF9"/>
                </a:solidFill>
              </a:rPr>
              <a:t>UCSF Center for Excellence in Primary Care</a:t>
            </a:r>
          </a:p>
          <a:p>
            <a:pPr>
              <a:buClr>
                <a:srgbClr val="629DD1"/>
              </a:buClr>
            </a:pPr>
            <a:endParaRPr lang="en-US" dirty="0">
              <a:solidFill>
                <a:srgbClr val="ACCBF9"/>
              </a:solidFill>
            </a:endParaRPr>
          </a:p>
        </p:txBody>
      </p:sp>
    </p:spTree>
    <p:extLst>
      <p:ext uri="{BB962C8B-B14F-4D97-AF65-F5344CB8AC3E}">
        <p14:creationId xmlns:p14="http://schemas.microsoft.com/office/powerpoint/2010/main" val="50793673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gn="l"/>
            <a:r>
              <a:rPr lang="en-US" sz="3600" dirty="0" smtClean="0"/>
              <a:t>What we have learned… </a:t>
            </a:r>
            <a:br>
              <a:rPr lang="en-US" sz="3600" dirty="0" smtClean="0"/>
            </a:br>
            <a:r>
              <a:rPr lang="en-US" sz="3600" dirty="0" smtClean="0"/>
              <a:t>Challenges</a:t>
            </a:r>
            <a:endParaRPr lang="en-US" sz="3600" dirty="0"/>
          </a:p>
        </p:txBody>
      </p:sp>
      <p:sp>
        <p:nvSpPr>
          <p:cNvPr id="12" name="Content Placeholder 11"/>
          <p:cNvSpPr>
            <a:spLocks noGrp="1"/>
          </p:cNvSpPr>
          <p:nvPr>
            <p:ph idx="1"/>
          </p:nvPr>
        </p:nvSpPr>
        <p:spPr>
          <a:xfrm>
            <a:off x="457200" y="2269609"/>
            <a:ext cx="8229600" cy="4199430"/>
          </a:xfrm>
        </p:spPr>
        <p:txBody>
          <a:bodyPr>
            <a:normAutofit fontScale="85000" lnSpcReduction="20000"/>
          </a:bodyPr>
          <a:lstStyle/>
          <a:p>
            <a:r>
              <a:rPr lang="en-US" sz="3600" dirty="0" smtClean="0"/>
              <a:t>CHANGE MANAGEMENT!!!!</a:t>
            </a:r>
          </a:p>
          <a:p>
            <a:r>
              <a:rPr lang="en-US" sz="3600" dirty="0" smtClean="0"/>
              <a:t>Fewer residents in hospital less = service gaps</a:t>
            </a:r>
          </a:p>
          <a:p>
            <a:r>
              <a:rPr lang="en-US" sz="3600" dirty="0" smtClean="0"/>
              <a:t>Recruiting…</a:t>
            </a:r>
          </a:p>
          <a:p>
            <a:r>
              <a:rPr lang="en-US" sz="3600" dirty="0" smtClean="0"/>
              <a:t>How much hospital medicine is the right amount?</a:t>
            </a:r>
          </a:p>
          <a:p>
            <a:r>
              <a:rPr lang="en-US" sz="3600" dirty="0" smtClean="0"/>
              <a:t>Accounting in hours vs. months</a:t>
            </a:r>
          </a:p>
          <a:p>
            <a:r>
              <a:rPr lang="en-US" sz="3600" dirty="0" smtClean="0"/>
              <a:t>Finding time to re-create portions of the curriculum</a:t>
            </a:r>
            <a:endParaRPr lang="en-US" sz="3600" dirty="0"/>
          </a:p>
        </p:txBody>
      </p:sp>
      <p:pic>
        <p:nvPicPr>
          <p:cNvPr id="9" name="Picture 8"/>
          <p:cNvPicPr>
            <a:picLocks noChangeAspect="1"/>
          </p:cNvPicPr>
          <p:nvPr/>
        </p:nvPicPr>
        <p:blipFill>
          <a:blip r:embed="rId3"/>
          <a:stretch>
            <a:fillRect/>
          </a:stretch>
        </p:blipFill>
        <p:spPr>
          <a:xfrm>
            <a:off x="4343400" y="107204"/>
            <a:ext cx="4496634" cy="882838"/>
          </a:xfrm>
          <a:prstGeom prst="rect">
            <a:avLst/>
          </a:prstGeom>
        </p:spPr>
      </p:pic>
    </p:spTree>
    <p:extLst>
      <p:ext uri="{BB962C8B-B14F-4D97-AF65-F5344CB8AC3E}">
        <p14:creationId xmlns:p14="http://schemas.microsoft.com/office/powerpoint/2010/main" val="7919510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658492" y="6148541"/>
            <a:ext cx="6154231" cy="369332"/>
          </a:xfrm>
          <a:prstGeom prst="rect">
            <a:avLst/>
          </a:prstGeom>
          <a:noFill/>
        </p:spPr>
        <p:txBody>
          <a:bodyPr wrap="square" rtlCol="0">
            <a:spAutoFit/>
          </a:bodyPr>
          <a:lstStyle/>
          <a:p>
            <a:r>
              <a:rPr lang="en-US" sz="900" kern="0" spc="80" dirty="0" smtClean="0">
                <a:solidFill>
                  <a:prstClr val="white"/>
                </a:solidFill>
                <a:latin typeface="Lato Regular" panose="020F0502020204030203" pitchFamily="34" charset="0"/>
                <a:cs typeface="Lato Light"/>
              </a:rPr>
              <a:t>DATE: May 8, 2018   PRESENTED BY: Alex Verdieck, Associate Residency Director, Roger Garvin, Program Director</a:t>
            </a:r>
            <a:endParaRPr lang="en-US" sz="900" kern="0" spc="80" dirty="0">
              <a:solidFill>
                <a:prstClr val="white"/>
              </a:solidFill>
              <a:latin typeface="Lato Regular" panose="020F0502020204030203" pitchFamily="34" charset="0"/>
              <a:cs typeface="Lato Light"/>
            </a:endParaRPr>
          </a:p>
        </p:txBody>
      </p:sp>
      <p:sp>
        <p:nvSpPr>
          <p:cNvPr id="4" name="TextBox 3"/>
          <p:cNvSpPr txBox="1"/>
          <p:nvPr/>
        </p:nvSpPr>
        <p:spPr>
          <a:xfrm>
            <a:off x="658492" y="3827120"/>
            <a:ext cx="5484110" cy="769441"/>
          </a:xfrm>
          <a:prstGeom prst="rect">
            <a:avLst/>
          </a:prstGeom>
          <a:noFill/>
        </p:spPr>
        <p:txBody>
          <a:bodyPr wrap="square" rtlCol="0">
            <a:spAutoFit/>
          </a:bodyPr>
          <a:lstStyle/>
          <a:p>
            <a:r>
              <a:rPr lang="en-US" sz="4400" b="1" dirty="0" smtClean="0">
                <a:solidFill>
                  <a:prstClr val="white"/>
                </a:solidFill>
                <a:latin typeface="Lato Regular"/>
                <a:cs typeface="Lato Regular"/>
              </a:rPr>
              <a:t>OHSU Portland</a:t>
            </a:r>
          </a:p>
        </p:txBody>
      </p:sp>
      <p:cxnSp>
        <p:nvCxnSpPr>
          <p:cNvPr id="6" name="Straight Connector 5" title="Straight line."/>
          <p:cNvCxnSpPr/>
          <p:nvPr/>
        </p:nvCxnSpPr>
        <p:spPr>
          <a:xfrm>
            <a:off x="725731" y="5762880"/>
            <a:ext cx="7594261" cy="864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7" name="Picture 6" descr="OHSU master brand logo." title="OHSU master brand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170" y="2416074"/>
            <a:ext cx="603495" cy="1034025"/>
          </a:xfrm>
          <a:prstGeom prst="rect">
            <a:avLst/>
          </a:prstGeom>
        </p:spPr>
      </p:pic>
    </p:spTree>
    <p:extLst>
      <p:ext uri="{BB962C8B-B14F-4D97-AF65-F5344CB8AC3E}">
        <p14:creationId xmlns:p14="http://schemas.microsoft.com/office/powerpoint/2010/main" val="24310039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p:cNvSpPr>
            <a:spLocks noGrp="1"/>
          </p:cNvSpPr>
          <p:nvPr>
            <p:ph type="pic" idx="1"/>
          </p:nvPr>
        </p:nvSpPr>
        <p:spPr/>
      </p:sp>
      <p:sp>
        <p:nvSpPr>
          <p:cNvPr id="3" name="Title 2"/>
          <p:cNvSpPr>
            <a:spLocks noGrp="1"/>
          </p:cNvSpPr>
          <p:nvPr>
            <p:ph type="title"/>
          </p:nvPr>
        </p:nvSpPr>
        <p:spPr>
          <a:xfrm>
            <a:off x="3396279" y="210972"/>
            <a:ext cx="5467880" cy="752528"/>
          </a:xfrm>
        </p:spPr>
        <p:txBody>
          <a:bodyPr/>
          <a:lstStyle/>
          <a:p>
            <a:r>
              <a:rPr lang="en-US" dirty="0">
                <a:solidFill>
                  <a:srgbClr val="002776"/>
                </a:solidFill>
              </a:rPr>
              <a:t>OHSU –Portland FM</a:t>
            </a:r>
          </a:p>
        </p:txBody>
      </p:sp>
      <p:sp>
        <p:nvSpPr>
          <p:cNvPr id="4" name="Content Placeholder 3"/>
          <p:cNvSpPr>
            <a:spLocks noGrp="1"/>
          </p:cNvSpPr>
          <p:nvPr>
            <p:ph idx="10"/>
          </p:nvPr>
        </p:nvSpPr>
        <p:spPr>
          <a:xfrm>
            <a:off x="3174898" y="1039528"/>
            <a:ext cx="5300242" cy="5300673"/>
          </a:xfrm>
        </p:spPr>
        <p:txBody>
          <a:bodyPr>
            <a:normAutofit lnSpcReduction="10000"/>
          </a:bodyPr>
          <a:lstStyle/>
          <a:p>
            <a:pPr marL="265176" indent="-173736">
              <a:spcAft>
                <a:spcPts val="2000"/>
              </a:spcAft>
              <a:buSzPct val="120000"/>
            </a:pPr>
            <a:r>
              <a:rPr lang="en-US" sz="2400" dirty="0" smtClean="0">
                <a:solidFill>
                  <a:srgbClr val="364852"/>
                </a:solidFill>
              </a:rPr>
              <a:t>12-12-12-12, </a:t>
            </a:r>
            <a:r>
              <a:rPr lang="en-US" sz="2400" dirty="0">
                <a:solidFill>
                  <a:srgbClr val="364852"/>
                </a:solidFill>
              </a:rPr>
              <a:t>5 </a:t>
            </a:r>
            <a:r>
              <a:rPr lang="en-US" sz="2400" dirty="0" smtClean="0">
                <a:solidFill>
                  <a:srgbClr val="364852"/>
                </a:solidFill>
              </a:rPr>
              <a:t>clinics</a:t>
            </a:r>
            <a:endParaRPr lang="en-US" sz="2400" dirty="0">
              <a:solidFill>
                <a:srgbClr val="364852"/>
              </a:solidFill>
            </a:endParaRPr>
          </a:p>
          <a:p>
            <a:pPr marL="265176" indent="-173736">
              <a:spcAft>
                <a:spcPts val="2000"/>
              </a:spcAft>
              <a:buSzPct val="120000"/>
            </a:pPr>
            <a:r>
              <a:rPr lang="en-US" sz="2400" dirty="0">
                <a:solidFill>
                  <a:srgbClr val="364852"/>
                </a:solidFill>
              </a:rPr>
              <a:t>C</a:t>
            </a:r>
            <a:r>
              <a:rPr lang="en-US" sz="2400" dirty="0" smtClean="0">
                <a:solidFill>
                  <a:srgbClr val="364852"/>
                </a:solidFill>
              </a:rPr>
              <a:t>ore </a:t>
            </a:r>
            <a:r>
              <a:rPr lang="en-US" sz="2400" dirty="0">
                <a:solidFill>
                  <a:srgbClr val="364852"/>
                </a:solidFill>
              </a:rPr>
              <a:t>faculty in </a:t>
            </a:r>
            <a:r>
              <a:rPr lang="en-US" sz="2400" dirty="0" smtClean="0">
                <a:solidFill>
                  <a:srgbClr val="364852"/>
                </a:solidFill>
              </a:rPr>
              <a:t>place, clinics have teams</a:t>
            </a:r>
            <a:endParaRPr lang="en-US" sz="2400" dirty="0">
              <a:solidFill>
                <a:srgbClr val="364852"/>
              </a:solidFill>
            </a:endParaRPr>
          </a:p>
          <a:p>
            <a:pPr marL="265176" indent="-173736">
              <a:spcAft>
                <a:spcPts val="2000"/>
              </a:spcAft>
              <a:buSzPct val="120000"/>
            </a:pPr>
            <a:r>
              <a:rPr lang="en-US" sz="2400" dirty="0" err="1" smtClean="0">
                <a:solidFill>
                  <a:srgbClr val="364852"/>
                </a:solidFill>
              </a:rPr>
              <a:t>Bodenheimer</a:t>
            </a:r>
            <a:r>
              <a:rPr lang="en-US" sz="2400" dirty="0" smtClean="0">
                <a:solidFill>
                  <a:srgbClr val="364852"/>
                </a:solidFill>
              </a:rPr>
              <a:t> </a:t>
            </a:r>
            <a:r>
              <a:rPr lang="en-US" sz="2400" dirty="0">
                <a:solidFill>
                  <a:srgbClr val="364852"/>
                </a:solidFill>
              </a:rPr>
              <a:t>guest lecture </a:t>
            </a:r>
            <a:r>
              <a:rPr lang="en-US" sz="2400" dirty="0" smtClean="0">
                <a:solidFill>
                  <a:srgbClr val="364852"/>
                </a:solidFill>
              </a:rPr>
              <a:t>2016</a:t>
            </a:r>
            <a:endParaRPr lang="en-US" sz="2400" dirty="0">
              <a:solidFill>
                <a:srgbClr val="364852"/>
              </a:solidFill>
            </a:endParaRPr>
          </a:p>
          <a:p>
            <a:pPr marL="265176" indent="-173736">
              <a:spcAft>
                <a:spcPts val="2000"/>
              </a:spcAft>
              <a:buSzPct val="120000"/>
            </a:pPr>
            <a:r>
              <a:rPr lang="en-US" sz="2400" dirty="0">
                <a:solidFill>
                  <a:srgbClr val="364852"/>
                </a:solidFill>
              </a:rPr>
              <a:t>“What is our mission?” retreat</a:t>
            </a:r>
          </a:p>
          <a:p>
            <a:pPr marL="265176" indent="-173736">
              <a:spcAft>
                <a:spcPts val="2000"/>
              </a:spcAft>
              <a:buSzPct val="120000"/>
            </a:pPr>
            <a:r>
              <a:rPr lang="en-US" sz="2400" dirty="0" smtClean="0">
                <a:solidFill>
                  <a:srgbClr val="364852"/>
                </a:solidFill>
              </a:rPr>
              <a:t>Goals: less transitions</a:t>
            </a:r>
            <a:r>
              <a:rPr lang="en-US" sz="2400" dirty="0">
                <a:solidFill>
                  <a:srgbClr val="364852"/>
                </a:solidFill>
              </a:rPr>
              <a:t>, teamness, wellness, </a:t>
            </a:r>
            <a:r>
              <a:rPr lang="en-US" sz="2400" dirty="0" smtClean="0">
                <a:solidFill>
                  <a:srgbClr val="364852"/>
                </a:solidFill>
              </a:rPr>
              <a:t>“right-sizing” inpatient training</a:t>
            </a:r>
            <a:endParaRPr lang="en-US" sz="2400" dirty="0">
              <a:solidFill>
                <a:srgbClr val="364852"/>
              </a:solidFill>
            </a:endParaRPr>
          </a:p>
          <a:p>
            <a:pPr marL="265176" indent="-173736">
              <a:spcAft>
                <a:spcPts val="2000"/>
              </a:spcAft>
              <a:buSzPct val="120000"/>
            </a:pPr>
            <a:endParaRPr lang="en-US" sz="1700" dirty="0">
              <a:solidFill>
                <a:srgbClr val="364852"/>
              </a:solidFill>
            </a:endParaRPr>
          </a:p>
        </p:txBody>
      </p:sp>
      <p:pic>
        <p:nvPicPr>
          <p:cNvPr id="5" name="Picture 4" descr="Image of researcher in a lab looking at a microscope." title="Researcher at bench image."/>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2445847" cy="6857999"/>
          </a:xfrm>
          <a:prstGeom prst="rect">
            <a:avLst/>
          </a:prstGeom>
          <a:ln>
            <a:noFill/>
          </a:ln>
        </p:spPr>
      </p:pic>
      <p:sp>
        <p:nvSpPr>
          <p:cNvPr id="7"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E889F8D-112E-4640-B23B-3BF5401BB34D}" type="slidenum">
              <a:rPr lang="en-US" sz="1200" smtClean="0">
                <a:solidFill>
                  <a:srgbClr val="585E60"/>
                </a:solidFill>
              </a:rPr>
              <a:pPr/>
              <a:t>62</a:t>
            </a:fld>
            <a:endParaRPr lang="en-US" sz="1200" dirty="0">
              <a:solidFill>
                <a:srgbClr val="585E60"/>
              </a:solidFill>
            </a:endParaRPr>
          </a:p>
        </p:txBody>
      </p:sp>
    </p:spTree>
    <p:extLst>
      <p:ext uri="{BB962C8B-B14F-4D97-AF65-F5344CB8AC3E}">
        <p14:creationId xmlns:p14="http://schemas.microsoft.com/office/powerpoint/2010/main" val="36420196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Image of OHSU tram car descending from Marquam Hill, above Gibbs Street pedestrian bridge." title="Tram image."/>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Title 2"/>
          <p:cNvSpPr>
            <a:spLocks noGrp="1"/>
          </p:cNvSpPr>
          <p:nvPr>
            <p:ph type="title"/>
          </p:nvPr>
        </p:nvSpPr>
        <p:spPr>
          <a:xfrm>
            <a:off x="3174898" y="306346"/>
            <a:ext cx="5467880" cy="752528"/>
          </a:xfrm>
        </p:spPr>
        <p:txBody>
          <a:bodyPr/>
          <a:lstStyle/>
          <a:p>
            <a:r>
              <a:rPr lang="en-US" dirty="0" smtClean="0">
                <a:solidFill>
                  <a:srgbClr val="002776"/>
                </a:solidFill>
              </a:rPr>
              <a:t>Curriculum Change</a:t>
            </a:r>
            <a:endParaRPr lang="en-US" dirty="0">
              <a:solidFill>
                <a:srgbClr val="002776"/>
              </a:solidFill>
            </a:endParaRPr>
          </a:p>
        </p:txBody>
      </p:sp>
      <p:sp>
        <p:nvSpPr>
          <p:cNvPr id="4" name="Content Placeholder 3"/>
          <p:cNvSpPr>
            <a:spLocks noGrp="1"/>
          </p:cNvSpPr>
          <p:nvPr>
            <p:ph idx="10"/>
          </p:nvPr>
        </p:nvSpPr>
        <p:spPr>
          <a:xfrm>
            <a:off x="3174898" y="1058874"/>
            <a:ext cx="5300242" cy="5664783"/>
          </a:xfrm>
        </p:spPr>
        <p:txBody>
          <a:bodyPr>
            <a:normAutofit fontScale="92500" lnSpcReduction="20000"/>
          </a:bodyPr>
          <a:lstStyle/>
          <a:p>
            <a:pPr marL="265176" indent="-173736">
              <a:spcAft>
                <a:spcPts val="2000"/>
              </a:spcAft>
              <a:buSzPct val="120000"/>
            </a:pPr>
            <a:r>
              <a:rPr lang="en-US" sz="2600" dirty="0">
                <a:solidFill>
                  <a:srgbClr val="364852"/>
                </a:solidFill>
              </a:rPr>
              <a:t>2x2 schedule implemented July 2017</a:t>
            </a:r>
          </a:p>
          <a:p>
            <a:pPr marL="265176" indent="-173736">
              <a:spcAft>
                <a:spcPts val="2000"/>
              </a:spcAft>
              <a:buSzPct val="120000"/>
            </a:pPr>
            <a:r>
              <a:rPr lang="en-US" sz="2600" dirty="0">
                <a:solidFill>
                  <a:srgbClr val="364852"/>
                </a:solidFill>
              </a:rPr>
              <a:t>July Intern clinic </a:t>
            </a:r>
            <a:r>
              <a:rPr lang="en-US" sz="2600" dirty="0" smtClean="0">
                <a:solidFill>
                  <a:srgbClr val="364852"/>
                </a:solidFill>
              </a:rPr>
              <a:t>month</a:t>
            </a:r>
          </a:p>
          <a:p>
            <a:pPr marL="265176" indent="-173736">
              <a:spcAft>
                <a:spcPts val="2000"/>
              </a:spcAft>
              <a:buSzPct val="120000"/>
            </a:pPr>
            <a:r>
              <a:rPr lang="en-US" sz="2600" dirty="0" smtClean="0">
                <a:solidFill>
                  <a:srgbClr val="364852"/>
                </a:solidFill>
              </a:rPr>
              <a:t>PGY2-4 </a:t>
            </a:r>
            <a:r>
              <a:rPr lang="en-US" sz="2600" dirty="0" smtClean="0">
                <a:solidFill>
                  <a:srgbClr val="364852"/>
                </a:solidFill>
              </a:rPr>
              <a:t>Winter outpatient /inpatient coverage</a:t>
            </a:r>
          </a:p>
          <a:p>
            <a:pPr marL="265176" indent="-173736">
              <a:spcAft>
                <a:spcPts val="2000"/>
              </a:spcAft>
              <a:buSzPct val="120000"/>
            </a:pPr>
            <a:r>
              <a:rPr lang="en-US" sz="2600" dirty="0" smtClean="0">
                <a:solidFill>
                  <a:srgbClr val="364852"/>
                </a:solidFill>
              </a:rPr>
              <a:t>Deep dive into decreasing transitions</a:t>
            </a:r>
            <a:endParaRPr lang="en-US" sz="2600" dirty="0">
              <a:solidFill>
                <a:srgbClr val="364852"/>
              </a:solidFill>
            </a:endParaRPr>
          </a:p>
          <a:p>
            <a:pPr marL="265176" indent="-173736">
              <a:spcAft>
                <a:spcPts val="2000"/>
              </a:spcAft>
              <a:buSzPct val="120000"/>
            </a:pPr>
            <a:r>
              <a:rPr lang="en-US" sz="2600" dirty="0">
                <a:solidFill>
                  <a:srgbClr val="364852"/>
                </a:solidFill>
              </a:rPr>
              <a:t>Clinic </a:t>
            </a:r>
            <a:r>
              <a:rPr lang="en-US" sz="2600" dirty="0" smtClean="0">
                <a:solidFill>
                  <a:srgbClr val="364852"/>
                </a:solidFill>
              </a:rPr>
              <a:t>weeks</a:t>
            </a:r>
          </a:p>
          <a:p>
            <a:pPr marL="265176" indent="-173736">
              <a:spcAft>
                <a:spcPts val="2000"/>
              </a:spcAft>
              <a:buSzPct val="120000"/>
            </a:pPr>
            <a:r>
              <a:rPr lang="en-US" sz="2600" dirty="0" smtClean="0">
                <a:solidFill>
                  <a:srgbClr val="364852"/>
                </a:solidFill>
              </a:rPr>
              <a:t>Dropped PGY1 IM month</a:t>
            </a:r>
          </a:p>
          <a:p>
            <a:pPr marL="265176" indent="-173736">
              <a:spcAft>
                <a:spcPts val="2000"/>
              </a:spcAft>
              <a:buSzPct val="120000"/>
            </a:pPr>
            <a:endParaRPr lang="en-US" dirty="0">
              <a:solidFill>
                <a:srgbClr val="364852"/>
              </a:solidFill>
            </a:endParaRPr>
          </a:p>
        </p:txBody>
      </p:sp>
      <p:sp>
        <p:nvSpPr>
          <p:cNvPr id="5"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50286C3-E658-BE4E-8A2C-A1707BFEDC1D}" type="slidenum">
              <a:rPr lang="en-US" sz="1200" smtClean="0">
                <a:solidFill>
                  <a:prstClr val="white"/>
                </a:solidFill>
                <a:latin typeface="Noto Serif" charset="0"/>
                <a:ea typeface="Noto Serif" charset="0"/>
                <a:cs typeface="Noto Serif" charset="0"/>
              </a:rPr>
              <a:pPr/>
              <a:t>63</a:t>
            </a:fld>
            <a:endParaRPr lang="en-US" sz="12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137034640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mage of front of Collaborative Life Sciences Building, two students descending staircase. " title="Collaborative Life Sciences Building image."/>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Title 2"/>
          <p:cNvSpPr>
            <a:spLocks noGrp="1"/>
          </p:cNvSpPr>
          <p:nvPr>
            <p:ph type="title"/>
          </p:nvPr>
        </p:nvSpPr>
        <p:spPr>
          <a:xfrm>
            <a:off x="3174898" y="306346"/>
            <a:ext cx="5467880" cy="752528"/>
          </a:xfrm>
        </p:spPr>
        <p:txBody>
          <a:bodyPr/>
          <a:lstStyle/>
          <a:p>
            <a:r>
              <a:rPr lang="en-US" dirty="0">
                <a:solidFill>
                  <a:srgbClr val="002776"/>
                </a:solidFill>
              </a:rPr>
              <a:t>C</a:t>
            </a:r>
            <a:r>
              <a:rPr lang="en-US" dirty="0" smtClean="0">
                <a:solidFill>
                  <a:srgbClr val="002776"/>
                </a:solidFill>
              </a:rPr>
              <a:t>hallenges</a:t>
            </a:r>
            <a:endParaRPr lang="en-US" dirty="0">
              <a:solidFill>
                <a:srgbClr val="002776"/>
              </a:solidFill>
            </a:endParaRPr>
          </a:p>
        </p:txBody>
      </p:sp>
      <p:sp>
        <p:nvSpPr>
          <p:cNvPr id="4" name="Content Placeholder 3"/>
          <p:cNvSpPr>
            <a:spLocks noGrp="1"/>
          </p:cNvSpPr>
          <p:nvPr>
            <p:ph idx="10"/>
          </p:nvPr>
        </p:nvSpPr>
        <p:spPr>
          <a:xfrm>
            <a:off x="3174898" y="1058874"/>
            <a:ext cx="5300242" cy="5299658"/>
          </a:xfrm>
        </p:spPr>
        <p:txBody>
          <a:bodyPr>
            <a:normAutofit/>
          </a:bodyPr>
          <a:lstStyle/>
          <a:p>
            <a:pPr marL="265176" indent="-173736">
              <a:spcAft>
                <a:spcPts val="2000"/>
              </a:spcAft>
              <a:buSzPct val="120000"/>
            </a:pPr>
            <a:r>
              <a:rPr lang="en-US" sz="2400" dirty="0">
                <a:solidFill>
                  <a:srgbClr val="364852"/>
                </a:solidFill>
              </a:rPr>
              <a:t>Interdepartmental discussions</a:t>
            </a:r>
          </a:p>
          <a:p>
            <a:pPr marL="265176" indent="-173736">
              <a:spcAft>
                <a:spcPts val="2000"/>
              </a:spcAft>
              <a:buSzPct val="120000"/>
            </a:pPr>
            <a:r>
              <a:rPr lang="en-US" sz="2400" dirty="0">
                <a:solidFill>
                  <a:srgbClr val="364852"/>
                </a:solidFill>
              </a:rPr>
              <a:t>Scheduling </a:t>
            </a:r>
            <a:r>
              <a:rPr lang="en-US" sz="2400" dirty="0" smtClean="0">
                <a:solidFill>
                  <a:srgbClr val="364852"/>
                </a:solidFill>
              </a:rPr>
              <a:t>July interns </a:t>
            </a:r>
            <a:r>
              <a:rPr lang="en-US" sz="2400" dirty="0">
                <a:solidFill>
                  <a:srgbClr val="364852"/>
                </a:solidFill>
              </a:rPr>
              <a:t>off</a:t>
            </a:r>
          </a:p>
          <a:p>
            <a:pPr marL="265176" indent="-173736">
              <a:spcAft>
                <a:spcPts val="2000"/>
              </a:spcAft>
              <a:buSzPct val="120000"/>
            </a:pPr>
            <a:r>
              <a:rPr lang="en-US" sz="2400" dirty="0">
                <a:solidFill>
                  <a:srgbClr val="364852"/>
                </a:solidFill>
              </a:rPr>
              <a:t>Buy in re: decreasing inpatient</a:t>
            </a:r>
          </a:p>
          <a:p>
            <a:pPr marL="265176" indent="-173736">
              <a:spcAft>
                <a:spcPts val="2000"/>
              </a:spcAft>
              <a:buSzPct val="120000"/>
            </a:pPr>
            <a:r>
              <a:rPr lang="en-US" sz="2400" dirty="0" smtClean="0">
                <a:solidFill>
                  <a:srgbClr val="364852"/>
                </a:solidFill>
              </a:rPr>
              <a:t>Schedules, schedules, </a:t>
            </a:r>
            <a:r>
              <a:rPr lang="en-US" sz="2400" dirty="0">
                <a:solidFill>
                  <a:srgbClr val="364852"/>
                </a:solidFill>
              </a:rPr>
              <a:t>schedules</a:t>
            </a:r>
          </a:p>
          <a:p>
            <a:pPr marL="265176" indent="-173736">
              <a:spcAft>
                <a:spcPts val="2000"/>
              </a:spcAft>
              <a:buSzPct val="120000"/>
            </a:pPr>
            <a:r>
              <a:rPr lang="en-US" sz="2400" dirty="0">
                <a:solidFill>
                  <a:srgbClr val="364852"/>
                </a:solidFill>
              </a:rPr>
              <a:t>Clinic #’s</a:t>
            </a:r>
            <a:r>
              <a:rPr lang="en-US" sz="2400" dirty="0" smtClean="0">
                <a:solidFill>
                  <a:srgbClr val="364852"/>
                </a:solidFill>
              </a:rPr>
              <a:t>?</a:t>
            </a:r>
          </a:p>
          <a:p>
            <a:pPr marL="265176" indent="-173736">
              <a:spcAft>
                <a:spcPts val="2000"/>
              </a:spcAft>
              <a:buSzPct val="120000"/>
            </a:pPr>
            <a:r>
              <a:rPr lang="en-US" sz="2400" dirty="0" smtClean="0">
                <a:solidFill>
                  <a:srgbClr val="364852"/>
                </a:solidFill>
              </a:rPr>
              <a:t>Loss of “class intensive weeks”</a:t>
            </a:r>
            <a:endParaRPr lang="en-US" sz="2400" dirty="0">
              <a:solidFill>
                <a:srgbClr val="364852"/>
              </a:solidFill>
            </a:endParaRPr>
          </a:p>
          <a:p>
            <a:pPr marL="265176" indent="-173736">
              <a:spcAft>
                <a:spcPts val="2000"/>
              </a:spcAft>
              <a:buSzPct val="120000"/>
            </a:pPr>
            <a:endParaRPr lang="en-US" dirty="0">
              <a:solidFill>
                <a:srgbClr val="364852"/>
              </a:solidFill>
            </a:endParaRPr>
          </a:p>
        </p:txBody>
      </p:sp>
      <p:sp>
        <p:nvSpPr>
          <p:cNvPr id="5"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1FAA02-F55D-FB43-9698-CA10BE095EE6}" type="slidenum">
              <a:rPr lang="en-US" sz="1200" smtClean="0">
                <a:solidFill>
                  <a:prstClr val="white"/>
                </a:solidFill>
                <a:latin typeface="Noto Serif" charset="0"/>
                <a:ea typeface="Noto Serif" charset="0"/>
                <a:cs typeface="Noto Serif" charset="0"/>
              </a:rPr>
              <a:pPr/>
              <a:t>64</a:t>
            </a:fld>
            <a:endParaRPr lang="en-US" sz="12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32173734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Image of front of Collaborative Life Sciences Building, two students descending staircase. " title="Collaborative Life Sciences Building image."/>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3" name="Title 2"/>
          <p:cNvSpPr>
            <a:spLocks noGrp="1"/>
          </p:cNvSpPr>
          <p:nvPr>
            <p:ph type="title"/>
          </p:nvPr>
        </p:nvSpPr>
        <p:spPr>
          <a:xfrm>
            <a:off x="3251900" y="66593"/>
            <a:ext cx="5467880" cy="752528"/>
          </a:xfrm>
        </p:spPr>
        <p:txBody>
          <a:bodyPr/>
          <a:lstStyle/>
          <a:p>
            <a:r>
              <a:rPr lang="en-US" dirty="0" smtClean="0">
                <a:solidFill>
                  <a:srgbClr val="002776"/>
                </a:solidFill>
              </a:rPr>
              <a:t>Benefits</a:t>
            </a:r>
            <a:endParaRPr lang="en-US" dirty="0">
              <a:solidFill>
                <a:srgbClr val="002776"/>
              </a:solidFill>
            </a:endParaRPr>
          </a:p>
        </p:txBody>
      </p:sp>
      <p:sp>
        <p:nvSpPr>
          <p:cNvPr id="4" name="Content Placeholder 3"/>
          <p:cNvSpPr>
            <a:spLocks noGrp="1"/>
          </p:cNvSpPr>
          <p:nvPr>
            <p:ph idx="10"/>
          </p:nvPr>
        </p:nvSpPr>
        <p:spPr>
          <a:xfrm>
            <a:off x="3174898" y="819121"/>
            <a:ext cx="5300242" cy="5705665"/>
          </a:xfrm>
        </p:spPr>
        <p:txBody>
          <a:bodyPr>
            <a:normAutofit fontScale="70000" lnSpcReduction="20000"/>
          </a:bodyPr>
          <a:lstStyle/>
          <a:p>
            <a:pPr marL="265176" indent="-173736">
              <a:spcAft>
                <a:spcPts val="2000"/>
              </a:spcAft>
              <a:buSzPct val="120000"/>
            </a:pPr>
            <a:r>
              <a:rPr lang="en-US" sz="2900" b="1" dirty="0" smtClean="0">
                <a:solidFill>
                  <a:srgbClr val="364852"/>
                </a:solidFill>
              </a:rPr>
              <a:t>Interns more comfortable in clinic </a:t>
            </a:r>
          </a:p>
          <a:p>
            <a:pPr marL="265176" indent="-173736">
              <a:spcAft>
                <a:spcPts val="2000"/>
              </a:spcAft>
              <a:buSzPct val="120000"/>
            </a:pPr>
            <a:r>
              <a:rPr lang="en-US" sz="2900" b="1" dirty="0" smtClean="0">
                <a:solidFill>
                  <a:srgbClr val="364852"/>
                </a:solidFill>
              </a:rPr>
              <a:t>Decreased transitions:   22-54 fewer/year</a:t>
            </a:r>
          </a:p>
          <a:p>
            <a:pPr marL="265176" indent="-173736">
              <a:spcAft>
                <a:spcPts val="2000"/>
              </a:spcAft>
              <a:buSzPct val="120000"/>
            </a:pPr>
            <a:r>
              <a:rPr lang="en-US" sz="2900" b="1" dirty="0" smtClean="0">
                <a:solidFill>
                  <a:srgbClr val="364852"/>
                </a:solidFill>
              </a:rPr>
              <a:t>Wellness </a:t>
            </a:r>
            <a:r>
              <a:rPr lang="en-US" sz="2900" b="1" dirty="0">
                <a:solidFill>
                  <a:srgbClr val="364852"/>
                </a:solidFill>
              </a:rPr>
              <a:t>“I can do anything for 2 </a:t>
            </a:r>
            <a:r>
              <a:rPr lang="en-US" sz="2900" b="1" dirty="0" smtClean="0">
                <a:solidFill>
                  <a:srgbClr val="364852"/>
                </a:solidFill>
              </a:rPr>
              <a:t>weeks”</a:t>
            </a:r>
          </a:p>
          <a:p>
            <a:pPr marL="265176" indent="-173736">
              <a:spcAft>
                <a:spcPts val="2000"/>
              </a:spcAft>
              <a:buSzPct val="120000"/>
            </a:pPr>
            <a:r>
              <a:rPr lang="en-US" sz="2900" b="1" dirty="0" smtClean="0">
                <a:solidFill>
                  <a:srgbClr val="364852"/>
                </a:solidFill>
              </a:rPr>
              <a:t>Opportunity to revamp curriculum</a:t>
            </a:r>
          </a:p>
          <a:p>
            <a:pPr marL="265176" indent="-173736">
              <a:spcAft>
                <a:spcPts val="2000"/>
              </a:spcAft>
              <a:buSzPct val="120000"/>
            </a:pPr>
            <a:r>
              <a:rPr lang="en-US" sz="2900" b="1" dirty="0" smtClean="0">
                <a:solidFill>
                  <a:srgbClr val="364852"/>
                </a:solidFill>
              </a:rPr>
              <a:t>New educational day</a:t>
            </a:r>
            <a:endParaRPr lang="en-US" sz="2900" b="1" dirty="0">
              <a:solidFill>
                <a:srgbClr val="364852"/>
              </a:solidFill>
            </a:endParaRPr>
          </a:p>
          <a:p>
            <a:pPr marL="265176" indent="-173736">
              <a:spcAft>
                <a:spcPts val="2000"/>
              </a:spcAft>
              <a:buSzPct val="120000"/>
            </a:pPr>
            <a:r>
              <a:rPr lang="en-US" sz="2900" b="1" dirty="0" smtClean="0">
                <a:solidFill>
                  <a:srgbClr val="364852"/>
                </a:solidFill>
              </a:rPr>
              <a:t>Teamness, inpatient teams stay whole all day</a:t>
            </a:r>
          </a:p>
          <a:p>
            <a:pPr marL="665226" lvl="1" indent="-173736">
              <a:spcAft>
                <a:spcPts val="2000"/>
              </a:spcAft>
              <a:buSzPct val="120000"/>
            </a:pPr>
            <a:r>
              <a:rPr lang="en-US" sz="2900" b="1" dirty="0" smtClean="0">
                <a:solidFill>
                  <a:srgbClr val="364852"/>
                </a:solidFill>
              </a:rPr>
              <a:t>Teaching / intern support	</a:t>
            </a:r>
          </a:p>
          <a:p>
            <a:pPr marL="491490" lvl="1" indent="0">
              <a:spcAft>
                <a:spcPts val="2000"/>
              </a:spcAft>
              <a:buSzPct val="120000"/>
              <a:buNone/>
            </a:pPr>
            <a:endParaRPr lang="en-US" b="1" dirty="0" smtClean="0">
              <a:solidFill>
                <a:srgbClr val="364852"/>
              </a:solidFill>
            </a:endParaRPr>
          </a:p>
          <a:p>
            <a:pPr marL="665226" lvl="1" indent="-173736">
              <a:spcAft>
                <a:spcPts val="2000"/>
              </a:spcAft>
              <a:buSzPct val="120000"/>
            </a:pPr>
            <a:endParaRPr lang="en-US" dirty="0">
              <a:solidFill>
                <a:srgbClr val="364852"/>
              </a:solidFill>
            </a:endParaRPr>
          </a:p>
          <a:p>
            <a:pPr marL="265176" indent="-173736">
              <a:spcAft>
                <a:spcPts val="2000"/>
              </a:spcAft>
              <a:buSzPct val="120000"/>
            </a:pPr>
            <a:endParaRPr lang="en-US" dirty="0">
              <a:solidFill>
                <a:srgbClr val="364852"/>
              </a:solidFill>
            </a:endParaRPr>
          </a:p>
        </p:txBody>
      </p:sp>
      <p:sp>
        <p:nvSpPr>
          <p:cNvPr id="5"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11FAA02-F55D-FB43-9698-CA10BE095EE6}" type="slidenum">
              <a:rPr lang="en-US" sz="1200" smtClean="0">
                <a:solidFill>
                  <a:prstClr val="white"/>
                </a:solidFill>
                <a:latin typeface="Noto Serif" charset="0"/>
                <a:ea typeface="Noto Serif" charset="0"/>
                <a:cs typeface="Noto Serif" charset="0"/>
              </a:rPr>
              <a:pPr/>
              <a:t>65</a:t>
            </a:fld>
            <a:endParaRPr lang="en-US" sz="12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34462744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a:xfrm>
            <a:off x="3458984" y="306346"/>
            <a:ext cx="5467880" cy="752528"/>
          </a:xfrm>
        </p:spPr>
        <p:txBody>
          <a:bodyPr/>
          <a:lstStyle/>
          <a:p>
            <a:r>
              <a:rPr lang="en-US" dirty="0"/>
              <a:t>Words of Wisdom</a:t>
            </a:r>
          </a:p>
        </p:txBody>
      </p:sp>
      <p:sp>
        <p:nvSpPr>
          <p:cNvPr id="4" name="Content Placeholder 3"/>
          <p:cNvSpPr>
            <a:spLocks noGrp="1"/>
          </p:cNvSpPr>
          <p:nvPr>
            <p:ph idx="10"/>
          </p:nvPr>
        </p:nvSpPr>
        <p:spPr>
          <a:xfrm>
            <a:off x="2643053" y="1435138"/>
            <a:ext cx="5300242" cy="3314757"/>
          </a:xfrm>
        </p:spPr>
        <p:txBody>
          <a:bodyPr>
            <a:normAutofit/>
          </a:bodyPr>
          <a:lstStyle/>
          <a:p>
            <a:r>
              <a:rPr lang="en-US" sz="2400" b="1" dirty="0"/>
              <a:t>Planning timeline, project </a:t>
            </a:r>
            <a:r>
              <a:rPr lang="en-US" sz="2400" b="1" dirty="0" smtClean="0"/>
              <a:t>manager</a:t>
            </a:r>
          </a:p>
          <a:p>
            <a:endParaRPr lang="en-US" sz="2400" b="1" dirty="0"/>
          </a:p>
          <a:p>
            <a:r>
              <a:rPr lang="en-US" sz="2400" b="1" dirty="0" smtClean="0"/>
              <a:t>Communication</a:t>
            </a:r>
          </a:p>
          <a:p>
            <a:endParaRPr lang="en-US" sz="2400" b="1" dirty="0"/>
          </a:p>
          <a:p>
            <a:r>
              <a:rPr lang="en-US" sz="2400" b="1" dirty="0"/>
              <a:t>Resident involvement</a:t>
            </a:r>
          </a:p>
          <a:p>
            <a:endParaRPr lang="en-US" dirty="0"/>
          </a:p>
        </p:txBody>
      </p:sp>
      <p:pic>
        <p:nvPicPr>
          <p:cNvPr id="5" name="Picture 4" descr="Backlit cell image." title="Backlit cell."/>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2445849" cy="6858000"/>
          </a:xfrm>
          <a:prstGeom prst="rect">
            <a:avLst/>
          </a:prstGeom>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C55B48-86F2-D542-81FD-386C69DBE199}" type="slidenum">
              <a:rPr lang="en-US" sz="1200" smtClean="0">
                <a:solidFill>
                  <a:prstClr val="white"/>
                </a:solidFill>
                <a:latin typeface="Noto Serif" charset="0"/>
                <a:ea typeface="Noto Serif" charset="0"/>
                <a:cs typeface="Noto Serif" charset="0"/>
              </a:rPr>
              <a:pPr/>
              <a:t>66</a:t>
            </a:fld>
            <a:endParaRPr lang="en-US" sz="12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1334615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itle 2"/>
          <p:cNvSpPr>
            <a:spLocks noGrp="1"/>
          </p:cNvSpPr>
          <p:nvPr>
            <p:ph type="title"/>
          </p:nvPr>
        </p:nvSpPr>
        <p:spPr>
          <a:xfrm>
            <a:off x="3174898" y="306346"/>
            <a:ext cx="5467880" cy="752528"/>
          </a:xfrm>
        </p:spPr>
        <p:txBody>
          <a:bodyPr/>
          <a:lstStyle/>
          <a:p>
            <a:r>
              <a:rPr lang="en-US" dirty="0" smtClean="0"/>
              <a:t>Hopes not realized</a:t>
            </a:r>
            <a:endParaRPr lang="en-US" dirty="0"/>
          </a:p>
        </p:txBody>
      </p:sp>
      <p:sp>
        <p:nvSpPr>
          <p:cNvPr id="4" name="Content Placeholder 3"/>
          <p:cNvSpPr>
            <a:spLocks noGrp="1"/>
          </p:cNvSpPr>
          <p:nvPr>
            <p:ph idx="10"/>
          </p:nvPr>
        </p:nvSpPr>
        <p:spPr>
          <a:xfrm>
            <a:off x="2643053" y="1435138"/>
            <a:ext cx="5300242" cy="3314757"/>
          </a:xfrm>
        </p:spPr>
        <p:txBody>
          <a:bodyPr>
            <a:normAutofit/>
          </a:bodyPr>
          <a:lstStyle/>
          <a:p>
            <a:r>
              <a:rPr lang="en-US" sz="2400" b="1" dirty="0" smtClean="0"/>
              <a:t>Increased clinic sessions?</a:t>
            </a:r>
          </a:p>
          <a:p>
            <a:endParaRPr lang="en-US" sz="2400" b="1" dirty="0" smtClean="0"/>
          </a:p>
          <a:p>
            <a:r>
              <a:rPr lang="en-US" sz="2400" b="1" dirty="0" smtClean="0"/>
              <a:t>Increased Wellness?</a:t>
            </a:r>
          </a:p>
          <a:p>
            <a:endParaRPr lang="en-US" sz="2400" b="1" dirty="0" smtClean="0"/>
          </a:p>
          <a:p>
            <a:r>
              <a:rPr lang="en-US" sz="2400" b="1" dirty="0" smtClean="0"/>
              <a:t>Increased resident involvement in their clinic?</a:t>
            </a:r>
            <a:endParaRPr lang="en-US" sz="2400" b="1" dirty="0"/>
          </a:p>
        </p:txBody>
      </p:sp>
      <p:pic>
        <p:nvPicPr>
          <p:cNvPr id="5" name="Picture 4" descr="Backlit cell image." title="Backlit cell."/>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2445849" cy="6858000"/>
          </a:xfrm>
          <a:prstGeom prst="rect">
            <a:avLst/>
          </a:prstGeom>
        </p:spPr>
      </p:pic>
      <p:sp>
        <p:nvSpPr>
          <p:cNvPr id="6" name="Slide Number Placeholder 5"/>
          <p:cNvSpPr>
            <a:spLocks noGrp="1"/>
          </p:cNvSpPr>
          <p:nvPr/>
        </p:nvSpPr>
        <p:spPr>
          <a:xfrm>
            <a:off x="211579" y="6358532"/>
            <a:ext cx="591343"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0C55B48-86F2-D542-81FD-386C69DBE199}" type="slidenum">
              <a:rPr lang="en-US" sz="1200" smtClean="0">
                <a:solidFill>
                  <a:prstClr val="white"/>
                </a:solidFill>
                <a:latin typeface="Noto Serif" charset="0"/>
                <a:ea typeface="Noto Serif" charset="0"/>
                <a:cs typeface="Noto Serif" charset="0"/>
              </a:rPr>
              <a:pPr/>
              <a:t>67</a:t>
            </a:fld>
            <a:endParaRPr lang="en-US" sz="1200" dirty="0">
              <a:solidFill>
                <a:prstClr val="white"/>
              </a:solidFill>
              <a:latin typeface="Noto Serif" charset="0"/>
              <a:ea typeface="Noto Serif" charset="0"/>
              <a:cs typeface="Noto Serif" charset="0"/>
            </a:endParaRPr>
          </a:p>
        </p:txBody>
      </p:sp>
    </p:spTree>
    <p:extLst>
      <p:ext uri="{BB962C8B-B14F-4D97-AF65-F5344CB8AC3E}">
        <p14:creationId xmlns:p14="http://schemas.microsoft.com/office/powerpoint/2010/main" val="27637799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and 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0749544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group discussion</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575901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57200" y="1828800"/>
            <a:ext cx="8229600" cy="3733800"/>
          </a:xfrm>
        </p:spPr>
        <p:txBody>
          <a:bodyPr/>
          <a:lstStyle/>
          <a:p>
            <a:r>
              <a:rPr lang="en-US" dirty="0"/>
              <a:t>“When I started in the clinic, </a:t>
            </a:r>
            <a:r>
              <a:rPr lang="en-US" b="1" dirty="0">
                <a:solidFill>
                  <a:srgbClr val="E43100"/>
                </a:solidFill>
              </a:rPr>
              <a:t>there was chaos</a:t>
            </a:r>
            <a:r>
              <a:rPr lang="en-US" dirty="0"/>
              <a:t>.  There were too many patients and we couldn’t take good care of them.  [The residents] always had someone sicker in the hospital they needed to go back to… </a:t>
            </a:r>
            <a:r>
              <a:rPr lang="en-US" b="1" dirty="0">
                <a:solidFill>
                  <a:srgbClr val="E43100"/>
                </a:solidFill>
              </a:rPr>
              <a:t>Clinic was leftovers</a:t>
            </a:r>
            <a:r>
              <a:rPr lang="en-US" b="1" dirty="0">
                <a:solidFill>
                  <a:schemeClr val="accent6">
                    <a:lumMod val="75000"/>
                  </a:schemeClr>
                </a:solidFill>
              </a:rPr>
              <a:t> </a:t>
            </a:r>
            <a:r>
              <a:rPr lang="en-US" dirty="0"/>
              <a:t>– the action was in the hospital.  Now, for the first time, clinic is the most important place for the residents and that shows in how the clinic operates and the care we provide.” </a:t>
            </a:r>
            <a:r>
              <a:rPr lang="en-US" sz="2000" dirty="0"/>
              <a:t/>
            </a:r>
            <a:br>
              <a:rPr lang="en-US" sz="2000" dirty="0"/>
            </a:br>
            <a:r>
              <a:rPr lang="en-US" sz="2000" dirty="0"/>
              <a:t>				</a:t>
            </a:r>
            <a:r>
              <a:rPr lang="en-US" sz="1400" dirty="0"/>
              <a:t>- Faculty preceptor in a teaching practice</a:t>
            </a:r>
            <a:endParaRPr lang="en-US" dirty="0"/>
          </a:p>
        </p:txBody>
      </p:sp>
    </p:spTree>
    <p:extLst>
      <p:ext uri="{BB962C8B-B14F-4D97-AF65-F5344CB8AC3E}">
        <p14:creationId xmlns:p14="http://schemas.microsoft.com/office/powerpoint/2010/main" val="41676084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3" name="Subtitle 2"/>
          <p:cNvSpPr>
            <a:spLocks noGrp="1"/>
          </p:cNvSpPr>
          <p:nvPr>
            <p:ph idx="1"/>
          </p:nvPr>
        </p:nvSpPr>
        <p:spPr/>
        <p:txBody>
          <a:bodyPr/>
          <a:lstStyle/>
          <a:p>
            <a:r>
              <a:rPr lang="en-US" i="0" dirty="0" smtClean="0"/>
              <a:t>Creative solutions we have not heard about?</a:t>
            </a:r>
          </a:p>
          <a:p>
            <a:r>
              <a:rPr lang="en-US" i="0" dirty="0" smtClean="0"/>
              <a:t>Resources?</a:t>
            </a:r>
            <a:endParaRPr lang="en-US" i="0" dirty="0"/>
          </a:p>
        </p:txBody>
      </p:sp>
    </p:spTree>
    <p:extLst>
      <p:ext uri="{BB962C8B-B14F-4D97-AF65-F5344CB8AC3E}">
        <p14:creationId xmlns:p14="http://schemas.microsoft.com/office/powerpoint/2010/main" val="17603356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92069" y="2529334"/>
            <a:ext cx="8400499" cy="2172982"/>
          </a:xfrm>
        </p:spPr>
        <p:txBody>
          <a:bodyPr/>
          <a:lstStyle/>
          <a:p>
            <a:pPr marL="0" indent="0">
              <a:buNone/>
            </a:pPr>
            <a:r>
              <a:rPr lang="en-US" dirty="0"/>
              <a:t>Please evaluate this presentation using the conference mobile app! Simply click on the "clipboard" icon       on the presentation page.</a:t>
            </a:r>
          </a:p>
        </p:txBody>
      </p:sp>
      <p:pic>
        <p:nvPicPr>
          <p:cNvPr id="5" name="Picture 4" descr="Clipboar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871" y="3595625"/>
            <a:ext cx="465083" cy="491989"/>
          </a:xfrm>
          <a:prstGeom prst="rect">
            <a:avLst/>
          </a:prstGeom>
        </p:spPr>
      </p:pic>
    </p:spTree>
    <p:extLst>
      <p:ext uri="{BB962C8B-B14F-4D97-AF65-F5344CB8AC3E}">
        <p14:creationId xmlns:p14="http://schemas.microsoft.com/office/powerpoint/2010/main" val="408841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graphicFrame>
        <p:nvGraphicFramePr>
          <p:cNvPr id="16" name="Content Placeholder 3"/>
          <p:cNvGraphicFramePr>
            <a:graphicFrameLocks noGrp="1"/>
          </p:cNvGraphicFramePr>
          <p:nvPr>
            <p:ph idx="1"/>
            <p:extLst/>
          </p:nvPr>
        </p:nvGraphicFramePr>
        <p:xfrm>
          <a:off x="1072243" y="1803399"/>
          <a:ext cx="7424057" cy="38281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2"/>
          <p:cNvSpPr>
            <a:spLocks noGrp="1"/>
          </p:cNvSpPr>
          <p:nvPr>
            <p:ph type="title"/>
          </p:nvPr>
        </p:nvSpPr>
        <p:spPr>
          <a:xfrm>
            <a:off x="723894" y="533400"/>
            <a:ext cx="7543800" cy="914400"/>
          </a:xfrm>
        </p:spPr>
        <p:txBody>
          <a:bodyPr>
            <a:noAutofit/>
          </a:bodyPr>
          <a:lstStyle/>
          <a:p>
            <a:r>
              <a:rPr lang="en-US" dirty="0" smtClean="0"/>
              <a:t>The Dilemma</a:t>
            </a:r>
            <a:endParaRPr lang="en-US" dirty="0"/>
          </a:p>
        </p:txBody>
      </p:sp>
    </p:spTree>
    <p:extLst>
      <p:ext uri="{BB962C8B-B14F-4D97-AF65-F5344CB8AC3E}">
        <p14:creationId xmlns:p14="http://schemas.microsoft.com/office/powerpoint/2010/main" val="1971082344"/>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9715500" cy="1447800"/>
          </a:xfrm>
        </p:spPr>
        <p:txBody>
          <a:bodyPr/>
          <a:lstStyle/>
          <a:p>
            <a:r>
              <a:rPr lang="en-US" dirty="0" smtClean="0"/>
              <a:t>The solution: the “double helix”</a:t>
            </a:r>
            <a:endParaRPr lang="en-US" dirty="0"/>
          </a:p>
        </p:txBody>
      </p:sp>
      <p:sp>
        <p:nvSpPr>
          <p:cNvPr id="6" name="Rectangle 5"/>
          <p:cNvSpPr/>
          <p:nvPr/>
        </p:nvSpPr>
        <p:spPr>
          <a:xfrm>
            <a:off x="4572000" y="1960650"/>
            <a:ext cx="4038600" cy="2554545"/>
          </a:xfrm>
          <a:prstGeom prst="rect">
            <a:avLst/>
          </a:prstGeom>
        </p:spPr>
        <p:txBody>
          <a:bodyPr wrap="square">
            <a:spAutoFit/>
          </a:bodyPr>
          <a:lstStyle/>
          <a:p>
            <a:pPr defTabSz="914400"/>
            <a:r>
              <a:rPr lang="en-US" sz="2000" dirty="0">
                <a:solidFill>
                  <a:prstClr val="black"/>
                </a:solidFill>
                <a:cs typeface="Arial" panose="020B0604020202020204" pitchFamily="34" charset="0"/>
              </a:rPr>
              <a:t>Dualistic and potentially synergistic relationship between: </a:t>
            </a:r>
          </a:p>
          <a:p>
            <a:pPr defTabSz="914400"/>
            <a:endParaRPr lang="en-US" sz="2000" b="1" dirty="0">
              <a:solidFill>
                <a:srgbClr val="FF6600"/>
              </a:solidFill>
              <a:cs typeface="Arial" panose="020B0604020202020204" pitchFamily="34" charset="0"/>
            </a:endParaRPr>
          </a:p>
          <a:p>
            <a:pPr algn="ctr" defTabSz="914400"/>
            <a:r>
              <a:rPr lang="en-US" sz="2000" b="1" dirty="0">
                <a:solidFill>
                  <a:srgbClr val="FF6600"/>
                </a:solidFill>
                <a:cs typeface="Arial" panose="020B0604020202020204" pitchFamily="34" charset="0"/>
              </a:rPr>
              <a:t>clinical care/quality mission </a:t>
            </a:r>
          </a:p>
          <a:p>
            <a:pPr algn="ctr" defTabSz="914400"/>
            <a:endParaRPr lang="en-US" sz="2000" b="1" dirty="0">
              <a:solidFill>
                <a:srgbClr val="FF6600"/>
              </a:solidFill>
              <a:cs typeface="Arial" panose="020B0604020202020204" pitchFamily="34" charset="0"/>
            </a:endParaRPr>
          </a:p>
          <a:p>
            <a:pPr algn="ctr" defTabSz="914400"/>
            <a:r>
              <a:rPr lang="en-US" sz="2000" dirty="0">
                <a:solidFill>
                  <a:prstClr val="black"/>
                </a:solidFill>
                <a:cs typeface="Arial" panose="020B0604020202020204" pitchFamily="34" charset="0"/>
              </a:rPr>
              <a:t>and </a:t>
            </a:r>
          </a:p>
          <a:p>
            <a:pPr algn="ctr" defTabSz="914400"/>
            <a:endParaRPr lang="en-US" sz="2000" b="1" dirty="0">
              <a:solidFill>
                <a:srgbClr val="3366FF"/>
              </a:solidFill>
              <a:cs typeface="Arial" panose="020B0604020202020204" pitchFamily="34" charset="0"/>
            </a:endParaRPr>
          </a:p>
          <a:p>
            <a:pPr algn="ctr" defTabSz="914400"/>
            <a:r>
              <a:rPr lang="en-US" sz="2000" b="1" dirty="0">
                <a:solidFill>
                  <a:srgbClr val="3366FF"/>
                </a:solidFill>
                <a:cs typeface="Arial" panose="020B0604020202020204" pitchFamily="34" charset="0"/>
              </a:rPr>
              <a:t>teaching/academic mission</a:t>
            </a:r>
          </a:p>
        </p:txBody>
      </p:sp>
      <p:pic>
        <p:nvPicPr>
          <p:cNvPr id="7" name="Content Placeholder 3"/>
          <p:cNvPicPr>
            <a:picLocks noChangeAspect="1"/>
          </p:cNvPicPr>
          <p:nvPr/>
        </p:nvPicPr>
        <p:blipFill>
          <a:blip r:embed="rId3" cstate="print"/>
          <a:srcRect l="1724" r="1724"/>
          <a:stretch>
            <a:fillRect/>
          </a:stretch>
        </p:blipFill>
        <p:spPr>
          <a:xfrm>
            <a:off x="664028" y="1479769"/>
            <a:ext cx="3178560" cy="4559601"/>
          </a:xfrm>
          <a:prstGeom prst="rect">
            <a:avLst/>
          </a:prstGeom>
        </p:spPr>
      </p:pic>
    </p:spTree>
    <p:extLst>
      <p:ext uri="{BB962C8B-B14F-4D97-AF65-F5344CB8AC3E}">
        <p14:creationId xmlns:p14="http://schemas.microsoft.com/office/powerpoint/2010/main" val="706835538"/>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MC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NMC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larity">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White Slide, No Logo">
  <a:themeElements>
    <a:clrScheme name="Custom 12">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HSU Cool Blues Theme">
  <a:themeElements>
    <a:clrScheme name="Custom 11">
      <a:dk1>
        <a:srgbClr val="585E60"/>
      </a:dk1>
      <a:lt1>
        <a:sysClr val="window" lastClr="FFFFFF"/>
      </a:lt1>
      <a:dk2>
        <a:srgbClr val="585E60"/>
      </a:dk2>
      <a:lt2>
        <a:srgbClr val="FFFFFF"/>
      </a:lt2>
      <a:accent1>
        <a:srgbClr val="2E93D5"/>
      </a:accent1>
      <a:accent2>
        <a:srgbClr val="0E61B0"/>
      </a:accent2>
      <a:accent3>
        <a:srgbClr val="002776"/>
      </a:accent3>
      <a:accent4>
        <a:srgbClr val="0B4984"/>
      </a:accent4>
      <a:accent5>
        <a:srgbClr val="2E93D5"/>
      </a:accent5>
      <a:accent6>
        <a:srgbClr val="0E61B0"/>
      </a:accent6>
      <a:hlink>
        <a:srgbClr val="2E93D5"/>
      </a:hlink>
      <a:folHlink>
        <a:srgbClr val="0E61B0"/>
      </a:folHlink>
    </a:clrScheme>
    <a:fontScheme name="Office 2">
      <a:majorFont>
        <a:latin typeface="Lato"/>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Noto"/>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3346</TotalTime>
  <Words>3914</Words>
  <Application>Microsoft Office PowerPoint</Application>
  <PresentationFormat>On-screen Show (4:3)</PresentationFormat>
  <Paragraphs>719</Paragraphs>
  <Slides>71</Slides>
  <Notes>26</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1</vt:i4>
      </vt:variant>
      <vt:variant>
        <vt:lpstr>Slide Titles</vt:lpstr>
      </vt:variant>
      <vt:variant>
        <vt:i4>71</vt:i4>
      </vt:variant>
    </vt:vector>
  </HeadingPairs>
  <TitlesOfParts>
    <vt:vector size="92" baseType="lpstr">
      <vt:lpstr>ＭＳ Ｐゴシック</vt:lpstr>
      <vt:lpstr>Arial</vt:lpstr>
      <vt:lpstr>Arial Black</vt:lpstr>
      <vt:lpstr>Arial Narrow</vt:lpstr>
      <vt:lpstr>Calibri</vt:lpstr>
      <vt:lpstr>Franklin Gothic Medium</vt:lpstr>
      <vt:lpstr>Helvetica</vt:lpstr>
      <vt:lpstr>Lato Light</vt:lpstr>
      <vt:lpstr>Lato Regular</vt:lpstr>
      <vt:lpstr>Noto</vt:lpstr>
      <vt:lpstr>Noto Serif</vt:lpstr>
      <vt:lpstr>Scala Sans Offc</vt:lpstr>
      <vt:lpstr>Times New Roman</vt:lpstr>
      <vt:lpstr>Wingdings</vt:lpstr>
      <vt:lpstr>Office Theme</vt:lpstr>
      <vt:lpstr>NMC 2013</vt:lpstr>
      <vt:lpstr>1_NMC 2013</vt:lpstr>
      <vt:lpstr>Clarity</vt:lpstr>
      <vt:lpstr>White Slide, No Logo</vt:lpstr>
      <vt:lpstr>OHSU Cool Blues Theme</vt:lpstr>
      <vt:lpstr>Chart</vt:lpstr>
      <vt:lpstr>Clinic First, What’s the Buzz?</vt:lpstr>
      <vt:lpstr>Disclosures</vt:lpstr>
      <vt:lpstr>Goals</vt:lpstr>
      <vt:lpstr>What is your role in residency training?</vt:lpstr>
      <vt:lpstr>What stage of practice transformation are you in?</vt:lpstr>
      <vt:lpstr>What is Clinic first?  STFM 2018</vt:lpstr>
      <vt:lpstr>PowerPoint Presentation</vt:lpstr>
      <vt:lpstr>The Dilemma</vt:lpstr>
      <vt:lpstr>The solution: the “double helix”</vt:lpstr>
      <vt:lpstr>Teaching clinic study</vt:lpstr>
      <vt:lpstr>PowerPoint Presentation</vt:lpstr>
      <vt:lpstr>10+3 Building Blocks of High-Performing Primary Care</vt:lpstr>
      <vt:lpstr>Clinic First - origins</vt:lpstr>
      <vt:lpstr>The spectrum</vt:lpstr>
      <vt:lpstr>Clinic First</vt:lpstr>
      <vt:lpstr>Resident scheduling</vt:lpstr>
      <vt:lpstr>Minimizing inpatient/outpatient tension</vt:lpstr>
      <vt:lpstr>Small core faculty</vt:lpstr>
      <vt:lpstr>Team-based care</vt:lpstr>
      <vt:lpstr>Traditional vs. teamlet model</vt:lpstr>
      <vt:lpstr>Clinician-MA pairing spectrum</vt:lpstr>
      <vt:lpstr>Co-location</vt:lpstr>
      <vt:lpstr>Share the care</vt:lpstr>
      <vt:lpstr>Quality of clinic experience</vt:lpstr>
      <vt:lpstr>Working in high functioning clinics</vt:lpstr>
      <vt:lpstr>PowerPoint Presentation</vt:lpstr>
      <vt:lpstr>PowerPoint Presentation</vt:lpstr>
      <vt:lpstr>PowerPoint Presentation</vt:lpstr>
      <vt:lpstr>UCSF Natividad FM Residency </vt:lpstr>
      <vt:lpstr>Our Why?</vt:lpstr>
      <vt:lpstr>The “double helix”: fundamental “biology” of clear shared missions of clinic and residency</vt:lpstr>
      <vt:lpstr>Natividad Residency Clinic Vision/Charter</vt:lpstr>
      <vt:lpstr>PowerPoint Presentation</vt:lpstr>
      <vt:lpstr>Natividad Developmental Trajectory of Transformation</vt:lpstr>
      <vt:lpstr>PowerPoint Presentation</vt:lpstr>
      <vt:lpstr>2015-2020  Residency Strategic Priorities </vt:lpstr>
      <vt:lpstr>2016 Priority:   Clinic transformation</vt:lpstr>
      <vt:lpstr>Current State 2018</vt:lpstr>
      <vt:lpstr>GOALS TO IMPROVE THE CLINIC EXPERIENCE  Laurel Family Practice Clinic 2018 </vt:lpstr>
      <vt:lpstr>Resident scheduling Our Six Actions “crosswalk”</vt:lpstr>
      <vt:lpstr>Core Faculty  Our Six Actions “crosswalk”</vt:lpstr>
      <vt:lpstr>Team Based Care Our Six Actions “crosswalk”</vt:lpstr>
      <vt:lpstr>Quality of clinic experience Our Six Actions “crosswalk” </vt:lpstr>
      <vt:lpstr>CEPC Building Blocks 10+3 Assessment    Jan 2017 </vt:lpstr>
      <vt:lpstr>PowerPoint Presentation</vt:lpstr>
      <vt:lpstr>History</vt:lpstr>
      <vt:lpstr>2013 Early motivations  “clinic first”</vt:lpstr>
      <vt:lpstr>Pre-work</vt:lpstr>
      <vt:lpstr>2015-2016 incremental “clinic first” </vt:lpstr>
      <vt:lpstr>2017 Time of opportunity</vt:lpstr>
      <vt:lpstr>2018 Rolling out new curriculum</vt:lpstr>
      <vt:lpstr>2018 Rolling out new curriculum</vt:lpstr>
      <vt:lpstr>Next steps</vt:lpstr>
      <vt:lpstr>PowerPoint Presentation</vt:lpstr>
      <vt:lpstr>History</vt:lpstr>
      <vt:lpstr>Motivating Factors for Change</vt:lpstr>
      <vt:lpstr>The Path Forward</vt:lpstr>
      <vt:lpstr>What it looks like:</vt:lpstr>
      <vt:lpstr>What we have learned…  Benefits</vt:lpstr>
      <vt:lpstr>What we have learned…  Challenges</vt:lpstr>
      <vt:lpstr>PowerPoint Presentation</vt:lpstr>
      <vt:lpstr>OHSU –Portland FM</vt:lpstr>
      <vt:lpstr>Curriculum Change</vt:lpstr>
      <vt:lpstr>Challenges</vt:lpstr>
      <vt:lpstr>Benefits</vt:lpstr>
      <vt:lpstr>Words of Wisdom</vt:lpstr>
      <vt:lpstr>Hopes not realized</vt:lpstr>
      <vt:lpstr>Q and A</vt:lpstr>
      <vt:lpstr>Small group discussion</vt:lpstr>
      <vt:lpstr>PowerPoint Presentation</vt:lpstr>
      <vt:lpstr>PowerPoint Presentation</vt:lpstr>
    </vt:vector>
  </TitlesOfParts>
  <Company>STFM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Abuel</dc:creator>
  <cp:lastModifiedBy>Alex Verdieck Devlaeminck</cp:lastModifiedBy>
  <cp:revision>65</cp:revision>
  <cp:lastPrinted>2018-04-26T22:27:59Z</cp:lastPrinted>
  <dcterms:created xsi:type="dcterms:W3CDTF">2013-07-17T19:19:39Z</dcterms:created>
  <dcterms:modified xsi:type="dcterms:W3CDTF">2018-05-08T12:02:04Z</dcterms:modified>
</cp:coreProperties>
</file>