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51"/>
  </p:notesMasterIdLst>
  <p:sldIdLst>
    <p:sldId id="256" r:id="rId2"/>
    <p:sldId id="374" r:id="rId3"/>
    <p:sldId id="376" r:id="rId4"/>
    <p:sldId id="308" r:id="rId5"/>
    <p:sldId id="352" r:id="rId6"/>
    <p:sldId id="377" r:id="rId7"/>
    <p:sldId id="383" r:id="rId8"/>
    <p:sldId id="380" r:id="rId9"/>
    <p:sldId id="381" r:id="rId10"/>
    <p:sldId id="375" r:id="rId11"/>
    <p:sldId id="385" r:id="rId12"/>
    <p:sldId id="317" r:id="rId13"/>
    <p:sldId id="318" r:id="rId14"/>
    <p:sldId id="326" r:id="rId15"/>
    <p:sldId id="309" r:id="rId16"/>
    <p:sldId id="265" r:id="rId17"/>
    <p:sldId id="330" r:id="rId18"/>
    <p:sldId id="331" r:id="rId19"/>
    <p:sldId id="268" r:id="rId20"/>
    <p:sldId id="266" r:id="rId21"/>
    <p:sldId id="269" r:id="rId22"/>
    <p:sldId id="270" r:id="rId23"/>
    <p:sldId id="338" r:id="rId24"/>
    <p:sldId id="340" r:id="rId25"/>
    <p:sldId id="341" r:id="rId26"/>
    <p:sldId id="344" r:id="rId27"/>
    <p:sldId id="345" r:id="rId28"/>
    <p:sldId id="367" r:id="rId29"/>
    <p:sldId id="363" r:id="rId30"/>
    <p:sldId id="346" r:id="rId31"/>
    <p:sldId id="347" r:id="rId32"/>
    <p:sldId id="348" r:id="rId33"/>
    <p:sldId id="320" r:id="rId34"/>
    <p:sldId id="373" r:id="rId35"/>
    <p:sldId id="273" r:id="rId36"/>
    <p:sldId id="372" r:id="rId37"/>
    <p:sldId id="355" r:id="rId38"/>
    <p:sldId id="356" r:id="rId39"/>
    <p:sldId id="357" r:id="rId40"/>
    <p:sldId id="388" r:id="rId41"/>
    <p:sldId id="386" r:id="rId42"/>
    <p:sldId id="387" r:id="rId43"/>
    <p:sldId id="389" r:id="rId44"/>
    <p:sldId id="390" r:id="rId45"/>
    <p:sldId id="391" r:id="rId46"/>
    <p:sldId id="384" r:id="rId47"/>
    <p:sldId id="378" r:id="rId48"/>
    <p:sldId id="392" r:id="rId49"/>
    <p:sldId id="35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8"/>
    <p:restoredTop sz="92705"/>
  </p:normalViewPr>
  <p:slideViewPr>
    <p:cSldViewPr snapToGrid="0" snapToObjects="1">
      <p:cViewPr varScale="1">
        <p:scale>
          <a:sx n="80" d="100"/>
          <a:sy n="80" d="100"/>
        </p:scale>
        <p:origin x="10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0C588-6220-564C-B988-F7B10E10440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ADB77-9687-2244-BF72-2ABB5BCA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5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6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WORKSHEET TO BE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B77-9687-2244-BF72-2ABB5BCA501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274640"/>
            <a:ext cx="2819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40"/>
            <a:ext cx="82550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1" y="274640"/>
            <a:ext cx="11277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3201" y="6381750"/>
            <a:ext cx="711200" cy="476250"/>
          </a:xfrm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2"/>
            <a:ext cx="553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600202"/>
            <a:ext cx="553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274638"/>
            <a:ext cx="1127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00202"/>
            <a:ext cx="1127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1" y="6381750"/>
            <a:ext cx="71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1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forsight.org/global-health-course/module1" TargetMode="External"/><Relationship Id="rId2" Type="http://schemas.openxmlformats.org/officeDocument/2006/relationships/hyperlink" Target="http://www.cugh.org/resources/educational-modu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hyperlink" Target="http://globalhealth.northwestern.edu/education/online-curriculum/index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gh.org/resources/educational-modules" TargetMode="External"/><Relationship Id="rId2" Type="http://schemas.openxmlformats.org/officeDocument/2006/relationships/hyperlink" Target="http://www.aafp.org/patient-care/global-health/fellowships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forsight.org/webinars" TargetMode="External"/><Relationship Id="rId2" Type="http://schemas.openxmlformats.org/officeDocument/2006/relationships/hyperlink" Target="http://globalhealth.northwestern.edu/education/online-curriculu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alhealth.umn.edu/online%20trainingglobalhealth/index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m.baum@gmail.com" TargetMode="External"/><Relationship Id="rId2" Type="http://schemas.openxmlformats.org/officeDocument/2006/relationships/hyperlink" Target="mailto:baum.peter@scrippshealth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6931" y="216976"/>
            <a:ext cx="8745069" cy="2203980"/>
          </a:xfrm>
        </p:spPr>
        <p:txBody>
          <a:bodyPr/>
          <a:lstStyle/>
          <a:p>
            <a:pPr algn="l"/>
            <a:r>
              <a:rPr lang="en-US" sz="3900" dirty="0"/>
              <a:t>Piloting an International Clinical and Public Health Training Site in Ecuador: Initial Steps and Lessons Learned </a:t>
            </a:r>
            <a:br>
              <a:rPr lang="en-US" sz="3400" b="1" dirty="0"/>
            </a:br>
            <a:r>
              <a:rPr lang="en-US" sz="1000" b="1" u="sng" dirty="0"/>
              <a:t>									</a:t>
            </a:r>
            <a:endParaRPr lang="en-US" sz="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2861" y="2619212"/>
            <a:ext cx="7253206" cy="3099661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rial" charset="0"/>
                <a:ea typeface="Arial" charset="0"/>
                <a:cs typeface="Arial" charset="0"/>
              </a:rPr>
              <a:t>Peter Baum, DO </a:t>
            </a:r>
            <a:r>
              <a:rPr lang="mr-I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PGY3</a:t>
            </a:r>
          </a:p>
          <a:p>
            <a:pPr algn="l"/>
            <a:r>
              <a:rPr lang="en-US" b="1" dirty="0">
                <a:latin typeface="Arial" charset="0"/>
                <a:ea typeface="Arial" charset="0"/>
                <a:cs typeface="Arial" charset="0"/>
              </a:rPr>
              <a:t>October 6, 2017</a:t>
            </a:r>
          </a:p>
          <a:p>
            <a:pPr algn="l"/>
            <a:r>
              <a:rPr lang="en-US" b="1" dirty="0">
                <a:latin typeface="Arial" charset="0"/>
                <a:ea typeface="Arial" charset="0"/>
                <a:cs typeface="Arial" charset="0"/>
              </a:rPr>
              <a:t>AAFP Global Health Workshop</a:t>
            </a:r>
          </a:p>
          <a:p>
            <a:pPr algn="l"/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b="1" dirty="0">
                <a:latin typeface="Arial" charset="0"/>
                <a:ea typeface="Arial" charset="0"/>
                <a:cs typeface="Arial" charset="0"/>
              </a:rPr>
              <a:t>Scripps Mercy Hospital Chula Vista</a:t>
            </a:r>
          </a:p>
          <a:p>
            <a:pPr algn="l"/>
            <a:r>
              <a:rPr lang="en-US" b="1" dirty="0">
                <a:latin typeface="Arial" charset="0"/>
                <a:ea typeface="Arial" charset="0"/>
                <a:cs typeface="Arial" charset="0"/>
              </a:rPr>
              <a:t>Family Medicine Residency Program</a:t>
            </a:r>
          </a:p>
        </p:txBody>
      </p:sp>
    </p:spTree>
    <p:extLst>
      <p:ext uri="{BB962C8B-B14F-4D97-AF65-F5344CB8AC3E}">
        <p14:creationId xmlns:p14="http://schemas.microsoft.com/office/powerpoint/2010/main" val="132525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11277600" cy="639762"/>
          </a:xfrm>
        </p:spPr>
        <p:txBody>
          <a:bodyPr/>
          <a:lstStyle/>
          <a:p>
            <a:r>
              <a:rPr lang="en-US" u="sng" dirty="0"/>
              <a:t>PRE-ROTATION PLANNING: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39762"/>
            <a:ext cx="11277600" cy="5486403"/>
          </a:xfrm>
        </p:spPr>
        <p:txBody>
          <a:bodyPr/>
          <a:lstStyle/>
          <a:p>
            <a:r>
              <a:rPr lang="en-US" dirty="0"/>
              <a:t>Connection with </a:t>
            </a:r>
            <a:r>
              <a:rPr lang="en-US" dirty="0" err="1"/>
              <a:t>Fundación</a:t>
            </a:r>
            <a:r>
              <a:rPr lang="en-US" dirty="0"/>
              <a:t> CIMAS via UCSD-SOM, Global Health Division Professor </a:t>
            </a:r>
            <a:r>
              <a:rPr lang="mr-IN" dirty="0"/>
              <a:t>–</a:t>
            </a:r>
            <a:r>
              <a:rPr lang="en-US" dirty="0"/>
              <a:t> Dr. Jose Ricardo Suarez.</a:t>
            </a:r>
          </a:p>
          <a:p>
            <a:endParaRPr lang="en-US" sz="1200" dirty="0"/>
          </a:p>
          <a:p>
            <a:r>
              <a:rPr lang="en-US" dirty="0"/>
              <a:t>Team of residency &amp; medical school faculty conducted site visits ~1 year prior to initial pilot rotation.</a:t>
            </a:r>
          </a:p>
          <a:p>
            <a:endParaRPr lang="en-US" sz="1200" dirty="0"/>
          </a:p>
          <a:p>
            <a:r>
              <a:rPr lang="en-US" dirty="0"/>
              <a:t>Ecuadorian Ministry of Public Health Clinics &amp; Hospitals in three rural communities.</a:t>
            </a:r>
          </a:p>
          <a:p>
            <a:pPr lvl="1"/>
            <a:r>
              <a:rPr lang="en-US" dirty="0"/>
              <a:t>Two small inpatient hospitals</a:t>
            </a:r>
          </a:p>
          <a:p>
            <a:pPr lvl="1"/>
            <a:r>
              <a:rPr lang="en-US" dirty="0"/>
              <a:t>Outpatient clinic with basic emergency medical services, labor &amp; delivery ward</a:t>
            </a:r>
          </a:p>
        </p:txBody>
      </p:sp>
    </p:spTree>
    <p:extLst>
      <p:ext uri="{BB962C8B-B14F-4D97-AF65-F5344CB8AC3E}">
        <p14:creationId xmlns:p14="http://schemas.microsoft.com/office/powerpoint/2010/main" val="41527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1" y="457200"/>
            <a:ext cx="7345180" cy="629587"/>
          </a:xfrm>
        </p:spPr>
        <p:txBody>
          <a:bodyPr/>
          <a:lstStyle/>
          <a:p>
            <a:r>
              <a:rPr lang="en-US" u="sng" dirty="0"/>
              <a:t>PRE-ROTATION PLANNING: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4" y="1428750"/>
            <a:ext cx="7279207" cy="4326068"/>
          </a:xfrm>
        </p:spPr>
        <p:txBody>
          <a:bodyPr/>
          <a:lstStyle/>
          <a:p>
            <a:r>
              <a:rPr lang="es-EC" dirty="0"/>
              <a:t>Panel at the Ministry of Public Health</a:t>
            </a:r>
            <a:r>
              <a:rPr lang="en-US" dirty="0"/>
              <a:t>:</a:t>
            </a:r>
          </a:p>
          <a:p>
            <a:pPr lvl="1"/>
            <a:r>
              <a:rPr lang="es-EC" dirty="0"/>
              <a:t>Public Health representatives</a:t>
            </a:r>
            <a:endParaRPr lang="en-US" dirty="0"/>
          </a:p>
          <a:p>
            <a:pPr lvl="1"/>
            <a:r>
              <a:rPr lang="en-US" dirty="0"/>
              <a:t>President of Universidad Central del Ecuador </a:t>
            </a:r>
          </a:p>
          <a:p>
            <a:pPr lvl="1"/>
            <a:r>
              <a:rPr lang="en-US" dirty="0"/>
              <a:t>Dean of Local Medical School</a:t>
            </a:r>
          </a:p>
          <a:p>
            <a:pPr lvl="1"/>
            <a:r>
              <a:rPr lang="en-US" dirty="0"/>
              <a:t>Community leaders of Pedro </a:t>
            </a:r>
            <a:r>
              <a:rPr lang="en-US" dirty="0" err="1"/>
              <a:t>Moncayo</a:t>
            </a:r>
            <a:r>
              <a:rPr lang="en-US" dirty="0"/>
              <a:t> County</a:t>
            </a:r>
          </a:p>
          <a:p>
            <a:pPr lvl="1"/>
            <a:r>
              <a:rPr lang="en-US" dirty="0"/>
              <a:t>Representatives of UNICEF, FAO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7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556" y="1890794"/>
            <a:ext cx="9376474" cy="2557220"/>
          </a:xfrm>
        </p:spPr>
        <p:txBody>
          <a:bodyPr/>
          <a:lstStyle/>
          <a:p>
            <a:r>
              <a:rPr lang="en-US" sz="7200" b="1">
                <a:solidFill>
                  <a:schemeClr val="tx1"/>
                </a:solidFill>
              </a:rPr>
              <a:t>PILOT ROTATION</a:t>
            </a:r>
            <a:r>
              <a:rPr lang="en-US" sz="7200" b="1" dirty="0">
                <a:solidFill>
                  <a:schemeClr val="tx1"/>
                </a:solidFill>
              </a:rPr>
              <a:t>:</a:t>
            </a:r>
            <a:br>
              <a:rPr lang="en-US" sz="7200" b="1" dirty="0">
                <a:solidFill>
                  <a:schemeClr val="tx1"/>
                </a:solidFill>
              </a:rPr>
            </a:br>
            <a:r>
              <a:rPr lang="en-US" sz="7200" b="1" dirty="0">
                <a:solidFill>
                  <a:schemeClr val="tx1"/>
                </a:solidFill>
              </a:rPr>
              <a:t>TABACUNDO</a:t>
            </a:r>
          </a:p>
        </p:txBody>
      </p:sp>
    </p:spTree>
    <p:extLst>
      <p:ext uri="{BB962C8B-B14F-4D97-AF65-F5344CB8AC3E}">
        <p14:creationId xmlns:p14="http://schemas.microsoft.com/office/powerpoint/2010/main" val="56979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457" y="5762681"/>
            <a:ext cx="6175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Laguna </a:t>
            </a:r>
            <a:r>
              <a:rPr lang="en-US" sz="2200" b="1" dirty="0" err="1"/>
              <a:t>Mojanda</a:t>
            </a:r>
            <a:r>
              <a:rPr lang="en-US" sz="2200" b="1" dirty="0"/>
              <a:t> </a:t>
            </a:r>
            <a:r>
              <a:rPr lang="mr-IN" sz="2200" b="1" dirty="0"/>
              <a:t>–</a:t>
            </a:r>
            <a:r>
              <a:rPr lang="en-US" sz="2200" b="1" dirty="0"/>
              <a:t> 45 mins from </a:t>
            </a:r>
            <a:r>
              <a:rPr lang="en-US" sz="2200" b="1" dirty="0" err="1"/>
              <a:t>Tabacundo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457" y="235807"/>
            <a:ext cx="102288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“Health is born where people live, work, love, and have fun.”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300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309" y="105115"/>
            <a:ext cx="8621853" cy="98419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HOMESTAY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28" y="1089310"/>
            <a:ext cx="11763213" cy="4846541"/>
          </a:xfrm>
        </p:spPr>
        <p:txBody>
          <a:bodyPr/>
          <a:lstStyle/>
          <a:p>
            <a:r>
              <a:rPr lang="en-US" sz="2600" dirty="0"/>
              <a:t>Cecilia Mantilla and German Castro = lawyers</a:t>
            </a:r>
          </a:p>
          <a:p>
            <a:pPr lvl="1"/>
            <a:endParaRPr lang="en-US" sz="1300" dirty="0"/>
          </a:p>
          <a:p>
            <a:pPr lvl="1"/>
            <a:r>
              <a:rPr lang="en-US" sz="2600" dirty="0"/>
              <a:t>Provide legal services to locals, many indigenous, most w/ very limited resources</a:t>
            </a:r>
          </a:p>
          <a:p>
            <a:pPr lvl="1"/>
            <a:endParaRPr lang="en-US" sz="1300" dirty="0"/>
          </a:p>
          <a:p>
            <a:pPr lvl="1"/>
            <a:r>
              <a:rPr lang="en-US" sz="2600" dirty="0" err="1"/>
              <a:t>Cecillia</a:t>
            </a:r>
            <a:r>
              <a:rPr lang="en-US" sz="2600" dirty="0"/>
              <a:t> = previous mayor of </a:t>
            </a:r>
            <a:r>
              <a:rPr lang="en-US" sz="2600" dirty="0" err="1"/>
              <a:t>Tabacundo</a:t>
            </a:r>
            <a:r>
              <a:rPr lang="en-US" sz="2600" dirty="0"/>
              <a:t> (~2004-2008)</a:t>
            </a:r>
          </a:p>
          <a:p>
            <a:pPr lvl="2"/>
            <a:r>
              <a:rPr lang="en-US" sz="2600" dirty="0"/>
              <a:t>Now community organizer and president of the “</a:t>
            </a:r>
            <a:r>
              <a:rPr lang="en-US" sz="2600" dirty="0" err="1"/>
              <a:t>Mancomunidad</a:t>
            </a:r>
            <a:r>
              <a:rPr lang="en-US" sz="2600" dirty="0"/>
              <a:t>”</a:t>
            </a:r>
          </a:p>
          <a:p>
            <a:pPr lvl="2"/>
            <a:r>
              <a:rPr lang="en-US" sz="2600" dirty="0"/>
              <a:t>“La </a:t>
            </a:r>
            <a:r>
              <a:rPr lang="en-US" sz="2600" dirty="0" err="1"/>
              <a:t>Mancomunidad</a:t>
            </a:r>
            <a:r>
              <a:rPr lang="en-US" sz="2600" dirty="0"/>
              <a:t>” is a group of local governments (juntas </a:t>
            </a:r>
            <a:r>
              <a:rPr lang="en-US" sz="2600" dirty="0" err="1"/>
              <a:t>parroquiales</a:t>
            </a:r>
            <a:r>
              <a:rPr lang="en-US" sz="2600" dirty="0"/>
              <a:t>) that collaborate together to achieve common goals for those they serve.</a:t>
            </a:r>
          </a:p>
          <a:p>
            <a:pPr lvl="1"/>
            <a:endParaRPr lang="en-US" sz="1300" dirty="0"/>
          </a:p>
          <a:p>
            <a:pPr lvl="1"/>
            <a:r>
              <a:rPr lang="en-US" sz="2600" dirty="0"/>
              <a:t>Cecilia is closely affiliated with </a:t>
            </a:r>
            <a:r>
              <a:rPr lang="en-US" sz="2600" dirty="0" err="1"/>
              <a:t>Fundación</a:t>
            </a:r>
            <a:r>
              <a:rPr lang="en-US" sz="2600" dirty="0"/>
              <a:t> CIMAS</a:t>
            </a:r>
          </a:p>
        </p:txBody>
      </p:sp>
    </p:spTree>
    <p:extLst>
      <p:ext uri="{BB962C8B-B14F-4D97-AF65-F5344CB8AC3E}">
        <p14:creationId xmlns:p14="http://schemas.microsoft.com/office/powerpoint/2010/main" val="18530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59" y="0"/>
            <a:ext cx="9663301" cy="1243013"/>
          </a:xfrm>
        </p:spPr>
        <p:txBody>
          <a:bodyPr/>
          <a:lstStyle/>
          <a:p>
            <a:r>
              <a:rPr lang="en-US" sz="3900" dirty="0"/>
              <a:t>Clinical Rotation:</a:t>
            </a:r>
            <a:br>
              <a:rPr lang="en-US" sz="3900" dirty="0"/>
            </a:br>
            <a:r>
              <a:rPr lang="en-US" sz="3900" dirty="0"/>
              <a:t>Centro de </a:t>
            </a:r>
            <a:r>
              <a:rPr lang="en-US" sz="3900" dirty="0" err="1"/>
              <a:t>Salud</a:t>
            </a:r>
            <a:r>
              <a:rPr lang="en-US" sz="3900" dirty="0"/>
              <a:t> </a:t>
            </a:r>
            <a:r>
              <a:rPr lang="en-US" sz="3900" dirty="0" err="1"/>
              <a:t>Tabacundo</a:t>
            </a:r>
            <a:r>
              <a:rPr lang="en-US" sz="3900" dirty="0"/>
              <a:t> </a:t>
            </a:r>
            <a:r>
              <a:rPr lang="mr-IN" sz="3900" dirty="0"/>
              <a:t>–</a:t>
            </a:r>
            <a:r>
              <a:rPr lang="en-US" sz="3900" dirty="0"/>
              <a:t> Tipo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561378"/>
            <a:ext cx="11291887" cy="45914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My Rotation Format (can be customized to resident interests):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Week 1: 		Orientation 2-3 days in Quito</a:t>
            </a:r>
          </a:p>
          <a:p>
            <a:r>
              <a:rPr lang="en-US" dirty="0"/>
              <a:t>Week 2: 		Family Medicine Outpatient</a:t>
            </a:r>
          </a:p>
          <a:p>
            <a:r>
              <a:rPr lang="en-US" dirty="0"/>
              <a:t>Week 3: 		½ Family Medicine + ½ OB/GYN</a:t>
            </a:r>
          </a:p>
          <a:p>
            <a:r>
              <a:rPr lang="en-US" dirty="0"/>
              <a:t>Week 4: 		OB/GYN </a:t>
            </a:r>
          </a:p>
          <a:p>
            <a:endParaRPr lang="en-US" dirty="0"/>
          </a:p>
          <a:p>
            <a:r>
              <a:rPr lang="en-US" dirty="0"/>
              <a:t>Every Friday: 	CECUIDAS (Centro del </a:t>
            </a:r>
            <a:r>
              <a:rPr lang="en-US" dirty="0" err="1"/>
              <a:t>Cuidado</a:t>
            </a:r>
            <a:r>
              <a:rPr lang="en-US" dirty="0"/>
              <a:t> del </a:t>
            </a:r>
            <a:r>
              <a:rPr lang="en-US" dirty="0" err="1"/>
              <a:t>Adulto</a:t>
            </a:r>
            <a:r>
              <a:rPr lang="en-US" dirty="0"/>
              <a:t> Mayor)</a:t>
            </a:r>
          </a:p>
          <a:p>
            <a:pPr lvl="3"/>
            <a:r>
              <a:rPr lang="en-US" sz="2600" dirty="0"/>
              <a:t>Screenings: Vitals, BP, BMI, HTN, Glucose, Depression, Smoking, Physical</a:t>
            </a:r>
          </a:p>
          <a:p>
            <a:endParaRPr lang="en-US" sz="1400" dirty="0"/>
          </a:p>
          <a:p>
            <a:r>
              <a:rPr lang="en-US" dirty="0"/>
              <a:t>Weekends: family and travel time</a:t>
            </a:r>
          </a:p>
        </p:txBody>
      </p:sp>
    </p:spTree>
    <p:extLst>
      <p:ext uri="{BB962C8B-B14F-4D97-AF65-F5344CB8AC3E}">
        <p14:creationId xmlns:p14="http://schemas.microsoft.com/office/powerpoint/2010/main" val="181744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42115" cy="3706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915" y="0"/>
            <a:ext cx="6183085" cy="4637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08" y="2479729"/>
            <a:ext cx="5116286" cy="37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AND IMAGING: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146" y="1316442"/>
            <a:ext cx="8729698" cy="471351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CBC</a:t>
            </a:r>
          </a:p>
          <a:p>
            <a:r>
              <a:rPr lang="en-US" sz="3200" dirty="0"/>
              <a:t>Na+, K+, BUN, Cr</a:t>
            </a:r>
          </a:p>
          <a:p>
            <a:r>
              <a:rPr lang="en-US" sz="3200" dirty="0"/>
              <a:t>Basic Lipid Panel (T. </a:t>
            </a:r>
            <a:r>
              <a:rPr lang="en-US" sz="3200" dirty="0" err="1"/>
              <a:t>Chol</a:t>
            </a:r>
            <a:r>
              <a:rPr lang="en-US" sz="3200" dirty="0"/>
              <a:t>, LDL)</a:t>
            </a:r>
          </a:p>
          <a:p>
            <a:r>
              <a:rPr lang="en-US" sz="3200" dirty="0"/>
              <a:t>Stool Ova &amp; Parasites</a:t>
            </a:r>
          </a:p>
          <a:p>
            <a:r>
              <a:rPr lang="en-US" sz="3200" dirty="0"/>
              <a:t>LFTs</a:t>
            </a:r>
          </a:p>
          <a:p>
            <a:endParaRPr lang="en-US" sz="3200" dirty="0"/>
          </a:p>
          <a:p>
            <a:r>
              <a:rPr lang="en-US" sz="3200" dirty="0"/>
              <a:t>X-Ray (no radiologist = you read it!)</a:t>
            </a:r>
          </a:p>
          <a:p>
            <a:r>
              <a:rPr lang="en-US" sz="3200" dirty="0"/>
              <a:t>OB Ultrasound</a:t>
            </a:r>
          </a:p>
          <a:p>
            <a:endParaRPr lang="en-US" sz="3200" dirty="0"/>
          </a:p>
          <a:p>
            <a:r>
              <a:rPr lang="en-US" sz="3200" dirty="0"/>
              <a:t>SEND OFF LABS: ALL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741" y="274638"/>
            <a:ext cx="9226659" cy="1143000"/>
          </a:xfrm>
        </p:spPr>
        <p:txBody>
          <a:bodyPr/>
          <a:lstStyle/>
          <a:p>
            <a:r>
              <a:rPr lang="en-US"/>
              <a:t>COMMON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634" y="1632857"/>
            <a:ext cx="7706808" cy="4637313"/>
          </a:xfrm>
        </p:spPr>
        <p:txBody>
          <a:bodyPr>
            <a:normAutofit/>
          </a:bodyPr>
          <a:lstStyle/>
          <a:p>
            <a:r>
              <a:rPr lang="en-US" sz="3200" dirty="0"/>
              <a:t>Well Child Visits</a:t>
            </a:r>
          </a:p>
          <a:p>
            <a:r>
              <a:rPr lang="en-US" sz="3200" dirty="0"/>
              <a:t>HTN</a:t>
            </a:r>
          </a:p>
          <a:p>
            <a:r>
              <a:rPr lang="en-US" sz="3200" dirty="0"/>
              <a:t>DM2</a:t>
            </a:r>
          </a:p>
          <a:p>
            <a:r>
              <a:rPr lang="en-US" sz="3200" dirty="0"/>
              <a:t>Diarrhea / Malnutrition</a:t>
            </a:r>
          </a:p>
          <a:p>
            <a:r>
              <a:rPr lang="en-US" sz="3200" dirty="0"/>
              <a:t>URI</a:t>
            </a:r>
          </a:p>
          <a:p>
            <a:r>
              <a:rPr lang="en-US" sz="3200" dirty="0"/>
              <a:t>CAP</a:t>
            </a:r>
          </a:p>
          <a:p>
            <a:r>
              <a:rPr lang="en-US" sz="3200" dirty="0"/>
              <a:t>Joint / Back Pain</a:t>
            </a:r>
          </a:p>
        </p:txBody>
      </p:sp>
    </p:spTree>
    <p:extLst>
      <p:ext uri="{BB962C8B-B14F-4D97-AF65-F5344CB8AC3E}">
        <p14:creationId xmlns:p14="http://schemas.microsoft.com/office/powerpoint/2010/main" val="21467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214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0"/>
            <a:ext cx="7053943" cy="6214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1609" y="4958075"/>
            <a:ext cx="497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151402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8631" y="1239864"/>
            <a:ext cx="8813369" cy="409155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rial" charset="0"/>
                <a:ea typeface="Arial" charset="0"/>
                <a:cs typeface="Arial" charset="0"/>
              </a:rPr>
              <a:t>AN INTERNATIONAL PUBLIC HEALTH AND CLINICAL </a:t>
            </a:r>
            <a:r>
              <a:rPr lang="en-US" b="1" u="sng" dirty="0">
                <a:latin typeface="Arial" charset="0"/>
                <a:ea typeface="Arial" charset="0"/>
                <a:cs typeface="Arial" charset="0"/>
              </a:rPr>
              <a:t>TRAINING PROGRAM IN AFFILIATION WITH:		</a:t>
            </a:r>
          </a:p>
          <a:p>
            <a:pPr algn="l"/>
            <a:endParaRPr lang="en-US" b="1" u="sng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buFontTx/>
              <a:buChar char="-"/>
            </a:pPr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Fundación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CIMAS</a:t>
            </a:r>
          </a:p>
          <a:p>
            <a:pPr marL="342900" indent="-342900" algn="l">
              <a:buFontTx/>
              <a:buChar char="-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University of California San Diego (UCSD) </a:t>
            </a:r>
            <a:r>
              <a:rPr lang="mr-I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School of Medicine, Division of Global Health</a:t>
            </a:r>
          </a:p>
          <a:p>
            <a:pPr marL="342900" indent="-342900" algn="l">
              <a:buFontTx/>
              <a:buChar char="-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Scripps Mercy Hospital Graduate Medical Education </a:t>
            </a:r>
          </a:p>
          <a:p>
            <a:pPr marL="342900" indent="-342900" algn="l">
              <a:buFontTx/>
              <a:buChar char="-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Ecuadorian Ministry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84367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8006" y="2672628"/>
            <a:ext cx="8131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OB/GYN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68970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8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94"/>
            <a:ext cx="5143500" cy="6137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691" y="46494"/>
            <a:ext cx="7062309" cy="61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853" y="0"/>
            <a:ext cx="8191500" cy="62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7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"/>
            <a:ext cx="9144000" cy="61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2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8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8" y="1"/>
            <a:ext cx="6509658" cy="6199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16" y="0"/>
            <a:ext cx="5143500" cy="6199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0974" y="416789"/>
            <a:ext cx="575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OB/GYN Ultrasounds: 10-20 per day</a:t>
            </a:r>
          </a:p>
        </p:txBody>
      </p:sp>
    </p:spTree>
    <p:extLst>
      <p:ext uri="{BB962C8B-B14F-4D97-AF65-F5344CB8AC3E}">
        <p14:creationId xmlns:p14="http://schemas.microsoft.com/office/powerpoint/2010/main" val="93454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4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34" y="154983"/>
            <a:ext cx="7346197" cy="2262754"/>
          </a:xfrm>
        </p:spPr>
        <p:txBody>
          <a:bodyPr/>
          <a:lstStyle/>
          <a:p>
            <a:r>
              <a:rPr lang="en-US" dirty="0" err="1"/>
              <a:t>Psicoprofilaxis</a:t>
            </a:r>
            <a:r>
              <a:rPr lang="en-US" dirty="0"/>
              <a:t> del </a:t>
            </a:r>
            <a:r>
              <a:rPr lang="en-US" dirty="0" err="1"/>
              <a:t>Parto</a:t>
            </a:r>
            <a:br>
              <a:rPr lang="en-US" dirty="0"/>
            </a:br>
            <a:br>
              <a:rPr lang="en-US" sz="1500" dirty="0"/>
            </a:br>
            <a:r>
              <a:rPr lang="en-US" dirty="0"/>
              <a:t>“Labor Psycho-prophylaxis”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254" y="2650210"/>
            <a:ext cx="9944746" cy="2293749"/>
          </a:xfrm>
        </p:spPr>
        <p:txBody>
          <a:bodyPr>
            <a:normAutofit/>
          </a:bodyPr>
          <a:lstStyle/>
          <a:p>
            <a:r>
              <a:rPr lang="en-US" sz="2200" dirty="0"/>
              <a:t>Group Pregnancy Educational Visits</a:t>
            </a:r>
          </a:p>
          <a:p>
            <a:endParaRPr lang="en-US" sz="2200" dirty="0"/>
          </a:p>
          <a:p>
            <a:r>
              <a:rPr lang="en-US" sz="2200" dirty="0"/>
              <a:t>Similar to </a:t>
            </a:r>
            <a:r>
              <a:rPr lang="en-US" sz="2200" dirty="0" err="1"/>
              <a:t>CenteringPregnancy</a:t>
            </a:r>
            <a:r>
              <a:rPr lang="en-US" sz="2200" dirty="0"/>
              <a:t>® educational curriculum, w/o physical exam</a:t>
            </a:r>
          </a:p>
          <a:p>
            <a:endParaRPr lang="en-US" sz="2200" dirty="0"/>
          </a:p>
          <a:p>
            <a:r>
              <a:rPr lang="en-US" sz="2200" dirty="0"/>
              <a:t>Run by Nurse Mid-Wife</a:t>
            </a:r>
          </a:p>
        </p:txBody>
      </p:sp>
    </p:spTree>
    <p:extLst>
      <p:ext uri="{BB962C8B-B14F-4D97-AF65-F5344CB8AC3E}">
        <p14:creationId xmlns:p14="http://schemas.microsoft.com/office/powerpoint/2010/main" val="1948327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106334" cy="6199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33" y="0"/>
            <a:ext cx="6085668" cy="6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8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3262" y="325465"/>
            <a:ext cx="8948737" cy="578958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500" b="1" u="sng" dirty="0">
                <a:latin typeface="Arial" charset="0"/>
                <a:ea typeface="Arial" charset="0"/>
                <a:cs typeface="Arial" charset="0"/>
              </a:rPr>
              <a:t>AKNOWLEDGEMENTS:					</a:t>
            </a:r>
          </a:p>
          <a:p>
            <a:pPr algn="l"/>
            <a:endParaRPr lang="en-US" sz="600" b="1" dirty="0">
              <a:latin typeface="Arial" charset="0"/>
              <a:ea typeface="Arial" charset="0"/>
              <a:cs typeface="Arial" charset="0"/>
            </a:endParaRPr>
          </a:p>
          <a:p>
            <a:pPr lvl="0" algn="l"/>
            <a:r>
              <a:rPr lang="en-US" sz="3000" b="1" i="1" dirty="0">
                <a:latin typeface="Arial" charset="0"/>
                <a:ea typeface="Arial" charset="0"/>
                <a:cs typeface="Arial" charset="0"/>
              </a:rPr>
              <a:t>Dr. Marianne </a:t>
            </a:r>
            <a:r>
              <a:rPr lang="en-US" sz="3000" b="1" i="1" dirty="0" err="1">
                <a:latin typeface="Arial" charset="0"/>
                <a:ea typeface="Arial" charset="0"/>
                <a:cs typeface="Arial" charset="0"/>
              </a:rPr>
              <a:t>McKennett</a:t>
            </a:r>
            <a:r>
              <a:rPr lang="en-US" sz="3000" b="1" i="1" dirty="0">
                <a:latin typeface="Arial" charset="0"/>
                <a:ea typeface="Arial" charset="0"/>
                <a:cs typeface="Arial" charset="0"/>
              </a:rPr>
              <a:t>, MD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Program Director, Scripps Mercy Hospital Chula Vista Family Medicine Residency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Clinical Professor, UC San Diego School of Medicine, Department of Family Medicine and Public Health</a:t>
            </a:r>
          </a:p>
          <a:p>
            <a:pPr lvl="0" algn="l"/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lvl="0" algn="l"/>
            <a:r>
              <a:rPr lang="en-US" sz="3000" b="1" i="1" dirty="0">
                <a:latin typeface="Arial" charset="0"/>
                <a:ea typeface="Arial" charset="0"/>
                <a:cs typeface="Arial" charset="0"/>
              </a:rPr>
              <a:t>Dr. Regina Wang, MD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Assistant Professor of Family Medicine and Public Health, UC San Diego School of Medicine.</a:t>
            </a:r>
          </a:p>
          <a:p>
            <a:pPr lvl="0" algn="l"/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lvl="0" algn="l"/>
            <a:r>
              <a:rPr lang="en-US" sz="3000" b="1" i="1" dirty="0">
                <a:latin typeface="Arial" charset="0"/>
                <a:ea typeface="Arial" charset="0"/>
                <a:cs typeface="Arial" charset="0"/>
              </a:rPr>
              <a:t>Dr. Jose Ricardo Suárez, MD, PhD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Assistant Professor, UC San Diego School of Medicine - Division of Global Health, Department of Family Medicine and Public Health</a:t>
            </a:r>
          </a:p>
          <a:p>
            <a:pPr lvl="0" algn="l"/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lvl="0" algn="l"/>
            <a:r>
              <a:rPr lang="en-US" sz="3000" b="1" i="1" dirty="0">
                <a:latin typeface="Arial" charset="0"/>
                <a:ea typeface="Arial" charset="0"/>
                <a:cs typeface="Arial" charset="0"/>
              </a:rPr>
              <a:t>Dr. Akbar Rahman, MD, MPH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Assistant Clinical Professor,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UC San Diego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078271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9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3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25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2148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488" y="2448733"/>
            <a:ext cx="29395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Lucrative </a:t>
            </a:r>
          </a:p>
          <a:p>
            <a:pPr algn="ctr"/>
            <a:r>
              <a:rPr lang="en-US" sz="2600" b="1" dirty="0"/>
              <a:t>Diaper Store</a:t>
            </a:r>
          </a:p>
          <a:p>
            <a:endParaRPr lang="en-US" dirty="0"/>
          </a:p>
          <a:p>
            <a:pPr algn="ctr"/>
            <a:r>
              <a:rPr lang="en-US" sz="2200" dirty="0"/>
              <a:t>A sign of opportunity for family planning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098988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237" y="0"/>
            <a:ext cx="8265763" cy="6199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969" y="1360723"/>
            <a:ext cx="32908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Basic Emergency</a:t>
            </a:r>
          </a:p>
          <a:p>
            <a:pPr algn="ctr"/>
            <a:r>
              <a:rPr lang="en-US" sz="4400" b="1" dirty="0"/>
              <a:t>&amp;</a:t>
            </a:r>
          </a:p>
          <a:p>
            <a:pPr algn="ctr"/>
            <a:r>
              <a:rPr lang="en-US" sz="4400" b="1" dirty="0"/>
              <a:t>Urgent Care</a:t>
            </a:r>
          </a:p>
        </p:txBody>
      </p:sp>
    </p:spTree>
    <p:extLst>
      <p:ext uri="{BB962C8B-B14F-4D97-AF65-F5344CB8AC3E}">
        <p14:creationId xmlns:p14="http://schemas.microsoft.com/office/powerpoint/2010/main" val="1057992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2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6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946" y="0"/>
            <a:ext cx="8115946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2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7962"/>
            <a:ext cx="12192000" cy="1327828"/>
          </a:xfrm>
        </p:spPr>
        <p:txBody>
          <a:bodyPr/>
          <a:lstStyle/>
          <a:p>
            <a:r>
              <a:rPr lang="en-US" sz="3200" b="1" dirty="0"/>
              <a:t>CECUIDA: </a:t>
            </a:r>
            <a:br>
              <a:rPr lang="en-US" sz="3200" b="1" dirty="0"/>
            </a:br>
            <a:r>
              <a:rPr lang="en-US" sz="3200" b="1" dirty="0"/>
              <a:t>Centro </a:t>
            </a:r>
            <a:r>
              <a:rPr lang="en-US" sz="3200" b="1" dirty="0" err="1"/>
              <a:t>Comunitario</a:t>
            </a:r>
            <a:r>
              <a:rPr lang="en-US" sz="3200" b="1" dirty="0"/>
              <a:t> de </a:t>
            </a:r>
            <a:r>
              <a:rPr lang="en-US" sz="3200" b="1" dirty="0" err="1"/>
              <a:t>Cuidado</a:t>
            </a:r>
            <a:r>
              <a:rPr lang="en-US" sz="3200" b="1" dirty="0"/>
              <a:t> </a:t>
            </a:r>
            <a:r>
              <a:rPr lang="en-US" sz="3200" b="1" dirty="0" err="1"/>
              <a:t>Diario</a:t>
            </a:r>
            <a:r>
              <a:rPr lang="en-US" sz="3200" b="1" dirty="0"/>
              <a:t> del </a:t>
            </a:r>
            <a:r>
              <a:rPr lang="en-US" sz="3200" b="1" dirty="0" err="1"/>
              <a:t>Adulto</a:t>
            </a:r>
            <a:r>
              <a:rPr lang="en-US" sz="3200" b="1" dirty="0"/>
              <a:t> Mayor</a:t>
            </a:r>
            <a:br>
              <a:rPr lang="en-US" sz="2900" b="1" dirty="0"/>
            </a:br>
            <a:r>
              <a:rPr lang="en-US" sz="1200" b="1" u="sng" dirty="0"/>
              <a:t>													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8" y="1239865"/>
            <a:ext cx="11887200" cy="4494508"/>
          </a:xfrm>
        </p:spPr>
        <p:txBody>
          <a:bodyPr>
            <a:normAutofit/>
          </a:bodyPr>
          <a:lstStyle/>
          <a:p>
            <a:r>
              <a:rPr lang="en-US" sz="2600" dirty="0"/>
              <a:t>Adult day health centers in rural townships within 45 mins of </a:t>
            </a:r>
            <a:r>
              <a:rPr lang="en-US" sz="2600" dirty="0" err="1"/>
              <a:t>Tabacundo</a:t>
            </a:r>
            <a:endParaRPr lang="en-US" sz="2600" dirty="0"/>
          </a:p>
          <a:p>
            <a:endParaRPr lang="en-US" sz="1300" dirty="0"/>
          </a:p>
          <a:p>
            <a:r>
              <a:rPr lang="en-US" sz="2600" dirty="0"/>
              <a:t>Elderly Adult Daily Care Centers (CECUIDA) = community space where comprehensive care focuses on:</a:t>
            </a:r>
          </a:p>
          <a:p>
            <a:pPr lvl="1"/>
            <a:r>
              <a:rPr lang="en-US" sz="2600" dirty="0"/>
              <a:t>Periodic health maintenance visits</a:t>
            </a:r>
          </a:p>
          <a:p>
            <a:pPr lvl="1"/>
            <a:r>
              <a:rPr lang="en-US" sz="2600" dirty="0"/>
              <a:t>Nutrition: daily hot meal</a:t>
            </a:r>
          </a:p>
          <a:p>
            <a:pPr lvl="1"/>
            <a:r>
              <a:rPr lang="en-US" sz="2600" dirty="0"/>
              <a:t>Socialization</a:t>
            </a:r>
          </a:p>
          <a:p>
            <a:pPr lvl="1"/>
            <a:r>
              <a:rPr lang="en-US" sz="2600" dirty="0"/>
              <a:t>Physical and Occupational Therapy</a:t>
            </a:r>
          </a:p>
          <a:p>
            <a:pPr lvl="1"/>
            <a:r>
              <a:rPr lang="en-US" sz="2600" dirty="0"/>
              <a:t>Art Therapy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217" y="2411837"/>
            <a:ext cx="4582332" cy="37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9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23" y="2324746"/>
            <a:ext cx="2993110" cy="3859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278" y="0"/>
            <a:ext cx="4143210" cy="3107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278" y="3231401"/>
            <a:ext cx="4112213" cy="2952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536" y="3231401"/>
            <a:ext cx="4112213" cy="29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1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51201" y="0"/>
            <a:ext cx="8639908" cy="1491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43265" y="1741086"/>
            <a:ext cx="4147844" cy="208201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1" y="1741086"/>
            <a:ext cx="4124179" cy="2082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1" y="4073016"/>
            <a:ext cx="6064348" cy="210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186" y="3920300"/>
            <a:ext cx="4401923" cy="12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2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-1" y="0"/>
          <a:ext cx="12192000" cy="620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97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STRENGTHS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345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Modern</a:t>
                      </a:r>
                      <a:r>
                        <a:rPr lang="en-US" baseline="0" dirty="0"/>
                        <a:t> healthcare facility w/ ultrasound &amp; x-rays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Vaccines, basic lab, pharmacy stocked w/ common meds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Some clinicians evidence-based: OB/GYN, PEDS, FM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CECUIDAS </a:t>
                      </a:r>
                      <a:r>
                        <a:rPr lang="mr-IN" baseline="0" dirty="0"/>
                        <a:t>–</a:t>
                      </a:r>
                      <a:r>
                        <a:rPr lang="en-US" baseline="0" dirty="0"/>
                        <a:t> Adult Day Health Centers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Patient volume, common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Occasional shortages of</a:t>
                      </a:r>
                      <a:r>
                        <a:rPr lang="en-US" baseline="0" dirty="0"/>
                        <a:t> medications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Dwindling government funding (low oil prices)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baseline="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Some clinicians not-so-evidence-based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Lack of some lab capabilities on-site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Paper charts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Clinicians w/ limited access to evidence-based resources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Lack of autonomy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OPPORTUNITIES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345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Psicofrofilaxis</a:t>
                      </a:r>
                      <a:r>
                        <a:rPr lang="en-US" baseline="0" dirty="0"/>
                        <a:t> del </a:t>
                      </a:r>
                      <a:r>
                        <a:rPr lang="en-US" baseline="0" dirty="0" err="1"/>
                        <a:t>Parto</a:t>
                      </a:r>
                      <a:r>
                        <a:rPr lang="en-US" baseline="0" dirty="0"/>
                        <a:t> ~ akin to </a:t>
                      </a:r>
                      <a:r>
                        <a:rPr lang="en-US" dirty="0" err="1"/>
                        <a:t>CenteringPregnancy</a:t>
                      </a:r>
                      <a:r>
                        <a:rPr lang="en-US" dirty="0"/>
                        <a:t>®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Sex</a:t>
                      </a:r>
                      <a:r>
                        <a:rPr lang="en-US" baseline="0" dirty="0"/>
                        <a:t> education and </a:t>
                      </a:r>
                      <a:r>
                        <a:rPr lang="en-US" dirty="0"/>
                        <a:t>Family Planning classes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Bridging</a:t>
                      </a:r>
                      <a:r>
                        <a:rPr lang="en-US" baseline="0" dirty="0"/>
                        <a:t> care at CECUIDAS w/ MSP more formally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Linking in w/ UCSD local research project ESPINA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Community home health visits (motorcycle = limiting factor)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Hospital rotation (</a:t>
                      </a:r>
                      <a:r>
                        <a:rPr lang="en-US" baseline="0" dirty="0" err="1"/>
                        <a:t>Cayambe</a:t>
                      </a:r>
                      <a:r>
                        <a:rPr lang="en-US" baseline="0" dirty="0"/>
                        <a:t> or Otavalo)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Implementing</a:t>
                      </a:r>
                      <a:r>
                        <a:rPr lang="en-US" baseline="0" dirty="0"/>
                        <a:t> weekly EBM lecture series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Further development of orientation lecture series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MSK clinic?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Dwindling</a:t>
                      </a:r>
                      <a:r>
                        <a:rPr lang="en-US" baseline="0" dirty="0"/>
                        <a:t> Ecuadorian government funding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Clinician staffing may change every few years (Cuban physicians sign 2-3 year contracts)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Malpractice insurance need?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0" y="0"/>
            <a:ext cx="6072187" cy="2943225"/>
          </a:xfrm>
          <a:prstGeom prst="roundRect">
            <a:avLst>
              <a:gd name="adj" fmla="val 404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2187" y="0"/>
            <a:ext cx="6072187" cy="2943225"/>
          </a:xfrm>
          <a:prstGeom prst="roundRect">
            <a:avLst>
              <a:gd name="adj" fmla="val 55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812" y="2958377"/>
            <a:ext cx="6072187" cy="3244128"/>
          </a:xfrm>
          <a:prstGeom prst="roundRect">
            <a:avLst>
              <a:gd name="adj" fmla="val 519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5999" y="2965953"/>
            <a:ext cx="6072187" cy="3244128"/>
          </a:xfrm>
          <a:prstGeom prst="roundRect">
            <a:avLst>
              <a:gd name="adj" fmla="val 387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11277600" cy="739775"/>
          </a:xfrm>
        </p:spPr>
        <p:txBody>
          <a:bodyPr/>
          <a:lstStyle/>
          <a:p>
            <a:r>
              <a:rPr lang="en-US" u="sng" dirty="0"/>
              <a:t>LESSONS LEARNED: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776"/>
            <a:ext cx="12191999" cy="5386390"/>
          </a:xfrm>
        </p:spPr>
        <p:txBody>
          <a:bodyPr/>
          <a:lstStyle/>
          <a:p>
            <a:r>
              <a:rPr lang="en-US" sz="2800" dirty="0"/>
              <a:t>Level of orientation needed will vary depending on resident baseline host country &amp; cultural knowledge.</a:t>
            </a:r>
          </a:p>
          <a:p>
            <a:endParaRPr lang="en-US" sz="1200" dirty="0"/>
          </a:p>
          <a:p>
            <a:r>
              <a:rPr lang="en-US" sz="2800" dirty="0"/>
              <a:t>Weekly EBM series was &amp; could easily be implemented on site.</a:t>
            </a:r>
          </a:p>
          <a:p>
            <a:endParaRPr lang="en-US" sz="1200" dirty="0"/>
          </a:p>
          <a:p>
            <a:r>
              <a:rPr lang="en-US" sz="2800" dirty="0"/>
              <a:t>Changes in ministry leadership could jeopardize potential future collaboration &amp; participation at site.</a:t>
            </a:r>
          </a:p>
          <a:p>
            <a:endParaRPr lang="en-US" sz="1200" dirty="0"/>
          </a:p>
          <a:p>
            <a:r>
              <a:rPr lang="en-US" sz="2800" dirty="0"/>
              <a:t>Resident autonomy could be promoted w/ continued longitudinal resident participation &amp; establishment of longitudinal on-site faculty. </a:t>
            </a:r>
          </a:p>
          <a:p>
            <a:endParaRPr lang="en-US" sz="1200" dirty="0"/>
          </a:p>
          <a:p>
            <a:r>
              <a:rPr lang="en-US" sz="2800" dirty="0"/>
              <a:t>Avenues for reciprocal training of Ecuadorian health professionals at our local U.S. institutions could be explored.</a:t>
            </a:r>
          </a:p>
        </p:txBody>
      </p:sp>
    </p:spTree>
    <p:extLst>
      <p:ext uri="{BB962C8B-B14F-4D97-AF65-F5344CB8AC3E}">
        <p14:creationId xmlns:p14="http://schemas.microsoft.com/office/powerpoint/2010/main" val="706813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03188"/>
            <a:ext cx="11277600" cy="682625"/>
          </a:xfrm>
        </p:spPr>
        <p:txBody>
          <a:bodyPr/>
          <a:lstStyle/>
          <a:p>
            <a:r>
              <a:rPr lang="en-US" u="sng" dirty="0"/>
              <a:t>FUTURE DIRECTIONS: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785814"/>
            <a:ext cx="11872911" cy="5340352"/>
          </a:xfrm>
        </p:spPr>
        <p:txBody>
          <a:bodyPr/>
          <a:lstStyle/>
          <a:p>
            <a:r>
              <a:rPr lang="en-US" dirty="0"/>
              <a:t>Consideration of development of Global Health Track or Global Health Area of Concentration:</a:t>
            </a:r>
          </a:p>
          <a:p>
            <a:pPr lvl="1"/>
            <a:r>
              <a:rPr lang="en-US" dirty="0"/>
              <a:t>↑ longitudinal participation at </a:t>
            </a:r>
            <a:r>
              <a:rPr lang="en-US" dirty="0" err="1"/>
              <a:t>Tabacundo</a:t>
            </a:r>
            <a:r>
              <a:rPr lang="en-US" dirty="0"/>
              <a:t> site</a:t>
            </a:r>
          </a:p>
          <a:p>
            <a:pPr lvl="1"/>
            <a:endParaRPr lang="en-US" sz="1200" dirty="0"/>
          </a:p>
          <a:p>
            <a:r>
              <a:rPr lang="en-US" dirty="0"/>
              <a:t>Further resident involvement in community oriented primary care projects &amp; existing public health educational initiatives.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Maternal/Child Health, Adolescent Med</a:t>
            </a:r>
          </a:p>
          <a:p>
            <a:pPr lvl="1"/>
            <a:endParaRPr lang="en-US" sz="1200" dirty="0"/>
          </a:p>
          <a:p>
            <a:r>
              <a:rPr lang="en-US" dirty="0"/>
              <a:t>Development of more formalized resident GH curriculum: online modules / relevant readings.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44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46051"/>
            <a:ext cx="11277600" cy="611187"/>
          </a:xfrm>
        </p:spPr>
        <p:txBody>
          <a:bodyPr/>
          <a:lstStyle/>
          <a:p>
            <a:r>
              <a:rPr lang="en-US" u="sng" dirty="0"/>
              <a:t>FUTURE DIRECTIONS: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57238"/>
            <a:ext cx="11582399" cy="53689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Further collaboration w/ </a:t>
            </a:r>
            <a:r>
              <a:rPr lang="en-US" dirty="0" err="1"/>
              <a:t>Fundación</a:t>
            </a:r>
            <a:r>
              <a:rPr lang="en-US" dirty="0"/>
              <a:t> CIMAS on public health research and initiatives.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Clinician involvement in ESPINA and future public health research.</a:t>
            </a:r>
          </a:p>
          <a:p>
            <a:pPr lvl="1"/>
            <a:endParaRPr lang="en-US" dirty="0"/>
          </a:p>
          <a:p>
            <a:r>
              <a:rPr lang="en-US" dirty="0"/>
              <a:t>Bridging CECUIDAs care with referrals to Ministry of Public Health sites more formally.</a:t>
            </a:r>
          </a:p>
        </p:txBody>
      </p:sp>
    </p:spTree>
    <p:extLst>
      <p:ext uri="{BB962C8B-B14F-4D97-AF65-F5344CB8AC3E}">
        <p14:creationId xmlns:p14="http://schemas.microsoft.com/office/powerpoint/2010/main" val="2006006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0"/>
            <a:ext cx="8619862" cy="617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72895" y="0"/>
            <a:ext cx="2819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Teach Learn Med. 2014;26(2):174-83)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6450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4289"/>
            <a:ext cx="11277600" cy="739775"/>
          </a:xfrm>
        </p:spPr>
        <p:txBody>
          <a:bodyPr/>
          <a:lstStyle/>
          <a:p>
            <a:r>
              <a:rPr lang="en-US" u="sng" dirty="0"/>
              <a:t>CURRICULAR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4064"/>
            <a:ext cx="12030075" cy="5132386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http://www.aafp.org/patient-care/global-health/fellowships.html</a:t>
            </a:r>
          </a:p>
          <a:p>
            <a:endParaRPr lang="en-US" sz="1200" dirty="0">
              <a:hlinkClick r:id="rId2"/>
            </a:endParaRPr>
          </a:p>
          <a:p>
            <a:pPr algn="ctr"/>
            <a:r>
              <a:rPr lang="en-US" b="1" dirty="0">
                <a:hlinkClick r:id="rId2"/>
              </a:rPr>
              <a:t>http://www.cugh.org/resources/educational-modules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http://www.uniteforsight.org/global-health-course/module1</a:t>
            </a:r>
            <a:r>
              <a:rPr lang="en-US" dirty="0"/>
              <a:t> </a:t>
            </a:r>
          </a:p>
          <a:p>
            <a:endParaRPr lang="en-US" sz="1200" dirty="0"/>
          </a:p>
          <a:p>
            <a:r>
              <a:rPr lang="en-US" dirty="0">
                <a:hlinkClick r:id="rId4"/>
              </a:rPr>
              <a:t>http://globalhealth.northwestern.edu/education/online-curriculum/index.html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4" y="2203453"/>
            <a:ext cx="5232400" cy="1689100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 contourW="6350"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969" y="2768603"/>
            <a:ext cx="4711700" cy="558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1191875" y="1327945"/>
            <a:ext cx="1000125" cy="871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519" y="1397797"/>
            <a:ext cx="1000125" cy="871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0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44658"/>
            <a:ext cx="11277600" cy="789664"/>
          </a:xfrm>
        </p:spPr>
        <p:txBody>
          <a:bodyPr/>
          <a:lstStyle/>
          <a:p>
            <a:r>
              <a:rPr lang="en-US" u="sng" dirty="0"/>
              <a:t>GROUP ACTIVITY: 20-30 MINS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54244"/>
            <a:ext cx="11277600" cy="497192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Using the provided worksheet:</a:t>
            </a:r>
          </a:p>
          <a:p>
            <a:r>
              <a:rPr lang="en-US" dirty="0"/>
              <a:t>Please brainstorm and write down how you and your colleagues would plan to implement a new international rotation site in your residency/medical school.</a:t>
            </a:r>
          </a:p>
          <a:p>
            <a:pPr marL="0" indent="0" algn="ctr">
              <a:buNone/>
            </a:pPr>
            <a:r>
              <a:rPr lang="en-US" dirty="0"/>
              <a:t>OR </a:t>
            </a:r>
          </a:p>
          <a:p>
            <a:r>
              <a:rPr lang="en-US" dirty="0"/>
              <a:t>Plan to strengthen upon an existing international rotation site.</a:t>
            </a:r>
          </a:p>
        </p:txBody>
      </p:sp>
    </p:spTree>
    <p:extLst>
      <p:ext uri="{BB962C8B-B14F-4D97-AF65-F5344CB8AC3E}">
        <p14:creationId xmlns:p14="http://schemas.microsoft.com/office/powerpoint/2010/main" val="1843883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11277600" cy="639762"/>
          </a:xfrm>
        </p:spPr>
        <p:txBody>
          <a:bodyPr/>
          <a:lstStyle/>
          <a:p>
            <a:r>
              <a:rPr lang="en-US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85776"/>
            <a:ext cx="11277600" cy="5640390"/>
          </a:xfrm>
        </p:spPr>
        <p:txBody>
          <a:bodyPr/>
          <a:lstStyle/>
          <a:p>
            <a:r>
              <a:rPr lang="en-US" sz="1400" dirty="0"/>
              <a:t>American Academy of Family Physicians: Fellowships and Courses in Global Health. Available at: </a:t>
            </a:r>
            <a:r>
              <a:rPr lang="en-US" sz="1400" dirty="0">
                <a:hlinkClick r:id="rId2"/>
              </a:rPr>
              <a:t>http://www.aafp.org/patient-care/global-health/fellowships.html</a:t>
            </a:r>
            <a:r>
              <a:rPr lang="en-US" sz="1400" dirty="0"/>
              <a:t>. Accessed August 14, 2017.</a:t>
            </a:r>
          </a:p>
          <a:p>
            <a:endParaRPr lang="en-US" sz="800" dirty="0"/>
          </a:p>
          <a:p>
            <a:r>
              <a:rPr lang="en-US" sz="1400" dirty="0" err="1"/>
              <a:t>Anandaraja</a:t>
            </a:r>
            <a:r>
              <a:rPr lang="en-US" sz="1400" dirty="0"/>
              <a:t> N; Hahn S; </a:t>
            </a:r>
            <a:r>
              <a:rPr lang="en-US" sz="1400" dirty="0" err="1"/>
              <a:t>Hennig</a:t>
            </a:r>
            <a:r>
              <a:rPr lang="en-US" sz="1400" dirty="0"/>
              <a:t> N; Murphy R; </a:t>
            </a:r>
            <a:r>
              <a:rPr lang="en-US" sz="1400" dirty="0" err="1"/>
              <a:t>Ripp</a:t>
            </a:r>
            <a:r>
              <a:rPr lang="en-US" sz="1400" dirty="0"/>
              <a:t> J. The design and implementation of a multidisciplinary global health residency track at the Mount Sinai School of Medicine. Academic Medicine. 2008;83(10):924-8.</a:t>
            </a:r>
          </a:p>
          <a:p>
            <a:endParaRPr lang="en-US" sz="800" dirty="0"/>
          </a:p>
          <a:p>
            <a:r>
              <a:rPr lang="en-US" sz="1400" dirty="0"/>
              <a:t>Arora G; </a:t>
            </a:r>
            <a:r>
              <a:rPr lang="en-US" sz="1400" dirty="0" err="1"/>
              <a:t>Ripp</a:t>
            </a:r>
            <a:r>
              <a:rPr lang="en-US" sz="1400" dirty="0"/>
              <a:t> J; Evert J; Rabin T; </a:t>
            </a:r>
            <a:r>
              <a:rPr lang="en-US" sz="1400" dirty="0" err="1"/>
              <a:t>Tupesis</a:t>
            </a:r>
            <a:r>
              <a:rPr lang="en-US" sz="1400" dirty="0"/>
              <a:t> JP; Hudspeth J. Taking it Global: Structuring Global Health Education in Residency Training. Journal of General Internal Medicine. 2017;32(5):559-562. </a:t>
            </a:r>
          </a:p>
          <a:p>
            <a:endParaRPr lang="en-US" sz="800" dirty="0"/>
          </a:p>
          <a:p>
            <a:r>
              <a:rPr lang="en-US" sz="1400" dirty="0" err="1"/>
              <a:t>Asgary</a:t>
            </a:r>
            <a:r>
              <a:rPr lang="en-US" sz="1400" dirty="0"/>
              <a:t> R; Smith CL; </a:t>
            </a:r>
            <a:r>
              <a:rPr lang="en-US" sz="1400" dirty="0" err="1"/>
              <a:t>Sckell</a:t>
            </a:r>
            <a:r>
              <a:rPr lang="en-US" sz="1400" dirty="0"/>
              <a:t> B; </a:t>
            </a:r>
            <a:r>
              <a:rPr lang="en-US" sz="1400" dirty="0" err="1"/>
              <a:t>Paccione</a:t>
            </a:r>
            <a:r>
              <a:rPr lang="en-US" sz="1400" dirty="0"/>
              <a:t> G. Teaching immigrant and refugee health to residents: domestic global health. Teaching &amp; Learning in Medicine. 2013;25(3):258-65, 2013. </a:t>
            </a:r>
          </a:p>
          <a:p>
            <a:endParaRPr lang="en-US" sz="800" dirty="0"/>
          </a:p>
          <a:p>
            <a:r>
              <a:rPr lang="en-US" sz="1400" dirty="0"/>
              <a:t>Consortium of Universities for Global Health.  Available at: </a:t>
            </a:r>
            <a:r>
              <a:rPr lang="en-US" sz="1400" dirty="0">
                <a:hlinkClick r:id="rId3"/>
              </a:rPr>
              <a:t>http://www.cugh.org/resources/educational-modules</a:t>
            </a:r>
            <a:r>
              <a:rPr lang="en-US" sz="1400" dirty="0"/>
              <a:t>. Accessed August 14, 2017.</a:t>
            </a:r>
          </a:p>
          <a:p>
            <a:endParaRPr lang="en-US" sz="800" dirty="0"/>
          </a:p>
          <a:p>
            <a:r>
              <a:rPr lang="en-US" sz="1400" dirty="0" err="1"/>
              <a:t>Coupet</a:t>
            </a:r>
            <a:r>
              <a:rPr lang="en-US" sz="1400" dirty="0"/>
              <a:t> S, Del Valle J (2013) A case for an international health elective training program during residency: a four-points call for action. Teach Learn Med 25: 266-271.</a:t>
            </a:r>
          </a:p>
          <a:p>
            <a:endParaRPr lang="en-US" sz="800" dirty="0"/>
          </a:p>
          <a:p>
            <a:r>
              <a:rPr lang="en-US" sz="1400" dirty="0"/>
              <a:t>Drain PK, Holmes KK, </a:t>
            </a:r>
            <a:r>
              <a:rPr lang="en-US" sz="1400" dirty="0" err="1"/>
              <a:t>Skeff</a:t>
            </a:r>
            <a:r>
              <a:rPr lang="en-US" sz="1400" dirty="0"/>
              <a:t> KM, Hall TL, Gardner P. Global Health Training and International Clinical Rotations during Residency: Current Status, Needs, and Opportunities. </a:t>
            </a:r>
            <a:r>
              <a:rPr lang="en-US" sz="1400" i="1" dirty="0"/>
              <a:t>Academic medicine : Journal of the Association of American Medical Colleges</a:t>
            </a:r>
            <a:r>
              <a:rPr lang="en-US" sz="1400" dirty="0"/>
              <a:t>. 2009;84(3):320-325. doi:10.1097/ACM.0b013e3181970a37.</a:t>
            </a:r>
          </a:p>
          <a:p>
            <a:endParaRPr lang="en-US" sz="800" dirty="0"/>
          </a:p>
          <a:p>
            <a:r>
              <a:rPr lang="en-US" sz="1400" dirty="0"/>
              <a:t>Grissom MO; </a:t>
            </a:r>
            <a:r>
              <a:rPr lang="en-US" sz="1400" dirty="0" err="1"/>
              <a:t>Iroku-Malize</a:t>
            </a:r>
            <a:r>
              <a:rPr lang="en-US" sz="1400" dirty="0"/>
              <a:t> T; </a:t>
            </a:r>
            <a:r>
              <a:rPr lang="en-US" sz="1400" dirty="0" err="1"/>
              <a:t>Peila</a:t>
            </a:r>
            <a:r>
              <a:rPr lang="en-US" sz="1400" dirty="0"/>
              <a:t> R; Perez M; Philippe N. Mapping Residency Global Health Experiences to the ACGME Family Medicine Milestones. Family Medicine. 2017;49(7):553-557.</a:t>
            </a:r>
          </a:p>
          <a:p>
            <a:endParaRPr lang="en-US" sz="800" dirty="0"/>
          </a:p>
          <a:p>
            <a:r>
              <a:rPr lang="en-US" sz="1400" dirty="0" err="1"/>
              <a:t>Hau</a:t>
            </a:r>
            <a:r>
              <a:rPr lang="en-US" sz="1400" dirty="0"/>
              <a:t> DK; Smart LR; </a:t>
            </a:r>
            <a:r>
              <a:rPr lang="en-US" sz="1400" dirty="0" err="1"/>
              <a:t>DiPace</a:t>
            </a:r>
            <a:r>
              <a:rPr lang="en-US" sz="1400" dirty="0"/>
              <a:t> JI; Peck RN. Global health training among U.S. residency specialties: a systematic literature review. Medical Education Online. 2017;22(1):1270020.</a:t>
            </a:r>
          </a:p>
        </p:txBody>
      </p:sp>
    </p:spTree>
    <p:extLst>
      <p:ext uri="{BB962C8B-B14F-4D97-AF65-F5344CB8AC3E}">
        <p14:creationId xmlns:p14="http://schemas.microsoft.com/office/powerpoint/2010/main" val="1384877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63"/>
            <a:ext cx="12191999" cy="5626103"/>
          </a:xfrm>
        </p:spPr>
        <p:txBody>
          <a:bodyPr/>
          <a:lstStyle/>
          <a:p>
            <a:r>
              <a:rPr lang="en-US" sz="1400" dirty="0"/>
              <a:t>Hernandez R, </a:t>
            </a:r>
            <a:r>
              <a:rPr lang="en-US" sz="1400" dirty="0" err="1"/>
              <a:t>Martir</a:t>
            </a:r>
            <a:r>
              <a:rPr lang="en-US" sz="1400" dirty="0"/>
              <a:t> JFS, </a:t>
            </a:r>
            <a:r>
              <a:rPr lang="en-US" sz="1400" dirty="0" err="1"/>
              <a:t>Durme</a:t>
            </a:r>
            <a:r>
              <a:rPr lang="en-US" sz="1400" dirty="0"/>
              <a:t> DJV, Faller J, Yong-Yow S, </a:t>
            </a:r>
            <a:r>
              <a:rPr lang="en-US" sz="1400" dirty="0" err="1"/>
              <a:t>MSEd</a:t>
            </a:r>
            <a:r>
              <a:rPr lang="en-US" sz="1400" dirty="0"/>
              <a:t> MKD, </a:t>
            </a:r>
            <a:r>
              <a:rPr lang="en-US" sz="1400" dirty="0" err="1"/>
              <a:t>Achkar</a:t>
            </a:r>
            <a:r>
              <a:rPr lang="en-US" sz="1400" dirty="0"/>
              <a:t> MA. Global Health in Family Medicine Residency Programs: A Nationwide Survey of US Residency Directors: A CERA Study. Fam Med 2016;48(7):532-537.</a:t>
            </a:r>
            <a:br>
              <a:rPr lang="en-US" sz="1400" dirty="0"/>
            </a:br>
            <a:endParaRPr lang="en-US" sz="500" dirty="0"/>
          </a:p>
          <a:p>
            <a:r>
              <a:rPr lang="en-US" sz="1400" dirty="0" err="1"/>
              <a:t>Loignon</a:t>
            </a:r>
            <a:r>
              <a:rPr lang="en-US" sz="1400" dirty="0"/>
              <a:t> C, </a:t>
            </a:r>
            <a:r>
              <a:rPr lang="en-US" sz="1400" dirty="0" err="1"/>
              <a:t>Gottin</a:t>
            </a:r>
            <a:r>
              <a:rPr lang="en-US" sz="1400" dirty="0"/>
              <a:t> T, Valois C, Couturier F, Williams R, Roy PM. Reflective practice and social responsibility in family medicine. Canadian Family Physician. Nov 2016, 62 (11) e699-e704.</a:t>
            </a:r>
          </a:p>
          <a:p>
            <a:endParaRPr lang="en-US" sz="500" dirty="0"/>
          </a:p>
          <a:p>
            <a:r>
              <a:rPr lang="en-US" sz="1400" dirty="0" err="1"/>
              <a:t>Melby</a:t>
            </a:r>
            <a:r>
              <a:rPr lang="en-US" sz="1400" dirty="0"/>
              <a:t> MK; </a:t>
            </a:r>
            <a:r>
              <a:rPr lang="en-US" sz="1400" dirty="0" err="1"/>
              <a:t>Loh</a:t>
            </a:r>
            <a:r>
              <a:rPr lang="en-US" sz="1400" dirty="0"/>
              <a:t> LC; Evert J; Prater C; Lin H; Khan OA. Beyond Medical "Missions" to Impact-Driven Short-Term Experiences in Global Health (STEGHs): Ethical Principles to Optimize Community Benefit and Learner Experience. Academic Medicine. 2016;91(5):633-8.  </a:t>
            </a:r>
          </a:p>
          <a:p>
            <a:endParaRPr lang="en-US" sz="500" dirty="0"/>
          </a:p>
          <a:p>
            <a:r>
              <a:rPr lang="en-US" sz="1400" dirty="0"/>
              <a:t>Northwestern Medicine, Feinberg School of Medicine: Center for Global Health, Global Health Online Curriculum.  Available at: </a:t>
            </a:r>
            <a:r>
              <a:rPr lang="en-US" sz="1400" dirty="0">
                <a:hlinkClick r:id="rId2"/>
              </a:rPr>
              <a:t>http://globalhealth.northwestern.edu/education/online-curriculum/index.html</a:t>
            </a:r>
            <a:r>
              <a:rPr lang="en-US" sz="1400" dirty="0"/>
              <a:t>. Accessed August 14, 2017</a:t>
            </a:r>
          </a:p>
          <a:p>
            <a:endParaRPr lang="en-US" sz="500" dirty="0"/>
          </a:p>
          <a:p>
            <a:r>
              <a:rPr lang="en-US" sz="1400" dirty="0"/>
              <a:t>Porter M; Mims L; </a:t>
            </a:r>
            <a:r>
              <a:rPr lang="en-US" sz="1400" dirty="0" err="1"/>
              <a:t>Garven</a:t>
            </a:r>
            <a:r>
              <a:rPr lang="en-US" sz="1400" dirty="0"/>
              <a:t> C; Gavin J; </a:t>
            </a:r>
            <a:r>
              <a:rPr lang="en-US" sz="1400" dirty="0" err="1"/>
              <a:t>Carek</a:t>
            </a:r>
            <a:r>
              <a:rPr lang="en-US" sz="1400" dirty="0"/>
              <a:t> P; Diaz V. International Health Experiences in Family Medicine Residency Training. Family Medicine. 2016;48(2):114-20.</a:t>
            </a:r>
          </a:p>
          <a:p>
            <a:endParaRPr lang="en-US" sz="500" dirty="0"/>
          </a:p>
          <a:p>
            <a:r>
              <a:rPr lang="en-US" sz="1400" dirty="0" err="1"/>
              <a:t>Puvvula</a:t>
            </a:r>
            <a:r>
              <a:rPr lang="en-US" sz="1400" dirty="0"/>
              <a:t> J; Granados G. Developing an international health area of concentration in a family medicine residency. Family Medicine. 2007;39(9):666-70. </a:t>
            </a:r>
          </a:p>
          <a:p>
            <a:endParaRPr lang="en-US" sz="500" dirty="0"/>
          </a:p>
          <a:p>
            <a:r>
              <a:rPr lang="en-US" sz="1400" dirty="0"/>
              <a:t>Schultz SH; Rousseau S. International health training in family practice residency programs. Family Medicine. 30(1):29-33, 1998 Jan.</a:t>
            </a:r>
          </a:p>
          <a:p>
            <a:endParaRPr lang="en-US" sz="500" dirty="0"/>
          </a:p>
          <a:p>
            <a:r>
              <a:rPr lang="en-US" sz="1400" dirty="0" err="1"/>
              <a:t>Uejima</a:t>
            </a:r>
            <a:r>
              <a:rPr lang="en-US" sz="1400" dirty="0"/>
              <a:t>, T. Medical missions and medical malpractice: the current state of medical malpractice overseas. American Society of Anesthesiologists. 2011;75(2): 22-24.</a:t>
            </a:r>
          </a:p>
          <a:p>
            <a:endParaRPr lang="en-US" sz="500" dirty="0"/>
          </a:p>
          <a:p>
            <a:r>
              <a:rPr lang="en-US" sz="1400" dirty="0"/>
              <a:t>Unite for Site, GHU/Innovate Free Webinars. Available at: </a:t>
            </a:r>
            <a:r>
              <a:rPr lang="en-US" sz="1400" dirty="0">
                <a:hlinkClick r:id="rId3"/>
              </a:rPr>
              <a:t>http://www.uniteforsight.org/webinars</a:t>
            </a:r>
            <a:r>
              <a:rPr lang="en-US" sz="1400" dirty="0"/>
              <a:t>. Accessed August 14 2017.</a:t>
            </a:r>
          </a:p>
          <a:p>
            <a:endParaRPr lang="en-US" sz="500" dirty="0"/>
          </a:p>
          <a:p>
            <a:r>
              <a:rPr lang="en-US" sz="1400" dirty="0"/>
              <a:t>University of Minnesota/Centers for Disease Control On-line Global Health Course. Available at: </a:t>
            </a:r>
            <a:r>
              <a:rPr lang="en-US" sz="1400" dirty="0">
                <a:hlinkClick r:id="rId4" invalidUrl="http://www.globalhealth.umn.edu/online trainingglobalhealth/index.html"/>
              </a:rPr>
              <a:t>http://www.globalhealth.umn.edu/online trainingglobalhealth/index.html</a:t>
            </a:r>
            <a:r>
              <a:rPr lang="en-US" sz="1400" dirty="0"/>
              <a:t>. Accessed August 14, 2017</a:t>
            </a:r>
          </a:p>
          <a:p>
            <a:endParaRPr lang="en-US" sz="500" dirty="0"/>
          </a:p>
          <a:p>
            <a:r>
              <a:rPr lang="en-US" sz="1400" dirty="0"/>
              <a:t>Zink T, Solberg E. Development of a Global Health Curriculum for Family Medicine Based on ACGME Competencies. Teaching and Learning in Medicine. 2014, 26:2, 174-183, DOI: 10.1080/10401334.2014.883987.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11277600" cy="639762"/>
          </a:xfrm>
        </p:spPr>
        <p:txBody>
          <a:bodyPr/>
          <a:lstStyle/>
          <a:p>
            <a:r>
              <a:rPr lang="en-US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0789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672" y="238968"/>
            <a:ext cx="7818328" cy="217997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QUESTIONS?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000" u="sng" dirty="0">
                <a:solidFill>
                  <a:srgbClr val="0070C0"/>
                </a:solidFill>
              </a:rPr>
              <a:t>								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sz="2000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400" y="2803984"/>
            <a:ext cx="7233600" cy="30841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Peter Baum, DO 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PGY3</a:t>
            </a:r>
          </a:p>
          <a:p>
            <a:pPr marL="0" indent="0"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Scripps Chula Vista Family Medicine Residency</a:t>
            </a:r>
          </a:p>
          <a:p>
            <a:pPr marL="0" indent="0"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Chula Vista, CA</a:t>
            </a:r>
          </a:p>
          <a:p>
            <a:pPr marL="0" indent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  <a:hlinkClick r:id="rId2"/>
              </a:rPr>
              <a:t>baum.peter@scrippshealth.org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  <a:hlinkClick r:id="rId3"/>
              </a:rPr>
              <a:t>peter.m.baum@gmail.com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485" y="108488"/>
            <a:ext cx="11654724" cy="918882"/>
          </a:xfrm>
        </p:spPr>
        <p:txBody>
          <a:bodyPr/>
          <a:lstStyle/>
          <a:p>
            <a:r>
              <a:rPr lang="en-US" dirty="0"/>
              <a:t>WORKSHOP OBJECTIVES:</a:t>
            </a:r>
            <a:br>
              <a:rPr lang="en-US" dirty="0"/>
            </a:br>
            <a:r>
              <a:rPr lang="en-US" sz="1200" u="sng" dirty="0"/>
              <a:t>						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270861"/>
            <a:ext cx="11431191" cy="47070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Highlight the importance of providing international clinical and public health training opportunities in medical education.</a:t>
            </a:r>
          </a:p>
          <a:p>
            <a:pPr lvl="0"/>
            <a:endParaRPr lang="en-US" sz="2300" dirty="0"/>
          </a:p>
          <a:p>
            <a:pPr lvl="0"/>
            <a:r>
              <a:rPr lang="en-US" dirty="0"/>
              <a:t>Share initial steps and lessons learned in planning and piloting an international clinical and public health training initiative.</a:t>
            </a:r>
          </a:p>
          <a:p>
            <a:pPr lvl="0"/>
            <a:endParaRPr lang="en-US" sz="2300" dirty="0"/>
          </a:p>
          <a:p>
            <a:pPr lvl="0"/>
            <a:r>
              <a:rPr lang="en-US" dirty="0"/>
              <a:t>Describe the development of strategic long-term partnerships between medical institutions, governmental, and non-governmental organizations.</a:t>
            </a:r>
          </a:p>
          <a:p>
            <a:pPr lvl="0"/>
            <a:endParaRPr lang="en-US" sz="2300" dirty="0"/>
          </a:p>
          <a:p>
            <a:pPr lvl="0"/>
            <a:r>
              <a:rPr lang="en-US" dirty="0"/>
              <a:t>Discuss the development and pilot testing of a clinical rotation curriculum in the context of Ecuadorian society and health systems.</a:t>
            </a:r>
          </a:p>
          <a:p>
            <a:pPr lvl="0"/>
            <a:endParaRPr lang="en-US" sz="2300" dirty="0"/>
          </a:p>
          <a:p>
            <a:pPr lvl="0"/>
            <a:r>
              <a:rPr lang="en-US" dirty="0"/>
              <a:t>Share experiences in support of public health and clinical work being done in a local Ecuadorian community.</a:t>
            </a:r>
          </a:p>
        </p:txBody>
      </p:sp>
    </p:spTree>
    <p:extLst>
      <p:ext uri="{BB962C8B-B14F-4D97-AF65-F5344CB8AC3E}">
        <p14:creationId xmlns:p14="http://schemas.microsoft.com/office/powerpoint/2010/main" val="135371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11277600" cy="1184223"/>
          </a:xfrm>
        </p:spPr>
        <p:txBody>
          <a:bodyPr/>
          <a:lstStyle/>
          <a:p>
            <a:r>
              <a:rPr lang="en-US" u="sng" dirty="0"/>
              <a:t>Growing Interest in Global Health &amp;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899411"/>
            <a:ext cx="11827239" cy="5226756"/>
          </a:xfrm>
        </p:spPr>
        <p:txBody>
          <a:bodyPr/>
          <a:lstStyle/>
          <a:p>
            <a:r>
              <a:rPr lang="en-US" sz="2800" dirty="0"/>
              <a:t>According to recent studies, 25-33% of medical students participate in international global health experiences.</a:t>
            </a:r>
          </a:p>
          <a:p>
            <a:endParaRPr lang="en-US" sz="2800" dirty="0"/>
          </a:p>
          <a:p>
            <a:r>
              <a:rPr lang="en-US" sz="2800" dirty="0"/>
              <a:t>“International rotations broaden a resident’s medical knowledge, reinforce physical examination skills, and encourage </a:t>
            </a:r>
            <a:r>
              <a:rPr lang="en-US" sz="2800" dirty="0">
                <a:ea typeface="Arial" charset="0"/>
                <a:cs typeface="Arial" charset="0"/>
              </a:rPr>
              <a:t>practicing medicine among underserved and multicultural populations.”</a:t>
            </a:r>
          </a:p>
          <a:p>
            <a:endParaRPr lang="en-US" sz="2800" dirty="0">
              <a:ea typeface="Arial" charset="0"/>
              <a:cs typeface="Arial" charset="0"/>
            </a:endParaRPr>
          </a:p>
          <a:p>
            <a:r>
              <a:rPr lang="en-US" sz="2800" dirty="0">
                <a:ea typeface="Arial" charset="0"/>
                <a:cs typeface="Arial" charset="0"/>
              </a:rPr>
              <a:t>“The newly trained global-health-competent physicians will not only have improved clinical skills and knowledge but also will be better equipped to serve the populations of our country and, indeed, of the world.”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9806411" y="5849168"/>
            <a:ext cx="2385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>
                <a:latin typeface="Arial" charset="0"/>
                <a:ea typeface="Arial" charset="0"/>
                <a:cs typeface="Arial" charset="0"/>
              </a:rPr>
              <a:t>(Acad Med. 2009; 84:320–325.) </a:t>
            </a:r>
          </a:p>
        </p:txBody>
      </p:sp>
    </p:spTree>
    <p:extLst>
      <p:ext uri="{BB962C8B-B14F-4D97-AF65-F5344CB8AC3E}">
        <p14:creationId xmlns:p14="http://schemas.microsoft.com/office/powerpoint/2010/main" val="196590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9312"/>
            <a:ext cx="11277600" cy="5076854"/>
          </a:xfrm>
        </p:spPr>
        <p:txBody>
          <a:bodyPr/>
          <a:lstStyle/>
          <a:p>
            <a:r>
              <a:rPr lang="en-US" dirty="0"/>
              <a:t>1998: ~45% of family medicine (FM) residencies offered international rotations.</a:t>
            </a:r>
          </a:p>
          <a:p>
            <a:endParaRPr lang="en-US" dirty="0"/>
          </a:p>
          <a:p>
            <a:r>
              <a:rPr lang="en-US" dirty="0"/>
              <a:t>2016: ~75% of FM residencies offer international and/or domestic global health (GH) experiences. </a:t>
            </a:r>
          </a:p>
          <a:p>
            <a:pPr lvl="1"/>
            <a:r>
              <a:rPr lang="en-US" dirty="0"/>
              <a:t>50% of FM residency applicants inquire about GH opportunities.</a:t>
            </a:r>
          </a:p>
          <a:p>
            <a:pPr lvl="1"/>
            <a:r>
              <a:rPr lang="en-US" dirty="0"/>
              <a:t>33% of residents who made the decision to join programs were influenced by available GH opportunities.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11277600" cy="1049311"/>
          </a:xfrm>
        </p:spPr>
        <p:txBody>
          <a:bodyPr/>
          <a:lstStyle/>
          <a:p>
            <a:r>
              <a:rPr lang="en-US" u="sng" dirty="0"/>
              <a:t>Growing Interest in Global Health &amp; Medicine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9950681" y="5849167"/>
            <a:ext cx="224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mr-IN" sz="1200" dirty="0" err="1">
                <a:latin typeface="Arial" charset="0"/>
                <a:ea typeface="Arial" charset="0"/>
                <a:cs typeface="Arial" charset="0"/>
              </a:rPr>
              <a:t>Fam</a:t>
            </a:r>
            <a:r>
              <a:rPr lang="mr-IN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dirty="0" err="1">
                <a:latin typeface="Arial" charset="0"/>
                <a:ea typeface="Arial" charset="0"/>
                <a:cs typeface="Arial" charset="0"/>
              </a:rPr>
              <a:t>Med</a:t>
            </a:r>
            <a:r>
              <a:rPr lang="mr-IN" sz="1200" dirty="0">
                <a:latin typeface="Arial" charset="0"/>
                <a:ea typeface="Arial" charset="0"/>
                <a:cs typeface="Arial" charset="0"/>
              </a:rPr>
              <a:t> 2016;48(7):532-7.) </a:t>
            </a:r>
          </a:p>
        </p:txBody>
      </p:sp>
    </p:spTree>
    <p:extLst>
      <p:ext uri="{BB962C8B-B14F-4D97-AF65-F5344CB8AC3E}">
        <p14:creationId xmlns:p14="http://schemas.microsoft.com/office/powerpoint/2010/main" val="42079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3" y="240454"/>
            <a:ext cx="8382384" cy="5516380"/>
          </a:xfrm>
        </p:spPr>
      </p:pic>
      <p:sp>
        <p:nvSpPr>
          <p:cNvPr id="5" name="Rectangle 4"/>
          <p:cNvSpPr/>
          <p:nvPr/>
        </p:nvSpPr>
        <p:spPr>
          <a:xfrm>
            <a:off x="10000374" y="5873752"/>
            <a:ext cx="2191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200" dirty="0">
                <a:latin typeface="ITCFranklinGothicStd" charset="0"/>
              </a:rPr>
              <a:t>(</a:t>
            </a:r>
            <a:r>
              <a:rPr lang="mr-IN" sz="1200" dirty="0" err="1">
                <a:latin typeface="ITCFranklinGothicStd" charset="0"/>
              </a:rPr>
              <a:t>Fam</a:t>
            </a:r>
            <a:r>
              <a:rPr lang="mr-IN" sz="1200" dirty="0">
                <a:latin typeface="ITCFranklinGothicStd" charset="0"/>
              </a:rPr>
              <a:t> </a:t>
            </a:r>
            <a:r>
              <a:rPr lang="mr-IN" sz="1200" dirty="0" err="1">
                <a:latin typeface="ITCFranklinGothicStd" charset="0"/>
              </a:rPr>
              <a:t>Med</a:t>
            </a:r>
            <a:r>
              <a:rPr lang="mr-IN" sz="1200" dirty="0">
                <a:latin typeface="ITCFranklinGothicStd" charset="0"/>
              </a:rPr>
              <a:t> 2016;48(7):532-7.) </a:t>
            </a:r>
            <a:endParaRPr lang="mr-IN" sz="1200" dirty="0"/>
          </a:p>
        </p:txBody>
      </p:sp>
      <p:sp>
        <p:nvSpPr>
          <p:cNvPr id="6" name="Rectangle 5"/>
          <p:cNvSpPr/>
          <p:nvPr/>
        </p:nvSpPr>
        <p:spPr>
          <a:xfrm>
            <a:off x="1723869" y="1780295"/>
            <a:ext cx="1703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Arial" charset="0"/>
                <a:ea typeface="Arial" charset="0"/>
                <a:cs typeface="Arial" charset="0"/>
              </a:rPr>
              <a:t>Percent of Family Medicine  Residency Programs Reporting Participation in at least One GH Activity</a:t>
            </a:r>
            <a:endParaRPr lang="mr-IN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1291" y="5712475"/>
            <a:ext cx="4315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Percentage of Residents Participating</a:t>
            </a:r>
            <a:endParaRPr lang="mr-IN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3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28" y="445915"/>
            <a:ext cx="8392610" cy="5385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3869" y="1780295"/>
            <a:ext cx="1703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Arial" charset="0"/>
                <a:ea typeface="Arial" charset="0"/>
                <a:cs typeface="Arial" charset="0"/>
              </a:rPr>
              <a:t>Percent of Family Medicine  Residency Programs Reporting Primary Barriers to GH Activity</a:t>
            </a:r>
            <a:endParaRPr lang="mr-IN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2082" y="5849167"/>
            <a:ext cx="2191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200" dirty="0">
                <a:latin typeface="ITCFranklinGothicStd" charset="0"/>
              </a:rPr>
              <a:t>(</a:t>
            </a:r>
            <a:r>
              <a:rPr lang="mr-IN" sz="1200" dirty="0" err="1">
                <a:latin typeface="ITCFranklinGothicStd" charset="0"/>
              </a:rPr>
              <a:t>Fam</a:t>
            </a:r>
            <a:r>
              <a:rPr lang="mr-IN" sz="1200" dirty="0">
                <a:latin typeface="ITCFranklinGothicStd" charset="0"/>
              </a:rPr>
              <a:t> </a:t>
            </a:r>
            <a:r>
              <a:rPr lang="mr-IN" sz="1200" dirty="0" err="1">
                <a:latin typeface="ITCFranklinGothicStd" charset="0"/>
              </a:rPr>
              <a:t>Med</a:t>
            </a:r>
            <a:r>
              <a:rPr lang="mr-IN" sz="1200" dirty="0">
                <a:latin typeface="ITCFranklinGothicStd" charset="0"/>
              </a:rPr>
              <a:t> 2016;48(7):532-7.) </a:t>
            </a:r>
            <a:endParaRPr lang="mr-IN" sz="1200" dirty="0"/>
          </a:p>
        </p:txBody>
      </p:sp>
      <p:sp>
        <p:nvSpPr>
          <p:cNvPr id="7" name="Rectangle 6"/>
          <p:cNvSpPr/>
          <p:nvPr/>
        </p:nvSpPr>
        <p:spPr>
          <a:xfrm>
            <a:off x="5375468" y="5756834"/>
            <a:ext cx="4567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 Barriers to GH Activity</a:t>
            </a:r>
            <a:endParaRPr lang="mr-IN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95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0809 - DRAFT Ecuador PPT" id="{CDCCFDDB-E528-E449-88CA-7ACBC2B43A10}" vid="{B0A1DCB6-3D2B-6040-9C03-7410DB9AA9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170809 - DRAFT Ecuador PPT</Template>
  <TotalTime>3064</TotalTime>
  <Words>1365</Words>
  <Application>Microsoft Office PowerPoint</Application>
  <PresentationFormat>Widescreen</PresentationFormat>
  <Paragraphs>269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arial</vt:lpstr>
      <vt:lpstr>Calibri</vt:lpstr>
      <vt:lpstr>Garamond</vt:lpstr>
      <vt:lpstr>ITCFranklinGothicStd</vt:lpstr>
      <vt:lpstr>PowerPoint</vt:lpstr>
      <vt:lpstr>Piloting an International Clinical and Public Health Training Site in Ecuador: Initial Steps and Lessons Learned           </vt:lpstr>
      <vt:lpstr>PowerPoint Presentation</vt:lpstr>
      <vt:lpstr>PowerPoint Presentation</vt:lpstr>
      <vt:lpstr>PowerPoint Presentation</vt:lpstr>
      <vt:lpstr>WORKSHOP OBJECTIVES:             </vt:lpstr>
      <vt:lpstr>Growing Interest in Global Health &amp; Medicine</vt:lpstr>
      <vt:lpstr>Growing Interest in Global Health &amp; Medicine</vt:lpstr>
      <vt:lpstr>PowerPoint Presentation</vt:lpstr>
      <vt:lpstr>PowerPoint Presentation</vt:lpstr>
      <vt:lpstr>PRE-ROTATION PLANNING:</vt:lpstr>
      <vt:lpstr>PRE-ROTATION PLANNING:</vt:lpstr>
      <vt:lpstr>PILOT ROTATION: TABACUNDO</vt:lpstr>
      <vt:lpstr>PowerPoint Presentation</vt:lpstr>
      <vt:lpstr>HOMESTAY</vt:lpstr>
      <vt:lpstr>Clinical Rotation: Centro de Salud Tabacundo – Tipo C</vt:lpstr>
      <vt:lpstr>PowerPoint Presentation</vt:lpstr>
      <vt:lpstr>LABS AND IMAGING:</vt:lpstr>
      <vt:lpstr>COMMON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Psicoprofilaxis del Parto  “Labor Psycho-prophylaxis”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CECUIDA:  Centro Comunitario de Cuidado Diario del Adulto Mayor              </vt:lpstr>
      <vt:lpstr>PowerPoint Presentation</vt:lpstr>
      <vt:lpstr>PowerPoint Presentation</vt:lpstr>
      <vt:lpstr>PowerPoint Presentation</vt:lpstr>
      <vt:lpstr>LESSONS LEARNED:</vt:lpstr>
      <vt:lpstr>FUTURE DIRECTIONS:</vt:lpstr>
      <vt:lpstr>FUTURE DIRECTIONS:</vt:lpstr>
      <vt:lpstr>PowerPoint Presentation</vt:lpstr>
      <vt:lpstr>CURRICULAR RESOURCES:</vt:lpstr>
      <vt:lpstr>GROUP ACTIVITY: 20-30 MINS </vt:lpstr>
      <vt:lpstr>REFERENCES:</vt:lpstr>
      <vt:lpstr>REFERENCES:</vt:lpstr>
      <vt:lpstr>QUESTIONS?    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ECUADOR:  A CROSS ROADS OF A REBITALNATIONALIZED HEALTHCARE SYSTEM, BALANCING LIMITED RESOURCES, AND SOCIAL DETERMINANTS OF HEALTH IN A CLINICAL CONTEXT </dc:title>
  <dc:creator>Peter Baum</dc:creator>
  <cp:lastModifiedBy>Ashley Poole</cp:lastModifiedBy>
  <cp:revision>147</cp:revision>
  <cp:lastPrinted>2017-08-16T04:49:09Z</cp:lastPrinted>
  <dcterms:created xsi:type="dcterms:W3CDTF">2016-10-21T05:13:27Z</dcterms:created>
  <dcterms:modified xsi:type="dcterms:W3CDTF">2017-10-10T21:12:19Z</dcterms:modified>
</cp:coreProperties>
</file>