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Lst>
  <p:notesMasterIdLst>
    <p:notesMasterId r:id="rId78"/>
  </p:notesMasterIdLst>
  <p:sldIdLst>
    <p:sldId id="256" r:id="rId4"/>
    <p:sldId id="259" r:id="rId5"/>
    <p:sldId id="258" r:id="rId6"/>
    <p:sldId id="262" r:id="rId7"/>
    <p:sldId id="264" r:id="rId8"/>
    <p:sldId id="342" r:id="rId9"/>
    <p:sldId id="343" r:id="rId10"/>
    <p:sldId id="344" r:id="rId11"/>
    <p:sldId id="338" r:id="rId12"/>
    <p:sldId id="337" r:id="rId13"/>
    <p:sldId id="339" r:id="rId14"/>
    <p:sldId id="341" r:id="rId15"/>
    <p:sldId id="348" r:id="rId16"/>
    <p:sldId id="345" r:id="rId17"/>
    <p:sldId id="347" r:id="rId18"/>
    <p:sldId id="313" r:id="rId19"/>
    <p:sldId id="271" r:id="rId20"/>
    <p:sldId id="268" r:id="rId21"/>
    <p:sldId id="350" r:id="rId22"/>
    <p:sldId id="351" r:id="rId23"/>
    <p:sldId id="354" r:id="rId24"/>
    <p:sldId id="365" r:id="rId25"/>
    <p:sldId id="366" r:id="rId26"/>
    <p:sldId id="367" r:id="rId27"/>
    <p:sldId id="278" r:id="rId28"/>
    <p:sldId id="280" r:id="rId29"/>
    <p:sldId id="279" r:id="rId30"/>
    <p:sldId id="317" r:id="rId31"/>
    <p:sldId id="323" r:id="rId32"/>
    <p:sldId id="352" r:id="rId33"/>
    <p:sldId id="324" r:id="rId34"/>
    <p:sldId id="286" r:id="rId35"/>
    <p:sldId id="304" r:id="rId36"/>
    <p:sldId id="305" r:id="rId37"/>
    <p:sldId id="283" r:id="rId38"/>
    <p:sldId id="312" r:id="rId39"/>
    <p:sldId id="368" r:id="rId40"/>
    <p:sldId id="318" r:id="rId41"/>
    <p:sldId id="327" r:id="rId42"/>
    <p:sldId id="333" r:id="rId43"/>
    <p:sldId id="285" r:id="rId44"/>
    <p:sldId id="303" r:id="rId45"/>
    <p:sldId id="290" r:id="rId46"/>
    <p:sldId id="355" r:id="rId47"/>
    <p:sldId id="356" r:id="rId48"/>
    <p:sldId id="357" r:id="rId49"/>
    <p:sldId id="358" r:id="rId50"/>
    <p:sldId id="301" r:id="rId51"/>
    <p:sldId id="291" r:id="rId52"/>
    <p:sldId id="302" r:id="rId53"/>
    <p:sldId id="293" r:id="rId54"/>
    <p:sldId id="294" r:id="rId55"/>
    <p:sldId id="316" r:id="rId56"/>
    <p:sldId id="292" r:id="rId57"/>
    <p:sldId id="360" r:id="rId58"/>
    <p:sldId id="361" r:id="rId59"/>
    <p:sldId id="328" r:id="rId60"/>
    <p:sldId id="362" r:id="rId61"/>
    <p:sldId id="363" r:id="rId62"/>
    <p:sldId id="364" r:id="rId63"/>
    <p:sldId id="306" r:id="rId64"/>
    <p:sldId id="309" r:id="rId65"/>
    <p:sldId id="307" r:id="rId66"/>
    <p:sldId id="326" r:id="rId67"/>
    <p:sldId id="310" r:id="rId68"/>
    <p:sldId id="311" r:id="rId69"/>
    <p:sldId id="332" r:id="rId70"/>
    <p:sldId id="295" r:id="rId71"/>
    <p:sldId id="296" r:id="rId72"/>
    <p:sldId id="297" r:id="rId73"/>
    <p:sldId id="298" r:id="rId74"/>
    <p:sldId id="336" r:id="rId75"/>
    <p:sldId id="263" r:id="rId76"/>
    <p:sldId id="257" r:id="rId77"/>
  </p:sldIdLst>
  <p:sldSz cx="3657600" cy="2743200"/>
  <p:notesSz cx="6858000" cy="9144000"/>
  <p:defaultTextStyle>
    <a:defPPr>
      <a:defRPr lang="en-US"/>
    </a:defPPr>
    <a:lvl1pPr marL="0" algn="l" defTabSz="307238" rtl="0" eaLnBrk="1" latinLnBrk="0" hangingPunct="1">
      <a:defRPr sz="605" kern="1200">
        <a:solidFill>
          <a:schemeClr val="tx1"/>
        </a:solidFill>
        <a:latin typeface="+mn-lt"/>
        <a:ea typeface="+mn-ea"/>
        <a:cs typeface="+mn-cs"/>
      </a:defRPr>
    </a:lvl1pPr>
    <a:lvl2pPr marL="153619" algn="l" defTabSz="307238" rtl="0" eaLnBrk="1" latinLnBrk="0" hangingPunct="1">
      <a:defRPr sz="605" kern="1200">
        <a:solidFill>
          <a:schemeClr val="tx1"/>
        </a:solidFill>
        <a:latin typeface="+mn-lt"/>
        <a:ea typeface="+mn-ea"/>
        <a:cs typeface="+mn-cs"/>
      </a:defRPr>
    </a:lvl2pPr>
    <a:lvl3pPr marL="307238" algn="l" defTabSz="307238" rtl="0" eaLnBrk="1" latinLnBrk="0" hangingPunct="1">
      <a:defRPr sz="605" kern="1200">
        <a:solidFill>
          <a:schemeClr val="tx1"/>
        </a:solidFill>
        <a:latin typeface="+mn-lt"/>
        <a:ea typeface="+mn-ea"/>
        <a:cs typeface="+mn-cs"/>
      </a:defRPr>
    </a:lvl3pPr>
    <a:lvl4pPr marL="460858" algn="l" defTabSz="307238" rtl="0" eaLnBrk="1" latinLnBrk="0" hangingPunct="1">
      <a:defRPr sz="605" kern="1200">
        <a:solidFill>
          <a:schemeClr val="tx1"/>
        </a:solidFill>
        <a:latin typeface="+mn-lt"/>
        <a:ea typeface="+mn-ea"/>
        <a:cs typeface="+mn-cs"/>
      </a:defRPr>
    </a:lvl4pPr>
    <a:lvl5pPr marL="614477" algn="l" defTabSz="307238" rtl="0" eaLnBrk="1" latinLnBrk="0" hangingPunct="1">
      <a:defRPr sz="605" kern="1200">
        <a:solidFill>
          <a:schemeClr val="tx1"/>
        </a:solidFill>
        <a:latin typeface="+mn-lt"/>
        <a:ea typeface="+mn-ea"/>
        <a:cs typeface="+mn-cs"/>
      </a:defRPr>
    </a:lvl5pPr>
    <a:lvl6pPr marL="768096" algn="l" defTabSz="307238" rtl="0" eaLnBrk="1" latinLnBrk="0" hangingPunct="1">
      <a:defRPr sz="605" kern="1200">
        <a:solidFill>
          <a:schemeClr val="tx1"/>
        </a:solidFill>
        <a:latin typeface="+mn-lt"/>
        <a:ea typeface="+mn-ea"/>
        <a:cs typeface="+mn-cs"/>
      </a:defRPr>
    </a:lvl6pPr>
    <a:lvl7pPr marL="921715" algn="l" defTabSz="307238" rtl="0" eaLnBrk="1" latinLnBrk="0" hangingPunct="1">
      <a:defRPr sz="605" kern="1200">
        <a:solidFill>
          <a:schemeClr val="tx1"/>
        </a:solidFill>
        <a:latin typeface="+mn-lt"/>
        <a:ea typeface="+mn-ea"/>
        <a:cs typeface="+mn-cs"/>
      </a:defRPr>
    </a:lvl7pPr>
    <a:lvl8pPr marL="1075334" algn="l" defTabSz="307238" rtl="0" eaLnBrk="1" latinLnBrk="0" hangingPunct="1">
      <a:defRPr sz="605" kern="1200">
        <a:solidFill>
          <a:schemeClr val="tx1"/>
        </a:solidFill>
        <a:latin typeface="+mn-lt"/>
        <a:ea typeface="+mn-ea"/>
        <a:cs typeface="+mn-cs"/>
      </a:defRPr>
    </a:lvl8pPr>
    <a:lvl9pPr marL="1228954" algn="l" defTabSz="307238" rtl="0" eaLnBrk="1" latinLnBrk="0" hangingPunct="1">
      <a:defRPr sz="6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3" autoAdjust="0"/>
    <p:restoredTop sz="88108" autoAdjust="0"/>
  </p:normalViewPr>
  <p:slideViewPr>
    <p:cSldViewPr snapToGrid="0" snapToObjects="1" showGuides="1">
      <p:cViewPr varScale="1">
        <p:scale>
          <a:sx n="156" d="100"/>
          <a:sy n="156" d="100"/>
        </p:scale>
        <p:origin x="954" y="1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6C66F-4076-9C42-B06A-12ADF601532D}" type="doc">
      <dgm:prSet loTypeId="urn:microsoft.com/office/officeart/2005/8/layout/hChevron3" loCatId="process" qsTypeId="urn:microsoft.com/office/officeart/2005/8/quickstyle/simple4" qsCatId="simple" csTypeId="urn:microsoft.com/office/officeart/2005/8/colors/colorful5" csCatId="colorful" phldr="1"/>
      <dgm:spPr/>
      <dgm:t>
        <a:bodyPr/>
        <a:lstStyle/>
        <a:p>
          <a:endParaRPr lang="en-US"/>
        </a:p>
      </dgm:t>
    </dgm:pt>
    <dgm:pt modelId="{B3320320-E77F-854B-99ED-263D0FAAD6A4}">
      <dgm:prSet phldrT="[Text]"/>
      <dgm:spPr/>
      <dgm:t>
        <a:bodyPr/>
        <a:lstStyle/>
        <a:p>
          <a:r>
            <a:rPr lang="en-US"/>
            <a:t>Community</a:t>
          </a:r>
        </a:p>
      </dgm:t>
    </dgm:pt>
    <dgm:pt modelId="{085325D8-4294-1F41-9689-0236A50954EB}" type="parTrans" cxnId="{F8CF0D13-1209-7E4E-A9B9-AD7C968BA329}">
      <dgm:prSet/>
      <dgm:spPr/>
      <dgm:t>
        <a:bodyPr/>
        <a:lstStyle/>
        <a:p>
          <a:endParaRPr lang="en-US"/>
        </a:p>
      </dgm:t>
    </dgm:pt>
    <dgm:pt modelId="{F47BE799-4D2B-FA42-9169-D5EED4D6949B}" type="sibTrans" cxnId="{F8CF0D13-1209-7E4E-A9B9-AD7C968BA329}">
      <dgm:prSet/>
      <dgm:spPr/>
      <dgm:t>
        <a:bodyPr/>
        <a:lstStyle/>
        <a:p>
          <a:endParaRPr lang="en-US"/>
        </a:p>
      </dgm:t>
    </dgm:pt>
    <dgm:pt modelId="{DC47AB0B-FA2F-B345-B5A3-469D87A8E82A}">
      <dgm:prSet phldrT="[Text]"/>
      <dgm:spPr/>
      <dgm:t>
        <a:bodyPr/>
        <a:lstStyle/>
        <a:p>
          <a:r>
            <a:rPr lang="en-US"/>
            <a:t>Patient</a:t>
          </a:r>
        </a:p>
      </dgm:t>
    </dgm:pt>
    <dgm:pt modelId="{DD13670A-52B3-C44C-901A-C9DB579CD477}" type="parTrans" cxnId="{E7322691-169C-8249-8281-1FB8199CA831}">
      <dgm:prSet/>
      <dgm:spPr/>
      <dgm:t>
        <a:bodyPr/>
        <a:lstStyle/>
        <a:p>
          <a:endParaRPr lang="en-US"/>
        </a:p>
      </dgm:t>
    </dgm:pt>
    <dgm:pt modelId="{6847E1D2-AD50-5B4F-98C8-49B3F9AA90A4}" type="sibTrans" cxnId="{E7322691-169C-8249-8281-1FB8199CA831}">
      <dgm:prSet/>
      <dgm:spPr/>
      <dgm:t>
        <a:bodyPr/>
        <a:lstStyle/>
        <a:p>
          <a:endParaRPr lang="en-US"/>
        </a:p>
      </dgm:t>
    </dgm:pt>
    <dgm:pt modelId="{D18991DC-68BA-4A4F-BF0B-CB5FCB721C66}">
      <dgm:prSet phldrT="[Text]"/>
      <dgm:spPr/>
      <dgm:t>
        <a:bodyPr/>
        <a:lstStyle/>
        <a:p>
          <a:r>
            <a:rPr lang="en-US" dirty="0"/>
            <a:t>Community</a:t>
          </a:r>
        </a:p>
      </dgm:t>
    </dgm:pt>
    <dgm:pt modelId="{0FDE0230-2CE4-D54E-88AA-978415ADC45A}" type="parTrans" cxnId="{727E95E0-625A-4D4A-94C6-9FB2C66032B4}">
      <dgm:prSet/>
      <dgm:spPr/>
      <dgm:t>
        <a:bodyPr/>
        <a:lstStyle/>
        <a:p>
          <a:endParaRPr lang="en-US"/>
        </a:p>
      </dgm:t>
    </dgm:pt>
    <dgm:pt modelId="{C604C642-0C99-384A-ADAD-6CD66FB2D261}" type="sibTrans" cxnId="{727E95E0-625A-4D4A-94C6-9FB2C66032B4}">
      <dgm:prSet/>
      <dgm:spPr/>
      <dgm:t>
        <a:bodyPr/>
        <a:lstStyle/>
        <a:p>
          <a:endParaRPr lang="en-US"/>
        </a:p>
      </dgm:t>
    </dgm:pt>
    <dgm:pt modelId="{9039BD7E-B9B5-3B4A-A762-D1BEF1BC08E2}" type="pres">
      <dgm:prSet presAssocID="{D846C66F-4076-9C42-B06A-12ADF601532D}" presName="Name0" presStyleCnt="0">
        <dgm:presLayoutVars>
          <dgm:dir/>
          <dgm:resizeHandles val="exact"/>
        </dgm:presLayoutVars>
      </dgm:prSet>
      <dgm:spPr/>
      <dgm:t>
        <a:bodyPr/>
        <a:lstStyle/>
        <a:p>
          <a:endParaRPr lang="en-US"/>
        </a:p>
      </dgm:t>
    </dgm:pt>
    <dgm:pt modelId="{0E7DECA0-83C4-7940-9C82-CAC3E9BFA2BA}" type="pres">
      <dgm:prSet presAssocID="{B3320320-E77F-854B-99ED-263D0FAAD6A4}" presName="parTxOnly" presStyleLbl="node1" presStyleIdx="0" presStyleCnt="3">
        <dgm:presLayoutVars>
          <dgm:bulletEnabled val="1"/>
        </dgm:presLayoutVars>
      </dgm:prSet>
      <dgm:spPr/>
      <dgm:t>
        <a:bodyPr/>
        <a:lstStyle/>
        <a:p>
          <a:endParaRPr lang="en-US"/>
        </a:p>
      </dgm:t>
    </dgm:pt>
    <dgm:pt modelId="{155C1144-D458-4140-97B8-A2A155AC0A21}" type="pres">
      <dgm:prSet presAssocID="{F47BE799-4D2B-FA42-9169-D5EED4D6949B}" presName="parSpace" presStyleCnt="0"/>
      <dgm:spPr/>
    </dgm:pt>
    <dgm:pt modelId="{21845665-69C6-6F47-9EAD-922DA11A07A9}" type="pres">
      <dgm:prSet presAssocID="{DC47AB0B-FA2F-B345-B5A3-469D87A8E82A}" presName="parTxOnly" presStyleLbl="node1" presStyleIdx="1" presStyleCnt="3">
        <dgm:presLayoutVars>
          <dgm:bulletEnabled val="1"/>
        </dgm:presLayoutVars>
      </dgm:prSet>
      <dgm:spPr/>
      <dgm:t>
        <a:bodyPr/>
        <a:lstStyle/>
        <a:p>
          <a:endParaRPr lang="en-US"/>
        </a:p>
      </dgm:t>
    </dgm:pt>
    <dgm:pt modelId="{8F02A84B-C4FE-3A43-B2AC-DFCB66060B96}" type="pres">
      <dgm:prSet presAssocID="{6847E1D2-AD50-5B4F-98C8-49B3F9AA90A4}" presName="parSpace" presStyleCnt="0"/>
      <dgm:spPr/>
    </dgm:pt>
    <dgm:pt modelId="{45C2AEC4-D851-114D-BF18-6701562B5E20}" type="pres">
      <dgm:prSet presAssocID="{D18991DC-68BA-4A4F-BF0B-CB5FCB721C66}" presName="parTxOnly" presStyleLbl="node1" presStyleIdx="2" presStyleCnt="3">
        <dgm:presLayoutVars>
          <dgm:bulletEnabled val="1"/>
        </dgm:presLayoutVars>
      </dgm:prSet>
      <dgm:spPr/>
      <dgm:t>
        <a:bodyPr/>
        <a:lstStyle/>
        <a:p>
          <a:endParaRPr lang="en-US"/>
        </a:p>
      </dgm:t>
    </dgm:pt>
  </dgm:ptLst>
  <dgm:cxnLst>
    <dgm:cxn modelId="{727E95E0-625A-4D4A-94C6-9FB2C66032B4}" srcId="{D846C66F-4076-9C42-B06A-12ADF601532D}" destId="{D18991DC-68BA-4A4F-BF0B-CB5FCB721C66}" srcOrd="2" destOrd="0" parTransId="{0FDE0230-2CE4-D54E-88AA-978415ADC45A}" sibTransId="{C604C642-0C99-384A-ADAD-6CD66FB2D261}"/>
    <dgm:cxn modelId="{BAAEAB9F-0750-AE44-929B-43C135E3E602}" type="presOf" srcId="{D18991DC-68BA-4A4F-BF0B-CB5FCB721C66}" destId="{45C2AEC4-D851-114D-BF18-6701562B5E20}" srcOrd="0" destOrd="0" presId="urn:microsoft.com/office/officeart/2005/8/layout/hChevron3"/>
    <dgm:cxn modelId="{239CFE88-3628-C243-A35E-C0125B30AC49}" type="presOf" srcId="{B3320320-E77F-854B-99ED-263D0FAAD6A4}" destId="{0E7DECA0-83C4-7940-9C82-CAC3E9BFA2BA}" srcOrd="0" destOrd="0" presId="urn:microsoft.com/office/officeart/2005/8/layout/hChevron3"/>
    <dgm:cxn modelId="{A69BC6DD-F8EC-B34E-8E2E-AC27A90CB0D6}" type="presOf" srcId="{DC47AB0B-FA2F-B345-B5A3-469D87A8E82A}" destId="{21845665-69C6-6F47-9EAD-922DA11A07A9}" srcOrd="0" destOrd="0" presId="urn:microsoft.com/office/officeart/2005/8/layout/hChevron3"/>
    <dgm:cxn modelId="{071A1A3A-9BC6-A54E-9B7A-D0DD7469A228}" type="presOf" srcId="{D846C66F-4076-9C42-B06A-12ADF601532D}" destId="{9039BD7E-B9B5-3B4A-A762-D1BEF1BC08E2}" srcOrd="0" destOrd="0" presId="urn:microsoft.com/office/officeart/2005/8/layout/hChevron3"/>
    <dgm:cxn modelId="{E7322691-169C-8249-8281-1FB8199CA831}" srcId="{D846C66F-4076-9C42-B06A-12ADF601532D}" destId="{DC47AB0B-FA2F-B345-B5A3-469D87A8E82A}" srcOrd="1" destOrd="0" parTransId="{DD13670A-52B3-C44C-901A-C9DB579CD477}" sibTransId="{6847E1D2-AD50-5B4F-98C8-49B3F9AA90A4}"/>
    <dgm:cxn modelId="{F8CF0D13-1209-7E4E-A9B9-AD7C968BA329}" srcId="{D846C66F-4076-9C42-B06A-12ADF601532D}" destId="{B3320320-E77F-854B-99ED-263D0FAAD6A4}" srcOrd="0" destOrd="0" parTransId="{085325D8-4294-1F41-9689-0236A50954EB}" sibTransId="{F47BE799-4D2B-FA42-9169-D5EED4D6949B}"/>
    <dgm:cxn modelId="{DC961492-5198-1341-B2F4-D78D3310C0AA}" type="presParOf" srcId="{9039BD7E-B9B5-3B4A-A762-D1BEF1BC08E2}" destId="{0E7DECA0-83C4-7940-9C82-CAC3E9BFA2BA}" srcOrd="0" destOrd="0" presId="urn:microsoft.com/office/officeart/2005/8/layout/hChevron3"/>
    <dgm:cxn modelId="{B7A20AE1-9EF1-EA4B-A68D-C93631471EE9}" type="presParOf" srcId="{9039BD7E-B9B5-3B4A-A762-D1BEF1BC08E2}" destId="{155C1144-D458-4140-97B8-A2A155AC0A21}" srcOrd="1" destOrd="0" presId="urn:microsoft.com/office/officeart/2005/8/layout/hChevron3"/>
    <dgm:cxn modelId="{494CE1F1-D59A-B74F-8C14-EA25CF342EC8}" type="presParOf" srcId="{9039BD7E-B9B5-3B4A-A762-D1BEF1BC08E2}" destId="{21845665-69C6-6F47-9EAD-922DA11A07A9}" srcOrd="2" destOrd="0" presId="urn:microsoft.com/office/officeart/2005/8/layout/hChevron3"/>
    <dgm:cxn modelId="{01D0004A-6E6D-8048-9039-8679AD16A5F0}" type="presParOf" srcId="{9039BD7E-B9B5-3B4A-A762-D1BEF1BC08E2}" destId="{8F02A84B-C4FE-3A43-B2AC-DFCB66060B96}" srcOrd="3" destOrd="0" presId="urn:microsoft.com/office/officeart/2005/8/layout/hChevron3"/>
    <dgm:cxn modelId="{26D3D6D7-65D4-4C40-855D-9171232CB959}" type="presParOf" srcId="{9039BD7E-B9B5-3B4A-A762-D1BEF1BC08E2}" destId="{45C2AEC4-D851-114D-BF18-6701562B5E20}"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DECA0-83C4-7940-9C82-CAC3E9BFA2BA}">
      <dsp:nvSpPr>
        <dsp:cNvPr id="0" name=""/>
        <dsp:cNvSpPr/>
      </dsp:nvSpPr>
      <dsp:spPr>
        <a:xfrm>
          <a:off x="1343" y="307723"/>
          <a:ext cx="1174765" cy="46990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n-US" sz="1000" kern="1200"/>
            <a:t>Community</a:t>
          </a:r>
        </a:p>
      </dsp:txBody>
      <dsp:txXfrm>
        <a:off x="1343" y="307723"/>
        <a:ext cx="1057289" cy="469906"/>
      </dsp:txXfrm>
    </dsp:sp>
    <dsp:sp modelId="{21845665-69C6-6F47-9EAD-922DA11A07A9}">
      <dsp:nvSpPr>
        <dsp:cNvPr id="0" name=""/>
        <dsp:cNvSpPr/>
      </dsp:nvSpPr>
      <dsp:spPr>
        <a:xfrm>
          <a:off x="941155" y="307723"/>
          <a:ext cx="1174765" cy="469906"/>
        </a:xfrm>
        <a:prstGeom prst="chevron">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kern="1200"/>
            <a:t>Patient</a:t>
          </a:r>
        </a:p>
      </dsp:txBody>
      <dsp:txXfrm>
        <a:off x="1176108" y="307723"/>
        <a:ext cx="704859" cy="469906"/>
      </dsp:txXfrm>
    </dsp:sp>
    <dsp:sp modelId="{45C2AEC4-D851-114D-BF18-6701562B5E20}">
      <dsp:nvSpPr>
        <dsp:cNvPr id="0" name=""/>
        <dsp:cNvSpPr/>
      </dsp:nvSpPr>
      <dsp:spPr>
        <a:xfrm>
          <a:off x="1880967" y="307723"/>
          <a:ext cx="1174765" cy="469906"/>
        </a:xfrm>
        <a:prstGeom prst="chevron">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n-US" sz="1000" kern="1200" dirty="0"/>
            <a:t>Community</a:t>
          </a:r>
        </a:p>
      </dsp:txBody>
      <dsp:txXfrm>
        <a:off x="2115920" y="307723"/>
        <a:ext cx="704859" cy="46990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43FF5-DF93-4313-A193-653E7A6B3EA2}" type="datetimeFigureOut">
              <a:rPr lang="en-US" smtClean="0"/>
              <a:t>11/30/2019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74D0E-1BEC-4B0D-A8CA-B4EF972B7FD5}" type="slidenum">
              <a:rPr lang="en-US" smtClean="0"/>
              <a:t>‹#›</a:t>
            </a:fld>
            <a:endParaRPr lang="en-US"/>
          </a:p>
        </p:txBody>
      </p:sp>
    </p:spTree>
    <p:extLst>
      <p:ext uri="{BB962C8B-B14F-4D97-AF65-F5344CB8AC3E}">
        <p14:creationId xmlns:p14="http://schemas.microsoft.com/office/powerpoint/2010/main" val="102049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Goppert Trinity Family Care Clinic (GTFCC) is a community based Family Medicine Residency Clinic in the heart of Kansas City, Missouri that serves, amidst others, an underserved patient population</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3</a:t>
            </a:fld>
            <a:endParaRPr lang="en-US" dirty="0"/>
          </a:p>
        </p:txBody>
      </p:sp>
    </p:spTree>
    <p:extLst>
      <p:ext uri="{BB962C8B-B14F-4D97-AF65-F5344CB8AC3E}">
        <p14:creationId xmlns:p14="http://schemas.microsoft.com/office/powerpoint/2010/main" val="30598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Please list the name of the social needs screening tool that you currently are using...
https://www.polleverywhere.com/free_text_polls/NEkNRr5xORd2jwr7q1yNS</a:t>
            </a:r>
            <a:endParaRPr lang="en-US"/>
          </a:p>
        </p:txBody>
      </p:sp>
      <p:sp>
        <p:nvSpPr>
          <p:cNvPr id="4" name="Slide Number Placeholder 3"/>
          <p:cNvSpPr>
            <a:spLocks noGrp="1"/>
          </p:cNvSpPr>
          <p:nvPr>
            <p:ph type="sldNum" sz="quarter" idx="10"/>
          </p:nvPr>
        </p:nvSpPr>
        <p:spPr/>
        <p:txBody>
          <a:bodyPr/>
          <a:lstStyle/>
          <a:p>
            <a:fld id="{DEB74D0E-1BEC-4B0D-A8CA-B4EF972B7FD5}" type="slidenum">
              <a:rPr lang="en-US" smtClean="0"/>
              <a:t>24</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6467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4BF3A-E0EF-7442-AA67-E615C67FEDD5}" type="slidenum">
              <a:rPr lang="en-US" smtClean="0"/>
              <a:t>29</a:t>
            </a:fld>
            <a:endParaRPr lang="en-US"/>
          </a:p>
        </p:txBody>
      </p:sp>
    </p:spTree>
    <p:extLst>
      <p:ext uri="{BB962C8B-B14F-4D97-AF65-F5344CB8AC3E}">
        <p14:creationId xmlns:p14="http://schemas.microsoft.com/office/powerpoint/2010/main" val="14646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Communityhealthrankings.org</a:t>
            </a:r>
            <a:endParaRPr lang="en-US" dirty="0"/>
          </a:p>
          <a:p>
            <a:endParaRPr lang="en-US" dirty="0"/>
          </a:p>
        </p:txBody>
      </p:sp>
      <p:sp>
        <p:nvSpPr>
          <p:cNvPr id="4" name="Slide Number Placeholder 3"/>
          <p:cNvSpPr>
            <a:spLocks noGrp="1"/>
          </p:cNvSpPr>
          <p:nvPr>
            <p:ph type="sldNum" sz="quarter" idx="10"/>
          </p:nvPr>
        </p:nvSpPr>
        <p:spPr/>
        <p:txBody>
          <a:bodyPr/>
          <a:lstStyle/>
          <a:p>
            <a:fld id="{BEB12C7D-96B2-0940-8BF1-C8CF8249E52C}" type="slidenum">
              <a:rPr lang="en-US" smtClean="0"/>
              <a:t>30</a:t>
            </a:fld>
            <a:endParaRPr lang="en-US"/>
          </a:p>
        </p:txBody>
      </p:sp>
    </p:spTree>
    <p:extLst>
      <p:ext uri="{BB962C8B-B14F-4D97-AF65-F5344CB8AC3E}">
        <p14:creationId xmlns:p14="http://schemas.microsoft.com/office/powerpoint/2010/main" val="1043546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4BF3A-E0EF-7442-AA67-E615C67FEDD5}" type="slidenum">
              <a:rPr lang="en-US" smtClean="0"/>
              <a:t>31</a:t>
            </a:fld>
            <a:endParaRPr lang="en-US"/>
          </a:p>
        </p:txBody>
      </p:sp>
    </p:spTree>
    <p:extLst>
      <p:ext uri="{BB962C8B-B14F-4D97-AF65-F5344CB8AC3E}">
        <p14:creationId xmlns:p14="http://schemas.microsoft.com/office/powerpoint/2010/main" val="1933469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to all of these questions – ‘NO’</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32</a:t>
            </a:fld>
            <a:endParaRPr lang="en-US"/>
          </a:p>
        </p:txBody>
      </p:sp>
    </p:spTree>
    <p:extLst>
      <p:ext uri="{BB962C8B-B14F-4D97-AF65-F5344CB8AC3E}">
        <p14:creationId xmlns:p14="http://schemas.microsoft.com/office/powerpoint/2010/main" val="144474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HRSA – Health Resources and Services Administration</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33</a:t>
            </a:fld>
            <a:endParaRPr lang="en-US"/>
          </a:p>
        </p:txBody>
      </p:sp>
    </p:spTree>
    <p:extLst>
      <p:ext uri="{BB962C8B-B14F-4D97-AF65-F5344CB8AC3E}">
        <p14:creationId xmlns:p14="http://schemas.microsoft.com/office/powerpoint/2010/main" val="69628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08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Need for teamwork is both the challenge as well as the solution!</a:t>
            </a:r>
            <a:r>
              <a:rPr lang="en-US" altLang="en-US" baseline="0" dirty="0" smtClean="0"/>
              <a:t> </a:t>
            </a:r>
            <a:r>
              <a:rPr lang="en-US" altLang="en-US" dirty="0" smtClean="0"/>
              <a:t>There should be multiple ways to communicate among the team….don’t rely on face to face only.  </a:t>
            </a:r>
          </a:p>
          <a:p>
            <a:r>
              <a:rPr lang="en-US" altLang="en-US" dirty="0" smtClean="0"/>
              <a:t>Consider flags/alarms/timers to help warn teams when pts have been waiting.</a:t>
            </a:r>
          </a:p>
          <a:p>
            <a:r>
              <a:rPr lang="en-US" altLang="en-US" dirty="0" smtClean="0"/>
              <a:t>Remember pts assume clinical quality and measure perceived quality by waits and delays, cleanliness, friendliness etc.</a:t>
            </a:r>
          </a:p>
        </p:txBody>
      </p:sp>
      <p:sp>
        <p:nvSpPr>
          <p:cNvPr id="2508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707" eaLnBrk="0" hangingPunct="0">
              <a:defRPr>
                <a:solidFill>
                  <a:schemeClr val="tx1"/>
                </a:solidFill>
                <a:latin typeface="Arial" pitchFamily="34" charset="0"/>
                <a:ea typeface="MS PGothic" pitchFamily="34" charset="-128"/>
              </a:defRPr>
            </a:lvl1pPr>
            <a:lvl2pPr marL="723113" indent="-278120" defTabSz="914707" eaLnBrk="0" hangingPunct="0">
              <a:defRPr>
                <a:solidFill>
                  <a:schemeClr val="tx1"/>
                </a:solidFill>
                <a:latin typeface="Arial" pitchFamily="34" charset="0"/>
                <a:ea typeface="MS PGothic" pitchFamily="34" charset="-128"/>
              </a:defRPr>
            </a:lvl2pPr>
            <a:lvl3pPr marL="1112482" indent="-222496" defTabSz="914707" eaLnBrk="0" hangingPunct="0">
              <a:defRPr>
                <a:solidFill>
                  <a:schemeClr val="tx1"/>
                </a:solidFill>
                <a:latin typeface="Arial" pitchFamily="34" charset="0"/>
                <a:ea typeface="MS PGothic" pitchFamily="34" charset="-128"/>
              </a:defRPr>
            </a:lvl3pPr>
            <a:lvl4pPr marL="1557475" indent="-222496" defTabSz="914707" eaLnBrk="0" hangingPunct="0">
              <a:defRPr>
                <a:solidFill>
                  <a:schemeClr val="tx1"/>
                </a:solidFill>
                <a:latin typeface="Arial" pitchFamily="34" charset="0"/>
                <a:ea typeface="MS PGothic" pitchFamily="34" charset="-128"/>
              </a:defRPr>
            </a:lvl4pPr>
            <a:lvl5pPr marL="2002467" indent="-222496" defTabSz="914707" eaLnBrk="0" hangingPunct="0">
              <a:defRPr>
                <a:solidFill>
                  <a:schemeClr val="tx1"/>
                </a:solidFill>
                <a:latin typeface="Arial" pitchFamily="34" charset="0"/>
                <a:ea typeface="MS PGothic" pitchFamily="34" charset="-128"/>
              </a:defRPr>
            </a:lvl5pPr>
            <a:lvl6pPr marL="2447460" indent="-222496" defTabSz="914707" eaLnBrk="0" fontAlgn="base" hangingPunct="0">
              <a:spcBef>
                <a:spcPct val="0"/>
              </a:spcBef>
              <a:spcAft>
                <a:spcPct val="0"/>
              </a:spcAft>
              <a:defRPr>
                <a:solidFill>
                  <a:schemeClr val="tx1"/>
                </a:solidFill>
                <a:latin typeface="Arial" pitchFamily="34" charset="0"/>
                <a:ea typeface="MS PGothic" pitchFamily="34" charset="-128"/>
              </a:defRPr>
            </a:lvl6pPr>
            <a:lvl7pPr marL="2892453" indent="-222496" defTabSz="914707" eaLnBrk="0" fontAlgn="base" hangingPunct="0">
              <a:spcBef>
                <a:spcPct val="0"/>
              </a:spcBef>
              <a:spcAft>
                <a:spcPct val="0"/>
              </a:spcAft>
              <a:defRPr>
                <a:solidFill>
                  <a:schemeClr val="tx1"/>
                </a:solidFill>
                <a:latin typeface="Arial" pitchFamily="34" charset="0"/>
                <a:ea typeface="MS PGothic" pitchFamily="34" charset="-128"/>
              </a:defRPr>
            </a:lvl7pPr>
            <a:lvl8pPr marL="3337446" indent="-222496" defTabSz="914707" eaLnBrk="0" fontAlgn="base" hangingPunct="0">
              <a:spcBef>
                <a:spcPct val="0"/>
              </a:spcBef>
              <a:spcAft>
                <a:spcPct val="0"/>
              </a:spcAft>
              <a:defRPr>
                <a:solidFill>
                  <a:schemeClr val="tx1"/>
                </a:solidFill>
                <a:latin typeface="Arial" pitchFamily="34" charset="0"/>
                <a:ea typeface="MS PGothic" pitchFamily="34" charset="-128"/>
              </a:defRPr>
            </a:lvl8pPr>
            <a:lvl9pPr marL="3782438" indent="-222496" defTabSz="91470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E5B6E5A5-0885-4754-9AD5-3A5E56AC69E5}" type="slidenum">
              <a:rPr lang="en-US" altLang="en-US" smtClean="0">
                <a:latin typeface="Calibri" pitchFamily="34" charset="0"/>
              </a:rPr>
              <a:pPr eaLnBrk="1" hangingPunct="1"/>
              <a:t>40</a:t>
            </a:fld>
            <a:endParaRPr lang="en-US" altLang="en-US" smtClean="0">
              <a:latin typeface="Calibri" pitchFamily="34" charset="0"/>
            </a:endParaRPr>
          </a:p>
        </p:txBody>
      </p:sp>
    </p:spTree>
    <p:extLst>
      <p:ext uri="{BB962C8B-B14F-4D97-AF65-F5344CB8AC3E}">
        <p14:creationId xmlns:p14="http://schemas.microsoft.com/office/powerpoint/2010/main" val="356027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Kayt McDaniel’s data on top; Emily Hansen’s on bottom</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57</a:t>
            </a:fld>
            <a:endParaRPr lang="en-US"/>
          </a:p>
        </p:txBody>
      </p:sp>
    </p:spTree>
    <p:extLst>
      <p:ext uri="{BB962C8B-B14F-4D97-AF65-F5344CB8AC3E}">
        <p14:creationId xmlns:p14="http://schemas.microsoft.com/office/powerpoint/2010/main" val="4226345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08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Need for teamwork is both the challenge as well as the solution!</a:t>
            </a:r>
            <a:r>
              <a:rPr lang="en-US" altLang="en-US" baseline="0" dirty="0" smtClean="0"/>
              <a:t> </a:t>
            </a:r>
            <a:r>
              <a:rPr lang="en-US" altLang="en-US" dirty="0" smtClean="0"/>
              <a:t>There should be multiple ways to communicate among the team….don’t rely on face to face only.  </a:t>
            </a:r>
          </a:p>
          <a:p>
            <a:r>
              <a:rPr lang="en-US" altLang="en-US" dirty="0" smtClean="0"/>
              <a:t>Consider flags/alarms/timers to help warn teams when pts have been waiting.</a:t>
            </a:r>
          </a:p>
          <a:p>
            <a:r>
              <a:rPr lang="en-US" altLang="en-US" dirty="0" smtClean="0"/>
              <a:t>Remember pts assume clinical quality and measure perceived quality by waits and delays, cleanliness, friendliness etc.</a:t>
            </a:r>
          </a:p>
        </p:txBody>
      </p:sp>
      <p:sp>
        <p:nvSpPr>
          <p:cNvPr id="2508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707" eaLnBrk="0" hangingPunct="0">
              <a:defRPr>
                <a:solidFill>
                  <a:schemeClr val="tx1"/>
                </a:solidFill>
                <a:latin typeface="Arial" pitchFamily="34" charset="0"/>
                <a:ea typeface="MS PGothic" pitchFamily="34" charset="-128"/>
              </a:defRPr>
            </a:lvl1pPr>
            <a:lvl2pPr marL="723113" indent="-278120" defTabSz="914707" eaLnBrk="0" hangingPunct="0">
              <a:defRPr>
                <a:solidFill>
                  <a:schemeClr val="tx1"/>
                </a:solidFill>
                <a:latin typeface="Arial" pitchFamily="34" charset="0"/>
                <a:ea typeface="MS PGothic" pitchFamily="34" charset="-128"/>
              </a:defRPr>
            </a:lvl2pPr>
            <a:lvl3pPr marL="1112482" indent="-222496" defTabSz="914707" eaLnBrk="0" hangingPunct="0">
              <a:defRPr>
                <a:solidFill>
                  <a:schemeClr val="tx1"/>
                </a:solidFill>
                <a:latin typeface="Arial" pitchFamily="34" charset="0"/>
                <a:ea typeface="MS PGothic" pitchFamily="34" charset="-128"/>
              </a:defRPr>
            </a:lvl3pPr>
            <a:lvl4pPr marL="1557475" indent="-222496" defTabSz="914707" eaLnBrk="0" hangingPunct="0">
              <a:defRPr>
                <a:solidFill>
                  <a:schemeClr val="tx1"/>
                </a:solidFill>
                <a:latin typeface="Arial" pitchFamily="34" charset="0"/>
                <a:ea typeface="MS PGothic" pitchFamily="34" charset="-128"/>
              </a:defRPr>
            </a:lvl4pPr>
            <a:lvl5pPr marL="2002467" indent="-222496" defTabSz="914707" eaLnBrk="0" hangingPunct="0">
              <a:defRPr>
                <a:solidFill>
                  <a:schemeClr val="tx1"/>
                </a:solidFill>
                <a:latin typeface="Arial" pitchFamily="34" charset="0"/>
                <a:ea typeface="MS PGothic" pitchFamily="34" charset="-128"/>
              </a:defRPr>
            </a:lvl5pPr>
            <a:lvl6pPr marL="2447460" indent="-222496" defTabSz="914707" eaLnBrk="0" fontAlgn="base" hangingPunct="0">
              <a:spcBef>
                <a:spcPct val="0"/>
              </a:spcBef>
              <a:spcAft>
                <a:spcPct val="0"/>
              </a:spcAft>
              <a:defRPr>
                <a:solidFill>
                  <a:schemeClr val="tx1"/>
                </a:solidFill>
                <a:latin typeface="Arial" pitchFamily="34" charset="0"/>
                <a:ea typeface="MS PGothic" pitchFamily="34" charset="-128"/>
              </a:defRPr>
            </a:lvl6pPr>
            <a:lvl7pPr marL="2892453" indent="-222496" defTabSz="914707" eaLnBrk="0" fontAlgn="base" hangingPunct="0">
              <a:spcBef>
                <a:spcPct val="0"/>
              </a:spcBef>
              <a:spcAft>
                <a:spcPct val="0"/>
              </a:spcAft>
              <a:defRPr>
                <a:solidFill>
                  <a:schemeClr val="tx1"/>
                </a:solidFill>
                <a:latin typeface="Arial" pitchFamily="34" charset="0"/>
                <a:ea typeface="MS PGothic" pitchFamily="34" charset="-128"/>
              </a:defRPr>
            </a:lvl7pPr>
            <a:lvl8pPr marL="3337446" indent="-222496" defTabSz="914707" eaLnBrk="0" fontAlgn="base" hangingPunct="0">
              <a:spcBef>
                <a:spcPct val="0"/>
              </a:spcBef>
              <a:spcAft>
                <a:spcPct val="0"/>
              </a:spcAft>
              <a:defRPr>
                <a:solidFill>
                  <a:schemeClr val="tx1"/>
                </a:solidFill>
                <a:latin typeface="Arial" pitchFamily="34" charset="0"/>
                <a:ea typeface="MS PGothic" pitchFamily="34" charset="-128"/>
              </a:defRPr>
            </a:lvl8pPr>
            <a:lvl9pPr marL="3782438" indent="-222496" defTabSz="91470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E5B6E5A5-0885-4754-9AD5-3A5E56AC69E5}" type="slidenum">
              <a:rPr lang="en-US" altLang="en-US" smtClean="0">
                <a:latin typeface="Calibri" pitchFamily="34" charset="0"/>
              </a:rPr>
              <a:pPr eaLnBrk="1" hangingPunct="1"/>
              <a:t>62</a:t>
            </a:fld>
            <a:endParaRPr lang="en-US" altLang="en-US" smtClean="0">
              <a:latin typeface="Calibri" pitchFamily="34" charset="0"/>
            </a:endParaRPr>
          </a:p>
        </p:txBody>
      </p:sp>
    </p:spTree>
    <p:extLst>
      <p:ext uri="{BB962C8B-B14F-4D97-AF65-F5344CB8AC3E}">
        <p14:creationId xmlns:p14="http://schemas.microsoft.com/office/powerpoint/2010/main" val="1762611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QI extends beyond a handful of</a:t>
            </a:r>
            <a:r>
              <a:rPr lang="en-US" baseline="0" dirty="0" smtClean="0"/>
              <a:t> residents – it is about changing the system; Even some patients were resistant/hesitant</a:t>
            </a:r>
            <a:endParaRPr lang="en-US" dirty="0" smtClean="0"/>
          </a:p>
          <a:p>
            <a:r>
              <a:rPr lang="en-US" dirty="0" smtClean="0"/>
              <a:t>Lack of emphasis</a:t>
            </a:r>
            <a:r>
              <a:rPr lang="en-US" baseline="0" dirty="0" smtClean="0"/>
              <a:t> on </a:t>
            </a:r>
            <a:r>
              <a:rPr lang="en-US" dirty="0" smtClean="0"/>
              <a:t>cumulative/practice</a:t>
            </a:r>
            <a:r>
              <a:rPr lang="en-US" baseline="0" dirty="0" smtClean="0"/>
              <a:t> data collection; individual data may not reflect practice data; hard to base changes based on this!</a:t>
            </a:r>
          </a:p>
          <a:p>
            <a:r>
              <a:rPr lang="en-US" baseline="0" dirty="0" smtClean="0"/>
              <a:t>Larger the clinic, harder it is to educate all clinic personnel</a:t>
            </a:r>
            <a:endParaRPr lang="en-US" dirty="0"/>
          </a:p>
        </p:txBody>
      </p:sp>
      <p:sp>
        <p:nvSpPr>
          <p:cNvPr id="4" name="Slide Number Placeholder 3"/>
          <p:cNvSpPr>
            <a:spLocks noGrp="1"/>
          </p:cNvSpPr>
          <p:nvPr>
            <p:ph type="sldNum" sz="quarter" idx="10"/>
          </p:nvPr>
        </p:nvSpPr>
        <p:spPr/>
        <p:txBody>
          <a:bodyPr/>
          <a:lstStyle/>
          <a:p>
            <a:fld id="{7AB3429A-C6A8-46A1-8E24-59CCF6CC790B}" type="slidenum">
              <a:rPr lang="en-US" smtClean="0"/>
              <a:t>63</a:t>
            </a:fld>
            <a:endParaRPr lang="en-US"/>
          </a:p>
        </p:txBody>
      </p:sp>
    </p:spTree>
    <p:extLst>
      <p:ext uri="{BB962C8B-B14F-4D97-AF65-F5344CB8AC3E}">
        <p14:creationId xmlns:p14="http://schemas.microsoft.com/office/powerpoint/2010/main" val="175097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Poll Title: How would you describe your practice setting?
https://www.polleverywhere.com/multiple_choice_polls/ybUd8WkmCX9exNaBJP2he</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6</a:t>
            </a:fld>
            <a:endParaRPr lang="en-US" dirty="0"/>
          </a:p>
        </p:txBody>
      </p:sp>
      <p:sp>
        <p:nvSpPr>
          <p:cNvPr id="5" name="TextBox 4"/>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584899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Disclaimer letter to patients – covering</a:t>
            </a:r>
            <a:r>
              <a:rPr lang="en-US" baseline="0" dirty="0" smtClean="0"/>
              <a:t> letter for their survey</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65</a:t>
            </a:fld>
            <a:endParaRPr lang="en-US"/>
          </a:p>
        </p:txBody>
      </p:sp>
    </p:spTree>
    <p:extLst>
      <p:ext uri="{BB962C8B-B14F-4D97-AF65-F5344CB8AC3E}">
        <p14:creationId xmlns:p14="http://schemas.microsoft.com/office/powerpoint/2010/main" val="3145599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1848, well before</a:t>
            </a:r>
            <a:r>
              <a:rPr lang="en-US" baseline="0" dirty="0"/>
              <a:t> Roosevelt or Rawls, Rudolf Virchow, a Prussian physician, was sent to report on the causes of the Typhus epidemic in Upper Silesia, largely in a coal-mining community.  Virchow, who is famous for advancing the Cell Theory and whose name is found in many medical eponyms, observed the extent to which social conditions contribute to the cause of disease, and earned him the title “Father of Social Medicine”.</a:t>
            </a:r>
          </a:p>
          <a:p>
            <a:r>
              <a:rPr lang="en-US" baseline="0" dirty="0"/>
              <a:t>And typhus itself is, of course, not completely gone; although we recommend avoiding crawling through rat-infesting sewers: Reference to the film “</a:t>
            </a:r>
            <a:r>
              <a:rPr lang="en-US" i="1" baseline="0" dirty="0"/>
              <a:t>El Norte”, </a:t>
            </a:r>
            <a:r>
              <a:rPr lang="en-US" i="0" baseline="0" dirty="0"/>
              <a:t>next slide.</a:t>
            </a:r>
            <a:endParaRPr lang="en-US" dirty="0"/>
          </a:p>
        </p:txBody>
      </p:sp>
      <p:sp>
        <p:nvSpPr>
          <p:cNvPr id="4" name="Slide Number Placeholder 3"/>
          <p:cNvSpPr>
            <a:spLocks noGrp="1"/>
          </p:cNvSpPr>
          <p:nvPr>
            <p:ph type="sldNum" sz="quarter" idx="10"/>
          </p:nvPr>
        </p:nvSpPr>
        <p:spPr/>
        <p:txBody>
          <a:bodyPr/>
          <a:lstStyle/>
          <a:p>
            <a:fld id="{ECD5BEA5-52EB-4997-B346-C9149ED69D5A}" type="slidenum">
              <a:rPr lang="en-US" smtClean="0"/>
              <a:pPr/>
              <a:t>69</a:t>
            </a:fld>
            <a:endParaRPr lang="en-US"/>
          </a:p>
        </p:txBody>
      </p:sp>
    </p:spTree>
    <p:extLst>
      <p:ext uri="{BB962C8B-B14F-4D97-AF65-F5344CB8AC3E}">
        <p14:creationId xmlns:p14="http://schemas.microsoft.com/office/powerpoint/2010/main" val="418838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Poll Title: What percentage (roughly) of your patients have difficult to meet social needs (housing, food, insurance, transportation, etc.)
https://www.polleverywhere.com/multiple_choice_polls/sHafsqJSoGqYbVfl6UOqN</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7</a:t>
            </a:fld>
            <a:endParaRPr lang="en-US" dirty="0"/>
          </a:p>
        </p:txBody>
      </p:sp>
      <p:sp>
        <p:nvSpPr>
          <p:cNvPr id="5" name="TextBox 4"/>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3261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Poll Title: Do you have (part-time or full-time) social worker at your clinic?
https://www.polleverywhere.com/multiple_choice_polls/IMKOGk9Yh2JRPAphILgb3</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8</a:t>
            </a:fld>
            <a:endParaRPr lang="en-US" dirty="0"/>
          </a:p>
        </p:txBody>
      </p:sp>
      <p:sp>
        <p:nvSpPr>
          <p:cNvPr id="5" name="TextBox 4"/>
          <p:cNvSpPr txBox="1"/>
          <p:nvPr/>
        </p:nvSpPr>
        <p:spPr>
          <a:xfrm>
            <a:off x="0" y="0"/>
            <a:ext cx="3810000" cy="1270000"/>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60011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 14 December 1960, 20 countries originally signed the Convention on the </a:t>
            </a:r>
            <a:r>
              <a:rPr lang="en-US" sz="1200" kern="1200" dirty="0" smtClean="0">
                <a:solidFill>
                  <a:schemeClr val="tx1"/>
                </a:solidFill>
                <a:latin typeface="+mn-lt"/>
                <a:ea typeface="+mn-ea"/>
                <a:cs typeface="+mn-cs"/>
              </a:rPr>
              <a:t>Organization </a:t>
            </a:r>
            <a:r>
              <a:rPr lang="en-US" sz="1200" kern="1200" dirty="0">
                <a:solidFill>
                  <a:schemeClr val="tx1"/>
                </a:solidFill>
                <a:latin typeface="+mn-lt"/>
                <a:ea typeface="+mn-ea"/>
                <a:cs typeface="+mn-cs"/>
              </a:rPr>
              <a:t>for Economic Co-operation and Development. Since then, 15 countries have become members of the </a:t>
            </a:r>
            <a:r>
              <a:rPr lang="en-US" sz="1200" kern="1200" dirty="0" smtClean="0">
                <a:solidFill>
                  <a:schemeClr val="tx1"/>
                </a:solidFill>
                <a:latin typeface="+mn-lt"/>
                <a:ea typeface="+mn-ea"/>
                <a:cs typeface="+mn-cs"/>
              </a:rPr>
              <a:t>Organization.</a:t>
            </a:r>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EB12C7D-96B2-0940-8BF1-C8CF8249E52C}" type="slidenum">
              <a:rPr lang="en-US" smtClean="0"/>
              <a:t>10</a:t>
            </a:fld>
            <a:endParaRPr lang="en-US"/>
          </a:p>
        </p:txBody>
      </p:sp>
    </p:spTree>
    <p:extLst>
      <p:ext uri="{BB962C8B-B14F-4D97-AF65-F5344CB8AC3E}">
        <p14:creationId xmlns:p14="http://schemas.microsoft.com/office/powerpoint/2010/main" val="126574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consider that behavioral patterns directly stem from social circumstances, One’s zip code has</a:t>
            </a:r>
            <a:r>
              <a:rPr lang="en-US" baseline="0" dirty="0" smtClean="0"/>
              <a:t> stronger impact on health</a:t>
            </a:r>
            <a:r>
              <a:rPr lang="en-US" dirty="0" smtClean="0"/>
              <a:t> than one’s</a:t>
            </a:r>
            <a:r>
              <a:rPr lang="en-US" baseline="0" dirty="0" smtClean="0"/>
              <a:t> genetic code!</a:t>
            </a:r>
            <a:endParaRPr lang="en-US" dirty="0"/>
          </a:p>
        </p:txBody>
      </p:sp>
      <p:sp>
        <p:nvSpPr>
          <p:cNvPr id="4" name="Slide Number Placeholder 3"/>
          <p:cNvSpPr>
            <a:spLocks noGrp="1"/>
          </p:cNvSpPr>
          <p:nvPr>
            <p:ph type="sldNum" sz="quarter" idx="10"/>
          </p:nvPr>
        </p:nvSpPr>
        <p:spPr/>
        <p:txBody>
          <a:bodyPr/>
          <a:lstStyle/>
          <a:p>
            <a:fld id="{BEB12C7D-96B2-0940-8BF1-C8CF8249E52C}" type="slidenum">
              <a:rPr lang="en-US" smtClean="0"/>
              <a:t>15</a:t>
            </a:fld>
            <a:endParaRPr lang="en-US"/>
          </a:p>
        </p:txBody>
      </p:sp>
    </p:spTree>
    <p:extLst>
      <p:ext uri="{BB962C8B-B14F-4D97-AF65-F5344CB8AC3E}">
        <p14:creationId xmlns:p14="http://schemas.microsoft.com/office/powerpoint/2010/main" val="178081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SDOH refers to the conditions in which one is born, grows, lives, works and ages</a:t>
            </a:r>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16</a:t>
            </a:fld>
            <a:endParaRPr lang="en-US"/>
          </a:p>
        </p:txBody>
      </p:sp>
    </p:spTree>
    <p:extLst>
      <p:ext uri="{BB962C8B-B14F-4D97-AF65-F5344CB8AC3E}">
        <p14:creationId xmlns:p14="http://schemas.microsoft.com/office/powerpoint/2010/main" val="314136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74D0E-1BEC-4B0D-A8CA-B4EF972B7FD5}" type="slidenum">
              <a:rPr lang="en-US" smtClean="0"/>
              <a:t>21</a:t>
            </a:fld>
            <a:endParaRPr lang="en-US"/>
          </a:p>
        </p:txBody>
      </p:sp>
    </p:spTree>
    <p:extLst>
      <p:ext uri="{BB962C8B-B14F-4D97-AF65-F5344CB8AC3E}">
        <p14:creationId xmlns:p14="http://schemas.microsoft.com/office/powerpoint/2010/main" val="92088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you currently use a Social Needs Screening Tool in your clinic?
https://www.polleverywhere.com/multiple_choice_polls/7dnSBwrX6ap3l3W5Zko84</a:t>
            </a:r>
            <a:endParaRPr lang="en-US"/>
          </a:p>
        </p:txBody>
      </p:sp>
      <p:sp>
        <p:nvSpPr>
          <p:cNvPr id="4" name="Slide Number Placeholder 3"/>
          <p:cNvSpPr>
            <a:spLocks noGrp="1"/>
          </p:cNvSpPr>
          <p:nvPr>
            <p:ph type="sldNum" sz="quarter" idx="10"/>
          </p:nvPr>
        </p:nvSpPr>
        <p:spPr/>
        <p:txBody>
          <a:bodyPr/>
          <a:lstStyle/>
          <a:p>
            <a:fld id="{DEB74D0E-1BEC-4B0D-A8CA-B4EF972B7FD5}" type="slidenum">
              <a:rPr lang="en-US" smtClean="0"/>
              <a:t>23</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2968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1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680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2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4DB2-8102-F24F-A142-F11FC14E7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EF794-EA4A-A84A-B12E-8DED5DE643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BEB27-DC80-784F-9D87-12E73E5055AE}"/>
              </a:ext>
            </a:extLst>
          </p:cNvPr>
          <p:cNvSpPr>
            <a:spLocks noGrp="1"/>
          </p:cNvSpPr>
          <p:nvPr>
            <p:ph type="dt" sz="half" idx="10"/>
          </p:nvPr>
        </p:nvSpPr>
        <p:spPr/>
        <p:txBody>
          <a:bodyPr/>
          <a:lstStyle/>
          <a:p>
            <a:fld id="{8E25192D-7387-9945-B820-55BB6148B1BA}" type="datetimeFigureOut">
              <a:rPr lang="en-US" smtClean="0"/>
              <a:t>11/30/2019</a:t>
            </a:fld>
            <a:endParaRPr lang="en-US"/>
          </a:p>
        </p:txBody>
      </p:sp>
      <p:sp>
        <p:nvSpPr>
          <p:cNvPr id="5" name="Footer Placeholder 4">
            <a:extLst>
              <a:ext uri="{FF2B5EF4-FFF2-40B4-BE49-F238E27FC236}">
                <a16:creationId xmlns:a16="http://schemas.microsoft.com/office/drawing/2014/main" id="{7D36CFD2-2D2B-3641-A8B6-9BA989A2C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CACCD-5B44-E844-8B6A-751B2ED31D6B}"/>
              </a:ext>
            </a:extLst>
          </p:cNvPr>
          <p:cNvSpPr>
            <a:spLocks noGrp="1"/>
          </p:cNvSpPr>
          <p:nvPr>
            <p:ph type="sldNum" sz="quarter" idx="12"/>
          </p:nvPr>
        </p:nvSpPr>
        <p:spPr/>
        <p:txBody>
          <a:bodyPr/>
          <a:lstStyle/>
          <a:p>
            <a:fld id="{56DA6FDA-346C-C841-9544-769112006B57}" type="slidenum">
              <a:rPr lang="en-US" smtClean="0"/>
              <a:t>‹#›</a:t>
            </a:fld>
            <a:endParaRPr lang="en-US"/>
          </a:p>
        </p:txBody>
      </p:sp>
    </p:spTree>
    <p:extLst>
      <p:ext uri="{BB962C8B-B14F-4D97-AF65-F5344CB8AC3E}">
        <p14:creationId xmlns:p14="http://schemas.microsoft.com/office/powerpoint/2010/main" val="376171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934AA4-1363-364F-933E-70FB16CB3CC1}" type="slidenum">
              <a:rPr lang="en-US" smtClean="0"/>
              <a:pPr/>
              <a:t>‹#›</a:t>
            </a:fld>
            <a:endParaRPr lang="en-US" dirty="0"/>
          </a:p>
        </p:txBody>
      </p:sp>
    </p:spTree>
    <p:extLst>
      <p:ext uri="{BB962C8B-B14F-4D97-AF65-F5344CB8AC3E}">
        <p14:creationId xmlns:p14="http://schemas.microsoft.com/office/powerpoint/2010/main" val="336312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677D-D603-5046-ABA4-4870A929A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1DC5D-2298-0B48-B62D-AC6C4F4C5470}"/>
              </a:ext>
            </a:extLst>
          </p:cNvPr>
          <p:cNvSpPr>
            <a:spLocks noGrp="1"/>
          </p:cNvSpPr>
          <p:nvPr>
            <p:ph sz="half" idx="1"/>
          </p:nvPr>
        </p:nvSpPr>
        <p:spPr>
          <a:xfrm>
            <a:off x="251460" y="730250"/>
            <a:ext cx="1554480" cy="17405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7B492-90E7-424D-86D3-AAC136C5C196}"/>
              </a:ext>
            </a:extLst>
          </p:cNvPr>
          <p:cNvSpPr>
            <a:spLocks noGrp="1"/>
          </p:cNvSpPr>
          <p:nvPr>
            <p:ph sz="half" idx="2"/>
          </p:nvPr>
        </p:nvSpPr>
        <p:spPr>
          <a:xfrm>
            <a:off x="1851660" y="730250"/>
            <a:ext cx="1554480" cy="17405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191B7B-9373-9243-9AE3-09CDBEFB24B3}"/>
              </a:ext>
            </a:extLst>
          </p:cNvPr>
          <p:cNvSpPr>
            <a:spLocks noGrp="1"/>
          </p:cNvSpPr>
          <p:nvPr>
            <p:ph type="dt" sz="half" idx="10"/>
          </p:nvPr>
        </p:nvSpPr>
        <p:spPr/>
        <p:txBody>
          <a:bodyPr/>
          <a:lstStyle/>
          <a:p>
            <a:fld id="{8E25192D-7387-9945-B820-55BB6148B1BA}" type="datetimeFigureOut">
              <a:rPr lang="en-US" smtClean="0"/>
              <a:t>11/30/2019</a:t>
            </a:fld>
            <a:endParaRPr lang="en-US"/>
          </a:p>
        </p:txBody>
      </p:sp>
      <p:sp>
        <p:nvSpPr>
          <p:cNvPr id="6" name="Footer Placeholder 5">
            <a:extLst>
              <a:ext uri="{FF2B5EF4-FFF2-40B4-BE49-F238E27FC236}">
                <a16:creationId xmlns:a16="http://schemas.microsoft.com/office/drawing/2014/main" id="{DDFFA8BF-9BA3-644F-AEC1-9FD025953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1CB73-DC13-3D45-A2FB-8D46ED1FB35C}"/>
              </a:ext>
            </a:extLst>
          </p:cNvPr>
          <p:cNvSpPr>
            <a:spLocks noGrp="1"/>
          </p:cNvSpPr>
          <p:nvPr>
            <p:ph type="sldNum" sz="quarter" idx="12"/>
          </p:nvPr>
        </p:nvSpPr>
        <p:spPr/>
        <p:txBody>
          <a:bodyPr/>
          <a:lstStyle/>
          <a:p>
            <a:fld id="{56DA6FDA-346C-C841-9544-769112006B57}" type="slidenum">
              <a:rPr lang="en-US" smtClean="0"/>
              <a:t>‹#›</a:t>
            </a:fld>
            <a:endParaRPr lang="en-US"/>
          </a:p>
        </p:txBody>
      </p:sp>
    </p:spTree>
    <p:extLst>
      <p:ext uri="{BB962C8B-B14F-4D97-AF65-F5344CB8AC3E}">
        <p14:creationId xmlns:p14="http://schemas.microsoft.com/office/powerpoint/2010/main" val="24999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25CF-24A2-4F4C-B95A-D9379DB6858F}"/>
              </a:ext>
            </a:extLst>
          </p:cNvPr>
          <p:cNvSpPr>
            <a:spLocks noGrp="1"/>
          </p:cNvSpPr>
          <p:nvPr>
            <p:ph type="title"/>
          </p:nvPr>
        </p:nvSpPr>
        <p:spPr>
          <a:xfrm>
            <a:off x="249555" y="683895"/>
            <a:ext cx="3154680" cy="1141095"/>
          </a:xfrm>
        </p:spPr>
        <p:txBody>
          <a:bodyPr anchor="b"/>
          <a:lstStyle>
            <a:lvl1pPr>
              <a:defRPr sz="1800"/>
            </a:lvl1pPr>
          </a:lstStyle>
          <a:p>
            <a:r>
              <a:rPr lang="en-US"/>
              <a:t>Click to edit Master title style</a:t>
            </a:r>
          </a:p>
        </p:txBody>
      </p:sp>
      <p:sp>
        <p:nvSpPr>
          <p:cNvPr id="3" name="Text Placeholder 2">
            <a:extLst>
              <a:ext uri="{FF2B5EF4-FFF2-40B4-BE49-F238E27FC236}">
                <a16:creationId xmlns:a16="http://schemas.microsoft.com/office/drawing/2014/main" id="{2774E26B-6E99-2348-8BDD-A6DC015DAE74}"/>
              </a:ext>
            </a:extLst>
          </p:cNvPr>
          <p:cNvSpPr>
            <a:spLocks noGrp="1"/>
          </p:cNvSpPr>
          <p:nvPr>
            <p:ph type="body" idx="1"/>
          </p:nvPr>
        </p:nvSpPr>
        <p:spPr>
          <a:xfrm>
            <a:off x="249555" y="1835785"/>
            <a:ext cx="3154680" cy="600075"/>
          </a:xfrm>
        </p:spPr>
        <p:txBody>
          <a:bodyPr/>
          <a:lstStyle>
            <a:lvl1pPr marL="0" indent="0">
              <a:buNone/>
              <a:defRPr sz="720">
                <a:solidFill>
                  <a:schemeClr val="tx1">
                    <a:tint val="75000"/>
                  </a:schemeClr>
                </a:solidFill>
              </a:defRPr>
            </a:lvl1pPr>
            <a:lvl2pPr marL="137160" indent="0">
              <a:buNone/>
              <a:defRPr sz="600">
                <a:solidFill>
                  <a:schemeClr val="tx1">
                    <a:tint val="75000"/>
                  </a:schemeClr>
                </a:solidFill>
              </a:defRPr>
            </a:lvl2pPr>
            <a:lvl3pPr marL="274320" indent="0">
              <a:buNone/>
              <a:defRPr sz="540">
                <a:solidFill>
                  <a:schemeClr val="tx1">
                    <a:tint val="75000"/>
                  </a:schemeClr>
                </a:solidFill>
              </a:defRPr>
            </a:lvl3pPr>
            <a:lvl4pPr marL="411480" indent="0">
              <a:buNone/>
              <a:defRPr sz="480">
                <a:solidFill>
                  <a:schemeClr val="tx1">
                    <a:tint val="75000"/>
                  </a:schemeClr>
                </a:solidFill>
              </a:defRPr>
            </a:lvl4pPr>
            <a:lvl5pPr marL="548640" indent="0">
              <a:buNone/>
              <a:defRPr sz="480">
                <a:solidFill>
                  <a:schemeClr val="tx1">
                    <a:tint val="75000"/>
                  </a:schemeClr>
                </a:solidFill>
              </a:defRPr>
            </a:lvl5pPr>
            <a:lvl6pPr marL="685800" indent="0">
              <a:buNone/>
              <a:defRPr sz="480">
                <a:solidFill>
                  <a:schemeClr val="tx1">
                    <a:tint val="75000"/>
                  </a:schemeClr>
                </a:solidFill>
              </a:defRPr>
            </a:lvl6pPr>
            <a:lvl7pPr marL="822960" indent="0">
              <a:buNone/>
              <a:defRPr sz="480">
                <a:solidFill>
                  <a:schemeClr val="tx1">
                    <a:tint val="75000"/>
                  </a:schemeClr>
                </a:solidFill>
              </a:defRPr>
            </a:lvl7pPr>
            <a:lvl8pPr marL="960120" indent="0">
              <a:buNone/>
              <a:defRPr sz="480">
                <a:solidFill>
                  <a:schemeClr val="tx1">
                    <a:tint val="75000"/>
                  </a:schemeClr>
                </a:solidFill>
              </a:defRPr>
            </a:lvl8pPr>
            <a:lvl9pPr marL="1097280" indent="0">
              <a:buNone/>
              <a:defRPr sz="48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18B7CF-9955-764A-B90D-98C6BB710E44}"/>
              </a:ext>
            </a:extLst>
          </p:cNvPr>
          <p:cNvSpPr>
            <a:spLocks noGrp="1"/>
          </p:cNvSpPr>
          <p:nvPr>
            <p:ph type="dt" sz="half" idx="10"/>
          </p:nvPr>
        </p:nvSpPr>
        <p:spPr/>
        <p:txBody>
          <a:bodyPr/>
          <a:lstStyle/>
          <a:p>
            <a:fld id="{8E25192D-7387-9945-B820-55BB6148B1BA}" type="datetimeFigureOut">
              <a:rPr lang="en-US" smtClean="0"/>
              <a:t>11/30/2019</a:t>
            </a:fld>
            <a:endParaRPr lang="en-US"/>
          </a:p>
        </p:txBody>
      </p:sp>
      <p:sp>
        <p:nvSpPr>
          <p:cNvPr id="5" name="Footer Placeholder 4">
            <a:extLst>
              <a:ext uri="{FF2B5EF4-FFF2-40B4-BE49-F238E27FC236}">
                <a16:creationId xmlns:a16="http://schemas.microsoft.com/office/drawing/2014/main" id="{DED99DEA-D195-F341-96D4-BA10C9EC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A15E-F1F3-BF47-80A2-00CAFAEB5516}"/>
              </a:ext>
            </a:extLst>
          </p:cNvPr>
          <p:cNvSpPr>
            <a:spLocks noGrp="1"/>
          </p:cNvSpPr>
          <p:nvPr>
            <p:ph type="sldNum" sz="quarter" idx="12"/>
          </p:nvPr>
        </p:nvSpPr>
        <p:spPr/>
        <p:txBody>
          <a:bodyPr/>
          <a:lstStyle/>
          <a:p>
            <a:fld id="{56DA6FDA-346C-C841-9544-769112006B57}" type="slidenum">
              <a:rPr lang="en-US" smtClean="0"/>
              <a:t>‹#›</a:t>
            </a:fld>
            <a:endParaRPr lang="en-US"/>
          </a:p>
        </p:txBody>
      </p:sp>
    </p:spTree>
    <p:extLst>
      <p:ext uri="{BB962C8B-B14F-4D97-AF65-F5344CB8AC3E}">
        <p14:creationId xmlns:p14="http://schemas.microsoft.com/office/powerpoint/2010/main" val="334062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BDFA-AC2A-ED45-BC57-4053EC63CB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4205A-57D8-214A-B609-38B5818F122B}"/>
              </a:ext>
            </a:extLst>
          </p:cNvPr>
          <p:cNvSpPr>
            <a:spLocks noGrp="1"/>
          </p:cNvSpPr>
          <p:nvPr>
            <p:ph type="dt" sz="half" idx="10"/>
          </p:nvPr>
        </p:nvSpPr>
        <p:spPr/>
        <p:txBody>
          <a:bodyPr/>
          <a:lstStyle/>
          <a:p>
            <a:fld id="{8E25192D-7387-9945-B820-55BB6148B1BA}" type="datetimeFigureOut">
              <a:rPr lang="en-US" smtClean="0"/>
              <a:t>11/30/2019</a:t>
            </a:fld>
            <a:endParaRPr lang="en-US"/>
          </a:p>
        </p:txBody>
      </p:sp>
      <p:sp>
        <p:nvSpPr>
          <p:cNvPr id="4" name="Footer Placeholder 3">
            <a:extLst>
              <a:ext uri="{FF2B5EF4-FFF2-40B4-BE49-F238E27FC236}">
                <a16:creationId xmlns:a16="http://schemas.microsoft.com/office/drawing/2014/main" id="{71DE430C-0DAB-0E48-9FC0-D211AD277E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C693B4-2DF3-4C4E-BEBC-4A4917D3D29C}"/>
              </a:ext>
            </a:extLst>
          </p:cNvPr>
          <p:cNvSpPr>
            <a:spLocks noGrp="1"/>
          </p:cNvSpPr>
          <p:nvPr>
            <p:ph type="sldNum" sz="quarter" idx="12"/>
          </p:nvPr>
        </p:nvSpPr>
        <p:spPr/>
        <p:txBody>
          <a:bodyPr/>
          <a:lstStyle/>
          <a:p>
            <a:fld id="{56DA6FDA-346C-C841-9544-769112006B57}" type="slidenum">
              <a:rPr lang="en-US" smtClean="0"/>
              <a:t>‹#›</a:t>
            </a:fld>
            <a:endParaRPr lang="en-US"/>
          </a:p>
        </p:txBody>
      </p:sp>
    </p:spTree>
    <p:extLst>
      <p:ext uri="{BB962C8B-B14F-4D97-AF65-F5344CB8AC3E}">
        <p14:creationId xmlns:p14="http://schemas.microsoft.com/office/powerpoint/2010/main" val="2223485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75AEE1-B6DE-6F4C-9F58-902BA27CEAAD}"/>
              </a:ext>
            </a:extLst>
          </p:cNvPr>
          <p:cNvPicPr>
            <a:picLocks noChangeAspect="1"/>
          </p:cNvPicPr>
          <p:nvPr userDrawn="1"/>
        </p:nvPicPr>
        <p:blipFill rotWithShape="1">
          <a:blip r:embed="rId3"/>
          <a:srcRect l="20719" t="11852" r="15987" b="28812"/>
          <a:stretch/>
        </p:blipFill>
        <p:spPr>
          <a:xfrm>
            <a:off x="-1" y="-1"/>
            <a:ext cx="3657601" cy="2743201"/>
          </a:xfrm>
          <a:prstGeom prst="rect">
            <a:avLst/>
          </a:prstGeom>
        </p:spPr>
      </p:pic>
      <p:pic>
        <p:nvPicPr>
          <p:cNvPr id="8" name="Picture 7">
            <a:extLst>
              <a:ext uri="{FF2B5EF4-FFF2-40B4-BE49-F238E27FC236}">
                <a16:creationId xmlns:a16="http://schemas.microsoft.com/office/drawing/2014/main" id="{1230D740-1B91-0B4C-944C-DD23FA9F5987}"/>
              </a:ext>
            </a:extLst>
          </p:cNvPr>
          <p:cNvPicPr>
            <a:picLocks noChangeAspect="1"/>
          </p:cNvPicPr>
          <p:nvPr userDrawn="1"/>
        </p:nvPicPr>
        <p:blipFill rotWithShape="1">
          <a:blip r:embed="rId4"/>
          <a:srcRect b="74482"/>
          <a:stretch/>
        </p:blipFill>
        <p:spPr>
          <a:xfrm>
            <a:off x="1" y="2488275"/>
            <a:ext cx="3657600" cy="112001"/>
          </a:xfrm>
          <a:prstGeom prst="rect">
            <a:avLst/>
          </a:prstGeom>
        </p:spPr>
      </p:pic>
    </p:spTree>
    <p:extLst>
      <p:ext uri="{BB962C8B-B14F-4D97-AF65-F5344CB8AC3E}">
        <p14:creationId xmlns:p14="http://schemas.microsoft.com/office/powerpoint/2010/main" val="365134062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365760" rtl="0" eaLnBrk="1" latinLnBrk="0" hangingPunct="1">
        <a:lnSpc>
          <a:spcPct val="90000"/>
        </a:lnSpc>
        <a:spcBef>
          <a:spcPct val="0"/>
        </a:spcBef>
        <a:buNone/>
        <a:defRPr sz="1760" kern="1200">
          <a:solidFill>
            <a:schemeClr val="tx1"/>
          </a:solidFill>
          <a:latin typeface="+mj-lt"/>
          <a:ea typeface="+mj-ea"/>
          <a:cs typeface="+mj-cs"/>
        </a:defRPr>
      </a:lvl1pPr>
    </p:titleStyle>
    <p:bodyStyle>
      <a:lvl1pPr marL="91440" indent="-91440" algn="l" defTabSz="365760" rtl="0" eaLnBrk="1" latinLnBrk="0" hangingPunct="1">
        <a:lnSpc>
          <a:spcPct val="90000"/>
        </a:lnSpc>
        <a:spcBef>
          <a:spcPts val="400"/>
        </a:spcBef>
        <a:buFont typeface="Arial" panose="020B0604020202020204" pitchFamily="34" charset="0"/>
        <a:buChar char="•"/>
        <a:defRPr sz="1120" kern="1200">
          <a:solidFill>
            <a:schemeClr val="tx1"/>
          </a:solidFill>
          <a:latin typeface="+mn-lt"/>
          <a:ea typeface="+mn-ea"/>
          <a:cs typeface="+mn-cs"/>
        </a:defRPr>
      </a:lvl1pPr>
      <a:lvl2pPr marL="274320" indent="-91440" algn="l" defTabSz="365760" rtl="0" eaLnBrk="1" latinLnBrk="0" hangingPunct="1">
        <a:lnSpc>
          <a:spcPct val="90000"/>
        </a:lnSpc>
        <a:spcBef>
          <a:spcPts val="200"/>
        </a:spcBef>
        <a:buFont typeface="Arial" panose="020B0604020202020204" pitchFamily="34" charset="0"/>
        <a:buChar char="•"/>
        <a:defRPr sz="960" kern="1200">
          <a:solidFill>
            <a:schemeClr val="tx1"/>
          </a:solidFill>
          <a:latin typeface="+mn-lt"/>
          <a:ea typeface="+mn-ea"/>
          <a:cs typeface="+mn-cs"/>
        </a:defRPr>
      </a:lvl2pPr>
      <a:lvl3pPr marL="457200" indent="-91440" algn="l" defTabSz="365760" rtl="0" eaLnBrk="1" latinLnBrk="0" hangingPunct="1">
        <a:lnSpc>
          <a:spcPct val="90000"/>
        </a:lnSpc>
        <a:spcBef>
          <a:spcPts val="200"/>
        </a:spcBef>
        <a:buFont typeface="Arial" panose="020B0604020202020204" pitchFamily="34" charset="0"/>
        <a:buChar char="•"/>
        <a:defRPr sz="800" kern="1200">
          <a:solidFill>
            <a:schemeClr val="tx1"/>
          </a:solidFill>
          <a:latin typeface="+mn-lt"/>
          <a:ea typeface="+mn-ea"/>
          <a:cs typeface="+mn-cs"/>
        </a:defRPr>
      </a:lvl3pPr>
      <a:lvl4pPr marL="64008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4pPr>
      <a:lvl5pPr marL="82296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5pPr>
      <a:lvl6pPr marL="100584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6pPr>
      <a:lvl7pPr marL="118872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7pPr>
      <a:lvl8pPr marL="137160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8pPr>
      <a:lvl9pPr marL="1554480" indent="-91440" algn="l" defTabSz="365760" rtl="0" eaLnBrk="1" latinLnBrk="0" hangingPunct="1">
        <a:lnSpc>
          <a:spcPct val="90000"/>
        </a:lnSpc>
        <a:spcBef>
          <a:spcPts val="200"/>
        </a:spcBef>
        <a:buFont typeface="Arial" panose="020B0604020202020204" pitchFamily="34" charset="0"/>
        <a:buChar char="•"/>
        <a:defRPr sz="720" kern="1200">
          <a:solidFill>
            <a:schemeClr val="tx1"/>
          </a:solidFill>
          <a:latin typeface="+mn-lt"/>
          <a:ea typeface="+mn-ea"/>
          <a:cs typeface="+mn-cs"/>
        </a:defRPr>
      </a:lvl9pPr>
    </p:bodyStyle>
    <p:otherStyle>
      <a:defPPr>
        <a:defRPr lang="en-US"/>
      </a:defPPr>
      <a:lvl1pPr marL="0" algn="l" defTabSz="365760" rtl="0" eaLnBrk="1" latinLnBrk="0" hangingPunct="1">
        <a:defRPr sz="720" kern="1200">
          <a:solidFill>
            <a:schemeClr val="tx1"/>
          </a:solidFill>
          <a:latin typeface="+mn-lt"/>
          <a:ea typeface="+mn-ea"/>
          <a:cs typeface="+mn-cs"/>
        </a:defRPr>
      </a:lvl1pPr>
      <a:lvl2pPr marL="182880" algn="l" defTabSz="365760" rtl="0" eaLnBrk="1" latinLnBrk="0" hangingPunct="1">
        <a:defRPr sz="720" kern="1200">
          <a:solidFill>
            <a:schemeClr val="tx1"/>
          </a:solidFill>
          <a:latin typeface="+mn-lt"/>
          <a:ea typeface="+mn-ea"/>
          <a:cs typeface="+mn-cs"/>
        </a:defRPr>
      </a:lvl2pPr>
      <a:lvl3pPr marL="365760" algn="l" defTabSz="365760" rtl="0" eaLnBrk="1" latinLnBrk="0" hangingPunct="1">
        <a:defRPr sz="720" kern="1200">
          <a:solidFill>
            <a:schemeClr val="tx1"/>
          </a:solidFill>
          <a:latin typeface="+mn-lt"/>
          <a:ea typeface="+mn-ea"/>
          <a:cs typeface="+mn-cs"/>
        </a:defRPr>
      </a:lvl3pPr>
      <a:lvl4pPr marL="548640" algn="l" defTabSz="365760" rtl="0" eaLnBrk="1" latinLnBrk="0" hangingPunct="1">
        <a:defRPr sz="720" kern="1200">
          <a:solidFill>
            <a:schemeClr val="tx1"/>
          </a:solidFill>
          <a:latin typeface="+mn-lt"/>
          <a:ea typeface="+mn-ea"/>
          <a:cs typeface="+mn-cs"/>
        </a:defRPr>
      </a:lvl4pPr>
      <a:lvl5pPr marL="731520" algn="l" defTabSz="365760" rtl="0" eaLnBrk="1" latinLnBrk="0" hangingPunct="1">
        <a:defRPr sz="720" kern="1200">
          <a:solidFill>
            <a:schemeClr val="tx1"/>
          </a:solidFill>
          <a:latin typeface="+mn-lt"/>
          <a:ea typeface="+mn-ea"/>
          <a:cs typeface="+mn-cs"/>
        </a:defRPr>
      </a:lvl5pPr>
      <a:lvl6pPr marL="914400" algn="l" defTabSz="365760" rtl="0" eaLnBrk="1" latinLnBrk="0" hangingPunct="1">
        <a:defRPr sz="720" kern="1200">
          <a:solidFill>
            <a:schemeClr val="tx1"/>
          </a:solidFill>
          <a:latin typeface="+mn-lt"/>
          <a:ea typeface="+mn-ea"/>
          <a:cs typeface="+mn-cs"/>
        </a:defRPr>
      </a:lvl6pPr>
      <a:lvl7pPr marL="1097280" algn="l" defTabSz="365760" rtl="0" eaLnBrk="1" latinLnBrk="0" hangingPunct="1">
        <a:defRPr sz="720" kern="1200">
          <a:solidFill>
            <a:schemeClr val="tx1"/>
          </a:solidFill>
          <a:latin typeface="+mn-lt"/>
          <a:ea typeface="+mn-ea"/>
          <a:cs typeface="+mn-cs"/>
        </a:defRPr>
      </a:lvl7pPr>
      <a:lvl8pPr marL="1280160" algn="l" defTabSz="365760" rtl="0" eaLnBrk="1" latinLnBrk="0" hangingPunct="1">
        <a:defRPr sz="720" kern="1200">
          <a:solidFill>
            <a:schemeClr val="tx1"/>
          </a:solidFill>
          <a:latin typeface="+mn-lt"/>
          <a:ea typeface="+mn-ea"/>
          <a:cs typeface="+mn-cs"/>
        </a:defRPr>
      </a:lvl8pPr>
      <a:lvl9pPr marL="1463040" algn="l" defTabSz="365760" rtl="0" eaLnBrk="1" latinLnBrk="0" hangingPunct="1">
        <a:defRPr sz="7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56E3FF-A023-234E-97E3-FD73813921E8}"/>
              </a:ext>
            </a:extLst>
          </p:cNvPr>
          <p:cNvSpPr/>
          <p:nvPr userDrawn="1"/>
        </p:nvSpPr>
        <p:spPr>
          <a:xfrm>
            <a:off x="0" y="0"/>
            <a:ext cx="3657600" cy="2743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2" dirty="0"/>
          </a:p>
        </p:txBody>
      </p:sp>
      <p:pic>
        <p:nvPicPr>
          <p:cNvPr id="8" name="Picture 7">
            <a:extLst>
              <a:ext uri="{FF2B5EF4-FFF2-40B4-BE49-F238E27FC236}">
                <a16:creationId xmlns:a16="http://schemas.microsoft.com/office/drawing/2014/main" id="{750AD30B-5EFA-BC42-91AA-99519F6FFF9E}"/>
              </a:ext>
            </a:extLst>
          </p:cNvPr>
          <p:cNvPicPr>
            <a:picLocks noChangeAspect="1"/>
          </p:cNvPicPr>
          <p:nvPr userDrawn="1"/>
        </p:nvPicPr>
        <p:blipFill rotWithShape="1">
          <a:blip r:embed="rId3"/>
          <a:srcRect b="74482"/>
          <a:stretch/>
        </p:blipFill>
        <p:spPr>
          <a:xfrm>
            <a:off x="1" y="2488275"/>
            <a:ext cx="3657600" cy="112001"/>
          </a:xfrm>
          <a:prstGeom prst="rect">
            <a:avLst/>
          </a:prstGeom>
        </p:spPr>
      </p:pic>
      <p:sp>
        <p:nvSpPr>
          <p:cNvPr id="9" name="Subtitle 2">
            <a:extLst>
              <a:ext uri="{FF2B5EF4-FFF2-40B4-BE49-F238E27FC236}">
                <a16:creationId xmlns:a16="http://schemas.microsoft.com/office/drawing/2014/main" id="{71FEEE26-3C90-AE40-892D-E6D5D72E13AE}"/>
              </a:ext>
            </a:extLst>
          </p:cNvPr>
          <p:cNvSpPr txBox="1">
            <a:spLocks/>
          </p:cNvSpPr>
          <p:nvPr userDrawn="1"/>
        </p:nvSpPr>
        <p:spPr>
          <a:xfrm>
            <a:off x="56367" y="2459461"/>
            <a:ext cx="3935856" cy="26910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56" dirty="0">
                <a:solidFill>
                  <a:schemeClr val="bg1"/>
                </a:solidFill>
                <a:latin typeface="Trebuchet MS" panose="020B0703020202090204" pitchFamily="34" charset="0"/>
              </a:rPr>
              <a:t>2019 STFM Conference on Practice &amp; Quality Improvement</a:t>
            </a:r>
          </a:p>
        </p:txBody>
      </p:sp>
      <p:grpSp>
        <p:nvGrpSpPr>
          <p:cNvPr id="10" name="Group 9">
            <a:extLst>
              <a:ext uri="{FF2B5EF4-FFF2-40B4-BE49-F238E27FC236}">
                <a16:creationId xmlns:a16="http://schemas.microsoft.com/office/drawing/2014/main" id="{52D23FAB-B979-A547-B445-4B75E6F34449}"/>
              </a:ext>
            </a:extLst>
          </p:cNvPr>
          <p:cNvGrpSpPr/>
          <p:nvPr userDrawn="1"/>
        </p:nvGrpSpPr>
        <p:grpSpPr>
          <a:xfrm>
            <a:off x="113595" y="2188843"/>
            <a:ext cx="1021401" cy="252563"/>
            <a:chOff x="6222857" y="4616449"/>
            <a:chExt cx="1838522" cy="378844"/>
          </a:xfrm>
        </p:grpSpPr>
        <p:pic>
          <p:nvPicPr>
            <p:cNvPr id="11" name="Picture 10">
              <a:extLst>
                <a:ext uri="{FF2B5EF4-FFF2-40B4-BE49-F238E27FC236}">
                  <a16:creationId xmlns:a16="http://schemas.microsoft.com/office/drawing/2014/main" id="{40078923-131B-3E49-907F-865F5ADDD066}"/>
                </a:ext>
              </a:extLst>
            </p:cNvPr>
            <p:cNvPicPr>
              <a:picLocks noChangeAspect="1"/>
            </p:cNvPicPr>
            <p:nvPr userDrawn="1"/>
          </p:nvPicPr>
          <p:blipFill>
            <a:blip r:embed="rId4"/>
            <a:stretch>
              <a:fillRect/>
            </a:stretch>
          </p:blipFill>
          <p:spPr>
            <a:xfrm>
              <a:off x="6222857" y="4671377"/>
              <a:ext cx="800483" cy="323916"/>
            </a:xfrm>
            <a:prstGeom prst="rect">
              <a:avLst/>
            </a:prstGeom>
          </p:spPr>
        </p:pic>
        <p:pic>
          <p:nvPicPr>
            <p:cNvPr id="12" name="Picture 11">
              <a:extLst>
                <a:ext uri="{FF2B5EF4-FFF2-40B4-BE49-F238E27FC236}">
                  <a16:creationId xmlns:a16="http://schemas.microsoft.com/office/drawing/2014/main" id="{00579BBB-5D0F-414D-924D-332622F3482B}"/>
                </a:ext>
              </a:extLst>
            </p:cNvPr>
            <p:cNvPicPr>
              <a:picLocks noChangeAspect="1"/>
            </p:cNvPicPr>
            <p:nvPr userDrawn="1"/>
          </p:nvPicPr>
          <p:blipFill>
            <a:blip r:embed="rId5"/>
            <a:stretch>
              <a:fillRect/>
            </a:stretch>
          </p:blipFill>
          <p:spPr>
            <a:xfrm>
              <a:off x="7116001" y="4616449"/>
              <a:ext cx="945378" cy="355601"/>
            </a:xfrm>
            <a:prstGeom prst="rect">
              <a:avLst/>
            </a:prstGeom>
          </p:spPr>
        </p:pic>
      </p:grpSp>
      <p:sp>
        <p:nvSpPr>
          <p:cNvPr id="13" name="TextBox 12">
            <a:extLst>
              <a:ext uri="{FF2B5EF4-FFF2-40B4-BE49-F238E27FC236}">
                <a16:creationId xmlns:a16="http://schemas.microsoft.com/office/drawing/2014/main" id="{4F0A667B-5BEA-914C-AE6D-4A7938F336A4}"/>
              </a:ext>
            </a:extLst>
          </p:cNvPr>
          <p:cNvSpPr txBox="1"/>
          <p:nvPr userDrawn="1"/>
        </p:nvSpPr>
        <p:spPr>
          <a:xfrm>
            <a:off x="1" y="128686"/>
            <a:ext cx="3594969" cy="184666"/>
          </a:xfrm>
          <a:prstGeom prst="rect">
            <a:avLst/>
          </a:prstGeom>
          <a:noFill/>
        </p:spPr>
        <p:txBody>
          <a:bodyPr wrap="square" rtlCol="0">
            <a:spAutoFit/>
          </a:bodyPr>
          <a:lstStyle/>
          <a:p>
            <a:pPr algn="r"/>
            <a:r>
              <a:rPr lang="en-US" sz="600" b="1" i="1" dirty="0">
                <a:solidFill>
                  <a:schemeClr val="bg1"/>
                </a:solidFill>
                <a:latin typeface="Trebuchet MS" panose="020B0703020202090204" pitchFamily="34" charset="0"/>
              </a:rPr>
              <a:t>Join the conversation on Twitter #CPQI19</a:t>
            </a:r>
          </a:p>
        </p:txBody>
      </p:sp>
      <p:sp>
        <p:nvSpPr>
          <p:cNvPr id="14" name="Slide Number Placeholder 12">
            <a:extLst>
              <a:ext uri="{FF2B5EF4-FFF2-40B4-BE49-F238E27FC236}">
                <a16:creationId xmlns:a16="http://schemas.microsoft.com/office/drawing/2014/main" id="{32513540-DD87-DC4F-9199-DA0148227EC5}"/>
              </a:ext>
            </a:extLst>
          </p:cNvPr>
          <p:cNvSpPr>
            <a:spLocks noGrp="1"/>
          </p:cNvSpPr>
          <p:nvPr>
            <p:ph type="sldNum" sz="quarter" idx="4"/>
          </p:nvPr>
        </p:nvSpPr>
        <p:spPr>
          <a:xfrm>
            <a:off x="2597056" y="2445893"/>
            <a:ext cx="1029229" cy="194733"/>
          </a:xfrm>
          <a:prstGeom prst="rect">
            <a:avLst/>
          </a:prstGeom>
        </p:spPr>
        <p:txBody>
          <a:bodyPr vert="horz" lIns="91440" tIns="45720" rIns="91440" bIns="45720" rtlCol="0" anchor="ctr"/>
          <a:lstStyle>
            <a:lvl1pPr algn="r">
              <a:defRPr sz="500">
                <a:solidFill>
                  <a:schemeClr val="accent3"/>
                </a:solidFill>
              </a:defRPr>
            </a:lvl1pPr>
          </a:lstStyle>
          <a:p>
            <a:fld id="{48934AA4-1363-364F-933E-70FB16CB3CC1}" type="slidenum">
              <a:rPr lang="en-US" smtClean="0"/>
              <a:pPr/>
              <a:t>‹#›</a:t>
            </a:fld>
            <a:endParaRPr lang="en-US" dirty="0"/>
          </a:p>
        </p:txBody>
      </p:sp>
    </p:spTree>
    <p:extLst>
      <p:ext uri="{BB962C8B-B14F-4D97-AF65-F5344CB8AC3E}">
        <p14:creationId xmlns:p14="http://schemas.microsoft.com/office/powerpoint/2010/main" val="204807934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EE01A-DA7C-DB48-B6D4-85DC16A5AEA7}"/>
              </a:ext>
            </a:extLst>
          </p:cNvPr>
          <p:cNvPicPr>
            <a:picLocks noChangeAspect="1"/>
          </p:cNvPicPr>
          <p:nvPr userDrawn="1"/>
        </p:nvPicPr>
        <p:blipFill rotWithShape="1">
          <a:blip r:embed="rId8"/>
          <a:srcRect b="74482"/>
          <a:stretch/>
        </p:blipFill>
        <p:spPr>
          <a:xfrm>
            <a:off x="1" y="2488275"/>
            <a:ext cx="3657600" cy="112001"/>
          </a:xfrm>
          <a:prstGeom prst="rect">
            <a:avLst/>
          </a:prstGeom>
        </p:spPr>
      </p:pic>
      <p:sp>
        <p:nvSpPr>
          <p:cNvPr id="9" name="Subtitle 2">
            <a:extLst>
              <a:ext uri="{FF2B5EF4-FFF2-40B4-BE49-F238E27FC236}">
                <a16:creationId xmlns:a16="http://schemas.microsoft.com/office/drawing/2014/main" id="{1547FAB9-79D5-9E49-AC36-D410C9AE0AC6}"/>
              </a:ext>
            </a:extLst>
          </p:cNvPr>
          <p:cNvSpPr txBox="1">
            <a:spLocks/>
          </p:cNvSpPr>
          <p:nvPr userDrawn="1"/>
        </p:nvSpPr>
        <p:spPr>
          <a:xfrm>
            <a:off x="56367" y="2459461"/>
            <a:ext cx="3935856" cy="26910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56" dirty="0">
                <a:solidFill>
                  <a:schemeClr val="bg1"/>
                </a:solidFill>
                <a:latin typeface="Trebuchet MS" panose="020B0703020202090204" pitchFamily="34" charset="0"/>
              </a:rPr>
              <a:t>2019 STFM Conference on Practice &amp; Quality Improvement</a:t>
            </a:r>
          </a:p>
        </p:txBody>
      </p:sp>
      <p:grpSp>
        <p:nvGrpSpPr>
          <p:cNvPr id="10" name="Group 9">
            <a:extLst>
              <a:ext uri="{FF2B5EF4-FFF2-40B4-BE49-F238E27FC236}">
                <a16:creationId xmlns:a16="http://schemas.microsoft.com/office/drawing/2014/main" id="{9D802ADA-7FE2-A24C-A090-911CE352F2A0}"/>
              </a:ext>
            </a:extLst>
          </p:cNvPr>
          <p:cNvGrpSpPr/>
          <p:nvPr userDrawn="1"/>
        </p:nvGrpSpPr>
        <p:grpSpPr>
          <a:xfrm>
            <a:off x="113595" y="2188843"/>
            <a:ext cx="1021401" cy="252563"/>
            <a:chOff x="6222857" y="4616449"/>
            <a:chExt cx="1838522" cy="378844"/>
          </a:xfrm>
        </p:grpSpPr>
        <p:pic>
          <p:nvPicPr>
            <p:cNvPr id="11" name="Picture 10">
              <a:extLst>
                <a:ext uri="{FF2B5EF4-FFF2-40B4-BE49-F238E27FC236}">
                  <a16:creationId xmlns:a16="http://schemas.microsoft.com/office/drawing/2014/main" id="{50E44000-9CAF-7F42-B930-06A6A195520B}"/>
                </a:ext>
              </a:extLst>
            </p:cNvPr>
            <p:cNvPicPr>
              <a:picLocks noChangeAspect="1"/>
            </p:cNvPicPr>
            <p:nvPr userDrawn="1"/>
          </p:nvPicPr>
          <p:blipFill>
            <a:blip r:embed="rId9"/>
            <a:stretch>
              <a:fillRect/>
            </a:stretch>
          </p:blipFill>
          <p:spPr>
            <a:xfrm>
              <a:off x="6222857" y="4671377"/>
              <a:ext cx="800483" cy="323916"/>
            </a:xfrm>
            <a:prstGeom prst="rect">
              <a:avLst/>
            </a:prstGeom>
          </p:spPr>
        </p:pic>
        <p:pic>
          <p:nvPicPr>
            <p:cNvPr id="12" name="Picture 11">
              <a:extLst>
                <a:ext uri="{FF2B5EF4-FFF2-40B4-BE49-F238E27FC236}">
                  <a16:creationId xmlns:a16="http://schemas.microsoft.com/office/drawing/2014/main" id="{0B3B8C95-2CC6-384E-98C3-7E3014BDE166}"/>
                </a:ext>
              </a:extLst>
            </p:cNvPr>
            <p:cNvPicPr>
              <a:picLocks noChangeAspect="1"/>
            </p:cNvPicPr>
            <p:nvPr userDrawn="1"/>
          </p:nvPicPr>
          <p:blipFill>
            <a:blip r:embed="rId10"/>
            <a:stretch>
              <a:fillRect/>
            </a:stretch>
          </p:blipFill>
          <p:spPr>
            <a:xfrm>
              <a:off x="7116001" y="4616449"/>
              <a:ext cx="945378" cy="355601"/>
            </a:xfrm>
            <a:prstGeom prst="rect">
              <a:avLst/>
            </a:prstGeom>
          </p:spPr>
        </p:pic>
      </p:grpSp>
      <p:sp>
        <p:nvSpPr>
          <p:cNvPr id="13" name="TextBox 12">
            <a:extLst>
              <a:ext uri="{FF2B5EF4-FFF2-40B4-BE49-F238E27FC236}">
                <a16:creationId xmlns:a16="http://schemas.microsoft.com/office/drawing/2014/main" id="{9D4A8C79-5D84-BA4C-B969-85BA21BF7D4A}"/>
              </a:ext>
            </a:extLst>
          </p:cNvPr>
          <p:cNvSpPr txBox="1"/>
          <p:nvPr userDrawn="1"/>
        </p:nvSpPr>
        <p:spPr>
          <a:xfrm>
            <a:off x="1" y="128686"/>
            <a:ext cx="3594969" cy="184666"/>
          </a:xfrm>
          <a:prstGeom prst="rect">
            <a:avLst/>
          </a:prstGeom>
          <a:noFill/>
        </p:spPr>
        <p:txBody>
          <a:bodyPr wrap="square" rtlCol="0">
            <a:spAutoFit/>
          </a:bodyPr>
          <a:lstStyle/>
          <a:p>
            <a:pPr algn="r"/>
            <a:r>
              <a:rPr lang="en-US" sz="600" b="1" i="1" dirty="0">
                <a:solidFill>
                  <a:schemeClr val="accent5"/>
                </a:solidFill>
                <a:latin typeface="Trebuchet MS" panose="020B0703020202090204" pitchFamily="34" charset="0"/>
              </a:rPr>
              <a:t>Join the conversation on Twitter #CPQI19</a:t>
            </a:r>
          </a:p>
        </p:txBody>
      </p:sp>
      <p:sp>
        <p:nvSpPr>
          <p:cNvPr id="14" name="Slide Number Placeholder 12">
            <a:extLst>
              <a:ext uri="{FF2B5EF4-FFF2-40B4-BE49-F238E27FC236}">
                <a16:creationId xmlns:a16="http://schemas.microsoft.com/office/drawing/2014/main" id="{A17D9FC3-E1B2-1C48-9B2B-D5B9925EE921}"/>
              </a:ext>
            </a:extLst>
          </p:cNvPr>
          <p:cNvSpPr>
            <a:spLocks noGrp="1"/>
          </p:cNvSpPr>
          <p:nvPr>
            <p:ph type="sldNum" sz="quarter" idx="4"/>
          </p:nvPr>
        </p:nvSpPr>
        <p:spPr>
          <a:xfrm>
            <a:off x="2597056" y="2445893"/>
            <a:ext cx="1029229" cy="194733"/>
          </a:xfrm>
          <a:prstGeom prst="rect">
            <a:avLst/>
          </a:prstGeom>
        </p:spPr>
        <p:txBody>
          <a:bodyPr vert="horz" lIns="91440" tIns="45720" rIns="91440" bIns="45720" rtlCol="0" anchor="ctr"/>
          <a:lstStyle>
            <a:lvl1pPr algn="r">
              <a:defRPr sz="500">
                <a:solidFill>
                  <a:schemeClr val="accent3"/>
                </a:solidFill>
              </a:defRPr>
            </a:lvl1pPr>
          </a:lstStyle>
          <a:p>
            <a:fld id="{48934AA4-1363-364F-933E-70FB16CB3CC1}" type="slidenum">
              <a:rPr lang="en-US" smtClean="0"/>
              <a:pPr/>
              <a:t>‹#›</a:t>
            </a:fld>
            <a:endParaRPr lang="en-US" dirty="0"/>
          </a:p>
        </p:txBody>
      </p:sp>
      <p:pic>
        <p:nvPicPr>
          <p:cNvPr id="15" name="Picture 14">
            <a:extLst>
              <a:ext uri="{FF2B5EF4-FFF2-40B4-BE49-F238E27FC236}">
                <a16:creationId xmlns:a16="http://schemas.microsoft.com/office/drawing/2014/main" id="{69C467FA-18F8-B145-B0E3-80B1FE13097B}"/>
              </a:ext>
            </a:extLst>
          </p:cNvPr>
          <p:cNvPicPr>
            <a:picLocks noChangeAspect="1"/>
          </p:cNvPicPr>
          <p:nvPr userDrawn="1"/>
        </p:nvPicPr>
        <p:blipFill>
          <a:blip r:embed="rId11"/>
          <a:stretch>
            <a:fillRect/>
          </a:stretch>
        </p:blipFill>
        <p:spPr>
          <a:xfrm>
            <a:off x="109498" y="2205366"/>
            <a:ext cx="1053712" cy="220545"/>
          </a:xfrm>
          <a:prstGeom prst="rect">
            <a:avLst/>
          </a:prstGeom>
        </p:spPr>
      </p:pic>
    </p:spTree>
    <p:extLst>
      <p:ext uri="{BB962C8B-B14F-4D97-AF65-F5344CB8AC3E}">
        <p14:creationId xmlns:p14="http://schemas.microsoft.com/office/powerpoint/2010/main" val="34641243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rthoughtpartner.com/blog/bid/53902/the-5-ws-and-an-h-to-communicate-virtually-anything" TargetMode="External"/><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stacks.cdc.gov/view/cdc/31172"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www.countyhealthrankings.org/app/missouri/2019/overvie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countyhealthrankings.org/app/missouri/2019/overview"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countyhealthrankings.org/app/missouri/2019/overview"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auntbertha.com/" TargetMode="External"/><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www.aafp.org/patient-care/social-determinants-of-health/everyone-project/neighborhood-navigator/training-videos.html"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google.com/url?sa=i&amp;rct=j&amp;q=&amp;esrc=s&amp;source=images&amp;cd=&amp;cad=rja&amp;uact=8&amp;ved=&amp;url=https%3A%2F%2Fwww.shutterstock.com%2Fsearch%2Flessons%2Blearned&amp;psig=AOvVaw3RhL0zQpKUu2T_MJ1MFFuh&amp;ust=1573082151663473"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6" Type="http://schemas.openxmlformats.org/officeDocument/2006/relationships/image" Target="../media/image60.tiff"/><Relationship Id="rId5" Type="http://schemas.openxmlformats.org/officeDocument/2006/relationships/image" Target="../media/image430.pn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britannica.com/topic/newspaper"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hyperlink" Target="http://www.aafp.org/everyoneproject" TargetMode="Externa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449E6C-6099-0B4A-8894-5F155B82A31E}"/>
              </a:ext>
            </a:extLst>
          </p:cNvPr>
          <p:cNvSpPr txBox="1">
            <a:spLocks/>
          </p:cNvSpPr>
          <p:nvPr/>
        </p:nvSpPr>
        <p:spPr>
          <a:xfrm>
            <a:off x="210771" y="1102905"/>
            <a:ext cx="2152536" cy="524863"/>
          </a:xfrm>
          <a:prstGeom prst="rect">
            <a:avLst/>
          </a:prstGeom>
        </p:spPr>
        <p:txBody>
          <a:bodyPr anchor="t">
            <a:normAutofit/>
          </a:bodyPr>
          <a:lstStyle>
            <a:lvl1pPr algn="l" defTabSz="365760" rtl="0" eaLnBrk="1" latinLnBrk="0" hangingPunct="1">
              <a:lnSpc>
                <a:spcPct val="90000"/>
              </a:lnSpc>
              <a:spcBef>
                <a:spcPct val="0"/>
              </a:spcBef>
              <a:buNone/>
              <a:defRPr sz="1760" kern="1200">
                <a:solidFill>
                  <a:schemeClr val="tx1"/>
                </a:solidFill>
                <a:latin typeface="+mj-lt"/>
                <a:ea typeface="+mj-ea"/>
                <a:cs typeface="+mj-cs"/>
              </a:defRPr>
            </a:lvl1pPr>
          </a:lstStyle>
          <a:p>
            <a:r>
              <a:rPr lang="en-US" sz="1400" dirty="0">
                <a:solidFill>
                  <a:schemeClr val="accent1"/>
                </a:solidFill>
                <a:latin typeface="Trebuchet MS" panose="020B0703020202090204" pitchFamily="34" charset="0"/>
              </a:rPr>
              <a:t>Practice &amp; </a:t>
            </a:r>
            <a:br>
              <a:rPr lang="en-US" sz="1400" dirty="0">
                <a:solidFill>
                  <a:schemeClr val="accent1"/>
                </a:solidFill>
                <a:latin typeface="Trebuchet MS" panose="020B0703020202090204" pitchFamily="34" charset="0"/>
              </a:rPr>
            </a:br>
            <a:r>
              <a:rPr lang="en-US" sz="1400" dirty="0">
                <a:solidFill>
                  <a:schemeClr val="accent1"/>
                </a:solidFill>
                <a:latin typeface="Trebuchet MS" panose="020B0703020202090204" pitchFamily="34" charset="0"/>
              </a:rPr>
              <a:t>Quality Improvement</a:t>
            </a:r>
          </a:p>
        </p:txBody>
      </p:sp>
      <p:sp>
        <p:nvSpPr>
          <p:cNvPr id="5" name="Subtitle 2">
            <a:extLst>
              <a:ext uri="{FF2B5EF4-FFF2-40B4-BE49-F238E27FC236}">
                <a16:creationId xmlns:a16="http://schemas.microsoft.com/office/drawing/2014/main" id="{7C3C3680-A464-0C4A-B3C0-5E667E6463B6}"/>
              </a:ext>
            </a:extLst>
          </p:cNvPr>
          <p:cNvSpPr txBox="1">
            <a:spLocks/>
          </p:cNvSpPr>
          <p:nvPr/>
        </p:nvSpPr>
        <p:spPr>
          <a:xfrm>
            <a:off x="210771" y="952600"/>
            <a:ext cx="2277729" cy="22425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000" dirty="0">
                <a:solidFill>
                  <a:schemeClr val="bg1"/>
                </a:solidFill>
                <a:latin typeface="Trebuchet MS" panose="020B0703020202090204" pitchFamily="34" charset="0"/>
              </a:rPr>
              <a:t>2019 STFM Conference on</a:t>
            </a:r>
          </a:p>
        </p:txBody>
      </p:sp>
      <p:grpSp>
        <p:nvGrpSpPr>
          <p:cNvPr id="6" name="Group 5">
            <a:extLst>
              <a:ext uri="{FF2B5EF4-FFF2-40B4-BE49-F238E27FC236}">
                <a16:creationId xmlns:a16="http://schemas.microsoft.com/office/drawing/2014/main" id="{985629AD-076B-1D48-855E-D05752C3F5A7}"/>
              </a:ext>
            </a:extLst>
          </p:cNvPr>
          <p:cNvGrpSpPr/>
          <p:nvPr/>
        </p:nvGrpSpPr>
        <p:grpSpPr>
          <a:xfrm>
            <a:off x="273401" y="326211"/>
            <a:ext cx="1083131" cy="267827"/>
            <a:chOff x="6222857" y="4616449"/>
            <a:chExt cx="1838522" cy="378844"/>
          </a:xfrm>
        </p:grpSpPr>
        <p:pic>
          <p:nvPicPr>
            <p:cNvPr id="7" name="Picture 6">
              <a:extLst>
                <a:ext uri="{FF2B5EF4-FFF2-40B4-BE49-F238E27FC236}">
                  <a16:creationId xmlns:a16="http://schemas.microsoft.com/office/drawing/2014/main" id="{4E1B3351-4830-0247-9B78-D6CBD3358901}"/>
                </a:ext>
              </a:extLst>
            </p:cNvPr>
            <p:cNvPicPr>
              <a:picLocks noChangeAspect="1"/>
            </p:cNvPicPr>
            <p:nvPr userDrawn="1"/>
          </p:nvPicPr>
          <p:blipFill>
            <a:blip r:embed="rId2"/>
            <a:stretch>
              <a:fillRect/>
            </a:stretch>
          </p:blipFill>
          <p:spPr>
            <a:xfrm>
              <a:off x="6222857" y="4671377"/>
              <a:ext cx="800483" cy="323916"/>
            </a:xfrm>
            <a:prstGeom prst="rect">
              <a:avLst/>
            </a:prstGeom>
          </p:spPr>
        </p:pic>
        <p:pic>
          <p:nvPicPr>
            <p:cNvPr id="8" name="Picture 7">
              <a:extLst>
                <a:ext uri="{FF2B5EF4-FFF2-40B4-BE49-F238E27FC236}">
                  <a16:creationId xmlns:a16="http://schemas.microsoft.com/office/drawing/2014/main" id="{12FBA1E5-8C40-724A-A747-FAD06B4886A6}"/>
                </a:ext>
              </a:extLst>
            </p:cNvPr>
            <p:cNvPicPr>
              <a:picLocks noChangeAspect="1"/>
            </p:cNvPicPr>
            <p:nvPr userDrawn="1"/>
          </p:nvPicPr>
          <p:blipFill>
            <a:blip r:embed="rId3"/>
            <a:stretch>
              <a:fillRect/>
            </a:stretch>
          </p:blipFill>
          <p:spPr>
            <a:xfrm>
              <a:off x="7116001" y="4616449"/>
              <a:ext cx="945378" cy="355601"/>
            </a:xfrm>
            <a:prstGeom prst="rect">
              <a:avLst/>
            </a:prstGeom>
          </p:spPr>
        </p:pic>
      </p:grpSp>
      <p:grpSp>
        <p:nvGrpSpPr>
          <p:cNvPr id="9" name="Group 8">
            <a:extLst>
              <a:ext uri="{FF2B5EF4-FFF2-40B4-BE49-F238E27FC236}">
                <a16:creationId xmlns:a16="http://schemas.microsoft.com/office/drawing/2014/main" id="{D1D98229-A2B3-6B4A-B46B-11140C4CA9CF}"/>
              </a:ext>
            </a:extLst>
          </p:cNvPr>
          <p:cNvGrpSpPr/>
          <p:nvPr/>
        </p:nvGrpSpPr>
        <p:grpSpPr>
          <a:xfrm>
            <a:off x="2431348" y="539863"/>
            <a:ext cx="882626" cy="825474"/>
            <a:chOff x="4315485" y="1908430"/>
            <a:chExt cx="2079703" cy="1945037"/>
          </a:xfrm>
        </p:grpSpPr>
        <p:sp>
          <p:nvSpPr>
            <p:cNvPr id="10" name="Diamond 9">
              <a:extLst>
                <a:ext uri="{FF2B5EF4-FFF2-40B4-BE49-F238E27FC236}">
                  <a16:creationId xmlns:a16="http://schemas.microsoft.com/office/drawing/2014/main" id="{872F7F66-4EED-DB4F-B853-B2A672ADE9C2}"/>
                </a:ext>
              </a:extLst>
            </p:cNvPr>
            <p:cNvSpPr/>
            <p:nvPr/>
          </p:nvSpPr>
          <p:spPr>
            <a:xfrm>
              <a:off x="4450151" y="1908430"/>
              <a:ext cx="1945037" cy="1945037"/>
            </a:xfrm>
            <a:prstGeom prst="diamond">
              <a:avLst/>
            </a:prstGeom>
            <a:gradFill flip="none" rotWithShape="1">
              <a:gsLst>
                <a:gs pos="0">
                  <a:schemeClr val="accent5"/>
                </a:gs>
                <a:gs pos="100000">
                  <a:schemeClr val="bg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amond 10">
              <a:extLst>
                <a:ext uri="{FF2B5EF4-FFF2-40B4-BE49-F238E27FC236}">
                  <a16:creationId xmlns:a16="http://schemas.microsoft.com/office/drawing/2014/main" id="{6AA1C14A-EC2F-EF41-A863-418A4D8E44AD}"/>
                </a:ext>
              </a:extLst>
            </p:cNvPr>
            <p:cNvSpPr/>
            <p:nvPr/>
          </p:nvSpPr>
          <p:spPr>
            <a:xfrm>
              <a:off x="4315485" y="1908430"/>
              <a:ext cx="1945037" cy="1945037"/>
            </a:xfrm>
            <a:prstGeom prst="diamond">
              <a:avLst/>
            </a:prstGeom>
            <a:blipFill dpi="0" rotWithShape="1">
              <a:blip r:embed="rId4"/>
              <a:srcRect/>
              <a:stretch>
                <a:fillRect l="-6000" t="-2000" r="-22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90084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15984"/>
            <a:ext cx="3829433" cy="318926"/>
          </a:xfrm>
        </p:spPr>
        <p:txBody>
          <a:bodyPr>
            <a:noAutofit/>
          </a:bodyPr>
          <a:lstStyle/>
          <a:p>
            <a:r>
              <a:rPr lang="en-US" sz="1000" dirty="0">
                <a:latin typeface="Trebuchet MS" panose="020B0603020202020204" pitchFamily="34" charset="0"/>
              </a:rPr>
              <a:t>An interesting paradox – the </a:t>
            </a:r>
            <a:r>
              <a:rPr lang="en-US" sz="1000" dirty="0" smtClean="0">
                <a:latin typeface="Trebuchet MS" panose="020B0603020202020204" pitchFamily="34" charset="0"/>
              </a:rPr>
              <a:t>US </a:t>
            </a:r>
            <a:r>
              <a:rPr lang="en-US" sz="1000" dirty="0">
                <a:latin typeface="Trebuchet MS" panose="020B0603020202020204" pitchFamily="34" charset="0"/>
              </a:rPr>
              <a:t>spends more on health care than any other nation in the world, yet ranks poorly in almost every measure of health status</a:t>
            </a:r>
          </a:p>
        </p:txBody>
      </p:sp>
      <p:pic>
        <p:nvPicPr>
          <p:cNvPr id="2" name="Picture 1"/>
          <p:cNvPicPr>
            <a:picLocks noChangeAspect="1"/>
          </p:cNvPicPr>
          <p:nvPr/>
        </p:nvPicPr>
        <p:blipFill rotWithShape="1">
          <a:blip r:embed="rId3"/>
          <a:srcRect l="5538" t="19045" r="9816" b="3572"/>
          <a:stretch/>
        </p:blipFill>
        <p:spPr>
          <a:xfrm>
            <a:off x="73643" y="649511"/>
            <a:ext cx="3583957" cy="1842076"/>
          </a:xfrm>
          <a:prstGeom prst="rect">
            <a:avLst/>
          </a:prstGeom>
        </p:spPr>
      </p:pic>
      <p:sp>
        <p:nvSpPr>
          <p:cNvPr id="3" name="TextBox 2"/>
          <p:cNvSpPr txBox="1"/>
          <p:nvPr/>
        </p:nvSpPr>
        <p:spPr>
          <a:xfrm>
            <a:off x="-88987" y="2597495"/>
            <a:ext cx="4007405" cy="169277"/>
          </a:xfrm>
          <a:prstGeom prst="rect">
            <a:avLst/>
          </a:prstGeom>
          <a:noFill/>
        </p:spPr>
        <p:txBody>
          <a:bodyPr wrap="square" rtlCol="0">
            <a:spAutoFit/>
          </a:bodyPr>
          <a:lstStyle/>
          <a:p>
            <a:r>
              <a:rPr lang="en-US" sz="500" dirty="0"/>
              <a:t>HEALTH AT A GLANCE 2013: OECD INDICATORS © OECD 2013</a:t>
            </a:r>
            <a:r>
              <a:rPr lang="en-US" sz="500" i="1" dirty="0" smtClean="0"/>
              <a:t>OECD </a:t>
            </a:r>
            <a:r>
              <a:rPr lang="en-US" sz="500" i="1" dirty="0"/>
              <a:t>Health Statistics 2013, http://dx.doi.org/10.1787/health-data-en.</a:t>
            </a:r>
            <a:endParaRPr lang="en-US" sz="500" dirty="0"/>
          </a:p>
        </p:txBody>
      </p:sp>
    </p:spTree>
    <p:extLst>
      <p:ext uri="{BB962C8B-B14F-4D97-AF65-F5344CB8AC3E}">
        <p14:creationId xmlns:p14="http://schemas.microsoft.com/office/powerpoint/2010/main" val="127360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4180" y="342900"/>
            <a:ext cx="1900060" cy="1834540"/>
          </a:xfrm>
          <a:prstGeom prst="rect">
            <a:avLst/>
          </a:prstGeom>
        </p:spPr>
      </p:pic>
    </p:spTree>
    <p:extLst>
      <p:ext uri="{BB962C8B-B14F-4D97-AF65-F5344CB8AC3E}">
        <p14:creationId xmlns:p14="http://schemas.microsoft.com/office/powerpoint/2010/main" val="2057893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776" t="37453" r="17973" b="4711"/>
          <a:stretch/>
        </p:blipFill>
        <p:spPr>
          <a:xfrm>
            <a:off x="441960" y="349805"/>
            <a:ext cx="2687258" cy="1810978"/>
          </a:xfrm>
          <a:prstGeom prst="rect">
            <a:avLst/>
          </a:prstGeom>
        </p:spPr>
      </p:pic>
      <p:sp>
        <p:nvSpPr>
          <p:cNvPr id="5" name="TextBox 4"/>
          <p:cNvSpPr txBox="1"/>
          <p:nvPr/>
        </p:nvSpPr>
        <p:spPr>
          <a:xfrm>
            <a:off x="1535360" y="2162638"/>
            <a:ext cx="550151" cy="215444"/>
          </a:xfrm>
          <a:prstGeom prst="rect">
            <a:avLst/>
          </a:prstGeom>
          <a:noFill/>
        </p:spPr>
        <p:txBody>
          <a:bodyPr wrap="none" rtlCol="0">
            <a:spAutoFit/>
          </a:bodyPr>
          <a:lstStyle/>
          <a:p>
            <a:r>
              <a:rPr lang="en-US" sz="800" dirty="0" err="1" smtClean="0">
                <a:latin typeface="Trebuchet MS" panose="020B0603020202020204" pitchFamily="34" charset="0"/>
              </a:rPr>
              <a:t>cdc.gov</a:t>
            </a:r>
            <a:r>
              <a:rPr lang="en-US" sz="182" dirty="0" err="1" smtClean="0"/>
              <a:t>v</a:t>
            </a:r>
            <a:endParaRPr lang="en-US" sz="182" dirty="0"/>
          </a:p>
        </p:txBody>
      </p:sp>
    </p:spTree>
    <p:extLst>
      <p:ext uri="{BB962C8B-B14F-4D97-AF65-F5344CB8AC3E}">
        <p14:creationId xmlns:p14="http://schemas.microsoft.com/office/powerpoint/2010/main" val="1921748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020000">
            <a:off x="91441" y="577370"/>
            <a:ext cx="1828800" cy="313932"/>
          </a:xfrm>
          <a:prstGeom prst="rect">
            <a:avLst/>
          </a:prstGeom>
        </p:spPr>
        <p:txBody>
          <a:bodyPr>
            <a:spAutoFit/>
          </a:bodyPr>
          <a:lstStyle/>
          <a:p>
            <a:r>
              <a:rPr lang="en-US" sz="720" b="1" dirty="0">
                <a:solidFill>
                  <a:srgbClr val="FF0000"/>
                </a:solidFill>
              </a:rPr>
              <a:t>Diabetes is 50-100% more prevalent in Blacks than Whites</a:t>
            </a:r>
          </a:p>
        </p:txBody>
      </p:sp>
      <p:sp>
        <p:nvSpPr>
          <p:cNvPr id="3" name="Rectangle 2"/>
          <p:cNvSpPr/>
          <p:nvPr/>
        </p:nvSpPr>
        <p:spPr>
          <a:xfrm>
            <a:off x="1340428" y="702958"/>
            <a:ext cx="2051165" cy="535531"/>
          </a:xfrm>
          <a:prstGeom prst="rect">
            <a:avLst/>
          </a:prstGeom>
        </p:spPr>
        <p:txBody>
          <a:bodyPr wrap="square">
            <a:spAutoFit/>
          </a:bodyPr>
          <a:lstStyle/>
          <a:p>
            <a:r>
              <a:rPr lang="en-US" sz="720" b="1" dirty="0">
                <a:solidFill>
                  <a:srgbClr val="00B050"/>
                </a:solidFill>
              </a:rPr>
              <a:t>The prevalence of diabetes among all Hispanic/Latino groups was roughly 16.9 percent for both men and women, compared to 10.2 percent for non-Hispanic whites</a:t>
            </a:r>
          </a:p>
        </p:txBody>
      </p:sp>
      <p:sp>
        <p:nvSpPr>
          <p:cNvPr id="4" name="Rectangle 3"/>
          <p:cNvSpPr/>
          <p:nvPr/>
        </p:nvSpPr>
        <p:spPr>
          <a:xfrm rot="660000">
            <a:off x="1466165" y="1382063"/>
            <a:ext cx="1991570" cy="424732"/>
          </a:xfrm>
          <a:prstGeom prst="rect">
            <a:avLst/>
          </a:prstGeom>
        </p:spPr>
        <p:txBody>
          <a:bodyPr wrap="square">
            <a:spAutoFit/>
          </a:bodyPr>
          <a:lstStyle/>
          <a:p>
            <a:r>
              <a:rPr lang="en-US" sz="720" b="1" dirty="0">
                <a:solidFill>
                  <a:srgbClr val="FF0000"/>
                </a:solidFill>
              </a:rPr>
              <a:t>Half of gay and bisexual black men and a quarter of gay and bisexual Hispanic men will be diagnosed with HIV in their lifetimes - CDC</a:t>
            </a:r>
          </a:p>
        </p:txBody>
      </p:sp>
      <p:sp>
        <p:nvSpPr>
          <p:cNvPr id="5" name="Rectangle 4"/>
          <p:cNvSpPr/>
          <p:nvPr/>
        </p:nvSpPr>
        <p:spPr>
          <a:xfrm>
            <a:off x="85503" y="1644791"/>
            <a:ext cx="2385753" cy="535531"/>
          </a:xfrm>
          <a:prstGeom prst="rect">
            <a:avLst/>
          </a:prstGeom>
        </p:spPr>
        <p:txBody>
          <a:bodyPr wrap="square">
            <a:spAutoFit/>
          </a:bodyPr>
          <a:lstStyle/>
          <a:p>
            <a:r>
              <a:rPr lang="en-US" sz="720" b="1" dirty="0">
                <a:solidFill>
                  <a:srgbClr val="00B050"/>
                </a:solidFill>
              </a:rPr>
              <a:t>African Americans constitute more than 35% of all patients in the U.S. receiving dialysis for kidney failure, but only represent 13.2% of the overall U.S. population - National Kidney Foundation</a:t>
            </a:r>
          </a:p>
        </p:txBody>
      </p:sp>
    </p:spTree>
    <p:extLst>
      <p:ext uri="{BB962C8B-B14F-4D97-AF65-F5344CB8AC3E}">
        <p14:creationId xmlns:p14="http://schemas.microsoft.com/office/powerpoint/2010/main" val="29584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555" y="426391"/>
            <a:ext cx="3351061" cy="874635"/>
          </a:xfrm>
        </p:spPr>
        <p:txBody>
          <a:bodyPr>
            <a:normAutofit/>
          </a:bodyPr>
          <a:lstStyle/>
          <a:p>
            <a:r>
              <a:rPr lang="en-US" sz="1600" dirty="0">
                <a:latin typeface="Trebuchet MS" panose="020B0603020202020204" pitchFamily="34" charset="0"/>
              </a:rPr>
              <a:t>The problem</a:t>
            </a:r>
            <a:br>
              <a:rPr lang="en-US" sz="1600" dirty="0">
                <a:latin typeface="Trebuchet MS" panose="020B0603020202020204" pitchFamily="34" charset="0"/>
              </a:rPr>
            </a:br>
            <a:r>
              <a:rPr lang="en-US" sz="1600" b="1" dirty="0">
                <a:solidFill>
                  <a:srgbClr val="FF0000"/>
                </a:solidFill>
                <a:latin typeface="Trebuchet MS" panose="020B0603020202020204" pitchFamily="34" charset="0"/>
              </a:rPr>
              <a:t>Healthcare     Health</a:t>
            </a:r>
            <a:br>
              <a:rPr lang="en-US" sz="1600" b="1" dirty="0">
                <a:solidFill>
                  <a:srgbClr val="FF0000"/>
                </a:solidFill>
                <a:latin typeface="Trebuchet MS" panose="020B0603020202020204" pitchFamily="34" charset="0"/>
              </a:rPr>
            </a:br>
            <a:endParaRPr lang="en-US" sz="1600" dirty="0">
              <a:latin typeface="Trebuchet MS" panose="020B0603020202020204" pitchFamily="34" charset="0"/>
            </a:endParaRPr>
          </a:p>
        </p:txBody>
      </p:sp>
      <p:sp>
        <p:nvSpPr>
          <p:cNvPr id="4" name="Text Placeholder 3"/>
          <p:cNvSpPr>
            <a:spLocks noGrp="1"/>
          </p:cNvSpPr>
          <p:nvPr>
            <p:ph type="body" idx="1"/>
          </p:nvPr>
        </p:nvSpPr>
        <p:spPr>
          <a:xfrm>
            <a:off x="570732" y="1844264"/>
            <a:ext cx="2545067" cy="468854"/>
          </a:xfrm>
        </p:spPr>
        <p:txBody>
          <a:bodyPr/>
          <a:lstStyle/>
          <a:p>
            <a:r>
              <a:rPr lang="en-US" sz="800" dirty="0">
                <a:solidFill>
                  <a:schemeClr val="tx1"/>
                </a:solidFill>
                <a:latin typeface="Trebuchet MS" panose="020B0603020202020204" pitchFamily="34" charset="0"/>
              </a:rPr>
              <a:t>U.S. Census Bureau. Income, poverty and health insurance coverage in the United States: 2017. </a:t>
            </a:r>
          </a:p>
        </p:txBody>
      </p:sp>
      <p:pic>
        <p:nvPicPr>
          <p:cNvPr id="5" name="Picture 4"/>
          <p:cNvPicPr>
            <a:picLocks noChangeAspect="1"/>
          </p:cNvPicPr>
          <p:nvPr/>
        </p:nvPicPr>
        <p:blipFill>
          <a:blip r:embed="rId2"/>
          <a:stretch>
            <a:fillRect/>
          </a:stretch>
        </p:blipFill>
        <p:spPr>
          <a:xfrm flipH="1" flipV="1">
            <a:off x="1470131" y="863708"/>
            <a:ext cx="150903" cy="123992"/>
          </a:xfrm>
          <a:prstGeom prst="rect">
            <a:avLst/>
          </a:prstGeom>
        </p:spPr>
      </p:pic>
      <p:sp>
        <p:nvSpPr>
          <p:cNvPr id="2" name="TextBox 1"/>
          <p:cNvSpPr txBox="1"/>
          <p:nvPr/>
        </p:nvSpPr>
        <p:spPr>
          <a:xfrm>
            <a:off x="249555" y="1092371"/>
            <a:ext cx="3062319" cy="554767"/>
          </a:xfrm>
          <a:prstGeom prst="rect">
            <a:avLst/>
          </a:prstGeom>
          <a:noFill/>
        </p:spPr>
        <p:txBody>
          <a:bodyPr wrap="square" rtlCol="0">
            <a:spAutoFit/>
          </a:bodyPr>
          <a:lstStyle/>
          <a:p>
            <a:endParaRPr lang="en-US" dirty="0"/>
          </a:p>
          <a:p>
            <a:r>
              <a:rPr lang="en-US" dirty="0"/>
              <a:t> </a:t>
            </a:r>
            <a:r>
              <a:rPr lang="en-US" sz="800" dirty="0">
                <a:latin typeface="Trebuchet MS" panose="020B0603020202020204" pitchFamily="34" charset="0"/>
              </a:rPr>
              <a:t>In 2017, 12.3% of Americans experienced poverty</a:t>
            </a:r>
            <a:r>
              <a:rPr lang="en-US" sz="800" dirty="0" smtClean="0">
                <a:latin typeface="Trebuchet MS" panose="020B0603020202020204" pitchFamily="34" charset="0"/>
              </a:rPr>
              <a:t>,</a:t>
            </a:r>
          </a:p>
          <a:p>
            <a:r>
              <a:rPr lang="en-US" sz="800" dirty="0" smtClean="0">
                <a:latin typeface="Trebuchet MS" panose="020B0603020202020204" pitchFamily="34" charset="0"/>
              </a:rPr>
              <a:t> </a:t>
            </a:r>
            <a:r>
              <a:rPr lang="en-US" sz="800" dirty="0">
                <a:latin typeface="Trebuchet MS" panose="020B0603020202020204" pitchFamily="34" charset="0"/>
              </a:rPr>
              <a:t>half a million people were homeless, 10% of households had </a:t>
            </a:r>
            <a:r>
              <a:rPr lang="en-US" sz="800" dirty="0" smtClean="0">
                <a:latin typeface="Trebuchet MS" panose="020B0603020202020204" pitchFamily="34" charset="0"/>
              </a:rPr>
              <a:t>  food </a:t>
            </a:r>
            <a:r>
              <a:rPr lang="en-US" sz="800" dirty="0">
                <a:latin typeface="Trebuchet MS" panose="020B0603020202020204" pitchFamily="34" charset="0"/>
              </a:rPr>
              <a:t>insecurity, </a:t>
            </a:r>
            <a:r>
              <a:rPr lang="en-US" sz="800" dirty="0" smtClean="0">
                <a:latin typeface="Trebuchet MS" panose="020B0603020202020204" pitchFamily="34" charset="0"/>
              </a:rPr>
              <a:t>and </a:t>
            </a:r>
            <a:r>
              <a:rPr lang="en-US" sz="800" dirty="0">
                <a:latin typeface="Trebuchet MS" panose="020B0603020202020204" pitchFamily="34" charset="0"/>
              </a:rPr>
              <a:t>8% had no health insurance.</a:t>
            </a:r>
          </a:p>
        </p:txBody>
      </p:sp>
    </p:spTree>
    <p:extLst>
      <p:ext uri="{BB962C8B-B14F-4D97-AF65-F5344CB8AC3E}">
        <p14:creationId xmlns:p14="http://schemas.microsoft.com/office/powerpoint/2010/main" val="41311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3435" y="281531"/>
            <a:ext cx="1852448" cy="1780472"/>
          </a:xfrm>
          <a:prstGeom prst="rect">
            <a:avLst/>
          </a:prstGeom>
        </p:spPr>
      </p:pic>
      <p:sp>
        <p:nvSpPr>
          <p:cNvPr id="3" name="Rectangle 2"/>
          <p:cNvSpPr/>
          <p:nvPr/>
        </p:nvSpPr>
        <p:spPr>
          <a:xfrm>
            <a:off x="749829" y="2059599"/>
            <a:ext cx="1728358" cy="185435"/>
          </a:xfrm>
          <a:prstGeom prst="rect">
            <a:avLst/>
          </a:prstGeom>
        </p:spPr>
        <p:txBody>
          <a:bodyPr wrap="none">
            <a:spAutoFit/>
          </a:bodyPr>
          <a:lstStyle/>
          <a:p>
            <a:r>
              <a:rPr lang="en-US"/>
              <a:t>Schroeder SA. </a:t>
            </a:r>
            <a:r>
              <a:rPr lang="en-US" dirty="0"/>
              <a:t>N </a:t>
            </a:r>
            <a:r>
              <a:rPr lang="en-US" dirty="0" err="1"/>
              <a:t>Engl</a:t>
            </a:r>
            <a:r>
              <a:rPr lang="en-US" dirty="0"/>
              <a:t> J Med 2007;357:1221-1228</a:t>
            </a:r>
          </a:p>
        </p:txBody>
      </p:sp>
    </p:spTree>
    <p:extLst>
      <p:ext uri="{BB962C8B-B14F-4D97-AF65-F5344CB8AC3E}">
        <p14:creationId xmlns:p14="http://schemas.microsoft.com/office/powerpoint/2010/main" val="3883736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eterminants of health (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582" y="321660"/>
            <a:ext cx="2476532" cy="1859420"/>
          </a:xfrm>
          <a:prstGeom prst="rect">
            <a:avLst/>
          </a:prstGeom>
        </p:spPr>
      </p:pic>
    </p:spTree>
    <p:extLst>
      <p:ext uri="{BB962C8B-B14F-4D97-AF65-F5344CB8AC3E}">
        <p14:creationId xmlns:p14="http://schemas.microsoft.com/office/powerpoint/2010/main" val="8476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0D84-3BC2-5548-B3F3-4EC831877851}"/>
              </a:ext>
            </a:extLst>
          </p:cNvPr>
          <p:cNvSpPr>
            <a:spLocks noGrp="1"/>
          </p:cNvSpPr>
          <p:nvPr>
            <p:ph type="title"/>
          </p:nvPr>
        </p:nvSpPr>
        <p:spPr/>
        <p:txBody>
          <a:bodyPr/>
          <a:lstStyle/>
          <a:p>
            <a:pPr algn="r"/>
            <a:r>
              <a:rPr lang="en-US" sz="1000" dirty="0">
                <a:latin typeface="Trebuchet MS" panose="020B0603020202020204" pitchFamily="34" charset="0"/>
              </a:rPr>
              <a:t/>
            </a:r>
            <a:br>
              <a:rPr lang="en-US" sz="1000" dirty="0">
                <a:latin typeface="Trebuchet MS" panose="020B0603020202020204" pitchFamily="34" charset="0"/>
              </a:rPr>
            </a:br>
            <a:endParaRPr lang="en-US" sz="10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2A026722-ABB6-ED45-BEE9-93A5A4A95C6A}"/>
              </a:ext>
            </a:extLst>
          </p:cNvPr>
          <p:cNvSpPr>
            <a:spLocks noGrp="1"/>
          </p:cNvSpPr>
          <p:nvPr>
            <p:ph sz="half" idx="1"/>
          </p:nvPr>
        </p:nvSpPr>
        <p:spPr>
          <a:xfrm>
            <a:off x="201219" y="478599"/>
            <a:ext cx="1547194" cy="1978224"/>
          </a:xfrm>
        </p:spPr>
        <p:txBody>
          <a:bodyPr>
            <a:normAutofit fontScale="25000" lnSpcReduction="20000"/>
          </a:bodyPr>
          <a:lstStyle/>
          <a:p>
            <a:r>
              <a:rPr lang="en-US" dirty="0"/>
              <a:t>Access to nutritious foods</a:t>
            </a:r>
          </a:p>
          <a:p>
            <a:r>
              <a:rPr lang="en-US" dirty="0"/>
              <a:t>Access to clean water and functioning utilities</a:t>
            </a:r>
          </a:p>
          <a:p>
            <a:r>
              <a:rPr lang="en-US" dirty="0"/>
              <a:t>Early childhood social and physical environment, including child care (ACE)</a:t>
            </a:r>
          </a:p>
          <a:p>
            <a:r>
              <a:rPr lang="en-US" dirty="0"/>
              <a:t>Education and health literacy</a:t>
            </a:r>
          </a:p>
          <a:p>
            <a:r>
              <a:rPr lang="en-US" dirty="0"/>
              <a:t>Ethnicity and cultural orientation</a:t>
            </a:r>
          </a:p>
          <a:p>
            <a:r>
              <a:rPr lang="en-US" dirty="0"/>
              <a:t>Familial and other social </a:t>
            </a:r>
            <a:r>
              <a:rPr lang="en-US" dirty="0" smtClean="0"/>
              <a:t>support</a:t>
            </a:r>
          </a:p>
          <a:p>
            <a:r>
              <a:rPr lang="en-US" dirty="0"/>
              <a:t>Housing and transportation resources</a:t>
            </a:r>
          </a:p>
          <a:p>
            <a:endParaRPr lang="en-US" dirty="0"/>
          </a:p>
        </p:txBody>
      </p:sp>
      <p:sp>
        <p:nvSpPr>
          <p:cNvPr id="4" name="Content Placeholder 3">
            <a:extLst>
              <a:ext uri="{FF2B5EF4-FFF2-40B4-BE49-F238E27FC236}">
                <a16:creationId xmlns:a16="http://schemas.microsoft.com/office/drawing/2014/main" id="{3F09A9C8-BF17-F642-B2A7-C74F712A0D04}"/>
              </a:ext>
            </a:extLst>
          </p:cNvPr>
          <p:cNvSpPr>
            <a:spLocks noGrp="1"/>
          </p:cNvSpPr>
          <p:nvPr>
            <p:ph sz="half" idx="2"/>
          </p:nvPr>
        </p:nvSpPr>
        <p:spPr>
          <a:xfrm>
            <a:off x="1921999" y="478598"/>
            <a:ext cx="1554480" cy="1872715"/>
          </a:xfrm>
        </p:spPr>
        <p:txBody>
          <a:bodyPr>
            <a:normAutofit fontScale="25000" lnSpcReduction="20000"/>
          </a:bodyPr>
          <a:lstStyle/>
          <a:p>
            <a:r>
              <a:rPr lang="en-US" dirty="0" smtClean="0"/>
              <a:t>Access </a:t>
            </a:r>
            <a:r>
              <a:rPr lang="en-US" dirty="0"/>
              <a:t>to medical </a:t>
            </a:r>
            <a:r>
              <a:rPr lang="en-US" dirty="0" smtClean="0"/>
              <a:t>care</a:t>
            </a:r>
          </a:p>
          <a:p>
            <a:r>
              <a:rPr lang="en-US" dirty="0" smtClean="0"/>
              <a:t>Neighborhood </a:t>
            </a:r>
            <a:r>
              <a:rPr lang="en-US" dirty="0"/>
              <a:t>safety and recreational facilities</a:t>
            </a:r>
          </a:p>
          <a:p>
            <a:r>
              <a:rPr lang="en-US" dirty="0"/>
              <a:t>Occupation and job safety</a:t>
            </a:r>
          </a:p>
          <a:p>
            <a:r>
              <a:rPr lang="en-US" dirty="0"/>
              <a:t>Gender</a:t>
            </a:r>
          </a:p>
          <a:p>
            <a:r>
              <a:rPr lang="en-US" dirty="0"/>
              <a:t>Linguistic and other communication capabilities</a:t>
            </a:r>
          </a:p>
          <a:p>
            <a:r>
              <a:rPr lang="en-US" dirty="0"/>
              <a:t>Social stressors – exposure to violence and other adverse factors in the home environment</a:t>
            </a:r>
          </a:p>
          <a:p>
            <a:r>
              <a:rPr lang="en-US" dirty="0"/>
              <a:t>Spiritual/religious values</a:t>
            </a:r>
          </a:p>
        </p:txBody>
      </p:sp>
      <p:sp>
        <p:nvSpPr>
          <p:cNvPr id="6" name="TextBox 5"/>
          <p:cNvSpPr txBox="1"/>
          <p:nvPr/>
        </p:nvSpPr>
        <p:spPr>
          <a:xfrm>
            <a:off x="396910" y="211015"/>
            <a:ext cx="2242922" cy="276999"/>
          </a:xfrm>
          <a:prstGeom prst="rect">
            <a:avLst/>
          </a:prstGeom>
          <a:noFill/>
        </p:spPr>
        <p:txBody>
          <a:bodyPr wrap="none" rtlCol="0">
            <a:spAutoFit/>
          </a:bodyPr>
          <a:lstStyle/>
          <a:p>
            <a:r>
              <a:rPr lang="en-US" sz="1200" dirty="0" smtClean="0">
                <a:latin typeface="Trebuchet MS" panose="020B0603020202020204" pitchFamily="34" charset="0"/>
              </a:rPr>
              <a:t>Social Determinants of Health</a:t>
            </a:r>
            <a:endParaRPr lang="en-US" sz="1200" dirty="0">
              <a:latin typeface="Trebuchet MS" panose="020B0603020202020204" pitchFamily="34" charset="0"/>
            </a:endParaRPr>
          </a:p>
        </p:txBody>
      </p:sp>
    </p:spTree>
    <p:extLst>
      <p:ext uri="{BB962C8B-B14F-4D97-AF65-F5344CB8AC3E}">
        <p14:creationId xmlns:p14="http://schemas.microsoft.com/office/powerpoint/2010/main" val="761050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4835" y="260794"/>
            <a:ext cx="2086535" cy="241624"/>
          </a:xfrm>
        </p:spPr>
        <p:txBody>
          <a:bodyPr/>
          <a:lstStyle/>
          <a:p>
            <a:r>
              <a:rPr lang="en-US" sz="1200" dirty="0">
                <a:latin typeface="Trebuchet MS" panose="020B0603020202020204" pitchFamily="34" charset="0"/>
              </a:rPr>
              <a:t>Individual Health</a:t>
            </a:r>
          </a:p>
        </p:txBody>
      </p:sp>
      <p:pic>
        <p:nvPicPr>
          <p:cNvPr id="5" name="Picture 10" descr="C:\Users\nsq1511\AppData\Local\Microsoft\Windows\Temporary Internet Files\Content.IE5\G8GSOKMA\Greene-Figure-1[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98" t="3547" r="8203" b="2988"/>
          <a:stretch/>
        </p:blipFill>
        <p:spPr bwMode="auto">
          <a:xfrm>
            <a:off x="780894" y="555890"/>
            <a:ext cx="1863448" cy="15831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779A6A13-F350-9748-A45B-743F8CE422C2}"/>
              </a:ext>
            </a:extLst>
          </p:cNvPr>
          <p:cNvPicPr>
            <a:picLocks noChangeAspect="1"/>
          </p:cNvPicPr>
          <p:nvPr/>
        </p:nvPicPr>
        <p:blipFill rotWithShape="1">
          <a:blip r:embed="rId3"/>
          <a:srcRect t="6502" b="22069"/>
          <a:stretch/>
        </p:blipFill>
        <p:spPr>
          <a:xfrm>
            <a:off x="1203893" y="1084418"/>
            <a:ext cx="1248156" cy="702088"/>
          </a:xfrm>
          <a:prstGeom prst="rect">
            <a:avLst/>
          </a:prstGeom>
        </p:spPr>
      </p:pic>
    </p:spTree>
    <p:extLst>
      <p:ext uri="{BB962C8B-B14F-4D97-AF65-F5344CB8AC3E}">
        <p14:creationId xmlns:p14="http://schemas.microsoft.com/office/powerpoint/2010/main" val="1472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19100"/>
            <a:ext cx="2743200" cy="1899893"/>
          </a:xfrm>
          <a:prstGeom prst="rect">
            <a:avLst/>
          </a:prstGeom>
        </p:spPr>
      </p:pic>
    </p:spTree>
    <p:extLst>
      <p:ext uri="{BB962C8B-B14F-4D97-AF65-F5344CB8AC3E}">
        <p14:creationId xmlns:p14="http://schemas.microsoft.com/office/powerpoint/2010/main" val="54353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1F03-4867-B742-A2F3-12ADA39CD79F}"/>
              </a:ext>
            </a:extLst>
          </p:cNvPr>
          <p:cNvSpPr txBox="1">
            <a:spLocks/>
          </p:cNvSpPr>
          <p:nvPr/>
        </p:nvSpPr>
        <p:spPr>
          <a:xfrm>
            <a:off x="130628" y="501383"/>
            <a:ext cx="3657601" cy="378895"/>
          </a:xfrm>
          <a:prstGeom prst="rect">
            <a:avLst/>
          </a:prstGeom>
        </p:spPr>
        <p:txBody>
          <a:bodyPr anchor="t">
            <a:noAutofit/>
          </a:bodyPr>
          <a:lstStyle>
            <a:lvl1pPr algn="l" defTabSz="508041" rtl="0" eaLnBrk="1" latinLnBrk="0" hangingPunct="1">
              <a:lnSpc>
                <a:spcPct val="90000"/>
              </a:lnSpc>
              <a:spcBef>
                <a:spcPct val="0"/>
              </a:spcBef>
              <a:buNone/>
              <a:defRPr sz="2445" b="1" i="0" kern="1200" spc="-83">
                <a:solidFill>
                  <a:schemeClr val="accent3"/>
                </a:solidFill>
                <a:latin typeface="Trebuchet MS" panose="020B0703020202090204" pitchFamily="34" charset="0"/>
                <a:ea typeface="+mj-ea"/>
                <a:cs typeface="+mj-cs"/>
              </a:defRPr>
            </a:lvl1pPr>
          </a:lstStyle>
          <a:p>
            <a:pPr>
              <a:lnSpc>
                <a:spcPct val="120000"/>
              </a:lnSpc>
            </a:pPr>
            <a:r>
              <a:rPr lang="en-US" sz="1600" dirty="0">
                <a:solidFill>
                  <a:schemeClr val="bg1"/>
                </a:solidFill>
                <a:latin typeface="Trebuchet MS" panose="020B0603020202020204" pitchFamily="34" charset="0"/>
              </a:rPr>
              <a:t>Caring for the Underserved: Addressing A Community's Social Needs Without a Social Worker</a:t>
            </a:r>
          </a:p>
        </p:txBody>
      </p:sp>
      <p:sp>
        <p:nvSpPr>
          <p:cNvPr id="3" name="Title 1">
            <a:extLst>
              <a:ext uri="{FF2B5EF4-FFF2-40B4-BE49-F238E27FC236}">
                <a16:creationId xmlns:a16="http://schemas.microsoft.com/office/drawing/2014/main" id="{D5B49F25-BF2B-004F-8FED-61F89DDD7107}"/>
              </a:ext>
            </a:extLst>
          </p:cNvPr>
          <p:cNvSpPr txBox="1">
            <a:spLocks/>
          </p:cNvSpPr>
          <p:nvPr/>
        </p:nvSpPr>
        <p:spPr>
          <a:xfrm>
            <a:off x="-1" y="1487929"/>
            <a:ext cx="3657601" cy="773723"/>
          </a:xfrm>
          <a:prstGeom prst="rect">
            <a:avLst/>
          </a:prstGeom>
        </p:spPr>
        <p:txBody>
          <a:bodyPr vert="horz" lIns="91440" tIns="45720" rIns="91440" bIns="45720" rtlCol="0" anchor="t">
            <a:normAutofit fontScale="97500"/>
          </a:bodyPr>
          <a:lstStyle>
            <a:lvl1pPr algn="l" defTabSz="457200" rtl="0" eaLnBrk="1" latinLnBrk="0" hangingPunct="1">
              <a:lnSpc>
                <a:spcPct val="90000"/>
              </a:lnSpc>
              <a:spcBef>
                <a:spcPct val="0"/>
              </a:spcBef>
              <a:buNone/>
              <a:defRPr sz="2200" kern="1200">
                <a:solidFill>
                  <a:schemeClr val="tx1"/>
                </a:solidFill>
                <a:latin typeface="+mj-lt"/>
                <a:ea typeface="+mj-ea"/>
                <a:cs typeface="+mj-cs"/>
              </a:defRPr>
            </a:lvl1pPr>
          </a:lstStyle>
          <a:p>
            <a:pPr algn="ctr"/>
            <a:r>
              <a:rPr lang="en-US" sz="900" dirty="0" smtClean="0">
                <a:ln w="0"/>
                <a:effectLst>
                  <a:outerShdw blurRad="38100" dist="19050" dir="2700000" algn="tl" rotWithShape="0">
                    <a:schemeClr val="dk1">
                      <a:alpha val="40000"/>
                    </a:schemeClr>
                  </a:outerShdw>
                </a:effectLst>
                <a:latin typeface="Trebuchet MS" panose="020B0703020202090204" pitchFamily="34" charset="0"/>
              </a:rPr>
              <a:t>Kavitha Arabindoo, MD, MPH, FAAFP</a:t>
            </a:r>
          </a:p>
          <a:p>
            <a:pPr algn="ctr"/>
            <a:r>
              <a:rPr lang="en-US" sz="900" dirty="0" smtClean="0">
                <a:ln w="0"/>
                <a:effectLst>
                  <a:outerShdw blurRad="38100" dist="19050" dir="2700000" algn="tl" rotWithShape="0">
                    <a:schemeClr val="dk1">
                      <a:alpha val="40000"/>
                    </a:schemeClr>
                  </a:outerShdw>
                </a:effectLst>
                <a:latin typeface="Trebuchet MS" panose="020B0703020202090204" pitchFamily="34" charset="0"/>
              </a:rPr>
              <a:t>Tatum Mead, Pharm D</a:t>
            </a:r>
          </a:p>
          <a:p>
            <a:pPr algn="ctr"/>
            <a:r>
              <a:rPr lang="en-US" sz="900" dirty="0" smtClean="0">
                <a:ln w="0"/>
                <a:effectLst>
                  <a:outerShdw blurRad="38100" dist="19050" dir="2700000" algn="tl" rotWithShape="0">
                    <a:schemeClr val="dk1">
                      <a:alpha val="40000"/>
                    </a:schemeClr>
                  </a:outerShdw>
                </a:effectLst>
                <a:latin typeface="Trebuchet MS" panose="020B0703020202090204" pitchFamily="34" charset="0"/>
              </a:rPr>
              <a:t>Emily Hansen, DO</a:t>
            </a:r>
          </a:p>
          <a:p>
            <a:pPr algn="ctr"/>
            <a:r>
              <a:rPr lang="en-US" sz="900" dirty="0" smtClean="0">
                <a:ln w="0"/>
                <a:effectLst>
                  <a:outerShdw blurRad="38100" dist="19050" dir="2700000" algn="tl" rotWithShape="0">
                    <a:schemeClr val="dk1">
                      <a:alpha val="40000"/>
                    </a:schemeClr>
                  </a:outerShdw>
                </a:effectLst>
                <a:latin typeface="Trebuchet MS" panose="020B0703020202090204" pitchFamily="34" charset="0"/>
              </a:rPr>
              <a:t>Research Family Medicine Residency Program</a:t>
            </a:r>
          </a:p>
          <a:p>
            <a:pPr algn="ctr"/>
            <a:r>
              <a:rPr lang="en-US" sz="900" dirty="0" smtClean="0">
                <a:ln w="0"/>
                <a:effectLst>
                  <a:outerShdw blurRad="38100" dist="19050" dir="2700000" algn="tl" rotWithShape="0">
                    <a:schemeClr val="dk1">
                      <a:alpha val="40000"/>
                    </a:schemeClr>
                  </a:outerShdw>
                </a:effectLst>
                <a:latin typeface="Trebuchet MS" panose="020B0703020202090204" pitchFamily="34" charset="0"/>
              </a:rPr>
              <a:t>Kansas City, MO</a:t>
            </a:r>
          </a:p>
          <a:p>
            <a:pPr algn="ctr"/>
            <a:endParaRPr lang="en-US" sz="900"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615217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11480"/>
            <a:ext cx="2743200" cy="1918512"/>
          </a:xfrm>
          <a:prstGeom prst="rect">
            <a:avLst/>
          </a:prstGeom>
        </p:spPr>
      </p:pic>
    </p:spTree>
    <p:extLst>
      <p:ext uri="{BB962C8B-B14F-4D97-AF65-F5344CB8AC3E}">
        <p14:creationId xmlns:p14="http://schemas.microsoft.com/office/powerpoint/2010/main" val="2522136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162" y="298450"/>
            <a:ext cx="3547261" cy="1822450"/>
          </a:xfrm>
          <a:prstGeom prst="rect">
            <a:avLst/>
          </a:prstGeom>
        </p:spPr>
      </p:pic>
    </p:spTree>
    <p:extLst>
      <p:ext uri="{BB962C8B-B14F-4D97-AF65-F5344CB8AC3E}">
        <p14:creationId xmlns:p14="http://schemas.microsoft.com/office/powerpoint/2010/main" val="41201114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430" y="335042"/>
            <a:ext cx="3126145" cy="584775"/>
          </a:xfrm>
          <a:prstGeom prst="rect">
            <a:avLst/>
          </a:prstGeom>
        </p:spPr>
        <p:txBody>
          <a:bodyPr wrap="square">
            <a:spAutoFit/>
          </a:bodyPr>
          <a:lstStyle/>
          <a:p>
            <a:r>
              <a:rPr lang="en-US" sz="800" dirty="0">
                <a:latin typeface="Trebuchet MS" panose="020B0603020202020204" pitchFamily="34" charset="0"/>
              </a:rPr>
              <a:t>The 2019 American Heart Association/American College</a:t>
            </a:r>
          </a:p>
          <a:p>
            <a:r>
              <a:rPr lang="en-US" sz="800" dirty="0">
                <a:latin typeface="Trebuchet MS" panose="020B0603020202020204" pitchFamily="34" charset="0"/>
              </a:rPr>
              <a:t>of Cardiology guidelines for the prevention </a:t>
            </a:r>
            <a:r>
              <a:rPr lang="en-US" sz="800" dirty="0" smtClean="0">
                <a:latin typeface="Trebuchet MS" panose="020B0603020202020204" pitchFamily="34" charset="0"/>
              </a:rPr>
              <a:t>of cardiovascular disease </a:t>
            </a:r>
            <a:r>
              <a:rPr lang="en-US" sz="800" dirty="0">
                <a:latin typeface="Trebuchet MS" panose="020B0603020202020204" pitchFamily="34" charset="0"/>
              </a:rPr>
              <a:t>recommend, for the first time, </a:t>
            </a:r>
            <a:r>
              <a:rPr lang="en-US" sz="800" dirty="0" smtClean="0">
                <a:latin typeface="Trebuchet MS" panose="020B0603020202020204" pitchFamily="34" charset="0"/>
              </a:rPr>
              <a:t>that clinicians </a:t>
            </a:r>
            <a:r>
              <a:rPr lang="en-US" sz="800" dirty="0">
                <a:latin typeface="Trebuchet MS" panose="020B0603020202020204" pitchFamily="34" charset="0"/>
              </a:rPr>
              <a:t>consider social risk in clinical risk </a:t>
            </a:r>
            <a:r>
              <a:rPr lang="en-US" sz="800" dirty="0" smtClean="0">
                <a:latin typeface="Trebuchet MS" panose="020B0603020202020204" pitchFamily="34" charset="0"/>
              </a:rPr>
              <a:t>assessment for cardiovascular events</a:t>
            </a:r>
            <a:endParaRPr lang="en-US" sz="800" dirty="0">
              <a:latin typeface="Trebuchet MS" panose="020B0603020202020204" pitchFamily="34" charset="0"/>
            </a:endParaRPr>
          </a:p>
        </p:txBody>
      </p:sp>
      <p:sp>
        <p:nvSpPr>
          <p:cNvPr id="4" name="TextBox 3"/>
          <p:cNvSpPr txBox="1"/>
          <p:nvPr/>
        </p:nvSpPr>
        <p:spPr>
          <a:xfrm>
            <a:off x="1123055" y="2044045"/>
            <a:ext cx="2512226" cy="431657"/>
          </a:xfrm>
          <a:prstGeom prst="rect">
            <a:avLst/>
          </a:prstGeom>
          <a:noFill/>
        </p:spPr>
        <p:txBody>
          <a:bodyPr wrap="none" rtlCol="0">
            <a:spAutoFit/>
          </a:bodyPr>
          <a:lstStyle/>
          <a:p>
            <a:r>
              <a:rPr lang="en-US" sz="800" dirty="0">
                <a:latin typeface="Trebuchet MS" panose="020B0603020202020204" pitchFamily="34" charset="0"/>
              </a:rPr>
              <a:t>A Theoretical Framework for Clinical</a:t>
            </a:r>
          </a:p>
          <a:p>
            <a:r>
              <a:rPr lang="en-US" sz="800" dirty="0">
                <a:latin typeface="Trebuchet MS" panose="020B0603020202020204" pitchFamily="34" charset="0"/>
              </a:rPr>
              <a:t>Implementation of Social Determinants of </a:t>
            </a:r>
            <a:r>
              <a:rPr lang="en-US" sz="800" dirty="0" smtClean="0">
                <a:latin typeface="Trebuchet MS" panose="020B0603020202020204" pitchFamily="34" charset="0"/>
              </a:rPr>
              <a:t>Health. </a:t>
            </a:r>
          </a:p>
          <a:p>
            <a:r>
              <a:rPr lang="pt-BR" i="1" dirty="0"/>
              <a:t>AMA Cardiol. 2019; doi: 10.1001/jamacardio.2019.3805</a:t>
            </a:r>
            <a:endParaRPr lang="en-US" sz="800" dirty="0">
              <a:latin typeface="Trebuchet MS" panose="020B0603020202020204" pitchFamily="34" charset="0"/>
            </a:endParaRPr>
          </a:p>
        </p:txBody>
      </p:sp>
      <p:pic>
        <p:nvPicPr>
          <p:cNvPr id="2" name="Picture 1"/>
          <p:cNvPicPr>
            <a:picLocks noChangeAspect="1"/>
          </p:cNvPicPr>
          <p:nvPr/>
        </p:nvPicPr>
        <p:blipFill rotWithShape="1">
          <a:blip r:embed="rId2"/>
          <a:srcRect l="3084" t="1" r="3249" b="-613"/>
          <a:stretch/>
        </p:blipFill>
        <p:spPr>
          <a:xfrm>
            <a:off x="206199" y="463917"/>
            <a:ext cx="3089323" cy="1709003"/>
          </a:xfrm>
          <a:prstGeom prst="rect">
            <a:avLst/>
          </a:prstGeom>
        </p:spPr>
      </p:pic>
    </p:spTree>
    <p:extLst>
      <p:ext uri="{BB962C8B-B14F-4D97-AF65-F5344CB8AC3E}">
        <p14:creationId xmlns:p14="http://schemas.microsoft.com/office/powerpoint/2010/main" val="16874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3149600" cy="2235200"/>
          </a:xfrm>
          <a:prstGeom prst="rect">
            <a:avLst/>
          </a:prstGeom>
        </p:spPr>
      </p:pic>
    </p:spTree>
    <p:extLst>
      <p:ext uri="{BB962C8B-B14F-4D97-AF65-F5344CB8AC3E}">
        <p14:creationId xmlns:p14="http://schemas.microsoft.com/office/powerpoint/2010/main" val="1703970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3149600" cy="2235200"/>
          </a:xfrm>
          <a:prstGeom prst="rect">
            <a:avLst/>
          </a:prstGeom>
        </p:spPr>
      </p:pic>
    </p:spTree>
    <p:extLst>
      <p:ext uri="{BB962C8B-B14F-4D97-AF65-F5344CB8AC3E}">
        <p14:creationId xmlns:p14="http://schemas.microsoft.com/office/powerpoint/2010/main" val="3772870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0A944-4527-4D4B-9DA5-854D3E60B4CD}"/>
              </a:ext>
            </a:extLst>
          </p:cNvPr>
          <p:cNvPicPr>
            <a:picLocks noChangeAspect="1"/>
          </p:cNvPicPr>
          <p:nvPr/>
        </p:nvPicPr>
        <p:blipFill rotWithShape="1">
          <a:blip r:embed="rId2"/>
          <a:srcRect t="9750" b="5980"/>
          <a:stretch/>
        </p:blipFill>
        <p:spPr>
          <a:xfrm>
            <a:off x="189379" y="342903"/>
            <a:ext cx="3300491" cy="1856527"/>
          </a:xfrm>
          <a:prstGeom prst="rect">
            <a:avLst/>
          </a:prstGeom>
        </p:spPr>
      </p:pic>
      <p:sp>
        <p:nvSpPr>
          <p:cNvPr id="2" name="TextBox 1"/>
          <p:cNvSpPr txBox="1"/>
          <p:nvPr/>
        </p:nvSpPr>
        <p:spPr>
          <a:xfrm>
            <a:off x="-73643" y="2552956"/>
            <a:ext cx="3903077" cy="246221"/>
          </a:xfrm>
          <a:prstGeom prst="rect">
            <a:avLst/>
          </a:prstGeom>
          <a:noFill/>
        </p:spPr>
        <p:txBody>
          <a:bodyPr wrap="square" rtlCol="0">
            <a:spAutoFit/>
          </a:bodyPr>
          <a:lstStyle/>
          <a:p>
            <a:r>
              <a:rPr lang="en-US" sz="500" dirty="0" smtClean="0"/>
              <a:t>The 5 W’s and H guide to Communicating Anything. The Grossman Group: </a:t>
            </a:r>
            <a:r>
              <a:rPr lang="en-US" sz="500" dirty="0">
                <a:hlinkClick r:id="rId3"/>
              </a:rPr>
              <a:t>https://www.yourthoughtpartner.com/blog/bid/53902/the-5-ws-and-an-h-to-communicate-virtually-anything</a:t>
            </a:r>
            <a:endParaRPr lang="en-US" sz="500" dirty="0"/>
          </a:p>
        </p:txBody>
      </p:sp>
    </p:spTree>
    <p:extLst>
      <p:ext uri="{BB962C8B-B14F-4D97-AF65-F5344CB8AC3E}">
        <p14:creationId xmlns:p14="http://schemas.microsoft.com/office/powerpoint/2010/main" val="3095022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360" y="387351"/>
            <a:ext cx="2529840" cy="1742877"/>
          </a:xfrm>
          <a:prstGeom prst="rect">
            <a:avLst/>
          </a:prstGeom>
        </p:spPr>
      </p:pic>
      <p:sp>
        <p:nvSpPr>
          <p:cNvPr id="3" name="Rectangle 2"/>
          <p:cNvSpPr/>
          <p:nvPr/>
        </p:nvSpPr>
        <p:spPr>
          <a:xfrm>
            <a:off x="-67508" y="2557765"/>
            <a:ext cx="2749337" cy="185435"/>
          </a:xfrm>
          <a:prstGeom prst="rect">
            <a:avLst/>
          </a:prstGeom>
        </p:spPr>
        <p:txBody>
          <a:bodyPr wrap="square">
            <a:spAutoFit/>
          </a:bodyPr>
          <a:lstStyle/>
          <a:p>
            <a:r>
              <a:rPr lang="en-US" dirty="0" smtClean="0"/>
              <a:t>CDC Stacks</a:t>
            </a:r>
            <a:r>
              <a:rPr lang="en-US" dirty="0"/>
              <a:t>. </a:t>
            </a:r>
            <a:r>
              <a:rPr lang="en-US" dirty="0">
                <a:hlinkClick r:id="rId3"/>
              </a:rPr>
              <a:t>https://</a:t>
            </a:r>
            <a:r>
              <a:rPr lang="en-US" dirty="0" smtClean="0">
                <a:hlinkClick r:id="rId3"/>
              </a:rPr>
              <a:t>stacks.cdc.gov/view/cdc/31172</a:t>
            </a:r>
            <a:r>
              <a:rPr lang="en-US" dirty="0" smtClean="0"/>
              <a:t>. March 2015</a:t>
            </a:r>
            <a:endParaRPr lang="en-US" dirty="0"/>
          </a:p>
        </p:txBody>
      </p:sp>
    </p:spTree>
    <p:extLst>
      <p:ext uri="{BB962C8B-B14F-4D97-AF65-F5344CB8AC3E}">
        <p14:creationId xmlns:p14="http://schemas.microsoft.com/office/powerpoint/2010/main" val="3394140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9ED97E-BEEA-624E-8E31-6FEE60CC45E4}"/>
              </a:ext>
            </a:extLst>
          </p:cNvPr>
          <p:cNvSpPr>
            <a:spLocks noGrp="1"/>
          </p:cNvSpPr>
          <p:nvPr>
            <p:ph type="title"/>
          </p:nvPr>
        </p:nvSpPr>
        <p:spPr>
          <a:xfrm>
            <a:off x="261061" y="524869"/>
            <a:ext cx="3135478" cy="397669"/>
          </a:xfrm>
        </p:spPr>
        <p:txBody>
          <a:bodyPr vert="horz" lIns="27432" tIns="13716" rIns="27432" bIns="13716" rtlCol="0" anchor="ctr">
            <a:normAutofit/>
          </a:bodyPr>
          <a:lstStyle/>
          <a:p>
            <a:r>
              <a:rPr lang="en-US" sz="2000" dirty="0">
                <a:latin typeface="Trebuchet MS" panose="020B0603020202020204" pitchFamily="34" charset="0"/>
              </a:rPr>
              <a:t>Assessing Needs…</a:t>
            </a:r>
          </a:p>
        </p:txBody>
      </p:sp>
      <p:graphicFrame>
        <p:nvGraphicFramePr>
          <p:cNvPr id="5" name="Diagram 4">
            <a:extLst>
              <a:ext uri="{FF2B5EF4-FFF2-40B4-BE49-F238E27FC236}">
                <a16:creationId xmlns:a16="http://schemas.microsoft.com/office/drawing/2014/main" id="{87DA228D-1D83-D546-BFDA-45A05A55B193}"/>
              </a:ext>
            </a:extLst>
          </p:cNvPr>
          <p:cNvGraphicFramePr/>
          <p:nvPr>
            <p:extLst>
              <p:ext uri="{D42A27DB-BD31-4B8C-83A1-F6EECF244321}">
                <p14:modId xmlns:p14="http://schemas.microsoft.com/office/powerpoint/2010/main" val="3172989213"/>
              </p:ext>
            </p:extLst>
          </p:nvPr>
        </p:nvGraphicFramePr>
        <p:xfrm>
          <a:off x="261061" y="868062"/>
          <a:ext cx="3057076" cy="1085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A5C517D-F735-A245-95A3-3984D9410A25}"/>
              </a:ext>
            </a:extLst>
          </p:cNvPr>
          <p:cNvSpPr txBox="1"/>
          <p:nvPr/>
        </p:nvSpPr>
        <p:spPr>
          <a:xfrm>
            <a:off x="182659" y="1923120"/>
            <a:ext cx="1192955" cy="203133"/>
          </a:xfrm>
          <a:prstGeom prst="rect">
            <a:avLst/>
          </a:prstGeom>
          <a:noFill/>
        </p:spPr>
        <p:txBody>
          <a:bodyPr wrap="none" rtlCol="0">
            <a:spAutoFit/>
          </a:bodyPr>
          <a:lstStyle/>
          <a:p>
            <a:r>
              <a:rPr lang="en-US" sz="720" b="1" dirty="0" err="1">
                <a:solidFill>
                  <a:srgbClr val="0070C0"/>
                </a:solidFill>
              </a:rPr>
              <a:t>www.healthlandscape.org</a:t>
            </a:r>
            <a:endParaRPr lang="en-US" sz="720" b="1" dirty="0">
              <a:solidFill>
                <a:srgbClr val="0070C0"/>
              </a:solidFill>
            </a:endParaRPr>
          </a:p>
        </p:txBody>
      </p:sp>
      <p:sp>
        <p:nvSpPr>
          <p:cNvPr id="11" name="TextBox 10">
            <a:extLst>
              <a:ext uri="{FF2B5EF4-FFF2-40B4-BE49-F238E27FC236}">
                <a16:creationId xmlns:a16="http://schemas.microsoft.com/office/drawing/2014/main" id="{7867F622-0445-4347-A13E-F96B296F8290}"/>
              </a:ext>
            </a:extLst>
          </p:cNvPr>
          <p:cNvSpPr txBox="1"/>
          <p:nvPr/>
        </p:nvSpPr>
        <p:spPr>
          <a:xfrm>
            <a:off x="1130532" y="1716231"/>
            <a:ext cx="1396536" cy="203133"/>
          </a:xfrm>
          <a:prstGeom prst="rect">
            <a:avLst/>
          </a:prstGeom>
          <a:noFill/>
        </p:spPr>
        <p:txBody>
          <a:bodyPr wrap="none" rtlCol="0">
            <a:spAutoFit/>
          </a:bodyPr>
          <a:lstStyle/>
          <a:p>
            <a:r>
              <a:rPr lang="en-US" sz="720" b="1" dirty="0" err="1">
                <a:solidFill>
                  <a:srgbClr val="0070C0"/>
                </a:solidFill>
              </a:rPr>
              <a:t>www.countyhealthrankings.org</a:t>
            </a:r>
            <a:endParaRPr lang="en-US" sz="720" b="1" dirty="0">
              <a:solidFill>
                <a:srgbClr val="0070C0"/>
              </a:solidFill>
            </a:endParaRPr>
          </a:p>
        </p:txBody>
      </p:sp>
      <p:sp>
        <p:nvSpPr>
          <p:cNvPr id="13" name="TextBox 12">
            <a:extLst>
              <a:ext uri="{FF2B5EF4-FFF2-40B4-BE49-F238E27FC236}">
                <a16:creationId xmlns:a16="http://schemas.microsoft.com/office/drawing/2014/main" id="{CDEF9060-6A7B-5A4E-86A5-D85A691089E9}"/>
              </a:ext>
            </a:extLst>
          </p:cNvPr>
          <p:cNvSpPr txBox="1"/>
          <p:nvPr/>
        </p:nvSpPr>
        <p:spPr>
          <a:xfrm>
            <a:off x="2292062" y="1959001"/>
            <a:ext cx="1321196" cy="203133"/>
          </a:xfrm>
          <a:prstGeom prst="rect">
            <a:avLst/>
          </a:prstGeom>
          <a:noFill/>
        </p:spPr>
        <p:txBody>
          <a:bodyPr wrap="none" rtlCol="0">
            <a:spAutoFit/>
          </a:bodyPr>
          <a:lstStyle/>
          <a:p>
            <a:r>
              <a:rPr lang="en-US" sz="720" b="1" dirty="0" err="1">
                <a:solidFill>
                  <a:srgbClr val="0070C0"/>
                </a:solidFill>
              </a:rPr>
              <a:t>www.nacho.org</a:t>
            </a:r>
            <a:r>
              <a:rPr lang="en-US" sz="720" b="1" dirty="0">
                <a:solidFill>
                  <a:srgbClr val="0070C0"/>
                </a:solidFill>
              </a:rPr>
              <a:t>/membership</a:t>
            </a:r>
          </a:p>
        </p:txBody>
      </p:sp>
    </p:spTree>
    <p:extLst>
      <p:ext uri="{BB962C8B-B14F-4D97-AF65-F5344CB8AC3E}">
        <p14:creationId xmlns:p14="http://schemas.microsoft.com/office/powerpoint/2010/main" val="1657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035" t="894" r="25296" b="-5029"/>
          <a:stretch/>
        </p:blipFill>
        <p:spPr>
          <a:xfrm>
            <a:off x="952275" y="378744"/>
            <a:ext cx="1780104" cy="18071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75" y="290813"/>
            <a:ext cx="1780104" cy="1780104"/>
          </a:xfrm>
          <a:prstGeom prst="rect">
            <a:avLst/>
          </a:prstGeom>
        </p:spPr>
      </p:pic>
      <p:sp>
        <p:nvSpPr>
          <p:cNvPr id="3" name="TextBox 2"/>
          <p:cNvSpPr txBox="1"/>
          <p:nvPr/>
        </p:nvSpPr>
        <p:spPr>
          <a:xfrm>
            <a:off x="1399216" y="2185903"/>
            <a:ext cx="1055549" cy="215444"/>
          </a:xfrm>
          <a:prstGeom prst="rect">
            <a:avLst/>
          </a:prstGeom>
          <a:noFill/>
        </p:spPr>
        <p:txBody>
          <a:bodyPr wrap="square" rtlCol="0">
            <a:spAutoFit/>
          </a:bodyPr>
          <a:lstStyle/>
          <a:p>
            <a:r>
              <a:rPr lang="en-US" sz="800" dirty="0" smtClean="0">
                <a:latin typeface="Trebuchet MS" panose="020B0603020202020204" pitchFamily="34" charset="0"/>
              </a:rPr>
              <a:t>Citydata.com</a:t>
            </a:r>
            <a:endParaRPr lang="en-US" sz="800" dirty="0">
              <a:latin typeface="Trebuchet MS" panose="020B0603020202020204" pitchFamily="34" charset="0"/>
            </a:endParaRPr>
          </a:p>
        </p:txBody>
      </p:sp>
    </p:spTree>
    <p:extLst>
      <p:ext uri="{BB962C8B-B14F-4D97-AF65-F5344CB8AC3E}">
        <p14:creationId xmlns:p14="http://schemas.microsoft.com/office/powerpoint/2010/main" val="418253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182" t="23333" r="22265" b="7706"/>
          <a:stretch/>
        </p:blipFill>
        <p:spPr>
          <a:xfrm>
            <a:off x="449084" y="371277"/>
            <a:ext cx="2469724" cy="1555662"/>
          </a:xfrm>
          <a:prstGeom prst="rect">
            <a:avLst/>
          </a:prstGeom>
        </p:spPr>
      </p:pic>
      <p:pic>
        <p:nvPicPr>
          <p:cNvPr id="3" name="Picture 2"/>
          <p:cNvPicPr>
            <a:picLocks noChangeAspect="1"/>
          </p:cNvPicPr>
          <p:nvPr/>
        </p:nvPicPr>
        <p:blipFill rotWithShape="1">
          <a:blip r:embed="rId3"/>
          <a:srcRect l="17106" t="92560" r="56058" b="3171"/>
          <a:stretch/>
        </p:blipFill>
        <p:spPr>
          <a:xfrm>
            <a:off x="62458" y="1933956"/>
            <a:ext cx="1665758" cy="148948"/>
          </a:xfrm>
          <a:prstGeom prst="rect">
            <a:avLst/>
          </a:prstGeom>
        </p:spPr>
      </p:pic>
      <p:pic>
        <p:nvPicPr>
          <p:cNvPr id="6" name="Picture 5"/>
          <p:cNvPicPr>
            <a:picLocks noChangeAspect="1"/>
          </p:cNvPicPr>
          <p:nvPr/>
        </p:nvPicPr>
        <p:blipFill rotWithShape="1">
          <a:blip r:embed="rId3"/>
          <a:srcRect l="48185" t="93153" r="30439" b="3245"/>
          <a:stretch/>
        </p:blipFill>
        <p:spPr>
          <a:xfrm>
            <a:off x="1335024" y="1939797"/>
            <a:ext cx="1448588" cy="137266"/>
          </a:xfrm>
          <a:prstGeom prst="rect">
            <a:avLst/>
          </a:prstGeom>
        </p:spPr>
      </p:pic>
      <p:sp>
        <p:nvSpPr>
          <p:cNvPr id="4" name="Oval 3"/>
          <p:cNvSpPr/>
          <p:nvPr/>
        </p:nvSpPr>
        <p:spPr>
          <a:xfrm>
            <a:off x="514058" y="966228"/>
            <a:ext cx="246888" cy="1828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
          </a:p>
        </p:txBody>
      </p:sp>
      <p:sp>
        <p:nvSpPr>
          <p:cNvPr id="7" name="Oval 6"/>
          <p:cNvSpPr/>
          <p:nvPr/>
        </p:nvSpPr>
        <p:spPr>
          <a:xfrm>
            <a:off x="1761938" y="986312"/>
            <a:ext cx="246888" cy="1828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
          </a:p>
        </p:txBody>
      </p:sp>
      <p:sp>
        <p:nvSpPr>
          <p:cNvPr id="5" name="TextBox 4"/>
          <p:cNvSpPr txBox="1"/>
          <p:nvPr/>
        </p:nvSpPr>
        <p:spPr>
          <a:xfrm>
            <a:off x="0" y="2051897"/>
            <a:ext cx="4363345" cy="169277"/>
          </a:xfrm>
          <a:prstGeom prst="rect">
            <a:avLst/>
          </a:prstGeom>
          <a:noFill/>
        </p:spPr>
        <p:txBody>
          <a:bodyPr wrap="square" rtlCol="0">
            <a:spAutoFit/>
          </a:bodyPr>
          <a:lstStyle/>
          <a:p>
            <a:r>
              <a:rPr lang="en-US" sz="500" dirty="0"/>
              <a:t>© 2019 County Health Rankings. All rights reserved</a:t>
            </a:r>
            <a:r>
              <a:rPr lang="en-US" sz="500" dirty="0" smtClean="0"/>
              <a:t>. </a:t>
            </a:r>
            <a:r>
              <a:rPr lang="en-US" sz="500" dirty="0">
                <a:hlinkClick r:id="rId4"/>
              </a:rPr>
              <a:t>https://www.countyhealthrankings.org/app/missouri/2019/overview</a:t>
            </a:r>
            <a:endParaRPr lang="en-US" sz="500" dirty="0"/>
          </a:p>
        </p:txBody>
      </p:sp>
    </p:spTree>
    <p:extLst>
      <p:ext uri="{BB962C8B-B14F-4D97-AF65-F5344CB8AC3E}">
        <p14:creationId xmlns:p14="http://schemas.microsoft.com/office/powerpoint/2010/main" val="4239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ymidwestphysician.com/physicians/goppert-trinity-family-care-center/Goppert-2.jpg">
            <a:extLst>
              <a:ext uri="{FF2B5EF4-FFF2-40B4-BE49-F238E27FC236}">
                <a16:creationId xmlns:a16="http://schemas.microsoft.com/office/drawing/2014/main" id="{6E84B634-BD58-C24B-BFF6-11F9EFCBA7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2273" y="347332"/>
            <a:ext cx="2682979" cy="17886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5509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9584" y="247701"/>
            <a:ext cx="2743200" cy="1801021"/>
          </a:xfrm>
          <a:prstGeom prst="rect">
            <a:avLst/>
          </a:prstGeom>
        </p:spPr>
      </p:pic>
      <p:sp>
        <p:nvSpPr>
          <p:cNvPr id="3" name="TextBox 2"/>
          <p:cNvSpPr txBox="1"/>
          <p:nvPr/>
        </p:nvSpPr>
        <p:spPr>
          <a:xfrm>
            <a:off x="196382" y="2101348"/>
            <a:ext cx="4363345" cy="169277"/>
          </a:xfrm>
          <a:prstGeom prst="rect">
            <a:avLst/>
          </a:prstGeom>
          <a:noFill/>
        </p:spPr>
        <p:txBody>
          <a:bodyPr wrap="square" rtlCol="0">
            <a:spAutoFit/>
          </a:bodyPr>
          <a:lstStyle/>
          <a:p>
            <a:r>
              <a:rPr lang="en-US" sz="500" dirty="0"/>
              <a:t>© 2019 County Health Rankings. All rights reserved</a:t>
            </a:r>
            <a:r>
              <a:rPr lang="en-US" sz="500" dirty="0" smtClean="0"/>
              <a:t>. </a:t>
            </a:r>
            <a:r>
              <a:rPr lang="en-US" sz="500" dirty="0">
                <a:hlinkClick r:id="rId4"/>
              </a:rPr>
              <a:t>https://www.countyhealthrankings.org/app/missouri/2019/overview</a:t>
            </a:r>
            <a:endParaRPr lang="en-US" sz="500" dirty="0"/>
          </a:p>
        </p:txBody>
      </p:sp>
    </p:spTree>
    <p:extLst>
      <p:ext uri="{BB962C8B-B14F-4D97-AF65-F5344CB8AC3E}">
        <p14:creationId xmlns:p14="http://schemas.microsoft.com/office/powerpoint/2010/main" val="283411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latin typeface="Trebuchet MS" panose="020B0603020202020204" pitchFamily="34" charset="0"/>
              </a:rPr>
              <a:t> </a:t>
            </a:r>
            <a:br>
              <a:rPr lang="en-US" sz="2000" dirty="0" smtClean="0">
                <a:latin typeface="Trebuchet MS" panose="020B0603020202020204" pitchFamily="34" charset="0"/>
              </a:rPr>
            </a:br>
            <a:r>
              <a:rPr lang="en-US" sz="2000" dirty="0">
                <a:latin typeface="Trebuchet MS" panose="020B0603020202020204" pitchFamily="34" charset="0"/>
              </a:rPr>
              <a:t> </a:t>
            </a:r>
            <a:r>
              <a:rPr lang="en-US" sz="2000" dirty="0" smtClean="0">
                <a:latin typeface="Trebuchet MS" panose="020B0603020202020204" pitchFamily="34" charset="0"/>
              </a:rPr>
              <a:t>        </a:t>
            </a:r>
            <a:endParaRPr lang="en-US" sz="2000" dirty="0">
              <a:latin typeface="Trebuchet MS" panose="020B0603020202020204" pitchFamily="34" charset="0"/>
            </a:endParaRPr>
          </a:p>
        </p:txBody>
      </p:sp>
      <p:graphicFrame>
        <p:nvGraphicFramePr>
          <p:cNvPr id="3" name="Content Placeholder 3"/>
          <p:cNvGraphicFramePr>
            <a:graphicFrameLocks/>
          </p:cNvGraphicFramePr>
          <p:nvPr>
            <p:extLst/>
          </p:nvPr>
        </p:nvGraphicFramePr>
        <p:xfrm>
          <a:off x="1685371" y="908882"/>
          <a:ext cx="1461426" cy="1191167"/>
        </p:xfrm>
        <a:graphic>
          <a:graphicData uri="http://schemas.openxmlformats.org/drawingml/2006/table">
            <a:tbl>
              <a:tblPr firstRow="1" bandRow="1">
                <a:tableStyleId>{5C22544A-7EE6-4342-B048-85BDC9FD1C3A}</a:tableStyleId>
              </a:tblPr>
              <a:tblGrid>
                <a:gridCol w="734601">
                  <a:extLst>
                    <a:ext uri="{9D8B030D-6E8A-4147-A177-3AD203B41FA5}">
                      <a16:colId xmlns:a16="http://schemas.microsoft.com/office/drawing/2014/main" val="20000"/>
                    </a:ext>
                  </a:extLst>
                </a:gridCol>
                <a:gridCol w="726825">
                  <a:extLst>
                    <a:ext uri="{9D8B030D-6E8A-4147-A177-3AD203B41FA5}">
                      <a16:colId xmlns:a16="http://schemas.microsoft.com/office/drawing/2014/main" val="20001"/>
                    </a:ext>
                  </a:extLst>
                </a:gridCol>
              </a:tblGrid>
              <a:tr h="109728">
                <a:tc>
                  <a:txBody>
                    <a:bodyPr/>
                    <a:lstStyle/>
                    <a:p>
                      <a:pPr algn="ctr"/>
                      <a:r>
                        <a:rPr lang="en-US" sz="500" dirty="0"/>
                        <a:t>Statistics</a:t>
                      </a:r>
                    </a:p>
                  </a:txBody>
                  <a:tcPr marL="27432" marR="27432" marT="13716" marB="13716"/>
                </a:tc>
                <a:tc>
                  <a:txBody>
                    <a:bodyPr/>
                    <a:lstStyle/>
                    <a:p>
                      <a:pPr algn="ctr"/>
                      <a:r>
                        <a:rPr lang="en-US" sz="500" dirty="0"/>
                        <a:t>KC, MO</a:t>
                      </a:r>
                    </a:p>
                  </a:txBody>
                  <a:tcPr marL="27432" marR="27432" marT="13716" marB="13716"/>
                </a:tc>
                <a:extLst>
                  <a:ext uri="{0D108BD9-81ED-4DB2-BD59-A6C34878D82A}">
                    <a16:rowId xmlns:a16="http://schemas.microsoft.com/office/drawing/2014/main" val="10000"/>
                  </a:ext>
                </a:extLst>
              </a:tr>
              <a:tr h="198827">
                <a:tc>
                  <a:txBody>
                    <a:bodyPr/>
                    <a:lstStyle/>
                    <a:p>
                      <a:pPr marL="0" marR="0">
                        <a:spcBef>
                          <a:spcPts val="0"/>
                        </a:spcBef>
                        <a:spcAft>
                          <a:spcPts val="0"/>
                        </a:spcAft>
                      </a:pPr>
                      <a:r>
                        <a:rPr lang="en-US" sz="500" dirty="0">
                          <a:effectLst/>
                          <a:latin typeface="+mn-lt"/>
                          <a:ea typeface="ＭＳ 明朝"/>
                        </a:rPr>
                        <a:t>Median household income</a:t>
                      </a:r>
                    </a:p>
                  </a:txBody>
                  <a:tcPr marL="20574" marR="20574"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500" kern="1200" dirty="0">
                          <a:solidFill>
                            <a:schemeClr val="dk1"/>
                          </a:solidFill>
                          <a:latin typeface="+mn-lt"/>
                          <a:ea typeface="+mn-ea"/>
                          <a:cs typeface="+mn-cs"/>
                        </a:rPr>
                        <a:t>$36,972</a:t>
                      </a:r>
                      <a:endParaRPr lang="en-US" sz="500" dirty="0">
                        <a:latin typeface="+mn-lt"/>
                      </a:endParaRPr>
                    </a:p>
                  </a:txBody>
                  <a:tcPr marL="27432" marR="27432" marT="13716" marB="13716"/>
                </a:tc>
                <a:extLst>
                  <a:ext uri="{0D108BD9-81ED-4DB2-BD59-A6C34878D82A}">
                    <a16:rowId xmlns:a16="http://schemas.microsoft.com/office/drawing/2014/main" val="10001"/>
                  </a:ext>
                </a:extLst>
              </a:tr>
              <a:tr h="89500">
                <a:tc>
                  <a:txBody>
                    <a:bodyPr/>
                    <a:lstStyle/>
                    <a:p>
                      <a:pPr marL="0" marR="0">
                        <a:spcBef>
                          <a:spcPts val="0"/>
                        </a:spcBef>
                        <a:spcAft>
                          <a:spcPts val="0"/>
                        </a:spcAft>
                      </a:pPr>
                      <a:r>
                        <a:rPr lang="en-US" sz="500" dirty="0">
                          <a:effectLst/>
                          <a:latin typeface="+mn-lt"/>
                          <a:ea typeface="ＭＳ 明朝"/>
                        </a:rPr>
                        <a:t>Unemployment rate</a:t>
                      </a:r>
                    </a:p>
                  </a:txBody>
                  <a:tcPr marL="20574" marR="20574" marT="0" marB="0"/>
                </a:tc>
                <a:tc>
                  <a:txBody>
                    <a:bodyPr/>
                    <a:lstStyle/>
                    <a:p>
                      <a:pPr marL="0" marR="0" algn="ctr">
                        <a:spcBef>
                          <a:spcPts val="0"/>
                        </a:spcBef>
                        <a:spcAft>
                          <a:spcPts val="0"/>
                        </a:spcAft>
                      </a:pPr>
                      <a:r>
                        <a:rPr lang="en-US" sz="500" dirty="0" smtClean="0">
                          <a:effectLst/>
                          <a:latin typeface="+mn-lt"/>
                          <a:ea typeface="ＭＳ 明朝"/>
                        </a:rPr>
                        <a:t>4.4%</a:t>
                      </a:r>
                      <a:endParaRPr lang="en-US" sz="500" dirty="0">
                        <a:effectLst/>
                        <a:latin typeface="+mn-lt"/>
                        <a:ea typeface="ＭＳ 明朝"/>
                      </a:endParaRPr>
                    </a:p>
                  </a:txBody>
                  <a:tcPr marL="20574" marR="20574" marT="0" marB="0"/>
                </a:tc>
                <a:extLst>
                  <a:ext uri="{0D108BD9-81ED-4DB2-BD59-A6C34878D82A}">
                    <a16:rowId xmlns:a16="http://schemas.microsoft.com/office/drawing/2014/main" val="10002"/>
                  </a:ext>
                </a:extLst>
              </a:tr>
              <a:tr h="329184">
                <a:tc>
                  <a:txBody>
                    <a:bodyPr/>
                    <a:lstStyle/>
                    <a:p>
                      <a:pPr marL="0" marR="0">
                        <a:spcBef>
                          <a:spcPts val="0"/>
                        </a:spcBef>
                        <a:spcAft>
                          <a:spcPts val="0"/>
                        </a:spcAft>
                      </a:pPr>
                      <a:r>
                        <a:rPr lang="en-US" sz="500" dirty="0">
                          <a:effectLst/>
                          <a:latin typeface="+mn-lt"/>
                          <a:ea typeface="ＭＳ 明朝"/>
                        </a:rPr>
                        <a:t>Poverty status (w/ related children under 18 </a:t>
                      </a:r>
                      <a:r>
                        <a:rPr lang="en-US" sz="500" dirty="0" err="1">
                          <a:effectLst/>
                          <a:latin typeface="+mn-lt"/>
                          <a:ea typeface="ＭＳ 明朝"/>
                        </a:rPr>
                        <a:t>y.o</a:t>
                      </a:r>
                      <a:r>
                        <a:rPr lang="en-US" sz="500" dirty="0">
                          <a:effectLst/>
                          <a:latin typeface="+mn-lt"/>
                          <a:ea typeface="ＭＳ 明朝"/>
                        </a:rPr>
                        <a:t>.)</a:t>
                      </a:r>
                    </a:p>
                    <a:p>
                      <a:pPr marL="0" marR="0">
                        <a:spcBef>
                          <a:spcPts val="0"/>
                        </a:spcBef>
                        <a:spcAft>
                          <a:spcPts val="0"/>
                        </a:spcAft>
                      </a:pPr>
                      <a:r>
                        <a:rPr lang="en-US" sz="500" dirty="0">
                          <a:effectLst/>
                          <a:latin typeface="+mn-lt"/>
                          <a:ea typeface="ＭＳ 明朝"/>
                        </a:rPr>
                        <a:t> </a:t>
                      </a:r>
                    </a:p>
                  </a:txBody>
                  <a:tcPr marL="20574" marR="20574" marT="0" marB="0"/>
                </a:tc>
                <a:tc>
                  <a:txBody>
                    <a:bodyPr/>
                    <a:lstStyle/>
                    <a:p>
                      <a:pPr marL="0" marR="0" algn="ctr">
                        <a:spcBef>
                          <a:spcPts val="0"/>
                        </a:spcBef>
                        <a:spcAft>
                          <a:spcPts val="0"/>
                        </a:spcAft>
                      </a:pPr>
                      <a:r>
                        <a:rPr lang="en-US" sz="500" dirty="0" smtClean="0">
                          <a:effectLst/>
                          <a:latin typeface="+mn-lt"/>
                          <a:ea typeface="ＭＳ 明朝"/>
                        </a:rPr>
                        <a:t>21%</a:t>
                      </a:r>
                      <a:endParaRPr lang="en-US" sz="500" dirty="0">
                        <a:effectLst/>
                        <a:latin typeface="+mn-lt"/>
                        <a:ea typeface="ＭＳ 明朝"/>
                      </a:endParaRPr>
                    </a:p>
                  </a:txBody>
                  <a:tcPr marL="20574" marR="20574" marT="0" marB="0"/>
                </a:tc>
                <a:extLst>
                  <a:ext uri="{0D108BD9-81ED-4DB2-BD59-A6C34878D82A}">
                    <a16:rowId xmlns:a16="http://schemas.microsoft.com/office/drawing/2014/main" val="10003"/>
                  </a:ext>
                </a:extLst>
              </a:tr>
              <a:tr h="463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500" dirty="0">
                          <a:effectLst/>
                          <a:latin typeface="+mn-lt"/>
                          <a:ea typeface="ＭＳ 明朝"/>
                        </a:rPr>
                        <a:t>Households that received food stamps/SNAP in the last 12 months</a:t>
                      </a:r>
                    </a:p>
                    <a:p>
                      <a:pPr marL="0" marR="0">
                        <a:spcBef>
                          <a:spcPts val="0"/>
                        </a:spcBef>
                        <a:spcAft>
                          <a:spcPts val="0"/>
                        </a:spcAft>
                      </a:pPr>
                      <a:endParaRPr lang="en-US" sz="500" dirty="0">
                        <a:effectLst/>
                        <a:latin typeface="+mn-lt"/>
                        <a:ea typeface="ＭＳ 明朝"/>
                      </a:endParaRPr>
                    </a:p>
                  </a:txBody>
                  <a:tcPr marL="20574" marR="20574" marT="0" marB="0"/>
                </a:tc>
                <a:tc>
                  <a:txBody>
                    <a:bodyPr/>
                    <a:lstStyle/>
                    <a:p>
                      <a:pPr marL="0" marR="0" algn="ctr">
                        <a:spcBef>
                          <a:spcPts val="0"/>
                        </a:spcBef>
                        <a:spcAft>
                          <a:spcPts val="0"/>
                        </a:spcAft>
                      </a:pPr>
                      <a:r>
                        <a:rPr kumimoji="0" lang="en-US" sz="500" kern="1200" dirty="0">
                          <a:solidFill>
                            <a:schemeClr val="dk1"/>
                          </a:solidFill>
                          <a:latin typeface="+mn-lt"/>
                          <a:ea typeface="+mn-ea"/>
                          <a:cs typeface="+mn-cs"/>
                        </a:rPr>
                        <a:t>1,008</a:t>
                      </a:r>
                      <a:endParaRPr lang="en-US" sz="500" dirty="0">
                        <a:effectLst/>
                        <a:latin typeface="+mn-lt"/>
                        <a:ea typeface="ＭＳ 明朝"/>
                      </a:endParaRPr>
                    </a:p>
                  </a:txBody>
                  <a:tcPr marL="20574" marR="20574" marT="0" marB="0"/>
                </a:tc>
                <a:extLst>
                  <a:ext uri="{0D108BD9-81ED-4DB2-BD59-A6C34878D82A}">
                    <a16:rowId xmlns:a16="http://schemas.microsoft.com/office/drawing/2014/main" val="10004"/>
                  </a:ext>
                </a:extLst>
              </a:tr>
            </a:tbl>
          </a:graphicData>
        </a:graphic>
      </p:graphicFrame>
      <p:graphicFrame>
        <p:nvGraphicFramePr>
          <p:cNvPr id="4" name="Content Placeholder 3"/>
          <p:cNvGraphicFramePr>
            <a:graphicFrameLocks/>
          </p:cNvGraphicFramePr>
          <p:nvPr>
            <p:extLst/>
          </p:nvPr>
        </p:nvGraphicFramePr>
        <p:xfrm>
          <a:off x="687451" y="908882"/>
          <a:ext cx="813482" cy="1170326"/>
        </p:xfrm>
        <a:graphic>
          <a:graphicData uri="http://schemas.openxmlformats.org/drawingml/2006/table">
            <a:tbl>
              <a:tblPr firstRow="1" bandRow="1">
                <a:tableStyleId>{5C22544A-7EE6-4342-B048-85BDC9FD1C3A}</a:tableStyleId>
              </a:tblPr>
              <a:tblGrid>
                <a:gridCol w="406741">
                  <a:extLst>
                    <a:ext uri="{9D8B030D-6E8A-4147-A177-3AD203B41FA5}">
                      <a16:colId xmlns:a16="http://schemas.microsoft.com/office/drawing/2014/main" val="20000"/>
                    </a:ext>
                  </a:extLst>
                </a:gridCol>
                <a:gridCol w="406741">
                  <a:extLst>
                    <a:ext uri="{9D8B030D-6E8A-4147-A177-3AD203B41FA5}">
                      <a16:colId xmlns:a16="http://schemas.microsoft.com/office/drawing/2014/main" val="20001"/>
                    </a:ext>
                  </a:extLst>
                </a:gridCol>
              </a:tblGrid>
              <a:tr h="128499">
                <a:tc>
                  <a:txBody>
                    <a:bodyPr/>
                    <a:lstStyle/>
                    <a:p>
                      <a:pPr algn="ctr"/>
                      <a:r>
                        <a:rPr lang="en-US" sz="500" dirty="0"/>
                        <a:t>Education</a:t>
                      </a:r>
                    </a:p>
                  </a:txBody>
                  <a:tcPr marL="27432" marR="27432" marT="13716" marB="13716"/>
                </a:tc>
                <a:tc>
                  <a:txBody>
                    <a:bodyPr/>
                    <a:lstStyle/>
                    <a:p>
                      <a:pPr algn="ctr"/>
                      <a:r>
                        <a:rPr lang="en-US" sz="500" dirty="0"/>
                        <a:t>KC, MO</a:t>
                      </a:r>
                    </a:p>
                  </a:txBody>
                  <a:tcPr marL="27432" marR="27432" marT="13716" marB="13716"/>
                </a:tc>
                <a:extLst>
                  <a:ext uri="{0D108BD9-81ED-4DB2-BD59-A6C34878D82A}">
                    <a16:rowId xmlns:a16="http://schemas.microsoft.com/office/drawing/2014/main" val="10000"/>
                  </a:ext>
                </a:extLst>
              </a:tr>
              <a:tr h="360705">
                <a:tc>
                  <a:txBody>
                    <a:bodyPr/>
                    <a:lstStyle/>
                    <a:p>
                      <a:r>
                        <a:rPr kumimoji="0" lang="en-US" sz="500" kern="1200" dirty="0">
                          <a:solidFill>
                            <a:schemeClr val="dk1"/>
                          </a:solidFill>
                          <a:latin typeface="+mn-lt"/>
                          <a:ea typeface="+mn-ea"/>
                          <a:cs typeface="+mn-cs"/>
                        </a:rPr>
                        <a:t>High school or higher</a:t>
                      </a:r>
                    </a:p>
                    <a:p>
                      <a:endParaRPr kumimoji="0" lang="en-US" sz="500" kern="1200" dirty="0">
                        <a:solidFill>
                          <a:schemeClr val="dk1"/>
                        </a:solidFill>
                        <a:latin typeface="+mn-lt"/>
                        <a:ea typeface="+mn-ea"/>
                        <a:cs typeface="+mn-cs"/>
                      </a:endParaRPr>
                    </a:p>
                    <a:p>
                      <a:endParaRPr lang="en-US" sz="500" dirty="0"/>
                    </a:p>
                  </a:txBody>
                  <a:tcPr marL="27432" marR="27432" marT="13716" marB="13716"/>
                </a:tc>
                <a:tc>
                  <a:txBody>
                    <a:bodyPr/>
                    <a:lstStyle/>
                    <a:p>
                      <a:pPr algn="ctr"/>
                      <a:r>
                        <a:rPr kumimoji="0" lang="en-US" sz="500" kern="1200" dirty="0" smtClean="0">
                          <a:solidFill>
                            <a:schemeClr val="dk1"/>
                          </a:solidFill>
                          <a:latin typeface="+mn-lt"/>
                          <a:ea typeface="+mn-ea"/>
                          <a:cs typeface="+mn-cs"/>
                        </a:rPr>
                        <a:t>89% </a:t>
                      </a:r>
                      <a:endParaRPr kumimoji="0" lang="en-US" sz="500" kern="1200" dirty="0">
                        <a:solidFill>
                          <a:schemeClr val="dk1"/>
                        </a:solidFill>
                        <a:latin typeface="+mn-lt"/>
                        <a:ea typeface="+mn-ea"/>
                        <a:cs typeface="+mn-cs"/>
                      </a:endParaRPr>
                    </a:p>
                    <a:p>
                      <a:endParaRPr kumimoji="0" lang="en-US" sz="500" kern="1200" dirty="0">
                        <a:solidFill>
                          <a:schemeClr val="dk1"/>
                        </a:solidFill>
                        <a:latin typeface="+mn-lt"/>
                        <a:ea typeface="+mn-ea"/>
                        <a:cs typeface="+mn-cs"/>
                      </a:endParaRPr>
                    </a:p>
                    <a:p>
                      <a:endParaRPr kumimoji="0" lang="en-US" sz="500" kern="1200" dirty="0">
                        <a:solidFill>
                          <a:schemeClr val="dk1"/>
                        </a:solidFill>
                        <a:latin typeface="+mn-lt"/>
                        <a:ea typeface="+mn-ea"/>
                        <a:cs typeface="+mn-cs"/>
                      </a:endParaRPr>
                    </a:p>
                  </a:txBody>
                  <a:tcPr marL="27432" marR="27432" marT="13716" marB="13716"/>
                </a:tc>
                <a:extLst>
                  <a:ext uri="{0D108BD9-81ED-4DB2-BD59-A6C34878D82A}">
                    <a16:rowId xmlns:a16="http://schemas.microsoft.com/office/drawing/2014/main" val="10001"/>
                  </a:ext>
                </a:extLst>
              </a:tr>
              <a:tr h="310199">
                <a:tc>
                  <a:txBody>
                    <a:bodyPr/>
                    <a:lstStyle/>
                    <a:p>
                      <a:r>
                        <a:rPr lang="en-US" sz="500" dirty="0" smtClean="0"/>
                        <a:t>Some College</a:t>
                      </a:r>
                      <a:endParaRPr lang="en-US" sz="500" dirty="0"/>
                    </a:p>
                  </a:txBody>
                  <a:tcPr marL="27432" marR="27432" marT="13716" marB="13716"/>
                </a:tc>
                <a:tc>
                  <a:txBody>
                    <a:bodyPr/>
                    <a:lstStyle/>
                    <a:p>
                      <a:pPr algn="ctr"/>
                      <a:r>
                        <a:rPr lang="en-US" sz="500" dirty="0" smtClean="0"/>
                        <a:t>67%</a:t>
                      </a:r>
                      <a:endParaRPr lang="en-US" sz="500" dirty="0"/>
                    </a:p>
                  </a:txBody>
                  <a:tcPr marL="27432" marR="27432" marT="13716" marB="13716"/>
                </a:tc>
                <a:extLst>
                  <a:ext uri="{0D108BD9-81ED-4DB2-BD59-A6C34878D82A}">
                    <a16:rowId xmlns:a16="http://schemas.microsoft.com/office/drawing/2014/main" val="10002"/>
                  </a:ext>
                </a:extLst>
              </a:tr>
              <a:tr h="370923">
                <a:tc>
                  <a:txBody>
                    <a:bodyPr/>
                    <a:lstStyle/>
                    <a:p>
                      <a:endParaRPr lang="en-US" sz="500" dirty="0"/>
                    </a:p>
                  </a:txBody>
                  <a:tcPr marL="27432" marR="27432" marT="13716" marB="13716"/>
                </a:tc>
                <a:tc>
                  <a:txBody>
                    <a:bodyPr/>
                    <a:lstStyle/>
                    <a:p>
                      <a:pPr algn="ctr"/>
                      <a:endParaRPr lang="en-US" sz="500" dirty="0"/>
                    </a:p>
                  </a:txBody>
                  <a:tcPr marL="27432" marR="27432" marT="13716" marB="13716"/>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flipV="1">
            <a:off x="1408176" y="1058418"/>
            <a:ext cx="0" cy="502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408176" y="1424178"/>
            <a:ext cx="0" cy="502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19811" y="1250442"/>
            <a:ext cx="0" cy="38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919811" y="1323594"/>
            <a:ext cx="0" cy="5029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05769" y="389059"/>
            <a:ext cx="3033203" cy="338554"/>
          </a:xfrm>
          <a:prstGeom prst="rect">
            <a:avLst/>
          </a:prstGeom>
        </p:spPr>
        <p:txBody>
          <a:bodyPr wrap="none">
            <a:spAutoFit/>
          </a:bodyPr>
          <a:lstStyle/>
          <a:p>
            <a:r>
              <a:rPr lang="en-US" sz="1600" dirty="0">
                <a:latin typeface="Trebuchet MS" panose="020B0603020202020204" pitchFamily="34" charset="0"/>
              </a:rPr>
              <a:t>Our Neighborhood Population…</a:t>
            </a:r>
            <a:endParaRPr lang="en-US" sz="1600" dirty="0"/>
          </a:p>
        </p:txBody>
      </p:sp>
      <p:pic>
        <p:nvPicPr>
          <p:cNvPr id="12" name="Picture 11"/>
          <p:cNvPicPr>
            <a:picLocks noChangeAspect="1"/>
          </p:cNvPicPr>
          <p:nvPr/>
        </p:nvPicPr>
        <p:blipFill rotWithShape="1">
          <a:blip r:embed="rId3"/>
          <a:srcRect l="29971" t="23333" r="34656" b="29375"/>
          <a:stretch/>
        </p:blipFill>
        <p:spPr>
          <a:xfrm>
            <a:off x="532191" y="242122"/>
            <a:ext cx="2479340" cy="1863609"/>
          </a:xfrm>
          <a:prstGeom prst="rect">
            <a:avLst/>
          </a:prstGeom>
        </p:spPr>
      </p:pic>
      <p:sp>
        <p:nvSpPr>
          <p:cNvPr id="11" name="TextBox 10"/>
          <p:cNvSpPr txBox="1"/>
          <p:nvPr/>
        </p:nvSpPr>
        <p:spPr>
          <a:xfrm>
            <a:off x="85917" y="2096165"/>
            <a:ext cx="4363345" cy="169277"/>
          </a:xfrm>
          <a:prstGeom prst="rect">
            <a:avLst/>
          </a:prstGeom>
          <a:noFill/>
        </p:spPr>
        <p:txBody>
          <a:bodyPr wrap="square" rtlCol="0">
            <a:spAutoFit/>
          </a:bodyPr>
          <a:lstStyle/>
          <a:p>
            <a:r>
              <a:rPr lang="en-US" sz="500" dirty="0"/>
              <a:t>© 2019 County Health Rankings. All rights reserved</a:t>
            </a:r>
            <a:r>
              <a:rPr lang="en-US" sz="500" dirty="0" smtClean="0"/>
              <a:t>. </a:t>
            </a:r>
            <a:r>
              <a:rPr lang="en-US" sz="500" dirty="0">
                <a:hlinkClick r:id="rId4"/>
              </a:rPr>
              <a:t>https://www.countyhealthrankings.org/app/missouri/2019/overview</a:t>
            </a:r>
            <a:endParaRPr lang="en-US" sz="500" dirty="0"/>
          </a:p>
        </p:txBody>
      </p:sp>
    </p:spTree>
    <p:extLst>
      <p:ext uri="{BB962C8B-B14F-4D97-AF65-F5344CB8AC3E}">
        <p14:creationId xmlns:p14="http://schemas.microsoft.com/office/powerpoint/2010/main" val="17115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018" y="770953"/>
            <a:ext cx="3332254" cy="1323439"/>
          </a:xfrm>
          <a:prstGeom prst="rect">
            <a:avLst/>
          </a:prstGeom>
        </p:spPr>
        <p:txBody>
          <a:bodyPr wrap="square">
            <a:spAutoFit/>
          </a:bodyPr>
          <a:lstStyle/>
          <a:p>
            <a:pPr marL="171450" indent="-171450">
              <a:buFont typeface="Arial" panose="020B0604020202020204" pitchFamily="34" charset="0"/>
              <a:buChar char="•"/>
            </a:pPr>
            <a:r>
              <a:rPr lang="en-US" sz="800" dirty="0">
                <a:latin typeface="Trebuchet MS" panose="020B0603020202020204" pitchFamily="34" charset="0"/>
              </a:rPr>
              <a:t>Assessing and addressing ’implicit </a:t>
            </a:r>
            <a:r>
              <a:rPr lang="en-US" sz="800" dirty="0" err="1">
                <a:latin typeface="Trebuchet MS" panose="020B0603020202020204" pitchFamily="34" charset="0"/>
              </a:rPr>
              <a:t>bias’</a:t>
            </a:r>
            <a:r>
              <a:rPr lang="en-US" sz="800" dirty="0">
                <a:latin typeface="Trebuchet MS" panose="020B0603020202020204" pitchFamily="34" charset="0"/>
              </a:rPr>
              <a:t> in the workplace</a:t>
            </a:r>
          </a:p>
          <a:p>
            <a:pPr marL="325069" lvl="1" indent="-171450">
              <a:buFont typeface="Arial" panose="020B0604020202020204" pitchFamily="34" charset="0"/>
              <a:buChar char="•"/>
            </a:pPr>
            <a:r>
              <a:rPr lang="en-US" sz="800" dirty="0" smtClean="0">
                <a:latin typeface="Trebuchet MS" panose="020B0603020202020204" pitchFamily="34" charset="0"/>
              </a:rPr>
              <a:t>www.implicit.Harvard.edu/implicit</a:t>
            </a:r>
            <a:endParaRPr lang="en-US" sz="800" dirty="0">
              <a:latin typeface="Trebuchet MS" panose="020B0603020202020204" pitchFamily="34" charset="0"/>
            </a:endParaRPr>
          </a:p>
          <a:p>
            <a:pPr marL="171450" indent="-171450">
              <a:buFont typeface="Arial" panose="020B0604020202020204" pitchFamily="34" charset="0"/>
              <a:buChar char="•"/>
            </a:pPr>
            <a:r>
              <a:rPr lang="en-US" sz="800" dirty="0">
                <a:latin typeface="Trebuchet MS" panose="020B0603020202020204" pitchFamily="34" charset="0"/>
              </a:rPr>
              <a:t>How </a:t>
            </a:r>
            <a:r>
              <a:rPr lang="en-US" sz="800" dirty="0" smtClean="0">
                <a:latin typeface="Trebuchet MS" panose="020B0603020202020204" pitchFamily="34" charset="0"/>
              </a:rPr>
              <a:t>are we currently identifying </a:t>
            </a:r>
            <a:r>
              <a:rPr lang="en-US" sz="800" dirty="0">
                <a:latin typeface="Trebuchet MS" panose="020B0603020202020204" pitchFamily="34" charset="0"/>
              </a:rPr>
              <a:t>and </a:t>
            </a:r>
            <a:r>
              <a:rPr lang="en-US" sz="800" dirty="0" smtClean="0">
                <a:latin typeface="Trebuchet MS" panose="020B0603020202020204" pitchFamily="34" charset="0"/>
              </a:rPr>
              <a:t>documenting </a:t>
            </a:r>
            <a:r>
              <a:rPr lang="en-US" sz="800" dirty="0">
                <a:latin typeface="Trebuchet MS" panose="020B0603020202020204" pitchFamily="34" charset="0"/>
              </a:rPr>
              <a:t>patients’ SDOH? Whose responsibility is this?</a:t>
            </a:r>
          </a:p>
          <a:p>
            <a:pPr marL="171450" indent="-171450">
              <a:buFont typeface="Arial" panose="020B0604020202020204" pitchFamily="34" charset="0"/>
              <a:buChar char="•"/>
            </a:pPr>
            <a:r>
              <a:rPr lang="en-US" sz="800" dirty="0">
                <a:latin typeface="Trebuchet MS" panose="020B0603020202020204" pitchFamily="34" charset="0"/>
              </a:rPr>
              <a:t>How </a:t>
            </a:r>
            <a:r>
              <a:rPr lang="en-US" sz="800" dirty="0" smtClean="0">
                <a:latin typeface="Trebuchet MS" panose="020B0603020202020204" pitchFamily="34" charset="0"/>
              </a:rPr>
              <a:t>are we </a:t>
            </a:r>
            <a:r>
              <a:rPr lang="en-US" sz="800" dirty="0">
                <a:latin typeface="Trebuchet MS" panose="020B0603020202020204" pitchFamily="34" charset="0"/>
              </a:rPr>
              <a:t>currently </a:t>
            </a:r>
            <a:r>
              <a:rPr lang="en-US" sz="800" dirty="0" smtClean="0">
                <a:latin typeface="Trebuchet MS" panose="020B0603020202020204" pitchFamily="34" charset="0"/>
              </a:rPr>
              <a:t>helping </a:t>
            </a:r>
            <a:r>
              <a:rPr lang="en-US" sz="800" dirty="0">
                <a:latin typeface="Trebuchet MS" panose="020B0603020202020204" pitchFamily="34" charset="0"/>
              </a:rPr>
              <a:t>address patient’s SDOH?</a:t>
            </a:r>
          </a:p>
          <a:p>
            <a:pPr marL="325069" lvl="1" indent="-171450">
              <a:buFont typeface="Arial" panose="020B0604020202020204" pitchFamily="34" charset="0"/>
              <a:buChar char="•"/>
            </a:pPr>
            <a:r>
              <a:rPr lang="en-US" sz="800" dirty="0" smtClean="0">
                <a:latin typeface="Trebuchet MS" panose="020B0603020202020204" pitchFamily="34" charset="0"/>
              </a:rPr>
              <a:t>Screening </a:t>
            </a:r>
            <a:r>
              <a:rPr lang="en-US" sz="800" dirty="0">
                <a:latin typeface="Trebuchet MS" panose="020B0603020202020204" pitchFamily="34" charset="0"/>
              </a:rPr>
              <a:t>for </a:t>
            </a:r>
            <a:r>
              <a:rPr lang="en-US" sz="800" dirty="0" smtClean="0">
                <a:latin typeface="Trebuchet MS" panose="020B0603020202020204" pitchFamily="34" charset="0"/>
              </a:rPr>
              <a:t>SDOH?</a:t>
            </a:r>
            <a:endParaRPr lang="en-US" sz="800" dirty="0">
              <a:latin typeface="Trebuchet MS" panose="020B0603020202020204" pitchFamily="34" charset="0"/>
            </a:endParaRPr>
          </a:p>
          <a:p>
            <a:pPr marL="325069" lvl="1" indent="-171450">
              <a:buFont typeface="Arial" panose="020B0604020202020204" pitchFamily="34" charset="0"/>
              <a:buChar char="•"/>
            </a:pPr>
            <a:r>
              <a:rPr lang="en-US" sz="800" dirty="0" smtClean="0">
                <a:latin typeface="Trebuchet MS" panose="020B0603020202020204" pitchFamily="34" charset="0"/>
              </a:rPr>
              <a:t>Maintaining </a:t>
            </a:r>
            <a:r>
              <a:rPr lang="en-US" sz="800" dirty="0">
                <a:latin typeface="Trebuchet MS" panose="020B0603020202020204" pitchFamily="34" charset="0"/>
              </a:rPr>
              <a:t>up-to-date records of community-based </a:t>
            </a:r>
            <a:r>
              <a:rPr lang="en-US" sz="800" dirty="0" smtClean="0">
                <a:latin typeface="Trebuchet MS" panose="020B0603020202020204" pitchFamily="34" charset="0"/>
              </a:rPr>
              <a:t>resources?</a:t>
            </a:r>
            <a:endParaRPr lang="en-US" sz="800" dirty="0">
              <a:latin typeface="Trebuchet MS" panose="020B0603020202020204" pitchFamily="34" charset="0"/>
            </a:endParaRPr>
          </a:p>
          <a:p>
            <a:pPr marL="325069" lvl="1" indent="-171450">
              <a:buFont typeface="Arial" panose="020B0604020202020204" pitchFamily="34" charset="0"/>
              <a:buChar char="•"/>
            </a:pPr>
            <a:r>
              <a:rPr lang="en-US" sz="800" dirty="0" smtClean="0">
                <a:latin typeface="Trebuchet MS" panose="020B0603020202020204" pitchFamily="34" charset="0"/>
              </a:rPr>
              <a:t>Referring </a:t>
            </a:r>
            <a:r>
              <a:rPr lang="en-US" sz="800" dirty="0">
                <a:latin typeface="Trebuchet MS" panose="020B0603020202020204" pitchFamily="34" charset="0"/>
              </a:rPr>
              <a:t>patients to community-based </a:t>
            </a:r>
            <a:r>
              <a:rPr lang="en-US" sz="800" dirty="0" smtClean="0">
                <a:latin typeface="Trebuchet MS" panose="020B0603020202020204" pitchFamily="34" charset="0"/>
              </a:rPr>
              <a:t>resources?</a:t>
            </a:r>
            <a:endParaRPr lang="en-US" sz="800" dirty="0">
              <a:latin typeface="Trebuchet MS" panose="020B0603020202020204" pitchFamily="34" charset="0"/>
            </a:endParaRPr>
          </a:p>
          <a:p>
            <a:pPr marL="325069" lvl="1" indent="-171450">
              <a:buFont typeface="Arial" panose="020B0604020202020204" pitchFamily="34" charset="0"/>
              <a:buChar char="•"/>
            </a:pPr>
            <a:r>
              <a:rPr lang="en-US" sz="800" dirty="0" smtClean="0">
                <a:latin typeface="Trebuchet MS" panose="020B0603020202020204" pitchFamily="34" charset="0"/>
              </a:rPr>
              <a:t>Engaging </a:t>
            </a:r>
            <a:r>
              <a:rPr lang="en-US" sz="800" dirty="0">
                <a:latin typeface="Trebuchet MS" panose="020B0603020202020204" pitchFamily="34" charset="0"/>
              </a:rPr>
              <a:t>patients about how to overcome their </a:t>
            </a:r>
            <a:r>
              <a:rPr lang="en-US" sz="800" dirty="0" smtClean="0">
                <a:latin typeface="Trebuchet MS" panose="020B0603020202020204" pitchFamily="34" charset="0"/>
              </a:rPr>
              <a:t>SDOH?</a:t>
            </a:r>
            <a:endParaRPr lang="en-US" sz="800" dirty="0">
              <a:latin typeface="Trebuchet MS" panose="020B0603020202020204" pitchFamily="34" charset="0"/>
            </a:endParaRPr>
          </a:p>
        </p:txBody>
      </p:sp>
      <p:sp>
        <p:nvSpPr>
          <p:cNvPr id="5" name="TextBox 4"/>
          <p:cNvSpPr txBox="1"/>
          <p:nvPr/>
        </p:nvSpPr>
        <p:spPr>
          <a:xfrm>
            <a:off x="221018" y="346668"/>
            <a:ext cx="3436582" cy="276999"/>
          </a:xfrm>
          <a:prstGeom prst="rect">
            <a:avLst/>
          </a:prstGeom>
          <a:noFill/>
        </p:spPr>
        <p:txBody>
          <a:bodyPr wrap="none" rtlCol="0">
            <a:spAutoFit/>
          </a:bodyPr>
          <a:lstStyle/>
          <a:p>
            <a:r>
              <a:rPr lang="en-US" sz="1200" dirty="0" smtClean="0">
                <a:latin typeface="Trebuchet MS" panose="020B0603020202020204" pitchFamily="34" charset="0"/>
              </a:rPr>
              <a:t>Assessing and Addressing Patients’ Social Needs</a:t>
            </a:r>
            <a:endParaRPr lang="en-US" sz="1200" dirty="0">
              <a:latin typeface="Trebuchet MS" panose="020B0603020202020204" pitchFamily="34" charset="0"/>
            </a:endParaRPr>
          </a:p>
        </p:txBody>
      </p:sp>
    </p:spTree>
    <p:extLst>
      <p:ext uri="{BB962C8B-B14F-4D97-AF65-F5344CB8AC3E}">
        <p14:creationId xmlns:p14="http://schemas.microsoft.com/office/powerpoint/2010/main" val="11622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9555" y="994727"/>
            <a:ext cx="3154680" cy="1141095"/>
          </a:xfrm>
        </p:spPr>
        <p:txBody>
          <a:bodyPr/>
          <a:lstStyle/>
          <a:p>
            <a:r>
              <a:rPr lang="en-US" sz="1000" dirty="0">
                <a:latin typeface="Trebuchet MS" panose="020B0603020202020204" pitchFamily="34" charset="0"/>
              </a:rPr>
              <a:t>Quality improvement (QI) consists of systematic and continuous actions that lead to measurable improvement in health care services and the health status of targeted patient groups (HRSA)</a:t>
            </a:r>
            <a:r>
              <a:rPr lang="en-US" dirty="0"/>
              <a:t/>
            </a:r>
            <a:br>
              <a:rPr lang="en-US" dirty="0"/>
            </a:br>
            <a:endParaRPr lang="en-US" dirty="0"/>
          </a:p>
        </p:txBody>
      </p:sp>
      <p:sp>
        <p:nvSpPr>
          <p:cNvPr id="6" name="Text Placeholder 5"/>
          <p:cNvSpPr>
            <a:spLocks noGrp="1"/>
          </p:cNvSpPr>
          <p:nvPr>
            <p:ph type="body" idx="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73" y="286378"/>
            <a:ext cx="2082844" cy="906220"/>
          </a:xfrm>
          <a:prstGeom prst="rect">
            <a:avLst/>
          </a:prstGeom>
        </p:spPr>
      </p:pic>
    </p:spTree>
    <p:extLst>
      <p:ext uri="{BB962C8B-B14F-4D97-AF65-F5344CB8AC3E}">
        <p14:creationId xmlns:p14="http://schemas.microsoft.com/office/powerpoint/2010/main" val="13898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428" t="9457" r="6044" b="4700"/>
          <a:stretch/>
        </p:blipFill>
        <p:spPr>
          <a:xfrm>
            <a:off x="628022" y="301451"/>
            <a:ext cx="2235760" cy="1909712"/>
          </a:xfrm>
          <a:prstGeom prst="rect">
            <a:avLst/>
          </a:prstGeom>
        </p:spPr>
      </p:pic>
    </p:spTree>
    <p:extLst>
      <p:ext uri="{BB962C8B-B14F-4D97-AF65-F5344CB8AC3E}">
        <p14:creationId xmlns:p14="http://schemas.microsoft.com/office/powerpoint/2010/main" val="1501644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2A2181-85C7-0C4A-A121-3D0D0764A751}"/>
              </a:ext>
            </a:extLst>
          </p:cNvPr>
          <p:cNvPicPr>
            <a:picLocks noChangeAspect="1"/>
          </p:cNvPicPr>
          <p:nvPr/>
        </p:nvPicPr>
        <p:blipFill rotWithShape="1">
          <a:blip r:embed="rId2"/>
          <a:srcRect l="20069" t="10333" r="36181" b="10333"/>
          <a:stretch/>
        </p:blipFill>
        <p:spPr>
          <a:xfrm>
            <a:off x="82296" y="411480"/>
            <a:ext cx="1440180" cy="1632204"/>
          </a:xfrm>
          <a:prstGeom prst="rect">
            <a:avLst/>
          </a:prstGeom>
        </p:spPr>
      </p:pic>
      <p:pic>
        <p:nvPicPr>
          <p:cNvPr id="6" name="Picture 5">
            <a:extLst>
              <a:ext uri="{FF2B5EF4-FFF2-40B4-BE49-F238E27FC236}">
                <a16:creationId xmlns:a16="http://schemas.microsoft.com/office/drawing/2014/main" id="{F4F763D4-DD9F-114B-8931-84C11DE9FEC4}"/>
              </a:ext>
            </a:extLst>
          </p:cNvPr>
          <p:cNvPicPr>
            <a:picLocks noChangeAspect="1"/>
          </p:cNvPicPr>
          <p:nvPr/>
        </p:nvPicPr>
        <p:blipFill rotWithShape="1">
          <a:blip r:embed="rId3"/>
          <a:srcRect l="20278" t="9000" r="36389" b="18333"/>
          <a:stretch/>
        </p:blipFill>
        <p:spPr>
          <a:xfrm>
            <a:off x="1522476" y="548640"/>
            <a:ext cx="1426464" cy="1495044"/>
          </a:xfrm>
          <a:prstGeom prst="rect">
            <a:avLst/>
          </a:prstGeom>
        </p:spPr>
      </p:pic>
      <p:sp>
        <p:nvSpPr>
          <p:cNvPr id="7" name="TextBox 6">
            <a:extLst>
              <a:ext uri="{FF2B5EF4-FFF2-40B4-BE49-F238E27FC236}">
                <a16:creationId xmlns:a16="http://schemas.microsoft.com/office/drawing/2014/main" id="{B01BA47E-F855-2E41-977C-1E36002B3F1B}"/>
              </a:ext>
            </a:extLst>
          </p:cNvPr>
          <p:cNvSpPr txBox="1"/>
          <p:nvPr/>
        </p:nvSpPr>
        <p:spPr>
          <a:xfrm>
            <a:off x="802386" y="2053402"/>
            <a:ext cx="2015295" cy="221599"/>
          </a:xfrm>
          <a:prstGeom prst="rect">
            <a:avLst/>
          </a:prstGeom>
          <a:noFill/>
        </p:spPr>
        <p:txBody>
          <a:bodyPr wrap="none" rtlCol="0">
            <a:spAutoFit/>
          </a:bodyPr>
          <a:lstStyle/>
          <a:p>
            <a:r>
              <a:rPr lang="en-US" sz="840" b="1" dirty="0">
                <a:solidFill>
                  <a:srgbClr val="FF0000"/>
                </a:solidFill>
              </a:rPr>
              <a:t>R2 Quality Improvement Project 2018-19</a:t>
            </a:r>
          </a:p>
        </p:txBody>
      </p:sp>
      <p:pic>
        <p:nvPicPr>
          <p:cNvPr id="10" name="Picture 9">
            <a:extLst>
              <a:ext uri="{FF2B5EF4-FFF2-40B4-BE49-F238E27FC236}">
                <a16:creationId xmlns:a16="http://schemas.microsoft.com/office/drawing/2014/main" id="{7E54D530-9EC1-FF49-922A-626CDB6C755C}"/>
              </a:ext>
            </a:extLst>
          </p:cNvPr>
          <p:cNvPicPr>
            <a:picLocks noChangeAspect="1"/>
          </p:cNvPicPr>
          <p:nvPr/>
        </p:nvPicPr>
        <p:blipFill>
          <a:blip r:embed="rId4"/>
          <a:stretch>
            <a:fillRect/>
          </a:stretch>
        </p:blipFill>
        <p:spPr>
          <a:xfrm>
            <a:off x="3049302" y="910788"/>
            <a:ext cx="511777" cy="770748"/>
          </a:xfrm>
          <a:prstGeom prst="rect">
            <a:avLst/>
          </a:prstGeom>
        </p:spPr>
      </p:pic>
    </p:spTree>
    <p:extLst>
      <p:ext uri="{BB962C8B-B14F-4D97-AF65-F5344CB8AC3E}">
        <p14:creationId xmlns:p14="http://schemas.microsoft.com/office/powerpoint/2010/main" val="2501841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596" y="341645"/>
            <a:ext cx="3084844" cy="2002087"/>
          </a:xfrm>
          <a:prstGeom prst="rect">
            <a:avLst/>
          </a:prstGeom>
          <a:noFill/>
        </p:spPr>
        <p:txBody>
          <a:bodyPr wrap="square" rtlCol="0">
            <a:spAutoFit/>
          </a:bodyPr>
          <a:lstStyle/>
          <a:p>
            <a:r>
              <a:rPr lang="en-US" sz="1600" dirty="0" smtClean="0">
                <a:latin typeface="Trebuchet MS" panose="020B0603020202020204" pitchFamily="34" charset="0"/>
              </a:rPr>
              <a:t>SDOH – Model for Improvement</a:t>
            </a:r>
            <a:endParaRPr lang="en-US" sz="1600" dirty="0" smtClean="0">
              <a:latin typeface="Trebuchet MS" panose="020B0603020202020204" pitchFamily="34" charset="0"/>
            </a:endParaRPr>
          </a:p>
          <a:p>
            <a:endParaRPr lang="en-US" dirty="0"/>
          </a:p>
          <a:p>
            <a:pPr marL="171450" indent="-171450">
              <a:buFont typeface="Arial" panose="020B0604020202020204" pitchFamily="34" charset="0"/>
              <a:buChar char="•"/>
            </a:pPr>
            <a:r>
              <a:rPr lang="en-US" sz="800" dirty="0" smtClean="0">
                <a:latin typeface="Trebuchet MS" panose="020B0603020202020204" pitchFamily="34" charset="0"/>
              </a:rPr>
              <a:t>Identify baseline needs of our ‘patient community’</a:t>
            </a:r>
          </a:p>
          <a:p>
            <a:pPr marL="171450" indent="-171450">
              <a:buFont typeface="Arial" panose="020B0604020202020204" pitchFamily="34" charset="0"/>
              <a:buChar char="•"/>
            </a:pPr>
            <a:r>
              <a:rPr lang="en-US" sz="800" dirty="0" smtClean="0">
                <a:latin typeface="Trebuchet MS" panose="020B0603020202020204" pitchFamily="34" charset="0"/>
              </a:rPr>
              <a:t>Identify ‘Aim Statement’</a:t>
            </a:r>
          </a:p>
          <a:p>
            <a:pPr marL="325069" lvl="1" indent="-171450">
              <a:buFont typeface="Arial" panose="020B0604020202020204" pitchFamily="34" charset="0"/>
              <a:buChar char="•"/>
            </a:pPr>
            <a:r>
              <a:rPr lang="en-US" sz="800" dirty="0">
                <a:latin typeface="Trebuchet MS" panose="020B0603020202020204" pitchFamily="34" charset="0"/>
              </a:rPr>
              <a:t>By March 30, 2019 (6 month duration of the QI project), we will achieve a 50% improvement in meeting transportation needs of our patients identified on the SDOH screening </a:t>
            </a:r>
            <a:r>
              <a:rPr lang="en-US" sz="800" dirty="0" smtClean="0">
                <a:latin typeface="Trebuchet MS" panose="020B0603020202020204" pitchFamily="34" charset="0"/>
              </a:rPr>
              <a:t>tool</a:t>
            </a:r>
          </a:p>
          <a:p>
            <a:pPr marL="171450" indent="-171450">
              <a:buFont typeface="Arial" panose="020B0604020202020204" pitchFamily="34" charset="0"/>
              <a:buChar char="•"/>
            </a:pPr>
            <a:r>
              <a:rPr lang="en-US" sz="800" dirty="0" smtClean="0">
                <a:latin typeface="Trebuchet MS" panose="020B0603020202020204" pitchFamily="34" charset="0"/>
              </a:rPr>
              <a:t>Study/map the baseline process/flowchart</a:t>
            </a:r>
          </a:p>
          <a:p>
            <a:pPr marL="171450" indent="-171450">
              <a:buFont typeface="Arial" panose="020B0604020202020204" pitchFamily="34" charset="0"/>
              <a:buChar char="•"/>
            </a:pPr>
            <a:r>
              <a:rPr lang="en-US" sz="800" dirty="0" smtClean="0">
                <a:latin typeface="Trebuchet MS" panose="020B0603020202020204" pitchFamily="34" charset="0"/>
              </a:rPr>
              <a:t>Identify measures (pre and post-intervention)</a:t>
            </a:r>
          </a:p>
          <a:p>
            <a:pPr marL="325069" lvl="1" indent="-171450">
              <a:buFont typeface="Arial" panose="020B0604020202020204" pitchFamily="34" charset="0"/>
              <a:buChar char="•"/>
            </a:pPr>
            <a:r>
              <a:rPr lang="en-US" sz="800" dirty="0" smtClean="0">
                <a:solidFill>
                  <a:srgbClr val="FFC000"/>
                </a:solidFill>
                <a:effectLst>
                  <a:outerShdw blurRad="38100" dist="38100" dir="2700000" algn="tl">
                    <a:srgbClr val="000000">
                      <a:alpha val="43137"/>
                    </a:srgbClr>
                  </a:outerShdw>
                </a:effectLst>
                <a:latin typeface="Trebuchet MS" panose="020B0603020202020204" pitchFamily="34" charset="0"/>
              </a:rPr>
              <a:t>SDOH screening assessment tool</a:t>
            </a:r>
          </a:p>
          <a:p>
            <a:pPr marL="171450" indent="-171450">
              <a:buFont typeface="Arial" panose="020B0604020202020204" pitchFamily="34" charset="0"/>
              <a:buChar char="•"/>
            </a:pPr>
            <a:r>
              <a:rPr lang="en-US" sz="800" dirty="0" smtClean="0">
                <a:latin typeface="Trebuchet MS" panose="020B0603020202020204" pitchFamily="34" charset="0"/>
              </a:rPr>
              <a:t>Intervention</a:t>
            </a:r>
          </a:p>
          <a:p>
            <a:pPr marL="325069" lvl="1" indent="-171450">
              <a:buFont typeface="Arial" panose="020B0604020202020204" pitchFamily="34" charset="0"/>
              <a:buChar char="•"/>
            </a:pPr>
            <a:r>
              <a:rPr lang="en-US" sz="800" dirty="0" smtClean="0">
                <a:solidFill>
                  <a:srgbClr val="FFC000"/>
                </a:solidFill>
                <a:effectLst>
                  <a:outerShdw blurRad="38100" dist="38100" dir="2700000" algn="tl">
                    <a:srgbClr val="000000">
                      <a:alpha val="43137"/>
                    </a:srgbClr>
                  </a:outerShdw>
                </a:effectLst>
                <a:latin typeface="Trebuchet MS" panose="020B0603020202020204" pitchFamily="34" charset="0"/>
              </a:rPr>
              <a:t>‘</a:t>
            </a:r>
            <a:r>
              <a:rPr lang="en-US" sz="800" dirty="0" err="1" smtClean="0">
                <a:solidFill>
                  <a:srgbClr val="FFC000"/>
                </a:solidFill>
                <a:effectLst>
                  <a:outerShdw blurRad="38100" dist="38100" dir="2700000" algn="tl">
                    <a:srgbClr val="000000">
                      <a:alpha val="43137"/>
                    </a:srgbClr>
                  </a:outerShdw>
                </a:effectLst>
                <a:latin typeface="Trebuchet MS" panose="020B0603020202020204" pitchFamily="34" charset="0"/>
              </a:rPr>
              <a:t>AuntBertha</a:t>
            </a:r>
            <a:r>
              <a:rPr lang="en-US" sz="800" dirty="0" smtClean="0">
                <a:solidFill>
                  <a:srgbClr val="FFC000"/>
                </a:solidFill>
                <a:effectLst>
                  <a:outerShdw blurRad="38100" dist="38100" dir="2700000" algn="tl">
                    <a:srgbClr val="000000">
                      <a:alpha val="43137"/>
                    </a:srgbClr>
                  </a:outerShdw>
                </a:effectLst>
                <a:latin typeface="Trebuchet MS" panose="020B0603020202020204" pitchFamily="34" charset="0"/>
              </a:rPr>
              <a:t>/NeighborhoodNavigator’</a:t>
            </a:r>
          </a:p>
          <a:p>
            <a:pPr marL="171450" indent="-171450">
              <a:buFont typeface="Arial" panose="020B0604020202020204" pitchFamily="34" charset="0"/>
              <a:buChar char="•"/>
            </a:pPr>
            <a:r>
              <a:rPr lang="en-US" sz="800" dirty="0" err="1" smtClean="0">
                <a:latin typeface="Trebuchet MS" panose="020B0603020202020204" pitchFamily="34" charset="0"/>
              </a:rPr>
              <a:t>Remeasure</a:t>
            </a:r>
            <a:r>
              <a:rPr lang="en-US" sz="800" dirty="0" smtClean="0">
                <a:latin typeface="Trebuchet MS" panose="020B0603020202020204" pitchFamily="34" charset="0"/>
              </a:rPr>
              <a:t>!</a:t>
            </a:r>
          </a:p>
          <a:p>
            <a:endParaRPr lang="en-US" dirty="0"/>
          </a:p>
        </p:txBody>
      </p:sp>
    </p:spTree>
    <p:extLst>
      <p:ext uri="{BB962C8B-B14F-4D97-AF65-F5344CB8AC3E}">
        <p14:creationId xmlns:p14="http://schemas.microsoft.com/office/powerpoint/2010/main" val="232353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EE5E46-9708-DD4B-A6F3-19AD84D600B1}"/>
              </a:ext>
            </a:extLst>
          </p:cNvPr>
          <p:cNvPicPr>
            <a:picLocks noChangeAspect="1"/>
          </p:cNvPicPr>
          <p:nvPr/>
        </p:nvPicPr>
        <p:blipFill rotWithShape="1">
          <a:blip r:embed="rId2"/>
          <a:srcRect l="15486" t="12667" r="14931"/>
          <a:stretch/>
        </p:blipFill>
        <p:spPr>
          <a:xfrm>
            <a:off x="326571" y="342900"/>
            <a:ext cx="2947182" cy="1841989"/>
          </a:xfrm>
          <a:prstGeom prst="rect">
            <a:avLst/>
          </a:prstGeom>
        </p:spPr>
      </p:pic>
    </p:spTree>
    <p:extLst>
      <p:ext uri="{BB962C8B-B14F-4D97-AF65-F5344CB8AC3E}">
        <p14:creationId xmlns:p14="http://schemas.microsoft.com/office/powerpoint/2010/main" val="3839503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071" t="271" r="26775" b="-4094"/>
          <a:stretch/>
        </p:blipFill>
        <p:spPr>
          <a:xfrm>
            <a:off x="1017201" y="281354"/>
            <a:ext cx="1901038" cy="2028993"/>
          </a:xfrm>
          <a:prstGeom prst="rect">
            <a:avLst/>
          </a:prstGeom>
        </p:spPr>
      </p:pic>
      <p:sp>
        <p:nvSpPr>
          <p:cNvPr id="3" name="TextBox 2"/>
          <p:cNvSpPr txBox="1"/>
          <p:nvPr/>
        </p:nvSpPr>
        <p:spPr>
          <a:xfrm>
            <a:off x="-73643" y="2464662"/>
            <a:ext cx="3596231" cy="278538"/>
          </a:xfrm>
          <a:prstGeom prst="rect">
            <a:avLst/>
          </a:prstGeom>
          <a:noFill/>
        </p:spPr>
        <p:txBody>
          <a:bodyPr wrap="square" rtlCol="0">
            <a:spAutoFit/>
          </a:bodyPr>
          <a:lstStyle/>
          <a:p>
            <a:endParaRPr lang="en-US" dirty="0"/>
          </a:p>
          <a:p>
            <a:r>
              <a:rPr lang="en-US" dirty="0"/>
              <a:t> </a:t>
            </a:r>
            <a:r>
              <a:rPr lang="en-US" b="1" dirty="0"/>
              <a:t>© 2018, </a:t>
            </a:r>
            <a:r>
              <a:rPr lang="en-US" b="1" dirty="0" smtClean="0"/>
              <a:t>American Academy </a:t>
            </a:r>
            <a:r>
              <a:rPr lang="en-US" b="1" dirty="0"/>
              <a:t>of </a:t>
            </a:r>
            <a:r>
              <a:rPr lang="en-US" b="1" dirty="0" smtClean="0"/>
              <a:t>Family Physicians. </a:t>
            </a:r>
            <a:r>
              <a:rPr lang="en-US" b="1" i="1" dirty="0" smtClean="0"/>
              <a:t>The Everyone Project</a:t>
            </a:r>
            <a:endParaRPr lang="en-US" dirty="0"/>
          </a:p>
        </p:txBody>
      </p:sp>
    </p:spTree>
    <p:extLst>
      <p:ext uri="{BB962C8B-B14F-4D97-AF65-F5344CB8AC3E}">
        <p14:creationId xmlns:p14="http://schemas.microsoft.com/office/powerpoint/2010/main" val="754452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373" y="422031"/>
            <a:ext cx="3251801" cy="1754326"/>
          </a:xfrm>
          <a:prstGeom prst="rect">
            <a:avLst/>
          </a:prstGeom>
          <a:noFill/>
        </p:spPr>
        <p:txBody>
          <a:bodyPr wrap="square" rtlCol="0">
            <a:spAutoFit/>
          </a:bodyPr>
          <a:lstStyle/>
          <a:p>
            <a:r>
              <a:rPr lang="en-US" sz="1600" dirty="0" smtClean="0">
                <a:latin typeface="Trebuchet MS" panose="020B0603020202020204" pitchFamily="34" charset="0"/>
              </a:rPr>
              <a:t>Steps involved…</a:t>
            </a:r>
          </a:p>
          <a:p>
            <a:pPr marL="171450" indent="-171450">
              <a:lnSpc>
                <a:spcPct val="150000"/>
              </a:lnSpc>
              <a:buFont typeface="Arial" panose="020B0604020202020204" pitchFamily="34" charset="0"/>
              <a:buChar char="•"/>
            </a:pPr>
            <a:endParaRPr lang="en-US" sz="800" dirty="0" smtClean="0">
              <a:latin typeface="Trebuchet MS" panose="020B0603020202020204" pitchFamily="34" charset="0"/>
            </a:endParaRP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Meet </a:t>
            </a:r>
            <a:r>
              <a:rPr lang="en-US" sz="800" dirty="0">
                <a:latin typeface="Trebuchet MS" panose="020B0603020202020204" pitchFamily="34" charset="0"/>
              </a:rPr>
              <a:t>with AAFP staff to get educated about SDOH survey and </a:t>
            </a:r>
          </a:p>
          <a:p>
            <a:pPr>
              <a:lnSpc>
                <a:spcPct val="150000"/>
              </a:lnSpc>
            </a:pPr>
            <a:r>
              <a:rPr lang="en-US" sz="800" dirty="0">
                <a:latin typeface="Trebuchet MS" panose="020B0603020202020204" pitchFamily="34" charset="0"/>
              </a:rPr>
              <a:t>      ‘Neighborhood Navigator’</a:t>
            </a:r>
          </a:p>
          <a:p>
            <a:pPr marL="171450" indent="-171450">
              <a:lnSpc>
                <a:spcPct val="150000"/>
              </a:lnSpc>
              <a:buFont typeface="Arial" panose="020B0604020202020204" pitchFamily="34" charset="0"/>
              <a:buChar char="•"/>
            </a:pPr>
            <a:r>
              <a:rPr lang="en-US" sz="800" dirty="0">
                <a:latin typeface="Trebuchet MS" panose="020B0603020202020204" pitchFamily="34" charset="0"/>
              </a:rPr>
              <a:t>Clinic meeting to educate nurses, front desk, medical </a:t>
            </a:r>
          </a:p>
          <a:p>
            <a:pPr>
              <a:lnSpc>
                <a:spcPct val="150000"/>
              </a:lnSpc>
            </a:pPr>
            <a:r>
              <a:rPr lang="en-US" sz="800" dirty="0">
                <a:latin typeface="Trebuchet MS" panose="020B0603020202020204" pitchFamily="34" charset="0"/>
              </a:rPr>
              <a:t>     records personnel</a:t>
            </a:r>
          </a:p>
          <a:p>
            <a:pPr marL="171450" indent="-171450">
              <a:lnSpc>
                <a:spcPct val="150000"/>
              </a:lnSpc>
              <a:buFont typeface="Arial" panose="020B0604020202020204" pitchFamily="34" charset="0"/>
              <a:buChar char="•"/>
            </a:pPr>
            <a:r>
              <a:rPr lang="en-US" sz="800" dirty="0">
                <a:latin typeface="Trebuchet MS" panose="020B0603020202020204" pitchFamily="34" charset="0"/>
              </a:rPr>
              <a:t>Work with IT to create order sets, z codes to help track </a:t>
            </a:r>
          </a:p>
          <a:p>
            <a:pPr>
              <a:lnSpc>
                <a:spcPct val="150000"/>
              </a:lnSpc>
            </a:pPr>
            <a:r>
              <a:rPr lang="en-US" sz="800" dirty="0">
                <a:latin typeface="Trebuchet MS" panose="020B0603020202020204" pitchFamily="34" charset="0"/>
              </a:rPr>
              <a:t>      charts with SDOH screens and interventions</a:t>
            </a:r>
          </a:p>
          <a:p>
            <a:endParaRPr lang="en-US" sz="800" dirty="0">
              <a:latin typeface="Trebuchet MS" panose="020B0603020202020204" pitchFamily="34" charset="0"/>
            </a:endParaRPr>
          </a:p>
        </p:txBody>
      </p:sp>
    </p:spTree>
    <p:extLst>
      <p:ext uri="{BB962C8B-B14F-4D97-AF65-F5344CB8AC3E}">
        <p14:creationId xmlns:p14="http://schemas.microsoft.com/office/powerpoint/2010/main" val="3908472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52" y="68603"/>
            <a:ext cx="1500135" cy="1500135"/>
          </a:xfrm>
          <a:prstGeom prst="rect">
            <a:avLst/>
          </a:prstGeom>
        </p:spPr>
      </p:pic>
      <p:sp>
        <p:nvSpPr>
          <p:cNvPr id="2" name="TextBox 1"/>
          <p:cNvSpPr txBox="1"/>
          <p:nvPr/>
        </p:nvSpPr>
        <p:spPr>
          <a:xfrm>
            <a:off x="184108" y="1436038"/>
            <a:ext cx="3258700" cy="800989"/>
          </a:xfrm>
          <a:prstGeom prst="rect">
            <a:avLst/>
          </a:prstGeom>
          <a:noFill/>
        </p:spPr>
        <p:txBody>
          <a:bodyPr wrap="square" rtlCol="0">
            <a:spAutoFit/>
          </a:bodyPr>
          <a:lstStyle/>
          <a:p>
            <a:r>
              <a:rPr lang="en-US" sz="800" dirty="0">
                <a:latin typeface="Trebuchet MS" panose="020B0603020202020204" pitchFamily="34" charset="0"/>
              </a:rPr>
              <a:t>"This research was supported (in whole or in part) by HCA Healthcare and/or an HCA Healthcare affiliated entity. </a:t>
            </a:r>
            <a:endParaRPr lang="en-US" sz="800" dirty="0" smtClean="0">
              <a:latin typeface="Trebuchet MS" panose="020B0603020202020204" pitchFamily="34" charset="0"/>
            </a:endParaRPr>
          </a:p>
          <a:p>
            <a:r>
              <a:rPr lang="en-US" sz="800" dirty="0" smtClean="0">
                <a:latin typeface="Trebuchet MS" panose="020B0603020202020204" pitchFamily="34" charset="0"/>
              </a:rPr>
              <a:t>The </a:t>
            </a:r>
            <a:r>
              <a:rPr lang="en-US" sz="800" dirty="0">
                <a:latin typeface="Trebuchet MS" panose="020B0603020202020204" pitchFamily="34" charset="0"/>
              </a:rPr>
              <a:t>views expressed in this publication represent those of the author(s) and do not necessarily represent the official views of HCA Healthcare or any of its affiliated entities."</a:t>
            </a:r>
          </a:p>
          <a:p>
            <a:endParaRPr lang="en-US" dirty="0"/>
          </a:p>
        </p:txBody>
      </p:sp>
    </p:spTree>
    <p:extLst>
      <p:ext uri="{BB962C8B-B14F-4D97-AF65-F5344CB8AC3E}">
        <p14:creationId xmlns:p14="http://schemas.microsoft.com/office/powerpoint/2010/main" val="4233969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4294967295"/>
          </p:nvPr>
        </p:nvSpPr>
        <p:spPr>
          <a:xfrm>
            <a:off x="366713" y="398463"/>
            <a:ext cx="3290887" cy="1433512"/>
          </a:xfrm>
        </p:spPr>
        <p:txBody>
          <a:bodyPr/>
          <a:lstStyle/>
          <a:p>
            <a:pPr eaLnBrk="1" hangingPunct="1"/>
            <a:r>
              <a:rPr lang="en-US" altLang="en-US" sz="1120" b="1" dirty="0">
                <a:effectLst>
                  <a:outerShdw blurRad="38100" dist="38100" dir="2700000" algn="tl">
                    <a:srgbClr val="000000">
                      <a:alpha val="43137"/>
                    </a:srgbClr>
                  </a:outerShdw>
                </a:effectLst>
                <a:cs typeface="Arial" pitchFamily="34" charset="0"/>
              </a:rPr>
              <a:t>EHR + TEAMWORK!</a:t>
            </a:r>
          </a:p>
          <a:p>
            <a:pPr marL="43891" indent="0">
              <a:buNone/>
            </a:pPr>
            <a:endParaRPr lang="en-US" altLang="en-US" sz="1120" dirty="0">
              <a:cs typeface="Arial" pitchFamily="34" charset="0"/>
            </a:endParaRPr>
          </a:p>
          <a:p>
            <a:pPr eaLnBrk="1" hangingPunct="1">
              <a:buFont typeface="Arial" pitchFamily="34" charset="0"/>
              <a:buNone/>
            </a:pPr>
            <a:endParaRPr lang="en-US" altLang="en-US" dirty="0" smtClean="0"/>
          </a:p>
        </p:txBody>
      </p:sp>
      <p:pic>
        <p:nvPicPr>
          <p:cNvPr id="6" name="Picture 2" descr="http://i1.wp.com/pairadimes.davidtruss.com/wp-content/uploads/2012/11/Challenging-the-Status-Qu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00" y="655390"/>
            <a:ext cx="1465580" cy="146558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22E4EAA7-D23D-4D78-A73D-24E25AD1F169" descr="22E4EAA7-D23D-4D78-A73D-24E25AD1F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920" y="733865"/>
            <a:ext cx="1701120" cy="1465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576794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5C9AC6-7748-2344-A143-519F023511E5}"/>
              </a:ext>
            </a:extLst>
          </p:cNvPr>
          <p:cNvSpPr txBox="1"/>
          <p:nvPr/>
        </p:nvSpPr>
        <p:spPr>
          <a:xfrm>
            <a:off x="202271" y="617220"/>
            <a:ext cx="1097280" cy="866274"/>
          </a:xfrm>
          <a:prstGeom prst="ellipse">
            <a:avLst/>
          </a:prstGeom>
        </p:spPr>
        <p:txBody>
          <a:bodyPr vert="horz" lIns="27432" tIns="13716" rIns="27432" bIns="13716" rtlCol="0" anchor="b">
            <a:normAutofit/>
          </a:bodyPr>
          <a:lstStyle/>
          <a:p>
            <a:pPr algn="ctr">
              <a:lnSpc>
                <a:spcPct val="90000"/>
              </a:lnSpc>
              <a:spcBef>
                <a:spcPct val="0"/>
              </a:spcBef>
              <a:spcAft>
                <a:spcPts val="180"/>
              </a:spcAft>
            </a:pPr>
            <a:r>
              <a:rPr lang="en-US" sz="1320" b="1">
                <a:solidFill>
                  <a:srgbClr val="FFFFFF"/>
                </a:solidFill>
                <a:latin typeface="+mj-lt"/>
                <a:ea typeface="+mj-ea"/>
                <a:cs typeface="+mj-cs"/>
              </a:rPr>
              <a:t>Baseline Flow Chart at GTFC</a:t>
            </a:r>
          </a:p>
        </p:txBody>
      </p:sp>
      <p:pic>
        <p:nvPicPr>
          <p:cNvPr id="5" name="Picture 4">
            <a:extLst>
              <a:ext uri="{FF2B5EF4-FFF2-40B4-BE49-F238E27FC236}">
                <a16:creationId xmlns:a16="http://schemas.microsoft.com/office/drawing/2014/main" id="{00223C90-B4A5-1243-A9DC-01519C39764B}"/>
              </a:ext>
            </a:extLst>
          </p:cNvPr>
          <p:cNvPicPr>
            <a:picLocks noChangeAspect="1"/>
          </p:cNvPicPr>
          <p:nvPr/>
        </p:nvPicPr>
        <p:blipFill rotWithShape="1">
          <a:blip r:embed="rId2"/>
          <a:srcRect l="18916" t="21993" r="18019" b="1797"/>
          <a:stretch/>
        </p:blipFill>
        <p:spPr>
          <a:xfrm>
            <a:off x="924448" y="303146"/>
            <a:ext cx="2476919" cy="1870750"/>
          </a:xfrm>
          <a:prstGeom prst="rect">
            <a:avLst/>
          </a:prstGeom>
        </p:spPr>
      </p:pic>
      <p:sp>
        <p:nvSpPr>
          <p:cNvPr id="2" name="TextBox 1"/>
          <p:cNvSpPr txBox="1"/>
          <p:nvPr/>
        </p:nvSpPr>
        <p:spPr>
          <a:xfrm>
            <a:off x="81690" y="955774"/>
            <a:ext cx="722177" cy="338554"/>
          </a:xfrm>
          <a:prstGeom prst="rect">
            <a:avLst/>
          </a:prstGeom>
          <a:solidFill>
            <a:schemeClr val="accent5">
              <a:lumMod val="40000"/>
              <a:lumOff val="60000"/>
            </a:schemeClr>
          </a:solidFill>
        </p:spPr>
        <p:txBody>
          <a:bodyPr wrap="square" rtlCol="0">
            <a:spAutoFit/>
          </a:bodyPr>
          <a:lstStyle/>
          <a:p>
            <a:r>
              <a:rPr lang="en-US" sz="800" b="1" dirty="0" smtClean="0">
                <a:effectLst>
                  <a:outerShdw blurRad="38100" dist="38100" dir="2700000" algn="tl">
                    <a:srgbClr val="000000">
                      <a:alpha val="43137"/>
                    </a:srgbClr>
                  </a:outerShdw>
                </a:effectLst>
                <a:latin typeface="Trebuchet MS" panose="020B0603020202020204" pitchFamily="34" charset="0"/>
              </a:rPr>
              <a:t>Baseline Flow Chart</a:t>
            </a:r>
            <a:endParaRPr lang="en-US" sz="800" b="1"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21862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C5CA54B-B908-0C4A-9E05-686AD979AAD3}"/>
              </a:ext>
            </a:extLst>
          </p:cNvPr>
          <p:cNvPicPr>
            <a:picLocks noChangeAspect="1"/>
          </p:cNvPicPr>
          <p:nvPr/>
        </p:nvPicPr>
        <p:blipFill rotWithShape="1">
          <a:blip r:embed="rId2"/>
          <a:srcRect l="20070" t="21001" r="19931" b="2334"/>
          <a:stretch/>
        </p:blipFill>
        <p:spPr>
          <a:xfrm>
            <a:off x="1004836" y="260182"/>
            <a:ext cx="2542232" cy="2030255"/>
          </a:xfrm>
          <a:prstGeom prst="rect">
            <a:avLst/>
          </a:prstGeom>
        </p:spPr>
      </p:pic>
      <p:sp>
        <p:nvSpPr>
          <p:cNvPr id="2" name="TextBox 1"/>
          <p:cNvSpPr txBox="1"/>
          <p:nvPr/>
        </p:nvSpPr>
        <p:spPr>
          <a:xfrm>
            <a:off x="0" y="927927"/>
            <a:ext cx="1004836" cy="584775"/>
          </a:xfrm>
          <a:prstGeom prst="rect">
            <a:avLst/>
          </a:prstGeom>
          <a:solidFill>
            <a:schemeClr val="accent5">
              <a:lumMod val="40000"/>
              <a:lumOff val="60000"/>
            </a:schemeClr>
          </a:solidFill>
          <a:ln>
            <a:solidFill>
              <a:srgbClr val="FFFFFF"/>
            </a:solidFill>
          </a:ln>
        </p:spPr>
        <p:txBody>
          <a:bodyPr wrap="square" rtlCol="0">
            <a:spAutoFit/>
          </a:bodyPr>
          <a:lstStyle/>
          <a:p>
            <a:r>
              <a:rPr lang="en-US" sz="800" b="1" dirty="0" smtClean="0">
                <a:effectLst>
                  <a:outerShdw blurRad="38100" dist="38100" dir="2700000" algn="tl">
                    <a:srgbClr val="000000">
                      <a:alpha val="43137"/>
                    </a:srgbClr>
                  </a:outerShdw>
                </a:effectLst>
                <a:latin typeface="Trebuchet MS" panose="020B0603020202020204" pitchFamily="34" charset="0"/>
              </a:rPr>
              <a:t>New SDOH</a:t>
            </a:r>
          </a:p>
          <a:p>
            <a:r>
              <a:rPr lang="en-US" sz="800" b="1" dirty="0" smtClean="0">
                <a:effectLst>
                  <a:outerShdw blurRad="38100" dist="38100" dir="2700000" algn="tl">
                    <a:srgbClr val="000000">
                      <a:alpha val="43137"/>
                    </a:srgbClr>
                  </a:outerShdw>
                </a:effectLst>
                <a:latin typeface="Trebuchet MS" panose="020B0603020202020204" pitchFamily="34" charset="0"/>
              </a:rPr>
              <a:t>Screening Tool Flow </a:t>
            </a:r>
          </a:p>
          <a:p>
            <a:r>
              <a:rPr lang="en-US" sz="800" b="1" dirty="0" smtClean="0">
                <a:effectLst>
                  <a:outerShdw blurRad="38100" dist="38100" dir="2700000" algn="tl">
                    <a:srgbClr val="000000">
                      <a:alpha val="43137"/>
                    </a:srgbClr>
                  </a:outerShdw>
                </a:effectLst>
                <a:latin typeface="Trebuchet MS" panose="020B0603020202020204" pitchFamily="34" charset="0"/>
              </a:rPr>
              <a:t>Chart at GTFC</a:t>
            </a:r>
            <a:endParaRPr lang="en-US" sz="800" b="1"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530139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F367A61-098B-864C-AB4A-8EB3E9721D42}"/>
              </a:ext>
            </a:extLst>
          </p:cNvPr>
          <p:cNvSpPr txBox="1"/>
          <p:nvPr/>
        </p:nvSpPr>
        <p:spPr>
          <a:xfrm>
            <a:off x="202271" y="617220"/>
            <a:ext cx="1097280" cy="866274"/>
          </a:xfrm>
          <a:prstGeom prst="rect">
            <a:avLst/>
          </a:prstGeom>
        </p:spPr>
        <p:txBody>
          <a:bodyPr vert="horz" lIns="27432" tIns="13716" rIns="27432" bIns="13716" rtlCol="0" anchor="b">
            <a:normAutofit/>
          </a:bodyPr>
          <a:lstStyle/>
          <a:p>
            <a:pPr algn="ctr">
              <a:lnSpc>
                <a:spcPct val="90000"/>
              </a:lnSpc>
              <a:spcBef>
                <a:spcPct val="0"/>
              </a:spcBef>
              <a:spcAft>
                <a:spcPts val="180"/>
              </a:spcAft>
            </a:pPr>
            <a:r>
              <a:rPr lang="en-US" sz="1110" b="1">
                <a:solidFill>
                  <a:srgbClr val="FFFFFF"/>
                </a:solidFill>
                <a:latin typeface="+mj-lt"/>
                <a:ea typeface="+mj-ea"/>
                <a:cs typeface="+mj-cs"/>
              </a:rPr>
              <a:t>New SDOH Screening Tool Flow Chart for hospitalized patients at RMC</a:t>
            </a:r>
          </a:p>
        </p:txBody>
      </p:sp>
      <p:pic>
        <p:nvPicPr>
          <p:cNvPr id="9" name="Picture 8">
            <a:extLst>
              <a:ext uri="{FF2B5EF4-FFF2-40B4-BE49-F238E27FC236}">
                <a16:creationId xmlns:a16="http://schemas.microsoft.com/office/drawing/2014/main" id="{D7DECDAF-7563-C944-9807-013A322DEA70}"/>
              </a:ext>
            </a:extLst>
          </p:cNvPr>
          <p:cNvPicPr>
            <a:picLocks noChangeAspect="1"/>
          </p:cNvPicPr>
          <p:nvPr/>
        </p:nvPicPr>
        <p:blipFill rotWithShape="1">
          <a:blip r:embed="rId2"/>
          <a:srcRect l="18819" t="22666" r="17847" b="5209"/>
          <a:stretch/>
        </p:blipFill>
        <p:spPr>
          <a:xfrm>
            <a:off x="974690" y="346668"/>
            <a:ext cx="2632668" cy="1873797"/>
          </a:xfrm>
          <a:prstGeom prst="rect">
            <a:avLst/>
          </a:prstGeom>
        </p:spPr>
      </p:pic>
      <p:sp>
        <p:nvSpPr>
          <p:cNvPr id="2" name="Rectangle 1"/>
          <p:cNvSpPr/>
          <p:nvPr/>
        </p:nvSpPr>
        <p:spPr>
          <a:xfrm>
            <a:off x="0" y="917666"/>
            <a:ext cx="974690" cy="630942"/>
          </a:xfrm>
          <a:prstGeom prst="rect">
            <a:avLst/>
          </a:prstGeom>
          <a:solidFill>
            <a:schemeClr val="accent5">
              <a:lumMod val="40000"/>
              <a:lumOff val="60000"/>
            </a:schemeClr>
          </a:solidFill>
        </p:spPr>
        <p:txBody>
          <a:bodyPr wrap="square">
            <a:spAutoFit/>
          </a:bodyPr>
          <a:lstStyle/>
          <a:p>
            <a:r>
              <a:rPr lang="en-US" sz="700" b="1" dirty="0">
                <a:ln w="0"/>
                <a:effectLst>
                  <a:outerShdw blurRad="38100" dist="25400" dir="5400000" algn="ctr" rotWithShape="0">
                    <a:srgbClr val="6E747A">
                      <a:alpha val="43000"/>
                    </a:srgbClr>
                  </a:outerShdw>
                </a:effectLst>
                <a:latin typeface="Trebuchet MS" panose="020B0603020202020204" pitchFamily="34" charset="0"/>
              </a:rPr>
              <a:t>New </a:t>
            </a:r>
            <a:r>
              <a:rPr lang="en-US" sz="700" b="1" dirty="0" smtClean="0">
                <a:ln w="0"/>
                <a:effectLst>
                  <a:outerShdw blurRad="38100" dist="25400" dir="5400000" algn="ctr" rotWithShape="0">
                    <a:srgbClr val="6E747A">
                      <a:alpha val="43000"/>
                    </a:srgbClr>
                  </a:outerShdw>
                </a:effectLst>
                <a:latin typeface="Trebuchet MS" panose="020B0603020202020204" pitchFamily="34" charset="0"/>
              </a:rPr>
              <a:t>SDOH Screening </a:t>
            </a:r>
            <a:r>
              <a:rPr lang="en-US" sz="700" b="1" dirty="0">
                <a:ln w="0"/>
                <a:effectLst>
                  <a:outerShdw blurRad="38100" dist="25400" dir="5400000" algn="ctr" rotWithShape="0">
                    <a:srgbClr val="6E747A">
                      <a:alpha val="43000"/>
                    </a:srgbClr>
                  </a:outerShdw>
                </a:effectLst>
                <a:latin typeface="Trebuchet MS" panose="020B0603020202020204" pitchFamily="34" charset="0"/>
              </a:rPr>
              <a:t>Tool Flow </a:t>
            </a:r>
            <a:r>
              <a:rPr lang="en-US" sz="700" b="1" dirty="0" smtClean="0">
                <a:ln w="0"/>
                <a:effectLst>
                  <a:outerShdw blurRad="38100" dist="25400" dir="5400000" algn="ctr" rotWithShape="0">
                    <a:srgbClr val="6E747A">
                      <a:alpha val="43000"/>
                    </a:srgbClr>
                  </a:outerShdw>
                </a:effectLst>
                <a:latin typeface="Trebuchet MS" panose="020B0603020202020204" pitchFamily="34" charset="0"/>
              </a:rPr>
              <a:t>Chart for hospitalized patients at RMC</a:t>
            </a:r>
            <a:endParaRPr lang="en-US" sz="700" b="1" dirty="0">
              <a:ln w="0"/>
              <a:effectLst>
                <a:outerShdw blurRad="38100" dist="25400" dir="5400000" algn="ctr" rotWithShape="0">
                  <a:srgbClr val="6E747A">
                    <a:alpha val="43000"/>
                  </a:srgbClr>
                </a:outerShdw>
              </a:effectLst>
              <a:latin typeface="Trebuchet MS" panose="020B0603020202020204" pitchFamily="34" charset="0"/>
            </a:endParaRPr>
          </a:p>
        </p:txBody>
      </p:sp>
    </p:spTree>
    <p:extLst>
      <p:ext uri="{BB962C8B-B14F-4D97-AF65-F5344CB8AC3E}">
        <p14:creationId xmlns:p14="http://schemas.microsoft.com/office/powerpoint/2010/main" val="3721103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297" y="602605"/>
            <a:ext cx="3203853" cy="1508875"/>
          </a:xfrm>
          <a:prstGeom prst="rect">
            <a:avLst/>
          </a:prstGeom>
          <a:noFill/>
        </p:spPr>
        <p:txBody>
          <a:bodyPr wrap="square" rtlCol="0">
            <a:spAutoFit/>
          </a:bodyPr>
          <a:lstStyle/>
          <a:p>
            <a:r>
              <a:rPr lang="en-US" sz="1400" dirty="0">
                <a:latin typeface="Trebuchet MS" panose="020B0603020202020204" pitchFamily="34" charset="0"/>
              </a:rPr>
              <a:t> </a:t>
            </a:r>
            <a:r>
              <a:rPr lang="en-US" sz="1400" dirty="0" smtClean="0">
                <a:latin typeface="Trebuchet MS" panose="020B0603020202020204" pitchFamily="34" charset="0"/>
              </a:rPr>
              <a:t>  Baseline SDOH Screening Data</a:t>
            </a:r>
          </a:p>
          <a:p>
            <a:endParaRPr lang="en-US" sz="800" dirty="0" smtClean="0">
              <a:latin typeface="Trebuchet MS" panose="020B0603020202020204" pitchFamily="34" charset="0"/>
            </a:endParaRPr>
          </a:p>
          <a:p>
            <a:pPr marL="171450" indent="-171450">
              <a:buFont typeface="Arial" panose="020B0604020202020204" pitchFamily="34" charset="0"/>
              <a:buChar char="•"/>
            </a:pPr>
            <a:r>
              <a:rPr lang="en-US" sz="800" dirty="0" smtClean="0">
                <a:latin typeface="Trebuchet MS" panose="020B0603020202020204" pitchFamily="34" charset="0"/>
              </a:rPr>
              <a:t>147 </a:t>
            </a:r>
            <a:r>
              <a:rPr lang="en-US" sz="800" dirty="0">
                <a:latin typeface="Trebuchet MS" panose="020B0603020202020204" pitchFamily="34" charset="0"/>
              </a:rPr>
              <a:t>= total number of patients administered a baseline social needs screening tool</a:t>
            </a:r>
          </a:p>
          <a:p>
            <a:pPr marL="171450" indent="-171450">
              <a:buFont typeface="Arial" panose="020B0604020202020204" pitchFamily="34" charset="0"/>
              <a:buChar char="•"/>
            </a:pPr>
            <a:r>
              <a:rPr lang="en-US" sz="800" dirty="0">
                <a:latin typeface="Trebuchet MS" panose="020B0603020202020204" pitchFamily="34" charset="0"/>
              </a:rPr>
              <a:t>90 (61.2%) = total number of patients with a positive baseline screening tool for at least 1 category (food, housing, personal safety, transportation, utilities, other)</a:t>
            </a:r>
          </a:p>
          <a:p>
            <a:pPr marL="171450" indent="-171450">
              <a:buFont typeface="Arial" panose="020B0604020202020204" pitchFamily="34" charset="0"/>
              <a:buChar char="•"/>
            </a:pPr>
            <a:r>
              <a:rPr lang="en-US" sz="800" dirty="0">
                <a:latin typeface="Trebuchet MS" panose="020B0603020202020204" pitchFamily="34" charset="0"/>
              </a:rPr>
              <a:t>210 = total needs documented for these 90 patients </a:t>
            </a:r>
          </a:p>
          <a:p>
            <a:r>
              <a:rPr lang="en-US" sz="800" dirty="0" smtClean="0">
                <a:latin typeface="Trebuchet MS" panose="020B0603020202020204" pitchFamily="34" charset="0"/>
              </a:rPr>
              <a:t>     2.3 </a:t>
            </a:r>
            <a:r>
              <a:rPr lang="en-US" sz="800" dirty="0">
                <a:latin typeface="Trebuchet MS" panose="020B0603020202020204" pitchFamily="34" charset="0"/>
              </a:rPr>
              <a:t>= average number of needs per patient </a:t>
            </a:r>
          </a:p>
          <a:p>
            <a:r>
              <a:rPr lang="en-US" sz="800" dirty="0">
                <a:latin typeface="Trebuchet MS" panose="020B0603020202020204" pitchFamily="34" charset="0"/>
              </a:rPr>
              <a:t> </a:t>
            </a:r>
          </a:p>
          <a:p>
            <a:endParaRPr lang="en-US" dirty="0">
              <a:latin typeface="Trebuchet MS" panose="020B0603020202020204" pitchFamily="34" charset="0"/>
            </a:endParaRPr>
          </a:p>
        </p:txBody>
      </p:sp>
    </p:spTree>
    <p:extLst>
      <p:ext uri="{BB962C8B-B14F-4D97-AF65-F5344CB8AC3E}">
        <p14:creationId xmlns:p14="http://schemas.microsoft.com/office/powerpoint/2010/main" val="17959282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297" y="602605"/>
            <a:ext cx="3203853" cy="1601208"/>
          </a:xfrm>
          <a:prstGeom prst="rect">
            <a:avLst/>
          </a:prstGeom>
          <a:noFill/>
        </p:spPr>
        <p:txBody>
          <a:bodyPr wrap="square" rtlCol="0">
            <a:spAutoFit/>
          </a:bodyPr>
          <a:lstStyle/>
          <a:p>
            <a:r>
              <a:rPr lang="en-US" sz="1400" dirty="0" smtClean="0">
                <a:latin typeface="Trebuchet MS" panose="020B0603020202020204" pitchFamily="34" charset="0"/>
              </a:rPr>
              <a:t>Breakdown of patients’ baseline social needs</a:t>
            </a:r>
          </a:p>
          <a:p>
            <a:endParaRPr lang="en-US" sz="800" dirty="0" smtClean="0">
              <a:latin typeface="Trebuchet MS" panose="020B0603020202020204" pitchFamily="34" charset="0"/>
            </a:endParaRPr>
          </a:p>
          <a:p>
            <a:r>
              <a:rPr lang="en-US" sz="800" dirty="0">
                <a:latin typeface="Trebuchet MS" panose="020B0603020202020204" pitchFamily="34" charset="0"/>
              </a:rPr>
              <a:t>58/210 (27.6%) = patient’s with FOOD need</a:t>
            </a:r>
          </a:p>
          <a:p>
            <a:r>
              <a:rPr lang="en-US" sz="800" dirty="0">
                <a:latin typeface="Trebuchet MS" panose="020B0603020202020204" pitchFamily="34" charset="0"/>
              </a:rPr>
              <a:t>41/210 (19.5%) = patient’s with HOUSING need</a:t>
            </a:r>
          </a:p>
          <a:p>
            <a:r>
              <a:rPr lang="en-US" sz="800" dirty="0">
                <a:latin typeface="Trebuchet MS" panose="020B0603020202020204" pitchFamily="34" charset="0"/>
              </a:rPr>
              <a:t>32/210 (15.2%) = patient’s with PERSONAL SAFETY need</a:t>
            </a:r>
          </a:p>
          <a:p>
            <a:r>
              <a:rPr lang="en-US" sz="800" dirty="0">
                <a:latin typeface="Trebuchet MS" panose="020B0603020202020204" pitchFamily="34" charset="0"/>
              </a:rPr>
              <a:t>39/210 (18.6%) = patient’s with TRANSPORTATION need</a:t>
            </a:r>
          </a:p>
          <a:p>
            <a:r>
              <a:rPr lang="en-US" sz="800" dirty="0">
                <a:latin typeface="Trebuchet MS" panose="020B0603020202020204" pitchFamily="34" charset="0"/>
              </a:rPr>
              <a:t>30/210 (14.3%) = patient’s with UTILITIES need</a:t>
            </a:r>
          </a:p>
          <a:p>
            <a:r>
              <a:rPr lang="en-US" sz="800" dirty="0">
                <a:latin typeface="Trebuchet MS" panose="020B0603020202020204" pitchFamily="34" charset="0"/>
              </a:rPr>
              <a:t>10/210 (4.8%) = patient’s with OTHER need</a:t>
            </a:r>
          </a:p>
          <a:p>
            <a:r>
              <a:rPr lang="en-US" sz="800" dirty="0" smtClean="0">
                <a:latin typeface="Trebuchet MS" panose="020B0603020202020204" pitchFamily="34" charset="0"/>
              </a:rPr>
              <a:t> </a:t>
            </a:r>
            <a:endParaRPr lang="en-US" sz="800" dirty="0">
              <a:latin typeface="Trebuchet MS" panose="020B0603020202020204" pitchFamily="34" charset="0"/>
            </a:endParaRPr>
          </a:p>
          <a:p>
            <a:endParaRPr lang="en-US" dirty="0">
              <a:latin typeface="Trebuchet MS" panose="020B0603020202020204" pitchFamily="34" charset="0"/>
            </a:endParaRPr>
          </a:p>
        </p:txBody>
      </p:sp>
    </p:spTree>
    <p:extLst>
      <p:ext uri="{BB962C8B-B14F-4D97-AF65-F5344CB8AC3E}">
        <p14:creationId xmlns:p14="http://schemas.microsoft.com/office/powerpoint/2010/main" val="2749875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793" y="325257"/>
            <a:ext cx="3271358" cy="1970539"/>
          </a:xfrm>
          <a:prstGeom prst="rect">
            <a:avLst/>
          </a:prstGeom>
          <a:noFill/>
        </p:spPr>
        <p:txBody>
          <a:bodyPr wrap="square" rtlCol="0">
            <a:spAutoFit/>
          </a:bodyPr>
          <a:lstStyle/>
          <a:p>
            <a:r>
              <a:rPr lang="en-US" sz="1400" dirty="0" smtClean="0">
                <a:latin typeface="Trebuchet MS" panose="020B0603020202020204" pitchFamily="34" charset="0"/>
              </a:rPr>
              <a:t>Breakdown of patients’ baseline social needs</a:t>
            </a:r>
          </a:p>
          <a:p>
            <a:endParaRPr lang="en-US" sz="800" dirty="0" smtClean="0">
              <a:latin typeface="Trebuchet MS" panose="020B0603020202020204" pitchFamily="34" charset="0"/>
            </a:endParaRPr>
          </a:p>
          <a:p>
            <a:r>
              <a:rPr lang="en-US" sz="800" dirty="0">
                <a:latin typeface="Trebuchet MS" panose="020B0603020202020204" pitchFamily="34" charset="0"/>
              </a:rPr>
              <a:t>10/210 (4.8%) = patient’s with OTHER need</a:t>
            </a:r>
          </a:p>
          <a:p>
            <a:pPr lvl="1"/>
            <a:r>
              <a:rPr lang="en-US" sz="800" dirty="0">
                <a:latin typeface="Trebuchet MS" panose="020B0603020202020204" pitchFamily="34" charset="0"/>
              </a:rPr>
              <a:t>Help with housing options for family member with dementia</a:t>
            </a:r>
          </a:p>
          <a:p>
            <a:pPr lvl="1"/>
            <a:r>
              <a:rPr lang="en-US" sz="800" dirty="0">
                <a:latin typeface="Trebuchet MS" panose="020B0603020202020204" pitchFamily="34" charset="0"/>
              </a:rPr>
              <a:t>Job finding/interview preparation</a:t>
            </a:r>
          </a:p>
          <a:p>
            <a:pPr lvl="1"/>
            <a:r>
              <a:rPr lang="en-US" sz="800" dirty="0">
                <a:latin typeface="Trebuchet MS" panose="020B0603020202020204" pitchFamily="34" charset="0"/>
              </a:rPr>
              <a:t>Eye care services/co-pay help</a:t>
            </a:r>
          </a:p>
          <a:p>
            <a:pPr lvl="1"/>
            <a:r>
              <a:rPr lang="en-US" sz="800" dirty="0">
                <a:latin typeface="Trebuchet MS" panose="020B0603020202020204" pitchFamily="34" charset="0"/>
              </a:rPr>
              <a:t>Dental services</a:t>
            </a:r>
          </a:p>
          <a:p>
            <a:pPr lvl="1"/>
            <a:r>
              <a:rPr lang="en-US" sz="800" dirty="0">
                <a:latin typeface="Trebuchet MS" panose="020B0603020202020204" pitchFamily="34" charset="0"/>
              </a:rPr>
              <a:t>Medication assistance (cost)</a:t>
            </a:r>
          </a:p>
          <a:p>
            <a:pPr lvl="1"/>
            <a:r>
              <a:rPr lang="en-US" sz="800" dirty="0">
                <a:latin typeface="Trebuchet MS" panose="020B0603020202020204" pitchFamily="34" charset="0"/>
              </a:rPr>
              <a:t>Car needs work</a:t>
            </a:r>
          </a:p>
          <a:p>
            <a:pPr lvl="1"/>
            <a:r>
              <a:rPr lang="en-US" sz="800" dirty="0">
                <a:latin typeface="Trebuchet MS" panose="020B0603020202020204" pitchFamily="34" charset="0"/>
              </a:rPr>
              <a:t>Diabetes education</a:t>
            </a:r>
          </a:p>
          <a:p>
            <a:pPr lvl="1"/>
            <a:r>
              <a:rPr lang="en-US" sz="800" dirty="0">
                <a:latin typeface="Trebuchet MS" panose="020B0603020202020204" pitchFamily="34" charset="0"/>
              </a:rPr>
              <a:t>Social support</a:t>
            </a:r>
          </a:p>
          <a:p>
            <a:pPr lvl="1"/>
            <a:r>
              <a:rPr lang="en-US" sz="800" dirty="0">
                <a:latin typeface="Trebuchet MS" panose="020B0603020202020204" pitchFamily="34" charset="0"/>
              </a:rPr>
              <a:t>Legal counsel</a:t>
            </a:r>
          </a:p>
          <a:p>
            <a:endParaRPr lang="en-US" dirty="0">
              <a:latin typeface="Trebuchet MS" panose="020B0603020202020204" pitchFamily="34" charset="0"/>
            </a:endParaRPr>
          </a:p>
        </p:txBody>
      </p:sp>
    </p:spTree>
    <p:extLst>
      <p:ext uri="{BB962C8B-B14F-4D97-AF65-F5344CB8AC3E}">
        <p14:creationId xmlns:p14="http://schemas.microsoft.com/office/powerpoint/2010/main" val="3181163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793" y="208655"/>
            <a:ext cx="3271358" cy="2216761"/>
          </a:xfrm>
          <a:prstGeom prst="rect">
            <a:avLst/>
          </a:prstGeom>
          <a:noFill/>
        </p:spPr>
        <p:txBody>
          <a:bodyPr wrap="square" rtlCol="0">
            <a:spAutoFit/>
          </a:bodyPr>
          <a:lstStyle/>
          <a:p>
            <a:r>
              <a:rPr lang="en-US" sz="1400" dirty="0" smtClean="0">
                <a:latin typeface="Trebuchet MS" panose="020B0603020202020204" pitchFamily="34" charset="0"/>
              </a:rPr>
              <a:t>Breakdown of patients’ baseline social needs</a:t>
            </a:r>
          </a:p>
          <a:p>
            <a:endParaRPr lang="en-US" sz="800" dirty="0" smtClean="0">
              <a:latin typeface="Trebuchet MS" panose="020B0603020202020204" pitchFamily="34" charset="0"/>
            </a:endParaRPr>
          </a:p>
          <a:p>
            <a:r>
              <a:rPr lang="en-US" sz="800" dirty="0">
                <a:latin typeface="Trebuchet MS" panose="020B0603020202020204" pitchFamily="34" charset="0"/>
              </a:rPr>
              <a:t>How many needs did our patients have?* </a:t>
            </a:r>
          </a:p>
          <a:p>
            <a:pPr lvl="1"/>
            <a:r>
              <a:rPr lang="en-US" sz="800" dirty="0">
                <a:latin typeface="Trebuchet MS" panose="020B0603020202020204" pitchFamily="34" charset="0"/>
              </a:rPr>
              <a:t>1 need = </a:t>
            </a:r>
            <a:r>
              <a:rPr lang="en-US" sz="800" dirty="0">
                <a:solidFill>
                  <a:schemeClr val="dk1"/>
                </a:solidFill>
                <a:latin typeface="Trebuchet MS" panose="020B0603020202020204" pitchFamily="34" charset="0"/>
              </a:rPr>
              <a:t>33/90 (36.7%)</a:t>
            </a:r>
          </a:p>
          <a:p>
            <a:pPr lvl="1"/>
            <a:r>
              <a:rPr lang="en-US" sz="800" dirty="0">
                <a:latin typeface="Trebuchet MS" panose="020B0603020202020204" pitchFamily="34" charset="0"/>
              </a:rPr>
              <a:t>2 needs = </a:t>
            </a:r>
            <a:r>
              <a:rPr lang="en-US" sz="800" dirty="0">
                <a:solidFill>
                  <a:schemeClr val="dk1"/>
                </a:solidFill>
                <a:latin typeface="Trebuchet MS" panose="020B0603020202020204" pitchFamily="34" charset="0"/>
              </a:rPr>
              <a:t>20/90 (22.2%)</a:t>
            </a:r>
          </a:p>
          <a:p>
            <a:pPr lvl="1"/>
            <a:r>
              <a:rPr lang="en-US" sz="800" dirty="0">
                <a:latin typeface="Trebuchet MS" panose="020B0603020202020204" pitchFamily="34" charset="0"/>
              </a:rPr>
              <a:t>3 needs = </a:t>
            </a:r>
            <a:r>
              <a:rPr lang="en-US" sz="800" dirty="0">
                <a:solidFill>
                  <a:schemeClr val="dk1"/>
                </a:solidFill>
                <a:latin typeface="Trebuchet MS" panose="020B0603020202020204" pitchFamily="34" charset="0"/>
              </a:rPr>
              <a:t>18/90 (20.0%)</a:t>
            </a:r>
          </a:p>
          <a:p>
            <a:pPr lvl="1"/>
            <a:r>
              <a:rPr lang="en-US" sz="800" dirty="0">
                <a:latin typeface="Trebuchet MS" panose="020B0603020202020204" pitchFamily="34" charset="0"/>
              </a:rPr>
              <a:t>4 needs = </a:t>
            </a:r>
            <a:r>
              <a:rPr lang="en-US" sz="800" dirty="0">
                <a:solidFill>
                  <a:schemeClr val="dk1"/>
                </a:solidFill>
                <a:latin typeface="Trebuchet MS" panose="020B0603020202020204" pitchFamily="34" charset="0"/>
              </a:rPr>
              <a:t>8/90 (8.9%)</a:t>
            </a:r>
          </a:p>
          <a:p>
            <a:pPr lvl="1"/>
            <a:r>
              <a:rPr lang="en-US" sz="800" dirty="0">
                <a:latin typeface="Trebuchet MS" panose="020B0603020202020204" pitchFamily="34" charset="0"/>
              </a:rPr>
              <a:t>5 needs = </a:t>
            </a:r>
            <a:r>
              <a:rPr lang="en-US" sz="800" dirty="0">
                <a:solidFill>
                  <a:schemeClr val="dk1"/>
                </a:solidFill>
                <a:latin typeface="Trebuchet MS" panose="020B0603020202020204" pitchFamily="34" charset="0"/>
              </a:rPr>
              <a:t>9/90 (10.0%)</a:t>
            </a:r>
          </a:p>
          <a:p>
            <a:pPr lvl="1"/>
            <a:r>
              <a:rPr lang="en-US" sz="800" dirty="0">
                <a:latin typeface="Trebuchet MS" panose="020B0603020202020204" pitchFamily="34" charset="0"/>
              </a:rPr>
              <a:t>6 needs = </a:t>
            </a:r>
            <a:r>
              <a:rPr lang="en-US" sz="800" dirty="0">
                <a:solidFill>
                  <a:schemeClr val="dk1"/>
                </a:solidFill>
                <a:latin typeface="Trebuchet MS" panose="020B0603020202020204" pitchFamily="34" charset="0"/>
              </a:rPr>
              <a:t>1/90 (1.1%) </a:t>
            </a:r>
          </a:p>
          <a:p>
            <a:pPr lvl="1"/>
            <a:r>
              <a:rPr lang="en-US" sz="800" dirty="0">
                <a:latin typeface="Trebuchet MS" panose="020B0603020202020204" pitchFamily="34" charset="0"/>
              </a:rPr>
              <a:t>Unknown needs = </a:t>
            </a:r>
            <a:r>
              <a:rPr lang="en-US" sz="800" dirty="0">
                <a:solidFill>
                  <a:schemeClr val="dk1"/>
                </a:solidFill>
                <a:latin typeface="Trebuchet MS" panose="020B0603020202020204" pitchFamily="34" charset="0"/>
              </a:rPr>
              <a:t>1/90 (1.1%) </a:t>
            </a:r>
          </a:p>
          <a:p>
            <a:pPr marL="457200" lvl="1" indent="0">
              <a:buNone/>
            </a:pPr>
            <a:endParaRPr lang="en-US" sz="800" dirty="0">
              <a:solidFill>
                <a:schemeClr val="dk1"/>
              </a:solidFill>
              <a:latin typeface="Trebuchet MS" panose="020B0603020202020204" pitchFamily="34" charset="0"/>
            </a:endParaRPr>
          </a:p>
          <a:p>
            <a:r>
              <a:rPr lang="en-US" sz="800" dirty="0">
                <a:latin typeface="Trebuchet MS" panose="020B0603020202020204" pitchFamily="34" charset="0"/>
              </a:rPr>
              <a:t>Supportive documentation to confirm needs</a:t>
            </a:r>
          </a:p>
          <a:p>
            <a:pPr lvl="1"/>
            <a:r>
              <a:rPr lang="en-US" sz="800" dirty="0">
                <a:latin typeface="Trebuchet MS" panose="020B0603020202020204" pitchFamily="34" charset="0"/>
              </a:rPr>
              <a:t>70/90 (77.8%) = screening tool was scanned into chart</a:t>
            </a:r>
          </a:p>
          <a:p>
            <a:pPr lvl="1"/>
            <a:r>
              <a:rPr lang="en-US" sz="800" dirty="0">
                <a:latin typeface="Trebuchet MS" panose="020B0603020202020204" pitchFamily="34" charset="0"/>
              </a:rPr>
              <a:t>20/90(22.2%) = screening tool was NOT scanned into chart</a:t>
            </a:r>
          </a:p>
          <a:p>
            <a:endParaRPr lang="en-US" dirty="0">
              <a:latin typeface="Trebuchet MS" panose="020B0603020202020204" pitchFamily="34" charset="0"/>
            </a:endParaRPr>
          </a:p>
        </p:txBody>
      </p:sp>
    </p:spTree>
    <p:extLst>
      <p:ext uri="{BB962C8B-B14F-4D97-AF65-F5344CB8AC3E}">
        <p14:creationId xmlns:p14="http://schemas.microsoft.com/office/powerpoint/2010/main" val="15611746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600" dirty="0" smtClean="0">
                <a:latin typeface="Trebuchet MS" panose="020B0603020202020204" pitchFamily="34" charset="0"/>
              </a:rPr>
              <a:t/>
            </a:r>
            <a:br>
              <a:rPr lang="en-US" sz="1600" dirty="0" smtClean="0">
                <a:latin typeface="Trebuchet MS" panose="020B0603020202020204" pitchFamily="34" charset="0"/>
              </a:rPr>
            </a:br>
            <a:r>
              <a:rPr lang="en-US" sz="1600" dirty="0" smtClean="0">
                <a:latin typeface="Trebuchet MS" panose="020B0603020202020204" pitchFamily="34" charset="0"/>
              </a:rPr>
              <a:t>   </a:t>
            </a:r>
            <a:br>
              <a:rPr lang="en-US" sz="1600" dirty="0" smtClean="0">
                <a:latin typeface="Trebuchet MS" panose="020B0603020202020204" pitchFamily="34" charset="0"/>
              </a:rPr>
            </a:br>
            <a:endParaRPr lang="en-US" sz="16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FF6616C6-79F4-D44C-A548-433910AAC828}"/>
              </a:ext>
            </a:extLst>
          </p:cNvPr>
          <p:cNvSpPr>
            <a:spLocks noGrp="1"/>
          </p:cNvSpPr>
          <p:nvPr>
            <p:ph idx="1"/>
          </p:nvPr>
        </p:nvSpPr>
        <p:spPr/>
        <p:txBody>
          <a:bodyPr>
            <a:normAutofit fontScale="25000" lnSpcReduction="20000"/>
          </a:bodyPr>
          <a:lstStyle/>
          <a:p>
            <a:pPr marL="0" indent="0">
              <a:buNone/>
            </a:pPr>
            <a:endParaRPr lang="en-US" dirty="0" smtClean="0"/>
          </a:p>
          <a:p>
            <a:endParaRPr lang="en-US" dirty="0"/>
          </a:p>
        </p:txBody>
      </p:sp>
      <p:sp>
        <p:nvSpPr>
          <p:cNvPr id="5" name="TextBox 4"/>
          <p:cNvSpPr txBox="1"/>
          <p:nvPr/>
        </p:nvSpPr>
        <p:spPr>
          <a:xfrm>
            <a:off x="100483" y="229528"/>
            <a:ext cx="3476730" cy="2185214"/>
          </a:xfrm>
          <a:prstGeom prst="rect">
            <a:avLst/>
          </a:prstGeom>
          <a:noFill/>
        </p:spPr>
        <p:txBody>
          <a:bodyPr wrap="square" rtlCol="0">
            <a:spAutoFit/>
          </a:bodyPr>
          <a:lstStyle/>
          <a:p>
            <a:r>
              <a:rPr lang="en-US" sz="1600" dirty="0" smtClean="0">
                <a:latin typeface="Trebuchet MS" panose="020B0603020202020204" pitchFamily="34" charset="0"/>
              </a:rPr>
              <a:t>   </a:t>
            </a:r>
            <a:r>
              <a:rPr lang="en-US" sz="1600" dirty="0" smtClean="0">
                <a:latin typeface="Trebuchet MS" panose="020B0603020202020204" pitchFamily="34" charset="0"/>
              </a:rPr>
              <a:t>The Intervention = </a:t>
            </a:r>
            <a:r>
              <a:rPr lang="en-US" sz="1600" dirty="0" smtClean="0">
                <a:latin typeface="Trebuchet MS" panose="020B0603020202020204" pitchFamily="34" charset="0"/>
              </a:rPr>
              <a:t>‘Neighborhood   	Navigator</a:t>
            </a:r>
            <a:r>
              <a:rPr lang="en-US" sz="1600" dirty="0" smtClean="0">
                <a:latin typeface="Trebuchet MS" panose="020B0603020202020204" pitchFamily="34" charset="0"/>
              </a:rPr>
              <a:t>’</a:t>
            </a:r>
          </a:p>
          <a:p>
            <a:endParaRPr lang="en-US" sz="800" dirty="0" smtClean="0">
              <a:latin typeface="Trebuchet MS" panose="020B0603020202020204" pitchFamily="34" charset="0"/>
            </a:endParaRPr>
          </a:p>
          <a:p>
            <a:pPr marL="171450" indent="-171450">
              <a:buFont typeface="Arial" panose="020B0604020202020204" pitchFamily="34" charset="0"/>
              <a:buChar char="•"/>
            </a:pPr>
            <a:r>
              <a:rPr lang="en-US" sz="800" dirty="0" smtClean="0">
                <a:latin typeface="Trebuchet MS" panose="020B0603020202020204" pitchFamily="34" charset="0"/>
              </a:rPr>
              <a:t>Interactive </a:t>
            </a:r>
            <a:r>
              <a:rPr lang="en-US" sz="800" dirty="0">
                <a:latin typeface="Trebuchet MS" panose="020B0603020202020204" pitchFamily="34" charset="0"/>
              </a:rPr>
              <a:t>tool during patient visits to connect them to the </a:t>
            </a:r>
            <a:endParaRPr lang="en-US" sz="800" dirty="0" smtClean="0">
              <a:latin typeface="Trebuchet MS" panose="020B0603020202020204" pitchFamily="34" charset="0"/>
            </a:endParaRPr>
          </a:p>
          <a:p>
            <a:r>
              <a:rPr lang="en-US" sz="800" dirty="0" smtClean="0">
                <a:latin typeface="Trebuchet MS" panose="020B0603020202020204" pitchFamily="34" charset="0"/>
              </a:rPr>
              <a:t>      thousands </a:t>
            </a:r>
            <a:r>
              <a:rPr lang="en-US" sz="800" dirty="0">
                <a:latin typeface="Trebuchet MS" panose="020B0603020202020204" pitchFamily="34" charset="0"/>
              </a:rPr>
              <a:t>of social services in their area that can provide help </a:t>
            </a:r>
            <a:endParaRPr lang="en-US" sz="800" dirty="0" smtClean="0">
              <a:latin typeface="Trebuchet MS" panose="020B0603020202020204" pitchFamily="34" charset="0"/>
            </a:endParaRPr>
          </a:p>
          <a:p>
            <a:r>
              <a:rPr lang="en-US" sz="800" dirty="0" smtClean="0">
                <a:latin typeface="Trebuchet MS" panose="020B0603020202020204" pitchFamily="34" charset="0"/>
              </a:rPr>
              <a:t>      with </a:t>
            </a:r>
            <a:r>
              <a:rPr lang="en-US" sz="800" dirty="0">
                <a:latin typeface="Trebuchet MS" panose="020B0603020202020204" pitchFamily="34" charset="0"/>
              </a:rPr>
              <a:t>such needs as food, housing, transportation, employment, and </a:t>
            </a:r>
            <a:endParaRPr lang="en-US" sz="800" dirty="0" smtClean="0">
              <a:latin typeface="Trebuchet MS" panose="020B0603020202020204" pitchFamily="34" charset="0"/>
            </a:endParaRPr>
          </a:p>
          <a:p>
            <a:r>
              <a:rPr lang="en-US" sz="800" dirty="0" smtClean="0">
                <a:latin typeface="Trebuchet MS" panose="020B0603020202020204" pitchFamily="34" charset="0"/>
              </a:rPr>
              <a:t>      legal </a:t>
            </a:r>
            <a:r>
              <a:rPr lang="en-US" sz="800" dirty="0">
                <a:latin typeface="Trebuchet MS" panose="020B0603020202020204" pitchFamily="34" charset="0"/>
              </a:rPr>
              <a:t>or financial issues.</a:t>
            </a:r>
          </a:p>
          <a:p>
            <a:pPr marL="171450" indent="-171450">
              <a:buFont typeface="Arial" panose="020B0604020202020204" pitchFamily="34" charset="0"/>
              <a:buChar char="•"/>
            </a:pPr>
            <a:r>
              <a:rPr lang="en-US" sz="800" dirty="0">
                <a:latin typeface="Trebuchet MS" panose="020B0603020202020204" pitchFamily="34" charset="0"/>
              </a:rPr>
              <a:t>Powered by ‘Aunt Bertha’</a:t>
            </a:r>
          </a:p>
          <a:p>
            <a:pPr marL="171450" indent="-171450">
              <a:buFont typeface="Arial" panose="020B0604020202020204" pitchFamily="34" charset="0"/>
              <a:buChar char="•"/>
            </a:pPr>
            <a:r>
              <a:rPr lang="en-US" sz="800" dirty="0">
                <a:latin typeface="Trebuchet MS" panose="020B0603020202020204" pitchFamily="34" charset="0"/>
              </a:rPr>
              <a:t>Resources kept up-to-date</a:t>
            </a:r>
          </a:p>
          <a:p>
            <a:pPr marL="171450" indent="-171450">
              <a:buFont typeface="Arial" panose="020B0604020202020204" pitchFamily="34" charset="0"/>
              <a:buChar char="•"/>
            </a:pPr>
            <a:r>
              <a:rPr lang="en-US" sz="800" dirty="0">
                <a:latin typeface="Trebuchet MS" panose="020B0603020202020204" pitchFamily="34" charset="0"/>
              </a:rPr>
              <a:t>Integrated with Google Maps to offer users step-by-step directions </a:t>
            </a:r>
            <a:endParaRPr lang="en-US" sz="800" dirty="0" smtClean="0">
              <a:latin typeface="Trebuchet MS" panose="020B0603020202020204" pitchFamily="34" charset="0"/>
            </a:endParaRPr>
          </a:p>
          <a:p>
            <a:r>
              <a:rPr lang="en-US" sz="800" dirty="0" smtClean="0">
                <a:latin typeface="Trebuchet MS" panose="020B0603020202020204" pitchFamily="34" charset="0"/>
              </a:rPr>
              <a:t>      to </a:t>
            </a:r>
            <a:r>
              <a:rPr lang="en-US" sz="800" dirty="0">
                <a:latin typeface="Trebuchet MS" panose="020B0603020202020204" pitchFamily="34" charset="0"/>
              </a:rPr>
              <a:t>community resources</a:t>
            </a:r>
          </a:p>
          <a:p>
            <a:pPr marL="171450" indent="-171450">
              <a:buFont typeface="Arial" panose="020B0604020202020204" pitchFamily="34" charset="0"/>
              <a:buChar char="•"/>
            </a:pPr>
            <a:r>
              <a:rPr lang="en-US" sz="800" dirty="0">
                <a:latin typeface="Trebuchet MS" panose="020B0603020202020204" pitchFamily="34" charset="0"/>
              </a:rPr>
              <a:t>Filter search results by category, patient eligibility and demographics</a:t>
            </a:r>
          </a:p>
          <a:p>
            <a:r>
              <a:rPr lang="en-US" sz="800" dirty="0" smtClean="0">
                <a:latin typeface="Trebuchet MS" panose="020B0603020202020204" pitchFamily="34" charset="0"/>
              </a:rPr>
              <a:t>      Can </a:t>
            </a:r>
            <a:r>
              <a:rPr lang="en-US" sz="800" dirty="0">
                <a:latin typeface="Trebuchet MS" panose="020B0603020202020204" pitchFamily="34" charset="0"/>
              </a:rPr>
              <a:t>make online referrals through ‘connect’ feature</a:t>
            </a:r>
          </a:p>
          <a:p>
            <a:endParaRPr lang="en-US" sz="800" dirty="0">
              <a:latin typeface="Trebuchet MS" panose="020B0603020202020204" pitchFamily="34" charset="0"/>
            </a:endParaRPr>
          </a:p>
        </p:txBody>
      </p:sp>
    </p:spTree>
    <p:extLst>
      <p:ext uri="{BB962C8B-B14F-4D97-AF65-F5344CB8AC3E}">
        <p14:creationId xmlns:p14="http://schemas.microsoft.com/office/powerpoint/2010/main" val="1352492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355" t="-2223" r="9912" b="3700"/>
          <a:stretch/>
        </p:blipFill>
        <p:spPr>
          <a:xfrm>
            <a:off x="416621" y="394979"/>
            <a:ext cx="2916340" cy="1709766"/>
          </a:xfrm>
          <a:prstGeom prst="rect">
            <a:avLst/>
          </a:prstGeom>
        </p:spPr>
      </p:pic>
      <p:sp>
        <p:nvSpPr>
          <p:cNvPr id="3" name="TextBox 2"/>
          <p:cNvSpPr txBox="1"/>
          <p:nvPr/>
        </p:nvSpPr>
        <p:spPr>
          <a:xfrm>
            <a:off x="0" y="2593260"/>
            <a:ext cx="3295522" cy="185435"/>
          </a:xfrm>
          <a:prstGeom prst="rect">
            <a:avLst/>
          </a:prstGeom>
          <a:noFill/>
        </p:spPr>
        <p:txBody>
          <a:bodyPr wrap="square" rtlCol="0">
            <a:spAutoFit/>
          </a:bodyPr>
          <a:lstStyle/>
          <a:p>
            <a:r>
              <a:rPr lang="en-US" dirty="0"/>
              <a:t>© 2011-2019 Aunt Bertha, a Public Benefit Corp</a:t>
            </a:r>
            <a:r>
              <a:rPr lang="en-US" dirty="0" smtClean="0"/>
              <a:t>. </a:t>
            </a:r>
            <a:r>
              <a:rPr lang="en-US" dirty="0">
                <a:hlinkClick r:id="rId3"/>
              </a:rPr>
              <a:t>https://www.auntbertha.com/</a:t>
            </a:r>
            <a:endParaRPr lang="en-US" dirty="0"/>
          </a:p>
        </p:txBody>
      </p:sp>
    </p:spTree>
    <p:extLst>
      <p:ext uri="{BB962C8B-B14F-4D97-AF65-F5344CB8AC3E}">
        <p14:creationId xmlns:p14="http://schemas.microsoft.com/office/powerpoint/2010/main" val="3242903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C4BAE-0288-FF49-87D9-C3F1A59D6F3F}"/>
              </a:ext>
            </a:extLst>
          </p:cNvPr>
          <p:cNvPicPr>
            <a:picLocks noChangeAspect="1"/>
          </p:cNvPicPr>
          <p:nvPr/>
        </p:nvPicPr>
        <p:blipFill rotWithShape="1">
          <a:blip r:embed="rId2"/>
          <a:srcRect t="17435" b="4711"/>
          <a:stretch/>
        </p:blipFill>
        <p:spPr>
          <a:xfrm>
            <a:off x="1516182" y="468730"/>
            <a:ext cx="2141418" cy="1204546"/>
          </a:xfrm>
          <a:prstGeom prst="rect">
            <a:avLst/>
          </a:prstGeom>
        </p:spPr>
      </p:pic>
      <p:sp>
        <p:nvSpPr>
          <p:cNvPr id="3" name="Content Placeholder 2">
            <a:extLst>
              <a:ext uri="{FF2B5EF4-FFF2-40B4-BE49-F238E27FC236}">
                <a16:creationId xmlns:a16="http://schemas.microsoft.com/office/drawing/2014/main" id="{0B3F8B17-A966-FE4D-8162-A4666D220888}"/>
              </a:ext>
            </a:extLst>
          </p:cNvPr>
          <p:cNvSpPr>
            <a:spLocks noGrp="1"/>
          </p:cNvSpPr>
          <p:nvPr>
            <p:ph idx="1"/>
          </p:nvPr>
        </p:nvSpPr>
        <p:spPr>
          <a:xfrm>
            <a:off x="0" y="617974"/>
            <a:ext cx="1580710" cy="1877794"/>
          </a:xfrm>
        </p:spPr>
        <p:txBody>
          <a:bodyPr anchor="ctr">
            <a:normAutofit/>
          </a:bodyPr>
          <a:lstStyle/>
          <a:p>
            <a:r>
              <a:rPr lang="en-US" sz="1000" dirty="0" smtClean="0">
                <a:latin typeface="Trebuchet MS" panose="020B0603020202020204" pitchFamily="34" charset="0"/>
              </a:rPr>
              <a:t>Define and identify ‘SDOH’</a:t>
            </a:r>
          </a:p>
          <a:p>
            <a:r>
              <a:rPr lang="en-US" sz="1000" dirty="0" smtClean="0">
                <a:latin typeface="Trebuchet MS" panose="020B0603020202020204" pitchFamily="34" charset="0"/>
              </a:rPr>
              <a:t>Assess for SDOH using validated screening tool</a:t>
            </a:r>
          </a:p>
          <a:p>
            <a:r>
              <a:rPr lang="en-US" sz="1000" dirty="0" smtClean="0">
                <a:latin typeface="Trebuchet MS" panose="020B0603020202020204" pitchFamily="34" charset="0"/>
              </a:rPr>
              <a:t>Discuss tool to identify community resources to match social needs</a:t>
            </a:r>
            <a:endParaRPr lang="en-US" sz="1000" dirty="0">
              <a:latin typeface="Trebuchet MS" panose="020B0603020202020204" pitchFamily="34" charset="0"/>
            </a:endParaRPr>
          </a:p>
          <a:p>
            <a:pPr marL="0" indent="0">
              <a:buNone/>
            </a:pPr>
            <a:endParaRPr lang="en-US" sz="2000" dirty="0"/>
          </a:p>
          <a:p>
            <a:endParaRPr lang="en-US" sz="720" dirty="0"/>
          </a:p>
        </p:txBody>
      </p:sp>
    </p:spTree>
    <p:extLst>
      <p:ext uri="{BB962C8B-B14F-4D97-AF65-F5344CB8AC3E}">
        <p14:creationId xmlns:p14="http://schemas.microsoft.com/office/powerpoint/2010/main" val="3380931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59A8DF-1EF1-424D-B086-A9FA95CBC82F}"/>
              </a:ext>
            </a:extLst>
          </p:cNvPr>
          <p:cNvSpPr>
            <a:spLocks noGrp="1"/>
          </p:cNvSpPr>
          <p:nvPr>
            <p:ph idx="4294967295"/>
          </p:nvPr>
        </p:nvSpPr>
        <p:spPr/>
        <p:txBody>
          <a:bodyPr/>
          <a:lstStyle/>
          <a:p>
            <a:endParaRPr lang="en-US" sz="800" dirty="0" smtClean="0">
              <a:latin typeface="Trebuchet MS" panose="020B0603020202020204" pitchFamily="34" charset="0"/>
            </a:endParaRPr>
          </a:p>
          <a:p>
            <a:endParaRPr lang="en-US" sz="800" dirty="0">
              <a:latin typeface="Trebuchet MS" panose="020B0603020202020204" pitchFamily="34" charset="0"/>
            </a:endParaRPr>
          </a:p>
          <a:p>
            <a:endParaRPr lang="en-US" sz="800" dirty="0" smtClean="0">
              <a:latin typeface="Trebuchet MS" panose="020B0603020202020204" pitchFamily="34" charset="0"/>
            </a:endParaRPr>
          </a:p>
          <a:p>
            <a:pPr marL="0" indent="0">
              <a:buNone/>
            </a:pPr>
            <a:r>
              <a:rPr lang="en-US" sz="500" dirty="0" smtClean="0">
                <a:latin typeface="Trebuchet MS" panose="020B0603020202020204" pitchFamily="34" charset="0"/>
              </a:rPr>
              <a:t>    </a:t>
            </a:r>
            <a:endParaRPr lang="en-US" sz="500" dirty="0">
              <a:latin typeface="Trebuchet MS" panose="020B0603020202020204" pitchFamily="34" charset="0"/>
            </a:endParaRPr>
          </a:p>
        </p:txBody>
      </p:sp>
      <p:sp>
        <p:nvSpPr>
          <p:cNvPr id="2" name="TextBox 1"/>
          <p:cNvSpPr txBox="1"/>
          <p:nvPr/>
        </p:nvSpPr>
        <p:spPr>
          <a:xfrm>
            <a:off x="239339" y="1031000"/>
            <a:ext cx="3418261" cy="282298"/>
          </a:xfrm>
          <a:prstGeom prst="rect">
            <a:avLst/>
          </a:prstGeom>
          <a:noFill/>
        </p:spPr>
        <p:txBody>
          <a:bodyPr wrap="square" rtlCol="0">
            <a:spAutoFit/>
          </a:bodyPr>
          <a:lstStyle/>
          <a:p>
            <a:r>
              <a:rPr lang="en-US" dirty="0" smtClean="0">
                <a:hlinkClick r:id="rId2"/>
              </a:rPr>
              <a:t>https://www.aafp.org/patient-care/social-determinants-of-health/everyone-project/neighborhood-navigator/training-videos.html</a:t>
            </a:r>
            <a:endParaRPr lang="en-US" dirty="0"/>
          </a:p>
        </p:txBody>
      </p:sp>
    </p:spTree>
    <p:extLst>
      <p:ext uri="{BB962C8B-B14F-4D97-AF65-F5344CB8AC3E}">
        <p14:creationId xmlns:p14="http://schemas.microsoft.com/office/powerpoint/2010/main" val="71864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422" y="270532"/>
            <a:ext cx="2739724" cy="338554"/>
          </a:xfrm>
          <a:prstGeom prst="rect">
            <a:avLst/>
          </a:prstGeom>
          <a:noFill/>
        </p:spPr>
        <p:txBody>
          <a:bodyPr wrap="none" rtlCol="0">
            <a:spAutoFit/>
          </a:bodyPr>
          <a:lstStyle/>
          <a:p>
            <a:r>
              <a:rPr lang="en-US" sz="1600" dirty="0" smtClean="0">
                <a:latin typeface="Trebuchet MS" panose="020B0603020202020204" pitchFamily="34" charset="0"/>
              </a:rPr>
              <a:t>Tracking the intervention…</a:t>
            </a:r>
            <a:endParaRPr lang="en-US" sz="1600" dirty="0">
              <a:latin typeface="Trebuchet MS" panose="020B0603020202020204" pitchFamily="34" charset="0"/>
            </a:endParaRPr>
          </a:p>
        </p:txBody>
      </p:sp>
      <p:pic>
        <p:nvPicPr>
          <p:cNvPr id="4" name="Picture 3"/>
          <p:cNvPicPr>
            <a:picLocks noChangeAspect="1"/>
          </p:cNvPicPr>
          <p:nvPr/>
        </p:nvPicPr>
        <p:blipFill rotWithShape="1">
          <a:blip r:embed="rId2"/>
          <a:srcRect l="38585" t="31932" r="14051" b="15341"/>
          <a:stretch/>
        </p:blipFill>
        <p:spPr>
          <a:xfrm>
            <a:off x="364872" y="609086"/>
            <a:ext cx="2532274" cy="1584949"/>
          </a:xfrm>
          <a:prstGeom prst="rect">
            <a:avLst/>
          </a:prstGeom>
        </p:spPr>
      </p:pic>
      <p:sp>
        <p:nvSpPr>
          <p:cNvPr id="5" name="Rectangle 4"/>
          <p:cNvSpPr/>
          <p:nvPr/>
        </p:nvSpPr>
        <p:spPr>
          <a:xfrm>
            <a:off x="1991120" y="1942423"/>
            <a:ext cx="827829" cy="140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4872" y="1267195"/>
            <a:ext cx="1133878" cy="140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61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343" t="15417" r="8174" b="7766"/>
          <a:stretch/>
        </p:blipFill>
        <p:spPr>
          <a:xfrm>
            <a:off x="127448" y="400387"/>
            <a:ext cx="3448379" cy="1742231"/>
          </a:xfrm>
          <a:prstGeom prst="rect">
            <a:avLst/>
          </a:prstGeom>
        </p:spPr>
      </p:pic>
      <p:sp>
        <p:nvSpPr>
          <p:cNvPr id="4" name="Rectangle 3"/>
          <p:cNvSpPr/>
          <p:nvPr/>
        </p:nvSpPr>
        <p:spPr>
          <a:xfrm>
            <a:off x="373336" y="400387"/>
            <a:ext cx="827829" cy="140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731" y="1888317"/>
            <a:ext cx="946863" cy="2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1821" y="1387407"/>
            <a:ext cx="827829" cy="140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4812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01" t="18069" r="54427" b="47007"/>
          <a:stretch/>
        </p:blipFill>
        <p:spPr>
          <a:xfrm>
            <a:off x="114675" y="346365"/>
            <a:ext cx="3330631" cy="1665316"/>
          </a:xfrm>
          <a:prstGeom prst="rect">
            <a:avLst/>
          </a:prstGeom>
        </p:spPr>
      </p:pic>
    </p:spTree>
    <p:extLst>
      <p:ext uri="{BB962C8B-B14F-4D97-AF65-F5344CB8AC3E}">
        <p14:creationId xmlns:p14="http://schemas.microsoft.com/office/powerpoint/2010/main" val="9641387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549BB-28A9-994C-A34C-DBD85FFB4565}"/>
              </a:ext>
            </a:extLst>
          </p:cNvPr>
          <p:cNvPicPr>
            <a:picLocks noChangeAspect="1"/>
          </p:cNvPicPr>
          <p:nvPr/>
        </p:nvPicPr>
        <p:blipFill>
          <a:blip r:embed="rId2"/>
          <a:stretch>
            <a:fillRect/>
          </a:stretch>
        </p:blipFill>
        <p:spPr>
          <a:xfrm>
            <a:off x="0" y="726343"/>
            <a:ext cx="1773706" cy="995277"/>
          </a:xfrm>
          <a:prstGeom prst="rect">
            <a:avLst/>
          </a:prstGeom>
        </p:spPr>
      </p:pic>
      <p:sp>
        <p:nvSpPr>
          <p:cNvPr id="3" name="TextBox 2">
            <a:extLst>
              <a:ext uri="{FF2B5EF4-FFF2-40B4-BE49-F238E27FC236}">
                <a16:creationId xmlns:a16="http://schemas.microsoft.com/office/drawing/2014/main" id="{D32E10C4-02D0-E14D-9A9C-4586B8051ABD}"/>
              </a:ext>
            </a:extLst>
          </p:cNvPr>
          <p:cNvSpPr txBox="1"/>
          <p:nvPr/>
        </p:nvSpPr>
        <p:spPr>
          <a:xfrm>
            <a:off x="1858518" y="753084"/>
            <a:ext cx="1591056" cy="461665"/>
          </a:xfrm>
          <a:prstGeom prst="rect">
            <a:avLst/>
          </a:prstGeom>
          <a:noFill/>
        </p:spPr>
        <p:txBody>
          <a:bodyPr wrap="square" rtlCol="0">
            <a:spAutoFit/>
          </a:bodyPr>
          <a:lstStyle/>
          <a:p>
            <a:r>
              <a:rPr lang="en-US" sz="800" dirty="0" err="1">
                <a:latin typeface="Trebuchet MS" panose="020B0603020202020204" pitchFamily="34" charset="0"/>
              </a:rPr>
              <a:t>Readminister</a:t>
            </a:r>
            <a:r>
              <a:rPr lang="en-US" sz="800" dirty="0">
                <a:latin typeface="Trebuchet MS" panose="020B0603020202020204" pitchFamily="34" charset="0"/>
              </a:rPr>
              <a:t> Social Needs Screening Tool to patients in a few months</a:t>
            </a:r>
          </a:p>
        </p:txBody>
      </p:sp>
      <p:sp>
        <p:nvSpPr>
          <p:cNvPr id="4" name="TextBox 3">
            <a:extLst>
              <a:ext uri="{FF2B5EF4-FFF2-40B4-BE49-F238E27FC236}">
                <a16:creationId xmlns:a16="http://schemas.microsoft.com/office/drawing/2014/main" id="{3BF4A2B7-BD4B-FE44-A499-75621A2D21AD}"/>
              </a:ext>
            </a:extLst>
          </p:cNvPr>
          <p:cNvSpPr txBox="1"/>
          <p:nvPr/>
        </p:nvSpPr>
        <p:spPr>
          <a:xfrm>
            <a:off x="1773706" y="1223981"/>
            <a:ext cx="1819729" cy="461665"/>
          </a:xfrm>
          <a:prstGeom prst="rect">
            <a:avLst/>
          </a:prstGeom>
          <a:noFill/>
        </p:spPr>
        <p:txBody>
          <a:bodyPr wrap="none" rtlCol="0">
            <a:spAutoFit/>
          </a:bodyPr>
          <a:lstStyle/>
          <a:p>
            <a:r>
              <a:rPr lang="en-US" sz="800" dirty="0">
                <a:latin typeface="Trebuchet MS" panose="020B0603020202020204" pitchFamily="34" charset="0"/>
              </a:rPr>
              <a:t>Other measures? Health outcomes, </a:t>
            </a:r>
            <a:endParaRPr lang="en-US" sz="800" dirty="0" smtClean="0">
              <a:latin typeface="Trebuchet MS" panose="020B0603020202020204" pitchFamily="34" charset="0"/>
            </a:endParaRPr>
          </a:p>
          <a:p>
            <a:r>
              <a:rPr lang="en-US" sz="800" dirty="0" smtClean="0">
                <a:latin typeface="Trebuchet MS" panose="020B0603020202020204" pitchFamily="34" charset="0"/>
              </a:rPr>
              <a:t>DNKA rates, </a:t>
            </a:r>
            <a:r>
              <a:rPr lang="en-US" sz="800" dirty="0" err="1" smtClean="0">
                <a:latin typeface="Trebuchet MS" panose="020B0603020202020204" pitchFamily="34" charset="0"/>
              </a:rPr>
              <a:t>rehospitalization</a:t>
            </a:r>
            <a:r>
              <a:rPr lang="en-US" sz="800" dirty="0" smtClean="0">
                <a:latin typeface="Trebuchet MS" panose="020B0603020202020204" pitchFamily="34" charset="0"/>
              </a:rPr>
              <a:t> </a:t>
            </a:r>
          </a:p>
          <a:p>
            <a:r>
              <a:rPr lang="en-US" sz="800" dirty="0" smtClean="0">
                <a:latin typeface="Trebuchet MS" panose="020B0603020202020204" pitchFamily="34" charset="0"/>
              </a:rPr>
              <a:t>rates</a:t>
            </a:r>
            <a:r>
              <a:rPr lang="en-US" sz="800" dirty="0">
                <a:latin typeface="Trebuchet MS" panose="020B0603020202020204" pitchFamily="34" charset="0"/>
              </a:rPr>
              <a:t>, etc.</a:t>
            </a:r>
          </a:p>
        </p:txBody>
      </p:sp>
    </p:spTree>
    <p:extLst>
      <p:ext uri="{BB962C8B-B14F-4D97-AF65-F5344CB8AC3E}">
        <p14:creationId xmlns:p14="http://schemas.microsoft.com/office/powerpoint/2010/main" val="216591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87" y="292492"/>
            <a:ext cx="3369164" cy="2123658"/>
          </a:xfrm>
          <a:prstGeom prst="rect">
            <a:avLst/>
          </a:prstGeom>
          <a:noFill/>
        </p:spPr>
        <p:txBody>
          <a:bodyPr wrap="square" rtlCol="0">
            <a:spAutoFit/>
          </a:bodyPr>
          <a:lstStyle/>
          <a:p>
            <a:r>
              <a:rPr lang="en-US" sz="1400" dirty="0" smtClean="0">
                <a:latin typeface="Trebuchet MS" panose="020B0603020202020204" pitchFamily="34" charset="0"/>
              </a:rPr>
              <a:t>Post-intervention assessment of patients’ social needs</a:t>
            </a:r>
            <a:endParaRPr lang="en-US" sz="800" dirty="0" smtClean="0">
              <a:latin typeface="Trebuchet MS" panose="020B0603020202020204" pitchFamily="34" charset="0"/>
            </a:endParaRPr>
          </a:p>
          <a:p>
            <a:pPr marL="171450" indent="-171450">
              <a:buFont typeface="Arial" panose="020B0604020202020204" pitchFamily="34" charset="0"/>
              <a:buChar char="•"/>
            </a:pPr>
            <a:r>
              <a:rPr lang="en-US" sz="800" dirty="0">
                <a:latin typeface="Trebuchet MS" panose="020B0603020202020204" pitchFamily="34" charset="0"/>
              </a:rPr>
              <a:t>90 (61.2%) = patients that had a positive baseline screening tool and were provided resources </a:t>
            </a:r>
          </a:p>
          <a:p>
            <a:pPr marL="171450" indent="-171450">
              <a:buFont typeface="Arial" panose="020B0604020202020204" pitchFamily="34" charset="0"/>
              <a:buChar char="•"/>
            </a:pPr>
            <a:r>
              <a:rPr lang="en-US" sz="800" dirty="0">
                <a:latin typeface="Trebuchet MS" panose="020B0603020202020204" pitchFamily="34" charset="0"/>
              </a:rPr>
              <a:t>Who ATTEMPTED to contact patients with a positive baseline screening tool?</a:t>
            </a:r>
          </a:p>
          <a:p>
            <a:pPr marL="325069" lvl="1" indent="-171450">
              <a:buFont typeface="Arial" panose="020B0604020202020204" pitchFamily="34" charset="0"/>
              <a:buChar char="•"/>
            </a:pPr>
            <a:r>
              <a:rPr lang="en-US" sz="800" dirty="0" smtClean="0">
                <a:latin typeface="Trebuchet MS" panose="020B0603020202020204" pitchFamily="34" charset="0"/>
              </a:rPr>
              <a:t>Resident Physician: </a:t>
            </a:r>
            <a:r>
              <a:rPr lang="en-US" sz="800" dirty="0">
                <a:latin typeface="Trebuchet MS" panose="020B0603020202020204" pitchFamily="34" charset="0"/>
              </a:rPr>
              <a:t>42/90 (46.7%)</a:t>
            </a:r>
          </a:p>
          <a:p>
            <a:pPr marL="325069" lvl="1" indent="-171450">
              <a:buFont typeface="Arial" panose="020B0604020202020204" pitchFamily="34" charset="0"/>
              <a:buChar char="•"/>
            </a:pPr>
            <a:r>
              <a:rPr lang="en-US" sz="800" dirty="0">
                <a:latin typeface="Trebuchet MS" panose="020B0603020202020204" pitchFamily="34" charset="0"/>
              </a:rPr>
              <a:t>Chronic care coordinator: 15/90 (16.7%) </a:t>
            </a:r>
          </a:p>
          <a:p>
            <a:pPr marL="325069" lvl="1" indent="-171450">
              <a:buFont typeface="Arial" panose="020B0604020202020204" pitchFamily="34" charset="0"/>
              <a:buChar char="•"/>
            </a:pPr>
            <a:r>
              <a:rPr lang="en-US" sz="800" dirty="0">
                <a:latin typeface="Trebuchet MS" panose="020B0603020202020204" pitchFamily="34" charset="0"/>
              </a:rPr>
              <a:t>PharmD student: 33/90 (36.7%) </a:t>
            </a:r>
          </a:p>
          <a:p>
            <a:pPr lvl="2"/>
            <a:r>
              <a:rPr lang="en-US" sz="800" dirty="0">
                <a:latin typeface="Trebuchet MS" panose="020B0603020202020204" pitchFamily="34" charset="0"/>
              </a:rPr>
              <a:t>Called all patients with a + screening tool and no follow-up documentation or unclear follow-up documentation </a:t>
            </a:r>
          </a:p>
          <a:p>
            <a:pPr lvl="2"/>
            <a:r>
              <a:rPr lang="en-US" sz="800" dirty="0">
                <a:latin typeface="Trebuchet MS" panose="020B0603020202020204" pitchFamily="34" charset="0"/>
              </a:rPr>
              <a:t>(-): Called all patients on a single day during working hours </a:t>
            </a:r>
          </a:p>
          <a:p>
            <a:pPr lvl="2"/>
            <a:r>
              <a:rPr lang="en-US" sz="800" dirty="0">
                <a:latin typeface="Trebuchet MS" panose="020B0603020202020204" pitchFamily="34" charset="0"/>
              </a:rPr>
              <a:t>(-): Did not call patients with only personal safety needs due to lack of training </a:t>
            </a:r>
          </a:p>
          <a:p>
            <a:pPr lvl="2"/>
            <a:r>
              <a:rPr lang="en-US" sz="800" dirty="0">
                <a:latin typeface="Trebuchet MS" panose="020B0603020202020204" pitchFamily="34" charset="0"/>
              </a:rPr>
              <a:t>(-): Did not leave </a:t>
            </a:r>
            <a:r>
              <a:rPr lang="en-US" sz="800" dirty="0" smtClean="0">
                <a:latin typeface="Trebuchet MS" panose="020B0603020202020204" pitchFamily="34" charset="0"/>
              </a:rPr>
              <a:t>voice</a:t>
            </a:r>
            <a:endParaRPr lang="en-US" dirty="0">
              <a:latin typeface="Trebuchet MS" panose="020B0603020202020204" pitchFamily="34" charset="0"/>
            </a:endParaRPr>
          </a:p>
        </p:txBody>
      </p:sp>
    </p:spTree>
    <p:extLst>
      <p:ext uri="{BB962C8B-B14F-4D97-AF65-F5344CB8AC3E}">
        <p14:creationId xmlns:p14="http://schemas.microsoft.com/office/powerpoint/2010/main" val="18550726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87" y="292492"/>
            <a:ext cx="3369164" cy="1754326"/>
          </a:xfrm>
          <a:prstGeom prst="rect">
            <a:avLst/>
          </a:prstGeom>
          <a:noFill/>
        </p:spPr>
        <p:txBody>
          <a:bodyPr wrap="square" rtlCol="0">
            <a:spAutoFit/>
          </a:bodyPr>
          <a:lstStyle/>
          <a:p>
            <a:r>
              <a:rPr lang="en-US" sz="1400" dirty="0" smtClean="0">
                <a:latin typeface="Trebuchet MS" panose="020B0603020202020204" pitchFamily="34" charset="0"/>
              </a:rPr>
              <a:t>Post-intervention assessment of patients’ social needs</a:t>
            </a:r>
          </a:p>
          <a:p>
            <a:endParaRPr lang="en-US" sz="800" dirty="0" smtClean="0">
              <a:latin typeface="Trebuchet MS" panose="020B0603020202020204" pitchFamily="34" charset="0"/>
            </a:endParaRPr>
          </a:p>
          <a:p>
            <a:pPr marL="171450" lvl="1" indent="-171450">
              <a:buFont typeface="Arial" panose="020B0604020202020204" pitchFamily="34" charset="0"/>
              <a:buChar char="•"/>
            </a:pPr>
            <a:r>
              <a:rPr lang="en-US" sz="800" dirty="0">
                <a:latin typeface="Trebuchet MS" panose="020B0603020202020204" pitchFamily="34" charset="0"/>
              </a:rPr>
              <a:t>42/90 (46.7%)  = </a:t>
            </a:r>
            <a:r>
              <a:rPr lang="en-US" sz="800" u="sng" dirty="0" smtClean="0">
                <a:latin typeface="Trebuchet MS" panose="020B0603020202020204" pitchFamily="34" charset="0"/>
              </a:rPr>
              <a:t>Resident physicians</a:t>
            </a:r>
            <a:r>
              <a:rPr lang="en-US" sz="800" dirty="0" smtClean="0">
                <a:latin typeface="Trebuchet MS" panose="020B0603020202020204" pitchFamily="34" charset="0"/>
              </a:rPr>
              <a:t> </a:t>
            </a:r>
            <a:r>
              <a:rPr lang="en-US" sz="800" dirty="0">
                <a:latin typeface="Trebuchet MS" panose="020B0603020202020204" pitchFamily="34" charset="0"/>
              </a:rPr>
              <a:t>attempted to follow-up with these patients  </a:t>
            </a:r>
          </a:p>
          <a:p>
            <a:pPr marL="325069" lvl="1" indent="-171450">
              <a:buFont typeface="Arial" panose="020B0604020202020204" pitchFamily="34" charset="0"/>
              <a:buChar char="•"/>
            </a:pPr>
            <a:r>
              <a:rPr lang="en-US" sz="800" dirty="0">
                <a:latin typeface="Trebuchet MS" panose="020B0603020202020204" pitchFamily="34" charset="0"/>
              </a:rPr>
              <a:t>5/42 (11.9%) patients = did not keep follow-up appointment, moved out-of-state, or transferred to another clinic post baseline screening tool</a:t>
            </a:r>
          </a:p>
          <a:p>
            <a:pPr marL="325069" lvl="1" indent="-171450">
              <a:buFont typeface="Arial" panose="020B0604020202020204" pitchFamily="34" charset="0"/>
              <a:buChar char="•"/>
            </a:pPr>
            <a:r>
              <a:rPr lang="en-US" sz="800" dirty="0">
                <a:latin typeface="Trebuchet MS" panose="020B0603020202020204" pitchFamily="34" charset="0"/>
              </a:rPr>
              <a:t>3/42 (7.1%) patients = indicated only personal safety needs</a:t>
            </a:r>
          </a:p>
          <a:p>
            <a:pPr marL="325069" lvl="1" indent="-171450">
              <a:buFont typeface="Arial" panose="020B0604020202020204" pitchFamily="34" charset="0"/>
              <a:buChar char="•"/>
            </a:pPr>
            <a:r>
              <a:rPr lang="en-US" sz="800" dirty="0">
                <a:latin typeface="Trebuchet MS" panose="020B0603020202020204" pitchFamily="34" charset="0"/>
              </a:rPr>
              <a:t>16/42 (38.1%) patients = resources NOT wanted/needed/provided</a:t>
            </a:r>
          </a:p>
          <a:p>
            <a:pPr marL="325069" lvl="1" indent="-171450">
              <a:buFont typeface="Arial" panose="020B0604020202020204" pitchFamily="34" charset="0"/>
              <a:buChar char="•"/>
            </a:pPr>
            <a:r>
              <a:rPr lang="en-US" sz="800" dirty="0">
                <a:latin typeface="Trebuchet MS" panose="020B0603020202020204" pitchFamily="34" charset="0"/>
              </a:rPr>
              <a:t>18/42 (42.9%) patients = resources wanted/needed/provided </a:t>
            </a:r>
            <a:endParaRPr lang="en-US" sz="800" dirty="0">
              <a:latin typeface="Trebuchet MS" panose="020B0603020202020204" pitchFamily="34" charset="0"/>
            </a:endParaRPr>
          </a:p>
        </p:txBody>
      </p:sp>
    </p:spTree>
    <p:extLst>
      <p:ext uri="{BB962C8B-B14F-4D97-AF65-F5344CB8AC3E}">
        <p14:creationId xmlns:p14="http://schemas.microsoft.com/office/powerpoint/2010/main" val="32464154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075" t="35569" r="848" b="24356"/>
          <a:stretch/>
        </p:blipFill>
        <p:spPr>
          <a:xfrm>
            <a:off x="197156" y="261626"/>
            <a:ext cx="3325178" cy="912828"/>
          </a:xfrm>
          <a:prstGeom prst="rect">
            <a:avLst/>
          </a:prstGeom>
        </p:spPr>
      </p:pic>
      <p:pic>
        <p:nvPicPr>
          <p:cNvPr id="4" name="Picture 3"/>
          <p:cNvPicPr>
            <a:picLocks noChangeAspect="1"/>
          </p:cNvPicPr>
          <p:nvPr/>
        </p:nvPicPr>
        <p:blipFill rotWithShape="1">
          <a:blip r:embed="rId4"/>
          <a:srcRect l="25552" t="34951" r="849" b="21034"/>
          <a:stretch/>
        </p:blipFill>
        <p:spPr>
          <a:xfrm>
            <a:off x="197156" y="1174453"/>
            <a:ext cx="3325178" cy="1118015"/>
          </a:xfrm>
          <a:prstGeom prst="rect">
            <a:avLst/>
          </a:prstGeom>
        </p:spPr>
      </p:pic>
    </p:spTree>
    <p:extLst>
      <p:ext uri="{BB962C8B-B14F-4D97-AF65-F5344CB8AC3E}">
        <p14:creationId xmlns:p14="http://schemas.microsoft.com/office/powerpoint/2010/main" val="21556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87" y="292492"/>
            <a:ext cx="3369164" cy="1538883"/>
          </a:xfrm>
          <a:prstGeom prst="rect">
            <a:avLst/>
          </a:prstGeom>
          <a:noFill/>
        </p:spPr>
        <p:txBody>
          <a:bodyPr wrap="square" rtlCol="0">
            <a:spAutoFit/>
          </a:bodyPr>
          <a:lstStyle/>
          <a:p>
            <a:r>
              <a:rPr lang="en-US" sz="1400" dirty="0" smtClean="0">
                <a:latin typeface="Trebuchet MS" panose="020B0603020202020204" pitchFamily="34" charset="0"/>
              </a:rPr>
              <a:t>Post-intervention assessment of patients’ social needs</a:t>
            </a:r>
          </a:p>
          <a:p>
            <a:endParaRPr lang="en-US" sz="800" dirty="0" smtClean="0">
              <a:latin typeface="Trebuchet MS" panose="020B0603020202020204" pitchFamily="34" charset="0"/>
            </a:endParaRPr>
          </a:p>
          <a:p>
            <a:pPr marL="171450" lvl="1" indent="-171450">
              <a:buFont typeface="Arial" panose="020B0604020202020204" pitchFamily="34" charset="0"/>
              <a:buChar char="•"/>
            </a:pPr>
            <a:r>
              <a:rPr lang="en-US" sz="900" dirty="0">
                <a:latin typeface="Trebuchet MS" panose="020B0603020202020204" pitchFamily="34" charset="0"/>
              </a:rPr>
              <a:t>16/90 (17.8%)  = </a:t>
            </a:r>
            <a:r>
              <a:rPr lang="en-US" sz="900" u="sng" dirty="0">
                <a:latin typeface="Trebuchet MS" panose="020B0603020202020204" pitchFamily="34" charset="0"/>
              </a:rPr>
              <a:t>chronic care coordinator</a:t>
            </a:r>
            <a:r>
              <a:rPr lang="en-US" sz="900" dirty="0">
                <a:latin typeface="Trebuchet MS" panose="020B0603020202020204" pitchFamily="34" charset="0"/>
              </a:rPr>
              <a:t> attempted to follow-up with these patients  </a:t>
            </a:r>
          </a:p>
          <a:p>
            <a:pPr marL="325069" lvl="1" indent="-171450">
              <a:buFont typeface="Arial" panose="020B0604020202020204" pitchFamily="34" charset="0"/>
              <a:buChar char="•"/>
            </a:pPr>
            <a:r>
              <a:rPr lang="en-US" sz="800" dirty="0">
                <a:latin typeface="Trebuchet MS" panose="020B0603020202020204" pitchFamily="34" charset="0"/>
              </a:rPr>
              <a:t>1/16 (6.3%) patients = </a:t>
            </a:r>
            <a:r>
              <a:rPr lang="en-US" sz="800" dirty="0" smtClean="0">
                <a:latin typeface="Trebuchet MS" panose="020B0603020202020204" pitchFamily="34" charset="0"/>
              </a:rPr>
              <a:t>care discontinued </a:t>
            </a:r>
            <a:r>
              <a:rPr lang="en-US" sz="800" dirty="0">
                <a:latin typeface="Trebuchet MS" panose="020B0603020202020204" pitchFamily="34" charset="0"/>
              </a:rPr>
              <a:t>from the clinic </a:t>
            </a:r>
          </a:p>
          <a:p>
            <a:pPr marL="325069" lvl="1" indent="-171450">
              <a:buFont typeface="Arial" panose="020B0604020202020204" pitchFamily="34" charset="0"/>
              <a:buChar char="•"/>
            </a:pPr>
            <a:r>
              <a:rPr lang="en-US" sz="800" dirty="0">
                <a:latin typeface="Trebuchet MS" panose="020B0603020202020204" pitchFamily="34" charset="0"/>
              </a:rPr>
              <a:t>3/16 (18.8%) patients = resources NOT wanted/needed/provided</a:t>
            </a:r>
          </a:p>
          <a:p>
            <a:pPr marL="325069" lvl="1" indent="-171450">
              <a:buFont typeface="Arial" panose="020B0604020202020204" pitchFamily="34" charset="0"/>
              <a:buChar char="•"/>
            </a:pPr>
            <a:r>
              <a:rPr lang="en-US" sz="800" dirty="0">
                <a:latin typeface="Trebuchet MS" panose="020B0603020202020204" pitchFamily="34" charset="0"/>
              </a:rPr>
              <a:t>10/16 (62.5%) patients = resources wanted/needed/provided </a:t>
            </a:r>
          </a:p>
          <a:p>
            <a:pPr marL="325069" lvl="1" indent="-171450">
              <a:buFont typeface="Arial" panose="020B0604020202020204" pitchFamily="34" charset="0"/>
              <a:buChar char="•"/>
            </a:pPr>
            <a:r>
              <a:rPr lang="en-US" sz="800" dirty="0">
                <a:latin typeface="Trebuchet MS" panose="020B0603020202020204" pitchFamily="34" charset="0"/>
              </a:rPr>
              <a:t>2/16 (12.5%) patients = unable to be reached </a:t>
            </a:r>
            <a:endParaRPr lang="en-US" sz="800" dirty="0">
              <a:latin typeface="Trebuchet MS" panose="020B0603020202020204" pitchFamily="34" charset="0"/>
            </a:endParaRPr>
          </a:p>
        </p:txBody>
      </p:sp>
    </p:spTree>
    <p:extLst>
      <p:ext uri="{BB962C8B-B14F-4D97-AF65-F5344CB8AC3E}">
        <p14:creationId xmlns:p14="http://schemas.microsoft.com/office/powerpoint/2010/main" val="2702448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86" y="292492"/>
            <a:ext cx="3424397" cy="2123658"/>
          </a:xfrm>
          <a:prstGeom prst="rect">
            <a:avLst/>
          </a:prstGeom>
          <a:noFill/>
        </p:spPr>
        <p:txBody>
          <a:bodyPr wrap="square" rtlCol="0">
            <a:spAutoFit/>
          </a:bodyPr>
          <a:lstStyle/>
          <a:p>
            <a:r>
              <a:rPr lang="en-US" sz="1400" dirty="0" smtClean="0">
                <a:latin typeface="Trebuchet MS" panose="020B0603020202020204" pitchFamily="34" charset="0"/>
              </a:rPr>
              <a:t>Post-intervention assessment of patients’ social needs</a:t>
            </a:r>
          </a:p>
          <a:p>
            <a:endParaRPr lang="en-US" sz="800" dirty="0" smtClean="0">
              <a:latin typeface="Trebuchet MS" panose="020B0603020202020204" pitchFamily="34" charset="0"/>
            </a:endParaRPr>
          </a:p>
          <a:p>
            <a:pPr marL="171450" lvl="1" indent="-171450">
              <a:buFont typeface="Arial" panose="020B0604020202020204" pitchFamily="34" charset="0"/>
              <a:buChar char="•"/>
            </a:pPr>
            <a:r>
              <a:rPr lang="en-US" sz="800" dirty="0">
                <a:latin typeface="Trebuchet MS" panose="020B0603020202020204" pitchFamily="34" charset="0"/>
              </a:rPr>
              <a:t>32/90 (35.6%) = </a:t>
            </a:r>
            <a:r>
              <a:rPr lang="en-US" sz="800" u="sng" dirty="0">
                <a:latin typeface="Trebuchet MS" panose="020B0603020202020204" pitchFamily="34" charset="0"/>
              </a:rPr>
              <a:t>PharmD students</a:t>
            </a:r>
            <a:r>
              <a:rPr lang="en-US" sz="800" dirty="0">
                <a:latin typeface="Trebuchet MS" panose="020B0603020202020204" pitchFamily="34" charset="0"/>
              </a:rPr>
              <a:t> attempted to follow-up with these patients  </a:t>
            </a:r>
          </a:p>
          <a:p>
            <a:pPr marL="325069" lvl="1" indent="-171450">
              <a:buFont typeface="Arial" panose="020B0604020202020204" pitchFamily="34" charset="0"/>
              <a:buChar char="•"/>
            </a:pPr>
            <a:r>
              <a:rPr lang="en-US" sz="800" dirty="0">
                <a:latin typeface="Trebuchet MS" panose="020B0603020202020204" pitchFamily="34" charset="0"/>
              </a:rPr>
              <a:t>3/32 (9.4%) patients = resources </a:t>
            </a:r>
            <a:r>
              <a:rPr lang="en-US" sz="800" dirty="0" smtClean="0">
                <a:latin typeface="Trebuchet MS" panose="020B0603020202020204" pitchFamily="34" charset="0"/>
              </a:rPr>
              <a:t>NOT wanted/needed/provided</a:t>
            </a:r>
            <a:endParaRPr lang="en-US" sz="800" dirty="0">
              <a:latin typeface="Trebuchet MS" panose="020B0603020202020204" pitchFamily="34" charset="0"/>
            </a:endParaRPr>
          </a:p>
          <a:p>
            <a:pPr marL="325069" lvl="1" indent="-171450">
              <a:buFont typeface="Arial" panose="020B0604020202020204" pitchFamily="34" charset="0"/>
              <a:buChar char="•"/>
            </a:pPr>
            <a:r>
              <a:rPr lang="en-US" sz="800" dirty="0">
                <a:latin typeface="Trebuchet MS" panose="020B0603020202020204" pitchFamily="34" charset="0"/>
              </a:rPr>
              <a:t>8/32 (25%) patients = resources wanted/needed/provided </a:t>
            </a:r>
          </a:p>
          <a:p>
            <a:pPr marL="325069" lvl="1" indent="-171450">
              <a:buFont typeface="Arial" panose="020B0604020202020204" pitchFamily="34" charset="0"/>
              <a:buChar char="•"/>
            </a:pPr>
            <a:r>
              <a:rPr lang="en-US" sz="800" dirty="0">
                <a:latin typeface="Trebuchet MS" panose="020B0603020202020204" pitchFamily="34" charset="0"/>
              </a:rPr>
              <a:t>21/32 (65.6%) patients = unable to be </a:t>
            </a:r>
            <a:r>
              <a:rPr lang="en-US" sz="800" dirty="0" smtClean="0">
                <a:latin typeface="Trebuchet MS" panose="020B0603020202020204" pitchFamily="34" charset="0"/>
              </a:rPr>
              <a:t>reached</a:t>
            </a:r>
          </a:p>
          <a:p>
            <a:pPr marL="325069" lvl="1" indent="-171450">
              <a:buFont typeface="Arial" panose="020B0604020202020204" pitchFamily="34" charset="0"/>
              <a:buChar char="•"/>
            </a:pPr>
            <a:r>
              <a:rPr lang="en-US" sz="800" dirty="0" smtClean="0">
                <a:latin typeface="Trebuchet MS" panose="020B0603020202020204" pitchFamily="34" charset="0"/>
              </a:rPr>
              <a:t>3/21 (14.3%) = subscriber not in service, disconnected or wrong number </a:t>
            </a:r>
          </a:p>
          <a:p>
            <a:pPr marL="325069" lvl="1" indent="-171450">
              <a:buFont typeface="Arial" panose="020B0604020202020204" pitchFamily="34" charset="0"/>
              <a:buChar char="•"/>
            </a:pPr>
            <a:r>
              <a:rPr lang="en-US" sz="800" dirty="0" smtClean="0">
                <a:latin typeface="Trebuchet MS" panose="020B0603020202020204" pitchFamily="34" charset="0"/>
              </a:rPr>
              <a:t>2/21 </a:t>
            </a:r>
            <a:r>
              <a:rPr lang="en-US" sz="800" dirty="0">
                <a:latin typeface="Trebuchet MS" panose="020B0603020202020204" pitchFamily="34" charset="0"/>
              </a:rPr>
              <a:t>(9.5%) = automated message “not accepting calls” or “</a:t>
            </a:r>
            <a:r>
              <a:rPr lang="en-US" sz="800" dirty="0" smtClean="0">
                <a:latin typeface="Trebuchet MS" panose="020B0603020202020204" pitchFamily="34" charset="0"/>
              </a:rPr>
              <a:t>unavailable”</a:t>
            </a:r>
          </a:p>
          <a:p>
            <a:pPr marL="325069" lvl="1" indent="-171450">
              <a:buFont typeface="Arial" panose="020B0604020202020204" pitchFamily="34" charset="0"/>
              <a:buChar char="•"/>
            </a:pPr>
            <a:r>
              <a:rPr lang="en-US" sz="800" dirty="0" smtClean="0">
                <a:latin typeface="Trebuchet MS" panose="020B0603020202020204" pitchFamily="34" charset="0"/>
              </a:rPr>
              <a:t>2/21 </a:t>
            </a:r>
            <a:r>
              <a:rPr lang="en-US" sz="800" dirty="0">
                <a:latin typeface="Trebuchet MS" panose="020B0603020202020204" pitchFamily="34" charset="0"/>
              </a:rPr>
              <a:t>(9.5%) = phone didn’t ring – went straight to voicemail or </a:t>
            </a:r>
            <a:r>
              <a:rPr lang="en-US" sz="800" dirty="0" smtClean="0">
                <a:latin typeface="Trebuchet MS" panose="020B0603020202020204" pitchFamily="34" charset="0"/>
              </a:rPr>
              <a:t>static</a:t>
            </a:r>
          </a:p>
          <a:p>
            <a:pPr marL="325069" lvl="1" indent="-171450">
              <a:buFont typeface="Arial" panose="020B0604020202020204" pitchFamily="34" charset="0"/>
              <a:buChar char="•"/>
            </a:pPr>
            <a:r>
              <a:rPr lang="en-US" sz="800" dirty="0" smtClean="0">
                <a:latin typeface="Trebuchet MS" panose="020B0603020202020204" pitchFamily="34" charset="0"/>
              </a:rPr>
              <a:t>14/21 </a:t>
            </a:r>
            <a:r>
              <a:rPr lang="en-US" sz="800" dirty="0">
                <a:latin typeface="Trebuchet MS" panose="020B0603020202020204" pitchFamily="34" charset="0"/>
              </a:rPr>
              <a:t>(66.7%) = rang – no answer </a:t>
            </a:r>
            <a:endParaRPr lang="en-US" sz="800" dirty="0">
              <a:latin typeface="Trebuchet MS" panose="020B0603020202020204" pitchFamily="34" charset="0"/>
            </a:endParaRPr>
          </a:p>
        </p:txBody>
      </p:sp>
    </p:spTree>
    <p:extLst>
      <p:ext uri="{BB962C8B-B14F-4D97-AF65-F5344CB8AC3E}">
        <p14:creationId xmlns:p14="http://schemas.microsoft.com/office/powerpoint/2010/main" val="2611326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3149600" cy="2235200"/>
          </a:xfrm>
          <a:prstGeom prst="rect">
            <a:avLst/>
          </a:prstGeom>
        </p:spPr>
      </p:pic>
    </p:spTree>
    <p:extLst>
      <p:ext uri="{BB962C8B-B14F-4D97-AF65-F5344CB8AC3E}">
        <p14:creationId xmlns:p14="http://schemas.microsoft.com/office/powerpoint/2010/main" val="15612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17" y="605474"/>
            <a:ext cx="3467355" cy="1277273"/>
          </a:xfrm>
          <a:prstGeom prst="rect">
            <a:avLst/>
          </a:prstGeom>
          <a:noFill/>
        </p:spPr>
        <p:txBody>
          <a:bodyPr wrap="square" rtlCol="0">
            <a:spAutoFit/>
          </a:bodyPr>
          <a:lstStyle/>
          <a:p>
            <a:r>
              <a:rPr lang="en-US" sz="1400" dirty="0" smtClean="0">
                <a:latin typeface="Trebuchet MS" panose="020B0603020202020204" pitchFamily="34" charset="0"/>
              </a:rPr>
              <a:t>Post-intervention assessment of patients’ social needs</a:t>
            </a:r>
          </a:p>
          <a:p>
            <a:endParaRPr lang="en-US" sz="800" dirty="0" smtClean="0">
              <a:latin typeface="Trebuchet MS" panose="020B0603020202020204" pitchFamily="34" charset="0"/>
            </a:endParaRPr>
          </a:p>
          <a:p>
            <a:pPr marL="171450" lvl="1" indent="-171450">
              <a:buFont typeface="Arial" panose="020B0604020202020204" pitchFamily="34" charset="0"/>
              <a:buChar char="•"/>
            </a:pPr>
            <a:r>
              <a:rPr lang="en-US" sz="900" dirty="0">
                <a:latin typeface="Trebuchet MS" panose="020B0603020202020204" pitchFamily="34" charset="0"/>
              </a:rPr>
              <a:t>Summary of combined data:  </a:t>
            </a:r>
          </a:p>
          <a:p>
            <a:pPr marL="325069" lvl="1" indent="-171450">
              <a:buFont typeface="Arial" panose="020B0604020202020204" pitchFamily="34" charset="0"/>
              <a:buChar char="•"/>
            </a:pPr>
            <a:r>
              <a:rPr lang="en-US" sz="800" dirty="0">
                <a:latin typeface="Trebuchet MS" panose="020B0603020202020204" pitchFamily="34" charset="0"/>
              </a:rPr>
              <a:t>22/90 (24.4%) patients = resources NOT wanted/needed/provided</a:t>
            </a:r>
          </a:p>
          <a:p>
            <a:pPr marL="325069" lvl="1" indent="-171450">
              <a:buFont typeface="Arial" panose="020B0604020202020204" pitchFamily="34" charset="0"/>
              <a:buChar char="•"/>
            </a:pPr>
            <a:r>
              <a:rPr lang="en-US" sz="800" dirty="0">
                <a:latin typeface="Trebuchet MS" panose="020B0603020202020204" pitchFamily="34" charset="0"/>
              </a:rPr>
              <a:t>36/90 (40%) patients = resources wanted/needed/provided </a:t>
            </a:r>
          </a:p>
          <a:p>
            <a:pPr marL="325069" lvl="1" indent="-171450">
              <a:buFont typeface="Arial" panose="020B0604020202020204" pitchFamily="34" charset="0"/>
              <a:buChar char="•"/>
            </a:pPr>
            <a:r>
              <a:rPr lang="en-US" sz="800" dirty="0">
                <a:latin typeface="Trebuchet MS" panose="020B0603020202020204" pitchFamily="34" charset="0"/>
              </a:rPr>
              <a:t>23/90 (25.6%) patients = unable to be reached</a:t>
            </a:r>
          </a:p>
        </p:txBody>
      </p:sp>
    </p:spTree>
    <p:extLst>
      <p:ext uri="{BB962C8B-B14F-4D97-AF65-F5344CB8AC3E}">
        <p14:creationId xmlns:p14="http://schemas.microsoft.com/office/powerpoint/2010/main" val="24832453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97" y="426720"/>
            <a:ext cx="3495317" cy="1828800"/>
          </a:xfrm>
          <a:prstGeom prst="rect">
            <a:avLst/>
          </a:prstGeom>
        </p:spPr>
      </p:pic>
    </p:spTree>
    <p:extLst>
      <p:ext uri="{BB962C8B-B14F-4D97-AF65-F5344CB8AC3E}">
        <p14:creationId xmlns:p14="http://schemas.microsoft.com/office/powerpoint/2010/main" val="28487701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4294967295"/>
          </p:nvPr>
        </p:nvSpPr>
        <p:spPr>
          <a:xfrm>
            <a:off x="366713" y="398463"/>
            <a:ext cx="3290887" cy="1433512"/>
          </a:xfrm>
        </p:spPr>
        <p:txBody>
          <a:bodyPr/>
          <a:lstStyle/>
          <a:p>
            <a:pPr eaLnBrk="1" hangingPunct="1"/>
            <a:r>
              <a:rPr lang="en-US" altLang="en-US" sz="1120" b="1" dirty="0">
                <a:effectLst>
                  <a:outerShdw blurRad="38100" dist="38100" dir="2700000" algn="tl">
                    <a:srgbClr val="000000">
                      <a:alpha val="43137"/>
                    </a:srgbClr>
                  </a:outerShdw>
                </a:effectLst>
                <a:cs typeface="Arial" pitchFamily="34" charset="0"/>
              </a:rPr>
              <a:t>EHR + TEAMWORK!</a:t>
            </a:r>
          </a:p>
          <a:p>
            <a:pPr marL="43891" indent="0">
              <a:buNone/>
            </a:pPr>
            <a:endParaRPr lang="en-US" altLang="en-US" sz="1120" dirty="0">
              <a:cs typeface="Arial" pitchFamily="34" charset="0"/>
            </a:endParaRPr>
          </a:p>
          <a:p>
            <a:pPr eaLnBrk="1" hangingPunct="1">
              <a:buFont typeface="Arial" pitchFamily="34" charset="0"/>
              <a:buNone/>
            </a:pPr>
            <a:endParaRPr lang="en-US" altLang="en-US" dirty="0" smtClean="0"/>
          </a:p>
        </p:txBody>
      </p:sp>
      <p:pic>
        <p:nvPicPr>
          <p:cNvPr id="6" name="Picture 2" descr="http://i1.wp.com/pairadimes.davidtruss.com/wp-content/uploads/2012/11/Challenging-the-Status-Qu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00" y="655390"/>
            <a:ext cx="1465580" cy="146558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22E4EAA7-D23D-4D78-A73D-24E25AD1F169" descr="22E4EAA7-D23D-4D78-A73D-24E25AD1F1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6920" y="733865"/>
            <a:ext cx="1701120" cy="1465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291083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Trebuchet MS" panose="020B0603020202020204" pitchFamily="34" charset="0"/>
              </a:rPr>
              <a:t> </a:t>
            </a:r>
            <a:r>
              <a:rPr lang="en-US" sz="1600" dirty="0" smtClean="0">
                <a:latin typeface="Trebuchet MS" panose="020B0603020202020204" pitchFamily="34" charset="0"/>
              </a:rPr>
              <a:t> </a:t>
            </a:r>
            <a:r>
              <a:rPr lang="en-US" sz="1600" dirty="0">
                <a:latin typeface="Trebuchet MS" panose="020B0603020202020204" pitchFamily="34" charset="0"/>
              </a:rPr>
              <a:t/>
            </a:r>
            <a:br>
              <a:rPr lang="en-US" sz="1600" dirty="0">
                <a:latin typeface="Trebuchet MS" panose="020B0603020202020204" pitchFamily="34" charset="0"/>
              </a:rPr>
            </a:br>
            <a:endParaRPr lang="en-US" sz="1600" dirty="0">
              <a:latin typeface="Trebuchet MS" panose="020B0603020202020204" pitchFamily="34" charset="0"/>
            </a:endParaRPr>
          </a:p>
        </p:txBody>
      </p:sp>
      <p:sp>
        <p:nvSpPr>
          <p:cNvPr id="3" name="Content Placeholder 2"/>
          <p:cNvSpPr>
            <a:spLocks noGrp="1"/>
          </p:cNvSpPr>
          <p:nvPr>
            <p:ph idx="1"/>
          </p:nvPr>
        </p:nvSpPr>
        <p:spPr>
          <a:xfrm>
            <a:off x="167730" y="308407"/>
            <a:ext cx="3365304" cy="1713914"/>
          </a:xfrm>
        </p:spPr>
        <p:txBody>
          <a:bodyPr>
            <a:noAutofit/>
          </a:bodyPr>
          <a:lstStyle/>
          <a:p>
            <a:pPr marL="0" indent="0">
              <a:lnSpc>
                <a:spcPct val="100000"/>
              </a:lnSpc>
              <a:buNone/>
            </a:pPr>
            <a:r>
              <a:rPr lang="en-US" sz="1600" dirty="0" smtClean="0">
                <a:latin typeface="Trebuchet MS" panose="020B0603020202020204" pitchFamily="34" charset="0"/>
              </a:rPr>
              <a:t>Challenges</a:t>
            </a:r>
          </a:p>
          <a:p>
            <a:pPr>
              <a:lnSpc>
                <a:spcPct val="100000"/>
              </a:lnSpc>
            </a:pPr>
            <a:r>
              <a:rPr lang="en-US" sz="800" dirty="0" smtClean="0">
                <a:latin typeface="Trebuchet MS" panose="020B0603020202020204" pitchFamily="34" charset="0"/>
              </a:rPr>
              <a:t>Buy in from the various stakeholders</a:t>
            </a:r>
          </a:p>
          <a:p>
            <a:pPr lvl="1">
              <a:lnSpc>
                <a:spcPct val="100000"/>
              </a:lnSpc>
            </a:pPr>
            <a:r>
              <a:rPr lang="en-US" sz="800" dirty="0">
                <a:latin typeface="Trebuchet MS" panose="020B0603020202020204" pitchFamily="34" charset="0"/>
              </a:rPr>
              <a:t>Patients – ‘Why do you need to know all this about me? You can’t change this</a:t>
            </a:r>
            <a:r>
              <a:rPr lang="en-US" sz="800" dirty="0" smtClean="0">
                <a:latin typeface="Trebuchet MS" panose="020B0603020202020204" pitchFamily="34" charset="0"/>
              </a:rPr>
              <a:t>!’</a:t>
            </a:r>
          </a:p>
          <a:p>
            <a:pPr lvl="1">
              <a:lnSpc>
                <a:spcPct val="100000"/>
              </a:lnSpc>
            </a:pPr>
            <a:r>
              <a:rPr lang="en-US" sz="800" dirty="0" smtClean="0">
                <a:latin typeface="Trebuchet MS" panose="020B0603020202020204" pitchFamily="34" charset="0"/>
              </a:rPr>
              <a:t>Nurses – ‘One more thing to do’</a:t>
            </a:r>
          </a:p>
          <a:p>
            <a:pPr lvl="1">
              <a:lnSpc>
                <a:spcPct val="100000"/>
              </a:lnSpc>
            </a:pPr>
            <a:r>
              <a:rPr lang="en-US" sz="800" dirty="0" smtClean="0">
                <a:latin typeface="Trebuchet MS" panose="020B0603020202020204" pitchFamily="34" charset="0"/>
              </a:rPr>
              <a:t>Residents – ‘One more thing to do’</a:t>
            </a:r>
          </a:p>
          <a:p>
            <a:pPr>
              <a:lnSpc>
                <a:spcPct val="100000"/>
              </a:lnSpc>
            </a:pPr>
            <a:r>
              <a:rPr lang="en-US" sz="800" dirty="0" smtClean="0">
                <a:latin typeface="Trebuchet MS" panose="020B0603020202020204" pitchFamily="34" charset="0"/>
              </a:rPr>
              <a:t>Educating rest of the clinic staff/providers not directly involved in the QI project (front desk, medical records)</a:t>
            </a:r>
          </a:p>
          <a:p>
            <a:pPr>
              <a:lnSpc>
                <a:spcPct val="100000"/>
              </a:lnSpc>
            </a:pPr>
            <a:r>
              <a:rPr lang="en-US" sz="800" dirty="0" smtClean="0">
                <a:latin typeface="Trebuchet MS" panose="020B0603020202020204" pitchFamily="34" charset="0"/>
              </a:rPr>
              <a:t>Staff absorbed for ‘other duties’</a:t>
            </a:r>
          </a:p>
          <a:p>
            <a:endParaRPr lang="en-US" sz="900"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fld id="{B8E53858-325E-4866-9FF4-D49D596ED495}" type="slidenum">
              <a:rPr lang="en-US" smtClean="0"/>
              <a:t>63</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450" y="1893493"/>
            <a:ext cx="990149" cy="552399"/>
          </a:xfrm>
          <a:prstGeom prst="rect">
            <a:avLst/>
          </a:prstGeom>
        </p:spPr>
      </p:pic>
    </p:spTree>
    <p:extLst>
      <p:ext uri="{BB962C8B-B14F-4D97-AF65-F5344CB8AC3E}">
        <p14:creationId xmlns:p14="http://schemas.microsoft.com/office/powerpoint/2010/main" val="39499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122" y="535653"/>
            <a:ext cx="3127356" cy="1569660"/>
          </a:xfrm>
          <a:prstGeom prst="rect">
            <a:avLst/>
          </a:prstGeom>
          <a:noFill/>
        </p:spPr>
        <p:txBody>
          <a:bodyPr wrap="square" rtlCol="0">
            <a:spAutoFit/>
          </a:bodyPr>
          <a:lstStyle/>
          <a:p>
            <a:r>
              <a:rPr lang="en-US" sz="1600" dirty="0" smtClean="0">
                <a:latin typeface="Trebuchet MS" panose="020B0603020202020204" pitchFamily="34" charset="0"/>
              </a:rPr>
              <a:t>Challenges</a:t>
            </a:r>
          </a:p>
          <a:p>
            <a:pPr marL="171450" indent="-171450">
              <a:lnSpc>
                <a:spcPct val="100000"/>
              </a:lnSpc>
              <a:buFont typeface="Arial" panose="020B0604020202020204" pitchFamily="34" charset="0"/>
              <a:buChar char="•"/>
            </a:pPr>
            <a:endParaRPr lang="en-US" sz="800" dirty="0" smtClean="0">
              <a:latin typeface="Trebuchet MS" panose="020B0603020202020204" pitchFamily="34" charset="0"/>
            </a:endParaRP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Gathering </a:t>
            </a:r>
            <a:r>
              <a:rPr lang="en-US" sz="800" dirty="0">
                <a:latin typeface="Trebuchet MS" panose="020B0603020202020204" pitchFamily="34" charset="0"/>
              </a:rPr>
              <a:t>meaningful data from </a:t>
            </a:r>
            <a:r>
              <a:rPr lang="en-US" sz="800" dirty="0" smtClean="0">
                <a:latin typeface="Trebuchet MS" panose="020B0603020202020204" pitchFamily="34" charset="0"/>
              </a:rPr>
              <a:t>EMR</a:t>
            </a: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SDOH </a:t>
            </a:r>
            <a:r>
              <a:rPr lang="en-US" sz="800" dirty="0" smtClean="0">
                <a:latin typeface="Trebuchet MS" panose="020B0603020202020204" pitchFamily="34" charset="0"/>
              </a:rPr>
              <a:t>screening tools, order </a:t>
            </a:r>
            <a:r>
              <a:rPr lang="en-US" sz="800" dirty="0" smtClean="0">
                <a:latin typeface="Trebuchet MS" panose="020B0603020202020204" pitchFamily="34" charset="0"/>
              </a:rPr>
              <a:t>sets and flow charts not implemented consistently</a:t>
            </a:r>
          </a:p>
          <a:p>
            <a:pPr marL="171450" indent="-171450">
              <a:lnSpc>
                <a:spcPct val="150000"/>
              </a:lnSpc>
              <a:buFont typeface="Arial" panose="020B0604020202020204" pitchFamily="34" charset="0"/>
              <a:buChar char="•"/>
            </a:pPr>
            <a:r>
              <a:rPr lang="en-US" sz="800" dirty="0" err="1" smtClean="0">
                <a:latin typeface="Trebuchet MS" panose="020B0603020202020204" pitchFamily="34" charset="0"/>
              </a:rPr>
              <a:t>Remeasuring</a:t>
            </a:r>
            <a:r>
              <a:rPr lang="en-US" sz="800" dirty="0" smtClean="0">
                <a:latin typeface="Trebuchet MS" panose="020B0603020202020204" pitchFamily="34" charset="0"/>
              </a:rPr>
              <a:t> post-intervention </a:t>
            </a:r>
            <a:endParaRPr lang="en-US" sz="800" dirty="0">
              <a:latin typeface="Trebuchet MS" panose="020B0603020202020204" pitchFamily="34" charset="0"/>
            </a:endParaRPr>
          </a:p>
          <a:p>
            <a:pPr marL="171450" indent="-171450">
              <a:lnSpc>
                <a:spcPct val="150000"/>
              </a:lnSpc>
              <a:buFont typeface="Arial" panose="020B0604020202020204" pitchFamily="34" charset="0"/>
              <a:buChar char="•"/>
            </a:pPr>
            <a:r>
              <a:rPr lang="en-US" sz="800" dirty="0">
                <a:latin typeface="Trebuchet MS" panose="020B0603020202020204" pitchFamily="34" charset="0"/>
              </a:rPr>
              <a:t>Sustaining process long-term </a:t>
            </a:r>
          </a:p>
          <a:p>
            <a:pPr marL="171450" indent="-171450">
              <a:lnSpc>
                <a:spcPct val="150000"/>
              </a:lnSpc>
              <a:buFont typeface="Arial" panose="020B0604020202020204" pitchFamily="34" charset="0"/>
              <a:buChar char="•"/>
            </a:pPr>
            <a:endParaRPr lang="en-US" sz="800" dirty="0">
              <a:latin typeface="Trebuchet MS" panose="020B0603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48416" y="1844797"/>
            <a:ext cx="990149" cy="552399"/>
          </a:xfrm>
          <a:prstGeom prst="rect">
            <a:avLst/>
          </a:prstGeom>
        </p:spPr>
      </p:pic>
    </p:spTree>
    <p:extLst>
      <p:ext uri="{BB962C8B-B14F-4D97-AF65-F5344CB8AC3E}">
        <p14:creationId xmlns:p14="http://schemas.microsoft.com/office/powerpoint/2010/main" val="32126754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smtClean="0">
                <a:latin typeface="Trebuchet MS" panose="020B0603020202020204" pitchFamily="34" charset="0"/>
              </a:rPr>
              <a:t/>
            </a:r>
            <a:br>
              <a:rPr lang="en-US" sz="1800" dirty="0" smtClean="0">
                <a:latin typeface="Trebuchet MS" panose="020B0603020202020204" pitchFamily="34" charset="0"/>
              </a:rPr>
            </a:br>
            <a:r>
              <a:rPr lang="en-US" sz="1800" dirty="0" smtClean="0">
                <a:latin typeface="Trebuchet MS" panose="020B0603020202020204" pitchFamily="34" charset="0"/>
              </a:rPr>
              <a:t>    </a:t>
            </a:r>
            <a:br>
              <a:rPr lang="en-US" sz="1800" dirty="0" smtClean="0">
                <a:latin typeface="Trebuchet MS" panose="020B0603020202020204" pitchFamily="34" charset="0"/>
              </a:rPr>
            </a:br>
            <a:r>
              <a:rPr lang="en-US" sz="1800" dirty="0" smtClean="0">
                <a:latin typeface="Trebuchet MS" panose="020B0603020202020204" pitchFamily="34" charset="0"/>
              </a:rPr>
              <a:t>    </a:t>
            </a:r>
            <a:br>
              <a:rPr lang="en-US" sz="1800" dirty="0" smtClean="0">
                <a:latin typeface="Trebuchet MS" panose="020B0603020202020204" pitchFamily="34" charset="0"/>
              </a:rPr>
            </a:br>
            <a:r>
              <a:rPr lang="en-US" sz="1800" dirty="0">
                <a:latin typeface="Trebuchet MS" panose="020B0603020202020204" pitchFamily="34" charset="0"/>
              </a:rPr>
              <a:t> </a:t>
            </a:r>
            <a:r>
              <a:rPr lang="en-US" sz="1800" dirty="0" smtClean="0">
                <a:latin typeface="Trebuchet MS" panose="020B0603020202020204" pitchFamily="34" charset="0"/>
              </a:rPr>
              <a:t>  </a:t>
            </a:r>
            <a:br>
              <a:rPr lang="en-US" sz="1800" dirty="0" smtClean="0">
                <a:latin typeface="Trebuchet MS" panose="020B0603020202020204" pitchFamily="34" charset="0"/>
              </a:rPr>
            </a:br>
            <a:r>
              <a:rPr lang="en-US" sz="1800" dirty="0">
                <a:latin typeface="Trebuchet MS" panose="020B0603020202020204" pitchFamily="34" charset="0"/>
              </a:rPr>
              <a:t> </a:t>
            </a:r>
            <a:r>
              <a:rPr lang="en-US" sz="1800" dirty="0" smtClean="0">
                <a:latin typeface="Trebuchet MS" panose="020B0603020202020204" pitchFamily="34" charset="0"/>
              </a:rPr>
              <a:t>  </a:t>
            </a:r>
            <a:endParaRPr lang="en-US" sz="800" dirty="0">
              <a:latin typeface="Trebuchet MS" panose="020B0603020202020204" pitchFamily="34" charset="0"/>
            </a:endParaRPr>
          </a:p>
        </p:txBody>
      </p:sp>
      <p:sp>
        <p:nvSpPr>
          <p:cNvPr id="3" name="Content Placeholder 2"/>
          <p:cNvSpPr>
            <a:spLocks noGrp="1"/>
          </p:cNvSpPr>
          <p:nvPr>
            <p:ph idx="1"/>
          </p:nvPr>
        </p:nvSpPr>
        <p:spPr/>
        <p:txBody>
          <a:bodyPr/>
          <a:lstStyle/>
          <a:p>
            <a:endParaRPr lang="en-US" sz="800" dirty="0" smtClean="0">
              <a:latin typeface="Trebuchet MS" panose="020B0603020202020204" pitchFamily="34" charset="0"/>
            </a:endParaRPr>
          </a:p>
          <a:p>
            <a:endParaRPr lang="en-US" sz="800" dirty="0">
              <a:latin typeface="Trebuchet MS" panose="020B0603020202020204" pitchFamily="34" charset="0"/>
            </a:endParaRPr>
          </a:p>
          <a:p>
            <a:endParaRPr lang="en-US" sz="800" dirty="0">
              <a:latin typeface="Trebuchet MS" panose="020B0603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03" y="37875"/>
            <a:ext cx="1439249" cy="23387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875"/>
            <a:ext cx="890877" cy="953924"/>
          </a:xfrm>
          <a:prstGeom prst="rect">
            <a:avLst/>
          </a:prstGeom>
        </p:spPr>
      </p:pic>
      <p:sp>
        <p:nvSpPr>
          <p:cNvPr id="6" name="TextBox 5"/>
          <p:cNvSpPr txBox="1"/>
          <p:nvPr/>
        </p:nvSpPr>
        <p:spPr>
          <a:xfrm>
            <a:off x="0" y="724931"/>
            <a:ext cx="3786614" cy="1446550"/>
          </a:xfrm>
          <a:prstGeom prst="rect">
            <a:avLst/>
          </a:prstGeom>
          <a:noFill/>
        </p:spPr>
        <p:txBody>
          <a:bodyPr wrap="none" rtlCol="0">
            <a:spAutoFit/>
          </a:bodyPr>
          <a:lstStyle/>
          <a:p>
            <a:r>
              <a:rPr lang="en-US" sz="800" dirty="0">
                <a:latin typeface="Trebuchet MS" panose="020B0603020202020204" pitchFamily="34" charset="0"/>
              </a:rPr>
              <a:t>Hello!</a:t>
            </a:r>
            <a:br>
              <a:rPr lang="en-US" sz="800" dirty="0">
                <a:latin typeface="Trebuchet MS" panose="020B0603020202020204" pitchFamily="34" charset="0"/>
              </a:rPr>
            </a:br>
            <a:r>
              <a:rPr lang="en-US" sz="800" dirty="0">
                <a:latin typeface="Trebuchet MS" panose="020B0603020202020204" pitchFamily="34" charset="0"/>
              </a:rPr>
              <a:t>        At Goppert Trinity Family Care Clinic, our goal is to meet all of your </a:t>
            </a:r>
            <a:br>
              <a:rPr lang="en-US" sz="800" dirty="0">
                <a:latin typeface="Trebuchet MS" panose="020B0603020202020204" pitchFamily="34" charset="0"/>
              </a:rPr>
            </a:br>
            <a:r>
              <a:rPr lang="en-US" sz="800" dirty="0">
                <a:latin typeface="Trebuchet MS" panose="020B0603020202020204" pitchFamily="34" charset="0"/>
              </a:rPr>
              <a:t>        healthcare needs. In your hands, is a survey for you to let us know </a:t>
            </a:r>
            <a:br>
              <a:rPr lang="en-US" sz="800" dirty="0">
                <a:latin typeface="Trebuchet MS" panose="020B0603020202020204" pitchFamily="34" charset="0"/>
              </a:rPr>
            </a:br>
            <a:r>
              <a:rPr lang="en-US" sz="800" dirty="0">
                <a:latin typeface="Trebuchet MS" panose="020B0603020202020204" pitchFamily="34" charset="0"/>
              </a:rPr>
              <a:t>        about specific social needs that could in turn affect your health. Upon </a:t>
            </a:r>
            <a:br>
              <a:rPr lang="en-US" sz="800" dirty="0">
                <a:latin typeface="Trebuchet MS" panose="020B0603020202020204" pitchFamily="34" charset="0"/>
              </a:rPr>
            </a:br>
            <a:r>
              <a:rPr lang="en-US" sz="800" dirty="0">
                <a:latin typeface="Trebuchet MS" panose="020B0603020202020204" pitchFamily="34" charset="0"/>
              </a:rPr>
              <a:t>        receiving your answers, one of our clinic staff will contact you by phone </a:t>
            </a:r>
            <a:br>
              <a:rPr lang="en-US" sz="800" dirty="0">
                <a:latin typeface="Trebuchet MS" panose="020B0603020202020204" pitchFamily="34" charset="0"/>
              </a:rPr>
            </a:br>
            <a:r>
              <a:rPr lang="en-US" sz="800" dirty="0">
                <a:latin typeface="Trebuchet MS" panose="020B0603020202020204" pitchFamily="34" charset="0"/>
              </a:rPr>
              <a:t>        and help you find available community resources that can meet those </a:t>
            </a:r>
            <a:br>
              <a:rPr lang="en-US" sz="800" dirty="0">
                <a:latin typeface="Trebuchet MS" panose="020B0603020202020204" pitchFamily="34" charset="0"/>
              </a:rPr>
            </a:br>
            <a:r>
              <a:rPr lang="en-US" sz="800" dirty="0">
                <a:latin typeface="Trebuchet MS" panose="020B0603020202020204" pitchFamily="34" charset="0"/>
              </a:rPr>
              <a:t>        needs.  </a:t>
            </a:r>
            <a:br>
              <a:rPr lang="en-US" sz="800" dirty="0">
                <a:latin typeface="Trebuchet MS" panose="020B0603020202020204" pitchFamily="34" charset="0"/>
              </a:rPr>
            </a:br>
            <a:r>
              <a:rPr lang="en-US" sz="800" dirty="0">
                <a:latin typeface="Trebuchet MS" panose="020B0603020202020204" pitchFamily="34" charset="0"/>
              </a:rPr>
              <a:t>       Thank you for allowing us to serve you!</a:t>
            </a:r>
            <a:br>
              <a:rPr lang="en-US" sz="800" dirty="0">
                <a:latin typeface="Trebuchet MS" panose="020B0603020202020204" pitchFamily="34" charset="0"/>
              </a:rPr>
            </a:br>
            <a:r>
              <a:rPr lang="en-US" sz="800" dirty="0">
                <a:latin typeface="Trebuchet MS" panose="020B0603020202020204" pitchFamily="34" charset="0"/>
              </a:rPr>
              <a:t> </a:t>
            </a:r>
            <a:br>
              <a:rPr lang="en-US" sz="800" dirty="0">
                <a:latin typeface="Trebuchet MS" panose="020B0603020202020204" pitchFamily="34" charset="0"/>
              </a:rPr>
            </a:br>
            <a:r>
              <a:rPr lang="en-US" sz="800" dirty="0">
                <a:latin typeface="Trebuchet MS" panose="020B0603020202020204" pitchFamily="34" charset="0"/>
              </a:rPr>
              <a:t>       - The Goppert Trinity Family Care Healthcare Team</a:t>
            </a:r>
            <a:br>
              <a:rPr lang="en-US" sz="800" dirty="0">
                <a:latin typeface="Trebuchet MS" panose="020B0603020202020204" pitchFamily="34" charset="0"/>
              </a:rPr>
            </a:br>
            <a:endParaRPr lang="en-US" sz="800" dirty="0"/>
          </a:p>
        </p:txBody>
      </p:sp>
    </p:spTree>
    <p:extLst>
      <p:ext uri="{BB962C8B-B14F-4D97-AF65-F5344CB8AC3E}">
        <p14:creationId xmlns:p14="http://schemas.microsoft.com/office/powerpoint/2010/main" val="17814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173" y="887758"/>
            <a:ext cx="3180679" cy="1508105"/>
          </a:xfrm>
          <a:prstGeom prst="rect">
            <a:avLst/>
          </a:prstGeom>
          <a:noFill/>
        </p:spPr>
        <p:txBody>
          <a:bodyPr wrap="none" rtlCol="0">
            <a:spAutoFit/>
          </a:bodyPr>
          <a:lstStyle/>
          <a:p>
            <a:endParaRPr lang="en-US" sz="800" dirty="0">
              <a:latin typeface="Trebuchet MS" panose="020B0603020202020204" pitchFamily="34" charset="0"/>
            </a:endParaRP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Obtain assistance from pharmacist/pharmacy students for</a:t>
            </a:r>
          </a:p>
          <a:p>
            <a:pPr>
              <a:lnSpc>
                <a:spcPct val="150000"/>
              </a:lnSpc>
            </a:pPr>
            <a:r>
              <a:rPr lang="en-US" sz="800" dirty="0">
                <a:latin typeface="Trebuchet MS" panose="020B0603020202020204" pitchFamily="34" charset="0"/>
              </a:rPr>
              <a:t> </a:t>
            </a:r>
            <a:r>
              <a:rPr lang="en-US" sz="800" dirty="0" smtClean="0">
                <a:latin typeface="Trebuchet MS" panose="020B0603020202020204" pitchFamily="34" charset="0"/>
              </a:rPr>
              <a:t>     screening and intervention</a:t>
            </a: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Expand screening population base</a:t>
            </a:r>
          </a:p>
          <a:p>
            <a:pPr marL="171450" indent="-171450">
              <a:lnSpc>
                <a:spcPct val="150000"/>
              </a:lnSpc>
              <a:buFont typeface="Arial" panose="020B0604020202020204" pitchFamily="34" charset="0"/>
              <a:buChar char="•"/>
            </a:pPr>
            <a:r>
              <a:rPr lang="en-US" sz="800" dirty="0">
                <a:latin typeface="Trebuchet MS" panose="020B0603020202020204" pitchFamily="34" charset="0"/>
              </a:rPr>
              <a:t>Increase screening opportunities – nurses/physicians to offer </a:t>
            </a:r>
            <a:endParaRPr lang="en-US" sz="800" dirty="0" smtClean="0">
              <a:latin typeface="Trebuchet MS" panose="020B0603020202020204" pitchFamily="34" charset="0"/>
            </a:endParaRPr>
          </a:p>
          <a:p>
            <a:pPr>
              <a:lnSpc>
                <a:spcPct val="150000"/>
              </a:lnSpc>
            </a:pPr>
            <a:r>
              <a:rPr lang="en-US" sz="800" dirty="0">
                <a:latin typeface="Trebuchet MS" panose="020B0603020202020204" pitchFamily="34" charset="0"/>
              </a:rPr>
              <a:t> </a:t>
            </a:r>
            <a:r>
              <a:rPr lang="en-US" sz="800" dirty="0" smtClean="0">
                <a:latin typeface="Trebuchet MS" panose="020B0603020202020204" pitchFamily="34" charset="0"/>
              </a:rPr>
              <a:t>     screening after </a:t>
            </a:r>
            <a:r>
              <a:rPr lang="en-US" sz="800" dirty="0">
                <a:latin typeface="Trebuchet MS" panose="020B0603020202020204" pitchFamily="34" charset="0"/>
              </a:rPr>
              <a:t>patient has been roomed </a:t>
            </a:r>
            <a:r>
              <a:rPr lang="en-US" sz="800" dirty="0" smtClean="0">
                <a:latin typeface="Trebuchet MS" panose="020B0603020202020204" pitchFamily="34" charset="0"/>
              </a:rPr>
              <a:t>in</a:t>
            </a:r>
          </a:p>
          <a:p>
            <a:pPr marL="171450" indent="-171450">
              <a:lnSpc>
                <a:spcPct val="150000"/>
              </a:lnSpc>
              <a:buFont typeface="Arial" panose="020B0604020202020204" pitchFamily="34" charset="0"/>
              <a:buChar char="•"/>
            </a:pPr>
            <a:r>
              <a:rPr lang="en-US" sz="800" dirty="0" smtClean="0">
                <a:latin typeface="Trebuchet MS" panose="020B0603020202020204" pitchFamily="34" charset="0"/>
              </a:rPr>
              <a:t>SDOH QI bulletin boards in pods</a:t>
            </a:r>
          </a:p>
          <a:p>
            <a:pPr marL="171450" indent="-171450">
              <a:lnSpc>
                <a:spcPct val="150000"/>
              </a:lnSpc>
              <a:buFont typeface="Arial" panose="020B0604020202020204" pitchFamily="34" charset="0"/>
              <a:buChar char="•"/>
            </a:pPr>
            <a:endParaRPr lang="en-US" sz="800" dirty="0">
              <a:latin typeface="Trebuchet MS" panose="020B0603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
            <a:ext cx="890877" cy="9539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784" y="254092"/>
            <a:ext cx="3155133" cy="1919159"/>
          </a:xfrm>
          <a:prstGeom prst="rect">
            <a:avLst/>
          </a:prstGeom>
        </p:spPr>
      </p:pic>
    </p:spTree>
    <p:extLst>
      <p:ext uri="{BB962C8B-B14F-4D97-AF65-F5344CB8AC3E}">
        <p14:creationId xmlns:p14="http://schemas.microsoft.com/office/powerpoint/2010/main" val="307340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46428" y="1123055"/>
            <a:ext cx="2961368" cy="1200329"/>
          </a:xfrm>
          <a:prstGeom prst="rect">
            <a:avLst/>
          </a:prstGeom>
          <a:noFill/>
        </p:spPr>
        <p:txBody>
          <a:bodyPr wrap="square" rtlCol="0">
            <a:spAutoFit/>
          </a:bodyPr>
          <a:lstStyle/>
          <a:p>
            <a:endParaRPr lang="en-US" sz="800" dirty="0">
              <a:latin typeface="Trebuchet MS" panose="020B0603020202020204" pitchFamily="34" charset="0"/>
            </a:endParaRPr>
          </a:p>
          <a:p>
            <a:pPr marL="171450" indent="-171450">
              <a:buFont typeface="Arial" panose="020B0604020202020204" pitchFamily="34" charset="0"/>
              <a:buChar char="•"/>
            </a:pPr>
            <a:r>
              <a:rPr lang="en-US" sz="800" dirty="0" smtClean="0">
                <a:latin typeface="Trebuchet MS" panose="020B0603020202020204" pitchFamily="34" charset="0"/>
              </a:rPr>
              <a:t>Despite social needs, patients often forget about/ lack motivation to follow through on resources mentioned during office visit</a:t>
            </a:r>
          </a:p>
          <a:p>
            <a:pPr marL="171450" indent="-171450">
              <a:buFont typeface="Arial" panose="020B0604020202020204" pitchFamily="34" charset="0"/>
              <a:buChar char="•"/>
            </a:pPr>
            <a:r>
              <a:rPr lang="en-US" sz="800" dirty="0" smtClean="0">
                <a:latin typeface="Trebuchet MS" panose="020B0603020202020204" pitchFamily="34" charset="0"/>
              </a:rPr>
              <a:t>Need </a:t>
            </a:r>
            <a:r>
              <a:rPr lang="en-US" sz="800" dirty="0" smtClean="0">
                <a:latin typeface="Trebuchet MS" panose="020B0603020202020204" pitchFamily="34" charset="0"/>
              </a:rPr>
              <a:t>dedicated personnel to follow through on referrals to online resources (close the loop of communication)</a:t>
            </a:r>
          </a:p>
          <a:p>
            <a:pPr marL="171450" indent="-171450">
              <a:buFont typeface="Arial" panose="020B0604020202020204" pitchFamily="34" charset="0"/>
              <a:buChar char="•"/>
            </a:pPr>
            <a:r>
              <a:rPr lang="en-US" sz="800" dirty="0" smtClean="0">
                <a:latin typeface="Trebuchet MS" panose="020B0603020202020204" pitchFamily="34" charset="0"/>
              </a:rPr>
              <a:t>Continue to reassess/</a:t>
            </a:r>
            <a:r>
              <a:rPr lang="en-US" sz="800" dirty="0" err="1" smtClean="0">
                <a:latin typeface="Trebuchet MS" panose="020B0603020202020204" pitchFamily="34" charset="0"/>
              </a:rPr>
              <a:t>remeasure</a:t>
            </a:r>
            <a:r>
              <a:rPr lang="en-US" sz="800" dirty="0" smtClean="0">
                <a:latin typeface="Trebuchet MS" panose="020B0603020202020204" pitchFamily="34" charset="0"/>
              </a:rPr>
              <a:t> using SDOH survey tool long-term </a:t>
            </a:r>
          </a:p>
          <a:p>
            <a:pPr marL="171450" indent="-171450">
              <a:buFont typeface="Arial" panose="020B0604020202020204" pitchFamily="34" charset="0"/>
              <a:buChar char="•"/>
            </a:pPr>
            <a:endParaRPr lang="en-US" sz="800" dirty="0">
              <a:latin typeface="Trebuchet MS" panose="020B0603020202020204" pitchFamily="34" charset="0"/>
            </a:endParaRPr>
          </a:p>
        </p:txBody>
      </p:sp>
      <p:pic>
        <p:nvPicPr>
          <p:cNvPr id="1028" name="Picture 4" descr="Image result for google image for lessons learne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60" b="12551"/>
          <a:stretch/>
        </p:blipFill>
        <p:spPr bwMode="auto">
          <a:xfrm>
            <a:off x="538359" y="304397"/>
            <a:ext cx="1288753" cy="88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015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91A5-20B7-2847-A46E-28249635A05E}"/>
              </a:ext>
            </a:extLst>
          </p:cNvPr>
          <p:cNvSpPr>
            <a:spLocks noGrp="1"/>
          </p:cNvSpPr>
          <p:nvPr>
            <p:ph type="title"/>
          </p:nvPr>
        </p:nvSpPr>
        <p:spPr/>
        <p:txBody>
          <a:bodyPr/>
          <a:lstStyle/>
          <a:p>
            <a:r>
              <a:rPr lang="en-US" sz="1800" dirty="0" smtClean="0">
                <a:latin typeface="Trebuchet MS" panose="020B0603020202020204" pitchFamily="34" charset="0"/>
              </a:rPr>
              <a:t/>
            </a:r>
            <a:br>
              <a:rPr lang="en-US" sz="1800" dirty="0" smtClean="0">
                <a:latin typeface="Trebuchet MS" panose="020B0603020202020204" pitchFamily="34" charset="0"/>
              </a:rPr>
            </a:br>
            <a:endParaRPr lang="en-US" sz="1800" dirty="0">
              <a:latin typeface="Trebuchet MS" panose="020B0603020202020204" pitchFamily="34" charset="0"/>
            </a:endParaRPr>
          </a:p>
        </p:txBody>
      </p:sp>
      <p:sp>
        <p:nvSpPr>
          <p:cNvPr id="3" name="Content Placeholder 2">
            <a:extLst>
              <a:ext uri="{FF2B5EF4-FFF2-40B4-BE49-F238E27FC236}">
                <a16:creationId xmlns:a16="http://schemas.microsoft.com/office/drawing/2014/main" id="{44233CFC-8085-8848-B3FA-6ACD0117C32E}"/>
              </a:ext>
            </a:extLst>
          </p:cNvPr>
          <p:cNvSpPr>
            <a:spLocks noGrp="1"/>
          </p:cNvSpPr>
          <p:nvPr>
            <p:ph idx="1"/>
          </p:nvPr>
        </p:nvSpPr>
        <p:spPr/>
        <p:txBody>
          <a:bodyPr/>
          <a:lstStyle/>
          <a:p>
            <a:endParaRPr lang="en-US" sz="800" dirty="0" smtClean="0">
              <a:latin typeface="Trebuchet MS" panose="020B0603020202020204" pitchFamily="34" charset="0"/>
            </a:endParaRPr>
          </a:p>
          <a:p>
            <a:pPr marL="0" indent="0">
              <a:buNone/>
            </a:pPr>
            <a:r>
              <a:rPr lang="en-US" sz="800" dirty="0" smtClean="0">
                <a:latin typeface="Trebuchet MS" panose="020B0603020202020204" pitchFamily="34" charset="0"/>
              </a:rPr>
              <a:t> </a:t>
            </a:r>
          </a:p>
          <a:p>
            <a:endParaRPr lang="en-US" sz="800" dirty="0">
              <a:latin typeface="Trebuchet MS" panose="020B0603020202020204" pitchFamily="34" charset="0"/>
            </a:endParaRPr>
          </a:p>
          <a:p>
            <a:pPr marL="0" indent="0">
              <a:buNone/>
            </a:pPr>
            <a:endParaRPr lang="en-US" sz="800"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40677" y="710727"/>
                <a:ext cx="3334567" cy="1200329"/>
              </a:xfrm>
              <a:prstGeom prst="rect">
                <a:avLst/>
              </a:prstGeom>
              <a:noFill/>
            </p:spPr>
            <p:txBody>
              <a:bodyPr wrap="none" rtlCol="0">
                <a:spAutoFit/>
              </a:bodyPr>
              <a:lstStyle/>
              <a:p>
                <a:pPr marL="171450" indent="-171450">
                  <a:lnSpc>
                    <a:spcPct val="150000"/>
                  </a:lnSpc>
                  <a:buFont typeface="Arial" panose="020B0604020202020204" pitchFamily="34" charset="0"/>
                  <a:buChar char="•"/>
                </a:pPr>
                <a:r>
                  <a:rPr lang="en-US" sz="800" dirty="0">
                    <a:latin typeface="Trebuchet MS" panose="020B0603020202020204" pitchFamily="34" charset="0"/>
                  </a:rPr>
                  <a:t>Recognize the significance of SDOH in health care</a:t>
                </a:r>
              </a:p>
              <a:p>
                <a:pPr marL="171450" indent="-171450">
                  <a:lnSpc>
                    <a:spcPct val="150000"/>
                  </a:lnSpc>
                  <a:buFont typeface="Arial" panose="020B0604020202020204" pitchFamily="34" charset="0"/>
                  <a:buChar char="•"/>
                </a:pPr>
                <a:r>
                  <a:rPr lang="en-US" sz="800" dirty="0">
                    <a:latin typeface="Trebuchet MS" panose="020B0603020202020204" pitchFamily="34" charset="0"/>
                  </a:rPr>
                  <a:t>Identify and assess for SDOH in patients</a:t>
                </a:r>
              </a:p>
              <a:p>
                <a:pPr marL="171450" indent="-171450">
                  <a:lnSpc>
                    <a:spcPct val="150000"/>
                  </a:lnSpc>
                  <a:buFont typeface="Arial" panose="020B0604020202020204" pitchFamily="34" charset="0"/>
                  <a:buChar char="•"/>
                </a:pPr>
                <a:r>
                  <a:rPr lang="en-US" sz="800" dirty="0">
                    <a:latin typeface="Trebuchet MS" panose="020B0603020202020204" pitchFamily="34" charset="0"/>
                  </a:rPr>
                  <a:t>Identify and utilize community resources to address social needs</a:t>
                </a:r>
              </a:p>
              <a:p>
                <a:pPr marL="171450" indent="-171450">
                  <a:lnSpc>
                    <a:spcPct val="150000"/>
                  </a:lnSpc>
                  <a:buFont typeface="Arial" panose="020B0604020202020204" pitchFamily="34" charset="0"/>
                  <a:buChar char="•"/>
                </a:pPr>
                <a:r>
                  <a:rPr lang="en-US" sz="800" dirty="0">
                    <a:latin typeface="Trebuchet MS" panose="020B0603020202020204" pitchFamily="34" charset="0"/>
                  </a:rPr>
                  <a:t>Empower patients to self-refer</a:t>
                </a:r>
              </a:p>
              <a:p>
                <a:pPr>
                  <a:lnSpc>
                    <a:spcPct val="150000"/>
                  </a:lnSpc>
                </a:pPr>
                <a:r>
                  <a:rPr lang="en-US" sz="800" dirty="0">
                    <a:latin typeface="Trebuchet MS" panose="020B0603020202020204" pitchFamily="34" charset="0"/>
                  </a:rPr>
                  <a:t>            </a:t>
                </a:r>
                <a:r>
                  <a:rPr lang="en-US" sz="800" b="1" dirty="0" smtClean="0">
                    <a:latin typeface="Trebuchet MS" panose="020B0603020202020204" pitchFamily="34" charset="0"/>
                  </a:rPr>
                  <a:t>Address </a:t>
                </a:r>
                <a14:m>
                  <m:oMath xmlns:m="http://schemas.openxmlformats.org/officeDocument/2006/math">
                    <m:r>
                      <a:rPr lang="en-US" sz="800" b="1" i="1" dirty="0">
                        <a:latin typeface="Cambria Math" panose="02040503050406030204" pitchFamily="18" charset="0"/>
                      </a:rPr>
                      <m:t>𝒑𝒂𝒕𝒊𝒆𝒏𝒕𝒔</m:t>
                    </m:r>
                    <m:r>
                      <a:rPr lang="en-US" sz="800" b="1" i="1" dirty="0">
                        <a:latin typeface="Cambria Math" panose="02040503050406030204" pitchFamily="18" charset="0"/>
                      </a:rPr>
                      <m:t>’ </m:t>
                    </m:r>
                  </m:oMath>
                </a14:m>
                <a:r>
                  <a:rPr lang="en-US" sz="800" b="1" dirty="0">
                    <a:latin typeface="Trebuchet MS" panose="020B0603020202020204" pitchFamily="34" charset="0"/>
                  </a:rPr>
                  <a:t>social needs without a social </a:t>
                </a:r>
                <a:r>
                  <a:rPr lang="en-US" sz="800" b="1" dirty="0" smtClean="0">
                    <a:latin typeface="Trebuchet MS" panose="020B0603020202020204" pitchFamily="34" charset="0"/>
                  </a:rPr>
                  <a:t>worker</a:t>
                </a:r>
                <a:endParaRPr lang="en-US" sz="800" b="1" dirty="0">
                  <a:latin typeface="Trebuchet MS" panose="020B0603020202020204" pitchFamily="34" charset="0"/>
                </a:endParaRPr>
              </a:p>
              <a:p>
                <a:pPr>
                  <a:lnSpc>
                    <a:spcPct val="150000"/>
                  </a:lnSpc>
                </a:pPr>
                <a:r>
                  <a:rPr lang="en-US" sz="800" dirty="0" smtClean="0">
                    <a:latin typeface="Trebuchet MS" panose="020B0603020202020204" pitchFamily="34" charset="0"/>
                  </a:rPr>
                  <a:t>                      </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communities’</a:t>
                </a:r>
                <a:endPar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0677" y="710727"/>
                <a:ext cx="3334567" cy="1200329"/>
              </a:xfrm>
              <a:prstGeom prst="rect">
                <a:avLst/>
              </a:prstGeom>
              <a:blipFill>
                <a:blip r:embed="rId5"/>
                <a:stretch>
                  <a:fillRect b="-510"/>
                </a:stretch>
              </a:blipFill>
            </p:spPr>
            <p:txBody>
              <a:bodyPr/>
              <a:lstStyle/>
              <a:p>
                <a:r>
                  <a:rPr lang="en-US">
                    <a:noFill/>
                  </a:rPr>
                  <a:t> </a:t>
                </a:r>
              </a:p>
            </p:txBody>
          </p:sp>
        </mc:Fallback>
      </mc:AlternateContent>
      <p:sp>
        <p:nvSpPr>
          <p:cNvPr id="7" name="Right Arrow 6"/>
          <p:cNvSpPr/>
          <p:nvPr/>
        </p:nvSpPr>
        <p:spPr>
          <a:xfrm>
            <a:off x="207767" y="1510660"/>
            <a:ext cx="281353" cy="1457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FB5268-6A63-3342-AE7E-42A5CA558FED}"/>
              </a:ext>
            </a:extLst>
          </p:cNvPr>
          <p:cNvPicPr>
            <a:picLocks noChangeAspect="1"/>
          </p:cNvPicPr>
          <p:nvPr/>
        </p:nvPicPr>
        <p:blipFill>
          <a:blip r:embed="rId6"/>
          <a:stretch>
            <a:fillRect/>
          </a:stretch>
        </p:blipFill>
        <p:spPr>
          <a:xfrm flipH="1">
            <a:off x="1068673" y="1466784"/>
            <a:ext cx="233454" cy="233454"/>
          </a:xfrm>
          <a:prstGeom prst="rect">
            <a:avLst/>
          </a:prstGeom>
        </p:spPr>
      </p:pic>
      <p:sp>
        <p:nvSpPr>
          <p:cNvPr id="9" name="TextBox 8"/>
          <p:cNvSpPr txBox="1"/>
          <p:nvPr/>
        </p:nvSpPr>
        <p:spPr>
          <a:xfrm>
            <a:off x="348443" y="353266"/>
            <a:ext cx="1407758" cy="338554"/>
          </a:xfrm>
          <a:prstGeom prst="rect">
            <a:avLst/>
          </a:prstGeom>
          <a:noFill/>
        </p:spPr>
        <p:txBody>
          <a:bodyPr wrap="none" rtlCol="0">
            <a:spAutoFit/>
          </a:bodyPr>
          <a:lstStyle/>
          <a:p>
            <a:r>
              <a:rPr lang="en-US" sz="1600" dirty="0" smtClean="0">
                <a:latin typeface="Trebuchet MS" panose="020B0603020202020204" pitchFamily="34" charset="0"/>
              </a:rPr>
              <a:t>In Summary…</a:t>
            </a:r>
            <a:endParaRPr lang="en-US" sz="1600" dirty="0">
              <a:latin typeface="Trebuchet MS" panose="020B0603020202020204" pitchFamily="34" charset="0"/>
            </a:endParaRPr>
          </a:p>
        </p:txBody>
      </p:sp>
    </p:spTree>
    <p:extLst>
      <p:ext uri="{BB962C8B-B14F-4D97-AF65-F5344CB8AC3E}">
        <p14:creationId xmlns:p14="http://schemas.microsoft.com/office/powerpoint/2010/main" val="8156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 calcmode="lin" valueType="num">
                                      <p:cBhvr additive="base">
                                        <p:cTn id="5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48175" y="457200"/>
            <a:ext cx="2468880" cy="342900"/>
          </a:xfrm>
        </p:spPr>
        <p:txBody>
          <a:bodyPr>
            <a:noAutofit/>
          </a:bodyPr>
          <a:lstStyle/>
          <a:p>
            <a:pPr eaLnBrk="1" hangingPunct="1">
              <a:defRPr/>
            </a:pPr>
            <a:r>
              <a:rPr lang="en-US" sz="1200" b="1" dirty="0">
                <a:latin typeface="Trebuchet MS" panose="020B0603020202020204" pitchFamily="34" charset="0"/>
              </a:rPr>
              <a:t>Rudolf Virchow, </a:t>
            </a:r>
            <a:r>
              <a:rPr lang="en-US" sz="1200" i="1" dirty="0">
                <a:latin typeface="Trebuchet MS" panose="020B0603020202020204" pitchFamily="34" charset="0"/>
              </a:rPr>
              <a:t>the father </a:t>
            </a:r>
            <a:br>
              <a:rPr lang="en-US" sz="1200" i="1" dirty="0">
                <a:latin typeface="Trebuchet MS" panose="020B0603020202020204" pitchFamily="34" charset="0"/>
              </a:rPr>
            </a:br>
            <a:r>
              <a:rPr lang="en-US" sz="1200" i="1" dirty="0">
                <a:latin typeface="Trebuchet MS" panose="020B0603020202020204" pitchFamily="34" charset="0"/>
              </a:rPr>
              <a:t>of Social Medicine”</a:t>
            </a:r>
          </a:p>
        </p:txBody>
      </p:sp>
      <p:sp>
        <p:nvSpPr>
          <p:cNvPr id="13315" name="Rectangle 3"/>
          <p:cNvSpPr>
            <a:spLocks noGrp="1" noChangeArrowheads="1"/>
          </p:cNvSpPr>
          <p:nvPr>
            <p:ph idx="1"/>
          </p:nvPr>
        </p:nvSpPr>
        <p:spPr>
          <a:xfrm>
            <a:off x="277836" y="799922"/>
            <a:ext cx="2468880" cy="1357884"/>
          </a:xfrm>
        </p:spPr>
        <p:txBody>
          <a:bodyPr>
            <a:normAutofit fontScale="25000" lnSpcReduction="20000"/>
          </a:bodyPr>
          <a:lstStyle/>
          <a:p>
            <a:endParaRPr lang="en-US" i="1" dirty="0"/>
          </a:p>
          <a:p>
            <a:r>
              <a:rPr lang="en-US" sz="3200" i="1" dirty="0">
                <a:latin typeface="Trebuchet MS" panose="020B0603020202020204" pitchFamily="34" charset="0"/>
              </a:rPr>
              <a:t>“The physicians are the natural advocates of the poor, and social problems fall to a large extent within their jurisdiction</a:t>
            </a:r>
            <a:r>
              <a:rPr lang="en-US" sz="3200" i="1" dirty="0" smtClean="0">
                <a:latin typeface="Trebuchet MS" panose="020B0603020202020204" pitchFamily="34" charset="0"/>
              </a:rPr>
              <a:t>.</a:t>
            </a:r>
            <a:r>
              <a:rPr lang="en-US" sz="3200" dirty="0" smtClean="0">
                <a:latin typeface="Trebuchet MS" panose="020B0603020202020204" pitchFamily="34" charset="0"/>
              </a:rPr>
              <a:t>”</a:t>
            </a:r>
            <a:endParaRPr lang="en-US" sz="3200" dirty="0">
              <a:latin typeface="Trebuchet MS" panose="020B0603020202020204" pitchFamily="34" charset="0"/>
            </a:endParaRPr>
          </a:p>
          <a:p>
            <a:pPr eaLnBrk="1" hangingPunct="1"/>
            <a:r>
              <a:rPr lang="en-US" sz="3200" i="1" dirty="0">
                <a:latin typeface="Trebuchet MS" panose="020B0603020202020204" pitchFamily="34" charset="0"/>
              </a:rPr>
              <a:t>“Medicine has imperceptibly led us into the social field and placed us in a position of confronting directly the great problems of our time.”</a:t>
            </a:r>
          </a:p>
          <a:p>
            <a:pPr marL="0" indent="0" algn="r">
              <a:buNone/>
            </a:pPr>
            <a:r>
              <a:rPr lang="en-US" sz="3200" dirty="0" smtClean="0">
                <a:latin typeface="Trebuchet MS" panose="020B0603020202020204" pitchFamily="34" charset="0"/>
              </a:rPr>
              <a:t>“</a:t>
            </a:r>
            <a:r>
              <a:rPr lang="en-US" sz="3200" i="1" dirty="0">
                <a:latin typeface="Trebuchet MS" panose="020B0603020202020204" pitchFamily="34" charset="0"/>
              </a:rPr>
              <a:t>Report on the Typhus Epidemic in Upper Silesia”, 1848</a:t>
            </a:r>
          </a:p>
        </p:txBody>
      </p:sp>
      <p:sp>
        <p:nvSpPr>
          <p:cNvPr id="5" name="Slide Number Placeholder 4"/>
          <p:cNvSpPr>
            <a:spLocks noGrp="1"/>
          </p:cNvSpPr>
          <p:nvPr>
            <p:ph type="sldNum" sz="quarter" idx="12"/>
          </p:nvPr>
        </p:nvSpPr>
        <p:spPr/>
        <p:txBody>
          <a:bodyPr/>
          <a:lstStyle/>
          <a:p>
            <a:pPr>
              <a:defRPr/>
            </a:pPr>
            <a:fld id="{D1071FF4-1B33-4AE8-85FE-D8201E6B33AA}" type="slidenum">
              <a:rPr lang="en-US" smtClean="0"/>
              <a:pPr>
                <a:defRPr/>
              </a:pPr>
              <a:t>69</a:t>
            </a:fld>
            <a:endParaRPr lang="en-US"/>
          </a:p>
        </p:txBody>
      </p:sp>
      <p:pic>
        <p:nvPicPr>
          <p:cNvPr id="2" name="Picture 2" descr="Rudolf Virc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210" y="489742"/>
            <a:ext cx="833716" cy="1222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557765"/>
            <a:ext cx="3305429" cy="185435"/>
          </a:xfrm>
          <a:prstGeom prst="rect">
            <a:avLst/>
          </a:prstGeom>
          <a:noFill/>
        </p:spPr>
        <p:txBody>
          <a:bodyPr wrap="square" rtlCol="0">
            <a:spAutoFit/>
          </a:bodyPr>
          <a:lstStyle/>
          <a:p>
            <a:r>
              <a:rPr lang="en-US" dirty="0" smtClean="0"/>
              <a:t>2019 Encyclopedia Britannica: </a:t>
            </a:r>
            <a:r>
              <a:rPr lang="en-US" dirty="0">
                <a:hlinkClick r:id="rId4"/>
              </a:rPr>
              <a:t>https://www.britannica.com/topic/newspaper</a:t>
            </a:r>
            <a:r>
              <a:rPr lang="en-US" dirty="0" smtClean="0"/>
              <a:t> </a:t>
            </a:r>
            <a:endParaRPr lang="en-US" dirty="0"/>
          </a:p>
        </p:txBody>
      </p:sp>
    </p:spTree>
    <p:extLst>
      <p:ext uri="{BB962C8B-B14F-4D97-AF65-F5344CB8AC3E}">
        <p14:creationId xmlns:p14="http://schemas.microsoft.com/office/powerpoint/2010/main" val="7424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 calcmode="lin" valueType="num">
                                      <p:cBhvr additive="base">
                                        <p:cTn id="7" dur="500" fill="hold"/>
                                        <p:tgtEl>
                                          <p:spTgt spid="133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 calcmode="lin" valueType="num">
                                      <p:cBhvr additive="base">
                                        <p:cTn id="13" dur="500" fill="hold"/>
                                        <p:tgtEl>
                                          <p:spTgt spid="133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3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3149600" cy="2235200"/>
          </a:xfrm>
          <a:prstGeom prst="rect">
            <a:avLst/>
          </a:prstGeom>
        </p:spPr>
      </p:pic>
    </p:spTree>
    <p:extLst>
      <p:ext uri="{BB962C8B-B14F-4D97-AF65-F5344CB8AC3E}">
        <p14:creationId xmlns:p14="http://schemas.microsoft.com/office/powerpoint/2010/main" val="176817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D265E-1C5A-6041-ADB0-16F7BC36C61E}"/>
              </a:ext>
            </a:extLst>
          </p:cNvPr>
          <p:cNvSpPr>
            <a:spLocks noGrp="1"/>
          </p:cNvSpPr>
          <p:nvPr>
            <p:ph idx="1"/>
          </p:nvPr>
        </p:nvSpPr>
        <p:spPr/>
        <p:txBody>
          <a:bodyPr>
            <a:normAutofit fontScale="25000" lnSpcReduction="20000"/>
          </a:bodyPr>
          <a:lstStyle/>
          <a:p>
            <a:pPr marL="0" indent="0">
              <a:buNone/>
            </a:pPr>
            <a:r>
              <a:rPr lang="en-US" sz="960" b="1" i="1" dirty="0"/>
              <a:t>					Sir Michael Marmot</a:t>
            </a:r>
          </a:p>
        </p:txBody>
      </p:sp>
      <p:sp>
        <p:nvSpPr>
          <p:cNvPr id="2" name="TextBox 1"/>
          <p:cNvSpPr txBox="1"/>
          <p:nvPr/>
        </p:nvSpPr>
        <p:spPr>
          <a:xfrm>
            <a:off x="209671" y="758150"/>
            <a:ext cx="3123290" cy="1140312"/>
          </a:xfrm>
          <a:prstGeom prst="rect">
            <a:avLst/>
          </a:prstGeom>
          <a:noFill/>
        </p:spPr>
        <p:txBody>
          <a:bodyPr wrap="square" rtlCol="0">
            <a:spAutoFit/>
          </a:bodyPr>
          <a:lstStyle/>
          <a:p>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“Health inequalities and SDOH are not a footnote to the determinants </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of </a:t>
            </a:r>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health. </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They </a:t>
            </a:r>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are the main issue</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a:t>
            </a:r>
          </a:p>
          <a:p>
            <a:endPar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endParaRPr>
          </a:p>
          <a:p>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“Why treat people and send them back to the conditions that made </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them </a:t>
            </a:r>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sick i</a:t>
            </a:r>
            <a:r>
              <a:rPr lang="en-US" sz="800" b="1" i="1" dirty="0" smtClean="0">
                <a:solidFill>
                  <a:srgbClr val="FFC000"/>
                </a:solidFill>
                <a:effectLst>
                  <a:outerShdw blurRad="38100" dist="38100" dir="2700000" algn="tl">
                    <a:srgbClr val="000000">
                      <a:alpha val="43137"/>
                    </a:srgbClr>
                  </a:outerShdw>
                </a:effectLst>
                <a:latin typeface="Trebuchet MS" panose="020B0603020202020204" pitchFamily="34" charset="0"/>
              </a:rPr>
              <a:t>n </a:t>
            </a:r>
            <a:r>
              <a:rPr lang="en-US" sz="800" b="1" i="1" dirty="0">
                <a:solidFill>
                  <a:srgbClr val="FFC000"/>
                </a:solidFill>
                <a:effectLst>
                  <a:outerShdw blurRad="38100" dist="38100" dir="2700000" algn="tl">
                    <a:srgbClr val="000000">
                      <a:alpha val="43137"/>
                    </a:srgbClr>
                  </a:outerShdw>
                </a:effectLst>
                <a:latin typeface="Trebuchet MS" panose="020B0603020202020204" pitchFamily="34" charset="0"/>
              </a:rPr>
              <a:t>the first place?”</a:t>
            </a:r>
          </a:p>
          <a:p>
            <a:endParaRPr lang="en-US" sz="800" i="1" dirty="0">
              <a:solidFill>
                <a:srgbClr val="FFC000"/>
              </a:solidFill>
              <a:latin typeface="Trebuchet MS" panose="020B0603020202020204" pitchFamily="34" charset="0"/>
            </a:endParaRPr>
          </a:p>
          <a:p>
            <a:r>
              <a:rPr lang="en-US" sz="800" i="1" dirty="0" smtClean="0">
                <a:solidFill>
                  <a:srgbClr val="FFC000"/>
                </a:solidFill>
                <a:latin typeface="Trebuchet MS" panose="020B0603020202020204" pitchFamily="34" charset="0"/>
              </a:rPr>
              <a:t>				        </a:t>
            </a:r>
            <a:r>
              <a:rPr lang="en-US" sz="800" dirty="0" smtClean="0">
                <a:solidFill>
                  <a:srgbClr val="FFC000"/>
                </a:solidFill>
                <a:effectLst>
                  <a:outerShdw blurRad="38100" dist="38100" dir="2700000" algn="tl">
                    <a:srgbClr val="000000">
                      <a:alpha val="43137"/>
                    </a:srgbClr>
                  </a:outerShdw>
                </a:effectLst>
                <a:latin typeface="Trebuchet MS" panose="020B0603020202020204" pitchFamily="34" charset="0"/>
              </a:rPr>
              <a:t>Sir Michael Marmot</a:t>
            </a:r>
            <a:endParaRPr lang="en-US" sz="800" dirty="0">
              <a:solidFill>
                <a:srgbClr val="FFC000"/>
              </a:solidFill>
              <a:effectLst>
                <a:outerShdw blurRad="38100" dist="38100" dir="2700000" algn="tl">
                  <a:srgbClr val="000000">
                    <a:alpha val="43137"/>
                  </a:srgbClr>
                </a:outerShdw>
              </a:effectLst>
              <a:latin typeface="Trebuchet MS" panose="020B0603020202020204" pitchFamily="34" charset="0"/>
            </a:endParaRPr>
          </a:p>
          <a:p>
            <a:endParaRPr lang="en-US" i="1" dirty="0">
              <a:solidFill>
                <a:srgbClr val="FFC000"/>
              </a:solidFill>
            </a:endParaRPr>
          </a:p>
          <a:p>
            <a:endParaRPr lang="en-US" dirty="0"/>
          </a:p>
        </p:txBody>
      </p:sp>
    </p:spTree>
    <p:extLst>
      <p:ext uri="{BB962C8B-B14F-4D97-AF65-F5344CB8AC3E}">
        <p14:creationId xmlns:p14="http://schemas.microsoft.com/office/powerpoint/2010/main" val="20865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3802" y="304622"/>
            <a:ext cx="2743200" cy="1846112"/>
          </a:xfrm>
          <a:prstGeom prst="rect">
            <a:avLst/>
          </a:prstGeom>
        </p:spPr>
      </p:pic>
    </p:spTree>
    <p:extLst>
      <p:ext uri="{BB962C8B-B14F-4D97-AF65-F5344CB8AC3E}">
        <p14:creationId xmlns:p14="http://schemas.microsoft.com/office/powerpoint/2010/main" val="35236559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203" y="312983"/>
            <a:ext cx="3160509" cy="2062103"/>
          </a:xfrm>
          <a:prstGeom prst="rect">
            <a:avLst/>
          </a:prstGeom>
          <a:noFill/>
        </p:spPr>
        <p:txBody>
          <a:bodyPr wrap="square" rtlCol="0">
            <a:spAutoFit/>
          </a:bodyPr>
          <a:lstStyle/>
          <a:p>
            <a:r>
              <a:rPr lang="en-US" sz="1600" dirty="0" smtClean="0">
                <a:latin typeface="Trebuchet MS" panose="020B0603020202020204" pitchFamily="34" charset="0"/>
              </a:rPr>
              <a:t>References</a:t>
            </a:r>
          </a:p>
          <a:p>
            <a:endParaRPr lang="en-US" sz="1600" dirty="0">
              <a:latin typeface="Trebuchet MS" panose="020B0603020202020204" pitchFamily="34" charset="0"/>
            </a:endParaRPr>
          </a:p>
          <a:p>
            <a:pPr marL="171450" indent="-171450">
              <a:buFont typeface="Arial" panose="020B0604020202020204" pitchFamily="34" charset="0"/>
              <a:buChar char="•"/>
            </a:pPr>
            <a:r>
              <a:rPr lang="en-US" sz="800" dirty="0" smtClean="0">
                <a:latin typeface="Trebuchet MS" panose="020B0603020202020204" pitchFamily="34" charset="0"/>
                <a:hlinkClick r:id="rId2"/>
              </a:rPr>
              <a:t>www.aafp.org/everyoneproject</a:t>
            </a:r>
            <a:r>
              <a:rPr lang="en-US" sz="800" dirty="0" smtClean="0">
                <a:latin typeface="Trebuchet MS" panose="020B0603020202020204" pitchFamily="34" charset="0"/>
              </a:rPr>
              <a:t> </a:t>
            </a:r>
          </a:p>
          <a:p>
            <a:pPr marL="171450" indent="-171450">
              <a:buFont typeface="Arial" panose="020B0604020202020204" pitchFamily="34" charset="0"/>
              <a:buChar char="•"/>
            </a:pPr>
            <a:r>
              <a:rPr lang="en-US" sz="800" dirty="0" smtClean="0">
                <a:latin typeface="Trebuchet MS" panose="020B0603020202020204" pitchFamily="34" charset="0"/>
              </a:rPr>
              <a:t>Oecdhealthdata.org</a:t>
            </a:r>
            <a:r>
              <a:rPr lang="en-US" dirty="0" smtClean="0"/>
              <a:t> </a:t>
            </a:r>
          </a:p>
          <a:p>
            <a:pPr marL="171450" indent="-171450">
              <a:buFont typeface="Arial" panose="020B0604020202020204" pitchFamily="34" charset="0"/>
              <a:buChar char="•"/>
            </a:pPr>
            <a:r>
              <a:rPr lang="en-US" sz="800" dirty="0">
                <a:latin typeface="Trebuchet MS" panose="020B0603020202020204" pitchFamily="34" charset="0"/>
              </a:rPr>
              <a:t>U.S. Census Bureau. Income, poverty and health insurance coverage in the United States: 2017. </a:t>
            </a:r>
            <a:endParaRPr lang="en-US" dirty="0" smtClean="0"/>
          </a:p>
          <a:p>
            <a:pPr marL="171450" indent="-171450">
              <a:buFont typeface="Arial" panose="020B0604020202020204" pitchFamily="34" charset="0"/>
              <a:buChar char="•"/>
            </a:pPr>
            <a:r>
              <a:rPr lang="en-US" sz="800" dirty="0">
                <a:latin typeface="Trebuchet MS" panose="020B0603020202020204" pitchFamily="34" charset="0"/>
              </a:rPr>
              <a:t>Arnett DK, Blumenthal RS, </a:t>
            </a:r>
            <a:r>
              <a:rPr lang="en-US" sz="800" dirty="0" err="1">
                <a:latin typeface="Trebuchet MS" panose="020B0603020202020204" pitchFamily="34" charset="0"/>
              </a:rPr>
              <a:t>AlbertMA</a:t>
            </a:r>
            <a:r>
              <a:rPr lang="en-US" sz="800" dirty="0">
                <a:latin typeface="Trebuchet MS" panose="020B0603020202020204" pitchFamily="34" charset="0"/>
              </a:rPr>
              <a:t>, et al. 2019</a:t>
            </a:r>
          </a:p>
          <a:p>
            <a:r>
              <a:rPr lang="en-US" sz="800" dirty="0">
                <a:latin typeface="Trebuchet MS" panose="020B0603020202020204" pitchFamily="34" charset="0"/>
              </a:rPr>
              <a:t> </a:t>
            </a:r>
            <a:r>
              <a:rPr lang="en-US" sz="800" dirty="0" smtClean="0">
                <a:latin typeface="Trebuchet MS" panose="020B0603020202020204" pitchFamily="34" charset="0"/>
              </a:rPr>
              <a:t>    ACC/AHA </a:t>
            </a:r>
            <a:r>
              <a:rPr lang="en-US" sz="800" dirty="0">
                <a:latin typeface="Trebuchet MS" panose="020B0603020202020204" pitchFamily="34" charset="0"/>
              </a:rPr>
              <a:t>guideline on the primary prevention of</a:t>
            </a:r>
          </a:p>
          <a:p>
            <a:r>
              <a:rPr lang="en-US" sz="800" dirty="0" smtClean="0">
                <a:latin typeface="Trebuchet MS" panose="020B0603020202020204" pitchFamily="34" charset="0"/>
              </a:rPr>
              <a:t>     cardiovascular </a:t>
            </a:r>
            <a:r>
              <a:rPr lang="en-US" sz="800" dirty="0">
                <a:latin typeface="Trebuchet MS" panose="020B0603020202020204" pitchFamily="34" charset="0"/>
              </a:rPr>
              <a:t>disease. </a:t>
            </a:r>
            <a:r>
              <a:rPr lang="en-US" sz="800" i="1" dirty="0">
                <a:latin typeface="Trebuchet MS" panose="020B0603020202020204" pitchFamily="34" charset="0"/>
              </a:rPr>
              <a:t>Circulation</a:t>
            </a:r>
            <a:r>
              <a:rPr lang="en-US" sz="800" dirty="0">
                <a:latin typeface="Trebuchet MS" panose="020B0603020202020204" pitchFamily="34" charset="0"/>
              </a:rPr>
              <a:t>. 2019;2019:</a:t>
            </a:r>
          </a:p>
          <a:p>
            <a:r>
              <a:rPr lang="en-US" sz="800" dirty="0" smtClean="0">
                <a:latin typeface="Trebuchet MS" panose="020B0603020202020204" pitchFamily="34" charset="0"/>
              </a:rPr>
              <a:t>     CIR0000000000000678</a:t>
            </a:r>
          </a:p>
          <a:p>
            <a:pPr marL="171450" indent="-171450">
              <a:buFont typeface="Arial" panose="020B0604020202020204" pitchFamily="34" charset="0"/>
              <a:buChar char="•"/>
            </a:pPr>
            <a:r>
              <a:rPr lang="en-US" sz="800" dirty="0" smtClean="0">
                <a:latin typeface="Trebuchet MS" panose="020B0603020202020204" pitchFamily="34" charset="0"/>
              </a:rPr>
              <a:t>Hammond, Maddox. </a:t>
            </a:r>
            <a:r>
              <a:rPr lang="en-US" sz="800" dirty="0">
                <a:latin typeface="Trebuchet MS" panose="020B0603020202020204" pitchFamily="34" charset="0"/>
              </a:rPr>
              <a:t>A Theoretical Framework for Clinical</a:t>
            </a:r>
          </a:p>
          <a:p>
            <a:r>
              <a:rPr lang="en-US" sz="800" dirty="0" smtClean="0">
                <a:latin typeface="Trebuchet MS" panose="020B0603020202020204" pitchFamily="34" charset="0"/>
              </a:rPr>
              <a:t>      Implementation </a:t>
            </a:r>
            <a:r>
              <a:rPr lang="en-US" sz="800" dirty="0">
                <a:latin typeface="Trebuchet MS" panose="020B0603020202020204" pitchFamily="34" charset="0"/>
              </a:rPr>
              <a:t>of Social Determinants of Health. </a:t>
            </a:r>
            <a:r>
              <a:rPr lang="pt-BR" sz="800" i="1" dirty="0" smtClean="0">
                <a:latin typeface="Trebuchet MS" panose="020B0603020202020204" pitchFamily="34" charset="0"/>
              </a:rPr>
              <a:t>AMA           Cardiol</a:t>
            </a:r>
            <a:r>
              <a:rPr lang="pt-BR" sz="800" i="1" dirty="0">
                <a:latin typeface="Trebuchet MS" panose="020B0603020202020204" pitchFamily="34" charset="0"/>
              </a:rPr>
              <a:t>. 2019; doi: 10.1001/jamacardio.2019.3805</a:t>
            </a:r>
            <a:endParaRPr lang="en-US" sz="800" dirty="0">
              <a:latin typeface="Trebuchet MS" panose="020B0603020202020204" pitchFamily="34" charset="0"/>
            </a:endParaRPr>
          </a:p>
          <a:p>
            <a:pPr marL="171450" indent="-171450">
              <a:buFont typeface="Arial" panose="020B0604020202020204" pitchFamily="34" charset="0"/>
              <a:buChar char="•"/>
            </a:pPr>
            <a:endParaRPr lang="en-US" sz="800" dirty="0">
              <a:latin typeface="Trebuchet MS" panose="020B0603020202020204" pitchFamily="34" charset="0"/>
            </a:endParaRPr>
          </a:p>
        </p:txBody>
      </p:sp>
    </p:spTree>
    <p:extLst>
      <p:ext uri="{BB962C8B-B14F-4D97-AF65-F5344CB8AC3E}">
        <p14:creationId xmlns:p14="http://schemas.microsoft.com/office/powerpoint/2010/main" val="25991248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BB9EA1-EB8A-314D-B8A4-413B3CC44120}"/>
              </a:ext>
            </a:extLst>
          </p:cNvPr>
          <p:cNvSpPr txBox="1"/>
          <p:nvPr/>
        </p:nvSpPr>
        <p:spPr>
          <a:xfrm>
            <a:off x="394569" y="1266253"/>
            <a:ext cx="2899340" cy="307777"/>
          </a:xfrm>
          <a:prstGeom prst="rect">
            <a:avLst/>
          </a:prstGeom>
          <a:noFill/>
        </p:spPr>
        <p:txBody>
          <a:bodyPr wrap="square" rtlCol="0">
            <a:spAutoFit/>
          </a:bodyPr>
          <a:lstStyle/>
          <a:p>
            <a:r>
              <a:rPr lang="en-US" sz="700" dirty="0">
                <a:latin typeface="Trebuchet MS" panose="020B0703020202090204" pitchFamily="34" charset="0"/>
              </a:rPr>
              <a:t>Please evaluate this presentation using the conference mobile app! Simply click on the "clipboard" icon       on the presentation page.</a:t>
            </a:r>
          </a:p>
        </p:txBody>
      </p:sp>
      <p:pic>
        <p:nvPicPr>
          <p:cNvPr id="5" name="Picture 4" descr="Clipboard.jpg">
            <a:extLst>
              <a:ext uri="{FF2B5EF4-FFF2-40B4-BE49-F238E27FC236}">
                <a16:creationId xmlns:a16="http://schemas.microsoft.com/office/drawing/2014/main" id="{27F559FE-A73D-0646-8200-42DFBEEF2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647" y="1420141"/>
            <a:ext cx="132498" cy="175205"/>
          </a:xfrm>
          <a:prstGeom prst="rect">
            <a:avLst/>
          </a:prstGeom>
        </p:spPr>
      </p:pic>
      <p:sp>
        <p:nvSpPr>
          <p:cNvPr id="6" name="Title 1">
            <a:extLst>
              <a:ext uri="{FF2B5EF4-FFF2-40B4-BE49-F238E27FC236}">
                <a16:creationId xmlns:a16="http://schemas.microsoft.com/office/drawing/2014/main" id="{54E54E01-0A54-B843-95F4-9BE6DF3E88D4}"/>
              </a:ext>
            </a:extLst>
          </p:cNvPr>
          <p:cNvSpPr txBox="1">
            <a:spLocks/>
          </p:cNvSpPr>
          <p:nvPr/>
        </p:nvSpPr>
        <p:spPr>
          <a:xfrm>
            <a:off x="-1" y="1000881"/>
            <a:ext cx="3657601" cy="3091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i="0" kern="1200" spc="-150">
                <a:solidFill>
                  <a:schemeClr val="accent3"/>
                </a:solidFill>
                <a:latin typeface="Trebuchet MS" panose="020B070302020209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0096D3"/>
                </a:solidFill>
                <a:effectLst/>
                <a:uLnTx/>
                <a:uFillTx/>
                <a:latin typeface="Trebuchet MS" panose="020B0703020202090204" pitchFamily="34" charset="0"/>
                <a:ea typeface="+mj-ea"/>
                <a:cs typeface="+mj-cs"/>
              </a:rPr>
              <a:t>Evaluate</a:t>
            </a:r>
          </a:p>
        </p:txBody>
      </p:sp>
    </p:spTree>
    <p:extLst>
      <p:ext uri="{BB962C8B-B14F-4D97-AF65-F5344CB8AC3E}">
        <p14:creationId xmlns:p14="http://schemas.microsoft.com/office/powerpoint/2010/main" val="21744464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CE57-120B-7B4A-83C7-CE82026C9F10}"/>
              </a:ext>
            </a:extLst>
          </p:cNvPr>
          <p:cNvSpPr txBox="1">
            <a:spLocks/>
          </p:cNvSpPr>
          <p:nvPr/>
        </p:nvSpPr>
        <p:spPr>
          <a:xfrm>
            <a:off x="0" y="1231059"/>
            <a:ext cx="3657600" cy="706967"/>
          </a:xfrm>
          <a:prstGeom prst="rect">
            <a:avLst/>
          </a:prstGeom>
        </p:spPr>
        <p:txBody>
          <a:bodyPr/>
          <a:lstStyle>
            <a:lvl1pPr algn="l" defTabSz="365760" rtl="0" eaLnBrk="1" latinLnBrk="0" hangingPunct="1">
              <a:lnSpc>
                <a:spcPct val="90000"/>
              </a:lnSpc>
              <a:spcBef>
                <a:spcPct val="0"/>
              </a:spcBef>
              <a:buNone/>
              <a:defRPr sz="1760" kern="1200">
                <a:solidFill>
                  <a:schemeClr val="tx1"/>
                </a:solidFill>
                <a:latin typeface="+mj-lt"/>
                <a:ea typeface="+mj-ea"/>
                <a:cs typeface="+mj-cs"/>
              </a:defRPr>
            </a:lvl1pPr>
          </a:lstStyle>
          <a:p>
            <a:pPr algn="ctr"/>
            <a:r>
              <a:rPr lang="en-US" sz="1400" dirty="0">
                <a:solidFill>
                  <a:schemeClr val="bg1"/>
                </a:solidFill>
                <a:latin typeface="Trebuchet MS" panose="020B0703020202090204" pitchFamily="34" charset="0"/>
              </a:rPr>
              <a:t>Thank you</a:t>
            </a:r>
          </a:p>
        </p:txBody>
      </p:sp>
    </p:spTree>
    <p:extLst>
      <p:ext uri="{BB962C8B-B14F-4D97-AF65-F5344CB8AC3E}">
        <p14:creationId xmlns:p14="http://schemas.microsoft.com/office/powerpoint/2010/main" val="3767654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3149600" cy="2235200"/>
          </a:xfrm>
          <a:prstGeom prst="rect">
            <a:avLst/>
          </a:prstGeom>
        </p:spPr>
      </p:pic>
    </p:spTree>
    <p:extLst>
      <p:ext uri="{BB962C8B-B14F-4D97-AF65-F5344CB8AC3E}">
        <p14:creationId xmlns:p14="http://schemas.microsoft.com/office/powerpoint/2010/main" val="107103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54" y="923235"/>
            <a:ext cx="3154680" cy="1141095"/>
          </a:xfrm>
        </p:spPr>
        <p:txBody>
          <a:bodyPr>
            <a:normAutofit/>
          </a:bodyPr>
          <a:lstStyle/>
          <a:p>
            <a:r>
              <a:rPr lang="en-US" sz="1600" dirty="0">
                <a:latin typeface="Trebuchet MS" panose="020B0603020202020204" pitchFamily="34" charset="0"/>
              </a:rPr>
              <a:t>How are we </a:t>
            </a:r>
            <a:r>
              <a:rPr lang="en-US" sz="1600" dirty="0" smtClean="0">
                <a:latin typeface="Trebuchet MS" panose="020B0603020202020204" pitchFamily="34" charset="0"/>
              </a:rPr>
              <a:t>doing in healthcare </a:t>
            </a:r>
            <a:r>
              <a:rPr lang="en-US" sz="1600" dirty="0">
                <a:latin typeface="Trebuchet MS" panose="020B0603020202020204" pitchFamily="34" charset="0"/>
              </a:rPr>
              <a:t>today?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632" y="424326"/>
            <a:ext cx="1775474" cy="997817"/>
          </a:xfrm>
          <a:prstGeom prst="rect">
            <a:avLst/>
          </a:prstGeom>
        </p:spPr>
      </p:pic>
    </p:spTree>
    <p:extLst>
      <p:ext uri="{BB962C8B-B14F-4D97-AF65-F5344CB8AC3E}">
        <p14:creationId xmlns:p14="http://schemas.microsoft.com/office/powerpoint/2010/main" val="7295028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5eb144df-acbd-424b-b91d-e2e65e2a1daa"/>
</p:tagLst>
</file>

<file path=ppt/tags/tag2.xml><?xml version="1.0" encoding="utf-8"?>
<p:tagLst xmlns:a="http://schemas.openxmlformats.org/drawingml/2006/main" xmlns:r="http://schemas.openxmlformats.org/officeDocument/2006/relationships" xmlns:p="http://schemas.openxmlformats.org/presentationml/2006/main">
  <p:tag name="__PE_POLL_EMBED_ID" val="77aa24c3-da4c-4c61-a362-06385fbda35d"/>
</p:tagLst>
</file>

<file path=ppt/tags/tag3.xml><?xml version="1.0" encoding="utf-8"?>
<p:tagLst xmlns:a="http://schemas.openxmlformats.org/drawingml/2006/main" xmlns:r="http://schemas.openxmlformats.org/officeDocument/2006/relationships" xmlns:p="http://schemas.openxmlformats.org/presentationml/2006/main">
  <p:tag name="__PE_POLL_EMBED_ID" val="656343e3-bb9e-4bc5-991d-a5d41d0bb367"/>
</p:tagLst>
</file>

<file path=ppt/tags/tag4.xml><?xml version="1.0" encoding="utf-8"?>
<p:tagLst xmlns:a="http://schemas.openxmlformats.org/drawingml/2006/main" xmlns:r="http://schemas.openxmlformats.org/officeDocument/2006/relationships" xmlns:p="http://schemas.openxmlformats.org/presentationml/2006/main">
  <p:tag name="__PE_POLL_EMBED_ID" val="6ab81e05-dcec-43d9-b052-321fe00afa70"/>
</p:tagLst>
</file>

<file path=ppt/tags/tag5.xml><?xml version="1.0" encoding="utf-8"?>
<p:tagLst xmlns:a="http://schemas.openxmlformats.org/drawingml/2006/main" xmlns:r="http://schemas.openxmlformats.org/officeDocument/2006/relationships" xmlns:p="http://schemas.openxmlformats.org/presentationml/2006/main">
  <p:tag name="__PE_POLL_EMBED_ID" val="1936e848-6610-4cfd-bb3c-9557e27b5f9b"/>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EB9B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4902</TotalTime>
  <Words>2453</Words>
  <Application>Microsoft Office PowerPoint</Application>
  <PresentationFormat>Custom</PresentationFormat>
  <Paragraphs>340</Paragraphs>
  <Slides>74</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74</vt:i4>
      </vt:variant>
    </vt:vector>
  </HeadingPairs>
  <TitlesOfParts>
    <vt:vector size="84" baseType="lpstr">
      <vt:lpstr>MS PGothic</vt:lpstr>
      <vt:lpstr>Arial</vt:lpstr>
      <vt:lpstr>Calibri</vt:lpstr>
      <vt:lpstr>Calibri Light</vt:lpstr>
      <vt:lpstr>Cambria Math</vt:lpstr>
      <vt:lpstr>ＭＳ 明朝</vt:lpstr>
      <vt:lpstr>Trebuchet MS</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we doing in healthcare today?</vt:lpstr>
      <vt:lpstr>An interesting paradox – the US spends more on health care than any other nation in the world, yet ranks poorly in almost every measure of health status</vt:lpstr>
      <vt:lpstr>PowerPoint Presentation</vt:lpstr>
      <vt:lpstr>PowerPoint Presentation</vt:lpstr>
      <vt:lpstr>PowerPoint Presentation</vt:lpstr>
      <vt:lpstr>The problem Healthcare     Health </vt:lpstr>
      <vt:lpstr>PowerPoint Presentation</vt:lpstr>
      <vt:lpstr>PowerPoint Presentation</vt:lpstr>
      <vt:lpstr> </vt:lpstr>
      <vt:lpstr>Individual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Needs…</vt:lpstr>
      <vt:lpstr>PowerPoint Presentation</vt:lpstr>
      <vt:lpstr>PowerPoint Presentation</vt:lpstr>
      <vt:lpstr>PowerPoint Presentation</vt:lpstr>
      <vt:lpstr>           </vt:lpstr>
      <vt:lpstr>PowerPoint Presentation</vt:lpstr>
      <vt:lpstr>Quality improvement (QI) consists of systematic and continuous actions that lead to measurable improvement in health care services and the health status of targeted patient groups (HRSA)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Rudolf Virchow, the father  of Social Medicine”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Arabindoo Kavitha</cp:lastModifiedBy>
  <cp:revision>100</cp:revision>
  <dcterms:created xsi:type="dcterms:W3CDTF">2019-09-11T12:59:50Z</dcterms:created>
  <dcterms:modified xsi:type="dcterms:W3CDTF">2019-12-02T01:46:52Z</dcterms:modified>
</cp:coreProperties>
</file>