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sldIdLst>
    <p:sldId id="256" r:id="rId2"/>
    <p:sldId id="257" r:id="rId3"/>
    <p:sldId id="258" r:id="rId4"/>
    <p:sldId id="259" r:id="rId5"/>
    <p:sldId id="271" r:id="rId6"/>
    <p:sldId id="306" r:id="rId7"/>
    <p:sldId id="307" r:id="rId8"/>
    <p:sldId id="274" r:id="rId9"/>
    <p:sldId id="275" r:id="rId10"/>
    <p:sldId id="276" r:id="rId11"/>
    <p:sldId id="277" r:id="rId12"/>
    <p:sldId id="278" r:id="rId13"/>
    <p:sldId id="279" r:id="rId14"/>
    <p:sldId id="280" r:id="rId15"/>
    <p:sldId id="281" r:id="rId16"/>
    <p:sldId id="282" r:id="rId17"/>
    <p:sldId id="283" r:id="rId18"/>
    <p:sldId id="284" r:id="rId19"/>
    <p:sldId id="285" r:id="rId20"/>
    <p:sldId id="286" r:id="rId21"/>
    <p:sldId id="287" r:id="rId22"/>
    <p:sldId id="288" r:id="rId23"/>
    <p:sldId id="289" r:id="rId24"/>
    <p:sldId id="308" r:id="rId25"/>
    <p:sldId id="309" r:id="rId26"/>
    <p:sldId id="310" r:id="rId27"/>
    <p:sldId id="311" r:id="rId28"/>
    <p:sldId id="312" r:id="rId29"/>
    <p:sldId id="313" r:id="rId30"/>
    <p:sldId id="314" r:id="rId31"/>
    <p:sldId id="315" r:id="rId32"/>
    <p:sldId id="316" r:id="rId33"/>
    <p:sldId id="317" r:id="rId34"/>
    <p:sldId id="318" r:id="rId35"/>
    <p:sldId id="319" r:id="rId36"/>
    <p:sldId id="320" r:id="rId37"/>
    <p:sldId id="321" r:id="rId38"/>
    <p:sldId id="322" r:id="rId39"/>
    <p:sldId id="323" r:id="rId40"/>
    <p:sldId id="325" r:id="rId41"/>
    <p:sldId id="326" r:id="rId42"/>
    <p:sldId id="327"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58" autoAdjust="0"/>
    <p:restoredTop sz="94687" autoAdjust="0"/>
  </p:normalViewPr>
  <p:slideViewPr>
    <p:cSldViewPr>
      <p:cViewPr varScale="1">
        <p:scale>
          <a:sx n="82" d="100"/>
          <a:sy n="82" d="100"/>
        </p:scale>
        <p:origin x="1566"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38EA9A-5436-4624-9F8D-AB4811DA9385}" type="datetimeFigureOut">
              <a:rPr lang="en-US" smtClean="0"/>
              <a:t>10/8/2018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B863A0-F6D8-4D65-A8F8-1530BE643FFD}" type="slidenum">
              <a:rPr lang="en-US" smtClean="0"/>
              <a:t>‹#›</a:t>
            </a:fld>
            <a:endParaRPr lang="en-US"/>
          </a:p>
        </p:txBody>
      </p:sp>
    </p:spTree>
    <p:extLst>
      <p:ext uri="{BB962C8B-B14F-4D97-AF65-F5344CB8AC3E}">
        <p14:creationId xmlns:p14="http://schemas.microsoft.com/office/powerpoint/2010/main" val="29616541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pediatrics.aappublications.org/content/122/2/451.full.pdf+html" TargetMode="External"/><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Sometimes we get suspicious</a:t>
            </a:r>
            <a:r>
              <a:rPr lang="en-US" baseline="0" dirty="0" smtClean="0"/>
              <a:t> about FH (kid dx with ADHD so now parent has it) but in fact highly heritable condition. </a:t>
            </a:r>
          </a:p>
          <a:p>
            <a:endParaRPr lang="en-US" dirty="0"/>
          </a:p>
        </p:txBody>
      </p:sp>
      <p:sp>
        <p:nvSpPr>
          <p:cNvPr id="4" name="Slide Number Placeholder 3"/>
          <p:cNvSpPr>
            <a:spLocks noGrp="1"/>
          </p:cNvSpPr>
          <p:nvPr>
            <p:ph type="sldNum" sz="quarter" idx="10"/>
          </p:nvPr>
        </p:nvSpPr>
        <p:spPr/>
        <p:txBody>
          <a:bodyPr/>
          <a:lstStyle/>
          <a:p>
            <a:fld id="{F735BC88-19BE-4BC8-A414-66B72D119FD1}" type="slidenum">
              <a:rPr lang="en-US" smtClean="0"/>
              <a:t>12</a:t>
            </a:fld>
            <a:endParaRPr lang="en-US"/>
          </a:p>
        </p:txBody>
      </p:sp>
    </p:spTree>
    <p:extLst>
      <p:ext uri="{BB962C8B-B14F-4D97-AF65-F5344CB8AC3E}">
        <p14:creationId xmlns:p14="http://schemas.microsoft.com/office/powerpoint/2010/main" val="22960680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I don’t have for you is convincing evidence that treating ADHD reduces</a:t>
            </a:r>
            <a:r>
              <a:rPr lang="en-US" baseline="0" dirty="0" smtClean="0"/>
              <a:t> suicide Also ADHD itself didn’t predict suicide in another study, but having multiple psych comorbidities did (of which ADHD was one) </a:t>
            </a:r>
            <a:endParaRPr lang="en-US" dirty="0"/>
          </a:p>
        </p:txBody>
      </p:sp>
      <p:sp>
        <p:nvSpPr>
          <p:cNvPr id="4" name="Slide Number Placeholder 3"/>
          <p:cNvSpPr>
            <a:spLocks noGrp="1"/>
          </p:cNvSpPr>
          <p:nvPr>
            <p:ph type="sldNum" sz="quarter" idx="10"/>
          </p:nvPr>
        </p:nvSpPr>
        <p:spPr/>
        <p:txBody>
          <a:bodyPr/>
          <a:lstStyle/>
          <a:p>
            <a:fld id="{F735BC88-19BE-4BC8-A414-66B72D119FD1}" type="slidenum">
              <a:rPr lang="en-US" smtClean="0"/>
              <a:t>20</a:t>
            </a:fld>
            <a:endParaRPr lang="en-US"/>
          </a:p>
        </p:txBody>
      </p:sp>
    </p:spTree>
    <p:extLst>
      <p:ext uri="{BB962C8B-B14F-4D97-AF65-F5344CB8AC3E}">
        <p14:creationId xmlns:p14="http://schemas.microsoft.com/office/powerpoint/2010/main" val="39343021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2008 AHA recommendations said ECG may be</a:t>
            </a:r>
            <a:r>
              <a:rPr lang="en-US" baseline="0" dirty="0" smtClean="0"/>
              <a:t> helpful in Kids – AAP Disagreed:</a:t>
            </a:r>
          </a:p>
          <a:p>
            <a:r>
              <a:rPr lang="en-US" sz="1200" b="0" i="0" kern="1200" dirty="0" smtClean="0">
                <a:solidFill>
                  <a:schemeClr val="tx1"/>
                </a:solidFill>
                <a:effectLst/>
                <a:latin typeface="+mn-lt"/>
                <a:ea typeface="+mn-ea"/>
                <a:cs typeface="+mn-cs"/>
              </a:rPr>
              <a:t>Shortly after the AHA recommendation came out, the American Academy of Pediatrics (AAP) published </a:t>
            </a:r>
            <a:r>
              <a:rPr lang="en-US" sz="1200" b="0" i="0" u="none" strike="noStrike" kern="1200" dirty="0" smtClean="0">
                <a:solidFill>
                  <a:schemeClr val="tx1"/>
                </a:solidFill>
                <a:effectLst/>
                <a:latin typeface="+mn-lt"/>
                <a:ea typeface="+mn-ea"/>
                <a:cs typeface="+mn-cs"/>
                <a:hlinkClick r:id="rId3"/>
              </a:rPr>
              <a:t>its own guideline</a:t>
            </a:r>
            <a:r>
              <a:rPr lang="en-US" sz="1200" b="0" i="0" kern="1200" dirty="0" smtClean="0">
                <a:solidFill>
                  <a:schemeClr val="tx1"/>
                </a:solidFill>
                <a:effectLst/>
                <a:latin typeface="+mn-lt"/>
                <a:ea typeface="+mn-ea"/>
                <a:cs typeface="+mn-cs"/>
              </a:rPr>
              <a:t>, which called the cardiology paper "controversial" and made clear its disagreement with the guideline.</a:t>
            </a:r>
          </a:p>
          <a:p>
            <a:r>
              <a:rPr lang="en-US" sz="1200" b="0" i="0" kern="1200" dirty="0" smtClean="0">
                <a:solidFill>
                  <a:schemeClr val="tx1"/>
                </a:solidFill>
                <a:effectLst/>
                <a:latin typeface="+mn-lt"/>
                <a:ea typeface="+mn-ea"/>
                <a:cs typeface="+mn-cs"/>
              </a:rPr>
              <a:t>"The AAP and its constituent groups disagree with the AHA statement as to both the classification and the level of evidence. ... Moreover, the substantial expert opinion and reasoning outlined in the AHA statement suggests that harm outweighs the benefit of recommending routine ECGs for healthy children who are starting stimulant medication for ADHD. Accordingly, the AAP would recommend against such routine ECG screening."</a:t>
            </a:r>
          </a:p>
          <a:p>
            <a:endParaRPr lang="en-US" dirty="0"/>
          </a:p>
        </p:txBody>
      </p:sp>
      <p:sp>
        <p:nvSpPr>
          <p:cNvPr id="4" name="Slide Number Placeholder 3"/>
          <p:cNvSpPr>
            <a:spLocks noGrp="1"/>
          </p:cNvSpPr>
          <p:nvPr>
            <p:ph type="sldNum" sz="quarter" idx="10"/>
          </p:nvPr>
        </p:nvSpPr>
        <p:spPr/>
        <p:txBody>
          <a:bodyPr/>
          <a:lstStyle/>
          <a:p>
            <a:fld id="{F735BC88-19BE-4BC8-A414-66B72D119FD1}" type="slidenum">
              <a:rPr lang="en-US" smtClean="0"/>
              <a:t>21</a:t>
            </a:fld>
            <a:endParaRPr lang="en-US"/>
          </a:p>
        </p:txBody>
      </p:sp>
    </p:spTree>
    <p:extLst>
      <p:ext uri="{BB962C8B-B14F-4D97-AF65-F5344CB8AC3E}">
        <p14:creationId xmlns:p14="http://schemas.microsoft.com/office/powerpoint/2010/main" val="24631945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1668686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00570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1666503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4000"/>
            <a:ext cx="8229600" cy="6858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219200" y="2895600"/>
            <a:ext cx="7086600" cy="23923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11"/>
          <p:cNvSpPr txBox="1">
            <a:spLocks/>
          </p:cNvSpPr>
          <p:nvPr/>
        </p:nvSpPr>
        <p:spPr>
          <a:xfrm>
            <a:off x="0" y="0"/>
            <a:ext cx="9144000" cy="609600"/>
          </a:xfrm>
          <a:prstGeom prst="rect">
            <a:avLst/>
          </a:prstGeom>
          <a:gradFill>
            <a:gsLst>
              <a:gs pos="0">
                <a:schemeClr val="tx2">
                  <a:lumMod val="60000"/>
                  <a:lumOff val="40000"/>
                </a:schemeClr>
              </a:gs>
              <a:gs pos="50000">
                <a:schemeClr val="accent1">
                  <a:tint val="44500"/>
                  <a:satMod val="160000"/>
                </a:schemeClr>
              </a:gs>
              <a:gs pos="100000">
                <a:schemeClr val="accent1">
                  <a:tint val="23500"/>
                  <a:satMod val="160000"/>
                </a:schemeClr>
              </a:gs>
            </a:gsLst>
            <a:lin ang="5400000" scaled="0"/>
          </a:gradFill>
        </p:spPr>
        <p:txBody>
          <a:bodyPr anchor="ctr">
            <a:noAutofit/>
          </a:bodyPr>
          <a:lstStyle>
            <a:lvl1pPr marL="0" indent="0" algn="ctr" defTabSz="914400" rtl="0" eaLnBrk="1" latinLnBrk="0" hangingPunct="1">
              <a:spcBef>
                <a:spcPct val="20000"/>
              </a:spcBef>
              <a:buFont typeface="Arial" panose="020B0604020202020204" pitchFamily="34" charset="0"/>
              <a:buNone/>
              <a:defRPr sz="28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400" dirty="0"/>
              <a:t>The </a:t>
            </a:r>
            <a:r>
              <a:rPr lang="en-US" sz="2400" dirty="0" smtClean="0"/>
              <a:t>39</a:t>
            </a:r>
            <a:r>
              <a:rPr lang="en-US" sz="2400" baseline="30000" dirty="0" smtClean="0"/>
              <a:t>th</a:t>
            </a:r>
            <a:r>
              <a:rPr lang="en-US" sz="2400" dirty="0" smtClean="0"/>
              <a:t> </a:t>
            </a:r>
            <a:r>
              <a:rPr lang="en-US" sz="2400" dirty="0"/>
              <a:t>Forum for Behavioral Science in Family Medicine  </a:t>
            </a:r>
          </a:p>
        </p:txBody>
      </p:sp>
      <p:sp>
        <p:nvSpPr>
          <p:cNvPr id="8" name="Text Placeholder 11"/>
          <p:cNvSpPr txBox="1">
            <a:spLocks/>
          </p:cNvSpPr>
          <p:nvPr/>
        </p:nvSpPr>
        <p:spPr>
          <a:xfrm>
            <a:off x="0" y="6248400"/>
            <a:ext cx="9169958" cy="609600"/>
          </a:xfrm>
          <a:prstGeom prst="rect">
            <a:avLst/>
          </a:prstGeom>
          <a:gradFill>
            <a:gsLst>
              <a:gs pos="0">
                <a:schemeClr val="tx2">
                  <a:lumMod val="60000"/>
                  <a:lumOff val="40000"/>
                </a:schemeClr>
              </a:gs>
              <a:gs pos="50000">
                <a:schemeClr val="accent1">
                  <a:tint val="44500"/>
                  <a:satMod val="160000"/>
                </a:schemeClr>
              </a:gs>
              <a:gs pos="100000">
                <a:schemeClr val="accent1">
                  <a:tint val="23500"/>
                  <a:satMod val="160000"/>
                </a:schemeClr>
              </a:gs>
            </a:gsLst>
            <a:lin ang="5400000" scaled="0"/>
          </a:gradFill>
        </p:spPr>
        <p:txBody>
          <a:bodyPr anchor="ctr">
            <a:noAutofit/>
          </a:bodyPr>
          <a:lstStyle>
            <a:lvl1pPr marL="0" indent="0" algn="ctr" defTabSz="914400" rtl="0" eaLnBrk="1" latinLnBrk="0" hangingPunct="1">
              <a:spcBef>
                <a:spcPct val="20000"/>
              </a:spcBef>
              <a:buFont typeface="Arial" panose="020B0604020202020204" pitchFamily="34" charset="0"/>
              <a:buNone/>
              <a:defRPr sz="1800" i="1"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a:t>Sponsored by The </a:t>
            </a:r>
            <a:r>
              <a:rPr lang="en-US" b="1" dirty="0"/>
              <a:t>Medical College of Wisconsin</a:t>
            </a:r>
          </a:p>
        </p:txBody>
      </p:sp>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381999" y="43179"/>
            <a:ext cx="381001" cy="566421"/>
          </a:xfrm>
          <a:prstGeom prst="rect">
            <a:avLst/>
          </a:prstGeom>
        </p:spPr>
      </p:pic>
    </p:spTree>
    <p:extLst>
      <p:ext uri="{BB962C8B-B14F-4D97-AF65-F5344CB8AC3E}">
        <p14:creationId xmlns:p14="http://schemas.microsoft.com/office/powerpoint/2010/main" val="10576206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tif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571500" y="1295400"/>
            <a:ext cx="8001000" cy="1470025"/>
          </a:xfrm>
        </p:spPr>
        <p:txBody>
          <a:bodyPr>
            <a:normAutofit/>
          </a:bodyPr>
          <a:lstStyle/>
          <a:p>
            <a:r>
              <a:rPr lang="en-US" sz="3600" dirty="0" smtClean="0"/>
              <a:t>Treating ADHD in Adults: Facts and Fiction</a:t>
            </a:r>
            <a:endParaRPr lang="en-US" sz="3600" dirty="0"/>
          </a:p>
        </p:txBody>
      </p:sp>
      <p:sp>
        <p:nvSpPr>
          <p:cNvPr id="5" name="Subtitle 2"/>
          <p:cNvSpPr>
            <a:spLocks noGrp="1"/>
          </p:cNvSpPr>
          <p:nvPr>
            <p:ph type="subTitle" idx="1"/>
          </p:nvPr>
        </p:nvSpPr>
        <p:spPr>
          <a:xfrm>
            <a:off x="1371600" y="3505200"/>
            <a:ext cx="6400800" cy="1752600"/>
          </a:xfrm>
        </p:spPr>
        <p:txBody>
          <a:bodyPr>
            <a:normAutofit/>
          </a:bodyPr>
          <a:lstStyle/>
          <a:p>
            <a:r>
              <a:rPr lang="en-US" dirty="0"/>
              <a:t>Kevin Brazill, DO, MS</a:t>
            </a:r>
          </a:p>
          <a:p>
            <a:r>
              <a:rPr lang="en-US" dirty="0"/>
              <a:t>Stephen Warnick, Jr., MD</a:t>
            </a:r>
          </a:p>
          <a:p>
            <a:r>
              <a:rPr lang="en-US" dirty="0" smtClean="0"/>
              <a:t>Chris </a:t>
            </a:r>
            <a:r>
              <a:rPr lang="en-US" dirty="0"/>
              <a:t>White, MD, </a:t>
            </a:r>
            <a:r>
              <a:rPr lang="en-US" dirty="0" smtClean="0"/>
              <a:t>JD, MHA</a:t>
            </a:r>
            <a:endParaRPr lang="en-US" dirty="0"/>
          </a:p>
        </p:txBody>
      </p:sp>
    </p:spTree>
    <p:extLst>
      <p:ext uri="{BB962C8B-B14F-4D97-AF65-F5344CB8AC3E}">
        <p14:creationId xmlns:p14="http://schemas.microsoft.com/office/powerpoint/2010/main" val="1011858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2200" y="685800"/>
            <a:ext cx="4219899" cy="5559090"/>
          </a:xfrm>
          <a:prstGeom prst="rect">
            <a:avLst/>
          </a:prstGeom>
        </p:spPr>
      </p:pic>
    </p:spTree>
    <p:extLst>
      <p:ext uri="{BB962C8B-B14F-4D97-AF65-F5344CB8AC3E}">
        <p14:creationId xmlns:p14="http://schemas.microsoft.com/office/powerpoint/2010/main" val="37965588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5000" y="609600"/>
            <a:ext cx="5319547" cy="5626150"/>
          </a:xfrm>
          <a:prstGeom prst="rect">
            <a:avLst/>
          </a:prstGeom>
        </p:spPr>
      </p:pic>
    </p:spTree>
    <p:extLst>
      <p:ext uri="{BB962C8B-B14F-4D97-AF65-F5344CB8AC3E}">
        <p14:creationId xmlns:p14="http://schemas.microsoft.com/office/powerpoint/2010/main" val="7346181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332D6-42FE-9E48-BB1D-71177395E052}"/>
              </a:ext>
            </a:extLst>
          </p:cNvPr>
          <p:cNvSpPr>
            <a:spLocks noGrp="1"/>
          </p:cNvSpPr>
          <p:nvPr>
            <p:ph type="title"/>
          </p:nvPr>
        </p:nvSpPr>
        <p:spPr>
          <a:xfrm>
            <a:off x="457200" y="914400"/>
            <a:ext cx="8229600" cy="685800"/>
          </a:xfrm>
        </p:spPr>
        <p:txBody>
          <a:bodyPr>
            <a:normAutofit fontScale="90000"/>
          </a:bodyPr>
          <a:lstStyle/>
          <a:p>
            <a:r>
              <a:rPr lang="en-US" dirty="0"/>
              <a:t>ADHD in Adults - Diagnosis</a:t>
            </a:r>
          </a:p>
        </p:txBody>
      </p:sp>
      <p:sp>
        <p:nvSpPr>
          <p:cNvPr id="3" name="Content Placeholder 2">
            <a:extLst>
              <a:ext uri="{FF2B5EF4-FFF2-40B4-BE49-F238E27FC236}">
                <a16:creationId xmlns:a16="http://schemas.microsoft.com/office/drawing/2014/main" id="{1F047E85-D790-D948-9DBD-F9AC9C924CE1}"/>
              </a:ext>
            </a:extLst>
          </p:cNvPr>
          <p:cNvSpPr>
            <a:spLocks noGrp="1"/>
          </p:cNvSpPr>
          <p:nvPr>
            <p:ph idx="1"/>
          </p:nvPr>
        </p:nvSpPr>
        <p:spPr>
          <a:xfrm>
            <a:off x="685800" y="2057400"/>
            <a:ext cx="7772400" cy="3581400"/>
          </a:xfrm>
        </p:spPr>
        <p:txBody>
          <a:bodyPr>
            <a:normAutofit fontScale="62500" lnSpcReduction="20000"/>
          </a:bodyPr>
          <a:lstStyle/>
          <a:p>
            <a:r>
              <a:rPr lang="en-US" dirty="0"/>
              <a:t>Emotional </a:t>
            </a:r>
            <a:r>
              <a:rPr lang="en-US" dirty="0" err="1"/>
              <a:t>dysregulation</a:t>
            </a:r>
            <a:endParaRPr lang="en-US" dirty="0"/>
          </a:p>
          <a:p>
            <a:pPr lvl="1"/>
            <a:r>
              <a:rPr lang="en-US" dirty="0"/>
              <a:t>Not a part of DSM-5 criteria but considered to be part of ADHD by experts</a:t>
            </a:r>
          </a:p>
          <a:p>
            <a:pPr lvl="1"/>
            <a:r>
              <a:rPr lang="en-US" dirty="0"/>
              <a:t>Mood lability, anger outburst, irritability, poor frustration tolerance, poor </a:t>
            </a:r>
            <a:r>
              <a:rPr lang="en-US" dirty="0" smtClean="0"/>
              <a:t>motivation</a:t>
            </a:r>
          </a:p>
          <a:p>
            <a:r>
              <a:rPr lang="en-US" dirty="0" smtClean="0"/>
              <a:t>Family History</a:t>
            </a:r>
          </a:p>
          <a:p>
            <a:pPr lvl="1"/>
            <a:r>
              <a:rPr lang="en-US" dirty="0" smtClean="0"/>
              <a:t>About 50% children have ADHD if parent has ADHD</a:t>
            </a:r>
          </a:p>
          <a:p>
            <a:pPr lvl="1"/>
            <a:r>
              <a:rPr lang="en-US" dirty="0" smtClean="0"/>
              <a:t>About 30% of siblings have ADHD if sibling has ADHD</a:t>
            </a:r>
          </a:p>
          <a:p>
            <a:pPr lvl="1"/>
            <a:r>
              <a:rPr lang="en-US" dirty="0" smtClean="0"/>
              <a:t>About 70-80% of twins have ADHD if twin has ADHD</a:t>
            </a:r>
          </a:p>
          <a:p>
            <a:r>
              <a:rPr lang="en-US" dirty="0" smtClean="0"/>
              <a:t>Developmental History</a:t>
            </a:r>
          </a:p>
          <a:p>
            <a:pPr lvl="1"/>
            <a:r>
              <a:rPr lang="en-US" dirty="0" smtClean="0"/>
              <a:t>Childhood symptoms</a:t>
            </a:r>
          </a:p>
          <a:p>
            <a:pPr lvl="1"/>
            <a:r>
              <a:rPr lang="en-US" dirty="0" smtClean="0"/>
              <a:t>Collateral can help</a:t>
            </a:r>
          </a:p>
          <a:p>
            <a:pPr lvl="1"/>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22806" y="3200400"/>
            <a:ext cx="1838325" cy="1965398"/>
          </a:xfrm>
          <a:prstGeom prst="rect">
            <a:avLst/>
          </a:prstGeom>
        </p:spPr>
      </p:pic>
    </p:spTree>
    <p:extLst>
      <p:ext uri="{BB962C8B-B14F-4D97-AF65-F5344CB8AC3E}">
        <p14:creationId xmlns:p14="http://schemas.microsoft.com/office/powerpoint/2010/main" val="36003089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8D0FD-B435-554D-A6A1-D3DF1D7C04F5}"/>
              </a:ext>
            </a:extLst>
          </p:cNvPr>
          <p:cNvSpPr>
            <a:spLocks noGrp="1"/>
          </p:cNvSpPr>
          <p:nvPr>
            <p:ph type="title"/>
          </p:nvPr>
        </p:nvSpPr>
        <p:spPr>
          <a:xfrm>
            <a:off x="457200" y="990600"/>
            <a:ext cx="8229600" cy="685800"/>
          </a:xfrm>
        </p:spPr>
        <p:txBody>
          <a:bodyPr>
            <a:normAutofit fontScale="90000"/>
          </a:bodyPr>
          <a:lstStyle/>
          <a:p>
            <a:r>
              <a:rPr lang="en-US" dirty="0"/>
              <a:t>ADHD in Adults – Differential Diagnosis</a:t>
            </a:r>
          </a:p>
        </p:txBody>
      </p:sp>
      <p:sp>
        <p:nvSpPr>
          <p:cNvPr id="3" name="Content Placeholder 2">
            <a:extLst>
              <a:ext uri="{FF2B5EF4-FFF2-40B4-BE49-F238E27FC236}">
                <a16:creationId xmlns:a16="http://schemas.microsoft.com/office/drawing/2014/main" id="{DF7D8C04-5C4B-9545-AEED-58BC6EA4B536}"/>
              </a:ext>
            </a:extLst>
          </p:cNvPr>
          <p:cNvSpPr>
            <a:spLocks noGrp="1"/>
          </p:cNvSpPr>
          <p:nvPr>
            <p:ph idx="1"/>
          </p:nvPr>
        </p:nvSpPr>
        <p:spPr>
          <a:xfrm>
            <a:off x="762000" y="2133600"/>
            <a:ext cx="7620000" cy="2849563"/>
          </a:xfrm>
        </p:spPr>
        <p:txBody>
          <a:bodyPr>
            <a:normAutofit fontScale="92500" lnSpcReduction="20000"/>
          </a:bodyPr>
          <a:lstStyle/>
          <a:p>
            <a:r>
              <a:rPr lang="en-US" dirty="0"/>
              <a:t>Anxiety disorders</a:t>
            </a:r>
          </a:p>
          <a:p>
            <a:r>
              <a:rPr lang="en-US" dirty="0"/>
              <a:t>Depressive disorders</a:t>
            </a:r>
          </a:p>
          <a:p>
            <a:r>
              <a:rPr lang="en-US" dirty="0"/>
              <a:t>Personality disorders</a:t>
            </a:r>
          </a:p>
          <a:p>
            <a:r>
              <a:rPr lang="en-US" dirty="0"/>
              <a:t>Bipolar disorders</a:t>
            </a:r>
          </a:p>
          <a:p>
            <a:r>
              <a:rPr lang="en-US" dirty="0"/>
              <a:t>Substance Use disorders</a:t>
            </a:r>
          </a:p>
          <a:p>
            <a:r>
              <a:rPr lang="en-US" dirty="0"/>
              <a:t>Learning disabilities</a:t>
            </a:r>
          </a:p>
        </p:txBody>
      </p:sp>
    </p:spTree>
    <p:extLst>
      <p:ext uri="{BB962C8B-B14F-4D97-AF65-F5344CB8AC3E}">
        <p14:creationId xmlns:p14="http://schemas.microsoft.com/office/powerpoint/2010/main" val="35876031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304800" y="990600"/>
            <a:ext cx="8686800" cy="852488"/>
          </a:xfrm>
        </p:spPr>
        <p:txBody>
          <a:bodyPr>
            <a:noAutofit/>
          </a:bodyPr>
          <a:lstStyle/>
          <a:p>
            <a:pPr algn="ctr"/>
            <a:r>
              <a:rPr lang="en-US" sz="4000" dirty="0" smtClean="0"/>
              <a:t>CADDRA - “The </a:t>
            </a:r>
            <a:r>
              <a:rPr lang="en-US" sz="4000" dirty="0"/>
              <a:t>following should NOT be used to dismiss a diagnosis of ADHD”</a:t>
            </a:r>
          </a:p>
        </p:txBody>
      </p:sp>
      <p:sp>
        <p:nvSpPr>
          <p:cNvPr id="8" name="Content Placeholder 2"/>
          <p:cNvSpPr>
            <a:spLocks noGrp="1"/>
          </p:cNvSpPr>
          <p:nvPr>
            <p:ph idx="1"/>
          </p:nvPr>
        </p:nvSpPr>
        <p:spPr>
          <a:xfrm>
            <a:off x="533400" y="2632414"/>
            <a:ext cx="8320454" cy="2777786"/>
          </a:xfrm>
        </p:spPr>
        <p:txBody>
          <a:bodyPr>
            <a:normAutofit fontScale="85000" lnSpcReduction="20000"/>
          </a:bodyPr>
          <a:lstStyle/>
          <a:p>
            <a:r>
              <a:rPr lang="en-US" dirty="0" smtClean="0"/>
              <a:t>No hyperactivity in office</a:t>
            </a:r>
          </a:p>
          <a:p>
            <a:r>
              <a:rPr lang="en-US" dirty="0" smtClean="0"/>
              <a:t>Reported problems with organization and time but able to keeps doctor </a:t>
            </a:r>
            <a:r>
              <a:rPr lang="en-US" dirty="0" err="1" smtClean="0"/>
              <a:t>appt</a:t>
            </a:r>
            <a:r>
              <a:rPr lang="en-US" dirty="0" smtClean="0"/>
              <a:t> and pay for treatment</a:t>
            </a:r>
          </a:p>
          <a:p>
            <a:r>
              <a:rPr lang="en-US" dirty="0" smtClean="0"/>
              <a:t>Patients stating they have read about ADHD and think they have it. </a:t>
            </a:r>
          </a:p>
          <a:p>
            <a:r>
              <a:rPr lang="en-US" dirty="0" smtClean="0"/>
              <a:t>No FH</a:t>
            </a:r>
          </a:p>
          <a:p>
            <a:r>
              <a:rPr lang="en-US" dirty="0" smtClean="0"/>
              <a:t>Spouse or parent suggest </a:t>
            </a:r>
            <a:r>
              <a:rPr lang="en-US" dirty="0" err="1" smtClean="0"/>
              <a:t>sxs</a:t>
            </a:r>
            <a:r>
              <a:rPr lang="en-US" dirty="0" smtClean="0"/>
              <a:t> and patient denies</a:t>
            </a:r>
          </a:p>
          <a:p>
            <a:pPr lvl="1"/>
            <a:endParaRPr lang="en-US" dirty="0" smtClean="0"/>
          </a:p>
          <a:p>
            <a:pPr lvl="1"/>
            <a:endParaRPr lang="en-US" dirty="0"/>
          </a:p>
        </p:txBody>
      </p:sp>
    </p:spTree>
    <p:extLst>
      <p:ext uri="{BB962C8B-B14F-4D97-AF65-F5344CB8AC3E}">
        <p14:creationId xmlns:p14="http://schemas.microsoft.com/office/powerpoint/2010/main" val="32683155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0" y="838200"/>
            <a:ext cx="9372600" cy="1249363"/>
          </a:xfrm>
        </p:spPr>
        <p:txBody>
          <a:bodyPr>
            <a:normAutofit fontScale="90000"/>
          </a:bodyPr>
          <a:lstStyle/>
          <a:p>
            <a:pPr algn="ctr"/>
            <a:r>
              <a:rPr lang="en-US" dirty="0"/>
              <a:t>CADDRA - “The following should NOT be used to dismiss a diagnosis of ADHD”</a:t>
            </a:r>
          </a:p>
        </p:txBody>
      </p:sp>
      <p:sp>
        <p:nvSpPr>
          <p:cNvPr id="7" name="Content Placeholder 2"/>
          <p:cNvSpPr>
            <a:spLocks noGrp="1"/>
          </p:cNvSpPr>
          <p:nvPr>
            <p:ph idx="1"/>
          </p:nvPr>
        </p:nvSpPr>
        <p:spPr>
          <a:xfrm>
            <a:off x="457200" y="2192214"/>
            <a:ext cx="8458200" cy="4208586"/>
          </a:xfrm>
        </p:spPr>
        <p:txBody>
          <a:bodyPr>
            <a:noAutofit/>
          </a:bodyPr>
          <a:lstStyle/>
          <a:p>
            <a:r>
              <a:rPr lang="en-US" sz="2000" dirty="0"/>
              <a:t>P</a:t>
            </a:r>
            <a:r>
              <a:rPr lang="en-US" sz="2000" dirty="0" smtClean="0"/>
              <a:t>atient </a:t>
            </a:r>
            <a:r>
              <a:rPr lang="en-US" sz="2000" dirty="0"/>
              <a:t>is well educated or employed in a high level position </a:t>
            </a:r>
            <a:endParaRPr lang="en-US" sz="2000" dirty="0" smtClean="0"/>
          </a:p>
          <a:p>
            <a:r>
              <a:rPr lang="en-US" sz="2000" dirty="0" smtClean="0"/>
              <a:t>Patient is bright or no problems on school report cards.  </a:t>
            </a:r>
          </a:p>
          <a:p>
            <a:pPr lvl="1"/>
            <a:r>
              <a:rPr lang="en-US" sz="2000" dirty="0" smtClean="0"/>
              <a:t>“Increased </a:t>
            </a:r>
            <a:r>
              <a:rPr lang="en-US" sz="2000" dirty="0"/>
              <a:t>autonomy and challenge lead to evidence of impairment in later years. Other patients may, on further exploration, give a very convincing account of unusual coping strategies such as excess time on homework or increased need for </a:t>
            </a:r>
            <a:r>
              <a:rPr lang="en-US" sz="2000" dirty="0" smtClean="0"/>
              <a:t>assistance” </a:t>
            </a:r>
          </a:p>
          <a:p>
            <a:r>
              <a:rPr lang="en-US" sz="2000" dirty="0"/>
              <a:t>H</a:t>
            </a:r>
            <a:r>
              <a:rPr lang="en-US" sz="2000" dirty="0" smtClean="0"/>
              <a:t>yperactive</a:t>
            </a:r>
            <a:r>
              <a:rPr lang="en-US" sz="2000" dirty="0"/>
              <a:t>, impulsive and inattentive when </a:t>
            </a:r>
            <a:r>
              <a:rPr lang="en-US" sz="2000" dirty="0" smtClean="0"/>
              <a:t>young </a:t>
            </a:r>
            <a:r>
              <a:rPr lang="en-US" sz="2000" dirty="0"/>
              <a:t>but </a:t>
            </a:r>
            <a:r>
              <a:rPr lang="en-US" sz="2000" dirty="0" smtClean="0"/>
              <a:t>only </a:t>
            </a:r>
            <a:r>
              <a:rPr lang="en-US" sz="2000" dirty="0"/>
              <a:t>has difficulty with a few residual symptoms. </a:t>
            </a:r>
            <a:endParaRPr lang="en-US" sz="2000" dirty="0" smtClean="0"/>
          </a:p>
          <a:p>
            <a:r>
              <a:rPr lang="en-US" sz="2000" dirty="0"/>
              <a:t>T</a:t>
            </a:r>
            <a:r>
              <a:rPr lang="en-US" sz="2000" dirty="0" smtClean="0"/>
              <a:t>he </a:t>
            </a:r>
            <a:r>
              <a:rPr lang="en-US" sz="2000" dirty="0"/>
              <a:t>patient does not remember or denies symptoms in childhood, and school report cards are not available. </a:t>
            </a:r>
            <a:r>
              <a:rPr lang="en-US" sz="2000" dirty="0" smtClean="0"/>
              <a:t>Careful developmental history can still reveal some areas of deficit. </a:t>
            </a:r>
            <a:endParaRPr lang="en-US" sz="2000" dirty="0"/>
          </a:p>
        </p:txBody>
      </p:sp>
    </p:spTree>
    <p:extLst>
      <p:ext uri="{BB962C8B-B14F-4D97-AF65-F5344CB8AC3E}">
        <p14:creationId xmlns:p14="http://schemas.microsoft.com/office/powerpoint/2010/main" val="17889345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5FE6AF0-C9AA-3D4A-AB4A-7C48EE16DC9F}"/>
              </a:ext>
            </a:extLst>
          </p:cNvPr>
          <p:cNvSpPr txBox="1"/>
          <p:nvPr/>
        </p:nvSpPr>
        <p:spPr>
          <a:xfrm>
            <a:off x="47905" y="6017568"/>
            <a:ext cx="9075083" cy="230832"/>
          </a:xfrm>
          <a:prstGeom prst="rect">
            <a:avLst/>
          </a:prstGeom>
          <a:noFill/>
        </p:spPr>
        <p:txBody>
          <a:bodyPr wrap="square" rtlCol="0">
            <a:spAutoFit/>
          </a:bodyPr>
          <a:lstStyle/>
          <a:p>
            <a:pPr algn="ctr"/>
            <a:r>
              <a:rPr lang="en-US" sz="900" dirty="0">
                <a:solidFill>
                  <a:srgbClr val="555555"/>
                </a:solidFill>
                <a:latin typeface="+mj-lt"/>
              </a:rPr>
              <a:t>Kessler et al. The Prevalence and Correlates of Adult ADHD in the United States: Results From the National Comorbidity Survey Replication, Am J Psych. 2006 Apr;163(5):71</a:t>
            </a:r>
            <a:r>
              <a:rPr lang="en-US" sz="900" dirty="0">
                <a:solidFill>
                  <a:srgbClr val="555555"/>
                </a:solidFill>
                <a:latin typeface="ArialMT"/>
              </a:rPr>
              <a:t>.</a:t>
            </a:r>
            <a:endParaRPr lang="en-US" sz="900" dirty="0"/>
          </a:p>
        </p:txBody>
      </p:sp>
      <p:graphicFrame>
        <p:nvGraphicFramePr>
          <p:cNvPr id="5" name="Content Placeholder 3"/>
          <p:cNvGraphicFramePr>
            <a:graphicFrameLocks/>
          </p:cNvGraphicFramePr>
          <p:nvPr>
            <p:extLst>
              <p:ext uri="{D42A27DB-BD31-4B8C-83A1-F6EECF244321}">
                <p14:modId xmlns:p14="http://schemas.microsoft.com/office/powerpoint/2010/main" val="3582757444"/>
              </p:ext>
            </p:extLst>
          </p:nvPr>
        </p:nvGraphicFramePr>
        <p:xfrm>
          <a:off x="280146" y="609600"/>
          <a:ext cx="8610600" cy="5852160"/>
        </p:xfrm>
        <a:graphic>
          <a:graphicData uri="http://schemas.openxmlformats.org/drawingml/2006/table">
            <a:tbl>
              <a:tblPr firstRow="1" bandRow="1">
                <a:tableStyleId>{5C22544A-7EE6-4342-B048-85BDC9FD1C3A}</a:tableStyleId>
              </a:tblPr>
              <a:tblGrid>
                <a:gridCol w="3176041">
                  <a:extLst>
                    <a:ext uri="{9D8B030D-6E8A-4147-A177-3AD203B41FA5}">
                      <a16:colId xmlns:a16="http://schemas.microsoft.com/office/drawing/2014/main" val="3230145288"/>
                    </a:ext>
                  </a:extLst>
                </a:gridCol>
                <a:gridCol w="2564359">
                  <a:extLst>
                    <a:ext uri="{9D8B030D-6E8A-4147-A177-3AD203B41FA5}">
                      <a16:colId xmlns:a16="http://schemas.microsoft.com/office/drawing/2014/main" val="1368188737"/>
                    </a:ext>
                  </a:extLst>
                </a:gridCol>
                <a:gridCol w="2870200">
                  <a:extLst>
                    <a:ext uri="{9D8B030D-6E8A-4147-A177-3AD203B41FA5}">
                      <a16:colId xmlns:a16="http://schemas.microsoft.com/office/drawing/2014/main" val="3647094778"/>
                    </a:ext>
                  </a:extLst>
                </a:gridCol>
              </a:tblGrid>
              <a:tr h="256223">
                <a:tc>
                  <a:txBody>
                    <a:bodyPr/>
                    <a:lstStyle/>
                    <a:p>
                      <a:r>
                        <a:rPr lang="en-US" dirty="0" smtClean="0"/>
                        <a:t>Coexisting</a:t>
                      </a:r>
                      <a:r>
                        <a:rPr lang="en-US" baseline="0" dirty="0" smtClean="0"/>
                        <a:t> Condition</a:t>
                      </a:r>
                      <a:endParaRPr lang="en-US" dirty="0"/>
                    </a:p>
                  </a:txBody>
                  <a:tcPr/>
                </a:tc>
                <a:tc>
                  <a:txBody>
                    <a:bodyPr/>
                    <a:lstStyle/>
                    <a:p>
                      <a:r>
                        <a:rPr lang="en-US" dirty="0" smtClean="0"/>
                        <a:t>Adults with ADHD</a:t>
                      </a:r>
                      <a:endParaRPr lang="en-US" dirty="0"/>
                    </a:p>
                  </a:txBody>
                  <a:tcPr/>
                </a:tc>
                <a:tc>
                  <a:txBody>
                    <a:bodyPr/>
                    <a:lstStyle/>
                    <a:p>
                      <a:r>
                        <a:rPr lang="en-US" dirty="0" smtClean="0"/>
                        <a:t>Adults without ADHD</a:t>
                      </a:r>
                      <a:endParaRPr lang="en-US" dirty="0"/>
                    </a:p>
                  </a:txBody>
                  <a:tcPr/>
                </a:tc>
                <a:extLst>
                  <a:ext uri="{0D108BD9-81ED-4DB2-BD59-A6C34878D82A}">
                    <a16:rowId xmlns:a16="http://schemas.microsoft.com/office/drawing/2014/main" val="1639950850"/>
                  </a:ext>
                </a:extLst>
              </a:tr>
              <a:tr h="256223">
                <a:tc>
                  <a:txBody>
                    <a:bodyPr/>
                    <a:lstStyle/>
                    <a:p>
                      <a:r>
                        <a:rPr lang="en-US" dirty="0" smtClean="0"/>
                        <a:t>ANY</a:t>
                      </a:r>
                      <a:r>
                        <a:rPr lang="en-US" baseline="0" dirty="0" smtClean="0"/>
                        <a:t> MOOD DISORDER</a:t>
                      </a:r>
                      <a:endParaRPr lang="en-US" dirty="0"/>
                    </a:p>
                  </a:txBody>
                  <a:tcPr/>
                </a:tc>
                <a:tc>
                  <a:txBody>
                    <a:bodyPr/>
                    <a:lstStyle/>
                    <a:p>
                      <a:r>
                        <a:rPr lang="en-US" dirty="0" smtClean="0"/>
                        <a:t>38.3%</a:t>
                      </a:r>
                      <a:endParaRPr lang="en-US" dirty="0"/>
                    </a:p>
                  </a:txBody>
                  <a:tcPr/>
                </a:tc>
                <a:tc>
                  <a:txBody>
                    <a:bodyPr/>
                    <a:lstStyle/>
                    <a:p>
                      <a:r>
                        <a:rPr lang="en-US" dirty="0" smtClean="0"/>
                        <a:t>11.1%</a:t>
                      </a:r>
                      <a:endParaRPr lang="en-US" dirty="0"/>
                    </a:p>
                  </a:txBody>
                  <a:tcPr/>
                </a:tc>
                <a:extLst>
                  <a:ext uri="{0D108BD9-81ED-4DB2-BD59-A6C34878D82A}">
                    <a16:rowId xmlns:a16="http://schemas.microsoft.com/office/drawing/2014/main" val="3695171026"/>
                  </a:ext>
                </a:extLst>
              </a:tr>
              <a:tr h="256223">
                <a:tc>
                  <a:txBody>
                    <a:bodyPr/>
                    <a:lstStyle/>
                    <a:p>
                      <a:r>
                        <a:rPr lang="en-US" dirty="0" smtClean="0"/>
                        <a:t>Major</a:t>
                      </a:r>
                      <a:r>
                        <a:rPr lang="en-US" baseline="0" dirty="0" smtClean="0"/>
                        <a:t> Depressive Disorder</a:t>
                      </a:r>
                      <a:endParaRPr lang="en-US" dirty="0"/>
                    </a:p>
                  </a:txBody>
                  <a:tcPr/>
                </a:tc>
                <a:tc>
                  <a:txBody>
                    <a:bodyPr/>
                    <a:lstStyle/>
                    <a:p>
                      <a:r>
                        <a:rPr lang="en-US" dirty="0" smtClean="0"/>
                        <a:t>18.6%</a:t>
                      </a:r>
                      <a:endParaRPr lang="en-US" dirty="0"/>
                    </a:p>
                  </a:txBody>
                  <a:tcPr/>
                </a:tc>
                <a:tc>
                  <a:txBody>
                    <a:bodyPr/>
                    <a:lstStyle/>
                    <a:p>
                      <a:r>
                        <a:rPr lang="en-US" dirty="0" smtClean="0"/>
                        <a:t>7.8%</a:t>
                      </a:r>
                      <a:endParaRPr lang="en-US" dirty="0"/>
                    </a:p>
                  </a:txBody>
                  <a:tcPr/>
                </a:tc>
                <a:extLst>
                  <a:ext uri="{0D108BD9-81ED-4DB2-BD59-A6C34878D82A}">
                    <a16:rowId xmlns:a16="http://schemas.microsoft.com/office/drawing/2014/main" val="3221044707"/>
                  </a:ext>
                </a:extLst>
              </a:tr>
              <a:tr h="256223">
                <a:tc>
                  <a:txBody>
                    <a:bodyPr/>
                    <a:lstStyle/>
                    <a:p>
                      <a:r>
                        <a:rPr lang="en-US" dirty="0" smtClean="0"/>
                        <a:t>Dysthymia</a:t>
                      </a:r>
                      <a:endParaRPr lang="en-US" dirty="0"/>
                    </a:p>
                  </a:txBody>
                  <a:tcPr/>
                </a:tc>
                <a:tc>
                  <a:txBody>
                    <a:bodyPr/>
                    <a:lstStyle/>
                    <a:p>
                      <a:r>
                        <a:rPr lang="en-US" dirty="0" smtClean="0"/>
                        <a:t>12.3%</a:t>
                      </a:r>
                      <a:endParaRPr lang="en-US" dirty="0"/>
                    </a:p>
                  </a:txBody>
                  <a:tcPr/>
                </a:tc>
                <a:tc>
                  <a:txBody>
                    <a:bodyPr/>
                    <a:lstStyle/>
                    <a:p>
                      <a:r>
                        <a:rPr lang="en-US" dirty="0" smtClean="0"/>
                        <a:t>1.9%</a:t>
                      </a:r>
                      <a:endParaRPr lang="en-US" dirty="0"/>
                    </a:p>
                  </a:txBody>
                  <a:tcPr/>
                </a:tc>
                <a:extLst>
                  <a:ext uri="{0D108BD9-81ED-4DB2-BD59-A6C34878D82A}">
                    <a16:rowId xmlns:a16="http://schemas.microsoft.com/office/drawing/2014/main" val="1579772615"/>
                  </a:ext>
                </a:extLst>
              </a:tr>
              <a:tr h="256223">
                <a:tc>
                  <a:txBody>
                    <a:bodyPr/>
                    <a:lstStyle/>
                    <a:p>
                      <a:r>
                        <a:rPr lang="en-US" dirty="0" smtClean="0"/>
                        <a:t>Bipolar Disorder</a:t>
                      </a:r>
                      <a:endParaRPr lang="en-US" dirty="0"/>
                    </a:p>
                  </a:txBody>
                  <a:tcPr/>
                </a:tc>
                <a:tc>
                  <a:txBody>
                    <a:bodyPr/>
                    <a:lstStyle/>
                    <a:p>
                      <a:r>
                        <a:rPr lang="en-US" dirty="0" smtClean="0"/>
                        <a:t>19.4%</a:t>
                      </a:r>
                      <a:endParaRPr lang="en-US" dirty="0"/>
                    </a:p>
                  </a:txBody>
                  <a:tcPr/>
                </a:tc>
                <a:tc>
                  <a:txBody>
                    <a:bodyPr/>
                    <a:lstStyle/>
                    <a:p>
                      <a:r>
                        <a:rPr lang="en-US" dirty="0" smtClean="0"/>
                        <a:t>3.1%</a:t>
                      </a:r>
                      <a:endParaRPr lang="en-US" dirty="0"/>
                    </a:p>
                  </a:txBody>
                  <a:tcPr/>
                </a:tc>
                <a:extLst>
                  <a:ext uri="{0D108BD9-81ED-4DB2-BD59-A6C34878D82A}">
                    <a16:rowId xmlns:a16="http://schemas.microsoft.com/office/drawing/2014/main" val="1747154331"/>
                  </a:ext>
                </a:extLst>
              </a:tr>
              <a:tr h="256223">
                <a:tc>
                  <a:txBody>
                    <a:bodyPr/>
                    <a:lstStyle/>
                    <a:p>
                      <a:r>
                        <a:rPr lang="en-US" dirty="0" smtClean="0"/>
                        <a:t>ANY ANXIETY</a:t>
                      </a:r>
                      <a:r>
                        <a:rPr lang="en-US" baseline="0" dirty="0" smtClean="0"/>
                        <a:t> DISORDER</a:t>
                      </a:r>
                      <a:endParaRPr lang="en-US" dirty="0"/>
                    </a:p>
                  </a:txBody>
                  <a:tcPr/>
                </a:tc>
                <a:tc>
                  <a:txBody>
                    <a:bodyPr/>
                    <a:lstStyle/>
                    <a:p>
                      <a:r>
                        <a:rPr lang="en-US" dirty="0" smtClean="0"/>
                        <a:t>47.1%</a:t>
                      </a:r>
                      <a:endParaRPr lang="en-US" dirty="0"/>
                    </a:p>
                  </a:txBody>
                  <a:tcPr/>
                </a:tc>
                <a:tc>
                  <a:txBody>
                    <a:bodyPr/>
                    <a:lstStyle/>
                    <a:p>
                      <a:r>
                        <a:rPr lang="en-US" dirty="0" smtClean="0"/>
                        <a:t>19.5%</a:t>
                      </a:r>
                      <a:endParaRPr lang="en-US" dirty="0"/>
                    </a:p>
                  </a:txBody>
                  <a:tcPr/>
                </a:tc>
                <a:extLst>
                  <a:ext uri="{0D108BD9-81ED-4DB2-BD59-A6C34878D82A}">
                    <a16:rowId xmlns:a16="http://schemas.microsoft.com/office/drawing/2014/main" val="3546959106"/>
                  </a:ext>
                </a:extLst>
              </a:tr>
              <a:tr h="256223">
                <a:tc>
                  <a:txBody>
                    <a:bodyPr/>
                    <a:lstStyle/>
                    <a:p>
                      <a:r>
                        <a:rPr lang="en-US" dirty="0" smtClean="0"/>
                        <a:t>Generalized</a:t>
                      </a:r>
                      <a:r>
                        <a:rPr lang="en-US" baseline="0" dirty="0" smtClean="0"/>
                        <a:t> Anxiety Disorder</a:t>
                      </a:r>
                      <a:endParaRPr lang="en-US" dirty="0"/>
                    </a:p>
                  </a:txBody>
                  <a:tcPr/>
                </a:tc>
                <a:tc>
                  <a:txBody>
                    <a:bodyPr/>
                    <a:lstStyle/>
                    <a:p>
                      <a:r>
                        <a:rPr lang="en-US" dirty="0" smtClean="0"/>
                        <a:t>8.0%</a:t>
                      </a:r>
                      <a:endParaRPr lang="en-US" dirty="0"/>
                    </a:p>
                  </a:txBody>
                  <a:tcPr/>
                </a:tc>
                <a:tc>
                  <a:txBody>
                    <a:bodyPr/>
                    <a:lstStyle/>
                    <a:p>
                      <a:r>
                        <a:rPr lang="en-US" dirty="0" smtClean="0"/>
                        <a:t>2.6%</a:t>
                      </a:r>
                      <a:endParaRPr lang="en-US" dirty="0"/>
                    </a:p>
                  </a:txBody>
                  <a:tcPr/>
                </a:tc>
                <a:extLst>
                  <a:ext uri="{0D108BD9-81ED-4DB2-BD59-A6C34878D82A}">
                    <a16:rowId xmlns:a16="http://schemas.microsoft.com/office/drawing/2014/main" val="2538595390"/>
                  </a:ext>
                </a:extLst>
              </a:tr>
              <a:tr h="256223">
                <a:tc>
                  <a:txBody>
                    <a:bodyPr/>
                    <a:lstStyle/>
                    <a:p>
                      <a:r>
                        <a:rPr lang="en-US" dirty="0" smtClean="0"/>
                        <a:t>Post</a:t>
                      </a:r>
                      <a:r>
                        <a:rPr lang="en-US" baseline="0" dirty="0" smtClean="0"/>
                        <a:t>traumatic Stress Disorder</a:t>
                      </a:r>
                      <a:endParaRPr lang="en-US" dirty="0"/>
                    </a:p>
                  </a:txBody>
                  <a:tcPr/>
                </a:tc>
                <a:tc>
                  <a:txBody>
                    <a:bodyPr/>
                    <a:lstStyle/>
                    <a:p>
                      <a:r>
                        <a:rPr lang="en-US" dirty="0" smtClean="0"/>
                        <a:t>11.9%</a:t>
                      </a:r>
                      <a:endParaRPr lang="en-US" dirty="0"/>
                    </a:p>
                  </a:txBody>
                  <a:tcPr/>
                </a:tc>
                <a:tc>
                  <a:txBody>
                    <a:bodyPr/>
                    <a:lstStyle/>
                    <a:p>
                      <a:r>
                        <a:rPr lang="en-US" dirty="0" smtClean="0"/>
                        <a:t>3.3%</a:t>
                      </a:r>
                      <a:endParaRPr lang="en-US" dirty="0"/>
                    </a:p>
                  </a:txBody>
                  <a:tcPr/>
                </a:tc>
                <a:extLst>
                  <a:ext uri="{0D108BD9-81ED-4DB2-BD59-A6C34878D82A}">
                    <a16:rowId xmlns:a16="http://schemas.microsoft.com/office/drawing/2014/main" val="2462495603"/>
                  </a:ext>
                </a:extLst>
              </a:tr>
              <a:tr h="256223">
                <a:tc>
                  <a:txBody>
                    <a:bodyPr/>
                    <a:lstStyle/>
                    <a:p>
                      <a:r>
                        <a:rPr lang="en-US" dirty="0" smtClean="0"/>
                        <a:t>Panic</a:t>
                      </a:r>
                      <a:r>
                        <a:rPr lang="en-US" baseline="0" dirty="0" smtClean="0"/>
                        <a:t> Disorder</a:t>
                      </a:r>
                      <a:endParaRPr lang="en-US" dirty="0"/>
                    </a:p>
                  </a:txBody>
                  <a:tcPr/>
                </a:tc>
                <a:tc>
                  <a:txBody>
                    <a:bodyPr/>
                    <a:lstStyle/>
                    <a:p>
                      <a:r>
                        <a:rPr lang="en-US" dirty="0" smtClean="0"/>
                        <a:t>8.9%</a:t>
                      </a:r>
                      <a:endParaRPr lang="en-US" dirty="0"/>
                    </a:p>
                  </a:txBody>
                  <a:tcPr/>
                </a:tc>
                <a:tc>
                  <a:txBody>
                    <a:bodyPr/>
                    <a:lstStyle/>
                    <a:p>
                      <a:r>
                        <a:rPr lang="en-US" dirty="0" smtClean="0"/>
                        <a:t>3.1%</a:t>
                      </a:r>
                      <a:endParaRPr lang="en-US" dirty="0"/>
                    </a:p>
                  </a:txBody>
                  <a:tcPr/>
                </a:tc>
                <a:extLst>
                  <a:ext uri="{0D108BD9-81ED-4DB2-BD59-A6C34878D82A}">
                    <a16:rowId xmlns:a16="http://schemas.microsoft.com/office/drawing/2014/main" val="3276104588"/>
                  </a:ext>
                </a:extLst>
              </a:tr>
              <a:tr h="256223">
                <a:tc>
                  <a:txBody>
                    <a:bodyPr/>
                    <a:lstStyle/>
                    <a:p>
                      <a:r>
                        <a:rPr lang="en-US" dirty="0" smtClean="0"/>
                        <a:t>Agoraphobia</a:t>
                      </a:r>
                      <a:endParaRPr lang="en-US" dirty="0"/>
                    </a:p>
                  </a:txBody>
                  <a:tcPr/>
                </a:tc>
                <a:tc>
                  <a:txBody>
                    <a:bodyPr/>
                    <a:lstStyle/>
                    <a:p>
                      <a:r>
                        <a:rPr lang="en-US" dirty="0" smtClean="0"/>
                        <a:t>4.0%</a:t>
                      </a:r>
                      <a:endParaRPr lang="en-US" dirty="0"/>
                    </a:p>
                  </a:txBody>
                  <a:tcPr/>
                </a:tc>
                <a:tc>
                  <a:txBody>
                    <a:bodyPr/>
                    <a:lstStyle/>
                    <a:p>
                      <a:r>
                        <a:rPr lang="en-US" dirty="0" smtClean="0"/>
                        <a:t>0.7%</a:t>
                      </a:r>
                      <a:endParaRPr lang="en-US" dirty="0"/>
                    </a:p>
                  </a:txBody>
                  <a:tcPr/>
                </a:tc>
                <a:extLst>
                  <a:ext uri="{0D108BD9-81ED-4DB2-BD59-A6C34878D82A}">
                    <a16:rowId xmlns:a16="http://schemas.microsoft.com/office/drawing/2014/main" val="3807949181"/>
                  </a:ext>
                </a:extLst>
              </a:tr>
              <a:tr h="256223">
                <a:tc>
                  <a:txBody>
                    <a:bodyPr/>
                    <a:lstStyle/>
                    <a:p>
                      <a:r>
                        <a:rPr lang="en-US" dirty="0" smtClean="0"/>
                        <a:t>Social Phobia</a:t>
                      </a:r>
                      <a:endParaRPr lang="en-US" dirty="0"/>
                    </a:p>
                  </a:txBody>
                  <a:tcPr/>
                </a:tc>
                <a:tc>
                  <a:txBody>
                    <a:bodyPr/>
                    <a:lstStyle/>
                    <a:p>
                      <a:r>
                        <a:rPr lang="en-US" dirty="0" smtClean="0"/>
                        <a:t>29.3%</a:t>
                      </a:r>
                      <a:endParaRPr lang="en-US" dirty="0"/>
                    </a:p>
                  </a:txBody>
                  <a:tcPr/>
                </a:tc>
                <a:tc>
                  <a:txBody>
                    <a:bodyPr/>
                    <a:lstStyle/>
                    <a:p>
                      <a:r>
                        <a:rPr lang="en-US" dirty="0" smtClean="0"/>
                        <a:t>7.8%</a:t>
                      </a:r>
                      <a:endParaRPr lang="en-US" dirty="0"/>
                    </a:p>
                  </a:txBody>
                  <a:tcPr/>
                </a:tc>
                <a:extLst>
                  <a:ext uri="{0D108BD9-81ED-4DB2-BD59-A6C34878D82A}">
                    <a16:rowId xmlns:a16="http://schemas.microsoft.com/office/drawing/2014/main" val="1741388486"/>
                  </a:ext>
                </a:extLst>
              </a:tr>
              <a:tr h="256223">
                <a:tc>
                  <a:txBody>
                    <a:bodyPr/>
                    <a:lstStyle/>
                    <a:p>
                      <a:r>
                        <a:rPr lang="en-US" dirty="0" smtClean="0"/>
                        <a:t>ANY SUBSTANCE ABUSE</a:t>
                      </a:r>
                      <a:endParaRPr lang="en-US" dirty="0"/>
                    </a:p>
                  </a:txBody>
                  <a:tcPr/>
                </a:tc>
                <a:tc>
                  <a:txBody>
                    <a:bodyPr/>
                    <a:lstStyle/>
                    <a:p>
                      <a:r>
                        <a:rPr lang="en-US" dirty="0" smtClean="0"/>
                        <a:t>15.2%</a:t>
                      </a:r>
                      <a:endParaRPr lang="en-US" dirty="0"/>
                    </a:p>
                  </a:txBody>
                  <a:tcPr/>
                </a:tc>
                <a:tc>
                  <a:txBody>
                    <a:bodyPr/>
                    <a:lstStyle/>
                    <a:p>
                      <a:r>
                        <a:rPr lang="en-US" dirty="0" smtClean="0"/>
                        <a:t>5.6%</a:t>
                      </a:r>
                      <a:endParaRPr lang="en-US" dirty="0"/>
                    </a:p>
                  </a:txBody>
                  <a:tcPr/>
                </a:tc>
                <a:extLst>
                  <a:ext uri="{0D108BD9-81ED-4DB2-BD59-A6C34878D82A}">
                    <a16:rowId xmlns:a16="http://schemas.microsoft.com/office/drawing/2014/main" val="4217324716"/>
                  </a:ext>
                </a:extLst>
              </a:tr>
              <a:tr h="256223">
                <a:tc>
                  <a:txBody>
                    <a:bodyPr/>
                    <a:lstStyle/>
                    <a:p>
                      <a:r>
                        <a:rPr lang="en-US" dirty="0" smtClean="0"/>
                        <a:t>Alcohol Abuse</a:t>
                      </a:r>
                      <a:endParaRPr lang="en-US" dirty="0"/>
                    </a:p>
                  </a:txBody>
                  <a:tcPr/>
                </a:tc>
                <a:tc>
                  <a:txBody>
                    <a:bodyPr/>
                    <a:lstStyle/>
                    <a:p>
                      <a:r>
                        <a:rPr lang="en-US" dirty="0" smtClean="0"/>
                        <a:t>5.9%</a:t>
                      </a:r>
                      <a:endParaRPr lang="en-US" dirty="0"/>
                    </a:p>
                  </a:txBody>
                  <a:tcPr/>
                </a:tc>
                <a:tc>
                  <a:txBody>
                    <a:bodyPr/>
                    <a:lstStyle/>
                    <a:p>
                      <a:r>
                        <a:rPr lang="en-US" dirty="0" smtClean="0"/>
                        <a:t>2.4%</a:t>
                      </a:r>
                      <a:endParaRPr lang="en-US" dirty="0"/>
                    </a:p>
                  </a:txBody>
                  <a:tcPr/>
                </a:tc>
                <a:extLst>
                  <a:ext uri="{0D108BD9-81ED-4DB2-BD59-A6C34878D82A}">
                    <a16:rowId xmlns:a16="http://schemas.microsoft.com/office/drawing/2014/main" val="1229947791"/>
                  </a:ext>
                </a:extLst>
              </a:tr>
              <a:tr h="256223">
                <a:tc>
                  <a:txBody>
                    <a:bodyPr/>
                    <a:lstStyle/>
                    <a:p>
                      <a:r>
                        <a:rPr lang="en-US" dirty="0" smtClean="0"/>
                        <a:t>Drug Abuse</a:t>
                      </a:r>
                      <a:endParaRPr lang="en-US" dirty="0"/>
                    </a:p>
                  </a:txBody>
                  <a:tcPr/>
                </a:tc>
                <a:tc>
                  <a:txBody>
                    <a:bodyPr/>
                    <a:lstStyle/>
                    <a:p>
                      <a:r>
                        <a:rPr lang="en-US" dirty="0" smtClean="0"/>
                        <a:t>2.4%</a:t>
                      </a:r>
                      <a:endParaRPr lang="en-US" dirty="0"/>
                    </a:p>
                  </a:txBody>
                  <a:tcPr/>
                </a:tc>
                <a:tc>
                  <a:txBody>
                    <a:bodyPr/>
                    <a:lstStyle/>
                    <a:p>
                      <a:r>
                        <a:rPr lang="en-US" dirty="0" smtClean="0"/>
                        <a:t>1.4%</a:t>
                      </a:r>
                      <a:endParaRPr lang="en-US" dirty="0"/>
                    </a:p>
                  </a:txBody>
                  <a:tcPr/>
                </a:tc>
                <a:extLst>
                  <a:ext uri="{0D108BD9-81ED-4DB2-BD59-A6C34878D82A}">
                    <a16:rowId xmlns:a16="http://schemas.microsoft.com/office/drawing/2014/main" val="266391467"/>
                  </a:ext>
                </a:extLst>
              </a:tr>
              <a:tr h="256223">
                <a:tc>
                  <a:txBody>
                    <a:bodyPr/>
                    <a:lstStyle/>
                    <a:p>
                      <a:r>
                        <a:rPr lang="en-US" dirty="0" smtClean="0"/>
                        <a:t>Drug Dependence</a:t>
                      </a:r>
                      <a:endParaRPr lang="en-US" dirty="0"/>
                    </a:p>
                  </a:txBody>
                  <a:tcPr/>
                </a:tc>
                <a:tc>
                  <a:txBody>
                    <a:bodyPr/>
                    <a:lstStyle/>
                    <a:p>
                      <a:r>
                        <a:rPr lang="en-US" dirty="0" smtClean="0"/>
                        <a:t>4.4%</a:t>
                      </a:r>
                      <a:endParaRPr lang="en-US" dirty="0"/>
                    </a:p>
                  </a:txBody>
                  <a:tcPr/>
                </a:tc>
                <a:tc>
                  <a:txBody>
                    <a:bodyPr/>
                    <a:lstStyle/>
                    <a:p>
                      <a:r>
                        <a:rPr lang="en-US" dirty="0" smtClean="0"/>
                        <a:t>0.6%</a:t>
                      </a:r>
                      <a:endParaRPr lang="en-US" dirty="0"/>
                    </a:p>
                  </a:txBody>
                  <a:tcPr/>
                </a:tc>
                <a:extLst>
                  <a:ext uri="{0D108BD9-81ED-4DB2-BD59-A6C34878D82A}">
                    <a16:rowId xmlns:a16="http://schemas.microsoft.com/office/drawing/2014/main" val="1806036630"/>
                  </a:ext>
                </a:extLst>
              </a:tr>
              <a:tr h="256223">
                <a:tc>
                  <a:txBody>
                    <a:bodyPr/>
                    <a:lstStyle/>
                    <a:p>
                      <a:r>
                        <a:rPr lang="en-US" dirty="0" smtClean="0"/>
                        <a:t>Intermittent Explosive Disorder</a:t>
                      </a:r>
                      <a:endParaRPr lang="en-US" dirty="0"/>
                    </a:p>
                  </a:txBody>
                  <a:tcPr/>
                </a:tc>
                <a:tc>
                  <a:txBody>
                    <a:bodyPr/>
                    <a:lstStyle/>
                    <a:p>
                      <a:r>
                        <a:rPr lang="en-US" dirty="0" smtClean="0"/>
                        <a:t>19.6%</a:t>
                      </a:r>
                      <a:endParaRPr lang="en-US" dirty="0"/>
                    </a:p>
                  </a:txBody>
                  <a:tcPr/>
                </a:tc>
                <a:tc>
                  <a:txBody>
                    <a:bodyPr/>
                    <a:lstStyle/>
                    <a:p>
                      <a:r>
                        <a:rPr lang="en-US" dirty="0" smtClean="0"/>
                        <a:t>6.1%</a:t>
                      </a:r>
                      <a:endParaRPr lang="en-US" dirty="0"/>
                    </a:p>
                  </a:txBody>
                  <a:tcPr/>
                </a:tc>
                <a:extLst>
                  <a:ext uri="{0D108BD9-81ED-4DB2-BD59-A6C34878D82A}">
                    <a16:rowId xmlns:a16="http://schemas.microsoft.com/office/drawing/2014/main" val="2318992433"/>
                  </a:ext>
                </a:extLst>
              </a:tr>
            </a:tbl>
          </a:graphicData>
        </a:graphic>
      </p:graphicFrame>
    </p:spTree>
    <p:extLst>
      <p:ext uri="{BB962C8B-B14F-4D97-AF65-F5344CB8AC3E}">
        <p14:creationId xmlns:p14="http://schemas.microsoft.com/office/powerpoint/2010/main" val="42708747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erlap with ADHD"/>
          <p:cNvSpPr txBox="1">
            <a:spLocks noGrp="1"/>
          </p:cNvSpPr>
          <p:nvPr>
            <p:ph type="title"/>
          </p:nvPr>
        </p:nvSpPr>
        <p:spPr>
          <a:xfrm>
            <a:off x="843105" y="998483"/>
            <a:ext cx="6972957" cy="220717"/>
          </a:xfrm>
          <a:prstGeom prst="rect">
            <a:avLst/>
          </a:prstGeom>
        </p:spPr>
        <p:txBody>
          <a:bodyPr>
            <a:noAutofit/>
          </a:bodyPr>
          <a:lstStyle>
            <a:lvl1pPr>
              <a:defRPr sz="6800">
                <a:solidFill>
                  <a:srgbClr val="754F33"/>
                </a:solidFill>
                <a:latin typeface="Hoefler Text"/>
                <a:ea typeface="Hoefler Text"/>
                <a:cs typeface="Hoefler Text"/>
                <a:sym typeface="Hoefler Text"/>
              </a:defRPr>
            </a:lvl1pPr>
          </a:lstStyle>
          <a:p>
            <a:r>
              <a:rPr sz="4000" dirty="0">
                <a:solidFill>
                  <a:schemeClr val="tx1"/>
                </a:solidFill>
                <a:latin typeface="+mn-lt"/>
              </a:rPr>
              <a:t>Overlap with ADHD</a:t>
            </a:r>
          </a:p>
        </p:txBody>
      </p:sp>
      <p:graphicFrame>
        <p:nvGraphicFramePr>
          <p:cNvPr id="5" name="Table"/>
          <p:cNvGraphicFramePr/>
          <p:nvPr>
            <p:extLst>
              <p:ext uri="{D42A27DB-BD31-4B8C-83A1-F6EECF244321}">
                <p14:modId xmlns:p14="http://schemas.microsoft.com/office/powerpoint/2010/main" val="456908618"/>
              </p:ext>
            </p:extLst>
          </p:nvPr>
        </p:nvGraphicFramePr>
        <p:xfrm>
          <a:off x="533400" y="1524000"/>
          <a:ext cx="7592368" cy="3889358"/>
        </p:xfrm>
        <a:graphic>
          <a:graphicData uri="http://schemas.openxmlformats.org/drawingml/2006/table">
            <a:tbl>
              <a:tblPr/>
              <a:tblGrid>
                <a:gridCol w="1135253">
                  <a:extLst>
                    <a:ext uri="{9D8B030D-6E8A-4147-A177-3AD203B41FA5}">
                      <a16:colId xmlns:a16="http://schemas.microsoft.com/office/drawing/2014/main" val="20000"/>
                    </a:ext>
                  </a:extLst>
                </a:gridCol>
                <a:gridCol w="762839">
                  <a:extLst>
                    <a:ext uri="{9D8B030D-6E8A-4147-A177-3AD203B41FA5}">
                      <a16:colId xmlns:a16="http://schemas.microsoft.com/office/drawing/2014/main" val="20001"/>
                    </a:ext>
                  </a:extLst>
                </a:gridCol>
                <a:gridCol w="845108">
                  <a:extLst>
                    <a:ext uri="{9D8B030D-6E8A-4147-A177-3AD203B41FA5}">
                      <a16:colId xmlns:a16="http://schemas.microsoft.com/office/drawing/2014/main" val="20002"/>
                    </a:ext>
                  </a:extLst>
                </a:gridCol>
                <a:gridCol w="914400">
                  <a:extLst>
                    <a:ext uri="{9D8B030D-6E8A-4147-A177-3AD203B41FA5}">
                      <a16:colId xmlns:a16="http://schemas.microsoft.com/office/drawing/2014/main" val="20003"/>
                    </a:ext>
                  </a:extLst>
                </a:gridCol>
                <a:gridCol w="990600">
                  <a:extLst>
                    <a:ext uri="{9D8B030D-6E8A-4147-A177-3AD203B41FA5}">
                      <a16:colId xmlns:a16="http://schemas.microsoft.com/office/drawing/2014/main" val="20004"/>
                    </a:ext>
                  </a:extLst>
                </a:gridCol>
                <a:gridCol w="1046076">
                  <a:extLst>
                    <a:ext uri="{9D8B030D-6E8A-4147-A177-3AD203B41FA5}">
                      <a16:colId xmlns:a16="http://schemas.microsoft.com/office/drawing/2014/main" val="20005"/>
                    </a:ext>
                  </a:extLst>
                </a:gridCol>
                <a:gridCol w="949046">
                  <a:extLst>
                    <a:ext uri="{9D8B030D-6E8A-4147-A177-3AD203B41FA5}">
                      <a16:colId xmlns:a16="http://schemas.microsoft.com/office/drawing/2014/main" val="20006"/>
                    </a:ext>
                  </a:extLst>
                </a:gridCol>
                <a:gridCol w="949046">
                  <a:extLst>
                    <a:ext uri="{9D8B030D-6E8A-4147-A177-3AD203B41FA5}">
                      <a16:colId xmlns:a16="http://schemas.microsoft.com/office/drawing/2014/main" val="20007"/>
                    </a:ext>
                  </a:extLst>
                </a:gridCol>
              </a:tblGrid>
              <a:tr h="609683">
                <a:tc>
                  <a:txBody>
                    <a:bodyPr/>
                    <a:lstStyle/>
                    <a:p>
                      <a:pPr algn="ctr" defTabSz="914400">
                        <a:tabLst>
                          <a:tab pos="825500" algn="l"/>
                        </a:tabLst>
                        <a:defRPr sz="2400">
                          <a:solidFill>
                            <a:srgbClr val="58524B"/>
                          </a:solidFill>
                          <a:latin typeface="Hoefler Text"/>
                          <a:ea typeface="Hoefler Text"/>
                          <a:cs typeface="Hoefler Text"/>
                          <a:sym typeface="Hoefler Text"/>
                        </a:defRPr>
                      </a:pPr>
                      <a:endParaRPr sz="1800" dirty="0"/>
                    </a:p>
                  </a:txBody>
                  <a:tcPr marL="38100" marR="38100" marT="38100" marB="38100" anchor="ctr" horzOverflow="overflow">
                    <a:lnL w="25400">
                      <a:solidFill>
                        <a:srgbClr val="A6B4C4"/>
                      </a:solidFill>
                      <a:miter lim="400000"/>
                    </a:lnL>
                    <a:lnR w="12700" cap="flat" cmpd="sng" algn="ctr">
                      <a:solidFill>
                        <a:schemeClr val="tx1"/>
                      </a:solidFill>
                      <a:prstDash val="solid"/>
                      <a:round/>
                      <a:headEnd type="none" w="med" len="med"/>
                      <a:tailEnd type="none" w="med" len="med"/>
                    </a:lnR>
                    <a:lnT w="25400">
                      <a:solidFill>
                        <a:srgbClr val="A6B4C4"/>
                      </a:solidFill>
                      <a:miter lim="400000"/>
                    </a:lnT>
                    <a:lnB w="12700" cap="flat" cmpd="sng" algn="ctr">
                      <a:solidFill>
                        <a:schemeClr val="tx1"/>
                      </a:solidFill>
                      <a:prstDash val="solid"/>
                      <a:round/>
                      <a:headEnd type="none" w="med" len="med"/>
                      <a:tailEnd type="none" w="med" len="med"/>
                    </a:lnB>
                    <a:noFill/>
                  </a:tcPr>
                </a:tc>
                <a:tc>
                  <a:txBody>
                    <a:bodyPr/>
                    <a:lstStyle/>
                    <a:p>
                      <a:pPr algn="ctr" defTabSz="914400">
                        <a:tabLst>
                          <a:tab pos="825500" algn="l"/>
                        </a:tabLst>
                      </a:pPr>
                      <a:r>
                        <a:rPr sz="1200" dirty="0">
                          <a:solidFill>
                            <a:srgbClr val="58524B"/>
                          </a:solidFill>
                          <a:latin typeface="Hoefler Text"/>
                          <a:ea typeface="Hoefler Text"/>
                          <a:cs typeface="Hoefler Text"/>
                          <a:sym typeface="Hoefler Text"/>
                        </a:rPr>
                        <a:t>Talkative</a:t>
                      </a:r>
                    </a:p>
                  </a:txBody>
                  <a:tcPr marL="38100" marR="38100"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5400">
                      <a:solidFill>
                        <a:srgbClr val="A6B4C4"/>
                      </a:solidFill>
                      <a:miter lim="400000"/>
                    </a:lnT>
                    <a:lnB w="12700" cap="flat" cmpd="sng" algn="ctr">
                      <a:solidFill>
                        <a:schemeClr val="tx1"/>
                      </a:solidFill>
                      <a:prstDash val="solid"/>
                      <a:round/>
                      <a:headEnd type="none" w="med" len="med"/>
                      <a:tailEnd type="none" w="med" len="med"/>
                    </a:lnB>
                    <a:noFill/>
                  </a:tcPr>
                </a:tc>
                <a:tc>
                  <a:txBody>
                    <a:bodyPr/>
                    <a:lstStyle/>
                    <a:p>
                      <a:pPr algn="ctr" defTabSz="914400">
                        <a:tabLst>
                          <a:tab pos="825500" algn="l"/>
                        </a:tabLst>
                      </a:pPr>
                      <a:r>
                        <a:rPr sz="1200" dirty="0">
                          <a:solidFill>
                            <a:srgbClr val="58524B"/>
                          </a:solidFill>
                          <a:latin typeface="Hoefler Text"/>
                          <a:ea typeface="Hoefler Text"/>
                          <a:cs typeface="Hoefler Text"/>
                          <a:sym typeface="Hoefler Text"/>
                        </a:rPr>
                        <a:t>Restless</a:t>
                      </a:r>
                    </a:p>
                  </a:txBody>
                  <a:tcPr marL="38100" marR="38100"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5400">
                      <a:solidFill>
                        <a:srgbClr val="A6B4C4"/>
                      </a:solidFill>
                      <a:miter lim="400000"/>
                    </a:lnT>
                    <a:lnB w="12700" cap="flat" cmpd="sng" algn="ctr">
                      <a:solidFill>
                        <a:schemeClr val="tx1"/>
                      </a:solidFill>
                      <a:prstDash val="solid"/>
                      <a:round/>
                      <a:headEnd type="none" w="med" len="med"/>
                      <a:tailEnd type="none" w="med" len="med"/>
                    </a:lnB>
                    <a:noFill/>
                  </a:tcPr>
                </a:tc>
                <a:tc>
                  <a:txBody>
                    <a:bodyPr/>
                    <a:lstStyle/>
                    <a:p>
                      <a:pPr algn="ctr" defTabSz="914400">
                        <a:tabLst>
                          <a:tab pos="825500" algn="l"/>
                        </a:tabLst>
                      </a:pPr>
                      <a:r>
                        <a:rPr sz="1200" dirty="0">
                          <a:solidFill>
                            <a:srgbClr val="58524B"/>
                          </a:solidFill>
                          <a:latin typeface="Hoefler Text"/>
                          <a:ea typeface="Hoefler Text"/>
                          <a:cs typeface="Hoefler Text"/>
                          <a:sym typeface="Hoefler Text"/>
                        </a:rPr>
                        <a:t>Racing Thoughts</a:t>
                      </a:r>
                    </a:p>
                  </a:txBody>
                  <a:tcPr marL="38100" marR="38100"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5400">
                      <a:solidFill>
                        <a:srgbClr val="A6B4C4"/>
                      </a:solidFill>
                      <a:miter lim="400000"/>
                    </a:lnT>
                    <a:lnB w="12700" cap="flat" cmpd="sng" algn="ctr">
                      <a:solidFill>
                        <a:schemeClr val="tx1"/>
                      </a:solidFill>
                      <a:prstDash val="solid"/>
                      <a:round/>
                      <a:headEnd type="none" w="med" len="med"/>
                      <a:tailEnd type="none" w="med" len="med"/>
                    </a:lnB>
                    <a:noFill/>
                  </a:tcPr>
                </a:tc>
                <a:tc>
                  <a:txBody>
                    <a:bodyPr/>
                    <a:lstStyle/>
                    <a:p>
                      <a:pPr algn="ctr" defTabSz="914400">
                        <a:tabLst>
                          <a:tab pos="825500" algn="l"/>
                        </a:tabLst>
                      </a:pPr>
                      <a:r>
                        <a:rPr sz="1200" dirty="0">
                          <a:solidFill>
                            <a:srgbClr val="58524B"/>
                          </a:solidFill>
                          <a:latin typeface="Hoefler Text"/>
                          <a:ea typeface="Hoefler Text"/>
                          <a:cs typeface="Hoefler Text"/>
                          <a:sym typeface="Hoefler Text"/>
                        </a:rPr>
                        <a:t>Impulsive</a:t>
                      </a:r>
                    </a:p>
                  </a:txBody>
                  <a:tcPr marL="38100" marR="38100"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5400">
                      <a:solidFill>
                        <a:srgbClr val="A6B4C4"/>
                      </a:solidFill>
                      <a:miter lim="400000"/>
                    </a:lnT>
                    <a:lnB w="12700" cap="flat" cmpd="sng" algn="ctr">
                      <a:solidFill>
                        <a:schemeClr val="tx1"/>
                      </a:solidFill>
                      <a:prstDash val="solid"/>
                      <a:round/>
                      <a:headEnd type="none" w="med" len="med"/>
                      <a:tailEnd type="none" w="med" len="med"/>
                    </a:lnB>
                    <a:noFill/>
                  </a:tcPr>
                </a:tc>
                <a:tc>
                  <a:txBody>
                    <a:bodyPr/>
                    <a:lstStyle/>
                    <a:p>
                      <a:pPr algn="ctr" defTabSz="914400">
                        <a:tabLst>
                          <a:tab pos="825500" algn="l"/>
                        </a:tabLst>
                        <a:defRPr sz="2400">
                          <a:solidFill>
                            <a:srgbClr val="58524B"/>
                          </a:solidFill>
                          <a:latin typeface="Hoefler Text"/>
                          <a:ea typeface="Hoefler Text"/>
                          <a:cs typeface="Hoefler Text"/>
                          <a:sym typeface="Hoefler Text"/>
                        </a:defRPr>
                      </a:pPr>
                      <a:r>
                        <a:rPr sz="1200" dirty="0"/>
                        <a:t>Difficulty Concentrating</a:t>
                      </a:r>
                    </a:p>
                  </a:txBody>
                  <a:tcPr marL="38100" marR="38100"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5400">
                      <a:solidFill>
                        <a:srgbClr val="A6B4C4"/>
                      </a:solidFill>
                      <a:miter lim="400000"/>
                    </a:lnT>
                    <a:lnB w="12700" cap="flat" cmpd="sng" algn="ctr">
                      <a:solidFill>
                        <a:schemeClr val="tx1"/>
                      </a:solidFill>
                      <a:prstDash val="solid"/>
                      <a:round/>
                      <a:headEnd type="none" w="med" len="med"/>
                      <a:tailEnd type="none" w="med" len="med"/>
                    </a:lnB>
                    <a:noFill/>
                  </a:tcPr>
                </a:tc>
                <a:tc>
                  <a:txBody>
                    <a:bodyPr/>
                    <a:lstStyle/>
                    <a:p>
                      <a:pPr algn="ctr" defTabSz="914400">
                        <a:tabLst>
                          <a:tab pos="825500" algn="l"/>
                        </a:tabLst>
                        <a:defRPr sz="2400">
                          <a:solidFill>
                            <a:srgbClr val="58524B"/>
                          </a:solidFill>
                          <a:latin typeface="Hoefler Text"/>
                          <a:ea typeface="Hoefler Text"/>
                          <a:cs typeface="Hoefler Text"/>
                          <a:sym typeface="Hoefler Text"/>
                        </a:defRPr>
                      </a:pPr>
                      <a:r>
                        <a:rPr sz="1200" dirty="0"/>
                        <a:t>Distractible</a:t>
                      </a:r>
                    </a:p>
                  </a:txBody>
                  <a:tcPr marL="38100" marR="38100"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5400">
                      <a:solidFill>
                        <a:srgbClr val="A6B4C4"/>
                      </a:solidFill>
                      <a:miter lim="400000"/>
                    </a:lnT>
                    <a:lnB w="12700" cap="flat" cmpd="sng" algn="ctr">
                      <a:solidFill>
                        <a:schemeClr val="tx1"/>
                      </a:solidFill>
                      <a:prstDash val="solid"/>
                      <a:round/>
                      <a:headEnd type="none" w="med" len="med"/>
                      <a:tailEnd type="none" w="med" len="med"/>
                    </a:lnB>
                    <a:noFill/>
                  </a:tcPr>
                </a:tc>
                <a:tc>
                  <a:txBody>
                    <a:bodyPr/>
                    <a:lstStyle/>
                    <a:p>
                      <a:pPr algn="ctr" defTabSz="914400">
                        <a:tabLst>
                          <a:tab pos="825500" algn="l"/>
                        </a:tabLst>
                        <a:defRPr sz="2400">
                          <a:solidFill>
                            <a:srgbClr val="58524B"/>
                          </a:solidFill>
                          <a:latin typeface="Hoefler Text"/>
                          <a:ea typeface="Hoefler Text"/>
                          <a:cs typeface="Hoefler Text"/>
                          <a:sym typeface="Hoefler Text"/>
                        </a:defRPr>
                      </a:pPr>
                      <a:r>
                        <a:rPr sz="1200" i="0" dirty="0"/>
                        <a:t>Mood Swings</a:t>
                      </a:r>
                    </a:p>
                  </a:txBody>
                  <a:tcPr marL="38100" marR="38100" marT="38100" marB="38100" anchor="ctr" horzOverflow="overflow">
                    <a:lnL w="12700" cap="flat" cmpd="sng" algn="ctr">
                      <a:solidFill>
                        <a:schemeClr val="tx1"/>
                      </a:solidFill>
                      <a:prstDash val="solid"/>
                      <a:round/>
                      <a:headEnd type="none" w="med" len="med"/>
                      <a:tailEnd type="none" w="med" len="med"/>
                    </a:lnL>
                    <a:lnR w="25400">
                      <a:solidFill>
                        <a:srgbClr val="A6B4C4"/>
                      </a:solidFill>
                      <a:miter lim="400000"/>
                    </a:lnR>
                    <a:lnT w="25400">
                      <a:solidFill>
                        <a:srgbClr val="A6B4C4"/>
                      </a:solidFill>
                      <a:miter lim="400000"/>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483542">
                <a:tc>
                  <a:txBody>
                    <a:bodyPr/>
                    <a:lstStyle/>
                    <a:p>
                      <a:pPr algn="ctr" defTabSz="914400">
                        <a:tabLst>
                          <a:tab pos="825500" algn="l"/>
                        </a:tabLst>
                      </a:pPr>
                      <a:r>
                        <a:rPr sz="1800">
                          <a:solidFill>
                            <a:srgbClr val="58524B"/>
                          </a:solidFill>
                          <a:latin typeface="Hoefler Text"/>
                          <a:ea typeface="Hoefler Text"/>
                          <a:cs typeface="Hoefler Text"/>
                          <a:sym typeface="Hoefler Text"/>
                        </a:rPr>
                        <a:t>MDD</a:t>
                      </a:r>
                    </a:p>
                  </a:txBody>
                  <a:tcPr marL="38100" marR="38100" marT="38100" marB="38100" anchor="ctr" horzOverflow="overflow">
                    <a:lnL w="25400">
                      <a:solidFill>
                        <a:srgbClr val="A6B4C4"/>
                      </a:solidFill>
                      <a:miter lim="400000"/>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defTabSz="914400">
                        <a:tabLst>
                          <a:tab pos="825500" algn="l"/>
                        </a:tabLst>
                        <a:defRPr sz="2400">
                          <a:solidFill>
                            <a:srgbClr val="58524B"/>
                          </a:solidFill>
                          <a:latin typeface="Hoefler Text"/>
                          <a:ea typeface="Hoefler Text"/>
                          <a:cs typeface="Hoefler Text"/>
                          <a:sym typeface="Hoefler Text"/>
                        </a:defRPr>
                      </a:pPr>
                      <a:endParaRPr sz="1800" dirty="0"/>
                    </a:p>
                  </a:txBody>
                  <a:tcPr marL="38100" marR="38100"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defTabSz="914400">
                        <a:tabLst>
                          <a:tab pos="825500" algn="l"/>
                        </a:tabLst>
                      </a:pPr>
                      <a:r>
                        <a:rPr sz="1800" dirty="0">
                          <a:solidFill>
                            <a:srgbClr val="58524B"/>
                          </a:solidFill>
                          <a:latin typeface="Hoefler Text"/>
                          <a:ea typeface="Hoefler Text"/>
                          <a:cs typeface="Hoefler Text"/>
                          <a:sym typeface="Hoefler Text"/>
                        </a:rPr>
                        <a:t>X</a:t>
                      </a:r>
                    </a:p>
                  </a:txBody>
                  <a:tcPr marL="38100" marR="38100"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defTabSz="914400">
                        <a:tabLst>
                          <a:tab pos="825500" algn="l"/>
                        </a:tabLst>
                        <a:defRPr sz="2400">
                          <a:solidFill>
                            <a:srgbClr val="58524B"/>
                          </a:solidFill>
                          <a:latin typeface="Hoefler Text"/>
                          <a:ea typeface="Hoefler Text"/>
                          <a:cs typeface="Hoefler Text"/>
                          <a:sym typeface="Hoefler Text"/>
                        </a:defRPr>
                      </a:pPr>
                      <a:endParaRPr sz="1800" dirty="0"/>
                    </a:p>
                  </a:txBody>
                  <a:tcPr marL="38100" marR="38100"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defTabSz="914400">
                        <a:tabLst>
                          <a:tab pos="825500" algn="l"/>
                        </a:tabLst>
                        <a:defRPr sz="2400">
                          <a:solidFill>
                            <a:srgbClr val="58524B"/>
                          </a:solidFill>
                          <a:latin typeface="Hoefler Text"/>
                          <a:ea typeface="Hoefler Text"/>
                          <a:cs typeface="Hoefler Text"/>
                          <a:sym typeface="Hoefler Text"/>
                        </a:defRPr>
                      </a:pPr>
                      <a:endParaRPr sz="1800" dirty="0"/>
                    </a:p>
                  </a:txBody>
                  <a:tcPr marL="38100" marR="38100"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defTabSz="914400">
                        <a:tabLst>
                          <a:tab pos="825500" algn="l"/>
                        </a:tabLst>
                      </a:pPr>
                      <a:r>
                        <a:rPr sz="1800">
                          <a:solidFill>
                            <a:srgbClr val="58524B"/>
                          </a:solidFill>
                          <a:latin typeface="Hoefler Text"/>
                          <a:ea typeface="Hoefler Text"/>
                          <a:cs typeface="Hoefler Text"/>
                          <a:sym typeface="Hoefler Text"/>
                        </a:rPr>
                        <a:t>X</a:t>
                      </a:r>
                    </a:p>
                  </a:txBody>
                  <a:tcPr marL="38100" marR="38100"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defTabSz="914400">
                        <a:tabLst>
                          <a:tab pos="825500" algn="l"/>
                        </a:tabLst>
                      </a:pPr>
                      <a:r>
                        <a:rPr sz="1800">
                          <a:solidFill>
                            <a:srgbClr val="58524B"/>
                          </a:solidFill>
                          <a:latin typeface="Hoefler Text"/>
                          <a:ea typeface="Hoefler Text"/>
                          <a:cs typeface="Hoefler Text"/>
                          <a:sym typeface="Hoefler Text"/>
                        </a:rPr>
                        <a:t>X</a:t>
                      </a:r>
                    </a:p>
                  </a:txBody>
                  <a:tcPr marL="38100" marR="38100"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defTabSz="914400">
                        <a:tabLst>
                          <a:tab pos="825500" algn="l"/>
                        </a:tabLst>
                        <a:defRPr sz="2400">
                          <a:solidFill>
                            <a:srgbClr val="58524B"/>
                          </a:solidFill>
                          <a:latin typeface="Hoefler Text"/>
                          <a:ea typeface="Hoefler Text"/>
                          <a:cs typeface="Hoefler Text"/>
                          <a:sym typeface="Hoefler Text"/>
                        </a:defRPr>
                      </a:pPr>
                      <a:endParaRPr sz="1800" dirty="0"/>
                    </a:p>
                  </a:txBody>
                  <a:tcPr marL="38100" marR="38100" marT="38100" marB="38100" anchor="ctr" horzOverflow="overflow">
                    <a:lnL w="12700" cap="flat" cmpd="sng" algn="ctr">
                      <a:solidFill>
                        <a:schemeClr val="tx1"/>
                      </a:solidFill>
                      <a:prstDash val="solid"/>
                      <a:round/>
                      <a:headEnd type="none" w="med" len="med"/>
                      <a:tailEnd type="none" w="med" len="med"/>
                    </a:lnL>
                    <a:lnR w="25400">
                      <a:solidFill>
                        <a:srgbClr val="A6B4C4"/>
                      </a:solidFill>
                      <a:miter lim="400000"/>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483542">
                <a:tc>
                  <a:txBody>
                    <a:bodyPr/>
                    <a:lstStyle/>
                    <a:p>
                      <a:pPr algn="ctr" defTabSz="914400">
                        <a:tabLst>
                          <a:tab pos="825500" algn="l"/>
                        </a:tabLst>
                      </a:pPr>
                      <a:r>
                        <a:rPr sz="1800">
                          <a:solidFill>
                            <a:srgbClr val="58524B"/>
                          </a:solidFill>
                          <a:latin typeface="Hoefler Text"/>
                          <a:ea typeface="Hoefler Text"/>
                          <a:cs typeface="Hoefler Text"/>
                          <a:sym typeface="Hoefler Text"/>
                        </a:rPr>
                        <a:t>Bipolar</a:t>
                      </a:r>
                    </a:p>
                  </a:txBody>
                  <a:tcPr marL="38100" marR="38100" marT="38100" marB="38100" anchor="ctr" horzOverflow="overflow">
                    <a:lnL w="25400">
                      <a:solidFill>
                        <a:srgbClr val="A6B4C4"/>
                      </a:solidFill>
                      <a:miter lim="400000"/>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defTabSz="914400">
                        <a:tabLst>
                          <a:tab pos="825500" algn="l"/>
                        </a:tabLst>
                      </a:pPr>
                      <a:r>
                        <a:rPr sz="1800">
                          <a:solidFill>
                            <a:srgbClr val="58524B"/>
                          </a:solidFill>
                          <a:latin typeface="Hoefler Text"/>
                          <a:ea typeface="Hoefler Text"/>
                          <a:cs typeface="Hoefler Text"/>
                          <a:sym typeface="Hoefler Text"/>
                        </a:rPr>
                        <a:t>X</a:t>
                      </a:r>
                    </a:p>
                  </a:txBody>
                  <a:tcPr marL="38100" marR="38100"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defTabSz="914400">
                        <a:tabLst>
                          <a:tab pos="825500" algn="l"/>
                        </a:tabLst>
                      </a:pPr>
                      <a:r>
                        <a:rPr sz="1800" dirty="0">
                          <a:solidFill>
                            <a:srgbClr val="58524B"/>
                          </a:solidFill>
                          <a:latin typeface="Hoefler Text"/>
                          <a:ea typeface="Hoefler Text"/>
                          <a:cs typeface="Hoefler Text"/>
                          <a:sym typeface="Hoefler Text"/>
                        </a:rPr>
                        <a:t>X</a:t>
                      </a:r>
                    </a:p>
                  </a:txBody>
                  <a:tcPr marL="38100" marR="38100"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defTabSz="914400">
                        <a:tabLst>
                          <a:tab pos="825500" algn="l"/>
                        </a:tabLst>
                      </a:pPr>
                      <a:r>
                        <a:rPr sz="1800" dirty="0">
                          <a:solidFill>
                            <a:srgbClr val="58524B"/>
                          </a:solidFill>
                          <a:latin typeface="Hoefler Text"/>
                          <a:ea typeface="Hoefler Text"/>
                          <a:cs typeface="Hoefler Text"/>
                          <a:sym typeface="Hoefler Text"/>
                        </a:rPr>
                        <a:t>X</a:t>
                      </a:r>
                    </a:p>
                  </a:txBody>
                  <a:tcPr marL="38100" marR="38100"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defTabSz="914400">
                        <a:tabLst>
                          <a:tab pos="825500" algn="l"/>
                        </a:tabLst>
                      </a:pPr>
                      <a:r>
                        <a:rPr sz="1800">
                          <a:solidFill>
                            <a:srgbClr val="58524B"/>
                          </a:solidFill>
                          <a:latin typeface="Hoefler Text"/>
                          <a:ea typeface="Hoefler Text"/>
                          <a:cs typeface="Hoefler Text"/>
                          <a:sym typeface="Hoefler Text"/>
                        </a:rPr>
                        <a:t>X</a:t>
                      </a:r>
                    </a:p>
                  </a:txBody>
                  <a:tcPr marL="38100" marR="38100"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defTabSz="914400">
                        <a:tabLst>
                          <a:tab pos="825500" algn="l"/>
                        </a:tabLst>
                      </a:pPr>
                      <a:r>
                        <a:rPr sz="1800" dirty="0">
                          <a:solidFill>
                            <a:srgbClr val="58524B"/>
                          </a:solidFill>
                          <a:latin typeface="Hoefler Text"/>
                          <a:ea typeface="Hoefler Text"/>
                          <a:cs typeface="Hoefler Text"/>
                          <a:sym typeface="Hoefler Text"/>
                        </a:rPr>
                        <a:t>X</a:t>
                      </a:r>
                    </a:p>
                  </a:txBody>
                  <a:tcPr marL="38100" marR="38100"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defTabSz="914400">
                        <a:tabLst>
                          <a:tab pos="825500" algn="l"/>
                        </a:tabLst>
                      </a:pPr>
                      <a:r>
                        <a:rPr sz="1800">
                          <a:solidFill>
                            <a:srgbClr val="58524B"/>
                          </a:solidFill>
                          <a:latin typeface="Hoefler Text"/>
                          <a:ea typeface="Hoefler Text"/>
                          <a:cs typeface="Hoefler Text"/>
                          <a:sym typeface="Hoefler Text"/>
                        </a:rPr>
                        <a:t>X</a:t>
                      </a:r>
                    </a:p>
                  </a:txBody>
                  <a:tcPr marL="38100" marR="38100"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defTabSz="914400">
                        <a:tabLst>
                          <a:tab pos="825500" algn="l"/>
                        </a:tabLst>
                      </a:pPr>
                      <a:r>
                        <a:rPr sz="1800">
                          <a:solidFill>
                            <a:srgbClr val="58524B"/>
                          </a:solidFill>
                          <a:latin typeface="Hoefler Text"/>
                          <a:ea typeface="Hoefler Text"/>
                          <a:cs typeface="Hoefler Text"/>
                          <a:sym typeface="Hoefler Text"/>
                        </a:rPr>
                        <a:t>X</a:t>
                      </a:r>
                    </a:p>
                  </a:txBody>
                  <a:tcPr marL="38100" marR="38100" marT="38100" marB="38100" anchor="ctr" horzOverflow="overflow">
                    <a:lnL w="12700" cap="flat" cmpd="sng" algn="ctr">
                      <a:solidFill>
                        <a:schemeClr val="tx1"/>
                      </a:solidFill>
                      <a:prstDash val="solid"/>
                      <a:round/>
                      <a:headEnd type="none" w="med" len="med"/>
                      <a:tailEnd type="none" w="med" len="med"/>
                    </a:lnL>
                    <a:lnR w="25400">
                      <a:solidFill>
                        <a:srgbClr val="A6B4C4"/>
                      </a:solidFill>
                      <a:miter lim="400000"/>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483542">
                <a:tc>
                  <a:txBody>
                    <a:bodyPr/>
                    <a:lstStyle/>
                    <a:p>
                      <a:pPr algn="ctr" defTabSz="914400">
                        <a:tabLst>
                          <a:tab pos="825500" algn="l"/>
                        </a:tabLst>
                      </a:pPr>
                      <a:r>
                        <a:rPr sz="1800">
                          <a:solidFill>
                            <a:srgbClr val="58524B"/>
                          </a:solidFill>
                          <a:latin typeface="Hoefler Text"/>
                          <a:ea typeface="Hoefler Text"/>
                          <a:cs typeface="Hoefler Text"/>
                          <a:sym typeface="Hoefler Text"/>
                        </a:rPr>
                        <a:t>Anxiety</a:t>
                      </a:r>
                    </a:p>
                  </a:txBody>
                  <a:tcPr marL="38100" marR="38100" marT="38100" marB="38100" anchor="ctr" horzOverflow="overflow">
                    <a:lnL w="25400">
                      <a:solidFill>
                        <a:srgbClr val="A6B4C4"/>
                      </a:solidFill>
                      <a:miter lim="400000"/>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defTabSz="914400">
                        <a:tabLst>
                          <a:tab pos="825500" algn="l"/>
                        </a:tabLst>
                        <a:defRPr sz="2400">
                          <a:solidFill>
                            <a:srgbClr val="58524B"/>
                          </a:solidFill>
                          <a:latin typeface="Hoefler Text"/>
                          <a:ea typeface="Hoefler Text"/>
                          <a:cs typeface="Hoefler Text"/>
                          <a:sym typeface="Hoefler Text"/>
                        </a:defRPr>
                      </a:pPr>
                      <a:endParaRPr sz="1800"/>
                    </a:p>
                  </a:txBody>
                  <a:tcPr marL="38100" marR="38100"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defTabSz="914400">
                        <a:tabLst>
                          <a:tab pos="825500" algn="l"/>
                        </a:tabLst>
                      </a:pPr>
                      <a:r>
                        <a:rPr sz="1800" dirty="0">
                          <a:solidFill>
                            <a:srgbClr val="58524B"/>
                          </a:solidFill>
                          <a:latin typeface="Hoefler Text"/>
                          <a:ea typeface="Hoefler Text"/>
                          <a:cs typeface="Hoefler Text"/>
                          <a:sym typeface="Hoefler Text"/>
                        </a:rPr>
                        <a:t>X</a:t>
                      </a:r>
                    </a:p>
                  </a:txBody>
                  <a:tcPr marL="38100" marR="38100"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defTabSz="914400">
                        <a:tabLst>
                          <a:tab pos="825500" algn="l"/>
                        </a:tabLst>
                        <a:defRPr sz="2400">
                          <a:solidFill>
                            <a:srgbClr val="58524B"/>
                          </a:solidFill>
                          <a:latin typeface="Hoefler Text"/>
                          <a:ea typeface="Hoefler Text"/>
                          <a:cs typeface="Hoefler Text"/>
                          <a:sym typeface="Hoefler Text"/>
                        </a:defRPr>
                      </a:pPr>
                      <a:endParaRPr sz="1800" dirty="0"/>
                    </a:p>
                  </a:txBody>
                  <a:tcPr marL="38100" marR="38100"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defTabSz="914400">
                        <a:tabLst>
                          <a:tab pos="825500" algn="l"/>
                        </a:tabLst>
                        <a:defRPr sz="2400">
                          <a:solidFill>
                            <a:srgbClr val="58524B"/>
                          </a:solidFill>
                          <a:latin typeface="Hoefler Text"/>
                          <a:ea typeface="Hoefler Text"/>
                          <a:cs typeface="Hoefler Text"/>
                          <a:sym typeface="Hoefler Text"/>
                        </a:defRPr>
                      </a:pPr>
                      <a:endParaRPr sz="1800" dirty="0"/>
                    </a:p>
                  </a:txBody>
                  <a:tcPr marL="38100" marR="38100"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defTabSz="914400">
                        <a:tabLst>
                          <a:tab pos="825500" algn="l"/>
                        </a:tabLst>
                      </a:pPr>
                      <a:r>
                        <a:rPr sz="1800">
                          <a:solidFill>
                            <a:srgbClr val="58524B"/>
                          </a:solidFill>
                          <a:latin typeface="Hoefler Text"/>
                          <a:ea typeface="Hoefler Text"/>
                          <a:cs typeface="Hoefler Text"/>
                          <a:sym typeface="Hoefler Text"/>
                        </a:rPr>
                        <a:t>X</a:t>
                      </a:r>
                    </a:p>
                  </a:txBody>
                  <a:tcPr marL="38100" marR="38100"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defTabSz="914400">
                        <a:tabLst>
                          <a:tab pos="825500" algn="l"/>
                        </a:tabLst>
                      </a:pPr>
                      <a:r>
                        <a:rPr sz="1800">
                          <a:solidFill>
                            <a:srgbClr val="58524B"/>
                          </a:solidFill>
                          <a:latin typeface="Hoefler Text"/>
                          <a:ea typeface="Hoefler Text"/>
                          <a:cs typeface="Hoefler Text"/>
                          <a:sym typeface="Hoefler Text"/>
                        </a:rPr>
                        <a:t>X</a:t>
                      </a:r>
                    </a:p>
                  </a:txBody>
                  <a:tcPr marL="38100" marR="38100"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defTabSz="914400">
                        <a:tabLst>
                          <a:tab pos="825500" algn="l"/>
                        </a:tabLst>
                      </a:pPr>
                      <a:r>
                        <a:rPr sz="1800">
                          <a:solidFill>
                            <a:srgbClr val="58524B"/>
                          </a:solidFill>
                          <a:latin typeface="Hoefler Text"/>
                          <a:ea typeface="Hoefler Text"/>
                          <a:cs typeface="Hoefler Text"/>
                          <a:sym typeface="Hoefler Text"/>
                        </a:rPr>
                        <a:t>X</a:t>
                      </a:r>
                    </a:p>
                  </a:txBody>
                  <a:tcPr marL="38100" marR="38100" marT="38100" marB="38100" anchor="ctr" horzOverflow="overflow">
                    <a:lnL w="12700" cap="flat" cmpd="sng" algn="ctr">
                      <a:solidFill>
                        <a:schemeClr val="tx1"/>
                      </a:solidFill>
                      <a:prstDash val="solid"/>
                      <a:round/>
                      <a:headEnd type="none" w="med" len="med"/>
                      <a:tailEnd type="none" w="med" len="med"/>
                    </a:lnL>
                    <a:lnR w="25400">
                      <a:solidFill>
                        <a:srgbClr val="A6B4C4"/>
                      </a:solidFill>
                      <a:miter lim="400000"/>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861965">
                <a:tc>
                  <a:txBody>
                    <a:bodyPr/>
                    <a:lstStyle/>
                    <a:p>
                      <a:pPr algn="ctr" defTabSz="914400">
                        <a:tabLst>
                          <a:tab pos="825500" algn="l"/>
                        </a:tabLst>
                      </a:pPr>
                      <a:r>
                        <a:rPr sz="1800">
                          <a:solidFill>
                            <a:srgbClr val="58524B"/>
                          </a:solidFill>
                          <a:latin typeface="Hoefler Text"/>
                          <a:ea typeface="Hoefler Text"/>
                          <a:cs typeface="Hoefler Text"/>
                          <a:sym typeface="Hoefler Text"/>
                        </a:rPr>
                        <a:t>Antisocial PD</a:t>
                      </a:r>
                    </a:p>
                  </a:txBody>
                  <a:tcPr marL="38100" marR="38100" marT="38100" marB="38100" anchor="ctr" horzOverflow="overflow">
                    <a:lnL w="25400">
                      <a:solidFill>
                        <a:srgbClr val="A6B4C4"/>
                      </a:solidFill>
                      <a:miter lim="400000"/>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defTabSz="914400">
                        <a:tabLst>
                          <a:tab pos="825500" algn="l"/>
                        </a:tabLst>
                        <a:defRPr sz="2400">
                          <a:solidFill>
                            <a:srgbClr val="58524B"/>
                          </a:solidFill>
                          <a:latin typeface="Hoefler Text"/>
                          <a:ea typeface="Hoefler Text"/>
                          <a:cs typeface="Hoefler Text"/>
                          <a:sym typeface="Hoefler Text"/>
                        </a:defRPr>
                      </a:pPr>
                      <a:endParaRPr sz="1800"/>
                    </a:p>
                  </a:txBody>
                  <a:tcPr marL="38100" marR="38100"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defTabSz="914400">
                        <a:tabLst>
                          <a:tab pos="825500" algn="l"/>
                        </a:tabLst>
                        <a:defRPr sz="2400">
                          <a:solidFill>
                            <a:srgbClr val="58524B"/>
                          </a:solidFill>
                          <a:latin typeface="Hoefler Text"/>
                          <a:ea typeface="Hoefler Text"/>
                          <a:cs typeface="Hoefler Text"/>
                          <a:sym typeface="Hoefler Text"/>
                        </a:defRPr>
                      </a:pPr>
                      <a:endParaRPr sz="1800" dirty="0"/>
                    </a:p>
                  </a:txBody>
                  <a:tcPr marL="38100" marR="38100"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defTabSz="914400">
                        <a:tabLst>
                          <a:tab pos="825500" algn="l"/>
                        </a:tabLst>
                        <a:defRPr sz="2400">
                          <a:solidFill>
                            <a:srgbClr val="58524B"/>
                          </a:solidFill>
                          <a:latin typeface="Hoefler Text"/>
                          <a:ea typeface="Hoefler Text"/>
                          <a:cs typeface="Hoefler Text"/>
                          <a:sym typeface="Hoefler Text"/>
                        </a:defRPr>
                      </a:pPr>
                      <a:endParaRPr sz="1800" dirty="0"/>
                    </a:p>
                  </a:txBody>
                  <a:tcPr marL="38100" marR="38100"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defTabSz="914400">
                        <a:tabLst>
                          <a:tab pos="825500" algn="l"/>
                        </a:tabLst>
                      </a:pPr>
                      <a:r>
                        <a:rPr sz="1800">
                          <a:solidFill>
                            <a:srgbClr val="58524B"/>
                          </a:solidFill>
                          <a:latin typeface="Hoefler Text"/>
                          <a:ea typeface="Hoefler Text"/>
                          <a:cs typeface="Hoefler Text"/>
                          <a:sym typeface="Hoefler Text"/>
                        </a:rPr>
                        <a:t>X</a:t>
                      </a:r>
                    </a:p>
                  </a:txBody>
                  <a:tcPr marL="38100" marR="38100"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defTabSz="914400">
                        <a:tabLst>
                          <a:tab pos="825500" algn="l"/>
                        </a:tabLst>
                        <a:defRPr sz="2400">
                          <a:solidFill>
                            <a:srgbClr val="58524B"/>
                          </a:solidFill>
                          <a:latin typeface="Hoefler Text"/>
                          <a:ea typeface="Hoefler Text"/>
                          <a:cs typeface="Hoefler Text"/>
                          <a:sym typeface="Hoefler Text"/>
                        </a:defRPr>
                      </a:pPr>
                      <a:endParaRPr sz="1800" dirty="0"/>
                    </a:p>
                  </a:txBody>
                  <a:tcPr marL="38100" marR="38100"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defTabSz="914400">
                        <a:tabLst>
                          <a:tab pos="825500" algn="l"/>
                        </a:tabLst>
                        <a:defRPr sz="2400">
                          <a:solidFill>
                            <a:srgbClr val="58524B"/>
                          </a:solidFill>
                          <a:latin typeface="Hoefler Text"/>
                          <a:ea typeface="Hoefler Text"/>
                          <a:cs typeface="Hoefler Text"/>
                          <a:sym typeface="Hoefler Text"/>
                        </a:defRPr>
                      </a:pPr>
                      <a:endParaRPr sz="1800"/>
                    </a:p>
                  </a:txBody>
                  <a:tcPr marL="38100" marR="38100"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defTabSz="914400">
                        <a:tabLst>
                          <a:tab pos="825500" algn="l"/>
                        </a:tabLst>
                      </a:pPr>
                      <a:r>
                        <a:rPr sz="1800">
                          <a:solidFill>
                            <a:srgbClr val="58524B"/>
                          </a:solidFill>
                          <a:latin typeface="Hoefler Text"/>
                          <a:ea typeface="Hoefler Text"/>
                          <a:cs typeface="Hoefler Text"/>
                          <a:sym typeface="Hoefler Text"/>
                        </a:rPr>
                        <a:t>X</a:t>
                      </a:r>
                    </a:p>
                  </a:txBody>
                  <a:tcPr marL="38100" marR="38100" marT="38100" marB="38100" anchor="ctr" horzOverflow="overflow">
                    <a:lnL w="12700" cap="flat" cmpd="sng" algn="ctr">
                      <a:solidFill>
                        <a:schemeClr val="tx1"/>
                      </a:solidFill>
                      <a:prstDash val="solid"/>
                      <a:round/>
                      <a:headEnd type="none" w="med" len="med"/>
                      <a:tailEnd type="none" w="med" len="med"/>
                    </a:lnL>
                    <a:lnR w="25400">
                      <a:solidFill>
                        <a:srgbClr val="A6B4C4"/>
                      </a:solidFill>
                      <a:miter lim="400000"/>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483542">
                <a:tc>
                  <a:txBody>
                    <a:bodyPr/>
                    <a:lstStyle/>
                    <a:p>
                      <a:pPr algn="ctr" defTabSz="914400">
                        <a:tabLst>
                          <a:tab pos="825500" algn="l"/>
                        </a:tabLst>
                      </a:pPr>
                      <a:r>
                        <a:rPr lang="en-US" sz="1800" dirty="0" smtClean="0">
                          <a:solidFill>
                            <a:srgbClr val="58524B"/>
                          </a:solidFill>
                          <a:latin typeface="Hoefler Text"/>
                          <a:ea typeface="Hoefler Text"/>
                          <a:cs typeface="Hoefler Text"/>
                          <a:sym typeface="Hoefler Text"/>
                        </a:rPr>
                        <a:t>BPD</a:t>
                      </a:r>
                      <a:endParaRPr sz="1800" dirty="0">
                        <a:solidFill>
                          <a:srgbClr val="58524B"/>
                        </a:solidFill>
                        <a:latin typeface="Hoefler Text"/>
                        <a:ea typeface="Hoefler Text"/>
                        <a:cs typeface="Hoefler Text"/>
                        <a:sym typeface="Hoefler Text"/>
                      </a:endParaRPr>
                    </a:p>
                  </a:txBody>
                  <a:tcPr marL="38100" marR="38100" marT="38100" marB="38100" anchor="ctr" horzOverflow="overflow">
                    <a:lnL w="25400">
                      <a:solidFill>
                        <a:srgbClr val="A6B4C4"/>
                      </a:solidFill>
                      <a:miter lim="400000"/>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defTabSz="914400">
                        <a:tabLst>
                          <a:tab pos="825500" algn="l"/>
                        </a:tabLst>
                        <a:defRPr sz="2400">
                          <a:solidFill>
                            <a:srgbClr val="58524B"/>
                          </a:solidFill>
                          <a:latin typeface="Hoefler Text"/>
                          <a:ea typeface="Hoefler Text"/>
                          <a:cs typeface="Hoefler Text"/>
                          <a:sym typeface="Hoefler Text"/>
                        </a:defRPr>
                      </a:pPr>
                      <a:endParaRPr sz="1800"/>
                    </a:p>
                  </a:txBody>
                  <a:tcPr marL="38100" marR="38100"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defTabSz="914400">
                        <a:tabLst>
                          <a:tab pos="825500" algn="l"/>
                        </a:tabLst>
                        <a:defRPr sz="2400">
                          <a:solidFill>
                            <a:srgbClr val="58524B"/>
                          </a:solidFill>
                          <a:latin typeface="Hoefler Text"/>
                          <a:ea typeface="Hoefler Text"/>
                          <a:cs typeface="Hoefler Text"/>
                          <a:sym typeface="Hoefler Text"/>
                        </a:defRPr>
                      </a:pPr>
                      <a:endParaRPr sz="1800" dirty="0"/>
                    </a:p>
                  </a:txBody>
                  <a:tcPr marL="38100" marR="38100"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defTabSz="914400">
                        <a:tabLst>
                          <a:tab pos="825500" algn="l"/>
                        </a:tabLst>
                        <a:defRPr sz="2400">
                          <a:solidFill>
                            <a:srgbClr val="58524B"/>
                          </a:solidFill>
                          <a:latin typeface="Hoefler Text"/>
                          <a:ea typeface="Hoefler Text"/>
                          <a:cs typeface="Hoefler Text"/>
                          <a:sym typeface="Hoefler Text"/>
                        </a:defRPr>
                      </a:pPr>
                      <a:endParaRPr sz="1800"/>
                    </a:p>
                  </a:txBody>
                  <a:tcPr marL="38100" marR="38100"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defTabSz="914400">
                        <a:tabLst>
                          <a:tab pos="825500" algn="l"/>
                        </a:tabLst>
                      </a:pPr>
                      <a:r>
                        <a:rPr sz="1800">
                          <a:solidFill>
                            <a:srgbClr val="58524B"/>
                          </a:solidFill>
                          <a:latin typeface="Hoefler Text"/>
                          <a:ea typeface="Hoefler Text"/>
                          <a:cs typeface="Hoefler Text"/>
                          <a:sym typeface="Hoefler Text"/>
                        </a:rPr>
                        <a:t>X</a:t>
                      </a:r>
                    </a:p>
                  </a:txBody>
                  <a:tcPr marL="38100" marR="38100"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defTabSz="914400">
                        <a:tabLst>
                          <a:tab pos="825500" algn="l"/>
                        </a:tabLst>
                        <a:defRPr sz="2400">
                          <a:solidFill>
                            <a:srgbClr val="58524B"/>
                          </a:solidFill>
                          <a:latin typeface="Hoefler Text"/>
                          <a:ea typeface="Hoefler Text"/>
                          <a:cs typeface="Hoefler Text"/>
                          <a:sym typeface="Hoefler Text"/>
                        </a:defRPr>
                      </a:pPr>
                      <a:endParaRPr sz="1800" dirty="0"/>
                    </a:p>
                  </a:txBody>
                  <a:tcPr marL="38100" marR="38100"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defTabSz="914400">
                        <a:tabLst>
                          <a:tab pos="825500" algn="l"/>
                        </a:tabLst>
                        <a:defRPr sz="2400">
                          <a:solidFill>
                            <a:srgbClr val="58524B"/>
                          </a:solidFill>
                          <a:latin typeface="Hoefler Text"/>
                          <a:ea typeface="Hoefler Text"/>
                          <a:cs typeface="Hoefler Text"/>
                          <a:sym typeface="Hoefler Text"/>
                        </a:defRPr>
                      </a:pPr>
                      <a:endParaRPr sz="1800" dirty="0"/>
                    </a:p>
                  </a:txBody>
                  <a:tcPr marL="38100" marR="38100"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defTabSz="914400">
                        <a:tabLst>
                          <a:tab pos="825500" algn="l"/>
                        </a:tabLst>
                      </a:pPr>
                      <a:r>
                        <a:rPr sz="1800">
                          <a:solidFill>
                            <a:srgbClr val="58524B"/>
                          </a:solidFill>
                          <a:latin typeface="Hoefler Text"/>
                          <a:ea typeface="Hoefler Text"/>
                          <a:cs typeface="Hoefler Text"/>
                          <a:sym typeface="Hoefler Text"/>
                        </a:rPr>
                        <a:t>X</a:t>
                      </a:r>
                    </a:p>
                  </a:txBody>
                  <a:tcPr marL="38100" marR="38100" marT="38100" marB="38100" anchor="ctr" horzOverflow="overflow">
                    <a:lnL w="12700" cap="flat" cmpd="sng" algn="ctr">
                      <a:solidFill>
                        <a:schemeClr val="tx1"/>
                      </a:solidFill>
                      <a:prstDash val="solid"/>
                      <a:round/>
                      <a:headEnd type="none" w="med" len="med"/>
                      <a:tailEnd type="none" w="med" len="med"/>
                    </a:lnL>
                    <a:lnR w="25400">
                      <a:solidFill>
                        <a:srgbClr val="A6B4C4"/>
                      </a:solidFill>
                      <a:miter lim="400000"/>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483542">
                <a:tc>
                  <a:txBody>
                    <a:bodyPr/>
                    <a:lstStyle/>
                    <a:p>
                      <a:pPr algn="ctr" defTabSz="914400">
                        <a:tabLst>
                          <a:tab pos="825500" algn="l"/>
                        </a:tabLst>
                      </a:pPr>
                      <a:r>
                        <a:rPr lang="en-US" sz="1800" dirty="0" smtClean="0">
                          <a:solidFill>
                            <a:srgbClr val="58524B"/>
                          </a:solidFill>
                          <a:latin typeface="Hoefler Text"/>
                          <a:ea typeface="Hoefler Text"/>
                          <a:cs typeface="Hoefler Text"/>
                          <a:sym typeface="Hoefler Text"/>
                        </a:rPr>
                        <a:t>SUD</a:t>
                      </a:r>
                      <a:endParaRPr sz="1800" dirty="0">
                        <a:solidFill>
                          <a:srgbClr val="58524B"/>
                        </a:solidFill>
                        <a:latin typeface="Hoefler Text"/>
                        <a:ea typeface="Hoefler Text"/>
                        <a:cs typeface="Hoefler Text"/>
                        <a:sym typeface="Hoefler Text"/>
                      </a:endParaRPr>
                    </a:p>
                  </a:txBody>
                  <a:tcPr marL="38100" marR="38100" marT="38100" marB="38100" anchor="ctr" horzOverflow="overflow">
                    <a:lnL w="25400">
                      <a:solidFill>
                        <a:srgbClr val="A6B4C4"/>
                      </a:solidFill>
                      <a:miter lim="400000"/>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5400">
                      <a:solidFill>
                        <a:srgbClr val="A6B4C4"/>
                      </a:solidFill>
                      <a:miter lim="400000"/>
                    </a:lnB>
                    <a:noFill/>
                  </a:tcPr>
                </a:tc>
                <a:tc>
                  <a:txBody>
                    <a:bodyPr/>
                    <a:lstStyle/>
                    <a:p>
                      <a:pPr algn="ctr" defTabSz="914400">
                        <a:tabLst>
                          <a:tab pos="825500" algn="l"/>
                        </a:tabLst>
                      </a:pPr>
                      <a:r>
                        <a:rPr sz="1800">
                          <a:solidFill>
                            <a:srgbClr val="58524B"/>
                          </a:solidFill>
                          <a:latin typeface="Hoefler Text"/>
                          <a:ea typeface="Hoefler Text"/>
                          <a:cs typeface="Hoefler Text"/>
                          <a:sym typeface="Hoefler Text"/>
                        </a:rPr>
                        <a:t>X</a:t>
                      </a:r>
                    </a:p>
                  </a:txBody>
                  <a:tcPr marL="38100" marR="38100"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5400">
                      <a:solidFill>
                        <a:srgbClr val="A6B4C4"/>
                      </a:solidFill>
                      <a:miter lim="400000"/>
                    </a:lnB>
                    <a:noFill/>
                  </a:tcPr>
                </a:tc>
                <a:tc>
                  <a:txBody>
                    <a:bodyPr/>
                    <a:lstStyle/>
                    <a:p>
                      <a:pPr algn="ctr" defTabSz="914400">
                        <a:tabLst>
                          <a:tab pos="825500" algn="l"/>
                        </a:tabLst>
                      </a:pPr>
                      <a:r>
                        <a:rPr sz="1800" dirty="0">
                          <a:solidFill>
                            <a:srgbClr val="58524B"/>
                          </a:solidFill>
                          <a:latin typeface="Hoefler Text"/>
                          <a:ea typeface="Hoefler Text"/>
                          <a:cs typeface="Hoefler Text"/>
                          <a:sym typeface="Hoefler Text"/>
                        </a:rPr>
                        <a:t>X</a:t>
                      </a:r>
                    </a:p>
                  </a:txBody>
                  <a:tcPr marL="38100" marR="38100"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5400">
                      <a:solidFill>
                        <a:srgbClr val="A6B4C4"/>
                      </a:solidFill>
                      <a:miter lim="400000"/>
                    </a:lnB>
                    <a:noFill/>
                  </a:tcPr>
                </a:tc>
                <a:tc>
                  <a:txBody>
                    <a:bodyPr/>
                    <a:lstStyle/>
                    <a:p>
                      <a:pPr algn="ctr" defTabSz="914400">
                        <a:tabLst>
                          <a:tab pos="825500" algn="l"/>
                        </a:tabLst>
                        <a:defRPr sz="2400">
                          <a:solidFill>
                            <a:srgbClr val="58524B"/>
                          </a:solidFill>
                          <a:latin typeface="Hoefler Text"/>
                          <a:ea typeface="Hoefler Text"/>
                          <a:cs typeface="Hoefler Text"/>
                          <a:sym typeface="Hoefler Text"/>
                        </a:defRPr>
                      </a:pPr>
                      <a:endParaRPr sz="1800"/>
                    </a:p>
                  </a:txBody>
                  <a:tcPr marL="38100" marR="38100"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5400">
                      <a:solidFill>
                        <a:srgbClr val="A6B4C4"/>
                      </a:solidFill>
                      <a:miter lim="400000"/>
                    </a:lnB>
                    <a:noFill/>
                  </a:tcPr>
                </a:tc>
                <a:tc>
                  <a:txBody>
                    <a:bodyPr/>
                    <a:lstStyle/>
                    <a:p>
                      <a:pPr algn="ctr" defTabSz="914400">
                        <a:tabLst>
                          <a:tab pos="825500" algn="l"/>
                        </a:tabLst>
                      </a:pPr>
                      <a:r>
                        <a:rPr sz="1800">
                          <a:solidFill>
                            <a:srgbClr val="58524B"/>
                          </a:solidFill>
                          <a:latin typeface="Hoefler Text"/>
                          <a:ea typeface="Hoefler Text"/>
                          <a:cs typeface="Hoefler Text"/>
                          <a:sym typeface="Hoefler Text"/>
                        </a:rPr>
                        <a:t>X</a:t>
                      </a:r>
                    </a:p>
                  </a:txBody>
                  <a:tcPr marL="38100" marR="38100"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5400">
                      <a:solidFill>
                        <a:srgbClr val="A6B4C4"/>
                      </a:solidFill>
                      <a:miter lim="400000"/>
                    </a:lnB>
                    <a:noFill/>
                  </a:tcPr>
                </a:tc>
                <a:tc>
                  <a:txBody>
                    <a:bodyPr/>
                    <a:lstStyle/>
                    <a:p>
                      <a:pPr algn="ctr" defTabSz="914400">
                        <a:tabLst>
                          <a:tab pos="825500" algn="l"/>
                        </a:tabLst>
                      </a:pPr>
                      <a:r>
                        <a:rPr sz="1800">
                          <a:solidFill>
                            <a:srgbClr val="58524B"/>
                          </a:solidFill>
                          <a:latin typeface="Hoefler Text"/>
                          <a:ea typeface="Hoefler Text"/>
                          <a:cs typeface="Hoefler Text"/>
                          <a:sym typeface="Hoefler Text"/>
                        </a:rPr>
                        <a:t>X</a:t>
                      </a:r>
                    </a:p>
                  </a:txBody>
                  <a:tcPr marL="38100" marR="38100"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5400">
                      <a:solidFill>
                        <a:srgbClr val="A6B4C4"/>
                      </a:solidFill>
                      <a:miter lim="400000"/>
                    </a:lnB>
                    <a:noFill/>
                  </a:tcPr>
                </a:tc>
                <a:tc>
                  <a:txBody>
                    <a:bodyPr/>
                    <a:lstStyle/>
                    <a:p>
                      <a:pPr algn="ctr" defTabSz="914400">
                        <a:tabLst>
                          <a:tab pos="825500" algn="l"/>
                        </a:tabLst>
                        <a:defRPr sz="2400">
                          <a:solidFill>
                            <a:srgbClr val="58524B"/>
                          </a:solidFill>
                          <a:latin typeface="Hoefler Text"/>
                          <a:ea typeface="Hoefler Text"/>
                          <a:cs typeface="Hoefler Text"/>
                          <a:sym typeface="Hoefler Text"/>
                        </a:defRPr>
                      </a:pPr>
                      <a:endParaRPr sz="1800" dirty="0"/>
                    </a:p>
                  </a:txBody>
                  <a:tcPr marL="38100" marR="38100"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5400">
                      <a:solidFill>
                        <a:srgbClr val="A6B4C4"/>
                      </a:solidFill>
                      <a:miter lim="400000"/>
                    </a:lnB>
                    <a:noFill/>
                  </a:tcPr>
                </a:tc>
                <a:tc>
                  <a:txBody>
                    <a:bodyPr/>
                    <a:lstStyle/>
                    <a:p>
                      <a:pPr algn="ctr" defTabSz="914400">
                        <a:tabLst>
                          <a:tab pos="825500" algn="l"/>
                        </a:tabLst>
                        <a:defRPr sz="2400">
                          <a:solidFill>
                            <a:srgbClr val="58524B"/>
                          </a:solidFill>
                          <a:latin typeface="Hoefler Text"/>
                          <a:ea typeface="Hoefler Text"/>
                          <a:cs typeface="Hoefler Text"/>
                          <a:sym typeface="Hoefler Text"/>
                        </a:defRPr>
                      </a:pPr>
                      <a:endParaRPr sz="1800" dirty="0"/>
                    </a:p>
                  </a:txBody>
                  <a:tcPr marL="38100" marR="38100" marT="38100" marB="38100" anchor="ctr" horzOverflow="overflow">
                    <a:lnL w="12700" cap="flat" cmpd="sng" algn="ctr">
                      <a:solidFill>
                        <a:schemeClr val="tx1"/>
                      </a:solidFill>
                      <a:prstDash val="solid"/>
                      <a:round/>
                      <a:headEnd type="none" w="med" len="med"/>
                      <a:tailEnd type="none" w="med" len="med"/>
                    </a:lnL>
                    <a:lnR w="25400">
                      <a:solidFill>
                        <a:srgbClr val="A6B4C4"/>
                      </a:solidFill>
                      <a:miter lim="400000"/>
                    </a:lnR>
                    <a:lnT w="12700" cap="flat" cmpd="sng" algn="ctr">
                      <a:solidFill>
                        <a:schemeClr val="tx1"/>
                      </a:solidFill>
                      <a:prstDash val="solid"/>
                      <a:round/>
                      <a:headEnd type="none" w="med" len="med"/>
                      <a:tailEnd type="none" w="med" len="med"/>
                    </a:lnT>
                    <a:lnB w="25400">
                      <a:solidFill>
                        <a:srgbClr val="A6B4C4"/>
                      </a:solidFill>
                      <a:miter lim="400000"/>
                    </a:lnB>
                    <a:noFill/>
                  </a:tcPr>
                </a:tc>
                <a:extLst>
                  <a:ext uri="{0D108BD9-81ED-4DB2-BD59-A6C34878D82A}">
                    <a16:rowId xmlns:a16="http://schemas.microsoft.com/office/drawing/2014/main" val="10006"/>
                  </a:ext>
                </a:extLst>
              </a:tr>
            </a:tbl>
          </a:graphicData>
        </a:graphic>
      </p:graphicFrame>
      <p:sp>
        <p:nvSpPr>
          <p:cNvPr id="7" name="Rectangle 6"/>
          <p:cNvSpPr/>
          <p:nvPr/>
        </p:nvSpPr>
        <p:spPr>
          <a:xfrm>
            <a:off x="757380" y="6019800"/>
            <a:ext cx="7144406" cy="230832"/>
          </a:xfrm>
          <a:prstGeom prst="rect">
            <a:avLst/>
          </a:prstGeom>
        </p:spPr>
        <p:txBody>
          <a:bodyPr wrap="square">
            <a:spAutoFit/>
          </a:bodyPr>
          <a:lstStyle/>
          <a:p>
            <a:pPr algn="ctr">
              <a:defRPr>
                <a:latin typeface="Hoefler Text"/>
                <a:ea typeface="Hoefler Text"/>
                <a:cs typeface="Hoefler Text"/>
                <a:sym typeface="Hoefler Text"/>
              </a:defRPr>
            </a:pPr>
            <a:r>
              <a:rPr lang="en-US" sz="900" dirty="0">
                <a:latin typeface="+mj-lt"/>
              </a:rPr>
              <a:t>Table adapted from </a:t>
            </a:r>
            <a:r>
              <a:rPr lang="en-US" sz="900" i="1" dirty="0" err="1">
                <a:latin typeface="+mj-lt"/>
              </a:rPr>
              <a:t>Kooj</a:t>
            </a:r>
            <a:r>
              <a:rPr lang="en-US" sz="900" i="1" dirty="0">
                <a:latin typeface="+mj-lt"/>
              </a:rPr>
              <a:t> JJs et al. Distinguishing comorbidity and successful management of adult ADHD. J. of Att. Dis. 2012: 16;3S-19S    </a:t>
            </a:r>
          </a:p>
        </p:txBody>
      </p:sp>
    </p:spTree>
    <p:extLst>
      <p:ext uri="{BB962C8B-B14F-4D97-AF65-F5344CB8AC3E}">
        <p14:creationId xmlns:p14="http://schemas.microsoft.com/office/powerpoint/2010/main" val="15479585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B61A85-86EC-6247-9435-4C25F4758F13}"/>
              </a:ext>
            </a:extLst>
          </p:cNvPr>
          <p:cNvSpPr>
            <a:spLocks noGrp="1"/>
          </p:cNvSpPr>
          <p:nvPr>
            <p:ph type="title"/>
          </p:nvPr>
        </p:nvSpPr>
        <p:spPr>
          <a:xfrm>
            <a:off x="483059" y="685800"/>
            <a:ext cx="8229600" cy="685800"/>
          </a:xfrm>
        </p:spPr>
        <p:txBody>
          <a:bodyPr>
            <a:normAutofit fontScale="90000"/>
          </a:bodyPr>
          <a:lstStyle/>
          <a:p>
            <a:r>
              <a:rPr lang="en-US" dirty="0"/>
              <a:t>ADHD in Adults – Why Does it Matter?</a:t>
            </a:r>
          </a:p>
        </p:txBody>
      </p:sp>
      <p:sp>
        <p:nvSpPr>
          <p:cNvPr id="3" name="Content Placeholder 2">
            <a:extLst>
              <a:ext uri="{FF2B5EF4-FFF2-40B4-BE49-F238E27FC236}">
                <a16:creationId xmlns:a16="http://schemas.microsoft.com/office/drawing/2014/main" id="{D1F802A8-CCC3-F841-A8BB-0F6C04B8F3EE}"/>
              </a:ext>
            </a:extLst>
          </p:cNvPr>
          <p:cNvSpPr>
            <a:spLocks noGrp="1"/>
          </p:cNvSpPr>
          <p:nvPr>
            <p:ph idx="1"/>
          </p:nvPr>
        </p:nvSpPr>
        <p:spPr>
          <a:xfrm>
            <a:off x="483059" y="1981200"/>
            <a:ext cx="7772400" cy="3352800"/>
          </a:xfrm>
        </p:spPr>
        <p:txBody>
          <a:bodyPr>
            <a:normAutofit fontScale="92500"/>
          </a:bodyPr>
          <a:lstStyle/>
          <a:p>
            <a:r>
              <a:rPr lang="en-US" dirty="0" smtClean="0"/>
              <a:t>Educational Outcomes</a:t>
            </a:r>
          </a:p>
          <a:p>
            <a:pPr lvl="1"/>
            <a:r>
              <a:rPr lang="en-US" dirty="0" smtClean="0"/>
              <a:t>Higher rates of dropping out of high school (32.2% vs. 15% with no psych disorder) (</a:t>
            </a:r>
            <a:r>
              <a:rPr lang="en-US" i="1" dirty="0" smtClean="0"/>
              <a:t>Breslau</a:t>
            </a:r>
            <a:r>
              <a:rPr lang="en-US" dirty="0" smtClean="0"/>
              <a:t>)</a:t>
            </a:r>
            <a:endParaRPr lang="en-US" baseline="30000" dirty="0" smtClean="0"/>
          </a:p>
          <a:p>
            <a:pPr lvl="1"/>
            <a:r>
              <a:rPr lang="en-US" dirty="0" smtClean="0"/>
              <a:t>Young adults with ADHD less likely to enroll in a 4-year college – 15% wit ha 5-year degree vs. 48% of controls; 0.06% with a graduate degree vs. 5.4% of controls. (</a:t>
            </a:r>
            <a:r>
              <a:rPr lang="en-US" i="1" dirty="0" err="1" smtClean="0"/>
              <a:t>Kuriyan</a:t>
            </a:r>
            <a:r>
              <a:rPr lang="en-US" dirty="0" smtClean="0"/>
              <a:t>)</a:t>
            </a:r>
          </a:p>
          <a:p>
            <a:pPr lvl="1"/>
            <a:endParaRPr lang="en-US" dirty="0" smtClean="0"/>
          </a:p>
          <a:p>
            <a:pPr lvl="1"/>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76800" y="1600200"/>
            <a:ext cx="1085336" cy="967154"/>
          </a:xfrm>
          <a:prstGeom prst="rect">
            <a:avLst/>
          </a:prstGeom>
        </p:spPr>
      </p:pic>
    </p:spTree>
    <p:extLst>
      <p:ext uri="{BB962C8B-B14F-4D97-AF65-F5344CB8AC3E}">
        <p14:creationId xmlns:p14="http://schemas.microsoft.com/office/powerpoint/2010/main" val="22619256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74090"/>
            <a:ext cx="8229600" cy="685800"/>
          </a:xfrm>
        </p:spPr>
        <p:txBody>
          <a:bodyPr>
            <a:normAutofit fontScale="90000"/>
          </a:bodyPr>
          <a:lstStyle/>
          <a:p>
            <a:r>
              <a:rPr lang="en-US" dirty="0" smtClean="0"/>
              <a:t>ADHD in Adults – Why Does it Matter?</a:t>
            </a:r>
            <a:endParaRPr lang="en-US" dirty="0"/>
          </a:p>
        </p:txBody>
      </p:sp>
      <p:sp>
        <p:nvSpPr>
          <p:cNvPr id="3" name="Content Placeholder 2"/>
          <p:cNvSpPr>
            <a:spLocks noGrp="1"/>
          </p:cNvSpPr>
          <p:nvPr>
            <p:ph idx="1"/>
          </p:nvPr>
        </p:nvSpPr>
        <p:spPr>
          <a:xfrm>
            <a:off x="762000" y="2286000"/>
            <a:ext cx="7620000" cy="3230563"/>
          </a:xfrm>
        </p:spPr>
        <p:txBody>
          <a:bodyPr>
            <a:normAutofit fontScale="77500" lnSpcReduction="20000"/>
          </a:bodyPr>
          <a:lstStyle/>
          <a:p>
            <a:r>
              <a:rPr lang="en-US" dirty="0" smtClean="0"/>
              <a:t>Occupational Outcomes</a:t>
            </a:r>
          </a:p>
          <a:p>
            <a:pPr lvl="1"/>
            <a:r>
              <a:rPr lang="en-US" dirty="0" smtClean="0"/>
              <a:t>Young adults (23-32 </a:t>
            </a:r>
            <a:r>
              <a:rPr lang="en-US" dirty="0" err="1" smtClean="0"/>
              <a:t>yo</a:t>
            </a:r>
            <a:r>
              <a:rPr lang="en-US" dirty="0" smtClean="0"/>
              <a:t>) with ADHD (</a:t>
            </a:r>
            <a:r>
              <a:rPr lang="en-US" i="1" dirty="0" err="1" smtClean="0"/>
              <a:t>Kurivan</a:t>
            </a:r>
            <a:r>
              <a:rPr lang="en-US" dirty="0" smtClean="0"/>
              <a:t>):</a:t>
            </a:r>
          </a:p>
          <a:p>
            <a:pPr lvl="2"/>
            <a:r>
              <a:rPr lang="en-US" dirty="0" smtClean="0"/>
              <a:t>11 times more likely to be unemployed and not in school</a:t>
            </a:r>
          </a:p>
          <a:p>
            <a:pPr lvl="2"/>
            <a:r>
              <a:rPr lang="en-US" dirty="0" smtClean="0"/>
              <a:t>4 times more likely in unskilled positions (compared to clerical)</a:t>
            </a:r>
          </a:p>
          <a:p>
            <a:pPr lvl="2"/>
            <a:r>
              <a:rPr lang="en-US" dirty="0" smtClean="0"/>
              <a:t>6 times more likely in unskilled positions (compared to professional occupations)</a:t>
            </a:r>
          </a:p>
          <a:p>
            <a:pPr lvl="2"/>
            <a:r>
              <a:rPr lang="en-US" dirty="0" smtClean="0"/>
              <a:t>61% more likely to have been fired (43% control)</a:t>
            </a:r>
          </a:p>
          <a:p>
            <a:pPr lvl="2"/>
            <a:r>
              <a:rPr lang="en-US" dirty="0" smtClean="0"/>
              <a:t>33% more likely to be laid off (13% control)</a:t>
            </a:r>
          </a:p>
          <a:p>
            <a:pPr lvl="2"/>
            <a:r>
              <a:rPr lang="en-US" dirty="0" smtClean="0"/>
              <a:t>53% more likely to quit a job (36% control)</a:t>
            </a:r>
          </a:p>
          <a:p>
            <a:pPr lvl="2"/>
            <a:r>
              <a:rPr lang="en-US" dirty="0" smtClean="0"/>
              <a:t>$2/hour less in wages compared to controls. </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43400" y="1575559"/>
            <a:ext cx="1295400" cy="1081123"/>
          </a:xfrm>
          <a:prstGeom prst="rect">
            <a:avLst/>
          </a:prstGeom>
        </p:spPr>
      </p:pic>
    </p:spTree>
    <p:extLst>
      <p:ext uri="{BB962C8B-B14F-4D97-AF65-F5344CB8AC3E}">
        <p14:creationId xmlns:p14="http://schemas.microsoft.com/office/powerpoint/2010/main" val="3664164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1"/>
            <a:ext cx="7772400" cy="1066800"/>
          </a:xfrm>
        </p:spPr>
        <p:txBody>
          <a:bodyPr/>
          <a:lstStyle/>
          <a:p>
            <a:r>
              <a:rPr lang="en-US" dirty="0"/>
              <a:t>Disclosures</a:t>
            </a:r>
          </a:p>
        </p:txBody>
      </p:sp>
      <p:sp>
        <p:nvSpPr>
          <p:cNvPr id="4" name="Subtitle 2"/>
          <p:cNvSpPr>
            <a:spLocks noGrp="1"/>
          </p:cNvSpPr>
          <p:nvPr>
            <p:ph type="subTitle" idx="1"/>
          </p:nvPr>
        </p:nvSpPr>
        <p:spPr>
          <a:xfrm>
            <a:off x="685800" y="2438400"/>
            <a:ext cx="7467600" cy="3124200"/>
          </a:xfrm>
        </p:spPr>
        <p:txBody>
          <a:bodyPr/>
          <a:lstStyle/>
          <a:p>
            <a:r>
              <a:rPr lang="en-US" dirty="0" smtClean="0"/>
              <a:t>The presenters have no relevant conflict of interests to disclose regarding the content of this presentation.</a:t>
            </a:r>
            <a:endParaRPr lang="en-US" dirty="0"/>
          </a:p>
        </p:txBody>
      </p:sp>
    </p:spTree>
    <p:extLst>
      <p:ext uri="{BB962C8B-B14F-4D97-AF65-F5344CB8AC3E}">
        <p14:creationId xmlns:p14="http://schemas.microsoft.com/office/powerpoint/2010/main" val="2127906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B61A85-86EC-6247-9435-4C25F4758F13}"/>
              </a:ext>
            </a:extLst>
          </p:cNvPr>
          <p:cNvSpPr>
            <a:spLocks noGrp="1"/>
          </p:cNvSpPr>
          <p:nvPr>
            <p:ph type="title"/>
          </p:nvPr>
        </p:nvSpPr>
        <p:spPr>
          <a:xfrm>
            <a:off x="266700" y="762000"/>
            <a:ext cx="8229600" cy="685800"/>
          </a:xfrm>
        </p:spPr>
        <p:txBody>
          <a:bodyPr>
            <a:normAutofit fontScale="90000"/>
          </a:bodyPr>
          <a:lstStyle/>
          <a:p>
            <a:r>
              <a:rPr lang="en-US" dirty="0"/>
              <a:t>ADHD in Adults – Why Does it Matter?</a:t>
            </a:r>
          </a:p>
        </p:txBody>
      </p:sp>
      <p:sp>
        <p:nvSpPr>
          <p:cNvPr id="3" name="Content Placeholder 2">
            <a:extLst>
              <a:ext uri="{FF2B5EF4-FFF2-40B4-BE49-F238E27FC236}">
                <a16:creationId xmlns:a16="http://schemas.microsoft.com/office/drawing/2014/main" id="{D1F802A8-CCC3-F841-A8BB-0F6C04B8F3EE}"/>
              </a:ext>
            </a:extLst>
          </p:cNvPr>
          <p:cNvSpPr>
            <a:spLocks noGrp="1"/>
          </p:cNvSpPr>
          <p:nvPr>
            <p:ph idx="1"/>
          </p:nvPr>
        </p:nvSpPr>
        <p:spPr>
          <a:xfrm>
            <a:off x="685800" y="1948962"/>
            <a:ext cx="7391400" cy="3352800"/>
          </a:xfrm>
        </p:spPr>
        <p:txBody>
          <a:bodyPr>
            <a:normAutofit fontScale="77500" lnSpcReduction="20000"/>
          </a:bodyPr>
          <a:lstStyle/>
          <a:p>
            <a:r>
              <a:rPr lang="en-US" dirty="0" smtClean="0"/>
              <a:t>Safety</a:t>
            </a:r>
          </a:p>
          <a:p>
            <a:pPr lvl="1"/>
            <a:r>
              <a:rPr lang="en-US" dirty="0" smtClean="0"/>
              <a:t>Driving</a:t>
            </a:r>
          </a:p>
          <a:p>
            <a:pPr lvl="2"/>
            <a:r>
              <a:rPr lang="en-US" dirty="0" smtClean="0"/>
              <a:t>Higher rates of driving incidents (collisions, license suspension, citations) in teens and young adults with ADHD (</a:t>
            </a:r>
            <a:r>
              <a:rPr lang="en-US" i="1" dirty="0" smtClean="0"/>
              <a:t>Barkley</a:t>
            </a:r>
            <a:r>
              <a:rPr lang="en-US" dirty="0" smtClean="0"/>
              <a:t>)</a:t>
            </a:r>
            <a:endParaRPr lang="en-US" baseline="30000" dirty="0" smtClean="0"/>
          </a:p>
          <a:p>
            <a:pPr lvl="2"/>
            <a:r>
              <a:rPr lang="en-US" dirty="0" smtClean="0"/>
              <a:t>TREATMENT MATTERS – medicated patients had 38-42% lower risk of car accidents (</a:t>
            </a:r>
            <a:r>
              <a:rPr lang="en-US" i="1" dirty="0" smtClean="0"/>
              <a:t>Chang</a:t>
            </a:r>
            <a:r>
              <a:rPr lang="en-US" dirty="0" smtClean="0"/>
              <a:t>)</a:t>
            </a:r>
          </a:p>
          <a:p>
            <a:pPr lvl="3"/>
            <a:r>
              <a:rPr lang="en-US" dirty="0" smtClean="0"/>
              <a:t>Meds could prevent 22% of car crashes in patients with ADHD!</a:t>
            </a:r>
          </a:p>
          <a:p>
            <a:pPr lvl="1"/>
            <a:r>
              <a:rPr lang="en-US" dirty="0" smtClean="0"/>
              <a:t>Suicide</a:t>
            </a:r>
          </a:p>
          <a:p>
            <a:pPr lvl="2"/>
            <a:r>
              <a:rPr lang="en-US" dirty="0" smtClean="0"/>
              <a:t>Birth cohort study showing 8% of adults in cohort with childhood ADHD committed suicide vs. 1% of adults without ADHD. (</a:t>
            </a:r>
            <a:r>
              <a:rPr lang="en-US" i="1" dirty="0" err="1" smtClean="0"/>
              <a:t>Barbaresi</a:t>
            </a:r>
            <a:r>
              <a:rPr lang="en-US" dirty="0"/>
              <a:t>)</a:t>
            </a:r>
            <a:endParaRPr lang="en-US" baseline="30000" dirty="0" smtClean="0"/>
          </a:p>
          <a:p>
            <a:pPr marL="342900" lvl="1" indent="0">
              <a:buNone/>
            </a:pPr>
            <a:endParaRPr lang="en-US" dirty="0" smtClean="0"/>
          </a:p>
          <a:p>
            <a:pPr lvl="2"/>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09800" y="1418493"/>
            <a:ext cx="1066800" cy="990600"/>
          </a:xfrm>
          <a:prstGeom prst="rect">
            <a:avLst/>
          </a:prstGeom>
        </p:spPr>
      </p:pic>
    </p:spTree>
    <p:extLst>
      <p:ext uri="{BB962C8B-B14F-4D97-AF65-F5344CB8AC3E}">
        <p14:creationId xmlns:p14="http://schemas.microsoft.com/office/powerpoint/2010/main" val="23592908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A9E092-5A38-F34A-B0E6-AA41787D45F0}"/>
              </a:ext>
            </a:extLst>
          </p:cNvPr>
          <p:cNvSpPr>
            <a:spLocks noGrp="1"/>
          </p:cNvSpPr>
          <p:nvPr>
            <p:ph type="title"/>
          </p:nvPr>
        </p:nvSpPr>
        <p:spPr>
          <a:xfrm>
            <a:off x="533400" y="762000"/>
            <a:ext cx="8229600" cy="685800"/>
          </a:xfrm>
        </p:spPr>
        <p:txBody>
          <a:bodyPr>
            <a:normAutofit fontScale="90000"/>
          </a:bodyPr>
          <a:lstStyle/>
          <a:p>
            <a:r>
              <a:rPr lang="en-US" dirty="0"/>
              <a:t>ADHD in Adults – Medical Workup</a:t>
            </a:r>
          </a:p>
        </p:txBody>
      </p:sp>
      <p:sp>
        <p:nvSpPr>
          <p:cNvPr id="3" name="Content Placeholder 2">
            <a:extLst>
              <a:ext uri="{FF2B5EF4-FFF2-40B4-BE49-F238E27FC236}">
                <a16:creationId xmlns:a16="http://schemas.microsoft.com/office/drawing/2014/main" id="{2BBFF4B6-C44F-A74D-B401-2E0A66A5C781}"/>
              </a:ext>
            </a:extLst>
          </p:cNvPr>
          <p:cNvSpPr>
            <a:spLocks noGrp="1"/>
          </p:cNvSpPr>
          <p:nvPr>
            <p:ph idx="1"/>
          </p:nvPr>
        </p:nvSpPr>
        <p:spPr>
          <a:xfrm>
            <a:off x="533400" y="2514600"/>
            <a:ext cx="7924800" cy="3581400"/>
          </a:xfrm>
        </p:spPr>
        <p:txBody>
          <a:bodyPr>
            <a:normAutofit fontScale="70000" lnSpcReduction="20000"/>
          </a:bodyPr>
          <a:lstStyle/>
          <a:p>
            <a:r>
              <a:rPr lang="en-US" dirty="0" smtClean="0"/>
              <a:t>Cardiac</a:t>
            </a:r>
          </a:p>
          <a:p>
            <a:pPr lvl="1"/>
            <a:r>
              <a:rPr lang="en-US" dirty="0" smtClean="0"/>
              <a:t>EKG?</a:t>
            </a:r>
          </a:p>
          <a:p>
            <a:pPr lvl="2"/>
            <a:r>
              <a:rPr lang="en-US" dirty="0" smtClean="0"/>
              <a:t>Prelim message 2008 for all </a:t>
            </a:r>
            <a:r>
              <a:rPr lang="en-US" dirty="0" err="1" smtClean="0"/>
              <a:t>Peds</a:t>
            </a:r>
            <a:r>
              <a:rPr lang="en-US" dirty="0" smtClean="0"/>
              <a:t> patients to get ECG by AHA; AAP and </a:t>
            </a:r>
            <a:r>
              <a:rPr lang="en-US" dirty="0" err="1" smtClean="0"/>
              <a:t>Peds</a:t>
            </a:r>
            <a:r>
              <a:rPr lang="en-US" dirty="0" smtClean="0"/>
              <a:t> Cardiologists disagreed</a:t>
            </a:r>
          </a:p>
          <a:p>
            <a:pPr lvl="1"/>
            <a:r>
              <a:rPr lang="en-US" dirty="0" smtClean="0"/>
              <a:t>Cardiology clearance?</a:t>
            </a:r>
          </a:p>
          <a:p>
            <a:pPr lvl="1"/>
            <a:r>
              <a:rPr lang="en-US" dirty="0" smtClean="0"/>
              <a:t>Exam, FH, PMH?</a:t>
            </a:r>
          </a:p>
          <a:p>
            <a:r>
              <a:rPr lang="en-US" dirty="0" smtClean="0"/>
              <a:t>Neuropsychiatric</a:t>
            </a:r>
          </a:p>
          <a:p>
            <a:pPr lvl="1"/>
            <a:r>
              <a:rPr lang="en-US" dirty="0" smtClean="0"/>
              <a:t>Do all patients previously undiagnosed need neuropsychiatric testing?</a:t>
            </a:r>
          </a:p>
          <a:p>
            <a:r>
              <a:rPr lang="en-US" dirty="0" smtClean="0"/>
              <a:t>Individualized</a:t>
            </a:r>
          </a:p>
          <a:p>
            <a:pPr lvl="1"/>
            <a:r>
              <a:rPr lang="en-US" dirty="0" smtClean="0"/>
              <a:t>Look at history, substance abuse history, PMH </a:t>
            </a:r>
            <a:endParaRPr lang="en-US"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57400" y="1524000"/>
            <a:ext cx="2286000" cy="1600200"/>
          </a:xfrm>
          <a:prstGeom prst="rect">
            <a:avLst/>
          </a:prstGeom>
        </p:spPr>
      </p:pic>
    </p:spTree>
    <p:extLst>
      <p:ext uri="{BB962C8B-B14F-4D97-AF65-F5344CB8AC3E}">
        <p14:creationId xmlns:p14="http://schemas.microsoft.com/office/powerpoint/2010/main" val="11250964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066800"/>
            <a:ext cx="8229600" cy="685800"/>
          </a:xfrm>
        </p:spPr>
        <p:txBody>
          <a:bodyPr>
            <a:normAutofit fontScale="90000"/>
          </a:bodyPr>
          <a:lstStyle/>
          <a:p>
            <a:r>
              <a:rPr lang="en-US" dirty="0" smtClean="0"/>
              <a:t>ADHD in Adults – Medical Workup</a:t>
            </a:r>
            <a:endParaRPr lang="en-US" dirty="0"/>
          </a:p>
        </p:txBody>
      </p:sp>
      <p:sp>
        <p:nvSpPr>
          <p:cNvPr id="3" name="Content Placeholder 2"/>
          <p:cNvSpPr>
            <a:spLocks noGrp="1"/>
          </p:cNvSpPr>
          <p:nvPr>
            <p:ph idx="1"/>
          </p:nvPr>
        </p:nvSpPr>
        <p:spPr>
          <a:xfrm>
            <a:off x="1104900" y="2209800"/>
            <a:ext cx="7086600" cy="2392363"/>
          </a:xfrm>
        </p:spPr>
        <p:txBody>
          <a:bodyPr>
            <a:normAutofit fontScale="77500" lnSpcReduction="20000"/>
          </a:bodyPr>
          <a:lstStyle/>
          <a:p>
            <a:r>
              <a:rPr lang="en-US" dirty="0" smtClean="0"/>
              <a:t>Medical History (cardiac history?)</a:t>
            </a:r>
          </a:p>
          <a:p>
            <a:r>
              <a:rPr lang="en-US" dirty="0" smtClean="0"/>
              <a:t>Vital Signs</a:t>
            </a:r>
          </a:p>
          <a:p>
            <a:r>
              <a:rPr lang="en-US" dirty="0" smtClean="0"/>
              <a:t>Physical Exam (Cardiac exam)</a:t>
            </a:r>
          </a:p>
          <a:p>
            <a:r>
              <a:rPr lang="en-US" dirty="0" smtClean="0"/>
              <a:t>Labs: Urine drug screen, TSH? </a:t>
            </a:r>
          </a:p>
          <a:p>
            <a:r>
              <a:rPr lang="en-US" dirty="0" smtClean="0"/>
              <a:t>Screening forms</a:t>
            </a:r>
          </a:p>
          <a:p>
            <a:pPr lvl="1"/>
            <a:r>
              <a:rPr lang="en-US" dirty="0" smtClean="0"/>
              <a:t>Comorbid depression or anxiety? </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0" y="1905000"/>
            <a:ext cx="2869446" cy="3375819"/>
          </a:xfrm>
          <a:prstGeom prst="rect">
            <a:avLst/>
          </a:prstGeom>
        </p:spPr>
      </p:pic>
    </p:spTree>
    <p:extLst>
      <p:ext uri="{BB962C8B-B14F-4D97-AF65-F5344CB8AC3E}">
        <p14:creationId xmlns:p14="http://schemas.microsoft.com/office/powerpoint/2010/main" val="37681077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A8A68-D200-B946-AC0F-F4A069148D3C}"/>
              </a:ext>
            </a:extLst>
          </p:cNvPr>
          <p:cNvSpPr>
            <a:spLocks noGrp="1"/>
          </p:cNvSpPr>
          <p:nvPr>
            <p:ph type="title"/>
          </p:nvPr>
        </p:nvSpPr>
        <p:spPr>
          <a:xfrm>
            <a:off x="457200" y="1143000"/>
            <a:ext cx="8229600" cy="685800"/>
          </a:xfrm>
        </p:spPr>
        <p:txBody>
          <a:bodyPr>
            <a:normAutofit fontScale="90000"/>
          </a:bodyPr>
          <a:lstStyle/>
          <a:p>
            <a:r>
              <a:rPr lang="en-US" dirty="0"/>
              <a:t>ADHD in Adults </a:t>
            </a:r>
            <a:r>
              <a:rPr lang="en-US" dirty="0" smtClean="0"/>
              <a:t>– Controversies and Concerns</a:t>
            </a:r>
            <a:endParaRPr lang="en-US" dirty="0"/>
          </a:p>
        </p:txBody>
      </p:sp>
      <p:sp>
        <p:nvSpPr>
          <p:cNvPr id="3" name="Content Placeholder 2">
            <a:extLst>
              <a:ext uri="{FF2B5EF4-FFF2-40B4-BE49-F238E27FC236}">
                <a16:creationId xmlns:a16="http://schemas.microsoft.com/office/drawing/2014/main" id="{BA6947F9-8A76-8A4B-A290-073A4906B0C5}"/>
              </a:ext>
            </a:extLst>
          </p:cNvPr>
          <p:cNvSpPr>
            <a:spLocks noGrp="1"/>
          </p:cNvSpPr>
          <p:nvPr>
            <p:ph idx="1"/>
          </p:nvPr>
        </p:nvSpPr>
        <p:spPr>
          <a:xfrm>
            <a:off x="609600" y="2286000"/>
            <a:ext cx="7924800" cy="3154363"/>
          </a:xfrm>
        </p:spPr>
        <p:txBody>
          <a:bodyPr>
            <a:normAutofit fontScale="62500" lnSpcReduction="20000"/>
          </a:bodyPr>
          <a:lstStyle/>
          <a:p>
            <a:r>
              <a:rPr lang="en-US" dirty="0" smtClean="0"/>
              <a:t>Diversion</a:t>
            </a:r>
          </a:p>
          <a:p>
            <a:pPr lvl="1"/>
            <a:r>
              <a:rPr lang="en-US" dirty="0" smtClean="0"/>
              <a:t>Non-medical use of Rx drugs (</a:t>
            </a:r>
            <a:r>
              <a:rPr lang="en-US" i="1" dirty="0" smtClean="0"/>
              <a:t>Cassidy</a:t>
            </a:r>
            <a:r>
              <a:rPr lang="en-US" dirty="0" smtClean="0"/>
              <a:t>)</a:t>
            </a:r>
          </a:p>
          <a:p>
            <a:pPr lvl="2"/>
            <a:r>
              <a:rPr lang="en-US" dirty="0" smtClean="0"/>
              <a:t>Any </a:t>
            </a:r>
            <a:r>
              <a:rPr lang="en-US" dirty="0" err="1" smtClean="0"/>
              <a:t>rx</a:t>
            </a:r>
            <a:r>
              <a:rPr lang="en-US" dirty="0" smtClean="0"/>
              <a:t> drug (35.1%)</a:t>
            </a:r>
          </a:p>
          <a:p>
            <a:pPr lvl="2"/>
            <a:r>
              <a:rPr lang="en-US" dirty="0" smtClean="0"/>
              <a:t>Pain meds (24.6%)</a:t>
            </a:r>
          </a:p>
          <a:p>
            <a:pPr lvl="2"/>
            <a:r>
              <a:rPr lang="en-US" dirty="0" smtClean="0"/>
              <a:t>Sedatives (BDZ) (15.6%)</a:t>
            </a:r>
          </a:p>
          <a:p>
            <a:pPr lvl="2"/>
            <a:r>
              <a:rPr lang="en-US" dirty="0" smtClean="0"/>
              <a:t>Sleep Meds (9.9%)</a:t>
            </a:r>
          </a:p>
          <a:p>
            <a:pPr lvl="2"/>
            <a:r>
              <a:rPr lang="en-US" dirty="0" smtClean="0"/>
              <a:t>Prescription Stimulants (8.1%)</a:t>
            </a:r>
          </a:p>
          <a:p>
            <a:r>
              <a:rPr lang="en-US" dirty="0" smtClean="0"/>
              <a:t>Addiction (</a:t>
            </a:r>
            <a:r>
              <a:rPr lang="en-US" i="1" dirty="0" err="1" smtClean="0"/>
              <a:t>Kollins</a:t>
            </a:r>
            <a:r>
              <a:rPr lang="en-US" dirty="0"/>
              <a:t>)</a:t>
            </a:r>
            <a:endParaRPr lang="en-US" baseline="30000" dirty="0" smtClean="0"/>
          </a:p>
          <a:p>
            <a:pPr lvl="1"/>
            <a:r>
              <a:rPr lang="en-US" dirty="0" smtClean="0"/>
              <a:t>Overall low risk if used to treat ADHD; possibly lower risk if started in childhood (and possible lower risk of SUD in general)</a:t>
            </a:r>
          </a:p>
          <a:p>
            <a:pPr lvl="1"/>
            <a:r>
              <a:rPr lang="en-US" dirty="0" smtClean="0"/>
              <a:t>Highest risk in past SUD, college age (higher diversion risk)</a:t>
            </a:r>
          </a:p>
          <a:p>
            <a:pPr lvl="1"/>
            <a:r>
              <a:rPr lang="en-US" dirty="0" smtClean="0"/>
              <a:t>Long acting formulations less easily abused and less euphoria</a:t>
            </a:r>
          </a:p>
          <a:p>
            <a:pPr lvl="1"/>
            <a:endParaRPr lang="en-US" dirty="0" smtClean="0"/>
          </a:p>
          <a:p>
            <a:pPr lvl="1"/>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81600" y="2179637"/>
            <a:ext cx="1905000" cy="1905000"/>
          </a:xfrm>
          <a:prstGeom prst="rect">
            <a:avLst/>
          </a:prstGeom>
        </p:spPr>
      </p:pic>
    </p:spTree>
    <p:extLst>
      <p:ext uri="{BB962C8B-B14F-4D97-AF65-F5344CB8AC3E}">
        <p14:creationId xmlns:p14="http://schemas.microsoft.com/office/powerpoint/2010/main" val="5770686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838200"/>
            <a:ext cx="8229600" cy="685800"/>
          </a:xfrm>
        </p:spPr>
        <p:txBody>
          <a:bodyPr>
            <a:normAutofit/>
          </a:bodyPr>
          <a:lstStyle/>
          <a:p>
            <a:r>
              <a:rPr lang="en-US" sz="3600" dirty="0"/>
              <a:t>Medicine, Therapy &amp; Special Populations</a:t>
            </a:r>
          </a:p>
        </p:txBody>
      </p:sp>
      <p:sp>
        <p:nvSpPr>
          <p:cNvPr id="5" name="Content Placeholder 4"/>
          <p:cNvSpPr>
            <a:spLocks noGrp="1"/>
          </p:cNvSpPr>
          <p:nvPr>
            <p:ph idx="1"/>
          </p:nvPr>
        </p:nvSpPr>
        <p:spPr>
          <a:xfrm>
            <a:off x="857250" y="1828800"/>
            <a:ext cx="7429500" cy="3886200"/>
          </a:xfrm>
        </p:spPr>
        <p:txBody>
          <a:bodyPr>
            <a:normAutofit fontScale="77500" lnSpcReduction="20000"/>
          </a:bodyPr>
          <a:lstStyle/>
          <a:p>
            <a:r>
              <a:rPr lang="en-US" dirty="0"/>
              <a:t>Treatment Options in Adult ADHD</a:t>
            </a:r>
          </a:p>
          <a:p>
            <a:pPr lvl="1"/>
            <a:r>
              <a:rPr lang="en-US" dirty="0"/>
              <a:t>Psychopharmacology</a:t>
            </a:r>
          </a:p>
          <a:p>
            <a:pPr lvl="2"/>
            <a:r>
              <a:rPr lang="en-US" dirty="0"/>
              <a:t>1</a:t>
            </a:r>
            <a:r>
              <a:rPr lang="en-US" baseline="30000" dirty="0"/>
              <a:t>st</a:t>
            </a:r>
            <a:r>
              <a:rPr lang="en-US" dirty="0"/>
              <a:t>, 2</a:t>
            </a:r>
            <a:r>
              <a:rPr lang="en-US" baseline="30000" dirty="0"/>
              <a:t>nd</a:t>
            </a:r>
            <a:r>
              <a:rPr lang="en-US" dirty="0"/>
              <a:t>, 3</a:t>
            </a:r>
            <a:r>
              <a:rPr lang="en-US" baseline="30000" dirty="0"/>
              <a:t>rd</a:t>
            </a:r>
            <a:r>
              <a:rPr lang="en-US" dirty="0"/>
              <a:t>, 4</a:t>
            </a:r>
            <a:r>
              <a:rPr lang="en-US" baseline="30000" dirty="0"/>
              <a:t>th</a:t>
            </a:r>
            <a:r>
              <a:rPr lang="en-US" dirty="0"/>
              <a:t> line medications</a:t>
            </a:r>
          </a:p>
          <a:p>
            <a:pPr lvl="1"/>
            <a:r>
              <a:rPr lang="en-US" dirty="0"/>
              <a:t>Behavioral Therapy </a:t>
            </a:r>
          </a:p>
          <a:p>
            <a:pPr lvl="2"/>
            <a:r>
              <a:rPr lang="en-US" dirty="0"/>
              <a:t>Psychotherapy/CBT alone vs. co-treatment with medications</a:t>
            </a:r>
          </a:p>
          <a:p>
            <a:r>
              <a:rPr lang="en-US" dirty="0"/>
              <a:t>Monitoring Guidelines for Pharmacological Management </a:t>
            </a:r>
          </a:p>
          <a:p>
            <a:pPr lvl="1"/>
            <a:r>
              <a:rPr lang="en-US" dirty="0"/>
              <a:t>Types of Monitoring, Frequency</a:t>
            </a:r>
          </a:p>
          <a:p>
            <a:pPr lvl="1"/>
            <a:r>
              <a:rPr lang="en-US" dirty="0"/>
              <a:t>Special Populations:</a:t>
            </a:r>
          </a:p>
          <a:p>
            <a:pPr lvl="2"/>
            <a:r>
              <a:rPr lang="en-US" dirty="0"/>
              <a:t>Pregnant Women</a:t>
            </a:r>
          </a:p>
          <a:p>
            <a:pPr lvl="2"/>
            <a:r>
              <a:rPr lang="en-US" dirty="0"/>
              <a:t>Concomitant Mental Health Diagnoses </a:t>
            </a:r>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marL="457200" lvl="1" indent="0">
              <a:buNone/>
            </a:pPr>
            <a:endParaRPr lang="en-US" dirty="0"/>
          </a:p>
          <a:p>
            <a:pPr lvl="2"/>
            <a:endParaRPr lang="en-US" dirty="0"/>
          </a:p>
        </p:txBody>
      </p:sp>
    </p:spTree>
    <p:extLst>
      <p:ext uri="{BB962C8B-B14F-4D97-AF65-F5344CB8AC3E}">
        <p14:creationId xmlns:p14="http://schemas.microsoft.com/office/powerpoint/2010/main" val="2751133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38200"/>
            <a:ext cx="8229600" cy="685800"/>
          </a:xfrm>
        </p:spPr>
        <p:txBody>
          <a:bodyPr>
            <a:normAutofit fontScale="90000"/>
          </a:bodyPr>
          <a:lstStyle/>
          <a:p>
            <a:r>
              <a:rPr lang="en-US" dirty="0"/>
              <a:t>Psychopharmacology</a:t>
            </a:r>
          </a:p>
        </p:txBody>
      </p:sp>
      <p:sp>
        <p:nvSpPr>
          <p:cNvPr id="3" name="Content Placeholder 2"/>
          <p:cNvSpPr>
            <a:spLocks noGrp="1"/>
          </p:cNvSpPr>
          <p:nvPr>
            <p:ph idx="1"/>
          </p:nvPr>
        </p:nvSpPr>
        <p:spPr>
          <a:xfrm>
            <a:off x="552450" y="1828800"/>
            <a:ext cx="7886700" cy="4267200"/>
          </a:xfrm>
        </p:spPr>
        <p:txBody>
          <a:bodyPr>
            <a:normAutofit fontScale="77500" lnSpcReduction="20000"/>
          </a:bodyPr>
          <a:lstStyle/>
          <a:p>
            <a:r>
              <a:rPr lang="en-US" dirty="0"/>
              <a:t>First Line Medications: Stimulants</a:t>
            </a:r>
          </a:p>
          <a:p>
            <a:pPr lvl="1"/>
            <a:r>
              <a:rPr lang="en-US" dirty="0"/>
              <a:t>Most extensively tested &amp; commonly prescribed ADHD meds across the lifespan</a:t>
            </a:r>
          </a:p>
          <a:p>
            <a:pPr lvl="1"/>
            <a:r>
              <a:rPr lang="en-US" dirty="0"/>
              <a:t>MOA in ADHD largely unknown, likely involves increased </a:t>
            </a:r>
            <a:r>
              <a:rPr lang="en-US" dirty="0" err="1"/>
              <a:t>intrasynaptic</a:t>
            </a:r>
            <a:r>
              <a:rPr lang="en-US" dirty="0"/>
              <a:t> concentrations of dopamine and norepinephrine (</a:t>
            </a:r>
            <a:r>
              <a:rPr lang="en-US" i="1" dirty="0" err="1"/>
              <a:t>Wilens</a:t>
            </a:r>
            <a:r>
              <a:rPr lang="en-US" dirty="0"/>
              <a:t>)</a:t>
            </a:r>
          </a:p>
          <a:p>
            <a:pPr lvl="1"/>
            <a:r>
              <a:rPr lang="en-US" dirty="0"/>
              <a:t>Short term (6 week) studies comparing stimulants with placebos in adults with ADHD consistently show improvement in symptoms (</a:t>
            </a:r>
            <a:r>
              <a:rPr lang="en-US" i="1" dirty="0" err="1"/>
              <a:t>Meszaros</a:t>
            </a:r>
            <a:r>
              <a:rPr lang="en-US" dirty="0"/>
              <a:t>)</a:t>
            </a:r>
          </a:p>
          <a:p>
            <a:pPr lvl="1"/>
            <a:r>
              <a:rPr lang="en-US" dirty="0"/>
              <a:t>Longer term datasets regarding efficacy of stimulants in adults with ADHD are limited, but two trials running from 24 to 52 weeks indicated better psychosocial outcomes and improved functioning, self-esteem, and work performance (</a:t>
            </a:r>
            <a:r>
              <a:rPr lang="en-US" i="1" dirty="0" err="1"/>
              <a:t>Rosler</a:t>
            </a:r>
            <a:r>
              <a:rPr lang="en-US" i="1" dirty="0"/>
              <a:t>, </a:t>
            </a:r>
            <a:r>
              <a:rPr lang="en-US" i="1" dirty="0" err="1"/>
              <a:t>Wender</a:t>
            </a:r>
            <a:r>
              <a:rPr lang="en-US" dirty="0"/>
              <a:t>)</a:t>
            </a:r>
          </a:p>
        </p:txBody>
      </p:sp>
    </p:spTree>
    <p:extLst>
      <p:ext uri="{BB962C8B-B14F-4D97-AF65-F5344CB8AC3E}">
        <p14:creationId xmlns:p14="http://schemas.microsoft.com/office/powerpoint/2010/main" val="13379876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685800"/>
          </a:xfrm>
        </p:spPr>
        <p:txBody>
          <a:bodyPr>
            <a:normAutofit fontScale="90000"/>
          </a:bodyPr>
          <a:lstStyle/>
          <a:p>
            <a:r>
              <a:rPr lang="en-US" dirty="0"/>
              <a:t>Stimulants</a:t>
            </a:r>
          </a:p>
        </p:txBody>
      </p:sp>
      <p:sp>
        <p:nvSpPr>
          <p:cNvPr id="3" name="Content Placeholder 2"/>
          <p:cNvSpPr>
            <a:spLocks noGrp="1"/>
          </p:cNvSpPr>
          <p:nvPr>
            <p:ph idx="1"/>
          </p:nvPr>
        </p:nvSpPr>
        <p:spPr>
          <a:xfrm>
            <a:off x="933450" y="2133600"/>
            <a:ext cx="7277100" cy="2895600"/>
          </a:xfrm>
        </p:spPr>
        <p:txBody>
          <a:bodyPr>
            <a:normAutofit/>
          </a:bodyPr>
          <a:lstStyle/>
          <a:p>
            <a:pPr lvl="1"/>
            <a:r>
              <a:rPr lang="en-US" dirty="0"/>
              <a:t>Two basic types of stimulants:</a:t>
            </a:r>
          </a:p>
          <a:p>
            <a:pPr lvl="2"/>
            <a:r>
              <a:rPr lang="en-US" dirty="0"/>
              <a:t>Methylphenidate</a:t>
            </a:r>
          </a:p>
          <a:p>
            <a:pPr lvl="2"/>
            <a:r>
              <a:rPr lang="en-US" dirty="0"/>
              <a:t>Amphetamines</a:t>
            </a:r>
          </a:p>
          <a:p>
            <a:pPr lvl="1"/>
            <a:r>
              <a:rPr lang="en-US" dirty="0"/>
              <a:t>These are Schedule II Medications (high potential for abuse and dependence)</a:t>
            </a:r>
          </a:p>
        </p:txBody>
      </p:sp>
    </p:spTree>
    <p:extLst>
      <p:ext uri="{BB962C8B-B14F-4D97-AF65-F5344CB8AC3E}">
        <p14:creationId xmlns:p14="http://schemas.microsoft.com/office/powerpoint/2010/main" val="16847198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685800"/>
          </a:xfrm>
        </p:spPr>
        <p:txBody>
          <a:bodyPr>
            <a:normAutofit fontScale="90000"/>
          </a:bodyPr>
          <a:lstStyle/>
          <a:p>
            <a:r>
              <a:rPr lang="en-US" dirty="0"/>
              <a:t>Stimulants</a:t>
            </a:r>
          </a:p>
        </p:txBody>
      </p:sp>
      <p:sp>
        <p:nvSpPr>
          <p:cNvPr id="3" name="Content Placeholder 2"/>
          <p:cNvSpPr>
            <a:spLocks noGrp="1"/>
          </p:cNvSpPr>
          <p:nvPr>
            <p:ph idx="1"/>
          </p:nvPr>
        </p:nvSpPr>
        <p:spPr>
          <a:xfrm>
            <a:off x="781050" y="1981200"/>
            <a:ext cx="7581900" cy="4038600"/>
          </a:xfrm>
        </p:spPr>
        <p:txBody>
          <a:bodyPr>
            <a:normAutofit fontScale="92500" lnSpcReduction="10000"/>
          </a:bodyPr>
          <a:lstStyle/>
          <a:p>
            <a:pPr lvl="1"/>
            <a:r>
              <a:rPr lang="en-US" dirty="0"/>
              <a:t>Methylphenidate</a:t>
            </a:r>
          </a:p>
          <a:p>
            <a:pPr lvl="2"/>
            <a:r>
              <a:rPr lang="en-US" dirty="0"/>
              <a:t>Common brand names:</a:t>
            </a:r>
          </a:p>
          <a:p>
            <a:pPr lvl="3"/>
            <a:r>
              <a:rPr lang="en-US" dirty="0"/>
              <a:t>Short-Acting: Ritalin, </a:t>
            </a:r>
            <a:r>
              <a:rPr lang="en-US" dirty="0" err="1"/>
              <a:t>Methylin</a:t>
            </a:r>
            <a:r>
              <a:rPr lang="en-US" dirty="0"/>
              <a:t> (3 to 5 hours)</a:t>
            </a:r>
          </a:p>
          <a:p>
            <a:pPr lvl="3"/>
            <a:r>
              <a:rPr lang="en-US" dirty="0"/>
              <a:t>Intermediate-Acting: Ritalin SR, </a:t>
            </a:r>
            <a:r>
              <a:rPr lang="en-US" dirty="0" err="1"/>
              <a:t>Metadate</a:t>
            </a:r>
            <a:r>
              <a:rPr lang="en-US" dirty="0"/>
              <a:t> ER (4 to 8 hours)</a:t>
            </a:r>
          </a:p>
          <a:p>
            <a:pPr lvl="3"/>
            <a:r>
              <a:rPr lang="en-US" dirty="0"/>
              <a:t>Long-Acting: </a:t>
            </a:r>
            <a:r>
              <a:rPr lang="en-US" dirty="0" err="1"/>
              <a:t>Concerta</a:t>
            </a:r>
            <a:r>
              <a:rPr lang="en-US" dirty="0"/>
              <a:t>, </a:t>
            </a:r>
            <a:r>
              <a:rPr lang="en-US" dirty="0" err="1"/>
              <a:t>Metadate</a:t>
            </a:r>
            <a:r>
              <a:rPr lang="en-US" dirty="0"/>
              <a:t> CD, </a:t>
            </a:r>
            <a:r>
              <a:rPr lang="en-US" dirty="0" err="1"/>
              <a:t>Quillivant</a:t>
            </a:r>
            <a:r>
              <a:rPr lang="en-US" dirty="0"/>
              <a:t> XR (oral suspension, chews), Ritalin LA (8 to 12 hours); </a:t>
            </a:r>
            <a:r>
              <a:rPr lang="en-US" dirty="0" err="1"/>
              <a:t>Daytrana</a:t>
            </a:r>
            <a:r>
              <a:rPr lang="en-US" dirty="0"/>
              <a:t> (patch) (9 hours maximum adhesion)</a:t>
            </a:r>
          </a:p>
          <a:p>
            <a:pPr lvl="1"/>
            <a:r>
              <a:rPr lang="en-US" dirty="0" err="1"/>
              <a:t>Dexmethylphenidate</a:t>
            </a:r>
            <a:endParaRPr lang="en-US" dirty="0"/>
          </a:p>
          <a:p>
            <a:pPr lvl="2"/>
            <a:r>
              <a:rPr lang="en-US" dirty="0"/>
              <a:t>Common brand names:</a:t>
            </a:r>
          </a:p>
          <a:p>
            <a:pPr lvl="3"/>
            <a:r>
              <a:rPr lang="en-US" dirty="0"/>
              <a:t>Short-Acting: Focalin (5 to 6 hours)</a:t>
            </a:r>
          </a:p>
          <a:p>
            <a:pPr lvl="3"/>
            <a:r>
              <a:rPr lang="en-US" dirty="0"/>
              <a:t>Long-Acting: Focalin XR (12 hours)</a:t>
            </a:r>
          </a:p>
        </p:txBody>
      </p:sp>
    </p:spTree>
    <p:extLst>
      <p:ext uri="{BB962C8B-B14F-4D97-AF65-F5344CB8AC3E}">
        <p14:creationId xmlns:p14="http://schemas.microsoft.com/office/powerpoint/2010/main" val="20730686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38200"/>
            <a:ext cx="8229600" cy="685800"/>
          </a:xfrm>
        </p:spPr>
        <p:txBody>
          <a:bodyPr>
            <a:normAutofit fontScale="90000"/>
          </a:bodyPr>
          <a:lstStyle/>
          <a:p>
            <a:r>
              <a:rPr lang="en-US" dirty="0"/>
              <a:t>Stimulants</a:t>
            </a:r>
          </a:p>
        </p:txBody>
      </p:sp>
      <p:sp>
        <p:nvSpPr>
          <p:cNvPr id="3" name="Content Placeholder 2"/>
          <p:cNvSpPr>
            <a:spLocks noGrp="1"/>
          </p:cNvSpPr>
          <p:nvPr>
            <p:ph idx="1"/>
          </p:nvPr>
        </p:nvSpPr>
        <p:spPr>
          <a:xfrm>
            <a:off x="600075" y="1676400"/>
            <a:ext cx="8096250" cy="4419600"/>
          </a:xfrm>
        </p:spPr>
        <p:txBody>
          <a:bodyPr>
            <a:normAutofit/>
          </a:bodyPr>
          <a:lstStyle/>
          <a:p>
            <a:pPr marL="457200" lvl="1" indent="0">
              <a:buNone/>
            </a:pPr>
            <a:r>
              <a:rPr lang="en-US" dirty="0"/>
              <a:t>Amphetamines </a:t>
            </a:r>
          </a:p>
          <a:p>
            <a:pPr lvl="2"/>
            <a:r>
              <a:rPr lang="en-US" dirty="0" err="1"/>
              <a:t>Dextroamphetamine</a:t>
            </a:r>
            <a:r>
              <a:rPr lang="en-US" dirty="0"/>
              <a:t> and amphetamine (mixed salts)</a:t>
            </a:r>
          </a:p>
          <a:p>
            <a:pPr lvl="3"/>
            <a:r>
              <a:rPr lang="en-US" dirty="0"/>
              <a:t>Common brand names:</a:t>
            </a:r>
          </a:p>
          <a:p>
            <a:pPr lvl="4"/>
            <a:r>
              <a:rPr lang="en-US" dirty="0"/>
              <a:t>Short-Acting: Adderall (4 to 6 hours)</a:t>
            </a:r>
          </a:p>
          <a:p>
            <a:pPr lvl="4"/>
            <a:r>
              <a:rPr lang="en-US" dirty="0"/>
              <a:t>Long-Acting: Adderall XR (8 to 10 hours)</a:t>
            </a:r>
          </a:p>
          <a:p>
            <a:pPr lvl="2"/>
            <a:r>
              <a:rPr lang="en-US" dirty="0" err="1"/>
              <a:t>Lisdexamfetamine</a:t>
            </a:r>
            <a:endParaRPr lang="en-US" dirty="0"/>
          </a:p>
          <a:p>
            <a:pPr lvl="3"/>
            <a:r>
              <a:rPr lang="en-US" dirty="0"/>
              <a:t>Common brand name:</a:t>
            </a:r>
          </a:p>
          <a:p>
            <a:pPr lvl="4"/>
            <a:r>
              <a:rPr lang="en-US" dirty="0"/>
              <a:t>Long-Acting: </a:t>
            </a:r>
            <a:r>
              <a:rPr lang="en-US" dirty="0" err="1"/>
              <a:t>Vyvanse</a:t>
            </a:r>
            <a:r>
              <a:rPr lang="en-US" dirty="0"/>
              <a:t> (&gt;10 hours)</a:t>
            </a:r>
          </a:p>
          <a:p>
            <a:pPr lvl="5"/>
            <a:r>
              <a:rPr lang="en-US" dirty="0"/>
              <a:t>This is a prodrug of </a:t>
            </a:r>
            <a:r>
              <a:rPr lang="en-US" dirty="0" err="1"/>
              <a:t>dextroamphetamine</a:t>
            </a:r>
            <a:r>
              <a:rPr lang="en-US" dirty="0"/>
              <a:t>, has reduced abuse potential</a:t>
            </a:r>
          </a:p>
        </p:txBody>
      </p:sp>
    </p:spTree>
    <p:extLst>
      <p:ext uri="{BB962C8B-B14F-4D97-AF65-F5344CB8AC3E}">
        <p14:creationId xmlns:p14="http://schemas.microsoft.com/office/powerpoint/2010/main" val="30596968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14400"/>
            <a:ext cx="8229600" cy="685800"/>
          </a:xfrm>
        </p:spPr>
        <p:txBody>
          <a:bodyPr>
            <a:normAutofit fontScale="90000"/>
          </a:bodyPr>
          <a:lstStyle/>
          <a:p>
            <a:r>
              <a:rPr lang="en-US" dirty="0"/>
              <a:t>Stimulants</a:t>
            </a:r>
          </a:p>
        </p:txBody>
      </p:sp>
      <p:sp>
        <p:nvSpPr>
          <p:cNvPr id="3" name="Content Placeholder 2"/>
          <p:cNvSpPr>
            <a:spLocks noGrp="1"/>
          </p:cNvSpPr>
          <p:nvPr>
            <p:ph idx="1"/>
          </p:nvPr>
        </p:nvSpPr>
        <p:spPr>
          <a:xfrm>
            <a:off x="533400" y="1905000"/>
            <a:ext cx="7886700" cy="4038600"/>
          </a:xfrm>
        </p:spPr>
        <p:txBody>
          <a:bodyPr>
            <a:normAutofit fontScale="85000" lnSpcReduction="20000"/>
          </a:bodyPr>
          <a:lstStyle/>
          <a:p>
            <a:pPr lvl="1"/>
            <a:r>
              <a:rPr lang="en-US" dirty="0"/>
              <a:t>Methylphenidate &amp; Amphetamines</a:t>
            </a:r>
          </a:p>
          <a:p>
            <a:pPr lvl="2"/>
            <a:r>
              <a:rPr lang="en-US" dirty="0"/>
              <a:t>Dosing frequency, amount of medication, and speed of </a:t>
            </a:r>
            <a:r>
              <a:rPr lang="en-US" dirty="0" err="1"/>
              <a:t>uptitration</a:t>
            </a:r>
            <a:r>
              <a:rPr lang="en-US" dirty="0"/>
              <a:t> dependent on patient response and formulation</a:t>
            </a:r>
          </a:p>
          <a:p>
            <a:pPr lvl="2"/>
            <a:r>
              <a:rPr lang="en-US" dirty="0"/>
              <a:t>All stimulants should be started at low doses and </a:t>
            </a:r>
            <a:r>
              <a:rPr lang="en-US" dirty="0" err="1"/>
              <a:t>uptitrated</a:t>
            </a:r>
            <a:r>
              <a:rPr lang="en-US" dirty="0"/>
              <a:t> at weekly/monthly intervals </a:t>
            </a:r>
          </a:p>
          <a:p>
            <a:pPr lvl="2"/>
            <a:r>
              <a:rPr lang="en-US" dirty="0"/>
              <a:t>Attention symptoms in adult ADHD are often subtle and more extended periods (&gt;one month) are necessary to fully evaluate dose efficacy</a:t>
            </a:r>
          </a:p>
          <a:p>
            <a:pPr lvl="2"/>
            <a:r>
              <a:rPr lang="en-US" dirty="0"/>
              <a:t>Common SEs: appetite suppression, weight loss, xerostomia, “mild” moodiness, insomnia, “jitteriness”, dysphoria, headaches</a:t>
            </a:r>
          </a:p>
          <a:p>
            <a:pPr lvl="2"/>
            <a:r>
              <a:rPr lang="en-US" dirty="0"/>
              <a:t>Less common, more serious SEs: psychosis, cardiovascular issues, priapism, potential for addiction (more on these later in the presentation)</a:t>
            </a:r>
          </a:p>
        </p:txBody>
      </p:sp>
    </p:spTree>
    <p:extLst>
      <p:ext uri="{BB962C8B-B14F-4D97-AF65-F5344CB8AC3E}">
        <p14:creationId xmlns:p14="http://schemas.microsoft.com/office/powerpoint/2010/main" val="34023343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685800"/>
          </a:xfrm>
        </p:spPr>
        <p:txBody>
          <a:bodyPr>
            <a:normAutofit fontScale="90000"/>
          </a:bodyPr>
          <a:lstStyle/>
          <a:p>
            <a:r>
              <a:rPr lang="en-US" dirty="0"/>
              <a:t>Goals and Objectives</a:t>
            </a:r>
          </a:p>
        </p:txBody>
      </p:sp>
      <p:sp>
        <p:nvSpPr>
          <p:cNvPr id="3" name="Content Placeholder 2"/>
          <p:cNvSpPr>
            <a:spLocks noGrp="1"/>
          </p:cNvSpPr>
          <p:nvPr>
            <p:ph idx="1"/>
          </p:nvPr>
        </p:nvSpPr>
        <p:spPr>
          <a:xfrm>
            <a:off x="1028700" y="2438400"/>
            <a:ext cx="7086600" cy="3200400"/>
          </a:xfrm>
        </p:spPr>
        <p:txBody>
          <a:bodyPr>
            <a:normAutofit fontScale="70000" lnSpcReduction="20000"/>
          </a:bodyPr>
          <a:lstStyle/>
          <a:p>
            <a:r>
              <a:rPr lang="en-US" dirty="0" smtClean="0"/>
              <a:t>Upon completion, participants will be able to identify screening tools and the differential diagnosis for adults with ADHD symptoms. </a:t>
            </a:r>
          </a:p>
          <a:p>
            <a:r>
              <a:rPr lang="en-US" dirty="0" smtClean="0"/>
              <a:t>Upon completion, participants will be knowledgeable of the evidence for ADHD as a biologically-based disorder, along with the pharmacological and psychological treatments available.</a:t>
            </a:r>
          </a:p>
          <a:p>
            <a:r>
              <a:rPr lang="en-US" dirty="0" smtClean="0"/>
              <a:t>Upon completion, participants should be more comfortable treating adult ADHD patients. </a:t>
            </a:r>
            <a:endParaRPr lang="en-US" dirty="0"/>
          </a:p>
        </p:txBody>
      </p:sp>
    </p:spTree>
    <p:extLst>
      <p:ext uri="{BB962C8B-B14F-4D97-AF65-F5344CB8AC3E}">
        <p14:creationId xmlns:p14="http://schemas.microsoft.com/office/powerpoint/2010/main" val="298118734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0" y="838200"/>
            <a:ext cx="8229600" cy="685800"/>
          </a:xfrm>
        </p:spPr>
        <p:txBody>
          <a:bodyPr>
            <a:normAutofit fontScale="90000"/>
          </a:bodyPr>
          <a:lstStyle/>
          <a:p>
            <a:r>
              <a:rPr lang="en-US" dirty="0"/>
              <a:t>Stimulants</a:t>
            </a:r>
          </a:p>
        </p:txBody>
      </p:sp>
      <p:sp>
        <p:nvSpPr>
          <p:cNvPr id="3" name="Content Placeholder 2"/>
          <p:cNvSpPr>
            <a:spLocks noGrp="1"/>
          </p:cNvSpPr>
          <p:nvPr>
            <p:ph idx="1"/>
          </p:nvPr>
        </p:nvSpPr>
        <p:spPr>
          <a:xfrm>
            <a:off x="855784" y="1828800"/>
            <a:ext cx="7813431" cy="4038600"/>
          </a:xfrm>
        </p:spPr>
        <p:txBody>
          <a:bodyPr>
            <a:normAutofit fontScale="92500" lnSpcReduction="10000"/>
          </a:bodyPr>
          <a:lstStyle/>
          <a:p>
            <a:pPr lvl="1"/>
            <a:r>
              <a:rPr lang="en-US" dirty="0"/>
              <a:t>Choosing the Right Stimulant </a:t>
            </a:r>
          </a:p>
          <a:p>
            <a:pPr lvl="2"/>
            <a:r>
              <a:rPr lang="en-US" dirty="0"/>
              <a:t>In spite of pharmacologic and pharmacokinetic differences in stimulants used to treat adult ADHD, there do not appear to be differences in efficacy between short versus long acting stimulants, or between amphetamines vs. methylphenidate (</a:t>
            </a:r>
            <a:r>
              <a:rPr lang="en-US" i="1" dirty="0" err="1"/>
              <a:t>Faraone</a:t>
            </a:r>
            <a:r>
              <a:rPr lang="en-US" dirty="0"/>
              <a:t>)</a:t>
            </a:r>
          </a:p>
          <a:p>
            <a:pPr lvl="2"/>
            <a:r>
              <a:rPr lang="en-US" dirty="0"/>
              <a:t>Studies demonstrate longer-acting stimulants may be less likely to be abused or diverted (</a:t>
            </a:r>
            <a:r>
              <a:rPr lang="en-US" i="1" dirty="0" err="1"/>
              <a:t>Bukstein</a:t>
            </a:r>
            <a:r>
              <a:rPr lang="en-US" dirty="0"/>
              <a:t>)</a:t>
            </a:r>
          </a:p>
          <a:p>
            <a:pPr lvl="1"/>
            <a:r>
              <a:rPr lang="en-US" u="sng" dirty="0"/>
              <a:t>Recommendation: </a:t>
            </a:r>
            <a:r>
              <a:rPr lang="en-US" dirty="0"/>
              <a:t>Tolerability, patient reliability, affordability, needed time of coverage, and clinical response dictate stimulant choice </a:t>
            </a:r>
            <a:endParaRPr lang="en-US" u="sng" dirty="0"/>
          </a:p>
        </p:txBody>
      </p:sp>
    </p:spTree>
    <p:extLst>
      <p:ext uri="{BB962C8B-B14F-4D97-AF65-F5344CB8AC3E}">
        <p14:creationId xmlns:p14="http://schemas.microsoft.com/office/powerpoint/2010/main" val="27752616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990600"/>
          </a:xfrm>
        </p:spPr>
        <p:txBody>
          <a:bodyPr>
            <a:normAutofit fontScale="90000"/>
          </a:bodyPr>
          <a:lstStyle/>
          <a:p>
            <a:r>
              <a:rPr lang="en-US" dirty="0"/>
              <a:t>Second Line Medications: </a:t>
            </a:r>
            <a:br>
              <a:rPr lang="en-US" dirty="0"/>
            </a:br>
            <a:r>
              <a:rPr lang="en-US" dirty="0"/>
              <a:t>Non-Stimulants</a:t>
            </a:r>
          </a:p>
        </p:txBody>
      </p:sp>
      <p:sp>
        <p:nvSpPr>
          <p:cNvPr id="3" name="Content Placeholder 2"/>
          <p:cNvSpPr>
            <a:spLocks noGrp="1"/>
          </p:cNvSpPr>
          <p:nvPr>
            <p:ph idx="1"/>
          </p:nvPr>
        </p:nvSpPr>
        <p:spPr>
          <a:xfrm>
            <a:off x="971550" y="2209800"/>
            <a:ext cx="7200900" cy="2667000"/>
          </a:xfrm>
        </p:spPr>
        <p:txBody>
          <a:bodyPr/>
          <a:lstStyle/>
          <a:p>
            <a:pPr lvl="1"/>
            <a:endParaRPr lang="en-US" dirty="0"/>
          </a:p>
          <a:p>
            <a:pPr marL="457200" lvl="1" indent="0">
              <a:buNone/>
            </a:pPr>
            <a:r>
              <a:rPr lang="en-US" dirty="0"/>
              <a:t>Atomoxetine (Strattera)</a:t>
            </a:r>
          </a:p>
          <a:p>
            <a:pPr lvl="1"/>
            <a:endParaRPr lang="en-US" dirty="0"/>
          </a:p>
          <a:p>
            <a:pPr marL="457200" lvl="1" indent="0">
              <a:buNone/>
            </a:pPr>
            <a:r>
              <a:rPr lang="en-US" dirty="0" err="1"/>
              <a:t>Buproprion</a:t>
            </a:r>
            <a:r>
              <a:rPr lang="en-US" dirty="0"/>
              <a:t> (Wellbutrin)</a:t>
            </a:r>
          </a:p>
        </p:txBody>
      </p:sp>
    </p:spTree>
    <p:extLst>
      <p:ext uri="{BB962C8B-B14F-4D97-AF65-F5344CB8AC3E}">
        <p14:creationId xmlns:p14="http://schemas.microsoft.com/office/powerpoint/2010/main" val="8829073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38200"/>
            <a:ext cx="8229600" cy="685800"/>
          </a:xfrm>
        </p:spPr>
        <p:txBody>
          <a:bodyPr>
            <a:normAutofit fontScale="90000"/>
          </a:bodyPr>
          <a:lstStyle/>
          <a:p>
            <a:r>
              <a:rPr lang="en-US" dirty="0"/>
              <a:t>Atomoxetine</a:t>
            </a:r>
          </a:p>
        </p:txBody>
      </p:sp>
      <p:sp>
        <p:nvSpPr>
          <p:cNvPr id="3" name="Content Placeholder 2"/>
          <p:cNvSpPr>
            <a:spLocks noGrp="1"/>
          </p:cNvSpPr>
          <p:nvPr>
            <p:ph idx="1"/>
          </p:nvPr>
        </p:nvSpPr>
        <p:spPr>
          <a:xfrm>
            <a:off x="304800" y="1828800"/>
            <a:ext cx="8382000" cy="4419600"/>
          </a:xfrm>
        </p:spPr>
        <p:txBody>
          <a:bodyPr>
            <a:normAutofit fontScale="85000" lnSpcReduction="10000"/>
          </a:bodyPr>
          <a:lstStyle/>
          <a:p>
            <a:pPr lvl="2"/>
            <a:r>
              <a:rPr lang="en-US" dirty="0"/>
              <a:t>Effective with little or no abuse potential (</a:t>
            </a:r>
            <a:r>
              <a:rPr lang="en-US" i="1" dirty="0"/>
              <a:t>Upadhyaya</a:t>
            </a:r>
            <a:r>
              <a:rPr lang="en-US" dirty="0"/>
              <a:t>)</a:t>
            </a:r>
          </a:p>
          <a:p>
            <a:pPr lvl="2"/>
            <a:r>
              <a:rPr lang="en-US" dirty="0"/>
              <a:t>MOA: inhibits presynaptic norepinephrine reuptake, yielding increased norepinephrine and dopamine (</a:t>
            </a:r>
            <a:r>
              <a:rPr lang="en-US" i="1" dirty="0" err="1"/>
              <a:t>Bymaster</a:t>
            </a:r>
            <a:r>
              <a:rPr lang="en-US" dirty="0"/>
              <a:t>)</a:t>
            </a:r>
          </a:p>
          <a:p>
            <a:pPr lvl="2"/>
            <a:r>
              <a:rPr lang="en-US" dirty="0"/>
              <a:t>Dosed once daily</a:t>
            </a:r>
          </a:p>
          <a:p>
            <a:pPr lvl="2"/>
            <a:r>
              <a:rPr lang="en-US" dirty="0"/>
              <a:t>Meta-analysis of 12 clinical trials comparing atomoxetine to placebo found it to be modestly more effective in reducing inattention and impulsivity (</a:t>
            </a:r>
            <a:r>
              <a:rPr lang="en-US" i="1" dirty="0"/>
              <a:t>Michelson</a:t>
            </a:r>
            <a:r>
              <a:rPr lang="en-US" dirty="0"/>
              <a:t>)</a:t>
            </a:r>
          </a:p>
          <a:p>
            <a:pPr lvl="2"/>
            <a:r>
              <a:rPr lang="en-US" dirty="0"/>
              <a:t>Longer term efficacy was found in a 6-month trial comparing atomoxetine with placebo (</a:t>
            </a:r>
            <a:r>
              <a:rPr lang="en-US" i="1" dirty="0"/>
              <a:t>Adler</a:t>
            </a:r>
            <a:r>
              <a:rPr lang="en-US" dirty="0"/>
              <a:t>)</a:t>
            </a:r>
          </a:p>
          <a:p>
            <a:pPr lvl="2"/>
            <a:r>
              <a:rPr lang="en-US" dirty="0"/>
              <a:t>Common SEs: xerostomia, insomnia, nausea, decreased appetite, constipation, low libido, ED, diaphoresis, hypertension</a:t>
            </a:r>
          </a:p>
          <a:p>
            <a:pPr lvl="2"/>
            <a:r>
              <a:rPr lang="en-US" dirty="0"/>
              <a:t>Less common, more serious SEs: hepatoxicity, QTC prolongation</a:t>
            </a:r>
          </a:p>
          <a:p>
            <a:pPr lvl="2"/>
            <a:r>
              <a:rPr lang="en-US" dirty="0"/>
              <a:t>Black Box Warning for rare increases SI in people &lt;25 years old</a:t>
            </a:r>
          </a:p>
        </p:txBody>
      </p:sp>
    </p:spTree>
    <p:extLst>
      <p:ext uri="{BB962C8B-B14F-4D97-AF65-F5344CB8AC3E}">
        <p14:creationId xmlns:p14="http://schemas.microsoft.com/office/powerpoint/2010/main" val="15150216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80087"/>
            <a:ext cx="8229600" cy="685800"/>
          </a:xfrm>
        </p:spPr>
        <p:txBody>
          <a:bodyPr>
            <a:normAutofit fontScale="90000"/>
          </a:bodyPr>
          <a:lstStyle/>
          <a:p>
            <a:r>
              <a:rPr lang="en-US" dirty="0" err="1"/>
              <a:t>Buproprion</a:t>
            </a:r>
            <a:endParaRPr lang="en-US" dirty="0"/>
          </a:p>
        </p:txBody>
      </p:sp>
      <p:sp>
        <p:nvSpPr>
          <p:cNvPr id="3" name="Content Placeholder 2"/>
          <p:cNvSpPr>
            <a:spLocks noGrp="1"/>
          </p:cNvSpPr>
          <p:nvPr>
            <p:ph idx="1"/>
          </p:nvPr>
        </p:nvSpPr>
        <p:spPr>
          <a:xfrm>
            <a:off x="228600" y="1752600"/>
            <a:ext cx="7810500" cy="4114800"/>
          </a:xfrm>
        </p:spPr>
        <p:txBody>
          <a:bodyPr>
            <a:normAutofit fontScale="85000" lnSpcReduction="20000"/>
          </a:bodyPr>
          <a:lstStyle/>
          <a:p>
            <a:pPr lvl="2"/>
            <a:r>
              <a:rPr lang="en-US" dirty="0"/>
              <a:t>Effective with little potential for abuse </a:t>
            </a:r>
          </a:p>
          <a:p>
            <a:pPr lvl="2"/>
            <a:r>
              <a:rPr lang="en-US" dirty="0"/>
              <a:t>MOA: mixed </a:t>
            </a:r>
            <a:r>
              <a:rPr lang="en-US" dirty="0" err="1"/>
              <a:t>catecholaminergic</a:t>
            </a:r>
            <a:r>
              <a:rPr lang="en-US" dirty="0"/>
              <a:t> effects, norepinephrine dopaminergic reuptake inhibitor that may act through dopaminergic or noradrenergic pathway</a:t>
            </a:r>
          </a:p>
          <a:p>
            <a:pPr lvl="2"/>
            <a:r>
              <a:rPr lang="en-US" dirty="0"/>
              <a:t>Dosed once (XL) or twice (SR) daily for ADHD symptoms</a:t>
            </a:r>
          </a:p>
          <a:p>
            <a:pPr lvl="2"/>
            <a:r>
              <a:rPr lang="en-US" dirty="0"/>
              <a:t>Meta-analysis of 5 randomized trials demonstrated </a:t>
            </a:r>
            <a:r>
              <a:rPr lang="en-US" dirty="0" err="1"/>
              <a:t>reducation</a:t>
            </a:r>
            <a:r>
              <a:rPr lang="en-US" dirty="0"/>
              <a:t> in inattentiveness and overall ADHD symptoms over placebo (</a:t>
            </a:r>
            <a:r>
              <a:rPr lang="en-US" i="1" dirty="0" err="1"/>
              <a:t>Maneeton</a:t>
            </a:r>
            <a:r>
              <a:rPr lang="en-US" dirty="0"/>
              <a:t>)</a:t>
            </a:r>
          </a:p>
          <a:p>
            <a:pPr lvl="2"/>
            <a:r>
              <a:rPr lang="en-US" dirty="0"/>
              <a:t>Often recommended as first line for patients with concomitant depression or nicotine dependence </a:t>
            </a:r>
          </a:p>
          <a:p>
            <a:pPr lvl="2"/>
            <a:r>
              <a:rPr lang="en-US" dirty="0"/>
              <a:t>Common SEs: xerostomia, insomnia, nausea, anxiety, dizziness, headache, sinusitis, and tremor</a:t>
            </a:r>
          </a:p>
          <a:p>
            <a:pPr lvl="2"/>
            <a:r>
              <a:rPr lang="en-US" dirty="0"/>
              <a:t>Less common, more serious SEs: increased risk of seizures, worsening eating disordered behaviors in patients with history of eating disorders</a:t>
            </a:r>
          </a:p>
        </p:txBody>
      </p:sp>
    </p:spTree>
    <p:extLst>
      <p:ext uri="{BB962C8B-B14F-4D97-AF65-F5344CB8AC3E}">
        <p14:creationId xmlns:p14="http://schemas.microsoft.com/office/powerpoint/2010/main" val="21494175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0" y="838200"/>
            <a:ext cx="8229600" cy="685800"/>
          </a:xfrm>
        </p:spPr>
        <p:txBody>
          <a:bodyPr>
            <a:normAutofit fontScale="90000"/>
          </a:bodyPr>
          <a:lstStyle/>
          <a:p>
            <a:r>
              <a:rPr lang="en-US" dirty="0"/>
              <a:t>Tricyclic Antidepressants</a:t>
            </a:r>
          </a:p>
        </p:txBody>
      </p:sp>
      <p:sp>
        <p:nvSpPr>
          <p:cNvPr id="3" name="Content Placeholder 2"/>
          <p:cNvSpPr>
            <a:spLocks noGrp="1"/>
          </p:cNvSpPr>
          <p:nvPr>
            <p:ph idx="1"/>
          </p:nvPr>
        </p:nvSpPr>
        <p:spPr>
          <a:xfrm>
            <a:off x="457200" y="1828800"/>
            <a:ext cx="7848600" cy="3886200"/>
          </a:xfrm>
        </p:spPr>
        <p:txBody>
          <a:bodyPr>
            <a:normAutofit fontScale="77500" lnSpcReduction="20000"/>
          </a:bodyPr>
          <a:lstStyle/>
          <a:p>
            <a:r>
              <a:rPr lang="en-US" dirty="0"/>
              <a:t>Third Line Medications: </a:t>
            </a:r>
          </a:p>
          <a:p>
            <a:pPr lvl="1"/>
            <a:r>
              <a:rPr lang="en-US" dirty="0"/>
              <a:t>Imipramine (Tofranil) &amp; </a:t>
            </a:r>
            <a:r>
              <a:rPr lang="en-US" dirty="0" err="1"/>
              <a:t>Desipramine</a:t>
            </a:r>
            <a:r>
              <a:rPr lang="en-US" dirty="0"/>
              <a:t> (</a:t>
            </a:r>
            <a:r>
              <a:rPr lang="en-US" dirty="0" err="1"/>
              <a:t>Norpramin</a:t>
            </a:r>
            <a:r>
              <a:rPr lang="en-US" dirty="0"/>
              <a:t>)</a:t>
            </a:r>
          </a:p>
          <a:p>
            <a:pPr lvl="1"/>
            <a:r>
              <a:rPr lang="en-US" dirty="0"/>
              <a:t>MOA: Norepinephrine and serotonin reuptake inhibitor via neuronal membrane; these medications may also down-regulate beta-adrenergic and serotonin receptors </a:t>
            </a:r>
          </a:p>
          <a:p>
            <a:pPr lvl="1"/>
            <a:r>
              <a:rPr lang="en-US" dirty="0"/>
              <a:t>Dosed once daily, little potential for abuse, efficacy for depression and anxiety</a:t>
            </a:r>
          </a:p>
          <a:p>
            <a:pPr lvl="1"/>
            <a:r>
              <a:rPr lang="en-US" dirty="0"/>
              <a:t>Small study with comparing </a:t>
            </a:r>
            <a:r>
              <a:rPr lang="en-US" dirty="0" err="1"/>
              <a:t>desipramine</a:t>
            </a:r>
            <a:r>
              <a:rPr lang="en-US" dirty="0"/>
              <a:t> with placebo demonstrated efficacy in treating adult ADHD symptoms (</a:t>
            </a:r>
            <a:r>
              <a:rPr lang="en-US" i="1" dirty="0" err="1"/>
              <a:t>Wilens</a:t>
            </a:r>
            <a:r>
              <a:rPr lang="en-US" dirty="0"/>
              <a:t>)</a:t>
            </a:r>
          </a:p>
          <a:p>
            <a:pPr lvl="1"/>
            <a:r>
              <a:rPr lang="en-US" dirty="0"/>
              <a:t>Common (and serious) SEs: hypotension, hypertension, QTC prolongation, tachycardia, cardiotoxicity</a:t>
            </a:r>
          </a:p>
        </p:txBody>
      </p:sp>
    </p:spTree>
    <p:extLst>
      <p:ext uri="{BB962C8B-B14F-4D97-AF65-F5344CB8AC3E}">
        <p14:creationId xmlns:p14="http://schemas.microsoft.com/office/powerpoint/2010/main" val="769867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685800"/>
          </a:xfrm>
        </p:spPr>
        <p:txBody>
          <a:bodyPr>
            <a:normAutofit fontScale="90000"/>
          </a:bodyPr>
          <a:lstStyle/>
          <a:p>
            <a:r>
              <a:rPr lang="en-US" dirty="0"/>
              <a:t>Alpha-2 Adrenergic Agonists</a:t>
            </a:r>
          </a:p>
        </p:txBody>
      </p:sp>
      <p:sp>
        <p:nvSpPr>
          <p:cNvPr id="3" name="Content Placeholder 2"/>
          <p:cNvSpPr>
            <a:spLocks noGrp="1"/>
          </p:cNvSpPr>
          <p:nvPr>
            <p:ph idx="1"/>
          </p:nvPr>
        </p:nvSpPr>
        <p:spPr>
          <a:xfrm>
            <a:off x="742950" y="1905000"/>
            <a:ext cx="7658100" cy="3733800"/>
          </a:xfrm>
        </p:spPr>
        <p:txBody>
          <a:bodyPr>
            <a:normAutofit fontScale="77500" lnSpcReduction="20000"/>
          </a:bodyPr>
          <a:lstStyle/>
          <a:p>
            <a:r>
              <a:rPr lang="en-US" dirty="0"/>
              <a:t>Fourth Line Medications: Clonidine (</a:t>
            </a:r>
            <a:r>
              <a:rPr lang="en-US" dirty="0" err="1"/>
              <a:t>Kapvay</a:t>
            </a:r>
            <a:r>
              <a:rPr lang="en-US" dirty="0"/>
              <a:t>) &amp; Guanfacine (</a:t>
            </a:r>
            <a:r>
              <a:rPr lang="en-US" dirty="0" err="1"/>
              <a:t>Intuniv</a:t>
            </a:r>
            <a:r>
              <a:rPr lang="en-US" dirty="0"/>
              <a:t>)</a:t>
            </a:r>
          </a:p>
          <a:p>
            <a:pPr lvl="2"/>
            <a:r>
              <a:rPr lang="en-US" dirty="0"/>
              <a:t>MOA: Alpha-2 Adrenergic Agonists</a:t>
            </a:r>
          </a:p>
          <a:p>
            <a:pPr lvl="2"/>
            <a:r>
              <a:rPr lang="en-US" dirty="0"/>
              <a:t>Few studies on efficacy of Clonidine or </a:t>
            </a:r>
            <a:r>
              <a:rPr lang="en-US" dirty="0" err="1"/>
              <a:t>Guanfacine</a:t>
            </a:r>
            <a:r>
              <a:rPr lang="en-US" dirty="0"/>
              <a:t> in adults with ADHD</a:t>
            </a:r>
          </a:p>
          <a:p>
            <a:pPr lvl="2"/>
            <a:r>
              <a:rPr lang="en-US" dirty="0"/>
              <a:t>Small trials have not shown A2A agonists to be superior to placebo in reducing symptoms in adults with ADHD (</a:t>
            </a:r>
            <a:r>
              <a:rPr lang="en-US" i="1" dirty="0"/>
              <a:t>Butterfield, Taylor</a:t>
            </a:r>
            <a:r>
              <a:rPr lang="en-US" dirty="0"/>
              <a:t>)</a:t>
            </a:r>
          </a:p>
          <a:p>
            <a:pPr lvl="2"/>
            <a:r>
              <a:rPr lang="en-US" dirty="0"/>
              <a:t>Common SEs of Clonidine: sedation, depression, bradycardia, headache, hypotension, rash, angioedema (primarily with transdermal administration)</a:t>
            </a:r>
          </a:p>
          <a:p>
            <a:pPr lvl="2"/>
            <a:r>
              <a:rPr lang="en-US" dirty="0"/>
              <a:t>Common SEs of </a:t>
            </a:r>
            <a:r>
              <a:rPr lang="en-US" dirty="0" err="1"/>
              <a:t>Guanfacine</a:t>
            </a:r>
            <a:r>
              <a:rPr lang="en-US" dirty="0"/>
              <a:t>: headache, fatigue, abdominal pain, sedation</a:t>
            </a:r>
          </a:p>
        </p:txBody>
      </p:sp>
    </p:spTree>
    <p:extLst>
      <p:ext uri="{BB962C8B-B14F-4D97-AF65-F5344CB8AC3E}">
        <p14:creationId xmlns:p14="http://schemas.microsoft.com/office/powerpoint/2010/main" val="35849636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685800"/>
          </a:xfrm>
        </p:spPr>
        <p:txBody>
          <a:bodyPr>
            <a:normAutofit fontScale="90000"/>
          </a:bodyPr>
          <a:lstStyle/>
          <a:p>
            <a:r>
              <a:rPr lang="en-US" dirty="0"/>
              <a:t>Behavioral Therapy</a:t>
            </a:r>
          </a:p>
        </p:txBody>
      </p:sp>
      <p:sp>
        <p:nvSpPr>
          <p:cNvPr id="3" name="Content Placeholder 2"/>
          <p:cNvSpPr>
            <a:spLocks noGrp="1"/>
          </p:cNvSpPr>
          <p:nvPr>
            <p:ph idx="1"/>
          </p:nvPr>
        </p:nvSpPr>
        <p:spPr>
          <a:xfrm>
            <a:off x="781050" y="1805354"/>
            <a:ext cx="7581900" cy="3505200"/>
          </a:xfrm>
        </p:spPr>
        <p:txBody>
          <a:bodyPr>
            <a:normAutofit fontScale="77500" lnSpcReduction="20000"/>
          </a:bodyPr>
          <a:lstStyle/>
          <a:p>
            <a:r>
              <a:rPr lang="en-US" dirty="0"/>
              <a:t>Clinical trials suggest combining medication and CBT for adult ADHD leads to greater symptom reduction than CBT alone (</a:t>
            </a:r>
            <a:r>
              <a:rPr lang="en-US" i="1" dirty="0" err="1"/>
              <a:t>Cherkasova</a:t>
            </a:r>
            <a:r>
              <a:rPr lang="en-US" i="1" dirty="0"/>
              <a:t>, Young</a:t>
            </a:r>
            <a:r>
              <a:rPr lang="en-US" dirty="0"/>
              <a:t>)</a:t>
            </a:r>
          </a:p>
          <a:p>
            <a:r>
              <a:rPr lang="en-US" dirty="0"/>
              <a:t>There are more trials over longer periods of time that support stimulants and </a:t>
            </a:r>
            <a:r>
              <a:rPr lang="en-US" dirty="0" err="1"/>
              <a:t>atomoxetine</a:t>
            </a:r>
            <a:r>
              <a:rPr lang="en-US" dirty="0"/>
              <a:t> and are therefore considered first-line treatment for adult ADHD</a:t>
            </a:r>
          </a:p>
          <a:p>
            <a:r>
              <a:rPr lang="en-US" dirty="0"/>
              <a:t>Psychotherapy can be efficacious in addition to medication for managing problems with executive functioning, impulse control, and interpersonal relationships</a:t>
            </a:r>
          </a:p>
        </p:txBody>
      </p:sp>
    </p:spTree>
    <p:extLst>
      <p:ext uri="{BB962C8B-B14F-4D97-AF65-F5344CB8AC3E}">
        <p14:creationId xmlns:p14="http://schemas.microsoft.com/office/powerpoint/2010/main" val="9848981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685800"/>
          </a:xfrm>
        </p:spPr>
        <p:txBody>
          <a:bodyPr>
            <a:noAutofit/>
          </a:bodyPr>
          <a:lstStyle/>
          <a:p>
            <a:r>
              <a:rPr lang="en-US" sz="3600" dirty="0"/>
              <a:t>Monitoring Progress, Pharmacologic Adherence, Compliance </a:t>
            </a:r>
          </a:p>
        </p:txBody>
      </p:sp>
      <p:sp>
        <p:nvSpPr>
          <p:cNvPr id="3" name="Content Placeholder 2"/>
          <p:cNvSpPr>
            <a:spLocks noGrp="1"/>
          </p:cNvSpPr>
          <p:nvPr>
            <p:ph idx="1"/>
          </p:nvPr>
        </p:nvSpPr>
        <p:spPr>
          <a:xfrm>
            <a:off x="228600" y="1981200"/>
            <a:ext cx="8324850" cy="4114800"/>
          </a:xfrm>
        </p:spPr>
        <p:txBody>
          <a:bodyPr>
            <a:normAutofit fontScale="92500" lnSpcReduction="20000"/>
          </a:bodyPr>
          <a:lstStyle/>
          <a:p>
            <a:pPr lvl="1"/>
            <a:r>
              <a:rPr lang="en-US" dirty="0"/>
              <a:t>No clear, evidence-based recommendations currently exist for monitoring adult ADHD</a:t>
            </a:r>
          </a:p>
          <a:p>
            <a:pPr lvl="1"/>
            <a:r>
              <a:rPr lang="en-US" dirty="0"/>
              <a:t>Management depends on treatment plans/psychopharmacology</a:t>
            </a:r>
          </a:p>
          <a:p>
            <a:pPr lvl="1"/>
            <a:r>
              <a:rPr lang="en-US" dirty="0"/>
              <a:t>Recommendations:</a:t>
            </a:r>
          </a:p>
          <a:p>
            <a:pPr lvl="2"/>
            <a:r>
              <a:rPr lang="en-US" dirty="0"/>
              <a:t>Physician visits every three months</a:t>
            </a:r>
          </a:p>
          <a:p>
            <a:pPr lvl="2"/>
            <a:r>
              <a:rPr lang="en-US" dirty="0"/>
              <a:t>Random urine drug screens (for prescribed meds and illicit drugs) annually and more frequently if concerns exist </a:t>
            </a:r>
          </a:p>
          <a:p>
            <a:pPr lvl="2"/>
            <a:r>
              <a:rPr lang="en-US" dirty="0"/>
              <a:t>Signed controlled medication contracts</a:t>
            </a:r>
          </a:p>
          <a:p>
            <a:pPr lvl="2"/>
            <a:r>
              <a:rPr lang="en-US" dirty="0"/>
              <a:t>Random pill counts if concerns exist </a:t>
            </a:r>
          </a:p>
          <a:p>
            <a:pPr lvl="2"/>
            <a:r>
              <a:rPr lang="en-US" dirty="0"/>
              <a:t>Discussions regarding pregnancy in women of child-bearing age</a:t>
            </a:r>
          </a:p>
        </p:txBody>
      </p:sp>
    </p:spTree>
    <p:extLst>
      <p:ext uri="{BB962C8B-B14F-4D97-AF65-F5344CB8AC3E}">
        <p14:creationId xmlns:p14="http://schemas.microsoft.com/office/powerpoint/2010/main" val="24749979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715" y="685800"/>
            <a:ext cx="8229600" cy="685800"/>
          </a:xfrm>
        </p:spPr>
        <p:txBody>
          <a:bodyPr>
            <a:normAutofit fontScale="90000"/>
          </a:bodyPr>
          <a:lstStyle/>
          <a:p>
            <a:r>
              <a:rPr lang="en-US" dirty="0"/>
              <a:t>Special Populations: Pregnancy</a:t>
            </a:r>
          </a:p>
        </p:txBody>
      </p:sp>
      <p:sp>
        <p:nvSpPr>
          <p:cNvPr id="3" name="Content Placeholder 2"/>
          <p:cNvSpPr>
            <a:spLocks noGrp="1"/>
          </p:cNvSpPr>
          <p:nvPr>
            <p:ph idx="1"/>
          </p:nvPr>
        </p:nvSpPr>
        <p:spPr>
          <a:xfrm>
            <a:off x="156796" y="1676400"/>
            <a:ext cx="8871438" cy="4258408"/>
          </a:xfrm>
        </p:spPr>
        <p:txBody>
          <a:bodyPr>
            <a:noAutofit/>
          </a:bodyPr>
          <a:lstStyle/>
          <a:p>
            <a:pPr lvl="2"/>
            <a:r>
              <a:rPr lang="en-US" sz="1700" dirty="0"/>
              <a:t>A small increased risk of cardiac malformations has been associated with intrauterine exposure to methylphenidate during the first trimester of pregnancy (</a:t>
            </a:r>
            <a:r>
              <a:rPr lang="en-US" sz="1700" i="1" dirty="0" err="1"/>
              <a:t>Huybrechts</a:t>
            </a:r>
            <a:r>
              <a:rPr lang="en-US" sz="1700" dirty="0"/>
              <a:t>)</a:t>
            </a:r>
          </a:p>
          <a:p>
            <a:pPr lvl="2"/>
            <a:r>
              <a:rPr lang="en-US" sz="1700" dirty="0"/>
              <a:t>No cardiac malformations were noted in infants with intrauterine exposure to prescribed amphetamines </a:t>
            </a:r>
          </a:p>
          <a:p>
            <a:pPr lvl="2"/>
            <a:r>
              <a:rPr lang="en-US" sz="1700" dirty="0"/>
              <a:t>Of note, between 2003 and 2015, an annual analysis of roughly 4.6 women between the ages of 15 and 44 years old found that the proportion treated with ADHD medication increased by 344% over the 12-year period (</a:t>
            </a:r>
            <a:r>
              <a:rPr lang="en-US" sz="1700" i="1" dirty="0"/>
              <a:t>Anderson</a:t>
            </a:r>
            <a:r>
              <a:rPr lang="en-US" sz="1700" dirty="0"/>
              <a:t>)</a:t>
            </a:r>
          </a:p>
          <a:p>
            <a:pPr lvl="2"/>
            <a:r>
              <a:rPr lang="en-US" sz="1700" dirty="0"/>
              <a:t>For women planning to become pregnant or pregnant women in their first trimester, options include a medication holiday (at least through the first trimester), or the use of an amphetamine formulation</a:t>
            </a:r>
          </a:p>
          <a:p>
            <a:pPr lvl="2"/>
            <a:r>
              <a:rPr lang="en-US" sz="1700" dirty="0"/>
              <a:t>Amphetamines, </a:t>
            </a:r>
            <a:r>
              <a:rPr lang="en-US" sz="1700" dirty="0" err="1"/>
              <a:t>Atomoxetine</a:t>
            </a:r>
            <a:r>
              <a:rPr lang="en-US" sz="1700" dirty="0"/>
              <a:t>, </a:t>
            </a:r>
            <a:r>
              <a:rPr lang="en-US" sz="1700" dirty="0" err="1"/>
              <a:t>Buproprion</a:t>
            </a:r>
            <a:r>
              <a:rPr lang="en-US" sz="1700" dirty="0"/>
              <a:t>, Clonidine: Category C </a:t>
            </a:r>
          </a:p>
          <a:p>
            <a:pPr lvl="2"/>
            <a:r>
              <a:rPr lang="en-US" sz="1700" dirty="0"/>
              <a:t>TCA: Category D</a:t>
            </a:r>
          </a:p>
          <a:p>
            <a:pPr lvl="2"/>
            <a:r>
              <a:rPr lang="en-US" sz="1700" dirty="0" err="1"/>
              <a:t>Guanfacine</a:t>
            </a:r>
            <a:r>
              <a:rPr lang="en-US" sz="1700" dirty="0"/>
              <a:t>: no category listed (no studies)</a:t>
            </a:r>
          </a:p>
        </p:txBody>
      </p:sp>
    </p:spTree>
    <p:extLst>
      <p:ext uri="{BB962C8B-B14F-4D97-AF65-F5344CB8AC3E}">
        <p14:creationId xmlns:p14="http://schemas.microsoft.com/office/powerpoint/2010/main" val="91322001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685800"/>
          </a:xfrm>
        </p:spPr>
        <p:txBody>
          <a:bodyPr>
            <a:noAutofit/>
          </a:bodyPr>
          <a:lstStyle/>
          <a:p>
            <a:pPr lvl="1" algn="ctr"/>
            <a:r>
              <a:rPr lang="en-US" sz="3200" dirty="0"/>
              <a:t>Recommendations for Concomitant </a:t>
            </a:r>
            <a:br>
              <a:rPr lang="en-US" sz="3200" dirty="0"/>
            </a:br>
            <a:r>
              <a:rPr lang="en-US" sz="3200" dirty="0"/>
              <a:t>Mental Health Diagnoses </a:t>
            </a:r>
          </a:p>
        </p:txBody>
      </p:sp>
      <p:sp>
        <p:nvSpPr>
          <p:cNvPr id="3" name="Content Placeholder 2"/>
          <p:cNvSpPr>
            <a:spLocks noGrp="1"/>
          </p:cNvSpPr>
          <p:nvPr>
            <p:ph idx="1"/>
          </p:nvPr>
        </p:nvSpPr>
        <p:spPr>
          <a:xfrm>
            <a:off x="152400" y="1905000"/>
            <a:ext cx="8667750" cy="4495800"/>
          </a:xfrm>
        </p:spPr>
        <p:txBody>
          <a:bodyPr>
            <a:normAutofit lnSpcReduction="10000"/>
          </a:bodyPr>
          <a:lstStyle/>
          <a:p>
            <a:pPr lvl="2"/>
            <a:r>
              <a:rPr lang="en-US" dirty="0"/>
              <a:t>Depression</a:t>
            </a:r>
          </a:p>
          <a:p>
            <a:pPr lvl="3"/>
            <a:r>
              <a:rPr lang="en-US" dirty="0"/>
              <a:t>Either </a:t>
            </a:r>
            <a:r>
              <a:rPr lang="en-US" dirty="0" err="1"/>
              <a:t>Buproprion</a:t>
            </a:r>
            <a:r>
              <a:rPr lang="en-US" dirty="0"/>
              <a:t> or combination of stimulant and SSRI or SNRI, along with psychotherapy. Third line would be TCA in these cases with close monitoring</a:t>
            </a:r>
          </a:p>
          <a:p>
            <a:pPr lvl="2"/>
            <a:r>
              <a:rPr lang="en-US" dirty="0"/>
              <a:t>Anxiety</a:t>
            </a:r>
          </a:p>
          <a:p>
            <a:pPr lvl="3"/>
            <a:r>
              <a:rPr lang="en-US" dirty="0"/>
              <a:t>Combination of SSRI with stimulant (lowest dose for effective ADHD management), along with psychotherapy</a:t>
            </a:r>
          </a:p>
          <a:p>
            <a:pPr lvl="2"/>
            <a:r>
              <a:rPr lang="en-US" dirty="0"/>
              <a:t>Substance Use Disorders</a:t>
            </a:r>
          </a:p>
          <a:p>
            <a:pPr lvl="3"/>
            <a:r>
              <a:rPr lang="en-US" dirty="0"/>
              <a:t>Active use: treatment for SUD prior to ADHD treatment </a:t>
            </a:r>
          </a:p>
          <a:p>
            <a:pPr lvl="3"/>
            <a:r>
              <a:rPr lang="en-US" dirty="0"/>
              <a:t>Historic SUD: </a:t>
            </a:r>
            <a:r>
              <a:rPr lang="en-US" dirty="0" err="1"/>
              <a:t>Atomoxetine</a:t>
            </a:r>
            <a:r>
              <a:rPr lang="en-US" dirty="0"/>
              <a:t>, followed by </a:t>
            </a:r>
            <a:r>
              <a:rPr lang="en-US" dirty="0" err="1"/>
              <a:t>Buproprion</a:t>
            </a:r>
            <a:endParaRPr lang="en-US" dirty="0"/>
          </a:p>
          <a:p>
            <a:pPr lvl="2"/>
            <a:r>
              <a:rPr lang="en-US" dirty="0"/>
              <a:t>Eating Disorders </a:t>
            </a:r>
          </a:p>
          <a:p>
            <a:pPr lvl="3"/>
            <a:r>
              <a:rPr lang="en-US" dirty="0" err="1"/>
              <a:t>Atomoxetine</a:t>
            </a:r>
            <a:r>
              <a:rPr lang="en-US" dirty="0"/>
              <a:t> and psychotherapy </a:t>
            </a:r>
          </a:p>
        </p:txBody>
      </p:sp>
    </p:spTree>
    <p:extLst>
      <p:ext uri="{BB962C8B-B14F-4D97-AF65-F5344CB8AC3E}">
        <p14:creationId xmlns:p14="http://schemas.microsoft.com/office/powerpoint/2010/main" val="8448236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407416" y="5334000"/>
            <a:ext cx="2362200" cy="338554"/>
          </a:xfrm>
          <a:prstGeom prst="rect">
            <a:avLst/>
          </a:prstGeom>
          <a:noFill/>
        </p:spPr>
        <p:txBody>
          <a:bodyPr wrap="square" rtlCol="0">
            <a:spAutoFit/>
          </a:bodyPr>
          <a:lstStyle/>
          <a:p>
            <a:pPr algn="ctr"/>
            <a:r>
              <a:rPr lang="en-US" sz="1600" dirty="0" smtClean="0"/>
              <a:t>Stephen Warnick, Jr., MD</a:t>
            </a:r>
            <a:endParaRPr lang="en-US" sz="1600" dirty="0"/>
          </a:p>
        </p:txBody>
      </p:sp>
      <p:sp>
        <p:nvSpPr>
          <p:cNvPr id="5" name="TextBox 4"/>
          <p:cNvSpPr txBox="1"/>
          <p:nvPr/>
        </p:nvSpPr>
        <p:spPr>
          <a:xfrm>
            <a:off x="483870" y="5334000"/>
            <a:ext cx="2362200" cy="338554"/>
          </a:xfrm>
          <a:prstGeom prst="rect">
            <a:avLst/>
          </a:prstGeom>
          <a:noFill/>
        </p:spPr>
        <p:txBody>
          <a:bodyPr wrap="square" rtlCol="0">
            <a:spAutoFit/>
          </a:bodyPr>
          <a:lstStyle/>
          <a:p>
            <a:pPr algn="ctr"/>
            <a:r>
              <a:rPr lang="en-US" sz="1600" dirty="0" smtClean="0"/>
              <a:t>Chris White, MD, JD, MHA</a:t>
            </a:r>
            <a:endParaRPr lang="en-US" sz="1600" dirty="0"/>
          </a:p>
        </p:txBody>
      </p:sp>
      <p:sp>
        <p:nvSpPr>
          <p:cNvPr id="6" name="TextBox 5"/>
          <p:cNvSpPr txBox="1"/>
          <p:nvPr/>
        </p:nvSpPr>
        <p:spPr>
          <a:xfrm>
            <a:off x="6011542" y="5334000"/>
            <a:ext cx="2362200" cy="338554"/>
          </a:xfrm>
          <a:prstGeom prst="rect">
            <a:avLst/>
          </a:prstGeom>
          <a:noFill/>
        </p:spPr>
        <p:txBody>
          <a:bodyPr wrap="square" rtlCol="0">
            <a:spAutoFit/>
          </a:bodyPr>
          <a:lstStyle/>
          <a:p>
            <a:pPr algn="ctr"/>
            <a:r>
              <a:rPr lang="en-US" sz="1600" dirty="0" smtClean="0"/>
              <a:t>Kevin Brazill, DO, MS</a:t>
            </a:r>
            <a:endParaRPr lang="en-US" sz="1600" dirty="0"/>
          </a:p>
        </p:txBody>
      </p:sp>
      <p:sp>
        <p:nvSpPr>
          <p:cNvPr id="7" name="Title 1"/>
          <p:cNvSpPr txBox="1">
            <a:spLocks/>
          </p:cNvSpPr>
          <p:nvPr/>
        </p:nvSpPr>
        <p:spPr>
          <a:xfrm>
            <a:off x="473716" y="990600"/>
            <a:ext cx="82296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800" dirty="0" smtClean="0">
                <a:latin typeface="+mn-lt"/>
              </a:rPr>
              <a:t>To whom are you listening…</a:t>
            </a:r>
            <a:endParaRPr lang="en-US" sz="3800" dirty="0">
              <a:latin typeface="+mn-lt"/>
            </a:endParaRPr>
          </a:p>
        </p:txBody>
      </p:sp>
      <p:pic>
        <p:nvPicPr>
          <p:cNvPr id="8" name="Picture 7"/>
          <p:cNvPicPr>
            <a:picLocks noChangeAspect="1"/>
          </p:cNvPicPr>
          <p:nvPr/>
        </p:nvPicPr>
        <p:blipFill>
          <a:blip r:embed="rId2"/>
          <a:stretch>
            <a:fillRect/>
          </a:stretch>
        </p:blipFill>
        <p:spPr>
          <a:xfrm>
            <a:off x="735330" y="2596661"/>
            <a:ext cx="2110740" cy="2638425"/>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17113" y="2530987"/>
            <a:ext cx="1951058" cy="2704099"/>
          </a:xfrm>
          <a:prstGeom prst="rect">
            <a:avLst/>
          </a:prstGeom>
        </p:spPr>
      </p:pic>
      <p:sp>
        <p:nvSpPr>
          <p:cNvPr id="10" name="Rectangle 9"/>
          <p:cNvSpPr>
            <a:spLocks/>
          </p:cNvSpPr>
          <p:nvPr/>
        </p:nvSpPr>
        <p:spPr>
          <a:xfrm>
            <a:off x="3301365" y="2596662"/>
            <a:ext cx="2362200" cy="2638425"/>
          </a:xfrm>
          <a:prstGeom prst="rect">
            <a:avLst/>
          </a:prstGeom>
          <a:blipFill dpi="0" rotWithShape="1">
            <a:blip r:embed="rId4">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99091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ppt_x"/>
                                          </p:val>
                                        </p:tav>
                                        <p:tav tm="100000">
                                          <p:val>
                                            <p:strVal val="#ppt_x"/>
                                          </p:val>
                                        </p:tav>
                                      </p:tavLst>
                                    </p:anim>
                                    <p:anim calcmode="lin" valueType="num">
                                      <p:cBhvr additive="base">
                                        <p:cTn id="12" dur="500" fill="hold"/>
                                        <p:tgtEl>
                                          <p:spTgt spid="10"/>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ppt_x"/>
                                          </p:val>
                                        </p:tav>
                                        <p:tav tm="100000">
                                          <p:val>
                                            <p:strVal val="#ppt_x"/>
                                          </p:val>
                                        </p:tav>
                                      </p:tavLst>
                                    </p:anim>
                                    <p:anim calcmode="lin" valueType="num">
                                      <p:cBhvr additive="base">
                                        <p:cTn id="1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0820400"/>
            <a:ext cx="7239000" cy="6414064"/>
          </a:xfrm>
          <a:prstGeom prst="rect">
            <a:avLst/>
          </a:prstGeom>
        </p:spPr>
        <p:txBody>
          <a:bodyPr wrap="square">
            <a:spAutoFit/>
          </a:bodyPr>
          <a:lstStyle/>
          <a:p>
            <a:pPr marL="342900" marR="0" lvl="0" indent="-342900">
              <a:lnSpc>
                <a:spcPct val="107000"/>
              </a:lnSpc>
              <a:spcBef>
                <a:spcPts val="0"/>
              </a:spcBef>
              <a:spcAft>
                <a:spcPts val="0"/>
              </a:spcAft>
              <a:buFont typeface="Symbol" panose="05050102010706020507" pitchFamily="18" charset="2"/>
              <a:buChar char=""/>
            </a:pPr>
            <a:r>
              <a:rPr lang="en-US" sz="800" dirty="0" err="1">
                <a:latin typeface="Calibri" panose="020F0502020204030204" pitchFamily="34" charset="0"/>
                <a:ea typeface="Calibri" panose="020F0502020204030204" pitchFamily="34" charset="0"/>
                <a:cs typeface="Times New Roman" panose="02020603050405020304" pitchFamily="18" charset="0"/>
              </a:rPr>
              <a:t>Barbaresi</a:t>
            </a:r>
            <a:r>
              <a:rPr lang="en-US" sz="800" dirty="0">
                <a:latin typeface="Calibri" panose="020F0502020204030204" pitchFamily="34" charset="0"/>
                <a:ea typeface="Calibri" panose="020F0502020204030204" pitchFamily="34" charset="0"/>
                <a:cs typeface="Times New Roman" panose="02020603050405020304" pitchFamily="18" charset="0"/>
              </a:rPr>
              <a:t> WJ, </a:t>
            </a:r>
            <a:r>
              <a:rPr lang="en-US" sz="800" dirty="0" err="1">
                <a:latin typeface="Calibri" panose="020F0502020204030204" pitchFamily="34" charset="0"/>
                <a:ea typeface="Calibri" panose="020F0502020204030204" pitchFamily="34" charset="0"/>
                <a:cs typeface="Times New Roman" panose="02020603050405020304" pitchFamily="18" charset="0"/>
              </a:rPr>
              <a:t>Colligan</a:t>
            </a:r>
            <a:r>
              <a:rPr lang="en-US" sz="800" dirty="0">
                <a:latin typeface="Calibri" panose="020F0502020204030204" pitchFamily="34" charset="0"/>
                <a:ea typeface="Calibri" panose="020F0502020204030204" pitchFamily="34" charset="0"/>
                <a:cs typeface="Times New Roman" panose="02020603050405020304" pitchFamily="18" charset="0"/>
              </a:rPr>
              <a:t> RC, Weaver AL, Voigt RG, Killian JM, </a:t>
            </a:r>
            <a:r>
              <a:rPr lang="en-US" sz="800" dirty="0" err="1">
                <a:latin typeface="Calibri" panose="020F0502020204030204" pitchFamily="34" charset="0"/>
                <a:ea typeface="Calibri" panose="020F0502020204030204" pitchFamily="34" charset="0"/>
                <a:cs typeface="Times New Roman" panose="02020603050405020304" pitchFamily="18" charset="0"/>
              </a:rPr>
              <a:t>Katusic</a:t>
            </a:r>
            <a:r>
              <a:rPr lang="en-US" sz="800" dirty="0">
                <a:latin typeface="Calibri" panose="020F0502020204030204" pitchFamily="34" charset="0"/>
                <a:ea typeface="Calibri" panose="020F0502020204030204" pitchFamily="34" charset="0"/>
                <a:cs typeface="Times New Roman" panose="02020603050405020304" pitchFamily="18" charset="0"/>
              </a:rPr>
              <a:t> SK. Mortality, ADHD, and psychosocial adversity in adults with childhood ADHD: a prospective study. Pediatrics. 2013 Apr;131(4):637-44</a:t>
            </a:r>
          </a:p>
          <a:p>
            <a:pPr marL="342900" marR="0" lvl="0" indent="-342900">
              <a:lnSpc>
                <a:spcPct val="107000"/>
              </a:lnSpc>
              <a:spcBef>
                <a:spcPts val="0"/>
              </a:spcBef>
              <a:spcAft>
                <a:spcPts val="0"/>
              </a:spcAft>
              <a:buFont typeface="Symbol" panose="05050102010706020507" pitchFamily="18" charset="2"/>
              <a:buChar char=""/>
            </a:pPr>
            <a:r>
              <a:rPr lang="en-US" sz="800" dirty="0">
                <a:latin typeface="Calibri" panose="020F0502020204030204" pitchFamily="34" charset="0"/>
                <a:ea typeface="Calibri" panose="020F0502020204030204" pitchFamily="34" charset="0"/>
                <a:cs typeface="Times New Roman" panose="02020603050405020304" pitchFamily="18" charset="0"/>
              </a:rPr>
              <a:t>Kessler RC, Adler L, Barkley R, </a:t>
            </a:r>
            <a:r>
              <a:rPr lang="en-US" sz="800" dirty="0" err="1">
                <a:latin typeface="Calibri" panose="020F0502020204030204" pitchFamily="34" charset="0"/>
                <a:ea typeface="Calibri" panose="020F0502020204030204" pitchFamily="34" charset="0"/>
                <a:cs typeface="Times New Roman" panose="02020603050405020304" pitchFamily="18" charset="0"/>
              </a:rPr>
              <a:t>Biederman</a:t>
            </a:r>
            <a:r>
              <a:rPr lang="en-US" sz="800" dirty="0">
                <a:latin typeface="Calibri" panose="020F0502020204030204" pitchFamily="34" charset="0"/>
                <a:ea typeface="Calibri" panose="020F0502020204030204" pitchFamily="34" charset="0"/>
                <a:cs typeface="Times New Roman" panose="02020603050405020304" pitchFamily="18" charset="0"/>
              </a:rPr>
              <a:t> J, </a:t>
            </a:r>
            <a:r>
              <a:rPr lang="en-US" sz="800" dirty="0" err="1">
                <a:latin typeface="Calibri" panose="020F0502020204030204" pitchFamily="34" charset="0"/>
                <a:ea typeface="Calibri" panose="020F0502020204030204" pitchFamily="34" charset="0"/>
                <a:cs typeface="Times New Roman" panose="02020603050405020304" pitchFamily="18" charset="0"/>
              </a:rPr>
              <a:t>Conners</a:t>
            </a:r>
            <a:r>
              <a:rPr lang="en-US" sz="800" dirty="0">
                <a:latin typeface="Calibri" panose="020F0502020204030204" pitchFamily="34" charset="0"/>
                <a:ea typeface="Calibri" panose="020F0502020204030204" pitchFamily="34" charset="0"/>
                <a:cs typeface="Times New Roman" panose="02020603050405020304" pitchFamily="18" charset="0"/>
              </a:rPr>
              <a:t> CK, </a:t>
            </a:r>
            <a:r>
              <a:rPr lang="en-US" sz="800" dirty="0" err="1">
                <a:latin typeface="Calibri" panose="020F0502020204030204" pitchFamily="34" charset="0"/>
                <a:ea typeface="Calibri" panose="020F0502020204030204" pitchFamily="34" charset="0"/>
                <a:cs typeface="Times New Roman" panose="02020603050405020304" pitchFamily="18" charset="0"/>
              </a:rPr>
              <a:t>Demler</a:t>
            </a:r>
            <a:r>
              <a:rPr lang="en-US" sz="800" dirty="0">
                <a:latin typeface="Calibri" panose="020F0502020204030204" pitchFamily="34" charset="0"/>
                <a:ea typeface="Calibri" panose="020F0502020204030204" pitchFamily="34" charset="0"/>
                <a:cs typeface="Times New Roman" panose="02020603050405020304" pitchFamily="18" charset="0"/>
              </a:rPr>
              <a:t> O, </a:t>
            </a:r>
            <a:r>
              <a:rPr lang="en-US" sz="800" dirty="0" err="1">
                <a:latin typeface="Calibri" panose="020F0502020204030204" pitchFamily="34" charset="0"/>
                <a:ea typeface="Calibri" panose="020F0502020204030204" pitchFamily="34" charset="0"/>
                <a:cs typeface="Times New Roman" panose="02020603050405020304" pitchFamily="18" charset="0"/>
              </a:rPr>
              <a:t>Faraone</a:t>
            </a:r>
            <a:r>
              <a:rPr lang="en-US" sz="800" dirty="0">
                <a:latin typeface="Calibri" panose="020F0502020204030204" pitchFamily="34" charset="0"/>
                <a:ea typeface="Calibri" panose="020F0502020204030204" pitchFamily="34" charset="0"/>
                <a:cs typeface="Times New Roman" panose="02020603050405020304" pitchFamily="18" charset="0"/>
              </a:rPr>
              <a:t> SV, Greenhill LL, </a:t>
            </a:r>
            <a:r>
              <a:rPr lang="en-US" sz="800" dirty="0" err="1">
                <a:latin typeface="Calibri" panose="020F0502020204030204" pitchFamily="34" charset="0"/>
                <a:ea typeface="Calibri" panose="020F0502020204030204" pitchFamily="34" charset="0"/>
                <a:cs typeface="Times New Roman" panose="02020603050405020304" pitchFamily="18" charset="0"/>
              </a:rPr>
              <a:t>Howes</a:t>
            </a:r>
            <a:r>
              <a:rPr lang="en-US" sz="800" dirty="0">
                <a:latin typeface="Calibri" panose="020F0502020204030204" pitchFamily="34" charset="0"/>
                <a:ea typeface="Calibri" panose="020F0502020204030204" pitchFamily="34" charset="0"/>
                <a:cs typeface="Times New Roman" panose="02020603050405020304" pitchFamily="18" charset="0"/>
              </a:rPr>
              <a:t> MJ, </a:t>
            </a:r>
            <a:r>
              <a:rPr lang="en-US" sz="800" dirty="0" err="1">
                <a:latin typeface="Calibri" panose="020F0502020204030204" pitchFamily="34" charset="0"/>
                <a:ea typeface="Calibri" panose="020F0502020204030204" pitchFamily="34" charset="0"/>
                <a:cs typeface="Times New Roman" panose="02020603050405020304" pitchFamily="18" charset="0"/>
              </a:rPr>
              <a:t>Secnik</a:t>
            </a:r>
            <a:r>
              <a:rPr lang="en-US" sz="800" dirty="0">
                <a:latin typeface="Calibri" panose="020F0502020204030204" pitchFamily="34" charset="0"/>
                <a:ea typeface="Calibri" panose="020F0502020204030204" pitchFamily="34" charset="0"/>
                <a:cs typeface="Times New Roman" panose="02020603050405020304" pitchFamily="18" charset="0"/>
              </a:rPr>
              <a:t> K, Spencer T, </a:t>
            </a:r>
            <a:r>
              <a:rPr lang="en-US" sz="800" dirty="0" err="1">
                <a:latin typeface="Calibri" panose="020F0502020204030204" pitchFamily="34" charset="0"/>
                <a:ea typeface="Calibri" panose="020F0502020204030204" pitchFamily="34" charset="0"/>
                <a:cs typeface="Times New Roman" panose="02020603050405020304" pitchFamily="18" charset="0"/>
              </a:rPr>
              <a:t>Ustun</a:t>
            </a:r>
            <a:r>
              <a:rPr lang="en-US" sz="800" dirty="0">
                <a:latin typeface="Calibri" panose="020F0502020204030204" pitchFamily="34" charset="0"/>
                <a:ea typeface="Calibri" panose="020F0502020204030204" pitchFamily="34" charset="0"/>
                <a:cs typeface="Times New Roman" panose="02020603050405020304" pitchFamily="18" charset="0"/>
              </a:rPr>
              <a:t> TB, Walters EE, </a:t>
            </a:r>
            <a:r>
              <a:rPr lang="en-US" sz="800" dirty="0" err="1">
                <a:latin typeface="Calibri" panose="020F0502020204030204" pitchFamily="34" charset="0"/>
                <a:ea typeface="Calibri" panose="020F0502020204030204" pitchFamily="34" charset="0"/>
                <a:cs typeface="Times New Roman" panose="02020603050405020304" pitchFamily="18" charset="0"/>
              </a:rPr>
              <a:t>Zaslavsky</a:t>
            </a:r>
            <a:r>
              <a:rPr lang="en-US" sz="800" dirty="0">
                <a:latin typeface="Calibri" panose="020F0502020204030204" pitchFamily="34" charset="0"/>
                <a:ea typeface="Calibri" panose="020F0502020204030204" pitchFamily="34" charset="0"/>
                <a:cs typeface="Times New Roman" panose="02020603050405020304" pitchFamily="18" charset="0"/>
              </a:rPr>
              <a:t> AM. The prevalence and correlates of adult ADHD in the United States: results from the National Comorbidity Survey Replication. Am J Psychiatry. 2006 Apr;163(4):716-23.</a:t>
            </a:r>
          </a:p>
          <a:p>
            <a:pPr marL="342900" marR="0" lvl="0" indent="-342900">
              <a:lnSpc>
                <a:spcPct val="107000"/>
              </a:lnSpc>
              <a:spcBef>
                <a:spcPts val="0"/>
              </a:spcBef>
              <a:spcAft>
                <a:spcPts val="0"/>
              </a:spcAft>
              <a:buFont typeface="Symbol" panose="05050102010706020507" pitchFamily="18" charset="2"/>
              <a:buChar char=""/>
            </a:pPr>
            <a:r>
              <a:rPr lang="en-US" sz="800" dirty="0">
                <a:latin typeface="Calibri" panose="020F0502020204030204" pitchFamily="34" charset="0"/>
                <a:ea typeface="Calibri" panose="020F0502020204030204" pitchFamily="34" charset="0"/>
                <a:cs typeface="Times New Roman" panose="02020603050405020304" pitchFamily="18" charset="0"/>
              </a:rPr>
              <a:t>Kessler RC, Berglund P, </a:t>
            </a:r>
            <a:r>
              <a:rPr lang="en-US" sz="800" dirty="0" err="1">
                <a:latin typeface="Calibri" panose="020F0502020204030204" pitchFamily="34" charset="0"/>
                <a:ea typeface="Calibri" panose="020F0502020204030204" pitchFamily="34" charset="0"/>
                <a:cs typeface="Times New Roman" panose="02020603050405020304" pitchFamily="18" charset="0"/>
              </a:rPr>
              <a:t>Demler</a:t>
            </a:r>
            <a:r>
              <a:rPr lang="en-US" sz="800" dirty="0">
                <a:latin typeface="Calibri" panose="020F0502020204030204" pitchFamily="34" charset="0"/>
                <a:ea typeface="Calibri" panose="020F0502020204030204" pitchFamily="34" charset="0"/>
                <a:cs typeface="Times New Roman" panose="02020603050405020304" pitchFamily="18" charset="0"/>
              </a:rPr>
              <a:t> O, </a:t>
            </a:r>
            <a:r>
              <a:rPr lang="en-US" sz="800" dirty="0" err="1">
                <a:latin typeface="Calibri" panose="020F0502020204030204" pitchFamily="34" charset="0"/>
                <a:ea typeface="Calibri" panose="020F0502020204030204" pitchFamily="34" charset="0"/>
                <a:cs typeface="Times New Roman" panose="02020603050405020304" pitchFamily="18" charset="0"/>
              </a:rPr>
              <a:t>Jin</a:t>
            </a:r>
            <a:r>
              <a:rPr lang="en-US" sz="800" dirty="0">
                <a:latin typeface="Calibri" panose="020F0502020204030204" pitchFamily="34" charset="0"/>
                <a:ea typeface="Calibri" panose="020F0502020204030204" pitchFamily="34" charset="0"/>
                <a:cs typeface="Times New Roman" panose="02020603050405020304" pitchFamily="18" charset="0"/>
              </a:rPr>
              <a:t> R, </a:t>
            </a:r>
            <a:r>
              <a:rPr lang="en-US" sz="800" dirty="0" err="1">
                <a:latin typeface="Calibri" panose="020F0502020204030204" pitchFamily="34" charset="0"/>
                <a:ea typeface="Calibri" panose="020F0502020204030204" pitchFamily="34" charset="0"/>
                <a:cs typeface="Times New Roman" panose="02020603050405020304" pitchFamily="18" charset="0"/>
              </a:rPr>
              <a:t>Merikangas</a:t>
            </a:r>
            <a:r>
              <a:rPr lang="en-US" sz="800" dirty="0">
                <a:latin typeface="Calibri" panose="020F0502020204030204" pitchFamily="34" charset="0"/>
                <a:ea typeface="Calibri" panose="020F0502020204030204" pitchFamily="34" charset="0"/>
                <a:cs typeface="Times New Roman" panose="02020603050405020304" pitchFamily="18" charset="0"/>
              </a:rPr>
              <a:t> KR, Walters EE. Lifetime prevalence and age-of-onset distributions of DSM-IV disorders in the National Comorbidity Survey Replication. Arch Gen Psychiatry. 2005 Jun;62(6):593-602.</a:t>
            </a:r>
          </a:p>
          <a:p>
            <a:pPr marL="342900" marR="0" lvl="0" indent="-342900">
              <a:lnSpc>
                <a:spcPct val="107000"/>
              </a:lnSpc>
              <a:spcBef>
                <a:spcPts val="0"/>
              </a:spcBef>
              <a:spcAft>
                <a:spcPts val="0"/>
              </a:spcAft>
              <a:buFont typeface="Symbol" panose="05050102010706020507" pitchFamily="18" charset="2"/>
              <a:buChar char=""/>
            </a:pPr>
            <a:r>
              <a:rPr lang="en-US" sz="800" dirty="0">
                <a:latin typeface="Calibri" panose="020F0502020204030204" pitchFamily="34" charset="0"/>
                <a:ea typeface="Calibri" panose="020F0502020204030204" pitchFamily="34" charset="0"/>
                <a:cs typeface="Times New Roman" panose="02020603050405020304" pitchFamily="18" charset="0"/>
              </a:rPr>
              <a:t>Canadian Attention Deficit Hyperactivity Disorder Resource Alliance (CADDRA): Canadian ADHD Practice Guidelines, Third Edition, Toronto ON; CADDRA, 2011.</a:t>
            </a:r>
          </a:p>
          <a:p>
            <a:pPr marL="342900" marR="0" lvl="0" indent="-342900">
              <a:lnSpc>
                <a:spcPct val="107000"/>
              </a:lnSpc>
              <a:spcBef>
                <a:spcPts val="0"/>
              </a:spcBef>
              <a:spcAft>
                <a:spcPts val="0"/>
              </a:spcAft>
              <a:buFont typeface="Symbol" panose="05050102010706020507" pitchFamily="18" charset="2"/>
              <a:buChar char=""/>
            </a:pPr>
            <a:r>
              <a:rPr lang="en-US" sz="800" dirty="0">
                <a:latin typeface="Calibri" panose="020F0502020204030204" pitchFamily="34" charset="0"/>
                <a:ea typeface="Calibri" panose="020F0502020204030204" pitchFamily="34" charset="0"/>
                <a:cs typeface="Times New Roman" panose="02020603050405020304" pitchFamily="18" charset="0"/>
              </a:rPr>
              <a:t>Breslau, Joshua et al. Childhood and adolescent onset psychiatric disorders, substance use, and failure to graduate high school on time. </a:t>
            </a:r>
          </a:p>
          <a:p>
            <a:pPr marL="342900" marR="0" lvl="0" indent="-342900">
              <a:lnSpc>
                <a:spcPct val="107000"/>
              </a:lnSpc>
              <a:spcBef>
                <a:spcPts val="0"/>
              </a:spcBef>
              <a:spcAft>
                <a:spcPts val="0"/>
              </a:spcAft>
              <a:buFont typeface="Symbol" panose="05050102010706020507" pitchFamily="18" charset="2"/>
              <a:buChar char=""/>
            </a:pPr>
            <a:r>
              <a:rPr lang="en-US" sz="800" dirty="0">
                <a:latin typeface="Calibri" panose="020F0502020204030204" pitchFamily="34" charset="0"/>
                <a:ea typeface="Calibri" panose="020F0502020204030204" pitchFamily="34" charset="0"/>
                <a:cs typeface="Times New Roman" panose="02020603050405020304" pitchFamily="18" charset="0"/>
              </a:rPr>
              <a:t>Journal of Psychiatric Research 2011 March;45(3):295–301</a:t>
            </a:r>
          </a:p>
          <a:p>
            <a:pPr marL="342900" marR="0" lvl="0" indent="-342900">
              <a:lnSpc>
                <a:spcPct val="107000"/>
              </a:lnSpc>
              <a:spcBef>
                <a:spcPts val="0"/>
              </a:spcBef>
              <a:spcAft>
                <a:spcPts val="0"/>
              </a:spcAft>
              <a:buFont typeface="Symbol" panose="05050102010706020507" pitchFamily="18" charset="2"/>
              <a:buChar char=""/>
            </a:pPr>
            <a:r>
              <a:rPr lang="en-US" sz="800" dirty="0" err="1">
                <a:latin typeface="Calibri" panose="020F0502020204030204" pitchFamily="34" charset="0"/>
                <a:ea typeface="Calibri" panose="020F0502020204030204" pitchFamily="34" charset="0"/>
                <a:cs typeface="Times New Roman" panose="02020603050405020304" pitchFamily="18" charset="0"/>
              </a:rPr>
              <a:t>Kuriyan</a:t>
            </a:r>
            <a:r>
              <a:rPr lang="en-US" sz="800" dirty="0">
                <a:latin typeface="Calibri" panose="020F0502020204030204" pitchFamily="34" charset="0"/>
                <a:ea typeface="Calibri" panose="020F0502020204030204" pitchFamily="34" charset="0"/>
                <a:cs typeface="Times New Roman" panose="02020603050405020304" pitchFamily="18" charset="0"/>
              </a:rPr>
              <a:t>, </a:t>
            </a:r>
            <a:r>
              <a:rPr lang="en-US" sz="800" dirty="0" err="1">
                <a:latin typeface="Calibri" panose="020F0502020204030204" pitchFamily="34" charset="0"/>
                <a:ea typeface="Calibri" panose="020F0502020204030204" pitchFamily="34" charset="0"/>
                <a:cs typeface="Times New Roman" panose="02020603050405020304" pitchFamily="18" charset="0"/>
              </a:rPr>
              <a:t>Aparajita</a:t>
            </a:r>
            <a:r>
              <a:rPr lang="en-US" sz="800" dirty="0">
                <a:latin typeface="Calibri" panose="020F0502020204030204" pitchFamily="34" charset="0"/>
                <a:ea typeface="Calibri" panose="020F0502020204030204" pitchFamily="34" charset="0"/>
                <a:cs typeface="Times New Roman" panose="02020603050405020304" pitchFamily="18" charset="0"/>
              </a:rPr>
              <a:t> B. et al. (Young Adult Educational and Vocational Outcomes of Children Diagnosed with ADHD. Journal of Abnormal Child Psychology. 2013 Jan;41(1):27–41</a:t>
            </a:r>
          </a:p>
          <a:p>
            <a:pPr marL="342900" marR="0" lvl="0" indent="-342900">
              <a:lnSpc>
                <a:spcPct val="107000"/>
              </a:lnSpc>
              <a:spcBef>
                <a:spcPts val="0"/>
              </a:spcBef>
              <a:spcAft>
                <a:spcPts val="0"/>
              </a:spcAft>
              <a:buFont typeface="Symbol" panose="05050102010706020507" pitchFamily="18" charset="2"/>
              <a:buChar char=""/>
            </a:pPr>
            <a:r>
              <a:rPr lang="en-US" sz="800" dirty="0">
                <a:latin typeface="Calibri" panose="020F0502020204030204" pitchFamily="34" charset="0"/>
                <a:ea typeface="Calibri" panose="020F0502020204030204" pitchFamily="34" charset="0"/>
                <a:cs typeface="Times New Roman" panose="02020603050405020304" pitchFamily="18" charset="0"/>
              </a:rPr>
              <a:t>Barkley, RA, Cox D.  A review of driving risks and impairments associated with attention-deficit/hyperactivity disorder and the effects of stimulant medication on driving performance. Journal of Safety Research 2007;38(1):113–128.</a:t>
            </a:r>
          </a:p>
          <a:p>
            <a:pPr marL="342900" marR="0" lvl="0" indent="-342900">
              <a:lnSpc>
                <a:spcPct val="107000"/>
              </a:lnSpc>
              <a:spcBef>
                <a:spcPts val="0"/>
              </a:spcBef>
              <a:spcAft>
                <a:spcPts val="0"/>
              </a:spcAft>
              <a:buFont typeface="Symbol" panose="05050102010706020507" pitchFamily="18" charset="2"/>
              <a:buChar char=""/>
            </a:pPr>
            <a:r>
              <a:rPr lang="en-US" sz="800" dirty="0">
                <a:latin typeface="Calibri" panose="020F0502020204030204" pitchFamily="34" charset="0"/>
                <a:ea typeface="Calibri" panose="020F0502020204030204" pitchFamily="34" charset="0"/>
                <a:cs typeface="Times New Roman" panose="02020603050405020304" pitchFamily="18" charset="0"/>
              </a:rPr>
              <a:t>Chang Z, Quinn PD, </a:t>
            </a:r>
            <a:r>
              <a:rPr lang="en-US" sz="800" dirty="0" err="1">
                <a:latin typeface="Calibri" panose="020F0502020204030204" pitchFamily="34" charset="0"/>
                <a:ea typeface="Calibri" panose="020F0502020204030204" pitchFamily="34" charset="0"/>
                <a:cs typeface="Times New Roman" panose="02020603050405020304" pitchFamily="18" charset="0"/>
              </a:rPr>
              <a:t>Hur</a:t>
            </a:r>
            <a:r>
              <a:rPr lang="en-US" sz="800" dirty="0">
                <a:latin typeface="Calibri" panose="020F0502020204030204" pitchFamily="34" charset="0"/>
                <a:ea typeface="Calibri" panose="020F0502020204030204" pitchFamily="34" charset="0"/>
                <a:cs typeface="Times New Roman" panose="02020603050405020304" pitchFamily="18" charset="0"/>
              </a:rPr>
              <a:t> K, et al. Association Between Medication Use for Attention-Deficit/Hyperactivity Disorder and Risk of Motor Vehicle Crashes. JAMA Psychiatry. 2017;74(6):597–603. </a:t>
            </a:r>
          </a:p>
          <a:p>
            <a:pPr marL="342900" marR="0" lvl="0" indent="-342900">
              <a:lnSpc>
                <a:spcPct val="107000"/>
              </a:lnSpc>
              <a:spcBef>
                <a:spcPts val="0"/>
              </a:spcBef>
              <a:spcAft>
                <a:spcPts val="0"/>
              </a:spcAft>
              <a:buFont typeface="Symbol" panose="05050102010706020507" pitchFamily="18" charset="2"/>
              <a:buChar char=""/>
            </a:pPr>
            <a:r>
              <a:rPr lang="en-US" sz="800" dirty="0">
                <a:latin typeface="Calibri" panose="020F0502020204030204" pitchFamily="34" charset="0"/>
                <a:ea typeface="Calibri" panose="020F0502020204030204" pitchFamily="34" charset="0"/>
                <a:cs typeface="Times New Roman" panose="02020603050405020304" pitchFamily="18" charset="0"/>
              </a:rPr>
              <a:t>Cassidy, Theresa A. et al. Nonmedical Use and Diversion of ADHD Stimulants Among U.S. Adults Ages 18–49: A National Internet Survey. Journal of Attention Disorders. 2015;19(7):630–640.</a:t>
            </a:r>
          </a:p>
          <a:p>
            <a:pPr marL="342900" marR="0" lvl="0" indent="-342900">
              <a:lnSpc>
                <a:spcPct val="107000"/>
              </a:lnSpc>
              <a:spcBef>
                <a:spcPts val="0"/>
              </a:spcBef>
              <a:spcAft>
                <a:spcPts val="0"/>
              </a:spcAft>
              <a:buFont typeface="Symbol" panose="05050102010706020507" pitchFamily="18" charset="2"/>
              <a:buChar char=""/>
            </a:pPr>
            <a:r>
              <a:rPr lang="en-US" sz="800" dirty="0" err="1">
                <a:latin typeface="Calibri" panose="020F0502020204030204" pitchFamily="34" charset="0"/>
                <a:ea typeface="Calibri" panose="020F0502020204030204" pitchFamily="34" charset="0"/>
                <a:cs typeface="Times New Roman" panose="02020603050405020304" pitchFamily="18" charset="0"/>
              </a:rPr>
              <a:t>Kollins</a:t>
            </a:r>
            <a:r>
              <a:rPr lang="en-US" sz="800" dirty="0">
                <a:latin typeface="Calibri" panose="020F0502020204030204" pitchFamily="34" charset="0"/>
                <a:ea typeface="Calibri" panose="020F0502020204030204" pitchFamily="34" charset="0"/>
                <a:cs typeface="Times New Roman" panose="02020603050405020304" pitchFamily="18" charset="0"/>
              </a:rPr>
              <a:t> SH. ADHD, substance use disorders, and psychostimulant treatment: current literature and treatment guidelines. J </a:t>
            </a:r>
            <a:r>
              <a:rPr lang="en-US" sz="800" dirty="0" err="1">
                <a:latin typeface="Calibri" panose="020F0502020204030204" pitchFamily="34" charset="0"/>
                <a:ea typeface="Calibri" panose="020F0502020204030204" pitchFamily="34" charset="0"/>
                <a:cs typeface="Times New Roman" panose="02020603050405020304" pitchFamily="18" charset="0"/>
              </a:rPr>
              <a:t>Atten</a:t>
            </a:r>
            <a:r>
              <a:rPr lang="en-US" sz="800" dirty="0">
                <a:latin typeface="Calibri" panose="020F0502020204030204" pitchFamily="34" charset="0"/>
                <a:ea typeface="Calibri" panose="020F0502020204030204" pitchFamily="34" charset="0"/>
                <a:cs typeface="Times New Roman" panose="02020603050405020304" pitchFamily="18" charset="0"/>
              </a:rPr>
              <a:t> </a:t>
            </a:r>
            <a:r>
              <a:rPr lang="en-US" sz="800" dirty="0" err="1">
                <a:latin typeface="Calibri" panose="020F0502020204030204" pitchFamily="34" charset="0"/>
                <a:ea typeface="Calibri" panose="020F0502020204030204" pitchFamily="34" charset="0"/>
                <a:cs typeface="Times New Roman" panose="02020603050405020304" pitchFamily="18" charset="0"/>
              </a:rPr>
              <a:t>Disord</a:t>
            </a:r>
            <a:r>
              <a:rPr lang="en-US" sz="800" dirty="0">
                <a:latin typeface="Calibri" panose="020F0502020204030204" pitchFamily="34" charset="0"/>
                <a:ea typeface="Calibri" panose="020F0502020204030204" pitchFamily="34" charset="0"/>
                <a:cs typeface="Times New Roman" panose="02020603050405020304" pitchFamily="18" charset="0"/>
              </a:rPr>
              <a:t>. 2008 Sep;12(2):115-25. </a:t>
            </a:r>
          </a:p>
          <a:p>
            <a:pPr marL="342900" marR="0" lvl="0" indent="-342900">
              <a:lnSpc>
                <a:spcPct val="107000"/>
              </a:lnSpc>
              <a:spcBef>
                <a:spcPts val="0"/>
              </a:spcBef>
              <a:spcAft>
                <a:spcPts val="0"/>
              </a:spcAft>
              <a:buFont typeface="Symbol" panose="05050102010706020507" pitchFamily="18" charset="2"/>
              <a:buChar char=""/>
            </a:pPr>
            <a:r>
              <a:rPr lang="en-US" sz="800" dirty="0" err="1">
                <a:latin typeface="Calibri" panose="020F0502020204030204" pitchFamily="34" charset="0"/>
                <a:ea typeface="Calibri" panose="020F0502020204030204" pitchFamily="34" charset="0"/>
                <a:cs typeface="Times New Roman" panose="02020603050405020304" pitchFamily="18" charset="0"/>
              </a:rPr>
              <a:t>Wilens</a:t>
            </a:r>
            <a:r>
              <a:rPr lang="en-US" sz="800" dirty="0">
                <a:latin typeface="Calibri" panose="020F0502020204030204" pitchFamily="34" charset="0"/>
                <a:ea typeface="Calibri" panose="020F0502020204030204" pitchFamily="34" charset="0"/>
                <a:cs typeface="Times New Roman" panose="02020603050405020304" pitchFamily="18" charset="0"/>
              </a:rPr>
              <a:t> TE, Morrison NR, Prince J. An update on the pharmacotherapy of attention-deficit/hyperactivity disorder in adults. Expert Rev </a:t>
            </a:r>
            <a:r>
              <a:rPr lang="en-US" sz="800" dirty="0" err="1">
                <a:latin typeface="Calibri" panose="020F0502020204030204" pitchFamily="34" charset="0"/>
                <a:ea typeface="Calibri" panose="020F0502020204030204" pitchFamily="34" charset="0"/>
                <a:cs typeface="Times New Roman" panose="02020603050405020304" pitchFamily="18" charset="0"/>
              </a:rPr>
              <a:t>Neurother</a:t>
            </a:r>
            <a:r>
              <a:rPr lang="en-US" sz="800" dirty="0">
                <a:latin typeface="Calibri" panose="020F0502020204030204" pitchFamily="34" charset="0"/>
                <a:ea typeface="Calibri" panose="020F0502020204030204" pitchFamily="34" charset="0"/>
                <a:cs typeface="Times New Roman" panose="02020603050405020304" pitchFamily="18" charset="0"/>
              </a:rPr>
              <a:t> 2011; 11:1443. </a:t>
            </a:r>
          </a:p>
          <a:p>
            <a:pPr marL="342900" marR="0" lvl="0" indent="-342900">
              <a:lnSpc>
                <a:spcPct val="107000"/>
              </a:lnSpc>
              <a:spcBef>
                <a:spcPts val="0"/>
              </a:spcBef>
              <a:spcAft>
                <a:spcPts val="0"/>
              </a:spcAft>
              <a:buFont typeface="Symbol" panose="05050102010706020507" pitchFamily="18" charset="2"/>
              <a:buChar char=""/>
            </a:pPr>
            <a:r>
              <a:rPr lang="en-US" sz="800" dirty="0" err="1">
                <a:latin typeface="Calibri" panose="020F0502020204030204" pitchFamily="34" charset="0"/>
                <a:ea typeface="Calibri" panose="020F0502020204030204" pitchFamily="34" charset="0"/>
                <a:cs typeface="Times New Roman" panose="02020603050405020304" pitchFamily="18" charset="0"/>
              </a:rPr>
              <a:t>Meszaros</a:t>
            </a:r>
            <a:r>
              <a:rPr lang="en-US" sz="800" dirty="0">
                <a:latin typeface="Calibri" panose="020F0502020204030204" pitchFamily="34" charset="0"/>
                <a:ea typeface="Calibri" panose="020F0502020204030204" pitchFamily="34" charset="0"/>
                <a:cs typeface="Times New Roman" panose="02020603050405020304" pitchFamily="18" charset="0"/>
              </a:rPr>
              <a:t> A, </a:t>
            </a:r>
            <a:r>
              <a:rPr lang="en-US" sz="800" dirty="0" err="1">
                <a:latin typeface="Calibri" panose="020F0502020204030204" pitchFamily="34" charset="0"/>
                <a:ea typeface="Calibri" panose="020F0502020204030204" pitchFamily="34" charset="0"/>
                <a:cs typeface="Times New Roman" panose="02020603050405020304" pitchFamily="18" charset="0"/>
              </a:rPr>
              <a:t>Czobor</a:t>
            </a:r>
            <a:r>
              <a:rPr lang="en-US" sz="800" dirty="0">
                <a:latin typeface="Calibri" panose="020F0502020204030204" pitchFamily="34" charset="0"/>
                <a:ea typeface="Calibri" panose="020F0502020204030204" pitchFamily="34" charset="0"/>
                <a:cs typeface="Times New Roman" panose="02020603050405020304" pitchFamily="18" charset="0"/>
              </a:rPr>
              <a:t> P, </a:t>
            </a:r>
            <a:r>
              <a:rPr lang="en-US" sz="800" dirty="0" err="1">
                <a:latin typeface="Calibri" panose="020F0502020204030204" pitchFamily="34" charset="0"/>
                <a:ea typeface="Calibri" panose="020F0502020204030204" pitchFamily="34" charset="0"/>
                <a:cs typeface="Times New Roman" panose="02020603050405020304" pitchFamily="18" charset="0"/>
              </a:rPr>
              <a:t>Balint</a:t>
            </a:r>
            <a:r>
              <a:rPr lang="en-US" sz="800" dirty="0">
                <a:latin typeface="Calibri" panose="020F0502020204030204" pitchFamily="34" charset="0"/>
                <a:ea typeface="Calibri" panose="020F0502020204030204" pitchFamily="34" charset="0"/>
                <a:cs typeface="Times New Roman" panose="02020603050405020304" pitchFamily="18" charset="0"/>
              </a:rPr>
              <a:t> S, et al. Pharmacotherapy of adult attention deficit hyperactivity disorder: a meta-analysis. </a:t>
            </a:r>
            <a:r>
              <a:rPr lang="en-US" sz="800" dirty="0" err="1">
                <a:latin typeface="Calibri" panose="020F0502020204030204" pitchFamily="34" charset="0"/>
                <a:ea typeface="Calibri" panose="020F0502020204030204" pitchFamily="34" charset="0"/>
                <a:cs typeface="Times New Roman" panose="02020603050405020304" pitchFamily="18" charset="0"/>
              </a:rPr>
              <a:t>Int</a:t>
            </a:r>
            <a:r>
              <a:rPr lang="en-US" sz="800" dirty="0">
                <a:latin typeface="Calibri" panose="020F0502020204030204" pitchFamily="34" charset="0"/>
                <a:ea typeface="Calibri" panose="020F0502020204030204" pitchFamily="34" charset="0"/>
                <a:cs typeface="Times New Roman" panose="02020603050405020304" pitchFamily="18" charset="0"/>
              </a:rPr>
              <a:t> J </a:t>
            </a:r>
            <a:r>
              <a:rPr lang="en-US" sz="800" dirty="0" err="1">
                <a:latin typeface="Calibri" panose="020F0502020204030204" pitchFamily="34" charset="0"/>
                <a:ea typeface="Calibri" panose="020F0502020204030204" pitchFamily="34" charset="0"/>
                <a:cs typeface="Times New Roman" panose="02020603050405020304" pitchFamily="18" charset="0"/>
              </a:rPr>
              <a:t>Neuropsychopharmacol</a:t>
            </a:r>
            <a:r>
              <a:rPr lang="en-US" sz="800" dirty="0">
                <a:latin typeface="Calibri" panose="020F0502020204030204" pitchFamily="34" charset="0"/>
                <a:ea typeface="Calibri" panose="020F0502020204030204" pitchFamily="34" charset="0"/>
                <a:cs typeface="Times New Roman" panose="02020603050405020304" pitchFamily="18" charset="0"/>
              </a:rPr>
              <a:t> 2009; 12: 1137</a:t>
            </a:r>
          </a:p>
          <a:p>
            <a:pPr marL="342900" marR="0" lvl="0" indent="-342900">
              <a:lnSpc>
                <a:spcPct val="107000"/>
              </a:lnSpc>
              <a:spcBef>
                <a:spcPts val="0"/>
              </a:spcBef>
              <a:spcAft>
                <a:spcPts val="0"/>
              </a:spcAft>
              <a:buFont typeface="Symbol" panose="05050102010706020507" pitchFamily="18" charset="2"/>
              <a:buChar char=""/>
            </a:pPr>
            <a:r>
              <a:rPr lang="en-US" sz="800" dirty="0" err="1">
                <a:latin typeface="Calibri" panose="020F0502020204030204" pitchFamily="34" charset="0"/>
                <a:ea typeface="Calibri" panose="020F0502020204030204" pitchFamily="34" charset="0"/>
                <a:cs typeface="Times New Roman" panose="02020603050405020304" pitchFamily="18" charset="0"/>
              </a:rPr>
              <a:t>Rosler</a:t>
            </a:r>
            <a:r>
              <a:rPr lang="en-US" sz="800" dirty="0">
                <a:latin typeface="Calibri" panose="020F0502020204030204" pitchFamily="34" charset="0"/>
                <a:ea typeface="Calibri" panose="020F0502020204030204" pitchFamily="34" charset="0"/>
                <a:cs typeface="Times New Roman" panose="02020603050405020304" pitchFamily="18" charset="0"/>
              </a:rPr>
              <a:t> M, Fischer R, </a:t>
            </a:r>
            <a:r>
              <a:rPr lang="en-US" sz="800" dirty="0" err="1">
                <a:latin typeface="Calibri" panose="020F0502020204030204" pitchFamily="34" charset="0"/>
                <a:ea typeface="Calibri" panose="020F0502020204030204" pitchFamily="34" charset="0"/>
                <a:cs typeface="Times New Roman" panose="02020603050405020304" pitchFamily="18" charset="0"/>
              </a:rPr>
              <a:t>Ammer</a:t>
            </a:r>
            <a:r>
              <a:rPr lang="en-US" sz="800" dirty="0">
                <a:latin typeface="Calibri" panose="020F0502020204030204" pitchFamily="34" charset="0"/>
                <a:ea typeface="Calibri" panose="020F0502020204030204" pitchFamily="34" charset="0"/>
                <a:cs typeface="Times New Roman" panose="02020603050405020304" pitchFamily="18" charset="0"/>
              </a:rPr>
              <a:t> R, et al. A randomized, placebo-controlled, 24-week study of low dose extended-release methylphenidate in adult with attention-deficit/hyperactivity disorder. </a:t>
            </a:r>
            <a:r>
              <a:rPr lang="en-US" sz="800" dirty="0" err="1">
                <a:latin typeface="Calibri" panose="020F0502020204030204" pitchFamily="34" charset="0"/>
                <a:ea typeface="Calibri" panose="020F0502020204030204" pitchFamily="34" charset="0"/>
                <a:cs typeface="Times New Roman" panose="02020603050405020304" pitchFamily="18" charset="0"/>
              </a:rPr>
              <a:t>Eur</a:t>
            </a:r>
            <a:r>
              <a:rPr lang="en-US" sz="800" dirty="0">
                <a:latin typeface="Calibri" panose="020F0502020204030204" pitchFamily="34" charset="0"/>
                <a:ea typeface="Calibri" panose="020F0502020204030204" pitchFamily="34" charset="0"/>
                <a:cs typeface="Times New Roman" panose="02020603050405020304" pitchFamily="18" charset="0"/>
              </a:rPr>
              <a:t> Arch Psychiatry </a:t>
            </a:r>
            <a:r>
              <a:rPr lang="en-US" sz="800" dirty="0" err="1">
                <a:latin typeface="Calibri" panose="020F0502020204030204" pitchFamily="34" charset="0"/>
                <a:ea typeface="Calibri" panose="020F0502020204030204" pitchFamily="34" charset="0"/>
                <a:cs typeface="Times New Roman" panose="02020603050405020304" pitchFamily="18" charset="0"/>
              </a:rPr>
              <a:t>Clin</a:t>
            </a:r>
            <a:r>
              <a:rPr lang="en-US" sz="800" dirty="0">
                <a:latin typeface="Calibri" panose="020F0502020204030204" pitchFamily="34" charset="0"/>
                <a:ea typeface="Calibri" panose="020F0502020204030204" pitchFamily="34" charset="0"/>
                <a:cs typeface="Times New Roman" panose="02020603050405020304" pitchFamily="18" charset="0"/>
              </a:rPr>
              <a:t> </a:t>
            </a:r>
            <a:r>
              <a:rPr lang="en-US" sz="800" dirty="0" err="1">
                <a:latin typeface="Calibri" panose="020F0502020204030204" pitchFamily="34" charset="0"/>
                <a:ea typeface="Calibri" panose="020F0502020204030204" pitchFamily="34" charset="0"/>
                <a:cs typeface="Times New Roman" panose="02020603050405020304" pitchFamily="18" charset="0"/>
              </a:rPr>
              <a:t>Neurosci</a:t>
            </a:r>
            <a:r>
              <a:rPr lang="en-US" sz="800" dirty="0">
                <a:latin typeface="Calibri" panose="020F0502020204030204" pitchFamily="34" charset="0"/>
                <a:ea typeface="Calibri" panose="020F0502020204030204" pitchFamily="34" charset="0"/>
                <a:cs typeface="Times New Roman" panose="02020603050405020304" pitchFamily="18" charset="0"/>
              </a:rPr>
              <a:t> 2009; 259-120. </a:t>
            </a:r>
          </a:p>
          <a:p>
            <a:pPr marL="342900" marR="0" lvl="0" indent="-342900">
              <a:lnSpc>
                <a:spcPct val="107000"/>
              </a:lnSpc>
              <a:spcBef>
                <a:spcPts val="0"/>
              </a:spcBef>
              <a:spcAft>
                <a:spcPts val="0"/>
              </a:spcAft>
              <a:buFont typeface="Symbol" panose="05050102010706020507" pitchFamily="18" charset="2"/>
              <a:buChar char=""/>
            </a:pPr>
            <a:r>
              <a:rPr lang="en-US" sz="800" dirty="0" err="1">
                <a:latin typeface="Calibri" panose="020F0502020204030204" pitchFamily="34" charset="0"/>
                <a:ea typeface="Calibri" panose="020F0502020204030204" pitchFamily="34" charset="0"/>
                <a:cs typeface="Times New Roman" panose="02020603050405020304" pitchFamily="18" charset="0"/>
              </a:rPr>
              <a:t>Wender</a:t>
            </a:r>
            <a:r>
              <a:rPr lang="en-US" sz="800" dirty="0">
                <a:latin typeface="Calibri" panose="020F0502020204030204" pitchFamily="34" charset="0"/>
                <a:ea typeface="Calibri" panose="020F0502020204030204" pitchFamily="34" charset="0"/>
                <a:cs typeface="Times New Roman" panose="02020603050405020304" pitchFamily="18" charset="0"/>
              </a:rPr>
              <a:t> PH, </a:t>
            </a:r>
            <a:r>
              <a:rPr lang="en-US" sz="800" dirty="0" err="1">
                <a:latin typeface="Calibri" panose="020F0502020204030204" pitchFamily="34" charset="0"/>
                <a:ea typeface="Calibri" panose="020F0502020204030204" pitchFamily="34" charset="0"/>
                <a:cs typeface="Times New Roman" panose="02020603050405020304" pitchFamily="18" charset="0"/>
              </a:rPr>
              <a:t>Reimherr</a:t>
            </a:r>
            <a:r>
              <a:rPr lang="en-US" sz="800" dirty="0">
                <a:latin typeface="Calibri" panose="020F0502020204030204" pitchFamily="34" charset="0"/>
                <a:ea typeface="Calibri" panose="020F0502020204030204" pitchFamily="34" charset="0"/>
                <a:cs typeface="Times New Roman" panose="02020603050405020304" pitchFamily="18" charset="0"/>
              </a:rPr>
              <a:t> FW, Marchant BK, et al. A one-year trial of methylphenidate in the treatment of ADHD. J </a:t>
            </a:r>
            <a:r>
              <a:rPr lang="en-US" sz="800" dirty="0" err="1">
                <a:latin typeface="Calibri" panose="020F0502020204030204" pitchFamily="34" charset="0"/>
                <a:ea typeface="Calibri" panose="020F0502020204030204" pitchFamily="34" charset="0"/>
                <a:cs typeface="Times New Roman" panose="02020603050405020304" pitchFamily="18" charset="0"/>
              </a:rPr>
              <a:t>Atten</a:t>
            </a:r>
            <a:r>
              <a:rPr lang="en-US" sz="800" dirty="0">
                <a:latin typeface="Calibri" panose="020F0502020204030204" pitchFamily="34" charset="0"/>
                <a:ea typeface="Calibri" panose="020F0502020204030204" pitchFamily="34" charset="0"/>
                <a:cs typeface="Times New Roman" panose="02020603050405020304" pitchFamily="18" charset="0"/>
              </a:rPr>
              <a:t> </a:t>
            </a:r>
            <a:r>
              <a:rPr lang="en-US" sz="800" dirty="0" err="1">
                <a:latin typeface="Calibri" panose="020F0502020204030204" pitchFamily="34" charset="0"/>
                <a:ea typeface="Calibri" panose="020F0502020204030204" pitchFamily="34" charset="0"/>
                <a:cs typeface="Times New Roman" panose="02020603050405020304" pitchFamily="18" charset="0"/>
              </a:rPr>
              <a:t>Disord</a:t>
            </a:r>
            <a:r>
              <a:rPr lang="en-US" sz="800" dirty="0">
                <a:latin typeface="Calibri" panose="020F0502020204030204" pitchFamily="34" charset="0"/>
                <a:ea typeface="Calibri" panose="020F0502020204030204" pitchFamily="34" charset="0"/>
                <a:cs typeface="Times New Roman" panose="02020603050405020304" pitchFamily="18" charset="0"/>
              </a:rPr>
              <a:t> 2001; 15:36</a:t>
            </a:r>
          </a:p>
          <a:p>
            <a:pPr marL="342900" marR="0" lvl="0" indent="-342900">
              <a:lnSpc>
                <a:spcPct val="107000"/>
              </a:lnSpc>
              <a:spcBef>
                <a:spcPts val="0"/>
              </a:spcBef>
              <a:spcAft>
                <a:spcPts val="0"/>
              </a:spcAft>
              <a:buFont typeface="Symbol" panose="05050102010706020507" pitchFamily="18" charset="2"/>
              <a:buChar char=""/>
            </a:pPr>
            <a:r>
              <a:rPr lang="en-US" sz="800" dirty="0" err="1">
                <a:latin typeface="Calibri" panose="020F0502020204030204" pitchFamily="34" charset="0"/>
                <a:ea typeface="Calibri" panose="020F0502020204030204" pitchFamily="34" charset="0"/>
                <a:cs typeface="Times New Roman" panose="02020603050405020304" pitchFamily="18" charset="0"/>
              </a:rPr>
              <a:t>Faraone</a:t>
            </a:r>
            <a:r>
              <a:rPr lang="en-US" sz="800" dirty="0">
                <a:latin typeface="Calibri" panose="020F0502020204030204" pitchFamily="34" charset="0"/>
                <a:ea typeface="Calibri" panose="020F0502020204030204" pitchFamily="34" charset="0"/>
                <a:cs typeface="Times New Roman" panose="02020603050405020304" pitchFamily="18" charset="0"/>
              </a:rPr>
              <a:t> SV, </a:t>
            </a:r>
            <a:r>
              <a:rPr lang="en-US" sz="800" dirty="0" err="1">
                <a:latin typeface="Calibri" panose="020F0502020204030204" pitchFamily="34" charset="0"/>
                <a:ea typeface="Calibri" panose="020F0502020204030204" pitchFamily="34" charset="0"/>
                <a:cs typeface="Times New Roman" panose="02020603050405020304" pitchFamily="18" charset="0"/>
              </a:rPr>
              <a:t>Glatt</a:t>
            </a:r>
            <a:r>
              <a:rPr lang="en-US" sz="800" dirty="0">
                <a:latin typeface="Calibri" panose="020F0502020204030204" pitchFamily="34" charset="0"/>
                <a:ea typeface="Calibri" panose="020F0502020204030204" pitchFamily="34" charset="0"/>
                <a:cs typeface="Times New Roman" panose="02020603050405020304" pitchFamily="18" charset="0"/>
              </a:rPr>
              <a:t> SJ. A comparison of the efficacy of medication for adult attention-deficit/hyperactivity disorder using meta-analysis of effect sizes. J </a:t>
            </a:r>
            <a:r>
              <a:rPr lang="en-US" sz="800" dirty="0" err="1">
                <a:latin typeface="Calibri" panose="020F0502020204030204" pitchFamily="34" charset="0"/>
                <a:ea typeface="Calibri" panose="020F0502020204030204" pitchFamily="34" charset="0"/>
                <a:cs typeface="Times New Roman" panose="02020603050405020304" pitchFamily="18" charset="0"/>
              </a:rPr>
              <a:t>Clin</a:t>
            </a:r>
            <a:r>
              <a:rPr lang="en-US" sz="800" dirty="0">
                <a:latin typeface="Calibri" panose="020F0502020204030204" pitchFamily="34" charset="0"/>
                <a:ea typeface="Calibri" panose="020F0502020204030204" pitchFamily="34" charset="0"/>
                <a:cs typeface="Times New Roman" panose="02020603050405020304" pitchFamily="18" charset="0"/>
              </a:rPr>
              <a:t> Psychiatry 2010; 71: 754.</a:t>
            </a:r>
          </a:p>
          <a:p>
            <a:pPr marL="342900" marR="0" lvl="0" indent="-342900">
              <a:lnSpc>
                <a:spcPct val="107000"/>
              </a:lnSpc>
              <a:spcBef>
                <a:spcPts val="0"/>
              </a:spcBef>
              <a:spcAft>
                <a:spcPts val="0"/>
              </a:spcAft>
              <a:buFont typeface="Symbol" panose="05050102010706020507" pitchFamily="18" charset="2"/>
              <a:buChar char=""/>
            </a:pPr>
            <a:r>
              <a:rPr lang="en-US" sz="800" dirty="0" err="1">
                <a:latin typeface="Calibri" panose="020F0502020204030204" pitchFamily="34" charset="0"/>
                <a:ea typeface="Calibri" panose="020F0502020204030204" pitchFamily="34" charset="0"/>
                <a:cs typeface="Times New Roman" panose="02020603050405020304" pitchFamily="18" charset="0"/>
              </a:rPr>
              <a:t>Bukstein</a:t>
            </a:r>
            <a:r>
              <a:rPr lang="en-US" sz="800" dirty="0">
                <a:latin typeface="Calibri" panose="020F0502020204030204" pitchFamily="34" charset="0"/>
                <a:ea typeface="Calibri" panose="020F0502020204030204" pitchFamily="34" charset="0"/>
                <a:cs typeface="Times New Roman" panose="02020603050405020304" pitchFamily="18" charset="0"/>
              </a:rPr>
              <a:t> OG. Therapeutic challenges of attention-deficit hyperactivity disorder with substance use disorder. Expert </a:t>
            </a:r>
            <a:r>
              <a:rPr lang="en-US" sz="800" dirty="0" err="1">
                <a:latin typeface="Calibri" panose="020F0502020204030204" pitchFamily="34" charset="0"/>
                <a:ea typeface="Calibri" panose="020F0502020204030204" pitchFamily="34" charset="0"/>
                <a:cs typeface="Times New Roman" panose="02020603050405020304" pitchFamily="18" charset="0"/>
              </a:rPr>
              <a:t>Rve</a:t>
            </a:r>
            <a:r>
              <a:rPr lang="en-US" sz="800" dirty="0">
                <a:latin typeface="Calibri" panose="020F0502020204030204" pitchFamily="34" charset="0"/>
                <a:ea typeface="Calibri" panose="020F0502020204030204" pitchFamily="34" charset="0"/>
                <a:cs typeface="Times New Roman" panose="02020603050405020304" pitchFamily="18" charset="0"/>
              </a:rPr>
              <a:t> </a:t>
            </a:r>
            <a:r>
              <a:rPr lang="en-US" sz="800" dirty="0" err="1">
                <a:latin typeface="Calibri" panose="020F0502020204030204" pitchFamily="34" charset="0"/>
                <a:ea typeface="Calibri" panose="020F0502020204030204" pitchFamily="34" charset="0"/>
                <a:cs typeface="Times New Roman" panose="02020603050405020304" pitchFamily="18" charset="0"/>
              </a:rPr>
              <a:t>Neurother</a:t>
            </a:r>
            <a:r>
              <a:rPr lang="en-US" sz="800" dirty="0">
                <a:latin typeface="Calibri" panose="020F0502020204030204" pitchFamily="34" charset="0"/>
                <a:ea typeface="Calibri" panose="020F0502020204030204" pitchFamily="34" charset="0"/>
                <a:cs typeface="Times New Roman" panose="02020603050405020304" pitchFamily="18" charset="0"/>
              </a:rPr>
              <a:t> 2006; 6:541</a:t>
            </a:r>
          </a:p>
          <a:p>
            <a:pPr marL="342900" marR="0" lvl="0" indent="-342900">
              <a:lnSpc>
                <a:spcPct val="107000"/>
              </a:lnSpc>
              <a:spcBef>
                <a:spcPts val="0"/>
              </a:spcBef>
              <a:spcAft>
                <a:spcPts val="0"/>
              </a:spcAft>
              <a:buFont typeface="Symbol" panose="05050102010706020507" pitchFamily="18" charset="2"/>
              <a:buChar char=""/>
            </a:pPr>
            <a:r>
              <a:rPr lang="en-US" sz="800" dirty="0" err="1">
                <a:latin typeface="Calibri" panose="020F0502020204030204" pitchFamily="34" charset="0"/>
                <a:ea typeface="Calibri" panose="020F0502020204030204" pitchFamily="34" charset="0"/>
                <a:cs typeface="Times New Roman" panose="02020603050405020304" pitchFamily="18" charset="0"/>
              </a:rPr>
              <a:t>Upadhyaya</a:t>
            </a:r>
            <a:r>
              <a:rPr lang="en-US" sz="800" dirty="0">
                <a:latin typeface="Calibri" panose="020F0502020204030204" pitchFamily="34" charset="0"/>
                <a:ea typeface="Calibri" panose="020F0502020204030204" pitchFamily="34" charset="0"/>
                <a:cs typeface="Times New Roman" panose="02020603050405020304" pitchFamily="18" charset="0"/>
              </a:rPr>
              <a:t>, HP, </a:t>
            </a:r>
            <a:r>
              <a:rPr lang="en-US" sz="800" dirty="0" err="1">
                <a:latin typeface="Calibri" panose="020F0502020204030204" pitchFamily="34" charset="0"/>
                <a:ea typeface="Calibri" panose="020F0502020204030204" pitchFamily="34" charset="0"/>
                <a:cs typeface="Times New Roman" panose="02020603050405020304" pitchFamily="18" charset="0"/>
              </a:rPr>
              <a:t>Desaiah</a:t>
            </a:r>
            <a:r>
              <a:rPr lang="en-US" sz="800" dirty="0">
                <a:latin typeface="Calibri" panose="020F0502020204030204" pitchFamily="34" charset="0"/>
                <a:ea typeface="Calibri" panose="020F0502020204030204" pitchFamily="34" charset="0"/>
                <a:cs typeface="Times New Roman" panose="02020603050405020304" pitchFamily="18" charset="0"/>
              </a:rPr>
              <a:t> D, </a:t>
            </a:r>
            <a:r>
              <a:rPr lang="en-US" sz="800" dirty="0" err="1">
                <a:latin typeface="Calibri" panose="020F0502020204030204" pitchFamily="34" charset="0"/>
                <a:ea typeface="Calibri" panose="020F0502020204030204" pitchFamily="34" charset="0"/>
                <a:cs typeface="Times New Roman" panose="02020603050405020304" pitchFamily="18" charset="0"/>
              </a:rPr>
              <a:t>Schuh</a:t>
            </a:r>
            <a:r>
              <a:rPr lang="en-US" sz="800" dirty="0">
                <a:latin typeface="Calibri" panose="020F0502020204030204" pitchFamily="34" charset="0"/>
                <a:ea typeface="Calibri" panose="020F0502020204030204" pitchFamily="34" charset="0"/>
                <a:cs typeface="Times New Roman" panose="02020603050405020304" pitchFamily="18" charset="0"/>
              </a:rPr>
              <a:t> KJ, et al. A review of the abuse potential assessment of </a:t>
            </a:r>
            <a:r>
              <a:rPr lang="en-US" sz="800" dirty="0" err="1">
                <a:latin typeface="Calibri" panose="020F0502020204030204" pitchFamily="34" charset="0"/>
                <a:ea typeface="Calibri" panose="020F0502020204030204" pitchFamily="34" charset="0"/>
                <a:cs typeface="Times New Roman" panose="02020603050405020304" pitchFamily="18" charset="0"/>
              </a:rPr>
              <a:t>atomoxetine</a:t>
            </a:r>
            <a:r>
              <a:rPr lang="en-US" sz="800" dirty="0">
                <a:latin typeface="Calibri" panose="020F0502020204030204" pitchFamily="34" charset="0"/>
                <a:ea typeface="Calibri" panose="020F0502020204030204" pitchFamily="34" charset="0"/>
                <a:cs typeface="Times New Roman" panose="02020603050405020304" pitchFamily="18" charset="0"/>
              </a:rPr>
              <a:t>: a </a:t>
            </a:r>
            <a:r>
              <a:rPr lang="en-US" sz="800" dirty="0" err="1">
                <a:latin typeface="Calibri" panose="020F0502020204030204" pitchFamily="34" charset="0"/>
                <a:ea typeface="Calibri" panose="020F0502020204030204" pitchFamily="34" charset="0"/>
                <a:cs typeface="Times New Roman" panose="02020603050405020304" pitchFamily="18" charset="0"/>
              </a:rPr>
              <a:t>nonstimulant</a:t>
            </a:r>
            <a:r>
              <a:rPr lang="en-US" sz="800" dirty="0">
                <a:latin typeface="Calibri" panose="020F0502020204030204" pitchFamily="34" charset="0"/>
                <a:ea typeface="Calibri" panose="020F0502020204030204" pitchFamily="34" charset="0"/>
                <a:cs typeface="Times New Roman" panose="02020603050405020304" pitchFamily="18" charset="0"/>
              </a:rPr>
              <a:t> medication for attention-deficit/hyperactivity disorder. </a:t>
            </a:r>
            <a:r>
              <a:rPr lang="en-US" sz="800" dirty="0" err="1">
                <a:latin typeface="Calibri" panose="020F0502020204030204" pitchFamily="34" charset="0"/>
                <a:ea typeface="Calibri" panose="020F0502020204030204" pitchFamily="34" charset="0"/>
                <a:cs typeface="Times New Roman" panose="02020603050405020304" pitchFamily="18" charset="0"/>
              </a:rPr>
              <a:t>Pscyhopharmocology</a:t>
            </a:r>
            <a:r>
              <a:rPr lang="en-US" sz="800" dirty="0">
                <a:latin typeface="Calibri" panose="020F0502020204030204" pitchFamily="34" charset="0"/>
                <a:ea typeface="Calibri" panose="020F0502020204030204" pitchFamily="34" charset="0"/>
                <a:cs typeface="Times New Roman" panose="02020603050405020304" pitchFamily="18" charset="0"/>
              </a:rPr>
              <a:t> (</a:t>
            </a:r>
            <a:r>
              <a:rPr lang="en-US" sz="800" dirty="0" err="1">
                <a:latin typeface="Calibri" panose="020F0502020204030204" pitchFamily="34" charset="0"/>
                <a:ea typeface="Calibri" panose="020F0502020204030204" pitchFamily="34" charset="0"/>
                <a:cs typeface="Times New Roman" panose="02020603050405020304" pitchFamily="18" charset="0"/>
              </a:rPr>
              <a:t>Berl</a:t>
            </a:r>
            <a:r>
              <a:rPr lang="en-US" sz="800" dirty="0">
                <a:latin typeface="Calibri" panose="020F0502020204030204" pitchFamily="34" charset="0"/>
                <a:ea typeface="Calibri" panose="020F0502020204030204" pitchFamily="34" charset="0"/>
                <a:cs typeface="Times New Roman" panose="02020603050405020304" pitchFamily="18" charset="0"/>
              </a:rPr>
              <a:t>) 2013; 226: 189. </a:t>
            </a:r>
          </a:p>
          <a:p>
            <a:pPr marL="342900" marR="0" lvl="0" indent="-342900">
              <a:lnSpc>
                <a:spcPct val="107000"/>
              </a:lnSpc>
              <a:spcBef>
                <a:spcPts val="0"/>
              </a:spcBef>
              <a:spcAft>
                <a:spcPts val="0"/>
              </a:spcAft>
              <a:buFont typeface="Symbol" panose="05050102010706020507" pitchFamily="18" charset="2"/>
              <a:buChar char=""/>
            </a:pPr>
            <a:r>
              <a:rPr lang="en-US" sz="800" dirty="0" err="1">
                <a:latin typeface="Calibri" panose="020F0502020204030204" pitchFamily="34" charset="0"/>
                <a:ea typeface="Calibri" panose="020F0502020204030204" pitchFamily="34" charset="0"/>
                <a:cs typeface="Times New Roman" panose="02020603050405020304" pitchFamily="18" charset="0"/>
              </a:rPr>
              <a:t>Bymaster</a:t>
            </a:r>
            <a:r>
              <a:rPr lang="en-US" sz="800" dirty="0">
                <a:latin typeface="Calibri" panose="020F0502020204030204" pitchFamily="34" charset="0"/>
                <a:ea typeface="Calibri" panose="020F0502020204030204" pitchFamily="34" charset="0"/>
                <a:cs typeface="Times New Roman" panose="02020603050405020304" pitchFamily="18" charset="0"/>
              </a:rPr>
              <a:t> FP, </a:t>
            </a:r>
            <a:r>
              <a:rPr lang="en-US" sz="800" dirty="0" err="1">
                <a:latin typeface="Calibri" panose="020F0502020204030204" pitchFamily="34" charset="0"/>
                <a:ea typeface="Calibri" panose="020F0502020204030204" pitchFamily="34" charset="0"/>
                <a:cs typeface="Times New Roman" panose="02020603050405020304" pitchFamily="18" charset="0"/>
              </a:rPr>
              <a:t>Katner</a:t>
            </a:r>
            <a:r>
              <a:rPr lang="en-US" sz="800" dirty="0">
                <a:latin typeface="Calibri" panose="020F0502020204030204" pitchFamily="34" charset="0"/>
                <a:ea typeface="Calibri" panose="020F0502020204030204" pitchFamily="34" charset="0"/>
                <a:cs typeface="Times New Roman" panose="02020603050405020304" pitchFamily="18" charset="0"/>
              </a:rPr>
              <a:t> JS, Nelson DL, et al. </a:t>
            </a:r>
            <a:r>
              <a:rPr lang="en-US" sz="800" dirty="0" err="1">
                <a:latin typeface="Calibri" panose="020F0502020204030204" pitchFamily="34" charset="0"/>
                <a:ea typeface="Calibri" panose="020F0502020204030204" pitchFamily="34" charset="0"/>
                <a:cs typeface="Times New Roman" panose="02020603050405020304" pitchFamily="18" charset="0"/>
              </a:rPr>
              <a:t>Atomoxetine</a:t>
            </a:r>
            <a:r>
              <a:rPr lang="en-US" sz="800" dirty="0">
                <a:latin typeface="Calibri" panose="020F0502020204030204" pitchFamily="34" charset="0"/>
                <a:ea typeface="Calibri" panose="020F0502020204030204" pitchFamily="34" charset="0"/>
                <a:cs typeface="Times New Roman" panose="02020603050405020304" pitchFamily="18" charset="0"/>
              </a:rPr>
              <a:t> increases extracellular levels of norepinephrine and dopamine in prefrontal cortex of rat: a potential mechanism of efficacy in attention deficit/hyperactivity disorder,. </a:t>
            </a:r>
            <a:r>
              <a:rPr lang="en-US" sz="800" dirty="0" err="1">
                <a:latin typeface="Calibri" panose="020F0502020204030204" pitchFamily="34" charset="0"/>
                <a:ea typeface="Calibri" panose="020F0502020204030204" pitchFamily="34" charset="0"/>
                <a:cs typeface="Times New Roman" panose="02020603050405020304" pitchFamily="18" charset="0"/>
              </a:rPr>
              <a:t>Neuropsychopharmacology</a:t>
            </a:r>
            <a:r>
              <a:rPr lang="en-US" sz="800" dirty="0">
                <a:latin typeface="Calibri" panose="020F0502020204030204" pitchFamily="34" charset="0"/>
                <a:ea typeface="Calibri" panose="020F0502020204030204" pitchFamily="34" charset="0"/>
                <a:cs typeface="Times New Roman" panose="02020603050405020304" pitchFamily="18" charset="0"/>
              </a:rPr>
              <a:t> 2002; 27: 699, </a:t>
            </a:r>
          </a:p>
          <a:p>
            <a:pPr marL="342900" marR="0" lvl="0" indent="-342900">
              <a:lnSpc>
                <a:spcPct val="107000"/>
              </a:lnSpc>
              <a:spcBef>
                <a:spcPts val="0"/>
              </a:spcBef>
              <a:spcAft>
                <a:spcPts val="0"/>
              </a:spcAft>
              <a:buFont typeface="Symbol" panose="05050102010706020507" pitchFamily="18" charset="2"/>
              <a:buChar char=""/>
            </a:pPr>
            <a:r>
              <a:rPr lang="en-US" sz="800" dirty="0">
                <a:latin typeface="Calibri" panose="020F0502020204030204" pitchFamily="34" charset="0"/>
                <a:ea typeface="Calibri" panose="020F0502020204030204" pitchFamily="34" charset="0"/>
                <a:cs typeface="Times New Roman" panose="02020603050405020304" pitchFamily="18" charset="0"/>
              </a:rPr>
              <a:t>Michelson D, Adler L, Spencer T, et al. </a:t>
            </a:r>
            <a:r>
              <a:rPr lang="en-US" sz="800" dirty="0" err="1">
                <a:latin typeface="Calibri" panose="020F0502020204030204" pitchFamily="34" charset="0"/>
                <a:ea typeface="Calibri" panose="020F0502020204030204" pitchFamily="34" charset="0"/>
                <a:cs typeface="Times New Roman" panose="02020603050405020304" pitchFamily="18" charset="0"/>
              </a:rPr>
              <a:t>Atomoxetine</a:t>
            </a:r>
            <a:r>
              <a:rPr lang="en-US" sz="800" dirty="0">
                <a:latin typeface="Calibri" panose="020F0502020204030204" pitchFamily="34" charset="0"/>
                <a:ea typeface="Calibri" panose="020F0502020204030204" pitchFamily="34" charset="0"/>
                <a:cs typeface="Times New Roman" panose="02020603050405020304" pitchFamily="18" charset="0"/>
              </a:rPr>
              <a:t> in </a:t>
            </a:r>
            <a:r>
              <a:rPr lang="en-US" sz="800" dirty="0" err="1">
                <a:latin typeface="Calibri" panose="020F0502020204030204" pitchFamily="34" charset="0"/>
                <a:ea typeface="Calibri" panose="020F0502020204030204" pitchFamily="34" charset="0"/>
                <a:cs typeface="Times New Roman" panose="02020603050405020304" pitchFamily="18" charset="0"/>
              </a:rPr>
              <a:t>adultswith</a:t>
            </a:r>
            <a:r>
              <a:rPr lang="en-US" sz="800" dirty="0">
                <a:latin typeface="Calibri" panose="020F0502020204030204" pitchFamily="34" charset="0"/>
                <a:ea typeface="Calibri" panose="020F0502020204030204" pitchFamily="34" charset="0"/>
                <a:cs typeface="Times New Roman" panose="02020603050405020304" pitchFamily="18" charset="0"/>
              </a:rPr>
              <a:t> ADHD: two randomized, placebo-controlled studies. </a:t>
            </a:r>
            <a:r>
              <a:rPr lang="en-US" sz="800" dirty="0" err="1">
                <a:latin typeface="Calibri" panose="020F0502020204030204" pitchFamily="34" charset="0"/>
                <a:ea typeface="Calibri" panose="020F0502020204030204" pitchFamily="34" charset="0"/>
                <a:cs typeface="Times New Roman" panose="02020603050405020304" pitchFamily="18" charset="0"/>
              </a:rPr>
              <a:t>Biol</a:t>
            </a:r>
            <a:r>
              <a:rPr lang="en-US" sz="800" dirty="0">
                <a:latin typeface="Calibri" panose="020F0502020204030204" pitchFamily="34" charset="0"/>
                <a:ea typeface="Calibri" panose="020F0502020204030204" pitchFamily="34" charset="0"/>
                <a:cs typeface="Times New Roman" panose="02020603050405020304" pitchFamily="18" charset="0"/>
              </a:rPr>
              <a:t> Psychiatry 2003; 53: 112. </a:t>
            </a:r>
          </a:p>
          <a:p>
            <a:pPr marL="342900" marR="0" lvl="0" indent="-342900">
              <a:lnSpc>
                <a:spcPct val="107000"/>
              </a:lnSpc>
              <a:spcBef>
                <a:spcPts val="0"/>
              </a:spcBef>
              <a:spcAft>
                <a:spcPts val="0"/>
              </a:spcAft>
              <a:buFont typeface="Symbol" panose="05050102010706020507" pitchFamily="18" charset="2"/>
              <a:buChar char=""/>
            </a:pPr>
            <a:r>
              <a:rPr lang="en-US" sz="800" dirty="0">
                <a:latin typeface="Calibri" panose="020F0502020204030204" pitchFamily="34" charset="0"/>
                <a:ea typeface="Calibri" panose="020F0502020204030204" pitchFamily="34" charset="0"/>
                <a:cs typeface="Times New Roman" panose="02020603050405020304" pitchFamily="18" charset="0"/>
              </a:rPr>
              <a:t>Adler, LA, Spencer, T, Brown TE, et al. Once-daily </a:t>
            </a:r>
            <a:r>
              <a:rPr lang="en-US" sz="800" dirty="0" err="1">
                <a:latin typeface="Calibri" panose="020F0502020204030204" pitchFamily="34" charset="0"/>
                <a:ea typeface="Calibri" panose="020F0502020204030204" pitchFamily="34" charset="0"/>
                <a:cs typeface="Times New Roman" panose="02020603050405020304" pitchFamily="18" charset="0"/>
              </a:rPr>
              <a:t>atomoxetine</a:t>
            </a:r>
            <a:r>
              <a:rPr lang="en-US" sz="800" dirty="0">
                <a:latin typeface="Calibri" panose="020F0502020204030204" pitchFamily="34" charset="0"/>
                <a:ea typeface="Calibri" panose="020F0502020204030204" pitchFamily="34" charset="0"/>
                <a:cs typeface="Times New Roman" panose="02020603050405020304" pitchFamily="18" charset="0"/>
              </a:rPr>
              <a:t> for adult ADHD: a 6-month, double-blind trial. J </a:t>
            </a:r>
            <a:r>
              <a:rPr lang="en-US" sz="800" dirty="0" err="1">
                <a:latin typeface="Calibri" panose="020F0502020204030204" pitchFamily="34" charset="0"/>
                <a:ea typeface="Calibri" panose="020F0502020204030204" pitchFamily="34" charset="0"/>
                <a:cs typeface="Times New Roman" panose="02020603050405020304" pitchFamily="18" charset="0"/>
              </a:rPr>
              <a:t>Clin</a:t>
            </a:r>
            <a:r>
              <a:rPr lang="en-US" sz="800" dirty="0">
                <a:latin typeface="Calibri" panose="020F0502020204030204" pitchFamily="34" charset="0"/>
                <a:ea typeface="Calibri" panose="020F0502020204030204" pitchFamily="34" charset="0"/>
                <a:cs typeface="Times New Roman" panose="02020603050405020304" pitchFamily="18" charset="0"/>
              </a:rPr>
              <a:t> </a:t>
            </a:r>
            <a:r>
              <a:rPr lang="en-US" sz="800" dirty="0" err="1">
                <a:latin typeface="Calibri" panose="020F0502020204030204" pitchFamily="34" charset="0"/>
                <a:ea typeface="Calibri" panose="020F0502020204030204" pitchFamily="34" charset="0"/>
                <a:cs typeface="Times New Roman" panose="02020603050405020304" pitchFamily="18" charset="0"/>
              </a:rPr>
              <a:t>Psychopharmacol</a:t>
            </a:r>
            <a:r>
              <a:rPr lang="en-US" sz="800" dirty="0">
                <a:latin typeface="Calibri" panose="020F0502020204030204" pitchFamily="34" charset="0"/>
                <a:ea typeface="Calibri" panose="020F0502020204030204" pitchFamily="34" charset="0"/>
                <a:cs typeface="Times New Roman" panose="02020603050405020304" pitchFamily="18" charset="0"/>
              </a:rPr>
              <a:t> 2009; 29:44. </a:t>
            </a:r>
          </a:p>
          <a:p>
            <a:pPr marL="342900" marR="0" lvl="0" indent="-342900">
              <a:lnSpc>
                <a:spcPct val="107000"/>
              </a:lnSpc>
              <a:spcBef>
                <a:spcPts val="0"/>
              </a:spcBef>
              <a:spcAft>
                <a:spcPts val="0"/>
              </a:spcAft>
              <a:buFont typeface="Symbol" panose="05050102010706020507" pitchFamily="18" charset="2"/>
              <a:buChar char=""/>
            </a:pPr>
            <a:r>
              <a:rPr lang="en-US" sz="800" dirty="0" err="1">
                <a:latin typeface="Calibri" panose="020F0502020204030204" pitchFamily="34" charset="0"/>
                <a:ea typeface="Calibri" panose="020F0502020204030204" pitchFamily="34" charset="0"/>
                <a:cs typeface="Times New Roman" panose="02020603050405020304" pitchFamily="18" charset="0"/>
              </a:rPr>
              <a:t>Maneeton</a:t>
            </a:r>
            <a:r>
              <a:rPr lang="en-US" sz="800" dirty="0">
                <a:latin typeface="Calibri" panose="020F0502020204030204" pitchFamily="34" charset="0"/>
                <a:ea typeface="Calibri" panose="020F0502020204030204" pitchFamily="34" charset="0"/>
                <a:cs typeface="Times New Roman" panose="02020603050405020304" pitchFamily="18" charset="0"/>
              </a:rPr>
              <a:t>, N, </a:t>
            </a:r>
            <a:r>
              <a:rPr lang="en-US" sz="800" dirty="0" err="1">
                <a:latin typeface="Calibri" panose="020F0502020204030204" pitchFamily="34" charset="0"/>
                <a:ea typeface="Calibri" panose="020F0502020204030204" pitchFamily="34" charset="0"/>
                <a:cs typeface="Times New Roman" panose="02020603050405020304" pitchFamily="18" charset="0"/>
              </a:rPr>
              <a:t>Maneeton</a:t>
            </a:r>
            <a:r>
              <a:rPr lang="en-US" sz="800" dirty="0">
                <a:latin typeface="Calibri" panose="020F0502020204030204" pitchFamily="34" charset="0"/>
                <a:ea typeface="Calibri" panose="020F0502020204030204" pitchFamily="34" charset="0"/>
                <a:cs typeface="Times New Roman" panose="02020603050405020304" pitchFamily="18" charset="0"/>
              </a:rPr>
              <a:t> B, </a:t>
            </a:r>
            <a:r>
              <a:rPr lang="en-US" sz="800" dirty="0" err="1">
                <a:latin typeface="Calibri" panose="020F0502020204030204" pitchFamily="34" charset="0"/>
                <a:ea typeface="Calibri" panose="020F0502020204030204" pitchFamily="34" charset="0"/>
                <a:cs typeface="Times New Roman" panose="02020603050405020304" pitchFamily="18" charset="0"/>
              </a:rPr>
              <a:t>Srisurapanont</a:t>
            </a:r>
            <a:r>
              <a:rPr lang="en-US" sz="800" dirty="0">
                <a:latin typeface="Calibri" panose="020F0502020204030204" pitchFamily="34" charset="0"/>
                <a:ea typeface="Calibri" panose="020F0502020204030204" pitchFamily="34" charset="0"/>
                <a:cs typeface="Times New Roman" panose="02020603050405020304" pitchFamily="18" charset="0"/>
              </a:rPr>
              <a:t> M, Martin, SD. </a:t>
            </a:r>
            <a:r>
              <a:rPr lang="en-US" sz="800" dirty="0" err="1">
                <a:latin typeface="Calibri" panose="020F0502020204030204" pitchFamily="34" charset="0"/>
                <a:ea typeface="Calibri" panose="020F0502020204030204" pitchFamily="34" charset="0"/>
                <a:cs typeface="Times New Roman" panose="02020603050405020304" pitchFamily="18" charset="0"/>
              </a:rPr>
              <a:t>Buprorion</a:t>
            </a:r>
            <a:r>
              <a:rPr lang="en-US" sz="800" dirty="0">
                <a:latin typeface="Calibri" panose="020F0502020204030204" pitchFamily="34" charset="0"/>
                <a:ea typeface="Calibri" panose="020F0502020204030204" pitchFamily="34" charset="0"/>
                <a:cs typeface="Times New Roman" panose="02020603050405020304" pitchFamily="18" charset="0"/>
              </a:rPr>
              <a:t> for adults with ADHD: meta-</a:t>
            </a:r>
            <a:r>
              <a:rPr lang="en-US" sz="800" dirty="0" err="1">
                <a:latin typeface="Calibri" panose="020F0502020204030204" pitchFamily="34" charset="0"/>
                <a:ea typeface="Calibri" panose="020F0502020204030204" pitchFamily="34" charset="0"/>
                <a:cs typeface="Times New Roman" panose="02020603050405020304" pitchFamily="18" charset="0"/>
              </a:rPr>
              <a:t>anaylsis</a:t>
            </a:r>
            <a:r>
              <a:rPr lang="en-US" sz="800" dirty="0">
                <a:latin typeface="Calibri" panose="020F0502020204030204" pitchFamily="34" charset="0"/>
                <a:ea typeface="Calibri" panose="020F0502020204030204" pitchFamily="34" charset="0"/>
                <a:cs typeface="Times New Roman" panose="02020603050405020304" pitchFamily="18" charset="0"/>
              </a:rPr>
              <a:t> of randomized, placebo-controlled trials. Psychiatry </a:t>
            </a:r>
            <a:r>
              <a:rPr lang="en-US" sz="800" dirty="0" err="1">
                <a:latin typeface="Calibri" panose="020F0502020204030204" pitchFamily="34" charset="0"/>
                <a:ea typeface="Calibri" panose="020F0502020204030204" pitchFamily="34" charset="0"/>
                <a:cs typeface="Times New Roman" panose="02020603050405020304" pitchFamily="18" charset="0"/>
              </a:rPr>
              <a:t>Clin</a:t>
            </a:r>
            <a:r>
              <a:rPr lang="en-US" sz="800" dirty="0">
                <a:latin typeface="Calibri" panose="020F0502020204030204" pitchFamily="34" charset="0"/>
                <a:ea typeface="Calibri" panose="020F0502020204030204" pitchFamily="34" charset="0"/>
                <a:cs typeface="Times New Roman" panose="02020603050405020304" pitchFamily="18" charset="0"/>
              </a:rPr>
              <a:t> </a:t>
            </a:r>
            <a:r>
              <a:rPr lang="en-US" sz="800" dirty="0" err="1">
                <a:latin typeface="Calibri" panose="020F0502020204030204" pitchFamily="34" charset="0"/>
                <a:ea typeface="Calibri" panose="020F0502020204030204" pitchFamily="34" charset="0"/>
                <a:cs typeface="Times New Roman" panose="02020603050405020304" pitchFamily="18" charset="0"/>
              </a:rPr>
              <a:t>Neurosci</a:t>
            </a:r>
            <a:r>
              <a:rPr lang="en-US" sz="800" dirty="0">
                <a:latin typeface="Calibri" panose="020F0502020204030204" pitchFamily="34" charset="0"/>
                <a:ea typeface="Calibri" panose="020F0502020204030204" pitchFamily="34" charset="0"/>
                <a:cs typeface="Times New Roman" panose="02020603050405020304" pitchFamily="18" charset="0"/>
              </a:rPr>
              <a:t> 2011; 65: 611</a:t>
            </a:r>
          </a:p>
          <a:p>
            <a:pPr marL="342900" marR="0" lvl="0" indent="-342900">
              <a:lnSpc>
                <a:spcPct val="107000"/>
              </a:lnSpc>
              <a:spcBef>
                <a:spcPts val="0"/>
              </a:spcBef>
              <a:spcAft>
                <a:spcPts val="0"/>
              </a:spcAft>
              <a:buFont typeface="Symbol" panose="05050102010706020507" pitchFamily="18" charset="2"/>
              <a:buChar char=""/>
            </a:pPr>
            <a:r>
              <a:rPr lang="en-US" sz="800" dirty="0" err="1">
                <a:latin typeface="Calibri" panose="020F0502020204030204" pitchFamily="34" charset="0"/>
                <a:ea typeface="Calibri" panose="020F0502020204030204" pitchFamily="34" charset="0"/>
                <a:cs typeface="Times New Roman" panose="02020603050405020304" pitchFamily="18" charset="0"/>
              </a:rPr>
              <a:t>Wilens</a:t>
            </a:r>
            <a:r>
              <a:rPr lang="en-US" sz="800" dirty="0">
                <a:latin typeface="Calibri" panose="020F0502020204030204" pitchFamily="34" charset="0"/>
                <a:ea typeface="Calibri" panose="020F0502020204030204" pitchFamily="34" charset="0"/>
                <a:cs typeface="Times New Roman" panose="02020603050405020304" pitchFamily="18" charset="0"/>
              </a:rPr>
              <a:t> TE, </a:t>
            </a:r>
            <a:r>
              <a:rPr lang="en-US" sz="800" dirty="0" err="1">
                <a:latin typeface="Calibri" panose="020F0502020204030204" pitchFamily="34" charset="0"/>
                <a:ea typeface="Calibri" panose="020F0502020204030204" pitchFamily="34" charset="0"/>
                <a:cs typeface="Times New Roman" panose="02020603050405020304" pitchFamily="18" charset="0"/>
              </a:rPr>
              <a:t>Biederman</a:t>
            </a:r>
            <a:r>
              <a:rPr lang="en-US" sz="800" dirty="0">
                <a:latin typeface="Calibri" panose="020F0502020204030204" pitchFamily="34" charset="0"/>
                <a:ea typeface="Calibri" panose="020F0502020204030204" pitchFamily="34" charset="0"/>
                <a:cs typeface="Times New Roman" panose="02020603050405020304" pitchFamily="18" charset="0"/>
              </a:rPr>
              <a:t> J, Prince J, et al. Six-week, double-blind, placebo-controlled study of </a:t>
            </a:r>
            <a:r>
              <a:rPr lang="en-US" sz="800" dirty="0" err="1">
                <a:latin typeface="Calibri" panose="020F0502020204030204" pitchFamily="34" charset="0"/>
                <a:ea typeface="Calibri" panose="020F0502020204030204" pitchFamily="34" charset="0"/>
                <a:cs typeface="Times New Roman" panose="02020603050405020304" pitchFamily="18" charset="0"/>
              </a:rPr>
              <a:t>desipramine</a:t>
            </a:r>
            <a:r>
              <a:rPr lang="en-US" sz="800" dirty="0">
                <a:latin typeface="Calibri" panose="020F0502020204030204" pitchFamily="34" charset="0"/>
                <a:ea typeface="Calibri" panose="020F0502020204030204" pitchFamily="34" charset="0"/>
                <a:cs typeface="Times New Roman" panose="02020603050405020304" pitchFamily="18" charset="0"/>
              </a:rPr>
              <a:t> for adult ADHD. Am J Psychiatry 1996; 153: 1147. </a:t>
            </a:r>
          </a:p>
          <a:p>
            <a:pPr marL="342900" marR="0" lvl="0" indent="-342900">
              <a:lnSpc>
                <a:spcPct val="107000"/>
              </a:lnSpc>
              <a:spcBef>
                <a:spcPts val="0"/>
              </a:spcBef>
              <a:spcAft>
                <a:spcPts val="0"/>
              </a:spcAft>
              <a:buFont typeface="Symbol" panose="05050102010706020507" pitchFamily="18" charset="2"/>
              <a:buChar char=""/>
            </a:pPr>
            <a:r>
              <a:rPr lang="en-US" sz="800" dirty="0">
                <a:latin typeface="Calibri" panose="020F0502020204030204" pitchFamily="34" charset="0"/>
                <a:ea typeface="Calibri" panose="020F0502020204030204" pitchFamily="34" charset="0"/>
                <a:cs typeface="Times New Roman" panose="02020603050405020304" pitchFamily="18" charset="0"/>
              </a:rPr>
              <a:t>Butterfield, ME, </a:t>
            </a:r>
            <a:r>
              <a:rPr lang="en-US" sz="800" dirty="0" err="1">
                <a:latin typeface="Calibri" panose="020F0502020204030204" pitchFamily="34" charset="0"/>
                <a:ea typeface="Calibri" panose="020F0502020204030204" pitchFamily="34" charset="0"/>
                <a:cs typeface="Times New Roman" panose="02020603050405020304" pitchFamily="18" charset="0"/>
              </a:rPr>
              <a:t>Saal</a:t>
            </a:r>
            <a:r>
              <a:rPr lang="en-US" sz="800" dirty="0">
                <a:latin typeface="Calibri" panose="020F0502020204030204" pitchFamily="34" charset="0"/>
                <a:ea typeface="Calibri" panose="020F0502020204030204" pitchFamily="34" charset="0"/>
                <a:cs typeface="Times New Roman" panose="02020603050405020304" pitchFamily="18" charset="0"/>
              </a:rPr>
              <a:t> J, Young B, Young JL. Supplementary </a:t>
            </a:r>
            <a:r>
              <a:rPr lang="en-US" sz="800" dirty="0" err="1">
                <a:latin typeface="Calibri" panose="020F0502020204030204" pitchFamily="34" charset="0"/>
                <a:ea typeface="Calibri" panose="020F0502020204030204" pitchFamily="34" charset="0"/>
                <a:cs typeface="Times New Roman" panose="02020603050405020304" pitchFamily="18" charset="0"/>
              </a:rPr>
              <a:t>guanfacine</a:t>
            </a:r>
            <a:r>
              <a:rPr lang="en-US" sz="800" dirty="0">
                <a:latin typeface="Calibri" panose="020F0502020204030204" pitchFamily="34" charset="0"/>
                <a:ea typeface="Calibri" panose="020F0502020204030204" pitchFamily="34" charset="0"/>
                <a:cs typeface="Times New Roman" panose="02020603050405020304" pitchFamily="18" charset="0"/>
              </a:rPr>
              <a:t> HCL as a treatment of ADHD in adults: A double-blind, placebo-controlled study. Psychiatry Res 2016; 236: 136. </a:t>
            </a:r>
          </a:p>
          <a:p>
            <a:pPr marL="342900" marR="0" lvl="0" indent="-342900">
              <a:lnSpc>
                <a:spcPct val="107000"/>
              </a:lnSpc>
              <a:spcBef>
                <a:spcPts val="0"/>
              </a:spcBef>
              <a:spcAft>
                <a:spcPts val="0"/>
              </a:spcAft>
              <a:buFont typeface="Symbol" panose="05050102010706020507" pitchFamily="18" charset="2"/>
              <a:buChar char=""/>
            </a:pPr>
            <a:r>
              <a:rPr lang="en-US" sz="800" dirty="0">
                <a:latin typeface="Calibri" panose="020F0502020204030204" pitchFamily="34" charset="0"/>
                <a:ea typeface="Calibri" panose="020F0502020204030204" pitchFamily="34" charset="0"/>
                <a:cs typeface="Times New Roman" panose="02020603050405020304" pitchFamily="18" charset="0"/>
              </a:rPr>
              <a:t>Taylor, FB, Russo J. Comparing </a:t>
            </a:r>
            <a:r>
              <a:rPr lang="en-US" sz="800" dirty="0" err="1">
                <a:latin typeface="Calibri" panose="020F0502020204030204" pitchFamily="34" charset="0"/>
                <a:ea typeface="Calibri" panose="020F0502020204030204" pitchFamily="34" charset="0"/>
                <a:cs typeface="Times New Roman" panose="02020603050405020304" pitchFamily="18" charset="0"/>
              </a:rPr>
              <a:t>guanfacine</a:t>
            </a:r>
            <a:r>
              <a:rPr lang="en-US" sz="800" dirty="0">
                <a:latin typeface="Calibri" panose="020F0502020204030204" pitchFamily="34" charset="0"/>
                <a:ea typeface="Calibri" panose="020F0502020204030204" pitchFamily="34" charset="0"/>
                <a:cs typeface="Times New Roman" panose="02020603050405020304" pitchFamily="18" charset="0"/>
              </a:rPr>
              <a:t> and </a:t>
            </a:r>
            <a:r>
              <a:rPr lang="en-US" sz="800" dirty="0" err="1">
                <a:latin typeface="Calibri" panose="020F0502020204030204" pitchFamily="34" charset="0"/>
                <a:ea typeface="Calibri" panose="020F0502020204030204" pitchFamily="34" charset="0"/>
                <a:cs typeface="Times New Roman" panose="02020603050405020304" pitchFamily="18" charset="0"/>
              </a:rPr>
              <a:t>dextroamphetamine</a:t>
            </a:r>
            <a:r>
              <a:rPr lang="en-US" sz="800" dirty="0">
                <a:latin typeface="Calibri" panose="020F0502020204030204" pitchFamily="34" charset="0"/>
                <a:ea typeface="Calibri" panose="020F0502020204030204" pitchFamily="34" charset="0"/>
                <a:cs typeface="Times New Roman" panose="02020603050405020304" pitchFamily="18" charset="0"/>
              </a:rPr>
              <a:t> for the treatment of adult ADHD. J </a:t>
            </a:r>
            <a:r>
              <a:rPr lang="en-US" sz="800" dirty="0" err="1">
                <a:latin typeface="Calibri" panose="020F0502020204030204" pitchFamily="34" charset="0"/>
                <a:ea typeface="Calibri" panose="020F0502020204030204" pitchFamily="34" charset="0"/>
                <a:cs typeface="Times New Roman" panose="02020603050405020304" pitchFamily="18" charset="0"/>
              </a:rPr>
              <a:t>Clin</a:t>
            </a:r>
            <a:r>
              <a:rPr lang="en-US" sz="800" dirty="0">
                <a:latin typeface="Calibri" panose="020F0502020204030204" pitchFamily="34" charset="0"/>
                <a:ea typeface="Calibri" panose="020F0502020204030204" pitchFamily="34" charset="0"/>
                <a:cs typeface="Times New Roman" panose="02020603050405020304" pitchFamily="18" charset="0"/>
              </a:rPr>
              <a:t> </a:t>
            </a:r>
            <a:r>
              <a:rPr lang="en-US" sz="800" dirty="0" err="1">
                <a:latin typeface="Calibri" panose="020F0502020204030204" pitchFamily="34" charset="0"/>
                <a:ea typeface="Calibri" panose="020F0502020204030204" pitchFamily="34" charset="0"/>
                <a:cs typeface="Times New Roman" panose="02020603050405020304" pitchFamily="18" charset="0"/>
              </a:rPr>
              <a:t>Psychopharmacol</a:t>
            </a:r>
            <a:r>
              <a:rPr lang="en-US" sz="800" dirty="0">
                <a:latin typeface="Calibri" panose="020F0502020204030204" pitchFamily="34" charset="0"/>
                <a:ea typeface="Calibri" panose="020F0502020204030204" pitchFamily="34" charset="0"/>
                <a:cs typeface="Times New Roman" panose="02020603050405020304" pitchFamily="18" charset="0"/>
              </a:rPr>
              <a:t> 2001. 21: 223. </a:t>
            </a:r>
          </a:p>
          <a:p>
            <a:pPr marL="342900" marR="0" lvl="0" indent="-342900">
              <a:lnSpc>
                <a:spcPct val="107000"/>
              </a:lnSpc>
              <a:spcBef>
                <a:spcPts val="0"/>
              </a:spcBef>
              <a:spcAft>
                <a:spcPts val="0"/>
              </a:spcAft>
              <a:buFont typeface="Symbol" panose="05050102010706020507" pitchFamily="18" charset="2"/>
              <a:buChar char=""/>
            </a:pPr>
            <a:r>
              <a:rPr lang="en-US" sz="800" dirty="0" err="1">
                <a:latin typeface="Calibri" panose="020F0502020204030204" pitchFamily="34" charset="0"/>
                <a:ea typeface="Calibri" panose="020F0502020204030204" pitchFamily="34" charset="0"/>
                <a:cs typeface="Times New Roman" panose="02020603050405020304" pitchFamily="18" charset="0"/>
              </a:rPr>
              <a:t>Cherkasova</a:t>
            </a:r>
            <a:r>
              <a:rPr lang="en-US" sz="800" dirty="0">
                <a:latin typeface="Calibri" panose="020F0502020204030204" pitchFamily="34" charset="0"/>
                <a:ea typeface="Calibri" panose="020F0502020204030204" pitchFamily="34" charset="0"/>
                <a:cs typeface="Times New Roman" panose="02020603050405020304" pitchFamily="18" charset="0"/>
              </a:rPr>
              <a:t> MV, French </a:t>
            </a:r>
            <a:r>
              <a:rPr lang="en-US" sz="800" dirty="0" err="1">
                <a:latin typeface="Calibri" panose="020F0502020204030204" pitchFamily="34" charset="0"/>
                <a:ea typeface="Calibri" panose="020F0502020204030204" pitchFamily="34" charset="0"/>
                <a:cs typeface="Times New Roman" panose="02020603050405020304" pitchFamily="18" charset="0"/>
              </a:rPr>
              <a:t>lR</a:t>
            </a:r>
            <a:r>
              <a:rPr lang="en-US" sz="800" dirty="0">
                <a:latin typeface="Calibri" panose="020F0502020204030204" pitchFamily="34" charset="0"/>
                <a:ea typeface="Calibri" panose="020F0502020204030204" pitchFamily="34" charset="0"/>
                <a:cs typeface="Times New Roman" panose="02020603050405020304" pitchFamily="18" charset="0"/>
              </a:rPr>
              <a:t>, </a:t>
            </a:r>
            <a:r>
              <a:rPr lang="en-US" sz="800" dirty="0" err="1">
                <a:latin typeface="Calibri" panose="020F0502020204030204" pitchFamily="34" charset="0"/>
                <a:ea typeface="Calibri" panose="020F0502020204030204" pitchFamily="34" charset="0"/>
                <a:cs typeface="Times New Roman" panose="02020603050405020304" pitchFamily="18" charset="0"/>
              </a:rPr>
              <a:t>Syer</a:t>
            </a:r>
            <a:r>
              <a:rPr lang="en-US" sz="800" dirty="0">
                <a:latin typeface="Calibri" panose="020F0502020204030204" pitchFamily="34" charset="0"/>
                <a:ea typeface="Calibri" panose="020F0502020204030204" pitchFamily="34" charset="0"/>
                <a:cs typeface="Times New Roman" panose="02020603050405020304" pitchFamily="18" charset="0"/>
              </a:rPr>
              <a:t> CA, et a. Efficacy of cognitive behavioral therapy with and without medication for adults with ADHD. J </a:t>
            </a:r>
            <a:r>
              <a:rPr lang="en-US" sz="800" dirty="0" err="1">
                <a:latin typeface="Calibri" panose="020F0502020204030204" pitchFamily="34" charset="0"/>
                <a:ea typeface="Calibri" panose="020F0502020204030204" pitchFamily="34" charset="0"/>
                <a:cs typeface="Times New Roman" panose="02020603050405020304" pitchFamily="18" charset="0"/>
              </a:rPr>
              <a:t>Atten</a:t>
            </a:r>
            <a:r>
              <a:rPr lang="en-US" sz="800" dirty="0">
                <a:latin typeface="Calibri" panose="020F0502020204030204" pitchFamily="34" charset="0"/>
                <a:ea typeface="Calibri" panose="020F0502020204030204" pitchFamily="34" charset="0"/>
                <a:cs typeface="Times New Roman" panose="02020603050405020304" pitchFamily="18" charset="0"/>
              </a:rPr>
              <a:t> </a:t>
            </a:r>
            <a:r>
              <a:rPr lang="en-US" sz="800" dirty="0" err="1">
                <a:latin typeface="Calibri" panose="020F0502020204030204" pitchFamily="34" charset="0"/>
                <a:ea typeface="Calibri" panose="020F0502020204030204" pitchFamily="34" charset="0"/>
                <a:cs typeface="Times New Roman" panose="02020603050405020304" pitchFamily="18" charset="0"/>
              </a:rPr>
              <a:t>Disord</a:t>
            </a:r>
            <a:r>
              <a:rPr lang="en-US" sz="800" dirty="0">
                <a:latin typeface="Calibri" panose="020F0502020204030204" pitchFamily="34" charset="0"/>
                <a:ea typeface="Calibri" panose="020F0502020204030204" pitchFamily="34" charset="0"/>
                <a:cs typeface="Times New Roman" panose="02020603050405020304" pitchFamily="18" charset="0"/>
              </a:rPr>
              <a:t> 2016; 1087054716671197</a:t>
            </a:r>
          </a:p>
          <a:p>
            <a:pPr marL="342900" marR="0" lvl="0" indent="-342900">
              <a:lnSpc>
                <a:spcPct val="107000"/>
              </a:lnSpc>
              <a:spcBef>
                <a:spcPts val="0"/>
              </a:spcBef>
              <a:spcAft>
                <a:spcPts val="0"/>
              </a:spcAft>
              <a:buFont typeface="Symbol" panose="05050102010706020507" pitchFamily="18" charset="2"/>
              <a:buChar char=""/>
            </a:pPr>
            <a:r>
              <a:rPr lang="en-US" sz="800" dirty="0">
                <a:latin typeface="Calibri" panose="020F0502020204030204" pitchFamily="34" charset="0"/>
                <a:ea typeface="Calibri" panose="020F0502020204030204" pitchFamily="34" charset="0"/>
                <a:cs typeface="Times New Roman" panose="02020603050405020304" pitchFamily="18" charset="0"/>
              </a:rPr>
              <a:t>Young S, </a:t>
            </a:r>
            <a:r>
              <a:rPr lang="en-US" sz="800" dirty="0" err="1">
                <a:latin typeface="Calibri" panose="020F0502020204030204" pitchFamily="34" charset="0"/>
                <a:ea typeface="Calibri" panose="020F0502020204030204" pitchFamily="34" charset="0"/>
                <a:cs typeface="Times New Roman" panose="02020603050405020304" pitchFamily="18" charset="0"/>
              </a:rPr>
              <a:t>Khondoker</a:t>
            </a:r>
            <a:r>
              <a:rPr lang="en-US" sz="800" dirty="0">
                <a:latin typeface="Calibri" panose="020F0502020204030204" pitchFamily="34" charset="0"/>
                <a:ea typeface="Calibri" panose="020F0502020204030204" pitchFamily="34" charset="0"/>
                <a:cs typeface="Times New Roman" panose="02020603050405020304" pitchFamily="18" charset="0"/>
              </a:rPr>
              <a:t> M, </a:t>
            </a:r>
            <a:r>
              <a:rPr lang="en-US" sz="800" dirty="0" err="1">
                <a:latin typeface="Calibri" panose="020F0502020204030204" pitchFamily="34" charset="0"/>
                <a:ea typeface="Calibri" panose="020F0502020204030204" pitchFamily="34" charset="0"/>
                <a:cs typeface="Times New Roman" panose="02020603050405020304" pitchFamily="18" charset="0"/>
              </a:rPr>
              <a:t>Emilsson</a:t>
            </a:r>
            <a:r>
              <a:rPr lang="en-US" sz="800" dirty="0">
                <a:latin typeface="Calibri" panose="020F0502020204030204" pitchFamily="34" charset="0"/>
                <a:ea typeface="Calibri" panose="020F0502020204030204" pitchFamily="34" charset="0"/>
                <a:cs typeface="Times New Roman" panose="02020603050405020304" pitchFamily="18" charset="0"/>
              </a:rPr>
              <a:t> B, et al. Cognitive behavioral therapy in medication -treated adults with ADHD and co-morbid psychopathology: a randomized control trial using multi-level analysis. </a:t>
            </a:r>
            <a:r>
              <a:rPr lang="en-US" sz="800" dirty="0" err="1">
                <a:latin typeface="Calibri" panose="020F0502020204030204" pitchFamily="34" charset="0"/>
                <a:ea typeface="Calibri" panose="020F0502020204030204" pitchFamily="34" charset="0"/>
                <a:cs typeface="Times New Roman" panose="02020603050405020304" pitchFamily="18" charset="0"/>
              </a:rPr>
              <a:t>Psychol</a:t>
            </a:r>
            <a:r>
              <a:rPr lang="en-US" sz="800" dirty="0">
                <a:latin typeface="Calibri" panose="020F0502020204030204" pitchFamily="34" charset="0"/>
                <a:ea typeface="Calibri" panose="020F0502020204030204" pitchFamily="34" charset="0"/>
                <a:cs typeface="Times New Roman" panose="02020603050405020304" pitchFamily="18" charset="0"/>
              </a:rPr>
              <a:t> Med 2015; 45: 2793. </a:t>
            </a:r>
          </a:p>
          <a:p>
            <a:pPr marL="342900" marR="0" lvl="0" indent="-342900">
              <a:lnSpc>
                <a:spcPct val="107000"/>
              </a:lnSpc>
              <a:spcBef>
                <a:spcPts val="0"/>
              </a:spcBef>
              <a:spcAft>
                <a:spcPts val="0"/>
              </a:spcAft>
              <a:buFont typeface="Symbol" panose="05050102010706020507" pitchFamily="18" charset="2"/>
              <a:buChar char=""/>
            </a:pPr>
            <a:r>
              <a:rPr lang="en-US" sz="800" dirty="0" err="1">
                <a:latin typeface="Calibri" panose="020F0502020204030204" pitchFamily="34" charset="0"/>
                <a:ea typeface="Calibri" panose="020F0502020204030204" pitchFamily="34" charset="0"/>
                <a:cs typeface="Times New Roman" panose="02020603050405020304" pitchFamily="18" charset="0"/>
              </a:rPr>
              <a:t>Huybrechts</a:t>
            </a:r>
            <a:r>
              <a:rPr lang="en-US" sz="800" dirty="0">
                <a:latin typeface="Calibri" panose="020F0502020204030204" pitchFamily="34" charset="0"/>
                <a:ea typeface="Calibri" panose="020F0502020204030204" pitchFamily="34" charset="0"/>
                <a:cs typeface="Times New Roman" panose="02020603050405020304" pitchFamily="18" charset="0"/>
              </a:rPr>
              <a:t> KF </a:t>
            </a:r>
            <a:r>
              <a:rPr lang="en-US" sz="800" dirty="0" err="1">
                <a:latin typeface="Calibri" panose="020F0502020204030204" pitchFamily="34" charset="0"/>
                <a:ea typeface="Calibri" panose="020F0502020204030204" pitchFamily="34" charset="0"/>
                <a:cs typeface="Times New Roman" panose="02020603050405020304" pitchFamily="18" charset="0"/>
              </a:rPr>
              <a:t>Broms</a:t>
            </a:r>
            <a:r>
              <a:rPr lang="en-US" sz="800" dirty="0">
                <a:latin typeface="Calibri" panose="020F0502020204030204" pitchFamily="34" charset="0"/>
                <a:ea typeface="Calibri" panose="020F0502020204030204" pitchFamily="34" charset="0"/>
                <a:cs typeface="Times New Roman" panose="02020603050405020304" pitchFamily="18" charset="0"/>
              </a:rPr>
              <a:t> G, Christensen LB et al. Association between methylphenidate and amphetamine use in pregnancy and risk of congenital malformations: A cohort study from the international pregnancy safety study consortium. JAMA Psychiatry 2018; 75: 167.</a:t>
            </a:r>
          </a:p>
          <a:p>
            <a:pPr marL="342900" marR="0" lvl="0" indent="-342900">
              <a:lnSpc>
                <a:spcPct val="107000"/>
              </a:lnSpc>
              <a:spcBef>
                <a:spcPts val="0"/>
              </a:spcBef>
              <a:spcAft>
                <a:spcPts val="800"/>
              </a:spcAft>
              <a:buFont typeface="Symbol" panose="05050102010706020507" pitchFamily="18" charset="2"/>
              <a:buChar char=""/>
            </a:pPr>
            <a:r>
              <a:rPr lang="en-US" sz="800" dirty="0">
                <a:latin typeface="Calibri" panose="020F0502020204030204" pitchFamily="34" charset="0"/>
                <a:ea typeface="Calibri" panose="020F0502020204030204" pitchFamily="34" charset="0"/>
                <a:cs typeface="Times New Roman" panose="02020603050405020304" pitchFamily="18" charset="0"/>
              </a:rPr>
              <a:t>Anderson KN, Ailes EC, Danielson M, et al. ADHD medication prescription claims among privately insured women aged 15-44 years: United states, 2003-2015. MMWR </a:t>
            </a:r>
            <a:r>
              <a:rPr lang="en-US" sz="800" dirty="0" err="1">
                <a:latin typeface="Calibri" panose="020F0502020204030204" pitchFamily="34" charset="0"/>
                <a:ea typeface="Calibri" panose="020F0502020204030204" pitchFamily="34" charset="0"/>
                <a:cs typeface="Times New Roman" panose="02020603050405020304" pitchFamily="18" charset="0"/>
              </a:rPr>
              <a:t>Morb</a:t>
            </a:r>
            <a:r>
              <a:rPr lang="en-US" sz="800" dirty="0">
                <a:latin typeface="Calibri" panose="020F0502020204030204" pitchFamily="34" charset="0"/>
                <a:ea typeface="Calibri" panose="020F0502020204030204" pitchFamily="34" charset="0"/>
                <a:cs typeface="Times New Roman" panose="02020603050405020304" pitchFamily="18" charset="0"/>
              </a:rPr>
              <a:t> Mortal </a:t>
            </a:r>
            <a:r>
              <a:rPr lang="en-US" sz="800" dirty="0" err="1">
                <a:latin typeface="Calibri" panose="020F0502020204030204" pitchFamily="34" charset="0"/>
                <a:ea typeface="Calibri" panose="020F0502020204030204" pitchFamily="34" charset="0"/>
                <a:cs typeface="Times New Roman" panose="02020603050405020304" pitchFamily="18" charset="0"/>
              </a:rPr>
              <a:t>Wkly</a:t>
            </a:r>
            <a:r>
              <a:rPr lang="en-US" sz="800" dirty="0">
                <a:latin typeface="Calibri" panose="020F0502020204030204" pitchFamily="34" charset="0"/>
                <a:ea typeface="Calibri" panose="020F0502020204030204" pitchFamily="34" charset="0"/>
                <a:cs typeface="Times New Roman" panose="02020603050405020304" pitchFamily="18" charset="0"/>
              </a:rPr>
              <a:t> Rep 2018; 67: 66. </a:t>
            </a:r>
          </a:p>
        </p:txBody>
      </p:sp>
      <p:sp>
        <p:nvSpPr>
          <p:cNvPr id="3" name="Title 2"/>
          <p:cNvSpPr>
            <a:spLocks noGrp="1"/>
          </p:cNvSpPr>
          <p:nvPr>
            <p:ph type="title"/>
          </p:nvPr>
        </p:nvSpPr>
        <p:spPr>
          <a:xfrm>
            <a:off x="342900" y="762000"/>
            <a:ext cx="8229600" cy="685800"/>
          </a:xfrm>
        </p:spPr>
        <p:txBody>
          <a:bodyPr>
            <a:normAutofit fontScale="90000"/>
          </a:bodyPr>
          <a:lstStyle/>
          <a:p>
            <a:r>
              <a:rPr lang="en-US" dirty="0" smtClean="0"/>
              <a:t>References </a:t>
            </a:r>
            <a:endParaRPr lang="en-US" dirty="0"/>
          </a:p>
        </p:txBody>
      </p:sp>
      <p:sp>
        <p:nvSpPr>
          <p:cNvPr id="4" name="Content Placeholder 3"/>
          <p:cNvSpPr>
            <a:spLocks noGrp="1"/>
          </p:cNvSpPr>
          <p:nvPr>
            <p:ph idx="1"/>
          </p:nvPr>
        </p:nvSpPr>
        <p:spPr>
          <a:xfrm>
            <a:off x="76200" y="1676400"/>
            <a:ext cx="8763000" cy="5029200"/>
          </a:xfrm>
        </p:spPr>
        <p:txBody>
          <a:bodyPr>
            <a:normAutofit fontScale="47500" lnSpcReduction="20000"/>
          </a:bodyPr>
          <a:lstStyle/>
          <a:p>
            <a:pPr lvl="0"/>
            <a:r>
              <a:rPr lang="en-US" sz="2500" dirty="0" err="1"/>
              <a:t>Barbaresi</a:t>
            </a:r>
            <a:r>
              <a:rPr lang="en-US" sz="2500" dirty="0"/>
              <a:t> WJ, </a:t>
            </a:r>
            <a:r>
              <a:rPr lang="en-US" sz="2500" dirty="0" err="1"/>
              <a:t>Colligan</a:t>
            </a:r>
            <a:r>
              <a:rPr lang="en-US" sz="2500" dirty="0"/>
              <a:t> RC, Weaver AL, Voigt RG, Killian JM, </a:t>
            </a:r>
            <a:r>
              <a:rPr lang="en-US" sz="2500" dirty="0" err="1"/>
              <a:t>Katusic</a:t>
            </a:r>
            <a:r>
              <a:rPr lang="en-US" sz="2500" dirty="0"/>
              <a:t> SK. Mortality, ADHD, and psychosocial adversity in adults with childhood ADHD: a prospective study. Pediatrics. 2013 Apr;131(4):637-44</a:t>
            </a:r>
          </a:p>
          <a:p>
            <a:pPr lvl="0"/>
            <a:r>
              <a:rPr lang="en-US" sz="2500" dirty="0"/>
              <a:t>Kessler RC, Adler L, Barkley R, </a:t>
            </a:r>
            <a:r>
              <a:rPr lang="en-US" sz="2500" dirty="0" err="1"/>
              <a:t>Biederman</a:t>
            </a:r>
            <a:r>
              <a:rPr lang="en-US" sz="2500" dirty="0"/>
              <a:t> J, </a:t>
            </a:r>
            <a:r>
              <a:rPr lang="en-US" sz="2500" dirty="0" err="1"/>
              <a:t>Conners</a:t>
            </a:r>
            <a:r>
              <a:rPr lang="en-US" sz="2500" dirty="0"/>
              <a:t> CK, </a:t>
            </a:r>
            <a:r>
              <a:rPr lang="en-US" sz="2500" dirty="0" err="1"/>
              <a:t>Demler</a:t>
            </a:r>
            <a:r>
              <a:rPr lang="en-US" sz="2500" dirty="0"/>
              <a:t> O, </a:t>
            </a:r>
            <a:r>
              <a:rPr lang="en-US" sz="2500" dirty="0" err="1"/>
              <a:t>Faraone</a:t>
            </a:r>
            <a:r>
              <a:rPr lang="en-US" sz="2500" dirty="0"/>
              <a:t> SV, Greenhill LL, </a:t>
            </a:r>
            <a:r>
              <a:rPr lang="en-US" sz="2500" dirty="0" err="1"/>
              <a:t>Howes</a:t>
            </a:r>
            <a:r>
              <a:rPr lang="en-US" sz="2500" dirty="0"/>
              <a:t> MJ, </a:t>
            </a:r>
            <a:r>
              <a:rPr lang="en-US" sz="2500" dirty="0" err="1"/>
              <a:t>Secnik</a:t>
            </a:r>
            <a:r>
              <a:rPr lang="en-US" sz="2500" dirty="0"/>
              <a:t> K, Spencer T, </a:t>
            </a:r>
            <a:r>
              <a:rPr lang="en-US" sz="2500" dirty="0" err="1"/>
              <a:t>Ustun</a:t>
            </a:r>
            <a:r>
              <a:rPr lang="en-US" sz="2500" dirty="0"/>
              <a:t> TB, Walters EE, </a:t>
            </a:r>
            <a:r>
              <a:rPr lang="en-US" sz="2500" dirty="0" err="1"/>
              <a:t>Zaslavsky</a:t>
            </a:r>
            <a:r>
              <a:rPr lang="en-US" sz="2500" dirty="0"/>
              <a:t> AM. The prevalence and correlates of adult ADHD in the United States: results from the National Comorbidity Survey Replication. Am J Psychiatry. 2006 Apr;163(4):716-23.</a:t>
            </a:r>
          </a:p>
          <a:p>
            <a:pPr lvl="0"/>
            <a:r>
              <a:rPr lang="en-US" sz="2500" dirty="0"/>
              <a:t>Kessler RC, Berglund P, </a:t>
            </a:r>
            <a:r>
              <a:rPr lang="en-US" sz="2500" dirty="0" err="1"/>
              <a:t>Demler</a:t>
            </a:r>
            <a:r>
              <a:rPr lang="en-US" sz="2500" dirty="0"/>
              <a:t> O, </a:t>
            </a:r>
            <a:r>
              <a:rPr lang="en-US" sz="2500" dirty="0" err="1"/>
              <a:t>Jin</a:t>
            </a:r>
            <a:r>
              <a:rPr lang="en-US" sz="2500" dirty="0"/>
              <a:t> R, </a:t>
            </a:r>
            <a:r>
              <a:rPr lang="en-US" sz="2500" dirty="0" err="1"/>
              <a:t>Merikangas</a:t>
            </a:r>
            <a:r>
              <a:rPr lang="en-US" sz="2500" dirty="0"/>
              <a:t> KR, Walters EE. Lifetime prevalence and age-of-onset distributions of DSM-IV disorders in the National Comorbidity Survey Replication. Arch Gen Psychiatry. 2005 Jun;62(6):593-602.</a:t>
            </a:r>
          </a:p>
          <a:p>
            <a:pPr lvl="0"/>
            <a:r>
              <a:rPr lang="en-US" sz="2500" dirty="0"/>
              <a:t>Canadian Attention Deficit Hyperactivity Disorder Resource Alliance (CADDRA): Canadian ADHD Practice Guidelines, Third Edition, Toronto ON; CADDRA, 2011.</a:t>
            </a:r>
          </a:p>
          <a:p>
            <a:pPr lvl="0"/>
            <a:r>
              <a:rPr lang="en-US" sz="2500" dirty="0"/>
              <a:t>Breslau, Joshua et al. Childhood and adolescent onset psychiatric disorders, substance use, and failure to graduate high school on time. </a:t>
            </a:r>
          </a:p>
          <a:p>
            <a:pPr lvl="0"/>
            <a:r>
              <a:rPr lang="en-US" sz="2500" dirty="0"/>
              <a:t>Journal of Psychiatric Research 2011 March;45(3):295–301</a:t>
            </a:r>
          </a:p>
          <a:p>
            <a:pPr lvl="0"/>
            <a:r>
              <a:rPr lang="en-US" sz="2500" dirty="0" err="1"/>
              <a:t>Kuriyan</a:t>
            </a:r>
            <a:r>
              <a:rPr lang="en-US" sz="2500" dirty="0"/>
              <a:t>, </a:t>
            </a:r>
            <a:r>
              <a:rPr lang="en-US" sz="2500" dirty="0" err="1"/>
              <a:t>Aparajita</a:t>
            </a:r>
            <a:r>
              <a:rPr lang="en-US" sz="2500" dirty="0"/>
              <a:t> B. et al. (Young Adult Educational and Vocational Outcomes of Children Diagnosed with ADHD. Journal of Abnormal Child Psychology. 2013 Jan;41(1):27–41</a:t>
            </a:r>
          </a:p>
          <a:p>
            <a:pPr lvl="0"/>
            <a:r>
              <a:rPr lang="en-US" sz="2500" dirty="0"/>
              <a:t>Barkley, RA, Cox D.  A review of driving risks and impairments associated with attention-deficit/hyperactivity disorder and the effects of stimulant medication on driving performance. Journal of Safety Research 2007;38(1):113–128.</a:t>
            </a:r>
          </a:p>
          <a:p>
            <a:pPr lvl="0"/>
            <a:r>
              <a:rPr lang="en-US" sz="2500" dirty="0"/>
              <a:t>Chang Z, Quinn PD, </a:t>
            </a:r>
            <a:r>
              <a:rPr lang="en-US" sz="2500" dirty="0" err="1"/>
              <a:t>Hur</a:t>
            </a:r>
            <a:r>
              <a:rPr lang="en-US" sz="2500" dirty="0"/>
              <a:t> K, et al. Association Between Medication Use for Attention-Deficit/Hyperactivity Disorder and Risk of Motor Vehicle Crashes. JAMA Psychiatry. 2017;74(6):597–603. </a:t>
            </a:r>
          </a:p>
          <a:p>
            <a:pPr lvl="0"/>
            <a:r>
              <a:rPr lang="en-US" sz="2500" dirty="0"/>
              <a:t>Cassidy, Theresa A. et al. Nonmedical Use and Diversion of ADHD Stimulants Among U.S. Adults Ages 18–49: A National Internet Survey. Journal of Attention Disorders. 2015;19(7):630–640.</a:t>
            </a:r>
          </a:p>
          <a:p>
            <a:pPr lvl="0"/>
            <a:r>
              <a:rPr lang="en-US" sz="2500" dirty="0" err="1"/>
              <a:t>Kollins</a:t>
            </a:r>
            <a:r>
              <a:rPr lang="en-US" sz="2500" dirty="0"/>
              <a:t> SH. ADHD, substance use disorders, and psychostimulant treatment: current literature and treatment guidelines. J </a:t>
            </a:r>
            <a:r>
              <a:rPr lang="en-US" sz="2500" dirty="0" err="1"/>
              <a:t>Atten</a:t>
            </a:r>
            <a:r>
              <a:rPr lang="en-US" sz="2500" dirty="0"/>
              <a:t> </a:t>
            </a:r>
            <a:r>
              <a:rPr lang="en-US" sz="2500" dirty="0" err="1"/>
              <a:t>Disord</a:t>
            </a:r>
            <a:r>
              <a:rPr lang="en-US" sz="2500" dirty="0"/>
              <a:t>. 2008 Sep;12(2):115-25. </a:t>
            </a:r>
          </a:p>
          <a:p>
            <a:pPr lvl="0"/>
            <a:r>
              <a:rPr lang="en-US" sz="2500" dirty="0" err="1"/>
              <a:t>Wilens</a:t>
            </a:r>
            <a:r>
              <a:rPr lang="en-US" sz="2500" dirty="0"/>
              <a:t> TE, Morrison NR, Prince J. An update on the pharmacotherapy of attention-deficit/hyperactivity disorder in adults. Expert Rev </a:t>
            </a:r>
            <a:r>
              <a:rPr lang="en-US" sz="2500" dirty="0" err="1"/>
              <a:t>Neurother</a:t>
            </a:r>
            <a:r>
              <a:rPr lang="en-US" sz="2500" dirty="0"/>
              <a:t> 2011; 11:1443. </a:t>
            </a:r>
          </a:p>
          <a:p>
            <a:pPr lvl="0"/>
            <a:r>
              <a:rPr lang="en-US" sz="2500" dirty="0" err="1"/>
              <a:t>Meszaros</a:t>
            </a:r>
            <a:r>
              <a:rPr lang="en-US" sz="2500" dirty="0"/>
              <a:t> A, </a:t>
            </a:r>
            <a:r>
              <a:rPr lang="en-US" sz="2500" dirty="0" err="1"/>
              <a:t>Czobor</a:t>
            </a:r>
            <a:r>
              <a:rPr lang="en-US" sz="2500" dirty="0"/>
              <a:t> P, </a:t>
            </a:r>
            <a:r>
              <a:rPr lang="en-US" sz="2500" dirty="0" err="1"/>
              <a:t>Balint</a:t>
            </a:r>
            <a:r>
              <a:rPr lang="en-US" sz="2500" dirty="0"/>
              <a:t> S, et al. Pharmacotherapy of adult attention deficit hyperactivity disorder: a meta-analysis. </a:t>
            </a:r>
            <a:r>
              <a:rPr lang="en-US" sz="2500" dirty="0" err="1"/>
              <a:t>Int</a:t>
            </a:r>
            <a:r>
              <a:rPr lang="en-US" sz="2500" dirty="0"/>
              <a:t> J </a:t>
            </a:r>
            <a:r>
              <a:rPr lang="en-US" sz="2500" dirty="0" err="1"/>
              <a:t>Neuropsychopharmacol</a:t>
            </a:r>
            <a:r>
              <a:rPr lang="en-US" sz="2500" dirty="0"/>
              <a:t> 2009; 12: 1137</a:t>
            </a:r>
          </a:p>
          <a:p>
            <a:pPr marL="0" indent="0">
              <a:buNone/>
            </a:pPr>
            <a:endParaRPr lang="en-US" dirty="0"/>
          </a:p>
        </p:txBody>
      </p:sp>
    </p:spTree>
    <p:extLst>
      <p:ext uri="{BB962C8B-B14F-4D97-AF65-F5344CB8AC3E}">
        <p14:creationId xmlns:p14="http://schemas.microsoft.com/office/powerpoint/2010/main" val="178587698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71450" y="1447800"/>
            <a:ext cx="8801100" cy="5410200"/>
          </a:xfrm>
        </p:spPr>
        <p:txBody>
          <a:bodyPr>
            <a:noAutofit/>
          </a:bodyPr>
          <a:lstStyle/>
          <a:p>
            <a:pPr lvl="0"/>
            <a:r>
              <a:rPr lang="en-US" sz="1000" dirty="0" err="1"/>
              <a:t>Rosler</a:t>
            </a:r>
            <a:r>
              <a:rPr lang="en-US" sz="1000" dirty="0"/>
              <a:t> M, Fischer R, </a:t>
            </a:r>
            <a:r>
              <a:rPr lang="en-US" sz="1000" dirty="0" err="1"/>
              <a:t>Ammer</a:t>
            </a:r>
            <a:r>
              <a:rPr lang="en-US" sz="1000" dirty="0"/>
              <a:t> R, et al. A randomized, placebo-controlled, 24-week study of low dose extended-release methylphenidate in adult with attention-deficit/hyperactivity disorder. </a:t>
            </a:r>
            <a:r>
              <a:rPr lang="en-US" sz="1000" dirty="0" err="1"/>
              <a:t>Eur</a:t>
            </a:r>
            <a:r>
              <a:rPr lang="en-US" sz="1000" dirty="0"/>
              <a:t> Arch Psychiatry </a:t>
            </a:r>
            <a:r>
              <a:rPr lang="en-US" sz="1000" dirty="0" err="1"/>
              <a:t>Clin</a:t>
            </a:r>
            <a:r>
              <a:rPr lang="en-US" sz="1000" dirty="0"/>
              <a:t> </a:t>
            </a:r>
            <a:r>
              <a:rPr lang="en-US" sz="1000" dirty="0" err="1"/>
              <a:t>Neurosci</a:t>
            </a:r>
            <a:r>
              <a:rPr lang="en-US" sz="1000" dirty="0"/>
              <a:t> 2009; 259-120. </a:t>
            </a:r>
          </a:p>
          <a:p>
            <a:pPr lvl="0"/>
            <a:r>
              <a:rPr lang="en-US" sz="1000" dirty="0" err="1"/>
              <a:t>Wender</a:t>
            </a:r>
            <a:r>
              <a:rPr lang="en-US" sz="1000" dirty="0"/>
              <a:t> PH, </a:t>
            </a:r>
            <a:r>
              <a:rPr lang="en-US" sz="1000" dirty="0" err="1"/>
              <a:t>Reimherr</a:t>
            </a:r>
            <a:r>
              <a:rPr lang="en-US" sz="1000" dirty="0"/>
              <a:t> FW, Marchant BK, et al. A one-year trial of methylphenidate in the treatment of ADHD. J </a:t>
            </a:r>
            <a:r>
              <a:rPr lang="en-US" sz="1000" dirty="0" err="1"/>
              <a:t>Atten</a:t>
            </a:r>
            <a:r>
              <a:rPr lang="en-US" sz="1000" dirty="0"/>
              <a:t> </a:t>
            </a:r>
            <a:r>
              <a:rPr lang="en-US" sz="1000" dirty="0" err="1"/>
              <a:t>Disord</a:t>
            </a:r>
            <a:r>
              <a:rPr lang="en-US" sz="1000" dirty="0"/>
              <a:t> 2001; 15:36</a:t>
            </a:r>
          </a:p>
          <a:p>
            <a:pPr lvl="0"/>
            <a:r>
              <a:rPr lang="en-US" sz="1000" dirty="0" err="1"/>
              <a:t>Faraone</a:t>
            </a:r>
            <a:r>
              <a:rPr lang="en-US" sz="1000" dirty="0"/>
              <a:t> SV, </a:t>
            </a:r>
            <a:r>
              <a:rPr lang="en-US" sz="1000" dirty="0" err="1"/>
              <a:t>Glatt</a:t>
            </a:r>
            <a:r>
              <a:rPr lang="en-US" sz="1000" dirty="0"/>
              <a:t> SJ. A comparison of the efficacy of medication for adult attention-deficit/hyperactivity disorder using meta-analysis of effect sizes. J </a:t>
            </a:r>
            <a:r>
              <a:rPr lang="en-US" sz="1000" dirty="0" err="1"/>
              <a:t>Clin</a:t>
            </a:r>
            <a:r>
              <a:rPr lang="en-US" sz="1000" dirty="0"/>
              <a:t> Psychiatry 2010; 71: 754.</a:t>
            </a:r>
          </a:p>
          <a:p>
            <a:pPr lvl="0"/>
            <a:r>
              <a:rPr lang="en-US" sz="1000" dirty="0" err="1"/>
              <a:t>Bukstein</a:t>
            </a:r>
            <a:r>
              <a:rPr lang="en-US" sz="1000" dirty="0"/>
              <a:t> OG. Therapeutic challenges of attention-deficit hyperactivity disorder with substance use disorder. Expert </a:t>
            </a:r>
            <a:r>
              <a:rPr lang="en-US" sz="1000" dirty="0" err="1"/>
              <a:t>Rve</a:t>
            </a:r>
            <a:r>
              <a:rPr lang="en-US" sz="1000" dirty="0"/>
              <a:t> </a:t>
            </a:r>
            <a:r>
              <a:rPr lang="en-US" sz="1000" dirty="0" err="1"/>
              <a:t>Neurother</a:t>
            </a:r>
            <a:r>
              <a:rPr lang="en-US" sz="1000" dirty="0"/>
              <a:t> 2006; 6:541</a:t>
            </a:r>
          </a:p>
          <a:p>
            <a:pPr lvl="0"/>
            <a:r>
              <a:rPr lang="en-US" sz="1000" dirty="0" err="1"/>
              <a:t>Upadhyaya</a:t>
            </a:r>
            <a:r>
              <a:rPr lang="en-US" sz="1000" dirty="0"/>
              <a:t>, HP, </a:t>
            </a:r>
            <a:r>
              <a:rPr lang="en-US" sz="1000" dirty="0" err="1"/>
              <a:t>Desaiah</a:t>
            </a:r>
            <a:r>
              <a:rPr lang="en-US" sz="1000" dirty="0"/>
              <a:t> D, </a:t>
            </a:r>
            <a:r>
              <a:rPr lang="en-US" sz="1000" dirty="0" err="1"/>
              <a:t>Schuh</a:t>
            </a:r>
            <a:r>
              <a:rPr lang="en-US" sz="1000" dirty="0"/>
              <a:t> KJ, et al. A review of the abuse potential assessment of </a:t>
            </a:r>
            <a:r>
              <a:rPr lang="en-US" sz="1000" dirty="0" err="1"/>
              <a:t>atomoxetine</a:t>
            </a:r>
            <a:r>
              <a:rPr lang="en-US" sz="1000" dirty="0"/>
              <a:t>: a </a:t>
            </a:r>
            <a:r>
              <a:rPr lang="en-US" sz="1000" dirty="0" err="1"/>
              <a:t>nonstimulant</a:t>
            </a:r>
            <a:r>
              <a:rPr lang="en-US" sz="1000" dirty="0"/>
              <a:t> medication for attention-deficit/hyperactivity disorder. </a:t>
            </a:r>
            <a:r>
              <a:rPr lang="en-US" sz="1000" dirty="0" err="1"/>
              <a:t>Pscyhopharmocology</a:t>
            </a:r>
            <a:r>
              <a:rPr lang="en-US" sz="1000" dirty="0"/>
              <a:t> (</a:t>
            </a:r>
            <a:r>
              <a:rPr lang="en-US" sz="1000" dirty="0" err="1"/>
              <a:t>Berl</a:t>
            </a:r>
            <a:r>
              <a:rPr lang="en-US" sz="1000" dirty="0"/>
              <a:t>) 2013; 226: 189. </a:t>
            </a:r>
          </a:p>
          <a:p>
            <a:pPr lvl="0"/>
            <a:r>
              <a:rPr lang="en-US" sz="1000" dirty="0" err="1"/>
              <a:t>Bymaster</a:t>
            </a:r>
            <a:r>
              <a:rPr lang="en-US" sz="1000" dirty="0"/>
              <a:t> FP, </a:t>
            </a:r>
            <a:r>
              <a:rPr lang="en-US" sz="1000" dirty="0" err="1"/>
              <a:t>Katner</a:t>
            </a:r>
            <a:r>
              <a:rPr lang="en-US" sz="1000" dirty="0"/>
              <a:t> JS, Nelson DL, et al. </a:t>
            </a:r>
            <a:r>
              <a:rPr lang="en-US" sz="1000" dirty="0" err="1"/>
              <a:t>Atomoxetine</a:t>
            </a:r>
            <a:r>
              <a:rPr lang="en-US" sz="1000" dirty="0"/>
              <a:t> increases extracellular levels of norepinephrine and dopamine in prefrontal cortex of rat: a potential mechanism of efficacy in attention deficit/hyperactivity disorder,. </a:t>
            </a:r>
            <a:r>
              <a:rPr lang="en-US" sz="1000" dirty="0" err="1"/>
              <a:t>Neuropsychopharmacology</a:t>
            </a:r>
            <a:r>
              <a:rPr lang="en-US" sz="1000" dirty="0"/>
              <a:t> 2002; 27: 699, </a:t>
            </a:r>
          </a:p>
          <a:p>
            <a:pPr lvl="0"/>
            <a:r>
              <a:rPr lang="en-US" sz="1000" dirty="0"/>
              <a:t>Michelson D, Adler L, Spencer T, et al. </a:t>
            </a:r>
            <a:r>
              <a:rPr lang="en-US" sz="1000" dirty="0" err="1"/>
              <a:t>Atomoxetine</a:t>
            </a:r>
            <a:r>
              <a:rPr lang="en-US" sz="1000" dirty="0"/>
              <a:t> in </a:t>
            </a:r>
            <a:r>
              <a:rPr lang="en-US" sz="1000" dirty="0" err="1"/>
              <a:t>adultswith</a:t>
            </a:r>
            <a:r>
              <a:rPr lang="en-US" sz="1000" dirty="0"/>
              <a:t> ADHD: two randomized, placebo-controlled studies. </a:t>
            </a:r>
            <a:r>
              <a:rPr lang="en-US" sz="1000" dirty="0" err="1"/>
              <a:t>Biol</a:t>
            </a:r>
            <a:r>
              <a:rPr lang="en-US" sz="1000" dirty="0"/>
              <a:t> Psychiatry 2003; 53: 112. </a:t>
            </a:r>
          </a:p>
          <a:p>
            <a:pPr lvl="0"/>
            <a:r>
              <a:rPr lang="en-US" sz="1000" dirty="0"/>
              <a:t>Adler, LA, Spencer, T, Brown TE, et al. Once-daily </a:t>
            </a:r>
            <a:r>
              <a:rPr lang="en-US" sz="1000" dirty="0" err="1"/>
              <a:t>atomoxetine</a:t>
            </a:r>
            <a:r>
              <a:rPr lang="en-US" sz="1000" dirty="0"/>
              <a:t> for adult ADHD: a 6-month, double-blind trial. J </a:t>
            </a:r>
            <a:r>
              <a:rPr lang="en-US" sz="1000" dirty="0" err="1"/>
              <a:t>Clin</a:t>
            </a:r>
            <a:r>
              <a:rPr lang="en-US" sz="1000" dirty="0"/>
              <a:t> </a:t>
            </a:r>
            <a:r>
              <a:rPr lang="en-US" sz="1000" dirty="0" err="1"/>
              <a:t>Psychopharmacol</a:t>
            </a:r>
            <a:r>
              <a:rPr lang="en-US" sz="1000" dirty="0"/>
              <a:t> 2009; 29:44. </a:t>
            </a:r>
          </a:p>
          <a:p>
            <a:pPr lvl="0"/>
            <a:r>
              <a:rPr lang="en-US" sz="1000" dirty="0" err="1"/>
              <a:t>Maneeton</a:t>
            </a:r>
            <a:r>
              <a:rPr lang="en-US" sz="1000" dirty="0"/>
              <a:t>, N, </a:t>
            </a:r>
            <a:r>
              <a:rPr lang="en-US" sz="1000" dirty="0" err="1"/>
              <a:t>Maneeton</a:t>
            </a:r>
            <a:r>
              <a:rPr lang="en-US" sz="1000" dirty="0"/>
              <a:t> B, </a:t>
            </a:r>
            <a:r>
              <a:rPr lang="en-US" sz="1000" dirty="0" err="1"/>
              <a:t>Srisurapanont</a:t>
            </a:r>
            <a:r>
              <a:rPr lang="en-US" sz="1000" dirty="0"/>
              <a:t> M, Martin, SD. </a:t>
            </a:r>
            <a:r>
              <a:rPr lang="en-US" sz="1000" dirty="0" err="1"/>
              <a:t>Buprorion</a:t>
            </a:r>
            <a:r>
              <a:rPr lang="en-US" sz="1000" dirty="0"/>
              <a:t> for adults with ADHD: meta-</a:t>
            </a:r>
            <a:r>
              <a:rPr lang="en-US" sz="1000" dirty="0" err="1"/>
              <a:t>anaylsis</a:t>
            </a:r>
            <a:r>
              <a:rPr lang="en-US" sz="1000" dirty="0"/>
              <a:t> of randomized, placebo-controlled trials. Psychiatry </a:t>
            </a:r>
            <a:r>
              <a:rPr lang="en-US" sz="1000" dirty="0" err="1"/>
              <a:t>Clin</a:t>
            </a:r>
            <a:r>
              <a:rPr lang="en-US" sz="1000" dirty="0"/>
              <a:t> </a:t>
            </a:r>
            <a:r>
              <a:rPr lang="en-US" sz="1000" dirty="0" err="1"/>
              <a:t>Neurosci</a:t>
            </a:r>
            <a:r>
              <a:rPr lang="en-US" sz="1000" dirty="0"/>
              <a:t> 2011; 65: 611</a:t>
            </a:r>
          </a:p>
          <a:p>
            <a:pPr lvl="0"/>
            <a:r>
              <a:rPr lang="en-US" sz="1000" dirty="0" err="1"/>
              <a:t>Wilens</a:t>
            </a:r>
            <a:r>
              <a:rPr lang="en-US" sz="1000" dirty="0"/>
              <a:t> TE, </a:t>
            </a:r>
            <a:r>
              <a:rPr lang="en-US" sz="1000" dirty="0" err="1"/>
              <a:t>Biederman</a:t>
            </a:r>
            <a:r>
              <a:rPr lang="en-US" sz="1000" dirty="0"/>
              <a:t> J, Prince J, et al. Six-week, double-blind, placebo-controlled study of </a:t>
            </a:r>
            <a:r>
              <a:rPr lang="en-US" sz="1000" dirty="0" err="1"/>
              <a:t>desipramine</a:t>
            </a:r>
            <a:r>
              <a:rPr lang="en-US" sz="1000" dirty="0"/>
              <a:t> for adult ADHD. Am J Psychiatry 1996; 153: 1147. </a:t>
            </a:r>
          </a:p>
          <a:p>
            <a:pPr lvl="0"/>
            <a:r>
              <a:rPr lang="en-US" sz="1000" dirty="0"/>
              <a:t>Butterfield, ME, </a:t>
            </a:r>
            <a:r>
              <a:rPr lang="en-US" sz="1000" dirty="0" err="1"/>
              <a:t>Saal</a:t>
            </a:r>
            <a:r>
              <a:rPr lang="en-US" sz="1000" dirty="0"/>
              <a:t> J, Young B, Young JL. Supplementary </a:t>
            </a:r>
            <a:r>
              <a:rPr lang="en-US" sz="1000" dirty="0" err="1"/>
              <a:t>guanfacine</a:t>
            </a:r>
            <a:r>
              <a:rPr lang="en-US" sz="1000" dirty="0"/>
              <a:t> HCL as a treatment of ADHD in adults: A double-blind, placebo-controlled study. Psychiatry Res 2016; 236: 136. </a:t>
            </a:r>
          </a:p>
          <a:p>
            <a:pPr lvl="0"/>
            <a:r>
              <a:rPr lang="en-US" sz="1000" dirty="0"/>
              <a:t>Taylor, FB, Russo J. Comparing </a:t>
            </a:r>
            <a:r>
              <a:rPr lang="en-US" sz="1000" dirty="0" err="1"/>
              <a:t>guanfacine</a:t>
            </a:r>
            <a:r>
              <a:rPr lang="en-US" sz="1000" dirty="0"/>
              <a:t> and </a:t>
            </a:r>
            <a:r>
              <a:rPr lang="en-US" sz="1000" dirty="0" err="1"/>
              <a:t>dextroamphetamine</a:t>
            </a:r>
            <a:r>
              <a:rPr lang="en-US" sz="1000" dirty="0"/>
              <a:t> for the treatment of adult ADHD. J </a:t>
            </a:r>
            <a:r>
              <a:rPr lang="en-US" sz="1000" dirty="0" err="1"/>
              <a:t>Clin</a:t>
            </a:r>
            <a:r>
              <a:rPr lang="en-US" sz="1000" dirty="0"/>
              <a:t> </a:t>
            </a:r>
            <a:r>
              <a:rPr lang="en-US" sz="1000" dirty="0" err="1"/>
              <a:t>Psychopharmacol</a:t>
            </a:r>
            <a:r>
              <a:rPr lang="en-US" sz="1000" dirty="0"/>
              <a:t> 2001. 21: 223. </a:t>
            </a:r>
          </a:p>
          <a:p>
            <a:pPr lvl="0"/>
            <a:r>
              <a:rPr lang="en-US" sz="1000" dirty="0" err="1"/>
              <a:t>Cherkasova</a:t>
            </a:r>
            <a:r>
              <a:rPr lang="en-US" sz="1000" dirty="0"/>
              <a:t> MV, French </a:t>
            </a:r>
            <a:r>
              <a:rPr lang="en-US" sz="1000" dirty="0" err="1"/>
              <a:t>lR</a:t>
            </a:r>
            <a:r>
              <a:rPr lang="en-US" sz="1000" dirty="0"/>
              <a:t>, </a:t>
            </a:r>
            <a:r>
              <a:rPr lang="en-US" sz="1000" dirty="0" err="1"/>
              <a:t>Syer</a:t>
            </a:r>
            <a:r>
              <a:rPr lang="en-US" sz="1000" dirty="0"/>
              <a:t> CA, et a. Efficacy of cognitive behavioral therapy with and without medication for adults with ADHD. J </a:t>
            </a:r>
            <a:r>
              <a:rPr lang="en-US" sz="1000" dirty="0" err="1"/>
              <a:t>Atten</a:t>
            </a:r>
            <a:r>
              <a:rPr lang="en-US" sz="1000" dirty="0"/>
              <a:t> </a:t>
            </a:r>
            <a:r>
              <a:rPr lang="en-US" sz="1000" dirty="0" err="1"/>
              <a:t>Disord</a:t>
            </a:r>
            <a:r>
              <a:rPr lang="en-US" sz="1000" dirty="0"/>
              <a:t> 2016; 1087054716671197</a:t>
            </a:r>
          </a:p>
          <a:p>
            <a:pPr lvl="0"/>
            <a:r>
              <a:rPr lang="en-US" sz="1000" dirty="0"/>
              <a:t>Young S, </a:t>
            </a:r>
            <a:r>
              <a:rPr lang="en-US" sz="1000" dirty="0" err="1"/>
              <a:t>Khondoker</a:t>
            </a:r>
            <a:r>
              <a:rPr lang="en-US" sz="1000" dirty="0"/>
              <a:t> M, </a:t>
            </a:r>
            <a:r>
              <a:rPr lang="en-US" sz="1000" dirty="0" err="1"/>
              <a:t>Emilsson</a:t>
            </a:r>
            <a:r>
              <a:rPr lang="en-US" sz="1000" dirty="0"/>
              <a:t> B, et al. Cognitive behavioral therapy in medication -treated adults with ADHD and co-morbid psychopathology: a randomized control trial using multi-level analysis. </a:t>
            </a:r>
            <a:r>
              <a:rPr lang="en-US" sz="1000" dirty="0" err="1"/>
              <a:t>Psychol</a:t>
            </a:r>
            <a:r>
              <a:rPr lang="en-US" sz="1000" dirty="0"/>
              <a:t> Med 2015; 45: 2793. </a:t>
            </a:r>
          </a:p>
          <a:p>
            <a:pPr lvl="0"/>
            <a:r>
              <a:rPr lang="en-US" sz="1000" dirty="0" err="1"/>
              <a:t>Huybrechts</a:t>
            </a:r>
            <a:r>
              <a:rPr lang="en-US" sz="1000" dirty="0"/>
              <a:t> KF </a:t>
            </a:r>
            <a:r>
              <a:rPr lang="en-US" sz="1000" dirty="0" err="1"/>
              <a:t>Broms</a:t>
            </a:r>
            <a:r>
              <a:rPr lang="en-US" sz="1000" dirty="0"/>
              <a:t> G, Christensen LB et al. Association between methylphenidate and amphetamine use in pregnancy and risk of congenital malformations: A cohort study from the international pregnancy safety study consortium. JAMA Psychiatry 2018; 75: 167.</a:t>
            </a:r>
          </a:p>
          <a:p>
            <a:pPr lvl="0"/>
            <a:r>
              <a:rPr lang="en-US" sz="1000" dirty="0"/>
              <a:t>Anderson KN, Ailes EC, Danielson M, et al. ADHD medication prescription claims among privately insured women aged 15-44 years: United states, 2003-2015. MMWR </a:t>
            </a:r>
            <a:r>
              <a:rPr lang="en-US" sz="1000" dirty="0" err="1"/>
              <a:t>Morb</a:t>
            </a:r>
            <a:r>
              <a:rPr lang="en-US" sz="1000" dirty="0"/>
              <a:t> Mortal </a:t>
            </a:r>
            <a:r>
              <a:rPr lang="en-US" sz="1000" dirty="0" err="1"/>
              <a:t>Wkly</a:t>
            </a:r>
            <a:r>
              <a:rPr lang="en-US" sz="1000" dirty="0"/>
              <a:t> Rep 2018; 67: 66.</a:t>
            </a:r>
          </a:p>
        </p:txBody>
      </p:sp>
      <p:sp>
        <p:nvSpPr>
          <p:cNvPr id="5" name="Title 2"/>
          <p:cNvSpPr>
            <a:spLocks noGrp="1"/>
          </p:cNvSpPr>
          <p:nvPr>
            <p:ph type="title"/>
          </p:nvPr>
        </p:nvSpPr>
        <p:spPr>
          <a:xfrm>
            <a:off x="457200" y="685800"/>
            <a:ext cx="8229600" cy="685800"/>
          </a:xfrm>
        </p:spPr>
        <p:txBody>
          <a:bodyPr>
            <a:normAutofit fontScale="90000"/>
          </a:bodyPr>
          <a:lstStyle/>
          <a:p>
            <a:r>
              <a:rPr lang="en-US" dirty="0" smtClean="0"/>
              <a:t>References Cont.</a:t>
            </a:r>
            <a:endParaRPr lang="en-US" dirty="0"/>
          </a:p>
        </p:txBody>
      </p:sp>
    </p:spTree>
    <p:extLst>
      <p:ext uri="{BB962C8B-B14F-4D97-AF65-F5344CB8AC3E}">
        <p14:creationId xmlns:p14="http://schemas.microsoft.com/office/powerpoint/2010/main" val="194430111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loud Callout 4"/>
          <p:cNvSpPr/>
          <p:nvPr/>
        </p:nvSpPr>
        <p:spPr>
          <a:xfrm>
            <a:off x="228600" y="1295400"/>
            <a:ext cx="8839200" cy="4800600"/>
          </a:xfrm>
          <a:prstGeom prst="cloudCallout">
            <a:avLst>
              <a:gd name="adj1" fmla="val -48385"/>
              <a:gd name="adj2" fmla="val 49234"/>
            </a:avLst>
          </a:prstGeom>
          <a:solidFill>
            <a:schemeClr val="accent1">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199" y="677008"/>
            <a:ext cx="8229600" cy="685800"/>
          </a:xfrm>
        </p:spPr>
        <p:txBody>
          <a:bodyPr>
            <a:normAutofit fontScale="90000"/>
          </a:bodyPr>
          <a:lstStyle/>
          <a:p>
            <a:r>
              <a:rPr lang="en-US" dirty="0" smtClean="0"/>
              <a:t>Questions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16559" y="1524000"/>
            <a:ext cx="4663281" cy="4663281"/>
          </a:xfrm>
        </p:spPr>
      </p:pic>
    </p:spTree>
    <p:extLst>
      <p:ext uri="{BB962C8B-B14F-4D97-AF65-F5344CB8AC3E}">
        <p14:creationId xmlns:p14="http://schemas.microsoft.com/office/powerpoint/2010/main" val="3859454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CD2D8-FF9A-544F-B99F-527099C34FE0}"/>
              </a:ext>
            </a:extLst>
          </p:cNvPr>
          <p:cNvSpPr>
            <a:spLocks noGrp="1"/>
          </p:cNvSpPr>
          <p:nvPr>
            <p:ph type="title"/>
          </p:nvPr>
        </p:nvSpPr>
        <p:spPr>
          <a:xfrm>
            <a:off x="457200" y="1066800"/>
            <a:ext cx="8229600" cy="685800"/>
          </a:xfrm>
        </p:spPr>
        <p:txBody>
          <a:bodyPr>
            <a:normAutofit fontScale="90000"/>
          </a:bodyPr>
          <a:lstStyle/>
          <a:p>
            <a:r>
              <a:rPr lang="en-US" dirty="0"/>
              <a:t>ADHD in Adults – Statistics</a:t>
            </a:r>
            <a:br>
              <a:rPr lang="en-US" dirty="0"/>
            </a:br>
            <a:endParaRPr lang="en-US" dirty="0"/>
          </a:p>
        </p:txBody>
      </p:sp>
      <p:sp>
        <p:nvSpPr>
          <p:cNvPr id="3" name="Content Placeholder 2">
            <a:extLst>
              <a:ext uri="{FF2B5EF4-FFF2-40B4-BE49-F238E27FC236}">
                <a16:creationId xmlns:a16="http://schemas.microsoft.com/office/drawing/2014/main" id="{6DCA7F34-36B1-5249-B4CC-7ABD427DC3D5}"/>
              </a:ext>
            </a:extLst>
          </p:cNvPr>
          <p:cNvSpPr>
            <a:spLocks noGrp="1"/>
          </p:cNvSpPr>
          <p:nvPr>
            <p:ph idx="1"/>
          </p:nvPr>
        </p:nvSpPr>
        <p:spPr>
          <a:xfrm>
            <a:off x="1028700" y="1951037"/>
            <a:ext cx="7086600" cy="2392363"/>
          </a:xfrm>
        </p:spPr>
        <p:txBody>
          <a:bodyPr>
            <a:normAutofit fontScale="85000" lnSpcReduction="20000"/>
          </a:bodyPr>
          <a:lstStyle/>
          <a:p>
            <a:r>
              <a:rPr lang="en-US" dirty="0"/>
              <a:t>1/3 of children diagnosed with ADHD continue symptoms in </a:t>
            </a:r>
            <a:r>
              <a:rPr lang="en-US" dirty="0" smtClean="0"/>
              <a:t>adulthood (</a:t>
            </a:r>
            <a:r>
              <a:rPr lang="en-US" i="1" dirty="0" err="1" smtClean="0"/>
              <a:t>Barbaresi</a:t>
            </a:r>
            <a:r>
              <a:rPr lang="en-US" dirty="0" smtClean="0"/>
              <a:t>)</a:t>
            </a:r>
            <a:endParaRPr lang="en-US" baseline="30000" dirty="0"/>
          </a:p>
          <a:p>
            <a:pPr lvl="1"/>
            <a:r>
              <a:rPr lang="en-US" dirty="0"/>
              <a:t>11% of children (15% of boys)</a:t>
            </a:r>
          </a:p>
          <a:p>
            <a:r>
              <a:rPr lang="en-US" dirty="0"/>
              <a:t>4.4% of adults have ADHD (overall prevalence age </a:t>
            </a:r>
            <a:r>
              <a:rPr lang="en-US" dirty="0" smtClean="0"/>
              <a:t>18-44) (</a:t>
            </a:r>
            <a:r>
              <a:rPr lang="en-US" i="1" dirty="0" smtClean="0"/>
              <a:t>Kessler</a:t>
            </a:r>
            <a:r>
              <a:rPr lang="en-US" dirty="0" smtClean="0"/>
              <a:t>)</a:t>
            </a:r>
            <a:endParaRPr lang="en-US" dirty="0"/>
          </a:p>
          <a:p>
            <a:r>
              <a:rPr lang="en-US" dirty="0"/>
              <a:t>8.1 % lifetime prevalence of ADHD (age 18-44)</a:t>
            </a:r>
          </a:p>
          <a:p>
            <a:endParaRPr lang="en-US" dirty="0"/>
          </a:p>
        </p:txBody>
      </p:sp>
    </p:spTree>
    <p:extLst>
      <p:ext uri="{BB962C8B-B14F-4D97-AF65-F5344CB8AC3E}">
        <p14:creationId xmlns:p14="http://schemas.microsoft.com/office/powerpoint/2010/main" val="1992488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52B52-1B9D-234A-9265-9A30C23150F6}"/>
              </a:ext>
            </a:extLst>
          </p:cNvPr>
          <p:cNvSpPr txBox="1">
            <a:spLocks/>
          </p:cNvSpPr>
          <p:nvPr/>
        </p:nvSpPr>
        <p:spPr>
          <a:xfrm>
            <a:off x="-609600" y="894385"/>
            <a:ext cx="10439400" cy="1233488"/>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t>ADHD in Adults – Diagnosis – DSM-5</a:t>
            </a:r>
            <a:endParaRPr lang="en-US" sz="4000" dirty="0"/>
          </a:p>
        </p:txBody>
      </p:sp>
      <p:sp>
        <p:nvSpPr>
          <p:cNvPr id="3" name="Content Placeholder 2">
            <a:extLst>
              <a:ext uri="{FF2B5EF4-FFF2-40B4-BE49-F238E27FC236}">
                <a16:creationId xmlns:a16="http://schemas.microsoft.com/office/drawing/2014/main" id="{46FD7754-EB20-2A4B-B856-80424323D553}"/>
              </a:ext>
            </a:extLst>
          </p:cNvPr>
          <p:cNvSpPr txBox="1">
            <a:spLocks/>
          </p:cNvSpPr>
          <p:nvPr/>
        </p:nvSpPr>
        <p:spPr>
          <a:xfrm>
            <a:off x="381000" y="2193584"/>
            <a:ext cx="8279423" cy="3597616"/>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800" dirty="0" smtClean="0"/>
              <a:t>Persistent pattern of inattention and/or hyperactivity-impulsivity that interferes with activity</a:t>
            </a:r>
          </a:p>
          <a:p>
            <a:r>
              <a:rPr lang="en-US" sz="2800" dirty="0" smtClean="0"/>
              <a:t>Several </a:t>
            </a:r>
            <a:r>
              <a:rPr lang="en-US" sz="2800" dirty="0" err="1" smtClean="0"/>
              <a:t>sxs</a:t>
            </a:r>
            <a:r>
              <a:rPr lang="en-US" sz="2800" dirty="0" smtClean="0"/>
              <a:t> present before 12 </a:t>
            </a:r>
            <a:r>
              <a:rPr lang="en-US" sz="2800" dirty="0" err="1" smtClean="0"/>
              <a:t>yo</a:t>
            </a:r>
            <a:r>
              <a:rPr lang="en-US" sz="2800" dirty="0" smtClean="0"/>
              <a:t> </a:t>
            </a:r>
          </a:p>
          <a:p>
            <a:r>
              <a:rPr lang="en-US" sz="2800" dirty="0" smtClean="0"/>
              <a:t>Two or more symptoms</a:t>
            </a:r>
          </a:p>
          <a:p>
            <a:r>
              <a:rPr lang="en-US" sz="2800" dirty="0" smtClean="0"/>
              <a:t>Combined, predominantly inattentive, predominantly hyperactive/impulsive</a:t>
            </a:r>
          </a:p>
          <a:p>
            <a:pPr marL="457200" lvl="1" indent="0">
              <a:buFont typeface="Arial" panose="020B0604020202020204" pitchFamily="34" charset="0"/>
              <a:buNone/>
            </a:pPr>
            <a:endParaRPr lang="en-US" dirty="0" smtClean="0"/>
          </a:p>
          <a:p>
            <a:endParaRPr lang="en-US" dirty="0"/>
          </a:p>
        </p:txBody>
      </p:sp>
    </p:spTree>
    <p:extLst>
      <p:ext uri="{BB962C8B-B14F-4D97-AF65-F5344CB8AC3E}">
        <p14:creationId xmlns:p14="http://schemas.microsoft.com/office/powerpoint/2010/main" val="29984440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533400" y="762000"/>
            <a:ext cx="10515600" cy="1325563"/>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t>ADHD in Adults- Diagnosis – DSM-5</a:t>
            </a:r>
            <a:endParaRPr lang="en-US" sz="4000" dirty="0"/>
          </a:p>
        </p:txBody>
      </p:sp>
      <p:sp>
        <p:nvSpPr>
          <p:cNvPr id="5" name="Content Placeholder 2"/>
          <p:cNvSpPr txBox="1">
            <a:spLocks/>
          </p:cNvSpPr>
          <p:nvPr/>
        </p:nvSpPr>
        <p:spPr>
          <a:xfrm>
            <a:off x="228600" y="1676400"/>
            <a:ext cx="8991600" cy="4652963"/>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400" dirty="0" smtClean="0"/>
              <a:t>Inattention (6 or more for &gt;6 months, 5 or more if &gt;17 </a:t>
            </a:r>
            <a:r>
              <a:rPr lang="en-US" sz="2400" dirty="0" err="1" smtClean="0"/>
              <a:t>yo</a:t>
            </a:r>
            <a:r>
              <a:rPr lang="en-US" sz="2400" dirty="0" smtClean="0"/>
              <a:t>)</a:t>
            </a:r>
          </a:p>
          <a:p>
            <a:pPr lvl="1"/>
            <a:r>
              <a:rPr lang="en-US" sz="2400" dirty="0" smtClean="0"/>
              <a:t>Poor attention to detail/careless mistakes</a:t>
            </a:r>
          </a:p>
          <a:p>
            <a:pPr lvl="1"/>
            <a:r>
              <a:rPr lang="en-US" sz="2400" dirty="0" smtClean="0"/>
              <a:t>Difficulty sustaining attention</a:t>
            </a:r>
          </a:p>
          <a:p>
            <a:pPr lvl="1"/>
            <a:r>
              <a:rPr lang="en-US" sz="2400" dirty="0" smtClean="0"/>
              <a:t>Does not seem to listen when spoken to</a:t>
            </a:r>
          </a:p>
          <a:p>
            <a:pPr lvl="1"/>
            <a:r>
              <a:rPr lang="en-US" sz="2400" dirty="0" smtClean="0"/>
              <a:t>Does not follow through on instructions (chores/homework/job)</a:t>
            </a:r>
          </a:p>
          <a:p>
            <a:pPr lvl="1"/>
            <a:r>
              <a:rPr lang="en-US" sz="2400" dirty="0" smtClean="0"/>
              <a:t>Difficulty organizing tasks and activities</a:t>
            </a:r>
          </a:p>
          <a:p>
            <a:pPr lvl="1"/>
            <a:r>
              <a:rPr lang="en-US" sz="2400" dirty="0" smtClean="0"/>
              <a:t>Avoids/dislikes/reluctant for tasks requiring sustained attention</a:t>
            </a:r>
          </a:p>
          <a:p>
            <a:pPr lvl="1"/>
            <a:r>
              <a:rPr lang="en-US" sz="2400" dirty="0" smtClean="0"/>
              <a:t>Loses things often</a:t>
            </a:r>
          </a:p>
          <a:p>
            <a:pPr lvl="1"/>
            <a:r>
              <a:rPr lang="en-US" sz="2400" dirty="0" smtClean="0"/>
              <a:t>Easily distracted by stimuli</a:t>
            </a:r>
          </a:p>
          <a:p>
            <a:pPr lvl="1"/>
            <a:r>
              <a:rPr lang="en-US" sz="2400" dirty="0" smtClean="0"/>
              <a:t>Forgetful in daily activities</a:t>
            </a:r>
          </a:p>
          <a:p>
            <a:endParaRPr lang="en-US" dirty="0"/>
          </a:p>
        </p:txBody>
      </p:sp>
    </p:spTree>
    <p:extLst>
      <p:ext uri="{BB962C8B-B14F-4D97-AF65-F5344CB8AC3E}">
        <p14:creationId xmlns:p14="http://schemas.microsoft.com/office/powerpoint/2010/main" val="1576436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8229600" cy="685800"/>
          </a:xfrm>
        </p:spPr>
        <p:txBody>
          <a:bodyPr>
            <a:normAutofit fontScale="90000"/>
          </a:bodyPr>
          <a:lstStyle/>
          <a:p>
            <a:r>
              <a:rPr lang="en-US" dirty="0" smtClean="0"/>
              <a:t>ADHD in Adults - Diagnosis</a:t>
            </a:r>
            <a:endParaRPr lang="en-US" dirty="0"/>
          </a:p>
        </p:txBody>
      </p:sp>
      <p:sp>
        <p:nvSpPr>
          <p:cNvPr id="3" name="Content Placeholder 2"/>
          <p:cNvSpPr>
            <a:spLocks noGrp="1"/>
          </p:cNvSpPr>
          <p:nvPr>
            <p:ph idx="1"/>
          </p:nvPr>
        </p:nvSpPr>
        <p:spPr>
          <a:xfrm>
            <a:off x="762000" y="1981200"/>
            <a:ext cx="7467600" cy="3459163"/>
          </a:xfrm>
        </p:spPr>
        <p:txBody>
          <a:bodyPr>
            <a:normAutofit fontScale="85000" lnSpcReduction="20000"/>
          </a:bodyPr>
          <a:lstStyle/>
          <a:p>
            <a:r>
              <a:rPr lang="en-US" dirty="0"/>
              <a:t>Screeners:</a:t>
            </a:r>
          </a:p>
          <a:p>
            <a:pPr lvl="1"/>
            <a:r>
              <a:rPr lang="en-US" dirty="0"/>
              <a:t>Adult ADHD Self-Report Scale (ASRS)</a:t>
            </a:r>
          </a:p>
          <a:p>
            <a:pPr lvl="1"/>
            <a:r>
              <a:rPr lang="en-US" dirty="0"/>
              <a:t>Conner’s Adult ADHD Rating </a:t>
            </a:r>
            <a:r>
              <a:rPr lang="en-US" dirty="0" smtClean="0"/>
              <a:t>Scale</a:t>
            </a:r>
          </a:p>
          <a:p>
            <a:pPr lvl="2"/>
            <a:r>
              <a:rPr lang="en-US" dirty="0" smtClean="0"/>
              <a:t>Cost $</a:t>
            </a:r>
          </a:p>
          <a:p>
            <a:pPr lvl="2"/>
            <a:r>
              <a:rPr lang="en-US" dirty="0" smtClean="0"/>
              <a:t>Self-report and Observer-report; screening, short, and long form</a:t>
            </a:r>
          </a:p>
          <a:p>
            <a:pPr lvl="2"/>
            <a:r>
              <a:rPr lang="en-US" dirty="0" smtClean="0"/>
              <a:t>Can be used for monitoring.</a:t>
            </a:r>
            <a:endParaRPr lang="en-US" dirty="0"/>
          </a:p>
          <a:p>
            <a:pPr lvl="1"/>
            <a:r>
              <a:rPr lang="en-US" dirty="0" err="1"/>
              <a:t>Wender</a:t>
            </a:r>
            <a:r>
              <a:rPr lang="en-US" dirty="0"/>
              <a:t> Utah Rating Scale (Short Version</a:t>
            </a:r>
            <a:r>
              <a:rPr lang="en-US" dirty="0" smtClean="0"/>
              <a:t>)</a:t>
            </a:r>
          </a:p>
          <a:p>
            <a:pPr lvl="2"/>
            <a:r>
              <a:rPr lang="en-US" dirty="0" smtClean="0"/>
              <a:t>Looks at childhood symptoms of ADHD</a:t>
            </a:r>
          </a:p>
          <a:p>
            <a:pPr lvl="2"/>
            <a:r>
              <a:rPr lang="en-US" dirty="0" smtClean="0"/>
              <a:t> 61 questions (only 25 are for ADHD)</a:t>
            </a:r>
            <a:endParaRPr lang="en-US" dirty="0"/>
          </a:p>
          <a:p>
            <a:pPr marL="0" indent="0">
              <a:buNone/>
            </a:pPr>
            <a:endParaRPr lang="en-US" dirty="0"/>
          </a:p>
        </p:txBody>
      </p:sp>
    </p:spTree>
    <p:extLst>
      <p:ext uri="{BB962C8B-B14F-4D97-AF65-F5344CB8AC3E}">
        <p14:creationId xmlns:p14="http://schemas.microsoft.com/office/powerpoint/2010/main" val="31457592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6400" y="685800"/>
            <a:ext cx="5775432" cy="5394844"/>
          </a:xfrm>
          <a:prstGeom prst="rect">
            <a:avLst/>
          </a:prstGeom>
        </p:spPr>
      </p:pic>
    </p:spTree>
    <p:extLst>
      <p:ext uri="{BB962C8B-B14F-4D97-AF65-F5344CB8AC3E}">
        <p14:creationId xmlns:p14="http://schemas.microsoft.com/office/powerpoint/2010/main" val="3775553712"/>
      </p:ext>
    </p:extLst>
  </p:cSld>
  <p:clrMapOvr>
    <a:masterClrMapping/>
  </p:clrMapOvr>
</p:sld>
</file>

<file path=ppt/theme/theme1.xml><?xml version="1.0" encoding="utf-8"?>
<a:theme xmlns:a="http://schemas.openxmlformats.org/drawingml/2006/main" name="forum201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838</TotalTime>
  <Words>3834</Words>
  <Application>Microsoft Office PowerPoint</Application>
  <PresentationFormat>On-screen Show (4:3)</PresentationFormat>
  <Paragraphs>413</Paragraphs>
  <Slides>42</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42</vt:i4>
      </vt:variant>
    </vt:vector>
  </HeadingPairs>
  <TitlesOfParts>
    <vt:vector size="49" baseType="lpstr">
      <vt:lpstr>Arial</vt:lpstr>
      <vt:lpstr>ArialMT</vt:lpstr>
      <vt:lpstr>Calibri</vt:lpstr>
      <vt:lpstr>Hoefler Text</vt:lpstr>
      <vt:lpstr>Symbol</vt:lpstr>
      <vt:lpstr>Times New Roman</vt:lpstr>
      <vt:lpstr>forum2014</vt:lpstr>
      <vt:lpstr>Treating ADHD in Adults: Facts and Fiction</vt:lpstr>
      <vt:lpstr>Disclosures</vt:lpstr>
      <vt:lpstr>Goals and Objectives</vt:lpstr>
      <vt:lpstr>PowerPoint Presentation</vt:lpstr>
      <vt:lpstr>ADHD in Adults – Statistics </vt:lpstr>
      <vt:lpstr>PowerPoint Presentation</vt:lpstr>
      <vt:lpstr>PowerPoint Presentation</vt:lpstr>
      <vt:lpstr>ADHD in Adults - Diagnosis</vt:lpstr>
      <vt:lpstr>PowerPoint Presentation</vt:lpstr>
      <vt:lpstr>PowerPoint Presentation</vt:lpstr>
      <vt:lpstr>PowerPoint Presentation</vt:lpstr>
      <vt:lpstr>ADHD in Adults - Diagnosis</vt:lpstr>
      <vt:lpstr>ADHD in Adults – Differential Diagnosis</vt:lpstr>
      <vt:lpstr>CADDRA - “The following should NOT be used to dismiss a diagnosis of ADHD”</vt:lpstr>
      <vt:lpstr>CADDRA - “The following should NOT be used to dismiss a diagnosis of ADHD”</vt:lpstr>
      <vt:lpstr>PowerPoint Presentation</vt:lpstr>
      <vt:lpstr>Overlap with ADHD</vt:lpstr>
      <vt:lpstr>ADHD in Adults – Why Does it Matter?</vt:lpstr>
      <vt:lpstr>ADHD in Adults – Why Does it Matter?</vt:lpstr>
      <vt:lpstr>ADHD in Adults – Why Does it Matter?</vt:lpstr>
      <vt:lpstr>ADHD in Adults – Medical Workup</vt:lpstr>
      <vt:lpstr>ADHD in Adults – Medical Workup</vt:lpstr>
      <vt:lpstr>ADHD in Adults – Controversies and Concerns</vt:lpstr>
      <vt:lpstr>Medicine, Therapy &amp; Special Populations</vt:lpstr>
      <vt:lpstr>Psychopharmacology</vt:lpstr>
      <vt:lpstr>Stimulants</vt:lpstr>
      <vt:lpstr>Stimulants</vt:lpstr>
      <vt:lpstr>Stimulants</vt:lpstr>
      <vt:lpstr>Stimulants</vt:lpstr>
      <vt:lpstr>Stimulants</vt:lpstr>
      <vt:lpstr>Second Line Medications:  Non-Stimulants</vt:lpstr>
      <vt:lpstr>Atomoxetine</vt:lpstr>
      <vt:lpstr>Buproprion</vt:lpstr>
      <vt:lpstr>Tricyclic Antidepressants</vt:lpstr>
      <vt:lpstr>Alpha-2 Adrenergic Agonists</vt:lpstr>
      <vt:lpstr>Behavioral Therapy</vt:lpstr>
      <vt:lpstr>Monitoring Progress, Pharmacologic Adherence, Compliance </vt:lpstr>
      <vt:lpstr>Special Populations: Pregnancy</vt:lpstr>
      <vt:lpstr>Recommendations for Concomitant  Mental Health Diagnoses </vt:lpstr>
      <vt:lpstr>References </vt:lpstr>
      <vt:lpstr>References Cont.</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Radjenovich, MaryEllen</dc:creator>
  <cp:lastModifiedBy>Warnick, Stephen</cp:lastModifiedBy>
  <cp:revision>100</cp:revision>
  <dcterms:created xsi:type="dcterms:W3CDTF">2014-07-22T20:27:04Z</dcterms:created>
  <dcterms:modified xsi:type="dcterms:W3CDTF">2018-10-08T18:47:48Z</dcterms:modified>
</cp:coreProperties>
</file>