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7" r:id="rId1"/>
  </p:sldMasterIdLst>
  <p:sldIdLst>
    <p:sldId id="256" r:id="rId2"/>
    <p:sldId id="257" r:id="rId3"/>
    <p:sldId id="271" r:id="rId4"/>
    <p:sldId id="297" r:id="rId5"/>
    <p:sldId id="298" r:id="rId6"/>
    <p:sldId id="302" r:id="rId7"/>
    <p:sldId id="301" r:id="rId8"/>
    <p:sldId id="300" r:id="rId9"/>
    <p:sldId id="261" r:id="rId10"/>
    <p:sldId id="303" r:id="rId11"/>
    <p:sldId id="305" r:id="rId12"/>
    <p:sldId id="306" r:id="rId13"/>
    <p:sldId id="304" r:id="rId14"/>
    <p:sldId id="262" r:id="rId15"/>
    <p:sldId id="263" r:id="rId16"/>
    <p:sldId id="307" r:id="rId17"/>
    <p:sldId id="313" r:id="rId18"/>
    <p:sldId id="312" r:id="rId19"/>
    <p:sldId id="308" r:id="rId20"/>
    <p:sldId id="311" r:id="rId21"/>
    <p:sldId id="310" r:id="rId22"/>
    <p:sldId id="309" r:id="rId23"/>
    <p:sldId id="264" r:id="rId24"/>
    <p:sldId id="266" r:id="rId25"/>
    <p:sldId id="265" r:id="rId26"/>
    <p:sldId id="290" r:id="rId27"/>
    <p:sldId id="345" r:id="rId28"/>
    <p:sldId id="267" r:id="rId29"/>
    <p:sldId id="352" r:id="rId30"/>
    <p:sldId id="272" r:id="rId31"/>
    <p:sldId id="349" r:id="rId32"/>
    <p:sldId id="273" r:id="rId33"/>
    <p:sldId id="274" r:id="rId34"/>
    <p:sldId id="353" r:id="rId35"/>
    <p:sldId id="355" r:id="rId36"/>
    <p:sldId id="357" r:id="rId37"/>
    <p:sldId id="358" r:id="rId38"/>
    <p:sldId id="356" r:id="rId39"/>
    <p:sldId id="354" r:id="rId40"/>
    <p:sldId id="276" r:id="rId41"/>
    <p:sldId id="277" r:id="rId42"/>
    <p:sldId id="278" r:id="rId43"/>
    <p:sldId id="339" r:id="rId44"/>
    <p:sldId id="359" r:id="rId45"/>
    <p:sldId id="360" r:id="rId46"/>
    <p:sldId id="361" r:id="rId47"/>
    <p:sldId id="279" r:id="rId48"/>
    <p:sldId id="324" r:id="rId49"/>
    <p:sldId id="323" r:id="rId50"/>
    <p:sldId id="322" r:id="rId51"/>
    <p:sldId id="344" r:id="rId52"/>
    <p:sldId id="362" r:id="rId53"/>
    <p:sldId id="325" r:id="rId54"/>
    <p:sldId id="269" r:id="rId55"/>
    <p:sldId id="281" r:id="rId56"/>
    <p:sldId id="282" r:id="rId57"/>
    <p:sldId id="283" r:id="rId58"/>
    <p:sldId id="284" r:id="rId59"/>
    <p:sldId id="327" r:id="rId60"/>
    <p:sldId id="329" r:id="rId61"/>
    <p:sldId id="330" r:id="rId62"/>
    <p:sldId id="363" r:id="rId63"/>
    <p:sldId id="366" r:id="rId64"/>
    <p:sldId id="375" r:id="rId65"/>
    <p:sldId id="374" r:id="rId66"/>
    <p:sldId id="373" r:id="rId67"/>
    <p:sldId id="364" r:id="rId68"/>
    <p:sldId id="371" r:id="rId69"/>
    <p:sldId id="370" r:id="rId70"/>
    <p:sldId id="367" r:id="rId71"/>
    <p:sldId id="365" r:id="rId72"/>
    <p:sldId id="377" r:id="rId73"/>
    <p:sldId id="378" r:id="rId74"/>
    <p:sldId id="379" r:id="rId75"/>
    <p:sldId id="331" r:id="rId76"/>
    <p:sldId id="334" r:id="rId77"/>
    <p:sldId id="333" r:id="rId78"/>
    <p:sldId id="335" r:id="rId79"/>
    <p:sldId id="380" r:id="rId80"/>
    <p:sldId id="381" r:id="rId81"/>
    <p:sldId id="383" r:id="rId82"/>
    <p:sldId id="384" r:id="rId83"/>
    <p:sldId id="321" r:id="rId84"/>
    <p:sldId id="386" r:id="rId85"/>
    <p:sldId id="387" r:id="rId8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tableStyles" Target="tableStyle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28044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266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411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08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62957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83416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78648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91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61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18211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985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2FF7C43-3E7A-451C-9B64-994548DA6C33}" type="datetimeFigureOut">
              <a:rPr lang="en-US" smtClean="0"/>
              <a:t>8/29/2018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A4E647A-EE67-4A0E-9B1A-32F07BEE89C4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522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757881"/>
            <a:ext cx="8468497" cy="2479589"/>
          </a:xfrm>
        </p:spPr>
        <p:txBody>
          <a:bodyPr>
            <a:normAutofit/>
          </a:bodyPr>
          <a:lstStyle/>
          <a:p>
            <a:r>
              <a:rPr lang="en-US" sz="5400" b="1" dirty="0" smtClean="0"/>
              <a:t>The Family Physician as Global Health Clinical </a:t>
            </a:r>
            <a:r>
              <a:rPr lang="en-US" sz="5400" b="1" dirty="0" err="1" smtClean="0"/>
              <a:t>Trialist</a:t>
            </a:r>
            <a:r>
              <a:rPr lang="en-US" sz="5400" b="1" dirty="0" smtClean="0"/>
              <a:t>:</a:t>
            </a:r>
            <a:br>
              <a:rPr lang="en-US" sz="5400" b="1" dirty="0" smtClean="0"/>
            </a:br>
            <a:r>
              <a:rPr lang="en-US" sz="5400" b="1" dirty="0" smtClean="0"/>
              <a:t>Challenges and Rewards</a:t>
            </a:r>
            <a:endParaRPr lang="en-US" sz="54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020065"/>
            <a:ext cx="8303741" cy="230659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Steve Manock, MD, MS</a:t>
            </a:r>
          </a:p>
          <a:p>
            <a:endParaRPr lang="en-US" dirty="0" smtClean="0"/>
          </a:p>
          <a:p>
            <a:r>
              <a:rPr lang="en-US" dirty="0" smtClean="0"/>
              <a:t>Director, Global Health </a:t>
            </a:r>
          </a:p>
          <a:p>
            <a:r>
              <a:rPr lang="en-US" dirty="0"/>
              <a:t>John Peter Smith Family </a:t>
            </a:r>
            <a:r>
              <a:rPr lang="en-US" dirty="0" smtClean="0"/>
              <a:t>Medicine Residency </a:t>
            </a:r>
            <a:r>
              <a:rPr lang="en-US" dirty="0"/>
              <a:t>Program 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Consulting Research Physician</a:t>
            </a:r>
          </a:p>
          <a:p>
            <a:r>
              <a:rPr lang="en-US" dirty="0" err="1" smtClean="0"/>
              <a:t>Sanaria</a:t>
            </a:r>
            <a:r>
              <a:rPr lang="en-US" dirty="0" smtClean="0"/>
              <a:t>, Inc.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998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Global Health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584" y="2034745"/>
            <a:ext cx="8701216" cy="41422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Published case reports/series</a:t>
            </a:r>
          </a:p>
          <a:p>
            <a:endParaRPr lang="en-US" sz="2400" dirty="0" smtClean="0"/>
          </a:p>
          <a:p>
            <a:r>
              <a:rPr lang="en-US" sz="2400" dirty="0" smtClean="0"/>
              <a:t>Prevalence studies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8887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Global Health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584" y="2034745"/>
            <a:ext cx="8701216" cy="41422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Published case reports/series</a:t>
            </a:r>
          </a:p>
          <a:p>
            <a:endParaRPr lang="en-US" sz="2400" dirty="0" smtClean="0"/>
          </a:p>
          <a:p>
            <a:r>
              <a:rPr lang="en-US" sz="2400" dirty="0" smtClean="0"/>
              <a:t>Prevalence studies</a:t>
            </a:r>
          </a:p>
          <a:p>
            <a:endParaRPr lang="en-US" sz="2400" dirty="0" smtClean="0"/>
          </a:p>
          <a:p>
            <a:r>
              <a:rPr lang="en-US" sz="2400" dirty="0" smtClean="0"/>
              <a:t>Active epidemiologic surveillance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12361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Global Health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584" y="2034745"/>
            <a:ext cx="8701216" cy="41422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Published case reports/series</a:t>
            </a:r>
          </a:p>
          <a:p>
            <a:endParaRPr lang="en-US" sz="2400" dirty="0" smtClean="0"/>
          </a:p>
          <a:p>
            <a:r>
              <a:rPr lang="en-US" sz="2400" dirty="0" smtClean="0"/>
              <a:t>Prevalence studies</a:t>
            </a:r>
          </a:p>
          <a:p>
            <a:endParaRPr lang="en-US" sz="2400" dirty="0" smtClean="0"/>
          </a:p>
          <a:p>
            <a:r>
              <a:rPr lang="en-US" sz="2400" dirty="0" smtClean="0"/>
              <a:t>Active epidemiologic surveillance</a:t>
            </a:r>
          </a:p>
          <a:p>
            <a:endParaRPr lang="en-US" sz="2400" dirty="0" smtClean="0"/>
          </a:p>
          <a:p>
            <a:r>
              <a:rPr lang="en-US" sz="2400" dirty="0" smtClean="0"/>
              <a:t>Health systems research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08779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Global Health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2497" y="1837039"/>
            <a:ext cx="8981303" cy="4339924"/>
          </a:xfrm>
        </p:spPr>
        <p:txBody>
          <a:bodyPr>
            <a:noAutofit/>
          </a:bodyPr>
          <a:lstStyle/>
          <a:p>
            <a:r>
              <a:rPr lang="en-US" sz="2400" dirty="0" smtClean="0"/>
              <a:t>Published case reports/series</a:t>
            </a:r>
          </a:p>
          <a:p>
            <a:endParaRPr lang="en-US" sz="2400" dirty="0" smtClean="0"/>
          </a:p>
          <a:p>
            <a:r>
              <a:rPr lang="en-US" sz="2400" dirty="0" smtClean="0"/>
              <a:t>Prevalence studies</a:t>
            </a:r>
          </a:p>
          <a:p>
            <a:endParaRPr lang="en-US" sz="2400" dirty="0" smtClean="0"/>
          </a:p>
          <a:p>
            <a:r>
              <a:rPr lang="en-US" sz="2400" dirty="0" smtClean="0"/>
              <a:t>Epidemiologic surveillance</a:t>
            </a:r>
          </a:p>
          <a:p>
            <a:endParaRPr lang="en-US" sz="2400" dirty="0" smtClean="0"/>
          </a:p>
          <a:p>
            <a:r>
              <a:rPr lang="en-US" sz="2400" dirty="0" smtClean="0"/>
              <a:t>Health systems research</a:t>
            </a:r>
          </a:p>
          <a:p>
            <a:endParaRPr lang="en-US" sz="2400" dirty="0" smtClean="0"/>
          </a:p>
          <a:p>
            <a:r>
              <a:rPr lang="en-US" sz="2400" dirty="0" smtClean="0"/>
              <a:t>Clinical trials</a:t>
            </a:r>
          </a:p>
        </p:txBody>
      </p:sp>
    </p:spTree>
    <p:extLst>
      <p:ext uri="{BB962C8B-B14F-4D97-AF65-F5344CB8AC3E}">
        <p14:creationId xmlns:p14="http://schemas.microsoft.com/office/powerpoint/2010/main" val="4261187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Trial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204" y="2784389"/>
            <a:ext cx="10307595" cy="3392574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 smtClean="0"/>
              <a:t>Highly structured and regulated research study designed to assess the safety and effectiveness of an experimental treatment or device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9010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65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69487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28144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r>
              <a:rPr lang="en-US" sz="2400" dirty="0" smtClean="0"/>
              <a:t>Language abilities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11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r>
              <a:rPr lang="en-US" sz="2400" dirty="0" smtClean="0"/>
              <a:t>Language abilities</a:t>
            </a:r>
          </a:p>
          <a:p>
            <a:r>
              <a:rPr lang="en-US" sz="2400" dirty="0" smtClean="0"/>
              <a:t>Research experience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270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90118"/>
            <a:ext cx="10058400" cy="3578975"/>
          </a:xfrm>
        </p:spPr>
        <p:txBody>
          <a:bodyPr>
            <a:normAutofit lnSpcReduction="10000"/>
          </a:bodyPr>
          <a:lstStyle/>
          <a:p>
            <a:r>
              <a:rPr lang="en-US" sz="2800" dirty="0" smtClean="0"/>
              <a:t>Consider how involvement in clinical trials can make a valuable contribution to improving global health.</a:t>
            </a:r>
          </a:p>
          <a:p>
            <a:endParaRPr lang="en-US" sz="2800" dirty="0" smtClean="0"/>
          </a:p>
          <a:p>
            <a:r>
              <a:rPr lang="en-US" sz="2800" dirty="0" smtClean="0"/>
              <a:t>Understand some of the challenges of conducting clinical trials in the developing world.</a:t>
            </a:r>
          </a:p>
          <a:p>
            <a:endParaRPr lang="en-US" sz="2800" dirty="0"/>
          </a:p>
          <a:p>
            <a:r>
              <a:rPr lang="en-US" sz="2800" dirty="0" smtClean="0"/>
              <a:t>Examine the potential rewards of doing clinical research in global health.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35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r>
              <a:rPr lang="en-US" sz="2400" dirty="0" smtClean="0"/>
              <a:t>Language abilities</a:t>
            </a:r>
          </a:p>
          <a:p>
            <a:r>
              <a:rPr lang="en-US" sz="2400" dirty="0" smtClean="0"/>
              <a:t>Research experience</a:t>
            </a:r>
          </a:p>
          <a:p>
            <a:r>
              <a:rPr lang="en-US" sz="2400" dirty="0" smtClean="0"/>
              <a:t>Teaching ability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026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r>
              <a:rPr lang="en-US" sz="2400" dirty="0" smtClean="0"/>
              <a:t>Language abilities</a:t>
            </a:r>
          </a:p>
          <a:p>
            <a:r>
              <a:rPr lang="en-US" sz="2400" dirty="0" smtClean="0"/>
              <a:t>Research experience</a:t>
            </a:r>
          </a:p>
          <a:p>
            <a:r>
              <a:rPr lang="en-US" sz="2400" dirty="0" smtClean="0"/>
              <a:t>Teaching ability</a:t>
            </a:r>
          </a:p>
          <a:p>
            <a:r>
              <a:rPr lang="en-US" sz="2400" dirty="0" smtClean="0"/>
              <a:t>Organizational skills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202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Helpful Professional Attributes of a Global Health Clinical </a:t>
            </a:r>
            <a:r>
              <a:rPr lang="en-US" dirty="0" err="1" smtClean="0"/>
              <a:t>Trialist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46422" y="2010031"/>
            <a:ext cx="9607378" cy="4166931"/>
          </a:xfrm>
        </p:spPr>
        <p:txBody>
          <a:bodyPr/>
          <a:lstStyle/>
          <a:p>
            <a:r>
              <a:rPr lang="en-US" sz="2400" dirty="0" smtClean="0"/>
              <a:t>Breadth and depth of clinical expertise</a:t>
            </a:r>
          </a:p>
          <a:p>
            <a:r>
              <a:rPr lang="en-US" sz="2400" dirty="0" smtClean="0"/>
              <a:t>Extended experience in health care in the developing world</a:t>
            </a:r>
          </a:p>
          <a:p>
            <a:r>
              <a:rPr lang="en-US" sz="2400" dirty="0" smtClean="0"/>
              <a:t>Cultural literacy/aptitude</a:t>
            </a:r>
          </a:p>
          <a:p>
            <a:r>
              <a:rPr lang="en-US" sz="2400" dirty="0" smtClean="0"/>
              <a:t>Language abilities</a:t>
            </a:r>
          </a:p>
          <a:p>
            <a:r>
              <a:rPr lang="en-US" sz="2400" dirty="0" smtClean="0"/>
              <a:t>Research experience</a:t>
            </a:r>
          </a:p>
          <a:p>
            <a:r>
              <a:rPr lang="en-US" sz="2400" dirty="0" smtClean="0"/>
              <a:t>Teaching ability</a:t>
            </a:r>
          </a:p>
          <a:p>
            <a:r>
              <a:rPr lang="en-US" sz="2400" dirty="0" smtClean="0"/>
              <a:t>Organizational skills</a:t>
            </a:r>
          </a:p>
          <a:p>
            <a:r>
              <a:rPr lang="en-US" sz="2400" dirty="0" smtClean="0"/>
              <a:t>Desire to have an impact beyond direct patient care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57325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Trial Alphabet Soup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2627" y="2051221"/>
            <a:ext cx="8561173" cy="41257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PI</a:t>
            </a:r>
          </a:p>
          <a:p>
            <a:r>
              <a:rPr lang="en-US" dirty="0" smtClean="0"/>
              <a:t>IP</a:t>
            </a:r>
          </a:p>
          <a:p>
            <a:r>
              <a:rPr lang="en-US" dirty="0" smtClean="0"/>
              <a:t>IB</a:t>
            </a:r>
          </a:p>
          <a:p>
            <a:r>
              <a:rPr lang="en-US" dirty="0" smtClean="0"/>
              <a:t>IRB</a:t>
            </a:r>
          </a:p>
          <a:p>
            <a:r>
              <a:rPr lang="en-US" dirty="0" smtClean="0"/>
              <a:t>MRO</a:t>
            </a:r>
          </a:p>
          <a:p>
            <a:r>
              <a:rPr lang="en-US" dirty="0" smtClean="0"/>
              <a:t>CRO</a:t>
            </a:r>
          </a:p>
          <a:p>
            <a:r>
              <a:rPr lang="en-US" dirty="0" smtClean="0"/>
              <a:t>SOP</a:t>
            </a:r>
          </a:p>
          <a:p>
            <a:r>
              <a:rPr lang="en-US" dirty="0" smtClean="0"/>
              <a:t>ICF</a:t>
            </a:r>
          </a:p>
          <a:p>
            <a:r>
              <a:rPr lang="en-US" dirty="0" smtClean="0"/>
              <a:t>CRF</a:t>
            </a:r>
          </a:p>
          <a:p>
            <a:r>
              <a:rPr lang="en-US" dirty="0" smtClean="0"/>
              <a:t>AE</a:t>
            </a:r>
          </a:p>
          <a:p>
            <a:r>
              <a:rPr lang="en-US" dirty="0" smtClean="0"/>
              <a:t>SAE</a:t>
            </a:r>
          </a:p>
        </p:txBody>
      </p:sp>
    </p:spTree>
    <p:extLst>
      <p:ext uri="{BB962C8B-B14F-4D97-AF65-F5344CB8AC3E}">
        <p14:creationId xmlns:p14="http://schemas.microsoft.com/office/powerpoint/2010/main" val="3839875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Clinical Trial Alphabet Soup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2034745"/>
            <a:ext cx="8915400" cy="414221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PI:  Principal Investigator</a:t>
            </a:r>
          </a:p>
          <a:p>
            <a:r>
              <a:rPr lang="en-US" dirty="0" smtClean="0"/>
              <a:t>IP:  Investigational Product</a:t>
            </a:r>
          </a:p>
          <a:p>
            <a:r>
              <a:rPr lang="en-US" dirty="0" smtClean="0"/>
              <a:t>IB:  Investigator’s Brochure</a:t>
            </a:r>
          </a:p>
          <a:p>
            <a:r>
              <a:rPr lang="en-US" dirty="0" smtClean="0"/>
              <a:t>IRB:  Institutional Review Board</a:t>
            </a:r>
          </a:p>
          <a:p>
            <a:r>
              <a:rPr lang="en-US" dirty="0" smtClean="0"/>
              <a:t>MRO:  Medical Research Organization</a:t>
            </a:r>
          </a:p>
          <a:p>
            <a:r>
              <a:rPr lang="en-US" dirty="0" smtClean="0"/>
              <a:t>CRO:  Contract/Clinical Research Organization</a:t>
            </a:r>
          </a:p>
          <a:p>
            <a:r>
              <a:rPr lang="en-US" dirty="0" smtClean="0"/>
              <a:t>SOP:  Standard Operating Procedure</a:t>
            </a:r>
          </a:p>
          <a:p>
            <a:r>
              <a:rPr lang="en-US" dirty="0" smtClean="0"/>
              <a:t>ICF:  Informed Consent Form</a:t>
            </a:r>
          </a:p>
          <a:p>
            <a:r>
              <a:rPr lang="en-US" dirty="0" smtClean="0"/>
              <a:t>CRF:  Clinical Report Form</a:t>
            </a:r>
          </a:p>
          <a:p>
            <a:r>
              <a:rPr lang="en-US" dirty="0" smtClean="0"/>
              <a:t>AE:  Adverse Event</a:t>
            </a:r>
          </a:p>
          <a:p>
            <a:r>
              <a:rPr lang="en-US" dirty="0" smtClean="0"/>
              <a:t>SAE:  Serious Adverse Event</a:t>
            </a:r>
          </a:p>
        </p:txBody>
      </p:sp>
    </p:spTree>
    <p:extLst>
      <p:ext uri="{BB962C8B-B14F-4D97-AF65-F5344CB8AC3E}">
        <p14:creationId xmlns:p14="http://schemas.microsoft.com/office/powerpoint/2010/main" val="2553407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Helpful Terms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25578" y="2117123"/>
            <a:ext cx="8528222" cy="4059839"/>
          </a:xfrm>
        </p:spPr>
        <p:txBody>
          <a:bodyPr/>
          <a:lstStyle/>
          <a:p>
            <a:r>
              <a:rPr lang="en-US" sz="2400" dirty="0" smtClean="0"/>
              <a:t>Sponsor</a:t>
            </a:r>
          </a:p>
          <a:p>
            <a:r>
              <a:rPr lang="en-US" sz="2400" dirty="0" smtClean="0"/>
              <a:t>Funder</a:t>
            </a:r>
          </a:p>
          <a:p>
            <a:r>
              <a:rPr lang="en-US" sz="2400" dirty="0" smtClean="0"/>
              <a:t>Protocol</a:t>
            </a:r>
          </a:p>
          <a:p>
            <a:r>
              <a:rPr lang="en-US" sz="2400" dirty="0" smtClean="0"/>
              <a:t>Deviation</a:t>
            </a:r>
          </a:p>
          <a:p>
            <a:r>
              <a:rPr lang="en-US" sz="2400" dirty="0" smtClean="0"/>
              <a:t>Monitor</a:t>
            </a:r>
          </a:p>
          <a:p>
            <a:r>
              <a:rPr lang="en-US" sz="2400" dirty="0" smtClean="0"/>
              <a:t>Query</a:t>
            </a:r>
          </a:p>
          <a:p>
            <a:r>
              <a:rPr lang="en-US" sz="2400" dirty="0" smtClean="0"/>
              <a:t>Clinical Hold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46112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Equatorial Guinea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243" y="2380735"/>
            <a:ext cx="6444049" cy="3722088"/>
          </a:xfrm>
        </p:spPr>
        <p:txBody>
          <a:bodyPr>
            <a:normAutofit fontScale="92500" lnSpcReduction="20000"/>
          </a:bodyPr>
          <a:lstStyle/>
          <a:p>
            <a:r>
              <a:rPr lang="en-US" sz="2200" dirty="0" smtClean="0"/>
              <a:t>Former Spanish colony on the west coast of Central Africa</a:t>
            </a:r>
          </a:p>
          <a:p>
            <a:endParaRPr lang="en-US" sz="2200" dirty="0" smtClean="0"/>
          </a:p>
          <a:p>
            <a:r>
              <a:rPr lang="en-US" sz="2200" dirty="0" smtClean="0"/>
              <a:t>Population: 909,000 (190,000 on Bioko Island)</a:t>
            </a:r>
          </a:p>
          <a:p>
            <a:endParaRPr lang="en-US" sz="2200" dirty="0" smtClean="0"/>
          </a:p>
          <a:p>
            <a:r>
              <a:rPr lang="en-US" sz="2200" dirty="0" smtClean="0"/>
              <a:t>Major oil revenues since the mid-1990s</a:t>
            </a:r>
          </a:p>
          <a:p>
            <a:endParaRPr lang="en-US" sz="2200" dirty="0" smtClean="0"/>
          </a:p>
          <a:p>
            <a:r>
              <a:rPr lang="en-US" sz="2200" dirty="0" smtClean="0"/>
              <a:t>Highest per capita income of any African nation (USD 38,000/</a:t>
            </a:r>
            <a:r>
              <a:rPr lang="en-US" sz="2200" dirty="0" err="1" smtClean="0"/>
              <a:t>yr</a:t>
            </a:r>
            <a:r>
              <a:rPr lang="en-US" sz="2200" dirty="0" smtClean="0"/>
              <a:t>) – ineligible for foreign aid</a:t>
            </a:r>
          </a:p>
          <a:p>
            <a:endParaRPr lang="en-US" sz="2200" dirty="0" smtClean="0"/>
          </a:p>
          <a:p>
            <a:r>
              <a:rPr lang="en-US" sz="2200" dirty="0" smtClean="0"/>
              <a:t>Stark socioeconomic disparities</a:t>
            </a:r>
            <a:endParaRPr lang="en-US" sz="2200" dirty="0"/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9425" y="1690688"/>
            <a:ext cx="4020065" cy="469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5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Equatorial Guinea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8244" y="2026509"/>
            <a:ext cx="4475206" cy="486032"/>
          </a:xfrm>
        </p:spPr>
        <p:txBody>
          <a:bodyPr>
            <a:normAutofit/>
          </a:bodyPr>
          <a:lstStyle/>
          <a:p>
            <a:r>
              <a:rPr lang="en-US" dirty="0" smtClean="0"/>
              <a:t>Tropical island with beautiful areas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7640" y="2932670"/>
            <a:ext cx="4375938" cy="32819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370" y="2003853"/>
            <a:ext cx="4210771" cy="421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6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784" y="365125"/>
            <a:ext cx="10530016" cy="1325563"/>
          </a:xfrm>
        </p:spPr>
        <p:txBody>
          <a:bodyPr>
            <a:normAutofit/>
          </a:bodyPr>
          <a:lstStyle/>
          <a:p>
            <a:r>
              <a:rPr lang="en-US" dirty="0" smtClean="0"/>
              <a:t>Clinical Research in Equatorial Guinea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47351" y="1960606"/>
            <a:ext cx="10269495" cy="4298736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Variety of epidemiologic surveillance studies done by a Spanish NGO in recent decades – some local capacity building</a:t>
            </a:r>
          </a:p>
          <a:p>
            <a:endParaRPr lang="en-US" sz="2400" dirty="0" smtClean="0"/>
          </a:p>
          <a:p>
            <a:r>
              <a:rPr lang="en-US" sz="2400" dirty="0" smtClean="0"/>
              <a:t>First phase I (safety) trial of </a:t>
            </a:r>
            <a:r>
              <a:rPr lang="en-US" sz="2400" dirty="0" smtClean="0"/>
              <a:t>vaccine </a:t>
            </a:r>
            <a:r>
              <a:rPr lang="en-US" sz="2400" dirty="0" smtClean="0"/>
              <a:t>in 2015 – 33 young men, new international team</a:t>
            </a:r>
          </a:p>
          <a:p>
            <a:endParaRPr lang="en-US" sz="2400" dirty="0"/>
          </a:p>
          <a:p>
            <a:r>
              <a:rPr lang="en-US" sz="2400" dirty="0" smtClean="0"/>
              <a:t>Phase II (safety/efficacy) trial in late 2016-early 2018:  135 subjects age 6 </a:t>
            </a:r>
            <a:r>
              <a:rPr lang="en-US" sz="2400" dirty="0" err="1" smtClean="0"/>
              <a:t>mos</a:t>
            </a:r>
            <a:r>
              <a:rPr lang="en-US" sz="2400" dirty="0" smtClean="0"/>
              <a:t> to 65 years, compared two different </a:t>
            </a:r>
            <a:r>
              <a:rPr lang="en-US" sz="2400" dirty="0" smtClean="0"/>
              <a:t>vaccines</a:t>
            </a:r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/>
              <a:t>Controlled human </a:t>
            </a:r>
            <a:r>
              <a:rPr lang="en-US" sz="2400" dirty="0" smtClean="0"/>
              <a:t>infection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8925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1" y="2200940"/>
            <a:ext cx="3931919" cy="397602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Politics</a:t>
            </a:r>
          </a:p>
          <a:p>
            <a:r>
              <a:rPr lang="en-US" sz="2800" dirty="0">
                <a:solidFill>
                  <a:schemeClr val="tx1"/>
                </a:solidFill>
              </a:rPr>
              <a:t>IRBs</a:t>
            </a:r>
          </a:p>
          <a:p>
            <a:r>
              <a:rPr lang="en-US" sz="2800" dirty="0">
                <a:solidFill>
                  <a:schemeClr val="tx1"/>
                </a:solidFill>
              </a:rPr>
              <a:t>Funder</a:t>
            </a:r>
          </a:p>
          <a:p>
            <a:r>
              <a:rPr lang="en-US" sz="2800" dirty="0">
                <a:solidFill>
                  <a:schemeClr val="tx1"/>
                </a:solidFill>
              </a:rPr>
              <a:t>MRO staff</a:t>
            </a:r>
          </a:p>
          <a:p>
            <a:r>
              <a:rPr lang="en-US" sz="2800" dirty="0">
                <a:solidFill>
                  <a:schemeClr val="tx1"/>
                </a:solidFill>
              </a:rPr>
              <a:t>Complex trial</a:t>
            </a:r>
          </a:p>
          <a:p>
            <a:r>
              <a:rPr lang="en-US" sz="2800" dirty="0">
                <a:solidFill>
                  <a:schemeClr val="tx1"/>
                </a:solidFill>
              </a:rPr>
              <a:t>Local </a:t>
            </a:r>
            <a:r>
              <a:rPr lang="en-US" sz="2800" dirty="0" smtClean="0">
                <a:solidFill>
                  <a:schemeClr val="tx1"/>
                </a:solidFill>
              </a:rPr>
              <a:t>personnel</a:t>
            </a:r>
          </a:p>
          <a:p>
            <a:r>
              <a:rPr lang="en-US" sz="2800" dirty="0" smtClean="0">
                <a:solidFill>
                  <a:schemeClr val="tx1"/>
                </a:solidFill>
              </a:rPr>
              <a:t>Communication</a:t>
            </a:r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DB048755-A0FD-4786-B13F-5C4317499536}"/>
              </a:ext>
            </a:extLst>
          </p:cNvPr>
          <p:cNvSpPr/>
          <p:nvPr/>
        </p:nvSpPr>
        <p:spPr>
          <a:xfrm>
            <a:off x="5486400" y="2200940"/>
            <a:ext cx="4316627" cy="33168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 smtClean="0"/>
              <a:t>Logistics</a:t>
            </a:r>
            <a:endParaRPr lang="en-US" sz="2800" dirty="0"/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/>
              <a:t>Research </a:t>
            </a:r>
            <a:r>
              <a:rPr lang="en-US" sz="2800" dirty="0" smtClean="0"/>
              <a:t>center</a:t>
            </a:r>
            <a:endParaRPr lang="en-US" sz="2800" dirty="0"/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/>
              <a:t>Healthcare </a:t>
            </a:r>
            <a:r>
              <a:rPr lang="en-US" sz="2800" dirty="0" smtClean="0"/>
              <a:t>infrastructure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 smtClean="0"/>
              <a:t>Transition from patient care</a:t>
            </a:r>
            <a:endParaRPr lang="en-US" sz="2800" dirty="0"/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/>
              <a:t>Living conditions</a:t>
            </a:r>
          </a:p>
          <a:p>
            <a:pPr marL="91440" lvl="0" indent="-9144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E48312"/>
              </a:buClr>
              <a:buSzPct val="100000"/>
              <a:buFont typeface="Calibri" panose="020F0502020204030204" pitchFamily="34" charset="0"/>
              <a:buChar char=" "/>
            </a:pPr>
            <a:r>
              <a:rPr lang="en-US" sz="2800" dirty="0"/>
              <a:t>Family issues</a:t>
            </a:r>
          </a:p>
        </p:txBody>
      </p:sp>
    </p:spTree>
    <p:extLst>
      <p:ext uri="{BB962C8B-B14F-4D97-AF65-F5344CB8AC3E}">
        <p14:creationId xmlns:p14="http://schemas.microsoft.com/office/powerpoint/2010/main" val="24628364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756" y="2257168"/>
            <a:ext cx="9803027" cy="416834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Direct patient care:  mission organizations and other NGOs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034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Politics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341" y="2336370"/>
            <a:ext cx="7795054" cy="4186582"/>
          </a:xfrm>
        </p:spPr>
        <p:txBody>
          <a:bodyPr/>
          <a:lstStyle/>
          <a:p>
            <a:r>
              <a:rPr lang="en-US" sz="2400" dirty="0" smtClean="0"/>
              <a:t>President </a:t>
            </a:r>
            <a:r>
              <a:rPr lang="en-US" sz="2400" dirty="0" err="1" smtClean="0"/>
              <a:t>Obiang</a:t>
            </a:r>
            <a:r>
              <a:rPr lang="en-US" sz="2400" dirty="0" smtClean="0"/>
              <a:t> came to power in a coup in 1979</a:t>
            </a:r>
          </a:p>
          <a:p>
            <a:endParaRPr lang="en-US" sz="2400" dirty="0"/>
          </a:p>
          <a:p>
            <a:r>
              <a:rPr lang="en-US" sz="2400" dirty="0" smtClean="0"/>
              <a:t>Political culture of infighting, one-upmanship, distrust and fear</a:t>
            </a:r>
          </a:p>
          <a:p>
            <a:endParaRPr lang="en-US" sz="2400" dirty="0"/>
          </a:p>
          <a:p>
            <a:r>
              <a:rPr lang="en-US" sz="2400" dirty="0" smtClean="0"/>
              <a:t>Direct impact on relationships with local IRB and Ministry of Health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810" y="1990381"/>
            <a:ext cx="2514902" cy="334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511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IRBs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341" y="2336370"/>
            <a:ext cx="5768545" cy="4186582"/>
          </a:xfrm>
        </p:spPr>
        <p:txBody>
          <a:bodyPr/>
          <a:lstStyle/>
          <a:p>
            <a:r>
              <a:rPr lang="en-US" sz="2400" dirty="0" smtClean="0"/>
              <a:t>Newly formed IRB in country with limited research history</a:t>
            </a:r>
          </a:p>
          <a:p>
            <a:endParaRPr lang="en-US" sz="2400" dirty="0"/>
          </a:p>
          <a:p>
            <a:r>
              <a:rPr lang="en-US" sz="2400" dirty="0" smtClean="0"/>
              <a:t>IRB members were presidential appointees, many of whom feared scapegoating</a:t>
            </a:r>
          </a:p>
          <a:p>
            <a:endParaRPr lang="en-US" sz="2400" dirty="0"/>
          </a:p>
          <a:p>
            <a:r>
              <a:rPr lang="en-US" sz="2400" dirty="0" smtClean="0"/>
              <a:t>Four IRBs:  Equatorial Guinea, U.S., Switzerland, Tanzania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3743" y="2484651"/>
            <a:ext cx="4474634" cy="335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252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Funder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52368"/>
            <a:ext cx="10058400" cy="391672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80% of $58 million provided by government, remaining 20% from U.S. oil companies that work in EG</a:t>
            </a:r>
          </a:p>
          <a:p>
            <a:endParaRPr lang="en-US" sz="2400" dirty="0"/>
          </a:p>
          <a:p>
            <a:r>
              <a:rPr lang="en-US" sz="2400" dirty="0" smtClean="0"/>
              <a:t>Government funding comes from deferred oil revenue, passes directly to research partners:  stymies corruption  (potential resentment)</a:t>
            </a:r>
          </a:p>
          <a:p>
            <a:endParaRPr lang="en-US" sz="2400" dirty="0"/>
          </a:p>
          <a:p>
            <a:r>
              <a:rPr lang="en-US" sz="2400" dirty="0" smtClean="0"/>
              <a:t>Oil company funding comes through corporate social responsibility division:  unrealistic timelines/overly American approach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24311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MRO staff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Experienced Tanzanian research institute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Less experienced junior staff </a:t>
            </a:r>
          </a:p>
          <a:p>
            <a:endParaRPr lang="en-US" sz="2400" dirty="0"/>
          </a:p>
          <a:p>
            <a:r>
              <a:rPr lang="en-US" sz="2400" dirty="0" smtClean="0"/>
              <a:t>New to Equatorial Guinea, not Spanish speakers</a:t>
            </a:r>
          </a:p>
          <a:p>
            <a:endParaRPr lang="en-US" sz="2400" dirty="0"/>
          </a:p>
          <a:p>
            <a:r>
              <a:rPr lang="en-US" sz="2400" dirty="0" smtClean="0"/>
              <a:t>Sensitive to issues of “control” by sponsor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5782" y="2146384"/>
            <a:ext cx="4596782" cy="3438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783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Complex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10317480" cy="4249309"/>
          </a:xfrm>
        </p:spPr>
        <p:txBody>
          <a:bodyPr>
            <a:normAutofit/>
          </a:bodyPr>
          <a:lstStyle/>
          <a:p>
            <a:r>
              <a:rPr lang="en-US" sz="2400" dirty="0"/>
              <a:t>Double-blind randomized controlled trial with 135 healthy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67413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Complex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10317480" cy="4249309"/>
          </a:xfrm>
        </p:spPr>
        <p:txBody>
          <a:bodyPr>
            <a:normAutofit/>
          </a:bodyPr>
          <a:lstStyle/>
          <a:p>
            <a:r>
              <a:rPr lang="en-US" sz="2400" dirty="0"/>
              <a:t>Double-blind randomized controlled trial with 135 healthy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r>
              <a:rPr lang="en-US" sz="2400" dirty="0"/>
              <a:t>Screening/vaccinating infants &amp; children:  blood draws, ECGs, incomplete routine vaccinations, consenting + assenting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205221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Complex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10317480" cy="4249309"/>
          </a:xfrm>
        </p:spPr>
        <p:txBody>
          <a:bodyPr>
            <a:normAutofit/>
          </a:bodyPr>
          <a:lstStyle/>
          <a:p>
            <a:r>
              <a:rPr lang="en-US" sz="2400" dirty="0"/>
              <a:t>Double-blind randomized controlled trial with 135 healthy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r>
              <a:rPr lang="en-US" sz="2400" dirty="0"/>
              <a:t>Screening/vaccinating infants &amp; children:  blood draws, ECGs, incomplete routine vaccinations, consenting + assenting</a:t>
            </a:r>
          </a:p>
          <a:p>
            <a:endParaRPr lang="en-US" sz="2400" dirty="0"/>
          </a:p>
          <a:p>
            <a:r>
              <a:rPr lang="en-US" sz="2400" dirty="0"/>
              <a:t>Screening older adults:  about 50% excluded due to previously undiagnosed chronic illness (HTN, DM, obesity)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5929090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Complex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10317480" cy="424930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Double-blind randomized controlled trial with 135 healthy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r>
              <a:rPr lang="en-US" sz="2400" dirty="0"/>
              <a:t>Screening/vaccinating infants &amp; children:  blood draws, ECGs, incomplete routine vaccinations, consenting + assenting</a:t>
            </a:r>
          </a:p>
          <a:p>
            <a:endParaRPr lang="en-US" sz="2400" dirty="0"/>
          </a:p>
          <a:p>
            <a:r>
              <a:rPr lang="en-US" sz="2400" dirty="0"/>
              <a:t>Screening older adults:  about 50% excluded due to previously undiagnosed chronic illness (HTN, DM, obesity)</a:t>
            </a:r>
          </a:p>
          <a:p>
            <a:endParaRPr lang="en-US" sz="2400" dirty="0"/>
          </a:p>
          <a:p>
            <a:r>
              <a:rPr lang="en-US" sz="2400" dirty="0"/>
              <a:t>Controlled human </a:t>
            </a:r>
            <a:r>
              <a:rPr lang="en-US" sz="2400" dirty="0" smtClean="0"/>
              <a:t>infection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388187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Complex Trial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10317480" cy="4249309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Double-blind randomized controlled trial with 135 healthy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r>
              <a:rPr lang="en-US" sz="2400" dirty="0"/>
              <a:t>Screening/vaccinating infants &amp; children:  blood draws, ECGs, incomplete routine vaccinations, consenting + assenting</a:t>
            </a:r>
          </a:p>
          <a:p>
            <a:endParaRPr lang="en-US" sz="2400" dirty="0"/>
          </a:p>
          <a:p>
            <a:r>
              <a:rPr lang="en-US" sz="2400" dirty="0"/>
              <a:t>Screening older adults:  about 50% excluded due to previously undiagnosed chronic illness (HTN, DM, obesity)</a:t>
            </a:r>
          </a:p>
          <a:p>
            <a:endParaRPr lang="en-US" sz="2400" dirty="0"/>
          </a:p>
          <a:p>
            <a:r>
              <a:rPr lang="en-US" sz="2400" dirty="0"/>
              <a:t>Controlled human </a:t>
            </a:r>
            <a:r>
              <a:rPr lang="en-US" sz="2400" dirty="0" smtClean="0"/>
              <a:t>infection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Multiple home and clinic visits to assess AE’s</a:t>
            </a:r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590800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Local Personnel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27653"/>
            <a:ext cx="5883876" cy="4249309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/>
              <a:t>Most had had no experience with clinical trials</a:t>
            </a:r>
          </a:p>
          <a:p>
            <a:endParaRPr lang="en-US" sz="2400" dirty="0"/>
          </a:p>
          <a:p>
            <a:r>
              <a:rPr lang="en-US" sz="2400" dirty="0"/>
              <a:t>Physicians and nurses with basic training, experience in very resource-limited settings, differing views of quality/documentation/ professional status/work ethic</a:t>
            </a:r>
          </a:p>
          <a:p>
            <a:endParaRPr lang="en-US" sz="2400" dirty="0"/>
          </a:p>
          <a:p>
            <a:r>
              <a:rPr lang="en-US" sz="2400" dirty="0"/>
              <a:t>Limited motivation to learn</a:t>
            </a:r>
          </a:p>
          <a:p>
            <a:endParaRPr lang="en-US" sz="2400" dirty="0"/>
          </a:p>
          <a:p>
            <a:r>
              <a:rPr lang="en-US" sz="2400" dirty="0"/>
              <a:t>Lots of protocol deviations (incomplete consenting/assenting)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8151" y="1789670"/>
            <a:ext cx="4162167" cy="416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01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756" y="2331308"/>
            <a:ext cx="9803027" cy="4094205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Direct patient care:  mission organizations and other NGOs</a:t>
            </a:r>
          </a:p>
          <a:p>
            <a:endParaRPr lang="en-US" sz="2800" dirty="0" smtClean="0"/>
          </a:p>
          <a:p>
            <a:r>
              <a:rPr lang="en-US" sz="2800" dirty="0" smtClean="0"/>
              <a:t>Teaching health care providers in developing countries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132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Communication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27438" y="2380735"/>
            <a:ext cx="10126362" cy="379622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Language:  Spanish, English, Swahili, French, </a:t>
            </a:r>
            <a:r>
              <a:rPr lang="en-US" sz="2400" dirty="0" err="1" smtClean="0"/>
              <a:t>Bubi</a:t>
            </a:r>
            <a:r>
              <a:rPr lang="en-US" sz="2400" dirty="0" smtClean="0"/>
              <a:t>, Fang</a:t>
            </a:r>
          </a:p>
          <a:p>
            <a:endParaRPr lang="en-US" sz="2400" dirty="0"/>
          </a:p>
          <a:p>
            <a:r>
              <a:rPr lang="en-US" sz="2400" dirty="0" smtClean="0"/>
              <a:t>Culture:  Equatoguinean/Tanzanian/American/Latin American/European</a:t>
            </a:r>
          </a:p>
          <a:p>
            <a:endParaRPr lang="en-US" sz="2400" dirty="0"/>
          </a:p>
          <a:p>
            <a:r>
              <a:rPr lang="en-US" sz="2400" dirty="0" smtClean="0"/>
              <a:t>Trust issues:  “You can’t believe 80% of what these people say.”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814971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Logistics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6994" y="2430161"/>
            <a:ext cx="9656805" cy="425754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Unreliable internet</a:t>
            </a:r>
          </a:p>
          <a:p>
            <a:endParaRPr lang="en-US" sz="2400" dirty="0"/>
          </a:p>
          <a:p>
            <a:r>
              <a:rPr lang="en-US" sz="2400" dirty="0" smtClean="0"/>
              <a:t>Unreliable electricity/water</a:t>
            </a:r>
          </a:p>
          <a:p>
            <a:endParaRPr lang="en-US" sz="2400" dirty="0"/>
          </a:p>
          <a:p>
            <a:r>
              <a:rPr lang="en-US" sz="2400" dirty="0" smtClean="0"/>
              <a:t>Shipping involves many hurdles:  permission/delays/corruption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446646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 Research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94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57" y="2471372"/>
            <a:ext cx="5068330" cy="38012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617" y="1870725"/>
            <a:ext cx="4401895" cy="4401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586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Challenges: Research Center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286944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4845" t="11336" r="16137" b="41279"/>
          <a:stretch/>
        </p:blipFill>
        <p:spPr>
          <a:xfrm flipH="1">
            <a:off x="838200" y="2723571"/>
            <a:ext cx="5065989" cy="3478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3931" y="1848734"/>
            <a:ext cx="4352921" cy="435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387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Healthcare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41" y="2685535"/>
            <a:ext cx="10365259" cy="4381113"/>
          </a:xfrm>
        </p:spPr>
        <p:txBody>
          <a:bodyPr/>
          <a:lstStyle/>
          <a:p>
            <a:r>
              <a:rPr lang="en-US" sz="2400" dirty="0"/>
              <a:t>Ministry of </a:t>
            </a:r>
            <a:r>
              <a:rPr lang="en-US" sz="2400" dirty="0" smtClean="0"/>
              <a:t>Health </a:t>
            </a:r>
            <a:r>
              <a:rPr lang="en-US" sz="2400" dirty="0"/>
              <a:t>facilities:  some basic labs, x-ray and medicines; rudimentary 	records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1616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Healthcare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41" y="2685535"/>
            <a:ext cx="10365259" cy="4381113"/>
          </a:xfrm>
        </p:spPr>
        <p:txBody>
          <a:bodyPr/>
          <a:lstStyle/>
          <a:p>
            <a:r>
              <a:rPr lang="en-US" sz="2400" dirty="0"/>
              <a:t>Ministry of </a:t>
            </a:r>
            <a:r>
              <a:rPr lang="en-US" sz="2400" dirty="0" smtClean="0"/>
              <a:t>Health </a:t>
            </a:r>
            <a:r>
              <a:rPr lang="en-US" sz="2400" dirty="0"/>
              <a:t>facilities:  some basic labs, x-ray and medicines; rudimentary 	records</a:t>
            </a:r>
          </a:p>
          <a:p>
            <a:endParaRPr lang="en-US" sz="2400" dirty="0"/>
          </a:p>
          <a:p>
            <a:r>
              <a:rPr lang="en-US" sz="2400" dirty="0"/>
              <a:t>Tertiary care (private Israeli hospital):  some specialties, more labs (frequent 	shortage of reagents), CT (no MRI)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755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Challenges:  Healthcare Infrastructure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8541" y="2685535"/>
            <a:ext cx="10365259" cy="4381113"/>
          </a:xfrm>
        </p:spPr>
        <p:txBody>
          <a:bodyPr/>
          <a:lstStyle/>
          <a:p>
            <a:r>
              <a:rPr lang="en-US" sz="2400" dirty="0"/>
              <a:t>Ministry of </a:t>
            </a:r>
            <a:r>
              <a:rPr lang="en-US" sz="2400" dirty="0" smtClean="0"/>
              <a:t>Health </a:t>
            </a:r>
            <a:r>
              <a:rPr lang="en-US" sz="2400" dirty="0"/>
              <a:t>facilities:  some basic labs, x-ray and medicines; rudimentary 	records</a:t>
            </a:r>
          </a:p>
          <a:p>
            <a:endParaRPr lang="en-US" sz="2400" dirty="0"/>
          </a:p>
          <a:p>
            <a:r>
              <a:rPr lang="en-US" sz="2400" dirty="0"/>
              <a:t>Tertiary care (private Israeli hospital):  some specialties, more labs (frequent 	shortage of reagents), CT (no MRI)</a:t>
            </a:r>
          </a:p>
          <a:p>
            <a:endParaRPr lang="en-US" sz="2400" dirty="0"/>
          </a:p>
          <a:p>
            <a:r>
              <a:rPr lang="en-US" sz="2400" dirty="0"/>
              <a:t>Provided primary care at research center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0563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5" y="365125"/>
            <a:ext cx="1091719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Challenges:  Transition from Direct Patient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530" y="2075935"/>
            <a:ext cx="9714469" cy="4191644"/>
          </a:xfrm>
        </p:spPr>
        <p:txBody>
          <a:bodyPr/>
          <a:lstStyle/>
          <a:p>
            <a:r>
              <a:rPr lang="en-US" sz="2400" dirty="0" smtClean="0"/>
              <a:t>“New specialty” as clinical </a:t>
            </a:r>
            <a:r>
              <a:rPr lang="en-US" sz="2400" dirty="0" err="1" smtClean="0"/>
              <a:t>trialist</a:t>
            </a:r>
            <a:endParaRPr lang="en-US" sz="2400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69658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5" y="365125"/>
            <a:ext cx="1091719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Challenges:  Transition from Direct Patient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530" y="2075935"/>
            <a:ext cx="9714469" cy="4191644"/>
          </a:xfrm>
        </p:spPr>
        <p:txBody>
          <a:bodyPr/>
          <a:lstStyle/>
          <a:p>
            <a:r>
              <a:rPr lang="en-US" sz="2400" dirty="0" smtClean="0"/>
              <a:t>“New specialty” as clinical </a:t>
            </a:r>
            <a:r>
              <a:rPr lang="en-US" sz="2400" dirty="0" err="1" smtClean="0"/>
              <a:t>trialist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All decisions by committee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5677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5" y="365125"/>
            <a:ext cx="1091719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Challenges:  Transition from Direct Patient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530" y="2075935"/>
            <a:ext cx="9714469" cy="4191644"/>
          </a:xfrm>
        </p:spPr>
        <p:txBody>
          <a:bodyPr/>
          <a:lstStyle/>
          <a:p>
            <a:r>
              <a:rPr lang="en-US" sz="2400" dirty="0" smtClean="0"/>
              <a:t>“New specialty” as clinical </a:t>
            </a:r>
            <a:r>
              <a:rPr lang="en-US" sz="2400" dirty="0" err="1" smtClean="0"/>
              <a:t>trialist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All decisions by committee</a:t>
            </a:r>
          </a:p>
          <a:p>
            <a:endParaRPr lang="en-US" sz="2400" dirty="0"/>
          </a:p>
          <a:p>
            <a:r>
              <a:rPr lang="en-US" sz="2400" dirty="0" smtClean="0"/>
              <a:t>Limited application of personal clinical knowledge/skills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27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756" y="2405449"/>
            <a:ext cx="9803027" cy="4020064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Direct patient care:  mission organizations and other NGOs</a:t>
            </a:r>
          </a:p>
          <a:p>
            <a:endParaRPr lang="en-US" sz="2800" dirty="0" smtClean="0"/>
          </a:p>
          <a:p>
            <a:r>
              <a:rPr lang="en-US" sz="2800" dirty="0" smtClean="0"/>
              <a:t>Teaching health care providers in developing countries</a:t>
            </a:r>
          </a:p>
          <a:p>
            <a:endParaRPr lang="en-US" sz="2800" dirty="0" smtClean="0"/>
          </a:p>
          <a:p>
            <a:r>
              <a:rPr lang="en-US" sz="2800" dirty="0" smtClean="0"/>
              <a:t>Promoting family medicine overseas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8463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605" y="365125"/>
            <a:ext cx="10917195" cy="132556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Challenges:  Transition from Direct Patient Care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4530" y="2075935"/>
            <a:ext cx="9714469" cy="4191644"/>
          </a:xfrm>
        </p:spPr>
        <p:txBody>
          <a:bodyPr/>
          <a:lstStyle/>
          <a:p>
            <a:r>
              <a:rPr lang="en-US" sz="2400" dirty="0" smtClean="0"/>
              <a:t>“New specialty” as clinical </a:t>
            </a:r>
            <a:r>
              <a:rPr lang="en-US" sz="2400" dirty="0" err="1" smtClean="0"/>
              <a:t>trialist</a:t>
            </a:r>
            <a:endParaRPr lang="en-US" sz="2400" dirty="0" smtClean="0"/>
          </a:p>
          <a:p>
            <a:endParaRPr lang="en-US" sz="2400" dirty="0"/>
          </a:p>
          <a:p>
            <a:r>
              <a:rPr lang="en-US" sz="2400" dirty="0" smtClean="0"/>
              <a:t>All decisions by committee</a:t>
            </a:r>
          </a:p>
          <a:p>
            <a:endParaRPr lang="en-US" sz="2400" dirty="0"/>
          </a:p>
          <a:p>
            <a:r>
              <a:rPr lang="en-US" sz="2400" dirty="0" smtClean="0"/>
              <a:t>Limited application of personal clinical knowledge/skills</a:t>
            </a:r>
          </a:p>
          <a:p>
            <a:endParaRPr lang="en-US" sz="2400" dirty="0"/>
          </a:p>
          <a:p>
            <a:r>
              <a:rPr lang="en-US" sz="2400" dirty="0" smtClean="0"/>
              <a:t>Local medical staff had little interest in learning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6083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Challenges: Living Conditions/Family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204" y="2215977"/>
            <a:ext cx="10307595" cy="3960985"/>
          </a:xfrm>
        </p:spPr>
        <p:txBody>
          <a:bodyPr/>
          <a:lstStyle/>
          <a:p>
            <a:r>
              <a:rPr lang="en-US" sz="2400" dirty="0" smtClean="0"/>
              <a:t>Stark socioeconomic differences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0001" y="2215977"/>
            <a:ext cx="5028684" cy="3771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2119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Challenges: Living Conditions/Family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215977"/>
            <a:ext cx="10256520" cy="3960985"/>
          </a:xfrm>
        </p:spPr>
        <p:txBody>
          <a:bodyPr/>
          <a:lstStyle/>
          <a:p>
            <a:r>
              <a:rPr lang="en-US" sz="2400" dirty="0"/>
              <a:t>Stark socioeconomic differences </a:t>
            </a:r>
          </a:p>
          <a:p>
            <a:endParaRPr lang="en-US" sz="2400" dirty="0"/>
          </a:p>
          <a:p>
            <a:r>
              <a:rPr lang="en-US" sz="2400" dirty="0"/>
              <a:t>Police/military harassment:  document checks, traffic “violations”, requests for money, detention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58819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Challenges: Living Conditions/Family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6204" y="2215977"/>
            <a:ext cx="6203093" cy="396098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Stark socioeconomic differences </a:t>
            </a:r>
          </a:p>
          <a:p>
            <a:endParaRPr lang="en-US" sz="2400" dirty="0"/>
          </a:p>
          <a:p>
            <a:r>
              <a:rPr lang="en-US" sz="2400" dirty="0" smtClean="0"/>
              <a:t>Police/military harassment:  document checks, traffic “violations”, requests for money, detention</a:t>
            </a:r>
          </a:p>
          <a:p>
            <a:endParaRPr lang="en-US" sz="2400" dirty="0"/>
          </a:p>
          <a:p>
            <a:r>
              <a:rPr lang="en-US" sz="2400" dirty="0" smtClean="0"/>
              <a:t>Family isolation:  limited movement around the island, lack of suitable school, very limited social interactions:  “prison” 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2088" y="2160374"/>
            <a:ext cx="4478636" cy="335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67420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584" y="2100649"/>
            <a:ext cx="8701216" cy="407631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Friendships</a:t>
            </a:r>
          </a:p>
          <a:p>
            <a:r>
              <a:rPr lang="en-US" sz="2400" dirty="0" smtClean="0"/>
              <a:t>Learning</a:t>
            </a:r>
          </a:p>
          <a:p>
            <a:r>
              <a:rPr lang="en-US" sz="2400" dirty="0" smtClean="0"/>
              <a:t>Developing new skills</a:t>
            </a:r>
          </a:p>
          <a:p>
            <a:r>
              <a:rPr lang="en-US" sz="2400" dirty="0" smtClean="0"/>
              <a:t>Innovation/Successes</a:t>
            </a:r>
          </a:p>
          <a:p>
            <a:r>
              <a:rPr lang="en-US" sz="2400" dirty="0" smtClean="0"/>
              <a:t>Cultural exposure</a:t>
            </a:r>
          </a:p>
          <a:p>
            <a:r>
              <a:rPr lang="en-US" sz="2400" dirty="0" smtClean="0"/>
              <a:t>Accomplishments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7277007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Friendships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5465" y="2356021"/>
            <a:ext cx="10515600" cy="3928033"/>
          </a:xfrm>
        </p:spPr>
        <p:txBody>
          <a:bodyPr/>
          <a:lstStyle/>
          <a:p>
            <a:r>
              <a:rPr lang="en-US" sz="2400" dirty="0" err="1" smtClean="0"/>
              <a:t>Comraderie</a:t>
            </a:r>
            <a:r>
              <a:rPr lang="en-US" sz="2400" dirty="0" smtClean="0"/>
              <a:t> borne of mutual struggle</a:t>
            </a:r>
          </a:p>
          <a:p>
            <a:endParaRPr lang="en-US" sz="2400" dirty="0"/>
          </a:p>
          <a:p>
            <a:r>
              <a:rPr lang="en-US" sz="2400" dirty="0" smtClean="0"/>
              <a:t>Facilitating communication/understanding</a:t>
            </a:r>
          </a:p>
          <a:p>
            <a:endParaRPr lang="en-US" sz="2400" dirty="0"/>
          </a:p>
          <a:p>
            <a:r>
              <a:rPr lang="en-US" sz="2400" dirty="0" smtClean="0"/>
              <a:t>Earning trust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1080" y="1027906"/>
            <a:ext cx="3590855" cy="5114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4221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9373" y="2561967"/>
            <a:ext cx="9574426" cy="3614995"/>
          </a:xfrm>
        </p:spPr>
        <p:txBody>
          <a:bodyPr/>
          <a:lstStyle/>
          <a:p>
            <a:r>
              <a:rPr lang="en-US" sz="2400" dirty="0" smtClean="0"/>
              <a:t>Design and execution of clinical trials</a:t>
            </a:r>
          </a:p>
          <a:p>
            <a:endParaRPr lang="en-US" sz="2400" dirty="0"/>
          </a:p>
          <a:p>
            <a:r>
              <a:rPr lang="en-US" sz="2400" dirty="0" smtClean="0"/>
              <a:t>Tropical disease control </a:t>
            </a:r>
            <a:r>
              <a:rPr lang="en-US" sz="2400" dirty="0" smtClean="0"/>
              <a:t>and treatment</a:t>
            </a:r>
          </a:p>
          <a:p>
            <a:endParaRPr lang="en-US" sz="2400" dirty="0"/>
          </a:p>
          <a:p>
            <a:r>
              <a:rPr lang="en-US" sz="2400" dirty="0" smtClean="0"/>
              <a:t>Vaccinology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7865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developing new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5080" y="2286944"/>
            <a:ext cx="6328719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2600" dirty="0" smtClean="0"/>
              <a:t>Organization/management</a:t>
            </a:r>
          </a:p>
          <a:p>
            <a:endParaRPr lang="en-US" sz="2600" dirty="0"/>
          </a:p>
          <a:p>
            <a:r>
              <a:rPr lang="en-US" sz="2600" dirty="0" smtClean="0"/>
              <a:t>Public relations</a:t>
            </a:r>
          </a:p>
          <a:p>
            <a:endParaRPr lang="en-US" sz="2600" dirty="0"/>
          </a:p>
          <a:p>
            <a:r>
              <a:rPr lang="en-US" sz="2600" dirty="0" smtClean="0"/>
              <a:t>Liaison to government and corporate entities</a:t>
            </a:r>
          </a:p>
          <a:p>
            <a:endParaRPr lang="en-US" sz="2600" dirty="0"/>
          </a:p>
          <a:p>
            <a:r>
              <a:rPr lang="en-US" sz="2600" dirty="0" smtClean="0"/>
              <a:t>Dealing with diverse partners</a:t>
            </a:r>
            <a:endParaRPr lang="en-US" sz="2600" dirty="0"/>
          </a:p>
          <a:p>
            <a:endParaRPr lang="en-US" sz="2600" dirty="0" smtClean="0"/>
          </a:p>
          <a:p>
            <a:r>
              <a:rPr lang="en-US" sz="2600" dirty="0" smtClean="0"/>
              <a:t>Global communication (email, Skype, visits)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789" y="2056285"/>
            <a:ext cx="4018134" cy="4018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952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Innovation/Successes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54875"/>
            <a:ext cx="10515600" cy="372208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Developed trust with Ministry of Health and local IRB members  (projecting optimism, warmth, sincerity, continuity)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468114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Innovation/Successes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63113"/>
            <a:ext cx="10515600" cy="3713849"/>
          </a:xfrm>
        </p:spPr>
        <p:txBody>
          <a:bodyPr>
            <a:normAutofit/>
          </a:bodyPr>
          <a:lstStyle/>
          <a:p>
            <a:r>
              <a:rPr lang="en-US" sz="2400" dirty="0" smtClean="0"/>
              <a:t>Usefulness of role-playing for learning and team-building (fixed professional and gender hierarchy – MDs over nurses, data entry staff)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78571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756" y="2117124"/>
            <a:ext cx="9803027" cy="430838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Direct patient care:  mission organizations and other NGOs</a:t>
            </a:r>
          </a:p>
          <a:p>
            <a:endParaRPr lang="en-US" sz="2800" dirty="0" smtClean="0"/>
          </a:p>
          <a:p>
            <a:r>
              <a:rPr lang="en-US" sz="2800" dirty="0" smtClean="0"/>
              <a:t>Teaching health care providers in developing countries</a:t>
            </a:r>
          </a:p>
          <a:p>
            <a:endParaRPr lang="en-US" sz="2800" dirty="0" smtClean="0"/>
          </a:p>
          <a:p>
            <a:r>
              <a:rPr lang="en-US" sz="2800" dirty="0" smtClean="0"/>
              <a:t>Promoting family medicine overseas</a:t>
            </a:r>
          </a:p>
          <a:p>
            <a:endParaRPr lang="en-US" sz="2800" dirty="0" smtClean="0"/>
          </a:p>
          <a:p>
            <a:r>
              <a:rPr lang="en-US" sz="2800" dirty="0" smtClean="0"/>
              <a:t>Public health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64942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Innovation/Successes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22187"/>
            <a:ext cx="10515600" cy="4351338"/>
          </a:xfrm>
        </p:spPr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sz="2400" dirty="0" smtClean="0"/>
              <a:t>Constant availability to capitalize on teachable moments (overcoming pride, lack of initiative, outdated practices)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178042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Innovation/Successes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06662"/>
            <a:ext cx="473881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r>
              <a:rPr lang="en-US" sz="2400" dirty="0" smtClean="0"/>
              <a:t>Staff feedback/processing meetings (giving a voice to “subordinates”)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724" y="2133189"/>
            <a:ext cx="3938098" cy="393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8229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15-year-old boy with generalized seizure 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06890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15-year-old boy with generalized </a:t>
            </a:r>
            <a:r>
              <a:rPr lang="en-US" sz="2400" dirty="0"/>
              <a:t>seizure: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Sleep-derived EEG</a:t>
            </a:r>
          </a:p>
          <a:p>
            <a:pPr marL="0" indent="0">
              <a:buNone/>
            </a:pPr>
            <a:r>
              <a:rPr lang="en-US" sz="2400" dirty="0" smtClean="0"/>
              <a:t>		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464703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15-year-old boy with generalized </a:t>
            </a:r>
            <a:r>
              <a:rPr lang="en-US" sz="2400" dirty="0"/>
              <a:t>seizure: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Sleep-derived EEG</a:t>
            </a:r>
          </a:p>
          <a:p>
            <a:pPr marL="0" indent="0">
              <a:buNone/>
            </a:pPr>
            <a:r>
              <a:rPr lang="en-US" sz="2400" dirty="0" smtClean="0"/>
              <a:t>		MRI </a:t>
            </a:r>
            <a:r>
              <a:rPr lang="en-US" sz="2400" dirty="0"/>
              <a:t>on </a:t>
            </a:r>
            <a:r>
              <a:rPr lang="en-US" sz="2400" dirty="0" smtClean="0"/>
              <a:t>mainland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965864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15-year-old boy with generalized </a:t>
            </a:r>
            <a:r>
              <a:rPr lang="en-US" sz="2400" dirty="0"/>
              <a:t>seizure: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Sleep-derived EEG</a:t>
            </a:r>
          </a:p>
          <a:p>
            <a:pPr marL="0" indent="0">
              <a:buNone/>
            </a:pPr>
            <a:r>
              <a:rPr lang="en-US" sz="2400" dirty="0" smtClean="0"/>
              <a:t>		MRI </a:t>
            </a:r>
            <a:r>
              <a:rPr lang="en-US" sz="2400" dirty="0"/>
              <a:t>on </a:t>
            </a:r>
            <a:r>
              <a:rPr lang="en-US" sz="2400" dirty="0" smtClean="0"/>
              <a:t>mainland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meetings </a:t>
            </a:r>
            <a:r>
              <a:rPr lang="en-US" sz="2400" dirty="0"/>
              <a:t>in </a:t>
            </a:r>
            <a:r>
              <a:rPr lang="en-US" sz="2400" dirty="0" smtClean="0"/>
              <a:t>high </a:t>
            </a:r>
            <a:r>
              <a:rPr lang="en-US" sz="2400" dirty="0"/>
              <a:t>school, local hospital, research </a:t>
            </a:r>
            <a:r>
              <a:rPr lang="en-US" sz="2400" dirty="0" smtClean="0"/>
              <a:t>center</a:t>
            </a:r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0745828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15-year-old boy with generalized </a:t>
            </a:r>
            <a:r>
              <a:rPr lang="en-US" sz="2400" dirty="0"/>
              <a:t>seizure: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Sleep-derived EEG</a:t>
            </a:r>
          </a:p>
          <a:p>
            <a:pPr marL="0" indent="0">
              <a:buNone/>
            </a:pPr>
            <a:r>
              <a:rPr lang="en-US" sz="2400" dirty="0" smtClean="0"/>
              <a:t>		MRI </a:t>
            </a:r>
            <a:r>
              <a:rPr lang="en-US" sz="2400" dirty="0"/>
              <a:t>on </a:t>
            </a:r>
            <a:r>
              <a:rPr lang="en-US" sz="2400" dirty="0" smtClean="0"/>
              <a:t>mainland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meetings </a:t>
            </a:r>
            <a:r>
              <a:rPr lang="en-US" sz="2400" dirty="0"/>
              <a:t>in </a:t>
            </a:r>
            <a:r>
              <a:rPr lang="en-US" sz="2400" dirty="0" smtClean="0"/>
              <a:t>high </a:t>
            </a:r>
            <a:r>
              <a:rPr lang="en-US" sz="2400" dirty="0"/>
              <a:t>school, local hospital, research </a:t>
            </a:r>
            <a:r>
              <a:rPr lang="en-US" sz="2400" dirty="0" smtClean="0"/>
              <a:t>center</a:t>
            </a:r>
          </a:p>
          <a:p>
            <a:pPr marL="0" indent="0">
              <a:buNone/>
            </a:pPr>
            <a:r>
              <a:rPr lang="en-US" sz="2400" dirty="0"/>
              <a:t>	 </a:t>
            </a:r>
            <a:r>
              <a:rPr lang="en-US" sz="2400" dirty="0" smtClean="0"/>
              <a:t>             international consultants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90133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</a:t>
            </a:r>
            <a:r>
              <a:rPr lang="en-US" sz="2400" dirty="0" smtClean="0"/>
              <a:t>: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27-year-old man with cervical lymphadenopathy: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with amoxicillin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29569167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</a:t>
            </a:r>
            <a:r>
              <a:rPr lang="en-US" sz="2400" dirty="0" smtClean="0"/>
              <a:t>: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27-year-old man with cervical lymphadenopathy: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with amoxicillin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for TB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0721232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</a:t>
            </a:r>
            <a:r>
              <a:rPr lang="en-US" sz="2400" dirty="0" smtClean="0"/>
              <a:t>: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27-year-old man with cervical lymphadenopathy: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with amoxicillin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for TB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Biopsy showed non-Hodgkin lymphoma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140243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8756" y="2117124"/>
            <a:ext cx="9803027" cy="430838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Direct patient care:  mission organizations and other NGOs</a:t>
            </a:r>
          </a:p>
          <a:p>
            <a:endParaRPr lang="en-US" sz="2400" dirty="0" smtClean="0"/>
          </a:p>
          <a:p>
            <a:r>
              <a:rPr lang="en-US" sz="2400" dirty="0" smtClean="0"/>
              <a:t>Teaching health care providers in developing countries</a:t>
            </a:r>
          </a:p>
          <a:p>
            <a:endParaRPr lang="en-US" sz="2400" dirty="0" smtClean="0"/>
          </a:p>
          <a:p>
            <a:r>
              <a:rPr lang="en-US" sz="2400" dirty="0" smtClean="0"/>
              <a:t>Promoting family medicine overseas</a:t>
            </a:r>
          </a:p>
          <a:p>
            <a:endParaRPr lang="en-US" sz="2400" dirty="0" smtClean="0"/>
          </a:p>
          <a:p>
            <a:r>
              <a:rPr lang="en-US" sz="2400" dirty="0" smtClean="0"/>
              <a:t>Public health</a:t>
            </a:r>
          </a:p>
          <a:p>
            <a:endParaRPr lang="en-US" sz="2400" dirty="0" smtClean="0"/>
          </a:p>
          <a:p>
            <a:r>
              <a:rPr lang="en-US" sz="2400" dirty="0" smtClean="0"/>
              <a:t>Teaching residents/students in the U.S. who will serve overseas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4349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</a:t>
            </a:r>
            <a:r>
              <a:rPr lang="en-US" sz="2400" dirty="0" smtClean="0"/>
              <a:t>:</a:t>
            </a:r>
            <a:r>
              <a:rPr lang="en-US" sz="2400" dirty="0"/>
              <a:t>	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- </a:t>
            </a:r>
            <a:r>
              <a:rPr lang="en-US" sz="2400" dirty="0" smtClean="0"/>
              <a:t>27-year-old man with cervical lymphadenopathy: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with amoxicillin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Failed empiric treatment for TB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Biopsy showed non-Hodgkin lymphoma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Chemotherapy in India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1951088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- 18-month-old girl </a:t>
            </a:r>
            <a:r>
              <a:rPr lang="en-US" sz="2400" dirty="0"/>
              <a:t>with persistent </a:t>
            </a:r>
            <a:r>
              <a:rPr lang="en-US" sz="2400" dirty="0" smtClean="0"/>
              <a:t>pneumonia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8662805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- 18-month-old girl </a:t>
            </a:r>
            <a:r>
              <a:rPr lang="en-US" sz="2400" dirty="0"/>
              <a:t>with persistent pneumonia: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multiple rounds of broad spectrum antibiotics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8411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- 18-month-old girl </a:t>
            </a:r>
            <a:r>
              <a:rPr lang="en-US" sz="2400" dirty="0"/>
              <a:t>with persistent pneumonia: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multiple rounds of broad spectrum antibiotics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serial CT scans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39053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Innovation/Successes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sz="2400" dirty="0"/>
              <a:t>Coordination of specialty/international health care:</a:t>
            </a:r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- 18-month-old girl </a:t>
            </a:r>
            <a:r>
              <a:rPr lang="en-US" sz="2400" dirty="0"/>
              <a:t>with persistent pneumonia: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multiple rounds of broad spectrum antibiotics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serial CT scans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bronchoscopy in Gabon</a:t>
            </a:r>
          </a:p>
          <a:p>
            <a:pPr marL="0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898952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Cultural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0649"/>
            <a:ext cx="10515600" cy="4076314"/>
          </a:xfrm>
        </p:spPr>
        <p:txBody>
          <a:bodyPr/>
          <a:lstStyle/>
          <a:p>
            <a:r>
              <a:rPr lang="en-US" sz="2400" dirty="0"/>
              <a:t>West African </a:t>
            </a:r>
            <a:r>
              <a:rPr lang="en-US" sz="2400" dirty="0" smtClean="0"/>
              <a:t>exuberance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7728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Cultural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0649"/>
            <a:ext cx="10515600" cy="4076314"/>
          </a:xfrm>
        </p:spPr>
        <p:txBody>
          <a:bodyPr/>
          <a:lstStyle/>
          <a:p>
            <a:r>
              <a:rPr lang="en-US" sz="2400" dirty="0"/>
              <a:t>West African </a:t>
            </a:r>
            <a:r>
              <a:rPr lang="en-US" sz="2400" dirty="0" smtClean="0"/>
              <a:t>exuberance</a:t>
            </a:r>
          </a:p>
          <a:p>
            <a:endParaRPr lang="en-US" sz="2400" dirty="0"/>
          </a:p>
          <a:p>
            <a:r>
              <a:rPr lang="en-US" sz="2400" dirty="0"/>
              <a:t>Muslim faith, traditional values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4190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Cultural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0649"/>
            <a:ext cx="10515600" cy="4076314"/>
          </a:xfrm>
        </p:spPr>
        <p:txBody>
          <a:bodyPr/>
          <a:lstStyle/>
          <a:p>
            <a:r>
              <a:rPr lang="en-US" sz="2400" dirty="0"/>
              <a:t>West African </a:t>
            </a:r>
            <a:r>
              <a:rPr lang="en-US" sz="2400" dirty="0" smtClean="0"/>
              <a:t>exuberance</a:t>
            </a:r>
          </a:p>
          <a:p>
            <a:endParaRPr lang="en-US" sz="2400" dirty="0"/>
          </a:p>
          <a:p>
            <a:r>
              <a:rPr lang="en-US" sz="2400" dirty="0" smtClean="0"/>
              <a:t>Muslim faith, traditional values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Life under a repressive regime</a:t>
            </a:r>
          </a:p>
          <a:p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9851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Rewards:  Cultural exposure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00649"/>
            <a:ext cx="10515600" cy="4076314"/>
          </a:xfrm>
        </p:spPr>
        <p:txBody>
          <a:bodyPr/>
          <a:lstStyle/>
          <a:p>
            <a:r>
              <a:rPr lang="en-US" sz="2400" dirty="0"/>
              <a:t>West African </a:t>
            </a:r>
            <a:r>
              <a:rPr lang="en-US" sz="2400" dirty="0" smtClean="0"/>
              <a:t>exuberance</a:t>
            </a:r>
          </a:p>
          <a:p>
            <a:endParaRPr lang="en-US" sz="2400" dirty="0"/>
          </a:p>
          <a:p>
            <a:r>
              <a:rPr lang="en-US" sz="2400" dirty="0" smtClean="0"/>
              <a:t>Muslim faith, traditional values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Life under a repressive regime</a:t>
            </a:r>
          </a:p>
          <a:p>
            <a:endParaRPr lang="en-US" sz="2400" dirty="0"/>
          </a:p>
          <a:p>
            <a:r>
              <a:rPr lang="en-US" sz="2400" dirty="0"/>
              <a:t>Family trips to Tanzania, the Netherlands, London</a:t>
            </a:r>
          </a:p>
          <a:p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2023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081" y="1825625"/>
            <a:ext cx="7852718" cy="4715218"/>
          </a:xfrm>
        </p:spPr>
        <p:txBody>
          <a:bodyPr>
            <a:noAutofit/>
          </a:bodyPr>
          <a:lstStyle/>
          <a:p>
            <a:pPr lvl="0">
              <a:buClr>
                <a:srgbClr val="E48312"/>
              </a:buClr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Developed research team/center</a:t>
            </a:r>
          </a:p>
          <a:p>
            <a:pPr lvl="0">
              <a:buClr>
                <a:srgbClr val="E48312"/>
              </a:buClr>
            </a:pPr>
            <a:endParaRPr 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7" y="4088679"/>
            <a:ext cx="2234512" cy="22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7" y="1825625"/>
            <a:ext cx="2234511" cy="2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3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can family physicians have a positive impact on global health?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80518" y="1944130"/>
            <a:ext cx="9803027" cy="4308389"/>
          </a:xfrm>
        </p:spPr>
        <p:txBody>
          <a:bodyPr>
            <a:normAutofit fontScale="77500" lnSpcReduction="20000"/>
          </a:bodyPr>
          <a:lstStyle/>
          <a:p>
            <a:r>
              <a:rPr lang="en-US" sz="2600" dirty="0" smtClean="0"/>
              <a:t>Direct patient care:  mission organizations and other NGOs</a:t>
            </a:r>
          </a:p>
          <a:p>
            <a:endParaRPr lang="en-US" sz="2600" dirty="0" smtClean="0"/>
          </a:p>
          <a:p>
            <a:r>
              <a:rPr lang="en-US" sz="2600" dirty="0" smtClean="0"/>
              <a:t>Teaching health care providers in developing countries</a:t>
            </a:r>
          </a:p>
          <a:p>
            <a:endParaRPr lang="en-US" sz="2600" dirty="0" smtClean="0"/>
          </a:p>
          <a:p>
            <a:r>
              <a:rPr lang="en-US" sz="2600" dirty="0" smtClean="0"/>
              <a:t>Promoting family medicine overseas</a:t>
            </a:r>
          </a:p>
          <a:p>
            <a:endParaRPr lang="en-US" sz="2600" dirty="0" smtClean="0"/>
          </a:p>
          <a:p>
            <a:r>
              <a:rPr lang="en-US" sz="2600" dirty="0" smtClean="0"/>
              <a:t>Public health</a:t>
            </a:r>
          </a:p>
          <a:p>
            <a:endParaRPr lang="en-US" sz="2600" dirty="0" smtClean="0"/>
          </a:p>
          <a:p>
            <a:r>
              <a:rPr lang="en-US" sz="2600" dirty="0" smtClean="0"/>
              <a:t>Teaching residents/students in the U.S. who will serve overseas</a:t>
            </a:r>
          </a:p>
          <a:p>
            <a:endParaRPr lang="en-US" sz="2600" dirty="0"/>
          </a:p>
          <a:p>
            <a:r>
              <a:rPr lang="en-US" sz="2600" dirty="0" smtClean="0"/>
              <a:t>Research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43374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081" y="1825625"/>
            <a:ext cx="7852718" cy="4715218"/>
          </a:xfrm>
        </p:spPr>
        <p:txBody>
          <a:bodyPr>
            <a:noAutofit/>
          </a:bodyPr>
          <a:lstStyle/>
          <a:p>
            <a:pPr lvl="0">
              <a:buClr>
                <a:srgbClr val="E48312"/>
              </a:buClr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Developed research team/center</a:t>
            </a:r>
          </a:p>
          <a:p>
            <a:pPr lvl="0">
              <a:buClr>
                <a:srgbClr val="E48312"/>
              </a:buClr>
            </a:pPr>
            <a:endParaRPr 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r>
              <a:rPr lang="en-US" sz="2400" dirty="0"/>
              <a:t>Completion of a clinical trial with 135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7" y="4088679"/>
            <a:ext cx="2234512" cy="22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7" y="1825625"/>
            <a:ext cx="2234511" cy="2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6263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Rewards: 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1081" y="1825625"/>
            <a:ext cx="7852718" cy="4715218"/>
          </a:xfrm>
        </p:spPr>
        <p:txBody>
          <a:bodyPr>
            <a:noAutofit/>
          </a:bodyPr>
          <a:lstStyle/>
          <a:p>
            <a:pPr lvl="0">
              <a:buClr>
                <a:srgbClr val="E48312"/>
              </a:buClr>
            </a:pPr>
            <a:r>
              <a:rPr lang="en-US" sz="24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Developed research team/center</a:t>
            </a:r>
          </a:p>
          <a:p>
            <a:pPr lvl="0">
              <a:buClr>
                <a:srgbClr val="E48312"/>
              </a:buClr>
            </a:pPr>
            <a:endParaRPr lang="en-US" sz="2400" dirty="0">
              <a:solidFill>
                <a:srgbClr val="000000">
                  <a:lumMod val="75000"/>
                  <a:lumOff val="25000"/>
                </a:srgbClr>
              </a:solidFill>
            </a:endParaRPr>
          </a:p>
          <a:p>
            <a:r>
              <a:rPr lang="en-US" sz="2400" dirty="0"/>
              <a:t>Completion of a clinical trial with 135 subjects age 6 </a:t>
            </a:r>
            <a:r>
              <a:rPr lang="en-US" sz="2400" dirty="0" err="1"/>
              <a:t>mos</a:t>
            </a:r>
            <a:r>
              <a:rPr lang="en-US" sz="2400" dirty="0"/>
              <a:t> to 65 years</a:t>
            </a:r>
          </a:p>
          <a:p>
            <a:endParaRPr lang="en-US" sz="2400" dirty="0"/>
          </a:p>
          <a:p>
            <a:r>
              <a:rPr lang="en-US" sz="2400" dirty="0" smtClean="0"/>
              <a:t>One </a:t>
            </a:r>
            <a:r>
              <a:rPr lang="en-US" sz="2400" dirty="0"/>
              <a:t>of the first trials to use controlled human </a:t>
            </a:r>
            <a:r>
              <a:rPr lang="en-US" sz="2400" dirty="0" smtClean="0"/>
              <a:t>infection </a:t>
            </a:r>
            <a:r>
              <a:rPr lang="en-US" sz="2400" dirty="0"/>
              <a:t>in the developing world</a:t>
            </a:r>
          </a:p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917" y="4088679"/>
            <a:ext cx="2234512" cy="2234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917" y="1825625"/>
            <a:ext cx="2234511" cy="2174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76941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9316" y="2131493"/>
            <a:ext cx="9783726" cy="4109266"/>
          </a:xfrm>
        </p:spPr>
        <p:txBody>
          <a:bodyPr/>
          <a:lstStyle/>
          <a:p>
            <a:r>
              <a:rPr lang="en-US" sz="2800" dirty="0"/>
              <a:t>Involvement in clinical research in a resource-limited setting can have a positive impact on global health</a:t>
            </a:r>
          </a:p>
          <a:p>
            <a:endParaRPr lang="en-US" sz="2800" dirty="0"/>
          </a:p>
          <a:p>
            <a:r>
              <a:rPr lang="en-US" sz="2800" dirty="0"/>
              <a:t>Multiple professional and personal challenges</a:t>
            </a:r>
          </a:p>
          <a:p>
            <a:endParaRPr lang="en-US" sz="2800" dirty="0"/>
          </a:p>
          <a:p>
            <a:r>
              <a:rPr lang="en-US" sz="2800" dirty="0"/>
              <a:t>Do the potential rewards outweigh the challenges?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6994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 for Potential Clinical </a:t>
            </a:r>
            <a:r>
              <a:rPr lang="en-US" dirty="0" err="1" smtClean="0"/>
              <a:t>Trialists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2108" y="2397211"/>
            <a:ext cx="10241692" cy="3779752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Work with an established research center/team</a:t>
            </a:r>
          </a:p>
          <a:p>
            <a:endParaRPr lang="en-US" sz="2400" dirty="0"/>
          </a:p>
          <a:p>
            <a:r>
              <a:rPr lang="en-US" sz="2400" dirty="0" smtClean="0"/>
              <a:t>Be realistic about any “red flags”</a:t>
            </a:r>
          </a:p>
          <a:p>
            <a:endParaRPr lang="en-US" sz="2400" dirty="0"/>
          </a:p>
          <a:p>
            <a:r>
              <a:rPr lang="en-US" sz="2400" dirty="0" smtClean="0"/>
              <a:t>American Society of Tropical Medicine &amp; Hygiene job listings</a:t>
            </a:r>
          </a:p>
          <a:p>
            <a:endParaRPr lang="en-US" sz="2400" dirty="0"/>
          </a:p>
          <a:p>
            <a:r>
              <a:rPr lang="en-US" sz="2400" dirty="0" smtClean="0"/>
              <a:t>Don’t burn professional bridges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7366330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2716" y="2690037"/>
            <a:ext cx="9291084" cy="34869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Jennie &amp; Nate Manock:  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	For their longsuffering and unconditional support during 	18 months in Equatorial Guinea </a:t>
            </a:r>
          </a:p>
        </p:txBody>
      </p:sp>
    </p:spTree>
    <p:extLst>
      <p:ext uri="{BB962C8B-B14F-4D97-AF65-F5344CB8AC3E}">
        <p14:creationId xmlns:p14="http://schemas.microsoft.com/office/powerpoint/2010/main" val="100884518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9E7936-4B39-483E-8B04-E04469CDA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Questions</a:t>
            </a:r>
            <a:r>
              <a:rPr lang="es-MX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81532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Types of Global Health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584" y="2034745"/>
            <a:ext cx="8701216" cy="4142217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Published case reports/series</a:t>
            </a:r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9485142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990</TotalTime>
  <Words>1993</Words>
  <Application>Microsoft Office PowerPoint</Application>
  <PresentationFormat>Widescreen</PresentationFormat>
  <Paragraphs>595</Paragraphs>
  <Slides>85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85</vt:i4>
      </vt:variant>
    </vt:vector>
  </HeadingPairs>
  <TitlesOfParts>
    <vt:vector size="88" baseType="lpstr">
      <vt:lpstr>Calibri</vt:lpstr>
      <vt:lpstr>Calibri Light</vt:lpstr>
      <vt:lpstr>Retrospect</vt:lpstr>
      <vt:lpstr>The Family Physician as Global Health Clinical Trialist: Challenges and Rewards</vt:lpstr>
      <vt:lpstr>Objectives</vt:lpstr>
      <vt:lpstr>How can family physicians have a positive impact on global health?</vt:lpstr>
      <vt:lpstr>How can family physicians have a positive impact on global health?</vt:lpstr>
      <vt:lpstr>How can family physicians have a positive impact on global health?</vt:lpstr>
      <vt:lpstr>How can family physicians have a positive impact on global health?</vt:lpstr>
      <vt:lpstr>How can family physicians have a positive impact on global health?</vt:lpstr>
      <vt:lpstr>How can family physicians have a positive impact on global health?</vt:lpstr>
      <vt:lpstr>Types of Global Health Research</vt:lpstr>
      <vt:lpstr>Types of Global Health Research</vt:lpstr>
      <vt:lpstr>Types of Global Health Research</vt:lpstr>
      <vt:lpstr>Types of Global Health Research</vt:lpstr>
      <vt:lpstr>Types of Global Health Research</vt:lpstr>
      <vt:lpstr>Clinical Trial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Helpful Professional Attributes of a Global Health Clinical Trialist </vt:lpstr>
      <vt:lpstr>Clinical Trial Alphabet Soup</vt:lpstr>
      <vt:lpstr>Clinical Trial Alphabet Soup</vt:lpstr>
      <vt:lpstr>Other Helpful Terms</vt:lpstr>
      <vt:lpstr>Equatorial Guinea</vt:lpstr>
      <vt:lpstr>Equatorial Guinea</vt:lpstr>
      <vt:lpstr>Clinical Research in Equatorial Guinea</vt:lpstr>
      <vt:lpstr>Challenges</vt:lpstr>
      <vt:lpstr>Challenges:  Politics</vt:lpstr>
      <vt:lpstr>Challenges: IRBs</vt:lpstr>
      <vt:lpstr>Challenges:  Funder</vt:lpstr>
      <vt:lpstr>Challenges:  MRO staff</vt:lpstr>
      <vt:lpstr>Challenges:  Complex Trial</vt:lpstr>
      <vt:lpstr>Challenges:  Complex Trial</vt:lpstr>
      <vt:lpstr>Challenges:  Complex Trial</vt:lpstr>
      <vt:lpstr>Challenges:  Complex Trial</vt:lpstr>
      <vt:lpstr>Challenges:  Complex Trial</vt:lpstr>
      <vt:lpstr>Challenges:  Local Personnel</vt:lpstr>
      <vt:lpstr>Challenges:  Communication</vt:lpstr>
      <vt:lpstr>Challenges:  Logistics</vt:lpstr>
      <vt:lpstr>Challenges:  Research Center</vt:lpstr>
      <vt:lpstr>Challenges: Research Center</vt:lpstr>
      <vt:lpstr>Challenges:  Healthcare Infrastructure</vt:lpstr>
      <vt:lpstr>Challenges:  Healthcare Infrastructure</vt:lpstr>
      <vt:lpstr>Challenges:  Healthcare Infrastructure</vt:lpstr>
      <vt:lpstr>Challenges:  Transition from Direct Patient Care</vt:lpstr>
      <vt:lpstr>Challenges:  Transition from Direct Patient Care</vt:lpstr>
      <vt:lpstr>Challenges:  Transition from Direct Patient Care</vt:lpstr>
      <vt:lpstr>Challenges:  Transition from Direct Patient Care</vt:lpstr>
      <vt:lpstr>Challenges: Living Conditions/Family Issues</vt:lpstr>
      <vt:lpstr>Challenges: Living Conditions/Family Issues</vt:lpstr>
      <vt:lpstr>Challenges: Living Conditions/Family Issues</vt:lpstr>
      <vt:lpstr>Rewards</vt:lpstr>
      <vt:lpstr>Rewards:  Friendships</vt:lpstr>
      <vt:lpstr>Rewards:  Learning</vt:lpstr>
      <vt:lpstr>Rewards:  developing new skills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Innovation/Successes</vt:lpstr>
      <vt:lpstr>Rewards:  Cultural exposure</vt:lpstr>
      <vt:lpstr>Rewards:  Cultural exposure</vt:lpstr>
      <vt:lpstr>Rewards:  Cultural exposure</vt:lpstr>
      <vt:lpstr>Rewards:  Cultural exposure</vt:lpstr>
      <vt:lpstr>Rewards:  Accomplishments</vt:lpstr>
      <vt:lpstr>Rewards:  Accomplishments</vt:lpstr>
      <vt:lpstr>Rewards:  Accomplishments</vt:lpstr>
      <vt:lpstr>Conclusions</vt:lpstr>
      <vt:lpstr>Advice for Potential Clinical Trialists</vt:lpstr>
      <vt:lpstr>Acknowledgements</vt:lpstr>
      <vt:lpstr>Questions?</vt:lpstr>
    </vt:vector>
  </TitlesOfParts>
  <Company>JPS Health Network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Family Physician as Clinical Trialist: Challenges and Rewards</dc:title>
  <dc:creator>Manock, Stephen</dc:creator>
  <cp:lastModifiedBy>Manock, Stephen</cp:lastModifiedBy>
  <cp:revision>94</cp:revision>
  <dcterms:created xsi:type="dcterms:W3CDTF">2018-02-21T21:07:40Z</dcterms:created>
  <dcterms:modified xsi:type="dcterms:W3CDTF">2018-08-29T15:16:46Z</dcterms:modified>
</cp:coreProperties>
</file>