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handoutMasterIdLst>
    <p:handoutMasterId r:id="rId81"/>
  </p:handoutMasterIdLst>
  <p:sldIdLst>
    <p:sldId id="362" r:id="rId2"/>
    <p:sldId id="258" r:id="rId3"/>
    <p:sldId id="357" r:id="rId4"/>
    <p:sldId id="358" r:id="rId5"/>
    <p:sldId id="263" r:id="rId6"/>
    <p:sldId id="365" r:id="rId7"/>
    <p:sldId id="266" r:id="rId8"/>
    <p:sldId id="267" r:id="rId9"/>
    <p:sldId id="359" r:id="rId10"/>
    <p:sldId id="360" r:id="rId11"/>
    <p:sldId id="268" r:id="rId12"/>
    <p:sldId id="269" r:id="rId13"/>
    <p:sldId id="270" r:id="rId14"/>
    <p:sldId id="272" r:id="rId15"/>
    <p:sldId id="273" r:id="rId16"/>
    <p:sldId id="274" r:id="rId17"/>
    <p:sldId id="276" r:id="rId18"/>
    <p:sldId id="278" r:id="rId19"/>
    <p:sldId id="279" r:id="rId20"/>
    <p:sldId id="281" r:id="rId21"/>
    <p:sldId id="283" r:id="rId22"/>
    <p:sldId id="282" r:id="rId23"/>
    <p:sldId id="284" r:id="rId24"/>
    <p:sldId id="285" r:id="rId25"/>
    <p:sldId id="286" r:id="rId26"/>
    <p:sldId id="287" r:id="rId27"/>
    <p:sldId id="288" r:id="rId28"/>
    <p:sldId id="289" r:id="rId29"/>
    <p:sldId id="292" r:id="rId30"/>
    <p:sldId id="293" r:id="rId31"/>
    <p:sldId id="294" r:id="rId32"/>
    <p:sldId id="295" r:id="rId33"/>
    <p:sldId id="297" r:id="rId34"/>
    <p:sldId id="298" r:id="rId35"/>
    <p:sldId id="299" r:id="rId36"/>
    <p:sldId id="300" r:id="rId37"/>
    <p:sldId id="301" r:id="rId38"/>
    <p:sldId id="305" r:id="rId39"/>
    <p:sldId id="306" r:id="rId40"/>
    <p:sldId id="307" r:id="rId41"/>
    <p:sldId id="313" r:id="rId42"/>
    <p:sldId id="314" r:id="rId43"/>
    <p:sldId id="315" r:id="rId44"/>
    <p:sldId id="316" r:id="rId45"/>
    <p:sldId id="317" r:id="rId46"/>
    <p:sldId id="318" r:id="rId47"/>
    <p:sldId id="319" r:id="rId48"/>
    <p:sldId id="321" r:id="rId49"/>
    <p:sldId id="322" r:id="rId50"/>
    <p:sldId id="323" r:id="rId51"/>
    <p:sldId id="324" r:id="rId52"/>
    <p:sldId id="326" r:id="rId53"/>
    <p:sldId id="367" r:id="rId54"/>
    <p:sldId id="329" r:id="rId55"/>
    <p:sldId id="330" r:id="rId56"/>
    <p:sldId id="331" r:id="rId57"/>
    <p:sldId id="332" r:id="rId58"/>
    <p:sldId id="333" r:id="rId59"/>
    <p:sldId id="334" r:id="rId60"/>
    <p:sldId id="336" r:id="rId61"/>
    <p:sldId id="337" r:id="rId62"/>
    <p:sldId id="338" r:id="rId63"/>
    <p:sldId id="339" r:id="rId64"/>
    <p:sldId id="340" r:id="rId65"/>
    <p:sldId id="342" r:id="rId66"/>
    <p:sldId id="343" r:id="rId67"/>
    <p:sldId id="344" r:id="rId68"/>
    <p:sldId id="345" r:id="rId69"/>
    <p:sldId id="348" r:id="rId70"/>
    <p:sldId id="346" r:id="rId71"/>
    <p:sldId id="347" r:id="rId72"/>
    <p:sldId id="349" r:id="rId73"/>
    <p:sldId id="366" r:id="rId74"/>
    <p:sldId id="369" r:id="rId75"/>
    <p:sldId id="350" r:id="rId76"/>
    <p:sldId id="351" r:id="rId77"/>
    <p:sldId id="352" r:id="rId78"/>
    <p:sldId id="353"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92909" autoAdjust="0"/>
  </p:normalViewPr>
  <p:slideViewPr>
    <p:cSldViewPr>
      <p:cViewPr varScale="1">
        <p:scale>
          <a:sx n="90" d="100"/>
          <a:sy n="90" d="100"/>
        </p:scale>
        <p:origin x="1056" y="77"/>
      </p:cViewPr>
      <p:guideLst>
        <p:guide orient="horz" pos="2160"/>
        <p:guide pos="2880"/>
      </p:guideLst>
    </p:cSldViewPr>
  </p:slideViewPr>
  <p:notesTextViewPr>
    <p:cViewPr>
      <p:scale>
        <a:sx n="1" d="1"/>
        <a:sy n="1" d="1"/>
      </p:scale>
      <p:origin x="0" y="0"/>
    </p:cViewPr>
  </p:notesTextViewPr>
  <p:sorterViewPr>
    <p:cViewPr>
      <p:scale>
        <a:sx n="84" d="100"/>
        <a:sy n="84" d="100"/>
      </p:scale>
      <p:origin x="0" y="-114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89EF76F-E68E-49F8-A627-56BB98BD85C9}" type="datetimeFigureOut">
              <a:rPr lang="en-US" smtClean="0"/>
              <a:t>12/10/2019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7B2AD86-4928-45A8-A4AF-C07E9559C9B4}" type="slidenum">
              <a:rPr lang="en-US" smtClean="0"/>
              <a:t>‹#›</a:t>
            </a:fld>
            <a:endParaRPr lang="en-US"/>
          </a:p>
        </p:txBody>
      </p:sp>
    </p:spTree>
    <p:extLst>
      <p:ext uri="{BB962C8B-B14F-4D97-AF65-F5344CB8AC3E}">
        <p14:creationId xmlns:p14="http://schemas.microsoft.com/office/powerpoint/2010/main" val="3126404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6E4ECE-767C-4B29-B699-876F8ED8B074}" type="datetimeFigureOut">
              <a:rPr lang="en-US" smtClean="0"/>
              <a:t>12/10/2019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FE273B-D84E-4792-88D3-7E868F2A997C}" type="slidenum">
              <a:rPr lang="en-US" smtClean="0"/>
              <a:t>‹#›</a:t>
            </a:fld>
            <a:endParaRPr lang="en-US"/>
          </a:p>
        </p:txBody>
      </p:sp>
    </p:spTree>
    <p:extLst>
      <p:ext uri="{BB962C8B-B14F-4D97-AF65-F5344CB8AC3E}">
        <p14:creationId xmlns:p14="http://schemas.microsoft.com/office/powerpoint/2010/main" val="34795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100" i="1">
                <a:solidFill>
                  <a:schemeClr val="tx1"/>
                </a:solidFill>
                <a:latin typeface="Arial" panose="020B0604020202020204" pitchFamily="34" charset="0"/>
              </a:defRPr>
            </a:lvl1pPr>
            <a:lvl2pPr marL="757066" indent="-291179">
              <a:defRPr sz="4100" i="1">
                <a:solidFill>
                  <a:schemeClr val="tx1"/>
                </a:solidFill>
                <a:latin typeface="Arial" panose="020B0604020202020204" pitchFamily="34" charset="0"/>
              </a:defRPr>
            </a:lvl2pPr>
            <a:lvl3pPr marL="1164717" indent="-232943">
              <a:defRPr sz="4100" i="1">
                <a:solidFill>
                  <a:schemeClr val="tx1"/>
                </a:solidFill>
                <a:latin typeface="Arial" panose="020B0604020202020204" pitchFamily="34" charset="0"/>
              </a:defRPr>
            </a:lvl3pPr>
            <a:lvl4pPr marL="1630604" indent="-232943">
              <a:defRPr sz="4100" i="1">
                <a:solidFill>
                  <a:schemeClr val="tx1"/>
                </a:solidFill>
                <a:latin typeface="Arial" panose="020B0604020202020204" pitchFamily="34" charset="0"/>
              </a:defRPr>
            </a:lvl4pPr>
            <a:lvl5pPr marL="2096491" indent="-232943">
              <a:defRPr sz="4100" i="1">
                <a:solidFill>
                  <a:schemeClr val="tx1"/>
                </a:solidFill>
                <a:latin typeface="Arial" panose="020B0604020202020204" pitchFamily="34" charset="0"/>
              </a:defRPr>
            </a:lvl5pPr>
            <a:lvl6pPr marL="2562377" indent="-232943" eaLnBrk="0" fontAlgn="base" hangingPunct="0">
              <a:spcBef>
                <a:spcPct val="0"/>
              </a:spcBef>
              <a:spcAft>
                <a:spcPct val="0"/>
              </a:spcAft>
              <a:defRPr sz="4100" i="1">
                <a:solidFill>
                  <a:schemeClr val="tx1"/>
                </a:solidFill>
                <a:latin typeface="Arial" panose="020B0604020202020204" pitchFamily="34" charset="0"/>
              </a:defRPr>
            </a:lvl6pPr>
            <a:lvl7pPr marL="3028264" indent="-232943" eaLnBrk="0" fontAlgn="base" hangingPunct="0">
              <a:spcBef>
                <a:spcPct val="0"/>
              </a:spcBef>
              <a:spcAft>
                <a:spcPct val="0"/>
              </a:spcAft>
              <a:defRPr sz="4100" i="1">
                <a:solidFill>
                  <a:schemeClr val="tx1"/>
                </a:solidFill>
                <a:latin typeface="Arial" panose="020B0604020202020204" pitchFamily="34" charset="0"/>
              </a:defRPr>
            </a:lvl7pPr>
            <a:lvl8pPr marL="3494151" indent="-232943" eaLnBrk="0" fontAlgn="base" hangingPunct="0">
              <a:spcBef>
                <a:spcPct val="0"/>
              </a:spcBef>
              <a:spcAft>
                <a:spcPct val="0"/>
              </a:spcAft>
              <a:defRPr sz="4100" i="1">
                <a:solidFill>
                  <a:schemeClr val="tx1"/>
                </a:solidFill>
                <a:latin typeface="Arial" panose="020B0604020202020204" pitchFamily="34" charset="0"/>
              </a:defRPr>
            </a:lvl8pPr>
            <a:lvl9pPr marL="3960038" indent="-232943" eaLnBrk="0" fontAlgn="base" hangingPunct="0">
              <a:spcBef>
                <a:spcPct val="0"/>
              </a:spcBef>
              <a:spcAft>
                <a:spcPct val="0"/>
              </a:spcAft>
              <a:defRPr sz="4100" i="1">
                <a:solidFill>
                  <a:schemeClr val="tx1"/>
                </a:solidFill>
                <a:latin typeface="Arial" panose="020B0604020202020204" pitchFamily="34" charset="0"/>
              </a:defRPr>
            </a:lvl9pPr>
          </a:lstStyle>
          <a:p>
            <a:fld id="{E51A9744-08BA-46C8-9144-E2A31DF1183A}" type="slidenum">
              <a:rPr lang="en-US" altLang="en-US" sz="1200"/>
              <a:pPr/>
              <a:t>6</a:t>
            </a:fld>
            <a:endParaRPr lang="en-US" altLang="en-US" sz="1200"/>
          </a:p>
        </p:txBody>
      </p:sp>
    </p:spTree>
    <p:extLst>
      <p:ext uri="{BB962C8B-B14F-4D97-AF65-F5344CB8AC3E}">
        <p14:creationId xmlns:p14="http://schemas.microsoft.com/office/powerpoint/2010/main" val="198716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24</a:t>
            </a:fld>
            <a:endParaRPr lang="en-US"/>
          </a:p>
        </p:txBody>
      </p:sp>
    </p:spTree>
    <p:extLst>
      <p:ext uri="{BB962C8B-B14F-4D97-AF65-F5344CB8AC3E}">
        <p14:creationId xmlns:p14="http://schemas.microsoft.com/office/powerpoint/2010/main" val="280879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29</a:t>
            </a:fld>
            <a:endParaRPr lang="en-US"/>
          </a:p>
        </p:txBody>
      </p:sp>
    </p:spTree>
    <p:extLst>
      <p:ext uri="{BB962C8B-B14F-4D97-AF65-F5344CB8AC3E}">
        <p14:creationId xmlns:p14="http://schemas.microsoft.com/office/powerpoint/2010/main" val="456782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30</a:t>
            </a:fld>
            <a:endParaRPr lang="en-US"/>
          </a:p>
        </p:txBody>
      </p:sp>
    </p:spTree>
    <p:extLst>
      <p:ext uri="{BB962C8B-B14F-4D97-AF65-F5344CB8AC3E}">
        <p14:creationId xmlns:p14="http://schemas.microsoft.com/office/powerpoint/2010/main" val="1373469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33</a:t>
            </a:fld>
            <a:endParaRPr lang="en-US"/>
          </a:p>
        </p:txBody>
      </p:sp>
    </p:spTree>
    <p:extLst>
      <p:ext uri="{BB962C8B-B14F-4D97-AF65-F5344CB8AC3E}">
        <p14:creationId xmlns:p14="http://schemas.microsoft.com/office/powerpoint/2010/main" val="385827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34</a:t>
            </a:fld>
            <a:endParaRPr lang="en-US"/>
          </a:p>
        </p:txBody>
      </p:sp>
    </p:spTree>
    <p:extLst>
      <p:ext uri="{BB962C8B-B14F-4D97-AF65-F5344CB8AC3E}">
        <p14:creationId xmlns:p14="http://schemas.microsoft.com/office/powerpoint/2010/main" val="851578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37</a:t>
            </a:fld>
            <a:endParaRPr lang="en-US"/>
          </a:p>
        </p:txBody>
      </p:sp>
    </p:spTree>
    <p:extLst>
      <p:ext uri="{BB962C8B-B14F-4D97-AF65-F5344CB8AC3E}">
        <p14:creationId xmlns:p14="http://schemas.microsoft.com/office/powerpoint/2010/main" val="1467934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38</a:t>
            </a:fld>
            <a:endParaRPr lang="en-US"/>
          </a:p>
        </p:txBody>
      </p:sp>
    </p:spTree>
    <p:extLst>
      <p:ext uri="{BB962C8B-B14F-4D97-AF65-F5344CB8AC3E}">
        <p14:creationId xmlns:p14="http://schemas.microsoft.com/office/powerpoint/2010/main" val="1285681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100" i="1">
                <a:solidFill>
                  <a:schemeClr val="tx1"/>
                </a:solidFill>
                <a:latin typeface="Arial" panose="020B0604020202020204" pitchFamily="34" charset="0"/>
              </a:defRPr>
            </a:lvl1pPr>
            <a:lvl2pPr marL="729566" indent="-279856">
              <a:defRPr sz="4100" i="1">
                <a:solidFill>
                  <a:schemeClr val="tx1"/>
                </a:solidFill>
                <a:latin typeface="Arial" panose="020B0604020202020204" pitchFamily="34" charset="0"/>
              </a:defRPr>
            </a:lvl2pPr>
            <a:lvl3pPr marL="1122658" indent="-223237">
              <a:defRPr sz="4100" i="1">
                <a:solidFill>
                  <a:schemeClr val="tx1"/>
                </a:solidFill>
                <a:latin typeface="Arial" panose="020B0604020202020204" pitchFamily="34" charset="0"/>
              </a:defRPr>
            </a:lvl3pPr>
            <a:lvl4pPr marL="1570751" indent="-223237">
              <a:defRPr sz="4100" i="1">
                <a:solidFill>
                  <a:schemeClr val="tx1"/>
                </a:solidFill>
                <a:latin typeface="Arial" panose="020B0604020202020204" pitchFamily="34" charset="0"/>
              </a:defRPr>
            </a:lvl4pPr>
            <a:lvl5pPr marL="2020461" indent="-223237">
              <a:defRPr sz="4100" i="1">
                <a:solidFill>
                  <a:schemeClr val="tx1"/>
                </a:solidFill>
                <a:latin typeface="Arial" panose="020B0604020202020204" pitchFamily="34" charset="0"/>
              </a:defRPr>
            </a:lvl5pPr>
            <a:lvl6pPr marL="2486348" indent="-223237" eaLnBrk="0" fontAlgn="base" hangingPunct="0">
              <a:spcBef>
                <a:spcPct val="0"/>
              </a:spcBef>
              <a:spcAft>
                <a:spcPct val="0"/>
              </a:spcAft>
              <a:defRPr sz="4100" i="1">
                <a:solidFill>
                  <a:schemeClr val="tx1"/>
                </a:solidFill>
                <a:latin typeface="Arial" panose="020B0604020202020204" pitchFamily="34" charset="0"/>
              </a:defRPr>
            </a:lvl6pPr>
            <a:lvl7pPr marL="2952235" indent="-223237" eaLnBrk="0" fontAlgn="base" hangingPunct="0">
              <a:spcBef>
                <a:spcPct val="0"/>
              </a:spcBef>
              <a:spcAft>
                <a:spcPct val="0"/>
              </a:spcAft>
              <a:defRPr sz="4100" i="1">
                <a:solidFill>
                  <a:schemeClr val="tx1"/>
                </a:solidFill>
                <a:latin typeface="Arial" panose="020B0604020202020204" pitchFamily="34" charset="0"/>
              </a:defRPr>
            </a:lvl7pPr>
            <a:lvl8pPr marL="3418121" indent="-223237" eaLnBrk="0" fontAlgn="base" hangingPunct="0">
              <a:spcBef>
                <a:spcPct val="0"/>
              </a:spcBef>
              <a:spcAft>
                <a:spcPct val="0"/>
              </a:spcAft>
              <a:defRPr sz="4100" i="1">
                <a:solidFill>
                  <a:schemeClr val="tx1"/>
                </a:solidFill>
                <a:latin typeface="Arial" panose="020B0604020202020204" pitchFamily="34" charset="0"/>
              </a:defRPr>
            </a:lvl8pPr>
            <a:lvl9pPr marL="3884008" indent="-223237" eaLnBrk="0" fontAlgn="base" hangingPunct="0">
              <a:spcBef>
                <a:spcPct val="0"/>
              </a:spcBef>
              <a:spcAft>
                <a:spcPct val="0"/>
              </a:spcAft>
              <a:defRPr sz="4100" i="1">
                <a:solidFill>
                  <a:schemeClr val="tx1"/>
                </a:solidFill>
                <a:latin typeface="Arial" panose="020B0604020202020204" pitchFamily="34" charset="0"/>
              </a:defRPr>
            </a:lvl9pPr>
          </a:lstStyle>
          <a:p>
            <a:fld id="{78408570-28EC-4C91-855D-2F5090E54FE2}" type="slidenum">
              <a:rPr lang="en-US" altLang="en-US" sz="1200"/>
              <a:pPr/>
              <a:t>41</a:t>
            </a:fld>
            <a:endParaRPr lang="en-US" altLang="en-US" sz="1200"/>
          </a:p>
        </p:txBody>
      </p:sp>
    </p:spTree>
    <p:extLst>
      <p:ext uri="{BB962C8B-B14F-4D97-AF65-F5344CB8AC3E}">
        <p14:creationId xmlns:p14="http://schemas.microsoft.com/office/powerpoint/2010/main" val="151949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566" indent="-279856">
              <a:spcBef>
                <a:spcPct val="30000"/>
              </a:spcBef>
              <a:defRPr sz="1200">
                <a:solidFill>
                  <a:schemeClr val="tx1"/>
                </a:solidFill>
                <a:latin typeface="Calibri" panose="020F0502020204030204" pitchFamily="34" charset="0"/>
              </a:defRPr>
            </a:lvl2pPr>
            <a:lvl3pPr marL="1122658" indent="-223237">
              <a:spcBef>
                <a:spcPct val="30000"/>
              </a:spcBef>
              <a:defRPr sz="1200">
                <a:solidFill>
                  <a:schemeClr val="tx1"/>
                </a:solidFill>
                <a:latin typeface="Calibri" panose="020F0502020204030204" pitchFamily="34" charset="0"/>
              </a:defRPr>
            </a:lvl3pPr>
            <a:lvl4pPr marL="1570751" indent="-223237">
              <a:spcBef>
                <a:spcPct val="30000"/>
              </a:spcBef>
              <a:defRPr sz="1200">
                <a:solidFill>
                  <a:schemeClr val="tx1"/>
                </a:solidFill>
                <a:latin typeface="Calibri" panose="020F0502020204030204" pitchFamily="34" charset="0"/>
              </a:defRPr>
            </a:lvl4pPr>
            <a:lvl5pPr marL="2020461" indent="-223237">
              <a:spcBef>
                <a:spcPct val="30000"/>
              </a:spcBef>
              <a:defRPr sz="1200">
                <a:solidFill>
                  <a:schemeClr val="tx1"/>
                </a:solidFill>
                <a:latin typeface="Calibri" panose="020F0502020204030204" pitchFamily="34" charset="0"/>
              </a:defRPr>
            </a:lvl5pPr>
            <a:lvl6pPr marL="2486348" indent="-223237" eaLnBrk="0" fontAlgn="base" hangingPunct="0">
              <a:spcBef>
                <a:spcPct val="30000"/>
              </a:spcBef>
              <a:spcAft>
                <a:spcPct val="0"/>
              </a:spcAft>
              <a:defRPr sz="1200">
                <a:solidFill>
                  <a:schemeClr val="tx1"/>
                </a:solidFill>
                <a:latin typeface="Calibri" panose="020F0502020204030204" pitchFamily="34" charset="0"/>
              </a:defRPr>
            </a:lvl6pPr>
            <a:lvl7pPr marL="2952235" indent="-223237" eaLnBrk="0" fontAlgn="base" hangingPunct="0">
              <a:spcBef>
                <a:spcPct val="30000"/>
              </a:spcBef>
              <a:spcAft>
                <a:spcPct val="0"/>
              </a:spcAft>
              <a:defRPr sz="1200">
                <a:solidFill>
                  <a:schemeClr val="tx1"/>
                </a:solidFill>
                <a:latin typeface="Calibri" panose="020F0502020204030204" pitchFamily="34" charset="0"/>
              </a:defRPr>
            </a:lvl7pPr>
            <a:lvl8pPr marL="3418121" indent="-223237" eaLnBrk="0" fontAlgn="base" hangingPunct="0">
              <a:spcBef>
                <a:spcPct val="30000"/>
              </a:spcBef>
              <a:spcAft>
                <a:spcPct val="0"/>
              </a:spcAft>
              <a:defRPr sz="1200">
                <a:solidFill>
                  <a:schemeClr val="tx1"/>
                </a:solidFill>
                <a:latin typeface="Calibri" panose="020F0502020204030204" pitchFamily="34" charset="0"/>
              </a:defRPr>
            </a:lvl8pPr>
            <a:lvl9pPr marL="3884008" indent="-22323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22920-5899-44CC-8915-46BF61616BC1}" type="slidenum">
              <a:rPr lang="en-US" altLang="en-US" smtClean="0">
                <a:latin typeface="Arial" panose="020B0604020202020204" pitchFamily="34" charset="0"/>
              </a:rPr>
              <a:pPr>
                <a:spcBef>
                  <a:spcPct val="0"/>
                </a:spcBef>
              </a:pPr>
              <a:t>42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575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100" i="1">
                <a:solidFill>
                  <a:schemeClr val="tx1"/>
                </a:solidFill>
                <a:latin typeface="Arial" panose="020B0604020202020204" pitchFamily="34" charset="0"/>
              </a:defRPr>
            </a:lvl1pPr>
            <a:lvl2pPr marL="757066" indent="-291179">
              <a:defRPr sz="4100" i="1">
                <a:solidFill>
                  <a:schemeClr val="tx1"/>
                </a:solidFill>
                <a:latin typeface="Arial" panose="020B0604020202020204" pitchFamily="34" charset="0"/>
              </a:defRPr>
            </a:lvl2pPr>
            <a:lvl3pPr marL="1164717" indent="-232943">
              <a:defRPr sz="4100" i="1">
                <a:solidFill>
                  <a:schemeClr val="tx1"/>
                </a:solidFill>
                <a:latin typeface="Arial" panose="020B0604020202020204" pitchFamily="34" charset="0"/>
              </a:defRPr>
            </a:lvl3pPr>
            <a:lvl4pPr marL="1630604" indent="-232943">
              <a:defRPr sz="4100" i="1">
                <a:solidFill>
                  <a:schemeClr val="tx1"/>
                </a:solidFill>
                <a:latin typeface="Arial" panose="020B0604020202020204" pitchFamily="34" charset="0"/>
              </a:defRPr>
            </a:lvl4pPr>
            <a:lvl5pPr marL="2096491" indent="-232943">
              <a:defRPr sz="4100" i="1">
                <a:solidFill>
                  <a:schemeClr val="tx1"/>
                </a:solidFill>
                <a:latin typeface="Arial" panose="020B0604020202020204" pitchFamily="34" charset="0"/>
              </a:defRPr>
            </a:lvl5pPr>
            <a:lvl6pPr marL="2562377" indent="-232943" eaLnBrk="0" fontAlgn="base" hangingPunct="0">
              <a:spcBef>
                <a:spcPct val="0"/>
              </a:spcBef>
              <a:spcAft>
                <a:spcPct val="0"/>
              </a:spcAft>
              <a:defRPr sz="4100" i="1">
                <a:solidFill>
                  <a:schemeClr val="tx1"/>
                </a:solidFill>
                <a:latin typeface="Arial" panose="020B0604020202020204" pitchFamily="34" charset="0"/>
              </a:defRPr>
            </a:lvl6pPr>
            <a:lvl7pPr marL="3028264" indent="-232943" eaLnBrk="0" fontAlgn="base" hangingPunct="0">
              <a:spcBef>
                <a:spcPct val="0"/>
              </a:spcBef>
              <a:spcAft>
                <a:spcPct val="0"/>
              </a:spcAft>
              <a:defRPr sz="4100" i="1">
                <a:solidFill>
                  <a:schemeClr val="tx1"/>
                </a:solidFill>
                <a:latin typeface="Arial" panose="020B0604020202020204" pitchFamily="34" charset="0"/>
              </a:defRPr>
            </a:lvl7pPr>
            <a:lvl8pPr marL="3494151" indent="-232943" eaLnBrk="0" fontAlgn="base" hangingPunct="0">
              <a:spcBef>
                <a:spcPct val="0"/>
              </a:spcBef>
              <a:spcAft>
                <a:spcPct val="0"/>
              </a:spcAft>
              <a:defRPr sz="4100" i="1">
                <a:solidFill>
                  <a:schemeClr val="tx1"/>
                </a:solidFill>
                <a:latin typeface="Arial" panose="020B0604020202020204" pitchFamily="34" charset="0"/>
              </a:defRPr>
            </a:lvl8pPr>
            <a:lvl9pPr marL="3960038" indent="-232943" eaLnBrk="0" fontAlgn="base" hangingPunct="0">
              <a:spcBef>
                <a:spcPct val="0"/>
              </a:spcBef>
              <a:spcAft>
                <a:spcPct val="0"/>
              </a:spcAft>
              <a:defRPr sz="4100" i="1">
                <a:solidFill>
                  <a:schemeClr val="tx1"/>
                </a:solidFill>
                <a:latin typeface="Arial" panose="020B0604020202020204" pitchFamily="34" charset="0"/>
              </a:defRPr>
            </a:lvl9pPr>
          </a:lstStyle>
          <a:p>
            <a:fld id="{348523C9-4DE5-49BE-B1D4-38A04E4F7B34}" type="slidenum">
              <a:rPr lang="en-US" altLang="en-US" sz="1200"/>
              <a:pPr/>
              <a:t>45</a:t>
            </a:fld>
            <a:endParaRPr lang="en-US" altLang="en-US" sz="1200"/>
          </a:p>
        </p:txBody>
      </p:sp>
    </p:spTree>
    <p:extLst>
      <p:ext uri="{BB962C8B-B14F-4D97-AF65-F5344CB8AC3E}">
        <p14:creationId xmlns:p14="http://schemas.microsoft.com/office/powerpoint/2010/main" val="351176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9</a:t>
            </a:fld>
            <a:endParaRPr lang="en-US"/>
          </a:p>
        </p:txBody>
      </p:sp>
    </p:spTree>
    <p:extLst>
      <p:ext uri="{BB962C8B-B14F-4D97-AF65-F5344CB8AC3E}">
        <p14:creationId xmlns:p14="http://schemas.microsoft.com/office/powerpoint/2010/main" val="606176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100" i="1">
                <a:solidFill>
                  <a:schemeClr val="tx1"/>
                </a:solidFill>
                <a:latin typeface="Arial" panose="020B0604020202020204" pitchFamily="34" charset="0"/>
              </a:defRPr>
            </a:lvl1pPr>
            <a:lvl2pPr marL="757066" indent="-291179">
              <a:defRPr sz="4100" i="1">
                <a:solidFill>
                  <a:schemeClr val="tx1"/>
                </a:solidFill>
                <a:latin typeface="Arial" panose="020B0604020202020204" pitchFamily="34" charset="0"/>
              </a:defRPr>
            </a:lvl2pPr>
            <a:lvl3pPr marL="1164717" indent="-232943">
              <a:defRPr sz="4100" i="1">
                <a:solidFill>
                  <a:schemeClr val="tx1"/>
                </a:solidFill>
                <a:latin typeface="Arial" panose="020B0604020202020204" pitchFamily="34" charset="0"/>
              </a:defRPr>
            </a:lvl3pPr>
            <a:lvl4pPr marL="1630604" indent="-232943">
              <a:defRPr sz="4100" i="1">
                <a:solidFill>
                  <a:schemeClr val="tx1"/>
                </a:solidFill>
                <a:latin typeface="Arial" panose="020B0604020202020204" pitchFamily="34" charset="0"/>
              </a:defRPr>
            </a:lvl4pPr>
            <a:lvl5pPr marL="2096491" indent="-232943">
              <a:defRPr sz="4100" i="1">
                <a:solidFill>
                  <a:schemeClr val="tx1"/>
                </a:solidFill>
                <a:latin typeface="Arial" panose="020B0604020202020204" pitchFamily="34" charset="0"/>
              </a:defRPr>
            </a:lvl5pPr>
            <a:lvl6pPr marL="2562377" indent="-232943" eaLnBrk="0" fontAlgn="base" hangingPunct="0">
              <a:spcBef>
                <a:spcPct val="0"/>
              </a:spcBef>
              <a:spcAft>
                <a:spcPct val="0"/>
              </a:spcAft>
              <a:defRPr sz="4100" i="1">
                <a:solidFill>
                  <a:schemeClr val="tx1"/>
                </a:solidFill>
                <a:latin typeface="Arial" panose="020B0604020202020204" pitchFamily="34" charset="0"/>
              </a:defRPr>
            </a:lvl6pPr>
            <a:lvl7pPr marL="3028264" indent="-232943" eaLnBrk="0" fontAlgn="base" hangingPunct="0">
              <a:spcBef>
                <a:spcPct val="0"/>
              </a:spcBef>
              <a:spcAft>
                <a:spcPct val="0"/>
              </a:spcAft>
              <a:defRPr sz="4100" i="1">
                <a:solidFill>
                  <a:schemeClr val="tx1"/>
                </a:solidFill>
                <a:latin typeface="Arial" panose="020B0604020202020204" pitchFamily="34" charset="0"/>
              </a:defRPr>
            </a:lvl7pPr>
            <a:lvl8pPr marL="3494151" indent="-232943" eaLnBrk="0" fontAlgn="base" hangingPunct="0">
              <a:spcBef>
                <a:spcPct val="0"/>
              </a:spcBef>
              <a:spcAft>
                <a:spcPct val="0"/>
              </a:spcAft>
              <a:defRPr sz="4100" i="1">
                <a:solidFill>
                  <a:schemeClr val="tx1"/>
                </a:solidFill>
                <a:latin typeface="Arial" panose="020B0604020202020204" pitchFamily="34" charset="0"/>
              </a:defRPr>
            </a:lvl8pPr>
            <a:lvl9pPr marL="3960038" indent="-232943" eaLnBrk="0" fontAlgn="base" hangingPunct="0">
              <a:spcBef>
                <a:spcPct val="0"/>
              </a:spcBef>
              <a:spcAft>
                <a:spcPct val="0"/>
              </a:spcAft>
              <a:defRPr sz="4100" i="1">
                <a:solidFill>
                  <a:schemeClr val="tx1"/>
                </a:solidFill>
                <a:latin typeface="Arial" panose="020B0604020202020204" pitchFamily="34" charset="0"/>
              </a:defRPr>
            </a:lvl9pPr>
          </a:lstStyle>
          <a:p>
            <a:fld id="{956E2D8F-CDD0-414C-AE94-08C3424850DC}" type="slidenum">
              <a:rPr lang="en-US" altLang="en-US" sz="1200"/>
              <a:pPr/>
              <a:t>46</a:t>
            </a:fld>
            <a:endParaRPr lang="en-US" altLang="en-US" sz="1200"/>
          </a:p>
        </p:txBody>
      </p:sp>
    </p:spTree>
    <p:extLst>
      <p:ext uri="{BB962C8B-B14F-4D97-AF65-F5344CB8AC3E}">
        <p14:creationId xmlns:p14="http://schemas.microsoft.com/office/powerpoint/2010/main" val="3507245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100" i="1">
                <a:solidFill>
                  <a:schemeClr val="tx1"/>
                </a:solidFill>
                <a:latin typeface="Arial" panose="020B0604020202020204" pitchFamily="34" charset="0"/>
              </a:defRPr>
            </a:lvl1pPr>
            <a:lvl2pPr marL="757066" indent="-291179">
              <a:defRPr sz="4100" i="1">
                <a:solidFill>
                  <a:schemeClr val="tx1"/>
                </a:solidFill>
                <a:latin typeface="Arial" panose="020B0604020202020204" pitchFamily="34" charset="0"/>
              </a:defRPr>
            </a:lvl2pPr>
            <a:lvl3pPr marL="1164717" indent="-232943">
              <a:defRPr sz="4100" i="1">
                <a:solidFill>
                  <a:schemeClr val="tx1"/>
                </a:solidFill>
                <a:latin typeface="Arial" panose="020B0604020202020204" pitchFamily="34" charset="0"/>
              </a:defRPr>
            </a:lvl3pPr>
            <a:lvl4pPr marL="1630604" indent="-232943">
              <a:defRPr sz="4100" i="1">
                <a:solidFill>
                  <a:schemeClr val="tx1"/>
                </a:solidFill>
                <a:latin typeface="Arial" panose="020B0604020202020204" pitchFamily="34" charset="0"/>
              </a:defRPr>
            </a:lvl4pPr>
            <a:lvl5pPr marL="2096491" indent="-232943">
              <a:defRPr sz="4100" i="1">
                <a:solidFill>
                  <a:schemeClr val="tx1"/>
                </a:solidFill>
                <a:latin typeface="Arial" panose="020B0604020202020204" pitchFamily="34" charset="0"/>
              </a:defRPr>
            </a:lvl5pPr>
            <a:lvl6pPr marL="2562377" indent="-232943" eaLnBrk="0" fontAlgn="base" hangingPunct="0">
              <a:spcBef>
                <a:spcPct val="0"/>
              </a:spcBef>
              <a:spcAft>
                <a:spcPct val="0"/>
              </a:spcAft>
              <a:defRPr sz="4100" i="1">
                <a:solidFill>
                  <a:schemeClr val="tx1"/>
                </a:solidFill>
                <a:latin typeface="Arial" panose="020B0604020202020204" pitchFamily="34" charset="0"/>
              </a:defRPr>
            </a:lvl6pPr>
            <a:lvl7pPr marL="3028264" indent="-232943" eaLnBrk="0" fontAlgn="base" hangingPunct="0">
              <a:spcBef>
                <a:spcPct val="0"/>
              </a:spcBef>
              <a:spcAft>
                <a:spcPct val="0"/>
              </a:spcAft>
              <a:defRPr sz="4100" i="1">
                <a:solidFill>
                  <a:schemeClr val="tx1"/>
                </a:solidFill>
                <a:latin typeface="Arial" panose="020B0604020202020204" pitchFamily="34" charset="0"/>
              </a:defRPr>
            </a:lvl7pPr>
            <a:lvl8pPr marL="3494151" indent="-232943" eaLnBrk="0" fontAlgn="base" hangingPunct="0">
              <a:spcBef>
                <a:spcPct val="0"/>
              </a:spcBef>
              <a:spcAft>
                <a:spcPct val="0"/>
              </a:spcAft>
              <a:defRPr sz="4100" i="1">
                <a:solidFill>
                  <a:schemeClr val="tx1"/>
                </a:solidFill>
                <a:latin typeface="Arial" panose="020B0604020202020204" pitchFamily="34" charset="0"/>
              </a:defRPr>
            </a:lvl8pPr>
            <a:lvl9pPr marL="3960038" indent="-232943" eaLnBrk="0" fontAlgn="base" hangingPunct="0">
              <a:spcBef>
                <a:spcPct val="0"/>
              </a:spcBef>
              <a:spcAft>
                <a:spcPct val="0"/>
              </a:spcAft>
              <a:defRPr sz="4100" i="1">
                <a:solidFill>
                  <a:schemeClr val="tx1"/>
                </a:solidFill>
                <a:latin typeface="Arial" panose="020B0604020202020204" pitchFamily="34" charset="0"/>
              </a:defRPr>
            </a:lvl9pPr>
          </a:lstStyle>
          <a:p>
            <a:fld id="{57B2319C-36E1-400E-BDA6-08A612DAAFC2}" type="slidenum">
              <a:rPr lang="en-US" altLang="en-US" sz="1200"/>
              <a:pPr/>
              <a:t>50</a:t>
            </a:fld>
            <a:endParaRPr lang="en-US" altLang="en-US" sz="1200"/>
          </a:p>
        </p:txBody>
      </p:sp>
    </p:spTree>
    <p:extLst>
      <p:ext uri="{BB962C8B-B14F-4D97-AF65-F5344CB8AC3E}">
        <p14:creationId xmlns:p14="http://schemas.microsoft.com/office/powerpoint/2010/main" val="685823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52</a:t>
            </a:fld>
            <a:endParaRPr lang="en-US"/>
          </a:p>
        </p:txBody>
      </p:sp>
    </p:spTree>
    <p:extLst>
      <p:ext uri="{BB962C8B-B14F-4D97-AF65-F5344CB8AC3E}">
        <p14:creationId xmlns:p14="http://schemas.microsoft.com/office/powerpoint/2010/main" val="3005101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55</a:t>
            </a:fld>
            <a:endParaRPr lang="en-US"/>
          </a:p>
        </p:txBody>
      </p:sp>
    </p:spTree>
    <p:extLst>
      <p:ext uri="{BB962C8B-B14F-4D97-AF65-F5344CB8AC3E}">
        <p14:creationId xmlns:p14="http://schemas.microsoft.com/office/powerpoint/2010/main" val="2233247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56</a:t>
            </a:fld>
            <a:endParaRPr lang="en-US"/>
          </a:p>
        </p:txBody>
      </p:sp>
    </p:spTree>
    <p:extLst>
      <p:ext uri="{BB962C8B-B14F-4D97-AF65-F5344CB8AC3E}">
        <p14:creationId xmlns:p14="http://schemas.microsoft.com/office/powerpoint/2010/main" val="1257203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57</a:t>
            </a:fld>
            <a:endParaRPr lang="en-US"/>
          </a:p>
        </p:txBody>
      </p:sp>
    </p:spTree>
    <p:extLst>
      <p:ext uri="{BB962C8B-B14F-4D97-AF65-F5344CB8AC3E}">
        <p14:creationId xmlns:p14="http://schemas.microsoft.com/office/powerpoint/2010/main" val="424995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58</a:t>
            </a:fld>
            <a:endParaRPr lang="en-US"/>
          </a:p>
        </p:txBody>
      </p:sp>
    </p:spTree>
    <p:extLst>
      <p:ext uri="{BB962C8B-B14F-4D97-AF65-F5344CB8AC3E}">
        <p14:creationId xmlns:p14="http://schemas.microsoft.com/office/powerpoint/2010/main" val="2095886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59</a:t>
            </a:fld>
            <a:endParaRPr lang="en-US"/>
          </a:p>
        </p:txBody>
      </p:sp>
    </p:spTree>
    <p:extLst>
      <p:ext uri="{BB962C8B-B14F-4D97-AF65-F5344CB8AC3E}">
        <p14:creationId xmlns:p14="http://schemas.microsoft.com/office/powerpoint/2010/main" val="1256557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60</a:t>
            </a:fld>
            <a:endParaRPr lang="en-US"/>
          </a:p>
        </p:txBody>
      </p:sp>
    </p:spTree>
    <p:extLst>
      <p:ext uri="{BB962C8B-B14F-4D97-AF65-F5344CB8AC3E}">
        <p14:creationId xmlns:p14="http://schemas.microsoft.com/office/powerpoint/2010/main" val="121720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566" indent="-279856">
              <a:spcBef>
                <a:spcPct val="30000"/>
              </a:spcBef>
              <a:defRPr sz="1200">
                <a:solidFill>
                  <a:schemeClr val="tx1"/>
                </a:solidFill>
                <a:latin typeface="Calibri" panose="020F0502020204030204" pitchFamily="34" charset="0"/>
              </a:defRPr>
            </a:lvl2pPr>
            <a:lvl3pPr marL="1122658" indent="-223237">
              <a:spcBef>
                <a:spcPct val="30000"/>
              </a:spcBef>
              <a:defRPr sz="1200">
                <a:solidFill>
                  <a:schemeClr val="tx1"/>
                </a:solidFill>
                <a:latin typeface="Calibri" panose="020F0502020204030204" pitchFamily="34" charset="0"/>
              </a:defRPr>
            </a:lvl3pPr>
            <a:lvl4pPr marL="1570751" indent="-223237">
              <a:spcBef>
                <a:spcPct val="30000"/>
              </a:spcBef>
              <a:defRPr sz="1200">
                <a:solidFill>
                  <a:schemeClr val="tx1"/>
                </a:solidFill>
                <a:latin typeface="Calibri" panose="020F0502020204030204" pitchFamily="34" charset="0"/>
              </a:defRPr>
            </a:lvl4pPr>
            <a:lvl5pPr marL="2020461" indent="-223237">
              <a:spcBef>
                <a:spcPct val="30000"/>
              </a:spcBef>
              <a:defRPr sz="1200">
                <a:solidFill>
                  <a:schemeClr val="tx1"/>
                </a:solidFill>
                <a:latin typeface="Calibri" panose="020F0502020204030204" pitchFamily="34" charset="0"/>
              </a:defRPr>
            </a:lvl5pPr>
            <a:lvl6pPr marL="2486348" indent="-223237" eaLnBrk="0" fontAlgn="base" hangingPunct="0">
              <a:spcBef>
                <a:spcPct val="30000"/>
              </a:spcBef>
              <a:spcAft>
                <a:spcPct val="0"/>
              </a:spcAft>
              <a:defRPr sz="1200">
                <a:solidFill>
                  <a:schemeClr val="tx1"/>
                </a:solidFill>
                <a:latin typeface="Calibri" panose="020F0502020204030204" pitchFamily="34" charset="0"/>
              </a:defRPr>
            </a:lvl6pPr>
            <a:lvl7pPr marL="2952235" indent="-223237" eaLnBrk="0" fontAlgn="base" hangingPunct="0">
              <a:spcBef>
                <a:spcPct val="30000"/>
              </a:spcBef>
              <a:spcAft>
                <a:spcPct val="0"/>
              </a:spcAft>
              <a:defRPr sz="1200">
                <a:solidFill>
                  <a:schemeClr val="tx1"/>
                </a:solidFill>
                <a:latin typeface="Calibri" panose="020F0502020204030204" pitchFamily="34" charset="0"/>
              </a:defRPr>
            </a:lvl7pPr>
            <a:lvl8pPr marL="3418121" indent="-223237" eaLnBrk="0" fontAlgn="base" hangingPunct="0">
              <a:spcBef>
                <a:spcPct val="30000"/>
              </a:spcBef>
              <a:spcAft>
                <a:spcPct val="0"/>
              </a:spcAft>
              <a:defRPr sz="1200">
                <a:solidFill>
                  <a:schemeClr val="tx1"/>
                </a:solidFill>
                <a:latin typeface="Calibri" panose="020F0502020204030204" pitchFamily="34" charset="0"/>
              </a:defRPr>
            </a:lvl8pPr>
            <a:lvl9pPr marL="3884008" indent="-22323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968DE2-3839-4751-8D8B-469A13542DA1}" type="slidenum">
              <a:rPr lang="en-US" altLang="en-US" smtClean="0">
                <a:latin typeface="Arial" panose="020B0604020202020204" pitchFamily="34" charset="0"/>
              </a:rPr>
              <a:pPr>
                <a:spcBef>
                  <a:spcPct val="0"/>
                </a:spcBef>
              </a:pPr>
              <a:t>61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70238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10</a:t>
            </a:fld>
            <a:endParaRPr lang="en-US"/>
          </a:p>
        </p:txBody>
      </p:sp>
    </p:spTree>
    <p:extLst>
      <p:ext uri="{BB962C8B-B14F-4D97-AF65-F5344CB8AC3E}">
        <p14:creationId xmlns:p14="http://schemas.microsoft.com/office/powerpoint/2010/main" val="284517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566" indent="-279856">
              <a:spcBef>
                <a:spcPct val="30000"/>
              </a:spcBef>
              <a:defRPr sz="1200">
                <a:solidFill>
                  <a:schemeClr val="tx1"/>
                </a:solidFill>
                <a:latin typeface="Calibri" panose="020F0502020204030204" pitchFamily="34" charset="0"/>
              </a:defRPr>
            </a:lvl2pPr>
            <a:lvl3pPr marL="1122658" indent="-223237">
              <a:spcBef>
                <a:spcPct val="30000"/>
              </a:spcBef>
              <a:defRPr sz="1200">
                <a:solidFill>
                  <a:schemeClr val="tx1"/>
                </a:solidFill>
                <a:latin typeface="Calibri" panose="020F0502020204030204" pitchFamily="34" charset="0"/>
              </a:defRPr>
            </a:lvl3pPr>
            <a:lvl4pPr marL="1570751" indent="-223237">
              <a:spcBef>
                <a:spcPct val="30000"/>
              </a:spcBef>
              <a:defRPr sz="1200">
                <a:solidFill>
                  <a:schemeClr val="tx1"/>
                </a:solidFill>
                <a:latin typeface="Calibri" panose="020F0502020204030204" pitchFamily="34" charset="0"/>
              </a:defRPr>
            </a:lvl4pPr>
            <a:lvl5pPr marL="2020461" indent="-223237">
              <a:spcBef>
                <a:spcPct val="30000"/>
              </a:spcBef>
              <a:defRPr sz="1200">
                <a:solidFill>
                  <a:schemeClr val="tx1"/>
                </a:solidFill>
                <a:latin typeface="Calibri" panose="020F0502020204030204" pitchFamily="34" charset="0"/>
              </a:defRPr>
            </a:lvl5pPr>
            <a:lvl6pPr marL="2486348" indent="-223237" eaLnBrk="0" fontAlgn="base" hangingPunct="0">
              <a:spcBef>
                <a:spcPct val="30000"/>
              </a:spcBef>
              <a:spcAft>
                <a:spcPct val="0"/>
              </a:spcAft>
              <a:defRPr sz="1200">
                <a:solidFill>
                  <a:schemeClr val="tx1"/>
                </a:solidFill>
                <a:latin typeface="Calibri" panose="020F0502020204030204" pitchFamily="34" charset="0"/>
              </a:defRPr>
            </a:lvl6pPr>
            <a:lvl7pPr marL="2952235" indent="-223237" eaLnBrk="0" fontAlgn="base" hangingPunct="0">
              <a:spcBef>
                <a:spcPct val="30000"/>
              </a:spcBef>
              <a:spcAft>
                <a:spcPct val="0"/>
              </a:spcAft>
              <a:defRPr sz="1200">
                <a:solidFill>
                  <a:schemeClr val="tx1"/>
                </a:solidFill>
                <a:latin typeface="Calibri" panose="020F0502020204030204" pitchFamily="34" charset="0"/>
              </a:defRPr>
            </a:lvl7pPr>
            <a:lvl8pPr marL="3418121" indent="-223237" eaLnBrk="0" fontAlgn="base" hangingPunct="0">
              <a:spcBef>
                <a:spcPct val="30000"/>
              </a:spcBef>
              <a:spcAft>
                <a:spcPct val="0"/>
              </a:spcAft>
              <a:defRPr sz="1200">
                <a:solidFill>
                  <a:schemeClr val="tx1"/>
                </a:solidFill>
                <a:latin typeface="Calibri" panose="020F0502020204030204" pitchFamily="34" charset="0"/>
              </a:defRPr>
            </a:lvl8pPr>
            <a:lvl9pPr marL="3884008" indent="-22323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DD0038-4F9D-41D4-A0AC-955AD9929D47}" type="slidenum">
              <a:rPr lang="en-US" altLang="en-US" smtClean="0">
                <a:latin typeface="Arial" panose="020B0604020202020204" pitchFamily="34" charset="0"/>
              </a:rPr>
              <a:pPr>
                <a:spcBef>
                  <a:spcPct val="0"/>
                </a:spcBef>
              </a:pPr>
              <a:t>63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407348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65</a:t>
            </a:fld>
            <a:endParaRPr lang="en-US"/>
          </a:p>
        </p:txBody>
      </p:sp>
    </p:spTree>
    <p:extLst>
      <p:ext uri="{BB962C8B-B14F-4D97-AF65-F5344CB8AC3E}">
        <p14:creationId xmlns:p14="http://schemas.microsoft.com/office/powerpoint/2010/main" val="1578789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73</a:t>
            </a:fld>
            <a:endParaRPr lang="en-US"/>
          </a:p>
        </p:txBody>
      </p:sp>
    </p:spTree>
    <p:extLst>
      <p:ext uri="{BB962C8B-B14F-4D97-AF65-F5344CB8AC3E}">
        <p14:creationId xmlns:p14="http://schemas.microsoft.com/office/powerpoint/2010/main" val="1030506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76</a:t>
            </a:fld>
            <a:endParaRPr lang="en-US"/>
          </a:p>
        </p:txBody>
      </p:sp>
    </p:spTree>
    <p:extLst>
      <p:ext uri="{BB962C8B-B14F-4D97-AF65-F5344CB8AC3E}">
        <p14:creationId xmlns:p14="http://schemas.microsoft.com/office/powerpoint/2010/main" val="1478988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77</a:t>
            </a:fld>
            <a:endParaRPr lang="en-US"/>
          </a:p>
        </p:txBody>
      </p:sp>
    </p:spTree>
    <p:extLst>
      <p:ext uri="{BB962C8B-B14F-4D97-AF65-F5344CB8AC3E}">
        <p14:creationId xmlns:p14="http://schemas.microsoft.com/office/powerpoint/2010/main" val="3477418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78</a:t>
            </a:fld>
            <a:endParaRPr lang="en-US"/>
          </a:p>
        </p:txBody>
      </p:sp>
    </p:spTree>
    <p:extLst>
      <p:ext uri="{BB962C8B-B14F-4D97-AF65-F5344CB8AC3E}">
        <p14:creationId xmlns:p14="http://schemas.microsoft.com/office/powerpoint/2010/main" val="28728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12</a:t>
            </a:fld>
            <a:endParaRPr lang="en-US"/>
          </a:p>
        </p:txBody>
      </p:sp>
    </p:spTree>
    <p:extLst>
      <p:ext uri="{BB962C8B-B14F-4D97-AF65-F5344CB8AC3E}">
        <p14:creationId xmlns:p14="http://schemas.microsoft.com/office/powerpoint/2010/main" val="161697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14</a:t>
            </a:fld>
            <a:endParaRPr lang="en-US"/>
          </a:p>
        </p:txBody>
      </p:sp>
    </p:spTree>
    <p:extLst>
      <p:ext uri="{BB962C8B-B14F-4D97-AF65-F5344CB8AC3E}">
        <p14:creationId xmlns:p14="http://schemas.microsoft.com/office/powerpoint/2010/main" val="284588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100" i="1">
                <a:solidFill>
                  <a:schemeClr val="tx1"/>
                </a:solidFill>
                <a:latin typeface="Arial" panose="020B0604020202020204" pitchFamily="34" charset="0"/>
              </a:defRPr>
            </a:lvl1pPr>
            <a:lvl2pPr marL="757066" indent="-291179">
              <a:defRPr sz="4100" i="1">
                <a:solidFill>
                  <a:schemeClr val="tx1"/>
                </a:solidFill>
                <a:latin typeface="Arial" panose="020B0604020202020204" pitchFamily="34" charset="0"/>
              </a:defRPr>
            </a:lvl2pPr>
            <a:lvl3pPr marL="1164717" indent="-232943">
              <a:defRPr sz="4100" i="1">
                <a:solidFill>
                  <a:schemeClr val="tx1"/>
                </a:solidFill>
                <a:latin typeface="Arial" panose="020B0604020202020204" pitchFamily="34" charset="0"/>
              </a:defRPr>
            </a:lvl3pPr>
            <a:lvl4pPr marL="1630604" indent="-232943">
              <a:defRPr sz="4100" i="1">
                <a:solidFill>
                  <a:schemeClr val="tx1"/>
                </a:solidFill>
                <a:latin typeface="Arial" panose="020B0604020202020204" pitchFamily="34" charset="0"/>
              </a:defRPr>
            </a:lvl4pPr>
            <a:lvl5pPr marL="2096491" indent="-232943">
              <a:defRPr sz="4100" i="1">
                <a:solidFill>
                  <a:schemeClr val="tx1"/>
                </a:solidFill>
                <a:latin typeface="Arial" panose="020B0604020202020204" pitchFamily="34" charset="0"/>
              </a:defRPr>
            </a:lvl5pPr>
            <a:lvl6pPr marL="2562377" indent="-232943" eaLnBrk="0" fontAlgn="base" hangingPunct="0">
              <a:spcBef>
                <a:spcPct val="0"/>
              </a:spcBef>
              <a:spcAft>
                <a:spcPct val="0"/>
              </a:spcAft>
              <a:defRPr sz="4100" i="1">
                <a:solidFill>
                  <a:schemeClr val="tx1"/>
                </a:solidFill>
                <a:latin typeface="Arial" panose="020B0604020202020204" pitchFamily="34" charset="0"/>
              </a:defRPr>
            </a:lvl6pPr>
            <a:lvl7pPr marL="3028264" indent="-232943" eaLnBrk="0" fontAlgn="base" hangingPunct="0">
              <a:spcBef>
                <a:spcPct val="0"/>
              </a:spcBef>
              <a:spcAft>
                <a:spcPct val="0"/>
              </a:spcAft>
              <a:defRPr sz="4100" i="1">
                <a:solidFill>
                  <a:schemeClr val="tx1"/>
                </a:solidFill>
                <a:latin typeface="Arial" panose="020B0604020202020204" pitchFamily="34" charset="0"/>
              </a:defRPr>
            </a:lvl7pPr>
            <a:lvl8pPr marL="3494151" indent="-232943" eaLnBrk="0" fontAlgn="base" hangingPunct="0">
              <a:spcBef>
                <a:spcPct val="0"/>
              </a:spcBef>
              <a:spcAft>
                <a:spcPct val="0"/>
              </a:spcAft>
              <a:defRPr sz="4100" i="1">
                <a:solidFill>
                  <a:schemeClr val="tx1"/>
                </a:solidFill>
                <a:latin typeface="Arial" panose="020B0604020202020204" pitchFamily="34" charset="0"/>
              </a:defRPr>
            </a:lvl8pPr>
            <a:lvl9pPr marL="3960038" indent="-232943" eaLnBrk="0" fontAlgn="base" hangingPunct="0">
              <a:spcBef>
                <a:spcPct val="0"/>
              </a:spcBef>
              <a:spcAft>
                <a:spcPct val="0"/>
              </a:spcAft>
              <a:defRPr sz="4100" i="1">
                <a:solidFill>
                  <a:schemeClr val="tx1"/>
                </a:solidFill>
                <a:latin typeface="Arial" panose="020B0604020202020204" pitchFamily="34" charset="0"/>
              </a:defRPr>
            </a:lvl9pPr>
          </a:lstStyle>
          <a:p>
            <a:fld id="{4A91298A-AFBE-4E5B-A88B-EF1171F7DCC4}" type="slidenum">
              <a:rPr lang="en-US" altLang="en-US" sz="1200"/>
              <a:pPr/>
              <a:t>18</a:t>
            </a:fld>
            <a:endParaRPr lang="en-US" altLang="en-US" sz="1200"/>
          </a:p>
        </p:txBody>
      </p:sp>
    </p:spTree>
    <p:extLst>
      <p:ext uri="{BB962C8B-B14F-4D97-AF65-F5344CB8AC3E}">
        <p14:creationId xmlns:p14="http://schemas.microsoft.com/office/powerpoint/2010/main" val="50799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100" i="1">
                <a:solidFill>
                  <a:schemeClr val="tx1"/>
                </a:solidFill>
                <a:latin typeface="Arial" panose="020B0604020202020204" pitchFamily="34" charset="0"/>
              </a:defRPr>
            </a:lvl1pPr>
            <a:lvl2pPr marL="729566" indent="-279856">
              <a:defRPr sz="4100" i="1">
                <a:solidFill>
                  <a:schemeClr val="tx1"/>
                </a:solidFill>
                <a:latin typeface="Arial" panose="020B0604020202020204" pitchFamily="34" charset="0"/>
              </a:defRPr>
            </a:lvl2pPr>
            <a:lvl3pPr marL="1122658" indent="-223237">
              <a:defRPr sz="4100" i="1">
                <a:solidFill>
                  <a:schemeClr val="tx1"/>
                </a:solidFill>
                <a:latin typeface="Arial" panose="020B0604020202020204" pitchFamily="34" charset="0"/>
              </a:defRPr>
            </a:lvl3pPr>
            <a:lvl4pPr marL="1570751" indent="-223237">
              <a:defRPr sz="4100" i="1">
                <a:solidFill>
                  <a:schemeClr val="tx1"/>
                </a:solidFill>
                <a:latin typeface="Arial" panose="020B0604020202020204" pitchFamily="34" charset="0"/>
              </a:defRPr>
            </a:lvl4pPr>
            <a:lvl5pPr marL="2020461" indent="-223237">
              <a:defRPr sz="4100" i="1">
                <a:solidFill>
                  <a:schemeClr val="tx1"/>
                </a:solidFill>
                <a:latin typeface="Arial" panose="020B0604020202020204" pitchFamily="34" charset="0"/>
              </a:defRPr>
            </a:lvl5pPr>
            <a:lvl6pPr marL="2486348" indent="-223237" eaLnBrk="0" fontAlgn="base" hangingPunct="0">
              <a:spcBef>
                <a:spcPct val="0"/>
              </a:spcBef>
              <a:spcAft>
                <a:spcPct val="0"/>
              </a:spcAft>
              <a:defRPr sz="4100" i="1">
                <a:solidFill>
                  <a:schemeClr val="tx1"/>
                </a:solidFill>
                <a:latin typeface="Arial" panose="020B0604020202020204" pitchFamily="34" charset="0"/>
              </a:defRPr>
            </a:lvl6pPr>
            <a:lvl7pPr marL="2952235" indent="-223237" eaLnBrk="0" fontAlgn="base" hangingPunct="0">
              <a:spcBef>
                <a:spcPct val="0"/>
              </a:spcBef>
              <a:spcAft>
                <a:spcPct val="0"/>
              </a:spcAft>
              <a:defRPr sz="4100" i="1">
                <a:solidFill>
                  <a:schemeClr val="tx1"/>
                </a:solidFill>
                <a:latin typeface="Arial" panose="020B0604020202020204" pitchFamily="34" charset="0"/>
              </a:defRPr>
            </a:lvl7pPr>
            <a:lvl8pPr marL="3418121" indent="-223237" eaLnBrk="0" fontAlgn="base" hangingPunct="0">
              <a:spcBef>
                <a:spcPct val="0"/>
              </a:spcBef>
              <a:spcAft>
                <a:spcPct val="0"/>
              </a:spcAft>
              <a:defRPr sz="4100" i="1">
                <a:solidFill>
                  <a:schemeClr val="tx1"/>
                </a:solidFill>
                <a:latin typeface="Arial" panose="020B0604020202020204" pitchFamily="34" charset="0"/>
              </a:defRPr>
            </a:lvl8pPr>
            <a:lvl9pPr marL="3884008" indent="-223237" eaLnBrk="0" fontAlgn="base" hangingPunct="0">
              <a:spcBef>
                <a:spcPct val="0"/>
              </a:spcBef>
              <a:spcAft>
                <a:spcPct val="0"/>
              </a:spcAft>
              <a:defRPr sz="4100" i="1">
                <a:solidFill>
                  <a:schemeClr val="tx1"/>
                </a:solidFill>
                <a:latin typeface="Arial" panose="020B0604020202020204" pitchFamily="34" charset="0"/>
              </a:defRPr>
            </a:lvl9pPr>
          </a:lstStyle>
          <a:p>
            <a:fld id="{E5347215-6FB5-4F1D-BFF3-3449E75EDB29}" type="slidenum">
              <a:rPr lang="en-US" altLang="en-US" sz="1200"/>
              <a:pPr/>
              <a:t>21</a:t>
            </a:fld>
            <a:endParaRPr lang="en-US" altLang="en-US" sz="1200"/>
          </a:p>
        </p:txBody>
      </p:sp>
    </p:spTree>
    <p:extLst>
      <p:ext uri="{BB962C8B-B14F-4D97-AF65-F5344CB8AC3E}">
        <p14:creationId xmlns:p14="http://schemas.microsoft.com/office/powerpoint/2010/main" val="13670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E273B-D84E-4792-88D3-7E868F2A997C}" type="slidenum">
              <a:rPr lang="en-US" smtClean="0"/>
              <a:t>22</a:t>
            </a:fld>
            <a:endParaRPr lang="en-US"/>
          </a:p>
        </p:txBody>
      </p:sp>
    </p:spTree>
    <p:extLst>
      <p:ext uri="{BB962C8B-B14F-4D97-AF65-F5344CB8AC3E}">
        <p14:creationId xmlns:p14="http://schemas.microsoft.com/office/powerpoint/2010/main" val="3088851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100" i="1">
                <a:solidFill>
                  <a:schemeClr val="tx1"/>
                </a:solidFill>
                <a:latin typeface="Arial" panose="020B0604020202020204" pitchFamily="34" charset="0"/>
              </a:defRPr>
            </a:lvl1pPr>
            <a:lvl2pPr marL="729566" indent="-279856">
              <a:defRPr sz="4100" i="1">
                <a:solidFill>
                  <a:schemeClr val="tx1"/>
                </a:solidFill>
                <a:latin typeface="Arial" panose="020B0604020202020204" pitchFamily="34" charset="0"/>
              </a:defRPr>
            </a:lvl2pPr>
            <a:lvl3pPr marL="1122658" indent="-223237">
              <a:defRPr sz="4100" i="1">
                <a:solidFill>
                  <a:schemeClr val="tx1"/>
                </a:solidFill>
                <a:latin typeface="Arial" panose="020B0604020202020204" pitchFamily="34" charset="0"/>
              </a:defRPr>
            </a:lvl3pPr>
            <a:lvl4pPr marL="1570751" indent="-223237">
              <a:defRPr sz="4100" i="1">
                <a:solidFill>
                  <a:schemeClr val="tx1"/>
                </a:solidFill>
                <a:latin typeface="Arial" panose="020B0604020202020204" pitchFamily="34" charset="0"/>
              </a:defRPr>
            </a:lvl4pPr>
            <a:lvl5pPr marL="2020461" indent="-223237">
              <a:defRPr sz="4100" i="1">
                <a:solidFill>
                  <a:schemeClr val="tx1"/>
                </a:solidFill>
                <a:latin typeface="Arial" panose="020B0604020202020204" pitchFamily="34" charset="0"/>
              </a:defRPr>
            </a:lvl5pPr>
            <a:lvl6pPr marL="2486348" indent="-223237" eaLnBrk="0" fontAlgn="base" hangingPunct="0">
              <a:spcBef>
                <a:spcPct val="0"/>
              </a:spcBef>
              <a:spcAft>
                <a:spcPct val="0"/>
              </a:spcAft>
              <a:defRPr sz="4100" i="1">
                <a:solidFill>
                  <a:schemeClr val="tx1"/>
                </a:solidFill>
                <a:latin typeface="Arial" panose="020B0604020202020204" pitchFamily="34" charset="0"/>
              </a:defRPr>
            </a:lvl6pPr>
            <a:lvl7pPr marL="2952235" indent="-223237" eaLnBrk="0" fontAlgn="base" hangingPunct="0">
              <a:spcBef>
                <a:spcPct val="0"/>
              </a:spcBef>
              <a:spcAft>
                <a:spcPct val="0"/>
              </a:spcAft>
              <a:defRPr sz="4100" i="1">
                <a:solidFill>
                  <a:schemeClr val="tx1"/>
                </a:solidFill>
                <a:latin typeface="Arial" panose="020B0604020202020204" pitchFamily="34" charset="0"/>
              </a:defRPr>
            </a:lvl7pPr>
            <a:lvl8pPr marL="3418121" indent="-223237" eaLnBrk="0" fontAlgn="base" hangingPunct="0">
              <a:spcBef>
                <a:spcPct val="0"/>
              </a:spcBef>
              <a:spcAft>
                <a:spcPct val="0"/>
              </a:spcAft>
              <a:defRPr sz="4100" i="1">
                <a:solidFill>
                  <a:schemeClr val="tx1"/>
                </a:solidFill>
                <a:latin typeface="Arial" panose="020B0604020202020204" pitchFamily="34" charset="0"/>
              </a:defRPr>
            </a:lvl8pPr>
            <a:lvl9pPr marL="3884008" indent="-223237" eaLnBrk="0" fontAlgn="base" hangingPunct="0">
              <a:spcBef>
                <a:spcPct val="0"/>
              </a:spcBef>
              <a:spcAft>
                <a:spcPct val="0"/>
              </a:spcAft>
              <a:defRPr sz="4100" i="1">
                <a:solidFill>
                  <a:schemeClr val="tx1"/>
                </a:solidFill>
                <a:latin typeface="Arial" panose="020B0604020202020204" pitchFamily="34" charset="0"/>
              </a:defRPr>
            </a:lvl9pPr>
          </a:lstStyle>
          <a:p>
            <a:fld id="{D44841FB-9D7F-4D5E-8A9A-878FA8EFBD29}" type="slidenum">
              <a:rPr lang="en-US" altLang="en-US" sz="1200"/>
              <a:pPr/>
              <a:t>23</a:t>
            </a:fld>
            <a:endParaRPr lang="en-US" altLang="en-US" sz="1200"/>
          </a:p>
        </p:txBody>
      </p:sp>
    </p:spTree>
    <p:extLst>
      <p:ext uri="{BB962C8B-B14F-4D97-AF65-F5344CB8AC3E}">
        <p14:creationId xmlns:p14="http://schemas.microsoft.com/office/powerpoint/2010/main" val="1168740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Pr>
        <a:solidFill>
          <a:schemeClr val="bg1"/>
        </a:solidFill>
        <a:effectLst/>
      </p:bgPr>
    </p:bg>
    <p:spTree>
      <p:nvGrpSpPr>
        <p:cNvPr id="1" name=""/>
        <p:cNvGrpSpPr/>
        <p:nvPr/>
      </p:nvGrpSpPr>
      <p:grpSpPr>
        <a:xfrm>
          <a:off x="0" y="0"/>
          <a:ext cx="0" cy="0"/>
          <a:chOff x="0" y="0"/>
          <a:chExt cx="0" cy="0"/>
        </a:xfrm>
      </p:grpSpPr>
      <p:pic>
        <p:nvPicPr>
          <p:cNvPr id="3082" name="Picture 10" descr="brand ppt_MAI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85800" y="2130425"/>
            <a:ext cx="7772400" cy="1470025"/>
          </a:xfrm>
        </p:spPr>
        <p:txBody>
          <a:bodyPr/>
          <a:lstStyle>
            <a:lvl1pPr>
              <a:defRPr sz="4300">
                <a:solidFill>
                  <a:schemeClr val="bg1"/>
                </a:solidFill>
              </a:defRPr>
            </a:lvl1pPr>
          </a:lstStyle>
          <a:p>
            <a:pPr lvl="0"/>
            <a:r>
              <a:rPr lang="en-US" noProof="0" smtClean="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sz="2600">
                <a:solidFill>
                  <a:schemeClr val="bg1"/>
                </a:solidFill>
                <a:latin typeface="Garamond" pitchFamily="18" charset="0"/>
              </a:defRPr>
            </a:lvl1pPr>
          </a:lstStyle>
          <a:p>
            <a:pPr lvl="0"/>
            <a:r>
              <a:rPr lang="en-US" noProof="0" smtClean="0"/>
              <a:t>Click to edit Master subtitle style</a:t>
            </a:r>
          </a:p>
        </p:txBody>
      </p:sp>
    </p:spTree>
    <p:extLst>
      <p:ext uri="{BB962C8B-B14F-4D97-AF65-F5344CB8AC3E}">
        <p14:creationId xmlns:p14="http://schemas.microsoft.com/office/powerpoint/2010/main" val="257931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9A0E7D5-2386-4BF2-BEDB-F9EEAF3E0F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4718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74638"/>
            <a:ext cx="21145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61912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875397B-C1FD-409D-84CA-BDF98B23402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44268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74638"/>
            <a:ext cx="84582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152400" y="6381750"/>
            <a:ext cx="533400" cy="476250"/>
          </a:xfrm>
        </p:spPr>
        <p:txBody>
          <a:bodyPr/>
          <a:lstStyle>
            <a:lvl1pPr>
              <a:defRPr/>
            </a:lvl1pPr>
          </a:lstStyle>
          <a:p>
            <a:fld id="{543AB522-D0C9-4EC7-8854-1D98DD2637B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924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F25531C-F3B7-4618-9A07-E14445AD441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9388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93742C1-DE04-44DB-9E21-73AB9B4297C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214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152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600200"/>
            <a:ext cx="4152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C23272A-A81E-4761-AEE7-A2A50D1A824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3085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C21EA65-0E8D-4E87-9D3C-61AC39E0E52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948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05EB041-ED23-4471-A775-3B165D8EC50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1574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F02E7CB-E5B4-4522-BFE5-D1AB0BA01E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72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085F8A9-A22B-4E52-9689-D1C790C4C3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307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8C07190-35DA-4B4D-80A9-BB848C9A260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951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brand ppt_INTERIO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28600" y="274638"/>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00200"/>
            <a:ext cx="8458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sldNum" sz="quarter" idx="4"/>
          </p:nvPr>
        </p:nvSpPr>
        <p:spPr bwMode="auto">
          <a:xfrm>
            <a:off x="152400" y="6381750"/>
            <a:ext cx="53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fontAlgn="base">
              <a:spcBef>
                <a:spcPct val="0"/>
              </a:spcBef>
              <a:spcAft>
                <a:spcPct val="0"/>
              </a:spcAft>
            </a:pPr>
            <a:fld id="{40AFF801-4D52-4516-B766-8E24031359AB}"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79050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5.wdp"/></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dermatology.cdlib.org/93/reviews/thalidomide/hsu.html#3"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dermatology.cdlib.org/93/reviews/thalidomide/hsu.html#1"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hyperlink" Target="http://www.who.int/lep" TargetMode="External"/><Relationship Id="rId3" Type="http://schemas.openxmlformats.org/officeDocument/2006/relationships/hyperlink" Target="http://www.globalhealth.arizona.edu/" TargetMode="External"/><Relationship Id="rId7" Type="http://schemas.openxmlformats.org/officeDocument/2006/relationships/hyperlink" Target="http://www.ilep.org.uk/" TargetMode="External"/><Relationship Id="rId2" Type="http://schemas.openxmlformats.org/officeDocument/2006/relationships/hyperlink" Target="mailto:rpust@email.arizona.edu" TargetMode="External"/><Relationship Id="rId1" Type="http://schemas.openxmlformats.org/officeDocument/2006/relationships/slideLayout" Target="../slideLayouts/slideLayout7.xml"/><Relationship Id="rId6" Type="http://schemas.openxmlformats.org/officeDocument/2006/relationships/hyperlink" Target="http://www.lepra.org.uk/" TargetMode="External"/><Relationship Id="rId5" Type="http://schemas.openxmlformats.org/officeDocument/2006/relationships/hyperlink" Target="http://www.leprosy.org/" TargetMode="External"/><Relationship Id="rId4" Type="http://schemas.openxmlformats.org/officeDocument/2006/relationships/hyperlink" Target="https://www.hrsa.gov/hansens-disease/index.html"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hyperlink" Target="http://www.uptodate.com/"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76200" y="304800"/>
            <a:ext cx="9220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4400" b="1" i="0" dirty="0" smtClean="0">
                <a:solidFill>
                  <a:schemeClr val="bg1"/>
                </a:solidFill>
                <a:cs typeface="Arial" panose="020B0604020202020204" pitchFamily="34" charset="0"/>
              </a:rPr>
              <a:t>Leprosy Update 2019:</a:t>
            </a:r>
          </a:p>
          <a:p>
            <a:pPr algn="ctr" eaLnBrk="1" hangingPunct="1">
              <a:spcBef>
                <a:spcPct val="0"/>
              </a:spcBef>
              <a:buFontTx/>
              <a:buNone/>
              <a:defRPr/>
            </a:pPr>
            <a:r>
              <a:rPr lang="en-US" altLang="en-US" sz="4000" dirty="0" smtClean="0">
                <a:solidFill>
                  <a:schemeClr val="bg1"/>
                </a:solidFill>
                <a:cs typeface="Arial" panose="020B0604020202020204" pitchFamily="34" charset="0"/>
              </a:rPr>
              <a:t>From the Basics to the Latest</a:t>
            </a:r>
            <a:endParaRPr lang="en-US" altLang="en-US" sz="4000" i="0" dirty="0" smtClean="0">
              <a:solidFill>
                <a:schemeClr val="bg1"/>
              </a:solidFill>
              <a:cs typeface="Arial" panose="020B0604020202020204" pitchFamily="34" charset="0"/>
            </a:endParaRPr>
          </a:p>
          <a:p>
            <a:pPr algn="ctr" eaLnBrk="1" hangingPunct="1">
              <a:spcBef>
                <a:spcPct val="0"/>
              </a:spcBef>
              <a:buFontTx/>
              <a:buNone/>
              <a:defRPr/>
            </a:pPr>
            <a:endParaRPr lang="en-US" altLang="en-US" sz="4400" b="1" i="0" dirty="0" smtClean="0">
              <a:solidFill>
                <a:srgbClr val="FF0000"/>
              </a:solidFill>
              <a:cs typeface="Arial" panose="020B0604020202020204" pitchFamily="34" charset="0"/>
            </a:endParaRPr>
          </a:p>
          <a:p>
            <a:pPr algn="ctr" eaLnBrk="1" hangingPunct="1">
              <a:spcBef>
                <a:spcPct val="0"/>
              </a:spcBef>
              <a:buFontTx/>
              <a:buNone/>
              <a:defRPr/>
            </a:pPr>
            <a:r>
              <a:rPr lang="en-US" altLang="en-US" sz="2800" b="1" dirty="0" smtClean="0">
                <a:cs typeface="Arial" panose="020B0604020202020204" pitchFamily="34" charset="0"/>
              </a:rPr>
              <a:t>AAFP Global Health Summit   October 2019</a:t>
            </a:r>
          </a:p>
          <a:p>
            <a:pPr algn="ctr" eaLnBrk="1" hangingPunct="1">
              <a:spcBef>
                <a:spcPct val="0"/>
              </a:spcBef>
              <a:buFontTx/>
              <a:buNone/>
              <a:defRPr/>
            </a:pPr>
            <a:r>
              <a:rPr lang="en-US" altLang="en-US" sz="2800" b="1" i="0" dirty="0" smtClean="0">
                <a:cs typeface="Arial" panose="020B0604020202020204" pitchFamily="34" charset="0"/>
              </a:rPr>
              <a:t>Albuquerque. New Mexico</a:t>
            </a:r>
            <a:endParaRPr lang="en-US" altLang="en-US" sz="2800" b="1" dirty="0">
              <a:cs typeface="Arial" panose="020B0604020202020204" pitchFamily="34" charset="0"/>
            </a:endParaRPr>
          </a:p>
          <a:p>
            <a:pPr algn="ctr" eaLnBrk="1" hangingPunct="1">
              <a:spcBef>
                <a:spcPct val="0"/>
              </a:spcBef>
              <a:buFontTx/>
              <a:buNone/>
              <a:defRPr/>
            </a:pPr>
            <a:endParaRPr lang="en-US" altLang="en-US" sz="2800" i="0" dirty="0" smtClean="0">
              <a:cs typeface="Arial" panose="020B0604020202020204" pitchFamily="34" charset="0"/>
            </a:endParaRPr>
          </a:p>
          <a:p>
            <a:pPr algn="ctr" eaLnBrk="1" hangingPunct="1">
              <a:spcBef>
                <a:spcPct val="0"/>
              </a:spcBef>
              <a:buFontTx/>
              <a:buNone/>
              <a:defRPr/>
            </a:pPr>
            <a:r>
              <a:rPr lang="en-US" altLang="en-US" sz="2800" i="0" dirty="0" smtClean="0">
                <a:cs typeface="Arial" panose="020B0604020202020204" pitchFamily="34" charset="0"/>
              </a:rPr>
              <a:t>Ronald Pust MD</a:t>
            </a:r>
          </a:p>
          <a:p>
            <a:pPr algn="ctr" eaLnBrk="1" hangingPunct="1">
              <a:spcBef>
                <a:spcPct val="0"/>
              </a:spcBef>
              <a:buFontTx/>
              <a:buNone/>
              <a:defRPr/>
            </a:pPr>
            <a:r>
              <a:rPr lang="en-US" altLang="en-US" sz="2000" i="0" dirty="0" smtClean="0">
                <a:cs typeface="Arial" panose="020B0604020202020204" pitchFamily="34" charset="0"/>
              </a:rPr>
              <a:t>Professor Emeritus, </a:t>
            </a:r>
            <a:r>
              <a:rPr lang="en-US" altLang="en-US" sz="2000" i="0" dirty="0" err="1" smtClean="0">
                <a:cs typeface="Arial" panose="020B0604020202020204" pitchFamily="34" charset="0"/>
              </a:rPr>
              <a:t>Dept</a:t>
            </a:r>
            <a:r>
              <a:rPr lang="en-US" altLang="en-US" sz="2000" i="0" dirty="0" smtClean="0">
                <a:cs typeface="Arial" panose="020B0604020202020204" pitchFamily="34" charset="0"/>
              </a:rPr>
              <a:t> of Family &amp; Community Medicine</a:t>
            </a:r>
          </a:p>
          <a:p>
            <a:pPr algn="ctr" eaLnBrk="1" hangingPunct="1">
              <a:spcBef>
                <a:spcPct val="0"/>
              </a:spcBef>
              <a:buFontTx/>
              <a:buNone/>
              <a:defRPr/>
            </a:pPr>
            <a:r>
              <a:rPr lang="en-US" altLang="en-US" sz="2000" i="0" dirty="0" smtClean="0">
                <a:cs typeface="Arial" panose="020B0604020202020204" pitchFamily="34" charset="0"/>
              </a:rPr>
              <a:t>Office of Global &amp; Border Health—College of Medicine</a:t>
            </a:r>
          </a:p>
          <a:p>
            <a:pPr algn="ctr" eaLnBrk="1" hangingPunct="1">
              <a:spcBef>
                <a:spcPct val="0"/>
              </a:spcBef>
              <a:buFontTx/>
              <a:buNone/>
              <a:defRPr/>
            </a:pPr>
            <a:r>
              <a:rPr lang="en-US" altLang="en-US" sz="2000" dirty="0" smtClean="0">
                <a:cs typeface="Arial" panose="020B0604020202020204" pitchFamily="34" charset="0"/>
              </a:rPr>
              <a:t>University of Arizona--Tucson</a:t>
            </a:r>
            <a:endParaRPr lang="en-US" altLang="en-US" sz="2000" i="0" dirty="0" smtClean="0">
              <a:cs typeface="Arial" panose="020B0604020202020204" pitchFamily="34" charset="0"/>
            </a:endParaRPr>
          </a:p>
          <a:p>
            <a:pPr algn="ctr" eaLnBrk="1" hangingPunct="1">
              <a:spcBef>
                <a:spcPct val="0"/>
              </a:spcBef>
              <a:buFontTx/>
              <a:buNone/>
              <a:defRPr/>
            </a:pPr>
            <a:r>
              <a:rPr lang="en-US" altLang="en-US" sz="2400" i="0" dirty="0" smtClean="0">
                <a:solidFill>
                  <a:schemeClr val="tx1">
                    <a:lumMod val="95000"/>
                    <a:lumOff val="5000"/>
                  </a:schemeClr>
                </a:solidFill>
                <a:cs typeface="Arial" panose="020B0604020202020204" pitchFamily="34" charset="0"/>
              </a:rPr>
              <a:t>National Hansen’s Disease Program Arizona Clinic</a:t>
            </a:r>
          </a:p>
          <a:p>
            <a:pPr algn="ctr" eaLnBrk="1" hangingPunct="1">
              <a:spcBef>
                <a:spcPct val="0"/>
              </a:spcBef>
              <a:buFontTx/>
              <a:buNone/>
              <a:defRPr/>
            </a:pPr>
            <a:r>
              <a:rPr lang="en-US" altLang="en-US" sz="2400" i="0" dirty="0" smtClean="0">
                <a:solidFill>
                  <a:schemeClr val="tx1">
                    <a:lumMod val="95000"/>
                    <a:lumOff val="5000"/>
                  </a:schemeClr>
                </a:solidFill>
                <a:cs typeface="Arial" panose="020B0604020202020204" pitchFamily="34" charset="0"/>
              </a:rPr>
              <a:t>US Public Health Service</a:t>
            </a:r>
          </a:p>
          <a:p>
            <a:pPr algn="ctr" eaLnBrk="1" hangingPunct="1">
              <a:spcBef>
                <a:spcPct val="0"/>
              </a:spcBef>
              <a:buFontTx/>
              <a:buNone/>
              <a:defRPr/>
            </a:pPr>
            <a:r>
              <a:rPr lang="en-US" altLang="en-US" sz="2400" i="0" dirty="0" smtClean="0">
                <a:solidFill>
                  <a:schemeClr val="tx1">
                    <a:lumMod val="95000"/>
                    <a:lumOff val="5000"/>
                  </a:schemeClr>
                </a:solidFill>
                <a:cs typeface="Arial" panose="020B0604020202020204" pitchFamily="34" charset="0"/>
              </a:rPr>
              <a:t>Phoenix, Arizona</a:t>
            </a:r>
          </a:p>
          <a:p>
            <a:pPr algn="ctr" eaLnBrk="1" hangingPunct="1">
              <a:spcBef>
                <a:spcPct val="0"/>
              </a:spcBef>
              <a:buFontTx/>
              <a:buNone/>
              <a:defRPr/>
            </a:pPr>
            <a:r>
              <a:rPr lang="en-US" altLang="en-US" sz="2800" i="0" dirty="0" smtClean="0">
                <a:solidFill>
                  <a:srgbClr val="000000"/>
                </a:solidFill>
                <a:cs typeface="Arial" panose="020B0604020202020204" pitchFamily="34" charset="0"/>
              </a:rPr>
              <a:t> </a:t>
            </a:r>
            <a:endParaRPr lang="en-US" altLang="en-US" sz="1100" i="0" dirty="0" smtClean="0">
              <a:solidFill>
                <a:srgbClr val="000000"/>
              </a:solidFill>
              <a:cs typeface="Arial" panose="020B0604020202020204" pitchFamily="34" charset="0"/>
            </a:endParaRPr>
          </a:p>
        </p:txBody>
      </p:sp>
    </p:spTree>
    <p:extLst>
      <p:ext uri="{BB962C8B-B14F-4D97-AF65-F5344CB8AC3E}">
        <p14:creationId xmlns:p14="http://schemas.microsoft.com/office/powerpoint/2010/main" val="237258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43AB522-D0C9-4EC7-8854-1D98DD2637B6}" type="slidenum">
              <a:rPr lang="en-US" smtClean="0">
                <a:solidFill>
                  <a:srgbClr val="FFFFFF"/>
                </a:solidFill>
              </a:rPr>
              <a:pPr/>
              <a:t>10</a:t>
            </a:fld>
            <a:endParaRPr lang="en-US">
              <a:solidFill>
                <a:srgbClr val="FFFFFF"/>
              </a:solidFill>
            </a:endParaRPr>
          </a:p>
        </p:txBody>
      </p:sp>
      <p:sp>
        <p:nvSpPr>
          <p:cNvPr id="5" name="Rectangle 1"/>
          <p:cNvSpPr>
            <a:spLocks noGrp="1" noChangeArrowheads="1"/>
          </p:cNvSpPr>
          <p:nvPr>
            <p:ph/>
          </p:nvPr>
        </p:nvSpPr>
        <p:spPr bwMode="auto">
          <a:xfrm>
            <a:off x="304800" y="152400"/>
            <a:ext cx="8458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t>NHDP ALGORITHM FOR BIOPSY DIAGNOSIS, </a:t>
            </a:r>
            <a:r>
              <a:rPr lang="en-US" altLang="en-US" sz="2000" dirty="0" smtClean="0"/>
              <a:t>2012 [current in 2019]</a:t>
            </a:r>
            <a:endParaRPr lang="en-US" altLang="en-US" sz="2000" dirty="0"/>
          </a:p>
          <a:p>
            <a:pPr eaLnBrk="1" hangingPunct="1">
              <a:spcBef>
                <a:spcPct val="0"/>
              </a:spcBef>
              <a:buFontTx/>
              <a:buNone/>
            </a:pPr>
            <a:endParaRPr lang="en-US" altLang="en-US" sz="2000" dirty="0"/>
          </a:p>
          <a:p>
            <a:pPr algn="ctr" eaLnBrk="1" hangingPunct="1">
              <a:spcBef>
                <a:spcPct val="0"/>
              </a:spcBef>
              <a:buFontTx/>
              <a:buNone/>
            </a:pPr>
            <a:r>
              <a:rPr lang="en-US" altLang="en-US" sz="2000" dirty="0">
                <a:solidFill>
                  <a:srgbClr val="FF0000"/>
                </a:solidFill>
              </a:rPr>
              <a:t>Histological features of leprosy, and</a:t>
            </a:r>
          </a:p>
          <a:p>
            <a:pPr algn="ctr" eaLnBrk="1" hangingPunct="1">
              <a:spcBef>
                <a:spcPct val="0"/>
              </a:spcBef>
              <a:buFontTx/>
              <a:buNone/>
            </a:pPr>
            <a:r>
              <a:rPr lang="en-US" altLang="en-US" sz="2000" dirty="0">
                <a:solidFill>
                  <a:srgbClr val="FF0000"/>
                </a:solidFill>
              </a:rPr>
              <a:t>Acid-Fast </a:t>
            </a:r>
            <a:r>
              <a:rPr lang="en-US" altLang="en-US" sz="2000" dirty="0" smtClean="0">
                <a:solidFill>
                  <a:srgbClr val="FF0000"/>
                </a:solidFill>
              </a:rPr>
              <a:t>Bacilli</a:t>
            </a:r>
            <a:r>
              <a:rPr lang="en-US" altLang="en-US" sz="2000" dirty="0"/>
              <a:t>,</a:t>
            </a:r>
            <a:r>
              <a:rPr lang="en-US" altLang="en-US" sz="2000" dirty="0" smtClean="0"/>
              <a:t> </a:t>
            </a:r>
            <a:r>
              <a:rPr lang="en-US" altLang="en-US" sz="2000" dirty="0"/>
              <a:t>seen in </a:t>
            </a:r>
            <a:r>
              <a:rPr lang="en-US" altLang="en-US" sz="2000" dirty="0" smtClean="0"/>
              <a:t>skin biopsy</a:t>
            </a:r>
            <a:endParaRPr lang="en-US" altLang="en-US" sz="2000" dirty="0"/>
          </a:p>
          <a:p>
            <a:pPr algn="ctr" eaLnBrk="1" hangingPunct="1">
              <a:spcBef>
                <a:spcPct val="0"/>
              </a:spcBef>
              <a:buFontTx/>
              <a:buNone/>
            </a:pPr>
            <a:endParaRPr lang="en-US" altLang="en-US" sz="2000" dirty="0"/>
          </a:p>
          <a:p>
            <a:pPr algn="ctr" eaLnBrk="1" hangingPunct="1">
              <a:spcBef>
                <a:spcPct val="0"/>
              </a:spcBef>
              <a:buFontTx/>
              <a:buNone/>
            </a:pPr>
            <a:r>
              <a:rPr lang="en-US" altLang="en-US" sz="2000" dirty="0"/>
              <a:t> 	</a:t>
            </a:r>
          </a:p>
          <a:p>
            <a:pPr algn="ctr" eaLnBrk="1" hangingPunct="1">
              <a:spcBef>
                <a:spcPct val="0"/>
              </a:spcBef>
              <a:buFontTx/>
              <a:buNone/>
            </a:pPr>
            <a:r>
              <a:rPr lang="en-US" altLang="en-US" sz="2000" dirty="0"/>
              <a:t>AFB in nerve               No nerves/ No AFB in nerves</a:t>
            </a:r>
          </a:p>
          <a:p>
            <a:pPr eaLnBrk="1" hangingPunct="1">
              <a:spcBef>
                <a:spcPct val="0"/>
              </a:spcBef>
              <a:buFontTx/>
              <a:buNone/>
            </a:pPr>
            <a:endParaRPr lang="en-US" altLang="en-US" sz="2000" dirty="0"/>
          </a:p>
          <a:p>
            <a:pPr eaLnBrk="1" hangingPunct="1">
              <a:spcBef>
                <a:spcPct val="0"/>
              </a:spcBef>
              <a:buFontTx/>
              <a:buNone/>
            </a:pPr>
            <a:r>
              <a:rPr lang="en-US" altLang="en-US" sz="2000" dirty="0"/>
              <a:t>                                                  Request PCR for </a:t>
            </a:r>
            <a:r>
              <a:rPr lang="en-US" altLang="en-US" sz="2000" i="1" dirty="0"/>
              <a:t>M. </a:t>
            </a:r>
            <a:r>
              <a:rPr lang="en-US" altLang="en-US" sz="2000" i="1" dirty="0" err="1"/>
              <a:t>leprae</a:t>
            </a:r>
            <a:endParaRPr lang="en-US" altLang="en-US" sz="2000" i="1" dirty="0"/>
          </a:p>
          <a:p>
            <a:pPr eaLnBrk="1" hangingPunct="1">
              <a:spcBef>
                <a:spcPct val="0"/>
              </a:spcBef>
              <a:buFontTx/>
              <a:buNone/>
            </a:pPr>
            <a:endParaRPr lang="en-US" altLang="en-US" sz="2000" dirty="0"/>
          </a:p>
          <a:p>
            <a:pPr eaLnBrk="1" hangingPunct="1">
              <a:spcBef>
                <a:spcPct val="0"/>
              </a:spcBef>
              <a:buFontTx/>
              <a:buNone/>
            </a:pPr>
            <a:r>
              <a:rPr lang="en-US" altLang="en-US" sz="2000" dirty="0"/>
              <a:t>   </a:t>
            </a:r>
          </a:p>
          <a:p>
            <a:pPr eaLnBrk="1" hangingPunct="1">
              <a:spcBef>
                <a:spcPct val="0"/>
              </a:spcBef>
              <a:buFontTx/>
              <a:buNone/>
            </a:pPr>
            <a:r>
              <a:rPr lang="en-US" altLang="en-US" sz="2000" dirty="0"/>
              <a:t>                                    Positive                               Negative</a:t>
            </a:r>
          </a:p>
          <a:p>
            <a:pPr eaLnBrk="1" hangingPunct="1">
              <a:spcBef>
                <a:spcPct val="0"/>
              </a:spcBef>
              <a:buFontTx/>
              <a:buNone/>
            </a:pPr>
            <a:endParaRPr lang="en-US" altLang="en-US" sz="2000" dirty="0"/>
          </a:p>
          <a:p>
            <a:pPr eaLnBrk="1" hangingPunct="1">
              <a:spcBef>
                <a:spcPct val="0"/>
              </a:spcBef>
              <a:buFontTx/>
              <a:buNone/>
            </a:pPr>
            <a:r>
              <a:rPr lang="en-US" altLang="en-US" sz="2000" dirty="0"/>
              <a:t>                                                                        Request sequencing</a:t>
            </a:r>
          </a:p>
          <a:p>
            <a:pPr eaLnBrk="1" hangingPunct="1">
              <a:spcBef>
                <a:spcPct val="0"/>
              </a:spcBef>
              <a:buFontTx/>
              <a:buNone/>
            </a:pPr>
            <a:endParaRPr lang="en-US" altLang="en-US" sz="2000" dirty="0"/>
          </a:p>
          <a:p>
            <a:pPr eaLnBrk="1" hangingPunct="1">
              <a:spcBef>
                <a:spcPct val="0"/>
              </a:spcBef>
              <a:buFontTx/>
              <a:buNone/>
            </a:pPr>
            <a:r>
              <a:rPr lang="en-US" altLang="en-US" sz="2000" dirty="0"/>
              <a:t>Diagnosis of Leprosy                               Identify </a:t>
            </a:r>
            <a:r>
              <a:rPr lang="en-US" altLang="en-US" sz="2000" i="1" dirty="0"/>
              <a:t>M. </a:t>
            </a:r>
            <a:r>
              <a:rPr lang="en-US" altLang="en-US" sz="2000" i="1" dirty="0" err="1"/>
              <a:t>lepromatosis</a:t>
            </a:r>
            <a:endParaRPr lang="en-US" altLang="en-US" sz="2000" i="1" dirty="0"/>
          </a:p>
          <a:p>
            <a:pPr eaLnBrk="1" hangingPunct="1">
              <a:spcBef>
                <a:spcPct val="0"/>
              </a:spcBef>
              <a:buFontTx/>
              <a:buNone/>
            </a:pPr>
            <a:r>
              <a:rPr lang="en-US" altLang="en-US" sz="2000" dirty="0"/>
              <a:t>No further studies necessary                   or other mycobacteria</a:t>
            </a:r>
          </a:p>
          <a:p>
            <a:pPr eaLnBrk="1" hangingPunct="1">
              <a:spcBef>
                <a:spcPct val="0"/>
              </a:spcBef>
              <a:buFontTx/>
              <a:buNone/>
            </a:pPr>
            <a:endParaRPr lang="en-US" altLang="en-US" sz="2000" dirty="0"/>
          </a:p>
        </p:txBody>
      </p:sp>
      <p:cxnSp>
        <p:nvCxnSpPr>
          <p:cNvPr id="7" name="Straight Connector 6">
            <a:extLst>
              <a:ext uri="{FF2B5EF4-FFF2-40B4-BE49-F238E27FC236}">
                <a16:creationId xmlns:a16="http://schemas.microsoft.com/office/drawing/2014/main" id="{288A5B67-3E7D-449B-A295-FC62F68579A3}"/>
              </a:ext>
            </a:extLst>
          </p:cNvPr>
          <p:cNvCxnSpPr/>
          <p:nvPr/>
        </p:nvCxnSpPr>
        <p:spPr>
          <a:xfrm>
            <a:off x="4076700" y="16002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88ACED-5649-40AD-A2A4-8E23568B9BC0}"/>
              </a:ext>
            </a:extLst>
          </p:cNvPr>
          <p:cNvCxnSpPr/>
          <p:nvPr/>
        </p:nvCxnSpPr>
        <p:spPr>
          <a:xfrm>
            <a:off x="2147384" y="1909011"/>
            <a:ext cx="41195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59CC73-64CD-4126-ADF0-5C68AD62FCD6}"/>
              </a:ext>
            </a:extLst>
          </p:cNvPr>
          <p:cNvCxnSpPr/>
          <p:nvPr/>
        </p:nvCxnSpPr>
        <p:spPr>
          <a:xfrm>
            <a:off x="2133600" y="1905000"/>
            <a:ext cx="0"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C60868-59A4-4848-911F-365505055963}"/>
              </a:ext>
            </a:extLst>
          </p:cNvPr>
          <p:cNvCxnSpPr/>
          <p:nvPr/>
        </p:nvCxnSpPr>
        <p:spPr>
          <a:xfrm>
            <a:off x="2128838" y="2514600"/>
            <a:ext cx="0" cy="2438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B100AF-1F6E-4D03-AA35-C19D485B567A}"/>
              </a:ext>
            </a:extLst>
          </p:cNvPr>
          <p:cNvCxnSpPr/>
          <p:nvPr/>
        </p:nvCxnSpPr>
        <p:spPr>
          <a:xfrm flipH="1">
            <a:off x="2147384" y="4038600"/>
            <a:ext cx="919162"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05FAC4-522A-4560-AFF6-EC834C55B7A0}"/>
              </a:ext>
            </a:extLst>
          </p:cNvPr>
          <p:cNvCxnSpPr/>
          <p:nvPr/>
        </p:nvCxnSpPr>
        <p:spPr>
          <a:xfrm>
            <a:off x="6238672" y="1905000"/>
            <a:ext cx="9728"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77848D-9594-41BE-8CFF-7F53B8F2030E}"/>
              </a:ext>
            </a:extLst>
          </p:cNvPr>
          <p:cNvCxnSpPr/>
          <p:nvPr/>
        </p:nvCxnSpPr>
        <p:spPr>
          <a:xfrm>
            <a:off x="6172200" y="2362200"/>
            <a:ext cx="0" cy="3778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4705E6-897B-4CF3-AF8E-6C966A3DBBD8}"/>
              </a:ext>
            </a:extLst>
          </p:cNvPr>
          <p:cNvCxnSpPr/>
          <p:nvPr/>
        </p:nvCxnSpPr>
        <p:spPr>
          <a:xfrm>
            <a:off x="6172200" y="30480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D7C7B2-0E57-4BB5-A849-EFFA9939D8E2}"/>
              </a:ext>
            </a:extLst>
          </p:cNvPr>
          <p:cNvCxnSpPr/>
          <p:nvPr/>
        </p:nvCxnSpPr>
        <p:spPr>
          <a:xfrm>
            <a:off x="3505200" y="3352800"/>
            <a:ext cx="3048000" cy="322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0DB293B-9D4B-4C4C-9088-5F704BB823BA}"/>
              </a:ext>
            </a:extLst>
          </p:cNvPr>
          <p:cNvCxnSpPr/>
          <p:nvPr/>
        </p:nvCxnSpPr>
        <p:spPr>
          <a:xfrm>
            <a:off x="3505200" y="334272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DC86B8-5638-4AC4-96CD-C66705FBA029}"/>
              </a:ext>
            </a:extLst>
          </p:cNvPr>
          <p:cNvCxnSpPr/>
          <p:nvPr/>
        </p:nvCxnSpPr>
        <p:spPr>
          <a:xfrm>
            <a:off x="6553200" y="3385066"/>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61F9683-9794-4044-963B-5FE98CE4E4E5}"/>
              </a:ext>
            </a:extLst>
          </p:cNvPr>
          <p:cNvCxnSpPr/>
          <p:nvPr/>
        </p:nvCxnSpPr>
        <p:spPr>
          <a:xfrm>
            <a:off x="6553200" y="39624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A31ED4D-E44A-47FE-9203-C32DADE10794}"/>
              </a:ext>
            </a:extLst>
          </p:cNvPr>
          <p:cNvCxnSpPr/>
          <p:nvPr/>
        </p:nvCxnSpPr>
        <p:spPr>
          <a:xfrm>
            <a:off x="6553200" y="45720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7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295400" y="1295400"/>
            <a:ext cx="6873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i="0"/>
              <a:t>LEPROSY IS A CHRONIC, INFECTIOUS HUMAN DISEASE  </a:t>
            </a:r>
            <a:r>
              <a:rPr lang="en-US" altLang="en-US" i="0"/>
              <a:t>WHICH PRIMARILY INVOLVES: </a:t>
            </a:r>
          </a:p>
        </p:txBody>
      </p:sp>
      <p:sp>
        <p:nvSpPr>
          <p:cNvPr id="25603" name="Text Box 4"/>
          <p:cNvSpPr txBox="1">
            <a:spLocks noChangeArrowheads="1"/>
          </p:cNvSpPr>
          <p:nvPr/>
        </p:nvSpPr>
        <p:spPr bwMode="auto">
          <a:xfrm>
            <a:off x="1447800" y="3124200"/>
            <a:ext cx="65944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b="1" i="0" dirty="0"/>
              <a:t>  SKIN</a:t>
            </a:r>
          </a:p>
          <a:p>
            <a:pPr eaLnBrk="1" hangingPunct="1">
              <a:spcBef>
                <a:spcPct val="0"/>
              </a:spcBef>
            </a:pPr>
            <a:r>
              <a:rPr lang="en-US" altLang="en-US" b="1" i="0" dirty="0"/>
              <a:t>  PERIPHERAL NERVES (at</a:t>
            </a:r>
          </a:p>
          <a:p>
            <a:pPr eaLnBrk="1" hangingPunct="1">
              <a:spcBef>
                <a:spcPct val="0"/>
              </a:spcBef>
              <a:buFontTx/>
              <a:buNone/>
            </a:pPr>
            <a:r>
              <a:rPr lang="en-US" altLang="en-US" b="1" i="0" dirty="0"/>
              <a:t>     their most superficial points)</a:t>
            </a:r>
          </a:p>
          <a:p>
            <a:pPr eaLnBrk="1" hangingPunct="1">
              <a:spcBef>
                <a:spcPct val="0"/>
              </a:spcBef>
            </a:pPr>
            <a:r>
              <a:rPr lang="en-US" altLang="en-US" b="1" i="0" dirty="0"/>
              <a:t>  EYES (anterior chamber)</a:t>
            </a:r>
          </a:p>
          <a:p>
            <a:pPr eaLnBrk="1" hangingPunct="1">
              <a:spcBef>
                <a:spcPct val="0"/>
              </a:spcBef>
            </a:pPr>
            <a:r>
              <a:rPr lang="en-US" altLang="en-US" b="1" i="0" dirty="0"/>
              <a:t>  NOSE</a:t>
            </a:r>
          </a:p>
          <a:p>
            <a:pPr eaLnBrk="1" hangingPunct="1">
              <a:spcBef>
                <a:spcPct val="0"/>
              </a:spcBef>
            </a:pPr>
            <a:endParaRPr lang="en-US" altLang="en-US" b="1" i="0" dirty="0"/>
          </a:p>
        </p:txBody>
      </p:sp>
      <p:sp>
        <p:nvSpPr>
          <p:cNvPr id="25604" name="Text Box 5"/>
          <p:cNvSpPr txBox="1">
            <a:spLocks noChangeArrowheads="1"/>
          </p:cNvSpPr>
          <p:nvPr/>
        </p:nvSpPr>
        <p:spPr bwMode="auto">
          <a:xfrm>
            <a:off x="381000" y="5708650"/>
            <a:ext cx="847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rPr>
              <a:t>Why these body areas?  What do they have in common?</a:t>
            </a:r>
          </a:p>
        </p:txBody>
      </p:sp>
      <p:sp>
        <p:nvSpPr>
          <p:cNvPr id="25605" name="TextBox 4"/>
          <p:cNvSpPr txBox="1">
            <a:spLocks noChangeArrowheads="1"/>
          </p:cNvSpPr>
          <p:nvPr/>
        </p:nvSpPr>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solidFill>
                  <a:srgbClr val="FF0000"/>
                </a:solidFill>
              </a:rPr>
              <a:t>Recognition—the first of five “Rs”</a:t>
            </a:r>
            <a:endParaRPr lang="en-US" altLang="en-US" sz="4000" i="0">
              <a:solidFill>
                <a:srgbClr val="FF0000"/>
              </a:solidFill>
            </a:endParaRPr>
          </a:p>
        </p:txBody>
      </p:sp>
    </p:spTree>
    <p:extLst>
      <p:ext uri="{BB962C8B-B14F-4D97-AF65-F5344CB8AC3E}">
        <p14:creationId xmlns:p14="http://schemas.microsoft.com/office/powerpoint/2010/main" val="406948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004a"/>
          <p:cNvPicPr>
            <a:picLocks noChangeAspect="1" noChangeArrowheads="1"/>
          </p:cNvPicPr>
          <p:nvPr/>
        </p:nvPicPr>
        <p:blipFill>
          <a:blip r:embed="rId3" cstate="email">
            <a:lum bright="18000" contrast="18000"/>
            <a:extLst>
              <a:ext uri="{28A0092B-C50C-407E-A947-70E740481C1C}">
                <a14:useLocalDpi xmlns:a14="http://schemas.microsoft.com/office/drawing/2010/main"/>
              </a:ext>
            </a:extLst>
          </a:blip>
          <a:srcRect/>
          <a:stretch>
            <a:fillRect/>
          </a:stretch>
        </p:blipFill>
        <p:spPr bwMode="auto">
          <a:xfrm>
            <a:off x="609600" y="76200"/>
            <a:ext cx="4038600" cy="612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5867400" y="228600"/>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0" dirty="0"/>
              <a:t>SKIN</a:t>
            </a:r>
          </a:p>
        </p:txBody>
      </p:sp>
      <p:sp>
        <p:nvSpPr>
          <p:cNvPr id="26628" name="Text Box 4"/>
          <p:cNvSpPr txBox="1">
            <a:spLocks noChangeArrowheads="1"/>
          </p:cNvSpPr>
          <p:nvPr/>
        </p:nvSpPr>
        <p:spPr bwMode="auto">
          <a:xfrm>
            <a:off x="5508625" y="3581400"/>
            <a:ext cx="382746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b="1" dirty="0"/>
          </a:p>
          <a:p>
            <a:pPr eaLnBrk="1" hangingPunct="1">
              <a:spcBef>
                <a:spcPct val="0"/>
              </a:spcBef>
              <a:buFontTx/>
              <a:buNone/>
            </a:pPr>
            <a:endParaRPr lang="en-US" altLang="en-US" sz="2000" b="1" dirty="0"/>
          </a:p>
          <a:p>
            <a:pPr eaLnBrk="1" hangingPunct="1">
              <a:spcBef>
                <a:spcPct val="0"/>
              </a:spcBef>
              <a:buFontTx/>
              <a:buNone/>
            </a:pPr>
            <a:endParaRPr lang="en-US" altLang="en-US" sz="2000" b="1" dirty="0"/>
          </a:p>
          <a:p>
            <a:pPr eaLnBrk="1" hangingPunct="1">
              <a:spcBef>
                <a:spcPct val="0"/>
              </a:spcBef>
              <a:buFontTx/>
              <a:buNone/>
            </a:pPr>
            <a:endParaRPr lang="en-US" altLang="en-US" sz="2000" b="1" dirty="0"/>
          </a:p>
          <a:p>
            <a:pPr eaLnBrk="1" hangingPunct="1">
              <a:buFontTx/>
              <a:buNone/>
            </a:pPr>
            <a:r>
              <a:rPr lang="en-US" altLang="en-US" sz="2000" u="sng" dirty="0" smtClean="0">
                <a:solidFill>
                  <a:srgbClr val="FF0000"/>
                </a:solidFill>
              </a:rPr>
              <a:t>Except </a:t>
            </a:r>
            <a:r>
              <a:rPr lang="en-US" altLang="en-US" sz="2000" u="sng" dirty="0">
                <a:solidFill>
                  <a:srgbClr val="FF0000"/>
                </a:solidFill>
              </a:rPr>
              <a:t>where otherwise</a:t>
            </a:r>
          </a:p>
          <a:p>
            <a:pPr eaLnBrk="1" hangingPunct="1">
              <a:spcBef>
                <a:spcPct val="0"/>
              </a:spcBef>
              <a:buFontTx/>
              <a:buNone/>
            </a:pPr>
            <a:r>
              <a:rPr lang="en-US" altLang="en-US" sz="2000" u="sng" dirty="0">
                <a:solidFill>
                  <a:srgbClr val="FF0000"/>
                </a:solidFill>
              </a:rPr>
              <a:t> credited, the patient photos</a:t>
            </a:r>
          </a:p>
          <a:p>
            <a:pPr eaLnBrk="1" hangingPunct="1">
              <a:spcBef>
                <a:spcPct val="0"/>
              </a:spcBef>
              <a:buFontTx/>
              <a:buNone/>
            </a:pPr>
            <a:r>
              <a:rPr lang="en-US" altLang="en-US" sz="2000" u="sng" dirty="0">
                <a:solidFill>
                  <a:srgbClr val="FF0000"/>
                </a:solidFill>
              </a:rPr>
              <a:t> are from the authors’</a:t>
            </a:r>
          </a:p>
          <a:p>
            <a:pPr eaLnBrk="1" hangingPunct="1">
              <a:spcBef>
                <a:spcPct val="0"/>
              </a:spcBef>
              <a:buFontTx/>
              <a:buNone/>
            </a:pPr>
            <a:r>
              <a:rPr lang="en-US" altLang="en-US" sz="2000" u="sng" dirty="0">
                <a:solidFill>
                  <a:srgbClr val="FF0000"/>
                </a:solidFill>
              </a:rPr>
              <a:t> Arizona/NHDP clinic.</a:t>
            </a:r>
            <a:endParaRPr lang="en-US" altLang="en-US" sz="2000" b="1" u="sng" dirty="0">
              <a:solidFill>
                <a:srgbClr val="FF0000"/>
              </a:solidFill>
            </a:endParaRPr>
          </a:p>
          <a:p>
            <a:pPr eaLnBrk="1" hangingPunct="1">
              <a:spcBef>
                <a:spcPct val="0"/>
              </a:spcBef>
              <a:buFontTx/>
              <a:buNone/>
            </a:pPr>
            <a:endParaRPr lang="en-US" altLang="en-US" sz="2000" b="1" dirty="0"/>
          </a:p>
          <a:p>
            <a:pPr eaLnBrk="1" hangingPunct="1">
              <a:spcBef>
                <a:spcPct val="0"/>
              </a:spcBef>
              <a:buFontTx/>
              <a:buNone/>
            </a:pPr>
            <a:endParaRPr lang="en-US" altLang="en-US" sz="2000" i="0" dirty="0"/>
          </a:p>
        </p:txBody>
      </p:sp>
      <p:sp>
        <p:nvSpPr>
          <p:cNvPr id="26629" name="TextBox 1"/>
          <p:cNvSpPr txBox="1">
            <a:spLocks noChangeArrowheads="1"/>
          </p:cNvSpPr>
          <p:nvPr/>
        </p:nvSpPr>
        <p:spPr bwMode="auto">
          <a:xfrm>
            <a:off x="5508625" y="722562"/>
            <a:ext cx="34290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0" dirty="0"/>
              <a:t>35 year old woman born in</a:t>
            </a:r>
          </a:p>
          <a:p>
            <a:pPr eaLnBrk="1" hangingPunct="1">
              <a:spcBef>
                <a:spcPct val="0"/>
              </a:spcBef>
              <a:buFontTx/>
              <a:buNone/>
            </a:pPr>
            <a:r>
              <a:rPr lang="en-US" altLang="en-US" sz="2000" i="0" dirty="0"/>
              <a:t>Hermosillo, Sonora,</a:t>
            </a:r>
          </a:p>
          <a:p>
            <a:pPr eaLnBrk="1" hangingPunct="1">
              <a:spcBef>
                <a:spcPct val="0"/>
              </a:spcBef>
              <a:buFontTx/>
              <a:buNone/>
            </a:pPr>
            <a:r>
              <a:rPr lang="en-US" altLang="en-US" sz="2000" i="0" dirty="0"/>
              <a:t>Mexico, with </a:t>
            </a:r>
          </a:p>
          <a:p>
            <a:pPr eaLnBrk="1" hangingPunct="1">
              <a:spcBef>
                <a:spcPct val="0"/>
              </a:spcBef>
              <a:buFontTx/>
              <a:buNone/>
            </a:pPr>
            <a:r>
              <a:rPr lang="en-US" altLang="en-US" sz="2000" i="0" dirty="0"/>
              <a:t>Borderline </a:t>
            </a:r>
            <a:r>
              <a:rPr lang="en-US" altLang="en-US" sz="2000" i="0" dirty="0" err="1"/>
              <a:t>Tuberculoid</a:t>
            </a:r>
            <a:r>
              <a:rPr lang="en-US" altLang="en-US" sz="2000" i="0" dirty="0"/>
              <a:t> [BT] </a:t>
            </a:r>
          </a:p>
          <a:p>
            <a:pPr eaLnBrk="1" hangingPunct="1">
              <a:spcBef>
                <a:spcPct val="0"/>
              </a:spcBef>
              <a:buFontTx/>
              <a:buNone/>
            </a:pPr>
            <a:r>
              <a:rPr lang="en-US" altLang="en-US" sz="2000" i="0" dirty="0"/>
              <a:t>leprosy . </a:t>
            </a:r>
          </a:p>
          <a:p>
            <a:pPr eaLnBrk="1" hangingPunct="1">
              <a:spcBef>
                <a:spcPct val="0"/>
              </a:spcBef>
              <a:buFontTx/>
              <a:buNone/>
            </a:pPr>
            <a:r>
              <a:rPr lang="en-US" altLang="en-US" sz="2000" i="0" dirty="0"/>
              <a:t>She had sought diagnosis for nearly two years in Tucson, before leprosy was diagnosed.</a:t>
            </a:r>
          </a:p>
          <a:p>
            <a:pPr eaLnBrk="1" hangingPunct="1">
              <a:spcBef>
                <a:spcPct val="0"/>
              </a:spcBef>
              <a:buFontTx/>
              <a:buNone/>
            </a:pPr>
            <a:r>
              <a:rPr lang="en-US" altLang="en-US" sz="2000" i="0" dirty="0"/>
              <a:t>The lesions are densely anesthetic.  She also has facial nerve palsy and plantar ulcer.</a:t>
            </a:r>
          </a:p>
        </p:txBody>
      </p:sp>
    </p:spTree>
    <p:extLst>
      <p:ext uri="{BB962C8B-B14F-4D97-AF65-F5344CB8AC3E}">
        <p14:creationId xmlns:p14="http://schemas.microsoft.com/office/powerpoint/2010/main" val="86318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05a"/>
          <p:cNvPicPr>
            <a:picLocks noChangeAspect="1" noChangeArrowheads="1"/>
          </p:cNvPicPr>
          <p:nvPr/>
        </p:nvPicPr>
        <p:blipFill>
          <a:blip r:embed="rId2" cstate="email">
            <a:lum bright="-6000" contrast="36000"/>
            <a:extLst>
              <a:ext uri="{28A0092B-C50C-407E-A947-70E740481C1C}">
                <a14:useLocalDpi xmlns:a14="http://schemas.microsoft.com/office/drawing/2010/main"/>
              </a:ext>
            </a:extLst>
          </a:blip>
          <a:srcRect/>
          <a:stretch>
            <a:fillRect/>
          </a:stretch>
        </p:blipFill>
        <p:spPr bwMode="auto">
          <a:xfrm>
            <a:off x="533400" y="-25400"/>
            <a:ext cx="4114800" cy="619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5638800" y="762000"/>
            <a:ext cx="3505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0"/>
              <a:t>PERIPHERAL </a:t>
            </a:r>
          </a:p>
          <a:p>
            <a:pPr eaLnBrk="1" hangingPunct="1">
              <a:spcBef>
                <a:spcPct val="0"/>
              </a:spcBef>
              <a:buFontTx/>
              <a:buNone/>
            </a:pPr>
            <a:r>
              <a:rPr lang="en-US" altLang="en-US" sz="2400" b="1" i="0"/>
              <a:t>NERVES, especially</a:t>
            </a:r>
          </a:p>
          <a:p>
            <a:pPr eaLnBrk="1" hangingPunct="1">
              <a:spcBef>
                <a:spcPct val="0"/>
              </a:spcBef>
              <a:buFontTx/>
              <a:buNone/>
            </a:pPr>
            <a:r>
              <a:rPr lang="en-US" altLang="en-US" sz="2400" b="1" i="0"/>
              <a:t>where superficial</a:t>
            </a:r>
          </a:p>
          <a:p>
            <a:pPr eaLnBrk="1" hangingPunct="1">
              <a:spcBef>
                <a:spcPct val="0"/>
              </a:spcBef>
              <a:buFontTx/>
              <a:buNone/>
            </a:pPr>
            <a:endParaRPr lang="en-US" altLang="en-US" sz="2400" b="1" i="0"/>
          </a:p>
          <a:p>
            <a:pPr eaLnBrk="1" hangingPunct="1">
              <a:spcBef>
                <a:spcPct val="0"/>
              </a:spcBef>
              <a:buFontTx/>
              <a:buNone/>
            </a:pPr>
            <a:r>
              <a:rPr lang="en-US" altLang="en-US" sz="2400" i="0"/>
              <a:t>Here:  the recurrent </a:t>
            </a:r>
          </a:p>
          <a:p>
            <a:pPr eaLnBrk="1" hangingPunct="1">
              <a:spcBef>
                <a:spcPct val="0"/>
              </a:spcBef>
              <a:buFontTx/>
              <a:buNone/>
            </a:pPr>
            <a:r>
              <a:rPr lang="en-US" altLang="en-US" sz="2400" i="0"/>
              <a:t>auricular nerve, distal to its emergence from behind and under the</a:t>
            </a:r>
          </a:p>
          <a:p>
            <a:pPr eaLnBrk="1" hangingPunct="1">
              <a:spcBef>
                <a:spcPct val="0"/>
              </a:spcBef>
              <a:buFontTx/>
              <a:buNone/>
            </a:pPr>
            <a:r>
              <a:rPr lang="en-US" altLang="en-US" sz="2400" i="0"/>
              <a:t>S-C-Mastoid muscle</a:t>
            </a:r>
            <a:r>
              <a:rPr lang="en-US" altLang="en-US" sz="2400" b="1" i="0"/>
              <a:t>.</a:t>
            </a:r>
          </a:p>
        </p:txBody>
      </p:sp>
      <p:sp>
        <p:nvSpPr>
          <p:cNvPr id="27652" name="Line 4"/>
          <p:cNvSpPr>
            <a:spLocks noChangeShapeType="1"/>
          </p:cNvSpPr>
          <p:nvPr/>
        </p:nvSpPr>
        <p:spPr bwMode="auto">
          <a:xfrm flipH="1" flipV="1">
            <a:off x="2667000" y="2057400"/>
            <a:ext cx="3048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3" name="Line 6"/>
          <p:cNvSpPr>
            <a:spLocks noChangeShapeType="1"/>
          </p:cNvSpPr>
          <p:nvPr/>
        </p:nvSpPr>
        <p:spPr bwMode="auto">
          <a:xfrm flipH="1">
            <a:off x="2667000" y="3581400"/>
            <a:ext cx="3048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4" name="TextBox 1"/>
          <p:cNvSpPr txBox="1">
            <a:spLocks noChangeArrowheads="1"/>
          </p:cNvSpPr>
          <p:nvPr/>
        </p:nvSpPr>
        <p:spPr bwMode="auto">
          <a:xfrm>
            <a:off x="5715000" y="4593771"/>
            <a:ext cx="33194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40 </a:t>
            </a:r>
            <a:r>
              <a:rPr lang="en-US" altLang="en-US" sz="2400" i="0" dirty="0" err="1"/>
              <a:t>yr</a:t>
            </a:r>
            <a:r>
              <a:rPr lang="en-US" altLang="en-US" sz="2400" i="0" dirty="0"/>
              <a:t> old man </a:t>
            </a:r>
          </a:p>
          <a:p>
            <a:pPr eaLnBrk="1" hangingPunct="1">
              <a:spcBef>
                <a:spcPct val="0"/>
              </a:spcBef>
              <a:buFontTx/>
              <a:buNone/>
            </a:pPr>
            <a:r>
              <a:rPr lang="en-US" altLang="en-US" sz="2400" i="0" dirty="0"/>
              <a:t>diagnosed in Phoenix</a:t>
            </a:r>
          </a:p>
          <a:p>
            <a:pPr eaLnBrk="1" hangingPunct="1">
              <a:spcBef>
                <a:spcPct val="0"/>
              </a:spcBef>
              <a:buFontTx/>
              <a:buNone/>
            </a:pPr>
            <a:r>
              <a:rPr lang="en-US" altLang="en-US" sz="2400" i="0" dirty="0"/>
              <a:t>Arizona with borderline</a:t>
            </a:r>
          </a:p>
          <a:p>
            <a:pPr eaLnBrk="1" hangingPunct="1">
              <a:spcBef>
                <a:spcPct val="0"/>
              </a:spcBef>
              <a:buFontTx/>
              <a:buNone/>
            </a:pPr>
            <a:r>
              <a:rPr lang="en-US" altLang="en-US" sz="2400" i="0" dirty="0"/>
              <a:t>[BB] leprosy</a:t>
            </a:r>
          </a:p>
        </p:txBody>
      </p:sp>
    </p:spTree>
    <p:extLst>
      <p:ext uri="{BB962C8B-B14F-4D97-AF65-F5344CB8AC3E}">
        <p14:creationId xmlns:p14="http://schemas.microsoft.com/office/powerpoint/2010/main" val="99274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006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0600"/>
            <a:ext cx="9144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0" y="0"/>
            <a:ext cx="9631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0"/>
              <a:t>EYES [anterior chamber]: iritis in LL leprosy “reaction” [here] </a:t>
            </a:r>
          </a:p>
          <a:p>
            <a:pPr eaLnBrk="1" hangingPunct="1">
              <a:spcBef>
                <a:spcPct val="0"/>
              </a:spcBef>
              <a:buFontTx/>
              <a:buNone/>
            </a:pPr>
            <a:r>
              <a:rPr lang="en-US" altLang="en-US" sz="2400" b="1" i="0"/>
              <a:t>or damage to nerves V [sensory] or VII [motor] in BL,BB, or BT</a:t>
            </a:r>
          </a:p>
        </p:txBody>
      </p:sp>
      <p:sp>
        <p:nvSpPr>
          <p:cNvPr id="30724" name="Text Box 4"/>
          <p:cNvSpPr txBox="1">
            <a:spLocks noChangeArrowheads="1"/>
          </p:cNvSpPr>
          <p:nvPr/>
        </p:nvSpPr>
        <p:spPr bwMode="auto">
          <a:xfrm>
            <a:off x="381000" y="5967448"/>
            <a:ext cx="8542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0" dirty="0"/>
              <a:t>Photo from USPHS National Hansen’s Disease Program, Baton Rouge, Louisiana</a:t>
            </a:r>
          </a:p>
        </p:txBody>
      </p:sp>
    </p:spTree>
    <p:extLst>
      <p:ext uri="{BB962C8B-B14F-4D97-AF65-F5344CB8AC3E}">
        <p14:creationId xmlns:p14="http://schemas.microsoft.com/office/powerpoint/2010/main" val="33784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07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924" y="584516"/>
            <a:ext cx="8772525" cy="555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288925" y="192088"/>
            <a:ext cx="877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0"/>
              <a:t>MUCOUS MEMBRANES:  mainly nasal (cooler temperature)</a:t>
            </a:r>
          </a:p>
        </p:txBody>
      </p:sp>
      <p:sp>
        <p:nvSpPr>
          <p:cNvPr id="31748" name="Text Box 4"/>
          <p:cNvSpPr txBox="1">
            <a:spLocks noChangeArrowheads="1"/>
          </p:cNvSpPr>
          <p:nvPr/>
        </p:nvSpPr>
        <p:spPr bwMode="auto">
          <a:xfrm>
            <a:off x="457200" y="652145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i="0"/>
          </a:p>
        </p:txBody>
      </p:sp>
      <p:sp>
        <p:nvSpPr>
          <p:cNvPr id="31749" name="Text Box 5"/>
          <p:cNvSpPr txBox="1">
            <a:spLocks noChangeArrowheads="1"/>
          </p:cNvSpPr>
          <p:nvPr/>
        </p:nvSpPr>
        <p:spPr bwMode="auto">
          <a:xfrm>
            <a:off x="288924" y="6248400"/>
            <a:ext cx="3819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0" dirty="0">
                <a:solidFill>
                  <a:schemeClr val="bg1"/>
                </a:solidFill>
              </a:rPr>
              <a:t>Photo R. Pust, Papua New Guinea,1977</a:t>
            </a:r>
          </a:p>
        </p:txBody>
      </p:sp>
    </p:spTree>
    <p:extLst>
      <p:ext uri="{BB962C8B-B14F-4D97-AF65-F5344CB8AC3E}">
        <p14:creationId xmlns:p14="http://schemas.microsoft.com/office/powerpoint/2010/main" val="337635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228600" y="152400"/>
            <a:ext cx="8610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0" u="sng" dirty="0"/>
              <a:t>DIAGNOSTIC </a:t>
            </a:r>
            <a:r>
              <a:rPr lang="en-US" altLang="en-US" b="1" i="0" u="sng" dirty="0" smtClean="0"/>
              <a:t>CRITERIA </a:t>
            </a:r>
            <a:r>
              <a:rPr lang="en-US" altLang="en-US" b="1" i="0" dirty="0" smtClean="0"/>
              <a:t>for </a:t>
            </a:r>
            <a:r>
              <a:rPr lang="en-US" altLang="en-US" b="1" i="0" dirty="0"/>
              <a:t>Leprosy [HD]</a:t>
            </a:r>
          </a:p>
        </p:txBody>
      </p:sp>
      <p:sp>
        <p:nvSpPr>
          <p:cNvPr id="24579" name="Text Box 4"/>
          <p:cNvSpPr txBox="1">
            <a:spLocks noChangeArrowheads="1"/>
          </p:cNvSpPr>
          <p:nvPr/>
        </p:nvSpPr>
        <p:spPr bwMode="auto">
          <a:xfrm>
            <a:off x="152400" y="737175"/>
            <a:ext cx="8991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eaLnBrk="0" hangingPunct="0">
              <a:spcBef>
                <a:spcPct val="20000"/>
              </a:spcBef>
              <a:buChar char="•"/>
              <a:defRPr sz="3200">
                <a:solidFill>
                  <a:schemeClr val="tx1"/>
                </a:solidFill>
                <a:latin typeface="Arial" panose="020B0604020202020204" pitchFamily="34" charset="0"/>
              </a:defRPr>
            </a:lvl1pPr>
            <a:lvl2pPr marL="519113"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defRPr/>
            </a:pPr>
            <a:r>
              <a:rPr lang="en-US" altLang="en-US" sz="3000" b="1" i="0" dirty="0" smtClean="0">
                <a:solidFill>
                  <a:srgbClr val="FF0000"/>
                </a:solidFill>
              </a:rPr>
              <a:t>ANESTHETIC SKIN LESIONS </a:t>
            </a:r>
          </a:p>
          <a:p>
            <a:pPr lvl="1" eaLnBrk="1" hangingPunct="1">
              <a:spcBef>
                <a:spcPct val="0"/>
              </a:spcBef>
              <a:buFontTx/>
              <a:buChar char="•"/>
              <a:defRPr/>
            </a:pPr>
            <a:r>
              <a:rPr lang="en-US" altLang="en-US" sz="3000" b="1" i="0" dirty="0" smtClean="0"/>
              <a:t>“Leprosy until ‘ruled </a:t>
            </a:r>
            <a:r>
              <a:rPr lang="en-US" altLang="en-US" sz="3000" b="1" i="0" dirty="0" err="1" smtClean="0"/>
              <a:t>out’,”especially</a:t>
            </a:r>
            <a:r>
              <a:rPr lang="en-US" altLang="en-US" sz="3000" b="1" i="0" dirty="0" smtClean="0"/>
              <a:t> if 	patient is from an endemic nation </a:t>
            </a:r>
          </a:p>
          <a:p>
            <a:pPr eaLnBrk="1" hangingPunct="1">
              <a:spcBef>
                <a:spcPct val="0"/>
              </a:spcBef>
              <a:defRPr/>
            </a:pPr>
            <a:r>
              <a:rPr lang="en-US" altLang="en-US" sz="3000" b="1" i="0" dirty="0" smtClean="0">
                <a:solidFill>
                  <a:srgbClr val="FF0000"/>
                </a:solidFill>
              </a:rPr>
              <a:t>ENLARGED PERIPHERAL NERVES</a:t>
            </a:r>
          </a:p>
          <a:p>
            <a:pPr lvl="1" eaLnBrk="1" hangingPunct="1">
              <a:spcBef>
                <a:spcPct val="0"/>
              </a:spcBef>
              <a:buFontTx/>
              <a:buChar char="•"/>
              <a:defRPr/>
            </a:pPr>
            <a:r>
              <a:rPr lang="en-US" altLang="en-US" sz="3000" b="1" i="0" dirty="0" smtClean="0"/>
              <a:t> which usually have loss of motor         	and/or sensory function</a:t>
            </a:r>
          </a:p>
          <a:p>
            <a:pPr eaLnBrk="1" hangingPunct="1">
              <a:spcBef>
                <a:spcPct val="0"/>
              </a:spcBef>
              <a:defRPr/>
            </a:pPr>
            <a:r>
              <a:rPr lang="en-US" altLang="en-US" sz="3000" b="1" i="0" dirty="0" smtClean="0">
                <a:solidFill>
                  <a:srgbClr val="FF0000"/>
                </a:solidFill>
              </a:rPr>
              <a:t>ACID FAST BACILLI </a:t>
            </a:r>
            <a:r>
              <a:rPr lang="en-US" altLang="en-US" sz="3000" i="0" dirty="0" smtClean="0">
                <a:solidFill>
                  <a:srgbClr val="FF0000"/>
                </a:solidFill>
              </a:rPr>
              <a:t>[AFB]</a:t>
            </a:r>
            <a:r>
              <a:rPr lang="en-US" altLang="en-US" sz="3000" b="1" i="0" dirty="0" smtClean="0"/>
              <a:t> in SKIN SMEARS</a:t>
            </a:r>
          </a:p>
          <a:p>
            <a:pPr lvl="1" eaLnBrk="1" hangingPunct="1">
              <a:spcBef>
                <a:spcPct val="0"/>
              </a:spcBef>
              <a:buFontTx/>
              <a:buChar char="•"/>
              <a:defRPr/>
            </a:pPr>
            <a:r>
              <a:rPr lang="en-US" altLang="en-US" sz="3000" b="1" i="0" dirty="0" smtClean="0"/>
              <a:t> Mainly in </a:t>
            </a:r>
            <a:r>
              <a:rPr lang="en-US" altLang="en-US" sz="3000" b="1" i="0" dirty="0" err="1" smtClean="0"/>
              <a:t>multibacillary</a:t>
            </a:r>
            <a:r>
              <a:rPr lang="en-US" altLang="en-US" sz="3000" b="1" i="0" dirty="0" smtClean="0"/>
              <a:t> </a:t>
            </a:r>
            <a:r>
              <a:rPr lang="en-US" altLang="en-US" sz="3000" i="0" dirty="0" smtClean="0"/>
              <a:t>[ = LL,BL,BB ] and/or</a:t>
            </a:r>
          </a:p>
          <a:p>
            <a:pPr marL="0" indent="0" eaLnBrk="1" hangingPunct="1">
              <a:spcBef>
                <a:spcPct val="0"/>
              </a:spcBef>
              <a:buFontTx/>
              <a:buNone/>
              <a:defRPr/>
            </a:pPr>
            <a:r>
              <a:rPr lang="en-US" altLang="en-US" sz="3000" b="1" i="0" dirty="0" smtClean="0"/>
              <a:t>     SKIN BIOPSY may show granulomas</a:t>
            </a:r>
          </a:p>
          <a:p>
            <a:pPr eaLnBrk="1" hangingPunct="1">
              <a:spcBef>
                <a:spcPct val="0"/>
              </a:spcBef>
              <a:buFontTx/>
              <a:buNone/>
              <a:defRPr/>
            </a:pPr>
            <a:r>
              <a:rPr lang="en-US" altLang="en-US" sz="3000" b="1" i="0" dirty="0" smtClean="0"/>
              <a:t>	   in </a:t>
            </a:r>
            <a:r>
              <a:rPr lang="en-US" altLang="en-US" sz="3000" b="1" i="0" dirty="0" err="1" smtClean="0"/>
              <a:t>paucibacillary</a:t>
            </a:r>
            <a:r>
              <a:rPr lang="en-US" altLang="en-US" sz="3000" b="1" i="0" dirty="0" smtClean="0"/>
              <a:t> leprosy </a:t>
            </a:r>
            <a:r>
              <a:rPr lang="en-US" altLang="en-US" sz="3000" i="0" dirty="0" smtClean="0"/>
              <a:t>[ = BT, TT] </a:t>
            </a:r>
          </a:p>
          <a:p>
            <a:pPr eaLnBrk="1" hangingPunct="1">
              <a:spcBef>
                <a:spcPct val="0"/>
              </a:spcBef>
              <a:buFontTx/>
              <a:buNone/>
              <a:defRPr/>
            </a:pPr>
            <a:r>
              <a:rPr lang="en-US" altLang="en-US" sz="3000" b="1" i="0" dirty="0" smtClean="0"/>
              <a:t>       AFB if </a:t>
            </a:r>
            <a:r>
              <a:rPr lang="en-US" altLang="en-US" sz="3000" b="1" i="0" dirty="0" smtClean="0">
                <a:solidFill>
                  <a:srgbClr val="FF0000"/>
                </a:solidFill>
              </a:rPr>
              <a:t>within nerves </a:t>
            </a:r>
            <a:r>
              <a:rPr lang="en-US" altLang="en-US" sz="3000" b="1" i="0" dirty="0" smtClean="0"/>
              <a:t>is diagnostic of HD</a:t>
            </a:r>
            <a:r>
              <a:rPr lang="en-US" altLang="en-US" sz="3000" b="1" dirty="0" smtClean="0"/>
              <a:t> </a:t>
            </a:r>
            <a:r>
              <a:rPr lang="en-US" altLang="en-US" sz="3000" b="1" i="0" dirty="0" smtClean="0"/>
              <a:t> </a:t>
            </a:r>
          </a:p>
        </p:txBody>
      </p:sp>
    </p:spTree>
    <p:extLst>
      <p:ext uri="{BB962C8B-B14F-4D97-AF65-F5344CB8AC3E}">
        <p14:creationId xmlns:p14="http://schemas.microsoft.com/office/powerpoint/2010/main" val="359915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010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1" y="0"/>
            <a:ext cx="5943600" cy="613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520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533400" y="53340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0" u="sng"/>
              <a:t>TRANSMISSION &amp; INCUBATION PERIOD</a:t>
            </a:r>
          </a:p>
        </p:txBody>
      </p:sp>
      <p:sp>
        <p:nvSpPr>
          <p:cNvPr id="36867" name="Text Box 4"/>
          <p:cNvSpPr txBox="1">
            <a:spLocks noChangeArrowheads="1"/>
          </p:cNvSpPr>
          <p:nvPr/>
        </p:nvSpPr>
        <p:spPr bwMode="auto">
          <a:xfrm>
            <a:off x="762000" y="1219200"/>
            <a:ext cx="7924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1638" indent="-401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800" b="1" i="0" dirty="0"/>
              <a:t>UNTREATED LEPROMATOUS PATIENTS – 	 RESPIRATORY ROUTE?  </a:t>
            </a:r>
            <a:r>
              <a:rPr lang="en-US" altLang="en-US" sz="2800" b="1" dirty="0"/>
              <a:t>YES</a:t>
            </a:r>
          </a:p>
          <a:p>
            <a:pPr eaLnBrk="1" hangingPunct="1">
              <a:spcBef>
                <a:spcPct val="0"/>
              </a:spcBef>
              <a:buFontTx/>
              <a:buNone/>
            </a:pPr>
            <a:r>
              <a:rPr lang="en-US" altLang="en-US" sz="2800" b="1" dirty="0"/>
              <a:t>          </a:t>
            </a:r>
            <a:r>
              <a:rPr lang="en-US" altLang="en-US" sz="2800" b="1" i="0" dirty="0"/>
              <a:t>DIRECT SKIN CONTACT? </a:t>
            </a:r>
            <a:r>
              <a:rPr lang="en-US" altLang="en-US" sz="2800" b="1" dirty="0"/>
              <a:t>Less likely </a:t>
            </a:r>
          </a:p>
          <a:p>
            <a:pPr eaLnBrk="1" hangingPunct="1">
              <a:spcBef>
                <a:spcPct val="0"/>
              </a:spcBef>
            </a:pPr>
            <a:endParaRPr lang="en-US" altLang="en-US" sz="2800" b="1" dirty="0"/>
          </a:p>
          <a:p>
            <a:pPr eaLnBrk="1" hangingPunct="1">
              <a:spcBef>
                <a:spcPct val="0"/>
              </a:spcBef>
            </a:pPr>
            <a:r>
              <a:rPr lang="en-US" altLang="en-US" sz="2800" b="1" i="0" dirty="0"/>
              <a:t>ARMADILLOS?  </a:t>
            </a:r>
            <a:r>
              <a:rPr lang="en-US" altLang="en-US" sz="2800" b="1" dirty="0"/>
              <a:t>Yes.  What significance?</a:t>
            </a:r>
            <a:endParaRPr lang="en-US" altLang="en-US" sz="2800" b="1" i="0" dirty="0"/>
          </a:p>
          <a:p>
            <a:pPr eaLnBrk="1" hangingPunct="1">
              <a:spcBef>
                <a:spcPct val="0"/>
              </a:spcBef>
            </a:pPr>
            <a:r>
              <a:rPr lang="en-US" altLang="en-US" sz="2800" b="1" i="0" dirty="0"/>
              <a:t>SOIL OR VEGETATION? Very </a:t>
            </a:r>
            <a:r>
              <a:rPr lang="en-US" altLang="en-US" sz="2800" b="1" dirty="0"/>
              <a:t>unlikely</a:t>
            </a:r>
          </a:p>
          <a:p>
            <a:pPr eaLnBrk="1" hangingPunct="1">
              <a:spcBef>
                <a:spcPct val="0"/>
              </a:spcBef>
            </a:pPr>
            <a:endParaRPr lang="en-US" altLang="en-US" sz="2800" b="1" i="0" dirty="0"/>
          </a:p>
          <a:p>
            <a:pPr eaLnBrk="1" hangingPunct="1">
              <a:spcBef>
                <a:spcPct val="0"/>
              </a:spcBef>
            </a:pPr>
            <a:r>
              <a:rPr lang="en-US" altLang="en-US" sz="2800" b="1" i="0" dirty="0"/>
              <a:t>INCUBATION PERIOD: Averages 3 – </a:t>
            </a:r>
            <a:r>
              <a:rPr lang="en-US" altLang="en-US" sz="2800" b="1" i="0" dirty="0" smtClean="0"/>
              <a:t>8 </a:t>
            </a:r>
            <a:r>
              <a:rPr lang="en-US" altLang="en-US" sz="2800" b="1" i="0" dirty="0"/>
              <a:t>	YEARS, </a:t>
            </a:r>
            <a:r>
              <a:rPr lang="en-US" altLang="en-US" sz="2800" b="1" dirty="0"/>
              <a:t>but can be decades</a:t>
            </a:r>
          </a:p>
          <a:p>
            <a:pPr eaLnBrk="1" hangingPunct="1">
              <a:spcBef>
                <a:spcPct val="0"/>
              </a:spcBef>
            </a:pPr>
            <a:endParaRPr lang="en-US" altLang="en-US" sz="2800" b="1" i="0" dirty="0"/>
          </a:p>
        </p:txBody>
      </p:sp>
      <p:sp>
        <p:nvSpPr>
          <p:cNvPr id="36868" name="Text Box 5"/>
          <p:cNvSpPr txBox="1">
            <a:spLocks noChangeArrowheads="1"/>
          </p:cNvSpPr>
          <p:nvPr/>
        </p:nvSpPr>
        <p:spPr bwMode="auto">
          <a:xfrm>
            <a:off x="152400" y="5726112"/>
            <a:ext cx="9780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0" dirty="0">
                <a:solidFill>
                  <a:srgbClr val="FF0000"/>
                </a:solidFill>
              </a:rPr>
              <a:t>Epidemiology is hampered because no reliable skin test or serologic markers</a:t>
            </a:r>
            <a:r>
              <a:rPr lang="en-US" altLang="en-US" sz="1800" i="0" dirty="0"/>
              <a:t>.</a:t>
            </a:r>
          </a:p>
        </p:txBody>
      </p:sp>
    </p:spTree>
    <p:extLst>
      <p:ext uri="{BB962C8B-B14F-4D97-AF65-F5344CB8AC3E}">
        <p14:creationId xmlns:p14="http://schemas.microsoft.com/office/powerpoint/2010/main" val="2953786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1295400" y="533400"/>
            <a:ext cx="60554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i="0" dirty="0" smtClean="0"/>
              <a:t>SUSCEPTIBILITY to </a:t>
            </a:r>
            <a:r>
              <a:rPr lang="en-US" altLang="en-US" b="1" i="1" dirty="0" smtClean="0"/>
              <a:t>M. </a:t>
            </a:r>
            <a:r>
              <a:rPr lang="en-US" altLang="en-US" b="1" i="1" dirty="0" err="1" smtClean="0"/>
              <a:t>Leprae</a:t>
            </a:r>
            <a:endParaRPr lang="en-US" altLang="en-US" b="1" i="1" dirty="0"/>
          </a:p>
        </p:txBody>
      </p:sp>
      <p:sp>
        <p:nvSpPr>
          <p:cNvPr id="35843" name="Text Box 4"/>
          <p:cNvSpPr txBox="1">
            <a:spLocks noChangeArrowheads="1"/>
          </p:cNvSpPr>
          <p:nvPr/>
        </p:nvSpPr>
        <p:spPr bwMode="auto">
          <a:xfrm>
            <a:off x="0" y="1371600"/>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6225" indent="-2762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defRPr/>
            </a:pPr>
            <a:r>
              <a:rPr lang="en-US" altLang="en-US" sz="2400" b="1" i="0" dirty="0" smtClean="0"/>
              <a:t>ONLY ~ 5% OF MOST POPULATIONS ARE SUSCEPTIBLE     	to becoming cases of clinical leprosy even if exposed </a:t>
            </a:r>
          </a:p>
          <a:p>
            <a:pPr eaLnBrk="1" hangingPunct="1">
              <a:spcBef>
                <a:spcPct val="0"/>
              </a:spcBef>
              <a:defRPr/>
            </a:pPr>
            <a:endParaRPr lang="en-US" altLang="en-US" sz="1200" b="1" i="0" dirty="0" smtClean="0"/>
          </a:p>
          <a:p>
            <a:pPr eaLnBrk="1" hangingPunct="1">
              <a:spcBef>
                <a:spcPct val="50000"/>
              </a:spcBef>
              <a:defRPr/>
            </a:pPr>
            <a:r>
              <a:rPr lang="en-US" altLang="en-US" sz="2400" b="1" i="0" dirty="0" smtClean="0"/>
              <a:t>ATTACK RATE OF CASE SPOUSES IS 2-10% [average 5%]</a:t>
            </a:r>
          </a:p>
          <a:p>
            <a:pPr eaLnBrk="1" hangingPunct="1">
              <a:spcBef>
                <a:spcPct val="50000"/>
              </a:spcBef>
              <a:defRPr/>
            </a:pPr>
            <a:r>
              <a:rPr lang="en-US" altLang="en-US" sz="2400" b="1" i="0" dirty="0" smtClean="0"/>
              <a:t>CHILDREN OR CONTACTS OF </a:t>
            </a:r>
            <a:r>
              <a:rPr lang="en-US" altLang="en-US" sz="2400" b="1" dirty="0" smtClean="0">
                <a:solidFill>
                  <a:srgbClr val="FF0000"/>
                </a:solidFill>
              </a:rPr>
              <a:t>TREATED</a:t>
            </a:r>
            <a:r>
              <a:rPr lang="en-US" altLang="en-US" sz="2400" b="1" i="0" dirty="0" smtClean="0"/>
              <a:t> PATIENTS     RARELY GET THE DISEASE </a:t>
            </a:r>
          </a:p>
          <a:p>
            <a:pPr eaLnBrk="1" hangingPunct="1">
              <a:spcBef>
                <a:spcPct val="0"/>
              </a:spcBef>
              <a:defRPr/>
            </a:pPr>
            <a:endParaRPr lang="en-US" altLang="en-US" sz="1200" b="1" i="0" dirty="0" smtClean="0"/>
          </a:p>
          <a:p>
            <a:pPr eaLnBrk="1" hangingPunct="1">
              <a:spcBef>
                <a:spcPct val="50000"/>
              </a:spcBef>
              <a:defRPr/>
            </a:pPr>
            <a:r>
              <a:rPr lang="en-US" altLang="en-US" sz="2400" b="1" i="0" dirty="0" smtClean="0"/>
              <a:t>NUTRITIONAL FACTORS ?  No evidence for this  </a:t>
            </a:r>
          </a:p>
          <a:p>
            <a:pPr eaLnBrk="1" hangingPunct="1">
              <a:spcBef>
                <a:spcPct val="50000"/>
              </a:spcBef>
              <a:defRPr/>
            </a:pPr>
            <a:r>
              <a:rPr lang="en-US" altLang="en-US" sz="2400" b="1" i="0" dirty="0" smtClean="0"/>
              <a:t>GENETIC FACTORS ?  Not proven</a:t>
            </a:r>
          </a:p>
          <a:p>
            <a:pPr eaLnBrk="1" hangingPunct="1">
              <a:spcBef>
                <a:spcPct val="50000"/>
              </a:spcBef>
              <a:defRPr/>
            </a:pPr>
            <a:r>
              <a:rPr lang="en-US" altLang="en-US" sz="2400" b="1" i="0" dirty="0" smtClean="0"/>
              <a:t>IMMUNE FACTORS ?—a unique immunological disease—</a:t>
            </a:r>
          </a:p>
          <a:p>
            <a:pPr marL="0" indent="0" eaLnBrk="1" hangingPunct="1">
              <a:spcBef>
                <a:spcPct val="50000"/>
              </a:spcBef>
              <a:buFontTx/>
              <a:buNone/>
              <a:defRPr/>
            </a:pPr>
            <a:r>
              <a:rPr lang="en-US" altLang="en-US" sz="2400" b="1" i="0" dirty="0" smtClean="0"/>
              <a:t>	</a:t>
            </a:r>
            <a:r>
              <a:rPr lang="en-US" altLang="en-US" sz="2000" b="1" i="1" dirty="0" smtClean="0"/>
              <a:t>See top line above re: 5% susceptibility </a:t>
            </a:r>
          </a:p>
          <a:p>
            <a:pPr eaLnBrk="1" hangingPunct="1">
              <a:spcBef>
                <a:spcPct val="0"/>
              </a:spcBef>
              <a:buFontTx/>
              <a:buNone/>
              <a:defRPr/>
            </a:pPr>
            <a:endParaRPr lang="en-US" altLang="en-US" sz="2400" b="1" i="0" dirty="0" smtClean="0"/>
          </a:p>
        </p:txBody>
      </p:sp>
    </p:spTree>
    <p:extLst>
      <p:ext uri="{BB962C8B-B14F-4D97-AF65-F5344CB8AC3E}">
        <p14:creationId xmlns:p14="http://schemas.microsoft.com/office/powerpoint/2010/main" val="401230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8C38DD4-20B5-4702-B327-A01EBE74C828}" type="slidenum">
              <a:rPr lang="en-US">
                <a:solidFill>
                  <a:srgbClr val="FFFFFF"/>
                </a:solidFill>
              </a:rPr>
              <a:pPr/>
              <a:t>2</a:t>
            </a:fld>
            <a:endParaRPr lang="en-US">
              <a:solidFill>
                <a:srgbClr val="FFFFFF"/>
              </a:solidFill>
            </a:endParaRPr>
          </a:p>
        </p:txBody>
      </p:sp>
      <p:sp>
        <p:nvSpPr>
          <p:cNvPr id="6146" name="Rectangle 2"/>
          <p:cNvSpPr>
            <a:spLocks noGrp="1" noChangeArrowheads="1"/>
          </p:cNvSpPr>
          <p:nvPr>
            <p:ph type="title"/>
          </p:nvPr>
        </p:nvSpPr>
        <p:spPr>
          <a:xfrm>
            <a:off x="152400" y="274638"/>
            <a:ext cx="8534400" cy="1143000"/>
          </a:xfrm>
        </p:spPr>
        <p:txBody>
          <a:bodyPr/>
          <a:lstStyle/>
          <a:p>
            <a:r>
              <a:rPr lang="en-US" dirty="0" smtClean="0"/>
              <a:t>Activity Disclaimer</a:t>
            </a:r>
            <a:endParaRPr lang="en-US" dirty="0"/>
          </a:p>
        </p:txBody>
      </p:sp>
      <p:sp>
        <p:nvSpPr>
          <p:cNvPr id="6147" name="Rectangle 3"/>
          <p:cNvSpPr>
            <a:spLocks noGrp="1" noChangeArrowheads="1"/>
          </p:cNvSpPr>
          <p:nvPr>
            <p:ph type="body" idx="1"/>
          </p:nvPr>
        </p:nvSpPr>
        <p:spPr>
          <a:xfrm>
            <a:off x="152400" y="1600200"/>
            <a:ext cx="8534400" cy="4525963"/>
          </a:xfrm>
        </p:spPr>
        <p:txBody>
          <a:bodyPr/>
          <a:lstStyle/>
          <a:p>
            <a:pPr marL="0" indent="0">
              <a:buNone/>
            </a:pPr>
            <a:endParaRPr lang="en-US" sz="1400" b="1" dirty="0" smtClean="0">
              <a:solidFill>
                <a:srgbClr val="000000"/>
              </a:solidFill>
            </a:endParaRPr>
          </a:p>
          <a:p>
            <a:pPr marL="0" indent="0">
              <a:buNone/>
            </a:pPr>
            <a:endParaRPr lang="en-US" sz="1400" b="1" dirty="0">
              <a:solidFill>
                <a:srgbClr val="000000"/>
              </a:solidFill>
            </a:endParaRPr>
          </a:p>
          <a:p>
            <a:pPr marL="0" indent="0">
              <a:buNone/>
            </a:pPr>
            <a:endParaRPr lang="en-US" sz="1400" dirty="0">
              <a:solidFill>
                <a:schemeClr val="tx2"/>
              </a:solidFill>
            </a:endParaRPr>
          </a:p>
          <a:p>
            <a:pPr marL="0" indent="0">
              <a:buNone/>
            </a:pPr>
            <a:r>
              <a:rPr lang="en-US" sz="1400" dirty="0" smtClean="0"/>
              <a:t>It </a:t>
            </a:r>
            <a:r>
              <a:rPr lang="en-US" sz="1400" dirty="0"/>
              <a:t>is the policy of the AAFP that all individuals in a position to control content disclose any relationships with commercial interests upon nomination/invitation of participation. Disclosure documents are reviewed for potential conflicts of interest (COI), and if identified, conflicts are resolved prior to confirmation of participation. Only those participants who had no conflict of interest or who agreed to an identified resolution process prior to their participation were involved in this CME activity.</a:t>
            </a:r>
          </a:p>
          <a:p>
            <a:endParaRPr lang="en-US" sz="1400" dirty="0"/>
          </a:p>
          <a:p>
            <a:pPr marL="0" indent="0" algn="ctr">
              <a:buNone/>
            </a:pPr>
            <a:r>
              <a:rPr lang="en-US" sz="1400" i="1" u="sng" dirty="0" smtClean="0"/>
              <a:t>Ronald Pust has </a:t>
            </a:r>
            <a:r>
              <a:rPr lang="en-US" sz="1400" i="1" u="sng" dirty="0"/>
              <a:t>indicated </a:t>
            </a:r>
            <a:r>
              <a:rPr lang="en-US" sz="1400" i="1" u="sng" dirty="0" smtClean="0"/>
              <a:t>that he has  </a:t>
            </a:r>
            <a:r>
              <a:rPr lang="en-US" sz="1400" i="1" u="sng" dirty="0"/>
              <a:t>no relevant financial relationships to disclose</a:t>
            </a:r>
            <a:r>
              <a:rPr lang="en-US" sz="1400" i="1" u="sng" dirty="0" smtClean="0"/>
              <a:t>.</a:t>
            </a:r>
            <a:endParaRPr lang="en-US" sz="1400" i="1" u="sng" dirty="0"/>
          </a:p>
          <a:p>
            <a:endParaRPr lang="en-US" sz="1100" i="1" u="sng" dirty="0"/>
          </a:p>
        </p:txBody>
      </p:sp>
    </p:spTree>
    <p:extLst>
      <p:ext uri="{BB962C8B-B14F-4D97-AF65-F5344CB8AC3E}">
        <p14:creationId xmlns:p14="http://schemas.microsoft.com/office/powerpoint/2010/main" val="1792264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16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1524000" y="0"/>
            <a:ext cx="556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solidFill>
                  <a:srgbClr val="FF0000"/>
                </a:solidFill>
              </a:rPr>
              <a:t>“Immuno-Clinical” </a:t>
            </a:r>
            <a:r>
              <a:rPr lang="en-US" altLang="en-US" sz="2400" i="0" u="sng" dirty="0">
                <a:solidFill>
                  <a:srgbClr val="FF0000"/>
                </a:solidFill>
              </a:rPr>
              <a:t>Spectrum</a:t>
            </a:r>
            <a:r>
              <a:rPr lang="en-US" altLang="en-US" sz="2400" i="0" dirty="0">
                <a:solidFill>
                  <a:srgbClr val="FF0000"/>
                </a:solidFill>
              </a:rPr>
              <a:t> of Leprosy 		[Ridley-</a:t>
            </a:r>
            <a:r>
              <a:rPr lang="en-US" altLang="en-US" sz="2400" i="0" dirty="0" err="1">
                <a:solidFill>
                  <a:srgbClr val="FF0000"/>
                </a:solidFill>
              </a:rPr>
              <a:t>Jopling</a:t>
            </a:r>
            <a:r>
              <a:rPr lang="en-US" altLang="en-US" sz="2400" i="0" dirty="0"/>
              <a:t>]</a:t>
            </a:r>
          </a:p>
        </p:txBody>
      </p:sp>
    </p:spTree>
    <p:extLst>
      <p:ext uri="{BB962C8B-B14F-4D97-AF65-F5344CB8AC3E}">
        <p14:creationId xmlns:p14="http://schemas.microsoft.com/office/powerpoint/2010/main" val="3561751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015a"/>
          <p:cNvPicPr>
            <a:picLocks noChangeAspect="1" noChangeArrowheads="1"/>
          </p:cNvPicPr>
          <p:nvPr/>
        </p:nvPicPr>
        <p:blipFill>
          <a:blip r:embed="rId3">
            <a:lum bright="-12000" contrast="30000"/>
            <a:extLst>
              <a:ext uri="{28A0092B-C50C-407E-A947-70E740481C1C}">
                <a14:useLocalDpi xmlns:a14="http://schemas.microsoft.com/office/drawing/2010/main"/>
              </a:ext>
            </a:extLst>
          </a:blip>
          <a:srcRect/>
          <a:stretch>
            <a:fillRect/>
          </a:stretch>
        </p:blipFill>
        <p:spPr bwMode="auto">
          <a:xfrm>
            <a:off x="0" y="623870"/>
            <a:ext cx="9158288"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6"/>
          <p:cNvSpPr txBox="1">
            <a:spLocks noChangeArrowheads="1"/>
          </p:cNvSpPr>
          <p:nvPr/>
        </p:nvSpPr>
        <p:spPr bwMode="auto">
          <a:xfrm>
            <a:off x="136525" y="39688"/>
            <a:ext cx="8678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a:t>Classifications within the Immuno-Clinical Spectrum of Leprosy</a:t>
            </a:r>
          </a:p>
        </p:txBody>
      </p:sp>
      <p:sp>
        <p:nvSpPr>
          <p:cNvPr id="43012" name="Text Box 7"/>
          <p:cNvSpPr txBox="1">
            <a:spLocks noChangeArrowheads="1"/>
          </p:cNvSpPr>
          <p:nvPr/>
        </p:nvSpPr>
        <p:spPr bwMode="auto">
          <a:xfrm>
            <a:off x="0" y="652145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i="0"/>
          </a:p>
        </p:txBody>
      </p:sp>
      <p:sp>
        <p:nvSpPr>
          <p:cNvPr id="43013" name="Text Box 8"/>
          <p:cNvSpPr txBox="1">
            <a:spLocks noChangeArrowheads="1"/>
          </p:cNvSpPr>
          <p:nvPr/>
        </p:nvSpPr>
        <p:spPr bwMode="auto">
          <a:xfrm>
            <a:off x="173264" y="5892783"/>
            <a:ext cx="8955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0" dirty="0">
                <a:solidFill>
                  <a:srgbClr val="FF0000"/>
                </a:solidFill>
              </a:rPr>
              <a:t>Source:  Pust R, Campos-</a:t>
            </a:r>
            <a:r>
              <a:rPr lang="en-US" altLang="en-US" sz="1600" i="0" dirty="0" err="1">
                <a:solidFill>
                  <a:srgbClr val="FF0000"/>
                </a:solidFill>
              </a:rPr>
              <a:t>Outcalt</a:t>
            </a:r>
            <a:r>
              <a:rPr lang="en-US" altLang="en-US" sz="1600" i="0" dirty="0">
                <a:solidFill>
                  <a:srgbClr val="FF0000"/>
                </a:solidFill>
              </a:rPr>
              <a:t> D, </a:t>
            </a:r>
            <a:r>
              <a:rPr lang="en-US" altLang="en-US" sz="1600" i="1" dirty="0">
                <a:solidFill>
                  <a:srgbClr val="FF0000"/>
                </a:solidFill>
              </a:rPr>
              <a:t>Postgraduate Med</a:t>
            </a:r>
            <a:r>
              <a:rPr lang="en-US" altLang="en-US" sz="1600" i="0" dirty="0">
                <a:solidFill>
                  <a:srgbClr val="FF0000"/>
                </a:solidFill>
              </a:rPr>
              <a:t>.,1985 [based on several primary sources</a:t>
            </a:r>
            <a:r>
              <a:rPr lang="en-US" altLang="en-US" sz="1600" i="0" dirty="0"/>
              <a:t>]</a:t>
            </a:r>
          </a:p>
        </p:txBody>
      </p:sp>
    </p:spTree>
    <p:extLst>
      <p:ext uri="{BB962C8B-B14F-4D97-AF65-F5344CB8AC3E}">
        <p14:creationId xmlns:p14="http://schemas.microsoft.com/office/powerpoint/2010/main" val="1939366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7600" y="133474"/>
            <a:ext cx="48053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p:cNvSpPr txBox="1">
            <a:spLocks noChangeArrowheads="1"/>
          </p:cNvSpPr>
          <p:nvPr/>
        </p:nvSpPr>
        <p:spPr bwMode="auto">
          <a:xfrm>
            <a:off x="838200" y="5928360"/>
            <a:ext cx="822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t>	McDougall </a:t>
            </a:r>
            <a:r>
              <a:rPr lang="en-US" altLang="en-US" sz="1200" dirty="0"/>
              <a:t>AC, Yuasa Y. A New Atlas of Leprosy. </a:t>
            </a:r>
            <a:r>
              <a:rPr lang="en-US" altLang="en-US" sz="1200" dirty="0" err="1"/>
              <a:t>Sasakawa</a:t>
            </a:r>
            <a:r>
              <a:rPr lang="en-US" altLang="en-US" sz="1200" dirty="0"/>
              <a:t> Memorial Health Foundation; Tokyo; 2001</a:t>
            </a:r>
            <a:r>
              <a:rPr lang="en-US" altLang="en-US" sz="1200" dirty="0" smtClean="0"/>
              <a:t>. </a:t>
            </a:r>
            <a:endParaRPr lang="en-US" altLang="en-US" sz="1200" dirty="0"/>
          </a:p>
        </p:txBody>
      </p:sp>
      <p:sp>
        <p:nvSpPr>
          <p:cNvPr id="2" name="TextBox 1"/>
          <p:cNvSpPr txBox="1"/>
          <p:nvPr/>
        </p:nvSpPr>
        <p:spPr>
          <a:xfrm>
            <a:off x="76200" y="304800"/>
            <a:ext cx="3657600" cy="5478423"/>
          </a:xfrm>
          <a:prstGeom prst="rect">
            <a:avLst/>
          </a:prstGeom>
          <a:noFill/>
        </p:spPr>
        <p:txBody>
          <a:bodyPr wrap="square" rtlCol="0">
            <a:spAutoFit/>
          </a:bodyPr>
          <a:lstStyle/>
          <a:p>
            <a:r>
              <a:rPr lang="en-US" dirty="0" smtClean="0"/>
              <a:t>WHO simplifies the clinical diagnosis of leprosy into </a:t>
            </a:r>
            <a:r>
              <a:rPr lang="en-US" i="1" dirty="0" err="1" smtClean="0"/>
              <a:t>paucibacillary</a:t>
            </a:r>
            <a:r>
              <a:rPr lang="en-US" dirty="0" smtClean="0"/>
              <a:t> [PB] or </a:t>
            </a:r>
            <a:r>
              <a:rPr lang="en-US" i="1" dirty="0" err="1" smtClean="0"/>
              <a:t>multibacillary</a:t>
            </a:r>
            <a:r>
              <a:rPr lang="en-US" dirty="0" smtClean="0"/>
              <a:t> [MB] types.</a:t>
            </a:r>
          </a:p>
          <a:p>
            <a:endParaRPr lang="en-US" dirty="0" smtClean="0"/>
          </a:p>
          <a:p>
            <a:r>
              <a:rPr lang="en-US" sz="1600" dirty="0" smtClean="0"/>
              <a:t>For low resource nations, this chart uses number of lesions to </a:t>
            </a:r>
            <a:r>
              <a:rPr lang="en-US" sz="1600" dirty="0" err="1" smtClean="0"/>
              <a:t>Dx</a:t>
            </a:r>
            <a:r>
              <a:rPr lang="en-US" sz="1600" dirty="0" smtClean="0"/>
              <a:t> PB vs. MB, leading to 2 different treatment regimens.</a:t>
            </a:r>
          </a:p>
          <a:p>
            <a:endParaRPr lang="en-US" sz="1600" dirty="0"/>
          </a:p>
          <a:p>
            <a:endParaRPr lang="en-US" dirty="0" smtClean="0">
              <a:solidFill>
                <a:srgbClr val="FF0000"/>
              </a:solidFill>
            </a:endParaRPr>
          </a:p>
          <a:p>
            <a:r>
              <a:rPr lang="en-US" dirty="0" smtClean="0">
                <a:solidFill>
                  <a:srgbClr val="FF0000"/>
                </a:solidFill>
              </a:rPr>
              <a:t>However—major and controversial </a:t>
            </a:r>
            <a:r>
              <a:rPr lang="en-US" i="1" dirty="0" smtClean="0">
                <a:solidFill>
                  <a:srgbClr val="FF0000"/>
                </a:solidFill>
              </a:rPr>
              <a:t>UPDATE: </a:t>
            </a:r>
          </a:p>
          <a:p>
            <a:endParaRPr lang="en-US" dirty="0" smtClean="0">
              <a:solidFill>
                <a:srgbClr val="FF0000"/>
              </a:solidFill>
            </a:endParaRPr>
          </a:p>
          <a:p>
            <a:r>
              <a:rPr lang="en-US" dirty="0" smtClean="0">
                <a:solidFill>
                  <a:srgbClr val="FF0000"/>
                </a:solidFill>
              </a:rPr>
              <a:t>In 2018 WHO proposes to treat both types with the same 3 drug regimen !</a:t>
            </a:r>
          </a:p>
          <a:p>
            <a:endParaRPr lang="en-US" dirty="0">
              <a:solidFill>
                <a:srgbClr val="FF0000"/>
              </a:solidFill>
            </a:endParaRPr>
          </a:p>
          <a:p>
            <a:r>
              <a:rPr lang="en-US" i="1" dirty="0" smtClean="0"/>
              <a:t>More on treatment options in later slides…</a:t>
            </a:r>
            <a:endParaRPr lang="en-US" i="1" dirty="0"/>
          </a:p>
        </p:txBody>
      </p:sp>
    </p:spTree>
    <p:extLst>
      <p:ext uri="{BB962C8B-B14F-4D97-AF65-F5344CB8AC3E}">
        <p14:creationId xmlns:p14="http://schemas.microsoft.com/office/powerpoint/2010/main" val="3301571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74638"/>
            <a:ext cx="8686800" cy="1143000"/>
          </a:xfrm>
        </p:spPr>
        <p:txBody>
          <a:bodyPr/>
          <a:lstStyle/>
          <a:p>
            <a:pPr eaLnBrk="1" hangingPunct="1"/>
            <a:r>
              <a:rPr lang="en-US" altLang="en-US" dirty="0" smtClean="0"/>
              <a:t> </a:t>
            </a:r>
            <a:r>
              <a:rPr lang="en-US" altLang="en-US" dirty="0" smtClean="0">
                <a:latin typeface="+mn-lt"/>
              </a:rPr>
              <a:t>Spectrum of Cases from TT to LL</a:t>
            </a:r>
          </a:p>
        </p:txBody>
      </p:sp>
      <p:sp>
        <p:nvSpPr>
          <p:cNvPr id="45059" name="Rectangle 3"/>
          <p:cNvSpPr>
            <a:spLocks noGrp="1" noChangeArrowheads="1"/>
          </p:cNvSpPr>
          <p:nvPr>
            <p:ph type="body" idx="1"/>
          </p:nvPr>
        </p:nvSpPr>
        <p:spPr/>
        <p:txBody>
          <a:bodyPr/>
          <a:lstStyle/>
          <a:p>
            <a:pPr eaLnBrk="1" hangingPunct="1">
              <a:buFontTx/>
              <a:buNone/>
            </a:pPr>
            <a:r>
              <a:rPr lang="en-US" altLang="en-US" dirty="0" smtClean="0"/>
              <a:t>   	The next severa</a:t>
            </a:r>
            <a:r>
              <a:rPr lang="en-US" altLang="en-US" dirty="0"/>
              <a:t>l</a:t>
            </a:r>
            <a:r>
              <a:rPr lang="en-US" altLang="en-US" dirty="0" smtClean="0"/>
              <a:t> clinical </a:t>
            </a:r>
            <a:r>
              <a:rPr lang="en-US" altLang="en-US" dirty="0"/>
              <a:t>p</a:t>
            </a:r>
            <a:r>
              <a:rPr lang="en-US" altLang="en-US" dirty="0" smtClean="0"/>
              <a:t>hotos are from…</a:t>
            </a:r>
          </a:p>
          <a:p>
            <a:pPr eaLnBrk="1" hangingPunct="1"/>
            <a:r>
              <a:rPr lang="en-US" altLang="en-US" dirty="0" smtClean="0"/>
              <a:t> Browne S.  </a:t>
            </a:r>
            <a:r>
              <a:rPr lang="en-US" altLang="en-US" i="1" dirty="0" smtClean="0"/>
              <a:t>Early Recognition of Leprosy</a:t>
            </a:r>
          </a:p>
          <a:p>
            <a:pPr eaLnBrk="1" hangingPunct="1">
              <a:buFontTx/>
              <a:buNone/>
            </a:pPr>
            <a:r>
              <a:rPr lang="en-US" altLang="en-US" dirty="0" smtClean="0"/>
              <a:t>	   </a:t>
            </a:r>
            <a:r>
              <a:rPr lang="en-US" altLang="en-US" sz="2000" i="1" dirty="0" smtClean="0"/>
              <a:t>[Only the 3 composite photo/slides introducing </a:t>
            </a:r>
            <a:r>
              <a:rPr lang="en-US" altLang="en-US" sz="2000" i="1" dirty="0" err="1" smtClean="0"/>
              <a:t>tuberculoid</a:t>
            </a:r>
            <a:r>
              <a:rPr lang="en-US" altLang="en-US" sz="2000" i="1" dirty="0" smtClean="0"/>
              <a:t>, 	borderline, and </a:t>
            </a:r>
            <a:r>
              <a:rPr lang="en-US" altLang="en-US" sz="2000" i="1" dirty="0" err="1" smtClean="0"/>
              <a:t>lepromatous</a:t>
            </a:r>
            <a:r>
              <a:rPr lang="en-US" altLang="en-US" sz="2000" i="1" dirty="0" smtClean="0"/>
              <a:t> types of leprosy]</a:t>
            </a:r>
          </a:p>
          <a:p>
            <a:pPr eaLnBrk="1" hangingPunct="1">
              <a:buFontTx/>
              <a:buNone/>
            </a:pPr>
            <a:endParaRPr lang="en-US" altLang="en-US" dirty="0" smtClean="0"/>
          </a:p>
          <a:p>
            <a:pPr eaLnBrk="1" hangingPunct="1"/>
            <a:r>
              <a:rPr lang="en-US" altLang="en-US" dirty="0" smtClean="0"/>
              <a:t> Arizona Hansen’s Disease Clinic </a:t>
            </a:r>
          </a:p>
          <a:p>
            <a:pPr eaLnBrk="1" hangingPunct="1">
              <a:buFontTx/>
              <a:buNone/>
            </a:pPr>
            <a:r>
              <a:rPr lang="en-US" altLang="en-US" dirty="0" smtClean="0"/>
              <a:t>	   </a:t>
            </a:r>
            <a:r>
              <a:rPr lang="en-US" altLang="en-US" sz="2400" i="1" dirty="0" smtClean="0"/>
              <a:t>[all other clinical photos / brief patient histories]</a:t>
            </a:r>
          </a:p>
        </p:txBody>
      </p:sp>
    </p:spTree>
    <p:extLst>
      <p:ext uri="{BB962C8B-B14F-4D97-AF65-F5344CB8AC3E}">
        <p14:creationId xmlns:p14="http://schemas.microsoft.com/office/powerpoint/2010/main" val="1604360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17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6200" y="0"/>
            <a:ext cx="4552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388938" y="152400"/>
            <a:ext cx="3265638"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err="1">
                <a:solidFill>
                  <a:srgbClr val="FF0000"/>
                </a:solidFill>
              </a:rPr>
              <a:t>Tuberculoid</a:t>
            </a:r>
            <a:r>
              <a:rPr lang="en-US" altLang="en-US" sz="2400" i="0" dirty="0">
                <a:solidFill>
                  <a:srgbClr val="FF0000"/>
                </a:solidFill>
              </a:rPr>
              <a:t> leprosy:</a:t>
            </a:r>
          </a:p>
          <a:p>
            <a:pPr eaLnBrk="1" hangingPunct="1">
              <a:spcBef>
                <a:spcPct val="0"/>
              </a:spcBef>
              <a:buFontTx/>
              <a:buNone/>
            </a:pPr>
            <a:r>
              <a:rPr lang="en-US" altLang="en-US" sz="2400" i="0" dirty="0"/>
              <a:t>   High CMI, few AFB</a:t>
            </a:r>
          </a:p>
          <a:p>
            <a:pPr eaLnBrk="1" hangingPunct="1">
              <a:spcBef>
                <a:spcPct val="0"/>
              </a:spcBef>
              <a:buFontTx/>
              <a:buNone/>
            </a:pPr>
            <a:endParaRPr lang="en-US" altLang="en-US" sz="2400" i="0" dirty="0"/>
          </a:p>
          <a:p>
            <a:pPr eaLnBrk="1" hangingPunct="1">
              <a:spcBef>
                <a:spcPct val="0"/>
              </a:spcBef>
              <a:buFontTx/>
              <a:buNone/>
            </a:pPr>
            <a:r>
              <a:rPr lang="en-US" altLang="en-US" sz="2400" i="0" dirty="0"/>
              <a:t>Circumscribed</a:t>
            </a:r>
          </a:p>
          <a:p>
            <a:pPr eaLnBrk="1" hangingPunct="1">
              <a:spcBef>
                <a:spcPct val="0"/>
              </a:spcBef>
              <a:buFontTx/>
              <a:buNone/>
            </a:pPr>
            <a:r>
              <a:rPr lang="en-US" altLang="en-US" sz="2400" i="0" dirty="0"/>
              <a:t> anesthetic macules or</a:t>
            </a:r>
          </a:p>
          <a:p>
            <a:pPr eaLnBrk="1" hangingPunct="1">
              <a:spcBef>
                <a:spcPct val="0"/>
              </a:spcBef>
              <a:buFontTx/>
              <a:buNone/>
            </a:pPr>
            <a:r>
              <a:rPr lang="en-US" altLang="en-US" sz="2400" i="0" dirty="0"/>
              <a:t> plaques</a:t>
            </a:r>
          </a:p>
          <a:p>
            <a:pPr eaLnBrk="1" hangingPunct="1">
              <a:spcBef>
                <a:spcPct val="0"/>
              </a:spcBef>
              <a:buFontTx/>
              <a:buNone/>
            </a:pPr>
            <a:endParaRPr lang="en-US" altLang="en-US" sz="2400" i="0" dirty="0"/>
          </a:p>
          <a:p>
            <a:pPr eaLnBrk="1" hangingPunct="1">
              <a:spcBef>
                <a:spcPct val="0"/>
              </a:spcBef>
              <a:buFontTx/>
              <a:buNone/>
            </a:pPr>
            <a:r>
              <a:rPr lang="en-US" altLang="en-US" sz="2400" i="0" dirty="0"/>
              <a:t>Early loss of sensation</a:t>
            </a:r>
          </a:p>
          <a:p>
            <a:pPr eaLnBrk="1" hangingPunct="1">
              <a:spcBef>
                <a:spcPct val="0"/>
              </a:spcBef>
              <a:buFontTx/>
              <a:buNone/>
            </a:pPr>
            <a:r>
              <a:rPr lang="en-US" altLang="en-US" sz="2400" i="0" dirty="0"/>
              <a:t> </a:t>
            </a:r>
            <a:r>
              <a:rPr lang="en-US" altLang="en-US" sz="2000" i="0" dirty="0"/>
              <a:t>(and perhaps of motor</a:t>
            </a:r>
          </a:p>
          <a:p>
            <a:pPr eaLnBrk="1" hangingPunct="1">
              <a:spcBef>
                <a:spcPct val="0"/>
              </a:spcBef>
              <a:buFontTx/>
              <a:buNone/>
            </a:pPr>
            <a:r>
              <a:rPr lang="en-US" altLang="en-US" sz="2000" i="0" dirty="0"/>
              <a:t>  function—especially if</a:t>
            </a:r>
          </a:p>
          <a:p>
            <a:pPr eaLnBrk="1" hangingPunct="1">
              <a:spcBef>
                <a:spcPct val="0"/>
              </a:spcBef>
              <a:buFontTx/>
              <a:buNone/>
            </a:pPr>
            <a:r>
              <a:rPr lang="en-US" altLang="en-US" sz="2000" i="0" dirty="0"/>
              <a:t>  Type I “reversal” </a:t>
            </a:r>
          </a:p>
          <a:p>
            <a:pPr eaLnBrk="1" hangingPunct="1">
              <a:spcBef>
                <a:spcPct val="0"/>
              </a:spcBef>
              <a:buFontTx/>
              <a:buNone/>
            </a:pPr>
            <a:r>
              <a:rPr lang="en-US" altLang="en-US" sz="2000" i="0" dirty="0"/>
              <a:t>   immunologic </a:t>
            </a:r>
            <a:r>
              <a:rPr lang="en-US" altLang="en-US" sz="2000" i="0" dirty="0" smtClean="0"/>
              <a:t>reaction)</a:t>
            </a:r>
            <a:endParaRPr lang="en-US" altLang="en-US" sz="2000" i="0" dirty="0"/>
          </a:p>
          <a:p>
            <a:pPr eaLnBrk="1" hangingPunct="1">
              <a:spcBef>
                <a:spcPct val="0"/>
              </a:spcBef>
              <a:buFontTx/>
              <a:buNone/>
            </a:pPr>
            <a:r>
              <a:rPr lang="en-US" altLang="en-US" sz="2000" i="0" dirty="0"/>
              <a:t>  </a:t>
            </a:r>
          </a:p>
        </p:txBody>
      </p:sp>
      <p:sp>
        <p:nvSpPr>
          <p:cNvPr id="47108" name="Text Box 4"/>
          <p:cNvSpPr txBox="1">
            <a:spLocks noChangeArrowheads="1"/>
          </p:cNvSpPr>
          <p:nvPr/>
        </p:nvSpPr>
        <p:spPr bwMode="auto">
          <a:xfrm>
            <a:off x="252850" y="4876800"/>
            <a:ext cx="2947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1" dirty="0"/>
              <a:t>Four photos via the late</a:t>
            </a:r>
          </a:p>
          <a:p>
            <a:pPr eaLnBrk="1" hangingPunct="1">
              <a:spcBef>
                <a:spcPct val="0"/>
              </a:spcBef>
              <a:buFontTx/>
              <a:buNone/>
            </a:pPr>
            <a:r>
              <a:rPr lang="en-US" altLang="en-US" sz="1800" i="1" dirty="0"/>
              <a:t>Dr. Stanley Browne</a:t>
            </a:r>
          </a:p>
          <a:p>
            <a:pPr eaLnBrk="1" hangingPunct="1">
              <a:spcBef>
                <a:spcPct val="0"/>
              </a:spcBef>
              <a:buFontTx/>
              <a:buNone/>
            </a:pPr>
            <a:r>
              <a:rPr lang="en-US" altLang="en-US" sz="1800" i="1" dirty="0"/>
              <a:t> [</a:t>
            </a:r>
            <a:r>
              <a:rPr lang="en-US" altLang="en-US" sz="1800" i="1" dirty="0" err="1"/>
              <a:t>Uzuakoli</a:t>
            </a:r>
            <a:r>
              <a:rPr lang="en-US" altLang="en-US" sz="1800" i="1" dirty="0"/>
              <a:t> Leprosy </a:t>
            </a:r>
          </a:p>
          <a:p>
            <a:pPr eaLnBrk="1" hangingPunct="1">
              <a:spcBef>
                <a:spcPct val="0"/>
              </a:spcBef>
              <a:buFontTx/>
              <a:buNone/>
            </a:pPr>
            <a:r>
              <a:rPr lang="en-US" altLang="en-US" sz="1800" i="1" dirty="0"/>
              <a:t>Hospital, Nigeria]</a:t>
            </a:r>
          </a:p>
        </p:txBody>
      </p:sp>
    </p:spTree>
    <p:extLst>
      <p:ext uri="{BB962C8B-B14F-4D97-AF65-F5344CB8AC3E}">
        <p14:creationId xmlns:p14="http://schemas.microsoft.com/office/powerpoint/2010/main" val="931699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019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0" y="0"/>
            <a:ext cx="4113389"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517525" y="573088"/>
            <a:ext cx="32988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a:t>Tuberculoid Leprosy</a:t>
            </a:r>
          </a:p>
          <a:p>
            <a:pPr eaLnBrk="1" hangingPunct="1">
              <a:spcBef>
                <a:spcPct val="0"/>
              </a:spcBef>
              <a:buFontTx/>
              <a:buNone/>
            </a:pPr>
            <a:endParaRPr lang="en-US" altLang="en-US" sz="2400" i="0"/>
          </a:p>
          <a:p>
            <a:pPr eaLnBrk="1" hangingPunct="1">
              <a:spcBef>
                <a:spcPct val="0"/>
              </a:spcBef>
              <a:buFontTx/>
              <a:buNone/>
            </a:pPr>
            <a:endParaRPr lang="en-US" altLang="en-US" sz="2400" i="0"/>
          </a:p>
          <a:p>
            <a:pPr eaLnBrk="1" hangingPunct="1">
              <a:spcBef>
                <a:spcPct val="0"/>
              </a:spcBef>
              <a:buFontTx/>
              <a:buNone/>
            </a:pPr>
            <a:endParaRPr lang="en-US" altLang="en-US" sz="2400" i="0"/>
          </a:p>
          <a:p>
            <a:pPr eaLnBrk="1" hangingPunct="1">
              <a:spcBef>
                <a:spcPct val="0"/>
              </a:spcBef>
              <a:buFontTx/>
              <a:buNone/>
            </a:pPr>
            <a:r>
              <a:rPr lang="en-US" altLang="en-US" sz="2400" i="0"/>
              <a:t>Filipino boy of 10, from</a:t>
            </a:r>
          </a:p>
          <a:p>
            <a:pPr eaLnBrk="1" hangingPunct="1">
              <a:spcBef>
                <a:spcPct val="0"/>
              </a:spcBef>
              <a:buFontTx/>
              <a:buNone/>
            </a:pPr>
            <a:r>
              <a:rPr lang="en-US" altLang="en-US" sz="2400" i="0"/>
              <a:t> Yuma, Arizona with</a:t>
            </a:r>
          </a:p>
          <a:p>
            <a:pPr eaLnBrk="1" hangingPunct="1">
              <a:spcBef>
                <a:spcPct val="0"/>
              </a:spcBef>
              <a:buFontTx/>
              <a:buNone/>
            </a:pPr>
            <a:r>
              <a:rPr lang="en-US" altLang="en-US" sz="2400" i="0"/>
              <a:t> giant hypopigmented,</a:t>
            </a:r>
          </a:p>
          <a:p>
            <a:pPr eaLnBrk="1" hangingPunct="1">
              <a:spcBef>
                <a:spcPct val="0"/>
              </a:spcBef>
              <a:buFontTx/>
              <a:buNone/>
            </a:pPr>
            <a:r>
              <a:rPr lang="en-US" altLang="en-US" sz="2400" i="0"/>
              <a:t> anesthetic macules;</a:t>
            </a:r>
          </a:p>
          <a:p>
            <a:pPr eaLnBrk="1" hangingPunct="1">
              <a:spcBef>
                <a:spcPct val="0"/>
              </a:spcBef>
              <a:buFontTx/>
              <a:buNone/>
            </a:pPr>
            <a:r>
              <a:rPr lang="en-US" altLang="en-US" sz="2400" i="0"/>
              <a:t>  but no motor loss</a:t>
            </a:r>
          </a:p>
        </p:txBody>
      </p:sp>
    </p:spTree>
    <p:extLst>
      <p:ext uri="{BB962C8B-B14F-4D97-AF65-F5344CB8AC3E}">
        <p14:creationId xmlns:p14="http://schemas.microsoft.com/office/powerpoint/2010/main" val="2892109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152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2"/>
          <p:cNvSpPr txBox="1">
            <a:spLocks noChangeArrowheads="1"/>
          </p:cNvSpPr>
          <p:nvPr/>
        </p:nvSpPr>
        <p:spPr bwMode="auto">
          <a:xfrm flipH="1">
            <a:off x="304800" y="5257800"/>
            <a:ext cx="84121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0" dirty="0"/>
              <a:t>Marshallese man, 52, who had </a:t>
            </a:r>
            <a:r>
              <a:rPr lang="en-US" altLang="en-US" sz="2000" i="0" dirty="0" err="1" smtClean="0"/>
              <a:t>tuberculoid</a:t>
            </a:r>
            <a:r>
              <a:rPr lang="en-US" altLang="en-US" sz="2000" i="0" dirty="0" smtClean="0"/>
              <a:t> [PB] </a:t>
            </a:r>
            <a:r>
              <a:rPr lang="en-US" altLang="en-US" sz="2000" i="0" dirty="0"/>
              <a:t>leprosy many years ago.</a:t>
            </a:r>
          </a:p>
          <a:p>
            <a:pPr>
              <a:spcBef>
                <a:spcPct val="0"/>
              </a:spcBef>
              <a:buFontTx/>
              <a:buNone/>
            </a:pPr>
            <a:r>
              <a:rPr lang="en-US" altLang="en-US" sz="1800" i="0" dirty="0"/>
              <a:t>Type 1 leprosy reactions had caused classic “claw hand” and </a:t>
            </a:r>
            <a:r>
              <a:rPr lang="en-US" altLang="en-US" sz="1800" i="0" dirty="0" err="1"/>
              <a:t>hypothenar</a:t>
            </a:r>
            <a:r>
              <a:rPr lang="en-US" altLang="en-US" sz="1800" i="0" dirty="0"/>
              <a:t> atrophy due to ulnar nerve loss.  Thumb shows median nerve </a:t>
            </a:r>
            <a:r>
              <a:rPr lang="en-US" altLang="en-US" sz="1800" i="0" dirty="0" smtClean="0"/>
              <a:t>damage. Left hand normal.</a:t>
            </a:r>
            <a:endParaRPr lang="en-US" altLang="en-US" sz="1800" i="0" dirty="0"/>
          </a:p>
        </p:txBody>
      </p:sp>
      <p:sp>
        <p:nvSpPr>
          <p:cNvPr id="49156" name="TextBox 3"/>
          <p:cNvSpPr txBox="1">
            <a:spLocks noChangeArrowheads="1"/>
          </p:cNvSpPr>
          <p:nvPr/>
        </p:nvSpPr>
        <p:spPr bwMode="auto">
          <a:xfrm>
            <a:off x="533400" y="4920635"/>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i="0" dirty="0">
                <a:solidFill>
                  <a:srgbClr val="C00000"/>
                </a:solidFill>
              </a:rPr>
              <a:t>            Motor nerve loss in </a:t>
            </a:r>
            <a:r>
              <a:rPr lang="en-US" altLang="en-US" sz="2400" i="0" dirty="0" smtClean="0">
                <a:solidFill>
                  <a:srgbClr val="C00000"/>
                </a:solidFill>
              </a:rPr>
              <a:t>leprosy</a:t>
            </a:r>
            <a:endParaRPr lang="en-US" altLang="en-US" sz="2400" i="0" dirty="0">
              <a:solidFill>
                <a:srgbClr val="C00000"/>
              </a:solidFill>
            </a:endParaRPr>
          </a:p>
        </p:txBody>
      </p:sp>
    </p:spTree>
    <p:extLst>
      <p:ext uri="{BB962C8B-B14F-4D97-AF65-F5344CB8AC3E}">
        <p14:creationId xmlns:p14="http://schemas.microsoft.com/office/powerpoint/2010/main" val="1879156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022a"/>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0" y="1600200"/>
            <a:ext cx="76200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0" y="1524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err="1" smtClean="0"/>
              <a:t>Tuberculoid</a:t>
            </a:r>
            <a:r>
              <a:rPr lang="en-US" altLang="en-US" sz="2400" i="0" dirty="0" smtClean="0"/>
              <a:t>: </a:t>
            </a:r>
            <a:r>
              <a:rPr lang="en-US" altLang="en-US" sz="2400" i="0" dirty="0"/>
              <a:t>Woman,78, Nogales</a:t>
            </a:r>
            <a:r>
              <a:rPr lang="en-US" altLang="en-US" sz="2400" i="0" dirty="0" smtClean="0"/>
              <a:t>, AZ</a:t>
            </a:r>
            <a:r>
              <a:rPr lang="en-US" altLang="en-US" sz="2400" i="0" dirty="0"/>
              <a:t>: insensitive Charcot </a:t>
            </a:r>
            <a:r>
              <a:rPr lang="en-US" altLang="en-US" sz="2400" i="0" dirty="0" smtClean="0"/>
              <a:t>foot</a:t>
            </a:r>
          </a:p>
          <a:p>
            <a:pPr eaLnBrk="1" hangingPunct="1">
              <a:spcBef>
                <a:spcPct val="0"/>
              </a:spcBef>
              <a:buFontTx/>
              <a:buNone/>
            </a:pPr>
            <a:endParaRPr lang="en-US" altLang="en-US" sz="2400" dirty="0"/>
          </a:p>
          <a:p>
            <a:pPr eaLnBrk="1" hangingPunct="1">
              <a:spcBef>
                <a:spcPct val="0"/>
              </a:spcBef>
              <a:buFontTx/>
              <a:buNone/>
            </a:pPr>
            <a:r>
              <a:rPr lang="en-US" altLang="en-US" sz="2400" i="0" dirty="0" smtClean="0"/>
              <a:t> </a:t>
            </a:r>
            <a:endParaRPr lang="en-US" altLang="en-US" sz="2400" i="0" dirty="0"/>
          </a:p>
        </p:txBody>
      </p:sp>
      <p:sp>
        <p:nvSpPr>
          <p:cNvPr id="2" name="TextBox 1"/>
          <p:cNvSpPr txBox="1"/>
          <p:nvPr/>
        </p:nvSpPr>
        <p:spPr>
          <a:xfrm>
            <a:off x="76200" y="636594"/>
            <a:ext cx="9533840" cy="769441"/>
          </a:xfrm>
          <a:prstGeom prst="rect">
            <a:avLst/>
          </a:prstGeom>
          <a:noFill/>
        </p:spPr>
        <p:txBody>
          <a:bodyPr wrap="square" rtlCol="0">
            <a:spAutoFit/>
          </a:bodyPr>
          <a:lstStyle/>
          <a:p>
            <a:r>
              <a:rPr lang="en-US" sz="1400" i="1" dirty="0" smtClean="0"/>
              <a:t>Charcot first described this in France in tertiary syphilis with loss of dorsal spinothalamic tract</a:t>
            </a:r>
            <a:r>
              <a:rPr lang="en-US" sz="1400" dirty="0" smtClean="0"/>
              <a:t>.</a:t>
            </a:r>
          </a:p>
          <a:p>
            <a:endParaRPr lang="en-US" sz="1400" dirty="0"/>
          </a:p>
          <a:p>
            <a:r>
              <a:rPr lang="en-US" sz="1600" dirty="0" smtClean="0"/>
              <a:t>This woman in 1999 was bearing all her Right leg’s weight and walking on her distal tibia</a:t>
            </a:r>
            <a:r>
              <a:rPr lang="en-US" sz="1400" dirty="0" smtClean="0"/>
              <a:t>.  </a:t>
            </a:r>
            <a:endParaRPr lang="en-US" sz="1400" dirty="0"/>
          </a:p>
        </p:txBody>
      </p:sp>
    </p:spTree>
    <p:extLst>
      <p:ext uri="{BB962C8B-B14F-4D97-AF65-F5344CB8AC3E}">
        <p14:creationId xmlns:p14="http://schemas.microsoft.com/office/powerpoint/2010/main" val="2031450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023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685800"/>
            <a:ext cx="8305800" cy="551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228600" y="115888"/>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a:t>Radiograph of this 78 yr old woman’s Charcot foot, Nogales, AZ</a:t>
            </a:r>
          </a:p>
        </p:txBody>
      </p:sp>
    </p:spTree>
    <p:extLst>
      <p:ext uri="{BB962C8B-B14F-4D97-AF65-F5344CB8AC3E}">
        <p14:creationId xmlns:p14="http://schemas.microsoft.com/office/powerpoint/2010/main" val="2568294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024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62400" y="0"/>
            <a:ext cx="4140412" cy="613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593725" y="496888"/>
            <a:ext cx="3124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a:solidFill>
                  <a:srgbClr val="FF0000"/>
                </a:solidFill>
              </a:rPr>
              <a:t>Borderline Leprosy</a:t>
            </a:r>
            <a:r>
              <a:rPr lang="en-US" altLang="en-US" sz="2400" i="0"/>
              <a:t>:</a:t>
            </a:r>
          </a:p>
          <a:p>
            <a:pPr eaLnBrk="1" hangingPunct="1">
              <a:spcBef>
                <a:spcPct val="0"/>
              </a:spcBef>
              <a:buFontTx/>
              <a:buNone/>
            </a:pPr>
            <a:endParaRPr lang="en-US" altLang="en-US" sz="2400" i="0"/>
          </a:p>
          <a:p>
            <a:pPr eaLnBrk="1" hangingPunct="1">
              <a:spcBef>
                <a:spcPct val="0"/>
              </a:spcBef>
              <a:buFontTx/>
              <a:buNone/>
            </a:pPr>
            <a:r>
              <a:rPr lang="en-US" altLang="en-US" sz="2400" i="0"/>
              <a:t> Moderate CMI, more</a:t>
            </a:r>
          </a:p>
          <a:p>
            <a:pPr eaLnBrk="1" hangingPunct="1">
              <a:spcBef>
                <a:spcPct val="0"/>
              </a:spcBef>
              <a:buFontTx/>
              <a:buNone/>
            </a:pPr>
            <a:r>
              <a:rPr lang="en-US" altLang="en-US" sz="2400" i="0"/>
              <a:t> diffuse and varied</a:t>
            </a:r>
          </a:p>
          <a:p>
            <a:pPr eaLnBrk="1" hangingPunct="1">
              <a:spcBef>
                <a:spcPct val="0"/>
              </a:spcBef>
              <a:buFontTx/>
              <a:buNone/>
            </a:pPr>
            <a:r>
              <a:rPr lang="en-US" altLang="en-US" sz="2400" i="0"/>
              <a:t> lesions, and a few </a:t>
            </a:r>
          </a:p>
          <a:p>
            <a:pPr eaLnBrk="1" hangingPunct="1">
              <a:spcBef>
                <a:spcPct val="0"/>
              </a:spcBef>
              <a:buFontTx/>
              <a:buNone/>
            </a:pPr>
            <a:r>
              <a:rPr lang="en-US" altLang="en-US" sz="2400" i="0"/>
              <a:t> AFB in skin smears</a:t>
            </a:r>
          </a:p>
        </p:txBody>
      </p:sp>
      <p:sp>
        <p:nvSpPr>
          <p:cNvPr id="54276" name="Text Box 4"/>
          <p:cNvSpPr txBox="1">
            <a:spLocks noChangeArrowheads="1"/>
          </p:cNvSpPr>
          <p:nvPr/>
        </p:nvSpPr>
        <p:spPr bwMode="auto">
          <a:xfrm>
            <a:off x="228600" y="5638800"/>
            <a:ext cx="33234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dirty="0"/>
              <a:t>Photos: Dr. </a:t>
            </a:r>
            <a:r>
              <a:rPr lang="en-US" altLang="en-US" sz="2000" i="1" dirty="0" smtClean="0"/>
              <a:t>Stanley Browne</a:t>
            </a:r>
            <a:endParaRPr lang="en-US" altLang="en-US" sz="2000" i="1" dirty="0"/>
          </a:p>
        </p:txBody>
      </p:sp>
    </p:spTree>
    <p:extLst>
      <p:ext uri="{BB962C8B-B14F-4D97-AF65-F5344CB8AC3E}">
        <p14:creationId xmlns:p14="http://schemas.microsoft.com/office/powerpoint/2010/main" val="135715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Slide Number Placeholder 2"/>
          <p:cNvSpPr>
            <a:spLocks noGrp="1"/>
          </p:cNvSpPr>
          <p:nvPr>
            <p:ph type="sldNum" sz="quarter" idx="10"/>
          </p:nvPr>
        </p:nvSpPr>
        <p:spPr/>
        <p:txBody>
          <a:bodyPr/>
          <a:lstStyle/>
          <a:p>
            <a:fld id="{D05EB041-ED23-4471-A775-3B165D8EC509}" type="slidenum">
              <a:rPr lang="en-US" smtClean="0"/>
              <a:pPr/>
              <a:t>3</a:t>
            </a:fld>
            <a:endParaRPr lang="en-US"/>
          </a:p>
        </p:txBody>
      </p:sp>
      <p:sp>
        <p:nvSpPr>
          <p:cNvPr id="6" name="TextBox 5"/>
          <p:cNvSpPr txBox="1"/>
          <p:nvPr/>
        </p:nvSpPr>
        <p:spPr>
          <a:xfrm>
            <a:off x="651164" y="2133600"/>
            <a:ext cx="7696200" cy="3139321"/>
          </a:xfrm>
          <a:prstGeom prst="rect">
            <a:avLst/>
          </a:prstGeom>
          <a:noFill/>
        </p:spPr>
        <p:txBody>
          <a:bodyPr wrap="square" rtlCol="0">
            <a:spAutoFit/>
          </a:bodyPr>
          <a:lstStyle/>
          <a:p>
            <a:pPr marL="285750" lvl="0" indent="-285750">
              <a:buFont typeface="Arial" panose="020B0604020202020204" pitchFamily="34" charset="0"/>
              <a:buChar char="•"/>
            </a:pPr>
            <a:r>
              <a:rPr lang="en-US" dirty="0"/>
              <a:t>New leprosy treatment and prevention regimens issued by WHO in October 2018 are extensive and controversial.</a:t>
            </a:r>
          </a:p>
          <a:p>
            <a:r>
              <a:rPr lang="en-US" dirty="0"/>
              <a:t> </a:t>
            </a:r>
            <a:endParaRPr lang="en-US" dirty="0" smtClean="0"/>
          </a:p>
          <a:p>
            <a:endParaRPr lang="en-US" dirty="0"/>
          </a:p>
          <a:p>
            <a:pPr marL="285750" lvl="0" indent="-285750">
              <a:buFont typeface="Arial" panose="020B0604020202020204" pitchFamily="34" charset="0"/>
              <a:buChar char="•"/>
            </a:pPr>
            <a:r>
              <a:rPr lang="en-US" dirty="0"/>
              <a:t>In this session, we will delineate the basics of the recognition, diagnosis, and treatment of leprosy in the U.S---</a:t>
            </a:r>
          </a:p>
          <a:p>
            <a:r>
              <a:rPr lang="en-US" dirty="0"/>
              <a:t>   --and abroad, where World Health Organization (WHO) </a:t>
            </a:r>
            <a:r>
              <a:rPr lang="en-US" dirty="0" smtClean="0"/>
              <a:t>           	recommendations </a:t>
            </a:r>
            <a:r>
              <a:rPr lang="en-US" dirty="0"/>
              <a:t>are being implemented.</a:t>
            </a:r>
          </a:p>
          <a:p>
            <a:pPr algn="r"/>
            <a:r>
              <a:rPr lang="en-US" dirty="0"/>
              <a:t>                                                                                                                              </a:t>
            </a:r>
            <a:r>
              <a:rPr lang="en-US" dirty="0" smtClean="0"/>
              <a:t>… </a:t>
            </a:r>
            <a:r>
              <a:rPr lang="en-US" i="1" dirty="0"/>
              <a:t>abstract is continued on next </a:t>
            </a:r>
            <a:r>
              <a:rPr lang="en-US" i="1" dirty="0" smtClean="0"/>
              <a:t>slide</a:t>
            </a:r>
            <a:endParaRPr lang="en-US" i="1" dirty="0"/>
          </a:p>
          <a:p>
            <a:endParaRPr lang="en-US" dirty="0"/>
          </a:p>
        </p:txBody>
      </p:sp>
    </p:spTree>
    <p:extLst>
      <p:ext uri="{BB962C8B-B14F-4D97-AF65-F5344CB8AC3E}">
        <p14:creationId xmlns:p14="http://schemas.microsoft.com/office/powerpoint/2010/main" val="2871784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025a"/>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57200" y="762000"/>
            <a:ext cx="8153400" cy="543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0" y="1920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0" dirty="0"/>
              <a:t>Borderline [BT]: </a:t>
            </a:r>
            <a:r>
              <a:rPr lang="en-US" altLang="en-US" sz="1800" i="0" dirty="0" smtClean="0"/>
              <a:t>Arizona </a:t>
            </a:r>
            <a:r>
              <a:rPr lang="en-US" altLang="en-US" sz="1800" i="0" dirty="0"/>
              <a:t>M,32: </a:t>
            </a:r>
            <a:r>
              <a:rPr lang="en-US" altLang="en-US" sz="1800" i="0" dirty="0" smtClean="0"/>
              <a:t>Frying pan burns </a:t>
            </a:r>
            <a:r>
              <a:rPr lang="en-US" altLang="en-US" sz="1800" i="0" dirty="0"/>
              <a:t>to insensitive hands; motor </a:t>
            </a:r>
            <a:r>
              <a:rPr lang="en-US" altLang="en-US" sz="1800" i="0" dirty="0" smtClean="0"/>
              <a:t>nerves OK   </a:t>
            </a:r>
            <a:endParaRPr lang="en-US" altLang="en-US" sz="1800" i="0" dirty="0"/>
          </a:p>
        </p:txBody>
      </p:sp>
    </p:spTree>
    <p:extLst>
      <p:ext uri="{BB962C8B-B14F-4D97-AF65-F5344CB8AC3E}">
        <p14:creationId xmlns:p14="http://schemas.microsoft.com/office/powerpoint/2010/main" val="3789095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026a"/>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2000" y="946885"/>
            <a:ext cx="7696200" cy="517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0" y="115888"/>
            <a:ext cx="937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BT: [same man] Classic </a:t>
            </a:r>
            <a:r>
              <a:rPr lang="en-US" altLang="en-US" sz="2400" i="0" dirty="0" smtClean="0"/>
              <a:t>enlarging, insensitive </a:t>
            </a:r>
            <a:r>
              <a:rPr lang="en-US" altLang="en-US" sz="2400" i="0" dirty="0" smtClean="0">
                <a:solidFill>
                  <a:srgbClr val="FF0000"/>
                </a:solidFill>
              </a:rPr>
              <a:t>macules</a:t>
            </a:r>
            <a:r>
              <a:rPr lang="en-US" altLang="en-US" sz="2400" i="0" dirty="0" smtClean="0"/>
              <a:t> of </a:t>
            </a:r>
          </a:p>
          <a:p>
            <a:pPr eaLnBrk="1" hangingPunct="1">
              <a:spcBef>
                <a:spcPct val="0"/>
              </a:spcBef>
              <a:buFontTx/>
              <a:buNone/>
            </a:pPr>
            <a:r>
              <a:rPr lang="en-US" altLang="en-US" sz="2400" dirty="0"/>
              <a:t> </a:t>
            </a:r>
            <a:r>
              <a:rPr lang="en-US" altLang="en-US" sz="2400" dirty="0" smtClean="0"/>
              <a:t>  b</a:t>
            </a:r>
            <a:r>
              <a:rPr lang="en-US" altLang="en-US" sz="2400" i="0" dirty="0" smtClean="0"/>
              <a:t>orderline leprosy </a:t>
            </a:r>
            <a:r>
              <a:rPr lang="en-US" altLang="en-US" sz="2400" i="0" dirty="0"/>
              <a:t>with central healing </a:t>
            </a:r>
          </a:p>
        </p:txBody>
      </p:sp>
      <p:sp>
        <p:nvSpPr>
          <p:cNvPr id="56324" name="Line 5"/>
          <p:cNvSpPr>
            <a:spLocks noChangeShapeType="1"/>
          </p:cNvSpPr>
          <p:nvPr/>
        </p:nvSpPr>
        <p:spPr bwMode="auto">
          <a:xfrm flipH="1">
            <a:off x="3276600" y="533400"/>
            <a:ext cx="3352800" cy="40663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5" name="Line 6"/>
          <p:cNvSpPr>
            <a:spLocks noChangeShapeType="1"/>
          </p:cNvSpPr>
          <p:nvPr/>
        </p:nvSpPr>
        <p:spPr bwMode="auto">
          <a:xfrm>
            <a:off x="7086599" y="533400"/>
            <a:ext cx="118607" cy="3657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60664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9600" y="491936"/>
            <a:ext cx="4267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1"/>
          <p:cNvSpPr txBox="1">
            <a:spLocks noChangeArrowheads="1"/>
          </p:cNvSpPr>
          <p:nvPr/>
        </p:nvSpPr>
        <p:spPr bwMode="auto">
          <a:xfrm>
            <a:off x="457200" y="228600"/>
            <a:ext cx="38100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i="0" dirty="0"/>
              <a:t>19 </a:t>
            </a:r>
            <a:r>
              <a:rPr lang="en-US" altLang="en-US" sz="2800" i="0" dirty="0" err="1"/>
              <a:t>yr</a:t>
            </a:r>
            <a:r>
              <a:rPr lang="en-US" altLang="en-US" sz="2800" i="0" dirty="0"/>
              <a:t> old Tucson </a:t>
            </a:r>
            <a:r>
              <a:rPr lang="en-US" altLang="en-US" sz="2800" i="0" dirty="0" smtClean="0"/>
              <a:t>refugee </a:t>
            </a:r>
            <a:r>
              <a:rPr lang="en-US" altLang="en-US" sz="2800" i="0" dirty="0"/>
              <a:t>from Somalia</a:t>
            </a:r>
            <a:r>
              <a:rPr lang="en-US" altLang="en-US" sz="2800" i="0" dirty="0" smtClean="0"/>
              <a:t>:</a:t>
            </a:r>
          </a:p>
          <a:p>
            <a:pPr eaLnBrk="1" hangingPunct="1">
              <a:spcBef>
                <a:spcPct val="0"/>
              </a:spcBef>
              <a:buFontTx/>
              <a:buNone/>
            </a:pPr>
            <a:endParaRPr lang="en-US" altLang="en-US" sz="2800" i="0" dirty="0" smtClean="0"/>
          </a:p>
          <a:p>
            <a:pPr eaLnBrk="1" hangingPunct="1">
              <a:spcBef>
                <a:spcPct val="0"/>
              </a:spcBef>
              <a:buFontTx/>
              <a:buNone/>
            </a:pPr>
            <a:r>
              <a:rPr lang="en-US" altLang="en-US" sz="2800" i="0" dirty="0" smtClean="0"/>
              <a:t> Anesthetic, raised </a:t>
            </a:r>
            <a:r>
              <a:rPr lang="en-US" altLang="en-US" sz="2800" i="0" dirty="0" smtClean="0">
                <a:solidFill>
                  <a:srgbClr val="FF0000"/>
                </a:solidFill>
              </a:rPr>
              <a:t>plaques</a:t>
            </a:r>
            <a:r>
              <a:rPr lang="en-US" altLang="en-US" sz="2800" i="0" dirty="0" smtClean="0"/>
              <a:t> </a:t>
            </a:r>
            <a:r>
              <a:rPr lang="en-US" altLang="en-US" sz="2800" i="0" dirty="0"/>
              <a:t>of </a:t>
            </a:r>
            <a:r>
              <a:rPr lang="en-US" altLang="en-US" sz="2800" i="0" dirty="0" smtClean="0"/>
              <a:t>borderline </a:t>
            </a:r>
            <a:r>
              <a:rPr lang="en-US" altLang="en-US" sz="2800" i="0" dirty="0" err="1" smtClean="0"/>
              <a:t>lepromatous</a:t>
            </a:r>
            <a:r>
              <a:rPr lang="en-US" altLang="en-US" sz="2800" i="0" dirty="0" smtClean="0"/>
              <a:t> [</a:t>
            </a:r>
            <a:r>
              <a:rPr lang="en-US" altLang="en-US" sz="2800" i="0" dirty="0" smtClean="0">
                <a:solidFill>
                  <a:srgbClr val="FF0000"/>
                </a:solidFill>
              </a:rPr>
              <a:t>BL]</a:t>
            </a:r>
            <a:r>
              <a:rPr lang="en-US" altLang="en-US" sz="2800" i="0" dirty="0" smtClean="0"/>
              <a:t> type of </a:t>
            </a:r>
            <a:r>
              <a:rPr lang="en-US" altLang="en-US" sz="2800" i="0" dirty="0" err="1" smtClean="0"/>
              <a:t>multibacillary</a:t>
            </a:r>
            <a:r>
              <a:rPr lang="en-US" altLang="en-US" sz="2800" i="0" dirty="0" smtClean="0"/>
              <a:t> [MB] </a:t>
            </a:r>
            <a:r>
              <a:rPr lang="en-US" altLang="en-US" sz="2800" i="0" dirty="0"/>
              <a:t>leprosy. </a:t>
            </a:r>
            <a:endParaRPr lang="en-US" altLang="en-US" sz="2800" i="0" dirty="0" smtClean="0"/>
          </a:p>
          <a:p>
            <a:pPr>
              <a:spcBef>
                <a:spcPct val="0"/>
              </a:spcBef>
              <a:buNone/>
            </a:pPr>
            <a:r>
              <a:rPr lang="en-US" altLang="en-US" sz="1800" dirty="0"/>
              <a:t>[</a:t>
            </a:r>
            <a:r>
              <a:rPr lang="en-US" altLang="en-US" sz="1800" dirty="0" err="1"/>
              <a:t>MB~more</a:t>
            </a:r>
            <a:r>
              <a:rPr lang="en-US" altLang="en-US" sz="1800" dirty="0"/>
              <a:t> than 5 lesions </a:t>
            </a:r>
            <a:r>
              <a:rPr lang="en-US" altLang="en-US" sz="1800" dirty="0" smtClean="0"/>
              <a:t>per WHO]</a:t>
            </a:r>
            <a:r>
              <a:rPr lang="en-US" altLang="en-US" sz="2800" dirty="0" smtClean="0"/>
              <a:t> </a:t>
            </a:r>
            <a:endParaRPr lang="en-US" altLang="en-US" sz="2800" i="0" dirty="0"/>
          </a:p>
          <a:p>
            <a:pPr eaLnBrk="1" hangingPunct="1">
              <a:spcBef>
                <a:spcPct val="0"/>
              </a:spcBef>
              <a:buFontTx/>
              <a:buNone/>
            </a:pPr>
            <a:endParaRPr lang="en-US" altLang="en-US" sz="2800" i="0" dirty="0" smtClean="0"/>
          </a:p>
          <a:p>
            <a:pPr eaLnBrk="1" hangingPunct="1">
              <a:spcBef>
                <a:spcPct val="0"/>
              </a:spcBef>
              <a:buFontTx/>
              <a:buNone/>
            </a:pPr>
            <a:endParaRPr lang="en-US" altLang="en-US" sz="2800" i="0" dirty="0"/>
          </a:p>
          <a:p>
            <a:pPr eaLnBrk="1" hangingPunct="1">
              <a:spcBef>
                <a:spcPct val="0"/>
              </a:spcBef>
              <a:buFontTx/>
              <a:buNone/>
            </a:pPr>
            <a:r>
              <a:rPr lang="en-US" altLang="en-US" sz="2000" i="0" dirty="0"/>
              <a:t>He had no hand or foot damage, and only mild “stocking-glove” </a:t>
            </a:r>
            <a:r>
              <a:rPr lang="en-US" altLang="en-US" sz="2000" i="0" dirty="0" smtClean="0"/>
              <a:t>anesthesia.</a:t>
            </a:r>
            <a:endParaRPr lang="en-US" altLang="en-US" sz="2000" i="0" dirty="0"/>
          </a:p>
        </p:txBody>
      </p:sp>
    </p:spTree>
    <p:extLst>
      <p:ext uri="{BB962C8B-B14F-4D97-AF65-F5344CB8AC3E}">
        <p14:creationId xmlns:p14="http://schemas.microsoft.com/office/powerpoint/2010/main" val="3959994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028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61975" y="0"/>
            <a:ext cx="4221984" cy="620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304800" y="151179"/>
            <a:ext cx="3581400" cy="78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err="1">
                <a:solidFill>
                  <a:srgbClr val="FF0000"/>
                </a:solidFill>
              </a:rPr>
              <a:t>Lepromatous</a:t>
            </a:r>
            <a:r>
              <a:rPr lang="en-US" altLang="en-US" sz="2400" i="0" dirty="0">
                <a:solidFill>
                  <a:srgbClr val="FF0000"/>
                </a:solidFill>
              </a:rPr>
              <a:t> Leprosy:</a:t>
            </a:r>
          </a:p>
          <a:p>
            <a:pPr eaLnBrk="1" hangingPunct="1">
              <a:spcBef>
                <a:spcPct val="0"/>
              </a:spcBef>
              <a:buFontTx/>
              <a:buNone/>
            </a:pPr>
            <a:endParaRPr lang="en-US" altLang="en-US" sz="2400" i="0" dirty="0"/>
          </a:p>
          <a:p>
            <a:pPr eaLnBrk="1" hangingPunct="1">
              <a:spcBef>
                <a:spcPct val="0"/>
              </a:spcBef>
              <a:buFontTx/>
              <a:buNone/>
            </a:pPr>
            <a:r>
              <a:rPr lang="en-US" altLang="en-US" sz="2400" i="0" dirty="0"/>
              <a:t> </a:t>
            </a:r>
            <a:r>
              <a:rPr lang="en-US" altLang="en-US" sz="2000" i="0" dirty="0" smtClean="0"/>
              <a:t>Little to no CMI to M. </a:t>
            </a:r>
            <a:r>
              <a:rPr lang="en-US" altLang="en-US" sz="2000" i="0" dirty="0" err="1" smtClean="0"/>
              <a:t>leprae</a:t>
            </a:r>
            <a:r>
              <a:rPr lang="en-US" altLang="en-US" sz="2000" i="0" dirty="0" smtClean="0"/>
              <a:t>;</a:t>
            </a:r>
            <a:endParaRPr lang="en-US" altLang="en-US" sz="2000" i="0" dirty="0"/>
          </a:p>
          <a:p>
            <a:pPr eaLnBrk="1" hangingPunct="1">
              <a:spcBef>
                <a:spcPct val="0"/>
              </a:spcBef>
              <a:buFontTx/>
              <a:buNone/>
            </a:pPr>
            <a:r>
              <a:rPr lang="en-US" altLang="en-US" sz="2000" i="0" dirty="0"/>
              <a:t> </a:t>
            </a:r>
            <a:r>
              <a:rPr lang="en-US" altLang="en-US" sz="2000" dirty="0">
                <a:solidFill>
                  <a:srgbClr val="FF0000"/>
                </a:solidFill>
              </a:rPr>
              <a:t>M</a:t>
            </a:r>
            <a:r>
              <a:rPr lang="en-US" altLang="en-US" sz="2000" i="0" dirty="0" smtClean="0">
                <a:solidFill>
                  <a:srgbClr val="FF0000"/>
                </a:solidFill>
              </a:rPr>
              <a:t>any </a:t>
            </a:r>
            <a:r>
              <a:rPr lang="en-US" altLang="en-US" sz="2000" i="0" dirty="0">
                <a:solidFill>
                  <a:srgbClr val="FF0000"/>
                </a:solidFill>
              </a:rPr>
              <a:t>AFB </a:t>
            </a:r>
            <a:r>
              <a:rPr lang="en-US" altLang="en-US" sz="2000" i="0" dirty="0"/>
              <a:t>infiltrating</a:t>
            </a:r>
          </a:p>
          <a:p>
            <a:pPr eaLnBrk="1" hangingPunct="1">
              <a:spcBef>
                <a:spcPct val="0"/>
              </a:spcBef>
              <a:buFontTx/>
              <a:buNone/>
            </a:pPr>
            <a:r>
              <a:rPr lang="en-US" altLang="en-US" sz="2000" i="0" dirty="0"/>
              <a:t> lesions--and entire </a:t>
            </a:r>
            <a:r>
              <a:rPr lang="en-US" altLang="en-US" sz="2000" i="0" dirty="0" smtClean="0"/>
              <a:t>skin.</a:t>
            </a:r>
            <a:endParaRPr lang="en-US" altLang="en-US" sz="2000" i="0" dirty="0"/>
          </a:p>
          <a:p>
            <a:pPr eaLnBrk="1" hangingPunct="1">
              <a:spcBef>
                <a:spcPct val="0"/>
              </a:spcBef>
              <a:buFontTx/>
              <a:buNone/>
            </a:pPr>
            <a:r>
              <a:rPr lang="en-US" altLang="en-US" sz="2000" i="0" dirty="0"/>
              <a:t> </a:t>
            </a:r>
            <a:r>
              <a:rPr lang="en-US" altLang="en-US" sz="2000" i="0" dirty="0" smtClean="0"/>
              <a:t>Lesions </a:t>
            </a:r>
            <a:r>
              <a:rPr lang="en-US" altLang="en-US" sz="2000" i="0" dirty="0"/>
              <a:t>may have no</a:t>
            </a:r>
          </a:p>
          <a:p>
            <a:pPr eaLnBrk="1" hangingPunct="1">
              <a:spcBef>
                <a:spcPct val="0"/>
              </a:spcBef>
              <a:buFontTx/>
              <a:buNone/>
            </a:pPr>
            <a:r>
              <a:rPr lang="en-US" altLang="en-US" sz="2000" i="0" dirty="0"/>
              <a:t> definitive </a:t>
            </a:r>
            <a:r>
              <a:rPr lang="en-US" altLang="en-US" sz="2000" i="0" dirty="0" smtClean="0"/>
              <a:t>borders.</a:t>
            </a:r>
            <a:endParaRPr lang="en-US" altLang="en-US" sz="2000" i="0" dirty="0"/>
          </a:p>
          <a:p>
            <a:pPr eaLnBrk="1" hangingPunct="1">
              <a:spcBef>
                <a:spcPct val="0"/>
              </a:spcBef>
              <a:buFontTx/>
              <a:buNone/>
            </a:pPr>
            <a:r>
              <a:rPr lang="en-US" altLang="en-US" sz="2000" i="0" dirty="0"/>
              <a:t> </a:t>
            </a:r>
          </a:p>
          <a:p>
            <a:pPr eaLnBrk="1" hangingPunct="1">
              <a:spcBef>
                <a:spcPct val="0"/>
              </a:spcBef>
              <a:buFontTx/>
              <a:buNone/>
            </a:pPr>
            <a:r>
              <a:rPr lang="en-US" altLang="en-US" sz="2000" i="0" dirty="0"/>
              <a:t>Sensation loss later, in</a:t>
            </a:r>
          </a:p>
          <a:p>
            <a:pPr eaLnBrk="1" hangingPunct="1">
              <a:spcBef>
                <a:spcPct val="0"/>
              </a:spcBef>
              <a:buFontTx/>
              <a:buNone/>
            </a:pPr>
            <a:r>
              <a:rPr lang="en-US" altLang="en-US" sz="2000" i="0" dirty="0"/>
              <a:t>“stocking/glove” </a:t>
            </a:r>
            <a:r>
              <a:rPr lang="en-US" altLang="en-US" sz="2000" i="0" dirty="0" smtClean="0"/>
              <a:t>pattern </a:t>
            </a:r>
          </a:p>
          <a:p>
            <a:pPr eaLnBrk="1" hangingPunct="1">
              <a:spcBef>
                <a:spcPct val="0"/>
              </a:spcBef>
              <a:buFontTx/>
              <a:buNone/>
            </a:pPr>
            <a:r>
              <a:rPr lang="en-US" altLang="en-US" sz="2000" dirty="0" smtClean="0"/>
              <a:t>[like diabetes]</a:t>
            </a:r>
            <a:r>
              <a:rPr lang="en-US" altLang="en-US" sz="2000" i="0" dirty="0" smtClean="0"/>
              <a:t>, may lead</a:t>
            </a:r>
          </a:p>
          <a:p>
            <a:pPr eaLnBrk="1" hangingPunct="1">
              <a:spcBef>
                <a:spcPct val="0"/>
              </a:spcBef>
              <a:buFontTx/>
              <a:buNone/>
            </a:pPr>
            <a:r>
              <a:rPr lang="en-US" altLang="en-US" sz="2000" i="0" dirty="0" smtClean="0"/>
              <a:t> to limb </a:t>
            </a:r>
            <a:r>
              <a:rPr lang="en-US" altLang="en-US" sz="2000" i="0" dirty="0"/>
              <a:t>damage</a:t>
            </a:r>
          </a:p>
          <a:p>
            <a:pPr eaLnBrk="1" hangingPunct="1">
              <a:spcBef>
                <a:spcPct val="0"/>
              </a:spcBef>
              <a:buFontTx/>
              <a:buNone/>
            </a:pPr>
            <a:r>
              <a:rPr lang="en-US" altLang="en-US" sz="2000" dirty="0" smtClean="0"/>
              <a:t>M</a:t>
            </a:r>
            <a:r>
              <a:rPr lang="en-US" altLang="en-US" sz="2000" i="0" dirty="0" smtClean="0"/>
              <a:t>otor nerve loss rare.</a:t>
            </a:r>
          </a:p>
          <a:p>
            <a:pPr eaLnBrk="1" hangingPunct="1">
              <a:spcBef>
                <a:spcPct val="0"/>
              </a:spcBef>
              <a:buFontTx/>
              <a:buNone/>
            </a:pPr>
            <a:endParaRPr lang="en-US" altLang="en-US" sz="2000" dirty="0"/>
          </a:p>
          <a:p>
            <a:pPr eaLnBrk="1" hangingPunct="1">
              <a:spcBef>
                <a:spcPct val="0"/>
              </a:spcBef>
              <a:buFontTx/>
              <a:buNone/>
            </a:pPr>
            <a:r>
              <a:rPr lang="en-US" altLang="en-US" sz="2000" i="0" dirty="0" smtClean="0"/>
              <a:t>Clinical diagnosis may be more difficult than </a:t>
            </a:r>
            <a:r>
              <a:rPr lang="en-US" altLang="en-US" sz="2000" i="0" dirty="0" err="1" smtClean="0"/>
              <a:t>tuberculoid</a:t>
            </a:r>
            <a:r>
              <a:rPr lang="en-US" altLang="en-US" sz="2000" i="0" dirty="0" smtClean="0"/>
              <a:t>; but skin smears are always positive</a:t>
            </a:r>
            <a:endParaRPr lang="en-US" altLang="en-US" sz="2000" i="0" dirty="0"/>
          </a:p>
          <a:p>
            <a:pPr eaLnBrk="1" hangingPunct="1">
              <a:spcBef>
                <a:spcPct val="0"/>
              </a:spcBef>
              <a:buFontTx/>
              <a:buNone/>
            </a:pPr>
            <a:r>
              <a:rPr lang="en-US" altLang="en-US" sz="2000" i="0" dirty="0"/>
              <a:t> </a:t>
            </a:r>
          </a:p>
          <a:p>
            <a:pPr eaLnBrk="1" hangingPunct="1">
              <a:spcBef>
                <a:spcPct val="0"/>
              </a:spcBef>
              <a:buFontTx/>
              <a:buNone/>
            </a:pPr>
            <a:endParaRPr lang="en-US" altLang="en-US" sz="1200" i="0" dirty="0"/>
          </a:p>
          <a:p>
            <a:pPr eaLnBrk="1" hangingPunct="1">
              <a:spcBef>
                <a:spcPct val="0"/>
              </a:spcBef>
              <a:buFontTx/>
              <a:buNone/>
            </a:pPr>
            <a:endParaRPr lang="en-US" altLang="en-US" sz="2000" i="1" dirty="0" smtClean="0"/>
          </a:p>
          <a:p>
            <a:pPr eaLnBrk="1" hangingPunct="1">
              <a:spcBef>
                <a:spcPct val="0"/>
              </a:spcBef>
              <a:buFontTx/>
              <a:buNone/>
            </a:pPr>
            <a:endParaRPr lang="en-US" altLang="en-US" sz="2000" i="1" dirty="0" smtClean="0"/>
          </a:p>
          <a:p>
            <a:pPr eaLnBrk="1" hangingPunct="1">
              <a:spcBef>
                <a:spcPct val="0"/>
              </a:spcBef>
              <a:buFontTx/>
              <a:buNone/>
            </a:pPr>
            <a:endParaRPr lang="en-US" altLang="en-US" sz="2000" i="1" dirty="0"/>
          </a:p>
          <a:p>
            <a:pPr eaLnBrk="1" hangingPunct="1">
              <a:spcBef>
                <a:spcPct val="0"/>
              </a:spcBef>
              <a:buFontTx/>
              <a:buNone/>
            </a:pPr>
            <a:r>
              <a:rPr lang="en-US" altLang="en-US" sz="1600" i="1" dirty="0" smtClean="0"/>
              <a:t>Photos</a:t>
            </a:r>
            <a:r>
              <a:rPr lang="en-US" altLang="en-US" sz="1600" i="1" dirty="0"/>
              <a:t>:  Dr. </a:t>
            </a:r>
            <a:r>
              <a:rPr lang="en-US" altLang="en-US" sz="1600" i="1" dirty="0" smtClean="0"/>
              <a:t>Stanley Browne</a:t>
            </a:r>
            <a:endParaRPr lang="en-US" altLang="en-US" sz="1600" i="1" dirty="0"/>
          </a:p>
          <a:p>
            <a:pPr eaLnBrk="1" hangingPunct="1">
              <a:spcBef>
                <a:spcPct val="0"/>
              </a:spcBef>
              <a:buFontTx/>
              <a:buNone/>
            </a:pPr>
            <a:r>
              <a:rPr lang="en-US" altLang="en-US" sz="2400" i="0" dirty="0"/>
              <a:t> </a:t>
            </a:r>
          </a:p>
        </p:txBody>
      </p:sp>
    </p:spTree>
    <p:extLst>
      <p:ext uri="{BB962C8B-B14F-4D97-AF65-F5344CB8AC3E}">
        <p14:creationId xmlns:p14="http://schemas.microsoft.com/office/powerpoint/2010/main" val="3874935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029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76200"/>
            <a:ext cx="4038600" cy="608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228600" y="609600"/>
            <a:ext cx="407675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M, 40s,**  Phoenix, Arizona</a:t>
            </a:r>
          </a:p>
          <a:p>
            <a:pPr eaLnBrk="1" hangingPunct="1">
              <a:spcBef>
                <a:spcPct val="0"/>
              </a:spcBef>
              <a:buFontTx/>
              <a:buNone/>
            </a:pPr>
            <a:endParaRPr lang="en-US" altLang="en-US" sz="2400" i="0" dirty="0"/>
          </a:p>
          <a:p>
            <a:pPr eaLnBrk="1" hangingPunct="1">
              <a:spcBef>
                <a:spcPct val="0"/>
              </a:spcBef>
              <a:buFontTx/>
              <a:buNone/>
            </a:pPr>
            <a:r>
              <a:rPr lang="en-US" altLang="en-US" sz="2400" i="0" dirty="0"/>
              <a:t>Classic EENT features</a:t>
            </a:r>
          </a:p>
          <a:p>
            <a:pPr eaLnBrk="1" hangingPunct="1">
              <a:spcBef>
                <a:spcPct val="0"/>
              </a:spcBef>
              <a:buFontTx/>
              <a:buNone/>
            </a:pPr>
            <a:r>
              <a:rPr lang="en-US" altLang="en-US" sz="2400" i="0" dirty="0"/>
              <a:t> of </a:t>
            </a:r>
            <a:r>
              <a:rPr lang="en-US" altLang="en-US" sz="2400" i="0" dirty="0" err="1"/>
              <a:t>lepromatous</a:t>
            </a:r>
            <a:r>
              <a:rPr lang="en-US" altLang="en-US" sz="2400" i="0" dirty="0"/>
              <a:t> [LL]</a:t>
            </a:r>
          </a:p>
          <a:p>
            <a:pPr eaLnBrk="1" hangingPunct="1">
              <a:spcBef>
                <a:spcPct val="0"/>
              </a:spcBef>
              <a:buFontTx/>
              <a:buNone/>
            </a:pPr>
            <a:r>
              <a:rPr lang="en-US" altLang="en-US" sz="2400" i="0" dirty="0"/>
              <a:t> </a:t>
            </a:r>
            <a:r>
              <a:rPr lang="en-US" altLang="en-US" sz="2400" i="0" dirty="0" smtClean="0"/>
              <a:t>leprosy:</a:t>
            </a:r>
            <a:endParaRPr lang="en-US" altLang="en-US" sz="2400" i="0" dirty="0"/>
          </a:p>
          <a:p>
            <a:pPr eaLnBrk="1" hangingPunct="1">
              <a:spcBef>
                <a:spcPct val="0"/>
              </a:spcBef>
              <a:buFontTx/>
              <a:buNone/>
            </a:pPr>
            <a:endParaRPr lang="en-US" altLang="en-US" sz="2400" i="0" dirty="0"/>
          </a:p>
          <a:p>
            <a:pPr marL="342900" indent="-342900">
              <a:spcBef>
                <a:spcPct val="0"/>
              </a:spcBef>
            </a:pPr>
            <a:r>
              <a:rPr lang="en-US" altLang="en-US" sz="2400" i="0" dirty="0"/>
              <a:t> </a:t>
            </a:r>
            <a:r>
              <a:rPr lang="en-US" altLang="en-US" sz="2400" dirty="0">
                <a:solidFill>
                  <a:srgbClr val="FF0000"/>
                </a:solidFill>
              </a:rPr>
              <a:t>S</a:t>
            </a:r>
            <a:r>
              <a:rPr lang="en-US" altLang="en-US" sz="2400" i="0" dirty="0" smtClean="0">
                <a:solidFill>
                  <a:srgbClr val="FF0000"/>
                </a:solidFill>
              </a:rPr>
              <a:t>addle </a:t>
            </a:r>
            <a:r>
              <a:rPr lang="en-US" altLang="en-US" sz="2400" i="0" dirty="0">
                <a:solidFill>
                  <a:srgbClr val="FF0000"/>
                </a:solidFill>
              </a:rPr>
              <a:t>nose </a:t>
            </a:r>
            <a:r>
              <a:rPr lang="en-US" altLang="en-US" sz="2400" i="0" dirty="0"/>
              <a:t>[due to </a:t>
            </a:r>
          </a:p>
          <a:p>
            <a:pPr eaLnBrk="1" hangingPunct="1">
              <a:spcBef>
                <a:spcPct val="0"/>
              </a:spcBef>
              <a:buFontTx/>
              <a:buNone/>
            </a:pPr>
            <a:r>
              <a:rPr lang="en-US" altLang="en-US" sz="2400" i="0" dirty="0"/>
              <a:t>    collapsed nasal septum]</a:t>
            </a:r>
          </a:p>
          <a:p>
            <a:pPr eaLnBrk="1" hangingPunct="1">
              <a:spcBef>
                <a:spcPct val="0"/>
              </a:spcBef>
              <a:buFontTx/>
              <a:buNone/>
            </a:pPr>
            <a:endParaRPr lang="en-US" altLang="en-US" sz="2400" i="0" dirty="0"/>
          </a:p>
          <a:p>
            <a:pPr marL="342900" indent="-342900">
              <a:spcBef>
                <a:spcPct val="0"/>
              </a:spcBef>
            </a:pPr>
            <a:r>
              <a:rPr lang="en-US" altLang="en-US" sz="2400" i="0" dirty="0"/>
              <a:t> </a:t>
            </a:r>
            <a:r>
              <a:rPr lang="en-US" altLang="en-US" sz="2400" dirty="0" err="1">
                <a:solidFill>
                  <a:srgbClr val="FF0000"/>
                </a:solidFill>
              </a:rPr>
              <a:t>M</a:t>
            </a:r>
            <a:r>
              <a:rPr lang="en-US" altLang="en-US" sz="2400" i="0" dirty="0" err="1" smtClean="0">
                <a:solidFill>
                  <a:srgbClr val="FF0000"/>
                </a:solidFill>
              </a:rPr>
              <a:t>adarosis</a:t>
            </a:r>
            <a:r>
              <a:rPr lang="en-US" altLang="en-US" sz="2400" dirty="0" smtClean="0"/>
              <a:t> </a:t>
            </a:r>
            <a:r>
              <a:rPr lang="en-US" altLang="en-US" sz="2400" i="0" dirty="0" smtClean="0"/>
              <a:t>[loss </a:t>
            </a:r>
            <a:r>
              <a:rPr lang="en-US" altLang="en-US" sz="2400" i="0" dirty="0"/>
              <a:t>of eye-</a:t>
            </a:r>
          </a:p>
          <a:p>
            <a:pPr eaLnBrk="1" hangingPunct="1">
              <a:spcBef>
                <a:spcPct val="0"/>
              </a:spcBef>
              <a:buFontTx/>
              <a:buNone/>
            </a:pPr>
            <a:r>
              <a:rPr lang="en-US" altLang="en-US" sz="2400" i="0" dirty="0"/>
              <a:t>    brows] and eyelashes</a:t>
            </a:r>
          </a:p>
          <a:p>
            <a:pPr eaLnBrk="1" hangingPunct="1">
              <a:spcBef>
                <a:spcPct val="0"/>
              </a:spcBef>
              <a:buFontTx/>
              <a:buNone/>
            </a:pPr>
            <a:endParaRPr lang="en-US" altLang="en-US" sz="2400" i="0" dirty="0"/>
          </a:p>
          <a:p>
            <a:pPr eaLnBrk="1" hangingPunct="1">
              <a:spcBef>
                <a:spcPct val="0"/>
              </a:spcBef>
              <a:buFontTx/>
              <a:buNone/>
            </a:pPr>
            <a:endParaRPr lang="en-US" altLang="en-US" sz="2400" i="0" dirty="0"/>
          </a:p>
          <a:p>
            <a:pPr eaLnBrk="1" hangingPunct="1">
              <a:spcBef>
                <a:spcPct val="0"/>
              </a:spcBef>
              <a:buFontTx/>
              <a:buNone/>
            </a:pPr>
            <a:r>
              <a:rPr lang="en-US" altLang="en-US" sz="1800" i="0" dirty="0" smtClean="0"/>
              <a:t>	**Patient </a:t>
            </a:r>
            <a:r>
              <a:rPr lang="en-US" altLang="en-US" sz="1800" i="0" dirty="0"/>
              <a:t>now ~ </a:t>
            </a:r>
            <a:r>
              <a:rPr lang="en-US" altLang="en-US" sz="1800" i="0" dirty="0" smtClean="0"/>
              <a:t>66 </a:t>
            </a:r>
            <a:r>
              <a:rPr lang="en-US" altLang="en-US" sz="1800" i="0" dirty="0"/>
              <a:t>years </a:t>
            </a:r>
            <a:r>
              <a:rPr lang="en-US" altLang="en-US" sz="1800" i="0" dirty="0" smtClean="0"/>
              <a:t>old,</a:t>
            </a:r>
          </a:p>
          <a:p>
            <a:pPr eaLnBrk="1" hangingPunct="1">
              <a:spcBef>
                <a:spcPct val="0"/>
              </a:spcBef>
              <a:buFontTx/>
              <a:buNone/>
            </a:pPr>
            <a:r>
              <a:rPr lang="en-US" altLang="en-US" sz="1800" dirty="0" smtClean="0"/>
              <a:t>	seen for HD limb problems.   </a:t>
            </a:r>
            <a:endParaRPr lang="en-US" altLang="en-US" sz="1800" i="0" dirty="0"/>
          </a:p>
        </p:txBody>
      </p:sp>
    </p:spTree>
    <p:extLst>
      <p:ext uri="{BB962C8B-B14F-4D97-AF65-F5344CB8AC3E}">
        <p14:creationId xmlns:p14="http://schemas.microsoft.com/office/powerpoint/2010/main" val="132898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030a"/>
          <p:cNvPicPr>
            <a:picLocks noChangeAspect="1" noChangeArrowheads="1"/>
          </p:cNvPicPr>
          <p:nvPr/>
        </p:nvPicPr>
        <p:blipFill>
          <a:blip r:embed="rId2" cstate="email">
            <a:lum bright="24000" contrast="12000"/>
            <a:extLst>
              <a:ext uri="{28A0092B-C50C-407E-A947-70E740481C1C}">
                <a14:useLocalDpi xmlns:a14="http://schemas.microsoft.com/office/drawing/2010/main"/>
              </a:ext>
            </a:extLst>
          </a:blip>
          <a:srcRect/>
          <a:stretch>
            <a:fillRect/>
          </a:stretch>
        </p:blipFill>
        <p:spPr bwMode="auto">
          <a:xfrm>
            <a:off x="1457325" y="1360488"/>
            <a:ext cx="768667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152400" y="39688"/>
            <a:ext cx="952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a:t>    M,40s [same] Destruction/perforation of nasal septum.</a:t>
            </a:r>
          </a:p>
          <a:p>
            <a:pPr eaLnBrk="1" hangingPunct="1">
              <a:spcBef>
                <a:spcPct val="0"/>
              </a:spcBef>
              <a:buFontTx/>
              <a:buNone/>
            </a:pPr>
            <a:r>
              <a:rPr lang="en-US" altLang="en-US" sz="2400" i="0"/>
              <a:t>               Differential of perforated nasal septum includes…..?</a:t>
            </a:r>
          </a:p>
        </p:txBody>
      </p:sp>
      <p:sp>
        <p:nvSpPr>
          <p:cNvPr id="61444" name="Line 4"/>
          <p:cNvSpPr>
            <a:spLocks noChangeShapeType="1"/>
          </p:cNvSpPr>
          <p:nvPr/>
        </p:nvSpPr>
        <p:spPr bwMode="auto">
          <a:xfrm>
            <a:off x="3962400" y="381000"/>
            <a:ext cx="99060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51503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031a"/>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b="11111"/>
          <a:stretch/>
        </p:blipFill>
        <p:spPr bwMode="auto">
          <a:xfrm>
            <a:off x="4184913" y="37106"/>
            <a:ext cx="45481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252413" y="344488"/>
            <a:ext cx="393409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smtClean="0"/>
              <a:t>M, 40s, from Arizona and</a:t>
            </a:r>
          </a:p>
          <a:p>
            <a:pPr eaLnBrk="1" hangingPunct="1">
              <a:spcBef>
                <a:spcPct val="0"/>
              </a:spcBef>
              <a:buFontTx/>
              <a:buNone/>
            </a:pPr>
            <a:r>
              <a:rPr lang="en-US" altLang="en-US" sz="2400" i="0" dirty="0" smtClean="0"/>
              <a:t>California.</a:t>
            </a:r>
          </a:p>
          <a:p>
            <a:pPr eaLnBrk="1" hangingPunct="1">
              <a:spcBef>
                <a:spcPct val="0"/>
              </a:spcBef>
              <a:buFontTx/>
              <a:buNone/>
            </a:pPr>
            <a:r>
              <a:rPr lang="en-US" altLang="en-US" sz="2400" i="0" dirty="0" smtClean="0"/>
              <a:t>[born in Colima, MX]</a:t>
            </a:r>
          </a:p>
          <a:p>
            <a:pPr eaLnBrk="1" hangingPunct="1">
              <a:spcBef>
                <a:spcPct val="0"/>
              </a:spcBef>
              <a:buFontTx/>
              <a:buNone/>
            </a:pPr>
            <a:endParaRPr lang="en-US" altLang="en-US" sz="2400" i="0" dirty="0" smtClean="0"/>
          </a:p>
          <a:p>
            <a:pPr eaLnBrk="1" hangingPunct="1">
              <a:spcBef>
                <a:spcPct val="0"/>
              </a:spcBef>
              <a:buFontTx/>
              <a:buNone/>
            </a:pPr>
            <a:r>
              <a:rPr lang="en-US" altLang="en-US" sz="2400" i="0" dirty="0" smtClean="0"/>
              <a:t>Severe, classic </a:t>
            </a:r>
          </a:p>
          <a:p>
            <a:pPr eaLnBrk="1" hangingPunct="1">
              <a:spcBef>
                <a:spcPct val="0"/>
              </a:spcBef>
              <a:buFontTx/>
              <a:buNone/>
            </a:pPr>
            <a:r>
              <a:rPr lang="en-US" altLang="en-US" sz="2400" i="0" dirty="0" smtClean="0"/>
              <a:t> </a:t>
            </a:r>
            <a:r>
              <a:rPr lang="en-US" altLang="en-US" sz="2400" i="0" dirty="0" err="1" smtClean="0"/>
              <a:t>lepromatous</a:t>
            </a:r>
            <a:r>
              <a:rPr lang="en-US" altLang="en-US" sz="2400" i="0" dirty="0" smtClean="0"/>
              <a:t> leprosy </a:t>
            </a:r>
            <a:r>
              <a:rPr lang="en-US" altLang="en-US" sz="2400" i="0" dirty="0" err="1" smtClean="0"/>
              <a:t>facies</a:t>
            </a:r>
            <a:endParaRPr lang="en-US" altLang="en-US" sz="2400" i="0" dirty="0" smtClean="0"/>
          </a:p>
          <a:p>
            <a:pPr eaLnBrk="1" hangingPunct="1">
              <a:spcBef>
                <a:spcPct val="0"/>
              </a:spcBef>
              <a:buFontTx/>
              <a:buNone/>
            </a:pPr>
            <a:r>
              <a:rPr lang="en-US" altLang="en-US" sz="2400" i="0" dirty="0" smtClean="0"/>
              <a:t> and saddle nose.</a:t>
            </a:r>
          </a:p>
          <a:p>
            <a:pPr eaLnBrk="1" hangingPunct="1">
              <a:spcBef>
                <a:spcPct val="0"/>
              </a:spcBef>
              <a:buFontTx/>
              <a:buNone/>
            </a:pPr>
            <a:endParaRPr lang="en-US" altLang="en-US" sz="2400" dirty="0"/>
          </a:p>
          <a:p>
            <a:pPr eaLnBrk="1" hangingPunct="1">
              <a:spcBef>
                <a:spcPct val="0"/>
              </a:spcBef>
              <a:buFontTx/>
              <a:buNone/>
            </a:pPr>
            <a:r>
              <a:rPr lang="en-US" altLang="en-US" sz="2400" i="0" dirty="0" smtClean="0"/>
              <a:t>He also had</a:t>
            </a:r>
          </a:p>
          <a:p>
            <a:pPr eaLnBrk="1" hangingPunct="1">
              <a:spcBef>
                <a:spcPct val="0"/>
              </a:spcBef>
              <a:buFontTx/>
              <a:buNone/>
            </a:pPr>
            <a:r>
              <a:rPr lang="en-US" altLang="en-US" sz="2400" i="0" dirty="0" smtClean="0"/>
              <a:t> disseminated</a:t>
            </a:r>
          </a:p>
          <a:p>
            <a:pPr eaLnBrk="1" hangingPunct="1">
              <a:spcBef>
                <a:spcPct val="0"/>
              </a:spcBef>
              <a:buFontTx/>
              <a:buNone/>
            </a:pPr>
            <a:r>
              <a:rPr lang="en-US" altLang="en-US" sz="2400" i="0" dirty="0" smtClean="0"/>
              <a:t> </a:t>
            </a:r>
            <a:r>
              <a:rPr lang="en-US" altLang="en-US" sz="2400" i="0" dirty="0" err="1" smtClean="0"/>
              <a:t>coccidioidomycosis</a:t>
            </a:r>
            <a:endParaRPr lang="en-US" altLang="en-US" sz="2400" i="0" dirty="0"/>
          </a:p>
        </p:txBody>
      </p:sp>
    </p:spTree>
    <p:extLst>
      <p:ext uri="{BB962C8B-B14F-4D97-AF65-F5344CB8AC3E}">
        <p14:creationId xmlns:p14="http://schemas.microsoft.com/office/powerpoint/2010/main" val="2339296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032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29817"/>
            <a:ext cx="4038600" cy="608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228600" y="533400"/>
            <a:ext cx="401488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[same M, </a:t>
            </a:r>
            <a:r>
              <a:rPr lang="en-US" altLang="en-US" sz="2400" i="0" dirty="0" smtClean="0"/>
              <a:t>40s, from Arizona]</a:t>
            </a:r>
            <a:endParaRPr lang="en-US" altLang="en-US" sz="2400" i="0" dirty="0"/>
          </a:p>
          <a:p>
            <a:pPr eaLnBrk="1" hangingPunct="1">
              <a:spcBef>
                <a:spcPct val="0"/>
              </a:spcBef>
              <a:buFontTx/>
              <a:buNone/>
            </a:pPr>
            <a:endParaRPr lang="en-US" altLang="en-US" sz="2400" i="0" dirty="0"/>
          </a:p>
          <a:p>
            <a:pPr eaLnBrk="1" hangingPunct="1">
              <a:spcBef>
                <a:spcPct val="0"/>
              </a:spcBef>
              <a:buFontTx/>
              <a:buNone/>
            </a:pPr>
            <a:r>
              <a:rPr lang="en-US" altLang="en-US" sz="2400" i="0" dirty="0"/>
              <a:t>Classic EENT </a:t>
            </a:r>
          </a:p>
          <a:p>
            <a:pPr eaLnBrk="1" hangingPunct="1">
              <a:spcBef>
                <a:spcPct val="0"/>
              </a:spcBef>
              <a:buFontTx/>
              <a:buNone/>
            </a:pPr>
            <a:r>
              <a:rPr lang="en-US" altLang="en-US" sz="2400" i="0" dirty="0"/>
              <a:t> features of advanced</a:t>
            </a:r>
          </a:p>
          <a:p>
            <a:pPr eaLnBrk="1" hangingPunct="1">
              <a:spcBef>
                <a:spcPct val="0"/>
              </a:spcBef>
              <a:buFontTx/>
              <a:buNone/>
            </a:pPr>
            <a:r>
              <a:rPr lang="en-US" altLang="en-US" sz="2400" i="0" dirty="0"/>
              <a:t> </a:t>
            </a:r>
            <a:r>
              <a:rPr lang="en-US" altLang="en-US" sz="2400" i="0" dirty="0" err="1"/>
              <a:t>lepromatous</a:t>
            </a:r>
            <a:r>
              <a:rPr lang="en-US" altLang="en-US" sz="2400" i="0" dirty="0"/>
              <a:t> [LL]</a:t>
            </a:r>
          </a:p>
          <a:p>
            <a:pPr eaLnBrk="1" hangingPunct="1">
              <a:spcBef>
                <a:spcPct val="0"/>
              </a:spcBef>
              <a:buFontTx/>
              <a:buNone/>
            </a:pPr>
            <a:r>
              <a:rPr lang="en-US" altLang="en-US" sz="2400" i="0" dirty="0"/>
              <a:t> </a:t>
            </a:r>
            <a:r>
              <a:rPr lang="en-US" altLang="en-US" sz="2400" i="0" dirty="0" smtClean="0"/>
              <a:t>leprosy</a:t>
            </a:r>
          </a:p>
          <a:p>
            <a:pPr eaLnBrk="1" hangingPunct="1">
              <a:spcBef>
                <a:spcPct val="0"/>
              </a:spcBef>
              <a:buFontTx/>
              <a:buNone/>
            </a:pPr>
            <a:r>
              <a:rPr lang="en-US" altLang="en-US" sz="2400" i="0" dirty="0" smtClean="0"/>
              <a:t> </a:t>
            </a:r>
            <a:endParaRPr lang="en-US" altLang="en-US" sz="2400" i="0" dirty="0"/>
          </a:p>
          <a:p>
            <a:pPr eaLnBrk="1" hangingPunct="1">
              <a:spcBef>
                <a:spcPct val="0"/>
              </a:spcBef>
              <a:buFontTx/>
              <a:buNone/>
            </a:pPr>
            <a:r>
              <a:rPr lang="en-US" altLang="en-US" sz="2400" i="0" dirty="0"/>
              <a:t> </a:t>
            </a:r>
            <a:r>
              <a:rPr lang="en-US" altLang="en-US" sz="2400" i="0" dirty="0" smtClean="0"/>
              <a:t>…and </a:t>
            </a:r>
            <a:r>
              <a:rPr lang="en-US" altLang="en-US" sz="2400" i="0" dirty="0"/>
              <a:t>cervical lymph-</a:t>
            </a:r>
          </a:p>
          <a:p>
            <a:pPr eaLnBrk="1" hangingPunct="1">
              <a:spcBef>
                <a:spcPct val="0"/>
              </a:spcBef>
              <a:buFontTx/>
              <a:buNone/>
            </a:pPr>
            <a:r>
              <a:rPr lang="en-US" altLang="en-US" sz="2400" i="0" dirty="0"/>
              <a:t>  adenitis due to </a:t>
            </a:r>
          </a:p>
          <a:p>
            <a:pPr eaLnBrk="1" hangingPunct="1">
              <a:spcBef>
                <a:spcPct val="0"/>
              </a:spcBef>
              <a:buFontTx/>
              <a:buNone/>
            </a:pPr>
            <a:r>
              <a:rPr lang="en-US" altLang="en-US" sz="2400" i="0" dirty="0"/>
              <a:t>  </a:t>
            </a:r>
            <a:r>
              <a:rPr lang="en-US" altLang="en-US" sz="2400" i="0" dirty="0" err="1" smtClean="0"/>
              <a:t>coccidioidomycosis</a:t>
            </a:r>
            <a:r>
              <a:rPr lang="en-US" altLang="en-US" sz="2400" dirty="0"/>
              <a:t>.</a:t>
            </a:r>
            <a:endParaRPr lang="en-US" altLang="en-US" sz="2400" i="0" dirty="0"/>
          </a:p>
        </p:txBody>
      </p:sp>
    </p:spTree>
    <p:extLst>
      <p:ext uri="{BB962C8B-B14F-4D97-AF65-F5344CB8AC3E}">
        <p14:creationId xmlns:p14="http://schemas.microsoft.com/office/powerpoint/2010/main" val="3879410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018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606" y="747713"/>
            <a:ext cx="8153400" cy="541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0" y="39688"/>
            <a:ext cx="9218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0"/>
              <a:t>Borderline lepromatous leprosy in a 49 yr old Arizona cowboy in 1997  </a:t>
            </a:r>
          </a:p>
          <a:p>
            <a:pPr eaLnBrk="1" hangingPunct="1">
              <a:spcBef>
                <a:spcPct val="0"/>
              </a:spcBef>
              <a:buFontTx/>
              <a:buNone/>
            </a:pPr>
            <a:r>
              <a:rPr lang="en-US" altLang="en-US" sz="2000" i="0"/>
              <a:t>       Sensory loss,  plus R &amp; L ulnar &amp; R median motor nerve loss</a:t>
            </a:r>
          </a:p>
        </p:txBody>
      </p:sp>
      <p:sp>
        <p:nvSpPr>
          <p:cNvPr id="68612" name="Line 4"/>
          <p:cNvSpPr>
            <a:spLocks noChangeShapeType="1"/>
          </p:cNvSpPr>
          <p:nvPr/>
        </p:nvSpPr>
        <p:spPr bwMode="auto">
          <a:xfrm>
            <a:off x="3731415" y="633081"/>
            <a:ext cx="21336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13" name="Line 5"/>
          <p:cNvSpPr>
            <a:spLocks noChangeShapeType="1"/>
          </p:cNvSpPr>
          <p:nvPr/>
        </p:nvSpPr>
        <p:spPr bwMode="auto">
          <a:xfrm flipH="1">
            <a:off x="2358224" y="609600"/>
            <a:ext cx="2819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41115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52400"/>
            <a:ext cx="457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TextBox 1"/>
          <p:cNvSpPr txBox="1">
            <a:spLocks noChangeArrowheads="1"/>
          </p:cNvSpPr>
          <p:nvPr/>
        </p:nvSpPr>
        <p:spPr bwMode="auto">
          <a:xfrm>
            <a:off x="4953000" y="177800"/>
            <a:ext cx="40386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0" dirty="0">
                <a:solidFill>
                  <a:srgbClr val="000000"/>
                </a:solidFill>
              </a:rPr>
              <a:t>This same Kingman, AZ cowboy at age 77, who had been on </a:t>
            </a:r>
            <a:r>
              <a:rPr lang="en-US" altLang="en-US" sz="2000" i="0" dirty="0" err="1">
                <a:solidFill>
                  <a:srgbClr val="000000"/>
                </a:solidFill>
              </a:rPr>
              <a:t>dapsone</a:t>
            </a:r>
            <a:r>
              <a:rPr lang="en-US" altLang="en-US" sz="2000" i="0" dirty="0">
                <a:solidFill>
                  <a:srgbClr val="000000"/>
                </a:solidFill>
              </a:rPr>
              <a:t> alone since diagnosis in 1964 at his Army discharge; he had </a:t>
            </a:r>
            <a:r>
              <a:rPr lang="en-US" altLang="en-US" sz="2000" i="0" dirty="0" smtClean="0">
                <a:solidFill>
                  <a:srgbClr val="000000"/>
                </a:solidFill>
              </a:rPr>
              <a:t>served in Greenland</a:t>
            </a:r>
            <a:r>
              <a:rPr lang="en-US" altLang="en-US" sz="2000" dirty="0">
                <a:solidFill>
                  <a:srgbClr val="000000"/>
                </a:solidFill>
              </a:rPr>
              <a:t> </a:t>
            </a:r>
            <a:r>
              <a:rPr lang="en-US" altLang="en-US" sz="2000" dirty="0" smtClean="0">
                <a:solidFill>
                  <a:srgbClr val="000000"/>
                </a:solidFill>
              </a:rPr>
              <a:t>and Vietnam.</a:t>
            </a:r>
            <a:r>
              <a:rPr lang="en-US" altLang="en-US" sz="2000" i="0" dirty="0" smtClean="0">
                <a:solidFill>
                  <a:srgbClr val="000000"/>
                </a:solidFill>
              </a:rPr>
              <a:t> </a:t>
            </a:r>
            <a:endParaRPr lang="en-US" altLang="en-US" sz="2000" i="0" dirty="0">
              <a:solidFill>
                <a:srgbClr val="000000"/>
              </a:solidFill>
            </a:endParaRPr>
          </a:p>
          <a:p>
            <a:pPr eaLnBrk="1" hangingPunct="1">
              <a:spcBef>
                <a:spcPct val="0"/>
              </a:spcBef>
              <a:buFontTx/>
              <a:buNone/>
            </a:pPr>
            <a:r>
              <a:rPr lang="en-US" altLang="en-US" sz="2000" i="0" dirty="0">
                <a:solidFill>
                  <a:srgbClr val="000000"/>
                </a:solidFill>
              </a:rPr>
              <a:t>He had  been a cowboy in SE </a:t>
            </a:r>
            <a:r>
              <a:rPr lang="en-US" altLang="en-US" sz="2000" i="0" dirty="0" smtClean="0">
                <a:solidFill>
                  <a:srgbClr val="000000"/>
                </a:solidFill>
              </a:rPr>
              <a:t>Texas, home to armadillos, </a:t>
            </a:r>
            <a:r>
              <a:rPr lang="en-US" altLang="en-US" sz="2000" i="0" dirty="0">
                <a:solidFill>
                  <a:srgbClr val="000000"/>
                </a:solidFill>
              </a:rPr>
              <a:t>before Army service.</a:t>
            </a:r>
          </a:p>
          <a:p>
            <a:pPr eaLnBrk="1" hangingPunct="1">
              <a:spcBef>
                <a:spcPct val="0"/>
              </a:spcBef>
              <a:buFontTx/>
              <a:buNone/>
            </a:pPr>
            <a:endParaRPr lang="en-US" altLang="en-US" sz="2000" i="0" dirty="0">
              <a:solidFill>
                <a:srgbClr val="000000"/>
              </a:solidFill>
            </a:endParaRPr>
          </a:p>
          <a:p>
            <a:pPr eaLnBrk="1" hangingPunct="1">
              <a:spcBef>
                <a:spcPct val="0"/>
              </a:spcBef>
              <a:buFontTx/>
              <a:buNone/>
            </a:pPr>
            <a:r>
              <a:rPr lang="en-US" altLang="en-US" sz="2000" i="0" dirty="0">
                <a:solidFill>
                  <a:srgbClr val="000000"/>
                </a:solidFill>
              </a:rPr>
              <a:t>He attended our leprosy clinic in Phoenix once </a:t>
            </a:r>
            <a:r>
              <a:rPr lang="en-US" altLang="en-US" sz="2000" i="0" dirty="0" smtClean="0">
                <a:solidFill>
                  <a:srgbClr val="000000"/>
                </a:solidFill>
              </a:rPr>
              <a:t>in 1995</a:t>
            </a:r>
            <a:r>
              <a:rPr lang="en-US" altLang="en-US" sz="2000" i="0" dirty="0">
                <a:solidFill>
                  <a:srgbClr val="000000"/>
                </a:solidFill>
              </a:rPr>
              <a:t>, but then </a:t>
            </a:r>
            <a:r>
              <a:rPr lang="en-US" altLang="en-US" sz="2000" i="0" dirty="0" smtClean="0">
                <a:solidFill>
                  <a:srgbClr val="000000"/>
                </a:solidFill>
              </a:rPr>
              <a:t>was “lost </a:t>
            </a:r>
            <a:r>
              <a:rPr lang="en-US" altLang="en-US" sz="2000" i="0" dirty="0">
                <a:solidFill>
                  <a:srgbClr val="000000"/>
                </a:solidFill>
              </a:rPr>
              <a:t>to </a:t>
            </a:r>
            <a:r>
              <a:rPr lang="en-US" altLang="en-US" sz="2000" i="0" dirty="0" err="1" smtClean="0">
                <a:solidFill>
                  <a:srgbClr val="000000"/>
                </a:solidFill>
              </a:rPr>
              <a:t>followup</a:t>
            </a:r>
            <a:r>
              <a:rPr lang="en-US" altLang="en-US" sz="2000" i="0" dirty="0" smtClean="0">
                <a:solidFill>
                  <a:srgbClr val="000000"/>
                </a:solidFill>
              </a:rPr>
              <a:t>”.   </a:t>
            </a:r>
          </a:p>
          <a:p>
            <a:pPr eaLnBrk="1" hangingPunct="1">
              <a:spcBef>
                <a:spcPct val="0"/>
              </a:spcBef>
              <a:buFontTx/>
              <a:buNone/>
            </a:pPr>
            <a:r>
              <a:rPr lang="en-US" altLang="en-US" sz="2000" i="0" dirty="0" smtClean="0">
                <a:solidFill>
                  <a:srgbClr val="000000"/>
                </a:solidFill>
              </a:rPr>
              <a:t>He </a:t>
            </a:r>
            <a:r>
              <a:rPr lang="en-US" altLang="en-US" sz="2000" i="0" dirty="0">
                <a:solidFill>
                  <a:srgbClr val="000000"/>
                </a:solidFill>
              </a:rPr>
              <a:t>was admitted to Tucson VA Hospital for treatment of vertebral osteomyelitis in July 2015 and is now back under our </a:t>
            </a:r>
            <a:r>
              <a:rPr lang="en-US" altLang="en-US" sz="2000" i="0" dirty="0" smtClean="0">
                <a:solidFill>
                  <a:srgbClr val="000000"/>
                </a:solidFill>
              </a:rPr>
              <a:t>Arizona leprosy </a:t>
            </a:r>
            <a:r>
              <a:rPr lang="en-US" altLang="en-US" sz="2000" i="0" dirty="0">
                <a:solidFill>
                  <a:srgbClr val="000000"/>
                </a:solidFill>
              </a:rPr>
              <a:t>clinic </a:t>
            </a:r>
            <a:r>
              <a:rPr lang="en-US" altLang="en-US" sz="2000" i="0" dirty="0" smtClean="0">
                <a:solidFill>
                  <a:srgbClr val="000000"/>
                </a:solidFill>
              </a:rPr>
              <a:t>care</a:t>
            </a:r>
            <a:r>
              <a:rPr lang="en-US" altLang="en-US" sz="2000" dirty="0" smtClean="0">
                <a:solidFill>
                  <a:srgbClr val="000000"/>
                </a:solidFill>
              </a:rPr>
              <a:t>, where we gave him 3 drug, 2 year Rx.</a:t>
            </a:r>
            <a:endParaRPr lang="en-US" altLang="en-US" sz="2000" dirty="0">
              <a:solidFill>
                <a:srgbClr val="000000"/>
              </a:solidFill>
            </a:endParaRPr>
          </a:p>
        </p:txBody>
      </p:sp>
    </p:spTree>
    <p:extLst>
      <p:ext uri="{BB962C8B-B14F-4D97-AF65-F5344CB8AC3E}">
        <p14:creationId xmlns:p14="http://schemas.microsoft.com/office/powerpoint/2010/main" val="186199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F02E7CB-E5B4-4522-BFE5-D1AB0BA01EA6}" type="slidenum">
              <a:rPr lang="en-US" smtClean="0">
                <a:solidFill>
                  <a:srgbClr val="FFFFFF"/>
                </a:solidFill>
              </a:rPr>
              <a:pPr/>
              <a:t>4</a:t>
            </a:fld>
            <a:endParaRPr lang="en-US">
              <a:solidFill>
                <a:srgbClr val="FFFFFF"/>
              </a:solidFill>
            </a:endParaRPr>
          </a:p>
        </p:txBody>
      </p:sp>
      <p:sp>
        <p:nvSpPr>
          <p:cNvPr id="3" name="TextBox 2"/>
          <p:cNvSpPr txBox="1"/>
          <p:nvPr/>
        </p:nvSpPr>
        <p:spPr>
          <a:xfrm>
            <a:off x="692727" y="1066800"/>
            <a:ext cx="6858000" cy="4585871"/>
          </a:xfrm>
          <a:prstGeom prst="rect">
            <a:avLst/>
          </a:prstGeom>
          <a:noFill/>
        </p:spPr>
        <p:txBody>
          <a:bodyPr wrap="square" rtlCol="0">
            <a:spAutoFit/>
          </a:bodyPr>
          <a:lstStyle/>
          <a:p>
            <a:pPr lvl="0" algn="ctr"/>
            <a:r>
              <a:rPr lang="en-US" sz="4000" kern="0" dirty="0" smtClean="0">
                <a:solidFill>
                  <a:srgbClr val="000000"/>
                </a:solidFill>
                <a:latin typeface="Garamond"/>
                <a:ea typeface="+mj-ea"/>
                <a:cs typeface="+mj-cs"/>
              </a:rPr>
              <a:t>…</a:t>
            </a:r>
            <a:r>
              <a:rPr lang="en-US" sz="4000" b="1" kern="0" dirty="0" smtClean="0">
                <a:solidFill>
                  <a:srgbClr val="000000"/>
                </a:solidFill>
                <a:latin typeface="Garamond"/>
                <a:ea typeface="+mj-ea"/>
                <a:cs typeface="+mj-cs"/>
              </a:rPr>
              <a:t>Abstract </a:t>
            </a:r>
            <a:r>
              <a:rPr lang="en-US" sz="3600" kern="0" dirty="0" smtClean="0">
                <a:solidFill>
                  <a:srgbClr val="000000"/>
                </a:solidFill>
                <a:latin typeface="Garamond"/>
                <a:ea typeface="+mj-ea"/>
                <a:cs typeface="+mj-cs"/>
              </a:rPr>
              <a:t>continued…</a:t>
            </a:r>
            <a:endParaRPr lang="en-US" dirty="0" smtClean="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Using </a:t>
            </a:r>
            <a:r>
              <a:rPr lang="en-US" dirty="0"/>
              <a:t>cases from the author's current clinical U.S. Public Health Service practice in Arizona---</a:t>
            </a:r>
          </a:p>
          <a:p>
            <a:r>
              <a:rPr lang="en-US" dirty="0"/>
              <a:t>    ---we will discuss the clinician’s role in working with National </a:t>
            </a:r>
            <a:r>
              <a:rPr lang="en-US" dirty="0" smtClean="0"/>
              <a:t>   	Hansen's </a:t>
            </a:r>
            <a:r>
              <a:rPr lang="en-US" dirty="0"/>
              <a:t>Disease Program (NHDP).</a:t>
            </a:r>
          </a:p>
          <a:p>
            <a:r>
              <a:rPr lang="en-US" dirty="0"/>
              <a:t> </a:t>
            </a:r>
            <a:endParaRPr lang="en-US" dirty="0" smtClean="0"/>
          </a:p>
          <a:p>
            <a:endParaRPr lang="en-US" dirty="0"/>
          </a:p>
          <a:p>
            <a:pPr marL="285750" lvl="0" indent="-285750">
              <a:buFont typeface="Arial" panose="020B0604020202020204" pitchFamily="34" charset="0"/>
              <a:buChar char="•"/>
            </a:pPr>
            <a:r>
              <a:rPr lang="en-US" dirty="0"/>
              <a:t>Working abroad, you will need to adapt to  national leprosy programs which use the new WHO guidelines</a:t>
            </a:r>
          </a:p>
          <a:p>
            <a:r>
              <a:rPr lang="en-US" dirty="0"/>
              <a:t> </a:t>
            </a:r>
            <a:endParaRPr lang="en-US" dirty="0" smtClean="0"/>
          </a:p>
          <a:p>
            <a:endParaRPr lang="en-US" dirty="0"/>
          </a:p>
          <a:p>
            <a:pPr marL="285750" lvl="0" indent="-285750">
              <a:buFont typeface="Arial" panose="020B0604020202020204" pitchFamily="34" charset="0"/>
              <a:buChar char="•"/>
            </a:pPr>
            <a:r>
              <a:rPr lang="en-US" dirty="0"/>
              <a:t>We will provide the relevant primary resources and latest reviews.</a:t>
            </a:r>
          </a:p>
          <a:p>
            <a:endParaRPr lang="en-US" dirty="0"/>
          </a:p>
        </p:txBody>
      </p:sp>
      <p:sp>
        <p:nvSpPr>
          <p:cNvPr id="4" name="TextBox 3"/>
          <p:cNvSpPr txBox="1"/>
          <p:nvPr/>
        </p:nvSpPr>
        <p:spPr>
          <a:xfrm>
            <a:off x="228600" y="5791200"/>
            <a:ext cx="8762999" cy="369332"/>
          </a:xfrm>
          <a:prstGeom prst="rect">
            <a:avLst/>
          </a:prstGeom>
          <a:noFill/>
        </p:spPr>
        <p:txBody>
          <a:bodyPr wrap="square" rtlCol="0">
            <a:spAutoFit/>
          </a:bodyPr>
          <a:lstStyle/>
          <a:p>
            <a:r>
              <a:rPr lang="en-US" i="1" dirty="0" smtClean="0"/>
              <a:t>This presentation owes much to colleagues at Arizona Leprosy Clinic—next slide…</a:t>
            </a:r>
            <a:endParaRPr lang="en-US" i="1" dirty="0"/>
          </a:p>
        </p:txBody>
      </p:sp>
    </p:spTree>
    <p:extLst>
      <p:ext uri="{BB962C8B-B14F-4D97-AF65-F5344CB8AC3E}">
        <p14:creationId xmlns:p14="http://schemas.microsoft.com/office/powerpoint/2010/main" val="4007541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800" y="1066800"/>
            <a:ext cx="7802563"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TextBox 1"/>
          <p:cNvSpPr txBox="1">
            <a:spLocks noChangeArrowheads="1"/>
          </p:cNvSpPr>
          <p:nvPr/>
        </p:nvSpPr>
        <p:spPr bwMode="auto">
          <a:xfrm>
            <a:off x="762000" y="533400"/>
            <a:ext cx="5168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i="0"/>
              <a:t>His hands looked vaguely familiar….</a:t>
            </a:r>
          </a:p>
        </p:txBody>
      </p:sp>
      <p:sp>
        <p:nvSpPr>
          <p:cNvPr id="2" name="TextBox 1"/>
          <p:cNvSpPr txBox="1"/>
          <p:nvPr/>
        </p:nvSpPr>
        <p:spPr>
          <a:xfrm>
            <a:off x="1295400" y="5791200"/>
            <a:ext cx="3570208" cy="369332"/>
          </a:xfrm>
          <a:prstGeom prst="rect">
            <a:avLst/>
          </a:prstGeom>
          <a:noFill/>
        </p:spPr>
        <p:txBody>
          <a:bodyPr wrap="none" rtlCol="0">
            <a:spAutoFit/>
          </a:bodyPr>
          <a:lstStyle/>
          <a:p>
            <a:r>
              <a:rPr lang="en-US" dirty="0" smtClean="0"/>
              <a:t>…but much worse than in 1997.</a:t>
            </a:r>
            <a:endParaRPr lang="en-US" dirty="0"/>
          </a:p>
        </p:txBody>
      </p:sp>
    </p:spTree>
    <p:extLst>
      <p:ext uri="{BB962C8B-B14F-4D97-AF65-F5344CB8AC3E}">
        <p14:creationId xmlns:p14="http://schemas.microsoft.com/office/powerpoint/2010/main" val="3070420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0"/>
            <a:ext cx="8229600" cy="1143000"/>
          </a:xfrm>
        </p:spPr>
        <p:txBody>
          <a:bodyPr/>
          <a:lstStyle/>
          <a:p>
            <a:pPr eaLnBrk="1" hangingPunct="1"/>
            <a:r>
              <a:rPr lang="en-US" altLang="en-US" smtClean="0">
                <a:solidFill>
                  <a:srgbClr val="FF0000"/>
                </a:solidFill>
              </a:rPr>
              <a:t>Review of Leprosy Diagnosis</a:t>
            </a:r>
          </a:p>
        </p:txBody>
      </p:sp>
      <p:sp>
        <p:nvSpPr>
          <p:cNvPr id="76803" name="Rectangle 3"/>
          <p:cNvSpPr>
            <a:spLocks noGrp="1" noChangeArrowheads="1"/>
          </p:cNvSpPr>
          <p:nvPr>
            <p:ph type="body" idx="1"/>
          </p:nvPr>
        </p:nvSpPr>
        <p:spPr>
          <a:xfrm>
            <a:off x="0" y="1159747"/>
            <a:ext cx="9144000" cy="4525963"/>
          </a:xfrm>
        </p:spPr>
        <p:txBody>
          <a:bodyPr/>
          <a:lstStyle/>
          <a:p>
            <a:pPr eaLnBrk="1" hangingPunct="1">
              <a:lnSpc>
                <a:spcPct val="90000"/>
              </a:lnSpc>
            </a:pPr>
            <a:r>
              <a:rPr lang="en-US" altLang="en-US" dirty="0" smtClean="0"/>
              <a:t>Clinical exam for enlarged/tender nerves</a:t>
            </a:r>
          </a:p>
          <a:p>
            <a:pPr eaLnBrk="1" hangingPunct="1">
              <a:lnSpc>
                <a:spcPct val="90000"/>
              </a:lnSpc>
            </a:pPr>
            <a:r>
              <a:rPr lang="en-US" altLang="en-US" dirty="0" smtClean="0"/>
              <a:t>Clinical exam for skin anesthesia, </a:t>
            </a:r>
            <a:r>
              <a:rPr lang="en-US" altLang="en-US" sz="2400" dirty="0" smtClean="0"/>
              <a:t>best with graded-  	diameter [Semmes-Weinstein] filament set, if available</a:t>
            </a:r>
          </a:p>
          <a:p>
            <a:pPr eaLnBrk="1" hangingPunct="1">
              <a:lnSpc>
                <a:spcPct val="90000"/>
              </a:lnSpc>
            </a:pPr>
            <a:r>
              <a:rPr lang="en-US" altLang="en-US" dirty="0" smtClean="0"/>
              <a:t>Slit-skin smears, from six sites, stained for AFB 	</a:t>
            </a:r>
            <a:r>
              <a:rPr lang="en-US" altLang="en-US" sz="2400" dirty="0" smtClean="0"/>
              <a:t>[also used to monitor treatment every 6-12 months in </a:t>
            </a:r>
          </a:p>
          <a:p>
            <a:pPr marL="0" indent="0" eaLnBrk="1" hangingPunct="1">
              <a:lnSpc>
                <a:spcPct val="90000"/>
              </a:lnSpc>
              <a:buNone/>
            </a:pPr>
            <a:r>
              <a:rPr lang="en-US" altLang="en-US" sz="2400" dirty="0" smtClean="0"/>
              <a:t>             multi-bacillary leprosy].</a:t>
            </a:r>
          </a:p>
          <a:p>
            <a:pPr eaLnBrk="1" hangingPunct="1">
              <a:lnSpc>
                <a:spcPct val="90000"/>
              </a:lnSpc>
            </a:pPr>
            <a:r>
              <a:rPr lang="en-US" altLang="en-US" dirty="0" smtClean="0"/>
              <a:t>Skin biopsy:  Need a good AFB </a:t>
            </a:r>
            <a:r>
              <a:rPr lang="en-US" altLang="en-US" dirty="0" err="1" smtClean="0"/>
              <a:t>histopathologist</a:t>
            </a:r>
            <a:r>
              <a:rPr lang="en-US" altLang="en-US" dirty="0" smtClean="0"/>
              <a:t> </a:t>
            </a:r>
          </a:p>
          <a:p>
            <a:pPr eaLnBrk="1" hangingPunct="1">
              <a:lnSpc>
                <a:spcPct val="90000"/>
              </a:lnSpc>
            </a:pPr>
            <a:r>
              <a:rPr lang="en-US" altLang="en-US" i="1" dirty="0" smtClean="0"/>
              <a:t>No useful blood or skin test [in contrast to TB]</a:t>
            </a:r>
          </a:p>
          <a:p>
            <a:pPr eaLnBrk="1" hangingPunct="1">
              <a:lnSpc>
                <a:spcPct val="90000"/>
              </a:lnSpc>
            </a:pPr>
            <a:r>
              <a:rPr lang="en-US" altLang="en-US" dirty="0" smtClean="0"/>
              <a:t>Physical exam more useful than history or lab</a:t>
            </a:r>
          </a:p>
          <a:p>
            <a:pPr eaLnBrk="1" hangingPunct="1">
              <a:lnSpc>
                <a:spcPct val="90000"/>
              </a:lnSpc>
            </a:pPr>
            <a:endParaRPr lang="en-US" altLang="en-US" i="1" dirty="0" smtClean="0"/>
          </a:p>
        </p:txBody>
      </p:sp>
    </p:spTree>
    <p:extLst>
      <p:ext uri="{BB962C8B-B14F-4D97-AF65-F5344CB8AC3E}">
        <p14:creationId xmlns:p14="http://schemas.microsoft.com/office/powerpoint/2010/main" val="2050633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037a"/>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876800" y="10602"/>
            <a:ext cx="3988542" cy="607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3"/>
          <p:cNvSpPr txBox="1">
            <a:spLocks noChangeArrowheads="1"/>
          </p:cNvSpPr>
          <p:nvPr/>
        </p:nvSpPr>
        <p:spPr bwMode="auto">
          <a:xfrm>
            <a:off x="441325" y="420688"/>
            <a:ext cx="398378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Population survey for </a:t>
            </a:r>
          </a:p>
          <a:p>
            <a:pPr eaLnBrk="1" hangingPunct="1">
              <a:spcBef>
                <a:spcPct val="0"/>
              </a:spcBef>
              <a:buFontTx/>
              <a:buNone/>
            </a:pPr>
            <a:r>
              <a:rPr lang="en-US" altLang="en-US" sz="2400" i="0" dirty="0"/>
              <a:t> Leprosy in [then] high-</a:t>
            </a:r>
          </a:p>
          <a:p>
            <a:pPr eaLnBrk="1" hangingPunct="1">
              <a:spcBef>
                <a:spcPct val="0"/>
              </a:spcBef>
              <a:buFontTx/>
              <a:buNone/>
            </a:pPr>
            <a:r>
              <a:rPr lang="en-US" altLang="en-US" sz="2400" i="0" dirty="0"/>
              <a:t> prevalence population:</a:t>
            </a:r>
          </a:p>
          <a:p>
            <a:pPr eaLnBrk="1" hangingPunct="1">
              <a:spcBef>
                <a:spcPct val="0"/>
              </a:spcBef>
              <a:buFontTx/>
              <a:buNone/>
            </a:pPr>
            <a:r>
              <a:rPr lang="en-US" altLang="en-US" sz="2400" i="0" dirty="0"/>
              <a:t>Papua New Guinea, 1974</a:t>
            </a:r>
          </a:p>
          <a:p>
            <a:pPr eaLnBrk="1" hangingPunct="1">
              <a:spcBef>
                <a:spcPct val="0"/>
              </a:spcBef>
              <a:buFontTx/>
              <a:buNone/>
            </a:pPr>
            <a:endParaRPr lang="en-US" altLang="en-US" sz="2400" i="0" dirty="0"/>
          </a:p>
          <a:p>
            <a:pPr eaLnBrk="1" hangingPunct="1">
              <a:spcBef>
                <a:spcPct val="0"/>
              </a:spcBef>
              <a:buFontTx/>
              <a:buNone/>
            </a:pPr>
            <a:endParaRPr lang="en-US" altLang="en-US" sz="2400" i="0" dirty="0"/>
          </a:p>
          <a:p>
            <a:pPr eaLnBrk="1" hangingPunct="1">
              <a:spcBef>
                <a:spcPct val="0"/>
              </a:spcBef>
              <a:buFontTx/>
              <a:buNone/>
            </a:pPr>
            <a:r>
              <a:rPr lang="en-US" altLang="en-US" sz="2400" i="0" dirty="0"/>
              <a:t>Leprosy is now decreasing</a:t>
            </a:r>
          </a:p>
          <a:p>
            <a:pPr eaLnBrk="1" hangingPunct="1">
              <a:spcBef>
                <a:spcPct val="0"/>
              </a:spcBef>
              <a:buFontTx/>
              <a:buNone/>
            </a:pPr>
            <a:r>
              <a:rPr lang="en-US" altLang="en-US" sz="2400" i="0" dirty="0"/>
              <a:t> world-wide, likely</a:t>
            </a:r>
          </a:p>
          <a:p>
            <a:pPr eaLnBrk="1" hangingPunct="1">
              <a:spcBef>
                <a:spcPct val="0"/>
              </a:spcBef>
              <a:buFontTx/>
              <a:buNone/>
            </a:pPr>
            <a:r>
              <a:rPr lang="en-US" altLang="en-US" sz="2400" i="0" dirty="0"/>
              <a:t> due to case-finding and</a:t>
            </a:r>
          </a:p>
          <a:p>
            <a:pPr eaLnBrk="1" hangingPunct="1">
              <a:spcBef>
                <a:spcPct val="0"/>
              </a:spcBef>
              <a:buFontTx/>
              <a:buNone/>
            </a:pPr>
            <a:r>
              <a:rPr lang="en-US" altLang="en-US" sz="2400" i="0" dirty="0"/>
              <a:t> improved, multi-drug</a:t>
            </a:r>
          </a:p>
          <a:p>
            <a:pPr eaLnBrk="1" hangingPunct="1">
              <a:spcBef>
                <a:spcPct val="0"/>
              </a:spcBef>
              <a:buFontTx/>
              <a:buNone/>
            </a:pPr>
            <a:r>
              <a:rPr lang="en-US" altLang="en-US" sz="2400" i="0" dirty="0"/>
              <a:t> treatment—and also due to</a:t>
            </a:r>
          </a:p>
          <a:p>
            <a:pPr eaLnBrk="1" hangingPunct="1">
              <a:spcBef>
                <a:spcPct val="0"/>
              </a:spcBef>
              <a:buFontTx/>
              <a:buNone/>
            </a:pPr>
            <a:r>
              <a:rPr lang="en-US" altLang="en-US" sz="2400" i="0" dirty="0"/>
              <a:t> BCG vaccine directed at </a:t>
            </a:r>
          </a:p>
          <a:p>
            <a:pPr eaLnBrk="1" hangingPunct="1">
              <a:spcBef>
                <a:spcPct val="0"/>
              </a:spcBef>
              <a:buFontTx/>
              <a:buNone/>
            </a:pPr>
            <a:r>
              <a:rPr lang="en-US" altLang="en-US" sz="2400" i="0" dirty="0"/>
              <a:t> </a:t>
            </a:r>
            <a:r>
              <a:rPr lang="en-US" altLang="en-US" sz="2400" dirty="0"/>
              <a:t>tuberculosis—but </a:t>
            </a:r>
            <a:r>
              <a:rPr lang="en-US" altLang="en-US" sz="2400" i="1" dirty="0">
                <a:solidFill>
                  <a:srgbClr val="FF0000"/>
                </a:solidFill>
              </a:rPr>
              <a:t>BCG is</a:t>
            </a:r>
          </a:p>
          <a:p>
            <a:pPr eaLnBrk="1" hangingPunct="1">
              <a:spcBef>
                <a:spcPct val="0"/>
              </a:spcBef>
              <a:buFontTx/>
              <a:buNone/>
            </a:pPr>
            <a:r>
              <a:rPr lang="en-US" altLang="en-US" sz="2400" i="1" dirty="0">
                <a:solidFill>
                  <a:srgbClr val="FF0000"/>
                </a:solidFill>
              </a:rPr>
              <a:t> more effective vs. leprosy </a:t>
            </a:r>
          </a:p>
          <a:p>
            <a:pPr eaLnBrk="1" hangingPunct="1">
              <a:spcBef>
                <a:spcPct val="0"/>
              </a:spcBef>
              <a:buFontTx/>
              <a:buNone/>
            </a:pPr>
            <a:r>
              <a:rPr lang="en-US" altLang="en-US" sz="2400" i="1" dirty="0">
                <a:solidFill>
                  <a:srgbClr val="FF0000"/>
                </a:solidFill>
              </a:rPr>
              <a:t> than it is against TB…</a:t>
            </a:r>
          </a:p>
        </p:txBody>
      </p:sp>
    </p:spTree>
    <p:extLst>
      <p:ext uri="{BB962C8B-B14F-4D97-AF65-F5344CB8AC3E}">
        <p14:creationId xmlns:p14="http://schemas.microsoft.com/office/powerpoint/2010/main" val="3484283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038a"/>
          <p:cNvPicPr>
            <a:picLocks noChangeAspect="1" noChangeArrowheads="1"/>
          </p:cNvPicPr>
          <p:nvPr/>
        </p:nvPicPr>
        <p:blipFill rotWithShape="1">
          <a:blip r:embed="rId2" cstate="email">
            <a:lum bright="30000" contrast="18000"/>
            <a:extLst>
              <a:ext uri="{28A0092B-C50C-407E-A947-70E740481C1C}">
                <a14:useLocalDpi xmlns:a14="http://schemas.microsoft.com/office/drawing/2010/main"/>
              </a:ext>
            </a:extLst>
          </a:blip>
          <a:srcRect/>
          <a:stretch/>
        </p:blipFill>
        <p:spPr bwMode="auto">
          <a:xfrm>
            <a:off x="3886200" y="76200"/>
            <a:ext cx="5168900" cy="601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p:cNvSpPr txBox="1">
            <a:spLocks noChangeArrowheads="1"/>
          </p:cNvSpPr>
          <p:nvPr/>
        </p:nvSpPr>
        <p:spPr bwMode="auto">
          <a:xfrm>
            <a:off x="228600" y="344488"/>
            <a:ext cx="3505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Clinical exam </a:t>
            </a:r>
            <a:r>
              <a:rPr lang="en-US" altLang="en-US" sz="2400" i="0" dirty="0" smtClean="0"/>
              <a:t>protocol:</a:t>
            </a:r>
            <a:endParaRPr lang="en-US" altLang="en-US" sz="2400" i="0" dirty="0"/>
          </a:p>
          <a:p>
            <a:pPr eaLnBrk="1" hangingPunct="1">
              <a:spcBef>
                <a:spcPct val="0"/>
              </a:spcBef>
              <a:buFontTx/>
              <a:buNone/>
            </a:pPr>
            <a:r>
              <a:rPr lang="en-US" altLang="en-US" sz="2400" i="0" dirty="0"/>
              <a:t> to find enlarged</a:t>
            </a:r>
          </a:p>
          <a:p>
            <a:pPr eaLnBrk="1" hangingPunct="1">
              <a:spcBef>
                <a:spcPct val="0"/>
              </a:spcBef>
              <a:buFontTx/>
              <a:buNone/>
            </a:pPr>
            <a:r>
              <a:rPr lang="en-US" altLang="en-US" sz="2400" i="0" dirty="0"/>
              <a:t> (and/or tender)</a:t>
            </a:r>
          </a:p>
          <a:p>
            <a:pPr eaLnBrk="1" hangingPunct="1">
              <a:spcBef>
                <a:spcPct val="0"/>
              </a:spcBef>
              <a:buFontTx/>
              <a:buNone/>
            </a:pPr>
            <a:r>
              <a:rPr lang="en-US" altLang="en-US" sz="2400" i="0" dirty="0"/>
              <a:t> superficial nerves,</a:t>
            </a:r>
          </a:p>
          <a:p>
            <a:pPr eaLnBrk="1" hangingPunct="1">
              <a:spcBef>
                <a:spcPct val="0"/>
              </a:spcBef>
              <a:buFontTx/>
              <a:buNone/>
            </a:pPr>
            <a:r>
              <a:rPr lang="en-US" altLang="en-US" sz="2400" i="0" dirty="0"/>
              <a:t> during surveys or</a:t>
            </a:r>
          </a:p>
          <a:p>
            <a:pPr eaLnBrk="1" hangingPunct="1">
              <a:spcBef>
                <a:spcPct val="0"/>
              </a:spcBef>
              <a:buFontTx/>
              <a:buNone/>
            </a:pPr>
            <a:r>
              <a:rPr lang="en-US" altLang="en-US" sz="2400" i="0" dirty="0"/>
              <a:t> in evaluating persons</a:t>
            </a:r>
          </a:p>
          <a:p>
            <a:pPr eaLnBrk="1" hangingPunct="1">
              <a:spcBef>
                <a:spcPct val="0"/>
              </a:spcBef>
              <a:buFontTx/>
              <a:buNone/>
            </a:pPr>
            <a:r>
              <a:rPr lang="en-US" altLang="en-US" sz="2400" i="0" dirty="0"/>
              <a:t> suspected of having</a:t>
            </a:r>
          </a:p>
          <a:p>
            <a:pPr eaLnBrk="1" hangingPunct="1">
              <a:spcBef>
                <a:spcPct val="0"/>
              </a:spcBef>
              <a:buFontTx/>
              <a:buNone/>
            </a:pPr>
            <a:r>
              <a:rPr lang="en-US" altLang="en-US" sz="2400" i="0" dirty="0"/>
              <a:t> </a:t>
            </a:r>
            <a:r>
              <a:rPr lang="en-US" altLang="en-US" sz="2400" i="0" dirty="0" smtClean="0"/>
              <a:t>leprosy—</a:t>
            </a:r>
          </a:p>
          <a:p>
            <a:pPr eaLnBrk="1" hangingPunct="1">
              <a:spcBef>
                <a:spcPct val="0"/>
              </a:spcBef>
              <a:buFontTx/>
              <a:buNone/>
            </a:pPr>
            <a:r>
              <a:rPr lang="en-US" altLang="en-US" sz="2400" dirty="0"/>
              <a:t> </a:t>
            </a:r>
            <a:r>
              <a:rPr lang="en-US" altLang="en-US" sz="2400" dirty="0" smtClean="0"/>
              <a:t>--</a:t>
            </a:r>
            <a:r>
              <a:rPr lang="en-US" altLang="en-US" sz="2400" dirty="0"/>
              <a:t>o</a:t>
            </a:r>
            <a:r>
              <a:rPr lang="en-US" altLang="en-US" sz="2400" i="0" dirty="0" smtClean="0"/>
              <a:t>r Type 1 leprosy      reaction [when they may be very tender]. </a:t>
            </a:r>
            <a:endParaRPr lang="en-US" altLang="en-US" sz="2400" i="0" dirty="0"/>
          </a:p>
        </p:txBody>
      </p:sp>
    </p:spTree>
    <p:extLst>
      <p:ext uri="{BB962C8B-B14F-4D97-AF65-F5344CB8AC3E}">
        <p14:creationId xmlns:p14="http://schemas.microsoft.com/office/powerpoint/2010/main" val="3559528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039a"/>
          <p:cNvPicPr>
            <a:picLocks noChangeAspect="1" noChangeArrowheads="1"/>
          </p:cNvPicPr>
          <p:nvPr/>
        </p:nvPicPr>
        <p:blipFill>
          <a:blip r:embed="rId2" cstate="email">
            <a:lum bright="6000" contrast="6000"/>
            <a:extLst>
              <a:ext uri="{28A0092B-C50C-407E-A947-70E740481C1C}">
                <a14:useLocalDpi xmlns:a14="http://schemas.microsoft.com/office/drawing/2010/main"/>
              </a:ext>
            </a:extLst>
          </a:blip>
          <a:srcRect/>
          <a:stretch>
            <a:fillRect/>
          </a:stretch>
        </p:blipFill>
        <p:spPr bwMode="auto">
          <a:xfrm>
            <a:off x="609600" y="1066800"/>
            <a:ext cx="7620000" cy="500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3"/>
          <p:cNvSpPr txBox="1">
            <a:spLocks noChangeArrowheads="1"/>
          </p:cNvSpPr>
          <p:nvPr/>
        </p:nvSpPr>
        <p:spPr bwMode="auto">
          <a:xfrm>
            <a:off x="0" y="76200"/>
            <a:ext cx="9334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Checking for anesthesia in a skin plaque [no instrument needed—though graded Semmes-Weinstein filament preferred] [PNG, 1988]</a:t>
            </a:r>
          </a:p>
        </p:txBody>
      </p:sp>
    </p:spTree>
    <p:extLst>
      <p:ext uri="{BB962C8B-B14F-4D97-AF65-F5344CB8AC3E}">
        <p14:creationId xmlns:p14="http://schemas.microsoft.com/office/powerpoint/2010/main" val="4162814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descr="040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775" y="609600"/>
            <a:ext cx="8683626" cy="498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4"/>
          <p:cNvSpPr txBox="1">
            <a:spLocks noChangeArrowheads="1"/>
          </p:cNvSpPr>
          <p:nvPr/>
        </p:nvSpPr>
        <p:spPr bwMode="auto">
          <a:xfrm>
            <a:off x="288925" y="192088"/>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a:t>Semmes-Weinstein filaments for quantitative sensory testing</a:t>
            </a:r>
          </a:p>
        </p:txBody>
      </p:sp>
      <p:sp>
        <p:nvSpPr>
          <p:cNvPr id="82948" name="Text Box 5"/>
          <p:cNvSpPr txBox="1">
            <a:spLocks noChangeArrowheads="1"/>
          </p:cNvSpPr>
          <p:nvPr/>
        </p:nvSpPr>
        <p:spPr bwMode="auto">
          <a:xfrm>
            <a:off x="0" y="5496635"/>
            <a:ext cx="9236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  </a:t>
            </a:r>
            <a:r>
              <a:rPr lang="en-US" altLang="en-US" sz="2000" i="0" dirty="0"/>
              <a:t>The 10 gram [5.07] S-W filament, now in wide use to detect loss of protective</a:t>
            </a:r>
          </a:p>
          <a:p>
            <a:pPr eaLnBrk="1" hangingPunct="1">
              <a:spcBef>
                <a:spcPct val="0"/>
              </a:spcBef>
              <a:buFontTx/>
              <a:buNone/>
            </a:pPr>
            <a:r>
              <a:rPr lang="en-US" altLang="en-US" sz="2000" i="0" dirty="0"/>
              <a:t>sensation in diabetics’ feet, came from leprosy research using~20 filament sizes</a:t>
            </a:r>
            <a:endParaRPr lang="en-US" altLang="en-US" sz="2400" i="0" dirty="0"/>
          </a:p>
        </p:txBody>
      </p:sp>
      <p:cxnSp>
        <p:nvCxnSpPr>
          <p:cNvPr id="3" name="Straight Arrow Connector 2"/>
          <p:cNvCxnSpPr/>
          <p:nvPr/>
        </p:nvCxnSpPr>
        <p:spPr>
          <a:xfrm flipV="1">
            <a:off x="1828800" y="4495800"/>
            <a:ext cx="1600200" cy="144462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056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894273"/>
            <a:ext cx="7467600" cy="51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Box 2"/>
          <p:cNvSpPr txBox="1">
            <a:spLocks noChangeArrowheads="1"/>
          </p:cNvSpPr>
          <p:nvPr/>
        </p:nvSpPr>
        <p:spPr bwMode="auto">
          <a:xfrm>
            <a:off x="38100" y="73025"/>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 Skilled user of Semmes-Weinstein filament set in sensory testing</a:t>
            </a:r>
          </a:p>
          <a:p>
            <a:pPr eaLnBrk="1" hangingPunct="1">
              <a:spcBef>
                <a:spcPct val="0"/>
              </a:spcBef>
              <a:buFontTx/>
              <a:buNone/>
            </a:pPr>
            <a:r>
              <a:rPr lang="en-US" altLang="en-US" sz="2400" i="0" dirty="0"/>
              <a:t>	</a:t>
            </a:r>
            <a:r>
              <a:rPr lang="en-US" altLang="en-US" sz="2400" i="0" dirty="0" smtClean="0"/>
              <a:t>[</a:t>
            </a:r>
            <a:r>
              <a:rPr lang="en-US" altLang="en-US" sz="2400" dirty="0"/>
              <a:t>Tracy Carroll PT, </a:t>
            </a:r>
            <a:r>
              <a:rPr lang="en-US" altLang="en-US" sz="2400" dirty="0" smtClean="0"/>
              <a:t>MPH at Arizona leprosy clinic]</a:t>
            </a:r>
            <a:endParaRPr lang="en-US" altLang="en-US" sz="2400" dirty="0"/>
          </a:p>
        </p:txBody>
      </p:sp>
      <p:sp>
        <p:nvSpPr>
          <p:cNvPr id="84996" name="TextBox 1"/>
          <p:cNvSpPr txBox="1">
            <a:spLocks noChangeArrowheads="1"/>
          </p:cNvSpPr>
          <p:nvPr/>
        </p:nvSpPr>
        <p:spPr bwMode="auto">
          <a:xfrm flipH="1">
            <a:off x="1219200" y="5562600"/>
            <a:ext cx="2316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Filament set  </a:t>
            </a:r>
          </a:p>
        </p:txBody>
      </p:sp>
    </p:spTree>
    <p:extLst>
      <p:ext uri="{BB962C8B-B14F-4D97-AF65-F5344CB8AC3E}">
        <p14:creationId xmlns:p14="http://schemas.microsoft.com/office/powerpoint/2010/main" val="2230592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descr="041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11675" y="76200"/>
            <a:ext cx="3962400" cy="602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5"/>
          <p:cNvSpPr txBox="1">
            <a:spLocks noChangeArrowheads="1"/>
          </p:cNvSpPr>
          <p:nvPr/>
        </p:nvSpPr>
        <p:spPr bwMode="auto">
          <a:xfrm>
            <a:off x="1" y="2"/>
            <a:ext cx="41910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0" dirty="0"/>
              <a:t>Slit-skin smear technique</a:t>
            </a:r>
          </a:p>
          <a:p>
            <a:pPr eaLnBrk="1" hangingPunct="1">
              <a:spcBef>
                <a:spcPct val="0"/>
              </a:spcBef>
              <a:buFontTx/>
              <a:buNone/>
            </a:pPr>
            <a:endParaRPr lang="en-US" altLang="en-US" sz="2000" i="0" dirty="0"/>
          </a:p>
          <a:p>
            <a:pPr eaLnBrk="1" hangingPunct="1">
              <a:spcBef>
                <a:spcPct val="0"/>
              </a:spcBef>
            </a:pPr>
            <a:r>
              <a:rPr lang="en-US" altLang="en-US" sz="2000" i="0" dirty="0" smtClean="0"/>
              <a:t> Pressure [very firm] </a:t>
            </a:r>
            <a:r>
              <a:rPr lang="en-US" altLang="en-US" sz="2000" i="0" dirty="0"/>
              <a:t>= </a:t>
            </a:r>
            <a:r>
              <a:rPr lang="en-US" altLang="en-US" sz="2000" i="0" dirty="0" smtClean="0"/>
              <a:t>hemostasis and </a:t>
            </a:r>
            <a:r>
              <a:rPr lang="en-US" altLang="en-US" sz="2000" i="0" dirty="0"/>
              <a:t>“anesthesia”</a:t>
            </a:r>
          </a:p>
          <a:p>
            <a:pPr eaLnBrk="1" hangingPunct="1">
              <a:spcBef>
                <a:spcPct val="0"/>
              </a:spcBef>
            </a:pPr>
            <a:endParaRPr lang="en-US" altLang="en-US" sz="2000" i="0" dirty="0"/>
          </a:p>
          <a:p>
            <a:pPr eaLnBrk="1" hangingPunct="1">
              <a:spcBef>
                <a:spcPct val="0"/>
              </a:spcBef>
            </a:pPr>
            <a:r>
              <a:rPr lang="en-US" altLang="en-US" sz="2000" i="0" dirty="0" smtClean="0"/>
              <a:t> With </a:t>
            </a:r>
            <a:r>
              <a:rPr lang="en-US" altLang="en-US" sz="2000" i="0" dirty="0"/>
              <a:t>a No. 15 scalpel, </a:t>
            </a:r>
            <a:r>
              <a:rPr lang="en-US" altLang="en-US" sz="2000" i="0" dirty="0" smtClean="0"/>
              <a:t>make     incisions 8 </a:t>
            </a:r>
            <a:r>
              <a:rPr lang="en-US" altLang="en-US" sz="2000" i="0" dirty="0"/>
              <a:t>mm long x 4 mm </a:t>
            </a:r>
            <a:r>
              <a:rPr lang="en-US" altLang="en-US" sz="2000" i="0" dirty="0" smtClean="0"/>
              <a:t>deep at </a:t>
            </a:r>
            <a:r>
              <a:rPr lang="en-US" altLang="en-US" sz="2000" i="0" dirty="0"/>
              <a:t>6 </a:t>
            </a:r>
            <a:r>
              <a:rPr lang="en-US" altLang="en-US" sz="2000" i="0" dirty="0" smtClean="0"/>
              <a:t>standard sites:</a:t>
            </a:r>
            <a:endParaRPr lang="en-US" altLang="en-US" sz="2000" i="0" dirty="0"/>
          </a:p>
          <a:p>
            <a:pPr eaLnBrk="1" hangingPunct="1">
              <a:spcBef>
                <a:spcPct val="0"/>
              </a:spcBef>
              <a:buFontTx/>
              <a:buNone/>
            </a:pPr>
            <a:r>
              <a:rPr lang="en-US" altLang="en-US" sz="2000" i="0" dirty="0"/>
              <a:t>   </a:t>
            </a:r>
            <a:r>
              <a:rPr lang="en-US" altLang="en-US" sz="2000" i="0" dirty="0" smtClean="0"/>
              <a:t>ear lobes, elbows, and </a:t>
            </a:r>
            <a:r>
              <a:rPr lang="en-US" altLang="en-US" sz="2000" i="0" dirty="0"/>
              <a:t>knees </a:t>
            </a:r>
            <a:r>
              <a:rPr lang="en-US" altLang="en-US" sz="2000" i="0" dirty="0" smtClean="0"/>
              <a:t>	bilaterally</a:t>
            </a:r>
            <a:r>
              <a:rPr lang="en-US" altLang="en-US" sz="2000" i="0" dirty="0"/>
              <a:t>.</a:t>
            </a:r>
          </a:p>
          <a:p>
            <a:pPr eaLnBrk="1" hangingPunct="1">
              <a:spcBef>
                <a:spcPct val="0"/>
              </a:spcBef>
            </a:pPr>
            <a:endParaRPr lang="en-US" altLang="en-US" sz="2000" i="0" dirty="0"/>
          </a:p>
          <a:p>
            <a:pPr eaLnBrk="1" hangingPunct="1">
              <a:spcBef>
                <a:spcPct val="0"/>
              </a:spcBef>
            </a:pPr>
            <a:r>
              <a:rPr lang="en-US" altLang="en-US" sz="2000" i="0" dirty="0" smtClean="0"/>
              <a:t> Apply </a:t>
            </a:r>
            <a:r>
              <a:rPr lang="en-US" altLang="en-US" sz="2000" i="0" dirty="0"/>
              <a:t>the “interstitial fluid”</a:t>
            </a:r>
          </a:p>
          <a:p>
            <a:pPr eaLnBrk="1" hangingPunct="1">
              <a:spcBef>
                <a:spcPct val="0"/>
              </a:spcBef>
              <a:buFontTx/>
              <a:buNone/>
            </a:pPr>
            <a:r>
              <a:rPr lang="en-US" altLang="en-US" sz="2000" i="0" dirty="0"/>
              <a:t> </a:t>
            </a:r>
            <a:r>
              <a:rPr lang="en-US" altLang="en-US" sz="2000" i="0" dirty="0" smtClean="0"/>
              <a:t>  to </a:t>
            </a:r>
            <a:r>
              <a:rPr lang="en-US" altLang="en-US" sz="2000" i="0" dirty="0"/>
              <a:t>glass slide, </a:t>
            </a:r>
            <a:r>
              <a:rPr lang="en-US" altLang="en-US" sz="2000" i="0" dirty="0" smtClean="0"/>
              <a:t>then air dry.</a:t>
            </a:r>
            <a:endParaRPr lang="en-US" altLang="en-US" sz="2000" i="0" dirty="0"/>
          </a:p>
          <a:p>
            <a:pPr eaLnBrk="1" hangingPunct="1">
              <a:spcBef>
                <a:spcPct val="0"/>
              </a:spcBef>
            </a:pPr>
            <a:endParaRPr lang="en-US" altLang="en-US" sz="2000" i="0" dirty="0"/>
          </a:p>
          <a:p>
            <a:pPr eaLnBrk="1" hangingPunct="1">
              <a:spcBef>
                <a:spcPct val="0"/>
              </a:spcBef>
            </a:pPr>
            <a:r>
              <a:rPr lang="en-US" altLang="en-US" sz="2000" i="0" dirty="0" smtClean="0"/>
              <a:t> AFB </a:t>
            </a:r>
            <a:r>
              <a:rPr lang="en-US" altLang="en-US" sz="2000" i="0" dirty="0"/>
              <a:t>stain </a:t>
            </a:r>
            <a:r>
              <a:rPr lang="en-US" altLang="en-US" sz="2000" i="0" dirty="0" smtClean="0"/>
              <a:t>[</a:t>
            </a:r>
            <a:r>
              <a:rPr lang="en-US" altLang="en-US" sz="2000" dirty="0" smtClean="0"/>
              <a:t>similar to sputum for </a:t>
            </a:r>
            <a:r>
              <a:rPr lang="en-US" altLang="en-US" sz="2000" i="0" dirty="0" smtClean="0"/>
              <a:t>  	</a:t>
            </a:r>
            <a:r>
              <a:rPr lang="en-US" altLang="en-US" sz="2000" i="1" dirty="0" smtClean="0"/>
              <a:t>M</a:t>
            </a:r>
            <a:r>
              <a:rPr lang="en-US" altLang="en-US" sz="2000" i="1" dirty="0"/>
              <a:t>. tbc</a:t>
            </a:r>
            <a:r>
              <a:rPr lang="en-US" altLang="en-US" sz="2000" i="0" dirty="0"/>
              <a:t>]</a:t>
            </a:r>
          </a:p>
          <a:p>
            <a:pPr eaLnBrk="1" hangingPunct="1">
              <a:spcBef>
                <a:spcPct val="0"/>
              </a:spcBef>
            </a:pPr>
            <a:endParaRPr lang="en-US" altLang="en-US" sz="2000" i="0" dirty="0"/>
          </a:p>
          <a:p>
            <a:pPr eaLnBrk="1" hangingPunct="1">
              <a:spcBef>
                <a:spcPct val="0"/>
              </a:spcBef>
            </a:pPr>
            <a:r>
              <a:rPr lang="en-US" altLang="en-US" sz="2000" i="0" dirty="0" smtClean="0"/>
              <a:t> Count </a:t>
            </a:r>
            <a:r>
              <a:rPr lang="en-US" altLang="en-US" sz="2000" i="0" dirty="0"/>
              <a:t>AFB on log scale,</a:t>
            </a:r>
          </a:p>
          <a:p>
            <a:pPr eaLnBrk="1" hangingPunct="1">
              <a:spcBef>
                <a:spcPct val="0"/>
              </a:spcBef>
              <a:buFontTx/>
              <a:buNone/>
            </a:pPr>
            <a:r>
              <a:rPr lang="en-US" altLang="en-US" sz="2000" i="0" dirty="0"/>
              <a:t>   from 1+ to 6 </a:t>
            </a:r>
            <a:r>
              <a:rPr lang="en-US" altLang="en-US" sz="2000" i="0" dirty="0" smtClean="0"/>
              <a:t>+ </a:t>
            </a:r>
            <a:endParaRPr lang="en-US" altLang="en-US" sz="2000" i="0" dirty="0"/>
          </a:p>
        </p:txBody>
      </p:sp>
      <p:sp>
        <p:nvSpPr>
          <p:cNvPr id="87044" name="Text Box 6"/>
          <p:cNvSpPr txBox="1">
            <a:spLocks noChangeArrowheads="1"/>
          </p:cNvSpPr>
          <p:nvPr/>
        </p:nvSpPr>
        <p:spPr bwMode="auto">
          <a:xfrm>
            <a:off x="212725" y="6384925"/>
            <a:ext cx="3749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0" dirty="0"/>
              <a:t>Photo, Arizona Hansen’s Clinic, R. Pust</a:t>
            </a:r>
          </a:p>
        </p:txBody>
      </p:sp>
      <p:sp>
        <p:nvSpPr>
          <p:cNvPr id="87045" name="Text Box 7"/>
          <p:cNvSpPr txBox="1">
            <a:spLocks noChangeArrowheads="1"/>
          </p:cNvSpPr>
          <p:nvPr/>
        </p:nvSpPr>
        <p:spPr bwMode="auto">
          <a:xfrm>
            <a:off x="6308725" y="531812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i="0"/>
          </a:p>
        </p:txBody>
      </p:sp>
    </p:spTree>
    <p:extLst>
      <p:ext uri="{BB962C8B-B14F-4D97-AF65-F5344CB8AC3E}">
        <p14:creationId xmlns:p14="http://schemas.microsoft.com/office/powerpoint/2010/main" val="2392443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2057400" y="457200"/>
            <a:ext cx="5530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0" u="sng"/>
              <a:t>Slit Skin Smears: Log Scale</a:t>
            </a:r>
          </a:p>
        </p:txBody>
      </p:sp>
      <p:sp>
        <p:nvSpPr>
          <p:cNvPr id="89091" name="Text Box 4"/>
          <p:cNvSpPr txBox="1">
            <a:spLocks noChangeArrowheads="1"/>
          </p:cNvSpPr>
          <p:nvPr/>
        </p:nvSpPr>
        <p:spPr bwMode="auto">
          <a:xfrm>
            <a:off x="1279525" y="1487488"/>
            <a:ext cx="6176963"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50000"/>
              </a:spcAft>
              <a:buFontTx/>
              <a:buNone/>
            </a:pPr>
            <a:r>
              <a:rPr lang="en-US" altLang="en-US" sz="2400" b="1" i="0"/>
              <a:t>0	=	NONE FOUND IN 100	OIF</a:t>
            </a:r>
          </a:p>
          <a:p>
            <a:pPr eaLnBrk="1" hangingPunct="1">
              <a:spcBef>
                <a:spcPct val="0"/>
              </a:spcBef>
              <a:spcAft>
                <a:spcPct val="50000"/>
              </a:spcAft>
              <a:buFontTx/>
              <a:buNone/>
            </a:pPr>
            <a:r>
              <a:rPr lang="en-US" altLang="en-US" sz="2400" b="1" i="0"/>
              <a:t>1+	=	1-10		PER 100	OIF</a:t>
            </a:r>
          </a:p>
          <a:p>
            <a:pPr eaLnBrk="1" hangingPunct="1">
              <a:spcBef>
                <a:spcPct val="0"/>
              </a:spcBef>
              <a:spcAft>
                <a:spcPct val="50000"/>
              </a:spcAft>
              <a:buFontTx/>
              <a:buNone/>
            </a:pPr>
            <a:r>
              <a:rPr lang="en-US" altLang="en-US" sz="2400" b="1" i="0"/>
              <a:t>2+	=	1-10		PER 10	OIF</a:t>
            </a:r>
          </a:p>
          <a:p>
            <a:pPr eaLnBrk="1" hangingPunct="1">
              <a:spcBef>
                <a:spcPct val="0"/>
              </a:spcBef>
              <a:spcAft>
                <a:spcPct val="50000"/>
              </a:spcAft>
              <a:buFontTx/>
              <a:buNone/>
            </a:pPr>
            <a:r>
              <a:rPr lang="en-US" altLang="en-US" sz="2400" b="1" i="0"/>
              <a:t>3+	=	1-10		PER		OIF</a:t>
            </a:r>
          </a:p>
          <a:p>
            <a:pPr eaLnBrk="1" hangingPunct="1">
              <a:spcBef>
                <a:spcPct val="0"/>
              </a:spcBef>
              <a:spcAft>
                <a:spcPct val="50000"/>
              </a:spcAft>
              <a:buFontTx/>
              <a:buNone/>
            </a:pPr>
            <a:r>
              <a:rPr lang="en-US" altLang="en-US" sz="2400" b="1" i="0"/>
              <a:t>4+	=	10-100	PER		OIF</a:t>
            </a:r>
          </a:p>
          <a:p>
            <a:pPr eaLnBrk="1" hangingPunct="1">
              <a:spcBef>
                <a:spcPct val="0"/>
              </a:spcBef>
              <a:spcAft>
                <a:spcPct val="50000"/>
              </a:spcAft>
              <a:buFontTx/>
              <a:buNone/>
            </a:pPr>
            <a:r>
              <a:rPr lang="en-US" altLang="en-US" sz="2400" b="1" i="0"/>
              <a:t>5+	=	100-1000	PER		OIF</a:t>
            </a:r>
          </a:p>
          <a:p>
            <a:pPr eaLnBrk="1" hangingPunct="1">
              <a:spcBef>
                <a:spcPct val="0"/>
              </a:spcBef>
              <a:spcAft>
                <a:spcPct val="50000"/>
              </a:spcAft>
              <a:buFontTx/>
              <a:buNone/>
            </a:pPr>
            <a:r>
              <a:rPr lang="en-US" altLang="en-US" sz="2400" b="1" i="0"/>
              <a:t>6+	=	1000+		PER		OIF</a:t>
            </a:r>
          </a:p>
          <a:p>
            <a:pPr eaLnBrk="1" hangingPunct="1">
              <a:spcBef>
                <a:spcPct val="0"/>
              </a:spcBef>
              <a:buFontTx/>
              <a:buNone/>
            </a:pPr>
            <a:endParaRPr lang="en-US" altLang="en-US" sz="2400" b="1" i="0"/>
          </a:p>
          <a:p>
            <a:pPr eaLnBrk="1" hangingPunct="1">
              <a:spcBef>
                <a:spcPct val="0"/>
              </a:spcBef>
              <a:buFontTx/>
              <a:buNone/>
            </a:pPr>
            <a:r>
              <a:rPr lang="en-US" altLang="en-US" sz="2400" b="1" i="0"/>
              <a:t>(OIF = OIL IMMERSION FIELD)</a:t>
            </a:r>
          </a:p>
        </p:txBody>
      </p:sp>
    </p:spTree>
    <p:extLst>
      <p:ext uri="{BB962C8B-B14F-4D97-AF65-F5344CB8AC3E}">
        <p14:creationId xmlns:p14="http://schemas.microsoft.com/office/powerpoint/2010/main" val="32390899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045a"/>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81200" y="2286000"/>
            <a:ext cx="6629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4"/>
          <p:cNvSpPr>
            <a:spLocks noChangeArrowheads="1"/>
          </p:cNvSpPr>
          <p:nvPr/>
        </p:nvSpPr>
        <p:spPr bwMode="auto">
          <a:xfrm>
            <a:off x="228600" y="152400"/>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solidFill>
                  <a:srgbClr val="FF0000"/>
                </a:solidFill>
              </a:rPr>
              <a:t>Punch biopsy [4 mm] </a:t>
            </a:r>
            <a:r>
              <a:rPr lang="en-US" altLang="en-US" sz="2400" i="0" dirty="0"/>
              <a:t>may be used to confirm or to classify leprosy where </a:t>
            </a:r>
            <a:r>
              <a:rPr lang="en-US" altLang="en-US" sz="2400" i="0" dirty="0">
                <a:solidFill>
                  <a:srgbClr val="FF0000"/>
                </a:solidFill>
              </a:rPr>
              <a:t>histologist is available</a:t>
            </a:r>
            <a:r>
              <a:rPr lang="en-US" altLang="en-US" sz="2400" i="0" dirty="0"/>
              <a:t>, but </a:t>
            </a:r>
            <a:r>
              <a:rPr lang="en-US" altLang="en-US" sz="2400" i="0" dirty="0" smtClean="0"/>
              <a:t>biopsy [and especially PCR] </a:t>
            </a:r>
            <a:r>
              <a:rPr lang="en-US" altLang="en-US" sz="2400" dirty="0" smtClean="0"/>
              <a:t>are</a:t>
            </a:r>
            <a:r>
              <a:rPr lang="en-US" altLang="en-US" sz="2400" i="0" dirty="0" smtClean="0"/>
              <a:t> not </a:t>
            </a:r>
            <a:r>
              <a:rPr lang="en-US" altLang="en-US" sz="2400" i="0" dirty="0"/>
              <a:t>mandatory </a:t>
            </a:r>
            <a:r>
              <a:rPr lang="en-US" altLang="en-US" sz="2400" i="0" dirty="0" smtClean="0"/>
              <a:t>tests.  Thus </a:t>
            </a:r>
            <a:r>
              <a:rPr lang="en-US" altLang="en-US" sz="2400" dirty="0" smtClean="0"/>
              <a:t>they are</a:t>
            </a:r>
            <a:r>
              <a:rPr lang="en-US" altLang="en-US" sz="2400" i="0" dirty="0" smtClean="0"/>
              <a:t> rarely used in low-resource settings.</a:t>
            </a:r>
            <a:endParaRPr lang="en-US" altLang="en-US" sz="2400" i="0" dirty="0"/>
          </a:p>
        </p:txBody>
      </p:sp>
    </p:spTree>
    <p:extLst>
      <p:ext uri="{BB962C8B-B14F-4D97-AF65-F5344CB8AC3E}">
        <p14:creationId xmlns:p14="http://schemas.microsoft.com/office/powerpoint/2010/main" val="309878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5800" y="1981200"/>
            <a:ext cx="8153400" cy="1619250"/>
          </a:xfrm>
        </p:spPr>
        <p:txBody>
          <a:bodyPr/>
          <a:lstStyle/>
          <a:p>
            <a:r>
              <a:rPr lang="en-US" altLang="en-US" dirty="0" smtClean="0"/>
              <a:t>Leprosy in Clinical Practice </a:t>
            </a:r>
            <a:br>
              <a:rPr lang="en-US" altLang="en-US" dirty="0" smtClean="0"/>
            </a:br>
            <a:r>
              <a:rPr lang="en-US" altLang="en-US" dirty="0" smtClean="0"/>
              <a:t/>
            </a:r>
            <a:br>
              <a:rPr lang="en-US" altLang="en-US" dirty="0" smtClean="0"/>
            </a:br>
            <a:r>
              <a:rPr lang="en-US" altLang="en-US" sz="3600" i="1" dirty="0" smtClean="0">
                <a:solidFill>
                  <a:srgbClr val="FF0000"/>
                </a:solidFill>
              </a:rPr>
              <a:t>Recognition, Regimens, Reactions, Rehabilitation and Resources </a:t>
            </a:r>
            <a:r>
              <a:rPr lang="en-US" altLang="en-US" sz="3600" dirty="0" smtClean="0"/>
              <a:t/>
            </a:r>
            <a:br>
              <a:rPr lang="en-US" altLang="en-US" sz="3600" dirty="0" smtClean="0"/>
            </a:br>
            <a:r>
              <a:rPr lang="en-US" altLang="en-US" sz="3600" dirty="0" smtClean="0"/>
              <a:t>…in the USA and Around the World</a:t>
            </a:r>
            <a:br>
              <a:rPr lang="en-US" altLang="en-US" sz="3600" dirty="0" smtClean="0"/>
            </a:br>
            <a:r>
              <a:rPr lang="en-US" altLang="en-US" sz="3600" dirty="0" smtClean="0"/>
              <a:t/>
            </a:r>
            <a:br>
              <a:rPr lang="en-US" altLang="en-US" sz="3600" dirty="0" smtClean="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8435" name="Subtitle 2"/>
          <p:cNvSpPr>
            <a:spLocks noGrp="1"/>
          </p:cNvSpPr>
          <p:nvPr>
            <p:ph type="subTitle" idx="1"/>
          </p:nvPr>
        </p:nvSpPr>
        <p:spPr>
          <a:xfrm>
            <a:off x="1371600" y="3200400"/>
            <a:ext cx="6400800" cy="3048000"/>
          </a:xfrm>
        </p:spPr>
        <p:txBody>
          <a:bodyPr/>
          <a:lstStyle/>
          <a:p>
            <a:r>
              <a:rPr lang="en-US" altLang="en-US" sz="2800" smtClean="0"/>
              <a:t>Ronald Pust MD</a:t>
            </a:r>
          </a:p>
          <a:p>
            <a:r>
              <a:rPr lang="en-US" altLang="en-US" sz="2800" smtClean="0"/>
              <a:t>Tracy Carroll, PT,MPH</a:t>
            </a:r>
          </a:p>
          <a:p>
            <a:r>
              <a:rPr lang="en-US" altLang="en-US" sz="2800" smtClean="0"/>
              <a:t>Ronald Favors, Cert. Orthotist</a:t>
            </a:r>
          </a:p>
          <a:p>
            <a:r>
              <a:rPr lang="en-US" altLang="en-US" sz="2800" smtClean="0"/>
              <a:t> NHDP Arizona Clinic  at…</a:t>
            </a:r>
          </a:p>
          <a:p>
            <a:r>
              <a:rPr lang="en-US" altLang="en-US" sz="2800" smtClean="0"/>
              <a:t>Wesley Community Health Center</a:t>
            </a:r>
          </a:p>
          <a:p>
            <a:r>
              <a:rPr lang="en-US" altLang="en-US" sz="2800" smtClean="0"/>
              <a:t>Phoenix, Arizona</a:t>
            </a:r>
          </a:p>
          <a:p>
            <a:endParaRPr lang="en-US" altLang="en-US" sz="3600" smtClean="0"/>
          </a:p>
        </p:txBody>
      </p:sp>
    </p:spTree>
    <p:extLst>
      <p:ext uri="{BB962C8B-B14F-4D97-AF65-F5344CB8AC3E}">
        <p14:creationId xmlns:p14="http://schemas.microsoft.com/office/powerpoint/2010/main" val="3683565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1219200" y="152400"/>
            <a:ext cx="7705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0" u="sng"/>
              <a:t>SKIN  BIOPSIES IN LEPROSY</a:t>
            </a:r>
          </a:p>
        </p:txBody>
      </p:sp>
      <p:sp>
        <p:nvSpPr>
          <p:cNvPr id="91139" name="Text Box 4"/>
          <p:cNvSpPr txBox="1">
            <a:spLocks noChangeArrowheads="1"/>
          </p:cNvSpPr>
          <p:nvPr/>
        </p:nvSpPr>
        <p:spPr bwMode="auto">
          <a:xfrm>
            <a:off x="457200" y="741115"/>
            <a:ext cx="81534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800" b="1" i="0" dirty="0"/>
              <a:t>PUNCH BIOPSY:  4-6 MM (IN FACE, 2-3 MM)</a:t>
            </a:r>
          </a:p>
          <a:p>
            <a:pPr eaLnBrk="1" hangingPunct="1">
              <a:spcBef>
                <a:spcPct val="50000"/>
              </a:spcBef>
            </a:pPr>
            <a:r>
              <a:rPr lang="en-US" altLang="en-US" sz="2800" b="1" i="0" dirty="0"/>
              <a:t>MUST BE DEEP ENOUGH TO </a:t>
            </a:r>
            <a:r>
              <a:rPr lang="en-US" altLang="en-US" sz="2800" b="1" i="0" dirty="0">
                <a:solidFill>
                  <a:srgbClr val="FF0000"/>
                </a:solidFill>
              </a:rPr>
              <a:t>INCLUDE SUBCUTANEOUS TISSUE AND FAT</a:t>
            </a:r>
          </a:p>
          <a:p>
            <a:pPr eaLnBrk="1" hangingPunct="1">
              <a:spcBef>
                <a:spcPct val="50000"/>
              </a:spcBef>
            </a:pPr>
            <a:r>
              <a:rPr lang="en-US" altLang="en-US" sz="2800" b="1" i="0" dirty="0"/>
              <a:t>FIX PROMPTLY IN AT LEAST 10 VOLUMES OF 10% </a:t>
            </a:r>
            <a:r>
              <a:rPr lang="en-US" altLang="en-US" sz="2800" b="1" i="0" dirty="0" smtClean="0"/>
              <a:t>FORMALIN  [10 -30 ml]</a:t>
            </a:r>
            <a:endParaRPr lang="en-US" altLang="en-US" sz="2800" b="1" i="0" dirty="0"/>
          </a:p>
          <a:p>
            <a:pPr eaLnBrk="1" hangingPunct="1">
              <a:spcBef>
                <a:spcPct val="50000"/>
              </a:spcBef>
            </a:pPr>
            <a:r>
              <a:rPr lang="en-US" altLang="en-US" sz="2800" b="1" i="0" dirty="0"/>
              <a:t>MAIL [at no </a:t>
            </a:r>
            <a:r>
              <a:rPr lang="en-US" altLang="en-US" sz="2800" b="1" i="0" dirty="0" smtClean="0"/>
              <a:t>charge for histology] </a:t>
            </a:r>
            <a:r>
              <a:rPr lang="en-US" altLang="en-US" sz="2800" b="1" i="0" dirty="0"/>
              <a:t>to:</a:t>
            </a:r>
          </a:p>
          <a:p>
            <a:pPr eaLnBrk="1" hangingPunct="1">
              <a:spcBef>
                <a:spcPct val="50000"/>
              </a:spcBef>
              <a:buFontTx/>
              <a:buNone/>
            </a:pPr>
            <a:r>
              <a:rPr lang="en-US" altLang="en-US" sz="2800" b="1" i="0" dirty="0"/>
              <a:t>     NATIONAL HANSEN’S DISEASE PROGRAM    	1770 Physicians Park Drive </a:t>
            </a:r>
            <a:r>
              <a:rPr lang="en-US" altLang="en-US" sz="2800" dirty="0" smtClean="0"/>
              <a:t>[</a:t>
            </a:r>
            <a:r>
              <a:rPr lang="en-US" altLang="en-US" sz="2800" dirty="0" err="1" smtClean="0"/>
              <a:t>attn:</a:t>
            </a:r>
            <a:r>
              <a:rPr lang="en-US" altLang="en-US" sz="2800" dirty="0" smtClean="0"/>
              <a:t> lab]</a:t>
            </a:r>
            <a:r>
              <a:rPr lang="en-US" altLang="en-US" sz="2800" b="1" i="0" dirty="0" smtClean="0"/>
              <a:t>                   </a:t>
            </a:r>
            <a:r>
              <a:rPr lang="en-US" altLang="en-US" sz="2800" b="1" i="0" dirty="0"/>
              <a:t>	Baton Rouge, LA 70816 </a:t>
            </a:r>
          </a:p>
          <a:p>
            <a:pPr lvl="2" eaLnBrk="1" hangingPunct="1">
              <a:spcBef>
                <a:spcPts val="0"/>
              </a:spcBef>
              <a:buFontTx/>
              <a:buNone/>
            </a:pPr>
            <a:r>
              <a:rPr lang="en-US" altLang="en-US" sz="2800" b="1" i="0" dirty="0" smtClean="0">
                <a:solidFill>
                  <a:srgbClr val="FF0000"/>
                </a:solidFill>
              </a:rPr>
              <a:t>1-800-642-2477 </a:t>
            </a:r>
            <a:r>
              <a:rPr lang="en-US" altLang="en-US" sz="2800" b="1" i="0" dirty="0">
                <a:solidFill>
                  <a:srgbClr val="FF0000"/>
                </a:solidFill>
              </a:rPr>
              <a:t>Toll-free for all </a:t>
            </a:r>
            <a:r>
              <a:rPr lang="en-US" altLang="en-US" sz="2800" b="1" i="0" dirty="0" smtClean="0">
                <a:solidFill>
                  <a:srgbClr val="FF0000"/>
                </a:solidFill>
              </a:rPr>
              <a:t>consults</a:t>
            </a:r>
            <a:endParaRPr lang="en-US" altLang="en-US" sz="2800" b="1" i="0" dirty="0">
              <a:solidFill>
                <a:srgbClr val="FF0000"/>
              </a:solidFill>
            </a:endParaRPr>
          </a:p>
          <a:p>
            <a:pPr eaLnBrk="1" hangingPunct="1">
              <a:spcBef>
                <a:spcPct val="50000"/>
              </a:spcBef>
              <a:buFontTx/>
              <a:buNone/>
            </a:pPr>
            <a:endParaRPr lang="en-US" altLang="en-US" sz="2800" b="1" i="0" dirty="0">
              <a:solidFill>
                <a:srgbClr val="FF0000"/>
              </a:solidFill>
            </a:endParaRPr>
          </a:p>
        </p:txBody>
      </p:sp>
    </p:spTree>
    <p:extLst>
      <p:ext uri="{BB962C8B-B14F-4D97-AF65-F5344CB8AC3E}">
        <p14:creationId xmlns:p14="http://schemas.microsoft.com/office/powerpoint/2010/main" val="2905153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5"/>
          <p:cNvSpPr txBox="1">
            <a:spLocks noChangeArrowheads="1"/>
          </p:cNvSpPr>
          <p:nvPr/>
        </p:nvSpPr>
        <p:spPr bwMode="auto">
          <a:xfrm>
            <a:off x="1031875" y="857250"/>
            <a:ext cx="75787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t>PAUCIBACILLARY [PB]</a:t>
            </a:r>
            <a:r>
              <a:rPr lang="en-US" altLang="en-US" sz="2000" i="0" dirty="0"/>
              <a:t>:  Rx 2 drugs for 6 Months </a:t>
            </a:r>
          </a:p>
          <a:p>
            <a:pPr eaLnBrk="1" hangingPunct="1">
              <a:spcBef>
                <a:spcPct val="0"/>
              </a:spcBef>
              <a:buFontTx/>
              <a:buNone/>
            </a:pPr>
            <a:r>
              <a:rPr lang="en-US" altLang="en-US" sz="2000" i="0" dirty="0"/>
              <a:t>  </a:t>
            </a:r>
            <a:r>
              <a:rPr lang="en-US" altLang="en-US" sz="2000" i="0" dirty="0" err="1"/>
              <a:t>Dapsone</a:t>
            </a:r>
            <a:r>
              <a:rPr lang="en-US" altLang="en-US" sz="2000" i="0" dirty="0"/>
              <a:t>  100 mg daily</a:t>
            </a:r>
          </a:p>
          <a:p>
            <a:pPr eaLnBrk="1" hangingPunct="1">
              <a:spcBef>
                <a:spcPct val="0"/>
              </a:spcBef>
              <a:buFontTx/>
              <a:buNone/>
            </a:pPr>
            <a:r>
              <a:rPr lang="en-US" altLang="en-US" sz="2000" i="0" dirty="0"/>
              <a:t>  Rifampin  600 mg monthly</a:t>
            </a:r>
          </a:p>
          <a:p>
            <a:pPr eaLnBrk="1" hangingPunct="1">
              <a:spcBef>
                <a:spcPct val="0"/>
              </a:spcBef>
              <a:buFontTx/>
              <a:buNone/>
            </a:pPr>
            <a:r>
              <a:rPr lang="en-US" altLang="en-US" sz="2000" i="0" dirty="0">
                <a:solidFill>
                  <a:srgbClr val="FF0000"/>
                </a:solidFill>
              </a:rPr>
              <a:t>2018: WHO proposes the 3 MB drugs/12 </a:t>
            </a:r>
            <a:r>
              <a:rPr lang="en-US" altLang="en-US" sz="2000" i="0" dirty="0" smtClean="0">
                <a:solidFill>
                  <a:srgbClr val="FF0000"/>
                </a:solidFill>
              </a:rPr>
              <a:t>months </a:t>
            </a:r>
            <a:r>
              <a:rPr lang="en-US" altLang="en-US" sz="2000" dirty="0" smtClean="0">
                <a:solidFill>
                  <a:srgbClr val="FF0000"/>
                </a:solidFill>
              </a:rPr>
              <a:t>regimen</a:t>
            </a:r>
            <a:r>
              <a:rPr lang="en-US" altLang="en-US" sz="2000" i="0" dirty="0" smtClean="0">
                <a:solidFill>
                  <a:srgbClr val="FF0000"/>
                </a:solidFill>
              </a:rPr>
              <a:t> </a:t>
            </a:r>
            <a:r>
              <a:rPr lang="en-US" altLang="en-US" sz="2000" i="0" dirty="0">
                <a:solidFill>
                  <a:srgbClr val="FF0000"/>
                </a:solidFill>
              </a:rPr>
              <a:t>for</a:t>
            </a:r>
          </a:p>
          <a:p>
            <a:pPr eaLnBrk="1" hangingPunct="1">
              <a:spcBef>
                <a:spcPct val="0"/>
              </a:spcBef>
              <a:buFontTx/>
              <a:buNone/>
            </a:pPr>
            <a:r>
              <a:rPr lang="en-US" altLang="en-US" sz="2000" i="0" dirty="0">
                <a:solidFill>
                  <a:srgbClr val="FF0000"/>
                </a:solidFill>
              </a:rPr>
              <a:t> </a:t>
            </a:r>
            <a:r>
              <a:rPr lang="en-US" altLang="en-US" sz="2000" i="1" u="sng" dirty="0">
                <a:solidFill>
                  <a:srgbClr val="FF0000"/>
                </a:solidFill>
              </a:rPr>
              <a:t> ALL </a:t>
            </a:r>
            <a:r>
              <a:rPr lang="en-US" altLang="en-US" sz="2000" i="0" dirty="0">
                <a:solidFill>
                  <a:srgbClr val="FF0000"/>
                </a:solidFill>
              </a:rPr>
              <a:t>new </a:t>
            </a:r>
            <a:r>
              <a:rPr lang="en-US" altLang="en-US" sz="2000" i="0" dirty="0" smtClean="0">
                <a:solidFill>
                  <a:srgbClr val="FF0000"/>
                </a:solidFill>
              </a:rPr>
              <a:t>cases:  </a:t>
            </a:r>
            <a:r>
              <a:rPr lang="en-US" altLang="en-US" sz="2000" i="0" dirty="0">
                <a:solidFill>
                  <a:srgbClr val="FF0000"/>
                </a:solidFill>
              </a:rPr>
              <a:t>MB </a:t>
            </a:r>
            <a:r>
              <a:rPr lang="en-US" altLang="en-US" sz="2000" b="1" i="1" u="sng" dirty="0">
                <a:solidFill>
                  <a:srgbClr val="FF0000"/>
                </a:solidFill>
              </a:rPr>
              <a:t>and PB—</a:t>
            </a:r>
            <a:r>
              <a:rPr lang="en-US" altLang="en-US" sz="2000" b="1" i="1" u="sng" dirty="0">
                <a:solidFill>
                  <a:srgbClr val="C00000"/>
                </a:solidFill>
              </a:rPr>
              <a:t>very </a:t>
            </a:r>
            <a:r>
              <a:rPr lang="en-US" altLang="en-US" sz="2000" b="1" u="sng" dirty="0" smtClean="0">
                <a:solidFill>
                  <a:srgbClr val="C00000"/>
                </a:solidFill>
              </a:rPr>
              <a:t>controversial UPDATE !</a:t>
            </a:r>
            <a:endParaRPr lang="en-US" altLang="en-US" sz="2000" b="1" i="0" u="sng" dirty="0">
              <a:solidFill>
                <a:srgbClr val="FF0000"/>
              </a:solidFill>
            </a:endParaRPr>
          </a:p>
          <a:p>
            <a:pPr eaLnBrk="1" hangingPunct="1">
              <a:spcBef>
                <a:spcPct val="0"/>
              </a:spcBef>
              <a:buFontTx/>
              <a:buNone/>
            </a:pPr>
            <a:r>
              <a:rPr lang="en-US" altLang="en-US" sz="2000" dirty="0" smtClean="0"/>
              <a:t>MULTIBACILLARY [</a:t>
            </a:r>
            <a:r>
              <a:rPr lang="en-US" altLang="en-US" sz="2000" dirty="0"/>
              <a:t>MB]</a:t>
            </a:r>
            <a:r>
              <a:rPr lang="en-US" altLang="en-US" sz="2000" i="0" dirty="0"/>
              <a:t>: Rx 3 drugs for12 Months</a:t>
            </a:r>
          </a:p>
          <a:p>
            <a:pPr eaLnBrk="1" hangingPunct="1">
              <a:spcBef>
                <a:spcPct val="0"/>
              </a:spcBef>
              <a:buFontTx/>
              <a:buNone/>
            </a:pPr>
            <a:r>
              <a:rPr lang="en-US" altLang="en-US" sz="2000" i="0" dirty="0"/>
              <a:t>  </a:t>
            </a:r>
            <a:r>
              <a:rPr lang="en-US" altLang="en-US" sz="2000" i="0" dirty="0" err="1"/>
              <a:t>Dapsone</a:t>
            </a:r>
            <a:r>
              <a:rPr lang="en-US" altLang="en-US" sz="2000" i="0" dirty="0"/>
              <a:t>  100 mg daily</a:t>
            </a:r>
          </a:p>
          <a:p>
            <a:pPr eaLnBrk="1" hangingPunct="1">
              <a:spcBef>
                <a:spcPct val="0"/>
              </a:spcBef>
              <a:buFontTx/>
              <a:buNone/>
            </a:pPr>
            <a:r>
              <a:rPr lang="en-US" altLang="en-US" sz="2000" i="0" dirty="0"/>
              <a:t>  Rifampin  600 mg </a:t>
            </a:r>
            <a:r>
              <a:rPr lang="en-US" altLang="en-US" sz="2000" i="0" dirty="0" smtClean="0"/>
              <a:t>monthly [by DOT = directly-observed therapy]</a:t>
            </a:r>
            <a:endParaRPr lang="en-US" altLang="en-US" sz="2000" i="0" dirty="0"/>
          </a:p>
          <a:p>
            <a:pPr eaLnBrk="1" hangingPunct="1">
              <a:spcBef>
                <a:spcPct val="0"/>
              </a:spcBef>
              <a:buFontTx/>
              <a:buNone/>
            </a:pPr>
            <a:r>
              <a:rPr lang="en-US" altLang="en-US" sz="2000" i="0" dirty="0"/>
              <a:t>  </a:t>
            </a:r>
            <a:r>
              <a:rPr lang="en-US" altLang="en-US" sz="2000" i="0" dirty="0" err="1"/>
              <a:t>Clofazimine</a:t>
            </a:r>
            <a:r>
              <a:rPr lang="en-US" altLang="en-US" sz="2000" i="0" dirty="0"/>
              <a:t> 300 mg </a:t>
            </a:r>
            <a:r>
              <a:rPr lang="en-US" altLang="en-US" sz="2000" i="0" dirty="0" smtClean="0"/>
              <a:t>monthly [by DOT] </a:t>
            </a:r>
            <a:r>
              <a:rPr lang="en-US" altLang="en-US" sz="2000" i="0" dirty="0"/>
              <a:t>plus 50 mg daily</a:t>
            </a:r>
          </a:p>
        </p:txBody>
      </p:sp>
      <p:sp>
        <p:nvSpPr>
          <p:cNvPr id="93187" name="Text Box 6"/>
          <p:cNvSpPr txBox="1">
            <a:spLocks noChangeArrowheads="1"/>
          </p:cNvSpPr>
          <p:nvPr/>
        </p:nvSpPr>
        <p:spPr bwMode="auto">
          <a:xfrm>
            <a:off x="838200" y="3719572"/>
            <a:ext cx="656365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0" dirty="0"/>
              <a:t>USA LEPROSY REGIMENS</a:t>
            </a:r>
            <a:r>
              <a:rPr lang="en-US" altLang="en-US" sz="2000" i="0" dirty="0"/>
              <a:t>: </a:t>
            </a:r>
            <a:r>
              <a:rPr lang="en-US" altLang="en-US" sz="2000" i="1" dirty="0">
                <a:solidFill>
                  <a:srgbClr val="FF0000"/>
                </a:solidFill>
              </a:rPr>
              <a:t>All </a:t>
            </a:r>
            <a:r>
              <a:rPr lang="en-US" altLang="en-US" sz="2000" i="1" dirty="0" smtClean="0">
                <a:solidFill>
                  <a:srgbClr val="FF0000"/>
                </a:solidFill>
              </a:rPr>
              <a:t>medications daily</a:t>
            </a:r>
            <a:endParaRPr lang="en-US" altLang="en-US" sz="2000" i="1" dirty="0">
              <a:solidFill>
                <a:srgbClr val="FF0000"/>
              </a:solidFill>
            </a:endParaRPr>
          </a:p>
          <a:p>
            <a:pPr eaLnBrk="1" hangingPunct="1">
              <a:spcBef>
                <a:spcPct val="0"/>
              </a:spcBef>
              <a:buFontTx/>
              <a:buNone/>
            </a:pPr>
            <a:r>
              <a:rPr lang="en-US" altLang="en-US" sz="2000" i="0" dirty="0"/>
              <a:t>    </a:t>
            </a:r>
            <a:r>
              <a:rPr lang="en-US" altLang="en-US" sz="2000" dirty="0"/>
              <a:t>PAUCIBACILLARY</a:t>
            </a:r>
            <a:r>
              <a:rPr lang="en-US" altLang="en-US" sz="2000" i="0" dirty="0"/>
              <a:t>: 12 Months </a:t>
            </a:r>
            <a:r>
              <a:rPr lang="en-US" altLang="en-US" sz="2000" i="0" dirty="0" smtClean="0"/>
              <a:t>[“</a:t>
            </a:r>
            <a:r>
              <a:rPr lang="en-US" altLang="en-US" sz="2000" i="1" dirty="0">
                <a:solidFill>
                  <a:srgbClr val="FF0000"/>
                </a:solidFill>
              </a:rPr>
              <a:t>2 drugs for 1 year</a:t>
            </a:r>
            <a:r>
              <a:rPr lang="en-US" altLang="en-US" sz="2000" dirty="0" smtClean="0"/>
              <a:t>”</a:t>
            </a:r>
            <a:r>
              <a:rPr lang="en-US" altLang="en-US" sz="2000" dirty="0"/>
              <a:t>]</a:t>
            </a:r>
            <a:endParaRPr lang="en-US" altLang="en-US" sz="2000" i="0" dirty="0"/>
          </a:p>
          <a:p>
            <a:pPr eaLnBrk="1" hangingPunct="1">
              <a:spcBef>
                <a:spcPct val="0"/>
              </a:spcBef>
              <a:buFontTx/>
              <a:buNone/>
            </a:pPr>
            <a:r>
              <a:rPr lang="en-US" altLang="en-US" sz="2000" i="0" dirty="0"/>
              <a:t>      </a:t>
            </a:r>
            <a:r>
              <a:rPr lang="en-US" altLang="en-US" sz="2000" i="0" dirty="0" err="1"/>
              <a:t>Dapsone</a:t>
            </a:r>
            <a:r>
              <a:rPr lang="en-US" altLang="en-US" sz="2000" i="0" dirty="0"/>
              <a:t> 100 mg daily</a:t>
            </a:r>
          </a:p>
          <a:p>
            <a:pPr eaLnBrk="1" hangingPunct="1">
              <a:spcBef>
                <a:spcPct val="0"/>
              </a:spcBef>
              <a:buFontTx/>
              <a:buNone/>
            </a:pPr>
            <a:r>
              <a:rPr lang="en-US" altLang="en-US" sz="2000" i="0" dirty="0"/>
              <a:t>      Rifampin 600 mg daily</a:t>
            </a:r>
          </a:p>
          <a:p>
            <a:pPr eaLnBrk="1" hangingPunct="1">
              <a:spcBef>
                <a:spcPct val="0"/>
              </a:spcBef>
              <a:buFontTx/>
              <a:buNone/>
            </a:pPr>
            <a:r>
              <a:rPr lang="en-US" altLang="en-US" sz="2000" i="0" dirty="0"/>
              <a:t>   </a:t>
            </a:r>
            <a:r>
              <a:rPr lang="en-US" altLang="en-US" sz="2000" dirty="0"/>
              <a:t>MULTIBACILLARY:</a:t>
            </a:r>
            <a:r>
              <a:rPr lang="en-US" altLang="en-US" sz="2000" i="0" dirty="0"/>
              <a:t>   24 Months </a:t>
            </a:r>
            <a:r>
              <a:rPr lang="en-US" altLang="en-US" sz="2000" i="0" dirty="0" smtClean="0"/>
              <a:t>[“</a:t>
            </a:r>
            <a:r>
              <a:rPr lang="en-US" altLang="en-US" sz="2000" i="1" dirty="0">
                <a:solidFill>
                  <a:srgbClr val="FF0000"/>
                </a:solidFill>
              </a:rPr>
              <a:t>3 drugs for 2 years</a:t>
            </a:r>
            <a:r>
              <a:rPr lang="en-US" altLang="en-US" sz="2000" dirty="0" smtClean="0"/>
              <a:t>”</a:t>
            </a:r>
            <a:r>
              <a:rPr lang="en-US" altLang="en-US" sz="2000" dirty="0"/>
              <a:t>]</a:t>
            </a:r>
            <a:endParaRPr lang="en-US" altLang="en-US" sz="2000" i="0" dirty="0"/>
          </a:p>
          <a:p>
            <a:pPr eaLnBrk="1" hangingPunct="1">
              <a:spcBef>
                <a:spcPct val="0"/>
              </a:spcBef>
              <a:buFontTx/>
              <a:buNone/>
            </a:pPr>
            <a:r>
              <a:rPr lang="en-US" altLang="en-US" sz="2000" i="0" dirty="0"/>
              <a:t>      </a:t>
            </a:r>
            <a:r>
              <a:rPr lang="en-US" altLang="en-US" sz="2000" i="0" dirty="0" err="1"/>
              <a:t>Dapsone</a:t>
            </a:r>
            <a:r>
              <a:rPr lang="en-US" altLang="en-US" sz="2000" i="0" dirty="0"/>
              <a:t> 100 </a:t>
            </a:r>
            <a:r>
              <a:rPr lang="en-US" altLang="en-US" sz="2000" i="0" dirty="0" smtClean="0"/>
              <a:t>mg daily</a:t>
            </a:r>
          </a:p>
          <a:p>
            <a:pPr eaLnBrk="1" hangingPunct="1">
              <a:spcBef>
                <a:spcPct val="0"/>
              </a:spcBef>
              <a:buFontTx/>
              <a:buNone/>
            </a:pPr>
            <a:r>
              <a:rPr lang="en-US" altLang="en-US" sz="2000" dirty="0"/>
              <a:t> </a:t>
            </a:r>
            <a:r>
              <a:rPr lang="en-US" altLang="en-US" sz="2000" dirty="0" smtClean="0"/>
              <a:t>    </a:t>
            </a:r>
            <a:r>
              <a:rPr lang="en-US" altLang="en-US" sz="2000" i="0" dirty="0" smtClean="0"/>
              <a:t> </a:t>
            </a:r>
            <a:r>
              <a:rPr lang="en-US" altLang="en-US" sz="2000" i="0" dirty="0"/>
              <a:t>Rifampin 600 mg daily </a:t>
            </a:r>
          </a:p>
          <a:p>
            <a:pPr eaLnBrk="1" hangingPunct="1">
              <a:spcBef>
                <a:spcPct val="0"/>
              </a:spcBef>
              <a:buFontTx/>
              <a:buNone/>
            </a:pPr>
            <a:r>
              <a:rPr lang="en-US" altLang="en-US" sz="2000" i="0" dirty="0"/>
              <a:t>      </a:t>
            </a:r>
            <a:r>
              <a:rPr lang="en-US" altLang="en-US" sz="2000" i="0" dirty="0" err="1"/>
              <a:t>Clofazimine</a:t>
            </a:r>
            <a:r>
              <a:rPr lang="en-US" altLang="en-US" sz="2000" i="0" dirty="0"/>
              <a:t> 50 mg daily</a:t>
            </a:r>
          </a:p>
        </p:txBody>
      </p:sp>
      <p:sp>
        <p:nvSpPr>
          <p:cNvPr id="93188" name="Text Box 7"/>
          <p:cNvSpPr txBox="1">
            <a:spLocks noChangeArrowheads="1"/>
          </p:cNvSpPr>
          <p:nvPr/>
        </p:nvSpPr>
        <p:spPr bwMode="auto">
          <a:xfrm>
            <a:off x="746125" y="515938"/>
            <a:ext cx="4206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0" dirty="0"/>
              <a:t>WHO LEPROSY REGIMENS</a:t>
            </a:r>
          </a:p>
        </p:txBody>
      </p:sp>
      <p:sp>
        <p:nvSpPr>
          <p:cNvPr id="93189" name="TextBox 4"/>
          <p:cNvSpPr txBox="1">
            <a:spLocks noChangeArrowheads="1"/>
          </p:cNvSpPr>
          <p:nvPr/>
        </p:nvSpPr>
        <p:spPr bwMode="auto">
          <a:xfrm>
            <a:off x="152400" y="-68837"/>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FF0000"/>
                </a:solidFill>
              </a:rPr>
              <a:t>Regimens</a:t>
            </a:r>
            <a:endParaRPr lang="en-US" altLang="en-US" i="0" dirty="0">
              <a:solidFill>
                <a:srgbClr val="FF0000"/>
              </a:solidFill>
            </a:endParaRPr>
          </a:p>
        </p:txBody>
      </p:sp>
    </p:spTree>
    <p:extLst>
      <p:ext uri="{BB962C8B-B14F-4D97-AF65-F5344CB8AC3E}">
        <p14:creationId xmlns:p14="http://schemas.microsoft.com/office/powerpoint/2010/main" val="2475611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052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5037" y="447261"/>
            <a:ext cx="4343400" cy="562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3"/>
          <p:cNvSpPr txBox="1">
            <a:spLocks noChangeArrowheads="1"/>
          </p:cNvSpPr>
          <p:nvPr/>
        </p:nvSpPr>
        <p:spPr bwMode="auto">
          <a:xfrm>
            <a:off x="0" y="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a:t>WHO REGIMEN for </a:t>
            </a:r>
            <a:r>
              <a:rPr lang="en-US" altLang="en-US" sz="2400" i="0">
                <a:solidFill>
                  <a:srgbClr val="C00000"/>
                </a:solidFill>
              </a:rPr>
              <a:t>multibacillary</a:t>
            </a:r>
            <a:r>
              <a:rPr lang="en-US" altLang="en-US" sz="2400" i="0"/>
              <a:t> leprosy:  Monthly “blister” pack</a:t>
            </a:r>
          </a:p>
        </p:txBody>
      </p:sp>
      <p:sp>
        <p:nvSpPr>
          <p:cNvPr id="95236" name="Text Box 4"/>
          <p:cNvSpPr txBox="1">
            <a:spLocks noChangeArrowheads="1"/>
          </p:cNvSpPr>
          <p:nvPr/>
        </p:nvSpPr>
        <p:spPr bwMode="auto">
          <a:xfrm>
            <a:off x="0" y="1066800"/>
            <a:ext cx="4191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i="0" dirty="0" err="1" smtClean="0"/>
              <a:t>Dapsone</a:t>
            </a:r>
            <a:r>
              <a:rPr lang="en-US" altLang="en-US" sz="1800" b="1" i="0" dirty="0" smtClean="0"/>
              <a:t>  </a:t>
            </a:r>
            <a:r>
              <a:rPr lang="en-US" altLang="en-US" sz="1800" b="1" i="0" dirty="0"/>
              <a:t>100 mg daily</a:t>
            </a:r>
          </a:p>
          <a:p>
            <a:pPr eaLnBrk="1" hangingPunct="1">
              <a:spcBef>
                <a:spcPct val="0"/>
              </a:spcBef>
              <a:buFontTx/>
              <a:buNone/>
            </a:pPr>
            <a:r>
              <a:rPr lang="en-US" altLang="en-US" sz="1800" b="1" i="0" dirty="0" smtClean="0"/>
              <a:t>Rifampin  </a:t>
            </a:r>
            <a:r>
              <a:rPr lang="en-US" altLang="en-US" sz="1800" b="1" i="0" dirty="0"/>
              <a:t>600 mg monthly--</a:t>
            </a:r>
            <a:r>
              <a:rPr lang="en-US" altLang="en-US" sz="1800" b="1" i="0" dirty="0" smtClean="0"/>
              <a:t>DOT </a:t>
            </a:r>
            <a:r>
              <a:rPr lang="en-US" altLang="en-US" sz="1800" b="1" i="0" dirty="0" err="1"/>
              <a:t>Clofazimine</a:t>
            </a:r>
            <a:r>
              <a:rPr lang="en-US" altLang="en-US" sz="1800" b="1" i="0" dirty="0"/>
              <a:t> 300 mg monthly—DOT</a:t>
            </a:r>
          </a:p>
          <a:p>
            <a:pPr eaLnBrk="1" hangingPunct="1">
              <a:spcBef>
                <a:spcPct val="0"/>
              </a:spcBef>
              <a:buFontTx/>
              <a:buNone/>
            </a:pPr>
            <a:r>
              <a:rPr lang="en-US" altLang="en-US" sz="1800" b="1" i="0" dirty="0"/>
              <a:t>         plus 50 mg </a:t>
            </a:r>
            <a:r>
              <a:rPr lang="en-US" altLang="en-US" sz="1800" b="1" i="0" dirty="0" smtClean="0"/>
              <a:t>daily</a:t>
            </a:r>
          </a:p>
          <a:p>
            <a:pPr eaLnBrk="1" hangingPunct="1">
              <a:spcBef>
                <a:spcPct val="0"/>
              </a:spcBef>
              <a:buFontTx/>
              <a:buNone/>
            </a:pPr>
            <a:endParaRPr lang="en-US" altLang="en-US" sz="1800" b="1" i="0" dirty="0"/>
          </a:p>
          <a:p>
            <a:pPr eaLnBrk="1" hangingPunct="1">
              <a:spcBef>
                <a:spcPct val="0"/>
              </a:spcBef>
              <a:buFontTx/>
              <a:buNone/>
            </a:pPr>
            <a:endParaRPr lang="en-US" altLang="en-US" sz="1600" b="1" i="0" dirty="0"/>
          </a:p>
          <a:p>
            <a:pPr eaLnBrk="1" hangingPunct="1">
              <a:spcBef>
                <a:spcPct val="0"/>
              </a:spcBef>
              <a:buFontTx/>
              <a:buNone/>
            </a:pPr>
            <a:r>
              <a:rPr lang="en-US" altLang="en-US" sz="2000" i="0" dirty="0">
                <a:solidFill>
                  <a:srgbClr val="C00000"/>
                </a:solidFill>
              </a:rPr>
              <a:t>If 2018 WHO recommendations</a:t>
            </a:r>
          </a:p>
          <a:p>
            <a:pPr eaLnBrk="1" hangingPunct="1">
              <a:spcBef>
                <a:spcPct val="0"/>
              </a:spcBef>
              <a:buFontTx/>
              <a:buNone/>
            </a:pPr>
            <a:r>
              <a:rPr lang="en-US" altLang="en-US" sz="2000" i="0" dirty="0">
                <a:solidFill>
                  <a:srgbClr val="C00000"/>
                </a:solidFill>
              </a:rPr>
              <a:t>take hold,</a:t>
            </a:r>
            <a:r>
              <a:rPr lang="en-US" altLang="en-US" sz="2000" i="1" u="sng" dirty="0">
                <a:solidFill>
                  <a:srgbClr val="C00000"/>
                </a:solidFill>
              </a:rPr>
              <a:t> ALL </a:t>
            </a:r>
            <a:r>
              <a:rPr lang="en-US" altLang="en-US" sz="2000" i="0" dirty="0">
                <a:solidFill>
                  <a:srgbClr val="C00000"/>
                </a:solidFill>
              </a:rPr>
              <a:t>patients would get </a:t>
            </a:r>
            <a:r>
              <a:rPr lang="en-US" altLang="en-US" sz="2000" i="1" u="sng" dirty="0">
                <a:solidFill>
                  <a:srgbClr val="C00000"/>
                </a:solidFill>
              </a:rPr>
              <a:t>this</a:t>
            </a:r>
            <a:r>
              <a:rPr lang="en-US" altLang="en-US" sz="2000" i="0" dirty="0">
                <a:solidFill>
                  <a:srgbClr val="C00000"/>
                </a:solidFill>
              </a:rPr>
              <a:t> monthly packet for 12 </a:t>
            </a:r>
            <a:r>
              <a:rPr lang="en-US" altLang="en-US" sz="2000" i="0" dirty="0" smtClean="0">
                <a:solidFill>
                  <a:srgbClr val="C00000"/>
                </a:solidFill>
              </a:rPr>
              <a:t>months.</a:t>
            </a:r>
          </a:p>
          <a:p>
            <a:pPr eaLnBrk="1" hangingPunct="1">
              <a:spcBef>
                <a:spcPct val="0"/>
              </a:spcBef>
              <a:buFontTx/>
              <a:buNone/>
            </a:pPr>
            <a:endParaRPr lang="en-US" altLang="en-US" sz="2000" dirty="0">
              <a:solidFill>
                <a:srgbClr val="C00000"/>
              </a:solidFill>
            </a:endParaRPr>
          </a:p>
          <a:p>
            <a:pPr eaLnBrk="1" hangingPunct="1">
              <a:spcBef>
                <a:spcPct val="0"/>
              </a:spcBef>
              <a:buFontTx/>
              <a:buNone/>
            </a:pPr>
            <a:r>
              <a:rPr lang="en-US" altLang="en-US" sz="2000" dirty="0" smtClean="0">
                <a:solidFill>
                  <a:srgbClr val="C00000"/>
                </a:solidFill>
              </a:rPr>
              <a:t>A</a:t>
            </a:r>
            <a:r>
              <a:rPr lang="en-US" altLang="en-US" sz="2000" i="0" dirty="0" smtClean="0">
                <a:solidFill>
                  <a:srgbClr val="C00000"/>
                </a:solidFill>
              </a:rPr>
              <a:t>rticle </a:t>
            </a:r>
            <a:r>
              <a:rPr lang="en-US" altLang="en-US" sz="2000" i="0" dirty="0">
                <a:solidFill>
                  <a:srgbClr val="C00000"/>
                </a:solidFill>
              </a:rPr>
              <a:t>in press [2019] by </a:t>
            </a:r>
            <a:r>
              <a:rPr lang="en-US" altLang="en-US" sz="2000" i="0" dirty="0" smtClean="0">
                <a:solidFill>
                  <a:srgbClr val="C00000"/>
                </a:solidFill>
              </a:rPr>
              <a:t>Diane Lockwood et.al. strongly </a:t>
            </a:r>
            <a:r>
              <a:rPr lang="en-US" altLang="en-US" sz="2000" i="0" dirty="0">
                <a:solidFill>
                  <a:srgbClr val="C00000"/>
                </a:solidFill>
              </a:rPr>
              <a:t>opposes this one-size-fits-all approach. </a:t>
            </a:r>
            <a:endParaRPr lang="en-US" altLang="en-US" sz="2000" i="0" dirty="0" smtClean="0">
              <a:solidFill>
                <a:srgbClr val="C00000"/>
              </a:solidFill>
            </a:endParaRPr>
          </a:p>
          <a:p>
            <a:pPr eaLnBrk="1" hangingPunct="1">
              <a:spcBef>
                <a:spcPct val="0"/>
              </a:spcBef>
              <a:buFontTx/>
              <a:buNone/>
            </a:pPr>
            <a:r>
              <a:rPr lang="en-US" altLang="en-US" sz="2000" i="0" dirty="0" smtClean="0">
                <a:solidFill>
                  <a:srgbClr val="C00000"/>
                </a:solidFill>
              </a:rPr>
              <a:t> </a:t>
            </a:r>
          </a:p>
          <a:p>
            <a:pPr eaLnBrk="1" hangingPunct="1">
              <a:spcBef>
                <a:spcPct val="0"/>
              </a:spcBef>
              <a:buFontTx/>
              <a:buNone/>
            </a:pPr>
            <a:r>
              <a:rPr lang="en-US" altLang="en-US" sz="2000" i="1" dirty="0" smtClean="0">
                <a:solidFill>
                  <a:srgbClr val="C00000"/>
                </a:solidFill>
              </a:rPr>
              <a:t>WHO standard is unlikely </a:t>
            </a:r>
            <a:r>
              <a:rPr lang="en-US" altLang="en-US" sz="2000" i="1" dirty="0">
                <a:solidFill>
                  <a:srgbClr val="C00000"/>
                </a:solidFill>
              </a:rPr>
              <a:t>to be adopted by </a:t>
            </a:r>
            <a:r>
              <a:rPr lang="en-US" altLang="en-US" sz="2000" i="1" dirty="0" smtClean="0">
                <a:solidFill>
                  <a:srgbClr val="C00000"/>
                </a:solidFill>
              </a:rPr>
              <a:t>NHDP in </a:t>
            </a:r>
            <a:r>
              <a:rPr lang="en-US" altLang="en-US" sz="2000" i="1" dirty="0">
                <a:solidFill>
                  <a:srgbClr val="C00000"/>
                </a:solidFill>
              </a:rPr>
              <a:t>USA</a:t>
            </a:r>
          </a:p>
          <a:p>
            <a:pPr eaLnBrk="1" hangingPunct="1">
              <a:spcBef>
                <a:spcPct val="0"/>
              </a:spcBef>
              <a:buFontTx/>
              <a:buNone/>
            </a:pPr>
            <a:endParaRPr lang="en-US" altLang="en-US" sz="1600" b="1" i="0" dirty="0"/>
          </a:p>
          <a:p>
            <a:pPr eaLnBrk="1" hangingPunct="1">
              <a:spcBef>
                <a:spcPct val="0"/>
              </a:spcBef>
              <a:buFontTx/>
              <a:buNone/>
            </a:pPr>
            <a:endParaRPr lang="en-US" altLang="en-US" sz="1600" b="1" i="0" dirty="0"/>
          </a:p>
        </p:txBody>
      </p:sp>
    </p:spTree>
    <p:extLst>
      <p:ext uri="{BB962C8B-B14F-4D97-AF65-F5344CB8AC3E}">
        <p14:creationId xmlns:p14="http://schemas.microsoft.com/office/powerpoint/2010/main" val="1285197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F02E7CB-E5B4-4522-BFE5-D1AB0BA01EA6}" type="slidenum">
              <a:rPr lang="en-US" smtClean="0">
                <a:solidFill>
                  <a:srgbClr val="FFFFFF"/>
                </a:solidFill>
              </a:rPr>
              <a:pPr/>
              <a:t>53</a:t>
            </a:fld>
            <a:endParaRPr lang="en-US">
              <a:solidFill>
                <a:srgbClr val="FFFFFF"/>
              </a:solidFill>
            </a:endParaRPr>
          </a:p>
        </p:txBody>
      </p:sp>
      <p:sp>
        <p:nvSpPr>
          <p:cNvPr id="3" name="TextBox 2"/>
          <p:cNvSpPr txBox="1"/>
          <p:nvPr/>
        </p:nvSpPr>
        <p:spPr>
          <a:xfrm>
            <a:off x="118533" y="457200"/>
            <a:ext cx="9118600" cy="5693866"/>
          </a:xfrm>
          <a:prstGeom prst="rect">
            <a:avLst/>
          </a:prstGeom>
          <a:noFill/>
        </p:spPr>
        <p:txBody>
          <a:bodyPr wrap="square" rtlCol="0">
            <a:spAutoFit/>
          </a:bodyPr>
          <a:lstStyle/>
          <a:p>
            <a:r>
              <a:rPr lang="en-US" sz="2800" dirty="0" smtClean="0">
                <a:solidFill>
                  <a:srgbClr val="FF0000"/>
                </a:solidFill>
              </a:rPr>
              <a:t>Update</a:t>
            </a:r>
            <a:r>
              <a:rPr lang="en-US" sz="2800" dirty="0" smtClean="0"/>
              <a:t>: Single dose Rifampin [SDR] to prevent </a:t>
            </a:r>
          </a:p>
          <a:p>
            <a:r>
              <a:rPr lang="en-US" sz="2800" dirty="0"/>
              <a:t> </a:t>
            </a:r>
            <a:r>
              <a:rPr lang="en-US" sz="2800" dirty="0" smtClean="0"/>
              <a:t>leprosy in close/ household contacts of </a:t>
            </a:r>
            <a:r>
              <a:rPr lang="en-US" sz="2800" dirty="0" smtClean="0">
                <a:solidFill>
                  <a:srgbClr val="FF0000"/>
                </a:solidFill>
              </a:rPr>
              <a:t>all </a:t>
            </a:r>
            <a:r>
              <a:rPr lang="en-US" sz="2800" dirty="0" smtClean="0"/>
              <a:t>new cases…</a:t>
            </a:r>
          </a:p>
          <a:p>
            <a:r>
              <a:rPr lang="en-US" sz="2800" dirty="0" smtClean="0"/>
              <a:t> </a:t>
            </a:r>
            <a:endParaRPr lang="en-US" sz="2800" dirty="0"/>
          </a:p>
          <a:p>
            <a:r>
              <a:rPr lang="en-US" sz="2800" dirty="0" smtClean="0"/>
              <a:t>  </a:t>
            </a:r>
            <a:r>
              <a:rPr lang="en-US" sz="2800" i="1" dirty="0" smtClean="0"/>
              <a:t>R</a:t>
            </a:r>
            <a:r>
              <a:rPr lang="en-US" sz="2400" i="1" dirty="0" smtClean="0"/>
              <a:t>ecommended</a:t>
            </a:r>
            <a:r>
              <a:rPr lang="en-US" sz="2400" dirty="0" smtClean="0"/>
              <a:t> in the same WHO 2018 leprosy guideline,</a:t>
            </a:r>
          </a:p>
          <a:p>
            <a:r>
              <a:rPr lang="en-US" sz="2400" dirty="0"/>
              <a:t> </a:t>
            </a:r>
            <a:r>
              <a:rPr lang="en-US" sz="2400" dirty="0" smtClean="0"/>
              <a:t>       based largely on the COLEP study:</a:t>
            </a:r>
          </a:p>
          <a:p>
            <a:pPr marL="515938" indent="-515938"/>
            <a:r>
              <a:rPr lang="en-US" sz="2400" dirty="0"/>
              <a:t> </a:t>
            </a:r>
            <a:r>
              <a:rPr lang="en-US" sz="2400" dirty="0" smtClean="0"/>
              <a:t>  </a:t>
            </a:r>
            <a:r>
              <a:rPr lang="en-US" sz="1600" dirty="0"/>
              <a:t>Moet FJ, et al. Effectiveness of single dose rifampicin in preventing leprosy in close contacts of patients with newly diagnosed leprosy. BMJ 2008;336;761-4.</a:t>
            </a:r>
          </a:p>
          <a:p>
            <a:r>
              <a:rPr lang="en-US" sz="2400" dirty="0" smtClean="0"/>
              <a:t> </a:t>
            </a:r>
          </a:p>
          <a:p>
            <a:r>
              <a:rPr lang="en-US" sz="2400" dirty="0" smtClean="0"/>
              <a:t>  But is </a:t>
            </a:r>
            <a:r>
              <a:rPr lang="en-US" sz="2400" i="1" dirty="0" smtClean="0"/>
              <a:t>disputed</a:t>
            </a:r>
            <a:r>
              <a:rPr lang="en-US" sz="2400" dirty="0" smtClean="0"/>
              <a:t> by…</a:t>
            </a:r>
          </a:p>
          <a:p>
            <a:pPr marL="515938" indent="-515938"/>
            <a:r>
              <a:rPr lang="en-US" sz="2400" dirty="0"/>
              <a:t> </a:t>
            </a:r>
            <a:r>
              <a:rPr lang="en-US" sz="2400" dirty="0" smtClean="0"/>
              <a:t>  </a:t>
            </a:r>
            <a:r>
              <a:rPr lang="en-US" sz="1600" dirty="0"/>
              <a:t>Lockwood DNJ, et al. Single-dose rifampicin chemoprophylaxis protects those who need it least and is not a cost-effective intervention. </a:t>
            </a:r>
            <a:r>
              <a:rPr lang="en-US" sz="1600" dirty="0" err="1"/>
              <a:t>PLoS</a:t>
            </a:r>
            <a:r>
              <a:rPr lang="en-US" sz="1600" dirty="0"/>
              <a:t> Neglected Tropical Diseases 2018;12:e0006403</a:t>
            </a:r>
          </a:p>
          <a:p>
            <a:endParaRPr lang="en-US" sz="2400" dirty="0" smtClean="0"/>
          </a:p>
          <a:p>
            <a:r>
              <a:rPr lang="en-US" sz="2400" dirty="0"/>
              <a:t> </a:t>
            </a:r>
            <a:r>
              <a:rPr lang="en-US" sz="2400" dirty="0" smtClean="0"/>
              <a:t>  </a:t>
            </a:r>
          </a:p>
          <a:p>
            <a:endParaRPr lang="en-US" sz="2400" dirty="0"/>
          </a:p>
          <a:p>
            <a:endParaRPr lang="en-US" sz="2800" dirty="0" smtClean="0"/>
          </a:p>
        </p:txBody>
      </p:sp>
    </p:spTree>
    <p:extLst>
      <p:ext uri="{BB962C8B-B14F-4D97-AF65-F5344CB8AC3E}">
        <p14:creationId xmlns:p14="http://schemas.microsoft.com/office/powerpoint/2010/main" val="2700536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3"/>
          <p:cNvSpPr txBox="1">
            <a:spLocks noChangeArrowheads="1"/>
          </p:cNvSpPr>
          <p:nvPr/>
        </p:nvSpPr>
        <p:spPr bwMode="auto">
          <a:xfrm>
            <a:off x="304800" y="152400"/>
            <a:ext cx="8491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i="0" dirty="0"/>
              <a:t>MONITORING RESPONSE TO TREATMENT</a:t>
            </a:r>
          </a:p>
          <a:p>
            <a:pPr eaLnBrk="1" hangingPunct="1">
              <a:spcBef>
                <a:spcPct val="0"/>
              </a:spcBef>
              <a:buFontTx/>
              <a:buNone/>
            </a:pPr>
            <a:r>
              <a:rPr lang="en-US" altLang="en-US" b="1" i="0" dirty="0"/>
              <a:t>			IN LEPROSY</a:t>
            </a:r>
          </a:p>
        </p:txBody>
      </p:sp>
      <p:sp>
        <p:nvSpPr>
          <p:cNvPr id="98307" name="Text Box 4"/>
          <p:cNvSpPr txBox="1">
            <a:spLocks noChangeArrowheads="1"/>
          </p:cNvSpPr>
          <p:nvPr/>
        </p:nvSpPr>
        <p:spPr bwMode="auto">
          <a:xfrm>
            <a:off x="381000" y="1371600"/>
            <a:ext cx="8534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6225" indent="-2762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b="1" i="0" dirty="0"/>
              <a:t>EXAMINATION OF EYES, HANDS AND FEET for complications [due to insensitivity]</a:t>
            </a:r>
          </a:p>
          <a:p>
            <a:pPr eaLnBrk="1" hangingPunct="1">
              <a:spcBef>
                <a:spcPct val="0"/>
              </a:spcBef>
            </a:pPr>
            <a:r>
              <a:rPr lang="en-US" altLang="en-US" sz="2400" b="1" i="0" dirty="0"/>
              <a:t>EXAMINATION OF SKIN for lesion regression</a:t>
            </a:r>
          </a:p>
          <a:p>
            <a:pPr eaLnBrk="1" hangingPunct="1">
              <a:spcBef>
                <a:spcPct val="0"/>
              </a:spcBef>
            </a:pPr>
            <a:r>
              <a:rPr lang="en-US" altLang="en-US" sz="2400" b="1" i="0" dirty="0"/>
              <a:t>EXAMINATION for Type I or Type II “reactions</a:t>
            </a:r>
            <a:r>
              <a:rPr lang="en-US" altLang="en-US" sz="2400" b="1" i="0" dirty="0" smtClean="0"/>
              <a:t>”—see next slides</a:t>
            </a:r>
            <a:endParaRPr lang="en-US" altLang="en-US" sz="2400" b="1" i="0" dirty="0"/>
          </a:p>
          <a:p>
            <a:pPr eaLnBrk="1" hangingPunct="1">
              <a:spcBef>
                <a:spcPct val="0"/>
              </a:spcBef>
            </a:pPr>
            <a:endParaRPr lang="en-US" altLang="en-US" sz="2400" b="1" i="0" dirty="0"/>
          </a:p>
          <a:p>
            <a:pPr eaLnBrk="1" hangingPunct="1">
              <a:spcBef>
                <a:spcPct val="0"/>
              </a:spcBef>
            </a:pPr>
            <a:r>
              <a:rPr lang="en-US" altLang="en-US" sz="2400" b="1" i="0" dirty="0"/>
              <a:t>REPEAT SKIN SMEARS q. 6-12 months in </a:t>
            </a:r>
            <a:r>
              <a:rPr lang="en-US" altLang="en-US" sz="2400" b="1" i="0" dirty="0" err="1"/>
              <a:t>multibacillary</a:t>
            </a:r>
            <a:r>
              <a:rPr lang="en-US" altLang="en-US" sz="2400" b="1" i="0" dirty="0"/>
              <a:t> [ LL, BL, BB] patients</a:t>
            </a:r>
          </a:p>
          <a:p>
            <a:pPr eaLnBrk="1" hangingPunct="1">
              <a:spcBef>
                <a:spcPct val="0"/>
              </a:spcBef>
            </a:pPr>
            <a:endParaRPr lang="en-US" altLang="en-US" sz="2400" b="1" i="0" dirty="0"/>
          </a:p>
          <a:p>
            <a:pPr eaLnBrk="1" hangingPunct="1">
              <a:spcBef>
                <a:spcPct val="0"/>
              </a:spcBef>
            </a:pPr>
            <a:r>
              <a:rPr lang="en-US" altLang="en-US" sz="2400" b="1" i="0" dirty="0"/>
              <a:t>REPEAT BIOPSY in 6-12 months in </a:t>
            </a:r>
            <a:r>
              <a:rPr lang="en-US" altLang="en-US" sz="2400" b="1" i="0" dirty="0" err="1"/>
              <a:t>paucibacillary</a:t>
            </a:r>
            <a:r>
              <a:rPr lang="en-US" altLang="en-US" sz="2400" b="1" i="0" dirty="0"/>
              <a:t> [BT, TT] patients [rarely needed if patient is adherent and improving on the drug regimen]</a:t>
            </a:r>
          </a:p>
        </p:txBody>
      </p:sp>
    </p:spTree>
    <p:extLst>
      <p:ext uri="{BB962C8B-B14F-4D97-AF65-F5344CB8AC3E}">
        <p14:creationId xmlns:p14="http://schemas.microsoft.com/office/powerpoint/2010/main" val="1925919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76200" y="708025"/>
            <a:ext cx="9144000" cy="4830763"/>
          </a:xfrm>
        </p:spPr>
        <p:txBody>
          <a:bodyPr/>
          <a:lstStyle/>
          <a:p>
            <a:pPr eaLnBrk="1" hangingPunct="1">
              <a:lnSpc>
                <a:spcPct val="90000"/>
              </a:lnSpc>
              <a:buFontTx/>
              <a:buNone/>
            </a:pPr>
            <a:r>
              <a:rPr lang="en-US" altLang="en-US" sz="2800" dirty="0" smtClean="0">
                <a:solidFill>
                  <a:srgbClr val="FF0000"/>
                </a:solidFill>
              </a:rPr>
              <a:t>Type 1 </a:t>
            </a:r>
            <a:r>
              <a:rPr lang="en-US" altLang="en-US" sz="2800" dirty="0" smtClean="0"/>
              <a:t>= “upgrading” reaction [as CMI increases] </a:t>
            </a:r>
          </a:p>
          <a:p>
            <a:pPr eaLnBrk="1" hangingPunct="1">
              <a:lnSpc>
                <a:spcPct val="90000"/>
              </a:lnSpc>
            </a:pPr>
            <a:r>
              <a:rPr lang="en-US" altLang="en-US" sz="2800" dirty="0" smtClean="0"/>
              <a:t> May occur in BT,BB,BL [</a:t>
            </a:r>
            <a:r>
              <a:rPr lang="en-US" altLang="en-US" sz="2800" dirty="0" err="1" smtClean="0"/>
              <a:t>ie</a:t>
            </a:r>
            <a:r>
              <a:rPr lang="en-US" altLang="en-US" sz="2800" dirty="0" smtClean="0"/>
              <a:t>, any borderline case]</a:t>
            </a:r>
          </a:p>
          <a:p>
            <a:pPr eaLnBrk="1" hangingPunct="1">
              <a:lnSpc>
                <a:spcPct val="90000"/>
              </a:lnSpc>
            </a:pPr>
            <a:r>
              <a:rPr lang="en-US" altLang="en-US" sz="2800" i="1" dirty="0" smtClean="0"/>
              <a:t>Inflammation, edema of nerves</a:t>
            </a:r>
            <a:r>
              <a:rPr lang="en-US" altLang="en-US" sz="2800" dirty="0" smtClean="0"/>
              <a:t> and “old” skin lesions</a:t>
            </a:r>
          </a:p>
          <a:p>
            <a:pPr eaLnBrk="1" hangingPunct="1">
              <a:lnSpc>
                <a:spcPct val="90000"/>
              </a:lnSpc>
            </a:pPr>
            <a:r>
              <a:rPr lang="en-US" altLang="en-US" sz="2800" dirty="0" smtClean="0"/>
              <a:t>If severe, it can lead over days to permanent loss of motor nerve function.  </a:t>
            </a:r>
            <a:r>
              <a:rPr lang="en-US" altLang="en-US" sz="2800" dirty="0" smtClean="0">
                <a:solidFill>
                  <a:srgbClr val="FF0000"/>
                </a:solidFill>
              </a:rPr>
              <a:t>Rx: Prednisone 60-80 mg/day</a:t>
            </a:r>
          </a:p>
          <a:p>
            <a:pPr eaLnBrk="1" hangingPunct="1">
              <a:lnSpc>
                <a:spcPct val="90000"/>
              </a:lnSpc>
            </a:pPr>
            <a:r>
              <a:rPr lang="en-US" altLang="en-US" sz="2800" dirty="0" smtClean="0"/>
              <a:t>The </a:t>
            </a:r>
            <a:r>
              <a:rPr lang="en-US" altLang="en-US" sz="2800" dirty="0" smtClean="0">
                <a:solidFill>
                  <a:srgbClr val="FF0000"/>
                </a:solidFill>
              </a:rPr>
              <a:t>only </a:t>
            </a:r>
            <a:r>
              <a:rPr lang="en-US" altLang="en-US" sz="2800" i="1" dirty="0" smtClean="0">
                <a:solidFill>
                  <a:srgbClr val="FF0000"/>
                </a:solidFill>
              </a:rPr>
              <a:t>true emergency</a:t>
            </a:r>
            <a:r>
              <a:rPr lang="en-US" altLang="en-US" sz="2800" dirty="0" smtClean="0">
                <a:solidFill>
                  <a:srgbClr val="FF0000"/>
                </a:solidFill>
              </a:rPr>
              <a:t> in leprosy</a:t>
            </a:r>
            <a:r>
              <a:rPr lang="en-US" altLang="en-US" sz="2800" dirty="0" smtClean="0"/>
              <a:t>, esp. when there is weakness and swelling of motor nerves.</a:t>
            </a:r>
          </a:p>
          <a:p>
            <a:pPr eaLnBrk="1" hangingPunct="1">
              <a:lnSpc>
                <a:spcPct val="90000"/>
              </a:lnSpc>
              <a:buFontTx/>
              <a:buNone/>
            </a:pPr>
            <a:r>
              <a:rPr lang="en-US" altLang="en-US" sz="2800" dirty="0" smtClean="0">
                <a:solidFill>
                  <a:srgbClr val="FF0000"/>
                </a:solidFill>
              </a:rPr>
              <a:t>Type 2 = ENL  </a:t>
            </a:r>
            <a:r>
              <a:rPr lang="en-US" altLang="en-US" sz="2800" dirty="0" smtClean="0"/>
              <a:t>[Erythema </a:t>
            </a:r>
            <a:r>
              <a:rPr lang="en-US" altLang="en-US" sz="2800" dirty="0" err="1"/>
              <a:t>N</a:t>
            </a:r>
            <a:r>
              <a:rPr lang="en-US" altLang="en-US" sz="2800" dirty="0" err="1" smtClean="0"/>
              <a:t>odosum</a:t>
            </a:r>
            <a:r>
              <a:rPr lang="en-US" altLang="en-US" sz="2800" dirty="0" smtClean="0"/>
              <a:t> </a:t>
            </a:r>
            <a:r>
              <a:rPr lang="en-US" altLang="en-US" sz="2800" dirty="0" err="1"/>
              <a:t>L</a:t>
            </a:r>
            <a:r>
              <a:rPr lang="en-US" altLang="en-US" sz="2800" dirty="0" err="1" smtClean="0"/>
              <a:t>eprosum</a:t>
            </a:r>
            <a:r>
              <a:rPr lang="en-US" altLang="en-US" sz="2800" dirty="0" smtClean="0"/>
              <a:t>]</a:t>
            </a:r>
          </a:p>
          <a:p>
            <a:pPr eaLnBrk="1" hangingPunct="1">
              <a:lnSpc>
                <a:spcPct val="90000"/>
              </a:lnSpc>
            </a:pPr>
            <a:r>
              <a:rPr lang="en-US" altLang="en-US" sz="2800" dirty="0" smtClean="0"/>
              <a:t>May occur in LL &amp; BL: unpredictable in onset, duration</a:t>
            </a:r>
          </a:p>
          <a:p>
            <a:pPr eaLnBrk="1" hangingPunct="1">
              <a:lnSpc>
                <a:spcPct val="90000"/>
              </a:lnSpc>
            </a:pPr>
            <a:r>
              <a:rPr lang="en-US" altLang="en-US" sz="2800" dirty="0" smtClean="0"/>
              <a:t>Large </a:t>
            </a:r>
            <a:r>
              <a:rPr lang="en-US" altLang="en-US" sz="2800" i="1" dirty="0" smtClean="0"/>
              <a:t>subdermal</a:t>
            </a:r>
            <a:r>
              <a:rPr lang="en-US" altLang="en-US" sz="2800" dirty="0" smtClean="0"/>
              <a:t> nodules; often edema, fever, systemic malaise; sometimes iritis or </a:t>
            </a:r>
            <a:r>
              <a:rPr lang="en-US" altLang="en-US" sz="2800" dirty="0" err="1" smtClean="0"/>
              <a:t>orchitis</a:t>
            </a:r>
            <a:endParaRPr lang="en-US" altLang="en-US" sz="2800" dirty="0" smtClean="0"/>
          </a:p>
          <a:p>
            <a:pPr eaLnBrk="1" hangingPunct="1">
              <a:lnSpc>
                <a:spcPct val="90000"/>
              </a:lnSpc>
            </a:pPr>
            <a:r>
              <a:rPr lang="en-US" altLang="en-US" sz="2800" dirty="0" smtClean="0">
                <a:solidFill>
                  <a:srgbClr val="FF0000"/>
                </a:solidFill>
              </a:rPr>
              <a:t>Rx: Thalidomide 400mg/day</a:t>
            </a:r>
            <a:r>
              <a:rPr lang="en-US" altLang="en-US" sz="2800" dirty="0" smtClean="0"/>
              <a:t>; may start with steroids</a:t>
            </a:r>
          </a:p>
        </p:txBody>
      </p:sp>
      <p:sp>
        <p:nvSpPr>
          <p:cNvPr id="99332" name="TextBox 4"/>
          <p:cNvSpPr txBox="1">
            <a:spLocks noChangeArrowheads="1"/>
          </p:cNvSpPr>
          <p:nvPr/>
        </p:nvSpPr>
        <p:spPr bwMode="auto">
          <a:xfrm>
            <a:off x="0" y="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solidFill>
                  <a:srgbClr val="FF0000"/>
                </a:solidFill>
              </a:rPr>
              <a:t>Reactions</a:t>
            </a:r>
            <a:endParaRPr lang="en-US" altLang="en-US" sz="4000" i="0"/>
          </a:p>
        </p:txBody>
      </p:sp>
      <p:sp>
        <p:nvSpPr>
          <p:cNvPr id="5" name="TextBox 4"/>
          <p:cNvSpPr txBox="1">
            <a:spLocks noChangeArrowheads="1"/>
          </p:cNvSpPr>
          <p:nvPr/>
        </p:nvSpPr>
        <p:spPr bwMode="auto">
          <a:xfrm>
            <a:off x="-228600" y="184805"/>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800" kern="0" dirty="0" smtClean="0">
                <a:solidFill>
                  <a:srgbClr val="000000"/>
                </a:solidFill>
                <a:latin typeface="Arial"/>
                <a:ea typeface="+mj-ea"/>
                <a:cs typeface="+mj-cs"/>
              </a:rPr>
              <a:t>			</a:t>
            </a:r>
            <a:r>
              <a:rPr lang="en-US" altLang="en-US" sz="2800" kern="0" dirty="0" smtClean="0">
                <a:solidFill>
                  <a:srgbClr val="000000"/>
                </a:solidFill>
                <a:latin typeface="Arial"/>
                <a:ea typeface="+mj-ea"/>
                <a:cs typeface="+mj-cs"/>
              </a:rPr>
              <a:t>Immunologic </a:t>
            </a:r>
            <a:r>
              <a:rPr lang="en-US" altLang="en-US" sz="2800" kern="0" dirty="0">
                <a:solidFill>
                  <a:srgbClr val="000000"/>
                </a:solidFill>
                <a:latin typeface="Arial"/>
                <a:ea typeface="+mj-ea"/>
                <a:cs typeface="+mj-cs"/>
              </a:rPr>
              <a:t>reactions in </a:t>
            </a:r>
            <a:r>
              <a:rPr lang="en-US" altLang="en-US" sz="2800" kern="0" dirty="0" smtClean="0">
                <a:solidFill>
                  <a:srgbClr val="000000"/>
                </a:solidFill>
                <a:latin typeface="Arial"/>
                <a:ea typeface="+mj-ea"/>
                <a:cs typeface="+mj-cs"/>
              </a:rPr>
              <a:t>leprosy</a:t>
            </a:r>
            <a:endParaRPr lang="en-US" altLang="en-US" sz="1800" i="0" dirty="0"/>
          </a:p>
        </p:txBody>
      </p:sp>
    </p:spTree>
    <p:extLst>
      <p:ext uri="{BB962C8B-B14F-4D97-AF65-F5344CB8AC3E}">
        <p14:creationId xmlns:p14="http://schemas.microsoft.com/office/powerpoint/2010/main" val="3543333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slide7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152400"/>
            <a:ext cx="3810000" cy="601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3"/>
          <p:cNvSpPr txBox="1">
            <a:spLocks noChangeArrowheads="1"/>
          </p:cNvSpPr>
          <p:nvPr/>
        </p:nvSpPr>
        <p:spPr bwMode="auto">
          <a:xfrm>
            <a:off x="152400" y="152400"/>
            <a:ext cx="5257800"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0" dirty="0">
                <a:solidFill>
                  <a:srgbClr val="FF0000"/>
                </a:solidFill>
              </a:rPr>
              <a:t>Type </a:t>
            </a:r>
            <a:r>
              <a:rPr lang="en-US" altLang="en-US" sz="2800" b="1" i="0" dirty="0" smtClean="0">
                <a:solidFill>
                  <a:srgbClr val="FF0000"/>
                </a:solidFill>
              </a:rPr>
              <a:t>1 reaction </a:t>
            </a:r>
            <a:r>
              <a:rPr lang="en-US" altLang="en-US" sz="2800" b="1" i="0" dirty="0" smtClean="0"/>
              <a:t>= </a:t>
            </a:r>
            <a:r>
              <a:rPr lang="en-US" altLang="en-US" sz="2400" b="1" i="0" dirty="0" smtClean="0">
                <a:solidFill>
                  <a:srgbClr val="FF0000"/>
                </a:solidFill>
              </a:rPr>
              <a:t>“</a:t>
            </a:r>
            <a:r>
              <a:rPr lang="en-US" altLang="en-US" sz="2400" b="1" i="0" dirty="0">
                <a:solidFill>
                  <a:srgbClr val="FF0000"/>
                </a:solidFill>
              </a:rPr>
              <a:t>upgrading</a:t>
            </a:r>
            <a:r>
              <a:rPr lang="en-US" altLang="en-US" sz="2400" i="0" dirty="0">
                <a:solidFill>
                  <a:srgbClr val="FF0000"/>
                </a:solidFill>
              </a:rPr>
              <a:t>”</a:t>
            </a:r>
          </a:p>
          <a:p>
            <a:pPr eaLnBrk="1" hangingPunct="1">
              <a:spcBef>
                <a:spcPct val="0"/>
              </a:spcBef>
              <a:buFontTx/>
              <a:buNone/>
            </a:pPr>
            <a:r>
              <a:rPr lang="en-US" altLang="en-US" sz="2400" i="0" dirty="0"/>
              <a:t> [~ Coombs type 4 = </a:t>
            </a:r>
          </a:p>
          <a:p>
            <a:pPr eaLnBrk="1" hangingPunct="1">
              <a:spcBef>
                <a:spcPct val="0"/>
              </a:spcBef>
              <a:buFontTx/>
              <a:buNone/>
            </a:pPr>
            <a:r>
              <a:rPr lang="en-US" altLang="en-US" sz="2400" i="0" dirty="0"/>
              <a:t>  Delayed-type hypersensitivity</a:t>
            </a:r>
            <a:r>
              <a:rPr lang="en-US" altLang="en-US" sz="2800" i="0" dirty="0"/>
              <a:t>]</a:t>
            </a:r>
          </a:p>
          <a:p>
            <a:pPr eaLnBrk="1" hangingPunct="1">
              <a:spcBef>
                <a:spcPct val="0"/>
              </a:spcBef>
              <a:buFontTx/>
              <a:buNone/>
            </a:pPr>
            <a:r>
              <a:rPr lang="en-US" altLang="en-US" sz="2400" i="0" dirty="0" smtClean="0"/>
              <a:t>Occurs </a:t>
            </a:r>
            <a:r>
              <a:rPr lang="en-US" altLang="en-US" sz="2400" i="0" dirty="0"/>
              <a:t>as cell-mediated</a:t>
            </a:r>
          </a:p>
          <a:p>
            <a:pPr eaLnBrk="1" hangingPunct="1">
              <a:spcBef>
                <a:spcPct val="0"/>
              </a:spcBef>
              <a:buFontTx/>
              <a:buNone/>
            </a:pPr>
            <a:r>
              <a:rPr lang="en-US" altLang="en-US" sz="2400" i="0" dirty="0"/>
              <a:t>  immunity increases, i.e.,</a:t>
            </a:r>
          </a:p>
          <a:p>
            <a:pPr eaLnBrk="1" hangingPunct="1">
              <a:spcBef>
                <a:spcPct val="0"/>
              </a:spcBef>
              <a:buFontTx/>
              <a:buNone/>
            </a:pPr>
            <a:r>
              <a:rPr lang="en-US" altLang="en-US" sz="2400" i="0" dirty="0"/>
              <a:t> “upgrades,” shifting toward</a:t>
            </a:r>
          </a:p>
          <a:p>
            <a:pPr eaLnBrk="1" hangingPunct="1">
              <a:spcBef>
                <a:spcPct val="0"/>
              </a:spcBef>
              <a:buFontTx/>
              <a:buNone/>
            </a:pPr>
            <a:r>
              <a:rPr lang="en-US" altLang="en-US" sz="2400" i="0" dirty="0"/>
              <a:t>  </a:t>
            </a:r>
            <a:r>
              <a:rPr lang="en-US" altLang="en-US" sz="2400" i="0" dirty="0" err="1"/>
              <a:t>tuberculoid</a:t>
            </a:r>
            <a:r>
              <a:rPr lang="en-US" altLang="en-US" sz="2400" i="0" dirty="0"/>
              <a:t> end of </a:t>
            </a:r>
            <a:r>
              <a:rPr lang="en-US" altLang="en-US" sz="2400" i="0" dirty="0" smtClean="0"/>
              <a:t>spectrum.</a:t>
            </a:r>
          </a:p>
          <a:p>
            <a:pPr eaLnBrk="1" hangingPunct="1">
              <a:spcBef>
                <a:spcPct val="0"/>
              </a:spcBef>
              <a:buFontTx/>
              <a:buNone/>
            </a:pPr>
            <a:endParaRPr lang="en-US" altLang="en-US" sz="2400" i="0" dirty="0"/>
          </a:p>
          <a:p>
            <a:pPr eaLnBrk="1" hangingPunct="1">
              <a:spcBef>
                <a:spcPct val="0"/>
              </a:spcBef>
              <a:buFontTx/>
              <a:buNone/>
            </a:pPr>
            <a:r>
              <a:rPr lang="en-US" altLang="en-US" sz="2000" i="0" dirty="0" smtClean="0"/>
              <a:t>58 </a:t>
            </a:r>
            <a:r>
              <a:rPr lang="en-US" altLang="en-US" sz="2000" i="0" dirty="0"/>
              <a:t>year old baker with Borderline [BB</a:t>
            </a:r>
            <a:r>
              <a:rPr lang="en-US" altLang="en-US" sz="2000" i="0" dirty="0" smtClean="0"/>
              <a:t>],</a:t>
            </a:r>
          </a:p>
          <a:p>
            <a:pPr eaLnBrk="1" hangingPunct="1">
              <a:spcBef>
                <a:spcPct val="0"/>
              </a:spcBef>
              <a:buFontTx/>
              <a:buNone/>
            </a:pPr>
            <a:r>
              <a:rPr lang="en-US" altLang="en-US" sz="2000" i="0" dirty="0" smtClean="0"/>
              <a:t> </a:t>
            </a:r>
            <a:r>
              <a:rPr lang="en-US" altLang="en-US" sz="2000" i="0" dirty="0"/>
              <a:t>first seen when in </a:t>
            </a:r>
            <a:r>
              <a:rPr lang="en-US" altLang="en-US" sz="2000" i="0" dirty="0" smtClean="0"/>
              <a:t>reaction</a:t>
            </a:r>
            <a:r>
              <a:rPr lang="en-US" altLang="en-US" sz="2000" dirty="0" smtClean="0"/>
              <a:t>: </a:t>
            </a:r>
          </a:p>
          <a:p>
            <a:pPr eaLnBrk="1" hangingPunct="1">
              <a:spcBef>
                <a:spcPct val="0"/>
              </a:spcBef>
              <a:buFontTx/>
              <a:buNone/>
            </a:pPr>
            <a:r>
              <a:rPr lang="en-US" altLang="en-US" sz="2000" dirty="0" smtClean="0"/>
              <a:t>Flat l</a:t>
            </a:r>
            <a:r>
              <a:rPr lang="en-US" altLang="en-US" sz="2000" i="0" dirty="0" smtClean="0"/>
              <a:t>esions are now inflamed, raised.</a:t>
            </a:r>
          </a:p>
          <a:p>
            <a:pPr eaLnBrk="1" hangingPunct="1">
              <a:spcBef>
                <a:spcPct val="0"/>
              </a:spcBef>
              <a:buFontTx/>
              <a:buNone/>
            </a:pPr>
            <a:r>
              <a:rPr lang="en-US" altLang="en-US" sz="2400" dirty="0" smtClean="0">
                <a:solidFill>
                  <a:srgbClr val="FF0000"/>
                </a:solidFill>
              </a:rPr>
              <a:t>Many </a:t>
            </a:r>
            <a:r>
              <a:rPr lang="en-US" altLang="en-US" sz="2400" dirty="0">
                <a:solidFill>
                  <a:srgbClr val="FF0000"/>
                </a:solidFill>
              </a:rPr>
              <a:t>leprosy patients are</a:t>
            </a:r>
          </a:p>
          <a:p>
            <a:pPr eaLnBrk="1" hangingPunct="1">
              <a:spcBef>
                <a:spcPct val="0"/>
              </a:spcBef>
              <a:buFontTx/>
              <a:buNone/>
            </a:pPr>
            <a:r>
              <a:rPr lang="en-US" altLang="en-US" sz="2400" dirty="0">
                <a:solidFill>
                  <a:srgbClr val="FF0000"/>
                </a:solidFill>
              </a:rPr>
              <a:t> first seen in reaction ! </a:t>
            </a:r>
          </a:p>
          <a:p>
            <a:pPr eaLnBrk="1" hangingPunct="1">
              <a:spcBef>
                <a:spcPct val="0"/>
              </a:spcBef>
              <a:buFontTx/>
              <a:buNone/>
            </a:pPr>
            <a:r>
              <a:rPr lang="en-US" altLang="en-US" sz="2400" i="0" dirty="0">
                <a:solidFill>
                  <a:srgbClr val="FF0000"/>
                </a:solidFill>
              </a:rPr>
              <a:t>The only leprosy </a:t>
            </a:r>
            <a:r>
              <a:rPr lang="en-US" altLang="en-US" sz="2400" i="1" dirty="0">
                <a:solidFill>
                  <a:srgbClr val="FF0000"/>
                </a:solidFill>
              </a:rPr>
              <a:t>emergency,</a:t>
            </a:r>
          </a:p>
          <a:p>
            <a:pPr eaLnBrk="1" hangingPunct="1">
              <a:spcBef>
                <a:spcPct val="0"/>
              </a:spcBef>
              <a:buFontTx/>
              <a:buNone/>
            </a:pPr>
            <a:r>
              <a:rPr lang="en-US" altLang="en-US" sz="2400" i="0" dirty="0">
                <a:solidFill>
                  <a:srgbClr val="FF0000"/>
                </a:solidFill>
              </a:rPr>
              <a:t>Type 1 reactions need prednisone 60-80 mg/day</a:t>
            </a:r>
          </a:p>
          <a:p>
            <a:pPr eaLnBrk="1" hangingPunct="1">
              <a:spcBef>
                <a:spcPct val="0"/>
              </a:spcBef>
              <a:buFontTx/>
              <a:buNone/>
            </a:pPr>
            <a:endParaRPr lang="en-US" altLang="en-US" sz="2800" dirty="0">
              <a:solidFill>
                <a:srgbClr val="FF0000"/>
              </a:solidFill>
            </a:endParaRPr>
          </a:p>
          <a:p>
            <a:pPr eaLnBrk="1" hangingPunct="1">
              <a:spcBef>
                <a:spcPct val="0"/>
              </a:spcBef>
              <a:buFontTx/>
              <a:buNone/>
            </a:pPr>
            <a:r>
              <a:rPr lang="en-US" altLang="en-US" sz="2800" i="0" dirty="0"/>
              <a:t>  </a:t>
            </a:r>
          </a:p>
        </p:txBody>
      </p:sp>
    </p:spTree>
    <p:extLst>
      <p:ext uri="{BB962C8B-B14F-4D97-AF65-F5344CB8AC3E}">
        <p14:creationId xmlns:p14="http://schemas.microsoft.com/office/powerpoint/2010/main" val="1920231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004a"/>
          <p:cNvPicPr>
            <a:picLocks noChangeAspect="1" noChangeArrowheads="1"/>
          </p:cNvPicPr>
          <p:nvPr/>
        </p:nvPicPr>
        <p:blipFill>
          <a:blip r:embed="rId3" cstate="email">
            <a:lum bright="30000" contrast="42000"/>
            <a:extLst>
              <a:ext uri="{28A0092B-C50C-407E-A947-70E740481C1C}">
                <a14:useLocalDpi xmlns:a14="http://schemas.microsoft.com/office/drawing/2010/main"/>
              </a:ext>
            </a:extLst>
          </a:blip>
          <a:srcRect/>
          <a:stretch>
            <a:fillRect/>
          </a:stretch>
        </p:blipFill>
        <p:spPr bwMode="auto">
          <a:xfrm>
            <a:off x="762000" y="66675"/>
            <a:ext cx="402254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3"/>
          <p:cNvSpPr txBox="1">
            <a:spLocks noChangeArrowheads="1"/>
          </p:cNvSpPr>
          <p:nvPr/>
        </p:nvSpPr>
        <p:spPr bwMode="auto">
          <a:xfrm>
            <a:off x="5257800" y="685800"/>
            <a:ext cx="38481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0" dirty="0"/>
              <a:t>SKIN</a:t>
            </a:r>
            <a:r>
              <a:rPr lang="en-US" altLang="en-US" sz="2400" b="1" i="0" dirty="0" smtClean="0"/>
              <a:t>…</a:t>
            </a:r>
            <a:r>
              <a:rPr lang="en-US" altLang="en-US" sz="2400" i="0" dirty="0" smtClean="0"/>
              <a:t>[duplicate of a prior slide in this presentation]</a:t>
            </a:r>
            <a:endParaRPr lang="en-US" altLang="en-US" sz="2400" b="1" i="0" dirty="0"/>
          </a:p>
          <a:p>
            <a:pPr eaLnBrk="1" hangingPunct="1">
              <a:spcBef>
                <a:spcPct val="0"/>
              </a:spcBef>
              <a:buFontTx/>
              <a:buNone/>
            </a:pPr>
            <a:endParaRPr lang="en-US" altLang="en-US" sz="2400" b="1" i="0" dirty="0"/>
          </a:p>
          <a:p>
            <a:pPr eaLnBrk="1" hangingPunct="1">
              <a:spcBef>
                <a:spcPct val="0"/>
              </a:spcBef>
              <a:buFontTx/>
              <a:buNone/>
            </a:pPr>
            <a:endParaRPr lang="en-US" altLang="en-US" sz="2400" b="1" i="0" dirty="0"/>
          </a:p>
          <a:p>
            <a:pPr eaLnBrk="1" hangingPunct="1">
              <a:spcBef>
                <a:spcPct val="0"/>
              </a:spcBef>
              <a:buFontTx/>
              <a:buNone/>
            </a:pPr>
            <a:r>
              <a:rPr lang="en-US" altLang="en-US" sz="2400" i="1" dirty="0" smtClean="0">
                <a:solidFill>
                  <a:srgbClr val="FF0000"/>
                </a:solidFill>
              </a:rPr>
              <a:t>Now, what </a:t>
            </a:r>
            <a:r>
              <a:rPr lang="en-US" altLang="en-US" sz="2400" i="1" dirty="0">
                <a:solidFill>
                  <a:srgbClr val="FF0000"/>
                </a:solidFill>
              </a:rPr>
              <a:t>else do you</a:t>
            </a:r>
          </a:p>
          <a:p>
            <a:pPr eaLnBrk="1" hangingPunct="1">
              <a:spcBef>
                <a:spcPct val="0"/>
              </a:spcBef>
              <a:buFontTx/>
              <a:buNone/>
            </a:pPr>
            <a:r>
              <a:rPr lang="en-US" altLang="en-US" sz="2400" i="1" dirty="0">
                <a:solidFill>
                  <a:srgbClr val="FF0000"/>
                </a:solidFill>
              </a:rPr>
              <a:t>notice about </a:t>
            </a:r>
            <a:r>
              <a:rPr lang="en-US" altLang="en-US" sz="2400" i="1" dirty="0" smtClean="0">
                <a:solidFill>
                  <a:srgbClr val="FF0000"/>
                </a:solidFill>
              </a:rPr>
              <a:t>her</a:t>
            </a:r>
            <a:endParaRPr lang="en-US" altLang="en-US" sz="2400" i="1" dirty="0">
              <a:solidFill>
                <a:srgbClr val="FF0000"/>
              </a:solidFill>
            </a:endParaRPr>
          </a:p>
          <a:p>
            <a:pPr eaLnBrk="1" hangingPunct="1">
              <a:spcBef>
                <a:spcPct val="0"/>
              </a:spcBef>
              <a:buFontTx/>
              <a:buNone/>
            </a:pPr>
            <a:r>
              <a:rPr lang="en-US" altLang="en-US" sz="2400" i="1" dirty="0">
                <a:solidFill>
                  <a:srgbClr val="FF0000"/>
                </a:solidFill>
              </a:rPr>
              <a:t>large, anesthetic skin plaques</a:t>
            </a:r>
            <a:r>
              <a:rPr lang="en-US" altLang="en-US" sz="2400" i="1" dirty="0" smtClean="0">
                <a:solidFill>
                  <a:srgbClr val="FF0000"/>
                </a:solidFill>
              </a:rPr>
              <a:t>?</a:t>
            </a:r>
          </a:p>
          <a:p>
            <a:pPr eaLnBrk="1" hangingPunct="1">
              <a:spcBef>
                <a:spcPct val="0"/>
              </a:spcBef>
              <a:buFontTx/>
              <a:buNone/>
            </a:pPr>
            <a:endParaRPr lang="en-US" altLang="en-US" sz="2400" i="1" dirty="0" smtClean="0">
              <a:solidFill>
                <a:srgbClr val="FF0000"/>
              </a:solidFill>
            </a:endParaRPr>
          </a:p>
          <a:p>
            <a:pPr>
              <a:spcBef>
                <a:spcPct val="0"/>
              </a:spcBef>
              <a:buNone/>
            </a:pPr>
            <a:r>
              <a:rPr lang="en-US" altLang="en-US" sz="2400" i="1" dirty="0">
                <a:solidFill>
                  <a:srgbClr val="FF0000"/>
                </a:solidFill>
              </a:rPr>
              <a:t>She, too, has Type 1 reaction.</a:t>
            </a:r>
          </a:p>
          <a:p>
            <a:pPr eaLnBrk="1" hangingPunct="1">
              <a:spcBef>
                <a:spcPct val="0"/>
              </a:spcBef>
              <a:buFontTx/>
              <a:buNone/>
            </a:pPr>
            <a:endParaRPr lang="en-US" altLang="en-US" sz="2400" b="1" i="0" dirty="0"/>
          </a:p>
          <a:p>
            <a:pPr eaLnBrk="1" hangingPunct="1">
              <a:spcBef>
                <a:spcPct val="0"/>
              </a:spcBef>
              <a:buFontTx/>
              <a:buNone/>
            </a:pPr>
            <a:r>
              <a:rPr lang="en-US" altLang="en-US" sz="2400" i="0" dirty="0" smtClean="0"/>
              <a:t>She </a:t>
            </a:r>
            <a:r>
              <a:rPr lang="en-US" altLang="en-US" sz="2400" i="0" dirty="0"/>
              <a:t>also has </a:t>
            </a:r>
            <a:r>
              <a:rPr lang="en-US" altLang="en-US" sz="2400" dirty="0" smtClean="0"/>
              <a:t>prior </a:t>
            </a:r>
            <a:endParaRPr lang="en-US" altLang="en-US" sz="2400" i="0" dirty="0"/>
          </a:p>
          <a:p>
            <a:pPr eaLnBrk="1" hangingPunct="1">
              <a:spcBef>
                <a:spcPct val="0"/>
              </a:spcBef>
              <a:buFontTx/>
              <a:buNone/>
            </a:pPr>
            <a:r>
              <a:rPr lang="en-US" altLang="en-US" sz="2400" i="0" dirty="0"/>
              <a:t>facial nerve palsy</a:t>
            </a:r>
            <a:r>
              <a:rPr lang="en-US" altLang="en-US" sz="2400" i="0" dirty="0" smtClean="0"/>
              <a:t>…</a:t>
            </a:r>
          </a:p>
        </p:txBody>
      </p:sp>
    </p:spTree>
    <p:extLst>
      <p:ext uri="{BB962C8B-B14F-4D97-AF65-F5344CB8AC3E}">
        <p14:creationId xmlns:p14="http://schemas.microsoft.com/office/powerpoint/2010/main" val="2117505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Documents and Settings\rpust\My Documents\PowerPoints by Pust\Leprosy ppts not 896\JuanB BT\JBcara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52400"/>
            <a:ext cx="3733800" cy="602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Box 2"/>
          <p:cNvSpPr txBox="1">
            <a:spLocks noChangeArrowheads="1"/>
          </p:cNvSpPr>
          <p:nvPr/>
        </p:nvSpPr>
        <p:spPr bwMode="auto">
          <a:xfrm>
            <a:off x="0" y="990600"/>
            <a:ext cx="4267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JB, 19 year old baseball outfielder on Milwaukee Brewers Phoenix farm team.</a:t>
            </a:r>
          </a:p>
          <a:p>
            <a:pPr eaLnBrk="1" hangingPunct="1">
              <a:spcBef>
                <a:spcPct val="0"/>
              </a:spcBef>
              <a:buFontTx/>
              <a:buNone/>
            </a:pPr>
            <a:endParaRPr lang="en-US" altLang="en-US" sz="2400" i="0" dirty="0"/>
          </a:p>
          <a:p>
            <a:pPr eaLnBrk="1" hangingPunct="1">
              <a:spcBef>
                <a:spcPct val="0"/>
              </a:spcBef>
              <a:buFontTx/>
              <a:buNone/>
            </a:pPr>
            <a:r>
              <a:rPr lang="en-US" altLang="en-US" sz="2400" i="0" dirty="0"/>
              <a:t>Recruited from Dominican</a:t>
            </a:r>
          </a:p>
          <a:p>
            <a:pPr eaLnBrk="1" hangingPunct="1">
              <a:spcBef>
                <a:spcPct val="0"/>
              </a:spcBef>
              <a:buFontTx/>
              <a:buNone/>
            </a:pPr>
            <a:r>
              <a:rPr lang="en-US" altLang="en-US" sz="2400" i="0" dirty="0"/>
              <a:t>Republic, he bats and throws right-handed.</a:t>
            </a:r>
          </a:p>
          <a:p>
            <a:pPr eaLnBrk="1" hangingPunct="1">
              <a:spcBef>
                <a:spcPct val="0"/>
              </a:spcBef>
              <a:buFontTx/>
              <a:buNone/>
            </a:pPr>
            <a:endParaRPr lang="en-US" altLang="en-US" sz="2400" i="0" dirty="0"/>
          </a:p>
          <a:p>
            <a:pPr eaLnBrk="1" hangingPunct="1">
              <a:spcBef>
                <a:spcPct val="0"/>
              </a:spcBef>
              <a:buFontTx/>
              <a:buNone/>
            </a:pPr>
            <a:r>
              <a:rPr lang="en-US" altLang="en-US" sz="2400" i="1" dirty="0">
                <a:solidFill>
                  <a:srgbClr val="FF0000"/>
                </a:solidFill>
              </a:rPr>
              <a:t>Note </a:t>
            </a:r>
            <a:r>
              <a:rPr lang="en-US" altLang="en-US" sz="2400" i="1" dirty="0" err="1">
                <a:solidFill>
                  <a:srgbClr val="FF0000"/>
                </a:solidFill>
              </a:rPr>
              <a:t>hypopigmented</a:t>
            </a:r>
            <a:r>
              <a:rPr lang="en-US" altLang="en-US" sz="2400" i="1" dirty="0">
                <a:solidFill>
                  <a:srgbClr val="FF0000"/>
                </a:solidFill>
              </a:rPr>
              <a:t> , anesthetic macules on his forehead and right cheek, typical of  BT </a:t>
            </a:r>
            <a:r>
              <a:rPr lang="en-US" altLang="en-US" sz="2400" i="1" dirty="0" smtClean="0">
                <a:solidFill>
                  <a:srgbClr val="FF0000"/>
                </a:solidFill>
              </a:rPr>
              <a:t>leprosy, though not currently in reaction.</a:t>
            </a:r>
            <a:endParaRPr lang="en-US" altLang="en-US" sz="2400" i="1" dirty="0">
              <a:solidFill>
                <a:srgbClr val="FF0000"/>
              </a:solidFill>
            </a:endParaRPr>
          </a:p>
          <a:p>
            <a:pPr eaLnBrk="1" hangingPunct="1">
              <a:spcBef>
                <a:spcPct val="0"/>
              </a:spcBef>
              <a:buFontTx/>
              <a:buNone/>
            </a:pPr>
            <a:endParaRPr lang="en-US" altLang="en-US" sz="2400" i="1" dirty="0"/>
          </a:p>
        </p:txBody>
      </p:sp>
    </p:spTree>
    <p:extLst>
      <p:ext uri="{BB962C8B-B14F-4D97-AF65-F5344CB8AC3E}">
        <p14:creationId xmlns:p14="http://schemas.microsoft.com/office/powerpoint/2010/main" val="17981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Documents and Settings\rpust\My Documents\PowerPoints by Pust\Leprosy ppts not 896\JuanB BT\JBambosmano2palmar9July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1" y="1219200"/>
            <a:ext cx="5486400" cy="419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Box 1"/>
          <p:cNvSpPr txBox="1">
            <a:spLocks noChangeArrowheads="1"/>
          </p:cNvSpPr>
          <p:nvPr/>
        </p:nvSpPr>
        <p:spPr bwMode="auto">
          <a:xfrm>
            <a:off x="106363" y="23813"/>
            <a:ext cx="8763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400" i="0" dirty="0"/>
              <a:t>JB </a:t>
            </a:r>
            <a:r>
              <a:rPr lang="en-US" altLang="en-US" sz="2400" dirty="0" smtClean="0"/>
              <a:t>came to us </a:t>
            </a:r>
            <a:r>
              <a:rPr lang="en-US" altLang="en-US" sz="2400" i="0" dirty="0" smtClean="0"/>
              <a:t>after </a:t>
            </a:r>
            <a:r>
              <a:rPr lang="en-US" altLang="en-US" sz="2400" i="0" dirty="0"/>
              <a:t>3 months of </a:t>
            </a:r>
            <a:r>
              <a:rPr lang="en-US" altLang="en-US" sz="2400" dirty="0" smtClean="0"/>
              <a:t>management--by </a:t>
            </a:r>
            <a:r>
              <a:rPr lang="en-US" altLang="en-US" sz="2400" dirty="0"/>
              <a:t>the Brewers’ </a:t>
            </a:r>
            <a:r>
              <a:rPr lang="en-US" altLang="en-US" sz="2400" dirty="0" smtClean="0"/>
              <a:t>hand surgeon--</a:t>
            </a:r>
            <a:r>
              <a:rPr lang="en-US" altLang="en-US" sz="2400" i="0" dirty="0" smtClean="0"/>
              <a:t>of acute right </a:t>
            </a:r>
            <a:r>
              <a:rPr lang="en-US" altLang="en-US" sz="2400" i="0" dirty="0"/>
              <a:t>hand dysfunction and dorsal </a:t>
            </a:r>
            <a:r>
              <a:rPr lang="en-US" altLang="en-US" sz="2400" i="0" dirty="0" smtClean="0"/>
              <a:t>swelling… </a:t>
            </a:r>
            <a:r>
              <a:rPr lang="en-US" altLang="en-US" sz="2000" i="1" dirty="0">
                <a:solidFill>
                  <a:srgbClr val="FF0000"/>
                </a:solidFill>
              </a:rPr>
              <a:t>What do you see </a:t>
            </a:r>
            <a:r>
              <a:rPr lang="en-US" altLang="en-US" sz="1800" dirty="0" smtClean="0">
                <a:solidFill>
                  <a:srgbClr val="FF0000"/>
                </a:solidFill>
              </a:rPr>
              <a:t>?  [including classic PB </a:t>
            </a:r>
            <a:r>
              <a:rPr lang="en-US" altLang="en-US" sz="1800" dirty="0" err="1" smtClean="0">
                <a:solidFill>
                  <a:srgbClr val="FF0000"/>
                </a:solidFill>
              </a:rPr>
              <a:t>anhidrosis</a:t>
            </a:r>
            <a:r>
              <a:rPr lang="en-US" altLang="en-US" sz="1800" dirty="0">
                <a:solidFill>
                  <a:srgbClr val="FF0000"/>
                </a:solidFill>
              </a:rPr>
              <a:t> </a:t>
            </a:r>
            <a:r>
              <a:rPr lang="en-US" altLang="en-US" sz="1800" dirty="0" smtClean="0">
                <a:solidFill>
                  <a:srgbClr val="FF0000"/>
                </a:solidFill>
              </a:rPr>
              <a:t>in his R hand]</a:t>
            </a:r>
            <a:endParaRPr lang="en-US" altLang="en-US" sz="1800" i="0" dirty="0"/>
          </a:p>
          <a:p>
            <a:pPr eaLnBrk="1" hangingPunct="1">
              <a:spcBef>
                <a:spcPct val="0"/>
              </a:spcBef>
              <a:buFontTx/>
              <a:buNone/>
            </a:pPr>
            <a:endParaRPr lang="en-US" altLang="en-US" sz="1800" i="0" dirty="0"/>
          </a:p>
        </p:txBody>
      </p:sp>
      <p:sp>
        <p:nvSpPr>
          <p:cNvPr id="2" name="TextBox 1"/>
          <p:cNvSpPr txBox="1"/>
          <p:nvPr/>
        </p:nvSpPr>
        <p:spPr>
          <a:xfrm>
            <a:off x="106363" y="5486400"/>
            <a:ext cx="8732837" cy="584775"/>
          </a:xfrm>
          <a:prstGeom prst="rect">
            <a:avLst/>
          </a:prstGeom>
          <a:noFill/>
        </p:spPr>
        <p:txBody>
          <a:bodyPr wrap="square" rtlCol="0">
            <a:spAutoFit/>
          </a:bodyPr>
          <a:lstStyle/>
          <a:p>
            <a:r>
              <a:rPr lang="en-US" sz="1600" dirty="0" smtClean="0"/>
              <a:t>The sequelae of 3 months of his untreated Type 1 reaction:  </a:t>
            </a:r>
            <a:r>
              <a:rPr lang="en-US" sz="1600" dirty="0" smtClean="0">
                <a:solidFill>
                  <a:srgbClr val="FF0000"/>
                </a:solidFill>
              </a:rPr>
              <a:t>atrophic loss </a:t>
            </a:r>
            <a:r>
              <a:rPr lang="en-US" sz="1600" dirty="0" smtClean="0"/>
              <a:t>of R ulnar &amp; median motor nerve function—and “iatrogenic” </a:t>
            </a:r>
            <a:r>
              <a:rPr lang="en-US" sz="1600" dirty="0" smtClean="0">
                <a:solidFill>
                  <a:srgbClr val="FF0000"/>
                </a:solidFill>
              </a:rPr>
              <a:t>career loss.    </a:t>
            </a:r>
            <a:r>
              <a:rPr lang="en-US" sz="1600" dirty="0" smtClean="0"/>
              <a:t>He returned to the Dominican Republic…  </a:t>
            </a:r>
            <a:endParaRPr lang="en-US" sz="1600" dirty="0"/>
          </a:p>
        </p:txBody>
      </p:sp>
    </p:spTree>
    <p:extLst>
      <p:ext uri="{BB962C8B-B14F-4D97-AF65-F5344CB8AC3E}">
        <p14:creationId xmlns:p14="http://schemas.microsoft.com/office/powerpoint/2010/main" val="308334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609600" y="228600"/>
            <a:ext cx="85344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0">
                <a:solidFill>
                  <a:srgbClr val="FF0000"/>
                </a:solidFill>
                <a:latin typeface="Calibri" panose="020F0502020204030204" pitchFamily="34" charset="0"/>
                <a:cs typeface="Arial" panose="020B0604020202020204" pitchFamily="34" charset="0"/>
              </a:rPr>
              <a:t>Leprosy</a:t>
            </a:r>
            <a:r>
              <a:rPr lang="en-US" altLang="en-US" sz="2800" i="0">
                <a:solidFill>
                  <a:srgbClr val="FF0000"/>
                </a:solidFill>
                <a:latin typeface="Calibri" panose="020F0502020204030204" pitchFamily="34" charset="0"/>
                <a:cs typeface="Arial" panose="020B0604020202020204" pitchFamily="34" charset="0"/>
              </a:rPr>
              <a:t>—Hansen’s Disease—is . . .but…</a:t>
            </a:r>
          </a:p>
          <a:p>
            <a:pPr eaLnBrk="1" hangingPunct="1">
              <a:spcBef>
                <a:spcPct val="0"/>
              </a:spcBef>
              <a:buFontTx/>
              <a:buNone/>
            </a:pPr>
            <a:r>
              <a:rPr lang="en-US" altLang="en-US" sz="2800" i="0">
                <a:solidFill>
                  <a:srgbClr val="FF0000"/>
                </a:solidFill>
                <a:latin typeface="Calibri" panose="020F0502020204030204" pitchFamily="34" charset="0"/>
                <a:cs typeface="Arial" panose="020B0604020202020204" pitchFamily="34" charset="0"/>
              </a:rPr>
              <a:t>…</a:t>
            </a:r>
            <a:r>
              <a:rPr lang="en-US" altLang="en-US" sz="2800" i="0">
                <a:latin typeface="Calibri" panose="020F0502020204030204" pitchFamily="34" charset="0"/>
                <a:cs typeface="Arial" panose="020B0604020202020204" pitchFamily="34" charset="0"/>
              </a:rPr>
              <a:t> </a:t>
            </a:r>
            <a:r>
              <a:rPr lang="en-US" altLang="en-US" sz="2400" i="0">
                <a:latin typeface="Calibri" panose="020F0502020204030204" pitchFamily="34" charset="0"/>
                <a:cs typeface="Arial" panose="020B0604020202020204" pitchFamily="34" charset="0"/>
              </a:rPr>
              <a:t>a</a:t>
            </a:r>
            <a:r>
              <a:rPr lang="en-US" altLang="en-US" sz="2400" i="0">
                <a:solidFill>
                  <a:srgbClr val="000000"/>
                </a:solidFill>
                <a:latin typeface="Calibri" panose="020F0502020204030204" pitchFamily="34" charset="0"/>
                <a:cs typeface="Arial" panose="020B0604020202020204" pitchFamily="34" charset="0"/>
              </a:rPr>
              <a:t>n </a:t>
            </a:r>
            <a:r>
              <a:rPr lang="en-US" altLang="en-US" sz="2400">
                <a:solidFill>
                  <a:srgbClr val="000000"/>
                </a:solidFill>
                <a:latin typeface="Calibri" panose="020F0502020204030204" pitchFamily="34" charset="0"/>
                <a:cs typeface="Arial" panose="020B0604020202020204" pitchFamily="34" charset="0"/>
              </a:rPr>
              <a:t>infectious</a:t>
            </a:r>
            <a:r>
              <a:rPr lang="en-US" altLang="en-US" sz="2400" i="0">
                <a:solidFill>
                  <a:srgbClr val="000000"/>
                </a:solidFill>
                <a:latin typeface="Calibri" panose="020F0502020204030204" pitchFamily="34" charset="0"/>
                <a:cs typeface="Arial" panose="020B0604020202020204" pitchFamily="34" charset="0"/>
              </a:rPr>
              <a:t> disease that, like HIV, can be a </a:t>
            </a:r>
            <a:r>
              <a:rPr lang="en-US" altLang="en-US" sz="2400">
                <a:solidFill>
                  <a:srgbClr val="000000"/>
                </a:solidFill>
                <a:latin typeface="Calibri" panose="020F0502020204030204" pitchFamily="34" charset="0"/>
                <a:cs typeface="Arial" panose="020B0604020202020204" pitchFamily="34" charset="0"/>
              </a:rPr>
              <a:t>chronic</a:t>
            </a:r>
            <a:r>
              <a:rPr lang="en-US" altLang="en-US" sz="2400" i="0">
                <a:solidFill>
                  <a:srgbClr val="000000"/>
                </a:solidFill>
                <a:latin typeface="Calibri" panose="020F0502020204030204" pitchFamily="34" charset="0"/>
                <a:cs typeface="Arial" panose="020B0604020202020204" pitchFamily="34" charset="0"/>
              </a:rPr>
              <a:t> disease/disability…</a:t>
            </a:r>
          </a:p>
          <a:p>
            <a:pPr eaLnBrk="1" hangingPunct="1">
              <a:spcBef>
                <a:spcPct val="0"/>
              </a:spcBef>
              <a:buFontTx/>
              <a:buNone/>
            </a:pPr>
            <a:r>
              <a:rPr lang="en-US" altLang="en-US" sz="2400" i="0">
                <a:solidFill>
                  <a:srgbClr val="FF0000"/>
                </a:solidFill>
                <a:latin typeface="Calibri" panose="020F0502020204030204" pitchFamily="34" charset="0"/>
                <a:cs typeface="Arial" panose="020B0604020202020204" pitchFamily="34" charset="0"/>
              </a:rPr>
              <a:t>but</a:t>
            </a:r>
            <a:r>
              <a:rPr lang="en-US" altLang="en-US" sz="2400" i="0">
                <a:solidFill>
                  <a:srgbClr val="000000"/>
                </a:solidFill>
                <a:latin typeface="Calibri" panose="020F0502020204030204" pitchFamily="34" charset="0"/>
                <a:cs typeface="Arial" panose="020B0604020202020204" pitchFamily="34" charset="0"/>
              </a:rPr>
              <a:t>, unlike HIV, does </a:t>
            </a:r>
            <a:r>
              <a:rPr lang="en-US" altLang="en-US" sz="2400">
                <a:solidFill>
                  <a:srgbClr val="000000"/>
                </a:solidFill>
                <a:latin typeface="Calibri" panose="020F0502020204030204" pitchFamily="34" charset="0"/>
                <a:cs typeface="Arial" panose="020B0604020202020204" pitchFamily="34" charset="0"/>
              </a:rPr>
              <a:t>not</a:t>
            </a:r>
            <a:r>
              <a:rPr lang="en-US" altLang="en-US" sz="2400" i="0">
                <a:solidFill>
                  <a:srgbClr val="000000"/>
                </a:solidFill>
                <a:latin typeface="Calibri" panose="020F0502020204030204" pitchFamily="34" charset="0"/>
                <a:cs typeface="Arial" panose="020B0604020202020204" pitchFamily="34" charset="0"/>
              </a:rPr>
              <a:t> need lifetime drug therapy.</a:t>
            </a:r>
          </a:p>
          <a:p>
            <a:pPr eaLnBrk="1" hangingPunct="1">
              <a:spcBef>
                <a:spcPct val="0"/>
              </a:spcBef>
              <a:buFontTx/>
              <a:buNone/>
            </a:pPr>
            <a:r>
              <a:rPr lang="en-US" altLang="en-US" sz="2400" i="0">
                <a:solidFill>
                  <a:srgbClr val="000000"/>
                </a:solidFill>
                <a:latin typeface="Calibri" panose="020F0502020204030204" pitchFamily="34" charset="0"/>
                <a:cs typeface="Arial" panose="020B0604020202020204" pitchFamily="34" charset="0"/>
              </a:rPr>
              <a:t> </a:t>
            </a:r>
          </a:p>
          <a:p>
            <a:pPr eaLnBrk="1" hangingPunct="1">
              <a:spcBef>
                <a:spcPct val="0"/>
              </a:spcBef>
              <a:buFontTx/>
              <a:buNone/>
            </a:pPr>
            <a:r>
              <a:rPr lang="en-US" altLang="en-US" sz="2400" i="0">
                <a:solidFill>
                  <a:srgbClr val="000000"/>
                </a:solidFill>
                <a:latin typeface="Calibri" panose="020F0502020204030204" pitchFamily="34" charset="0"/>
                <a:cs typeface="Arial" panose="020B0604020202020204" pitchFamily="34" charset="0"/>
              </a:rPr>
              <a:t>… a </a:t>
            </a:r>
            <a:r>
              <a:rPr lang="en-US" altLang="en-US" sz="2400">
                <a:solidFill>
                  <a:srgbClr val="000000"/>
                </a:solidFill>
                <a:latin typeface="Calibri" panose="020F0502020204030204" pitchFamily="34" charset="0"/>
                <a:cs typeface="Arial" panose="020B0604020202020204" pitchFamily="34" charset="0"/>
              </a:rPr>
              <a:t>mycobacterial</a:t>
            </a:r>
            <a:r>
              <a:rPr lang="en-US" altLang="en-US" sz="2400" i="0">
                <a:solidFill>
                  <a:srgbClr val="000000"/>
                </a:solidFill>
                <a:latin typeface="Calibri" panose="020F0502020204030204" pitchFamily="34" charset="0"/>
                <a:cs typeface="Arial" panose="020B0604020202020204" pitchFamily="34" charset="0"/>
              </a:rPr>
              <a:t> disease…</a:t>
            </a:r>
          </a:p>
          <a:p>
            <a:pPr lvl="1" eaLnBrk="1" hangingPunct="1">
              <a:spcBef>
                <a:spcPct val="0"/>
              </a:spcBef>
              <a:buFontTx/>
              <a:buNone/>
            </a:pPr>
            <a:r>
              <a:rPr lang="en-US" altLang="en-US" sz="2400" i="0">
                <a:solidFill>
                  <a:srgbClr val="000000"/>
                </a:solidFill>
                <a:latin typeface="Calibri" panose="020F0502020204030204" pitchFamily="34" charset="0"/>
                <a:cs typeface="Arial" panose="020B0604020202020204" pitchFamily="34" charset="0"/>
              </a:rPr>
              <a:t>with a decreasing worldwide incidence…</a:t>
            </a:r>
          </a:p>
          <a:p>
            <a:pPr lvl="1" eaLnBrk="1" hangingPunct="1">
              <a:spcBef>
                <a:spcPct val="0"/>
              </a:spcBef>
              <a:buFontTx/>
              <a:buNone/>
            </a:pPr>
            <a:r>
              <a:rPr lang="en-US" altLang="en-US" sz="2400" i="0">
                <a:solidFill>
                  <a:srgbClr val="000000"/>
                </a:solidFill>
                <a:latin typeface="Calibri" panose="020F0502020204030204" pitchFamily="34" charset="0"/>
                <a:cs typeface="Arial" panose="020B0604020202020204" pitchFamily="34" charset="0"/>
              </a:rPr>
              <a:t>unlike tuberculosis, whose incidence is not decreasing…</a:t>
            </a:r>
          </a:p>
          <a:p>
            <a:pPr eaLnBrk="1" hangingPunct="1">
              <a:spcBef>
                <a:spcPct val="0"/>
              </a:spcBef>
              <a:buFontTx/>
              <a:buNone/>
            </a:pPr>
            <a:r>
              <a:rPr lang="en-US" altLang="en-US" sz="2400" i="0">
                <a:solidFill>
                  <a:srgbClr val="FF0000"/>
                </a:solidFill>
                <a:latin typeface="Calibri" panose="020F0502020204030204" pitchFamily="34" charset="0"/>
                <a:cs typeface="Arial" panose="020B0604020202020204" pitchFamily="34" charset="0"/>
              </a:rPr>
              <a:t>but</a:t>
            </a:r>
            <a:r>
              <a:rPr lang="en-US" altLang="en-US" sz="2400" i="0">
                <a:solidFill>
                  <a:srgbClr val="000000"/>
                </a:solidFill>
                <a:latin typeface="Calibri" panose="020F0502020204030204" pitchFamily="34" charset="0"/>
                <a:cs typeface="Arial" panose="020B0604020202020204" pitchFamily="34" charset="0"/>
              </a:rPr>
              <a:t> leprosy’s clinical aspects are </a:t>
            </a:r>
            <a:r>
              <a:rPr lang="en-US" altLang="en-US" sz="2400">
                <a:solidFill>
                  <a:srgbClr val="000000"/>
                </a:solidFill>
                <a:latin typeface="Calibri" panose="020F0502020204030204" pitchFamily="34" charset="0"/>
                <a:cs typeface="Arial" panose="020B0604020202020204" pitchFamily="34" charset="0"/>
              </a:rPr>
              <a:t>not at all like tuberculosis.</a:t>
            </a:r>
            <a:endParaRPr lang="en-US" altLang="en-US" sz="2400" i="0">
              <a:solidFill>
                <a:srgbClr val="000000"/>
              </a:solidFill>
              <a:latin typeface="Calibri" panose="020F0502020204030204" pitchFamily="34" charset="0"/>
              <a:cs typeface="Arial" panose="020B0604020202020204" pitchFamily="34" charset="0"/>
            </a:endParaRPr>
          </a:p>
          <a:p>
            <a:pPr eaLnBrk="1" hangingPunct="1">
              <a:spcBef>
                <a:spcPct val="0"/>
              </a:spcBef>
              <a:buFontTx/>
              <a:buNone/>
            </a:pPr>
            <a:r>
              <a:rPr lang="en-US" altLang="en-US" sz="2400" i="0">
                <a:solidFill>
                  <a:srgbClr val="000000"/>
                </a:solidFill>
                <a:latin typeface="Calibri" panose="020F0502020204030204" pitchFamily="34" charset="0"/>
                <a:cs typeface="Arial" panose="020B0604020202020204" pitchFamily="34" charset="0"/>
              </a:rPr>
              <a:t> </a:t>
            </a:r>
          </a:p>
          <a:p>
            <a:pPr eaLnBrk="1" hangingPunct="1">
              <a:spcBef>
                <a:spcPct val="0"/>
              </a:spcBef>
              <a:buFontTx/>
              <a:buNone/>
            </a:pPr>
            <a:r>
              <a:rPr lang="en-US" altLang="en-US" sz="2400" i="0">
                <a:solidFill>
                  <a:srgbClr val="000000"/>
                </a:solidFill>
                <a:latin typeface="Calibri" panose="020F0502020204030204" pitchFamily="34" charset="0"/>
                <a:cs typeface="Arial" panose="020B0604020202020204" pitchFamily="34" charset="0"/>
              </a:rPr>
              <a:t>… one of WHO TDR Program’s  Six NTDs [Neglected </a:t>
            </a:r>
            <a:r>
              <a:rPr lang="en-US" altLang="en-US" sz="2400">
                <a:solidFill>
                  <a:srgbClr val="000000"/>
                </a:solidFill>
                <a:latin typeface="Calibri" panose="020F0502020204030204" pitchFamily="34" charset="0"/>
                <a:cs typeface="Arial" panose="020B0604020202020204" pitchFamily="34" charset="0"/>
              </a:rPr>
              <a:t>Tropical </a:t>
            </a:r>
            <a:r>
              <a:rPr lang="en-US" altLang="en-US" sz="2400" i="0">
                <a:solidFill>
                  <a:srgbClr val="000000"/>
                </a:solidFill>
                <a:latin typeface="Calibri" panose="020F0502020204030204" pitchFamily="34" charset="0"/>
                <a:cs typeface="Arial" panose="020B0604020202020204" pitchFamily="34" charset="0"/>
              </a:rPr>
              <a:t>Diseases.]…</a:t>
            </a:r>
          </a:p>
          <a:p>
            <a:pPr eaLnBrk="1" hangingPunct="1">
              <a:spcBef>
                <a:spcPct val="0"/>
              </a:spcBef>
              <a:buFontTx/>
              <a:buNone/>
            </a:pPr>
            <a:r>
              <a:rPr lang="en-US" altLang="en-US" sz="2400" i="0">
                <a:solidFill>
                  <a:srgbClr val="FF0000"/>
                </a:solidFill>
                <a:latin typeface="Calibri" panose="020F0502020204030204" pitchFamily="34" charset="0"/>
                <a:cs typeface="Arial" panose="020B0604020202020204" pitchFamily="34" charset="0"/>
              </a:rPr>
              <a:t>but</a:t>
            </a:r>
            <a:r>
              <a:rPr lang="en-US" altLang="en-US" sz="2400" i="0">
                <a:solidFill>
                  <a:srgbClr val="000000"/>
                </a:solidFill>
                <a:latin typeface="Calibri" panose="020F0502020204030204" pitchFamily="34" charset="0"/>
                <a:cs typeface="Arial" panose="020B0604020202020204" pitchFamily="34" charset="0"/>
              </a:rPr>
              <a:t> “Hansen’s Disease” historically was </a:t>
            </a:r>
            <a:r>
              <a:rPr lang="en-US" altLang="en-US" sz="2400">
                <a:solidFill>
                  <a:srgbClr val="000000"/>
                </a:solidFill>
                <a:latin typeface="Calibri" panose="020F0502020204030204" pitchFamily="34" charset="0"/>
                <a:cs typeface="Arial" panose="020B0604020202020204" pitchFamily="34" charset="0"/>
              </a:rPr>
              <a:t>not a “tropical” disease.</a:t>
            </a:r>
            <a:endParaRPr lang="en-US" altLang="en-US" sz="2400" i="0">
              <a:solidFill>
                <a:srgbClr val="000000"/>
              </a:solidFill>
              <a:latin typeface="Calibri" panose="020F0502020204030204" pitchFamily="34" charset="0"/>
              <a:cs typeface="Arial" panose="020B0604020202020204" pitchFamily="34" charset="0"/>
            </a:endParaRPr>
          </a:p>
          <a:p>
            <a:pPr eaLnBrk="1" hangingPunct="1">
              <a:spcBef>
                <a:spcPct val="0"/>
              </a:spcBef>
              <a:buFontTx/>
              <a:buNone/>
            </a:pPr>
            <a:r>
              <a:rPr lang="en-US" altLang="en-US" sz="2400" i="0">
                <a:solidFill>
                  <a:srgbClr val="000000"/>
                </a:solidFill>
                <a:latin typeface="Calibri" panose="020F0502020204030204" pitchFamily="34" charset="0"/>
                <a:cs typeface="Arial" panose="020B0604020202020204" pitchFamily="34" charset="0"/>
              </a:rPr>
              <a:t> </a:t>
            </a:r>
          </a:p>
          <a:p>
            <a:pPr eaLnBrk="1" hangingPunct="1">
              <a:spcBef>
                <a:spcPct val="0"/>
              </a:spcBef>
              <a:buFontTx/>
              <a:buNone/>
            </a:pPr>
            <a:r>
              <a:rPr lang="en-US" altLang="en-US" sz="2400">
                <a:solidFill>
                  <a:srgbClr val="000000"/>
                </a:solidFill>
                <a:latin typeface="Calibri" panose="020F0502020204030204" pitchFamily="34" charset="0"/>
                <a:cs typeface="Arial" panose="020B0604020202020204" pitchFamily="34" charset="0"/>
              </a:rPr>
              <a:t>…easily diagnosed</a:t>
            </a:r>
            <a:r>
              <a:rPr lang="en-US" altLang="en-US" sz="2400" i="0">
                <a:solidFill>
                  <a:srgbClr val="000000"/>
                </a:solidFill>
                <a:latin typeface="Calibri" panose="020F0502020204030204" pitchFamily="34" charset="0"/>
                <a:cs typeface="Arial" panose="020B0604020202020204" pitchFamily="34" charset="0"/>
              </a:rPr>
              <a:t> before disability by alert clinicians in LMICs… </a:t>
            </a:r>
          </a:p>
          <a:p>
            <a:pPr eaLnBrk="1" hangingPunct="1">
              <a:spcBef>
                <a:spcPct val="0"/>
              </a:spcBef>
              <a:buFontTx/>
              <a:buNone/>
            </a:pPr>
            <a:r>
              <a:rPr lang="en-US" altLang="en-US" sz="2400" i="0">
                <a:solidFill>
                  <a:srgbClr val="FF0000"/>
                </a:solidFill>
                <a:latin typeface="Calibri" panose="020F0502020204030204" pitchFamily="34" charset="0"/>
                <a:cs typeface="Arial" panose="020B0604020202020204" pitchFamily="34" charset="0"/>
              </a:rPr>
              <a:t>but</a:t>
            </a:r>
            <a:r>
              <a:rPr lang="en-US" altLang="en-US" sz="2400" i="0">
                <a:solidFill>
                  <a:srgbClr val="000000"/>
                </a:solidFill>
                <a:latin typeface="Calibri" panose="020F0502020204030204" pitchFamily="34" charset="0"/>
                <a:cs typeface="Arial" panose="020B0604020202020204" pitchFamily="34" charset="0"/>
              </a:rPr>
              <a:t> </a:t>
            </a:r>
            <a:r>
              <a:rPr lang="en-US" altLang="en-US" sz="2400">
                <a:solidFill>
                  <a:srgbClr val="000000"/>
                </a:solidFill>
                <a:latin typeface="Calibri" panose="020F0502020204030204" pitchFamily="34" charset="0"/>
                <a:cs typeface="Arial" panose="020B0604020202020204" pitchFamily="34" charset="0"/>
              </a:rPr>
              <a:t>often not diagnosed</a:t>
            </a:r>
            <a:r>
              <a:rPr lang="en-US" altLang="en-US" sz="2400" i="0">
                <a:solidFill>
                  <a:srgbClr val="000000"/>
                </a:solidFill>
                <a:latin typeface="Calibri" panose="020F0502020204030204" pitchFamily="34" charset="0"/>
                <a:cs typeface="Arial" panose="020B0604020202020204" pitchFamily="34" charset="0"/>
              </a:rPr>
              <a:t> early by North American clinicians.</a:t>
            </a:r>
          </a:p>
          <a:p>
            <a:pPr eaLnBrk="1" hangingPunct="1">
              <a:spcBef>
                <a:spcPct val="0"/>
              </a:spcBef>
              <a:buFontTx/>
              <a:buNone/>
            </a:pPr>
            <a:r>
              <a:rPr lang="en-US" altLang="en-US" sz="2400" i="0">
                <a:solidFill>
                  <a:srgbClr val="000000"/>
                </a:solidFill>
                <a:latin typeface="Calibri" panose="020F0502020204030204" pitchFamily="34" charset="0"/>
                <a:cs typeface="Arial" panose="020B0604020202020204" pitchFamily="34" charset="0"/>
              </a:rPr>
              <a:t> </a:t>
            </a:r>
          </a:p>
          <a:p>
            <a:pPr eaLnBrk="1" hangingPunct="1">
              <a:spcBef>
                <a:spcPct val="0"/>
              </a:spcBef>
              <a:buFontTx/>
              <a:buNone/>
            </a:pPr>
            <a:endParaRPr lang="en-US" altLang="en-US" sz="2400" i="0">
              <a:solidFill>
                <a:srgbClr val="000000"/>
              </a:solidFill>
              <a:latin typeface="Calibri" panose="020F0502020204030204" pitchFamily="34" charset="0"/>
              <a:cs typeface="Arial" panose="020B0604020202020204" pitchFamily="34" charset="0"/>
            </a:endParaRPr>
          </a:p>
        </p:txBody>
      </p:sp>
      <p:pic>
        <p:nvPicPr>
          <p:cNvPr id="2150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38200" y="-577851"/>
            <a:ext cx="10455275" cy="739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2"/>
          <p:cNvSpPr txBox="1">
            <a:spLocks noChangeArrowheads="1"/>
          </p:cNvSpPr>
          <p:nvPr/>
        </p:nvSpPr>
        <p:spPr bwMode="auto">
          <a:xfrm>
            <a:off x="7467600" y="1905000"/>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solidFill>
                  <a:srgbClr val="FF0000"/>
                </a:solidFill>
              </a:rPr>
              <a:t>Rates—not numbers of leprosy cases</a:t>
            </a:r>
          </a:p>
        </p:txBody>
      </p:sp>
      <p:sp>
        <p:nvSpPr>
          <p:cNvPr id="21509" name="TextBox 3"/>
          <p:cNvSpPr txBox="1">
            <a:spLocks noChangeArrowheads="1"/>
          </p:cNvSpPr>
          <p:nvPr/>
        </p:nvSpPr>
        <p:spPr bwMode="auto">
          <a:xfrm flipH="1">
            <a:off x="7527925" y="2514600"/>
            <a:ext cx="147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solidFill>
                  <a:srgbClr val="FF0000"/>
                </a:solidFill>
              </a:rPr>
              <a:t>Highest national rates </a:t>
            </a:r>
          </a:p>
          <a:p>
            <a:pPr>
              <a:spcBef>
                <a:spcPct val="0"/>
              </a:spcBef>
              <a:buFontTx/>
              <a:buNone/>
            </a:pPr>
            <a:r>
              <a:rPr lang="en-US" altLang="en-US" sz="1000">
                <a:solidFill>
                  <a:srgbClr val="FF0000"/>
                </a:solidFill>
              </a:rPr>
              <a:t>are in Micronesia</a:t>
            </a:r>
          </a:p>
        </p:txBody>
      </p:sp>
      <p:cxnSp>
        <p:nvCxnSpPr>
          <p:cNvPr id="6" name="Straight Arrow Connector 5"/>
          <p:cNvCxnSpPr/>
          <p:nvPr/>
        </p:nvCxnSpPr>
        <p:spPr>
          <a:xfrm flipH="1">
            <a:off x="8251825" y="2903538"/>
            <a:ext cx="15875" cy="2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077200" y="2903538"/>
            <a:ext cx="76200" cy="488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324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1"/>
          <p:cNvSpPr txBox="1">
            <a:spLocks noChangeArrowheads="1"/>
          </p:cNvSpPr>
          <p:nvPr/>
        </p:nvSpPr>
        <p:spPr bwMode="auto">
          <a:xfrm>
            <a:off x="369145" y="5796228"/>
            <a:ext cx="8334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McDougall AC, Yuasa Y. </a:t>
            </a:r>
            <a:r>
              <a:rPr lang="en-US" altLang="en-US" sz="1400" dirty="0" smtClean="0"/>
              <a:t> </a:t>
            </a:r>
            <a:r>
              <a:rPr lang="en-US" altLang="en-US" sz="1400" i="1" dirty="0" smtClean="0"/>
              <a:t>A </a:t>
            </a:r>
            <a:r>
              <a:rPr lang="en-US" altLang="en-US" sz="1400" i="1" dirty="0"/>
              <a:t>New Atlas of Leprosy</a:t>
            </a:r>
            <a:r>
              <a:rPr lang="en-US" altLang="en-US" sz="1400" dirty="0"/>
              <a:t>. </a:t>
            </a:r>
            <a:r>
              <a:rPr lang="en-US" altLang="en-US" sz="1400" dirty="0" err="1"/>
              <a:t>Sasakawa</a:t>
            </a:r>
            <a:r>
              <a:rPr lang="en-US" altLang="en-US" sz="1400" dirty="0"/>
              <a:t> Memorial Health Foundation; Tokyo; 2001</a:t>
            </a:r>
            <a:r>
              <a:rPr lang="en-US" altLang="en-US" sz="1200" dirty="0"/>
              <a:t>.</a:t>
            </a:r>
          </a:p>
        </p:txBody>
      </p:sp>
      <p:sp>
        <p:nvSpPr>
          <p:cNvPr id="105476" name="TextBox 2"/>
          <p:cNvSpPr txBox="1">
            <a:spLocks noChangeArrowheads="1"/>
          </p:cNvSpPr>
          <p:nvPr/>
        </p:nvSpPr>
        <p:spPr bwMode="auto">
          <a:xfrm>
            <a:off x="1371600" y="4844229"/>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Classic, and extensive ENL on extensor surfaces of </a:t>
            </a:r>
            <a:r>
              <a:rPr lang="en-US" altLang="en-US" sz="1800" dirty="0" smtClean="0"/>
              <a:t>arms</a:t>
            </a:r>
            <a:r>
              <a:rPr lang="en-US" altLang="en-US" sz="1800" dirty="0"/>
              <a:t> </a:t>
            </a:r>
            <a:r>
              <a:rPr lang="en-US" altLang="en-US" sz="1800" dirty="0" smtClean="0"/>
              <a:t>[and legs]. </a:t>
            </a:r>
            <a:endParaRPr lang="en-US" altLang="en-US" sz="1800" dirty="0"/>
          </a:p>
          <a:p>
            <a:pPr>
              <a:spcBef>
                <a:spcPct val="0"/>
              </a:spcBef>
              <a:buFontTx/>
              <a:buNone/>
            </a:pPr>
            <a:r>
              <a:rPr lang="en-US" altLang="en-US" sz="1800" dirty="0"/>
              <a:t>Patient may be quite systemically ill with fever, malaise and other </a:t>
            </a:r>
            <a:r>
              <a:rPr lang="en-US" altLang="en-US" sz="1800" dirty="0" smtClean="0"/>
              <a:t>inflammatory manifestations </a:t>
            </a:r>
            <a:r>
              <a:rPr lang="en-US" altLang="en-US" sz="1800" dirty="0"/>
              <a:t>of Type 2 reaction [eyes, testes, </a:t>
            </a:r>
            <a:r>
              <a:rPr lang="en-US" altLang="en-US" sz="1800" dirty="0" err="1"/>
              <a:t>etc</a:t>
            </a:r>
            <a:r>
              <a:rPr lang="en-US" altLang="en-US" sz="1800" dirty="0"/>
              <a:t>]</a:t>
            </a:r>
          </a:p>
        </p:txBody>
      </p:sp>
      <p:pic>
        <p:nvPicPr>
          <p:cNvPr id="105477"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24250" b="10133"/>
          <a:stretch/>
        </p:blipFill>
        <p:spPr bwMode="auto">
          <a:xfrm>
            <a:off x="1524000" y="1010918"/>
            <a:ext cx="649372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304800"/>
            <a:ext cx="8001000" cy="523220"/>
          </a:xfrm>
          <a:prstGeom prst="rect">
            <a:avLst/>
          </a:prstGeom>
          <a:noFill/>
        </p:spPr>
        <p:txBody>
          <a:bodyPr wrap="square" rtlCol="0">
            <a:spAutoFit/>
          </a:bodyPr>
          <a:lstStyle/>
          <a:p>
            <a:r>
              <a:rPr lang="en-US" altLang="en-US" sz="2800" b="1" dirty="0">
                <a:solidFill>
                  <a:srgbClr val="FF0000"/>
                </a:solidFill>
              </a:rPr>
              <a:t>Type </a:t>
            </a:r>
            <a:r>
              <a:rPr lang="en-US" altLang="en-US" sz="2800" b="1" dirty="0" smtClean="0">
                <a:solidFill>
                  <a:srgbClr val="FF0000"/>
                </a:solidFill>
              </a:rPr>
              <a:t>2 reaction = ENL </a:t>
            </a:r>
            <a:r>
              <a:rPr lang="en-US" altLang="en-US" sz="2000" b="1" dirty="0" smtClean="0">
                <a:solidFill>
                  <a:srgbClr val="FF0000"/>
                </a:solidFill>
              </a:rPr>
              <a:t>[Erythema </a:t>
            </a:r>
            <a:r>
              <a:rPr lang="en-US" altLang="en-US" sz="2000" b="1" dirty="0" err="1" smtClean="0">
                <a:solidFill>
                  <a:srgbClr val="FF0000"/>
                </a:solidFill>
              </a:rPr>
              <a:t>Nodosum</a:t>
            </a:r>
            <a:r>
              <a:rPr lang="en-US" altLang="en-US" sz="2000" b="1" dirty="0" smtClean="0">
                <a:solidFill>
                  <a:srgbClr val="FF0000"/>
                </a:solidFill>
              </a:rPr>
              <a:t> </a:t>
            </a:r>
            <a:r>
              <a:rPr lang="en-US" altLang="en-US" sz="2000" b="1" dirty="0" err="1" smtClean="0">
                <a:solidFill>
                  <a:srgbClr val="FF0000"/>
                </a:solidFill>
              </a:rPr>
              <a:t>Leprosum</a:t>
            </a:r>
            <a:r>
              <a:rPr lang="en-US" altLang="en-US" sz="2000" b="1" dirty="0" smtClean="0">
                <a:solidFill>
                  <a:srgbClr val="FF0000"/>
                </a:solidFill>
              </a:rPr>
              <a:t>]</a:t>
            </a:r>
            <a:endParaRPr lang="en-US" dirty="0"/>
          </a:p>
        </p:txBody>
      </p:sp>
    </p:spTree>
    <p:extLst>
      <p:ext uri="{BB962C8B-B14F-4D97-AF65-F5344CB8AC3E}">
        <p14:creationId xmlns:p14="http://schemas.microsoft.com/office/powerpoint/2010/main" val="1398063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Box 2"/>
          <p:cNvSpPr txBox="1">
            <a:spLocks noChangeArrowheads="1"/>
          </p:cNvSpPr>
          <p:nvPr/>
        </p:nvSpPr>
        <p:spPr bwMode="auto">
          <a:xfrm>
            <a:off x="214313" y="83127"/>
            <a:ext cx="89296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i="0" dirty="0">
                <a:solidFill>
                  <a:srgbClr val="FF0000"/>
                </a:solidFill>
              </a:rPr>
              <a:t>Type II Reaction </a:t>
            </a:r>
            <a:r>
              <a:rPr lang="en-US" altLang="en-US" sz="2000" i="0" dirty="0" smtClean="0"/>
              <a:t>[ ~ Coombs </a:t>
            </a:r>
            <a:r>
              <a:rPr lang="en-US" altLang="en-US" sz="2000" i="0" dirty="0"/>
              <a:t>type 3 = immune complex] is </a:t>
            </a:r>
            <a:r>
              <a:rPr lang="en-US" altLang="en-US" sz="2000" i="0" dirty="0" smtClean="0"/>
              <a:t>called </a:t>
            </a:r>
            <a:r>
              <a:rPr lang="en-US" altLang="en-US" sz="2000" i="0" dirty="0">
                <a:solidFill>
                  <a:srgbClr val="FF0000"/>
                </a:solidFill>
              </a:rPr>
              <a:t>Erythema </a:t>
            </a:r>
            <a:r>
              <a:rPr lang="en-US" altLang="en-US" sz="2000" i="0" dirty="0" err="1">
                <a:solidFill>
                  <a:srgbClr val="FF0000"/>
                </a:solidFill>
              </a:rPr>
              <a:t>Nodosum</a:t>
            </a:r>
            <a:r>
              <a:rPr lang="en-US" altLang="en-US" sz="2000" i="0" dirty="0">
                <a:solidFill>
                  <a:srgbClr val="FF0000"/>
                </a:solidFill>
              </a:rPr>
              <a:t> </a:t>
            </a:r>
            <a:r>
              <a:rPr lang="en-US" altLang="en-US" sz="2000" i="0" dirty="0" err="1">
                <a:solidFill>
                  <a:srgbClr val="FF0000"/>
                </a:solidFill>
              </a:rPr>
              <a:t>Leprosum</a:t>
            </a:r>
            <a:r>
              <a:rPr lang="en-US" altLang="en-US" sz="2000" i="0" dirty="0">
                <a:solidFill>
                  <a:srgbClr val="FF0000"/>
                </a:solidFill>
              </a:rPr>
              <a:t> [</a:t>
            </a:r>
            <a:r>
              <a:rPr lang="en-US" altLang="en-US" sz="2000" i="0" dirty="0" smtClean="0">
                <a:solidFill>
                  <a:srgbClr val="FF0000"/>
                </a:solidFill>
              </a:rPr>
              <a:t>ENL]. </a:t>
            </a:r>
            <a:r>
              <a:rPr lang="en-US" altLang="en-US" sz="1800" dirty="0" smtClean="0"/>
              <a:t>M/23 </a:t>
            </a:r>
            <a:r>
              <a:rPr lang="en-US" altLang="en-US" sz="1800" i="0" dirty="0" smtClean="0"/>
              <a:t>migrated from Guam, where his MB leprosy treatment was completed in 2017.  Seen in </a:t>
            </a:r>
            <a:r>
              <a:rPr lang="en-US" altLang="en-US" sz="1800" dirty="0" smtClean="0"/>
              <a:t>Sept 2019 in Arizona, with new</a:t>
            </a:r>
            <a:r>
              <a:rPr lang="en-US" altLang="en-US" sz="1800" i="0" dirty="0" smtClean="0"/>
              <a:t> fevers, </a:t>
            </a:r>
            <a:r>
              <a:rPr lang="en-US" altLang="en-US" sz="1800" i="0" dirty="0"/>
              <a:t>malaise, </a:t>
            </a:r>
            <a:r>
              <a:rPr lang="en-US" altLang="en-US" sz="1800" i="0" dirty="0" smtClean="0"/>
              <a:t>and </a:t>
            </a:r>
            <a:r>
              <a:rPr lang="en-US" altLang="en-US" sz="1800" i="0" dirty="0"/>
              <a:t>many red </a:t>
            </a:r>
            <a:r>
              <a:rPr lang="en-US" altLang="en-US" sz="1800" i="0" dirty="0" smtClean="0"/>
              <a:t>[and brown] subdermal nodules in stages of evolution over past 3 months of undiagnosed ENL.    </a:t>
            </a:r>
            <a:r>
              <a:rPr lang="en-US" altLang="en-US" sz="1800" dirty="0" smtClean="0"/>
              <a:t>His ENL r</a:t>
            </a:r>
            <a:r>
              <a:rPr lang="en-US" altLang="en-US" sz="1800" i="0" dirty="0" smtClean="0"/>
              <a:t>esponded rapidly to thalidomide,  confirmed when seen in Arizona NHDP Clinic on 1 October, 2019. </a:t>
            </a:r>
            <a:endParaRPr lang="en-US" altLang="en-US" sz="1800" i="0"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7800" y="2118016"/>
            <a:ext cx="5943600" cy="4075829"/>
          </a:xfrm>
          <a:prstGeom prst="rect">
            <a:avLst/>
          </a:prstGeom>
        </p:spPr>
      </p:pic>
    </p:spTree>
    <p:extLst>
      <p:ext uri="{BB962C8B-B14F-4D97-AF65-F5344CB8AC3E}">
        <p14:creationId xmlns:p14="http://schemas.microsoft.com/office/powerpoint/2010/main" val="785781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781380"/>
            <a:ext cx="6476999" cy="485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4"/>
          <p:cNvSpPr txBox="1">
            <a:spLocks noChangeArrowheads="1"/>
          </p:cNvSpPr>
          <p:nvPr/>
        </p:nvSpPr>
        <p:spPr bwMode="auto">
          <a:xfrm>
            <a:off x="136525" y="115888"/>
            <a:ext cx="90653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Classic distribution of ENL: extensor surface of thighs &amp; forearms</a:t>
            </a:r>
          </a:p>
          <a:p>
            <a:pPr eaLnBrk="1" hangingPunct="1">
              <a:spcBef>
                <a:spcPct val="0"/>
              </a:spcBef>
              <a:buFontTx/>
              <a:buNone/>
            </a:pPr>
            <a:r>
              <a:rPr lang="en-US" altLang="en-US" sz="1800" dirty="0"/>
              <a:t>[</a:t>
            </a:r>
            <a:r>
              <a:rPr lang="en-US" altLang="en-US" sz="1800" i="1" dirty="0" smtClean="0"/>
              <a:t>These </a:t>
            </a:r>
            <a:r>
              <a:rPr lang="en-US" altLang="en-US" sz="1800" i="0" dirty="0"/>
              <a:t>ENL lesions have </a:t>
            </a:r>
            <a:r>
              <a:rPr lang="en-US" altLang="en-US" sz="1800" i="0" dirty="0" smtClean="0"/>
              <a:t>regressed after ~ 5 years, </a:t>
            </a:r>
            <a:r>
              <a:rPr lang="en-US" altLang="en-US" sz="1800" i="0" dirty="0"/>
              <a:t>leaving some </a:t>
            </a:r>
            <a:r>
              <a:rPr lang="en-US" altLang="en-US" sz="1800" dirty="0" smtClean="0"/>
              <a:t>subdermal</a:t>
            </a:r>
            <a:r>
              <a:rPr lang="en-US" altLang="en-US" sz="1800" i="0" dirty="0" smtClean="0"/>
              <a:t> atrophy]</a:t>
            </a:r>
            <a:endParaRPr lang="en-US" altLang="en-US" sz="1800" i="0" dirty="0"/>
          </a:p>
        </p:txBody>
      </p:sp>
      <p:sp>
        <p:nvSpPr>
          <p:cNvPr id="3" name="TextBox 2"/>
          <p:cNvSpPr txBox="1"/>
          <p:nvPr/>
        </p:nvSpPr>
        <p:spPr>
          <a:xfrm>
            <a:off x="457200" y="5562600"/>
            <a:ext cx="8357865" cy="646331"/>
          </a:xfrm>
          <a:prstGeom prst="rect">
            <a:avLst/>
          </a:prstGeom>
          <a:noFill/>
        </p:spPr>
        <p:txBody>
          <a:bodyPr wrap="none" rtlCol="0">
            <a:spAutoFit/>
          </a:bodyPr>
          <a:lstStyle/>
          <a:p>
            <a:r>
              <a:rPr lang="en-US" dirty="0" smtClean="0"/>
              <a:t>M/33 from Arizona and Sonora.  First diagnosed with MB leprosy and ENL by an</a:t>
            </a:r>
          </a:p>
          <a:p>
            <a:r>
              <a:rPr lang="en-US" dirty="0" smtClean="0"/>
              <a:t> inquisitive</a:t>
            </a:r>
            <a:r>
              <a:rPr lang="en-US" dirty="0"/>
              <a:t> </a:t>
            </a:r>
            <a:r>
              <a:rPr lang="en-US" dirty="0" smtClean="0"/>
              <a:t>naturopath, after failure of allopathic Arizona MDs to diagnose.</a:t>
            </a:r>
            <a:endParaRPr lang="en-US" dirty="0"/>
          </a:p>
        </p:txBody>
      </p:sp>
    </p:spTree>
    <p:extLst>
      <p:ext uri="{BB962C8B-B14F-4D97-AF65-F5344CB8AC3E}">
        <p14:creationId xmlns:p14="http://schemas.microsoft.com/office/powerpoint/2010/main" val="937030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ChangeArrowheads="1"/>
          </p:cNvSpPr>
          <p:nvPr/>
        </p:nvSpPr>
        <p:spPr bwMode="auto">
          <a:xfrm>
            <a:off x="513987" y="2743200"/>
            <a:ext cx="820428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0" dirty="0"/>
              <a:t>In 1956, thalidomide was introduced … as a sedative</a:t>
            </a:r>
            <a:r>
              <a:rPr lang="en-US" altLang="en-US" sz="1800" i="0" dirty="0" smtClean="0"/>
              <a:t>….</a:t>
            </a:r>
          </a:p>
          <a:p>
            <a:pPr eaLnBrk="1" hangingPunct="1">
              <a:spcBef>
                <a:spcPct val="0"/>
              </a:spcBef>
              <a:buFontTx/>
              <a:buNone/>
            </a:pPr>
            <a:r>
              <a:rPr lang="en-US" altLang="en-US" sz="1800" i="0" dirty="0" smtClean="0"/>
              <a:t>By </a:t>
            </a:r>
            <a:r>
              <a:rPr lang="en-US" altLang="en-US" sz="1800" i="0" dirty="0"/>
              <a:t>1958, it permeated the world market, and its use expanded </a:t>
            </a:r>
            <a:r>
              <a:rPr lang="en-US" altLang="en-US" sz="1800" dirty="0" smtClean="0"/>
              <a:t>beyond</a:t>
            </a:r>
            <a:r>
              <a:rPr lang="en-US" altLang="en-US" sz="1800" i="0" dirty="0" smtClean="0"/>
              <a:t> </a:t>
            </a:r>
            <a:r>
              <a:rPr lang="en-US" altLang="en-US" sz="1800" i="0" dirty="0"/>
              <a:t>simply combating insomnia. Pregnant women frequently treated their nausea of pregnancy with thalidomide. [</a:t>
            </a:r>
            <a:r>
              <a:rPr lang="en-US" altLang="en-US" sz="1800" i="0" dirty="0">
                <a:hlinkClick r:id="rId3"/>
              </a:rPr>
              <a:t>3</a:t>
            </a:r>
            <a:r>
              <a:rPr lang="en-US" altLang="en-US" sz="1800" i="0" dirty="0"/>
              <a:t>] Soon thalidomide's teratogenic effects became apparent, and it was withdrawn from the market in 1961. Fortunately, thalidomide had never been approved in the United States [</a:t>
            </a:r>
            <a:r>
              <a:rPr lang="en-US" altLang="en-US" sz="1800" i="0" dirty="0">
                <a:hlinkClick r:id="rId4"/>
              </a:rPr>
              <a:t>1</a:t>
            </a:r>
            <a:r>
              <a:rPr lang="en-US" altLang="en-US" sz="1800" i="0" dirty="0"/>
              <a:t>, </a:t>
            </a:r>
            <a:r>
              <a:rPr lang="en-US" altLang="en-US" sz="1800" i="0" dirty="0">
                <a:hlinkClick r:id="rId3"/>
              </a:rPr>
              <a:t>3</a:t>
            </a:r>
            <a:r>
              <a:rPr lang="en-US" altLang="en-US" sz="1800" i="0" dirty="0" smtClean="0"/>
              <a:t>]…</a:t>
            </a:r>
          </a:p>
          <a:p>
            <a:pPr eaLnBrk="1" hangingPunct="1">
              <a:spcBef>
                <a:spcPct val="0"/>
              </a:spcBef>
              <a:buFontTx/>
              <a:buNone/>
            </a:pPr>
            <a:r>
              <a:rPr lang="en-US" altLang="en-US" sz="1800" i="0" dirty="0" smtClean="0"/>
              <a:t> </a:t>
            </a:r>
            <a:endParaRPr lang="en-US" altLang="en-US" sz="1800" i="0" dirty="0"/>
          </a:p>
          <a:p>
            <a:pPr eaLnBrk="1" hangingPunct="1">
              <a:spcBef>
                <a:spcPct val="0"/>
              </a:spcBef>
              <a:buFontTx/>
              <a:buNone/>
            </a:pPr>
            <a:r>
              <a:rPr lang="en-US" altLang="en-US" sz="1800" i="0" dirty="0"/>
              <a:t>Thalidomide resurfaced in 1965 when </a:t>
            </a:r>
            <a:r>
              <a:rPr lang="en-US" altLang="en-US" sz="1800" i="0" dirty="0" err="1"/>
              <a:t>Sheskin</a:t>
            </a:r>
            <a:r>
              <a:rPr lang="en-US" altLang="en-US" sz="1800" i="0" dirty="0"/>
              <a:t>, a dermatologist from Israel, made a fortuitous discovery while treating his leprosy patients with thalidomide. </a:t>
            </a:r>
            <a:r>
              <a:rPr lang="en-US" altLang="en-US" sz="1800" dirty="0"/>
              <a:t>P</a:t>
            </a:r>
            <a:r>
              <a:rPr lang="en-US" altLang="en-US" sz="1800" i="0" dirty="0" smtClean="0"/>
              <a:t>rescribing thalidomide to his leprosy patients </a:t>
            </a:r>
            <a:r>
              <a:rPr lang="en-US" altLang="en-US" sz="1800" i="0" dirty="0"/>
              <a:t>for its sedative properties, </a:t>
            </a:r>
            <a:r>
              <a:rPr lang="en-US" altLang="en-US" sz="1800" dirty="0" smtClean="0"/>
              <a:t>Dr. </a:t>
            </a:r>
            <a:r>
              <a:rPr lang="en-US" altLang="en-US" sz="1800" dirty="0" err="1" smtClean="0"/>
              <a:t>Sheskin</a:t>
            </a:r>
            <a:r>
              <a:rPr lang="en-US" altLang="en-US" sz="1800" i="0" dirty="0" smtClean="0"/>
              <a:t> </a:t>
            </a:r>
            <a:r>
              <a:rPr lang="en-US" altLang="en-US" sz="1800" i="0" dirty="0"/>
              <a:t>noticed that those with erythema </a:t>
            </a:r>
            <a:r>
              <a:rPr lang="en-US" altLang="en-US" sz="1800" i="0" dirty="0" err="1"/>
              <a:t>nodosum</a:t>
            </a:r>
            <a:r>
              <a:rPr lang="en-US" altLang="en-US" sz="1800" i="0" dirty="0"/>
              <a:t> </a:t>
            </a:r>
            <a:r>
              <a:rPr lang="en-US" altLang="en-US" sz="1800" i="0" dirty="0" err="1"/>
              <a:t>leprosum</a:t>
            </a:r>
            <a:r>
              <a:rPr lang="en-US" altLang="en-US" sz="1800" i="0" dirty="0"/>
              <a:t> had resolution or improved </a:t>
            </a:r>
            <a:r>
              <a:rPr lang="en-US" altLang="en-US" sz="1800" i="0" dirty="0" smtClean="0"/>
              <a:t>markedly within </a:t>
            </a:r>
            <a:r>
              <a:rPr lang="en-US" altLang="en-US" sz="1800" i="0" dirty="0"/>
              <a:t>2 days…</a:t>
            </a:r>
          </a:p>
        </p:txBody>
      </p:sp>
      <p:sp>
        <p:nvSpPr>
          <p:cNvPr id="109571" name="TextBox 2"/>
          <p:cNvSpPr txBox="1">
            <a:spLocks noChangeArrowheads="1"/>
          </p:cNvSpPr>
          <p:nvPr/>
        </p:nvSpPr>
        <p:spPr bwMode="auto">
          <a:xfrm>
            <a:off x="990600" y="1905000"/>
            <a:ext cx="83375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i="0" dirty="0"/>
              <a:t> </a:t>
            </a:r>
            <a:r>
              <a:rPr lang="en-US" altLang="en-US" sz="1600" b="1" i="1" dirty="0"/>
              <a:t>Thalidomide's history … and current dermatological applications</a:t>
            </a:r>
            <a:br>
              <a:rPr lang="en-US" altLang="en-US" sz="1600" b="1" i="1" dirty="0"/>
            </a:br>
            <a:r>
              <a:rPr lang="en-US" altLang="en-US" sz="1600" b="1" i="0" dirty="0"/>
              <a:t>                    Anthony J </a:t>
            </a:r>
            <a:r>
              <a:rPr lang="en-US" altLang="en-US" sz="1600" b="1" i="0" dirty="0" err="1"/>
              <a:t>Perri</a:t>
            </a:r>
            <a:r>
              <a:rPr lang="en-US" altLang="en-US" sz="1600" b="1" i="0" dirty="0"/>
              <a:t> III, and Sylvia Hsu MD</a:t>
            </a:r>
            <a:br>
              <a:rPr lang="en-US" altLang="en-US" sz="1600" b="1" i="0" dirty="0"/>
            </a:br>
            <a:r>
              <a:rPr lang="en-US" altLang="en-US" sz="1600" b="1" i="0" dirty="0"/>
              <a:t>                      </a:t>
            </a:r>
            <a:r>
              <a:rPr lang="en-US" altLang="en-US" sz="1600" b="1" i="1" dirty="0"/>
              <a:t>Dermatology Online Journal 9 (3): 5</a:t>
            </a:r>
          </a:p>
          <a:p>
            <a:pPr eaLnBrk="1" hangingPunct="1">
              <a:spcBef>
                <a:spcPct val="0"/>
              </a:spcBef>
              <a:buFontTx/>
              <a:buNone/>
            </a:pPr>
            <a:endParaRPr lang="en-US" altLang="en-US" sz="1600" i="0" dirty="0"/>
          </a:p>
        </p:txBody>
      </p:sp>
      <p:sp>
        <p:nvSpPr>
          <p:cNvPr id="109572" name="TextBox 1"/>
          <p:cNvSpPr txBox="1">
            <a:spLocks noChangeArrowheads="1"/>
          </p:cNvSpPr>
          <p:nvPr/>
        </p:nvSpPr>
        <p:spPr bwMode="auto">
          <a:xfrm>
            <a:off x="624389" y="304800"/>
            <a:ext cx="80938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Treatment of choice for Type 2 [ENL] reactions is usually</a:t>
            </a:r>
          </a:p>
          <a:p>
            <a:pPr eaLnBrk="1" hangingPunct="1">
              <a:spcBef>
                <a:spcPct val="0"/>
              </a:spcBef>
              <a:buFontTx/>
              <a:buNone/>
            </a:pPr>
            <a:r>
              <a:rPr lang="en-US" altLang="en-US" sz="2400" i="0" dirty="0"/>
              <a:t> daily </a:t>
            </a:r>
            <a:r>
              <a:rPr lang="en-US" altLang="en-US" sz="2400" i="0" dirty="0">
                <a:solidFill>
                  <a:srgbClr val="FF0000"/>
                </a:solidFill>
              </a:rPr>
              <a:t>Thalidomide</a:t>
            </a:r>
            <a:r>
              <a:rPr lang="en-US" altLang="en-US" sz="2400" i="0" dirty="0"/>
              <a:t>, in decreasing doses until ENL is no </a:t>
            </a:r>
          </a:p>
          <a:p>
            <a:pPr eaLnBrk="1" hangingPunct="1">
              <a:spcBef>
                <a:spcPct val="0"/>
              </a:spcBef>
              <a:buFontTx/>
              <a:buNone/>
            </a:pPr>
            <a:r>
              <a:rPr lang="en-US" altLang="en-US" sz="2400" i="0" dirty="0"/>
              <a:t>longer clinically </a:t>
            </a:r>
            <a:r>
              <a:rPr lang="en-US" altLang="en-US" sz="2400" i="0" dirty="0" smtClean="0"/>
              <a:t>apparent…severa</a:t>
            </a:r>
            <a:r>
              <a:rPr lang="en-US" altLang="en-US" sz="2400" dirty="0"/>
              <a:t>l</a:t>
            </a:r>
            <a:r>
              <a:rPr lang="en-US" altLang="en-US" sz="2400" i="0" dirty="0" smtClean="0"/>
              <a:t> days </a:t>
            </a:r>
            <a:r>
              <a:rPr lang="en-US" altLang="en-US" sz="2400" dirty="0" smtClean="0"/>
              <a:t>to</a:t>
            </a:r>
            <a:r>
              <a:rPr lang="en-US" altLang="en-US" sz="2400" i="0" dirty="0" smtClean="0"/>
              <a:t> </a:t>
            </a:r>
            <a:r>
              <a:rPr lang="en-US" altLang="en-US" sz="2400" i="0" dirty="0"/>
              <a:t>a few years.</a:t>
            </a:r>
          </a:p>
        </p:txBody>
      </p:sp>
    </p:spTree>
    <p:extLst>
      <p:ext uri="{BB962C8B-B14F-4D97-AF65-F5344CB8AC3E}">
        <p14:creationId xmlns:p14="http://schemas.microsoft.com/office/powerpoint/2010/main" val="1472416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274053"/>
            <a:ext cx="42672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ext Box 4"/>
          <p:cNvSpPr txBox="1">
            <a:spLocks noChangeArrowheads="1"/>
          </p:cNvSpPr>
          <p:nvPr/>
        </p:nvSpPr>
        <p:spPr bwMode="auto">
          <a:xfrm>
            <a:off x="228600" y="152400"/>
            <a:ext cx="4267200" cy="614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i="0" dirty="0"/>
              <a:t>P.A. 33 </a:t>
            </a:r>
            <a:r>
              <a:rPr lang="en-US" altLang="en-US" sz="2200" i="0" dirty="0" err="1"/>
              <a:t>yr</a:t>
            </a:r>
            <a:r>
              <a:rPr lang="en-US" altLang="en-US" sz="2200" i="0" dirty="0"/>
              <a:t> old Hilton hotel worker came to Tucson in </a:t>
            </a:r>
            <a:r>
              <a:rPr lang="en-US" altLang="en-US" sz="2200" i="0" dirty="0" smtClean="0"/>
              <a:t>2005 </a:t>
            </a:r>
            <a:r>
              <a:rPr lang="en-US" altLang="en-US" sz="2200" i="0" dirty="0"/>
              <a:t>from Republic of The Marshall Islands [in </a:t>
            </a:r>
            <a:r>
              <a:rPr lang="en-US" altLang="en-US" sz="2200" i="0" dirty="0" smtClean="0"/>
              <a:t>Micronesia</a:t>
            </a:r>
            <a:r>
              <a:rPr lang="en-US" altLang="en-US" sz="2200" dirty="0" smtClean="0"/>
              <a:t>, which has highest leprosy rate in world.</a:t>
            </a:r>
          </a:p>
          <a:p>
            <a:pPr>
              <a:spcBef>
                <a:spcPct val="50000"/>
              </a:spcBef>
              <a:buNone/>
            </a:pPr>
            <a:r>
              <a:rPr lang="en-US" sz="1400" dirty="0"/>
              <a:t>Woodall P, </a:t>
            </a:r>
            <a:r>
              <a:rPr lang="en-US" sz="1400" dirty="0" err="1"/>
              <a:t>Scollard</a:t>
            </a:r>
            <a:r>
              <a:rPr lang="en-US" sz="1400" dirty="0"/>
              <a:t> D, </a:t>
            </a:r>
            <a:r>
              <a:rPr lang="en-US" sz="1400" dirty="0" smtClean="0"/>
              <a:t>Ryan </a:t>
            </a:r>
            <a:r>
              <a:rPr lang="en-US" sz="1400" dirty="0"/>
              <a:t>L. Hansen Disease among Micronesian and Marshallese persons living in the United States. </a:t>
            </a:r>
            <a:r>
              <a:rPr lang="en-US" sz="1400" dirty="0" smtClean="0"/>
              <a:t>Emerging </a:t>
            </a:r>
            <a:r>
              <a:rPr lang="en-US" sz="1400" dirty="0" err="1" smtClean="0"/>
              <a:t>Inf</a:t>
            </a:r>
            <a:r>
              <a:rPr lang="en-US" sz="1400" dirty="0" smtClean="0"/>
              <a:t> Dis </a:t>
            </a:r>
            <a:r>
              <a:rPr lang="en-US" sz="1400" dirty="0"/>
              <a:t>2011;17:1202-8</a:t>
            </a:r>
          </a:p>
          <a:p>
            <a:pPr eaLnBrk="1" hangingPunct="1">
              <a:spcBef>
                <a:spcPct val="50000"/>
              </a:spcBef>
              <a:buFontTx/>
              <a:buNone/>
            </a:pPr>
            <a:r>
              <a:rPr lang="en-US" altLang="en-US" sz="2200" i="0" dirty="0" smtClean="0"/>
              <a:t>Oct </a:t>
            </a:r>
            <a:r>
              <a:rPr lang="en-US" altLang="en-US" sz="2200" i="0" dirty="0"/>
              <a:t>2010, he stopped work due to fever, malaise, and 70-80 red nodules, treated as </a:t>
            </a:r>
            <a:r>
              <a:rPr lang="en-US" altLang="en-US" sz="2200" dirty="0"/>
              <a:t>Staph </a:t>
            </a:r>
            <a:r>
              <a:rPr lang="en-US" altLang="en-US" sz="2200" i="0" dirty="0"/>
              <a:t>furuncles.  None of these nodules had ever burst or drained.</a:t>
            </a:r>
            <a:endParaRPr lang="en-US" altLang="en-US" sz="2200" dirty="0"/>
          </a:p>
          <a:p>
            <a:pPr eaLnBrk="1" hangingPunct="1">
              <a:spcBef>
                <a:spcPct val="50000"/>
              </a:spcBef>
              <a:buFontTx/>
              <a:buNone/>
            </a:pPr>
            <a:r>
              <a:rPr lang="en-US" altLang="en-US" sz="2200" dirty="0" smtClean="0">
                <a:solidFill>
                  <a:srgbClr val="FF0000"/>
                </a:solidFill>
              </a:rPr>
              <a:t>You</a:t>
            </a:r>
            <a:r>
              <a:rPr lang="en-US" altLang="en-US" sz="2200" dirty="0">
                <a:solidFill>
                  <a:srgbClr val="FF0000"/>
                </a:solidFill>
              </a:rPr>
              <a:t> </a:t>
            </a:r>
            <a:r>
              <a:rPr lang="en-US" altLang="en-US" sz="2200" dirty="0" smtClean="0">
                <a:solidFill>
                  <a:srgbClr val="FF0000"/>
                </a:solidFill>
              </a:rPr>
              <a:t>and a </a:t>
            </a:r>
            <a:r>
              <a:rPr lang="en-US" altLang="en-US" sz="2200" dirty="0">
                <a:solidFill>
                  <a:srgbClr val="FF0000"/>
                </a:solidFill>
              </a:rPr>
              <a:t>medical </a:t>
            </a:r>
            <a:r>
              <a:rPr lang="en-US" altLang="en-US" sz="2200" dirty="0" smtClean="0">
                <a:solidFill>
                  <a:srgbClr val="FF0000"/>
                </a:solidFill>
              </a:rPr>
              <a:t>student </a:t>
            </a:r>
            <a:r>
              <a:rPr lang="en-US" altLang="en-US" sz="2200" dirty="0">
                <a:solidFill>
                  <a:srgbClr val="FF0000"/>
                </a:solidFill>
              </a:rPr>
              <a:t>now meet P.A. on November 26, 2010</a:t>
            </a:r>
          </a:p>
        </p:txBody>
      </p:sp>
    </p:spTree>
    <p:extLst>
      <p:ext uri="{BB962C8B-B14F-4D97-AF65-F5344CB8AC3E}">
        <p14:creationId xmlns:p14="http://schemas.microsoft.com/office/powerpoint/2010/main" val="3877296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380081"/>
            <a:ext cx="47244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ext Box 4"/>
          <p:cNvSpPr txBox="1">
            <a:spLocks noChangeArrowheads="1"/>
          </p:cNvSpPr>
          <p:nvPr/>
        </p:nvSpPr>
        <p:spPr bwMode="auto">
          <a:xfrm>
            <a:off x="304800" y="228600"/>
            <a:ext cx="2942409"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0" dirty="0"/>
              <a:t>Many of the nodules </a:t>
            </a:r>
            <a:r>
              <a:rPr lang="en-US" altLang="en-US" sz="2000" i="0" dirty="0" smtClean="0"/>
              <a:t>are</a:t>
            </a:r>
          </a:p>
          <a:p>
            <a:pPr eaLnBrk="1" hangingPunct="1">
              <a:spcBef>
                <a:spcPct val="0"/>
              </a:spcBef>
              <a:buFontTx/>
              <a:buNone/>
            </a:pPr>
            <a:r>
              <a:rPr lang="en-US" altLang="en-US" sz="2000" i="0" dirty="0" smtClean="0"/>
              <a:t>regressing</a:t>
            </a:r>
            <a:r>
              <a:rPr lang="en-US" altLang="en-US" sz="2000" i="0" dirty="0"/>
              <a:t>.  P.A. said </a:t>
            </a:r>
            <a:r>
              <a:rPr lang="en-US" altLang="en-US" sz="2000" i="0" dirty="0" smtClean="0"/>
              <a:t>he</a:t>
            </a:r>
          </a:p>
          <a:p>
            <a:pPr eaLnBrk="1" hangingPunct="1">
              <a:spcBef>
                <a:spcPct val="0"/>
              </a:spcBef>
              <a:buFontTx/>
              <a:buNone/>
            </a:pPr>
            <a:r>
              <a:rPr lang="en-US" altLang="en-US" sz="2000" i="0" dirty="0" smtClean="0"/>
              <a:t>had </a:t>
            </a:r>
            <a:r>
              <a:rPr lang="en-US" altLang="en-US" sz="2000" i="0" dirty="0"/>
              <a:t>a </a:t>
            </a:r>
            <a:r>
              <a:rPr lang="en-US" altLang="en-US" sz="2000" i="0" dirty="0" smtClean="0"/>
              <a:t>similar</a:t>
            </a:r>
            <a:r>
              <a:rPr lang="en-US" altLang="en-US" sz="2000" i="0" dirty="0"/>
              <a:t>, milder</a:t>
            </a:r>
          </a:p>
          <a:p>
            <a:pPr eaLnBrk="1" hangingPunct="1">
              <a:spcBef>
                <a:spcPct val="0"/>
              </a:spcBef>
              <a:buFontTx/>
              <a:buNone/>
            </a:pPr>
            <a:r>
              <a:rPr lang="en-US" altLang="en-US" sz="2000" i="0" dirty="0"/>
              <a:t>episode in 2007 that</a:t>
            </a:r>
          </a:p>
          <a:p>
            <a:pPr eaLnBrk="1" hangingPunct="1">
              <a:spcBef>
                <a:spcPct val="0"/>
              </a:spcBef>
              <a:buFontTx/>
              <a:buNone/>
            </a:pPr>
            <a:r>
              <a:rPr lang="en-US" altLang="en-US" sz="2000" i="0" dirty="0"/>
              <a:t>resolved “on its own</a:t>
            </a:r>
            <a:r>
              <a:rPr lang="en-US" altLang="en-US" sz="2000" i="0" dirty="0" smtClean="0"/>
              <a:t>.”</a:t>
            </a:r>
          </a:p>
          <a:p>
            <a:pPr eaLnBrk="1" hangingPunct="1">
              <a:spcBef>
                <a:spcPct val="0"/>
              </a:spcBef>
              <a:buFontTx/>
              <a:buNone/>
            </a:pPr>
            <a:r>
              <a:rPr lang="en-US" altLang="en-US" sz="2000" dirty="0" smtClean="0"/>
              <a:t>[ENL may do that.]</a:t>
            </a:r>
            <a:endParaRPr lang="en-US" altLang="en-US" sz="2000" i="0" dirty="0"/>
          </a:p>
          <a:p>
            <a:pPr eaLnBrk="1" hangingPunct="1">
              <a:spcBef>
                <a:spcPct val="0"/>
              </a:spcBef>
              <a:buFontTx/>
              <a:buNone/>
            </a:pPr>
            <a:endParaRPr lang="en-US" altLang="en-US" sz="2000" i="0" dirty="0"/>
          </a:p>
          <a:p>
            <a:pPr eaLnBrk="1" hangingPunct="1">
              <a:spcBef>
                <a:spcPct val="0"/>
              </a:spcBef>
              <a:buFontTx/>
              <a:buNone/>
            </a:pPr>
            <a:endParaRPr lang="en-US" altLang="en-US" sz="2000" i="0" dirty="0"/>
          </a:p>
          <a:p>
            <a:pPr eaLnBrk="1" hangingPunct="1">
              <a:spcBef>
                <a:spcPct val="0"/>
              </a:spcBef>
              <a:buFontTx/>
              <a:buNone/>
            </a:pPr>
            <a:r>
              <a:rPr lang="en-US" altLang="en-US" sz="2000" i="0" dirty="0"/>
              <a:t>Note his enlarged,</a:t>
            </a:r>
          </a:p>
          <a:p>
            <a:pPr eaLnBrk="1" hangingPunct="1">
              <a:spcBef>
                <a:spcPct val="0"/>
              </a:spcBef>
              <a:buFontTx/>
              <a:buNone/>
            </a:pPr>
            <a:r>
              <a:rPr lang="en-US" altLang="en-US" sz="2000" i="0" dirty="0"/>
              <a:t>nodular left ear.</a:t>
            </a:r>
          </a:p>
          <a:p>
            <a:pPr eaLnBrk="1" hangingPunct="1">
              <a:spcBef>
                <a:spcPct val="0"/>
              </a:spcBef>
              <a:buFontTx/>
              <a:buNone/>
            </a:pPr>
            <a:r>
              <a:rPr lang="en-US" altLang="en-US" sz="2000" i="0" dirty="0" smtClean="0"/>
              <a:t>Eyebrows and nose </a:t>
            </a:r>
          </a:p>
          <a:p>
            <a:pPr eaLnBrk="1" hangingPunct="1">
              <a:spcBef>
                <a:spcPct val="0"/>
              </a:spcBef>
              <a:buFontTx/>
              <a:buNone/>
            </a:pPr>
            <a:r>
              <a:rPr lang="en-US" altLang="en-US" sz="2000" i="0" dirty="0" smtClean="0"/>
              <a:t>appear </a:t>
            </a:r>
            <a:r>
              <a:rPr lang="en-US" altLang="en-US" sz="2000" i="0" dirty="0"/>
              <a:t>intact.</a:t>
            </a:r>
          </a:p>
          <a:p>
            <a:pPr eaLnBrk="1" hangingPunct="1">
              <a:spcBef>
                <a:spcPct val="0"/>
              </a:spcBef>
              <a:buFontTx/>
              <a:buNone/>
            </a:pPr>
            <a:endParaRPr lang="en-US" altLang="en-US" sz="2000" i="0" dirty="0"/>
          </a:p>
          <a:p>
            <a:pPr eaLnBrk="1" hangingPunct="1">
              <a:spcBef>
                <a:spcPct val="0"/>
              </a:spcBef>
              <a:buFontTx/>
              <a:buNone/>
            </a:pPr>
            <a:r>
              <a:rPr lang="en-US" altLang="en-US" sz="2000" dirty="0">
                <a:solidFill>
                  <a:srgbClr val="FF0000"/>
                </a:solidFill>
              </a:rPr>
              <a:t>How to diagnose?</a:t>
            </a:r>
          </a:p>
          <a:p>
            <a:pPr eaLnBrk="1" hangingPunct="1">
              <a:spcBef>
                <a:spcPct val="0"/>
              </a:spcBef>
              <a:buFontTx/>
              <a:buNone/>
            </a:pPr>
            <a:r>
              <a:rPr lang="en-US" altLang="en-US" sz="2000" dirty="0">
                <a:solidFill>
                  <a:srgbClr val="FF0000"/>
                </a:solidFill>
              </a:rPr>
              <a:t>How to treat?</a:t>
            </a:r>
          </a:p>
          <a:p>
            <a:pPr eaLnBrk="1" hangingPunct="1">
              <a:spcBef>
                <a:spcPct val="0"/>
              </a:spcBef>
              <a:buFontTx/>
              <a:buNone/>
            </a:pPr>
            <a:r>
              <a:rPr lang="en-US" altLang="en-US" sz="2000" dirty="0">
                <a:solidFill>
                  <a:srgbClr val="FF0000"/>
                </a:solidFill>
              </a:rPr>
              <a:t>What else would you</a:t>
            </a:r>
          </a:p>
          <a:p>
            <a:pPr eaLnBrk="1" hangingPunct="1">
              <a:spcBef>
                <a:spcPct val="0"/>
              </a:spcBef>
              <a:buFontTx/>
              <a:buNone/>
            </a:pPr>
            <a:r>
              <a:rPr lang="en-US" altLang="en-US" sz="2000" dirty="0">
                <a:solidFill>
                  <a:srgbClr val="FF0000"/>
                </a:solidFill>
              </a:rPr>
              <a:t>do—since you </a:t>
            </a:r>
          </a:p>
          <a:p>
            <a:pPr eaLnBrk="1" hangingPunct="1">
              <a:spcBef>
                <a:spcPct val="0"/>
              </a:spcBef>
              <a:buFontTx/>
              <a:buNone/>
            </a:pPr>
            <a:r>
              <a:rPr lang="en-US" altLang="en-US" sz="2000" dirty="0">
                <a:solidFill>
                  <a:srgbClr val="FF0000"/>
                </a:solidFill>
              </a:rPr>
              <a:t>are also a public health</a:t>
            </a:r>
          </a:p>
          <a:p>
            <a:pPr eaLnBrk="1" hangingPunct="1">
              <a:spcBef>
                <a:spcPct val="0"/>
              </a:spcBef>
              <a:buFontTx/>
              <a:buNone/>
            </a:pPr>
            <a:r>
              <a:rPr lang="en-US" altLang="en-US" sz="2000" dirty="0">
                <a:solidFill>
                  <a:srgbClr val="FF0000"/>
                </a:solidFill>
              </a:rPr>
              <a:t>professional?</a:t>
            </a:r>
          </a:p>
        </p:txBody>
      </p:sp>
    </p:spTree>
    <p:extLst>
      <p:ext uri="{BB962C8B-B14F-4D97-AF65-F5344CB8AC3E}">
        <p14:creationId xmlns:p14="http://schemas.microsoft.com/office/powerpoint/2010/main" val="4199804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CaseReport30Nov10PA.jpg"/>
          <p:cNvPicPr>
            <a:picLocks noChangeAspect="1"/>
          </p:cNvPicPr>
          <p:nvPr/>
        </p:nvPicPr>
        <p:blipFill rotWithShape="1">
          <a:blip r:embed="rId2" cstate="email">
            <a:lum bright="-20000" contrast="30000"/>
            <a:extLst>
              <a:ext uri="{28A0092B-C50C-407E-A947-70E740481C1C}">
                <a14:useLocalDpi xmlns:a14="http://schemas.microsoft.com/office/drawing/2010/main"/>
              </a:ext>
            </a:extLst>
          </a:blip>
          <a:srcRect/>
          <a:stretch/>
        </p:blipFill>
        <p:spPr bwMode="auto">
          <a:xfrm>
            <a:off x="3546893" y="173387"/>
            <a:ext cx="5597107" cy="5870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3"/>
          <p:cNvSpPr txBox="1">
            <a:spLocks noChangeArrowheads="1"/>
          </p:cNvSpPr>
          <p:nvPr/>
        </p:nvSpPr>
        <p:spPr bwMode="auto">
          <a:xfrm>
            <a:off x="0" y="420688"/>
            <a:ext cx="365918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smtClean="0"/>
              <a:t>You send a Case </a:t>
            </a:r>
            <a:r>
              <a:rPr lang="en-US" altLang="en-US" sz="2400" i="0" dirty="0"/>
              <a:t>Report to USPHS</a:t>
            </a:r>
          </a:p>
          <a:p>
            <a:pPr eaLnBrk="1" hangingPunct="1">
              <a:spcBef>
                <a:spcPct val="0"/>
              </a:spcBef>
              <a:buFontTx/>
              <a:buNone/>
            </a:pPr>
            <a:r>
              <a:rPr lang="en-US" altLang="en-US" sz="2400" i="0" dirty="0"/>
              <a:t>National Hansen’s</a:t>
            </a:r>
          </a:p>
          <a:p>
            <a:pPr eaLnBrk="1" hangingPunct="1">
              <a:spcBef>
                <a:spcPct val="0"/>
              </a:spcBef>
              <a:buFontTx/>
              <a:buNone/>
            </a:pPr>
            <a:r>
              <a:rPr lang="en-US" altLang="en-US" sz="2400" i="0" dirty="0"/>
              <a:t>Disease Program</a:t>
            </a:r>
          </a:p>
          <a:p>
            <a:pPr eaLnBrk="1" hangingPunct="1">
              <a:spcBef>
                <a:spcPct val="0"/>
              </a:spcBef>
              <a:buFontTx/>
              <a:buNone/>
            </a:pPr>
            <a:r>
              <a:rPr lang="en-US" altLang="en-US" sz="2400" i="0" dirty="0"/>
              <a:t>[NHDP] in </a:t>
            </a:r>
          </a:p>
          <a:p>
            <a:pPr eaLnBrk="1" hangingPunct="1">
              <a:spcBef>
                <a:spcPct val="0"/>
              </a:spcBef>
              <a:buFontTx/>
              <a:buNone/>
            </a:pPr>
            <a:r>
              <a:rPr lang="en-US" altLang="en-US" sz="2400" i="0" dirty="0"/>
              <a:t>Baton Rouge, </a:t>
            </a:r>
            <a:r>
              <a:rPr lang="en-US" altLang="en-US" sz="2400" i="0" dirty="0" smtClean="0"/>
              <a:t>LA. Then,</a:t>
            </a:r>
          </a:p>
          <a:p>
            <a:pPr eaLnBrk="1" hangingPunct="1">
              <a:spcBef>
                <a:spcPct val="0"/>
              </a:spcBef>
              <a:buFontTx/>
              <a:buNone/>
            </a:pPr>
            <a:endParaRPr lang="en-US" altLang="en-US" sz="2400" dirty="0"/>
          </a:p>
          <a:p>
            <a:pPr eaLnBrk="1" hangingPunct="1">
              <a:spcBef>
                <a:spcPct val="0"/>
              </a:spcBef>
              <a:buFontTx/>
              <a:buNone/>
            </a:pPr>
            <a:endParaRPr lang="en-US" altLang="en-US" sz="2400" i="0" dirty="0" smtClean="0"/>
          </a:p>
          <a:p>
            <a:pPr eaLnBrk="1" hangingPunct="1">
              <a:spcBef>
                <a:spcPct val="0"/>
              </a:spcBef>
              <a:buFontTx/>
              <a:buNone/>
            </a:pPr>
            <a:endParaRPr lang="en-US" altLang="en-US" sz="2400" dirty="0"/>
          </a:p>
          <a:p>
            <a:pPr eaLnBrk="1" hangingPunct="1">
              <a:spcBef>
                <a:spcPct val="0"/>
              </a:spcBef>
              <a:buFontTx/>
              <a:buNone/>
            </a:pPr>
            <a:endParaRPr lang="en-US" altLang="en-US" sz="2400" i="0" dirty="0"/>
          </a:p>
        </p:txBody>
      </p:sp>
      <p:sp>
        <p:nvSpPr>
          <p:cNvPr id="114692" name="Text Box 4"/>
          <p:cNvSpPr txBox="1">
            <a:spLocks noChangeArrowheads="1"/>
          </p:cNvSpPr>
          <p:nvPr/>
        </p:nvSpPr>
        <p:spPr bwMode="auto">
          <a:xfrm>
            <a:off x="-36096" y="2659625"/>
            <a:ext cx="369528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s</a:t>
            </a:r>
            <a:r>
              <a:rPr lang="en-US" altLang="en-US" sz="2400" i="0" dirty="0" smtClean="0"/>
              <a:t>ince </a:t>
            </a:r>
            <a:r>
              <a:rPr lang="en-US" altLang="en-US" sz="2400" dirty="0" smtClean="0"/>
              <a:t>he </a:t>
            </a:r>
            <a:r>
              <a:rPr lang="en-US" altLang="en-US" sz="2400" i="0" dirty="0" smtClean="0"/>
              <a:t>has </a:t>
            </a:r>
            <a:r>
              <a:rPr lang="en-US" altLang="en-US" sz="2400" dirty="0" smtClean="0"/>
              <a:t>MB leprosy</a:t>
            </a:r>
            <a:r>
              <a:rPr lang="en-US" altLang="en-US" sz="2400" i="0" dirty="0" smtClean="0"/>
              <a:t> </a:t>
            </a:r>
            <a:endParaRPr lang="en-US" altLang="en-US" sz="2400" i="0" dirty="0"/>
          </a:p>
          <a:p>
            <a:pPr eaLnBrk="1" hangingPunct="1">
              <a:spcBef>
                <a:spcPct val="0"/>
              </a:spcBef>
              <a:buFontTx/>
              <a:buNone/>
            </a:pPr>
            <a:r>
              <a:rPr lang="en-US" altLang="en-US" sz="2400" i="0" dirty="0" smtClean="0"/>
              <a:t>with 6</a:t>
            </a:r>
            <a:r>
              <a:rPr lang="en-US" altLang="en-US" sz="2400" i="0" dirty="0"/>
              <a:t>+ skin </a:t>
            </a:r>
            <a:r>
              <a:rPr lang="en-US" altLang="en-US" sz="2400" i="0" dirty="0" smtClean="0"/>
              <a:t>AFB smears</a:t>
            </a:r>
            <a:r>
              <a:rPr lang="en-US" altLang="en-US" sz="2400" i="0" dirty="0"/>
              <a:t>,</a:t>
            </a:r>
          </a:p>
          <a:p>
            <a:pPr eaLnBrk="1" hangingPunct="1">
              <a:spcBef>
                <a:spcPct val="0"/>
              </a:spcBef>
              <a:buFontTx/>
              <a:buNone/>
            </a:pPr>
            <a:r>
              <a:rPr lang="en-US" altLang="en-US" sz="2400" i="0" dirty="0"/>
              <a:t>you examine </a:t>
            </a:r>
            <a:r>
              <a:rPr lang="en-US" altLang="en-US" sz="2400" i="0" dirty="0" smtClean="0"/>
              <a:t>his </a:t>
            </a:r>
            <a:r>
              <a:rPr lang="en-US" altLang="en-US" sz="2400" i="0" dirty="0"/>
              <a:t>household </a:t>
            </a:r>
            <a:r>
              <a:rPr lang="en-US" altLang="en-US" sz="2400" i="0" dirty="0" smtClean="0"/>
              <a:t>contacts.</a:t>
            </a:r>
          </a:p>
          <a:p>
            <a:pPr eaLnBrk="1" hangingPunct="1">
              <a:spcBef>
                <a:spcPct val="0"/>
              </a:spcBef>
              <a:buFontTx/>
              <a:buNone/>
            </a:pPr>
            <a:endParaRPr lang="en-US" altLang="en-US" sz="2400" i="0" dirty="0" smtClean="0"/>
          </a:p>
          <a:p>
            <a:pPr eaLnBrk="1" hangingPunct="1">
              <a:spcBef>
                <a:spcPct val="0"/>
              </a:spcBef>
              <a:buFontTx/>
              <a:buNone/>
            </a:pPr>
            <a:r>
              <a:rPr lang="en-US" altLang="en-US" sz="2400" i="1" dirty="0" smtClean="0">
                <a:solidFill>
                  <a:srgbClr val="FF0000"/>
                </a:solidFill>
              </a:rPr>
              <a:t>Would you treat his 11</a:t>
            </a:r>
            <a:r>
              <a:rPr lang="en-US" altLang="en-US" sz="2400" i="1" dirty="0">
                <a:solidFill>
                  <a:srgbClr val="FF0000"/>
                </a:solidFill>
              </a:rPr>
              <a:t> </a:t>
            </a:r>
          </a:p>
          <a:p>
            <a:pPr eaLnBrk="1" hangingPunct="1">
              <a:spcBef>
                <a:spcPct val="0"/>
              </a:spcBef>
              <a:buFontTx/>
              <a:buNone/>
            </a:pPr>
            <a:r>
              <a:rPr lang="en-US" altLang="en-US" sz="2400" i="1" dirty="0" smtClean="0">
                <a:solidFill>
                  <a:srgbClr val="FF0000"/>
                </a:solidFill>
              </a:rPr>
              <a:t>contacts with a single </a:t>
            </a:r>
          </a:p>
          <a:p>
            <a:pPr eaLnBrk="1" hangingPunct="1">
              <a:spcBef>
                <a:spcPct val="0"/>
              </a:spcBef>
              <a:buFontTx/>
              <a:buNone/>
            </a:pPr>
            <a:r>
              <a:rPr lang="en-US" altLang="en-US" sz="2400" i="1" dirty="0" smtClean="0">
                <a:solidFill>
                  <a:srgbClr val="FF0000"/>
                </a:solidFill>
              </a:rPr>
              <a:t>dose of rifampin [WHO]?</a:t>
            </a:r>
          </a:p>
        </p:txBody>
      </p:sp>
      <p:cxnSp>
        <p:nvCxnSpPr>
          <p:cNvPr id="3" name="Straight Arrow Connector 2"/>
          <p:cNvCxnSpPr/>
          <p:nvPr/>
        </p:nvCxnSpPr>
        <p:spPr>
          <a:xfrm flipV="1">
            <a:off x="2438400" y="5066430"/>
            <a:ext cx="1068388"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088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C:\Documents and Settings\rpust\My Documents\Leprosy\ENLnecroF.O. M25 1005\BarraFavors2     1005 0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5731" y="914400"/>
            <a:ext cx="611716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4"/>
          <p:cNvSpPr txBox="1">
            <a:spLocks noChangeArrowheads="1"/>
          </p:cNvSpPr>
          <p:nvPr/>
        </p:nvSpPr>
        <p:spPr bwMode="auto">
          <a:xfrm>
            <a:off x="0" y="0"/>
            <a:ext cx="365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dirty="0">
                <a:solidFill>
                  <a:srgbClr val="FF0000"/>
                </a:solidFill>
              </a:rPr>
              <a:t>Rehabilitation  </a:t>
            </a:r>
          </a:p>
          <a:p>
            <a:pPr eaLnBrk="1" hangingPunct="1">
              <a:spcBef>
                <a:spcPct val="0"/>
              </a:spcBef>
              <a:buFontTx/>
              <a:buNone/>
            </a:pPr>
            <a:endParaRPr lang="en-US" altLang="en-US" sz="4000" dirty="0">
              <a:solidFill>
                <a:srgbClr val="FF0000"/>
              </a:solidFill>
            </a:endParaRPr>
          </a:p>
        </p:txBody>
      </p:sp>
      <p:sp>
        <p:nvSpPr>
          <p:cNvPr id="2" name="TextBox 1"/>
          <p:cNvSpPr txBox="1"/>
          <p:nvPr/>
        </p:nvSpPr>
        <p:spPr>
          <a:xfrm>
            <a:off x="501553" y="1625510"/>
            <a:ext cx="2654493" cy="2308324"/>
          </a:xfrm>
          <a:prstGeom prst="rect">
            <a:avLst/>
          </a:prstGeom>
          <a:noFill/>
        </p:spPr>
        <p:txBody>
          <a:bodyPr wrap="square" rtlCol="0">
            <a:spAutoFit/>
          </a:bodyPr>
          <a:lstStyle/>
          <a:p>
            <a:r>
              <a:rPr lang="en-US" sz="2400" b="1" dirty="0" smtClean="0"/>
              <a:t>Ronald Favors,</a:t>
            </a:r>
          </a:p>
          <a:p>
            <a:r>
              <a:rPr lang="en-US" sz="2400" b="1" dirty="0" err="1" smtClean="0"/>
              <a:t>Pedorthotist</a:t>
            </a:r>
            <a:r>
              <a:rPr lang="en-US" sz="2400" b="1" dirty="0" smtClean="0"/>
              <a:t> </a:t>
            </a:r>
          </a:p>
          <a:p>
            <a:r>
              <a:rPr lang="en-US" sz="2400" b="1" dirty="0" smtClean="0"/>
              <a:t>at the </a:t>
            </a:r>
          </a:p>
          <a:p>
            <a:r>
              <a:rPr lang="en-US" sz="2400" b="1" dirty="0" smtClean="0"/>
              <a:t>Arizona Hansen’s Disease Clinic</a:t>
            </a:r>
            <a:endParaRPr lang="en-US" sz="2400" b="1" dirty="0"/>
          </a:p>
        </p:txBody>
      </p:sp>
    </p:spTree>
    <p:extLst>
      <p:ext uri="{BB962C8B-B14F-4D97-AF65-F5344CB8AC3E}">
        <p14:creationId xmlns:p14="http://schemas.microsoft.com/office/powerpoint/2010/main" val="11946899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0"/>
            <a:ext cx="6324600" cy="512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5715000"/>
            <a:ext cx="184731" cy="369332"/>
          </a:xfrm>
          <a:prstGeom prst="rect">
            <a:avLst/>
          </a:prstGeom>
          <a:noFill/>
        </p:spPr>
        <p:txBody>
          <a:bodyPr wrap="none" rtlCol="0">
            <a:spAutoFit/>
          </a:bodyPr>
          <a:lstStyle/>
          <a:p>
            <a:endParaRPr lang="en-US"/>
          </a:p>
        </p:txBody>
      </p:sp>
      <p:sp>
        <p:nvSpPr>
          <p:cNvPr id="3" name="TextBox 2"/>
          <p:cNvSpPr txBox="1"/>
          <p:nvPr/>
        </p:nvSpPr>
        <p:spPr>
          <a:xfrm>
            <a:off x="228601" y="5410200"/>
            <a:ext cx="8610599" cy="646331"/>
          </a:xfrm>
          <a:prstGeom prst="rect">
            <a:avLst/>
          </a:prstGeom>
          <a:noFill/>
        </p:spPr>
        <p:txBody>
          <a:bodyPr wrap="square" rtlCol="0">
            <a:spAutoFit/>
          </a:bodyPr>
          <a:lstStyle/>
          <a:p>
            <a:r>
              <a:rPr lang="en-US" dirty="0" smtClean="0"/>
              <a:t>Shoes made for the deformed and/or insensitive foot in leprosy—similar in diabetes</a:t>
            </a:r>
          </a:p>
          <a:p>
            <a:r>
              <a:rPr lang="en-US" dirty="0"/>
              <a:t> </a:t>
            </a:r>
            <a:r>
              <a:rPr lang="en-US" dirty="0" smtClean="0"/>
              <a:t>      </a:t>
            </a:r>
            <a:r>
              <a:rPr lang="en-US" i="1" dirty="0" smtClean="0"/>
              <a:t>Shoes shown are produced by R. Favors, </a:t>
            </a:r>
            <a:r>
              <a:rPr lang="en-US" i="1" dirty="0" err="1" smtClean="0"/>
              <a:t>Az</a:t>
            </a:r>
            <a:r>
              <a:rPr lang="en-US" i="1" dirty="0" smtClean="0"/>
              <a:t> NHDP Clinic.</a:t>
            </a:r>
            <a:endParaRPr lang="en-US" dirty="0"/>
          </a:p>
        </p:txBody>
      </p:sp>
    </p:spTree>
    <p:extLst>
      <p:ext uri="{BB962C8B-B14F-4D97-AF65-F5344CB8AC3E}">
        <p14:creationId xmlns:p14="http://schemas.microsoft.com/office/powerpoint/2010/main" val="346122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C:\Documents and Settings\rpust\My Documents\Leprosy\ValenzLupe\ValGMTulcer07March.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flipH="1">
            <a:off x="2533948" y="-1695748"/>
            <a:ext cx="4190999" cy="803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799" y="4724400"/>
            <a:ext cx="8153401" cy="1938992"/>
          </a:xfrm>
          <a:prstGeom prst="rect">
            <a:avLst/>
          </a:prstGeom>
          <a:noFill/>
        </p:spPr>
        <p:txBody>
          <a:bodyPr wrap="square" rtlCol="0">
            <a:spAutoFit/>
          </a:bodyPr>
          <a:lstStyle/>
          <a:p>
            <a:r>
              <a:rPr lang="en-US" sz="2400" b="1" dirty="0" smtClean="0"/>
              <a:t> At first glance, a classic plantar ulcer of an insensitive foot in leprosy—or diabetes…but this one is harder to treat because…</a:t>
            </a:r>
          </a:p>
          <a:p>
            <a:endParaRPr lang="en-US" sz="2400" b="1" dirty="0"/>
          </a:p>
          <a:p>
            <a:endParaRPr lang="en-US" sz="2400" b="1" dirty="0"/>
          </a:p>
        </p:txBody>
      </p:sp>
    </p:spTree>
    <p:extLst>
      <p:ext uri="{BB962C8B-B14F-4D97-AF65-F5344CB8AC3E}">
        <p14:creationId xmlns:p14="http://schemas.microsoft.com/office/powerpoint/2010/main" val="702723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066800" y="10668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2017 WHO map with case numbers not rates would go here.</a:t>
            </a:r>
          </a:p>
        </p:txBody>
      </p:sp>
      <p:pic>
        <p:nvPicPr>
          <p:cNvPr id="23555"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82675"/>
            <a:ext cx="89027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
          <p:cNvSpPr txBox="1">
            <a:spLocks noChangeArrowheads="1"/>
          </p:cNvSpPr>
          <p:nvPr/>
        </p:nvSpPr>
        <p:spPr bwMode="auto">
          <a:xfrm>
            <a:off x="609600" y="152400"/>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u="sng">
                <a:solidFill>
                  <a:srgbClr val="FF0000"/>
                </a:solidFill>
              </a:rPr>
              <a:t>Numbers</a:t>
            </a:r>
            <a:r>
              <a:rPr lang="en-US" altLang="en-US" sz="2000">
                <a:solidFill>
                  <a:srgbClr val="FF0000"/>
                </a:solidFill>
              </a:rPr>
              <a:t> </a:t>
            </a:r>
            <a:r>
              <a:rPr lang="en-US" altLang="en-US" sz="2000" i="0">
                <a:solidFill>
                  <a:srgbClr val="FF0000"/>
                </a:solidFill>
              </a:rPr>
              <a:t>of new leprosy cases reported to WHO in 2017 *   </a:t>
            </a:r>
          </a:p>
        </p:txBody>
      </p:sp>
      <p:sp>
        <p:nvSpPr>
          <p:cNvPr id="23557" name="TextBox 2"/>
          <p:cNvSpPr txBox="1">
            <a:spLocks noChangeArrowheads="1"/>
          </p:cNvSpPr>
          <p:nvPr/>
        </p:nvSpPr>
        <p:spPr bwMode="auto">
          <a:xfrm>
            <a:off x="914400" y="50292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a:t>USA</a:t>
            </a:r>
            <a:r>
              <a:rPr lang="en-US" altLang="en-US" sz="900">
                <a:solidFill>
                  <a:srgbClr val="FF0000"/>
                </a:solidFill>
              </a:rPr>
              <a:t> ~120 new cases/year</a:t>
            </a:r>
          </a:p>
          <a:p>
            <a:pPr>
              <a:spcBef>
                <a:spcPct val="0"/>
              </a:spcBef>
              <a:buFontTx/>
              <a:buNone/>
            </a:pPr>
            <a:r>
              <a:rPr lang="en-US" altLang="en-US" sz="900">
                <a:solidFill>
                  <a:srgbClr val="FF0000"/>
                </a:solidFill>
              </a:rPr>
              <a:t>~6000 treated in past years</a:t>
            </a:r>
          </a:p>
        </p:txBody>
      </p:sp>
      <p:sp>
        <p:nvSpPr>
          <p:cNvPr id="23558" name="TextBox 3"/>
          <p:cNvSpPr txBox="1">
            <a:spLocks noChangeArrowheads="1"/>
          </p:cNvSpPr>
          <p:nvPr/>
        </p:nvSpPr>
        <p:spPr bwMode="auto">
          <a:xfrm>
            <a:off x="933450" y="5491163"/>
            <a:ext cx="3028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t>New 2017 cases each in Brazil, India, Indonesia </a:t>
            </a:r>
          </a:p>
        </p:txBody>
      </p:sp>
      <p:sp>
        <p:nvSpPr>
          <p:cNvPr id="23559" name="TextBox 4"/>
          <p:cNvSpPr txBox="1">
            <a:spLocks noChangeArrowheads="1"/>
          </p:cNvSpPr>
          <p:nvPr/>
        </p:nvSpPr>
        <p:spPr bwMode="auto">
          <a:xfrm>
            <a:off x="76200" y="5814762"/>
            <a:ext cx="830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dirty="0"/>
              <a:t>*  </a:t>
            </a:r>
            <a:r>
              <a:rPr lang="en-US" altLang="en-US" sz="1400" dirty="0"/>
              <a:t>In 2017, WHO began displaying leprosy burden by NUMBERS of cases in each nation [NOT rates]</a:t>
            </a:r>
            <a:endParaRPr lang="en-US" altLang="en-US" sz="1600" dirty="0"/>
          </a:p>
        </p:txBody>
      </p:sp>
    </p:spTree>
    <p:extLst>
      <p:ext uri="{BB962C8B-B14F-4D97-AF65-F5344CB8AC3E}">
        <p14:creationId xmlns:p14="http://schemas.microsoft.com/office/powerpoint/2010/main" val="3800800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Documents and Settings\rpust\My Documents\Leprosy\ValenzLupe\ValenzuelaGSept2010forNHDP 00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381000"/>
            <a:ext cx="7239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flipH="1">
            <a:off x="188742" y="5029200"/>
            <a:ext cx="7696200" cy="830997"/>
          </a:xfrm>
          <a:prstGeom prst="rect">
            <a:avLst/>
          </a:prstGeom>
          <a:noFill/>
        </p:spPr>
        <p:txBody>
          <a:bodyPr wrap="square" rtlCol="0">
            <a:spAutoFit/>
          </a:bodyPr>
          <a:lstStyle/>
          <a:p>
            <a:r>
              <a:rPr lang="en-US" sz="2400" b="1" dirty="0" smtClean="0"/>
              <a:t>Pressure has destroyed the plantarflexion tendon, leading to dorsal subluxation of the great toe…</a:t>
            </a:r>
            <a:endParaRPr lang="en-US" sz="2400" b="1" dirty="0"/>
          </a:p>
        </p:txBody>
      </p:sp>
    </p:spTree>
    <p:extLst>
      <p:ext uri="{BB962C8B-B14F-4D97-AF65-F5344CB8AC3E}">
        <p14:creationId xmlns:p14="http://schemas.microsoft.com/office/powerpoint/2010/main" val="27724323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28600"/>
            <a:ext cx="7467600" cy="48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4305" y="5181600"/>
            <a:ext cx="7848600" cy="646331"/>
          </a:xfrm>
          <a:prstGeom prst="rect">
            <a:avLst/>
          </a:prstGeom>
          <a:noFill/>
        </p:spPr>
        <p:txBody>
          <a:bodyPr wrap="square" rtlCol="0">
            <a:spAutoFit/>
          </a:bodyPr>
          <a:lstStyle/>
          <a:p>
            <a:r>
              <a:rPr lang="en-US" b="1" dirty="0" smtClean="0"/>
              <a:t>…requiring a surgical approach:  arthroplasty to restore plantar flexion at the first </a:t>
            </a:r>
            <a:r>
              <a:rPr lang="en-US" b="1" dirty="0" err="1" smtClean="0"/>
              <a:t>metatarso</a:t>
            </a:r>
            <a:r>
              <a:rPr lang="en-US" b="1" dirty="0" smtClean="0"/>
              <a:t>-phalangeal joint  [which was successful]</a:t>
            </a:r>
            <a:endParaRPr lang="en-US" b="1" dirty="0"/>
          </a:p>
        </p:txBody>
      </p:sp>
    </p:spTree>
    <p:extLst>
      <p:ext uri="{BB962C8B-B14F-4D97-AF65-F5344CB8AC3E}">
        <p14:creationId xmlns:p14="http://schemas.microsoft.com/office/powerpoint/2010/main" val="25816055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Box 1"/>
          <p:cNvSpPr txBox="1">
            <a:spLocks noChangeArrowheads="1"/>
          </p:cNvSpPr>
          <p:nvPr/>
        </p:nvSpPr>
        <p:spPr bwMode="auto">
          <a:xfrm>
            <a:off x="17463" y="-7938"/>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dirty="0">
                <a:solidFill>
                  <a:srgbClr val="FF0000"/>
                </a:solidFill>
              </a:rPr>
              <a:t>Resources &amp; Referrals for Leprosy</a:t>
            </a:r>
          </a:p>
          <a:p>
            <a:pPr eaLnBrk="1" hangingPunct="1">
              <a:spcBef>
                <a:spcPct val="0"/>
              </a:spcBef>
              <a:buFontTx/>
              <a:buNone/>
            </a:pPr>
            <a:r>
              <a:rPr lang="en-US" altLang="en-US" sz="2800" i="0" dirty="0">
                <a:solidFill>
                  <a:srgbClr val="FF0000"/>
                </a:solidFill>
              </a:rPr>
              <a:t> </a:t>
            </a:r>
            <a:r>
              <a:rPr lang="en-US" altLang="en-US" sz="2800" i="0" dirty="0" smtClean="0">
                <a:solidFill>
                  <a:srgbClr val="FF0000"/>
                </a:solidFill>
              </a:rPr>
              <a:t> </a:t>
            </a:r>
            <a:r>
              <a:rPr lang="en-US" altLang="en-US" sz="2000" dirty="0" smtClean="0">
                <a:solidFill>
                  <a:srgbClr val="FF0000"/>
                </a:solidFill>
              </a:rPr>
              <a:t>Arizona H</a:t>
            </a:r>
            <a:r>
              <a:rPr lang="en-US" altLang="en-US" sz="2000" i="0" dirty="0" smtClean="0">
                <a:solidFill>
                  <a:srgbClr val="FF0000"/>
                </a:solidFill>
              </a:rPr>
              <a:t>ansen’s </a:t>
            </a:r>
            <a:r>
              <a:rPr lang="en-US" altLang="en-US" sz="2000" i="0" dirty="0">
                <a:solidFill>
                  <a:srgbClr val="FF0000"/>
                </a:solidFill>
              </a:rPr>
              <a:t>Disease Clinic </a:t>
            </a:r>
            <a:r>
              <a:rPr lang="en-US" altLang="en-US" sz="2000" i="0" dirty="0" smtClean="0">
                <a:solidFill>
                  <a:srgbClr val="FF0000"/>
                </a:solidFill>
              </a:rPr>
              <a:t>at Wesley CHC in Phoenix, Arizona</a:t>
            </a:r>
            <a:endParaRPr lang="en-US" altLang="en-US" sz="2000" i="0" dirty="0">
              <a:solidFill>
                <a:srgbClr val="FF0000"/>
              </a:solidFill>
            </a:endParaRPr>
          </a:p>
          <a:p>
            <a:pPr eaLnBrk="1" hangingPunct="1">
              <a:spcBef>
                <a:spcPct val="0"/>
              </a:spcBef>
              <a:buFontTx/>
              <a:buNone/>
            </a:pPr>
            <a:r>
              <a:rPr lang="en-US" altLang="en-US" sz="2000" i="0" dirty="0">
                <a:solidFill>
                  <a:srgbClr val="FF0000"/>
                </a:solidFill>
              </a:rPr>
              <a:t>    </a:t>
            </a:r>
            <a:r>
              <a:rPr lang="en-US" altLang="en-US" sz="2000" i="0" dirty="0" smtClean="0">
                <a:solidFill>
                  <a:srgbClr val="FF0000"/>
                </a:solidFill>
              </a:rPr>
              <a:t>Ronald E. </a:t>
            </a:r>
            <a:r>
              <a:rPr lang="en-US" altLang="en-US" sz="2000" i="0" dirty="0">
                <a:solidFill>
                  <a:srgbClr val="FF0000"/>
                </a:solidFill>
              </a:rPr>
              <a:t>Pust MD </a:t>
            </a:r>
            <a:r>
              <a:rPr lang="en-US" altLang="en-US" sz="2000" i="0" dirty="0">
                <a:solidFill>
                  <a:srgbClr val="FF0000"/>
                </a:solidFill>
                <a:hlinkClick r:id="rId2"/>
              </a:rPr>
              <a:t>rpust@email.arizona.edu</a:t>
            </a:r>
            <a:r>
              <a:rPr lang="en-US" altLang="en-US" sz="2000" i="0" dirty="0">
                <a:solidFill>
                  <a:srgbClr val="FF0000"/>
                </a:solidFill>
              </a:rPr>
              <a:t> cell (520) 668-6441</a:t>
            </a:r>
          </a:p>
          <a:p>
            <a:pPr eaLnBrk="1" hangingPunct="1">
              <a:spcBef>
                <a:spcPct val="0"/>
              </a:spcBef>
              <a:buFontTx/>
              <a:buNone/>
            </a:pPr>
            <a:r>
              <a:rPr lang="en-US" altLang="en-US" sz="2000" i="0" dirty="0">
                <a:solidFill>
                  <a:srgbClr val="FF0000"/>
                </a:solidFill>
              </a:rPr>
              <a:t>     </a:t>
            </a:r>
            <a:r>
              <a:rPr lang="en-US" altLang="en-US" sz="2000" i="0" dirty="0" smtClean="0">
                <a:solidFill>
                  <a:srgbClr val="FF0000"/>
                </a:solidFill>
              </a:rPr>
              <a:t>Office </a:t>
            </a:r>
            <a:r>
              <a:rPr lang="en-US" altLang="en-US" sz="2000" i="0" dirty="0">
                <a:solidFill>
                  <a:srgbClr val="FF0000"/>
                </a:solidFill>
              </a:rPr>
              <a:t>(520) </a:t>
            </a:r>
            <a:r>
              <a:rPr lang="en-US" altLang="en-US" sz="2000" i="0" dirty="0" smtClean="0">
                <a:solidFill>
                  <a:srgbClr val="FF0000"/>
                </a:solidFill>
              </a:rPr>
              <a:t>626-1992  </a:t>
            </a:r>
            <a:r>
              <a:rPr lang="en-US" altLang="en-US" sz="2000" i="0" dirty="0">
                <a:solidFill>
                  <a:srgbClr val="FF0000"/>
                </a:solidFill>
                <a:hlinkClick r:id="rId3"/>
              </a:rPr>
              <a:t>www.globalhealth.arizona.edu</a:t>
            </a:r>
            <a:r>
              <a:rPr lang="en-US" altLang="en-US" sz="2000" i="0" dirty="0">
                <a:solidFill>
                  <a:srgbClr val="FF0000"/>
                </a:solidFill>
              </a:rPr>
              <a:t> </a:t>
            </a:r>
            <a:r>
              <a:rPr lang="en-US" altLang="en-US" sz="2000" i="0" dirty="0" smtClean="0">
                <a:solidFill>
                  <a:srgbClr val="FF0000"/>
                </a:solidFill>
              </a:rPr>
              <a:t>in Tucson</a:t>
            </a:r>
            <a:endParaRPr lang="en-US" altLang="en-US" sz="2000" i="0" dirty="0">
              <a:solidFill>
                <a:srgbClr val="FF0000"/>
              </a:solidFill>
            </a:endParaRPr>
          </a:p>
        </p:txBody>
      </p:sp>
      <p:sp>
        <p:nvSpPr>
          <p:cNvPr id="84995" name="Rectangle 1"/>
          <p:cNvSpPr>
            <a:spLocks noChangeArrowheads="1"/>
          </p:cNvSpPr>
          <p:nvPr/>
        </p:nvSpPr>
        <p:spPr bwMode="auto">
          <a:xfrm>
            <a:off x="76200" y="1628002"/>
            <a:ext cx="9144000" cy="4401205"/>
          </a:xfrm>
          <a:prstGeom prst="rect">
            <a:avLst/>
          </a:prstGeom>
          <a:noFill/>
          <a:ln w="9525">
            <a:noFill/>
            <a:miter lim="800000"/>
            <a:headEnd/>
            <a:tailEnd/>
          </a:ln>
        </p:spPr>
        <p:txBody>
          <a:bodyPr anchor="ctr">
            <a:spAutoFit/>
          </a:bodyPr>
          <a:lstStyle/>
          <a:p>
            <a:pPr marL="342900" indent="-342900">
              <a:buFont typeface="Arial" panose="020B0604020202020204" pitchFamily="34" charset="0"/>
              <a:buChar char="•"/>
              <a:tabLst>
                <a:tab pos="-914400" algn="l"/>
                <a:tab pos="-457200" algn="l"/>
                <a:tab pos="0" algn="l"/>
                <a:tab pos="228600"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r>
              <a:rPr lang="en-US" sz="2000" i="0" dirty="0" smtClean="0">
                <a:latin typeface="Arial" charset="0"/>
                <a:cs typeface="Times New Roman" pitchFamily="18" charset="0"/>
              </a:rPr>
              <a:t>National </a:t>
            </a:r>
            <a:r>
              <a:rPr lang="en-US" sz="2000" i="0" dirty="0">
                <a:latin typeface="Arial" charset="0"/>
                <a:cs typeface="Times New Roman" pitchFamily="18" charset="0"/>
              </a:rPr>
              <a:t>Hansen’s Disease Program (NHDP</a:t>
            </a:r>
            <a:r>
              <a:rPr lang="en-US" sz="2000" i="0" dirty="0" smtClean="0">
                <a:latin typeface="Arial" charset="0"/>
                <a:cs typeface="Times New Roman" pitchFamily="18" charset="0"/>
              </a:rPr>
              <a:t>)</a:t>
            </a:r>
          </a:p>
          <a:p>
            <a:pPr marL="347663">
              <a:tabLst>
                <a:tab pos="-914400" algn="l"/>
                <a:tab pos="-457200" algn="l"/>
                <a:tab pos="0" algn="l"/>
                <a:tab pos="228600"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r>
              <a:rPr lang="en-US" sz="2000" i="0" dirty="0" smtClean="0">
                <a:latin typeface="Arial" charset="0"/>
                <a:cs typeface="Times New Roman" pitchFamily="18" charset="0"/>
              </a:rPr>
              <a:t> </a:t>
            </a:r>
            <a:r>
              <a:rPr lang="en-US" sz="2000" dirty="0">
                <a:hlinkClick r:id="rId4"/>
              </a:rPr>
              <a:t>https://</a:t>
            </a:r>
            <a:r>
              <a:rPr lang="en-US" sz="2000" dirty="0" smtClean="0">
                <a:hlinkClick r:id="rId4"/>
              </a:rPr>
              <a:t>www.hrsa.gov/hansens-disease/index.html</a:t>
            </a:r>
            <a:endParaRPr lang="en-US" sz="2000" dirty="0" smtClean="0"/>
          </a:p>
          <a:p>
            <a:pPr marL="347663">
              <a:tabLst>
                <a:tab pos="-914400" algn="l"/>
                <a:tab pos="-457200" algn="l"/>
                <a:tab pos="0" algn="l"/>
                <a:tab pos="228600"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r>
              <a:rPr lang="en-US" sz="2000" i="0" dirty="0" smtClean="0">
                <a:solidFill>
                  <a:srgbClr val="FF0000"/>
                </a:solidFill>
                <a:latin typeface="Arial" charset="0"/>
                <a:cs typeface="Times New Roman" pitchFamily="18" charset="0"/>
              </a:rPr>
              <a:t>(Toll </a:t>
            </a:r>
            <a:r>
              <a:rPr lang="en-US" sz="2000" i="0">
                <a:solidFill>
                  <a:srgbClr val="FF0000"/>
                </a:solidFill>
                <a:latin typeface="Arial" charset="0"/>
                <a:cs typeface="Times New Roman" pitchFamily="18" charset="0"/>
              </a:rPr>
              <a:t>free </a:t>
            </a:r>
            <a:r>
              <a:rPr lang="en-US" sz="2000" i="0" smtClean="0">
                <a:solidFill>
                  <a:srgbClr val="FF0000"/>
                </a:solidFill>
                <a:latin typeface="Arial" charset="0"/>
                <a:cs typeface="Times New Roman" pitchFamily="18" charset="0"/>
              </a:rPr>
              <a:t>1-877-464-4772 </a:t>
            </a:r>
            <a:r>
              <a:rPr lang="en-US" sz="2000" i="0" dirty="0" smtClean="0">
                <a:solidFill>
                  <a:srgbClr val="FF0000"/>
                </a:solidFill>
                <a:latin typeface="Arial" charset="0"/>
                <a:cs typeface="Times New Roman" pitchFamily="18" charset="0"/>
              </a:rPr>
              <a:t>for consults)</a:t>
            </a:r>
            <a:endParaRPr lang="en-US" sz="2000" i="0" dirty="0">
              <a:solidFill>
                <a:srgbClr val="FF0000"/>
              </a:solidFill>
              <a:latin typeface="Arial" charset="0"/>
              <a:cs typeface="Times New Roman" pitchFamily="18" charset="0"/>
            </a:endParaRPr>
          </a:p>
          <a:p>
            <a:pPr>
              <a:tabLst>
                <a:tab pos="-914400" algn="l"/>
                <a:tab pos="-457200" algn="l"/>
                <a:tab pos="0" algn="l"/>
                <a:tab pos="228600"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r>
              <a:rPr lang="en-US" sz="2000" b="1" dirty="0">
                <a:latin typeface="Times New Roman" pitchFamily="18" charset="0"/>
                <a:cs typeface="Times New Roman" pitchFamily="18" charset="0"/>
              </a:rPr>
              <a:t> </a:t>
            </a:r>
            <a:endParaRPr lang="en-US" sz="2000" i="0" dirty="0"/>
          </a:p>
          <a:p>
            <a:pPr>
              <a:buFontTx/>
              <a:buChar char="•"/>
              <a:tabLst>
                <a:tab pos="-914400" algn="l"/>
                <a:tab pos="-457200" algn="l"/>
                <a:tab pos="0" algn="l"/>
                <a:tab pos="228600"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r>
              <a:rPr lang="en-US" sz="2000" i="0" dirty="0">
                <a:cs typeface="Times New Roman" pitchFamily="18" charset="0"/>
              </a:rPr>
              <a:t>    American Leprosy </a:t>
            </a:r>
            <a:r>
              <a:rPr lang="en-US" sz="2000" i="0" dirty="0" smtClean="0">
                <a:cs typeface="Times New Roman" pitchFamily="18" charset="0"/>
              </a:rPr>
              <a:t>Mission.  </a:t>
            </a:r>
            <a:r>
              <a:rPr lang="en-US" sz="2000" i="0" dirty="0">
                <a:cs typeface="Times New Roman" pitchFamily="18" charset="0"/>
                <a:hlinkClick r:id="rId5"/>
              </a:rPr>
              <a:t>http://www.leprosy.org/</a:t>
            </a:r>
            <a:r>
              <a:rPr lang="en-US" sz="2000" i="0" dirty="0">
                <a:cs typeface="Times New Roman" pitchFamily="18" charset="0"/>
              </a:rPr>
              <a:t>   </a:t>
            </a:r>
          </a:p>
          <a:p>
            <a:pPr>
              <a:buFontTx/>
              <a:buChar char="•"/>
              <a:tabLst>
                <a:tab pos="-914400" algn="l"/>
                <a:tab pos="-457200" algn="l"/>
                <a:tab pos="0" algn="l"/>
                <a:tab pos="228600"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endParaRPr lang="en-US" sz="2000" i="0" dirty="0"/>
          </a:p>
          <a:p>
            <a:pPr marL="347663" indent="-347663">
              <a:buFontTx/>
              <a:buChar char="•"/>
              <a:tabLst>
                <a:tab pos="-914400" algn="l"/>
                <a:tab pos="-457200" algn="l"/>
                <a:tab pos="0" algn="l"/>
                <a:tab pos="228600" algn="l"/>
                <a:tab pos="274638" algn="l"/>
                <a:tab pos="287338" algn="l"/>
                <a:tab pos="347663"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r>
              <a:rPr lang="en-US" sz="2000" i="0" dirty="0" smtClean="0">
                <a:cs typeface="Times New Roman" pitchFamily="18" charset="0"/>
              </a:rPr>
              <a:t>The </a:t>
            </a:r>
            <a:r>
              <a:rPr lang="en-US" sz="2000" i="0" dirty="0">
                <a:cs typeface="Times New Roman" pitchFamily="18" charset="0"/>
              </a:rPr>
              <a:t>British Leprosy Relief Association (LEPRA) 		  </a:t>
            </a:r>
            <a:r>
              <a:rPr lang="en-US" sz="2000" i="0" dirty="0" smtClean="0">
                <a:cs typeface="Times New Roman" pitchFamily="18" charset="0"/>
              </a:rPr>
              <a:t> </a:t>
            </a:r>
            <a:r>
              <a:rPr lang="en-US" sz="2000" i="0" dirty="0" smtClean="0">
                <a:cs typeface="Times New Roman" pitchFamily="18" charset="0"/>
                <a:hlinkClick r:id="rId6"/>
              </a:rPr>
              <a:t>http</a:t>
            </a:r>
            <a:r>
              <a:rPr lang="en-US" sz="2000" i="0" dirty="0">
                <a:cs typeface="Times New Roman" pitchFamily="18" charset="0"/>
                <a:hlinkClick r:id="rId6"/>
              </a:rPr>
              <a:t>://www.lepra.org.uk</a:t>
            </a:r>
            <a:r>
              <a:rPr lang="en-US" sz="2000" i="0" dirty="0">
                <a:cs typeface="Times New Roman" pitchFamily="18" charset="0"/>
              </a:rPr>
              <a:t> (includes journal, </a:t>
            </a:r>
            <a:r>
              <a:rPr lang="en-US" sz="2000" i="1" dirty="0">
                <a:cs typeface="Times New Roman" pitchFamily="18" charset="0"/>
              </a:rPr>
              <a:t>Leprosy Review</a:t>
            </a:r>
            <a:r>
              <a:rPr lang="en-US" sz="2000" i="0" dirty="0">
                <a:cs typeface="Times New Roman" pitchFamily="18" charset="0"/>
              </a:rPr>
              <a:t>)</a:t>
            </a:r>
          </a:p>
          <a:p>
            <a:pPr>
              <a:buFontTx/>
              <a:buChar char="•"/>
              <a:tabLst>
                <a:tab pos="-914400" algn="l"/>
                <a:tab pos="-457200" algn="l"/>
                <a:tab pos="0" algn="l"/>
                <a:tab pos="228600"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endParaRPr lang="en-US" sz="2000" i="0" dirty="0"/>
          </a:p>
          <a:p>
            <a:pPr>
              <a:buFontTx/>
              <a:buChar char="•"/>
              <a:tabLst>
                <a:tab pos="-914400" algn="l"/>
                <a:tab pos="-457200" algn="l"/>
                <a:tab pos="0" algn="l"/>
                <a:tab pos="228600"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r>
              <a:rPr lang="en-US" sz="2000" i="0" dirty="0">
                <a:cs typeface="Times New Roman" pitchFamily="18" charset="0"/>
              </a:rPr>
              <a:t>    International Federation of Anti-Leprosy Associations. </a:t>
            </a:r>
            <a:r>
              <a:rPr lang="en-US" sz="2000" i="0" dirty="0" smtClean="0">
                <a:cs typeface="Times New Roman" pitchFamily="18" charset="0"/>
                <a:hlinkClick r:id="rId7"/>
              </a:rPr>
              <a:t>http</a:t>
            </a:r>
            <a:r>
              <a:rPr lang="en-US" sz="2000" i="0" dirty="0">
                <a:cs typeface="Times New Roman" pitchFamily="18" charset="0"/>
                <a:hlinkClick r:id="rId7"/>
              </a:rPr>
              <a:t>://www.ilep.org.uk/</a:t>
            </a:r>
            <a:r>
              <a:rPr lang="en-US" sz="2000" i="0" dirty="0">
                <a:cs typeface="Times New Roman" pitchFamily="18" charset="0"/>
              </a:rPr>
              <a:t>  </a:t>
            </a:r>
          </a:p>
          <a:p>
            <a:pPr>
              <a:tabLst>
                <a:tab pos="-914400" algn="l"/>
                <a:tab pos="-457200" algn="l"/>
                <a:tab pos="0" algn="l"/>
                <a:tab pos="228600"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r>
              <a:rPr lang="en-US" sz="2000" i="0" dirty="0">
                <a:cs typeface="Times New Roman" pitchFamily="18" charset="0"/>
              </a:rPr>
              <a:t>   </a:t>
            </a:r>
            <a:endParaRPr lang="en-US" sz="2000" i="0" dirty="0"/>
          </a:p>
          <a:p>
            <a:pPr>
              <a:buFontTx/>
              <a:buChar char="•"/>
              <a:tabLst>
                <a:tab pos="-914400" algn="l"/>
                <a:tab pos="-457200" algn="l"/>
                <a:tab pos="0" algn="l"/>
                <a:tab pos="228600"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r>
              <a:rPr lang="en-US" sz="2000" i="0" dirty="0">
                <a:cs typeface="Times New Roman" pitchFamily="18" charset="0"/>
              </a:rPr>
              <a:t>     World Health Organization Action Program for the </a:t>
            </a:r>
            <a:r>
              <a:rPr lang="en-US" sz="2000" i="0" dirty="0" smtClean="0">
                <a:cs typeface="Times New Roman" pitchFamily="18" charset="0"/>
              </a:rPr>
              <a:t>Elimination </a:t>
            </a:r>
            <a:r>
              <a:rPr lang="en-US" sz="2000" i="0" dirty="0">
                <a:cs typeface="Times New Roman" pitchFamily="18" charset="0"/>
              </a:rPr>
              <a:t>of Leprosy. </a:t>
            </a:r>
            <a:endParaRPr lang="en-US" sz="2000" i="0" dirty="0" smtClean="0">
              <a:cs typeface="Times New Roman" pitchFamily="18" charset="0"/>
            </a:endParaRPr>
          </a:p>
          <a:p>
            <a:pPr>
              <a:tabLst>
                <a:tab pos="-914400" algn="l"/>
                <a:tab pos="-457200" algn="l"/>
                <a:tab pos="0" algn="l"/>
                <a:tab pos="228600"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r>
              <a:rPr lang="en-US" sz="2000" dirty="0">
                <a:cs typeface="Times New Roman" pitchFamily="18" charset="0"/>
              </a:rPr>
              <a:t> </a:t>
            </a:r>
            <a:r>
              <a:rPr lang="en-US" sz="2000" dirty="0" smtClean="0">
                <a:cs typeface="Times New Roman" pitchFamily="18" charset="0"/>
              </a:rPr>
              <a:t>    </a:t>
            </a:r>
            <a:r>
              <a:rPr lang="en-US" sz="2000" i="0" dirty="0" smtClean="0">
                <a:cs typeface="Times New Roman" pitchFamily="18" charset="0"/>
              </a:rPr>
              <a:t> </a:t>
            </a:r>
            <a:r>
              <a:rPr lang="en-US" sz="2000" i="0" dirty="0" smtClean="0">
                <a:cs typeface="Times New Roman" pitchFamily="18" charset="0"/>
                <a:hlinkClick r:id="rId8"/>
              </a:rPr>
              <a:t>http</a:t>
            </a:r>
            <a:r>
              <a:rPr lang="en-US" sz="2000" i="0" dirty="0">
                <a:cs typeface="Times New Roman" pitchFamily="18" charset="0"/>
                <a:hlinkClick r:id="rId8"/>
              </a:rPr>
              <a:t>://www.who.int/lep</a:t>
            </a:r>
            <a:r>
              <a:rPr lang="en-US" sz="2000" i="0" dirty="0">
                <a:cs typeface="Times New Roman" pitchFamily="18" charset="0"/>
              </a:rPr>
              <a:t> </a:t>
            </a:r>
            <a:endParaRPr lang="en-US" sz="2000" i="0" dirty="0" smtClean="0">
              <a:cs typeface="Times New Roman" pitchFamily="18" charset="0"/>
            </a:endParaRPr>
          </a:p>
          <a:p>
            <a:pPr>
              <a:tabLst>
                <a:tab pos="-914400" algn="l"/>
                <a:tab pos="-457200" algn="l"/>
                <a:tab pos="0" algn="l"/>
                <a:tab pos="228600" algn="l"/>
                <a:tab pos="274638" algn="l"/>
                <a:tab pos="549275" algn="l"/>
                <a:tab pos="822325" algn="l"/>
                <a:tab pos="1096963" algn="l"/>
                <a:tab pos="1371600" algn="l"/>
                <a:tab pos="1646238" algn="l"/>
                <a:tab pos="1920875" algn="l"/>
                <a:tab pos="2193925" algn="l"/>
                <a:tab pos="2468563" algn="l"/>
                <a:tab pos="2743200" algn="l"/>
                <a:tab pos="3017838" algn="l"/>
                <a:tab pos="3292475" algn="l"/>
                <a:tab pos="3565525" algn="l"/>
                <a:tab pos="3840163" algn="l"/>
                <a:tab pos="4114800" algn="l"/>
                <a:tab pos="4389438" algn="l"/>
                <a:tab pos="4664075" algn="l"/>
                <a:tab pos="4937125" algn="l"/>
                <a:tab pos="5211763" algn="l"/>
                <a:tab pos="5486400" algn="l"/>
                <a:tab pos="5761038" algn="l"/>
              </a:tabLst>
              <a:defRPr/>
            </a:pPr>
            <a:r>
              <a:rPr lang="en-US" sz="2000" dirty="0" smtClean="0">
                <a:cs typeface="Times New Roman" pitchFamily="18" charset="0"/>
              </a:rPr>
              <a:t>  </a:t>
            </a:r>
            <a:endParaRPr lang="en-US" sz="2000" i="0" dirty="0"/>
          </a:p>
        </p:txBody>
      </p:sp>
    </p:spTree>
    <p:extLst>
      <p:ext uri="{BB962C8B-B14F-4D97-AF65-F5344CB8AC3E}">
        <p14:creationId xmlns:p14="http://schemas.microsoft.com/office/powerpoint/2010/main" val="28774992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F02E7CB-E5B4-4522-BFE5-D1AB0BA01EA6}" type="slidenum">
              <a:rPr lang="en-US" smtClean="0">
                <a:solidFill>
                  <a:srgbClr val="FFFFFF"/>
                </a:solidFill>
              </a:rPr>
              <a:pPr/>
              <a:t>73</a:t>
            </a:fld>
            <a:endParaRPr lang="en-US">
              <a:solidFill>
                <a:srgbClr val="FFFFFF"/>
              </a:solidFill>
            </a:endParaRPr>
          </a:p>
        </p:txBody>
      </p:sp>
      <p:sp>
        <p:nvSpPr>
          <p:cNvPr id="3" name="TextBox 2"/>
          <p:cNvSpPr txBox="1"/>
          <p:nvPr/>
        </p:nvSpPr>
        <p:spPr>
          <a:xfrm>
            <a:off x="419100" y="117485"/>
            <a:ext cx="8510893" cy="461665"/>
          </a:xfrm>
          <a:prstGeom prst="rect">
            <a:avLst/>
          </a:prstGeom>
          <a:noFill/>
        </p:spPr>
        <p:txBody>
          <a:bodyPr wrap="square" rtlCol="0">
            <a:spAutoFit/>
          </a:bodyPr>
          <a:lstStyle/>
          <a:p>
            <a:r>
              <a:rPr lang="en-US" sz="2400" b="1" dirty="0" smtClean="0">
                <a:solidFill>
                  <a:srgbClr val="FF0000"/>
                </a:solidFill>
              </a:rPr>
              <a:t>Summary of Updates    </a:t>
            </a:r>
            <a:r>
              <a:rPr lang="en-US" sz="2400" dirty="0" smtClean="0"/>
              <a:t>[buried ?</a:t>
            </a:r>
            <a:r>
              <a:rPr lang="en-US" sz="2400" dirty="0" smtClean="0">
                <a:sym typeface="Wingdings" panose="05000000000000000000" pitchFamily="2" charset="2"/>
              </a:rPr>
              <a:t>] in this Presentation</a:t>
            </a:r>
            <a:endParaRPr lang="en-US" sz="2400" dirty="0"/>
          </a:p>
        </p:txBody>
      </p:sp>
      <p:sp>
        <p:nvSpPr>
          <p:cNvPr id="4" name="TextBox 3"/>
          <p:cNvSpPr txBox="1"/>
          <p:nvPr/>
        </p:nvSpPr>
        <p:spPr>
          <a:xfrm>
            <a:off x="600065" y="579150"/>
            <a:ext cx="8148961" cy="6617196"/>
          </a:xfrm>
          <a:prstGeom prst="rect">
            <a:avLst/>
          </a:prstGeom>
          <a:noFill/>
        </p:spPr>
        <p:txBody>
          <a:bodyPr wrap="square" rtlCol="0">
            <a:spAutoFit/>
          </a:bodyPr>
          <a:lstStyle/>
          <a:p>
            <a:r>
              <a:rPr lang="en-US" sz="1600" i="1" dirty="0" smtClean="0">
                <a:solidFill>
                  <a:srgbClr val="FF0000"/>
                </a:solidFill>
              </a:rPr>
              <a:t>M. </a:t>
            </a:r>
            <a:r>
              <a:rPr lang="en-US" sz="1600" i="1" dirty="0" err="1" smtClean="0">
                <a:solidFill>
                  <a:srgbClr val="FF0000"/>
                </a:solidFill>
              </a:rPr>
              <a:t>lepromatosis</a:t>
            </a:r>
            <a:r>
              <a:rPr lang="en-US" sz="1600" dirty="0" smtClean="0"/>
              <a:t>, clinically, is a variant of M. </a:t>
            </a:r>
            <a:r>
              <a:rPr lang="en-US" sz="1600" i="1" dirty="0" err="1" smtClean="0"/>
              <a:t>leprae</a:t>
            </a:r>
            <a:r>
              <a:rPr lang="en-US" sz="1600" i="1" dirty="0" smtClean="0"/>
              <a:t>, </a:t>
            </a:r>
            <a:r>
              <a:rPr lang="en-US" sz="1600" dirty="0" smtClean="0"/>
              <a:t>and should be treated the same as </a:t>
            </a:r>
            <a:r>
              <a:rPr lang="en-US" sz="1600" i="1" dirty="0" err="1" smtClean="0"/>
              <a:t>M.leprae</a:t>
            </a:r>
            <a:r>
              <a:rPr lang="en-US" sz="1600" i="1" dirty="0" smtClean="0"/>
              <a:t>.</a:t>
            </a:r>
            <a:r>
              <a:rPr lang="en-US" sz="1600" dirty="0" smtClean="0"/>
              <a:t>  </a:t>
            </a:r>
            <a:r>
              <a:rPr lang="en-US" sz="1200" dirty="0" err="1" smtClean="0"/>
              <a:t>Scollard</a:t>
            </a:r>
            <a:r>
              <a:rPr lang="en-US" sz="1200" dirty="0" smtClean="0"/>
              <a:t> </a:t>
            </a:r>
            <a:r>
              <a:rPr lang="en-US" sz="1200" dirty="0"/>
              <a:t>DM. Infection with </a:t>
            </a:r>
            <a:r>
              <a:rPr lang="en-US" sz="1200" i="1" dirty="0"/>
              <a:t>Mycobacterium </a:t>
            </a:r>
            <a:r>
              <a:rPr lang="en-US" sz="1200" i="1" dirty="0" err="1"/>
              <a:t>lepromatosis</a:t>
            </a:r>
            <a:r>
              <a:rPr lang="en-US" sz="1200" dirty="0"/>
              <a:t>. Am J Trop Med </a:t>
            </a:r>
            <a:r>
              <a:rPr lang="en-US" sz="1200" dirty="0" err="1"/>
              <a:t>Hyg</a:t>
            </a:r>
            <a:r>
              <a:rPr lang="en-US" sz="1200" dirty="0"/>
              <a:t> 2016;95:500-501.</a:t>
            </a:r>
          </a:p>
          <a:p>
            <a:endParaRPr lang="en-US" sz="1000" dirty="0" smtClean="0">
              <a:solidFill>
                <a:srgbClr val="FF0000"/>
              </a:solidFill>
            </a:endParaRPr>
          </a:p>
          <a:p>
            <a:r>
              <a:rPr lang="en-US" sz="1600" dirty="0" smtClean="0">
                <a:solidFill>
                  <a:srgbClr val="FF0000"/>
                </a:solidFill>
              </a:rPr>
              <a:t>Armadillos:  </a:t>
            </a:r>
            <a:r>
              <a:rPr lang="en-US" sz="1600" dirty="0" smtClean="0"/>
              <a:t>[an “Update” that is not so new]</a:t>
            </a:r>
          </a:p>
          <a:p>
            <a:pPr marL="742950" lvl="1" indent="-285750">
              <a:buFont typeface="Arial" panose="020B0604020202020204" pitchFamily="34" charset="0"/>
              <a:buChar char="•"/>
            </a:pPr>
            <a:r>
              <a:rPr lang="en-US" sz="1600" dirty="0" smtClean="0"/>
              <a:t>May have leprosy</a:t>
            </a:r>
          </a:p>
          <a:p>
            <a:pPr marL="742950" lvl="1" indent="-285750">
              <a:buFont typeface="Arial" panose="020B0604020202020204" pitchFamily="34" charset="0"/>
              <a:buChar char="•"/>
            </a:pPr>
            <a:r>
              <a:rPr lang="en-US" sz="1600" dirty="0" smtClean="0">
                <a:solidFill>
                  <a:srgbClr val="FF0000"/>
                </a:solidFill>
              </a:rPr>
              <a:t>May transmit leprosy to humans, but rarely</a:t>
            </a:r>
            <a:r>
              <a:rPr lang="en-US" sz="1200" dirty="0" smtClean="0"/>
              <a:t>.  [Can humans transmit leprosy to armadillos?  This is the author’s favorite irrelevant question</a:t>
            </a:r>
            <a:r>
              <a:rPr lang="en-US" sz="1600" dirty="0" smtClean="0"/>
              <a:t>.]</a:t>
            </a:r>
          </a:p>
          <a:p>
            <a:pPr marL="742950" lvl="1" indent="-285750">
              <a:buFont typeface="Arial" panose="020B0604020202020204" pitchFamily="34" charset="0"/>
              <a:buChar char="•"/>
            </a:pPr>
            <a:r>
              <a:rPr lang="en-US" sz="1600" dirty="0" smtClean="0"/>
              <a:t>Are a great animal model for researching leprosy in vivo</a:t>
            </a:r>
          </a:p>
          <a:p>
            <a:pPr marL="744538"/>
            <a:r>
              <a:rPr lang="en-US" sz="1200" dirty="0" smtClean="0"/>
              <a:t>Truman RW, et al. Probable Zoonotic Leprosy in the Southern United States. NEJM 2011;364:1626.</a:t>
            </a:r>
            <a:endParaRPr lang="en-US" sz="1200" dirty="0"/>
          </a:p>
          <a:p>
            <a:pPr lvl="1"/>
            <a:endParaRPr lang="en-US" sz="1000" dirty="0" smtClean="0"/>
          </a:p>
          <a:p>
            <a:pPr marL="0" lvl="1"/>
            <a:r>
              <a:rPr lang="en-US" sz="1600" dirty="0" smtClean="0">
                <a:solidFill>
                  <a:srgbClr val="FF0000"/>
                </a:solidFill>
              </a:rPr>
              <a:t>WHO: Global Leprosy </a:t>
            </a:r>
          </a:p>
          <a:p>
            <a:pPr marL="742950" lvl="1" indent="-285750">
              <a:buFont typeface="Arial" panose="020B0604020202020204" pitchFamily="34" charset="0"/>
              <a:buChar char="•"/>
            </a:pPr>
            <a:r>
              <a:rPr lang="en-US" sz="1600" dirty="0" smtClean="0">
                <a:solidFill>
                  <a:srgbClr val="FF0000"/>
                </a:solidFill>
              </a:rPr>
              <a:t>WHO and USA </a:t>
            </a:r>
            <a:r>
              <a:rPr lang="en-US" sz="1600" dirty="0" smtClean="0"/>
              <a:t>leprosy drug treatment regimens differ—and </a:t>
            </a:r>
            <a:r>
              <a:rPr lang="en-US" sz="1600" dirty="0" smtClean="0">
                <a:solidFill>
                  <a:srgbClr val="FF0000"/>
                </a:solidFill>
              </a:rPr>
              <a:t>will likely  differ even more as 2018 WHO protocols are adopted by many nations.</a:t>
            </a:r>
          </a:p>
          <a:p>
            <a:pPr marL="973138" lvl="1" indent="-228600"/>
            <a:r>
              <a:rPr lang="en-US" sz="1200" dirty="0"/>
              <a:t>WHO. Guidelines for the diagnosis, treatment and prevention of leprosy . New Delhi: WHO Regional Office for South East Asia; </a:t>
            </a:r>
            <a:r>
              <a:rPr lang="en-US" sz="1200" dirty="0" smtClean="0"/>
              <a:t>2018</a:t>
            </a:r>
          </a:p>
          <a:p>
            <a:pPr marL="973138" lvl="1" indent="-228600"/>
            <a:r>
              <a:rPr lang="en-US" sz="1200" dirty="0"/>
              <a:t>Lockwood DNJ, et al . Little evidence to support a major change in </a:t>
            </a:r>
            <a:r>
              <a:rPr lang="en-US" sz="1200" dirty="0" err="1"/>
              <a:t>paucibacillary</a:t>
            </a:r>
            <a:r>
              <a:rPr lang="en-US" sz="1200" dirty="0"/>
              <a:t> leprosy treatment in the 2018 WHO treatment guidelines. Leprosy Mailing List Dec. 23, 2018.</a:t>
            </a:r>
          </a:p>
          <a:p>
            <a:pPr marL="744538" lvl="1"/>
            <a:endParaRPr lang="en-US" sz="1200" dirty="0">
              <a:solidFill>
                <a:srgbClr val="FF0000"/>
              </a:solidFill>
            </a:endParaRPr>
          </a:p>
          <a:p>
            <a:pPr marL="742950" lvl="1" indent="-285750">
              <a:buFont typeface="Arial" panose="020B0604020202020204" pitchFamily="34" charset="0"/>
              <a:buChar char="•"/>
            </a:pPr>
            <a:r>
              <a:rPr lang="en-US" sz="1600" dirty="0" smtClean="0">
                <a:solidFill>
                  <a:srgbClr val="FF0000"/>
                </a:solidFill>
              </a:rPr>
              <a:t>WHO in 2018 proposed </a:t>
            </a:r>
            <a:r>
              <a:rPr lang="en-US" sz="1600" dirty="0" smtClean="0"/>
              <a:t>that all household or “close” </a:t>
            </a:r>
            <a:r>
              <a:rPr lang="en-US" sz="1600" dirty="0" smtClean="0">
                <a:solidFill>
                  <a:srgbClr val="FF0000"/>
                </a:solidFill>
              </a:rPr>
              <a:t>contacts of new cases </a:t>
            </a:r>
            <a:r>
              <a:rPr lang="en-US" sz="1600" dirty="0" smtClean="0"/>
              <a:t>of all types [MB—and PB!] of leprosy </a:t>
            </a:r>
            <a:r>
              <a:rPr lang="en-US" sz="1600" dirty="0" smtClean="0">
                <a:solidFill>
                  <a:srgbClr val="FF0000"/>
                </a:solidFill>
              </a:rPr>
              <a:t>be given a single dose of rifampin [SDR] </a:t>
            </a:r>
            <a:r>
              <a:rPr lang="en-US" sz="1600" dirty="0" smtClean="0"/>
              <a:t>as a means of </a:t>
            </a:r>
            <a:r>
              <a:rPr lang="en-US" sz="1600" dirty="0" smtClean="0">
                <a:solidFill>
                  <a:srgbClr val="FF0000"/>
                </a:solidFill>
              </a:rPr>
              <a:t>preventing leprosy </a:t>
            </a:r>
            <a:r>
              <a:rPr lang="en-US" sz="1600" dirty="0" smtClean="0"/>
              <a:t>and decreasing future population incidence.</a:t>
            </a:r>
          </a:p>
          <a:p>
            <a:pPr lvl="1"/>
            <a:endParaRPr lang="en-US" sz="1600" dirty="0" smtClean="0"/>
          </a:p>
          <a:p>
            <a:pPr marL="914400" indent="-228600"/>
            <a:r>
              <a:rPr lang="en-US" sz="1200" dirty="0"/>
              <a:t>Moet FJ, et al. Effectiveness of single dose rifampicin in preventing leprosy in close contacts of patients with newly diagnosed leprosy. BMJ 2008;336;761-4.</a:t>
            </a:r>
          </a:p>
          <a:p>
            <a:pPr marL="914400" indent="-228600"/>
            <a:r>
              <a:rPr lang="en-US" sz="1200" dirty="0" smtClean="0"/>
              <a:t>Lockwood </a:t>
            </a:r>
            <a:r>
              <a:rPr lang="en-US" sz="1200" dirty="0"/>
              <a:t>DNJ, et al. Single-dose rifampicin chemoprophylaxis protects those who need it least and is not a cost-effective intervention. </a:t>
            </a:r>
            <a:r>
              <a:rPr lang="en-US" sz="1200" dirty="0" err="1"/>
              <a:t>PLoS</a:t>
            </a:r>
            <a:r>
              <a:rPr lang="en-US" sz="1200" dirty="0"/>
              <a:t> Neglected Tropical Diseases 2018;12:e0006403</a:t>
            </a:r>
          </a:p>
          <a:p>
            <a:pPr lvl="1"/>
            <a:endParaRPr lang="en-US" sz="1600" dirty="0" smtClean="0"/>
          </a:p>
          <a:p>
            <a:pPr lvl="1"/>
            <a:endParaRPr lang="en-US" sz="1600" dirty="0" smtClean="0"/>
          </a:p>
          <a:p>
            <a:pPr marL="742950" lvl="1" indent="-285750">
              <a:buFont typeface="Arial" panose="020B0604020202020204" pitchFamily="34" charset="0"/>
              <a:buChar char="•"/>
            </a:pPr>
            <a:endParaRPr lang="en-US" sz="1600" dirty="0"/>
          </a:p>
          <a:p>
            <a:pPr marL="457200" fontAlgn="base"/>
            <a:r>
              <a:rPr lang="en-US" sz="1200" dirty="0" smtClean="0"/>
              <a:t>.</a:t>
            </a:r>
            <a:endParaRPr lang="en-US" sz="1200" dirty="0"/>
          </a:p>
        </p:txBody>
      </p:sp>
    </p:spTree>
    <p:extLst>
      <p:ext uri="{BB962C8B-B14F-4D97-AF65-F5344CB8AC3E}">
        <p14:creationId xmlns:p14="http://schemas.microsoft.com/office/powerpoint/2010/main" val="32127719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F02E7CB-E5B4-4522-BFE5-D1AB0BA01EA6}" type="slidenum">
              <a:rPr lang="en-US" smtClean="0">
                <a:solidFill>
                  <a:srgbClr val="FFFFFF"/>
                </a:solidFill>
              </a:rPr>
              <a:pPr/>
              <a:t>74</a:t>
            </a:fld>
            <a:endParaRPr lang="en-US">
              <a:solidFill>
                <a:srgbClr val="FFFFFF"/>
              </a:solidFill>
            </a:endParaRPr>
          </a:p>
        </p:txBody>
      </p:sp>
      <p:sp>
        <p:nvSpPr>
          <p:cNvPr id="4" name="TextBox 3"/>
          <p:cNvSpPr txBox="1"/>
          <p:nvPr/>
        </p:nvSpPr>
        <p:spPr>
          <a:xfrm>
            <a:off x="497840" y="548580"/>
            <a:ext cx="8381582" cy="6955750"/>
          </a:xfrm>
          <a:prstGeom prst="rect">
            <a:avLst/>
          </a:prstGeom>
          <a:noFill/>
        </p:spPr>
        <p:txBody>
          <a:bodyPr wrap="square" rtlCol="0">
            <a:spAutoFit/>
          </a:bodyPr>
          <a:lstStyle/>
          <a:p>
            <a:r>
              <a:rPr lang="en-US" sz="1400" dirty="0" smtClean="0"/>
              <a:t>Pust </a:t>
            </a:r>
            <a:r>
              <a:rPr lang="en-US" sz="1400" dirty="0"/>
              <a:t>RE, </a:t>
            </a:r>
            <a:r>
              <a:rPr lang="en-US" sz="1400" dirty="0" err="1"/>
              <a:t>Scollard</a:t>
            </a:r>
            <a:r>
              <a:rPr lang="en-US" sz="1400" dirty="0"/>
              <a:t> </a:t>
            </a:r>
            <a:r>
              <a:rPr lang="en-US" sz="1400" dirty="0" smtClean="0"/>
              <a:t>D. </a:t>
            </a:r>
            <a:r>
              <a:rPr lang="en-US" sz="1400" dirty="0"/>
              <a:t>Leprosy In: Control of Communicable Disease </a:t>
            </a:r>
            <a:r>
              <a:rPr lang="en-US" sz="1400" dirty="0" smtClean="0"/>
              <a:t>Manual: </a:t>
            </a:r>
            <a:r>
              <a:rPr lang="en-US" sz="1400" i="1" dirty="0" smtClean="0"/>
              <a:t>CCDM </a:t>
            </a:r>
            <a:r>
              <a:rPr lang="en-US" sz="1400" i="1" dirty="0"/>
              <a:t>Clinical </a:t>
            </a:r>
            <a:r>
              <a:rPr lang="en-US" sz="1400" i="1" dirty="0" smtClean="0"/>
              <a:t>Manual</a:t>
            </a:r>
            <a:r>
              <a:rPr lang="en-US" sz="1400" dirty="0" smtClean="0"/>
              <a:t>     APHA </a:t>
            </a:r>
            <a:r>
              <a:rPr lang="en-US" sz="1400" dirty="0"/>
              <a:t>[in press 2019</a:t>
            </a:r>
            <a:r>
              <a:rPr lang="en-US" sz="1400" dirty="0" smtClean="0"/>
              <a:t>]</a:t>
            </a:r>
          </a:p>
          <a:p>
            <a:endParaRPr lang="en-US" sz="1400" dirty="0"/>
          </a:p>
          <a:p>
            <a:r>
              <a:rPr lang="en-US" sz="1400" dirty="0" err="1"/>
              <a:t>Scollard</a:t>
            </a:r>
            <a:r>
              <a:rPr lang="en-US" sz="1400" dirty="0"/>
              <a:t> D. Leprosy. In: </a:t>
            </a:r>
            <a:r>
              <a:rPr lang="en-US" sz="1400" dirty="0" err="1"/>
              <a:t>UpToDate</a:t>
            </a:r>
            <a:r>
              <a:rPr lang="en-US" sz="1400" dirty="0"/>
              <a:t>. Current at: </a:t>
            </a:r>
            <a:r>
              <a:rPr lang="en-US" sz="1400" dirty="0">
                <a:hlinkClick r:id="rId2"/>
              </a:rPr>
              <a:t>www.uptodate.com</a:t>
            </a:r>
            <a:r>
              <a:rPr lang="en-US" sz="1400" dirty="0"/>
              <a:t> </a:t>
            </a:r>
          </a:p>
          <a:p>
            <a:endParaRPr lang="en-US" sz="1400" dirty="0" smtClean="0"/>
          </a:p>
          <a:p>
            <a:r>
              <a:rPr lang="en-US" sz="1400" dirty="0"/>
              <a:t>Pust RE. Leprosy. In: </a:t>
            </a:r>
            <a:r>
              <a:rPr lang="en-US" sz="1400" dirty="0" err="1"/>
              <a:t>Rakel</a:t>
            </a:r>
            <a:r>
              <a:rPr lang="en-US" sz="1400" dirty="0"/>
              <a:t> RE. </a:t>
            </a:r>
            <a:r>
              <a:rPr lang="en-US" sz="1400" i="1" dirty="0"/>
              <a:t>Saunders Manual of Medical Practice</a:t>
            </a:r>
            <a:r>
              <a:rPr lang="en-US" sz="1400" dirty="0"/>
              <a:t>. WB Saunders; 2000. pp. 1162-5.</a:t>
            </a:r>
          </a:p>
          <a:p>
            <a:r>
              <a:rPr lang="en-US" sz="1400" dirty="0"/>
              <a:t> </a:t>
            </a:r>
          </a:p>
          <a:p>
            <a:r>
              <a:rPr lang="en-US" sz="1600" dirty="0" smtClean="0">
                <a:solidFill>
                  <a:srgbClr val="FF0000"/>
                </a:solidFill>
              </a:rPr>
              <a:t>…and from prior slides in this presentation:</a:t>
            </a:r>
            <a:endParaRPr lang="en-US" sz="1400" dirty="0"/>
          </a:p>
          <a:p>
            <a:pPr fontAlgn="base"/>
            <a:r>
              <a:rPr lang="en-US" sz="1400" dirty="0" smtClean="0"/>
              <a:t>WHO. Guidelines for the diagnosis, treatment and prevention of leprosy . New Delhi: WHO Regional Office for South East Asia; 2018.</a:t>
            </a:r>
          </a:p>
          <a:p>
            <a:pPr fontAlgn="base"/>
            <a:endParaRPr lang="en-US" sz="1400" dirty="0" smtClean="0"/>
          </a:p>
          <a:p>
            <a:pPr fontAlgn="base"/>
            <a:r>
              <a:rPr lang="en-US" sz="1400" dirty="0" smtClean="0"/>
              <a:t>     Lockwood DNJ, et al . Little evidence to support a major change in </a:t>
            </a:r>
            <a:r>
              <a:rPr lang="en-US" sz="1400" dirty="0" err="1" smtClean="0"/>
              <a:t>paucibacillary</a:t>
            </a:r>
            <a:r>
              <a:rPr lang="en-US" sz="1400" dirty="0" smtClean="0"/>
              <a:t> leprosy treatment in the 2018 WHO treatment guidelines. Leprosy Mailing List [Dec. 23, 2018.] [</a:t>
            </a:r>
            <a:r>
              <a:rPr lang="en-US" sz="1200" dirty="0" smtClean="0"/>
              <a:t>not yet </a:t>
            </a:r>
            <a:r>
              <a:rPr lang="en-US" sz="1200" smtClean="0"/>
              <a:t>formally published]</a:t>
            </a:r>
            <a:endParaRPr lang="en-US" sz="1400" dirty="0" smtClean="0"/>
          </a:p>
          <a:p>
            <a:pPr fontAlgn="base"/>
            <a:endParaRPr lang="en-US" sz="1400" dirty="0" smtClean="0"/>
          </a:p>
          <a:p>
            <a:r>
              <a:rPr lang="en-US" sz="1400" dirty="0"/>
              <a:t>Moet FJ, et al. Effectiveness of single dose rifampicin in preventing leprosy in close contacts of patients with newly diagnosed leprosy. </a:t>
            </a:r>
            <a:r>
              <a:rPr lang="en-US" sz="1400" dirty="0" smtClean="0"/>
              <a:t>British Med J  </a:t>
            </a:r>
            <a:r>
              <a:rPr lang="en-US" sz="1400" dirty="0"/>
              <a:t>2008;336;761-4.</a:t>
            </a:r>
          </a:p>
          <a:p>
            <a:endParaRPr lang="en-US" sz="1400" dirty="0"/>
          </a:p>
          <a:p>
            <a:r>
              <a:rPr lang="en-US" sz="1400" dirty="0" smtClean="0"/>
              <a:t>     Lockwood </a:t>
            </a:r>
            <a:r>
              <a:rPr lang="en-US" sz="1400" dirty="0"/>
              <a:t>DNJ, et al. Single-dose rifampicin chemoprophylaxis protects those who need it least and </a:t>
            </a:r>
            <a:r>
              <a:rPr lang="en-US" sz="1400" dirty="0" smtClean="0"/>
              <a:t>is not </a:t>
            </a:r>
            <a:r>
              <a:rPr lang="en-US" sz="1400" dirty="0"/>
              <a:t>a cost-effective intervention. </a:t>
            </a:r>
            <a:r>
              <a:rPr lang="en-US" sz="1400" dirty="0" err="1"/>
              <a:t>PLoS</a:t>
            </a:r>
            <a:r>
              <a:rPr lang="en-US" sz="1400" dirty="0"/>
              <a:t> Neglected </a:t>
            </a:r>
            <a:r>
              <a:rPr lang="en-US" sz="1400" dirty="0" smtClean="0"/>
              <a:t>Tropical Diseases 2018;12:e0006403</a:t>
            </a:r>
          </a:p>
          <a:p>
            <a:endParaRPr lang="en-US" sz="1400" dirty="0"/>
          </a:p>
          <a:p>
            <a:r>
              <a:rPr lang="en-US" sz="1400" dirty="0" err="1"/>
              <a:t>Scollard</a:t>
            </a:r>
            <a:r>
              <a:rPr lang="en-US" sz="1400" dirty="0"/>
              <a:t> DM. Infection with </a:t>
            </a:r>
            <a:r>
              <a:rPr lang="en-US" sz="1400" i="1" dirty="0"/>
              <a:t>Mycobacterium </a:t>
            </a:r>
            <a:r>
              <a:rPr lang="en-US" sz="1400" i="1" dirty="0" err="1"/>
              <a:t>lepromatosis</a:t>
            </a:r>
            <a:r>
              <a:rPr lang="en-US" sz="1400" dirty="0"/>
              <a:t>. Am J Trop Med </a:t>
            </a:r>
            <a:r>
              <a:rPr lang="en-US" sz="1400" dirty="0" err="1"/>
              <a:t>Hyg</a:t>
            </a:r>
            <a:r>
              <a:rPr lang="en-US" sz="1400" dirty="0"/>
              <a:t> 2016;95:500-501.</a:t>
            </a:r>
          </a:p>
          <a:p>
            <a:pPr fontAlgn="base"/>
            <a:endParaRPr lang="en-US" sz="1400" dirty="0" smtClean="0"/>
          </a:p>
          <a:p>
            <a:r>
              <a:rPr lang="en-US" sz="1400" dirty="0" smtClean="0"/>
              <a:t>Truman RW, et al. Probable Zoonotic Leprosy in the Southern United States. NEJM 2011;364:1626.</a:t>
            </a:r>
          </a:p>
          <a:p>
            <a:r>
              <a:rPr lang="en-US" sz="1400" dirty="0" smtClean="0"/>
              <a:t> </a:t>
            </a:r>
          </a:p>
          <a:p>
            <a:r>
              <a:rPr lang="en-US" sz="1400" dirty="0" smtClean="0"/>
              <a:t>Woodall P, </a:t>
            </a:r>
            <a:r>
              <a:rPr lang="en-US" sz="1400" dirty="0" err="1" smtClean="0"/>
              <a:t>Scollard</a:t>
            </a:r>
            <a:r>
              <a:rPr lang="en-US" sz="1400" dirty="0" smtClean="0"/>
              <a:t> D, Ryan L. Hansen’s Disease among Micronesian and Marshallese persons living in the United States. Emerging Infectious Diseases  2011;17:1202-8</a:t>
            </a:r>
          </a:p>
          <a:p>
            <a:r>
              <a:rPr lang="en-US" sz="1400" dirty="0" smtClean="0"/>
              <a:t> </a:t>
            </a:r>
          </a:p>
          <a:p>
            <a:r>
              <a:rPr lang="en-US" dirty="0" smtClean="0"/>
              <a:t> </a:t>
            </a:r>
          </a:p>
          <a:p>
            <a:r>
              <a:rPr lang="en-US" dirty="0" smtClean="0"/>
              <a:t> </a:t>
            </a:r>
          </a:p>
          <a:p>
            <a:r>
              <a:rPr lang="en-US" dirty="0" smtClean="0"/>
              <a:t>  </a:t>
            </a:r>
            <a:endParaRPr lang="en-US" dirty="0"/>
          </a:p>
        </p:txBody>
      </p:sp>
      <p:sp>
        <p:nvSpPr>
          <p:cNvPr id="5" name="TextBox 4"/>
          <p:cNvSpPr txBox="1"/>
          <p:nvPr/>
        </p:nvSpPr>
        <p:spPr>
          <a:xfrm>
            <a:off x="455195" y="86915"/>
            <a:ext cx="2353529" cy="461665"/>
          </a:xfrm>
          <a:prstGeom prst="rect">
            <a:avLst/>
          </a:prstGeom>
          <a:noFill/>
        </p:spPr>
        <p:txBody>
          <a:bodyPr wrap="none" rtlCol="0">
            <a:spAutoFit/>
          </a:bodyPr>
          <a:lstStyle/>
          <a:p>
            <a:r>
              <a:rPr lang="en-US" sz="2400" b="1" dirty="0" smtClean="0">
                <a:solidFill>
                  <a:srgbClr val="FF0000"/>
                </a:solidFill>
              </a:rPr>
              <a:t>REFERENCES</a:t>
            </a:r>
            <a:r>
              <a:rPr lang="en-US" b="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4292758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056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533400"/>
            <a:ext cx="7924800" cy="558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Text Box 3"/>
          <p:cNvSpPr txBox="1">
            <a:spLocks noChangeArrowheads="1"/>
          </p:cNvSpPr>
          <p:nvPr/>
        </p:nvSpPr>
        <p:spPr bwMode="auto">
          <a:xfrm>
            <a:off x="0" y="-36513"/>
            <a:ext cx="9144000"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solidFill>
                  <a:srgbClr val="FF0000"/>
                </a:solidFill>
              </a:rPr>
              <a:t>Review—The final “R”</a:t>
            </a:r>
          </a:p>
        </p:txBody>
      </p:sp>
    </p:spTree>
    <p:extLst>
      <p:ext uri="{BB962C8B-B14F-4D97-AF65-F5344CB8AC3E}">
        <p14:creationId xmlns:p14="http://schemas.microsoft.com/office/powerpoint/2010/main" val="30935864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057a"/>
          <p:cNvPicPr>
            <a:picLocks noChangeAspect="1" noChangeArrowheads="1"/>
          </p:cNvPicPr>
          <p:nvPr/>
        </p:nvPicPr>
        <p:blipFill rotWithShape="1">
          <a:blip r:embed="rId3" cstate="email">
            <a:lum bright="6000" contrast="-24000"/>
            <a:extLst>
              <a:ext uri="{28A0092B-C50C-407E-A947-70E740481C1C}">
                <a14:useLocalDpi xmlns:a14="http://schemas.microsoft.com/office/drawing/2010/main"/>
              </a:ext>
            </a:extLst>
          </a:blip>
          <a:srcRect/>
          <a:stretch/>
        </p:blipFill>
        <p:spPr bwMode="auto">
          <a:xfrm>
            <a:off x="4267200" y="152400"/>
            <a:ext cx="4267200" cy="593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3"/>
          <p:cNvSpPr txBox="1">
            <a:spLocks noChangeArrowheads="1"/>
          </p:cNvSpPr>
          <p:nvPr/>
        </p:nvSpPr>
        <p:spPr bwMode="auto">
          <a:xfrm>
            <a:off x="152400" y="838200"/>
            <a:ext cx="3524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One final case:</a:t>
            </a:r>
          </a:p>
          <a:p>
            <a:pPr eaLnBrk="1" hangingPunct="1">
              <a:spcBef>
                <a:spcPct val="0"/>
              </a:spcBef>
              <a:buFontTx/>
              <a:buNone/>
            </a:pPr>
            <a:r>
              <a:rPr lang="en-US" altLang="en-US" sz="2400" i="0" dirty="0"/>
              <a:t> [from National Hansen’s</a:t>
            </a:r>
          </a:p>
          <a:p>
            <a:pPr eaLnBrk="1" hangingPunct="1">
              <a:spcBef>
                <a:spcPct val="0"/>
              </a:spcBef>
              <a:buFontTx/>
              <a:buNone/>
            </a:pPr>
            <a:r>
              <a:rPr lang="en-US" altLang="en-US" sz="2400" i="0" dirty="0"/>
              <a:t>  Disease Program </a:t>
            </a:r>
            <a:r>
              <a:rPr lang="en-US" altLang="en-US" sz="2400" dirty="0" smtClean="0"/>
              <a:t>case   	archives</a:t>
            </a:r>
            <a:r>
              <a:rPr lang="en-US" altLang="en-US" sz="2400" i="0" dirty="0" smtClean="0"/>
              <a:t>]:</a:t>
            </a:r>
            <a:endParaRPr lang="en-US" altLang="en-US" sz="2400" i="0" dirty="0"/>
          </a:p>
          <a:p>
            <a:pPr eaLnBrk="1" hangingPunct="1">
              <a:spcBef>
                <a:spcPct val="0"/>
              </a:spcBef>
              <a:buFontTx/>
              <a:buNone/>
            </a:pPr>
            <a:endParaRPr lang="en-US" altLang="en-US" sz="2400" i="0" dirty="0"/>
          </a:p>
          <a:p>
            <a:pPr eaLnBrk="1" hangingPunct="1">
              <a:spcBef>
                <a:spcPct val="0"/>
              </a:spcBef>
              <a:buFontTx/>
              <a:buNone/>
            </a:pPr>
            <a:r>
              <a:rPr lang="en-US" altLang="en-US" sz="2400" i="1" dirty="0">
                <a:solidFill>
                  <a:srgbClr val="FF0000"/>
                </a:solidFill>
              </a:rPr>
              <a:t>What type of </a:t>
            </a:r>
            <a:r>
              <a:rPr lang="en-US" altLang="en-US" sz="2400" i="1" dirty="0" smtClean="0">
                <a:solidFill>
                  <a:srgbClr val="FF0000"/>
                </a:solidFill>
              </a:rPr>
              <a:t>clinical leprosy</a:t>
            </a:r>
            <a:r>
              <a:rPr lang="en-US" altLang="en-US" sz="2400" i="1" dirty="0">
                <a:solidFill>
                  <a:srgbClr val="FF0000"/>
                </a:solidFill>
              </a:rPr>
              <a:t> </a:t>
            </a:r>
            <a:r>
              <a:rPr lang="en-US" altLang="en-US" sz="2400" i="1" dirty="0" smtClean="0">
                <a:solidFill>
                  <a:srgbClr val="FF0000"/>
                </a:solidFill>
              </a:rPr>
              <a:t>does </a:t>
            </a:r>
            <a:r>
              <a:rPr lang="en-US" altLang="en-US" sz="2400" i="1" dirty="0">
                <a:solidFill>
                  <a:srgbClr val="FF0000"/>
                </a:solidFill>
              </a:rPr>
              <a:t>this man have?</a:t>
            </a:r>
          </a:p>
          <a:p>
            <a:pPr eaLnBrk="1" hangingPunct="1">
              <a:spcBef>
                <a:spcPct val="0"/>
              </a:spcBef>
              <a:buFontTx/>
              <a:buNone/>
            </a:pPr>
            <a:endParaRPr lang="en-US" altLang="en-US" sz="2400" i="1" dirty="0">
              <a:solidFill>
                <a:srgbClr val="FF0000"/>
              </a:solidFill>
            </a:endParaRPr>
          </a:p>
          <a:p>
            <a:pPr eaLnBrk="1" hangingPunct="1">
              <a:spcBef>
                <a:spcPct val="0"/>
              </a:spcBef>
              <a:buFontTx/>
              <a:buNone/>
            </a:pPr>
            <a:r>
              <a:rPr lang="en-US" altLang="en-US" sz="2400" i="1" dirty="0">
                <a:solidFill>
                  <a:srgbClr val="FF0000"/>
                </a:solidFill>
              </a:rPr>
              <a:t>How would you </a:t>
            </a:r>
            <a:r>
              <a:rPr lang="en-US" altLang="en-US" sz="2400" i="1" dirty="0" smtClean="0">
                <a:solidFill>
                  <a:srgbClr val="FF0000"/>
                </a:solidFill>
              </a:rPr>
              <a:t>confirm your diagnosis? </a:t>
            </a:r>
            <a:endParaRPr lang="en-US" altLang="en-US" sz="2400" i="1" dirty="0">
              <a:solidFill>
                <a:srgbClr val="FF0000"/>
              </a:solidFill>
            </a:endParaRPr>
          </a:p>
        </p:txBody>
      </p:sp>
    </p:spTree>
    <p:extLst>
      <p:ext uri="{BB962C8B-B14F-4D97-AF65-F5344CB8AC3E}">
        <p14:creationId xmlns:p14="http://schemas.microsoft.com/office/powerpoint/2010/main" val="21861409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058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14800" y="381000"/>
            <a:ext cx="45989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ext Box 3"/>
          <p:cNvSpPr txBox="1">
            <a:spLocks noChangeArrowheads="1"/>
          </p:cNvSpPr>
          <p:nvPr/>
        </p:nvSpPr>
        <p:spPr bwMode="auto">
          <a:xfrm>
            <a:off x="0" y="496888"/>
            <a:ext cx="3810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dirty="0"/>
              <a:t>Leprosy…and its stigma:</a:t>
            </a:r>
          </a:p>
          <a:p>
            <a:pPr eaLnBrk="1" hangingPunct="1">
              <a:spcBef>
                <a:spcPct val="0"/>
              </a:spcBef>
              <a:buFontTx/>
              <a:buNone/>
            </a:pPr>
            <a:r>
              <a:rPr lang="en-US" altLang="en-US" sz="2400" i="0" dirty="0"/>
              <a:t>  </a:t>
            </a:r>
          </a:p>
          <a:p>
            <a:pPr eaLnBrk="1" hangingPunct="1">
              <a:spcBef>
                <a:spcPct val="0"/>
              </a:spcBef>
              <a:buFontTx/>
              <a:buNone/>
            </a:pPr>
            <a:r>
              <a:rPr lang="en-US" altLang="en-US" sz="2400" i="0" dirty="0"/>
              <a:t> Boot Hill Cemetery,</a:t>
            </a:r>
          </a:p>
          <a:p>
            <a:pPr eaLnBrk="1" hangingPunct="1">
              <a:spcBef>
                <a:spcPct val="0"/>
              </a:spcBef>
              <a:buFontTx/>
              <a:buNone/>
            </a:pPr>
            <a:r>
              <a:rPr lang="en-US" altLang="en-US" sz="2400" i="0" dirty="0"/>
              <a:t>   Tombstone, Arizona</a:t>
            </a:r>
          </a:p>
          <a:p>
            <a:pPr eaLnBrk="1" hangingPunct="1">
              <a:spcBef>
                <a:spcPct val="0"/>
              </a:spcBef>
              <a:buFontTx/>
              <a:buNone/>
            </a:pPr>
            <a:r>
              <a:rPr lang="en-US" altLang="en-US" sz="2400" i="0" dirty="0"/>
              <a:t>   [80 miles SE of Tucson]</a:t>
            </a:r>
          </a:p>
          <a:p>
            <a:pPr eaLnBrk="1" hangingPunct="1">
              <a:spcBef>
                <a:spcPct val="0"/>
              </a:spcBef>
              <a:buFontTx/>
              <a:buNone/>
            </a:pPr>
            <a:endParaRPr lang="en-US" altLang="en-US" sz="2400" i="0" dirty="0"/>
          </a:p>
          <a:p>
            <a:pPr eaLnBrk="1" hangingPunct="1">
              <a:spcBef>
                <a:spcPct val="0"/>
              </a:spcBef>
              <a:buFontTx/>
              <a:buNone/>
            </a:pPr>
            <a:r>
              <a:rPr lang="en-US" altLang="en-US" sz="2400" i="0" dirty="0"/>
              <a:t>   “Two Chinese </a:t>
            </a:r>
            <a:endParaRPr lang="en-US" altLang="en-US" sz="2400" i="0" dirty="0" smtClean="0"/>
          </a:p>
          <a:p>
            <a:pPr eaLnBrk="1" hangingPunct="1">
              <a:spcBef>
                <a:spcPct val="0"/>
              </a:spcBef>
              <a:buFontTx/>
              <a:buNone/>
            </a:pPr>
            <a:r>
              <a:rPr lang="en-US" altLang="en-US" sz="2400" i="0" dirty="0" smtClean="0"/>
              <a:t>      died of leprosy” </a:t>
            </a:r>
            <a:r>
              <a:rPr lang="en-US" altLang="en-US" sz="2400" dirty="0" smtClean="0"/>
              <a:t>about 	</a:t>
            </a:r>
            <a:r>
              <a:rPr lang="en-US" altLang="en-US" sz="2400" i="0" dirty="0" smtClean="0"/>
              <a:t>1882—the most 	prosperous year in 	Tombstone</a:t>
            </a:r>
          </a:p>
          <a:p>
            <a:pPr eaLnBrk="1" hangingPunct="1">
              <a:spcBef>
                <a:spcPct val="0"/>
              </a:spcBef>
              <a:buFontTx/>
              <a:buNone/>
            </a:pPr>
            <a:r>
              <a:rPr lang="en-US" altLang="en-US" sz="2400" i="0" dirty="0" smtClean="0"/>
              <a:t> </a:t>
            </a:r>
          </a:p>
          <a:p>
            <a:pPr eaLnBrk="1" hangingPunct="1">
              <a:spcBef>
                <a:spcPct val="0"/>
              </a:spcBef>
              <a:buFontTx/>
              <a:buNone/>
            </a:pPr>
            <a:endParaRPr lang="en-US" altLang="en-US" sz="2400" dirty="0"/>
          </a:p>
          <a:p>
            <a:pPr eaLnBrk="1" hangingPunct="1">
              <a:spcBef>
                <a:spcPct val="0"/>
              </a:spcBef>
              <a:buFontTx/>
              <a:buNone/>
            </a:pPr>
            <a:endParaRPr lang="en-US" altLang="en-US" sz="2400" i="0" dirty="0" smtClean="0"/>
          </a:p>
          <a:p>
            <a:pPr eaLnBrk="1" hangingPunct="1">
              <a:spcBef>
                <a:spcPct val="0"/>
              </a:spcBef>
              <a:buFontTx/>
              <a:buNone/>
            </a:pPr>
            <a:r>
              <a:rPr lang="en-US" altLang="en-US" sz="2400" dirty="0"/>
              <a:t> </a:t>
            </a:r>
            <a:r>
              <a:rPr lang="en-US" altLang="en-US" sz="1800" i="0" dirty="0" smtClean="0"/>
              <a:t>[ </a:t>
            </a:r>
            <a:r>
              <a:rPr lang="en-US" altLang="en-US" sz="1800" i="0" dirty="0"/>
              <a:t>photograph </a:t>
            </a:r>
            <a:r>
              <a:rPr lang="en-US" altLang="en-US" sz="1800" i="0" dirty="0" smtClean="0"/>
              <a:t>by </a:t>
            </a:r>
            <a:r>
              <a:rPr lang="en-US" altLang="en-US" sz="1800" i="0" dirty="0"/>
              <a:t>R. Pust, MD]</a:t>
            </a:r>
          </a:p>
          <a:p>
            <a:pPr eaLnBrk="1" hangingPunct="1">
              <a:spcBef>
                <a:spcPct val="0"/>
              </a:spcBef>
              <a:buFontTx/>
              <a:buNone/>
            </a:pPr>
            <a:r>
              <a:rPr lang="en-US" altLang="en-US" sz="2400" i="0" dirty="0"/>
              <a:t>  </a:t>
            </a:r>
          </a:p>
          <a:p>
            <a:pPr eaLnBrk="1" hangingPunct="1">
              <a:spcBef>
                <a:spcPct val="0"/>
              </a:spcBef>
              <a:buFontTx/>
              <a:buNone/>
            </a:pPr>
            <a:endParaRPr lang="en-US" altLang="en-US" sz="2400" i="0" dirty="0"/>
          </a:p>
        </p:txBody>
      </p:sp>
    </p:spTree>
    <p:extLst>
      <p:ext uri="{BB962C8B-B14F-4D97-AF65-F5344CB8AC3E}">
        <p14:creationId xmlns:p14="http://schemas.microsoft.com/office/powerpoint/2010/main" val="36124876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059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4063"/>
            <a:ext cx="3886200" cy="580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228600" y="420688"/>
            <a:ext cx="36845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0"/>
              <a:t>Have you ever </a:t>
            </a:r>
          </a:p>
          <a:p>
            <a:pPr eaLnBrk="1" hangingPunct="1">
              <a:spcBef>
                <a:spcPct val="0"/>
              </a:spcBef>
              <a:buFontTx/>
              <a:buNone/>
            </a:pPr>
            <a:r>
              <a:rPr lang="en-US" altLang="en-US" sz="2400" i="0"/>
              <a:t>             met this man?</a:t>
            </a:r>
          </a:p>
        </p:txBody>
      </p:sp>
      <p:sp>
        <p:nvSpPr>
          <p:cNvPr id="2" name="TextBox 1"/>
          <p:cNvSpPr txBox="1"/>
          <p:nvPr/>
        </p:nvSpPr>
        <p:spPr>
          <a:xfrm>
            <a:off x="4011" y="3962400"/>
            <a:ext cx="4722138" cy="2031325"/>
          </a:xfrm>
          <a:prstGeom prst="rect">
            <a:avLst/>
          </a:prstGeom>
          <a:noFill/>
        </p:spPr>
        <p:txBody>
          <a:bodyPr wrap="square" rtlCol="0">
            <a:spAutoFit/>
          </a:bodyPr>
          <a:lstStyle/>
          <a:p>
            <a:r>
              <a:rPr lang="en-US" i="1" dirty="0" smtClean="0"/>
              <a:t>Working with leprosy in USA or abroad can be a most satisfying aspect of global health.</a:t>
            </a:r>
          </a:p>
          <a:p>
            <a:endParaRPr lang="en-US" i="1" dirty="0"/>
          </a:p>
          <a:p>
            <a:r>
              <a:rPr lang="en-US" i="1" dirty="0" smtClean="0"/>
              <a:t>We thank you for viewing this leprosy</a:t>
            </a:r>
          </a:p>
          <a:p>
            <a:r>
              <a:rPr lang="en-US" i="1" dirty="0"/>
              <a:t>p</a:t>
            </a:r>
            <a:r>
              <a:rPr lang="en-US" i="1" dirty="0" smtClean="0"/>
              <a:t>resentation…</a:t>
            </a:r>
          </a:p>
          <a:p>
            <a:r>
              <a:rPr lang="en-US" i="1" dirty="0"/>
              <a:t> </a:t>
            </a:r>
            <a:r>
              <a:rPr lang="en-US" i="1" dirty="0" smtClean="0"/>
              <a:t> R. E. Pust MD—for the USPHS National </a:t>
            </a:r>
          </a:p>
          <a:p>
            <a:r>
              <a:rPr lang="en-US" i="1" dirty="0" smtClean="0"/>
              <a:t>Hansen’s Disease Program &amp; AAFP</a:t>
            </a:r>
            <a:endParaRPr lang="en-US" i="1" dirty="0"/>
          </a:p>
        </p:txBody>
      </p:sp>
      <p:sp>
        <p:nvSpPr>
          <p:cNvPr id="3" name="TextBox 2"/>
          <p:cNvSpPr txBox="1"/>
          <p:nvPr/>
        </p:nvSpPr>
        <p:spPr>
          <a:xfrm>
            <a:off x="4726149" y="5853230"/>
            <a:ext cx="3952813" cy="338554"/>
          </a:xfrm>
          <a:prstGeom prst="rect">
            <a:avLst/>
          </a:prstGeom>
          <a:noFill/>
        </p:spPr>
        <p:txBody>
          <a:bodyPr wrap="none" rtlCol="0">
            <a:spAutoFit/>
          </a:bodyPr>
          <a:lstStyle/>
          <a:p>
            <a:r>
              <a:rPr lang="en-US" sz="1600" dirty="0" smtClean="0"/>
              <a:t>Photo from USPHS NHDP case archives </a:t>
            </a:r>
            <a:endParaRPr lang="en-US" sz="1600" dirty="0"/>
          </a:p>
        </p:txBody>
      </p:sp>
    </p:spTree>
    <p:extLst>
      <p:ext uri="{BB962C8B-B14F-4D97-AF65-F5344CB8AC3E}">
        <p14:creationId xmlns:p14="http://schemas.microsoft.com/office/powerpoint/2010/main" val="3423818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0"/>
            <a:ext cx="8915400" cy="1905000"/>
          </a:xfrm>
        </p:spPr>
        <p:txBody>
          <a:bodyPr/>
          <a:lstStyle/>
          <a:p>
            <a:pPr eaLnBrk="1" hangingPunct="1"/>
            <a:r>
              <a:rPr lang="en-US" altLang="en-US" sz="4000" smtClean="0"/>
              <a:t>Clinical features follow from 3 unique basic science facts about </a:t>
            </a:r>
            <a:br>
              <a:rPr lang="en-US" altLang="en-US" sz="4000" smtClean="0"/>
            </a:br>
            <a:r>
              <a:rPr lang="en-US" altLang="en-US" sz="4000" i="1" smtClean="0"/>
              <a:t>Mycobacterium leprae</a:t>
            </a:r>
            <a:endParaRPr lang="en-US" altLang="en-US" sz="4000" smtClean="0"/>
          </a:p>
        </p:txBody>
      </p:sp>
      <p:sp>
        <p:nvSpPr>
          <p:cNvPr id="24579" name="Rectangle 3"/>
          <p:cNvSpPr>
            <a:spLocks noGrp="1" noChangeArrowheads="1"/>
          </p:cNvSpPr>
          <p:nvPr>
            <p:ph type="body" idx="1"/>
          </p:nvPr>
        </p:nvSpPr>
        <p:spPr>
          <a:xfrm>
            <a:off x="228600" y="1447800"/>
            <a:ext cx="8915400" cy="4678363"/>
          </a:xfrm>
        </p:spPr>
        <p:txBody>
          <a:bodyPr/>
          <a:lstStyle/>
          <a:p>
            <a:pPr eaLnBrk="1" hangingPunct="1">
              <a:lnSpc>
                <a:spcPct val="90000"/>
              </a:lnSpc>
            </a:pPr>
            <a:endParaRPr lang="en-US" altLang="en-US" sz="2800" smtClean="0"/>
          </a:p>
          <a:p>
            <a:pPr eaLnBrk="1" hangingPunct="1">
              <a:lnSpc>
                <a:spcPct val="90000"/>
              </a:lnSpc>
              <a:buFontTx/>
              <a:buNone/>
            </a:pPr>
            <a:r>
              <a:rPr lang="en-US" altLang="en-US" sz="2800" smtClean="0"/>
              <a:t>1. COOL : </a:t>
            </a:r>
            <a:r>
              <a:rPr lang="en-US" altLang="en-US" sz="2800" i="1" smtClean="0"/>
              <a:t>M. leprae</a:t>
            </a:r>
            <a:r>
              <a:rPr lang="en-US" altLang="en-US" sz="2800" smtClean="0"/>
              <a:t> grows best at 82 F (28 C)—not 98.6 (37 C).</a:t>
            </a:r>
          </a:p>
          <a:p>
            <a:pPr eaLnBrk="1" hangingPunct="1">
              <a:lnSpc>
                <a:spcPct val="90000"/>
              </a:lnSpc>
            </a:pPr>
            <a:endParaRPr lang="en-US" altLang="en-US" sz="2800" smtClean="0"/>
          </a:p>
          <a:p>
            <a:pPr eaLnBrk="1" hangingPunct="1">
              <a:lnSpc>
                <a:spcPct val="90000"/>
              </a:lnSpc>
              <a:buFontTx/>
              <a:buNone/>
            </a:pPr>
            <a:r>
              <a:rPr lang="en-US" altLang="en-US" sz="2800" smtClean="0"/>
              <a:t>2. LIKES NERVES, mainly the “cool nerves,”	i.e., those closest to the skin surface—whether sensory, motor, or autonomic.</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3. SLOW : </a:t>
            </a:r>
            <a:r>
              <a:rPr lang="en-US" altLang="en-US" sz="2800" i="1" smtClean="0"/>
              <a:t>M. leprae</a:t>
            </a:r>
            <a:r>
              <a:rPr lang="en-US" altLang="en-US" sz="2800" smtClean="0"/>
              <a:t> divides every 12-21 days </a:t>
            </a:r>
          </a:p>
          <a:p>
            <a:pPr eaLnBrk="1" hangingPunct="1">
              <a:lnSpc>
                <a:spcPct val="90000"/>
              </a:lnSpc>
              <a:buFontTx/>
              <a:buNone/>
            </a:pPr>
            <a:r>
              <a:rPr lang="en-US" altLang="en-US" sz="2800" smtClean="0"/>
              <a:t>	(compared to 12-21 hours for many bacteria) </a:t>
            </a:r>
          </a:p>
        </p:txBody>
      </p:sp>
    </p:spTree>
    <p:extLst>
      <p:ext uri="{BB962C8B-B14F-4D97-AF65-F5344CB8AC3E}">
        <p14:creationId xmlns:p14="http://schemas.microsoft.com/office/powerpoint/2010/main" val="374330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F02E7CB-E5B4-4522-BFE5-D1AB0BA01EA6}" type="slidenum">
              <a:rPr lang="en-US" smtClean="0">
                <a:solidFill>
                  <a:srgbClr val="FFFFFF"/>
                </a:solidFill>
              </a:rPr>
              <a:pPr/>
              <a:t>9</a:t>
            </a:fld>
            <a:endParaRPr lang="en-US">
              <a:solidFill>
                <a:srgbClr val="FFFFFF"/>
              </a:solidFill>
            </a:endParaRPr>
          </a:p>
        </p:txBody>
      </p:sp>
      <p:sp>
        <p:nvSpPr>
          <p:cNvPr id="4" name="Rectangle 2">
            <a:extLst>
              <a:ext uri="{FF2B5EF4-FFF2-40B4-BE49-F238E27FC236}">
                <a16:creationId xmlns:a16="http://schemas.microsoft.com/office/drawing/2014/main" id="{08242CBE-40EE-42C5-9D54-440F2163A890}"/>
              </a:ext>
            </a:extLst>
          </p:cNvPr>
          <p:cNvSpPr>
            <a:spLocks noChangeArrowheads="1"/>
          </p:cNvSpPr>
          <p:nvPr/>
        </p:nvSpPr>
        <p:spPr bwMode="auto">
          <a:xfrm>
            <a:off x="304800" y="381000"/>
            <a:ext cx="8077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US" altLang="en-US" b="1" dirty="0" smtClean="0">
                <a:solidFill>
                  <a:srgbClr val="FF0000"/>
                </a:solidFill>
              </a:rPr>
              <a:t>The first [and </a:t>
            </a:r>
            <a:r>
              <a:rPr lang="en-US" altLang="en-US" b="1" i="1" dirty="0" smtClean="0">
                <a:solidFill>
                  <a:srgbClr val="FF0000"/>
                </a:solidFill>
              </a:rPr>
              <a:t>least</a:t>
            </a:r>
            <a:r>
              <a:rPr lang="en-US" altLang="en-US" b="1" dirty="0" smtClean="0">
                <a:solidFill>
                  <a:srgbClr val="FF0000"/>
                </a:solidFill>
              </a:rPr>
              <a:t> important !] update of this leprosy presentation is the…</a:t>
            </a:r>
            <a:endParaRPr lang="en-US" altLang="en-US" b="1" dirty="0">
              <a:solidFill>
                <a:srgbClr val="FF0000"/>
              </a:solidFill>
            </a:endParaRPr>
          </a:p>
          <a:p>
            <a:pPr eaLnBrk="1" hangingPunct="1">
              <a:defRPr/>
            </a:pPr>
            <a:r>
              <a:rPr lang="en-US" altLang="en-US" sz="2800" dirty="0"/>
              <a:t>  </a:t>
            </a:r>
            <a:r>
              <a:rPr lang="en-US" altLang="en-US" sz="2800" b="1" dirty="0"/>
              <a:t>Current clinical status of “</a:t>
            </a:r>
            <a:r>
              <a:rPr lang="en-US" altLang="en-US" sz="2800" b="1" i="1" dirty="0"/>
              <a:t>M. lepromatosis</a:t>
            </a:r>
            <a:r>
              <a:rPr lang="en-US" altLang="en-US" sz="2800" dirty="0"/>
              <a:t>”</a:t>
            </a:r>
          </a:p>
          <a:p>
            <a:pPr eaLnBrk="1" hangingPunct="1">
              <a:defRPr/>
            </a:pPr>
            <a:r>
              <a:rPr lang="en-US" altLang="en-US" sz="2000" dirty="0"/>
              <a:t>  </a:t>
            </a:r>
            <a:r>
              <a:rPr lang="en-US" altLang="en-US" sz="2000" i="1" dirty="0"/>
              <a:t>per</a:t>
            </a:r>
            <a:r>
              <a:rPr lang="en-US" altLang="en-US" sz="2000" dirty="0"/>
              <a:t> </a:t>
            </a:r>
            <a:r>
              <a:rPr lang="en-US" altLang="en-US" sz="2000" dirty="0" smtClean="0"/>
              <a:t>David </a:t>
            </a:r>
            <a:r>
              <a:rPr lang="en-US" altLang="en-US" sz="2000" dirty="0" err="1" smtClean="0"/>
              <a:t>Scollard</a:t>
            </a:r>
            <a:r>
              <a:rPr lang="en-US" altLang="en-US" sz="2000" dirty="0" smtClean="0"/>
              <a:t>, MD, </a:t>
            </a:r>
            <a:r>
              <a:rPr lang="en-US" altLang="en-US" sz="2000" dirty="0" err="1" smtClean="0"/>
              <a:t>Ph.D</a:t>
            </a:r>
            <a:r>
              <a:rPr lang="en-US" altLang="en-US" sz="2000" dirty="0" smtClean="0"/>
              <a:t> *, past Director of the USPHS </a:t>
            </a:r>
            <a:r>
              <a:rPr lang="en-US" altLang="en-US" sz="2000" dirty="0"/>
              <a:t>National Hansen’s Disease </a:t>
            </a:r>
            <a:r>
              <a:rPr lang="en-US" altLang="en-US" sz="2000" dirty="0" smtClean="0"/>
              <a:t>Program in Baton Rouge, LA, August 2019:</a:t>
            </a:r>
            <a:endParaRPr lang="en-US" altLang="en-US" sz="2000" dirty="0"/>
          </a:p>
          <a:p>
            <a:pPr eaLnBrk="1" hangingPunct="1">
              <a:defRPr/>
            </a:pPr>
            <a:endParaRPr lang="en-US" altLang="en-US" sz="2000" dirty="0"/>
          </a:p>
          <a:p>
            <a:pPr lvl="1" eaLnBrk="1" hangingPunct="1">
              <a:buFont typeface="Arial" panose="020B0604020202020204" pitchFamily="34" charset="0"/>
              <a:buChar char="•"/>
              <a:defRPr/>
            </a:pPr>
            <a:r>
              <a:rPr lang="en-US" altLang="en-US" sz="2000" dirty="0"/>
              <a:t> This organism </a:t>
            </a:r>
            <a:r>
              <a:rPr lang="en-US" altLang="en-US" sz="2000" dirty="0" smtClean="0"/>
              <a:t>does have </a:t>
            </a:r>
            <a:r>
              <a:rPr lang="en-US" altLang="en-US" sz="2000" dirty="0"/>
              <a:t>a unique molecular signature</a:t>
            </a:r>
          </a:p>
          <a:p>
            <a:pPr lvl="1" eaLnBrk="1" hangingPunct="1">
              <a:buFont typeface="Arial" panose="020B0604020202020204" pitchFamily="34" charset="0"/>
              <a:buChar char="•"/>
              <a:defRPr/>
            </a:pPr>
            <a:r>
              <a:rPr lang="en-US" altLang="en-US" sz="2000" dirty="0"/>
              <a:t> Taxonomic issues </a:t>
            </a:r>
            <a:r>
              <a:rPr lang="en-US" altLang="en-US" sz="2000" dirty="0" smtClean="0"/>
              <a:t>of this mycobacterium are not </a:t>
            </a:r>
            <a:r>
              <a:rPr lang="en-US" altLang="en-US" sz="2000" dirty="0"/>
              <a:t>decided </a:t>
            </a:r>
          </a:p>
          <a:p>
            <a:pPr lvl="1" eaLnBrk="1" hangingPunct="1">
              <a:defRPr/>
            </a:pPr>
            <a:endParaRPr lang="en-US" altLang="en-US" sz="2000" dirty="0"/>
          </a:p>
          <a:p>
            <a:pPr eaLnBrk="1" hangingPunct="1">
              <a:defRPr/>
            </a:pPr>
            <a:r>
              <a:rPr lang="en-US" altLang="en-US" sz="1800" dirty="0"/>
              <a:t>Clinical experience with “</a:t>
            </a:r>
            <a:r>
              <a:rPr lang="en-US" altLang="en-US" sz="1800" i="1" dirty="0" err="1"/>
              <a:t>M.lepromatosis</a:t>
            </a:r>
            <a:r>
              <a:rPr lang="en-US" altLang="en-US" sz="1800" dirty="0"/>
              <a:t>” by 2019 has included all  </a:t>
            </a:r>
            <a:endParaRPr lang="en-US" altLang="en-US" sz="1800" dirty="0" smtClean="0"/>
          </a:p>
          <a:p>
            <a:pPr eaLnBrk="1" hangingPunct="1">
              <a:defRPr/>
            </a:pPr>
            <a:r>
              <a:rPr lang="en-US" altLang="en-US" sz="1800" dirty="0"/>
              <a:t>	types of leprosy.  With reference to classic </a:t>
            </a:r>
            <a:r>
              <a:rPr lang="en-US" altLang="en-US" sz="1800" i="1" dirty="0"/>
              <a:t>M. </a:t>
            </a:r>
            <a:r>
              <a:rPr lang="en-US" altLang="en-US" sz="1800" i="1" dirty="0" err="1"/>
              <a:t>leprae</a:t>
            </a:r>
            <a:r>
              <a:rPr lang="en-US" altLang="en-US" sz="1800" dirty="0"/>
              <a:t>:     </a:t>
            </a:r>
            <a:r>
              <a:rPr lang="en-US" altLang="en-US" sz="2000" dirty="0"/>
              <a:t>	</a:t>
            </a:r>
          </a:p>
          <a:p>
            <a:pPr eaLnBrk="1" hangingPunct="1">
              <a:defRPr/>
            </a:pPr>
            <a:r>
              <a:rPr lang="en-US" altLang="en-US" sz="2000" dirty="0"/>
              <a:t>•  Similar range of clinical presentations and skin lesions </a:t>
            </a:r>
          </a:p>
          <a:p>
            <a:pPr eaLnBrk="1" hangingPunct="1">
              <a:defRPr/>
            </a:pPr>
            <a:r>
              <a:rPr lang="en-US" altLang="en-US" sz="2000" dirty="0"/>
              <a:t>•  Identical appearance histologically—Infects nerves </a:t>
            </a:r>
          </a:p>
          <a:p>
            <a:pPr eaLnBrk="1" hangingPunct="1">
              <a:defRPr/>
            </a:pPr>
            <a:r>
              <a:rPr lang="en-US" altLang="en-US" sz="2000" dirty="0"/>
              <a:t>•  Good response to standard HD drug regimens </a:t>
            </a:r>
          </a:p>
          <a:p>
            <a:pPr eaLnBrk="1" hangingPunct="1">
              <a:defRPr/>
            </a:pPr>
            <a:r>
              <a:rPr lang="en-US" altLang="en-US" sz="2000" dirty="0"/>
              <a:t>•  Similar prognosis: not better or worse than the usual </a:t>
            </a:r>
            <a:r>
              <a:rPr lang="en-US" altLang="en-US" sz="2000" i="1" dirty="0"/>
              <a:t>M. leprae </a:t>
            </a:r>
          </a:p>
          <a:p>
            <a:pPr eaLnBrk="1" hangingPunct="1">
              <a:defRPr/>
            </a:pPr>
            <a:endParaRPr lang="en-US" altLang="en-US" sz="2000" i="1" dirty="0"/>
          </a:p>
          <a:p>
            <a:pPr eaLnBrk="1" hangingPunct="1">
              <a:defRPr/>
            </a:pPr>
            <a:r>
              <a:rPr lang="en-US" altLang="en-US" sz="2000" dirty="0"/>
              <a:t>			</a:t>
            </a:r>
            <a:r>
              <a:rPr lang="en-US" altLang="en-US" sz="2000" b="1" i="1" dirty="0"/>
              <a:t>Conclusion</a:t>
            </a:r>
            <a:r>
              <a:rPr lang="en-US" altLang="en-US" sz="2000" dirty="0"/>
              <a:t>:</a:t>
            </a:r>
          </a:p>
          <a:p>
            <a:pPr eaLnBrk="1" hangingPunct="1">
              <a:defRPr/>
            </a:pPr>
            <a:r>
              <a:rPr lang="en-US" altLang="en-US" sz="2000" dirty="0"/>
              <a:t> </a:t>
            </a:r>
            <a:r>
              <a:rPr lang="en-US" altLang="en-US" sz="2000" i="1" dirty="0"/>
              <a:t>M. lepromatosis</a:t>
            </a:r>
            <a:r>
              <a:rPr lang="en-US" altLang="en-US" sz="2000" dirty="0"/>
              <a:t> is a variant of </a:t>
            </a:r>
            <a:r>
              <a:rPr lang="en-US" altLang="en-US" sz="2000" i="1" dirty="0"/>
              <a:t>M. leprae, </a:t>
            </a:r>
            <a:r>
              <a:rPr lang="en-US" altLang="en-US" sz="2000" dirty="0"/>
              <a:t>causes leprosy, and should be treated in the same manner. </a:t>
            </a:r>
            <a:r>
              <a:rPr lang="en-US" altLang="en-US" sz="2000" dirty="0" smtClean="0"/>
              <a:t>             * </a:t>
            </a:r>
            <a:r>
              <a:rPr lang="en-US" altLang="en-US" sz="1400" dirty="0" smtClean="0"/>
              <a:t>personal communication, August 2019</a:t>
            </a:r>
            <a:endParaRPr lang="en-US" altLang="en-US" dirty="0">
              <a:highlight>
                <a:srgbClr val="FFFF00"/>
              </a:highlight>
            </a:endParaRPr>
          </a:p>
        </p:txBody>
      </p:sp>
    </p:spTree>
    <p:extLst>
      <p:ext uri="{BB962C8B-B14F-4D97-AF65-F5344CB8AC3E}">
        <p14:creationId xmlns:p14="http://schemas.microsoft.com/office/powerpoint/2010/main" val="3664880800"/>
      </p:ext>
    </p:extLst>
  </p:cSld>
  <p:clrMapOvr>
    <a:masterClrMapping/>
  </p:clrMapOvr>
</p:sld>
</file>

<file path=ppt/theme/theme1.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mpion seal">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mpion s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mpion s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mpion s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mpion s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mpion s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mpion s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mpion s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mpion s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mpion s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mpion s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mpion s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3984</Words>
  <Application>Microsoft Office PowerPoint</Application>
  <PresentationFormat>On-screen Show (4:3)</PresentationFormat>
  <Paragraphs>694</Paragraphs>
  <Slides>78</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Garamond</vt:lpstr>
      <vt:lpstr>Times New Roman</vt:lpstr>
      <vt:lpstr>Wingdings</vt:lpstr>
      <vt:lpstr>PowerPoint</vt:lpstr>
      <vt:lpstr>PowerPoint Presentation</vt:lpstr>
      <vt:lpstr>Activity Disclaimer</vt:lpstr>
      <vt:lpstr>Abstract</vt:lpstr>
      <vt:lpstr>PowerPoint Presentation</vt:lpstr>
      <vt:lpstr>Leprosy in Clinical Practice   Recognition, Regimens, Reactions, Rehabilitation and Resources  …in the USA and Around the World    </vt:lpstr>
      <vt:lpstr>PowerPoint Presentation</vt:lpstr>
      <vt:lpstr>PowerPoint Presentation</vt:lpstr>
      <vt:lpstr>Clinical features follow from 3 unique basic science facts about  Mycobacterium leprae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Spectrum of Cases from TT to 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of Leprosy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FMDRL Powerpoint template</dc:title>
  <dc:creator>Ron Pust</dc:creator>
  <cp:lastModifiedBy>Arleen Heimann</cp:lastModifiedBy>
  <cp:revision>91</cp:revision>
  <cp:lastPrinted>2019-10-07T17:22:42Z</cp:lastPrinted>
  <dcterms:created xsi:type="dcterms:W3CDTF">2014-08-21T19:39:41Z</dcterms:created>
  <dcterms:modified xsi:type="dcterms:W3CDTF">2019-12-10T18:32:11Z</dcterms:modified>
</cp:coreProperties>
</file>