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3" r:id="rId5"/>
    <p:sldMasterId id="2147483675" r:id="rId6"/>
    <p:sldMasterId id="2147483687" r:id="rId7"/>
  </p:sldMasterIdLst>
  <p:notesMasterIdLst>
    <p:notesMasterId r:id="rId53"/>
  </p:notesMasterIdLst>
  <p:sldIdLst>
    <p:sldId id="267" r:id="rId8"/>
    <p:sldId id="272" r:id="rId9"/>
    <p:sldId id="338" r:id="rId10"/>
    <p:sldId id="264" r:id="rId11"/>
    <p:sldId id="265" r:id="rId12"/>
    <p:sldId id="274" r:id="rId13"/>
    <p:sldId id="273" r:id="rId14"/>
    <p:sldId id="373" r:id="rId15"/>
    <p:sldId id="374" r:id="rId16"/>
    <p:sldId id="375" r:id="rId17"/>
    <p:sldId id="376" r:id="rId18"/>
    <p:sldId id="377" r:id="rId19"/>
    <p:sldId id="311" r:id="rId20"/>
    <p:sldId id="312"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62" r:id="rId42"/>
    <p:sldId id="363" r:id="rId43"/>
    <p:sldId id="364" r:id="rId44"/>
    <p:sldId id="367" r:id="rId45"/>
    <p:sldId id="365" r:id="rId46"/>
    <p:sldId id="366" r:id="rId47"/>
    <p:sldId id="280" r:id="rId48"/>
    <p:sldId id="269" r:id="rId49"/>
    <p:sldId id="279" r:id="rId50"/>
    <p:sldId id="262" r:id="rId51"/>
    <p:sldId id="26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E937"/>
    <a:srgbClr val="96C6DB"/>
    <a:srgbClr val="C7E0EB"/>
    <a:srgbClr val="65B0CA"/>
    <a:srgbClr val="CCCED2"/>
    <a:srgbClr val="FAE6CD"/>
    <a:srgbClr val="F6CFA4"/>
    <a:srgbClr val="F5BA7F"/>
    <a:srgbClr val="F7901E"/>
    <a:srgbClr val="A4A6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4DDE5C-585A-42A0-AA19-6A5825E6C8A5}" v="8" dt="2020-09-28T21:25:44.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69" autoAdjust="0"/>
    <p:restoredTop sz="80935" autoAdjust="0"/>
  </p:normalViewPr>
  <p:slideViewPr>
    <p:cSldViewPr snapToGrid="0">
      <p:cViewPr varScale="1">
        <p:scale>
          <a:sx n="59" d="100"/>
          <a:sy n="59" d="100"/>
        </p:scale>
        <p:origin x="96" y="714"/>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6D56D9-4277-4F47-A650-67D942494F18}" type="doc">
      <dgm:prSet loTypeId="urn:diagrams.loki3.com/BracketList" loCatId="list" qsTypeId="urn:microsoft.com/office/officeart/2005/8/quickstyle/simple2" qsCatId="simple" csTypeId="urn:microsoft.com/office/officeart/2005/8/colors/accent1_2" csCatId="accent1" phldr="1"/>
      <dgm:spPr/>
      <dgm:t>
        <a:bodyPr/>
        <a:lstStyle/>
        <a:p>
          <a:endParaRPr lang="en-GB"/>
        </a:p>
      </dgm:t>
    </dgm:pt>
    <dgm:pt modelId="{55A690A5-DE3A-48BD-BB10-BE7D79B51CBC}">
      <dgm:prSet phldrT="[Text]" custT="1"/>
      <dgm:spPr/>
      <dgm:t>
        <a:bodyPr/>
        <a:lstStyle/>
        <a:p>
          <a:pPr algn="r"/>
          <a:r>
            <a:rPr lang="en-GB" sz="2000" b="1" dirty="0">
              <a:latin typeface="+mn-lt"/>
              <a:cs typeface="Times New Roman" panose="02020603050405020304" pitchFamily="18" charset="0"/>
            </a:rPr>
            <a:t>4-Year Program</a:t>
          </a:r>
        </a:p>
      </dgm:t>
    </dgm:pt>
    <dgm:pt modelId="{4EA84048-7D4A-467C-8598-A18E48DCE346}" type="parTrans" cxnId="{007D9768-5FE7-4F2F-868B-9410F3D81230}">
      <dgm:prSet/>
      <dgm:spPr/>
      <dgm:t>
        <a:bodyPr/>
        <a:lstStyle/>
        <a:p>
          <a:endParaRPr lang="en-GB"/>
        </a:p>
      </dgm:t>
    </dgm:pt>
    <dgm:pt modelId="{B466DDD3-8FBB-4E19-B198-9B551F3DAC97}" type="sibTrans" cxnId="{007D9768-5FE7-4F2F-868B-9410F3D81230}">
      <dgm:prSet/>
      <dgm:spPr/>
      <dgm:t>
        <a:bodyPr/>
        <a:lstStyle/>
        <a:p>
          <a:endParaRPr lang="en-GB"/>
        </a:p>
      </dgm:t>
    </dgm:pt>
    <dgm:pt modelId="{AAA97EA2-AB2A-45DC-A044-E6CB028EC6DE}">
      <dgm:prSet phldrT="[Text]" custT="1"/>
      <dgm:spPr/>
      <dgm:t>
        <a:bodyPr/>
        <a:lstStyle/>
        <a:p>
          <a:r>
            <a:rPr lang="en-GB" sz="2000" b="1" dirty="0">
              <a:latin typeface="+mn-lt"/>
              <a:cs typeface="Times New Roman" panose="02020603050405020304" pitchFamily="18" charset="0"/>
            </a:rPr>
            <a:t>2 Components </a:t>
          </a:r>
        </a:p>
      </dgm:t>
    </dgm:pt>
    <dgm:pt modelId="{36CD1DB2-CEB8-40CF-91FD-994648F56D9E}" type="parTrans" cxnId="{65E1BA7C-A4B3-4FC9-B2B5-5AF13C48A9D3}">
      <dgm:prSet/>
      <dgm:spPr/>
      <dgm:t>
        <a:bodyPr/>
        <a:lstStyle/>
        <a:p>
          <a:endParaRPr lang="en-GB"/>
        </a:p>
      </dgm:t>
    </dgm:pt>
    <dgm:pt modelId="{6FCD44A0-BFC4-451E-8E61-F7D39F3D8FE5}" type="sibTrans" cxnId="{65E1BA7C-A4B3-4FC9-B2B5-5AF13C48A9D3}">
      <dgm:prSet/>
      <dgm:spPr/>
      <dgm:t>
        <a:bodyPr/>
        <a:lstStyle/>
        <a:p>
          <a:endParaRPr lang="en-GB"/>
        </a:p>
      </dgm:t>
    </dgm:pt>
    <dgm:pt modelId="{D639FC31-C9DA-4DD0-A63A-C6CBEE638AFB}">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buFont typeface="Wingdings" panose="05000000000000000000" pitchFamily="2" charset="2"/>
            <a:buChar char="§"/>
          </a:pPr>
          <a:r>
            <a:rPr lang="en-GB" sz="1800" dirty="0">
              <a:latin typeface="+mn-lt"/>
              <a:cs typeface="Times New Roman" panose="02020603050405020304" pitchFamily="18" charset="0"/>
            </a:rPr>
            <a:t>The first 30 months includes </a:t>
          </a:r>
          <a:r>
            <a:rPr lang="en-GB" sz="1800" dirty="0" err="1">
              <a:latin typeface="+mn-lt"/>
              <a:cs typeface="Times New Roman" panose="02020603050405020304" pitchFamily="18" charset="0"/>
            </a:rPr>
            <a:t>rotatation</a:t>
          </a:r>
          <a:r>
            <a:rPr lang="en-GB" sz="1800" dirty="0">
              <a:latin typeface="+mn-lt"/>
              <a:cs typeface="Times New Roman" panose="02020603050405020304" pitchFamily="18" charset="0"/>
            </a:rPr>
            <a:t> at hospitals accredited by PMC through different specialties </a:t>
          </a:r>
        </a:p>
      </dgm:t>
    </dgm:pt>
    <dgm:pt modelId="{1C70A6DD-0C09-4B8E-8C2E-8D15C4CC5477}" type="parTrans" cxnId="{545B650E-8198-47AF-B6A1-95B7B6D7C697}">
      <dgm:prSet/>
      <dgm:spPr/>
      <dgm:t>
        <a:bodyPr/>
        <a:lstStyle/>
        <a:p>
          <a:endParaRPr lang="en-GB"/>
        </a:p>
      </dgm:t>
    </dgm:pt>
    <dgm:pt modelId="{B8547B6A-34ED-4FF0-BECC-218F0E3D1C5B}" type="sibTrans" cxnId="{545B650E-8198-47AF-B6A1-95B7B6D7C697}">
      <dgm:prSet/>
      <dgm:spPr/>
      <dgm:t>
        <a:bodyPr/>
        <a:lstStyle/>
        <a:p>
          <a:endParaRPr lang="en-GB"/>
        </a:p>
      </dgm:t>
    </dgm:pt>
    <dgm:pt modelId="{ED98C4A3-4BAD-4D36-876F-577B6C3CE466}">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buFont typeface="Wingdings" panose="05000000000000000000" pitchFamily="2" charset="2"/>
            <a:buChar char="§"/>
          </a:pPr>
          <a:r>
            <a:rPr lang="en-GB" sz="1800" b="0" dirty="0">
              <a:latin typeface="+mn-lt"/>
              <a:cs typeface="Times New Roman" panose="02020603050405020304" pitchFamily="18" charset="0"/>
            </a:rPr>
            <a:t>Academic </a:t>
          </a:r>
          <a:r>
            <a:rPr lang="en-GB" sz="1800" dirty="0">
              <a:latin typeface="+mn-lt"/>
              <a:cs typeface="Times New Roman" panose="02020603050405020304" pitchFamily="18" charset="0"/>
            </a:rPr>
            <a:t>– 1 day/week</a:t>
          </a:r>
        </a:p>
      </dgm:t>
    </dgm:pt>
    <dgm:pt modelId="{059142B1-44B9-4263-B776-1C342D36D812}" type="parTrans" cxnId="{ACB7C537-E5B0-4E67-B3C8-7D0182ED0EB8}">
      <dgm:prSet/>
      <dgm:spPr/>
      <dgm:t>
        <a:bodyPr/>
        <a:lstStyle/>
        <a:p>
          <a:endParaRPr lang="en-GB"/>
        </a:p>
      </dgm:t>
    </dgm:pt>
    <dgm:pt modelId="{525FF09E-FE71-4735-BD39-359B8B1D5416}" type="sibTrans" cxnId="{ACB7C537-E5B0-4E67-B3C8-7D0182ED0EB8}">
      <dgm:prSet/>
      <dgm:spPr/>
      <dgm:t>
        <a:bodyPr/>
        <a:lstStyle/>
        <a:p>
          <a:endParaRPr lang="en-GB"/>
        </a:p>
      </dgm:t>
    </dgm:pt>
    <dgm:pt modelId="{DE949AB0-87D7-4BDC-A3AF-750AEFF2B296}">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buFont typeface="Wingdings" panose="05000000000000000000" pitchFamily="2" charset="2"/>
            <a:buChar char="§"/>
          </a:pPr>
          <a:r>
            <a:rPr lang="en-GB" sz="1800" dirty="0">
              <a:solidFill>
                <a:schemeClr val="bg1"/>
              </a:solidFill>
              <a:latin typeface="+mn-lt"/>
              <a:cs typeface="Times New Roman" panose="02020603050405020304" pitchFamily="18" charset="0"/>
            </a:rPr>
            <a:t>Clinical</a:t>
          </a:r>
        </a:p>
      </dgm:t>
    </dgm:pt>
    <dgm:pt modelId="{7CE08AAA-2E77-4C4A-B367-CEB11C7A3888}" type="parTrans" cxnId="{A6ECBADE-38CA-4037-9DAD-1561C3A12834}">
      <dgm:prSet/>
      <dgm:spPr/>
      <dgm:t>
        <a:bodyPr/>
        <a:lstStyle/>
        <a:p>
          <a:endParaRPr lang="en-GB"/>
        </a:p>
      </dgm:t>
    </dgm:pt>
    <dgm:pt modelId="{50645337-769A-483B-8C69-BB93A692A92C}" type="sibTrans" cxnId="{A6ECBADE-38CA-4037-9DAD-1561C3A12834}">
      <dgm:prSet/>
      <dgm:spPr/>
      <dgm:t>
        <a:bodyPr/>
        <a:lstStyle/>
        <a:p>
          <a:endParaRPr lang="en-GB"/>
        </a:p>
      </dgm:t>
    </dgm:pt>
    <dgm:pt modelId="{119B2189-CE12-4DCD-89FC-FFDAA8FF4AE8}">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buFont typeface="Wingdings" panose="05000000000000000000" pitchFamily="2" charset="2"/>
            <a:buChar char="§"/>
          </a:pPr>
          <a:r>
            <a:rPr lang="en-GB" sz="1800" dirty="0">
              <a:latin typeface="+mn-lt"/>
              <a:cs typeface="Times New Roman" panose="02020603050405020304" pitchFamily="18" charset="0"/>
            </a:rPr>
            <a:t>The last 18 months at PHCC</a:t>
          </a:r>
        </a:p>
      </dgm:t>
    </dgm:pt>
    <dgm:pt modelId="{F9F69CA5-547D-4AE2-8133-444B1A3B33A7}" type="parTrans" cxnId="{56E9F5CE-0531-4E3A-881E-726623C8AF31}">
      <dgm:prSet/>
      <dgm:spPr/>
      <dgm:t>
        <a:bodyPr/>
        <a:lstStyle/>
        <a:p>
          <a:endParaRPr lang="en-GB"/>
        </a:p>
      </dgm:t>
    </dgm:pt>
    <dgm:pt modelId="{E8E57D5B-3210-44E7-8594-F31A0A2DD538}" type="sibTrans" cxnId="{56E9F5CE-0531-4E3A-881E-726623C8AF31}">
      <dgm:prSet/>
      <dgm:spPr/>
      <dgm:t>
        <a:bodyPr/>
        <a:lstStyle/>
        <a:p>
          <a:endParaRPr lang="en-GB"/>
        </a:p>
      </dgm:t>
    </dgm:pt>
    <dgm:pt modelId="{FE53B7E5-13A1-4EF6-87EF-1364932F63D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buFont typeface="Arial" panose="020B0604020202020204" pitchFamily="34" charset="0"/>
            <a:buChar char="•"/>
          </a:pPr>
          <a:r>
            <a:rPr lang="en-GB" sz="1800" i="0" dirty="0">
              <a:latin typeface="+mn-lt"/>
              <a:cs typeface="Times New Roman" panose="02020603050405020304" pitchFamily="18" charset="0"/>
            </a:rPr>
            <a:t>NGO funded workshops</a:t>
          </a:r>
        </a:p>
      </dgm:t>
    </dgm:pt>
    <dgm:pt modelId="{FFD4E453-2E3F-45A4-8B62-1888F97629E0}" type="parTrans" cxnId="{A1D37C97-EED6-42E2-B526-BAC31BF84525}">
      <dgm:prSet/>
      <dgm:spPr/>
      <dgm:t>
        <a:bodyPr/>
        <a:lstStyle/>
        <a:p>
          <a:endParaRPr lang="en-US"/>
        </a:p>
      </dgm:t>
    </dgm:pt>
    <dgm:pt modelId="{2B96412F-F783-45B9-97FC-E3310CA77D2B}" type="sibTrans" cxnId="{A1D37C97-EED6-42E2-B526-BAC31BF84525}">
      <dgm:prSet/>
      <dgm:spPr/>
      <dgm:t>
        <a:bodyPr/>
        <a:lstStyle/>
        <a:p>
          <a:endParaRPr lang="en-US"/>
        </a:p>
      </dgm:t>
    </dgm:pt>
    <dgm:pt modelId="{211B9FDF-03F8-4BE6-AE83-1605451FDD4E}">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buFont typeface="Arial" panose="020B0604020202020204" pitchFamily="34" charset="0"/>
            <a:buChar char="•"/>
          </a:pPr>
          <a:r>
            <a:rPr lang="en-GB" sz="1800" dirty="0">
              <a:latin typeface="+mn-lt"/>
              <a:cs typeface="Times New Roman" panose="02020603050405020304" pitchFamily="18" charset="0"/>
            </a:rPr>
            <a:t>Lectures</a:t>
          </a:r>
        </a:p>
      </dgm:t>
    </dgm:pt>
    <dgm:pt modelId="{BC8DD453-CA9B-43DF-8D3D-0BA8E9582CBC}" type="parTrans" cxnId="{26AE74D5-2D67-4053-8BB6-64F3F9C885C8}">
      <dgm:prSet/>
      <dgm:spPr/>
      <dgm:t>
        <a:bodyPr/>
        <a:lstStyle/>
        <a:p>
          <a:endParaRPr lang="en-US"/>
        </a:p>
      </dgm:t>
    </dgm:pt>
    <dgm:pt modelId="{5F83EBEF-49B5-49C3-BDBE-876A2C1F676D}" type="sibTrans" cxnId="{26AE74D5-2D67-4053-8BB6-64F3F9C885C8}">
      <dgm:prSet/>
      <dgm:spPr/>
      <dgm:t>
        <a:bodyPr/>
        <a:lstStyle/>
        <a:p>
          <a:endParaRPr lang="en-US"/>
        </a:p>
      </dgm:t>
    </dgm:pt>
    <dgm:pt modelId="{0E2F5768-9E3F-44DB-AF70-252F924F99B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buFont typeface="Arial" panose="020B0604020202020204" pitchFamily="34" charset="0"/>
            <a:buChar char="•"/>
          </a:pPr>
          <a:r>
            <a:rPr lang="en-GB" sz="1800" dirty="0">
              <a:latin typeface="+mn-lt"/>
              <a:cs typeface="Times New Roman" panose="02020603050405020304" pitchFamily="18" charset="0"/>
            </a:rPr>
            <a:t>Research project</a:t>
          </a:r>
        </a:p>
      </dgm:t>
    </dgm:pt>
    <dgm:pt modelId="{93C2DD21-784D-40A5-88F4-8DBD377CDB5C}" type="parTrans" cxnId="{BB7B6918-EF9A-4A59-AC45-BDFC69E97AA1}">
      <dgm:prSet/>
      <dgm:spPr/>
      <dgm:t>
        <a:bodyPr/>
        <a:lstStyle/>
        <a:p>
          <a:endParaRPr lang="en-US"/>
        </a:p>
      </dgm:t>
    </dgm:pt>
    <dgm:pt modelId="{024C7362-2C5E-4EE8-8E14-E4B5B5D60394}" type="sibTrans" cxnId="{BB7B6918-EF9A-4A59-AC45-BDFC69E97AA1}">
      <dgm:prSet/>
      <dgm:spPr/>
      <dgm:t>
        <a:bodyPr/>
        <a:lstStyle/>
        <a:p>
          <a:endParaRPr lang="en-US"/>
        </a:p>
      </dgm:t>
    </dgm:pt>
    <dgm:pt modelId="{F3B6C54E-9E94-410F-8532-CF3FA220EF84}" type="pres">
      <dgm:prSet presAssocID="{3C6D56D9-4277-4F47-A650-67D942494F18}" presName="Name0" presStyleCnt="0">
        <dgm:presLayoutVars>
          <dgm:dir/>
          <dgm:animLvl val="lvl"/>
          <dgm:resizeHandles val="exact"/>
        </dgm:presLayoutVars>
      </dgm:prSet>
      <dgm:spPr/>
      <dgm:t>
        <a:bodyPr/>
        <a:lstStyle/>
        <a:p>
          <a:endParaRPr lang="en-US"/>
        </a:p>
      </dgm:t>
    </dgm:pt>
    <dgm:pt modelId="{F543F037-BA5F-4075-92F4-F0B63002DCA8}" type="pres">
      <dgm:prSet presAssocID="{55A690A5-DE3A-48BD-BB10-BE7D79B51CBC}" presName="linNode" presStyleCnt="0"/>
      <dgm:spPr/>
    </dgm:pt>
    <dgm:pt modelId="{8ABF6C1D-F8C3-48B3-ADDD-C90E7528FFA4}" type="pres">
      <dgm:prSet presAssocID="{55A690A5-DE3A-48BD-BB10-BE7D79B51CBC}" presName="parTx" presStyleLbl="revTx" presStyleIdx="0" presStyleCnt="2" custScaleX="126896" custLinFactX="31865" custLinFactNeighborX="100000" custLinFactNeighborY="-15486">
        <dgm:presLayoutVars>
          <dgm:chMax val="1"/>
          <dgm:bulletEnabled val="1"/>
        </dgm:presLayoutVars>
      </dgm:prSet>
      <dgm:spPr/>
      <dgm:t>
        <a:bodyPr/>
        <a:lstStyle/>
        <a:p>
          <a:endParaRPr lang="en-US"/>
        </a:p>
      </dgm:t>
    </dgm:pt>
    <dgm:pt modelId="{DAADDD0E-F2FA-4C90-833A-01404BBC3D9B}" type="pres">
      <dgm:prSet presAssocID="{55A690A5-DE3A-48BD-BB10-BE7D79B51CBC}" presName="bracket" presStyleLbl="parChTrans1D1" presStyleIdx="0" presStyleCnt="2" custLinFactX="163837" custLinFactNeighborX="200000" custLinFactNeighborY="-14349"/>
      <dgm:spPr/>
    </dgm:pt>
    <dgm:pt modelId="{A6F1E17A-FC93-46E4-BDBE-5669209F0DCA}" type="pres">
      <dgm:prSet presAssocID="{55A690A5-DE3A-48BD-BB10-BE7D79B51CBC}" presName="spH" presStyleCnt="0"/>
      <dgm:spPr/>
    </dgm:pt>
    <dgm:pt modelId="{76561FDE-5659-4EAE-8167-B88F65CB467C}" type="pres">
      <dgm:prSet presAssocID="{55A690A5-DE3A-48BD-BB10-BE7D79B51CBC}" presName="desTx" presStyleLbl="node1" presStyleIdx="0" presStyleCnt="2" custScaleX="60131" custLinFactX="13564" custLinFactNeighborX="100000" custLinFactNeighborY="-13283">
        <dgm:presLayoutVars>
          <dgm:bulletEnabled val="1"/>
        </dgm:presLayoutVars>
      </dgm:prSet>
      <dgm:spPr/>
      <dgm:t>
        <a:bodyPr/>
        <a:lstStyle/>
        <a:p>
          <a:endParaRPr lang="en-US"/>
        </a:p>
      </dgm:t>
    </dgm:pt>
    <dgm:pt modelId="{0EC08F4A-B5B5-4D35-BFD1-558E67EC07C2}" type="pres">
      <dgm:prSet presAssocID="{B466DDD3-8FBB-4E19-B198-9B551F3DAC97}" presName="spV" presStyleCnt="0"/>
      <dgm:spPr/>
    </dgm:pt>
    <dgm:pt modelId="{70722C48-4D25-430B-8071-DFFD47E267BE}" type="pres">
      <dgm:prSet presAssocID="{AAA97EA2-AB2A-45DC-A044-E6CB028EC6DE}" presName="linNode" presStyleCnt="0"/>
      <dgm:spPr/>
    </dgm:pt>
    <dgm:pt modelId="{F5691B43-1294-4FF7-95C7-BB488E96FE00}" type="pres">
      <dgm:prSet presAssocID="{AAA97EA2-AB2A-45DC-A044-E6CB028EC6DE}" presName="parTx" presStyleLbl="revTx" presStyleIdx="1" presStyleCnt="2" custScaleX="86655" custLinFactX="74537" custLinFactNeighborX="100000" custLinFactNeighborY="-2812">
        <dgm:presLayoutVars>
          <dgm:chMax val="1"/>
          <dgm:bulletEnabled val="1"/>
        </dgm:presLayoutVars>
      </dgm:prSet>
      <dgm:spPr/>
      <dgm:t>
        <a:bodyPr/>
        <a:lstStyle/>
        <a:p>
          <a:endParaRPr lang="en-US"/>
        </a:p>
      </dgm:t>
    </dgm:pt>
    <dgm:pt modelId="{699C06CE-9C60-4559-9B99-261B0DC5019A}" type="pres">
      <dgm:prSet presAssocID="{AAA97EA2-AB2A-45DC-A044-E6CB028EC6DE}" presName="bracket" presStyleLbl="parChTrans1D1" presStyleIdx="1" presStyleCnt="2" custLinFactX="300780" custLinFactNeighborX="400000" custLinFactNeighborY="500"/>
      <dgm:spPr/>
    </dgm:pt>
    <dgm:pt modelId="{D5BA6168-5912-4FA2-A8B6-790ADBE4794B}" type="pres">
      <dgm:prSet presAssocID="{AAA97EA2-AB2A-45DC-A044-E6CB028EC6DE}" presName="spH" presStyleCnt="0"/>
      <dgm:spPr/>
    </dgm:pt>
    <dgm:pt modelId="{51246116-10A5-458A-80A9-31C5F33C4F2A}" type="pres">
      <dgm:prSet presAssocID="{AAA97EA2-AB2A-45DC-A044-E6CB028EC6DE}" presName="desTx" presStyleLbl="node1" presStyleIdx="1" presStyleCnt="2" custScaleX="39847" custLinFactX="30379" custLinFactNeighborX="100000" custLinFactNeighborY="500">
        <dgm:presLayoutVars>
          <dgm:bulletEnabled val="1"/>
        </dgm:presLayoutVars>
      </dgm:prSet>
      <dgm:spPr/>
      <dgm:t>
        <a:bodyPr/>
        <a:lstStyle/>
        <a:p>
          <a:endParaRPr lang="en-US"/>
        </a:p>
      </dgm:t>
    </dgm:pt>
  </dgm:ptLst>
  <dgm:cxnLst>
    <dgm:cxn modelId="{007D9768-5FE7-4F2F-868B-9410F3D81230}" srcId="{3C6D56D9-4277-4F47-A650-67D942494F18}" destId="{55A690A5-DE3A-48BD-BB10-BE7D79B51CBC}" srcOrd="0" destOrd="0" parTransId="{4EA84048-7D4A-467C-8598-A18E48DCE346}" sibTransId="{B466DDD3-8FBB-4E19-B198-9B551F3DAC97}"/>
    <dgm:cxn modelId="{56E9F5CE-0531-4E3A-881E-726623C8AF31}" srcId="{55A690A5-DE3A-48BD-BB10-BE7D79B51CBC}" destId="{119B2189-CE12-4DCD-89FC-FFDAA8FF4AE8}" srcOrd="1" destOrd="0" parTransId="{F9F69CA5-547D-4AE2-8133-444B1A3B33A7}" sibTransId="{E8E57D5B-3210-44E7-8594-F31A0A2DD538}"/>
    <dgm:cxn modelId="{ACB7C537-E5B0-4E67-B3C8-7D0182ED0EB8}" srcId="{AAA97EA2-AB2A-45DC-A044-E6CB028EC6DE}" destId="{ED98C4A3-4BAD-4D36-876F-577B6C3CE466}" srcOrd="0" destOrd="0" parTransId="{059142B1-44B9-4263-B776-1C342D36D812}" sibTransId="{525FF09E-FE71-4735-BD39-359B8B1D5416}"/>
    <dgm:cxn modelId="{AADFAD8B-0C0D-4D73-89F6-392A28F18690}" type="presOf" srcId="{119B2189-CE12-4DCD-89FC-FFDAA8FF4AE8}" destId="{76561FDE-5659-4EAE-8167-B88F65CB467C}" srcOrd="0" destOrd="1" presId="urn:diagrams.loki3.com/BracketList"/>
    <dgm:cxn modelId="{BB7B6918-EF9A-4A59-AC45-BDFC69E97AA1}" srcId="{ED98C4A3-4BAD-4D36-876F-577B6C3CE466}" destId="{0E2F5768-9E3F-44DB-AF70-252F924F99B3}" srcOrd="1" destOrd="0" parTransId="{93C2DD21-784D-40A5-88F4-8DBD377CDB5C}" sibTransId="{024C7362-2C5E-4EE8-8E14-E4B5B5D60394}"/>
    <dgm:cxn modelId="{65E1BA7C-A4B3-4FC9-B2B5-5AF13C48A9D3}" srcId="{3C6D56D9-4277-4F47-A650-67D942494F18}" destId="{AAA97EA2-AB2A-45DC-A044-E6CB028EC6DE}" srcOrd="1" destOrd="0" parTransId="{36CD1DB2-CEB8-40CF-91FD-994648F56D9E}" sibTransId="{6FCD44A0-BFC4-451E-8E61-F7D39F3D8FE5}"/>
    <dgm:cxn modelId="{A1D37C97-EED6-42E2-B526-BAC31BF84525}" srcId="{ED98C4A3-4BAD-4D36-876F-577B6C3CE466}" destId="{FE53B7E5-13A1-4EF6-87EF-1364932F63D3}" srcOrd="2" destOrd="0" parTransId="{FFD4E453-2E3F-45A4-8B62-1888F97629E0}" sibTransId="{2B96412F-F783-45B9-97FC-E3310CA77D2B}"/>
    <dgm:cxn modelId="{545B650E-8198-47AF-B6A1-95B7B6D7C697}" srcId="{55A690A5-DE3A-48BD-BB10-BE7D79B51CBC}" destId="{D639FC31-C9DA-4DD0-A63A-C6CBEE638AFB}" srcOrd="0" destOrd="0" parTransId="{1C70A6DD-0C09-4B8E-8C2E-8D15C4CC5477}" sibTransId="{B8547B6A-34ED-4FF0-BECC-218F0E3D1C5B}"/>
    <dgm:cxn modelId="{A6ECBADE-38CA-4037-9DAD-1561C3A12834}" srcId="{AAA97EA2-AB2A-45DC-A044-E6CB028EC6DE}" destId="{DE949AB0-87D7-4BDC-A3AF-750AEFF2B296}" srcOrd="1" destOrd="0" parTransId="{7CE08AAA-2E77-4C4A-B367-CEB11C7A3888}" sibTransId="{50645337-769A-483B-8C69-BB93A692A92C}"/>
    <dgm:cxn modelId="{705F3E6C-45FD-415F-B7DD-2002AAEBE28B}" type="presOf" srcId="{0E2F5768-9E3F-44DB-AF70-252F924F99B3}" destId="{51246116-10A5-458A-80A9-31C5F33C4F2A}" srcOrd="0" destOrd="2" presId="urn:diagrams.loki3.com/BracketList"/>
    <dgm:cxn modelId="{26AE74D5-2D67-4053-8BB6-64F3F9C885C8}" srcId="{ED98C4A3-4BAD-4D36-876F-577B6C3CE466}" destId="{211B9FDF-03F8-4BE6-AE83-1605451FDD4E}" srcOrd="0" destOrd="0" parTransId="{BC8DD453-CA9B-43DF-8D3D-0BA8E9582CBC}" sibTransId="{5F83EBEF-49B5-49C3-BDBE-876A2C1F676D}"/>
    <dgm:cxn modelId="{42828BE5-819F-4BA6-8A65-AA0F55B3CBC5}" type="presOf" srcId="{DE949AB0-87D7-4BDC-A3AF-750AEFF2B296}" destId="{51246116-10A5-458A-80A9-31C5F33C4F2A}" srcOrd="0" destOrd="4" presId="urn:diagrams.loki3.com/BracketList"/>
    <dgm:cxn modelId="{C9CE4430-446C-4C9C-9C5C-B8F4287B5F76}" type="presOf" srcId="{FE53B7E5-13A1-4EF6-87EF-1364932F63D3}" destId="{51246116-10A5-458A-80A9-31C5F33C4F2A}" srcOrd="0" destOrd="3" presId="urn:diagrams.loki3.com/BracketList"/>
    <dgm:cxn modelId="{675D9B95-062A-4C03-927D-C27F6147F804}" type="presOf" srcId="{ED98C4A3-4BAD-4D36-876F-577B6C3CE466}" destId="{51246116-10A5-458A-80A9-31C5F33C4F2A}" srcOrd="0" destOrd="0" presId="urn:diagrams.loki3.com/BracketList"/>
    <dgm:cxn modelId="{81AE6997-083B-4BA2-9002-732B5FA7ECFA}" type="presOf" srcId="{3C6D56D9-4277-4F47-A650-67D942494F18}" destId="{F3B6C54E-9E94-410F-8532-CF3FA220EF84}" srcOrd="0" destOrd="0" presId="urn:diagrams.loki3.com/BracketList"/>
    <dgm:cxn modelId="{8021F04B-E2C6-4962-A7EA-8FD640C3FBB9}" type="presOf" srcId="{55A690A5-DE3A-48BD-BB10-BE7D79B51CBC}" destId="{8ABF6C1D-F8C3-48B3-ADDD-C90E7528FFA4}" srcOrd="0" destOrd="0" presId="urn:diagrams.loki3.com/BracketList"/>
    <dgm:cxn modelId="{70F02688-96BB-4922-B2A6-3FFD8317B20D}" type="presOf" srcId="{AAA97EA2-AB2A-45DC-A044-E6CB028EC6DE}" destId="{F5691B43-1294-4FF7-95C7-BB488E96FE00}" srcOrd="0" destOrd="0" presId="urn:diagrams.loki3.com/BracketList"/>
    <dgm:cxn modelId="{20C0ECAC-CD43-455E-8784-4B1D1491FBFC}" type="presOf" srcId="{D639FC31-C9DA-4DD0-A63A-C6CBEE638AFB}" destId="{76561FDE-5659-4EAE-8167-B88F65CB467C}" srcOrd="0" destOrd="0" presId="urn:diagrams.loki3.com/BracketList"/>
    <dgm:cxn modelId="{0A959F10-B1B6-40C2-A1B6-2102AEE32C03}" type="presOf" srcId="{211B9FDF-03F8-4BE6-AE83-1605451FDD4E}" destId="{51246116-10A5-458A-80A9-31C5F33C4F2A}" srcOrd="0" destOrd="1" presId="urn:diagrams.loki3.com/BracketList"/>
    <dgm:cxn modelId="{E8BC4D6C-DC7D-4421-9060-757000B048E0}" type="presParOf" srcId="{F3B6C54E-9E94-410F-8532-CF3FA220EF84}" destId="{F543F037-BA5F-4075-92F4-F0B63002DCA8}" srcOrd="0" destOrd="0" presId="urn:diagrams.loki3.com/BracketList"/>
    <dgm:cxn modelId="{6E89199D-9346-4124-B1AD-09DEBE4CA2BF}" type="presParOf" srcId="{F543F037-BA5F-4075-92F4-F0B63002DCA8}" destId="{8ABF6C1D-F8C3-48B3-ADDD-C90E7528FFA4}" srcOrd="0" destOrd="0" presId="urn:diagrams.loki3.com/BracketList"/>
    <dgm:cxn modelId="{CACB7C13-F411-41A4-8574-1583DDFD5290}" type="presParOf" srcId="{F543F037-BA5F-4075-92F4-F0B63002DCA8}" destId="{DAADDD0E-F2FA-4C90-833A-01404BBC3D9B}" srcOrd="1" destOrd="0" presId="urn:diagrams.loki3.com/BracketList"/>
    <dgm:cxn modelId="{B86B90D0-F835-4438-BC11-1D112021FB04}" type="presParOf" srcId="{F543F037-BA5F-4075-92F4-F0B63002DCA8}" destId="{A6F1E17A-FC93-46E4-BDBE-5669209F0DCA}" srcOrd="2" destOrd="0" presId="urn:diagrams.loki3.com/BracketList"/>
    <dgm:cxn modelId="{918B3876-04D0-40F7-8555-EE58169097D1}" type="presParOf" srcId="{F543F037-BA5F-4075-92F4-F0B63002DCA8}" destId="{76561FDE-5659-4EAE-8167-B88F65CB467C}" srcOrd="3" destOrd="0" presId="urn:diagrams.loki3.com/BracketList"/>
    <dgm:cxn modelId="{2E4AD7CB-408D-4531-8B4C-41C4C5FBC6B4}" type="presParOf" srcId="{F3B6C54E-9E94-410F-8532-CF3FA220EF84}" destId="{0EC08F4A-B5B5-4D35-BFD1-558E67EC07C2}" srcOrd="1" destOrd="0" presId="urn:diagrams.loki3.com/BracketList"/>
    <dgm:cxn modelId="{0A9D4CCC-C86C-4D2E-B763-F5BE9DA43869}" type="presParOf" srcId="{F3B6C54E-9E94-410F-8532-CF3FA220EF84}" destId="{70722C48-4D25-430B-8071-DFFD47E267BE}" srcOrd="2" destOrd="0" presId="urn:diagrams.loki3.com/BracketList"/>
    <dgm:cxn modelId="{4F905BEE-5F1D-4D8C-B504-BB5FCEA9718E}" type="presParOf" srcId="{70722C48-4D25-430B-8071-DFFD47E267BE}" destId="{F5691B43-1294-4FF7-95C7-BB488E96FE00}" srcOrd="0" destOrd="0" presId="urn:diagrams.loki3.com/BracketList"/>
    <dgm:cxn modelId="{A038F808-D2F3-4A3A-B6AB-275855C7220F}" type="presParOf" srcId="{70722C48-4D25-430B-8071-DFFD47E267BE}" destId="{699C06CE-9C60-4559-9B99-261B0DC5019A}" srcOrd="1" destOrd="0" presId="urn:diagrams.loki3.com/BracketList"/>
    <dgm:cxn modelId="{F361A1B4-1820-4744-A703-F707CBE3C5AD}" type="presParOf" srcId="{70722C48-4D25-430B-8071-DFFD47E267BE}" destId="{D5BA6168-5912-4FA2-A8B6-790ADBE4794B}" srcOrd="2" destOrd="0" presId="urn:diagrams.loki3.com/BracketList"/>
    <dgm:cxn modelId="{AB8FB4F9-B3E4-41E9-AA86-0B8E195F5477}" type="presParOf" srcId="{70722C48-4D25-430B-8071-DFFD47E267BE}" destId="{51246116-10A5-458A-80A9-31C5F33C4F2A}"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1EBECE-4846-4DC2-A4C2-E83DDED1AE3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B5D509D-7CF6-4E88-8FC4-3668C31B9C3E}">
      <dgm:prSet/>
      <dgm:spPr/>
      <dgm:t>
        <a:bodyPr/>
        <a:lstStyle/>
        <a:p>
          <a:r>
            <a:rPr lang="en-US"/>
            <a:t>Structured pathway through a FM Consultation </a:t>
          </a:r>
        </a:p>
      </dgm:t>
    </dgm:pt>
    <dgm:pt modelId="{BC2BBEBB-1938-449F-956D-F372F58196C0}" type="parTrans" cxnId="{8E1B2A55-E01A-452C-9279-7C9C66851953}">
      <dgm:prSet/>
      <dgm:spPr/>
      <dgm:t>
        <a:bodyPr/>
        <a:lstStyle/>
        <a:p>
          <a:endParaRPr lang="en-US"/>
        </a:p>
      </dgm:t>
    </dgm:pt>
    <dgm:pt modelId="{71E01620-B2E8-49AA-8EB3-22FE8B2AD554}" type="sibTrans" cxnId="{8E1B2A55-E01A-452C-9279-7C9C66851953}">
      <dgm:prSet/>
      <dgm:spPr/>
      <dgm:t>
        <a:bodyPr/>
        <a:lstStyle/>
        <a:p>
          <a:endParaRPr lang="en-US"/>
        </a:p>
      </dgm:t>
    </dgm:pt>
    <dgm:pt modelId="{F1053E9A-8B31-478F-9408-70B399C0FE76}">
      <dgm:prSet/>
      <dgm:spPr/>
      <dgm:t>
        <a:bodyPr/>
        <a:lstStyle/>
        <a:p>
          <a:r>
            <a:rPr lang="en-US" dirty="0"/>
            <a:t>A structured way of thinking through Differential Diagnoses </a:t>
          </a:r>
        </a:p>
      </dgm:t>
    </dgm:pt>
    <dgm:pt modelId="{627443D4-ABFB-4DFA-B774-4044612A5B2B}" type="parTrans" cxnId="{74266346-BCE9-4D2F-8F89-DFC0C926995C}">
      <dgm:prSet/>
      <dgm:spPr/>
      <dgm:t>
        <a:bodyPr/>
        <a:lstStyle/>
        <a:p>
          <a:endParaRPr lang="en-US"/>
        </a:p>
      </dgm:t>
    </dgm:pt>
    <dgm:pt modelId="{1A373BF5-8AB6-4BD9-BD53-DB5573983D32}" type="sibTrans" cxnId="{74266346-BCE9-4D2F-8F89-DFC0C926995C}">
      <dgm:prSet/>
      <dgm:spPr/>
      <dgm:t>
        <a:bodyPr/>
        <a:lstStyle/>
        <a:p>
          <a:endParaRPr lang="en-US"/>
        </a:p>
      </dgm:t>
    </dgm:pt>
    <dgm:pt modelId="{0B1E3DFB-ADC1-4B64-9AC7-5BB004EC8487}">
      <dgm:prSet/>
      <dgm:spPr/>
      <dgm:t>
        <a:bodyPr/>
        <a:lstStyle/>
        <a:p>
          <a:r>
            <a:rPr lang="en-US"/>
            <a:t>Red flags, Surgical sieves, Aide memoires …. And What else could it be ?</a:t>
          </a:r>
        </a:p>
      </dgm:t>
    </dgm:pt>
    <dgm:pt modelId="{59ED9AE3-7206-417D-8BFC-D875347A2B19}" type="parTrans" cxnId="{4B5FD1AE-AF2C-4D0A-9467-2AEE4021A2CB}">
      <dgm:prSet/>
      <dgm:spPr/>
      <dgm:t>
        <a:bodyPr/>
        <a:lstStyle/>
        <a:p>
          <a:endParaRPr lang="en-US"/>
        </a:p>
      </dgm:t>
    </dgm:pt>
    <dgm:pt modelId="{D0CAB3EB-E3BC-4761-A755-B659829D66E0}" type="sibTrans" cxnId="{4B5FD1AE-AF2C-4D0A-9467-2AEE4021A2CB}">
      <dgm:prSet/>
      <dgm:spPr/>
      <dgm:t>
        <a:bodyPr/>
        <a:lstStyle/>
        <a:p>
          <a:endParaRPr lang="en-US"/>
        </a:p>
      </dgm:t>
    </dgm:pt>
    <dgm:pt modelId="{785857A3-DE87-43CC-80AE-504D24D07B01}">
      <dgm:prSet/>
      <dgm:spPr/>
      <dgm:t>
        <a:bodyPr/>
        <a:lstStyle/>
        <a:p>
          <a:r>
            <a:rPr lang="en-US" dirty="0"/>
            <a:t>Safety netting to protect the doctor and the patient</a:t>
          </a:r>
        </a:p>
      </dgm:t>
    </dgm:pt>
    <dgm:pt modelId="{83F7428E-5C15-4B71-A0ED-B03540024806}" type="parTrans" cxnId="{7DF53CBE-638E-4B0E-97A3-6334C6628B32}">
      <dgm:prSet/>
      <dgm:spPr/>
      <dgm:t>
        <a:bodyPr/>
        <a:lstStyle/>
        <a:p>
          <a:endParaRPr lang="en-US"/>
        </a:p>
      </dgm:t>
    </dgm:pt>
    <dgm:pt modelId="{F63BD437-E1F0-4FB5-9A11-D6B646ADB22C}" type="sibTrans" cxnId="{7DF53CBE-638E-4B0E-97A3-6334C6628B32}">
      <dgm:prSet/>
      <dgm:spPr/>
      <dgm:t>
        <a:bodyPr/>
        <a:lstStyle/>
        <a:p>
          <a:endParaRPr lang="en-US"/>
        </a:p>
      </dgm:t>
    </dgm:pt>
    <dgm:pt modelId="{35F8E359-60F1-4ACB-949D-5FA7A38EA143}">
      <dgm:prSet/>
      <dgm:spPr/>
      <dgm:t>
        <a:bodyPr/>
        <a:lstStyle/>
        <a:p>
          <a:r>
            <a:rPr lang="en-US"/>
            <a:t>We encouraged the use of international Guidelines to encourage best practice e.g. NICE, JNC etc</a:t>
          </a:r>
        </a:p>
      </dgm:t>
    </dgm:pt>
    <dgm:pt modelId="{88F76EF6-8419-42A1-8414-FDBBF3EA6CE5}" type="parTrans" cxnId="{4537A488-57AF-4629-9531-AABF7D404971}">
      <dgm:prSet/>
      <dgm:spPr/>
      <dgm:t>
        <a:bodyPr/>
        <a:lstStyle/>
        <a:p>
          <a:endParaRPr lang="en-US"/>
        </a:p>
      </dgm:t>
    </dgm:pt>
    <dgm:pt modelId="{4340A54D-59B8-472E-8091-D2D67AB27CF3}" type="sibTrans" cxnId="{4537A488-57AF-4629-9531-AABF7D404971}">
      <dgm:prSet/>
      <dgm:spPr/>
      <dgm:t>
        <a:bodyPr/>
        <a:lstStyle/>
        <a:p>
          <a:endParaRPr lang="en-US"/>
        </a:p>
      </dgm:t>
    </dgm:pt>
    <dgm:pt modelId="{26E320F3-5829-42BD-8667-331252E6F348}">
      <dgm:prSet/>
      <dgm:spPr/>
      <dgm:t>
        <a:bodyPr/>
        <a:lstStyle/>
        <a:p>
          <a:r>
            <a:rPr lang="en-US" dirty="0"/>
            <a:t>We encouraged the use of Reflection for Improving </a:t>
          </a:r>
        </a:p>
      </dgm:t>
    </dgm:pt>
    <dgm:pt modelId="{08279406-0EAE-41A6-800C-A3916D89651B}" type="parTrans" cxnId="{64E761D9-B592-432C-BD0D-DB48C8D7AF3C}">
      <dgm:prSet/>
      <dgm:spPr/>
      <dgm:t>
        <a:bodyPr/>
        <a:lstStyle/>
        <a:p>
          <a:endParaRPr lang="en-US"/>
        </a:p>
      </dgm:t>
    </dgm:pt>
    <dgm:pt modelId="{6A0C91C8-9550-482B-A60B-F6C9954B3B1C}" type="sibTrans" cxnId="{64E761D9-B592-432C-BD0D-DB48C8D7AF3C}">
      <dgm:prSet/>
      <dgm:spPr/>
      <dgm:t>
        <a:bodyPr/>
        <a:lstStyle/>
        <a:p>
          <a:endParaRPr lang="en-US"/>
        </a:p>
      </dgm:t>
    </dgm:pt>
    <dgm:pt modelId="{FA919677-0308-4FC7-B58F-3FB45FEF9052}">
      <dgm:prSet/>
      <dgm:spPr/>
      <dgm:t>
        <a:bodyPr/>
        <a:lstStyle/>
        <a:p>
          <a:r>
            <a:rPr lang="en-US" dirty="0"/>
            <a:t>We introduced a structured way of looking at polypharmacy in the elderly </a:t>
          </a:r>
        </a:p>
      </dgm:t>
    </dgm:pt>
    <dgm:pt modelId="{7DF45BD1-0CD9-4AAB-9219-56AEBCE72633}" type="parTrans" cxnId="{076561B4-D1A3-4354-9E9C-132B026041BE}">
      <dgm:prSet/>
      <dgm:spPr/>
      <dgm:t>
        <a:bodyPr/>
        <a:lstStyle/>
        <a:p>
          <a:endParaRPr lang="en-US"/>
        </a:p>
      </dgm:t>
    </dgm:pt>
    <dgm:pt modelId="{16D5B243-CEA3-4FE1-A9F0-E871B068A1DF}" type="sibTrans" cxnId="{076561B4-D1A3-4354-9E9C-132B026041BE}">
      <dgm:prSet/>
      <dgm:spPr/>
      <dgm:t>
        <a:bodyPr/>
        <a:lstStyle/>
        <a:p>
          <a:endParaRPr lang="en-US"/>
        </a:p>
      </dgm:t>
    </dgm:pt>
    <dgm:pt modelId="{6475AED1-215A-5C4A-8AF3-E437C8E9F9F1}" type="pres">
      <dgm:prSet presAssocID="{561EBECE-4846-4DC2-A4C2-E83DDED1AE33}" presName="diagram" presStyleCnt="0">
        <dgm:presLayoutVars>
          <dgm:dir/>
          <dgm:resizeHandles val="exact"/>
        </dgm:presLayoutVars>
      </dgm:prSet>
      <dgm:spPr/>
      <dgm:t>
        <a:bodyPr/>
        <a:lstStyle/>
        <a:p>
          <a:endParaRPr lang="en-US"/>
        </a:p>
      </dgm:t>
    </dgm:pt>
    <dgm:pt modelId="{E3BCEEFA-A76E-FB4F-9400-8828D9AAFD34}" type="pres">
      <dgm:prSet presAssocID="{8B5D509D-7CF6-4E88-8FC4-3668C31B9C3E}" presName="node" presStyleLbl="node1" presStyleIdx="0" presStyleCnt="7">
        <dgm:presLayoutVars>
          <dgm:bulletEnabled val="1"/>
        </dgm:presLayoutVars>
      </dgm:prSet>
      <dgm:spPr/>
      <dgm:t>
        <a:bodyPr/>
        <a:lstStyle/>
        <a:p>
          <a:endParaRPr lang="en-US"/>
        </a:p>
      </dgm:t>
    </dgm:pt>
    <dgm:pt modelId="{0FD1007B-F77E-C942-9E1D-CE2DF1E03E6D}" type="pres">
      <dgm:prSet presAssocID="{71E01620-B2E8-49AA-8EB3-22FE8B2AD554}" presName="sibTrans" presStyleCnt="0"/>
      <dgm:spPr/>
    </dgm:pt>
    <dgm:pt modelId="{0709E4AC-7E08-1849-80A9-57D791DBA4FE}" type="pres">
      <dgm:prSet presAssocID="{F1053E9A-8B31-478F-9408-70B399C0FE76}" presName="node" presStyleLbl="node1" presStyleIdx="1" presStyleCnt="7">
        <dgm:presLayoutVars>
          <dgm:bulletEnabled val="1"/>
        </dgm:presLayoutVars>
      </dgm:prSet>
      <dgm:spPr/>
      <dgm:t>
        <a:bodyPr/>
        <a:lstStyle/>
        <a:p>
          <a:endParaRPr lang="en-US"/>
        </a:p>
      </dgm:t>
    </dgm:pt>
    <dgm:pt modelId="{34F9743A-42C8-ED4A-A5FB-C4DA2F6FAA8D}" type="pres">
      <dgm:prSet presAssocID="{1A373BF5-8AB6-4BD9-BD53-DB5573983D32}" presName="sibTrans" presStyleCnt="0"/>
      <dgm:spPr/>
    </dgm:pt>
    <dgm:pt modelId="{5480D9C7-035D-4041-BF5D-78B64D70FA47}" type="pres">
      <dgm:prSet presAssocID="{0B1E3DFB-ADC1-4B64-9AC7-5BB004EC8487}" presName="node" presStyleLbl="node1" presStyleIdx="2" presStyleCnt="7">
        <dgm:presLayoutVars>
          <dgm:bulletEnabled val="1"/>
        </dgm:presLayoutVars>
      </dgm:prSet>
      <dgm:spPr/>
      <dgm:t>
        <a:bodyPr/>
        <a:lstStyle/>
        <a:p>
          <a:endParaRPr lang="en-US"/>
        </a:p>
      </dgm:t>
    </dgm:pt>
    <dgm:pt modelId="{9A156805-1061-B247-B776-173E99CC495D}" type="pres">
      <dgm:prSet presAssocID="{D0CAB3EB-E3BC-4761-A755-B659829D66E0}" presName="sibTrans" presStyleCnt="0"/>
      <dgm:spPr/>
    </dgm:pt>
    <dgm:pt modelId="{DC4F24D2-8C17-C743-880D-A1F0ED1A65DA}" type="pres">
      <dgm:prSet presAssocID="{785857A3-DE87-43CC-80AE-504D24D07B01}" presName="node" presStyleLbl="node1" presStyleIdx="3" presStyleCnt="7">
        <dgm:presLayoutVars>
          <dgm:bulletEnabled val="1"/>
        </dgm:presLayoutVars>
      </dgm:prSet>
      <dgm:spPr/>
      <dgm:t>
        <a:bodyPr/>
        <a:lstStyle/>
        <a:p>
          <a:endParaRPr lang="en-US"/>
        </a:p>
      </dgm:t>
    </dgm:pt>
    <dgm:pt modelId="{6CB25A03-CA77-4E4B-9C97-8B4FFD69CFAA}" type="pres">
      <dgm:prSet presAssocID="{F63BD437-E1F0-4FB5-9A11-D6B646ADB22C}" presName="sibTrans" presStyleCnt="0"/>
      <dgm:spPr/>
    </dgm:pt>
    <dgm:pt modelId="{40AF22AF-49B2-B84C-8A26-75F8FD84F44E}" type="pres">
      <dgm:prSet presAssocID="{35F8E359-60F1-4ACB-949D-5FA7A38EA143}" presName="node" presStyleLbl="node1" presStyleIdx="4" presStyleCnt="7">
        <dgm:presLayoutVars>
          <dgm:bulletEnabled val="1"/>
        </dgm:presLayoutVars>
      </dgm:prSet>
      <dgm:spPr/>
      <dgm:t>
        <a:bodyPr/>
        <a:lstStyle/>
        <a:p>
          <a:endParaRPr lang="en-US"/>
        </a:p>
      </dgm:t>
    </dgm:pt>
    <dgm:pt modelId="{DDB7D39C-8A7A-D646-9E1A-D82FA22C6188}" type="pres">
      <dgm:prSet presAssocID="{4340A54D-59B8-472E-8091-D2D67AB27CF3}" presName="sibTrans" presStyleCnt="0"/>
      <dgm:spPr/>
    </dgm:pt>
    <dgm:pt modelId="{84E16DD5-5778-A14E-962B-EF788496D4FF}" type="pres">
      <dgm:prSet presAssocID="{26E320F3-5829-42BD-8667-331252E6F348}" presName="node" presStyleLbl="node1" presStyleIdx="5" presStyleCnt="7">
        <dgm:presLayoutVars>
          <dgm:bulletEnabled val="1"/>
        </dgm:presLayoutVars>
      </dgm:prSet>
      <dgm:spPr/>
      <dgm:t>
        <a:bodyPr/>
        <a:lstStyle/>
        <a:p>
          <a:endParaRPr lang="en-US"/>
        </a:p>
      </dgm:t>
    </dgm:pt>
    <dgm:pt modelId="{683D2529-B4CE-A540-B5C1-EC52C8DD144B}" type="pres">
      <dgm:prSet presAssocID="{6A0C91C8-9550-482B-A60B-F6C9954B3B1C}" presName="sibTrans" presStyleCnt="0"/>
      <dgm:spPr/>
    </dgm:pt>
    <dgm:pt modelId="{F6459B08-DB0A-D641-B4A3-D8C59564BAA3}" type="pres">
      <dgm:prSet presAssocID="{FA919677-0308-4FC7-B58F-3FB45FEF9052}" presName="node" presStyleLbl="node1" presStyleIdx="6" presStyleCnt="7">
        <dgm:presLayoutVars>
          <dgm:bulletEnabled val="1"/>
        </dgm:presLayoutVars>
      </dgm:prSet>
      <dgm:spPr/>
      <dgm:t>
        <a:bodyPr/>
        <a:lstStyle/>
        <a:p>
          <a:endParaRPr lang="en-US"/>
        </a:p>
      </dgm:t>
    </dgm:pt>
  </dgm:ptLst>
  <dgm:cxnLst>
    <dgm:cxn modelId="{567646BC-1091-481E-8F2A-371740AA94FF}" type="presOf" srcId="{8B5D509D-7CF6-4E88-8FC4-3668C31B9C3E}" destId="{E3BCEEFA-A76E-FB4F-9400-8828D9AAFD34}" srcOrd="0" destOrd="0" presId="urn:microsoft.com/office/officeart/2005/8/layout/default"/>
    <dgm:cxn modelId="{D4149673-08F6-4667-9909-EDC6712DF71A}" type="presOf" srcId="{561EBECE-4846-4DC2-A4C2-E83DDED1AE33}" destId="{6475AED1-215A-5C4A-8AF3-E437C8E9F9F1}" srcOrd="0" destOrd="0" presId="urn:microsoft.com/office/officeart/2005/8/layout/default"/>
    <dgm:cxn modelId="{8E1B2A55-E01A-452C-9279-7C9C66851953}" srcId="{561EBECE-4846-4DC2-A4C2-E83DDED1AE33}" destId="{8B5D509D-7CF6-4E88-8FC4-3668C31B9C3E}" srcOrd="0" destOrd="0" parTransId="{BC2BBEBB-1938-449F-956D-F372F58196C0}" sibTransId="{71E01620-B2E8-49AA-8EB3-22FE8B2AD554}"/>
    <dgm:cxn modelId="{7DF53CBE-638E-4B0E-97A3-6334C6628B32}" srcId="{561EBECE-4846-4DC2-A4C2-E83DDED1AE33}" destId="{785857A3-DE87-43CC-80AE-504D24D07B01}" srcOrd="3" destOrd="0" parTransId="{83F7428E-5C15-4B71-A0ED-B03540024806}" sibTransId="{F63BD437-E1F0-4FB5-9A11-D6B646ADB22C}"/>
    <dgm:cxn modelId="{4B5FD1AE-AF2C-4D0A-9467-2AEE4021A2CB}" srcId="{561EBECE-4846-4DC2-A4C2-E83DDED1AE33}" destId="{0B1E3DFB-ADC1-4B64-9AC7-5BB004EC8487}" srcOrd="2" destOrd="0" parTransId="{59ED9AE3-7206-417D-8BFC-D875347A2B19}" sibTransId="{D0CAB3EB-E3BC-4761-A755-B659829D66E0}"/>
    <dgm:cxn modelId="{964D7514-E00F-4F54-AD0B-1F709E13F120}" type="presOf" srcId="{26E320F3-5829-42BD-8667-331252E6F348}" destId="{84E16DD5-5778-A14E-962B-EF788496D4FF}" srcOrd="0" destOrd="0" presId="urn:microsoft.com/office/officeart/2005/8/layout/default"/>
    <dgm:cxn modelId="{F352455C-896B-4BCD-8A12-D1D4DE64E174}" type="presOf" srcId="{785857A3-DE87-43CC-80AE-504D24D07B01}" destId="{DC4F24D2-8C17-C743-880D-A1F0ED1A65DA}" srcOrd="0" destOrd="0" presId="urn:microsoft.com/office/officeart/2005/8/layout/default"/>
    <dgm:cxn modelId="{3DD2E6D3-8FFA-4E75-A992-B8EFE63B3C3A}" type="presOf" srcId="{F1053E9A-8B31-478F-9408-70B399C0FE76}" destId="{0709E4AC-7E08-1849-80A9-57D791DBA4FE}" srcOrd="0" destOrd="0" presId="urn:microsoft.com/office/officeart/2005/8/layout/default"/>
    <dgm:cxn modelId="{64E761D9-B592-432C-BD0D-DB48C8D7AF3C}" srcId="{561EBECE-4846-4DC2-A4C2-E83DDED1AE33}" destId="{26E320F3-5829-42BD-8667-331252E6F348}" srcOrd="5" destOrd="0" parTransId="{08279406-0EAE-41A6-800C-A3916D89651B}" sibTransId="{6A0C91C8-9550-482B-A60B-F6C9954B3B1C}"/>
    <dgm:cxn modelId="{C9B0CB2A-D2C9-4273-BB93-DE9DA31076B3}" type="presOf" srcId="{35F8E359-60F1-4ACB-949D-5FA7A38EA143}" destId="{40AF22AF-49B2-B84C-8A26-75F8FD84F44E}" srcOrd="0" destOrd="0" presId="urn:microsoft.com/office/officeart/2005/8/layout/default"/>
    <dgm:cxn modelId="{7091865F-DA32-4BD1-8609-EBF168348CF6}" type="presOf" srcId="{FA919677-0308-4FC7-B58F-3FB45FEF9052}" destId="{F6459B08-DB0A-D641-B4A3-D8C59564BAA3}" srcOrd="0" destOrd="0" presId="urn:microsoft.com/office/officeart/2005/8/layout/default"/>
    <dgm:cxn modelId="{076561B4-D1A3-4354-9E9C-132B026041BE}" srcId="{561EBECE-4846-4DC2-A4C2-E83DDED1AE33}" destId="{FA919677-0308-4FC7-B58F-3FB45FEF9052}" srcOrd="6" destOrd="0" parTransId="{7DF45BD1-0CD9-4AAB-9219-56AEBCE72633}" sibTransId="{16D5B243-CEA3-4FE1-A9F0-E871B068A1DF}"/>
    <dgm:cxn modelId="{4537A488-57AF-4629-9531-AABF7D404971}" srcId="{561EBECE-4846-4DC2-A4C2-E83DDED1AE33}" destId="{35F8E359-60F1-4ACB-949D-5FA7A38EA143}" srcOrd="4" destOrd="0" parTransId="{88F76EF6-8419-42A1-8414-FDBBF3EA6CE5}" sibTransId="{4340A54D-59B8-472E-8091-D2D67AB27CF3}"/>
    <dgm:cxn modelId="{D65044C1-5C68-438E-8836-7C6B76D245BA}" type="presOf" srcId="{0B1E3DFB-ADC1-4B64-9AC7-5BB004EC8487}" destId="{5480D9C7-035D-4041-BF5D-78B64D70FA47}" srcOrd="0" destOrd="0" presId="urn:microsoft.com/office/officeart/2005/8/layout/default"/>
    <dgm:cxn modelId="{74266346-BCE9-4D2F-8F89-DFC0C926995C}" srcId="{561EBECE-4846-4DC2-A4C2-E83DDED1AE33}" destId="{F1053E9A-8B31-478F-9408-70B399C0FE76}" srcOrd="1" destOrd="0" parTransId="{627443D4-ABFB-4DFA-B774-4044612A5B2B}" sibTransId="{1A373BF5-8AB6-4BD9-BD53-DB5573983D32}"/>
    <dgm:cxn modelId="{C2D99337-DCC7-4553-B777-C48866CFC718}" type="presParOf" srcId="{6475AED1-215A-5C4A-8AF3-E437C8E9F9F1}" destId="{E3BCEEFA-A76E-FB4F-9400-8828D9AAFD34}" srcOrd="0" destOrd="0" presId="urn:microsoft.com/office/officeart/2005/8/layout/default"/>
    <dgm:cxn modelId="{CF4FC4DD-961F-4A74-A089-744478991D40}" type="presParOf" srcId="{6475AED1-215A-5C4A-8AF3-E437C8E9F9F1}" destId="{0FD1007B-F77E-C942-9E1D-CE2DF1E03E6D}" srcOrd="1" destOrd="0" presId="urn:microsoft.com/office/officeart/2005/8/layout/default"/>
    <dgm:cxn modelId="{5D120CAE-1AC7-4D2D-8BC3-586201708DB1}" type="presParOf" srcId="{6475AED1-215A-5C4A-8AF3-E437C8E9F9F1}" destId="{0709E4AC-7E08-1849-80A9-57D791DBA4FE}" srcOrd="2" destOrd="0" presId="urn:microsoft.com/office/officeart/2005/8/layout/default"/>
    <dgm:cxn modelId="{CFAB36F5-5719-441E-9F35-E03ED27F95D4}" type="presParOf" srcId="{6475AED1-215A-5C4A-8AF3-E437C8E9F9F1}" destId="{34F9743A-42C8-ED4A-A5FB-C4DA2F6FAA8D}" srcOrd="3" destOrd="0" presId="urn:microsoft.com/office/officeart/2005/8/layout/default"/>
    <dgm:cxn modelId="{A76EC70B-73E6-479E-9BA5-E7E98862B18E}" type="presParOf" srcId="{6475AED1-215A-5C4A-8AF3-E437C8E9F9F1}" destId="{5480D9C7-035D-4041-BF5D-78B64D70FA47}" srcOrd="4" destOrd="0" presId="urn:microsoft.com/office/officeart/2005/8/layout/default"/>
    <dgm:cxn modelId="{0F4D8303-241F-4F5D-9F47-25E98E486B18}" type="presParOf" srcId="{6475AED1-215A-5C4A-8AF3-E437C8E9F9F1}" destId="{9A156805-1061-B247-B776-173E99CC495D}" srcOrd="5" destOrd="0" presId="urn:microsoft.com/office/officeart/2005/8/layout/default"/>
    <dgm:cxn modelId="{257EDA1A-8454-4707-978B-E4B5441C0E91}" type="presParOf" srcId="{6475AED1-215A-5C4A-8AF3-E437C8E9F9F1}" destId="{DC4F24D2-8C17-C743-880D-A1F0ED1A65DA}" srcOrd="6" destOrd="0" presId="urn:microsoft.com/office/officeart/2005/8/layout/default"/>
    <dgm:cxn modelId="{ADEEE9F5-EF8E-44A6-952F-96AAA4D9C2DE}" type="presParOf" srcId="{6475AED1-215A-5C4A-8AF3-E437C8E9F9F1}" destId="{6CB25A03-CA77-4E4B-9C97-8B4FFD69CFAA}" srcOrd="7" destOrd="0" presId="urn:microsoft.com/office/officeart/2005/8/layout/default"/>
    <dgm:cxn modelId="{5D60670E-635E-480C-A495-97135D16EE77}" type="presParOf" srcId="{6475AED1-215A-5C4A-8AF3-E437C8E9F9F1}" destId="{40AF22AF-49B2-B84C-8A26-75F8FD84F44E}" srcOrd="8" destOrd="0" presId="urn:microsoft.com/office/officeart/2005/8/layout/default"/>
    <dgm:cxn modelId="{44F7B230-A6AA-46FF-959F-9052C37C165B}" type="presParOf" srcId="{6475AED1-215A-5C4A-8AF3-E437C8E9F9F1}" destId="{DDB7D39C-8A7A-D646-9E1A-D82FA22C6188}" srcOrd="9" destOrd="0" presId="urn:microsoft.com/office/officeart/2005/8/layout/default"/>
    <dgm:cxn modelId="{8C44347B-7D64-4340-A82F-93BF0ECC24A7}" type="presParOf" srcId="{6475AED1-215A-5C4A-8AF3-E437C8E9F9F1}" destId="{84E16DD5-5778-A14E-962B-EF788496D4FF}" srcOrd="10" destOrd="0" presId="urn:microsoft.com/office/officeart/2005/8/layout/default"/>
    <dgm:cxn modelId="{D478EFA6-7ABD-47CD-93C2-702F7B40EFE4}" type="presParOf" srcId="{6475AED1-215A-5C4A-8AF3-E437C8E9F9F1}" destId="{683D2529-B4CE-A540-B5C1-EC52C8DD144B}" srcOrd="11" destOrd="0" presId="urn:microsoft.com/office/officeart/2005/8/layout/default"/>
    <dgm:cxn modelId="{7A65AEAD-2297-4802-B6D1-DFBE75D7C4C0}" type="presParOf" srcId="{6475AED1-215A-5C4A-8AF3-E437C8E9F9F1}" destId="{F6459B08-DB0A-D641-B4A3-D8C59564BAA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E8653E-7CA3-4A6E-9ADC-37EE591852E5}"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6DEF2E27-7BEA-4046-84F7-B8CCAAC32B51}">
      <dgm:prSet/>
      <dgm:spPr/>
      <dgm:t>
        <a:bodyPr/>
        <a:lstStyle/>
        <a:p>
          <a:r>
            <a:rPr lang="en-US"/>
            <a:t>‘These Sessions helped me to organize my ideas in a systematic way’</a:t>
          </a:r>
        </a:p>
      </dgm:t>
    </dgm:pt>
    <dgm:pt modelId="{B0AC0E71-A4CD-4AE4-9F27-281A436E4E3A}" type="parTrans" cxnId="{B6266041-348F-46CB-9056-5D689ED3ACD4}">
      <dgm:prSet/>
      <dgm:spPr/>
      <dgm:t>
        <a:bodyPr/>
        <a:lstStyle/>
        <a:p>
          <a:endParaRPr lang="en-US"/>
        </a:p>
      </dgm:t>
    </dgm:pt>
    <dgm:pt modelId="{39B8CA72-9C16-470B-B1FA-06E3CAE39167}" type="sibTrans" cxnId="{B6266041-348F-46CB-9056-5D689ED3ACD4}">
      <dgm:prSet/>
      <dgm:spPr/>
      <dgm:t>
        <a:bodyPr/>
        <a:lstStyle/>
        <a:p>
          <a:endParaRPr lang="en-US"/>
        </a:p>
      </dgm:t>
    </dgm:pt>
    <dgm:pt modelId="{152F8796-D5A3-4696-86D5-80B488A602C0}">
      <dgm:prSet/>
      <dgm:spPr/>
      <dgm:t>
        <a:bodyPr/>
        <a:lstStyle/>
        <a:p>
          <a:r>
            <a:rPr lang="en-US"/>
            <a:t>‘They gave me the courage to take decisions with confidence’</a:t>
          </a:r>
        </a:p>
      </dgm:t>
    </dgm:pt>
    <dgm:pt modelId="{36B332BE-CF08-4357-9199-C4C6945C79C8}" type="parTrans" cxnId="{05A85973-5BEA-4144-B75F-1D02EB2AFC7F}">
      <dgm:prSet/>
      <dgm:spPr/>
      <dgm:t>
        <a:bodyPr/>
        <a:lstStyle/>
        <a:p>
          <a:endParaRPr lang="en-US"/>
        </a:p>
      </dgm:t>
    </dgm:pt>
    <dgm:pt modelId="{37412997-9919-4CF3-9CF0-853A0D265191}" type="sibTrans" cxnId="{05A85973-5BEA-4144-B75F-1D02EB2AFC7F}">
      <dgm:prSet/>
      <dgm:spPr/>
      <dgm:t>
        <a:bodyPr/>
        <a:lstStyle/>
        <a:p>
          <a:endParaRPr lang="en-US"/>
        </a:p>
      </dgm:t>
    </dgm:pt>
    <dgm:pt modelId="{B8E66179-63DC-48C3-B708-286FC2379805}">
      <dgm:prSet/>
      <dgm:spPr/>
      <dgm:t>
        <a:bodyPr/>
        <a:lstStyle/>
        <a:p>
          <a:r>
            <a:rPr lang="en-US"/>
            <a:t>‘They helped simplify cases that I thought were hard’ </a:t>
          </a:r>
        </a:p>
      </dgm:t>
    </dgm:pt>
    <dgm:pt modelId="{128389FA-EAA2-475D-8508-DB3BB430B101}" type="parTrans" cxnId="{C8F1F192-FB1F-47CE-B56C-3DF0B5A932C5}">
      <dgm:prSet/>
      <dgm:spPr/>
      <dgm:t>
        <a:bodyPr/>
        <a:lstStyle/>
        <a:p>
          <a:endParaRPr lang="en-US"/>
        </a:p>
      </dgm:t>
    </dgm:pt>
    <dgm:pt modelId="{8A850028-B86A-45FD-BCAF-23D8E7057900}" type="sibTrans" cxnId="{C8F1F192-FB1F-47CE-B56C-3DF0B5A932C5}">
      <dgm:prSet/>
      <dgm:spPr/>
      <dgm:t>
        <a:bodyPr/>
        <a:lstStyle/>
        <a:p>
          <a:endParaRPr lang="en-US"/>
        </a:p>
      </dgm:t>
    </dgm:pt>
    <dgm:pt modelId="{B66B57D1-5067-4152-826B-F8372A21FFE4}">
      <dgm:prSet/>
      <dgm:spPr/>
      <dgm:t>
        <a:bodyPr/>
        <a:lstStyle/>
        <a:p>
          <a:r>
            <a:rPr lang="en-US" dirty="0"/>
            <a:t>‘I learned how to deal with polypharmacy’ </a:t>
          </a:r>
        </a:p>
      </dgm:t>
    </dgm:pt>
    <dgm:pt modelId="{24168C3D-5B71-419B-BD24-0A850745E86A}" type="parTrans" cxnId="{06D85E1C-A2F8-482A-84F8-C08F8C7C4CFF}">
      <dgm:prSet/>
      <dgm:spPr/>
      <dgm:t>
        <a:bodyPr/>
        <a:lstStyle/>
        <a:p>
          <a:endParaRPr lang="en-US"/>
        </a:p>
      </dgm:t>
    </dgm:pt>
    <dgm:pt modelId="{EEAA2351-955C-40D0-8D8A-81F34F02B683}" type="sibTrans" cxnId="{06D85E1C-A2F8-482A-84F8-C08F8C7C4CFF}">
      <dgm:prSet/>
      <dgm:spPr/>
      <dgm:t>
        <a:bodyPr/>
        <a:lstStyle/>
        <a:p>
          <a:endParaRPr lang="en-US"/>
        </a:p>
      </dgm:t>
    </dgm:pt>
    <dgm:pt modelId="{5906771E-00E4-3A4D-B0A9-AECB4B4A0358}" type="pres">
      <dgm:prSet presAssocID="{9FE8653E-7CA3-4A6E-9ADC-37EE591852E5}" presName="vert0" presStyleCnt="0">
        <dgm:presLayoutVars>
          <dgm:dir/>
          <dgm:animOne val="branch"/>
          <dgm:animLvl val="lvl"/>
        </dgm:presLayoutVars>
      </dgm:prSet>
      <dgm:spPr/>
      <dgm:t>
        <a:bodyPr/>
        <a:lstStyle/>
        <a:p>
          <a:endParaRPr lang="en-US"/>
        </a:p>
      </dgm:t>
    </dgm:pt>
    <dgm:pt modelId="{07D9859B-87B0-2A41-84DA-6EB5CAED8164}" type="pres">
      <dgm:prSet presAssocID="{6DEF2E27-7BEA-4046-84F7-B8CCAAC32B51}" presName="thickLine" presStyleLbl="alignNode1" presStyleIdx="0" presStyleCnt="4"/>
      <dgm:spPr/>
    </dgm:pt>
    <dgm:pt modelId="{804CACD1-B397-F540-B232-13121082AD05}" type="pres">
      <dgm:prSet presAssocID="{6DEF2E27-7BEA-4046-84F7-B8CCAAC32B51}" presName="horz1" presStyleCnt="0"/>
      <dgm:spPr/>
    </dgm:pt>
    <dgm:pt modelId="{F2E52DAC-5D43-7148-80F2-AAC5C041642E}" type="pres">
      <dgm:prSet presAssocID="{6DEF2E27-7BEA-4046-84F7-B8CCAAC32B51}" presName="tx1" presStyleLbl="revTx" presStyleIdx="0" presStyleCnt="4"/>
      <dgm:spPr/>
      <dgm:t>
        <a:bodyPr/>
        <a:lstStyle/>
        <a:p>
          <a:endParaRPr lang="en-US"/>
        </a:p>
      </dgm:t>
    </dgm:pt>
    <dgm:pt modelId="{EDB70BBD-F1A0-C447-B721-7E1B8F6D61E6}" type="pres">
      <dgm:prSet presAssocID="{6DEF2E27-7BEA-4046-84F7-B8CCAAC32B51}" presName="vert1" presStyleCnt="0"/>
      <dgm:spPr/>
    </dgm:pt>
    <dgm:pt modelId="{EEC63D27-A495-5D48-8A71-77D75676A95C}" type="pres">
      <dgm:prSet presAssocID="{152F8796-D5A3-4696-86D5-80B488A602C0}" presName="thickLine" presStyleLbl="alignNode1" presStyleIdx="1" presStyleCnt="4"/>
      <dgm:spPr/>
    </dgm:pt>
    <dgm:pt modelId="{34CC75A9-9A9E-0345-8CFC-B52D76E4D463}" type="pres">
      <dgm:prSet presAssocID="{152F8796-D5A3-4696-86D5-80B488A602C0}" presName="horz1" presStyleCnt="0"/>
      <dgm:spPr/>
    </dgm:pt>
    <dgm:pt modelId="{746C262B-BD7E-7240-A688-735CD16667C3}" type="pres">
      <dgm:prSet presAssocID="{152F8796-D5A3-4696-86D5-80B488A602C0}" presName="tx1" presStyleLbl="revTx" presStyleIdx="1" presStyleCnt="4"/>
      <dgm:spPr/>
      <dgm:t>
        <a:bodyPr/>
        <a:lstStyle/>
        <a:p>
          <a:endParaRPr lang="en-US"/>
        </a:p>
      </dgm:t>
    </dgm:pt>
    <dgm:pt modelId="{EF68074F-9DBA-A84B-9969-9D8ACD98A979}" type="pres">
      <dgm:prSet presAssocID="{152F8796-D5A3-4696-86D5-80B488A602C0}" presName="vert1" presStyleCnt="0"/>
      <dgm:spPr/>
    </dgm:pt>
    <dgm:pt modelId="{69C9506F-8659-3A48-8608-107A05A83FC9}" type="pres">
      <dgm:prSet presAssocID="{B8E66179-63DC-48C3-B708-286FC2379805}" presName="thickLine" presStyleLbl="alignNode1" presStyleIdx="2" presStyleCnt="4"/>
      <dgm:spPr/>
    </dgm:pt>
    <dgm:pt modelId="{2A0CC737-6A6D-4940-900F-F421B1F0871E}" type="pres">
      <dgm:prSet presAssocID="{B8E66179-63DC-48C3-B708-286FC2379805}" presName="horz1" presStyleCnt="0"/>
      <dgm:spPr/>
    </dgm:pt>
    <dgm:pt modelId="{5D8AB205-EE6E-F445-9848-4DA7521EA76A}" type="pres">
      <dgm:prSet presAssocID="{B8E66179-63DC-48C3-B708-286FC2379805}" presName="tx1" presStyleLbl="revTx" presStyleIdx="2" presStyleCnt="4"/>
      <dgm:spPr/>
      <dgm:t>
        <a:bodyPr/>
        <a:lstStyle/>
        <a:p>
          <a:endParaRPr lang="en-US"/>
        </a:p>
      </dgm:t>
    </dgm:pt>
    <dgm:pt modelId="{87ABB8B3-AA0B-B047-9C26-EDA56636BD66}" type="pres">
      <dgm:prSet presAssocID="{B8E66179-63DC-48C3-B708-286FC2379805}" presName="vert1" presStyleCnt="0"/>
      <dgm:spPr/>
    </dgm:pt>
    <dgm:pt modelId="{7B7DEB8E-EF63-AC43-8584-8B33A1B2850B}" type="pres">
      <dgm:prSet presAssocID="{B66B57D1-5067-4152-826B-F8372A21FFE4}" presName="thickLine" presStyleLbl="alignNode1" presStyleIdx="3" presStyleCnt="4"/>
      <dgm:spPr/>
    </dgm:pt>
    <dgm:pt modelId="{D1B27713-698A-F248-869A-69E02E232BA7}" type="pres">
      <dgm:prSet presAssocID="{B66B57D1-5067-4152-826B-F8372A21FFE4}" presName="horz1" presStyleCnt="0"/>
      <dgm:spPr/>
    </dgm:pt>
    <dgm:pt modelId="{A135B29B-A57C-5549-A1FF-FB11EA027D65}" type="pres">
      <dgm:prSet presAssocID="{B66B57D1-5067-4152-826B-F8372A21FFE4}" presName="tx1" presStyleLbl="revTx" presStyleIdx="3" presStyleCnt="4"/>
      <dgm:spPr/>
      <dgm:t>
        <a:bodyPr/>
        <a:lstStyle/>
        <a:p>
          <a:endParaRPr lang="en-US"/>
        </a:p>
      </dgm:t>
    </dgm:pt>
    <dgm:pt modelId="{2A6B95E3-BD8C-0E41-97CD-A591FFF1652A}" type="pres">
      <dgm:prSet presAssocID="{B66B57D1-5067-4152-826B-F8372A21FFE4}" presName="vert1" presStyleCnt="0"/>
      <dgm:spPr/>
    </dgm:pt>
  </dgm:ptLst>
  <dgm:cxnLst>
    <dgm:cxn modelId="{05A85973-5BEA-4144-B75F-1D02EB2AFC7F}" srcId="{9FE8653E-7CA3-4A6E-9ADC-37EE591852E5}" destId="{152F8796-D5A3-4696-86D5-80B488A602C0}" srcOrd="1" destOrd="0" parTransId="{36B332BE-CF08-4357-9199-C4C6945C79C8}" sibTransId="{37412997-9919-4CF3-9CF0-853A0D265191}"/>
    <dgm:cxn modelId="{06D85E1C-A2F8-482A-84F8-C08F8C7C4CFF}" srcId="{9FE8653E-7CA3-4A6E-9ADC-37EE591852E5}" destId="{B66B57D1-5067-4152-826B-F8372A21FFE4}" srcOrd="3" destOrd="0" parTransId="{24168C3D-5B71-419B-BD24-0A850745E86A}" sibTransId="{EEAA2351-955C-40D0-8D8A-81F34F02B683}"/>
    <dgm:cxn modelId="{C8F1F192-FB1F-47CE-B56C-3DF0B5A932C5}" srcId="{9FE8653E-7CA3-4A6E-9ADC-37EE591852E5}" destId="{B8E66179-63DC-48C3-B708-286FC2379805}" srcOrd="2" destOrd="0" parTransId="{128389FA-EAA2-475D-8508-DB3BB430B101}" sibTransId="{8A850028-B86A-45FD-BCAF-23D8E7057900}"/>
    <dgm:cxn modelId="{68DB3A3E-97EF-4817-8F16-A9C538C8B778}" type="presOf" srcId="{B66B57D1-5067-4152-826B-F8372A21FFE4}" destId="{A135B29B-A57C-5549-A1FF-FB11EA027D65}" srcOrd="0" destOrd="0" presId="urn:microsoft.com/office/officeart/2008/layout/LinedList"/>
    <dgm:cxn modelId="{B6266041-348F-46CB-9056-5D689ED3ACD4}" srcId="{9FE8653E-7CA3-4A6E-9ADC-37EE591852E5}" destId="{6DEF2E27-7BEA-4046-84F7-B8CCAAC32B51}" srcOrd="0" destOrd="0" parTransId="{B0AC0E71-A4CD-4AE4-9F27-281A436E4E3A}" sibTransId="{39B8CA72-9C16-470B-B1FA-06E3CAE39167}"/>
    <dgm:cxn modelId="{B51A7E9E-1C3B-4941-866D-5BAC204F05DA}" type="presOf" srcId="{152F8796-D5A3-4696-86D5-80B488A602C0}" destId="{746C262B-BD7E-7240-A688-735CD16667C3}" srcOrd="0" destOrd="0" presId="urn:microsoft.com/office/officeart/2008/layout/LinedList"/>
    <dgm:cxn modelId="{A9417815-C9CC-428F-91AB-D4F9C290A26D}" type="presOf" srcId="{B8E66179-63DC-48C3-B708-286FC2379805}" destId="{5D8AB205-EE6E-F445-9848-4DA7521EA76A}" srcOrd="0" destOrd="0" presId="urn:microsoft.com/office/officeart/2008/layout/LinedList"/>
    <dgm:cxn modelId="{6A1E480A-64BC-41BF-86A2-36EBC5AFD717}" type="presOf" srcId="{9FE8653E-7CA3-4A6E-9ADC-37EE591852E5}" destId="{5906771E-00E4-3A4D-B0A9-AECB4B4A0358}" srcOrd="0" destOrd="0" presId="urn:microsoft.com/office/officeart/2008/layout/LinedList"/>
    <dgm:cxn modelId="{C44233C2-D7F3-49A6-8362-19DEB93F26F1}" type="presOf" srcId="{6DEF2E27-7BEA-4046-84F7-B8CCAAC32B51}" destId="{F2E52DAC-5D43-7148-80F2-AAC5C041642E}" srcOrd="0" destOrd="0" presId="urn:microsoft.com/office/officeart/2008/layout/LinedList"/>
    <dgm:cxn modelId="{57340A75-F840-4746-88DB-CB2CF546054E}" type="presParOf" srcId="{5906771E-00E4-3A4D-B0A9-AECB4B4A0358}" destId="{07D9859B-87B0-2A41-84DA-6EB5CAED8164}" srcOrd="0" destOrd="0" presId="urn:microsoft.com/office/officeart/2008/layout/LinedList"/>
    <dgm:cxn modelId="{F66D70E1-CC1A-49C7-97E4-C75F765863D0}" type="presParOf" srcId="{5906771E-00E4-3A4D-B0A9-AECB4B4A0358}" destId="{804CACD1-B397-F540-B232-13121082AD05}" srcOrd="1" destOrd="0" presId="urn:microsoft.com/office/officeart/2008/layout/LinedList"/>
    <dgm:cxn modelId="{633D7C79-130D-4A40-A37B-4BA3D679779F}" type="presParOf" srcId="{804CACD1-B397-F540-B232-13121082AD05}" destId="{F2E52DAC-5D43-7148-80F2-AAC5C041642E}" srcOrd="0" destOrd="0" presId="urn:microsoft.com/office/officeart/2008/layout/LinedList"/>
    <dgm:cxn modelId="{A4B9CFA6-24E0-43D4-8767-532133795BB2}" type="presParOf" srcId="{804CACD1-B397-F540-B232-13121082AD05}" destId="{EDB70BBD-F1A0-C447-B721-7E1B8F6D61E6}" srcOrd="1" destOrd="0" presId="urn:microsoft.com/office/officeart/2008/layout/LinedList"/>
    <dgm:cxn modelId="{4714D1C9-A681-40E7-B3FD-62604F3A0CC5}" type="presParOf" srcId="{5906771E-00E4-3A4D-B0A9-AECB4B4A0358}" destId="{EEC63D27-A495-5D48-8A71-77D75676A95C}" srcOrd="2" destOrd="0" presId="urn:microsoft.com/office/officeart/2008/layout/LinedList"/>
    <dgm:cxn modelId="{E2E54430-D234-4AD7-9648-2301FFE506E2}" type="presParOf" srcId="{5906771E-00E4-3A4D-B0A9-AECB4B4A0358}" destId="{34CC75A9-9A9E-0345-8CFC-B52D76E4D463}" srcOrd="3" destOrd="0" presId="urn:microsoft.com/office/officeart/2008/layout/LinedList"/>
    <dgm:cxn modelId="{02333E8A-A020-4FF8-A85C-CE9A0B16CB40}" type="presParOf" srcId="{34CC75A9-9A9E-0345-8CFC-B52D76E4D463}" destId="{746C262B-BD7E-7240-A688-735CD16667C3}" srcOrd="0" destOrd="0" presId="urn:microsoft.com/office/officeart/2008/layout/LinedList"/>
    <dgm:cxn modelId="{D1096A15-7D16-43F5-8BA3-BE349B81A154}" type="presParOf" srcId="{34CC75A9-9A9E-0345-8CFC-B52D76E4D463}" destId="{EF68074F-9DBA-A84B-9969-9D8ACD98A979}" srcOrd="1" destOrd="0" presId="urn:microsoft.com/office/officeart/2008/layout/LinedList"/>
    <dgm:cxn modelId="{7596AC59-7836-4B37-96F7-FFE53BD61514}" type="presParOf" srcId="{5906771E-00E4-3A4D-B0A9-AECB4B4A0358}" destId="{69C9506F-8659-3A48-8608-107A05A83FC9}" srcOrd="4" destOrd="0" presId="urn:microsoft.com/office/officeart/2008/layout/LinedList"/>
    <dgm:cxn modelId="{530AEC28-D4BD-4F9B-95F8-0A2DDD1D32B2}" type="presParOf" srcId="{5906771E-00E4-3A4D-B0A9-AECB4B4A0358}" destId="{2A0CC737-6A6D-4940-900F-F421B1F0871E}" srcOrd="5" destOrd="0" presId="urn:microsoft.com/office/officeart/2008/layout/LinedList"/>
    <dgm:cxn modelId="{0CCE4EA5-4916-4CD2-806B-63ABCF639AC0}" type="presParOf" srcId="{2A0CC737-6A6D-4940-900F-F421B1F0871E}" destId="{5D8AB205-EE6E-F445-9848-4DA7521EA76A}" srcOrd="0" destOrd="0" presId="urn:microsoft.com/office/officeart/2008/layout/LinedList"/>
    <dgm:cxn modelId="{D4A92D92-0DD4-453A-BB20-F53B19051D30}" type="presParOf" srcId="{2A0CC737-6A6D-4940-900F-F421B1F0871E}" destId="{87ABB8B3-AA0B-B047-9C26-EDA56636BD66}" srcOrd="1" destOrd="0" presId="urn:microsoft.com/office/officeart/2008/layout/LinedList"/>
    <dgm:cxn modelId="{54822120-32FD-4028-88E1-68796BB88332}" type="presParOf" srcId="{5906771E-00E4-3A4D-B0A9-AECB4B4A0358}" destId="{7B7DEB8E-EF63-AC43-8584-8B33A1B2850B}" srcOrd="6" destOrd="0" presId="urn:microsoft.com/office/officeart/2008/layout/LinedList"/>
    <dgm:cxn modelId="{682C0D0A-6C7A-4EBF-B41E-F0517ADBEF61}" type="presParOf" srcId="{5906771E-00E4-3A4D-B0A9-AECB4B4A0358}" destId="{D1B27713-698A-F248-869A-69E02E232BA7}" srcOrd="7" destOrd="0" presId="urn:microsoft.com/office/officeart/2008/layout/LinedList"/>
    <dgm:cxn modelId="{77275EDE-8DDA-494E-BE8E-8E28B78E12AC}" type="presParOf" srcId="{D1B27713-698A-F248-869A-69E02E232BA7}" destId="{A135B29B-A57C-5549-A1FF-FB11EA027D65}" srcOrd="0" destOrd="0" presId="urn:microsoft.com/office/officeart/2008/layout/LinedList"/>
    <dgm:cxn modelId="{053CBD44-A6C4-4795-9434-AD17AA28D672}" type="presParOf" srcId="{D1B27713-698A-F248-869A-69E02E232BA7}" destId="{2A6B95E3-BD8C-0E41-97CD-A591FFF1652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598A7-D375-4418-9D87-46311329AA5C}" type="datetimeFigureOut">
              <a:rPr lang="en-US" smtClean="0"/>
              <a:t>10/22/2021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9F744-FD9C-44F3-92AB-510D9A2A268B}" type="slidenum">
              <a:rPr lang="en-US" smtClean="0"/>
              <a:t>‹#›</a:t>
            </a:fld>
            <a:endParaRPr lang="en-US"/>
          </a:p>
        </p:txBody>
      </p:sp>
    </p:spTree>
    <p:extLst>
      <p:ext uri="{BB962C8B-B14F-4D97-AF65-F5344CB8AC3E}">
        <p14:creationId xmlns:p14="http://schemas.microsoft.com/office/powerpoint/2010/main" val="1976313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1</a:t>
            </a:fld>
            <a:endParaRPr lang="en-US"/>
          </a:p>
        </p:txBody>
      </p:sp>
    </p:spTree>
    <p:extLst>
      <p:ext uri="{BB962C8B-B14F-4D97-AF65-F5344CB8AC3E}">
        <p14:creationId xmlns:p14="http://schemas.microsoft.com/office/powerpoint/2010/main" val="1085803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kern="1200" dirty="0">
                <a:solidFill>
                  <a:schemeClr val="tx1"/>
                </a:solidFill>
                <a:effectLst/>
                <a:latin typeface="+mn-lt"/>
                <a:ea typeface="+mn-ea"/>
                <a:cs typeface="+mn-cs"/>
              </a:rPr>
              <a:t>STOPP-START</a:t>
            </a:r>
            <a:endParaRPr lang="en-GB" b="1" dirty="0">
              <a:effectLst/>
            </a:endParaRPr>
          </a:p>
          <a:p>
            <a:pPr fontAlgn="base"/>
            <a:r>
              <a:rPr lang="en-GB" b="1" dirty="0">
                <a:effectLst/>
              </a:rPr>
              <a:t>Screening Tool Of Older People's Prescriptions (STOPP)</a:t>
            </a:r>
          </a:p>
          <a:p>
            <a:pPr fontAlgn="base"/>
            <a:r>
              <a:rPr lang="en-GB" b="1" dirty="0">
                <a:effectLst/>
              </a:rPr>
              <a:t>Screening Tool to Alert to Right Treatment (START)</a:t>
            </a:r>
          </a:p>
          <a:p>
            <a:pPr marL="0" marR="0" lvl="0" indent="0" algn="l" defTabSz="914400" rtl="0" eaLnBrk="1" fontAlgn="base" latinLnBrk="0" hangingPunct="1">
              <a:lnSpc>
                <a:spcPct val="100000"/>
              </a:lnSpc>
              <a:spcBef>
                <a:spcPts val="0"/>
              </a:spcBef>
              <a:spcAft>
                <a:spcPts val="0"/>
              </a:spcAft>
              <a:buClrTx/>
              <a:buSzTx/>
              <a:buFontTx/>
              <a:buNone/>
              <a:tabLst/>
              <a:defRPr/>
            </a:pPr>
            <a:r>
              <a:rPr lang="en-GB" dirty="0">
                <a:effectLst/>
              </a:rPr>
              <a:t/>
            </a:r>
            <a:br>
              <a:rPr lang="en-GB" dirty="0">
                <a:effectLst/>
              </a:rPr>
            </a:br>
            <a:r>
              <a:rPr lang="en-US" dirty="0">
                <a:effectLst/>
              </a:rPr>
              <a:t>All Wales Medicines Strategy Group guidance for </a:t>
            </a:r>
            <a:r>
              <a:rPr lang="en-GB" sz="1200" b="0" i="0" u="none" strike="noStrike" kern="1200" dirty="0">
                <a:solidFill>
                  <a:schemeClr val="tx1"/>
                </a:solidFill>
                <a:effectLst/>
                <a:latin typeface="+mn-lt"/>
                <a:ea typeface="+mn-ea"/>
                <a:cs typeface="+mn-cs"/>
              </a:rPr>
              <a:t>Polypharmacy: Guidance for prescribing</a:t>
            </a:r>
          </a:p>
          <a:p>
            <a:pPr fontAlgn="base"/>
            <a:endParaRPr lang="en-GB" dirty="0">
              <a:effectLst/>
            </a:endParaRPr>
          </a:p>
        </p:txBody>
      </p:sp>
      <p:sp>
        <p:nvSpPr>
          <p:cNvPr id="4" name="Slide Number Placeholder 3"/>
          <p:cNvSpPr>
            <a:spLocks noGrp="1"/>
          </p:cNvSpPr>
          <p:nvPr>
            <p:ph type="sldNum" sz="quarter" idx="5"/>
          </p:nvPr>
        </p:nvSpPr>
        <p:spPr/>
        <p:txBody>
          <a:bodyPr/>
          <a:lstStyle/>
          <a:p>
            <a:fld id="{0215AECC-8FF5-204C-9FCD-AFB86876099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266735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Guidelines- less freedom to practice how you want but more standardization across practices, </a:t>
            </a:r>
          </a:p>
          <a:p>
            <a:r>
              <a:rPr lang="en-US" dirty="0"/>
              <a:t>Differences – statin therapy, ASA as primary prevention, </a:t>
            </a:r>
            <a:r>
              <a:rPr lang="en-US" dirty="0" err="1"/>
              <a:t>etc</a:t>
            </a:r>
            <a:r>
              <a:rPr lang="en-US" dirty="0"/>
              <a:t> – forces you to the evidence </a:t>
            </a:r>
          </a:p>
          <a:p>
            <a:endParaRPr lang="en-US" dirty="0"/>
          </a:p>
        </p:txBody>
      </p:sp>
      <p:sp>
        <p:nvSpPr>
          <p:cNvPr id="4" name="Slide Number Placeholder 3"/>
          <p:cNvSpPr>
            <a:spLocks noGrp="1"/>
          </p:cNvSpPr>
          <p:nvPr>
            <p:ph type="sldNum" sz="quarter" idx="5"/>
          </p:nvPr>
        </p:nvSpPr>
        <p:spPr/>
        <p:txBody>
          <a:bodyPr/>
          <a:lstStyle/>
          <a:p>
            <a:fld id="{0215AECC-8FF5-204C-9FCD-AFB868760990}"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586783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99F744-FD9C-44F3-92AB-510D9A2A268B}" type="slidenum">
              <a:rPr lang="en-US" smtClean="0"/>
              <a:t>42</a:t>
            </a:fld>
            <a:endParaRPr lang="en-US"/>
          </a:p>
        </p:txBody>
      </p:sp>
    </p:spTree>
    <p:extLst>
      <p:ext uri="{BB962C8B-B14F-4D97-AF65-F5344CB8AC3E}">
        <p14:creationId xmlns:p14="http://schemas.microsoft.com/office/powerpoint/2010/main" val="3928042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9F744-FD9C-44F3-92AB-510D9A2A268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678770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 ,ECG , BLS , ACLS , Radiology , Communication Skills , Leadership,  Mental Health, Clinical Research  …</a:t>
            </a:r>
            <a:r>
              <a:rPr lang="en-US" dirty="0" err="1"/>
              <a:t>etc</a:t>
            </a:r>
            <a:r>
              <a:rPr lang="en-US" dirty="0"/>
              <a:t> </a:t>
            </a:r>
          </a:p>
        </p:txBody>
      </p:sp>
      <p:sp>
        <p:nvSpPr>
          <p:cNvPr id="4" name="Slide Number Placeholder 3"/>
          <p:cNvSpPr>
            <a:spLocks noGrp="1"/>
          </p:cNvSpPr>
          <p:nvPr>
            <p:ph type="sldNum" sz="quarter" idx="10"/>
          </p:nvPr>
        </p:nvSpPr>
        <p:spPr/>
        <p:txBody>
          <a:bodyPr/>
          <a:lstStyle/>
          <a:p>
            <a:fld id="{04332FE4-53AD-446C-9B44-36C89E82C20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71880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 was established by Dr Samar </a:t>
            </a:r>
            <a:r>
              <a:rPr lang="en-US" dirty="0" err="1"/>
              <a:t>Musmar</a:t>
            </a:r>
            <a:r>
              <a:rPr lang="en-US" dirty="0"/>
              <a:t> </a:t>
            </a:r>
          </a:p>
          <a:p>
            <a:r>
              <a:rPr lang="en-US" dirty="0"/>
              <a:t>Was the first</a:t>
            </a:r>
            <a:r>
              <a:rPr lang="en-US" baseline="0" dirty="0"/>
              <a:t> and the only FM program in Palestine </a:t>
            </a:r>
          </a:p>
          <a:p>
            <a:r>
              <a:rPr lang="en-US" baseline="0" dirty="0"/>
              <a:t>22 have been accepted for </a:t>
            </a:r>
            <a:endParaRPr lang="en-US" dirty="0"/>
          </a:p>
          <a:p>
            <a:endParaRPr lang="en-GB" dirty="0"/>
          </a:p>
        </p:txBody>
      </p:sp>
      <p:sp>
        <p:nvSpPr>
          <p:cNvPr id="4" name="Slide Number Placeholder 3"/>
          <p:cNvSpPr>
            <a:spLocks noGrp="1"/>
          </p:cNvSpPr>
          <p:nvPr>
            <p:ph type="sldNum" sz="quarter" idx="5"/>
          </p:nvPr>
        </p:nvSpPr>
        <p:spPr/>
        <p:txBody>
          <a:bodyPr/>
          <a:lstStyle/>
          <a:p>
            <a:fld id="{4BDE88F0-178E-4842-AC25-9C0ACBD8EFB2}"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227407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 was established by Dr Samar </a:t>
            </a:r>
            <a:r>
              <a:rPr lang="en-US" dirty="0" err="1"/>
              <a:t>Musmar</a:t>
            </a:r>
            <a:r>
              <a:rPr lang="en-US" dirty="0"/>
              <a:t> </a:t>
            </a:r>
          </a:p>
          <a:p>
            <a:r>
              <a:rPr lang="en-US" dirty="0"/>
              <a:t>Was the first</a:t>
            </a:r>
            <a:r>
              <a:rPr lang="en-US" baseline="0" dirty="0"/>
              <a:t> and the only FM program in Palestine </a:t>
            </a:r>
          </a:p>
          <a:p>
            <a:r>
              <a:rPr lang="en-US" baseline="0" dirty="0"/>
              <a:t>22 have been accepted for </a:t>
            </a:r>
            <a:endParaRPr lang="en-US" dirty="0"/>
          </a:p>
          <a:p>
            <a:endParaRPr lang="en-GB" dirty="0"/>
          </a:p>
        </p:txBody>
      </p:sp>
      <p:sp>
        <p:nvSpPr>
          <p:cNvPr id="4" name="Slide Number Placeholder 3"/>
          <p:cNvSpPr>
            <a:spLocks noGrp="1"/>
          </p:cNvSpPr>
          <p:nvPr>
            <p:ph type="sldNum" sz="quarter" idx="5"/>
          </p:nvPr>
        </p:nvSpPr>
        <p:spPr/>
        <p:txBody>
          <a:bodyPr/>
          <a:lstStyle/>
          <a:p>
            <a:pPr>
              <a:defRPr/>
            </a:pPr>
            <a:fld id="{4BDE88F0-178E-4842-AC25-9C0ACBD8EFB2}" type="slidenum">
              <a:rPr lang="en-GB" smtClean="0">
                <a:solidFill>
                  <a:prstClr val="black"/>
                </a:solidFill>
              </a:rPr>
              <a:pPr>
                <a:defRPr/>
              </a:pPr>
              <a:t>11</a:t>
            </a:fld>
            <a:endParaRPr lang="en-GB" dirty="0">
              <a:solidFill>
                <a:prstClr val="black"/>
              </a:solidFill>
            </a:endParaRPr>
          </a:p>
        </p:txBody>
      </p:sp>
    </p:spTree>
    <p:extLst>
      <p:ext uri="{BB962C8B-B14F-4D97-AF65-F5344CB8AC3E}">
        <p14:creationId xmlns:p14="http://schemas.microsoft.com/office/powerpoint/2010/main" val="1387582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Cultural issues – not used to saying they don’t know</a:t>
            </a:r>
          </a:p>
          <a:p>
            <a:r>
              <a:rPr lang="en-GB" dirty="0"/>
              <a:t>Very doctor </a:t>
            </a:r>
            <a:r>
              <a:rPr lang="en-GB" dirty="0" err="1"/>
              <a:t>centered</a:t>
            </a:r>
            <a:r>
              <a:rPr lang="en-GB" dirty="0"/>
              <a:t> consulting</a:t>
            </a:r>
          </a:p>
        </p:txBody>
      </p:sp>
      <p:sp>
        <p:nvSpPr>
          <p:cNvPr id="4" name="Slide Number Placeholder 3"/>
          <p:cNvSpPr>
            <a:spLocks noGrp="1"/>
          </p:cNvSpPr>
          <p:nvPr>
            <p:ph type="sldNum" sz="quarter" idx="5"/>
          </p:nvPr>
        </p:nvSpPr>
        <p:spPr/>
        <p:txBody>
          <a:bodyPr/>
          <a:lstStyle/>
          <a:p>
            <a:fld id="{0215AECC-8FF5-204C-9FCD-AFB86876099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488438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difficult running interactive tutorials without being able to see the residents. Sometimes we would have to cancel the tutorials at the last minute because of internet connectivity or electricity blackouts.</a:t>
            </a:r>
          </a:p>
          <a:p>
            <a:r>
              <a:rPr lang="en-US" dirty="0"/>
              <a:t>Sometimes residents had to share phones and so were in public spaces like noisy resident cafes. If they were at home they would also be doing childcare. Some would have to cancel tutorials because of  last minute covid clinics. We ran the tutorials in English and sometimes they had difficulty understanding more difficult concepts. That’s when we called on Ben with his fluency in </a:t>
            </a:r>
            <a:r>
              <a:rPr lang="en-US" dirty="0" err="1"/>
              <a:t>arabic</a:t>
            </a:r>
            <a:endParaRPr lang="en-US" dirty="0"/>
          </a:p>
        </p:txBody>
      </p:sp>
      <p:sp>
        <p:nvSpPr>
          <p:cNvPr id="4" name="Slide Number Placeholder 3"/>
          <p:cNvSpPr>
            <a:spLocks noGrp="1"/>
          </p:cNvSpPr>
          <p:nvPr>
            <p:ph type="sldNum" sz="quarter" idx="5"/>
          </p:nvPr>
        </p:nvSpPr>
        <p:spPr/>
        <p:txBody>
          <a:bodyPr/>
          <a:lstStyle/>
          <a:p>
            <a:fld id="{0215AECC-8FF5-204C-9FCD-AFB86876099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932344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15AECC-8FF5-204C-9FCD-AFB86876099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256519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15AECC-8FF5-204C-9FCD-AFB86876099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493733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D3CE6E-202A-480B-BA54-5D98F99FE4DF}"/>
              </a:ext>
            </a:extLst>
          </p:cNvPr>
          <p:cNvSpPr>
            <a:spLocks noGrp="1"/>
          </p:cNvSpPr>
          <p:nvPr>
            <p:ph type="ctrTitle" hasCustomPrompt="1"/>
          </p:nvPr>
        </p:nvSpPr>
        <p:spPr>
          <a:xfrm>
            <a:off x="520700" y="1295399"/>
            <a:ext cx="7518400" cy="2214563"/>
          </a:xfrm>
        </p:spPr>
        <p:txBody>
          <a:bodyPr anchor="b"/>
          <a:lstStyle>
            <a:lvl1pPr algn="l">
              <a:defRPr sz="6000">
                <a:solidFill>
                  <a:schemeClr val="bg1"/>
                </a:solidFill>
              </a:defRPr>
            </a:lvl1pPr>
          </a:lstStyle>
          <a:p>
            <a:r>
              <a:rPr lang="en-US" dirty="0"/>
              <a:t>Title: Arial Bold, 40-60 / white</a:t>
            </a:r>
          </a:p>
        </p:txBody>
      </p:sp>
      <p:sp>
        <p:nvSpPr>
          <p:cNvPr id="3" name="Subtitle 2">
            <a:extLst>
              <a:ext uri="{FF2B5EF4-FFF2-40B4-BE49-F238E27FC236}">
                <a16:creationId xmlns="" xmlns:a16="http://schemas.microsoft.com/office/drawing/2014/main" id="{EF1FC547-C509-46CB-9E66-6AA01C27ED12}"/>
              </a:ext>
            </a:extLst>
          </p:cNvPr>
          <p:cNvSpPr>
            <a:spLocks noGrp="1"/>
          </p:cNvSpPr>
          <p:nvPr>
            <p:ph type="subTitle" idx="1" hasCustomPrompt="1"/>
          </p:nvPr>
        </p:nvSpPr>
        <p:spPr>
          <a:xfrm>
            <a:off x="520700" y="3552191"/>
            <a:ext cx="7518400" cy="1198562"/>
          </a:xfrm>
        </p:spPr>
        <p:txBody>
          <a:bodyPr anchor="b">
            <a:normAutofit/>
          </a:bodyPr>
          <a:lstStyle>
            <a:lvl1pPr marL="0" indent="0" algn="l">
              <a:buNone/>
              <a:defRPr sz="36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Arial Bold, 24-36 / orange</a:t>
            </a:r>
          </a:p>
        </p:txBody>
      </p:sp>
      <p:sp>
        <p:nvSpPr>
          <p:cNvPr id="5" name="Text Placeholder 4">
            <a:extLst>
              <a:ext uri="{FF2B5EF4-FFF2-40B4-BE49-F238E27FC236}">
                <a16:creationId xmlns="" xmlns:a16="http://schemas.microsoft.com/office/drawing/2014/main" id="{88FC5653-E33E-4AF1-9770-669F9F0F001F}"/>
              </a:ext>
            </a:extLst>
          </p:cNvPr>
          <p:cNvSpPr>
            <a:spLocks noGrp="1"/>
          </p:cNvSpPr>
          <p:nvPr>
            <p:ph type="body" sz="quarter" idx="10" hasCustomPrompt="1"/>
          </p:nvPr>
        </p:nvSpPr>
        <p:spPr>
          <a:xfrm>
            <a:off x="520700" y="4792982"/>
            <a:ext cx="7518400" cy="521968"/>
          </a:xfrm>
        </p:spPr>
        <p:txBody>
          <a:bodyPr anchor="b">
            <a:normAutofit/>
          </a:bodyPr>
          <a:lstStyle>
            <a:lvl1pPr marL="0" indent="0">
              <a:buNone/>
              <a:defRPr sz="2400">
                <a:solidFill>
                  <a:schemeClr val="bg1"/>
                </a:solidFill>
              </a:defRPr>
            </a:lvl1pPr>
          </a:lstStyle>
          <a:p>
            <a:pPr lvl="0"/>
            <a:r>
              <a:rPr lang="en-US" dirty="0"/>
              <a:t>Presenter and Date, Arial Bold, 18-24 / white</a:t>
            </a:r>
          </a:p>
        </p:txBody>
      </p:sp>
    </p:spTree>
    <p:extLst>
      <p:ext uri="{BB962C8B-B14F-4D97-AF65-F5344CB8AC3E}">
        <p14:creationId xmlns:p14="http://schemas.microsoft.com/office/powerpoint/2010/main" val="1170362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34388056-F1AF-4D00-8876-6F9D99943082}"/>
              </a:ext>
            </a:extLst>
          </p:cNvPr>
          <p:cNvSpPr>
            <a:spLocks noGrp="1"/>
          </p:cNvSpPr>
          <p:nvPr>
            <p:ph type="sldNum" sz="quarter" idx="10"/>
          </p:nvPr>
        </p:nvSpPr>
        <p:spPr>
          <a:xfrm>
            <a:off x="294968" y="6278255"/>
            <a:ext cx="403122" cy="409575"/>
          </a:xfrm>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878879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E4FF51-24AA-475C-8ED0-958F6759D5D9}"/>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 xmlns:a16="http://schemas.microsoft.com/office/drawing/2014/main" id="{DFFD707C-7F9C-4C5A-AA20-C7479542AA04}"/>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 xmlns:a16="http://schemas.microsoft.com/office/drawing/2014/main" id="{B72984DA-660F-4ACB-A870-86EA3DACE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7">
            <a:extLst>
              <a:ext uri="{FF2B5EF4-FFF2-40B4-BE49-F238E27FC236}">
                <a16:creationId xmlns="" xmlns:a16="http://schemas.microsoft.com/office/drawing/2014/main" id="{89668A8D-9152-454A-81DE-03D95A0AFD8D}"/>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1996908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130E86-6534-4FCB-9096-AF7BD6B0C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C8FC382-6BA5-49E4-8ED4-12086863D0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808A7DD-380C-4B6C-A1CE-5D348E56D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 xmlns:a16="http://schemas.microsoft.com/office/drawing/2014/main" id="{C0E1477E-6872-4DFA-8FD1-3DB0A6DA948B}"/>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134956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4ACC8-5CA2-4882-BD40-22F53D769298}"/>
              </a:ext>
            </a:extLst>
          </p:cNvPr>
          <p:cNvSpPr>
            <a:spLocks noGrp="1"/>
          </p:cNvSpPr>
          <p:nvPr>
            <p:ph type="title" hasCustomPrompt="1"/>
          </p:nvPr>
        </p:nvSpPr>
        <p:spPr/>
        <p:txBody>
          <a:bodyPr/>
          <a:lstStyle/>
          <a:p>
            <a:r>
              <a:rPr lang="en-US" dirty="0"/>
              <a:t>Headline: Arial Bold, 36-48 / black</a:t>
            </a:r>
          </a:p>
        </p:txBody>
      </p:sp>
      <p:sp>
        <p:nvSpPr>
          <p:cNvPr id="3" name="Vertical Text Placeholder 2">
            <a:extLst>
              <a:ext uri="{FF2B5EF4-FFF2-40B4-BE49-F238E27FC236}">
                <a16:creationId xmlns="" xmlns:a16="http://schemas.microsoft.com/office/drawing/2014/main" id="{6DE0703C-BF51-4AB1-A60B-175EEABDC8B7}"/>
              </a:ext>
            </a:extLst>
          </p:cNvPr>
          <p:cNvSpPr>
            <a:spLocks noGrp="1"/>
          </p:cNvSpPr>
          <p:nvPr>
            <p:ph type="body" orient="vert" idx="1" hasCustomPrompt="1"/>
          </p:nvPr>
        </p:nvSpPr>
        <p:spPr/>
        <p:txBody>
          <a:bodyPr vert="eaVert"/>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9B89B93E-A616-4E52-A408-0B730D70B872}"/>
              </a:ext>
            </a:extLst>
          </p:cNvPr>
          <p:cNvSpPr>
            <a:spLocks noGrp="1"/>
          </p:cNvSpPr>
          <p:nvPr>
            <p:ph type="sldNum" sz="quarter" idx="10"/>
          </p:nvPr>
        </p:nvSpPr>
        <p:spPr>
          <a:xfrm>
            <a:off x="304800" y="6280560"/>
            <a:ext cx="403122" cy="409575"/>
          </a:xfrm>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658990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96DB986-04B1-47E5-B445-197AEA1A7F6C}"/>
              </a:ext>
            </a:extLst>
          </p:cNvPr>
          <p:cNvSpPr>
            <a:spLocks noGrp="1"/>
          </p:cNvSpPr>
          <p:nvPr>
            <p:ph type="title" orient="vert" hasCustomPrompt="1"/>
          </p:nvPr>
        </p:nvSpPr>
        <p:spPr>
          <a:xfrm>
            <a:off x="8724900" y="365125"/>
            <a:ext cx="2628900" cy="5811838"/>
          </a:xfrm>
        </p:spPr>
        <p:txBody>
          <a:bodyPr vert="eaVert"/>
          <a:lstStyle/>
          <a:p>
            <a:r>
              <a:rPr lang="en-US" dirty="0"/>
              <a:t>Headline: Arial Bold, 36-48 / black</a:t>
            </a:r>
          </a:p>
        </p:txBody>
      </p:sp>
      <p:sp>
        <p:nvSpPr>
          <p:cNvPr id="3" name="Vertical Text Placeholder 2">
            <a:extLst>
              <a:ext uri="{FF2B5EF4-FFF2-40B4-BE49-F238E27FC236}">
                <a16:creationId xmlns="" xmlns:a16="http://schemas.microsoft.com/office/drawing/2014/main" id="{4BAAB312-AD17-4AEE-B816-49BAE59013CB}"/>
              </a:ext>
            </a:extLst>
          </p:cNvPr>
          <p:cNvSpPr>
            <a:spLocks noGrp="1"/>
          </p:cNvSpPr>
          <p:nvPr>
            <p:ph type="body" orient="vert" idx="1" hasCustomPrompt="1"/>
          </p:nvPr>
        </p:nvSpPr>
        <p:spPr>
          <a:xfrm>
            <a:off x="838200" y="365125"/>
            <a:ext cx="7734300" cy="5811838"/>
          </a:xfrm>
        </p:spPr>
        <p:txBody>
          <a:bodyPr vert="eaVert"/>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3C033124-2937-4B5A-B3E4-72ECE66916C3}"/>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542455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EA8694-EC2D-41D1-8227-423786DF6625}"/>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B68D35BB-EA67-47B1-8A87-9296DCC5663A}"/>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47A5F5FE-EC17-4DCF-8044-F012BDA7EE01}"/>
              </a:ext>
            </a:extLst>
          </p:cNvPr>
          <p:cNvSpPr>
            <a:spLocks noGrp="1"/>
          </p:cNvSpPr>
          <p:nvPr>
            <p:ph type="dt" sz="half" idx="10"/>
          </p:nvPr>
        </p:nvSpPr>
        <p:spPr/>
        <p:txBody>
          <a:bodyPr/>
          <a:lstStyle/>
          <a:p>
            <a:pPr defTabSz="685800"/>
            <a:fld id="{C9B1C4C1-1E84-4683-9268-7380FF7B1F54}" type="datetime1">
              <a:rPr lang="en-GB" smtClean="0">
                <a:solidFill>
                  <a:prstClr val="black">
                    <a:tint val="75000"/>
                  </a:prstClr>
                </a:solidFill>
              </a:rPr>
              <a:pPr defTabSz="685800"/>
              <a:t>22/10/2021</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CF703441-2DB2-48A5-9326-F33B8A5292BE}"/>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935EB71F-57C0-43A2-9F85-8FAEB36914FA}"/>
              </a:ext>
            </a:extLst>
          </p:cNvPr>
          <p:cNvSpPr>
            <a:spLocks noGrp="1"/>
          </p:cNvSpPr>
          <p:nvPr>
            <p:ph type="sldNum" sz="quarter" idx="12"/>
          </p:nvPr>
        </p:nvSpPr>
        <p:spPr/>
        <p:txBody>
          <a:bodyPr/>
          <a:lstStyle/>
          <a:p>
            <a:pPr defTabSz="685800"/>
            <a:fld id="{8573512F-349D-44AD-BA94-32AFD0B49DF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875452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FE68AA-27C4-4D99-A7C0-BFA5CEC557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91B7685-09FD-48DC-A8CC-06865462E6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EFFE305-F5E0-4007-9A82-01D84F4D4779}"/>
              </a:ext>
            </a:extLst>
          </p:cNvPr>
          <p:cNvSpPr>
            <a:spLocks noGrp="1"/>
          </p:cNvSpPr>
          <p:nvPr>
            <p:ph type="dt" sz="half" idx="10"/>
          </p:nvPr>
        </p:nvSpPr>
        <p:spPr/>
        <p:txBody>
          <a:bodyPr/>
          <a:lstStyle/>
          <a:p>
            <a:pPr defTabSz="685800"/>
            <a:fld id="{C86CBB81-8BA3-41A1-A4A0-4366E35EC157}" type="datetime1">
              <a:rPr lang="en-GB" smtClean="0">
                <a:solidFill>
                  <a:prstClr val="black">
                    <a:tint val="75000"/>
                  </a:prstClr>
                </a:solidFill>
              </a:rPr>
              <a:pPr defTabSz="685800"/>
              <a:t>22/10/2021</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B6EDA3EF-2FAD-41CA-8F8D-5816E2B8698E}"/>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6673BDFE-CBDD-4B2A-A66D-F918F531D811}"/>
              </a:ext>
            </a:extLst>
          </p:cNvPr>
          <p:cNvSpPr>
            <a:spLocks noGrp="1"/>
          </p:cNvSpPr>
          <p:nvPr>
            <p:ph type="sldNum" sz="quarter" idx="12"/>
          </p:nvPr>
        </p:nvSpPr>
        <p:spPr/>
        <p:txBody>
          <a:bodyPr/>
          <a:lstStyle/>
          <a:p>
            <a:pPr defTabSz="685800"/>
            <a:fld id="{8573512F-349D-44AD-BA94-32AFD0B49DF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030534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152B75-B715-4095-940D-9F47409017F1}"/>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D5A5E511-8C10-42C0-82AA-E0220E69F73A}"/>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17ED410-B302-4F1C-8611-69171C11ACFB}"/>
              </a:ext>
            </a:extLst>
          </p:cNvPr>
          <p:cNvSpPr>
            <a:spLocks noGrp="1"/>
          </p:cNvSpPr>
          <p:nvPr>
            <p:ph type="dt" sz="half" idx="10"/>
          </p:nvPr>
        </p:nvSpPr>
        <p:spPr/>
        <p:txBody>
          <a:bodyPr/>
          <a:lstStyle/>
          <a:p>
            <a:pPr defTabSz="685800"/>
            <a:fld id="{F140122A-A82F-4CB8-97C5-B9133CFF6890}" type="datetime1">
              <a:rPr lang="en-GB" smtClean="0">
                <a:solidFill>
                  <a:prstClr val="black">
                    <a:tint val="75000"/>
                  </a:prstClr>
                </a:solidFill>
              </a:rPr>
              <a:pPr defTabSz="685800"/>
              <a:t>22/10/2021</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F455E355-F5A9-4B14-BC89-8D1196541EA0}"/>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C85D5476-D298-4901-8831-8B6315CCE416}"/>
              </a:ext>
            </a:extLst>
          </p:cNvPr>
          <p:cNvSpPr>
            <a:spLocks noGrp="1"/>
          </p:cNvSpPr>
          <p:nvPr>
            <p:ph type="sldNum" sz="quarter" idx="12"/>
          </p:nvPr>
        </p:nvSpPr>
        <p:spPr/>
        <p:txBody>
          <a:bodyPr/>
          <a:lstStyle/>
          <a:p>
            <a:pPr defTabSz="685800"/>
            <a:fld id="{8573512F-349D-44AD-BA94-32AFD0B49DF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63417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D6C968-82D1-459B-A083-4C3D784F6E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7990FFE-025E-438A-A82B-7564B275BC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E7AA10A6-40D5-4A51-A75A-622E29819C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D442FC4F-D5A1-47D4-9804-878AA28B6920}"/>
              </a:ext>
            </a:extLst>
          </p:cNvPr>
          <p:cNvSpPr>
            <a:spLocks noGrp="1"/>
          </p:cNvSpPr>
          <p:nvPr>
            <p:ph type="dt" sz="half" idx="10"/>
          </p:nvPr>
        </p:nvSpPr>
        <p:spPr/>
        <p:txBody>
          <a:bodyPr/>
          <a:lstStyle/>
          <a:p>
            <a:pPr defTabSz="685800"/>
            <a:fld id="{E32A9B4F-767C-497C-852B-23669C08E353}" type="datetime1">
              <a:rPr lang="en-GB" smtClean="0">
                <a:solidFill>
                  <a:prstClr val="black">
                    <a:tint val="75000"/>
                  </a:prstClr>
                </a:solidFill>
              </a:rPr>
              <a:pPr defTabSz="685800"/>
              <a:t>22/10/2021</a:t>
            </a:fld>
            <a:endParaRPr lang="en-GB">
              <a:solidFill>
                <a:prstClr val="black">
                  <a:tint val="75000"/>
                </a:prstClr>
              </a:solidFill>
            </a:endParaRPr>
          </a:p>
        </p:txBody>
      </p:sp>
      <p:sp>
        <p:nvSpPr>
          <p:cNvPr id="6" name="Footer Placeholder 5">
            <a:extLst>
              <a:ext uri="{FF2B5EF4-FFF2-40B4-BE49-F238E27FC236}">
                <a16:creationId xmlns="" xmlns:a16="http://schemas.microsoft.com/office/drawing/2014/main" id="{751D27C8-4DC3-4F04-B064-C8CE9C02B3CA}"/>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a:extLst>
              <a:ext uri="{FF2B5EF4-FFF2-40B4-BE49-F238E27FC236}">
                <a16:creationId xmlns="" xmlns:a16="http://schemas.microsoft.com/office/drawing/2014/main" id="{40C189B9-0ECA-4C56-A2E7-2BA6BEBBE65E}"/>
              </a:ext>
            </a:extLst>
          </p:cNvPr>
          <p:cNvSpPr>
            <a:spLocks noGrp="1"/>
          </p:cNvSpPr>
          <p:nvPr>
            <p:ph type="sldNum" sz="quarter" idx="12"/>
          </p:nvPr>
        </p:nvSpPr>
        <p:spPr/>
        <p:txBody>
          <a:bodyPr/>
          <a:lstStyle/>
          <a:p>
            <a:pPr defTabSz="685800"/>
            <a:fld id="{8573512F-349D-44AD-BA94-32AFD0B49DF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339473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D35C6D-7A63-4C25-A082-FC8631A3B1B4}"/>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9DE85113-199C-4583-BD88-1B7A2CA4F362}"/>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F3EA0A1-054E-4F39-AB0D-2DD6DFADF57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92BFAF51-DC63-4D5D-8BA8-90B7E8B3F47F}"/>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46B3E20-BC99-4BCC-94B3-56535000AAC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76AFC94B-32E4-406B-801B-AAA82A28A517}"/>
              </a:ext>
            </a:extLst>
          </p:cNvPr>
          <p:cNvSpPr>
            <a:spLocks noGrp="1"/>
          </p:cNvSpPr>
          <p:nvPr>
            <p:ph type="dt" sz="half" idx="10"/>
          </p:nvPr>
        </p:nvSpPr>
        <p:spPr/>
        <p:txBody>
          <a:bodyPr/>
          <a:lstStyle/>
          <a:p>
            <a:pPr defTabSz="685800"/>
            <a:fld id="{FED96790-4804-44BA-9BE9-421127ACE677}" type="datetime1">
              <a:rPr lang="en-GB" smtClean="0">
                <a:solidFill>
                  <a:prstClr val="black">
                    <a:tint val="75000"/>
                  </a:prstClr>
                </a:solidFill>
              </a:rPr>
              <a:pPr defTabSz="685800"/>
              <a:t>22/10/2021</a:t>
            </a:fld>
            <a:endParaRPr lang="en-GB">
              <a:solidFill>
                <a:prstClr val="black">
                  <a:tint val="75000"/>
                </a:prstClr>
              </a:solidFill>
            </a:endParaRPr>
          </a:p>
        </p:txBody>
      </p:sp>
      <p:sp>
        <p:nvSpPr>
          <p:cNvPr id="8" name="Footer Placeholder 7">
            <a:extLst>
              <a:ext uri="{FF2B5EF4-FFF2-40B4-BE49-F238E27FC236}">
                <a16:creationId xmlns="" xmlns:a16="http://schemas.microsoft.com/office/drawing/2014/main" id="{76F6EBFC-3765-4F49-B78F-C3FB088700B7}"/>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a:extLst>
              <a:ext uri="{FF2B5EF4-FFF2-40B4-BE49-F238E27FC236}">
                <a16:creationId xmlns="" xmlns:a16="http://schemas.microsoft.com/office/drawing/2014/main" id="{E6D53385-D385-49F7-8EDA-202779DAF7A6}"/>
              </a:ext>
            </a:extLst>
          </p:cNvPr>
          <p:cNvSpPr>
            <a:spLocks noGrp="1"/>
          </p:cNvSpPr>
          <p:nvPr>
            <p:ph type="sldNum" sz="quarter" idx="12"/>
          </p:nvPr>
        </p:nvSpPr>
        <p:spPr/>
        <p:txBody>
          <a:bodyPr/>
          <a:lstStyle/>
          <a:p>
            <a:pPr defTabSz="685800"/>
            <a:fld id="{8573512F-349D-44AD-BA94-32AFD0B49DF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597551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47A752-8AF5-43D4-A5D4-F173BA465AB6}"/>
              </a:ext>
            </a:extLst>
          </p:cNvPr>
          <p:cNvSpPr>
            <a:spLocks noGrp="1"/>
          </p:cNvSpPr>
          <p:nvPr>
            <p:ph type="title" hasCustomPrompt="1"/>
          </p:nvPr>
        </p:nvSpPr>
        <p:spPr/>
        <p:txBody>
          <a:bodyPr/>
          <a:lstStyle>
            <a:lvl1pPr>
              <a:defRPr/>
            </a:lvl1pPr>
          </a:lstStyle>
          <a:p>
            <a:r>
              <a:rPr lang="en-US" dirty="0"/>
              <a:t>Headline: Arial Bold, 36-48 / black</a:t>
            </a:r>
          </a:p>
        </p:txBody>
      </p:sp>
      <p:sp>
        <p:nvSpPr>
          <p:cNvPr id="3" name="Content Placeholder 2">
            <a:extLst>
              <a:ext uri="{FF2B5EF4-FFF2-40B4-BE49-F238E27FC236}">
                <a16:creationId xmlns="" xmlns:a16="http://schemas.microsoft.com/office/drawing/2014/main" id="{E35A520B-C146-419B-AB84-F145A14EDD47}"/>
              </a:ext>
            </a:extLst>
          </p:cNvPr>
          <p:cNvSpPr>
            <a:spLocks noGrp="1"/>
          </p:cNvSpPr>
          <p:nvPr>
            <p:ph idx="1" hasCustomPrompt="1"/>
          </p:nvPr>
        </p:nvSpPr>
        <p:spPr/>
        <p:txBody>
          <a:bodyPr/>
          <a:lstStyle>
            <a:lvl1pPr>
              <a:defRPr/>
            </a:lvl1p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 xmlns:a16="http://schemas.microsoft.com/office/drawing/2014/main" id="{107A7967-B26D-4488-9BF4-D9C8D427BF58}"/>
              </a:ext>
            </a:extLst>
          </p:cNvPr>
          <p:cNvSpPr>
            <a:spLocks noGrp="1"/>
          </p:cNvSpPr>
          <p:nvPr>
            <p:ph type="sldNum" sz="quarter" idx="10"/>
          </p:nvPr>
        </p:nvSpPr>
        <p:spPr>
          <a:xfrm>
            <a:off x="294968" y="6292646"/>
            <a:ext cx="403122" cy="412954"/>
          </a:xfrm>
        </p:spPr>
        <p:txBody>
          <a:bodyPr/>
          <a:lstStyle>
            <a:lvl1pPr algn="ctr">
              <a:defRPr/>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432530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0B5915-29EB-45F8-A3F0-FC55707358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C1256F96-7ED6-4196-95DF-971A30E1EF4F}"/>
              </a:ext>
            </a:extLst>
          </p:cNvPr>
          <p:cNvSpPr>
            <a:spLocks noGrp="1"/>
          </p:cNvSpPr>
          <p:nvPr>
            <p:ph type="dt" sz="half" idx="10"/>
          </p:nvPr>
        </p:nvSpPr>
        <p:spPr/>
        <p:txBody>
          <a:bodyPr/>
          <a:lstStyle/>
          <a:p>
            <a:pPr defTabSz="685800"/>
            <a:fld id="{E29D09AF-553D-41A8-B544-931B8D9A1D47}" type="datetime1">
              <a:rPr lang="en-GB" smtClean="0">
                <a:solidFill>
                  <a:prstClr val="black">
                    <a:tint val="75000"/>
                  </a:prstClr>
                </a:solidFill>
              </a:rPr>
              <a:pPr defTabSz="685800"/>
              <a:t>22/10/2021</a:t>
            </a:fld>
            <a:endParaRPr lang="en-GB">
              <a:solidFill>
                <a:prstClr val="black">
                  <a:tint val="75000"/>
                </a:prstClr>
              </a:solidFill>
            </a:endParaRPr>
          </a:p>
        </p:txBody>
      </p:sp>
      <p:sp>
        <p:nvSpPr>
          <p:cNvPr id="4" name="Footer Placeholder 3">
            <a:extLst>
              <a:ext uri="{FF2B5EF4-FFF2-40B4-BE49-F238E27FC236}">
                <a16:creationId xmlns="" xmlns:a16="http://schemas.microsoft.com/office/drawing/2014/main" id="{F4C52E1B-5B60-48E1-A0BC-6FAC60AAF98C}"/>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a:extLst>
              <a:ext uri="{FF2B5EF4-FFF2-40B4-BE49-F238E27FC236}">
                <a16:creationId xmlns="" xmlns:a16="http://schemas.microsoft.com/office/drawing/2014/main" id="{68BCBC2B-5D1D-4932-BC79-EB28ED622A2C}"/>
              </a:ext>
            </a:extLst>
          </p:cNvPr>
          <p:cNvSpPr>
            <a:spLocks noGrp="1"/>
          </p:cNvSpPr>
          <p:nvPr>
            <p:ph type="sldNum" sz="quarter" idx="12"/>
          </p:nvPr>
        </p:nvSpPr>
        <p:spPr/>
        <p:txBody>
          <a:bodyPr/>
          <a:lstStyle/>
          <a:p>
            <a:pPr defTabSz="685800"/>
            <a:fld id="{8573512F-349D-44AD-BA94-32AFD0B49DF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744348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C362AF4-8596-49D7-B709-44B24F40B682}"/>
              </a:ext>
            </a:extLst>
          </p:cNvPr>
          <p:cNvSpPr>
            <a:spLocks noGrp="1"/>
          </p:cNvSpPr>
          <p:nvPr>
            <p:ph type="dt" sz="half" idx="10"/>
          </p:nvPr>
        </p:nvSpPr>
        <p:spPr/>
        <p:txBody>
          <a:bodyPr/>
          <a:lstStyle/>
          <a:p>
            <a:pPr defTabSz="685800"/>
            <a:fld id="{2E9A3D27-5625-4867-A5F1-96B404F7FD77}" type="datetime1">
              <a:rPr lang="en-GB" smtClean="0">
                <a:solidFill>
                  <a:prstClr val="black">
                    <a:tint val="75000"/>
                  </a:prstClr>
                </a:solidFill>
              </a:rPr>
              <a:pPr defTabSz="685800"/>
              <a:t>22/10/2021</a:t>
            </a:fld>
            <a:endParaRPr lang="en-GB">
              <a:solidFill>
                <a:prstClr val="black">
                  <a:tint val="75000"/>
                </a:prstClr>
              </a:solidFill>
            </a:endParaRPr>
          </a:p>
        </p:txBody>
      </p:sp>
      <p:sp>
        <p:nvSpPr>
          <p:cNvPr id="3" name="Footer Placeholder 2">
            <a:extLst>
              <a:ext uri="{FF2B5EF4-FFF2-40B4-BE49-F238E27FC236}">
                <a16:creationId xmlns="" xmlns:a16="http://schemas.microsoft.com/office/drawing/2014/main" id="{E9F891B8-29FC-4CD4-AFE9-BAB3993E0736}"/>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a:extLst>
              <a:ext uri="{FF2B5EF4-FFF2-40B4-BE49-F238E27FC236}">
                <a16:creationId xmlns="" xmlns:a16="http://schemas.microsoft.com/office/drawing/2014/main" id="{211B9603-0519-4763-A153-69CE5AD0E8D2}"/>
              </a:ext>
            </a:extLst>
          </p:cNvPr>
          <p:cNvSpPr>
            <a:spLocks noGrp="1"/>
          </p:cNvSpPr>
          <p:nvPr>
            <p:ph type="sldNum" sz="quarter" idx="12"/>
          </p:nvPr>
        </p:nvSpPr>
        <p:spPr/>
        <p:txBody>
          <a:bodyPr/>
          <a:lstStyle/>
          <a:p>
            <a:pPr defTabSz="685800"/>
            <a:fld id="{8573512F-349D-44AD-BA94-32AFD0B49DF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362511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D93F78-3B92-4686-A1B8-F12B961D4BF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662F2363-2D74-4545-811A-96B3F3B362A1}"/>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10113138-7D7D-44FA-96FA-E754A3372F4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58A0B439-8432-4C08-80D5-EEDD9EAF0CC3}"/>
              </a:ext>
            </a:extLst>
          </p:cNvPr>
          <p:cNvSpPr>
            <a:spLocks noGrp="1"/>
          </p:cNvSpPr>
          <p:nvPr>
            <p:ph type="dt" sz="half" idx="10"/>
          </p:nvPr>
        </p:nvSpPr>
        <p:spPr/>
        <p:txBody>
          <a:bodyPr/>
          <a:lstStyle/>
          <a:p>
            <a:pPr defTabSz="685800"/>
            <a:fld id="{891EE23B-57E3-4193-BEB3-A6399B17DD76}" type="datetime1">
              <a:rPr lang="en-GB" smtClean="0">
                <a:solidFill>
                  <a:prstClr val="black">
                    <a:tint val="75000"/>
                  </a:prstClr>
                </a:solidFill>
              </a:rPr>
              <a:pPr defTabSz="685800"/>
              <a:t>22/10/2021</a:t>
            </a:fld>
            <a:endParaRPr lang="en-GB">
              <a:solidFill>
                <a:prstClr val="black">
                  <a:tint val="75000"/>
                </a:prstClr>
              </a:solidFill>
            </a:endParaRPr>
          </a:p>
        </p:txBody>
      </p:sp>
      <p:sp>
        <p:nvSpPr>
          <p:cNvPr id="6" name="Footer Placeholder 5">
            <a:extLst>
              <a:ext uri="{FF2B5EF4-FFF2-40B4-BE49-F238E27FC236}">
                <a16:creationId xmlns="" xmlns:a16="http://schemas.microsoft.com/office/drawing/2014/main" id="{37B58F7B-7862-4664-8F5D-C76C75838C0D}"/>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a:extLst>
              <a:ext uri="{FF2B5EF4-FFF2-40B4-BE49-F238E27FC236}">
                <a16:creationId xmlns="" xmlns:a16="http://schemas.microsoft.com/office/drawing/2014/main" id="{26D56CCC-F741-46A7-88EE-22D509D31F1F}"/>
              </a:ext>
            </a:extLst>
          </p:cNvPr>
          <p:cNvSpPr>
            <a:spLocks noGrp="1"/>
          </p:cNvSpPr>
          <p:nvPr>
            <p:ph type="sldNum" sz="quarter" idx="12"/>
          </p:nvPr>
        </p:nvSpPr>
        <p:spPr/>
        <p:txBody>
          <a:bodyPr/>
          <a:lstStyle/>
          <a:p>
            <a:pPr defTabSz="685800"/>
            <a:fld id="{8573512F-349D-44AD-BA94-32AFD0B49DF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869538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41FB49-61DB-456F-B99D-48EBD2D4A26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0ECF0266-2551-4560-AA9F-CCDE93D7C77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 xmlns:a16="http://schemas.microsoft.com/office/drawing/2014/main" id="{8C763F4A-3391-49DB-ACA8-9B666D4B9AF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AD53B36F-AC21-47D3-A33A-2C5625DFCB9A}"/>
              </a:ext>
            </a:extLst>
          </p:cNvPr>
          <p:cNvSpPr>
            <a:spLocks noGrp="1"/>
          </p:cNvSpPr>
          <p:nvPr>
            <p:ph type="dt" sz="half" idx="10"/>
          </p:nvPr>
        </p:nvSpPr>
        <p:spPr/>
        <p:txBody>
          <a:bodyPr/>
          <a:lstStyle/>
          <a:p>
            <a:pPr defTabSz="685800"/>
            <a:fld id="{BA5DDE20-4C84-46C9-B5B5-2031AFEEC73C}" type="datetime1">
              <a:rPr lang="en-GB" smtClean="0">
                <a:solidFill>
                  <a:prstClr val="black">
                    <a:tint val="75000"/>
                  </a:prstClr>
                </a:solidFill>
              </a:rPr>
              <a:pPr defTabSz="685800"/>
              <a:t>22/10/2021</a:t>
            </a:fld>
            <a:endParaRPr lang="en-GB">
              <a:solidFill>
                <a:prstClr val="black">
                  <a:tint val="75000"/>
                </a:prstClr>
              </a:solidFill>
            </a:endParaRPr>
          </a:p>
        </p:txBody>
      </p:sp>
      <p:sp>
        <p:nvSpPr>
          <p:cNvPr id="6" name="Footer Placeholder 5">
            <a:extLst>
              <a:ext uri="{FF2B5EF4-FFF2-40B4-BE49-F238E27FC236}">
                <a16:creationId xmlns="" xmlns:a16="http://schemas.microsoft.com/office/drawing/2014/main" id="{F76CE512-FF47-4D84-A531-4F3ED420F997}"/>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a:extLst>
              <a:ext uri="{FF2B5EF4-FFF2-40B4-BE49-F238E27FC236}">
                <a16:creationId xmlns="" xmlns:a16="http://schemas.microsoft.com/office/drawing/2014/main" id="{8565E624-6808-43D6-B091-CAF3B7502C15}"/>
              </a:ext>
            </a:extLst>
          </p:cNvPr>
          <p:cNvSpPr>
            <a:spLocks noGrp="1"/>
          </p:cNvSpPr>
          <p:nvPr>
            <p:ph type="sldNum" sz="quarter" idx="12"/>
          </p:nvPr>
        </p:nvSpPr>
        <p:spPr/>
        <p:txBody>
          <a:bodyPr/>
          <a:lstStyle/>
          <a:p>
            <a:pPr defTabSz="685800"/>
            <a:fld id="{8573512F-349D-44AD-BA94-32AFD0B49DF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010395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82DABF-C1E6-4682-A143-B15206A7E27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F64A1B2D-A175-42EB-8F79-9AE03F7B77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7BE2E54-BA51-4734-9406-4A9E59B1CCC4}"/>
              </a:ext>
            </a:extLst>
          </p:cNvPr>
          <p:cNvSpPr>
            <a:spLocks noGrp="1"/>
          </p:cNvSpPr>
          <p:nvPr>
            <p:ph type="dt" sz="half" idx="10"/>
          </p:nvPr>
        </p:nvSpPr>
        <p:spPr/>
        <p:txBody>
          <a:bodyPr/>
          <a:lstStyle/>
          <a:p>
            <a:pPr defTabSz="685800"/>
            <a:fld id="{3D08B8AF-889B-47C5-89E3-CC6A05AB80BB}" type="datetime1">
              <a:rPr lang="en-GB" smtClean="0">
                <a:solidFill>
                  <a:prstClr val="black">
                    <a:tint val="75000"/>
                  </a:prstClr>
                </a:solidFill>
              </a:rPr>
              <a:pPr defTabSz="685800"/>
              <a:t>22/10/2021</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26D751A2-8101-48A7-B424-64DC7D39905D}"/>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95C73C3B-C34E-4CE3-83D5-8E1C4FE0BE32}"/>
              </a:ext>
            </a:extLst>
          </p:cNvPr>
          <p:cNvSpPr>
            <a:spLocks noGrp="1"/>
          </p:cNvSpPr>
          <p:nvPr>
            <p:ph type="sldNum" sz="quarter" idx="12"/>
          </p:nvPr>
        </p:nvSpPr>
        <p:spPr/>
        <p:txBody>
          <a:bodyPr/>
          <a:lstStyle/>
          <a:p>
            <a:pPr defTabSz="685800"/>
            <a:fld id="{8573512F-349D-44AD-BA94-32AFD0B49DF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421461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EEC60B6-18E9-4759-8DE1-EE5668854081}"/>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E3744EE6-076F-4DC2-BE7C-D92E6AA6E388}"/>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4F5183E-8DE9-4226-B9B3-458A22838B01}"/>
              </a:ext>
            </a:extLst>
          </p:cNvPr>
          <p:cNvSpPr>
            <a:spLocks noGrp="1"/>
          </p:cNvSpPr>
          <p:nvPr>
            <p:ph type="dt" sz="half" idx="10"/>
          </p:nvPr>
        </p:nvSpPr>
        <p:spPr/>
        <p:txBody>
          <a:bodyPr/>
          <a:lstStyle/>
          <a:p>
            <a:pPr defTabSz="685800"/>
            <a:fld id="{8704DE21-1273-46C8-9F03-97313ACAE270}" type="datetime1">
              <a:rPr lang="en-GB" smtClean="0">
                <a:solidFill>
                  <a:prstClr val="black">
                    <a:tint val="75000"/>
                  </a:prstClr>
                </a:solidFill>
              </a:rPr>
              <a:pPr defTabSz="685800"/>
              <a:t>22/10/2021</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A69B8A30-B2EA-423A-B210-0A66AFDF5FAC}"/>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FC5E25B3-AE1E-4227-8787-4901F37749D0}"/>
              </a:ext>
            </a:extLst>
          </p:cNvPr>
          <p:cNvSpPr>
            <a:spLocks noGrp="1"/>
          </p:cNvSpPr>
          <p:nvPr>
            <p:ph type="sldNum" sz="quarter" idx="12"/>
          </p:nvPr>
        </p:nvSpPr>
        <p:spPr/>
        <p:txBody>
          <a:bodyPr/>
          <a:lstStyle/>
          <a:p>
            <a:pPr defTabSz="685800"/>
            <a:fld id="{8573512F-349D-44AD-BA94-32AFD0B49DF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56202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8F31A3-8DF0-3C45-B340-69DFAD6FFF1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 xmlns:a16="http://schemas.microsoft.com/office/drawing/2014/main" id="{9A3AED05-0E89-094A-BB11-55D90D56D5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 xmlns:a16="http://schemas.microsoft.com/office/drawing/2014/main" id="{97B70031-C89B-AE40-B957-EB462465B523}"/>
              </a:ext>
            </a:extLst>
          </p:cNvPr>
          <p:cNvSpPr>
            <a:spLocks noGrp="1"/>
          </p:cNvSpPr>
          <p:nvPr>
            <p:ph type="dt" sz="half" idx="10"/>
          </p:nvPr>
        </p:nvSpPr>
        <p:spPr/>
        <p:txBody>
          <a:bodyPr/>
          <a:lstStyle/>
          <a:p>
            <a:fld id="{2D82F8DB-479B-A54C-9693-00ED59B7EA47}" type="datetimeFigureOut">
              <a:rPr lang="en-US" smtClean="0">
                <a:solidFill>
                  <a:prstClr val="black">
                    <a:tint val="75000"/>
                  </a:prstClr>
                </a:solidFill>
              </a:rPr>
              <a:pPr/>
              <a:t>10/22/2021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7EE473D-35A5-3449-989D-40F025345AA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7C8583C-9876-4A41-B231-7EDBE09BF78D}"/>
              </a:ext>
            </a:extLst>
          </p:cNvPr>
          <p:cNvSpPr>
            <a:spLocks noGrp="1"/>
          </p:cNvSpPr>
          <p:nvPr>
            <p:ph type="sldNum" sz="quarter" idx="12"/>
          </p:nvPr>
        </p:nvSpPr>
        <p:spPr/>
        <p:txBody>
          <a:bodyPr/>
          <a:lstStyle/>
          <a:p>
            <a:fld id="{96257C8E-EF0B-2848-8EEE-3519FDDD78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012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0E9FBD-3D9B-3B47-BDC8-F41E2B5D93D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96FEEECA-6E23-884E-AA74-4A7CDD924B6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16FD5B61-5350-D449-A4EC-CAC3AC41DA2C}"/>
              </a:ext>
            </a:extLst>
          </p:cNvPr>
          <p:cNvSpPr>
            <a:spLocks noGrp="1"/>
          </p:cNvSpPr>
          <p:nvPr>
            <p:ph type="dt" sz="half" idx="10"/>
          </p:nvPr>
        </p:nvSpPr>
        <p:spPr/>
        <p:txBody>
          <a:bodyPr/>
          <a:lstStyle/>
          <a:p>
            <a:fld id="{2D82F8DB-479B-A54C-9693-00ED59B7EA47}" type="datetimeFigureOut">
              <a:rPr lang="en-US" smtClean="0">
                <a:solidFill>
                  <a:prstClr val="black">
                    <a:tint val="75000"/>
                  </a:prstClr>
                </a:solidFill>
              </a:rPr>
              <a:pPr/>
              <a:t>10/22/2021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26D578D-CB79-5745-9E9E-37AB4B60C4C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8471C60-DBC1-6A49-ACC7-07398197E150}"/>
              </a:ext>
            </a:extLst>
          </p:cNvPr>
          <p:cNvSpPr>
            <a:spLocks noGrp="1"/>
          </p:cNvSpPr>
          <p:nvPr>
            <p:ph type="sldNum" sz="quarter" idx="12"/>
          </p:nvPr>
        </p:nvSpPr>
        <p:spPr/>
        <p:txBody>
          <a:bodyPr/>
          <a:lstStyle/>
          <a:p>
            <a:fld id="{96257C8E-EF0B-2848-8EEE-3519FDDD78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898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1243EF-831E-1B4E-92C0-938C40A86D8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 xmlns:a16="http://schemas.microsoft.com/office/drawing/2014/main" id="{47877458-3F99-D94A-934B-260270B211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FF929666-0B46-584D-AC1C-2E6D2C103CE5}"/>
              </a:ext>
            </a:extLst>
          </p:cNvPr>
          <p:cNvSpPr>
            <a:spLocks noGrp="1"/>
          </p:cNvSpPr>
          <p:nvPr>
            <p:ph type="dt" sz="half" idx="10"/>
          </p:nvPr>
        </p:nvSpPr>
        <p:spPr/>
        <p:txBody>
          <a:bodyPr/>
          <a:lstStyle/>
          <a:p>
            <a:fld id="{2D82F8DB-479B-A54C-9693-00ED59B7EA47}" type="datetimeFigureOut">
              <a:rPr lang="en-US" smtClean="0">
                <a:solidFill>
                  <a:prstClr val="black">
                    <a:tint val="75000"/>
                  </a:prstClr>
                </a:solidFill>
              </a:rPr>
              <a:pPr/>
              <a:t>10/22/2021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3DE8A6E-E938-E24E-8B1E-E73899883D3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EF27707-6B15-3D45-8AC5-61214511F2A1}"/>
              </a:ext>
            </a:extLst>
          </p:cNvPr>
          <p:cNvSpPr>
            <a:spLocks noGrp="1"/>
          </p:cNvSpPr>
          <p:nvPr>
            <p:ph type="sldNum" sz="quarter" idx="12"/>
          </p:nvPr>
        </p:nvSpPr>
        <p:spPr/>
        <p:txBody>
          <a:bodyPr/>
          <a:lstStyle/>
          <a:p>
            <a:fld id="{96257C8E-EF0B-2848-8EEE-3519FDDD78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975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BD0250-94C5-E942-9CDB-AA0F1B70BE5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8C9C0D97-A5F9-9B44-8455-700BFC5F6A0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 xmlns:a16="http://schemas.microsoft.com/office/drawing/2014/main" id="{483E13C4-AC15-A943-A38F-94FD0EF5F8A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 xmlns:a16="http://schemas.microsoft.com/office/drawing/2014/main" id="{49CD150D-4CC3-3043-AC1D-28E5D19AF67D}"/>
              </a:ext>
            </a:extLst>
          </p:cNvPr>
          <p:cNvSpPr>
            <a:spLocks noGrp="1"/>
          </p:cNvSpPr>
          <p:nvPr>
            <p:ph type="dt" sz="half" idx="10"/>
          </p:nvPr>
        </p:nvSpPr>
        <p:spPr/>
        <p:txBody>
          <a:bodyPr/>
          <a:lstStyle/>
          <a:p>
            <a:fld id="{2D82F8DB-479B-A54C-9693-00ED59B7EA47}" type="datetimeFigureOut">
              <a:rPr lang="en-US" smtClean="0">
                <a:solidFill>
                  <a:prstClr val="black">
                    <a:tint val="75000"/>
                  </a:prstClr>
                </a:solidFill>
              </a:rPr>
              <a:pPr/>
              <a:t>10/22/2021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751B99E-358F-094D-8A9E-1351270881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FFB2825-E995-FF4D-88A0-B62AA4557D02}"/>
              </a:ext>
            </a:extLst>
          </p:cNvPr>
          <p:cNvSpPr>
            <a:spLocks noGrp="1"/>
          </p:cNvSpPr>
          <p:nvPr>
            <p:ph type="sldNum" sz="quarter" idx="12"/>
          </p:nvPr>
        </p:nvSpPr>
        <p:spPr/>
        <p:txBody>
          <a:bodyPr/>
          <a:lstStyle/>
          <a:p>
            <a:fld id="{96257C8E-EF0B-2848-8EEE-3519FDDD78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933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35A520B-C146-419B-AB84-F145A14EDD47}"/>
              </a:ext>
            </a:extLst>
          </p:cNvPr>
          <p:cNvSpPr>
            <a:spLocks noGrp="1"/>
          </p:cNvSpPr>
          <p:nvPr>
            <p:ph idx="1" hasCustomPrompt="1"/>
          </p:nvPr>
        </p:nvSpPr>
        <p:spPr>
          <a:xfrm>
            <a:off x="4754880" y="225425"/>
            <a:ext cx="7143750" cy="4037965"/>
          </a:xfrm>
        </p:spPr>
        <p:txBody>
          <a:bodyPr/>
          <a:lstStyle>
            <a:lvl1pPr>
              <a:defRPr/>
            </a:lvl1p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 xmlns:a16="http://schemas.microsoft.com/office/drawing/2014/main" id="{1131D636-0E1F-40A0-AB1C-D8BCD02B4E4A}"/>
              </a:ext>
            </a:extLst>
          </p:cNvPr>
          <p:cNvSpPr>
            <a:spLocks noGrp="1"/>
          </p:cNvSpPr>
          <p:nvPr>
            <p:ph sz="quarter" idx="10" hasCustomPrompt="1"/>
          </p:nvPr>
        </p:nvSpPr>
        <p:spPr>
          <a:xfrm>
            <a:off x="4011613" y="4594861"/>
            <a:ext cx="4492625" cy="1120140"/>
          </a:xfr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Arial Regular, 18 </a:t>
            </a:r>
            <a:r>
              <a:rPr lang="en-US" dirty="0" err="1"/>
              <a:t>pt</a:t>
            </a:r>
            <a:r>
              <a:rPr lang="en-US" dirty="0"/>
              <a:t> / white </a:t>
            </a:r>
          </a:p>
        </p:txBody>
      </p:sp>
      <p:sp>
        <p:nvSpPr>
          <p:cNvPr id="6" name="Slide Number Placeholder 5">
            <a:extLst>
              <a:ext uri="{FF2B5EF4-FFF2-40B4-BE49-F238E27FC236}">
                <a16:creationId xmlns="" xmlns:a16="http://schemas.microsoft.com/office/drawing/2014/main" id="{73E0AF03-4D55-454D-BA0D-17F8DBE8E4B9}"/>
              </a:ext>
            </a:extLst>
          </p:cNvPr>
          <p:cNvSpPr>
            <a:spLocks noGrp="1"/>
          </p:cNvSpPr>
          <p:nvPr>
            <p:ph type="sldNum" sz="quarter" idx="11"/>
          </p:nvPr>
        </p:nvSpPr>
        <p:spPr/>
        <p:txBody>
          <a:bodyPr/>
          <a:lstStyle/>
          <a:p>
            <a:fld id="{AC38F574-C4C0-48B1-B81D-85833E98F04F}" type="slidenum">
              <a:rPr lang="en-US" smtClean="0"/>
              <a:t>‹#›</a:t>
            </a:fld>
            <a:endParaRPr lang="en-US" dirty="0"/>
          </a:p>
        </p:txBody>
      </p:sp>
    </p:spTree>
    <p:extLst>
      <p:ext uri="{BB962C8B-B14F-4D97-AF65-F5344CB8AC3E}">
        <p14:creationId xmlns:p14="http://schemas.microsoft.com/office/powerpoint/2010/main" val="2358185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6DF205-9701-174D-BB40-60D68A12558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4631503A-8FD4-3A4D-9FC7-F38A73CFA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EB04DCA8-0CE1-F841-AF85-F30B621B6AA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 xmlns:a16="http://schemas.microsoft.com/office/drawing/2014/main" id="{915F4AC7-73E7-7847-A06E-D8E5FA172B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058D5FA5-F8C6-1741-A2E7-BCCFB08C10F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 xmlns:a16="http://schemas.microsoft.com/office/drawing/2014/main" id="{63930B26-422E-6947-A52C-BF7D56C2FC0D}"/>
              </a:ext>
            </a:extLst>
          </p:cNvPr>
          <p:cNvSpPr>
            <a:spLocks noGrp="1"/>
          </p:cNvSpPr>
          <p:nvPr>
            <p:ph type="dt" sz="half" idx="10"/>
          </p:nvPr>
        </p:nvSpPr>
        <p:spPr/>
        <p:txBody>
          <a:bodyPr/>
          <a:lstStyle/>
          <a:p>
            <a:fld id="{2D82F8DB-479B-A54C-9693-00ED59B7EA47}" type="datetimeFigureOut">
              <a:rPr lang="en-US" smtClean="0">
                <a:solidFill>
                  <a:prstClr val="black">
                    <a:tint val="75000"/>
                  </a:prstClr>
                </a:solidFill>
              </a:rPr>
              <a:pPr/>
              <a:t>10/22/2021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4467A09E-BCB3-2243-872B-78C0B5B8AA9D}"/>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2D296BB5-6C50-F845-812B-9AB67A656EC6}"/>
              </a:ext>
            </a:extLst>
          </p:cNvPr>
          <p:cNvSpPr>
            <a:spLocks noGrp="1"/>
          </p:cNvSpPr>
          <p:nvPr>
            <p:ph type="sldNum" sz="quarter" idx="12"/>
          </p:nvPr>
        </p:nvSpPr>
        <p:spPr/>
        <p:txBody>
          <a:bodyPr/>
          <a:lstStyle/>
          <a:p>
            <a:fld id="{96257C8E-EF0B-2848-8EEE-3519FDDD78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652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934EFC-66C7-C744-BD4A-9562B653572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 xmlns:a16="http://schemas.microsoft.com/office/drawing/2014/main" id="{35672A5A-F9E8-F048-9EDB-DB61F57211B5}"/>
              </a:ext>
            </a:extLst>
          </p:cNvPr>
          <p:cNvSpPr>
            <a:spLocks noGrp="1"/>
          </p:cNvSpPr>
          <p:nvPr>
            <p:ph type="dt" sz="half" idx="10"/>
          </p:nvPr>
        </p:nvSpPr>
        <p:spPr/>
        <p:txBody>
          <a:bodyPr/>
          <a:lstStyle/>
          <a:p>
            <a:fld id="{2D82F8DB-479B-A54C-9693-00ED59B7EA47}" type="datetimeFigureOut">
              <a:rPr lang="en-US" smtClean="0">
                <a:solidFill>
                  <a:prstClr val="black">
                    <a:tint val="75000"/>
                  </a:prstClr>
                </a:solidFill>
              </a:rPr>
              <a:pPr/>
              <a:t>10/22/2021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881A80E-C1BD-B545-BC5B-2541111099EC}"/>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DA6E5114-5863-8B43-AB5E-A5C328259C1D}"/>
              </a:ext>
            </a:extLst>
          </p:cNvPr>
          <p:cNvSpPr>
            <a:spLocks noGrp="1"/>
          </p:cNvSpPr>
          <p:nvPr>
            <p:ph type="sldNum" sz="quarter" idx="12"/>
          </p:nvPr>
        </p:nvSpPr>
        <p:spPr/>
        <p:txBody>
          <a:bodyPr/>
          <a:lstStyle/>
          <a:p>
            <a:fld id="{96257C8E-EF0B-2848-8EEE-3519FDDD78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944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22ECCC8-7BF2-3F49-8304-0BD024F465EB}"/>
              </a:ext>
            </a:extLst>
          </p:cNvPr>
          <p:cNvSpPr>
            <a:spLocks noGrp="1"/>
          </p:cNvSpPr>
          <p:nvPr>
            <p:ph type="dt" sz="half" idx="10"/>
          </p:nvPr>
        </p:nvSpPr>
        <p:spPr/>
        <p:txBody>
          <a:bodyPr/>
          <a:lstStyle/>
          <a:p>
            <a:fld id="{2D82F8DB-479B-A54C-9693-00ED59B7EA47}" type="datetimeFigureOut">
              <a:rPr lang="en-US" smtClean="0">
                <a:solidFill>
                  <a:prstClr val="black">
                    <a:tint val="75000"/>
                  </a:prstClr>
                </a:solidFill>
              </a:rPr>
              <a:pPr/>
              <a:t>10/22/2021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EB2CFEE4-1EDB-7746-87D3-FEC099463B1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39CBDAC9-A2C8-5945-8264-7BACD3C9DD8E}"/>
              </a:ext>
            </a:extLst>
          </p:cNvPr>
          <p:cNvSpPr>
            <a:spLocks noGrp="1"/>
          </p:cNvSpPr>
          <p:nvPr>
            <p:ph type="sldNum" sz="quarter" idx="12"/>
          </p:nvPr>
        </p:nvSpPr>
        <p:spPr/>
        <p:txBody>
          <a:bodyPr/>
          <a:lstStyle/>
          <a:p>
            <a:fld id="{96257C8E-EF0B-2848-8EEE-3519FDDD78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371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4A6A48-A2EE-C74D-92DF-B9F4A6B3FD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8239FF25-21D5-754A-8F35-251CF9D04A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 xmlns:a16="http://schemas.microsoft.com/office/drawing/2014/main" id="{C254DA62-010D-6E46-ADA6-510C80A3D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7F86AC33-390B-5C43-B0F9-ED6E100F6D15}"/>
              </a:ext>
            </a:extLst>
          </p:cNvPr>
          <p:cNvSpPr>
            <a:spLocks noGrp="1"/>
          </p:cNvSpPr>
          <p:nvPr>
            <p:ph type="dt" sz="half" idx="10"/>
          </p:nvPr>
        </p:nvSpPr>
        <p:spPr/>
        <p:txBody>
          <a:bodyPr/>
          <a:lstStyle/>
          <a:p>
            <a:fld id="{2D82F8DB-479B-A54C-9693-00ED59B7EA47}" type="datetimeFigureOut">
              <a:rPr lang="en-US" smtClean="0">
                <a:solidFill>
                  <a:prstClr val="black">
                    <a:tint val="75000"/>
                  </a:prstClr>
                </a:solidFill>
              </a:rPr>
              <a:pPr/>
              <a:t>10/22/2021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F936BB6-59C1-984D-82CD-E7C0E4B36DB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0F35BF9-E113-9840-B430-9D25FC90F3A4}"/>
              </a:ext>
            </a:extLst>
          </p:cNvPr>
          <p:cNvSpPr>
            <a:spLocks noGrp="1"/>
          </p:cNvSpPr>
          <p:nvPr>
            <p:ph type="sldNum" sz="quarter" idx="12"/>
          </p:nvPr>
        </p:nvSpPr>
        <p:spPr/>
        <p:txBody>
          <a:bodyPr/>
          <a:lstStyle/>
          <a:p>
            <a:fld id="{96257C8E-EF0B-2848-8EEE-3519FDDD78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073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9807D4-445F-684A-BB43-4228C50858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 xmlns:a16="http://schemas.microsoft.com/office/drawing/2014/main" id="{E8320D1B-24C9-4F4E-89E7-8D5E2C4E67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D61BDAB-050A-D143-B760-50FB36DDB8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D310EAE4-58AA-C74D-98D4-522D2CF4B512}"/>
              </a:ext>
            </a:extLst>
          </p:cNvPr>
          <p:cNvSpPr>
            <a:spLocks noGrp="1"/>
          </p:cNvSpPr>
          <p:nvPr>
            <p:ph type="dt" sz="half" idx="10"/>
          </p:nvPr>
        </p:nvSpPr>
        <p:spPr/>
        <p:txBody>
          <a:bodyPr/>
          <a:lstStyle/>
          <a:p>
            <a:fld id="{2D82F8DB-479B-A54C-9693-00ED59B7EA47}" type="datetimeFigureOut">
              <a:rPr lang="en-US" smtClean="0">
                <a:solidFill>
                  <a:prstClr val="black">
                    <a:tint val="75000"/>
                  </a:prstClr>
                </a:solidFill>
              </a:rPr>
              <a:pPr/>
              <a:t>10/22/2021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BC73F1C-1D67-7F4B-AC61-9C060036405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8CD4342-0ED0-B842-B187-349549897282}"/>
              </a:ext>
            </a:extLst>
          </p:cNvPr>
          <p:cNvSpPr>
            <a:spLocks noGrp="1"/>
          </p:cNvSpPr>
          <p:nvPr>
            <p:ph type="sldNum" sz="quarter" idx="12"/>
          </p:nvPr>
        </p:nvSpPr>
        <p:spPr/>
        <p:txBody>
          <a:bodyPr/>
          <a:lstStyle/>
          <a:p>
            <a:fld id="{96257C8E-EF0B-2848-8EEE-3519FDDD78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430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45A48D-3CC1-F14C-9E70-FDC8C3AED13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8EB86E65-22D8-C64C-8B54-C974D47985A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A9D3778F-56C4-714B-951B-39A8E4E798A6}"/>
              </a:ext>
            </a:extLst>
          </p:cNvPr>
          <p:cNvSpPr>
            <a:spLocks noGrp="1"/>
          </p:cNvSpPr>
          <p:nvPr>
            <p:ph type="dt" sz="half" idx="10"/>
          </p:nvPr>
        </p:nvSpPr>
        <p:spPr/>
        <p:txBody>
          <a:bodyPr/>
          <a:lstStyle/>
          <a:p>
            <a:fld id="{2D82F8DB-479B-A54C-9693-00ED59B7EA47}" type="datetimeFigureOut">
              <a:rPr lang="en-US" smtClean="0">
                <a:solidFill>
                  <a:prstClr val="black">
                    <a:tint val="75000"/>
                  </a:prstClr>
                </a:solidFill>
              </a:rPr>
              <a:pPr/>
              <a:t>10/22/2021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7DD4A1A-7772-6140-96B4-34FCA1DC201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7986940-D377-6647-BC7D-0F06FC1F2918}"/>
              </a:ext>
            </a:extLst>
          </p:cNvPr>
          <p:cNvSpPr>
            <a:spLocks noGrp="1"/>
          </p:cNvSpPr>
          <p:nvPr>
            <p:ph type="sldNum" sz="quarter" idx="12"/>
          </p:nvPr>
        </p:nvSpPr>
        <p:spPr/>
        <p:txBody>
          <a:bodyPr/>
          <a:lstStyle/>
          <a:p>
            <a:fld id="{96257C8E-EF0B-2848-8EEE-3519FDDD78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272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4879E40-40A6-7E48-878B-61053202C99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2B3EE19C-1662-9F4B-9E51-3829487066C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FA9F344A-ACD2-3847-AD49-7E88A9E9260A}"/>
              </a:ext>
            </a:extLst>
          </p:cNvPr>
          <p:cNvSpPr>
            <a:spLocks noGrp="1"/>
          </p:cNvSpPr>
          <p:nvPr>
            <p:ph type="dt" sz="half" idx="10"/>
          </p:nvPr>
        </p:nvSpPr>
        <p:spPr/>
        <p:txBody>
          <a:bodyPr/>
          <a:lstStyle/>
          <a:p>
            <a:fld id="{2D82F8DB-479B-A54C-9693-00ED59B7EA47}" type="datetimeFigureOut">
              <a:rPr lang="en-US" smtClean="0">
                <a:solidFill>
                  <a:prstClr val="black">
                    <a:tint val="75000"/>
                  </a:prstClr>
                </a:solidFill>
              </a:rPr>
              <a:pPr/>
              <a:t>10/22/2021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45FE78F-7B37-B94B-9709-549CFD8D4EC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4261C5D-C972-2944-865D-E0894CC52464}"/>
              </a:ext>
            </a:extLst>
          </p:cNvPr>
          <p:cNvSpPr>
            <a:spLocks noGrp="1"/>
          </p:cNvSpPr>
          <p:nvPr>
            <p:ph type="sldNum" sz="quarter" idx="12"/>
          </p:nvPr>
        </p:nvSpPr>
        <p:spPr/>
        <p:txBody>
          <a:bodyPr/>
          <a:lstStyle/>
          <a:p>
            <a:fld id="{96257C8E-EF0B-2848-8EEE-3519FDDD78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29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D3CE6E-202A-480B-BA54-5D98F99FE4DF}"/>
              </a:ext>
            </a:extLst>
          </p:cNvPr>
          <p:cNvSpPr>
            <a:spLocks noGrp="1"/>
          </p:cNvSpPr>
          <p:nvPr>
            <p:ph type="ctrTitle" hasCustomPrompt="1"/>
          </p:nvPr>
        </p:nvSpPr>
        <p:spPr>
          <a:xfrm>
            <a:off x="520700" y="1295399"/>
            <a:ext cx="7518400" cy="2214563"/>
          </a:xfrm>
        </p:spPr>
        <p:txBody>
          <a:bodyPr anchor="b"/>
          <a:lstStyle>
            <a:lvl1pPr algn="l">
              <a:defRPr sz="6000">
                <a:solidFill>
                  <a:schemeClr val="bg1"/>
                </a:solidFill>
              </a:defRPr>
            </a:lvl1pPr>
          </a:lstStyle>
          <a:p>
            <a:r>
              <a:rPr lang="en-US" dirty="0"/>
              <a:t>Title: Arial Bold, 40-60 / white</a:t>
            </a:r>
          </a:p>
        </p:txBody>
      </p:sp>
      <p:sp>
        <p:nvSpPr>
          <p:cNvPr id="3" name="Subtitle 2">
            <a:extLst>
              <a:ext uri="{FF2B5EF4-FFF2-40B4-BE49-F238E27FC236}">
                <a16:creationId xmlns="" xmlns:a16="http://schemas.microsoft.com/office/drawing/2014/main" id="{EF1FC547-C509-46CB-9E66-6AA01C27ED12}"/>
              </a:ext>
            </a:extLst>
          </p:cNvPr>
          <p:cNvSpPr>
            <a:spLocks noGrp="1"/>
          </p:cNvSpPr>
          <p:nvPr>
            <p:ph type="subTitle" idx="1" hasCustomPrompt="1"/>
          </p:nvPr>
        </p:nvSpPr>
        <p:spPr>
          <a:xfrm>
            <a:off x="520700" y="3552191"/>
            <a:ext cx="7518400" cy="1198562"/>
          </a:xfrm>
        </p:spPr>
        <p:txBody>
          <a:bodyPr anchor="b">
            <a:normAutofit/>
          </a:bodyPr>
          <a:lstStyle>
            <a:lvl1pPr marL="0" indent="0" algn="l">
              <a:buNone/>
              <a:defRPr sz="36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Arial Bold, 24-36 / orange</a:t>
            </a:r>
          </a:p>
        </p:txBody>
      </p:sp>
      <p:sp>
        <p:nvSpPr>
          <p:cNvPr id="5" name="Text Placeholder 4">
            <a:extLst>
              <a:ext uri="{FF2B5EF4-FFF2-40B4-BE49-F238E27FC236}">
                <a16:creationId xmlns="" xmlns:a16="http://schemas.microsoft.com/office/drawing/2014/main" id="{88FC5653-E33E-4AF1-9770-669F9F0F001F}"/>
              </a:ext>
            </a:extLst>
          </p:cNvPr>
          <p:cNvSpPr>
            <a:spLocks noGrp="1"/>
          </p:cNvSpPr>
          <p:nvPr>
            <p:ph type="body" sz="quarter" idx="10" hasCustomPrompt="1"/>
          </p:nvPr>
        </p:nvSpPr>
        <p:spPr>
          <a:xfrm>
            <a:off x="520700" y="4792982"/>
            <a:ext cx="7518400" cy="521968"/>
          </a:xfrm>
        </p:spPr>
        <p:txBody>
          <a:bodyPr anchor="b">
            <a:normAutofit/>
          </a:bodyPr>
          <a:lstStyle>
            <a:lvl1pPr marL="0" indent="0">
              <a:buNone/>
              <a:defRPr sz="2400">
                <a:solidFill>
                  <a:schemeClr val="bg1"/>
                </a:solidFill>
              </a:defRPr>
            </a:lvl1pPr>
          </a:lstStyle>
          <a:p>
            <a:pPr lvl="0"/>
            <a:r>
              <a:rPr lang="en-US" dirty="0"/>
              <a:t>Presenter and Date, Arial Bold, 18-24 / white</a:t>
            </a:r>
          </a:p>
        </p:txBody>
      </p:sp>
    </p:spTree>
    <p:extLst>
      <p:ext uri="{BB962C8B-B14F-4D97-AF65-F5344CB8AC3E}">
        <p14:creationId xmlns:p14="http://schemas.microsoft.com/office/powerpoint/2010/main" val="2407007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47A752-8AF5-43D4-A5D4-F173BA465AB6}"/>
              </a:ext>
            </a:extLst>
          </p:cNvPr>
          <p:cNvSpPr>
            <a:spLocks noGrp="1"/>
          </p:cNvSpPr>
          <p:nvPr>
            <p:ph type="title" hasCustomPrompt="1"/>
          </p:nvPr>
        </p:nvSpPr>
        <p:spPr/>
        <p:txBody>
          <a:bodyPr/>
          <a:lstStyle>
            <a:lvl1pPr>
              <a:defRPr/>
            </a:lvl1pPr>
          </a:lstStyle>
          <a:p>
            <a:r>
              <a:rPr lang="en-US" dirty="0"/>
              <a:t>Headline: Arial Bold, 36-48 / black</a:t>
            </a:r>
          </a:p>
        </p:txBody>
      </p:sp>
      <p:sp>
        <p:nvSpPr>
          <p:cNvPr id="3" name="Content Placeholder 2">
            <a:extLst>
              <a:ext uri="{FF2B5EF4-FFF2-40B4-BE49-F238E27FC236}">
                <a16:creationId xmlns="" xmlns:a16="http://schemas.microsoft.com/office/drawing/2014/main" id="{E35A520B-C146-419B-AB84-F145A14EDD47}"/>
              </a:ext>
            </a:extLst>
          </p:cNvPr>
          <p:cNvSpPr>
            <a:spLocks noGrp="1"/>
          </p:cNvSpPr>
          <p:nvPr>
            <p:ph idx="1" hasCustomPrompt="1"/>
          </p:nvPr>
        </p:nvSpPr>
        <p:spPr/>
        <p:txBody>
          <a:bodyPr/>
          <a:lstStyle>
            <a:lvl1pPr>
              <a:defRPr/>
            </a:lvl1p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 xmlns:a16="http://schemas.microsoft.com/office/drawing/2014/main" id="{107A7967-B26D-4488-9BF4-D9C8D427BF58}"/>
              </a:ext>
            </a:extLst>
          </p:cNvPr>
          <p:cNvSpPr>
            <a:spLocks noGrp="1"/>
          </p:cNvSpPr>
          <p:nvPr>
            <p:ph type="sldNum" sz="quarter" idx="10"/>
          </p:nvPr>
        </p:nvSpPr>
        <p:spPr>
          <a:xfrm>
            <a:off x="294968" y="6292646"/>
            <a:ext cx="403122" cy="412954"/>
          </a:xfrm>
        </p:spPr>
        <p:txBody>
          <a:bodyPr/>
          <a:lstStyle>
            <a:lvl1pPr algn="ctr">
              <a:defRPr/>
            </a:lvl1pPr>
          </a:lstStyle>
          <a:p>
            <a:fld id="{AC38F574-C4C0-48B1-B81D-85833E98F04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0907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35A520B-C146-419B-AB84-F145A14EDD47}"/>
              </a:ext>
            </a:extLst>
          </p:cNvPr>
          <p:cNvSpPr>
            <a:spLocks noGrp="1"/>
          </p:cNvSpPr>
          <p:nvPr>
            <p:ph idx="1" hasCustomPrompt="1"/>
          </p:nvPr>
        </p:nvSpPr>
        <p:spPr>
          <a:xfrm>
            <a:off x="4754880" y="225425"/>
            <a:ext cx="7143750" cy="4037965"/>
          </a:xfrm>
        </p:spPr>
        <p:txBody>
          <a:bodyPr/>
          <a:lstStyle>
            <a:lvl1pPr>
              <a:defRPr/>
            </a:lvl1p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 xmlns:a16="http://schemas.microsoft.com/office/drawing/2014/main" id="{1131D636-0E1F-40A0-AB1C-D8BCD02B4E4A}"/>
              </a:ext>
            </a:extLst>
          </p:cNvPr>
          <p:cNvSpPr>
            <a:spLocks noGrp="1"/>
          </p:cNvSpPr>
          <p:nvPr>
            <p:ph sz="quarter" idx="10" hasCustomPrompt="1"/>
          </p:nvPr>
        </p:nvSpPr>
        <p:spPr>
          <a:xfrm>
            <a:off x="4011613" y="4594861"/>
            <a:ext cx="4492625" cy="1120140"/>
          </a:xfr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Arial Regular, 18 </a:t>
            </a:r>
            <a:r>
              <a:rPr lang="en-US" dirty="0" err="1"/>
              <a:t>pt</a:t>
            </a:r>
            <a:r>
              <a:rPr lang="en-US" dirty="0"/>
              <a:t> / white </a:t>
            </a:r>
          </a:p>
        </p:txBody>
      </p:sp>
      <p:sp>
        <p:nvSpPr>
          <p:cNvPr id="6" name="Slide Number Placeholder 5">
            <a:extLst>
              <a:ext uri="{FF2B5EF4-FFF2-40B4-BE49-F238E27FC236}">
                <a16:creationId xmlns="" xmlns:a16="http://schemas.microsoft.com/office/drawing/2014/main" id="{73E0AF03-4D55-454D-BA0D-17F8DBE8E4B9}"/>
              </a:ext>
            </a:extLst>
          </p:cNvPr>
          <p:cNvSpPr>
            <a:spLocks noGrp="1"/>
          </p:cNvSpPr>
          <p:nvPr>
            <p:ph type="sldNum" sz="quarter" idx="11"/>
          </p:nvPr>
        </p:nvSpPr>
        <p:spPr/>
        <p:txBody>
          <a:bodyPr/>
          <a:lstStyle/>
          <a:p>
            <a:fld id="{AC38F574-C4C0-48B1-B81D-85833E98F04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56127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35A520B-C146-419B-AB84-F145A14EDD47}"/>
              </a:ext>
            </a:extLst>
          </p:cNvPr>
          <p:cNvSpPr>
            <a:spLocks noGrp="1"/>
          </p:cNvSpPr>
          <p:nvPr>
            <p:ph idx="1" hasCustomPrompt="1"/>
          </p:nvPr>
        </p:nvSpPr>
        <p:spPr>
          <a:xfrm>
            <a:off x="6309360" y="1865078"/>
            <a:ext cx="5132070" cy="3438442"/>
          </a:xfrm>
        </p:spPr>
        <p:txBody>
          <a:bodyPr/>
          <a:lstStyle>
            <a:lvl1pPr marL="457200" indent="-457200">
              <a:buFont typeface="Wingdings" panose="05000000000000000000" pitchFamily="2" charset="2"/>
              <a:buChar char="§"/>
              <a:defRPr/>
            </a:lvl1pPr>
            <a:lvl2pPr marL="457200" indent="0">
              <a:buNone/>
              <a:defRPr/>
            </a:lvl2pPr>
          </a:lstStyle>
          <a:p>
            <a:pPr lvl="0"/>
            <a:r>
              <a:rPr lang="en-US" dirty="0"/>
              <a:t>Body: Arial Regular, 18-32 / black</a:t>
            </a:r>
          </a:p>
          <a:p>
            <a:pPr lvl="0"/>
            <a:endParaRPr lang="en-US" dirty="0"/>
          </a:p>
        </p:txBody>
      </p:sp>
      <p:sp>
        <p:nvSpPr>
          <p:cNvPr id="4" name="Slide Number Placeholder 3">
            <a:extLst>
              <a:ext uri="{FF2B5EF4-FFF2-40B4-BE49-F238E27FC236}">
                <a16:creationId xmlns="" xmlns:a16="http://schemas.microsoft.com/office/drawing/2014/main" id="{C80FCF73-9439-4A85-92BD-8A6E52BEA29B}"/>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pic>
        <p:nvPicPr>
          <p:cNvPr id="2" name="Picture 1">
            <a:extLst>
              <a:ext uri="{FF2B5EF4-FFF2-40B4-BE49-F238E27FC236}">
                <a16:creationId xmlns="" xmlns:a16="http://schemas.microsoft.com/office/drawing/2014/main" id="{5440C980-E9FD-4434-8AAB-FEDF9AD8DC49}"/>
              </a:ext>
            </a:extLst>
          </p:cNvPr>
          <p:cNvPicPr>
            <a:picLocks noChangeAspect="1"/>
          </p:cNvPicPr>
          <p:nvPr userDrawn="1"/>
        </p:nvPicPr>
        <p:blipFill>
          <a:blip r:embed="rId3"/>
          <a:stretch>
            <a:fillRect/>
          </a:stretch>
        </p:blipFill>
        <p:spPr>
          <a:xfrm>
            <a:off x="0" y="1865078"/>
            <a:ext cx="5681964" cy="3438442"/>
          </a:xfrm>
          <a:prstGeom prst="rect">
            <a:avLst/>
          </a:prstGeom>
        </p:spPr>
      </p:pic>
      <p:sp>
        <p:nvSpPr>
          <p:cNvPr id="7" name="Picture Placeholder 6">
            <a:extLst>
              <a:ext uri="{FF2B5EF4-FFF2-40B4-BE49-F238E27FC236}">
                <a16:creationId xmlns="" xmlns:a16="http://schemas.microsoft.com/office/drawing/2014/main" id="{BE3CE161-E5BD-453D-A62E-5B104CFEB979}"/>
              </a:ext>
            </a:extLst>
          </p:cNvPr>
          <p:cNvSpPr>
            <a:spLocks noGrp="1"/>
          </p:cNvSpPr>
          <p:nvPr>
            <p:ph type="pic" sz="quarter" idx="11"/>
          </p:nvPr>
        </p:nvSpPr>
        <p:spPr>
          <a:xfrm>
            <a:off x="0" y="1865313"/>
            <a:ext cx="5683250" cy="3438525"/>
          </a:xfrm>
        </p:spPr>
        <p:txBody>
          <a:bodyPr/>
          <a:lstStyle/>
          <a:p>
            <a:endParaRPr lang="en-US"/>
          </a:p>
        </p:txBody>
      </p:sp>
      <p:sp>
        <p:nvSpPr>
          <p:cNvPr id="13" name="Text Placeholder 12">
            <a:extLst>
              <a:ext uri="{FF2B5EF4-FFF2-40B4-BE49-F238E27FC236}">
                <a16:creationId xmlns="" xmlns:a16="http://schemas.microsoft.com/office/drawing/2014/main" id="{8AF396B7-26C9-496A-B925-51A6340C45BE}"/>
              </a:ext>
            </a:extLst>
          </p:cNvPr>
          <p:cNvSpPr>
            <a:spLocks noGrp="1"/>
          </p:cNvSpPr>
          <p:nvPr>
            <p:ph type="body" sz="quarter" idx="12" hasCustomPrompt="1"/>
          </p:nvPr>
        </p:nvSpPr>
        <p:spPr>
          <a:xfrm>
            <a:off x="698500" y="373063"/>
            <a:ext cx="10742613" cy="1258887"/>
          </a:xfrm>
        </p:spPr>
        <p:txBody>
          <a:bodyPr anchor="t">
            <a:normAutofit/>
          </a:bodyPr>
          <a:lstStyle>
            <a:lvl1pPr marL="0" indent="0" algn="ctr">
              <a:buNone/>
              <a:defRPr sz="3600" b="1"/>
            </a:lvl1pPr>
          </a:lstStyle>
          <a:p>
            <a:pPr lvl="0"/>
            <a:r>
              <a:rPr lang="en-US" dirty="0"/>
              <a:t>Headline:  Arial Bold 36-48 </a:t>
            </a:r>
            <a:r>
              <a:rPr lang="en-US" dirty="0" err="1"/>
              <a:t>pt</a:t>
            </a:r>
            <a:r>
              <a:rPr lang="en-US" dirty="0"/>
              <a:t> / black </a:t>
            </a:r>
          </a:p>
        </p:txBody>
      </p:sp>
    </p:spTree>
    <p:extLst>
      <p:ext uri="{BB962C8B-B14F-4D97-AF65-F5344CB8AC3E}">
        <p14:creationId xmlns:p14="http://schemas.microsoft.com/office/powerpoint/2010/main" val="588237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56" userDrawn="1">
          <p15:clr>
            <a:srgbClr val="FBAE40"/>
          </p15:clr>
        </p15:guide>
        <p15:guide id="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35A520B-C146-419B-AB84-F145A14EDD47}"/>
              </a:ext>
            </a:extLst>
          </p:cNvPr>
          <p:cNvSpPr>
            <a:spLocks noGrp="1"/>
          </p:cNvSpPr>
          <p:nvPr>
            <p:ph idx="1" hasCustomPrompt="1"/>
          </p:nvPr>
        </p:nvSpPr>
        <p:spPr>
          <a:xfrm>
            <a:off x="6309360" y="1865078"/>
            <a:ext cx="5132070" cy="3438442"/>
          </a:xfrm>
        </p:spPr>
        <p:txBody>
          <a:bodyPr/>
          <a:lstStyle>
            <a:lvl1pPr marL="457200" indent="-457200">
              <a:buFont typeface="Wingdings" panose="05000000000000000000" pitchFamily="2" charset="2"/>
              <a:buChar char="§"/>
              <a:defRPr/>
            </a:lvl1pPr>
            <a:lvl2pPr marL="457200" indent="0">
              <a:buNone/>
              <a:defRPr/>
            </a:lvl2pPr>
          </a:lstStyle>
          <a:p>
            <a:pPr lvl="0"/>
            <a:r>
              <a:rPr lang="en-US" dirty="0"/>
              <a:t>Body: Arial Regular, 18-32 / black</a:t>
            </a:r>
          </a:p>
          <a:p>
            <a:pPr lvl="0"/>
            <a:endParaRPr lang="en-US" dirty="0"/>
          </a:p>
        </p:txBody>
      </p:sp>
      <p:sp>
        <p:nvSpPr>
          <p:cNvPr id="4" name="Slide Number Placeholder 3">
            <a:extLst>
              <a:ext uri="{FF2B5EF4-FFF2-40B4-BE49-F238E27FC236}">
                <a16:creationId xmlns="" xmlns:a16="http://schemas.microsoft.com/office/drawing/2014/main" id="{C80FCF73-9439-4A85-92BD-8A6E52BEA29B}"/>
              </a:ext>
            </a:extLst>
          </p:cNvPr>
          <p:cNvSpPr>
            <a:spLocks noGrp="1"/>
          </p:cNvSpPr>
          <p:nvPr>
            <p:ph type="sldNum" sz="quarter" idx="10"/>
          </p:nvPr>
        </p:nvSpPr>
        <p:spPr/>
        <p:txBody>
          <a:bodyPr/>
          <a:lstStyle>
            <a:lvl1pPr>
              <a:defRPr sz="1400"/>
            </a:lvl1pPr>
          </a:lstStyle>
          <a:p>
            <a:fld id="{AC38F574-C4C0-48B1-B81D-85833E98F04F}" type="slidenum">
              <a:rPr lang="en-US" smtClean="0">
                <a:solidFill>
                  <a:prstClr val="white"/>
                </a:solidFill>
              </a:rPr>
              <a:pPr/>
              <a:t>‹#›</a:t>
            </a:fld>
            <a:endParaRPr lang="en-US" dirty="0">
              <a:solidFill>
                <a:prstClr val="white"/>
              </a:solidFill>
            </a:endParaRPr>
          </a:p>
        </p:txBody>
      </p:sp>
      <p:pic>
        <p:nvPicPr>
          <p:cNvPr id="2" name="Picture 1">
            <a:extLst>
              <a:ext uri="{FF2B5EF4-FFF2-40B4-BE49-F238E27FC236}">
                <a16:creationId xmlns="" xmlns:a16="http://schemas.microsoft.com/office/drawing/2014/main" id="{5440C980-E9FD-4434-8AAB-FEDF9AD8DC49}"/>
              </a:ext>
            </a:extLst>
          </p:cNvPr>
          <p:cNvPicPr>
            <a:picLocks noChangeAspect="1"/>
          </p:cNvPicPr>
          <p:nvPr userDrawn="1"/>
        </p:nvPicPr>
        <p:blipFill>
          <a:blip r:embed="rId3"/>
          <a:stretch>
            <a:fillRect/>
          </a:stretch>
        </p:blipFill>
        <p:spPr>
          <a:xfrm>
            <a:off x="0" y="1865078"/>
            <a:ext cx="5681964" cy="3438442"/>
          </a:xfrm>
          <a:prstGeom prst="rect">
            <a:avLst/>
          </a:prstGeom>
        </p:spPr>
      </p:pic>
      <p:sp>
        <p:nvSpPr>
          <p:cNvPr id="7" name="Picture Placeholder 6">
            <a:extLst>
              <a:ext uri="{FF2B5EF4-FFF2-40B4-BE49-F238E27FC236}">
                <a16:creationId xmlns="" xmlns:a16="http://schemas.microsoft.com/office/drawing/2014/main" id="{BE3CE161-E5BD-453D-A62E-5B104CFEB979}"/>
              </a:ext>
            </a:extLst>
          </p:cNvPr>
          <p:cNvSpPr>
            <a:spLocks noGrp="1"/>
          </p:cNvSpPr>
          <p:nvPr>
            <p:ph type="pic" sz="quarter" idx="11"/>
          </p:nvPr>
        </p:nvSpPr>
        <p:spPr>
          <a:xfrm>
            <a:off x="0" y="1865313"/>
            <a:ext cx="5683250" cy="3438525"/>
          </a:xfrm>
        </p:spPr>
        <p:txBody>
          <a:bodyPr/>
          <a:lstStyle/>
          <a:p>
            <a:endParaRPr lang="en-US"/>
          </a:p>
        </p:txBody>
      </p:sp>
      <p:sp>
        <p:nvSpPr>
          <p:cNvPr id="13" name="Text Placeholder 12">
            <a:extLst>
              <a:ext uri="{FF2B5EF4-FFF2-40B4-BE49-F238E27FC236}">
                <a16:creationId xmlns="" xmlns:a16="http://schemas.microsoft.com/office/drawing/2014/main" id="{8AF396B7-26C9-496A-B925-51A6340C45BE}"/>
              </a:ext>
            </a:extLst>
          </p:cNvPr>
          <p:cNvSpPr>
            <a:spLocks noGrp="1"/>
          </p:cNvSpPr>
          <p:nvPr>
            <p:ph type="body" sz="quarter" idx="12" hasCustomPrompt="1"/>
          </p:nvPr>
        </p:nvSpPr>
        <p:spPr>
          <a:xfrm>
            <a:off x="698500" y="373063"/>
            <a:ext cx="10742613" cy="1258887"/>
          </a:xfrm>
        </p:spPr>
        <p:txBody>
          <a:bodyPr anchor="t">
            <a:normAutofit/>
          </a:bodyPr>
          <a:lstStyle>
            <a:lvl1pPr marL="0" indent="0" algn="ctr">
              <a:buNone/>
              <a:defRPr sz="3600" b="1"/>
            </a:lvl1pPr>
          </a:lstStyle>
          <a:p>
            <a:pPr lvl="0"/>
            <a:r>
              <a:rPr lang="en-US" dirty="0"/>
              <a:t>Headline:  Arial Bold 36-48 </a:t>
            </a:r>
            <a:r>
              <a:rPr lang="en-US" dirty="0" err="1"/>
              <a:t>pt</a:t>
            </a:r>
            <a:r>
              <a:rPr lang="en-US" dirty="0"/>
              <a:t> / black </a:t>
            </a:r>
          </a:p>
        </p:txBody>
      </p:sp>
    </p:spTree>
    <p:extLst>
      <p:ext uri="{BB962C8B-B14F-4D97-AF65-F5344CB8AC3E}">
        <p14:creationId xmlns:p14="http://schemas.microsoft.com/office/powerpoint/2010/main" val="3170791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656">
          <p15:clr>
            <a:srgbClr val="FBAE40"/>
          </p15:clr>
        </p15:guide>
        <p15:guide id="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C9AE9A-706C-49E5-ADBE-180CEDDDEBB7}"/>
              </a:ext>
            </a:extLst>
          </p:cNvPr>
          <p:cNvSpPr>
            <a:spLocks noGrp="1"/>
          </p:cNvSpPr>
          <p:nvPr>
            <p:ph type="title"/>
          </p:nvPr>
        </p:nvSpPr>
        <p:spPr>
          <a:xfrm>
            <a:off x="1474470" y="1732598"/>
            <a:ext cx="7360920" cy="3570922"/>
          </a:xfrm>
        </p:spPr>
        <p:txBody>
          <a:bodyPr anchor="t">
            <a:normAutofit/>
          </a:bodyPr>
          <a:lstStyle>
            <a:lvl1pPr>
              <a:defRPr sz="4000">
                <a:solidFill>
                  <a:schemeClr val="bg1"/>
                </a:solidFill>
              </a:defRPr>
            </a:lvl1pPr>
          </a:lstStyle>
          <a:p>
            <a:r>
              <a:rPr lang="en-US" dirty="0"/>
              <a:t>Click to edit Master title style</a:t>
            </a:r>
          </a:p>
        </p:txBody>
      </p:sp>
      <p:sp>
        <p:nvSpPr>
          <p:cNvPr id="7" name="Slide Number Placeholder 6">
            <a:extLst>
              <a:ext uri="{FF2B5EF4-FFF2-40B4-BE49-F238E27FC236}">
                <a16:creationId xmlns="" xmlns:a16="http://schemas.microsoft.com/office/drawing/2014/main" id="{E0AC78CB-7971-469D-8B53-F376091A7A09}"/>
              </a:ext>
            </a:extLst>
          </p:cNvPr>
          <p:cNvSpPr>
            <a:spLocks noGrp="1"/>
          </p:cNvSpPr>
          <p:nvPr>
            <p:ph type="sldNum" sz="quarter" idx="10"/>
          </p:nvPr>
        </p:nvSpPr>
        <p:spPr/>
        <p:txBody>
          <a:bodyPr/>
          <a:lstStyle>
            <a:lvl1pPr>
              <a:defRPr sz="1400"/>
            </a:lvl1pPr>
          </a:lstStyle>
          <a:p>
            <a:fld id="{AC38F574-C4C0-48B1-B81D-85833E98F04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2348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C9AE9A-706C-49E5-ADBE-180CEDDDEBB7}"/>
              </a:ext>
            </a:extLst>
          </p:cNvPr>
          <p:cNvSpPr>
            <a:spLocks noGrp="1"/>
          </p:cNvSpPr>
          <p:nvPr>
            <p:ph type="title"/>
          </p:nvPr>
        </p:nvSpPr>
        <p:spPr>
          <a:xfrm>
            <a:off x="4057650" y="1629728"/>
            <a:ext cx="7212330" cy="3548062"/>
          </a:xfrm>
        </p:spPr>
        <p:txBody>
          <a:bodyPr anchor="t">
            <a:normAutofit/>
          </a:bodyPr>
          <a:lstStyle>
            <a:lvl1pPr>
              <a:defRPr sz="4000">
                <a:solidFill>
                  <a:schemeClr val="bg1"/>
                </a:solidFill>
              </a:defRPr>
            </a:lvl1pPr>
          </a:lstStyle>
          <a:p>
            <a:r>
              <a:rPr lang="en-US" dirty="0"/>
              <a:t>Click to edit Master title style</a:t>
            </a:r>
          </a:p>
        </p:txBody>
      </p:sp>
      <p:sp>
        <p:nvSpPr>
          <p:cNvPr id="4" name="Slide Number Placeholder 3">
            <a:extLst>
              <a:ext uri="{FF2B5EF4-FFF2-40B4-BE49-F238E27FC236}">
                <a16:creationId xmlns="" xmlns:a16="http://schemas.microsoft.com/office/drawing/2014/main" id="{5642DBB4-4B7C-43D6-B512-0BABBC5F2473}"/>
              </a:ext>
            </a:extLst>
          </p:cNvPr>
          <p:cNvSpPr>
            <a:spLocks noGrp="1"/>
          </p:cNvSpPr>
          <p:nvPr>
            <p:ph type="sldNum" sz="quarter" idx="10"/>
          </p:nvPr>
        </p:nvSpPr>
        <p:spPr/>
        <p:txBody>
          <a:bodyPr/>
          <a:lstStyle>
            <a:lvl1pPr>
              <a:defRPr sz="1400"/>
            </a:lvl1pPr>
          </a:lstStyle>
          <a:p>
            <a:fld id="{AC38F574-C4C0-48B1-B81D-85833E98F04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72962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395AFE-9400-494B-9609-CA6DADF2094F}"/>
              </a:ext>
            </a:extLst>
          </p:cNvPr>
          <p:cNvSpPr>
            <a:spLocks noGrp="1"/>
          </p:cNvSpPr>
          <p:nvPr>
            <p:ph type="title" hasCustomPrompt="1"/>
          </p:nvPr>
        </p:nvSpPr>
        <p:spPr/>
        <p:txBody>
          <a:bodyPr/>
          <a:lstStyle/>
          <a:p>
            <a:r>
              <a:rPr lang="en-US" dirty="0"/>
              <a:t>Headline: Arial Bold, 36-48 / black</a:t>
            </a:r>
          </a:p>
        </p:txBody>
      </p:sp>
      <p:sp>
        <p:nvSpPr>
          <p:cNvPr id="3" name="Content Placeholder 2">
            <a:extLst>
              <a:ext uri="{FF2B5EF4-FFF2-40B4-BE49-F238E27FC236}">
                <a16:creationId xmlns="" xmlns:a16="http://schemas.microsoft.com/office/drawing/2014/main" id="{6F40CEEB-F1FA-41C6-80C9-AB0D6FF4D609}"/>
              </a:ext>
            </a:extLst>
          </p:cNvPr>
          <p:cNvSpPr>
            <a:spLocks noGrp="1"/>
          </p:cNvSpPr>
          <p:nvPr>
            <p:ph sz="half" idx="1" hasCustomPrompt="1"/>
          </p:nvPr>
        </p:nvSpPr>
        <p:spPr>
          <a:xfrm>
            <a:off x="838200" y="1825625"/>
            <a:ext cx="5181600" cy="4351338"/>
          </a:xfrm>
        </p:spPr>
        <p:txBody>
          <a:body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A6853783-399C-4952-A52D-2A86A2CBDD96}"/>
              </a:ext>
            </a:extLst>
          </p:cNvPr>
          <p:cNvSpPr>
            <a:spLocks noGrp="1"/>
          </p:cNvSpPr>
          <p:nvPr>
            <p:ph sz="half" idx="2" hasCustomPrompt="1"/>
          </p:nvPr>
        </p:nvSpPr>
        <p:spPr>
          <a:xfrm>
            <a:off x="6172200" y="1825625"/>
            <a:ext cx="5181600" cy="4351338"/>
          </a:xfrm>
        </p:spPr>
        <p:txBody>
          <a:body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 xmlns:a16="http://schemas.microsoft.com/office/drawing/2014/main" id="{4243C010-4CA6-48ED-B79D-8786987BA3BB}"/>
              </a:ext>
            </a:extLst>
          </p:cNvPr>
          <p:cNvSpPr>
            <a:spLocks noGrp="1"/>
          </p:cNvSpPr>
          <p:nvPr>
            <p:ph type="sldNum" sz="quarter" idx="10"/>
          </p:nvPr>
        </p:nvSpPr>
        <p:spPr/>
        <p:txBody>
          <a:bodyPr/>
          <a:lstStyle>
            <a:lvl1pPr>
              <a:defRPr sz="1400"/>
            </a:lvl1pPr>
          </a:lstStyle>
          <a:p>
            <a:fld id="{AC38F574-C4C0-48B1-B81D-85833E98F04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02698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E17B41-1C13-4D9F-8F4E-1315482B24BC}"/>
              </a:ext>
            </a:extLst>
          </p:cNvPr>
          <p:cNvSpPr>
            <a:spLocks noGrp="1"/>
          </p:cNvSpPr>
          <p:nvPr>
            <p:ph type="title" hasCustomPrompt="1"/>
          </p:nvPr>
        </p:nvSpPr>
        <p:spPr>
          <a:xfrm>
            <a:off x="839788" y="365125"/>
            <a:ext cx="10515600" cy="1325563"/>
          </a:xfrm>
        </p:spPr>
        <p:txBody>
          <a:bodyPr/>
          <a:lstStyle/>
          <a:p>
            <a:r>
              <a:rPr lang="en-US" dirty="0"/>
              <a:t>Headline: Arial Bold, 36-48 / black</a:t>
            </a:r>
          </a:p>
        </p:txBody>
      </p:sp>
      <p:sp>
        <p:nvSpPr>
          <p:cNvPr id="3" name="Text Placeholder 2">
            <a:extLst>
              <a:ext uri="{FF2B5EF4-FFF2-40B4-BE49-F238E27FC236}">
                <a16:creationId xmlns="" xmlns:a16="http://schemas.microsoft.com/office/drawing/2014/main" id="{A7597D80-9373-422B-B4E9-AD0DC050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C80BE34-7244-46FD-8CB9-2190D796DE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CA6C2A3-B873-4C7D-AE1E-5AFFC4691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6FC6446-808A-4F61-ADF9-BA2D5029A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 xmlns:a16="http://schemas.microsoft.com/office/drawing/2014/main" id="{A75DC033-9F66-406F-820E-44815212035F}"/>
              </a:ext>
            </a:extLst>
          </p:cNvPr>
          <p:cNvSpPr/>
          <p:nvPr userDrawn="1"/>
        </p:nvSpPr>
        <p:spPr>
          <a:xfrm>
            <a:off x="275303" y="6331663"/>
            <a:ext cx="452284" cy="307777"/>
          </a:xfrm>
          <a:prstGeom prst="rect">
            <a:avLst/>
          </a:prstGeom>
        </p:spPr>
        <p:txBody>
          <a:bodyPr wrap="square">
            <a:spAutoFit/>
          </a:bodyPr>
          <a:lstStyle/>
          <a:p>
            <a:pPr algn="ctr"/>
            <a:fld id="{AC38F574-C4C0-48B1-B81D-85833E98F04F}" type="slidenum">
              <a:rPr lang="en-US" sz="1400" b="1">
                <a:solidFill>
                  <a:prstClr val="white"/>
                </a:solidFill>
              </a:rPr>
              <a:pPr algn="ctr"/>
              <a:t>‹#›</a:t>
            </a:fld>
            <a:endParaRPr lang="en-US" sz="1400" b="1" dirty="0">
              <a:solidFill>
                <a:prstClr val="white"/>
              </a:solidFill>
            </a:endParaRPr>
          </a:p>
        </p:txBody>
      </p:sp>
    </p:spTree>
    <p:extLst>
      <p:ext uri="{BB962C8B-B14F-4D97-AF65-F5344CB8AC3E}">
        <p14:creationId xmlns:p14="http://schemas.microsoft.com/office/powerpoint/2010/main" val="4272246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DC4243-E65E-43D5-A55F-086B6DF40E84}"/>
              </a:ext>
            </a:extLst>
          </p:cNvPr>
          <p:cNvSpPr>
            <a:spLocks noGrp="1"/>
          </p:cNvSpPr>
          <p:nvPr>
            <p:ph type="title" hasCustomPrompt="1"/>
          </p:nvPr>
        </p:nvSpPr>
        <p:spPr/>
        <p:txBody>
          <a:bodyPr/>
          <a:lstStyle/>
          <a:p>
            <a:r>
              <a:rPr lang="en-US" dirty="0"/>
              <a:t>Headline: Arial Bold, 36-48 / black</a:t>
            </a:r>
          </a:p>
        </p:txBody>
      </p:sp>
      <p:sp>
        <p:nvSpPr>
          <p:cNvPr id="6" name="Slide Number Placeholder 5">
            <a:extLst>
              <a:ext uri="{FF2B5EF4-FFF2-40B4-BE49-F238E27FC236}">
                <a16:creationId xmlns="" xmlns:a16="http://schemas.microsoft.com/office/drawing/2014/main" id="{E0E4707D-B6B7-49B3-B18C-B61254E4A1D0}"/>
              </a:ext>
            </a:extLst>
          </p:cNvPr>
          <p:cNvSpPr>
            <a:spLocks noGrp="1"/>
          </p:cNvSpPr>
          <p:nvPr>
            <p:ph type="sldNum" sz="quarter" idx="10"/>
          </p:nvPr>
        </p:nvSpPr>
        <p:spPr>
          <a:xfrm>
            <a:off x="294968" y="6263150"/>
            <a:ext cx="403122" cy="434514"/>
          </a:xfrm>
        </p:spPr>
        <p:txBody>
          <a:bodyPr/>
          <a:lstStyle>
            <a:lvl1pPr>
              <a:defRPr sz="1400"/>
            </a:lvl1pPr>
          </a:lstStyle>
          <a:p>
            <a:fld id="{AC38F574-C4C0-48B1-B81D-85833E98F04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22530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34388056-F1AF-4D00-8876-6F9D99943082}"/>
              </a:ext>
            </a:extLst>
          </p:cNvPr>
          <p:cNvSpPr>
            <a:spLocks noGrp="1"/>
          </p:cNvSpPr>
          <p:nvPr>
            <p:ph type="sldNum" sz="quarter" idx="10"/>
          </p:nvPr>
        </p:nvSpPr>
        <p:spPr>
          <a:xfrm>
            <a:off x="294968" y="6278255"/>
            <a:ext cx="403122" cy="409575"/>
          </a:xfrm>
        </p:spPr>
        <p:txBody>
          <a:bodyPr/>
          <a:lstStyle>
            <a:lvl1pPr>
              <a:defRPr sz="1400"/>
            </a:lvl1pPr>
          </a:lstStyle>
          <a:p>
            <a:fld id="{AC38F574-C4C0-48B1-B81D-85833E98F04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34379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E4FF51-24AA-475C-8ED0-958F6759D5D9}"/>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 xmlns:a16="http://schemas.microsoft.com/office/drawing/2014/main" id="{DFFD707C-7F9C-4C5A-AA20-C7479542AA04}"/>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 xmlns:a16="http://schemas.microsoft.com/office/drawing/2014/main" id="{B72984DA-660F-4ACB-A870-86EA3DACE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7">
            <a:extLst>
              <a:ext uri="{FF2B5EF4-FFF2-40B4-BE49-F238E27FC236}">
                <a16:creationId xmlns="" xmlns:a16="http://schemas.microsoft.com/office/drawing/2014/main" id="{89668A8D-9152-454A-81DE-03D95A0AFD8D}"/>
              </a:ext>
            </a:extLst>
          </p:cNvPr>
          <p:cNvSpPr>
            <a:spLocks noGrp="1"/>
          </p:cNvSpPr>
          <p:nvPr>
            <p:ph type="sldNum" sz="quarter" idx="10"/>
          </p:nvPr>
        </p:nvSpPr>
        <p:spPr/>
        <p:txBody>
          <a:bodyPr/>
          <a:lstStyle>
            <a:lvl1pPr>
              <a:defRPr sz="1400"/>
            </a:lvl1pPr>
          </a:lstStyle>
          <a:p>
            <a:fld id="{AC38F574-C4C0-48B1-B81D-85833E98F04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9313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130E86-6534-4FCB-9096-AF7BD6B0C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C8FC382-6BA5-49E4-8ED4-12086863D0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808A7DD-380C-4B6C-A1CE-5D348E56D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 xmlns:a16="http://schemas.microsoft.com/office/drawing/2014/main" id="{C0E1477E-6872-4DFA-8FD1-3DB0A6DA948B}"/>
              </a:ext>
            </a:extLst>
          </p:cNvPr>
          <p:cNvSpPr>
            <a:spLocks noGrp="1"/>
          </p:cNvSpPr>
          <p:nvPr>
            <p:ph type="sldNum" sz="quarter" idx="10"/>
          </p:nvPr>
        </p:nvSpPr>
        <p:spPr/>
        <p:txBody>
          <a:bodyPr/>
          <a:lstStyle>
            <a:lvl1pPr>
              <a:defRPr sz="1400"/>
            </a:lvl1pPr>
          </a:lstStyle>
          <a:p>
            <a:fld id="{AC38F574-C4C0-48B1-B81D-85833E98F04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36181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4ACC8-5CA2-4882-BD40-22F53D769298}"/>
              </a:ext>
            </a:extLst>
          </p:cNvPr>
          <p:cNvSpPr>
            <a:spLocks noGrp="1"/>
          </p:cNvSpPr>
          <p:nvPr>
            <p:ph type="title" hasCustomPrompt="1"/>
          </p:nvPr>
        </p:nvSpPr>
        <p:spPr/>
        <p:txBody>
          <a:bodyPr/>
          <a:lstStyle/>
          <a:p>
            <a:r>
              <a:rPr lang="en-US" dirty="0"/>
              <a:t>Headline: Arial Bold, 36-48 / black</a:t>
            </a:r>
          </a:p>
        </p:txBody>
      </p:sp>
      <p:sp>
        <p:nvSpPr>
          <p:cNvPr id="3" name="Vertical Text Placeholder 2">
            <a:extLst>
              <a:ext uri="{FF2B5EF4-FFF2-40B4-BE49-F238E27FC236}">
                <a16:creationId xmlns="" xmlns:a16="http://schemas.microsoft.com/office/drawing/2014/main" id="{6DE0703C-BF51-4AB1-A60B-175EEABDC8B7}"/>
              </a:ext>
            </a:extLst>
          </p:cNvPr>
          <p:cNvSpPr>
            <a:spLocks noGrp="1"/>
          </p:cNvSpPr>
          <p:nvPr>
            <p:ph type="body" orient="vert" idx="1" hasCustomPrompt="1"/>
          </p:nvPr>
        </p:nvSpPr>
        <p:spPr/>
        <p:txBody>
          <a:bodyPr vert="eaVert"/>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9B89B93E-A616-4E52-A408-0B730D70B872}"/>
              </a:ext>
            </a:extLst>
          </p:cNvPr>
          <p:cNvSpPr>
            <a:spLocks noGrp="1"/>
          </p:cNvSpPr>
          <p:nvPr>
            <p:ph type="sldNum" sz="quarter" idx="10"/>
          </p:nvPr>
        </p:nvSpPr>
        <p:spPr>
          <a:xfrm>
            <a:off x="304800" y="6280560"/>
            <a:ext cx="403122" cy="409575"/>
          </a:xfrm>
        </p:spPr>
        <p:txBody>
          <a:bodyPr/>
          <a:lstStyle>
            <a:lvl1pPr>
              <a:defRPr sz="1400"/>
            </a:lvl1pPr>
          </a:lstStyle>
          <a:p>
            <a:fld id="{AC38F574-C4C0-48B1-B81D-85833E98F04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6838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C9AE9A-706C-49E5-ADBE-180CEDDDEBB7}"/>
              </a:ext>
            </a:extLst>
          </p:cNvPr>
          <p:cNvSpPr>
            <a:spLocks noGrp="1"/>
          </p:cNvSpPr>
          <p:nvPr>
            <p:ph type="title"/>
          </p:nvPr>
        </p:nvSpPr>
        <p:spPr>
          <a:xfrm>
            <a:off x="1474470" y="1732598"/>
            <a:ext cx="7360920" cy="3570922"/>
          </a:xfrm>
        </p:spPr>
        <p:txBody>
          <a:bodyPr anchor="t">
            <a:normAutofit/>
          </a:bodyPr>
          <a:lstStyle>
            <a:lvl1pPr>
              <a:defRPr sz="4000">
                <a:solidFill>
                  <a:schemeClr val="bg1"/>
                </a:solidFill>
              </a:defRPr>
            </a:lvl1pPr>
          </a:lstStyle>
          <a:p>
            <a:r>
              <a:rPr lang="en-US" dirty="0"/>
              <a:t>Click to edit Master title style</a:t>
            </a:r>
          </a:p>
        </p:txBody>
      </p:sp>
      <p:sp>
        <p:nvSpPr>
          <p:cNvPr id="7" name="Slide Number Placeholder 6">
            <a:extLst>
              <a:ext uri="{FF2B5EF4-FFF2-40B4-BE49-F238E27FC236}">
                <a16:creationId xmlns="" xmlns:a16="http://schemas.microsoft.com/office/drawing/2014/main" id="{E0AC78CB-7971-469D-8B53-F376091A7A09}"/>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31772765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96DB986-04B1-47E5-B445-197AEA1A7F6C}"/>
              </a:ext>
            </a:extLst>
          </p:cNvPr>
          <p:cNvSpPr>
            <a:spLocks noGrp="1"/>
          </p:cNvSpPr>
          <p:nvPr>
            <p:ph type="title" orient="vert" hasCustomPrompt="1"/>
          </p:nvPr>
        </p:nvSpPr>
        <p:spPr>
          <a:xfrm>
            <a:off x="8724900" y="365125"/>
            <a:ext cx="2628900" cy="5811838"/>
          </a:xfrm>
        </p:spPr>
        <p:txBody>
          <a:bodyPr vert="eaVert"/>
          <a:lstStyle/>
          <a:p>
            <a:r>
              <a:rPr lang="en-US" dirty="0"/>
              <a:t>Headline: Arial Bold, 36-48 / black</a:t>
            </a:r>
          </a:p>
        </p:txBody>
      </p:sp>
      <p:sp>
        <p:nvSpPr>
          <p:cNvPr id="3" name="Vertical Text Placeholder 2">
            <a:extLst>
              <a:ext uri="{FF2B5EF4-FFF2-40B4-BE49-F238E27FC236}">
                <a16:creationId xmlns="" xmlns:a16="http://schemas.microsoft.com/office/drawing/2014/main" id="{4BAAB312-AD17-4AEE-B816-49BAE59013CB}"/>
              </a:ext>
            </a:extLst>
          </p:cNvPr>
          <p:cNvSpPr>
            <a:spLocks noGrp="1"/>
          </p:cNvSpPr>
          <p:nvPr>
            <p:ph type="body" orient="vert" idx="1" hasCustomPrompt="1"/>
          </p:nvPr>
        </p:nvSpPr>
        <p:spPr>
          <a:xfrm>
            <a:off x="838200" y="365125"/>
            <a:ext cx="7734300" cy="5811838"/>
          </a:xfrm>
        </p:spPr>
        <p:txBody>
          <a:bodyPr vert="eaVert"/>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 xmlns:a16="http://schemas.microsoft.com/office/drawing/2014/main" id="{3C033124-2937-4B5A-B3E4-72ECE66916C3}"/>
              </a:ext>
            </a:extLst>
          </p:cNvPr>
          <p:cNvSpPr>
            <a:spLocks noGrp="1"/>
          </p:cNvSpPr>
          <p:nvPr>
            <p:ph type="sldNum" sz="quarter" idx="10"/>
          </p:nvPr>
        </p:nvSpPr>
        <p:spPr/>
        <p:txBody>
          <a:bodyPr/>
          <a:lstStyle>
            <a:lvl1pPr>
              <a:defRPr sz="1400"/>
            </a:lvl1pPr>
          </a:lstStyle>
          <a:p>
            <a:fld id="{AC38F574-C4C0-48B1-B81D-85833E98F04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52669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C9AE9A-706C-49E5-ADBE-180CEDDDEBB7}"/>
              </a:ext>
            </a:extLst>
          </p:cNvPr>
          <p:cNvSpPr>
            <a:spLocks noGrp="1"/>
          </p:cNvSpPr>
          <p:nvPr>
            <p:ph type="title"/>
          </p:nvPr>
        </p:nvSpPr>
        <p:spPr>
          <a:xfrm>
            <a:off x="4057650" y="1629728"/>
            <a:ext cx="7212330" cy="3548062"/>
          </a:xfrm>
        </p:spPr>
        <p:txBody>
          <a:bodyPr anchor="t">
            <a:normAutofit/>
          </a:bodyPr>
          <a:lstStyle>
            <a:lvl1pPr>
              <a:defRPr sz="4000">
                <a:solidFill>
                  <a:schemeClr val="bg1"/>
                </a:solidFill>
              </a:defRPr>
            </a:lvl1pPr>
          </a:lstStyle>
          <a:p>
            <a:r>
              <a:rPr lang="en-US" dirty="0"/>
              <a:t>Click to edit Master title style</a:t>
            </a:r>
          </a:p>
        </p:txBody>
      </p:sp>
      <p:sp>
        <p:nvSpPr>
          <p:cNvPr id="4" name="Slide Number Placeholder 3">
            <a:extLst>
              <a:ext uri="{FF2B5EF4-FFF2-40B4-BE49-F238E27FC236}">
                <a16:creationId xmlns="" xmlns:a16="http://schemas.microsoft.com/office/drawing/2014/main" id="{5642DBB4-4B7C-43D6-B512-0BABBC5F2473}"/>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406552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395AFE-9400-494B-9609-CA6DADF2094F}"/>
              </a:ext>
            </a:extLst>
          </p:cNvPr>
          <p:cNvSpPr>
            <a:spLocks noGrp="1"/>
          </p:cNvSpPr>
          <p:nvPr>
            <p:ph type="title" hasCustomPrompt="1"/>
          </p:nvPr>
        </p:nvSpPr>
        <p:spPr/>
        <p:txBody>
          <a:bodyPr/>
          <a:lstStyle/>
          <a:p>
            <a:r>
              <a:rPr lang="en-US" dirty="0"/>
              <a:t>Headline: Arial Bold, 36-48 / black</a:t>
            </a:r>
          </a:p>
        </p:txBody>
      </p:sp>
      <p:sp>
        <p:nvSpPr>
          <p:cNvPr id="3" name="Content Placeholder 2">
            <a:extLst>
              <a:ext uri="{FF2B5EF4-FFF2-40B4-BE49-F238E27FC236}">
                <a16:creationId xmlns="" xmlns:a16="http://schemas.microsoft.com/office/drawing/2014/main" id="{6F40CEEB-F1FA-41C6-80C9-AB0D6FF4D609}"/>
              </a:ext>
            </a:extLst>
          </p:cNvPr>
          <p:cNvSpPr>
            <a:spLocks noGrp="1"/>
          </p:cNvSpPr>
          <p:nvPr>
            <p:ph sz="half" idx="1" hasCustomPrompt="1"/>
          </p:nvPr>
        </p:nvSpPr>
        <p:spPr>
          <a:xfrm>
            <a:off x="838200" y="1825625"/>
            <a:ext cx="5181600" cy="4351338"/>
          </a:xfrm>
        </p:spPr>
        <p:txBody>
          <a:body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A6853783-399C-4952-A52D-2A86A2CBDD96}"/>
              </a:ext>
            </a:extLst>
          </p:cNvPr>
          <p:cNvSpPr>
            <a:spLocks noGrp="1"/>
          </p:cNvSpPr>
          <p:nvPr>
            <p:ph sz="half" idx="2" hasCustomPrompt="1"/>
          </p:nvPr>
        </p:nvSpPr>
        <p:spPr>
          <a:xfrm>
            <a:off x="6172200" y="1825625"/>
            <a:ext cx="5181600" cy="4351338"/>
          </a:xfrm>
        </p:spPr>
        <p:txBody>
          <a:bodyPr/>
          <a:lstStyle/>
          <a:p>
            <a:pPr lvl="0"/>
            <a:r>
              <a:rPr lang="en-US" dirty="0"/>
              <a:t>Body: Arial Regular, 18-32 /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 xmlns:a16="http://schemas.microsoft.com/office/drawing/2014/main" id="{4243C010-4CA6-48ED-B79D-8786987BA3BB}"/>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4063105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E17B41-1C13-4D9F-8F4E-1315482B24BC}"/>
              </a:ext>
            </a:extLst>
          </p:cNvPr>
          <p:cNvSpPr>
            <a:spLocks noGrp="1"/>
          </p:cNvSpPr>
          <p:nvPr>
            <p:ph type="title" hasCustomPrompt="1"/>
          </p:nvPr>
        </p:nvSpPr>
        <p:spPr>
          <a:xfrm>
            <a:off x="839788" y="365125"/>
            <a:ext cx="10515600" cy="1325563"/>
          </a:xfrm>
        </p:spPr>
        <p:txBody>
          <a:bodyPr/>
          <a:lstStyle/>
          <a:p>
            <a:r>
              <a:rPr lang="en-US" dirty="0"/>
              <a:t>Headline: Arial Bold, 36-48 / black</a:t>
            </a:r>
          </a:p>
        </p:txBody>
      </p:sp>
      <p:sp>
        <p:nvSpPr>
          <p:cNvPr id="3" name="Text Placeholder 2">
            <a:extLst>
              <a:ext uri="{FF2B5EF4-FFF2-40B4-BE49-F238E27FC236}">
                <a16:creationId xmlns="" xmlns:a16="http://schemas.microsoft.com/office/drawing/2014/main" id="{A7597D80-9373-422B-B4E9-AD0DC050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C80BE34-7244-46FD-8CB9-2190D796DE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CA6C2A3-B873-4C7D-AE1E-5AFFC4691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6FC6446-808A-4F61-ADF9-BA2D5029A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 xmlns:a16="http://schemas.microsoft.com/office/drawing/2014/main" id="{A75DC033-9F66-406F-820E-44815212035F}"/>
              </a:ext>
            </a:extLst>
          </p:cNvPr>
          <p:cNvSpPr/>
          <p:nvPr userDrawn="1"/>
        </p:nvSpPr>
        <p:spPr>
          <a:xfrm>
            <a:off x="275303" y="6331663"/>
            <a:ext cx="452284" cy="307777"/>
          </a:xfrm>
          <a:prstGeom prst="rect">
            <a:avLst/>
          </a:prstGeom>
        </p:spPr>
        <p:txBody>
          <a:bodyPr wrap="square">
            <a:spAutoFit/>
          </a:bodyPr>
          <a:lstStyle/>
          <a:p>
            <a:pPr algn="ctr"/>
            <a:fld id="{AC38F574-C4C0-48B1-B81D-85833E98F04F}" type="slidenum">
              <a:rPr lang="en-US" sz="1400" b="1" smtClean="0">
                <a:solidFill>
                  <a:schemeClr val="bg1"/>
                </a:solidFill>
              </a:rPr>
              <a:pPr algn="ctr"/>
              <a:t>‹#›</a:t>
            </a:fld>
            <a:endParaRPr lang="en-US" sz="1400" b="1" dirty="0">
              <a:solidFill>
                <a:schemeClr val="bg1"/>
              </a:solidFill>
            </a:endParaRPr>
          </a:p>
        </p:txBody>
      </p:sp>
    </p:spTree>
    <p:extLst>
      <p:ext uri="{BB962C8B-B14F-4D97-AF65-F5344CB8AC3E}">
        <p14:creationId xmlns:p14="http://schemas.microsoft.com/office/powerpoint/2010/main" val="2355648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DC4243-E65E-43D5-A55F-086B6DF40E84}"/>
              </a:ext>
            </a:extLst>
          </p:cNvPr>
          <p:cNvSpPr>
            <a:spLocks noGrp="1"/>
          </p:cNvSpPr>
          <p:nvPr>
            <p:ph type="title" hasCustomPrompt="1"/>
          </p:nvPr>
        </p:nvSpPr>
        <p:spPr/>
        <p:txBody>
          <a:bodyPr/>
          <a:lstStyle/>
          <a:p>
            <a:r>
              <a:rPr lang="en-US" dirty="0"/>
              <a:t>Headline: Arial Bold, 36-48 / black</a:t>
            </a:r>
          </a:p>
        </p:txBody>
      </p:sp>
      <p:sp>
        <p:nvSpPr>
          <p:cNvPr id="6" name="Slide Number Placeholder 5">
            <a:extLst>
              <a:ext uri="{FF2B5EF4-FFF2-40B4-BE49-F238E27FC236}">
                <a16:creationId xmlns="" xmlns:a16="http://schemas.microsoft.com/office/drawing/2014/main" id="{E0E4707D-B6B7-49B3-B18C-B61254E4A1D0}"/>
              </a:ext>
            </a:extLst>
          </p:cNvPr>
          <p:cNvSpPr>
            <a:spLocks noGrp="1"/>
          </p:cNvSpPr>
          <p:nvPr>
            <p:ph type="sldNum" sz="quarter" idx="10"/>
          </p:nvPr>
        </p:nvSpPr>
        <p:spPr>
          <a:xfrm>
            <a:off x="294968" y="6263150"/>
            <a:ext cx="403122" cy="434514"/>
          </a:xfrm>
        </p:spPr>
        <p:txBody>
          <a:bodyPr/>
          <a:lstStyle>
            <a:lvl1pPr>
              <a:defRPr sz="1400"/>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2137980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1.jp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8570A61-5424-4D0F-8315-BB22B8CB5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200D429A-B927-414D-80BD-ADB4F71A5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 xmlns:a16="http://schemas.microsoft.com/office/drawing/2014/main" id="{56DD56F4-B78E-41CB-8C5D-BE130C082E01}"/>
              </a:ext>
            </a:extLst>
          </p:cNvPr>
          <p:cNvSpPr>
            <a:spLocks noGrp="1"/>
          </p:cNvSpPr>
          <p:nvPr>
            <p:ph type="sldNum" sz="quarter" idx="4"/>
          </p:nvPr>
        </p:nvSpPr>
        <p:spPr>
          <a:xfrm>
            <a:off x="294968" y="6278256"/>
            <a:ext cx="403122" cy="409575"/>
          </a:xfrm>
          <a:prstGeom prst="rect">
            <a:avLst/>
          </a:prstGeom>
        </p:spPr>
        <p:txBody>
          <a:bodyPr vert="horz" lIns="91440" tIns="45720" rIns="91440" bIns="45720" rtlCol="0" anchor="ctr"/>
          <a:lstStyle>
            <a:lvl1pPr algn="ctr">
              <a:defRPr sz="1400" b="1">
                <a:solidFill>
                  <a:schemeClr val="bg1"/>
                </a:solidFill>
              </a:defRPr>
            </a:lvl1pPr>
          </a:lstStyle>
          <a:p>
            <a:fld id="{AC38F574-C4C0-48B1-B81D-85833E98F04F}" type="slidenum">
              <a:rPr lang="en-US" smtClean="0"/>
              <a:pPr/>
              <a:t>‹#›</a:t>
            </a:fld>
            <a:endParaRPr lang="en-US" dirty="0"/>
          </a:p>
        </p:txBody>
      </p:sp>
    </p:spTree>
    <p:extLst>
      <p:ext uri="{BB962C8B-B14F-4D97-AF65-F5344CB8AC3E}">
        <p14:creationId xmlns:p14="http://schemas.microsoft.com/office/powerpoint/2010/main" val="1389189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4551BF9-B675-42C5-A482-C5465A3D1B47}"/>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A049FB0A-761D-4A88-BB39-8F7F4F6CD6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E2499C7-3845-4228-A279-A1241194AEE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EF7E5EE0-193A-4152-BB27-2E247ED434EF}" type="datetime1">
              <a:rPr lang="en-GB" smtClean="0">
                <a:solidFill>
                  <a:prstClr val="black">
                    <a:tint val="75000"/>
                  </a:prstClr>
                </a:solidFill>
              </a:rPr>
              <a:pPr defTabSz="685800"/>
              <a:t>22/10/2021</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B98C6E79-03D8-4531-83EF-64F0D46CF6F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DED1A7C5-B996-4F75-AC47-870E9254F7D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8573512F-349D-44AD-BA94-32AFD0B49DF4}"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86241990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013238D-A0C3-BD45-B6C1-A41A9EDB4B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4A0040E7-A312-E74E-9C96-1A79C2D4D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072018CC-92F7-E041-8B56-C23BCDC767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2F8DB-479B-A54C-9693-00ED59B7EA47}" type="datetimeFigureOut">
              <a:rPr lang="en-US" smtClean="0">
                <a:solidFill>
                  <a:prstClr val="black">
                    <a:tint val="75000"/>
                  </a:prstClr>
                </a:solidFill>
              </a:rPr>
              <a:pPr/>
              <a:t>10/22/2021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9B26A0A-56EF-E543-BA37-E7F607D50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2AB0092-4026-BB4A-BB8A-9B7A2E28FF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57C8E-EF0B-2848-8EEE-3519FDDD78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28038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8570A61-5424-4D0F-8315-BB22B8CB5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200D429A-B927-414D-80BD-ADB4F71A5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 xmlns:a16="http://schemas.microsoft.com/office/drawing/2014/main" id="{56DD56F4-B78E-41CB-8C5D-BE130C082E01}"/>
              </a:ext>
            </a:extLst>
          </p:cNvPr>
          <p:cNvSpPr>
            <a:spLocks noGrp="1"/>
          </p:cNvSpPr>
          <p:nvPr>
            <p:ph type="sldNum" sz="quarter" idx="4"/>
          </p:nvPr>
        </p:nvSpPr>
        <p:spPr>
          <a:xfrm>
            <a:off x="294968" y="6278256"/>
            <a:ext cx="403122" cy="409575"/>
          </a:xfrm>
          <a:prstGeom prst="rect">
            <a:avLst/>
          </a:prstGeom>
        </p:spPr>
        <p:txBody>
          <a:bodyPr vert="horz" lIns="91440" tIns="45720" rIns="91440" bIns="45720" rtlCol="0" anchor="ctr"/>
          <a:lstStyle>
            <a:lvl1pPr algn="ctr">
              <a:defRPr sz="1400" b="1">
                <a:solidFill>
                  <a:schemeClr val="bg1"/>
                </a:solidFill>
              </a:defRPr>
            </a:lvl1pPr>
          </a:lstStyle>
          <a:p>
            <a:fld id="{AC38F574-C4C0-48B1-B81D-85833E98F04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846188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7.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7.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image" Target="../media/image27.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bmcpublichealth.biomedcentral.com/articles/10.1186/s12889-019-8024-2" TargetMode="External"/><Relationship Id="rId2" Type="http://schemas.openxmlformats.org/officeDocument/2006/relationships/hyperlink" Target="https://pubmed.ncbi.nlm.nih.gov/1296273/" TargetMode="External"/><Relationship Id="rId1" Type="http://schemas.openxmlformats.org/officeDocument/2006/relationships/slideLayout" Target="../slideLayouts/slideLayout27.xml"/><Relationship Id="rId5" Type="http://schemas.openxmlformats.org/officeDocument/2006/relationships/image" Target="../media/image30.jpg"/><Relationship Id="rId4" Type="http://schemas.openxmlformats.org/officeDocument/2006/relationships/hyperlink" Target="https://onlinelibrary.wiley.com/doi/pdf/10.1111/j.1365-3156.2010.02674.x"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hyperlink" Target="https://awmsg.nhs.wales/files/guidelines-and-pils/polypharmacy-guidance-for-prescribing-pdf/" TargetMode="External"/><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6.jp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awmsg.nhs.wales/files/guidelines-and-pils/polypharmacy-guidance-for-prescribing-pdf/" TargetMode="External"/><Relationship Id="rId2" Type="http://schemas.openxmlformats.org/officeDocument/2006/relationships/hyperlink" Target="https://www.nice.org.uk/" TargetMode="External"/><Relationship Id="rId1" Type="http://schemas.openxmlformats.org/officeDocument/2006/relationships/slideLayout" Target="../slideLayouts/slideLayout27.xml"/><Relationship Id="rId4" Type="http://schemas.openxmlformats.org/officeDocument/2006/relationships/hyperlink" Target="https://gpnotebook.com/en-gb/"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746830-B706-472F-82D9-70EFA1A05640}"/>
              </a:ext>
            </a:extLst>
          </p:cNvPr>
          <p:cNvSpPr>
            <a:spLocks noGrp="1"/>
          </p:cNvSpPr>
          <p:nvPr>
            <p:ph type="ctrTitle"/>
          </p:nvPr>
        </p:nvSpPr>
        <p:spPr/>
        <p:txBody>
          <a:bodyPr>
            <a:normAutofit/>
          </a:bodyPr>
          <a:lstStyle/>
          <a:p>
            <a:r>
              <a:rPr lang="en-US" dirty="0"/>
              <a:t>2021 Global Health Summit</a:t>
            </a:r>
          </a:p>
        </p:txBody>
      </p:sp>
      <p:sp>
        <p:nvSpPr>
          <p:cNvPr id="3" name="Subtitle 2">
            <a:extLst>
              <a:ext uri="{FF2B5EF4-FFF2-40B4-BE49-F238E27FC236}">
                <a16:creationId xmlns="" xmlns:a16="http://schemas.microsoft.com/office/drawing/2014/main" id="{869F8489-0453-4CBE-8C79-BFF5DC2FB297}"/>
              </a:ext>
            </a:extLst>
          </p:cNvPr>
          <p:cNvSpPr>
            <a:spLocks noGrp="1"/>
          </p:cNvSpPr>
          <p:nvPr>
            <p:ph type="subTitle" idx="1"/>
          </p:nvPr>
        </p:nvSpPr>
        <p:spPr>
          <a:xfrm>
            <a:off x="596201" y="3012135"/>
            <a:ext cx="7518400" cy="1198562"/>
          </a:xfrm>
        </p:spPr>
        <p:txBody>
          <a:bodyPr>
            <a:normAutofit fontScale="55000" lnSpcReduction="20000"/>
          </a:bodyPr>
          <a:lstStyle/>
          <a:p>
            <a:endParaRPr lang="en-US" dirty="0"/>
          </a:p>
          <a:p>
            <a:r>
              <a:rPr lang="en-US" dirty="0"/>
              <a:t>Online Tutorial to Address Inadequate Clinical Supervision </a:t>
            </a:r>
          </a:p>
          <a:p>
            <a:r>
              <a:rPr lang="en-US" dirty="0"/>
              <a:t>for Family Medicine Residents In Palestine</a:t>
            </a:r>
          </a:p>
        </p:txBody>
      </p:sp>
      <p:pic>
        <p:nvPicPr>
          <p:cNvPr id="8" name="Picture 7">
            <a:extLst>
              <a:ext uri="{FF2B5EF4-FFF2-40B4-BE49-F238E27FC236}">
                <a16:creationId xmlns="" xmlns:a16="http://schemas.microsoft.com/office/drawing/2014/main" id="{BDCF6A3B-D5CB-438A-9EF6-F147BB78DE1C}"/>
              </a:ext>
            </a:extLst>
          </p:cNvPr>
          <p:cNvPicPr>
            <a:picLocks noChangeAspect="1"/>
          </p:cNvPicPr>
          <p:nvPr/>
        </p:nvPicPr>
        <p:blipFill rotWithShape="1">
          <a:blip r:embed="rId3">
            <a:extLst>
              <a:ext uri="{28A0092B-C50C-407E-A947-70E740481C1C}">
                <a14:useLocalDpi xmlns:a14="http://schemas.microsoft.com/office/drawing/2010/main" val="0"/>
              </a:ext>
            </a:extLst>
          </a:blip>
          <a:srcRect r="23186"/>
          <a:stretch/>
        </p:blipFill>
        <p:spPr>
          <a:xfrm>
            <a:off x="693898" y="4605126"/>
            <a:ext cx="5326426" cy="857250"/>
          </a:xfrm>
          <a:prstGeom prst="rect">
            <a:avLst/>
          </a:prstGeom>
        </p:spPr>
      </p:pic>
    </p:spTree>
    <p:extLst>
      <p:ext uri="{BB962C8B-B14F-4D97-AF65-F5344CB8AC3E}">
        <p14:creationId xmlns:p14="http://schemas.microsoft.com/office/powerpoint/2010/main" val="1533636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B0CC9A6-A333-483D-A633-4E0F056C2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223" r="49291" b="12153"/>
          <a:stretch/>
        </p:blipFill>
        <p:spPr>
          <a:xfrm>
            <a:off x="9505449" y="2309051"/>
            <a:ext cx="1219981" cy="3024505"/>
          </a:xfrm>
          <a:prstGeom prst="rect">
            <a:avLst/>
          </a:prstGeom>
        </p:spPr>
      </p:pic>
      <p:sp>
        <p:nvSpPr>
          <p:cNvPr id="8" name="Right Arrow 20">
            <a:extLst>
              <a:ext uri="{FF2B5EF4-FFF2-40B4-BE49-F238E27FC236}">
                <a16:creationId xmlns:a16="http://schemas.microsoft.com/office/drawing/2014/main" xmlns="" id="{C5860644-984E-40F7-B511-7899CC63D5DE}"/>
              </a:ext>
            </a:extLst>
          </p:cNvPr>
          <p:cNvSpPr/>
          <p:nvPr/>
        </p:nvSpPr>
        <p:spPr>
          <a:xfrm>
            <a:off x="1645432" y="3795553"/>
            <a:ext cx="8164495" cy="760508"/>
          </a:xfrm>
          <a:prstGeom prst="right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78">
              <a:defRPr/>
            </a:pPr>
            <a:endParaRPr lang="en-GB" sz="1100" dirty="0">
              <a:solidFill>
                <a:prstClr val="white"/>
              </a:solidFill>
              <a:latin typeface="Times New Roman" panose="02020603050405020304" pitchFamily="18" charset="0"/>
              <a:cs typeface="Times New Roman" panose="02020603050405020304" pitchFamily="18" charset="0"/>
            </a:endParaRPr>
          </a:p>
        </p:txBody>
      </p:sp>
      <p:sp>
        <p:nvSpPr>
          <p:cNvPr id="10" name="TextBox 36">
            <a:extLst>
              <a:ext uri="{FF2B5EF4-FFF2-40B4-BE49-F238E27FC236}">
                <a16:creationId xmlns:a16="http://schemas.microsoft.com/office/drawing/2014/main" xmlns="" id="{5B8C5573-EA4A-4FA5-BD31-01268074D9D0}"/>
              </a:ext>
            </a:extLst>
          </p:cNvPr>
          <p:cNvSpPr txBox="1"/>
          <p:nvPr/>
        </p:nvSpPr>
        <p:spPr>
          <a:xfrm>
            <a:off x="7841652" y="2419365"/>
            <a:ext cx="593018"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78">
              <a:defRPr/>
            </a:pPr>
            <a:r>
              <a:rPr lang="en-GB" sz="1100" dirty="0">
                <a:solidFill>
                  <a:srgbClr val="000000"/>
                </a:solidFill>
                <a:cs typeface="Times New Roman" panose="02020603050405020304" pitchFamily="18" charset="0"/>
              </a:rPr>
              <a:t>2018</a:t>
            </a:r>
          </a:p>
        </p:txBody>
      </p:sp>
      <p:sp>
        <p:nvSpPr>
          <p:cNvPr id="13" name="TextBox 35">
            <a:extLst>
              <a:ext uri="{FF2B5EF4-FFF2-40B4-BE49-F238E27FC236}">
                <a16:creationId xmlns:a16="http://schemas.microsoft.com/office/drawing/2014/main" xmlns="" id="{FFC5697C-9FEC-4D00-AC28-A6496FE7763D}"/>
              </a:ext>
            </a:extLst>
          </p:cNvPr>
          <p:cNvSpPr txBox="1"/>
          <p:nvPr/>
        </p:nvSpPr>
        <p:spPr>
          <a:xfrm>
            <a:off x="4190836" y="2449031"/>
            <a:ext cx="593018"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78">
              <a:defRPr/>
            </a:pPr>
            <a:r>
              <a:rPr lang="en-GB" sz="1100" dirty="0">
                <a:solidFill>
                  <a:srgbClr val="000000"/>
                </a:solidFill>
                <a:cs typeface="Times New Roman" panose="02020603050405020304" pitchFamily="18" charset="0"/>
              </a:rPr>
              <a:t>2011</a:t>
            </a:r>
          </a:p>
        </p:txBody>
      </p:sp>
      <p:sp>
        <p:nvSpPr>
          <p:cNvPr id="15" name="TextBox 35">
            <a:extLst>
              <a:ext uri="{FF2B5EF4-FFF2-40B4-BE49-F238E27FC236}">
                <a16:creationId xmlns:a16="http://schemas.microsoft.com/office/drawing/2014/main" xmlns="" id="{7FCEF778-5666-46E1-BDEB-33836B7EC2B9}"/>
              </a:ext>
            </a:extLst>
          </p:cNvPr>
          <p:cNvSpPr txBox="1"/>
          <p:nvPr/>
        </p:nvSpPr>
        <p:spPr>
          <a:xfrm>
            <a:off x="5454200" y="2444945"/>
            <a:ext cx="593018"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78">
              <a:defRPr/>
            </a:pPr>
            <a:r>
              <a:rPr lang="en-GB" sz="1100" dirty="0">
                <a:solidFill>
                  <a:srgbClr val="000000"/>
                </a:solidFill>
                <a:cs typeface="Times New Roman" panose="02020603050405020304" pitchFamily="18" charset="0"/>
              </a:rPr>
              <a:t>2015</a:t>
            </a:r>
          </a:p>
        </p:txBody>
      </p:sp>
      <p:sp>
        <p:nvSpPr>
          <p:cNvPr id="16" name="TextBox 35">
            <a:extLst>
              <a:ext uri="{FF2B5EF4-FFF2-40B4-BE49-F238E27FC236}">
                <a16:creationId xmlns:a16="http://schemas.microsoft.com/office/drawing/2014/main" xmlns="" id="{9C55B868-B578-4028-80D6-00F891BE1097}"/>
              </a:ext>
            </a:extLst>
          </p:cNvPr>
          <p:cNvSpPr txBox="1"/>
          <p:nvPr/>
        </p:nvSpPr>
        <p:spPr>
          <a:xfrm>
            <a:off x="6637609" y="2425988"/>
            <a:ext cx="593018"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78">
              <a:defRPr/>
            </a:pPr>
            <a:r>
              <a:rPr lang="en-GB" sz="1100" dirty="0">
                <a:solidFill>
                  <a:srgbClr val="000000"/>
                </a:solidFill>
                <a:cs typeface="Times New Roman" panose="02020603050405020304" pitchFamily="18" charset="0"/>
              </a:rPr>
              <a:t>2016</a:t>
            </a:r>
          </a:p>
        </p:txBody>
      </p:sp>
      <p:cxnSp>
        <p:nvCxnSpPr>
          <p:cNvPr id="18" name="Straight Connector 17">
            <a:extLst>
              <a:ext uri="{FF2B5EF4-FFF2-40B4-BE49-F238E27FC236}">
                <a16:creationId xmlns:a16="http://schemas.microsoft.com/office/drawing/2014/main" xmlns="" id="{169BB1C8-0C22-4D9A-9C6E-D4BFFF5EDA3D}"/>
              </a:ext>
            </a:extLst>
          </p:cNvPr>
          <p:cNvCxnSpPr>
            <a:cxnSpLocks/>
          </p:cNvCxnSpPr>
          <p:nvPr/>
        </p:nvCxnSpPr>
        <p:spPr>
          <a:xfrm flipV="1">
            <a:off x="7899178" y="4821613"/>
            <a:ext cx="0" cy="1331"/>
          </a:xfrm>
          <a:prstGeom prst="line">
            <a:avLst/>
          </a:prstGeom>
          <a:ln w="158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AA6AFFF5-0160-40FA-84D4-D8A2A8D5A8AA}"/>
              </a:ext>
            </a:extLst>
          </p:cNvPr>
          <p:cNvCxnSpPr>
            <a:cxnSpLocks/>
          </p:cNvCxnSpPr>
          <p:nvPr/>
        </p:nvCxnSpPr>
        <p:spPr>
          <a:xfrm flipV="1">
            <a:off x="7473696" y="4860697"/>
            <a:ext cx="0" cy="1331"/>
          </a:xfrm>
          <a:prstGeom prst="line">
            <a:avLst/>
          </a:prstGeom>
          <a:ln w="158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
        <p:nvSpPr>
          <p:cNvPr id="21" name="TextBox 36">
            <a:extLst>
              <a:ext uri="{FF2B5EF4-FFF2-40B4-BE49-F238E27FC236}">
                <a16:creationId xmlns:a16="http://schemas.microsoft.com/office/drawing/2014/main" xmlns="" id="{54D544E2-2796-461D-868A-C5B7EB85CD82}"/>
              </a:ext>
            </a:extLst>
          </p:cNvPr>
          <p:cNvSpPr txBox="1"/>
          <p:nvPr/>
        </p:nvSpPr>
        <p:spPr>
          <a:xfrm>
            <a:off x="9087784" y="2423554"/>
            <a:ext cx="593018"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78">
              <a:defRPr/>
            </a:pPr>
            <a:r>
              <a:rPr lang="en-GB" sz="1100" dirty="0">
                <a:solidFill>
                  <a:srgbClr val="000000"/>
                </a:solidFill>
                <a:cs typeface="Times New Roman" panose="02020603050405020304" pitchFamily="18" charset="0"/>
              </a:rPr>
              <a:t>2019</a:t>
            </a:r>
          </a:p>
        </p:txBody>
      </p:sp>
      <p:cxnSp>
        <p:nvCxnSpPr>
          <p:cNvPr id="22" name="Straight Connector 21">
            <a:extLst>
              <a:ext uri="{FF2B5EF4-FFF2-40B4-BE49-F238E27FC236}">
                <a16:creationId xmlns:a16="http://schemas.microsoft.com/office/drawing/2014/main" xmlns="" id="{86CB7233-D659-4E88-BFD3-6CF4853B4586}"/>
              </a:ext>
            </a:extLst>
          </p:cNvPr>
          <p:cNvCxnSpPr>
            <a:cxnSpLocks/>
          </p:cNvCxnSpPr>
          <p:nvPr/>
        </p:nvCxnSpPr>
        <p:spPr>
          <a:xfrm>
            <a:off x="8673144" y="2448856"/>
            <a:ext cx="0" cy="52320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xmlns="" id="{295FEB9A-3BBF-4A38-9F89-141759F040AE}"/>
              </a:ext>
            </a:extLst>
          </p:cNvPr>
          <p:cNvCxnSpPr>
            <a:cxnSpLocks/>
          </p:cNvCxnSpPr>
          <p:nvPr/>
        </p:nvCxnSpPr>
        <p:spPr>
          <a:xfrm flipV="1">
            <a:off x="9083808" y="4826116"/>
            <a:ext cx="0" cy="1331"/>
          </a:xfrm>
          <a:prstGeom prst="line">
            <a:avLst/>
          </a:prstGeom>
          <a:ln w="158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xmlns="" id="{BCE0B431-7DBC-4BA9-A3BA-6D7B8092A1F0}"/>
              </a:ext>
            </a:extLst>
          </p:cNvPr>
          <p:cNvCxnSpPr>
            <a:cxnSpLocks/>
          </p:cNvCxnSpPr>
          <p:nvPr/>
        </p:nvCxnSpPr>
        <p:spPr>
          <a:xfrm flipV="1">
            <a:off x="9879336" y="4839302"/>
            <a:ext cx="0" cy="1331"/>
          </a:xfrm>
          <a:prstGeom prst="line">
            <a:avLst/>
          </a:prstGeom>
          <a:ln w="158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Google Shape;1324;g7f4772cbd0_0_364">
            <a:extLst>
              <a:ext uri="{FF2B5EF4-FFF2-40B4-BE49-F238E27FC236}">
                <a16:creationId xmlns:a16="http://schemas.microsoft.com/office/drawing/2014/main" xmlns="" id="{CCB796B1-35E0-4FC9-ADDC-79083676DAB2}"/>
              </a:ext>
            </a:extLst>
          </p:cNvPr>
          <p:cNvSpPr txBox="1"/>
          <p:nvPr/>
        </p:nvSpPr>
        <p:spPr>
          <a:xfrm>
            <a:off x="3997065" y="4756069"/>
            <a:ext cx="1009494" cy="393082"/>
          </a:xfrm>
          <a:prstGeom prst="rect">
            <a:avLst/>
          </a:prstGeom>
          <a:solidFill>
            <a:schemeClr val="tx2"/>
          </a:solidFill>
          <a:ln>
            <a:noFill/>
          </a:ln>
          <a:effectLst>
            <a:outerShdw blurRad="50800" dist="38100" dir="2700000" algn="tl" rotWithShape="0">
              <a:prstClr val="black">
                <a:alpha val="40000"/>
              </a:prstClr>
            </a:outerShdw>
          </a:effectLst>
        </p:spPr>
        <p:txBody>
          <a:bodyPr spcFirstLastPara="1" wrap="square" lIns="0" tIns="27000" rIns="0" bIns="27000" anchor="t" anchorCtr="0">
            <a:spAutoFit/>
          </a:bodyPr>
          <a:lstStyle/>
          <a:p>
            <a:pPr algn="ctr">
              <a:buClr>
                <a:srgbClr val="000000"/>
              </a:buClr>
              <a:buSzPts val="1400"/>
            </a:pPr>
            <a:r>
              <a:rPr lang="en-GB" sz="1100" dirty="0">
                <a:solidFill>
                  <a:prstClr val="white"/>
                </a:solidFill>
                <a:ea typeface="Calibri"/>
                <a:cs typeface="Times New Roman" panose="02020603050405020304" pitchFamily="18" charset="0"/>
                <a:sym typeface="Calibri" panose="020F0502020204030204" pitchFamily="34" charset="0"/>
              </a:rPr>
              <a:t>4 residents</a:t>
            </a:r>
            <a:endParaRPr lang="en-GB"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a:p>
            <a:pPr>
              <a:buClr>
                <a:srgbClr val="000000"/>
              </a:buClr>
              <a:buSzPts val="1400"/>
            </a:pPr>
            <a:endParaRPr lang="en-GB"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p:txBody>
      </p:sp>
      <p:sp>
        <p:nvSpPr>
          <p:cNvPr id="27" name="Google Shape;1324;g7f4772cbd0_0_364">
            <a:extLst>
              <a:ext uri="{FF2B5EF4-FFF2-40B4-BE49-F238E27FC236}">
                <a16:creationId xmlns:a16="http://schemas.microsoft.com/office/drawing/2014/main" xmlns="" id="{545BEA80-70CB-432C-8F5D-B5D4CDFD135E}"/>
              </a:ext>
            </a:extLst>
          </p:cNvPr>
          <p:cNvSpPr txBox="1"/>
          <p:nvPr/>
        </p:nvSpPr>
        <p:spPr>
          <a:xfrm>
            <a:off x="2560799" y="2763418"/>
            <a:ext cx="1282219" cy="90091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txBody>
          <a:bodyPr spcFirstLastPara="1" wrap="square" lIns="0" tIns="27000" rIns="0" bIns="27000" anchor="t" anchorCtr="0">
            <a:spAutoFit/>
          </a:bodyPr>
          <a:lstStyle/>
          <a:p>
            <a:pPr algn="ctr">
              <a:buClr>
                <a:srgbClr val="000000"/>
              </a:buClr>
              <a:buSzPts val="1400"/>
            </a:pPr>
            <a:r>
              <a:rPr lang="en-GB" sz="1100" dirty="0">
                <a:solidFill>
                  <a:prstClr val="white"/>
                </a:solidFill>
                <a:ea typeface="Calibri"/>
                <a:cs typeface="Times New Roman" panose="02020603050405020304" pitchFamily="18" charset="0"/>
                <a:sym typeface="Calibri" panose="020F0502020204030204" pitchFamily="34" charset="0"/>
              </a:rPr>
              <a:t>First FM Residency Program in Palestine</a:t>
            </a:r>
          </a:p>
          <a:p>
            <a:pPr algn="ctr">
              <a:buClr>
                <a:srgbClr val="000000"/>
              </a:buClr>
              <a:buSzPts val="1400"/>
            </a:pPr>
            <a:endParaRPr lang="en-GB" sz="1100" dirty="0">
              <a:solidFill>
                <a:prstClr val="white"/>
              </a:solidFill>
              <a:ea typeface="Calibri"/>
              <a:cs typeface="Times New Roman" panose="02020603050405020304" pitchFamily="18" charset="0"/>
              <a:sym typeface="Calibri" panose="020F0502020204030204" pitchFamily="34" charset="0"/>
            </a:endParaRPr>
          </a:p>
          <a:p>
            <a:pPr algn="ctr">
              <a:buClr>
                <a:srgbClr val="000000"/>
              </a:buClr>
              <a:buSzPts val="1400"/>
            </a:pPr>
            <a:r>
              <a:rPr lang="en-GB" sz="1100" dirty="0">
                <a:solidFill>
                  <a:prstClr val="white"/>
                </a:solidFill>
                <a:ea typeface="Calibri"/>
                <a:cs typeface="Times New Roman" panose="02020603050405020304" pitchFamily="18" charset="0"/>
                <a:sym typeface="Calibri" panose="020F0502020204030204" pitchFamily="34" charset="0"/>
              </a:rPr>
              <a:t>Recognised by the PMC</a:t>
            </a:r>
            <a:endParaRPr sz="1100" dirty="0">
              <a:solidFill>
                <a:prstClr val="white"/>
              </a:solidFill>
              <a:ea typeface="Calibri"/>
              <a:cs typeface="Times New Roman" panose="02020603050405020304" pitchFamily="18" charset="0"/>
              <a:sym typeface="Calibri" panose="020F0502020204030204" pitchFamily="34" charset="0"/>
            </a:endParaRPr>
          </a:p>
        </p:txBody>
      </p:sp>
      <p:sp>
        <p:nvSpPr>
          <p:cNvPr id="28" name="Google Shape;1324;g7f4772cbd0_0_364">
            <a:extLst>
              <a:ext uri="{FF2B5EF4-FFF2-40B4-BE49-F238E27FC236}">
                <a16:creationId xmlns:a16="http://schemas.microsoft.com/office/drawing/2014/main" xmlns="" id="{4EE7D977-69E5-460F-851F-5D6B309341DD}"/>
              </a:ext>
            </a:extLst>
          </p:cNvPr>
          <p:cNvSpPr txBox="1"/>
          <p:nvPr/>
        </p:nvSpPr>
        <p:spPr>
          <a:xfrm>
            <a:off x="5154641" y="4725678"/>
            <a:ext cx="1091624" cy="393082"/>
          </a:xfrm>
          <a:prstGeom prst="rect">
            <a:avLst/>
          </a:prstGeom>
          <a:solidFill>
            <a:schemeClr val="tx2"/>
          </a:solidFill>
          <a:ln>
            <a:noFill/>
          </a:ln>
          <a:effectLst>
            <a:outerShdw blurRad="50800" dist="38100" dir="2700000" algn="tl" rotWithShape="0">
              <a:prstClr val="black">
                <a:alpha val="40000"/>
              </a:prstClr>
            </a:outerShdw>
          </a:effectLst>
        </p:spPr>
        <p:txBody>
          <a:bodyPr spcFirstLastPara="1" wrap="square" lIns="0" tIns="27000" rIns="0" bIns="27000" anchor="t" anchorCtr="0">
            <a:spAutoFit/>
          </a:bodyPr>
          <a:lstStyle/>
          <a:p>
            <a:pPr algn="ctr">
              <a:buClr>
                <a:srgbClr val="000000"/>
              </a:buClr>
              <a:buSzPts val="1400"/>
            </a:pPr>
            <a:r>
              <a:rPr lang="en-GB" sz="1100" dirty="0">
                <a:solidFill>
                  <a:prstClr val="white"/>
                </a:solidFill>
                <a:ea typeface="Calibri"/>
                <a:cs typeface="Times New Roman" panose="02020603050405020304" pitchFamily="18" charset="0"/>
                <a:sym typeface="Calibri" panose="020F0502020204030204" pitchFamily="34" charset="0"/>
              </a:rPr>
              <a:t>5 residents</a:t>
            </a:r>
            <a:endParaRPr lang="en-GB"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a:p>
            <a:pPr>
              <a:buClr>
                <a:srgbClr val="000000"/>
              </a:buClr>
              <a:buSzPts val="1400"/>
            </a:pPr>
            <a:endParaRPr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p:txBody>
      </p:sp>
      <p:sp>
        <p:nvSpPr>
          <p:cNvPr id="29" name="Google Shape;1324;g7f4772cbd0_0_364">
            <a:extLst>
              <a:ext uri="{FF2B5EF4-FFF2-40B4-BE49-F238E27FC236}">
                <a16:creationId xmlns:a16="http://schemas.microsoft.com/office/drawing/2014/main" xmlns="" id="{CD897687-DF13-4D69-8363-FA8DE8D4E6C8}"/>
              </a:ext>
            </a:extLst>
          </p:cNvPr>
          <p:cNvSpPr txBox="1"/>
          <p:nvPr/>
        </p:nvSpPr>
        <p:spPr>
          <a:xfrm>
            <a:off x="5183708" y="2774894"/>
            <a:ext cx="1002953" cy="90091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txBody>
          <a:bodyPr spcFirstLastPara="1" wrap="square" lIns="0" tIns="27000" rIns="0" bIns="27000" anchor="t" anchorCtr="0">
            <a:spAutoFit/>
          </a:bodyPr>
          <a:lstStyle/>
          <a:p>
            <a:pPr algn="ctr">
              <a:buClr>
                <a:srgbClr val="000000"/>
              </a:buClr>
              <a:buSzPts val="1400"/>
            </a:pPr>
            <a:r>
              <a:rPr lang="en-GB" sz="1100" dirty="0">
                <a:solidFill>
                  <a:prstClr val="white"/>
                </a:solidFill>
                <a:ea typeface="Calibri"/>
                <a:cs typeface="Calibri" panose="020F0502020204030204" pitchFamily="34" charset="0"/>
                <a:sym typeface="Calibri" panose="020F0502020204030204" pitchFamily="34" charset="0"/>
              </a:rPr>
              <a:t>FM Residency Program</a:t>
            </a:r>
          </a:p>
          <a:p>
            <a:pPr>
              <a:buClr>
                <a:srgbClr val="000000"/>
              </a:buClr>
              <a:buSzPts val="1400"/>
            </a:pPr>
            <a:endParaRPr lang="en-GB"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a:p>
            <a:pPr marL="214313" indent="-214313">
              <a:buClr>
                <a:srgbClr val="000000"/>
              </a:buClr>
              <a:buSzPts val="1400"/>
              <a:buFontTx/>
              <a:buChar char="-"/>
            </a:pPr>
            <a:endParaRPr lang="en-GB"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a:p>
            <a:pPr marL="214313" indent="-214313">
              <a:buClr>
                <a:srgbClr val="000000"/>
              </a:buClr>
              <a:buSzPts val="1400"/>
              <a:buFontTx/>
              <a:buChar char="-"/>
            </a:pPr>
            <a:endParaRPr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p:txBody>
      </p:sp>
      <p:sp>
        <p:nvSpPr>
          <p:cNvPr id="30" name="Google Shape;1324;g7f4772cbd0_0_364">
            <a:extLst>
              <a:ext uri="{FF2B5EF4-FFF2-40B4-BE49-F238E27FC236}">
                <a16:creationId xmlns:a16="http://schemas.microsoft.com/office/drawing/2014/main" xmlns="" id="{F3DE119C-3573-4A9A-A3A8-326B2D08644E}"/>
              </a:ext>
            </a:extLst>
          </p:cNvPr>
          <p:cNvSpPr txBox="1"/>
          <p:nvPr/>
        </p:nvSpPr>
        <p:spPr>
          <a:xfrm>
            <a:off x="6385413" y="2781027"/>
            <a:ext cx="1002953" cy="90091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txBody>
          <a:bodyPr spcFirstLastPara="1" wrap="square" lIns="0" tIns="27000" rIns="0" bIns="27000" anchor="t" anchorCtr="0">
            <a:spAutoFit/>
          </a:bodyPr>
          <a:lstStyle/>
          <a:p>
            <a:pPr algn="ctr">
              <a:buClr>
                <a:srgbClr val="000000"/>
              </a:buClr>
              <a:buSzPts val="1400"/>
            </a:pPr>
            <a:r>
              <a:rPr lang="en-GB" sz="1100" dirty="0">
                <a:solidFill>
                  <a:prstClr val="white"/>
                </a:solidFill>
                <a:ea typeface="Calibri"/>
                <a:cs typeface="Calibri" panose="020F0502020204030204" pitchFamily="34" charset="0"/>
                <a:sym typeface="Calibri" panose="020F0502020204030204" pitchFamily="34" charset="0"/>
              </a:rPr>
              <a:t>FM Residency Program</a:t>
            </a:r>
          </a:p>
          <a:p>
            <a:pPr>
              <a:buClr>
                <a:srgbClr val="000000"/>
              </a:buClr>
              <a:buSzPts val="1400"/>
            </a:pPr>
            <a:endParaRPr lang="en-GB"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a:p>
            <a:pPr marL="214313" indent="-214313">
              <a:buClr>
                <a:srgbClr val="000000"/>
              </a:buClr>
              <a:buSzPts val="1400"/>
              <a:buFontTx/>
              <a:buChar char="-"/>
            </a:pPr>
            <a:endParaRPr lang="en-GB"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a:p>
            <a:pPr marL="214313" indent="-214313">
              <a:buClr>
                <a:srgbClr val="000000"/>
              </a:buClr>
              <a:buSzPts val="1400"/>
              <a:buFontTx/>
              <a:buChar char="-"/>
            </a:pPr>
            <a:endParaRPr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p:txBody>
      </p:sp>
      <p:sp>
        <p:nvSpPr>
          <p:cNvPr id="31" name="Google Shape;1324;g7f4772cbd0_0_364">
            <a:extLst>
              <a:ext uri="{FF2B5EF4-FFF2-40B4-BE49-F238E27FC236}">
                <a16:creationId xmlns:a16="http://schemas.microsoft.com/office/drawing/2014/main" xmlns="" id="{408B8147-C136-4D20-97B9-763CCE56AA09}"/>
              </a:ext>
            </a:extLst>
          </p:cNvPr>
          <p:cNvSpPr txBox="1"/>
          <p:nvPr/>
        </p:nvSpPr>
        <p:spPr>
          <a:xfrm>
            <a:off x="7588309" y="2749000"/>
            <a:ext cx="1002953" cy="90091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txBody>
          <a:bodyPr spcFirstLastPara="1" wrap="square" lIns="0" tIns="27000" rIns="0" bIns="27000" anchor="t" anchorCtr="0">
            <a:spAutoFit/>
          </a:bodyPr>
          <a:lstStyle/>
          <a:p>
            <a:pPr algn="ctr">
              <a:buClr>
                <a:srgbClr val="000000"/>
              </a:buClr>
              <a:buSzPts val="1400"/>
            </a:pPr>
            <a:r>
              <a:rPr lang="en-GB" sz="1100" dirty="0">
                <a:solidFill>
                  <a:prstClr val="white"/>
                </a:solidFill>
                <a:ea typeface="Calibri"/>
                <a:cs typeface="Times New Roman" panose="02020603050405020304" pitchFamily="18" charset="0"/>
                <a:sym typeface="Calibri" panose="020F0502020204030204" pitchFamily="34" charset="0"/>
              </a:rPr>
              <a:t>FM Residency Program</a:t>
            </a:r>
          </a:p>
          <a:p>
            <a:pPr>
              <a:buClr>
                <a:srgbClr val="000000"/>
              </a:buClr>
              <a:buSzPts val="1400"/>
            </a:pPr>
            <a:endParaRPr lang="en-GB"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a:p>
            <a:pPr marL="214313" indent="-214313">
              <a:buClr>
                <a:srgbClr val="000000"/>
              </a:buClr>
              <a:buSzPts val="1400"/>
              <a:buFontTx/>
              <a:buChar char="-"/>
            </a:pPr>
            <a:endParaRPr lang="en-GB"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a:p>
            <a:pPr marL="214313" indent="-214313">
              <a:buClr>
                <a:srgbClr val="000000"/>
              </a:buClr>
              <a:buSzPts val="1400"/>
              <a:buFontTx/>
              <a:buChar char="-"/>
            </a:pPr>
            <a:endParaRPr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p:txBody>
      </p:sp>
      <p:sp>
        <p:nvSpPr>
          <p:cNvPr id="32" name="Google Shape;1324;g7f4772cbd0_0_364">
            <a:extLst>
              <a:ext uri="{FF2B5EF4-FFF2-40B4-BE49-F238E27FC236}">
                <a16:creationId xmlns:a16="http://schemas.microsoft.com/office/drawing/2014/main" xmlns="" id="{40427886-3CCA-4F29-AFEB-0816BF8A1AA7}"/>
              </a:ext>
            </a:extLst>
          </p:cNvPr>
          <p:cNvSpPr txBox="1"/>
          <p:nvPr/>
        </p:nvSpPr>
        <p:spPr>
          <a:xfrm>
            <a:off x="8761065" y="2747212"/>
            <a:ext cx="1002953" cy="90091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txBody>
          <a:bodyPr spcFirstLastPara="1" wrap="square" lIns="0" tIns="27000" rIns="0" bIns="27000" anchor="t" anchorCtr="0">
            <a:spAutoFit/>
          </a:bodyPr>
          <a:lstStyle/>
          <a:p>
            <a:pPr algn="ctr">
              <a:buClr>
                <a:srgbClr val="000000"/>
              </a:buClr>
              <a:buSzPts val="1400"/>
            </a:pPr>
            <a:r>
              <a:rPr lang="en-GB" sz="1100" dirty="0">
                <a:solidFill>
                  <a:prstClr val="white"/>
                </a:solidFill>
                <a:ea typeface="Calibri"/>
                <a:cs typeface="Calibri" panose="020F0502020204030204" pitchFamily="34" charset="0"/>
                <a:sym typeface="Calibri" panose="020F0502020204030204" pitchFamily="34" charset="0"/>
              </a:rPr>
              <a:t>FM Residency Program</a:t>
            </a:r>
          </a:p>
          <a:p>
            <a:pPr>
              <a:buClr>
                <a:srgbClr val="000000"/>
              </a:buClr>
              <a:buSzPts val="1400"/>
            </a:pPr>
            <a:endParaRPr lang="en-GB"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a:p>
            <a:pPr marL="214313" indent="-214313">
              <a:buClr>
                <a:srgbClr val="000000"/>
              </a:buClr>
              <a:buSzPts val="1400"/>
              <a:buFontTx/>
              <a:buChar char="-"/>
            </a:pPr>
            <a:endParaRPr lang="en-GB"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a:p>
            <a:pPr marL="214313" indent="-214313">
              <a:buClr>
                <a:srgbClr val="000000"/>
              </a:buClr>
              <a:buSzPts val="1400"/>
              <a:buFontTx/>
              <a:buChar char="-"/>
            </a:pPr>
            <a:endParaRPr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p:txBody>
      </p:sp>
      <p:sp>
        <p:nvSpPr>
          <p:cNvPr id="33" name="Google Shape;1324;g7f4772cbd0_0_364">
            <a:extLst>
              <a:ext uri="{FF2B5EF4-FFF2-40B4-BE49-F238E27FC236}">
                <a16:creationId xmlns:a16="http://schemas.microsoft.com/office/drawing/2014/main" xmlns="" id="{B32ABEC5-85EC-4CF7-80AE-FF4B44172DD4}"/>
              </a:ext>
            </a:extLst>
          </p:cNvPr>
          <p:cNvSpPr txBox="1"/>
          <p:nvPr/>
        </p:nvSpPr>
        <p:spPr>
          <a:xfrm>
            <a:off x="6441253" y="4723323"/>
            <a:ext cx="1002953" cy="393082"/>
          </a:xfrm>
          <a:prstGeom prst="rect">
            <a:avLst/>
          </a:prstGeom>
          <a:solidFill>
            <a:schemeClr val="tx2"/>
          </a:solidFill>
          <a:ln>
            <a:noFill/>
          </a:ln>
          <a:effectLst>
            <a:outerShdw blurRad="50800" dist="38100" dir="2700000" algn="tl" rotWithShape="0">
              <a:prstClr val="black">
                <a:alpha val="40000"/>
              </a:prstClr>
            </a:outerShdw>
          </a:effectLst>
        </p:spPr>
        <p:txBody>
          <a:bodyPr spcFirstLastPara="1" wrap="square" lIns="0" tIns="27000" rIns="0" bIns="27000" anchor="t" anchorCtr="0">
            <a:spAutoFit/>
          </a:bodyPr>
          <a:lstStyle/>
          <a:p>
            <a:pPr algn="ctr">
              <a:buClr>
                <a:srgbClr val="000000"/>
              </a:buClr>
              <a:buSzPts val="1400"/>
            </a:pPr>
            <a:r>
              <a:rPr lang="en-GB" sz="1100" dirty="0">
                <a:solidFill>
                  <a:prstClr val="white"/>
                </a:solidFill>
                <a:ea typeface="Calibri"/>
                <a:cs typeface="Times New Roman" panose="02020603050405020304" pitchFamily="18" charset="0"/>
                <a:sym typeface="Calibri" panose="020F0502020204030204" pitchFamily="34" charset="0"/>
              </a:rPr>
              <a:t>13 residents</a:t>
            </a:r>
            <a:endParaRPr lang="en-GB"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a:p>
            <a:pPr>
              <a:buClr>
                <a:srgbClr val="000000"/>
              </a:buClr>
              <a:buSzPts val="1400"/>
            </a:pPr>
            <a:endParaRPr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p:txBody>
      </p:sp>
      <p:sp>
        <p:nvSpPr>
          <p:cNvPr id="35" name="Google Shape;1324;g7f4772cbd0_0_364">
            <a:extLst>
              <a:ext uri="{FF2B5EF4-FFF2-40B4-BE49-F238E27FC236}">
                <a16:creationId xmlns:a16="http://schemas.microsoft.com/office/drawing/2014/main" xmlns="" id="{00C9618D-42F2-4761-95B1-66AEB651E214}"/>
              </a:ext>
            </a:extLst>
          </p:cNvPr>
          <p:cNvSpPr txBox="1"/>
          <p:nvPr/>
        </p:nvSpPr>
        <p:spPr>
          <a:xfrm>
            <a:off x="8757037" y="4723323"/>
            <a:ext cx="1072814" cy="393082"/>
          </a:xfrm>
          <a:prstGeom prst="rect">
            <a:avLst/>
          </a:prstGeom>
          <a:solidFill>
            <a:schemeClr val="tx2"/>
          </a:solidFill>
          <a:ln>
            <a:noFill/>
          </a:ln>
          <a:effectLst>
            <a:outerShdw blurRad="50800" dist="38100" dir="2700000" algn="tl" rotWithShape="0">
              <a:prstClr val="black">
                <a:alpha val="40000"/>
              </a:prstClr>
            </a:outerShdw>
          </a:effectLst>
        </p:spPr>
        <p:txBody>
          <a:bodyPr spcFirstLastPara="1" wrap="square" lIns="0" tIns="27000" rIns="0" bIns="27000" anchor="t" anchorCtr="0">
            <a:spAutoFit/>
          </a:bodyPr>
          <a:lstStyle/>
          <a:p>
            <a:pPr algn="ctr">
              <a:buClr>
                <a:srgbClr val="000000"/>
              </a:buClr>
              <a:buSzPts val="1400"/>
            </a:pPr>
            <a:r>
              <a:rPr lang="en-GB" sz="1100" dirty="0">
                <a:solidFill>
                  <a:prstClr val="white"/>
                </a:solidFill>
                <a:ea typeface="Calibri"/>
                <a:cs typeface="Times New Roman" panose="02020603050405020304" pitchFamily="18" charset="0"/>
                <a:sym typeface="Calibri" panose="020F0502020204030204" pitchFamily="34" charset="0"/>
              </a:rPr>
              <a:t>10 residents</a:t>
            </a:r>
            <a:endParaRPr lang="en-GB"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a:p>
            <a:pPr>
              <a:buClr>
                <a:srgbClr val="000000"/>
              </a:buClr>
              <a:buSzPts val="1400"/>
            </a:pPr>
            <a:endParaRPr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p:txBody>
      </p:sp>
      <p:cxnSp>
        <p:nvCxnSpPr>
          <p:cNvPr id="38" name="Straight Connector 37">
            <a:extLst>
              <a:ext uri="{FF2B5EF4-FFF2-40B4-BE49-F238E27FC236}">
                <a16:creationId xmlns:a16="http://schemas.microsoft.com/office/drawing/2014/main" xmlns="" id="{F20CB758-D8B2-40A6-825A-F3B8AD41CE57}"/>
              </a:ext>
            </a:extLst>
          </p:cNvPr>
          <p:cNvCxnSpPr>
            <a:cxnSpLocks/>
          </p:cNvCxnSpPr>
          <p:nvPr/>
        </p:nvCxnSpPr>
        <p:spPr>
          <a:xfrm flipH="1" flipV="1">
            <a:off x="8676164" y="3000465"/>
            <a:ext cx="21876" cy="2088678"/>
          </a:xfrm>
          <a:prstGeom prst="line">
            <a:avLst/>
          </a:prstGeom>
          <a:ln w="15875">
            <a:prstDash val="dash"/>
          </a:ln>
          <a:effectLst/>
        </p:spPr>
        <p:style>
          <a:lnRef idx="2">
            <a:schemeClr val="accent1"/>
          </a:lnRef>
          <a:fillRef idx="0">
            <a:schemeClr val="accent1"/>
          </a:fillRef>
          <a:effectRef idx="1">
            <a:schemeClr val="accent1"/>
          </a:effectRef>
          <a:fontRef idx="minor">
            <a:schemeClr val="tx1"/>
          </a:fontRef>
        </p:style>
      </p:cxnSp>
      <p:sp>
        <p:nvSpPr>
          <p:cNvPr id="45" name="Rectangle: Rounded Corners 44">
            <a:extLst>
              <a:ext uri="{FF2B5EF4-FFF2-40B4-BE49-F238E27FC236}">
                <a16:creationId xmlns:a16="http://schemas.microsoft.com/office/drawing/2014/main" xmlns="" id="{AD9DB58B-247E-46C7-98F6-EBA7C695F649}"/>
              </a:ext>
            </a:extLst>
          </p:cNvPr>
          <p:cNvSpPr/>
          <p:nvPr/>
        </p:nvSpPr>
        <p:spPr>
          <a:xfrm>
            <a:off x="9293444" y="648564"/>
            <a:ext cx="2393056" cy="1262943"/>
          </a:xfrm>
          <a:prstGeom prst="roundRect">
            <a:avLst>
              <a:gd name="adj" fmla="val 8656"/>
            </a:avLst>
          </a:prstGeom>
          <a:solidFill>
            <a:schemeClr val="tx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a:defRPr/>
            </a:pPr>
            <a:r>
              <a:rPr lang="en-US" dirty="0">
                <a:solidFill>
                  <a:prstClr val="white"/>
                </a:solidFill>
                <a:cs typeface="Times New Roman" panose="02020603050405020304" pitchFamily="18" charset="0"/>
              </a:rPr>
              <a:t> 51 doctors in total enrolled in the FM residency program since 2010 </a:t>
            </a:r>
          </a:p>
        </p:txBody>
      </p:sp>
      <p:grpSp>
        <p:nvGrpSpPr>
          <p:cNvPr id="50" name="Graphic 12" descr="Man and woman">
            <a:extLst>
              <a:ext uri="{FF2B5EF4-FFF2-40B4-BE49-F238E27FC236}">
                <a16:creationId xmlns:a16="http://schemas.microsoft.com/office/drawing/2014/main" xmlns="" id="{12DA0899-1B96-475B-B3F4-4E5D572E5DFA}"/>
              </a:ext>
            </a:extLst>
          </p:cNvPr>
          <p:cNvGrpSpPr/>
          <p:nvPr/>
        </p:nvGrpSpPr>
        <p:grpSpPr>
          <a:xfrm>
            <a:off x="8925866" y="1117524"/>
            <a:ext cx="272561" cy="325021"/>
            <a:chOff x="7995155" y="652542"/>
            <a:chExt cx="363414" cy="433361"/>
          </a:xfrm>
          <a:solidFill>
            <a:schemeClr val="tx2"/>
          </a:solidFill>
        </p:grpSpPr>
        <p:sp>
          <p:nvSpPr>
            <p:cNvPr id="51" name="Freeform: Shape 50">
              <a:extLst>
                <a:ext uri="{FF2B5EF4-FFF2-40B4-BE49-F238E27FC236}">
                  <a16:creationId xmlns:a16="http://schemas.microsoft.com/office/drawing/2014/main" xmlns="" id="{23738D4D-02E4-4247-A003-E1261E94E6D1}"/>
                </a:ext>
              </a:extLst>
            </p:cNvPr>
            <p:cNvSpPr/>
            <p:nvPr/>
          </p:nvSpPr>
          <p:spPr>
            <a:xfrm>
              <a:off x="8057034" y="652542"/>
              <a:ext cx="72790" cy="75838"/>
            </a:xfrm>
            <a:custGeom>
              <a:avLst/>
              <a:gdLst>
                <a:gd name="connsiteX0" fmla="*/ 72791 w 72790"/>
                <a:gd name="connsiteY0" fmla="*/ 37919 h 75838"/>
                <a:gd name="connsiteX1" fmla="*/ 36395 w 72790"/>
                <a:gd name="connsiteY1" fmla="*/ 75838 h 75838"/>
                <a:gd name="connsiteX2" fmla="*/ 0 w 72790"/>
                <a:gd name="connsiteY2" fmla="*/ 37919 h 75838"/>
                <a:gd name="connsiteX3" fmla="*/ 36395 w 72790"/>
                <a:gd name="connsiteY3" fmla="*/ 0 h 75838"/>
                <a:gd name="connsiteX4" fmla="*/ 72791 w 72790"/>
                <a:gd name="connsiteY4" fmla="*/ 37919 h 75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90" h="75838">
                  <a:moveTo>
                    <a:pt x="72791" y="37919"/>
                  </a:moveTo>
                  <a:cubicBezTo>
                    <a:pt x="72791" y="58861"/>
                    <a:pt x="56496" y="75838"/>
                    <a:pt x="36395" y="75838"/>
                  </a:cubicBezTo>
                  <a:cubicBezTo>
                    <a:pt x="16295" y="75838"/>
                    <a:pt x="0" y="58861"/>
                    <a:pt x="0" y="37919"/>
                  </a:cubicBezTo>
                  <a:cubicBezTo>
                    <a:pt x="0" y="16977"/>
                    <a:pt x="16295" y="0"/>
                    <a:pt x="36395" y="0"/>
                  </a:cubicBezTo>
                  <a:cubicBezTo>
                    <a:pt x="56496" y="0"/>
                    <a:pt x="72791" y="16977"/>
                    <a:pt x="72791" y="37919"/>
                  </a:cubicBezTo>
                  <a:close/>
                </a:path>
              </a:pathLst>
            </a:custGeom>
            <a:grpFill/>
            <a:ln w="5159" cap="flat">
              <a:noFill/>
              <a:prstDash val="solid"/>
              <a:miter/>
            </a:ln>
          </p:spPr>
          <p:txBody>
            <a:bodyPr rtlCol="0" anchor="ctr"/>
            <a:lstStyle/>
            <a:p>
              <a:endParaRPr lang="en-GB" sz="1100" dirty="0">
                <a:solidFill>
                  <a:prstClr val="black"/>
                </a:solidFill>
                <a:latin typeface="Times New Roman" panose="02020603050405020304" pitchFamily="18" charset="0"/>
                <a:cs typeface="Times New Roman" panose="02020603050405020304" pitchFamily="18" charset="0"/>
              </a:endParaRPr>
            </a:p>
          </p:txBody>
        </p:sp>
        <p:sp>
          <p:nvSpPr>
            <p:cNvPr id="52" name="Freeform: Shape 51">
              <a:extLst>
                <a:ext uri="{FF2B5EF4-FFF2-40B4-BE49-F238E27FC236}">
                  <a16:creationId xmlns:a16="http://schemas.microsoft.com/office/drawing/2014/main" xmlns="" id="{726ED8BA-0934-4CFD-A061-9AAEEC36B2D6}"/>
                </a:ext>
              </a:extLst>
            </p:cNvPr>
            <p:cNvSpPr/>
            <p:nvPr/>
          </p:nvSpPr>
          <p:spPr>
            <a:xfrm>
              <a:off x="8223414" y="652542"/>
              <a:ext cx="72790" cy="75838"/>
            </a:xfrm>
            <a:custGeom>
              <a:avLst/>
              <a:gdLst>
                <a:gd name="connsiteX0" fmla="*/ 72791 w 72790"/>
                <a:gd name="connsiteY0" fmla="*/ 37919 h 75838"/>
                <a:gd name="connsiteX1" fmla="*/ 36395 w 72790"/>
                <a:gd name="connsiteY1" fmla="*/ 75838 h 75838"/>
                <a:gd name="connsiteX2" fmla="*/ 0 w 72790"/>
                <a:gd name="connsiteY2" fmla="*/ 37919 h 75838"/>
                <a:gd name="connsiteX3" fmla="*/ 36395 w 72790"/>
                <a:gd name="connsiteY3" fmla="*/ 0 h 75838"/>
                <a:gd name="connsiteX4" fmla="*/ 72791 w 72790"/>
                <a:gd name="connsiteY4" fmla="*/ 37919 h 75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90" h="75838">
                  <a:moveTo>
                    <a:pt x="72791" y="37919"/>
                  </a:moveTo>
                  <a:cubicBezTo>
                    <a:pt x="72791" y="58861"/>
                    <a:pt x="56496" y="75838"/>
                    <a:pt x="36395" y="75838"/>
                  </a:cubicBezTo>
                  <a:cubicBezTo>
                    <a:pt x="16295" y="75838"/>
                    <a:pt x="0" y="58861"/>
                    <a:pt x="0" y="37919"/>
                  </a:cubicBezTo>
                  <a:cubicBezTo>
                    <a:pt x="0" y="16977"/>
                    <a:pt x="16295" y="0"/>
                    <a:pt x="36395" y="0"/>
                  </a:cubicBezTo>
                  <a:cubicBezTo>
                    <a:pt x="56496" y="0"/>
                    <a:pt x="72791" y="16977"/>
                    <a:pt x="72791" y="37919"/>
                  </a:cubicBezTo>
                  <a:close/>
                </a:path>
              </a:pathLst>
            </a:custGeom>
            <a:grpFill/>
            <a:ln w="5159" cap="flat">
              <a:noFill/>
              <a:prstDash val="solid"/>
              <a:miter/>
            </a:ln>
          </p:spPr>
          <p:txBody>
            <a:bodyPr rtlCol="0" anchor="ctr"/>
            <a:lstStyle/>
            <a:p>
              <a:endParaRPr lang="en-GB" sz="1100" dirty="0">
                <a:solidFill>
                  <a:prstClr val="black"/>
                </a:solidFill>
                <a:latin typeface="Times New Roman" panose="02020603050405020304" pitchFamily="18" charset="0"/>
                <a:cs typeface="Times New Roman" panose="02020603050405020304" pitchFamily="18" charset="0"/>
              </a:endParaRPr>
            </a:p>
          </p:txBody>
        </p:sp>
        <p:sp>
          <p:nvSpPr>
            <p:cNvPr id="53" name="Freeform: Shape 52">
              <a:extLst>
                <a:ext uri="{FF2B5EF4-FFF2-40B4-BE49-F238E27FC236}">
                  <a16:creationId xmlns:a16="http://schemas.microsoft.com/office/drawing/2014/main" xmlns="" id="{31F9906E-03BD-413F-9813-BB8DD3DEA610}"/>
                </a:ext>
              </a:extLst>
            </p:cNvPr>
            <p:cNvSpPr/>
            <p:nvPr/>
          </p:nvSpPr>
          <p:spPr>
            <a:xfrm>
              <a:off x="7995155" y="739214"/>
              <a:ext cx="363414" cy="346689"/>
            </a:xfrm>
            <a:custGeom>
              <a:avLst/>
              <a:gdLst>
                <a:gd name="connsiteX0" fmla="*/ 362922 w 363414"/>
                <a:gd name="connsiteY0" fmla="*/ 152218 h 346689"/>
                <a:gd name="connsiteX1" fmla="*/ 333286 w 363414"/>
                <a:gd name="connsiteY1" fmla="*/ 37919 h 346689"/>
                <a:gd name="connsiteX2" fmla="*/ 328607 w 363414"/>
                <a:gd name="connsiteY2" fmla="*/ 29252 h 346689"/>
                <a:gd name="connsiteX3" fmla="*/ 292731 w 363414"/>
                <a:gd name="connsiteY3" fmla="*/ 5417 h 346689"/>
                <a:gd name="connsiteX4" fmla="*/ 264655 w 363414"/>
                <a:gd name="connsiteY4" fmla="*/ 0 h 346689"/>
                <a:gd name="connsiteX5" fmla="*/ 236578 w 363414"/>
                <a:gd name="connsiteY5" fmla="*/ 4875 h 346689"/>
                <a:gd name="connsiteX6" fmla="*/ 200703 w 363414"/>
                <a:gd name="connsiteY6" fmla="*/ 28710 h 346689"/>
                <a:gd name="connsiteX7" fmla="*/ 196023 w 363414"/>
                <a:gd name="connsiteY7" fmla="*/ 37377 h 346689"/>
                <a:gd name="connsiteX8" fmla="*/ 181465 w 363414"/>
                <a:gd name="connsiteY8" fmla="*/ 94256 h 346689"/>
                <a:gd name="connsiteX9" fmla="*/ 166907 w 363414"/>
                <a:gd name="connsiteY9" fmla="*/ 37919 h 346689"/>
                <a:gd name="connsiteX10" fmla="*/ 162227 w 363414"/>
                <a:gd name="connsiteY10" fmla="*/ 29252 h 346689"/>
                <a:gd name="connsiteX11" fmla="*/ 126352 w 363414"/>
                <a:gd name="connsiteY11" fmla="*/ 5417 h 346689"/>
                <a:gd name="connsiteX12" fmla="*/ 98275 w 363414"/>
                <a:gd name="connsiteY12" fmla="*/ 0 h 346689"/>
                <a:gd name="connsiteX13" fmla="*/ 70199 w 363414"/>
                <a:gd name="connsiteY13" fmla="*/ 4875 h 346689"/>
                <a:gd name="connsiteX14" fmla="*/ 34323 w 363414"/>
                <a:gd name="connsiteY14" fmla="*/ 28710 h 346689"/>
                <a:gd name="connsiteX15" fmla="*/ 29644 w 363414"/>
                <a:gd name="connsiteY15" fmla="*/ 37377 h 346689"/>
                <a:gd name="connsiteX16" fmla="*/ 527 w 363414"/>
                <a:gd name="connsiteY16" fmla="*/ 151677 h 346689"/>
                <a:gd name="connsiteX17" fmla="*/ 11446 w 363414"/>
                <a:gd name="connsiteY17" fmla="*/ 172261 h 346689"/>
                <a:gd name="connsiteX18" fmla="*/ 15086 w 363414"/>
                <a:gd name="connsiteY18" fmla="*/ 173345 h 346689"/>
                <a:gd name="connsiteX19" fmla="*/ 30164 w 363414"/>
                <a:gd name="connsiteY19" fmla="*/ 161427 h 346689"/>
                <a:gd name="connsiteX20" fmla="*/ 56680 w 363414"/>
                <a:gd name="connsiteY20" fmla="*/ 57420 h 346689"/>
                <a:gd name="connsiteX21" fmla="*/ 56680 w 363414"/>
                <a:gd name="connsiteY21" fmla="*/ 178762 h 346689"/>
                <a:gd name="connsiteX22" fmla="*/ 56680 w 363414"/>
                <a:gd name="connsiteY22" fmla="*/ 346689 h 346689"/>
                <a:gd name="connsiteX23" fmla="*/ 87877 w 363414"/>
                <a:gd name="connsiteY23" fmla="*/ 346689 h 346689"/>
                <a:gd name="connsiteX24" fmla="*/ 87877 w 363414"/>
                <a:gd name="connsiteY24" fmla="*/ 178762 h 346689"/>
                <a:gd name="connsiteX25" fmla="*/ 108674 w 363414"/>
                <a:gd name="connsiteY25" fmla="*/ 178762 h 346689"/>
                <a:gd name="connsiteX26" fmla="*/ 108674 w 363414"/>
                <a:gd name="connsiteY26" fmla="*/ 346689 h 346689"/>
                <a:gd name="connsiteX27" fmla="*/ 139870 w 363414"/>
                <a:gd name="connsiteY27" fmla="*/ 346689 h 346689"/>
                <a:gd name="connsiteX28" fmla="*/ 139870 w 363414"/>
                <a:gd name="connsiteY28" fmla="*/ 178762 h 346689"/>
                <a:gd name="connsiteX29" fmla="*/ 139870 w 363414"/>
                <a:gd name="connsiteY29" fmla="*/ 57420 h 346689"/>
                <a:gd name="connsiteX30" fmla="*/ 166387 w 363414"/>
                <a:gd name="connsiteY30" fmla="*/ 160886 h 346689"/>
                <a:gd name="connsiteX31" fmla="*/ 181465 w 363414"/>
                <a:gd name="connsiteY31" fmla="*/ 172803 h 346689"/>
                <a:gd name="connsiteX32" fmla="*/ 185624 w 363414"/>
                <a:gd name="connsiteY32" fmla="*/ 172261 h 346689"/>
                <a:gd name="connsiteX33" fmla="*/ 195503 w 363414"/>
                <a:gd name="connsiteY33" fmla="*/ 162511 h 346689"/>
                <a:gd name="connsiteX34" fmla="*/ 223060 w 363414"/>
                <a:gd name="connsiteY34" fmla="*/ 57420 h 346689"/>
                <a:gd name="connsiteX35" fmla="*/ 223060 w 363414"/>
                <a:gd name="connsiteY35" fmla="*/ 101298 h 346689"/>
                <a:gd name="connsiteX36" fmla="*/ 193423 w 363414"/>
                <a:gd name="connsiteY36" fmla="*/ 216681 h 346689"/>
                <a:gd name="connsiteX37" fmla="*/ 223060 w 363414"/>
                <a:gd name="connsiteY37" fmla="*/ 216681 h 346689"/>
                <a:gd name="connsiteX38" fmla="*/ 223060 w 363414"/>
                <a:gd name="connsiteY38" fmla="*/ 346689 h 346689"/>
                <a:gd name="connsiteX39" fmla="*/ 254256 w 363414"/>
                <a:gd name="connsiteY39" fmla="*/ 346689 h 346689"/>
                <a:gd name="connsiteX40" fmla="*/ 254256 w 363414"/>
                <a:gd name="connsiteY40" fmla="*/ 216681 h 346689"/>
                <a:gd name="connsiteX41" fmla="*/ 275053 w 363414"/>
                <a:gd name="connsiteY41" fmla="*/ 216681 h 346689"/>
                <a:gd name="connsiteX42" fmla="*/ 275053 w 363414"/>
                <a:gd name="connsiteY42" fmla="*/ 346689 h 346689"/>
                <a:gd name="connsiteX43" fmla="*/ 306249 w 363414"/>
                <a:gd name="connsiteY43" fmla="*/ 346689 h 346689"/>
                <a:gd name="connsiteX44" fmla="*/ 306249 w 363414"/>
                <a:gd name="connsiteY44" fmla="*/ 216681 h 346689"/>
                <a:gd name="connsiteX45" fmla="*/ 335886 w 363414"/>
                <a:gd name="connsiteY45" fmla="*/ 216681 h 346689"/>
                <a:gd name="connsiteX46" fmla="*/ 306249 w 363414"/>
                <a:gd name="connsiteY46" fmla="*/ 101298 h 346689"/>
                <a:gd name="connsiteX47" fmla="*/ 306249 w 363414"/>
                <a:gd name="connsiteY47" fmla="*/ 57420 h 346689"/>
                <a:gd name="connsiteX48" fmla="*/ 332766 w 363414"/>
                <a:gd name="connsiteY48" fmla="*/ 160886 h 346689"/>
                <a:gd name="connsiteX49" fmla="*/ 347844 w 363414"/>
                <a:gd name="connsiteY49" fmla="*/ 172803 h 346689"/>
                <a:gd name="connsiteX50" fmla="*/ 352004 w 363414"/>
                <a:gd name="connsiteY50" fmla="*/ 172261 h 346689"/>
                <a:gd name="connsiteX51" fmla="*/ 362922 w 363414"/>
                <a:gd name="connsiteY51" fmla="*/ 152218 h 34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3414" h="346689">
                  <a:moveTo>
                    <a:pt x="362922" y="152218"/>
                  </a:moveTo>
                  <a:lnTo>
                    <a:pt x="333286" y="37919"/>
                  </a:lnTo>
                  <a:cubicBezTo>
                    <a:pt x="332246" y="34669"/>
                    <a:pt x="330686" y="31419"/>
                    <a:pt x="328607" y="29252"/>
                  </a:cubicBezTo>
                  <a:cubicBezTo>
                    <a:pt x="318728" y="18418"/>
                    <a:pt x="306249" y="10292"/>
                    <a:pt x="292731" y="5417"/>
                  </a:cubicBezTo>
                  <a:cubicBezTo>
                    <a:pt x="283892" y="1625"/>
                    <a:pt x="274533" y="0"/>
                    <a:pt x="264655" y="0"/>
                  </a:cubicBezTo>
                  <a:cubicBezTo>
                    <a:pt x="254776" y="0"/>
                    <a:pt x="245417" y="1625"/>
                    <a:pt x="236578" y="4875"/>
                  </a:cubicBezTo>
                  <a:cubicBezTo>
                    <a:pt x="222540" y="9751"/>
                    <a:pt x="210581" y="17876"/>
                    <a:pt x="200703" y="28710"/>
                  </a:cubicBezTo>
                  <a:cubicBezTo>
                    <a:pt x="198623" y="31419"/>
                    <a:pt x="197063" y="34127"/>
                    <a:pt x="196023" y="37377"/>
                  </a:cubicBezTo>
                  <a:lnTo>
                    <a:pt x="181465" y="94256"/>
                  </a:lnTo>
                  <a:lnTo>
                    <a:pt x="166907" y="37919"/>
                  </a:lnTo>
                  <a:cubicBezTo>
                    <a:pt x="165867" y="34669"/>
                    <a:pt x="164307" y="31419"/>
                    <a:pt x="162227" y="29252"/>
                  </a:cubicBezTo>
                  <a:cubicBezTo>
                    <a:pt x="152349" y="18418"/>
                    <a:pt x="139870" y="10292"/>
                    <a:pt x="126352" y="5417"/>
                  </a:cubicBezTo>
                  <a:cubicBezTo>
                    <a:pt x="117513" y="1625"/>
                    <a:pt x="108154" y="0"/>
                    <a:pt x="98275" y="0"/>
                  </a:cubicBezTo>
                  <a:cubicBezTo>
                    <a:pt x="88396" y="0"/>
                    <a:pt x="79038" y="1625"/>
                    <a:pt x="70199" y="4875"/>
                  </a:cubicBezTo>
                  <a:cubicBezTo>
                    <a:pt x="56160" y="9751"/>
                    <a:pt x="44202" y="17876"/>
                    <a:pt x="34323" y="28710"/>
                  </a:cubicBezTo>
                  <a:cubicBezTo>
                    <a:pt x="32243" y="31419"/>
                    <a:pt x="30684" y="34127"/>
                    <a:pt x="29644" y="37377"/>
                  </a:cubicBezTo>
                  <a:lnTo>
                    <a:pt x="527" y="151677"/>
                  </a:lnTo>
                  <a:cubicBezTo>
                    <a:pt x="-1552" y="160344"/>
                    <a:pt x="2607" y="170094"/>
                    <a:pt x="11446" y="172261"/>
                  </a:cubicBezTo>
                  <a:cubicBezTo>
                    <a:pt x="12486" y="173345"/>
                    <a:pt x="13526" y="173345"/>
                    <a:pt x="15086" y="173345"/>
                  </a:cubicBezTo>
                  <a:cubicBezTo>
                    <a:pt x="21845" y="173345"/>
                    <a:pt x="28084" y="168469"/>
                    <a:pt x="30164" y="161427"/>
                  </a:cubicBezTo>
                  <a:lnTo>
                    <a:pt x="56680" y="57420"/>
                  </a:lnTo>
                  <a:lnTo>
                    <a:pt x="56680" y="178762"/>
                  </a:lnTo>
                  <a:lnTo>
                    <a:pt x="56680" y="346689"/>
                  </a:lnTo>
                  <a:lnTo>
                    <a:pt x="87877" y="346689"/>
                  </a:lnTo>
                  <a:lnTo>
                    <a:pt x="87877" y="178762"/>
                  </a:lnTo>
                  <a:lnTo>
                    <a:pt x="108674" y="178762"/>
                  </a:lnTo>
                  <a:lnTo>
                    <a:pt x="108674" y="346689"/>
                  </a:lnTo>
                  <a:lnTo>
                    <a:pt x="139870" y="346689"/>
                  </a:lnTo>
                  <a:lnTo>
                    <a:pt x="139870" y="178762"/>
                  </a:lnTo>
                  <a:lnTo>
                    <a:pt x="139870" y="57420"/>
                  </a:lnTo>
                  <a:lnTo>
                    <a:pt x="166387" y="160886"/>
                  </a:lnTo>
                  <a:cubicBezTo>
                    <a:pt x="168467" y="167928"/>
                    <a:pt x="174706" y="172803"/>
                    <a:pt x="181465" y="172803"/>
                  </a:cubicBezTo>
                  <a:cubicBezTo>
                    <a:pt x="183025" y="172803"/>
                    <a:pt x="184065" y="172803"/>
                    <a:pt x="185624" y="172261"/>
                  </a:cubicBezTo>
                  <a:cubicBezTo>
                    <a:pt x="190304" y="170636"/>
                    <a:pt x="193943" y="166844"/>
                    <a:pt x="195503" y="162511"/>
                  </a:cubicBezTo>
                  <a:cubicBezTo>
                    <a:pt x="196023" y="162511"/>
                    <a:pt x="223060" y="57420"/>
                    <a:pt x="223060" y="57420"/>
                  </a:cubicBezTo>
                  <a:lnTo>
                    <a:pt x="223060" y="101298"/>
                  </a:lnTo>
                  <a:lnTo>
                    <a:pt x="193423" y="216681"/>
                  </a:lnTo>
                  <a:lnTo>
                    <a:pt x="223060" y="216681"/>
                  </a:lnTo>
                  <a:lnTo>
                    <a:pt x="223060" y="346689"/>
                  </a:lnTo>
                  <a:lnTo>
                    <a:pt x="254256" y="346689"/>
                  </a:lnTo>
                  <a:lnTo>
                    <a:pt x="254256" y="216681"/>
                  </a:lnTo>
                  <a:lnTo>
                    <a:pt x="275053" y="216681"/>
                  </a:lnTo>
                  <a:lnTo>
                    <a:pt x="275053" y="346689"/>
                  </a:lnTo>
                  <a:lnTo>
                    <a:pt x="306249" y="346689"/>
                  </a:lnTo>
                  <a:lnTo>
                    <a:pt x="306249" y="216681"/>
                  </a:lnTo>
                  <a:lnTo>
                    <a:pt x="335886" y="216681"/>
                  </a:lnTo>
                  <a:lnTo>
                    <a:pt x="306249" y="101298"/>
                  </a:lnTo>
                  <a:lnTo>
                    <a:pt x="306249" y="57420"/>
                  </a:lnTo>
                  <a:lnTo>
                    <a:pt x="332766" y="160886"/>
                  </a:lnTo>
                  <a:cubicBezTo>
                    <a:pt x="334846" y="167928"/>
                    <a:pt x="341085" y="172803"/>
                    <a:pt x="347844" y="172803"/>
                  </a:cubicBezTo>
                  <a:cubicBezTo>
                    <a:pt x="349404" y="172803"/>
                    <a:pt x="350444" y="172803"/>
                    <a:pt x="352004" y="172261"/>
                  </a:cubicBezTo>
                  <a:cubicBezTo>
                    <a:pt x="360323" y="170094"/>
                    <a:pt x="365002" y="160886"/>
                    <a:pt x="362922" y="152218"/>
                  </a:cubicBezTo>
                  <a:close/>
                </a:path>
              </a:pathLst>
            </a:custGeom>
            <a:grpFill/>
            <a:ln w="5159" cap="flat">
              <a:noFill/>
              <a:prstDash val="solid"/>
              <a:miter/>
            </a:ln>
          </p:spPr>
          <p:txBody>
            <a:bodyPr rtlCol="0" anchor="ctr"/>
            <a:lstStyle/>
            <a:p>
              <a:endParaRPr lang="en-GB" sz="1100" dirty="0">
                <a:solidFill>
                  <a:prstClr val="black"/>
                </a:solidFill>
                <a:latin typeface="Times New Roman" panose="02020603050405020304" pitchFamily="18" charset="0"/>
                <a:cs typeface="Times New Roman" panose="02020603050405020304" pitchFamily="18" charset="0"/>
              </a:endParaRPr>
            </a:p>
          </p:txBody>
        </p:sp>
      </p:grpSp>
      <p:cxnSp>
        <p:nvCxnSpPr>
          <p:cNvPr id="61" name="Straight Connector 60">
            <a:extLst>
              <a:ext uri="{FF2B5EF4-FFF2-40B4-BE49-F238E27FC236}">
                <a16:creationId xmlns:a16="http://schemas.microsoft.com/office/drawing/2014/main" xmlns="" id="{7653E3AF-B6CA-490E-8AF2-21B71C8A7E45}"/>
              </a:ext>
            </a:extLst>
          </p:cNvPr>
          <p:cNvCxnSpPr>
            <a:cxnSpLocks/>
          </p:cNvCxnSpPr>
          <p:nvPr/>
        </p:nvCxnSpPr>
        <p:spPr>
          <a:xfrm flipH="1" flipV="1">
            <a:off x="2513438" y="2949198"/>
            <a:ext cx="22614" cy="2139945"/>
          </a:xfrm>
          <a:prstGeom prst="line">
            <a:avLst/>
          </a:prstGeom>
          <a:ln w="15875">
            <a:prstDash val="dash"/>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xmlns="" id="{4B3ED057-6457-4E74-A891-5B583B5AEA92}"/>
              </a:ext>
            </a:extLst>
          </p:cNvPr>
          <p:cNvCxnSpPr>
            <a:cxnSpLocks/>
            <a:stCxn id="98" idx="4"/>
          </p:cNvCxnSpPr>
          <p:nvPr/>
        </p:nvCxnSpPr>
        <p:spPr>
          <a:xfrm flipH="1">
            <a:off x="2509991" y="2268352"/>
            <a:ext cx="4610" cy="636266"/>
          </a:xfrm>
          <a:prstGeom prst="line">
            <a:avLst/>
          </a:prstGeom>
          <a:ln/>
        </p:spPr>
        <p:style>
          <a:lnRef idx="1">
            <a:schemeClr val="accent2"/>
          </a:lnRef>
          <a:fillRef idx="0">
            <a:schemeClr val="accent2"/>
          </a:fillRef>
          <a:effectRef idx="0">
            <a:schemeClr val="accent2"/>
          </a:effectRef>
          <a:fontRef idx="minor">
            <a:schemeClr val="tx1"/>
          </a:fontRef>
        </p:style>
      </p:cxnSp>
      <p:sp>
        <p:nvSpPr>
          <p:cNvPr id="78" name="TextBox 35">
            <a:extLst>
              <a:ext uri="{FF2B5EF4-FFF2-40B4-BE49-F238E27FC236}">
                <a16:creationId xmlns:a16="http://schemas.microsoft.com/office/drawing/2014/main" xmlns="" id="{C276C5E0-E67C-485F-9F6F-C976A139E7CD}"/>
              </a:ext>
            </a:extLst>
          </p:cNvPr>
          <p:cNvSpPr txBox="1"/>
          <p:nvPr/>
        </p:nvSpPr>
        <p:spPr>
          <a:xfrm>
            <a:off x="2798952" y="2432604"/>
            <a:ext cx="816596"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178">
              <a:defRPr/>
            </a:pPr>
            <a:r>
              <a:rPr lang="en-GB" sz="1100" dirty="0">
                <a:solidFill>
                  <a:srgbClr val="000000"/>
                </a:solidFill>
                <a:cs typeface="Times New Roman" panose="02020603050405020304" pitchFamily="18" charset="0"/>
              </a:rPr>
              <a:t>2010</a:t>
            </a:r>
          </a:p>
        </p:txBody>
      </p:sp>
      <p:sp>
        <p:nvSpPr>
          <p:cNvPr id="79" name="Google Shape;1324;g7f4772cbd0_0_364">
            <a:extLst>
              <a:ext uri="{FF2B5EF4-FFF2-40B4-BE49-F238E27FC236}">
                <a16:creationId xmlns:a16="http://schemas.microsoft.com/office/drawing/2014/main" xmlns="" id="{EA62D1A1-A8EA-41D9-ADE4-33611E888277}"/>
              </a:ext>
            </a:extLst>
          </p:cNvPr>
          <p:cNvSpPr txBox="1"/>
          <p:nvPr/>
        </p:nvSpPr>
        <p:spPr>
          <a:xfrm>
            <a:off x="2595320" y="4756069"/>
            <a:ext cx="1234094" cy="393082"/>
          </a:xfrm>
          <a:prstGeom prst="rect">
            <a:avLst/>
          </a:prstGeom>
          <a:solidFill>
            <a:schemeClr val="tx2"/>
          </a:solidFill>
          <a:ln>
            <a:noFill/>
          </a:ln>
          <a:effectLst>
            <a:outerShdw blurRad="50800" dist="38100" dir="2700000" algn="tl" rotWithShape="0">
              <a:prstClr val="black">
                <a:alpha val="40000"/>
              </a:prstClr>
            </a:outerShdw>
          </a:effectLst>
        </p:spPr>
        <p:txBody>
          <a:bodyPr spcFirstLastPara="1" wrap="square" lIns="0" tIns="27000" rIns="0" bIns="27000" anchor="t" anchorCtr="0">
            <a:spAutoFit/>
          </a:bodyPr>
          <a:lstStyle/>
          <a:p>
            <a:pPr algn="ctr">
              <a:buClr>
                <a:srgbClr val="000000"/>
              </a:buClr>
              <a:buSzPts val="1400"/>
            </a:pPr>
            <a:r>
              <a:rPr lang="en-US" sz="1100" dirty="0">
                <a:solidFill>
                  <a:prstClr val="white"/>
                </a:solidFill>
                <a:ea typeface="Calibri"/>
                <a:cs typeface="Times New Roman" panose="02020603050405020304" pitchFamily="18" charset="0"/>
                <a:sym typeface="Calibri" panose="020F0502020204030204" pitchFamily="34" charset="0"/>
              </a:rPr>
              <a:t>14 residents</a:t>
            </a:r>
            <a:r>
              <a:rPr lang="en-US"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rPr>
              <a:t> </a:t>
            </a:r>
          </a:p>
          <a:p>
            <a:pPr>
              <a:buClr>
                <a:srgbClr val="000000"/>
              </a:buClr>
              <a:buSzPts val="1400"/>
            </a:pPr>
            <a:endParaRPr lang="en-US"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p:txBody>
      </p:sp>
      <p:sp>
        <p:nvSpPr>
          <p:cNvPr id="80" name="Google Shape;1324;g7f4772cbd0_0_364">
            <a:extLst>
              <a:ext uri="{FF2B5EF4-FFF2-40B4-BE49-F238E27FC236}">
                <a16:creationId xmlns:a16="http://schemas.microsoft.com/office/drawing/2014/main" xmlns="" id="{B90CF457-694E-4699-96B5-C876E31C297E}"/>
              </a:ext>
            </a:extLst>
          </p:cNvPr>
          <p:cNvSpPr txBox="1"/>
          <p:nvPr/>
        </p:nvSpPr>
        <p:spPr>
          <a:xfrm>
            <a:off x="4051276" y="2803553"/>
            <a:ext cx="903551" cy="90091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txBody>
          <a:bodyPr spcFirstLastPara="1" wrap="square" lIns="0" tIns="27000" rIns="0" bIns="27000" anchor="t" anchorCtr="0">
            <a:spAutoFit/>
          </a:bodyPr>
          <a:lstStyle/>
          <a:p>
            <a:pPr algn="ctr">
              <a:buClr>
                <a:srgbClr val="000000"/>
              </a:buClr>
              <a:buSzPts val="1400"/>
            </a:pPr>
            <a:r>
              <a:rPr lang="en-GB" sz="1100" dirty="0">
                <a:solidFill>
                  <a:prstClr val="white"/>
                </a:solidFill>
                <a:ea typeface="Calibri"/>
                <a:cs typeface="Calibri" panose="020F0502020204030204" pitchFamily="34" charset="0"/>
                <a:sym typeface="Calibri" panose="020F0502020204030204" pitchFamily="34" charset="0"/>
              </a:rPr>
              <a:t>FM Residency Program</a:t>
            </a:r>
          </a:p>
          <a:p>
            <a:pPr algn="ctr">
              <a:buClr>
                <a:srgbClr val="000000"/>
              </a:buClr>
              <a:buSzPts val="1400"/>
            </a:pPr>
            <a:endParaRPr lang="en-GB" sz="1100" dirty="0">
              <a:solidFill>
                <a:prstClr val="white"/>
              </a:solidFill>
              <a:ea typeface="Calibri"/>
              <a:cs typeface="Calibri" panose="020F0502020204030204" pitchFamily="34" charset="0"/>
              <a:sym typeface="Calibri" panose="020F0502020204030204" pitchFamily="34" charset="0"/>
            </a:endParaRPr>
          </a:p>
          <a:p>
            <a:pPr>
              <a:buClr>
                <a:srgbClr val="000000"/>
              </a:buClr>
              <a:buSzPts val="1400"/>
            </a:pPr>
            <a:endParaRPr lang="en-GB"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a:p>
            <a:pPr>
              <a:buClr>
                <a:srgbClr val="000000"/>
              </a:buClr>
              <a:buSzPts val="1400"/>
            </a:pPr>
            <a:endParaRPr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p:txBody>
      </p:sp>
      <p:sp>
        <p:nvSpPr>
          <p:cNvPr id="98" name="Isosceles Triangle 97">
            <a:extLst>
              <a:ext uri="{FF2B5EF4-FFF2-40B4-BE49-F238E27FC236}">
                <a16:creationId xmlns:a16="http://schemas.microsoft.com/office/drawing/2014/main" xmlns="" id="{7C68E770-14B1-479C-AC83-C67134599AAD}"/>
              </a:ext>
            </a:extLst>
          </p:cNvPr>
          <p:cNvSpPr/>
          <p:nvPr/>
        </p:nvSpPr>
        <p:spPr>
          <a:xfrm rot="5400000">
            <a:off x="2629822" y="1895419"/>
            <a:ext cx="257711" cy="48815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rgbClr val="FF0000"/>
              </a:solidFill>
              <a:latin typeface="Times New Roman" panose="02020603050405020304" pitchFamily="18" charset="0"/>
              <a:cs typeface="Times New Roman" panose="02020603050405020304" pitchFamily="18" charset="0"/>
            </a:endParaRPr>
          </a:p>
        </p:txBody>
      </p:sp>
      <p:cxnSp>
        <p:nvCxnSpPr>
          <p:cNvPr id="101" name="Straight Connector 100">
            <a:extLst>
              <a:ext uri="{FF2B5EF4-FFF2-40B4-BE49-F238E27FC236}">
                <a16:creationId xmlns:a16="http://schemas.microsoft.com/office/drawing/2014/main" xmlns="" id="{8A57ED76-CDD2-4C34-AD0F-76EB20394C55}"/>
              </a:ext>
            </a:extLst>
          </p:cNvPr>
          <p:cNvCxnSpPr>
            <a:cxnSpLocks/>
          </p:cNvCxnSpPr>
          <p:nvPr/>
        </p:nvCxnSpPr>
        <p:spPr>
          <a:xfrm>
            <a:off x="7466261" y="2425989"/>
            <a:ext cx="0" cy="52320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xmlns="" id="{DE693A01-45D7-4CE9-9E39-AB050D94EEE2}"/>
              </a:ext>
            </a:extLst>
          </p:cNvPr>
          <p:cNvCxnSpPr>
            <a:cxnSpLocks/>
          </p:cNvCxnSpPr>
          <p:nvPr/>
        </p:nvCxnSpPr>
        <p:spPr>
          <a:xfrm flipH="1" flipV="1">
            <a:off x="7491867" y="3000465"/>
            <a:ext cx="17886" cy="2179819"/>
          </a:xfrm>
          <a:prstGeom prst="line">
            <a:avLst/>
          </a:prstGeom>
          <a:ln w="15875">
            <a:prstDash val="dash"/>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xmlns="" id="{944A7329-C035-4EE7-AF3C-644DDA5CF1AC}"/>
              </a:ext>
            </a:extLst>
          </p:cNvPr>
          <p:cNvCxnSpPr>
            <a:cxnSpLocks/>
          </p:cNvCxnSpPr>
          <p:nvPr/>
        </p:nvCxnSpPr>
        <p:spPr>
          <a:xfrm>
            <a:off x="6299765" y="2477256"/>
            <a:ext cx="0" cy="52320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xmlns="" id="{276899CA-FF81-4153-822A-F74E19143FF2}"/>
              </a:ext>
            </a:extLst>
          </p:cNvPr>
          <p:cNvCxnSpPr>
            <a:cxnSpLocks/>
          </p:cNvCxnSpPr>
          <p:nvPr/>
        </p:nvCxnSpPr>
        <p:spPr>
          <a:xfrm flipV="1">
            <a:off x="6331785" y="3436728"/>
            <a:ext cx="11471" cy="1737270"/>
          </a:xfrm>
          <a:prstGeom prst="line">
            <a:avLst/>
          </a:prstGeom>
          <a:ln w="15875">
            <a:prstDash val="dash"/>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xmlns="" id="{D7E52506-6159-45B5-B4A4-308E0FD15884}"/>
              </a:ext>
            </a:extLst>
          </p:cNvPr>
          <p:cNvCxnSpPr>
            <a:cxnSpLocks/>
          </p:cNvCxnSpPr>
          <p:nvPr/>
        </p:nvCxnSpPr>
        <p:spPr>
          <a:xfrm>
            <a:off x="5071391" y="2342454"/>
            <a:ext cx="0" cy="52320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xmlns="" id="{7944F1E0-D278-46C8-82B3-3E13CBE5FE56}"/>
              </a:ext>
            </a:extLst>
          </p:cNvPr>
          <p:cNvCxnSpPr>
            <a:cxnSpLocks/>
          </p:cNvCxnSpPr>
          <p:nvPr/>
        </p:nvCxnSpPr>
        <p:spPr>
          <a:xfrm flipV="1">
            <a:off x="5085115" y="2954248"/>
            <a:ext cx="3706" cy="2162157"/>
          </a:xfrm>
          <a:prstGeom prst="line">
            <a:avLst/>
          </a:prstGeom>
          <a:ln w="15875">
            <a:prstDash val="dash"/>
          </a:ln>
          <a:effectLst/>
        </p:spPr>
        <p:style>
          <a:lnRef idx="2">
            <a:schemeClr val="accent1"/>
          </a:lnRef>
          <a:fillRef idx="0">
            <a:schemeClr val="accent1"/>
          </a:fillRef>
          <a:effectRef idx="1">
            <a:schemeClr val="accent1"/>
          </a:effectRef>
          <a:fontRef idx="minor">
            <a:schemeClr val="tx1"/>
          </a:fontRef>
        </p:style>
      </p:cxnSp>
      <p:sp>
        <p:nvSpPr>
          <p:cNvPr id="64" name="TextBox 35">
            <a:extLst>
              <a:ext uri="{FF2B5EF4-FFF2-40B4-BE49-F238E27FC236}">
                <a16:creationId xmlns:a16="http://schemas.microsoft.com/office/drawing/2014/main" xmlns="" id="{3D4F6DEE-2479-4FAA-9DBA-9630CA5F9A8A}"/>
              </a:ext>
            </a:extLst>
          </p:cNvPr>
          <p:cNvSpPr txBox="1"/>
          <p:nvPr/>
        </p:nvSpPr>
        <p:spPr>
          <a:xfrm>
            <a:off x="1567717" y="2454094"/>
            <a:ext cx="816596"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78">
              <a:defRPr/>
            </a:pPr>
            <a:r>
              <a:rPr lang="en-GB" sz="1100" dirty="0">
                <a:solidFill>
                  <a:srgbClr val="000000"/>
                </a:solidFill>
                <a:cs typeface="Times New Roman" panose="02020603050405020304" pitchFamily="18" charset="0"/>
              </a:rPr>
              <a:t>Pre 2010</a:t>
            </a:r>
          </a:p>
        </p:txBody>
      </p:sp>
      <p:sp>
        <p:nvSpPr>
          <p:cNvPr id="66" name="Google Shape;1324;g7f4772cbd0_0_364">
            <a:extLst>
              <a:ext uri="{FF2B5EF4-FFF2-40B4-BE49-F238E27FC236}">
                <a16:creationId xmlns:a16="http://schemas.microsoft.com/office/drawing/2014/main" xmlns="" id="{B77FFB01-C5FC-456B-A4A7-E7460A767DB4}"/>
              </a:ext>
            </a:extLst>
          </p:cNvPr>
          <p:cNvSpPr txBox="1"/>
          <p:nvPr/>
        </p:nvSpPr>
        <p:spPr>
          <a:xfrm>
            <a:off x="1578520" y="2789437"/>
            <a:ext cx="851993" cy="90091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txBody>
          <a:bodyPr spcFirstLastPara="1" wrap="square" lIns="0" tIns="27000" rIns="0" bIns="27000" anchor="t" anchorCtr="0">
            <a:spAutoFit/>
          </a:bodyPr>
          <a:lstStyle/>
          <a:p>
            <a:pPr algn="ctr">
              <a:buClr>
                <a:srgbClr val="000000"/>
              </a:buClr>
              <a:buSzPts val="1400"/>
            </a:pPr>
            <a:r>
              <a:rPr lang="en-GB" sz="1100" dirty="0">
                <a:solidFill>
                  <a:prstClr val="white"/>
                </a:solidFill>
                <a:ea typeface="Calibri"/>
                <a:cs typeface="Times New Roman" panose="02020603050405020304" pitchFamily="18" charset="0"/>
                <a:sym typeface="Calibri" panose="020F0502020204030204" pitchFamily="34" charset="0"/>
              </a:rPr>
              <a:t>1997 – 1998</a:t>
            </a:r>
          </a:p>
          <a:p>
            <a:pPr algn="ctr">
              <a:buClr>
                <a:srgbClr val="000000"/>
              </a:buClr>
              <a:buSzPts val="1400"/>
            </a:pPr>
            <a:endParaRPr lang="en-GB" sz="1100" dirty="0">
              <a:solidFill>
                <a:prstClr val="white"/>
              </a:solidFill>
              <a:ea typeface="Calibri"/>
              <a:cs typeface="Times New Roman" panose="02020603050405020304" pitchFamily="18" charset="0"/>
              <a:sym typeface="Calibri" panose="020F0502020204030204" pitchFamily="34" charset="0"/>
            </a:endParaRPr>
          </a:p>
          <a:p>
            <a:pPr algn="ctr">
              <a:buClr>
                <a:srgbClr val="000000"/>
              </a:buClr>
              <a:buSzPts val="1400"/>
            </a:pPr>
            <a:r>
              <a:rPr lang="en-GB" sz="1100" dirty="0">
                <a:solidFill>
                  <a:prstClr val="white"/>
                </a:solidFill>
                <a:ea typeface="Calibri"/>
                <a:cs typeface="Times New Roman" panose="02020603050405020304" pitchFamily="18" charset="0"/>
                <a:sym typeface="Calibri" panose="020F0502020204030204" pitchFamily="34" charset="0"/>
              </a:rPr>
              <a:t>Unsuccessful attempts</a:t>
            </a:r>
          </a:p>
          <a:p>
            <a:pPr algn="ctr">
              <a:buClr>
                <a:srgbClr val="000000"/>
              </a:buClr>
              <a:buSzPts val="1400"/>
            </a:pPr>
            <a:endParaRPr lang="en-GB" sz="1100" dirty="0">
              <a:solidFill>
                <a:prstClr val="white"/>
              </a:solidFill>
              <a:ea typeface="Calibri"/>
              <a:cs typeface="Times New Roman" panose="02020603050405020304" pitchFamily="18" charset="0"/>
              <a:sym typeface="Calibri" panose="020F0502020204030204" pitchFamily="34" charset="0"/>
            </a:endParaRPr>
          </a:p>
        </p:txBody>
      </p:sp>
      <p:cxnSp>
        <p:nvCxnSpPr>
          <p:cNvPr id="68" name="Straight Connector 67">
            <a:extLst>
              <a:ext uri="{FF2B5EF4-FFF2-40B4-BE49-F238E27FC236}">
                <a16:creationId xmlns:a16="http://schemas.microsoft.com/office/drawing/2014/main" xmlns="" id="{63613672-30A3-401D-BCC5-BDF91FBECA03}"/>
              </a:ext>
            </a:extLst>
          </p:cNvPr>
          <p:cNvCxnSpPr>
            <a:cxnSpLocks/>
          </p:cNvCxnSpPr>
          <p:nvPr/>
        </p:nvCxnSpPr>
        <p:spPr>
          <a:xfrm flipH="1" flipV="1">
            <a:off x="3897550" y="2942263"/>
            <a:ext cx="20455" cy="2260887"/>
          </a:xfrm>
          <a:prstGeom prst="line">
            <a:avLst/>
          </a:prstGeom>
          <a:ln w="15875">
            <a:prstDash val="dash"/>
          </a:ln>
          <a:effectLst/>
        </p:spPr>
        <p:style>
          <a:lnRef idx="2">
            <a:schemeClr val="accent1"/>
          </a:lnRef>
          <a:fillRef idx="0">
            <a:schemeClr val="accent1"/>
          </a:fillRef>
          <a:effectRef idx="1">
            <a:schemeClr val="accent1"/>
          </a:effectRef>
          <a:fontRef idx="minor">
            <a:schemeClr val="tx1"/>
          </a:fontRef>
        </p:style>
      </p:cxnSp>
      <p:sp>
        <p:nvSpPr>
          <p:cNvPr id="2" name="Down Arrow 1"/>
          <p:cNvSpPr/>
          <p:nvPr/>
        </p:nvSpPr>
        <p:spPr>
          <a:xfrm>
            <a:off x="6637609" y="1778898"/>
            <a:ext cx="438417" cy="556661"/>
          </a:xfrm>
          <a:prstGeom prst="downArrow">
            <a:avLst>
              <a:gd name="adj1" fmla="val 50000"/>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highlight>
                <a:srgbClr val="FF0000"/>
              </a:highlight>
            </a:endParaRPr>
          </a:p>
        </p:txBody>
      </p:sp>
      <p:sp>
        <p:nvSpPr>
          <p:cNvPr id="49" name="Google Shape;1324;g7f4772cbd0_0_364">
            <a:extLst>
              <a:ext uri="{FF2B5EF4-FFF2-40B4-BE49-F238E27FC236}">
                <a16:creationId xmlns:a16="http://schemas.microsoft.com/office/drawing/2014/main" xmlns="" id="{4EE7D977-69E5-460F-851F-5D6B309341DD}"/>
              </a:ext>
            </a:extLst>
          </p:cNvPr>
          <p:cNvSpPr txBox="1"/>
          <p:nvPr/>
        </p:nvSpPr>
        <p:spPr>
          <a:xfrm flipH="1">
            <a:off x="7569020" y="4723324"/>
            <a:ext cx="1041597" cy="393082"/>
          </a:xfrm>
          <a:prstGeom prst="rect">
            <a:avLst/>
          </a:prstGeom>
          <a:solidFill>
            <a:schemeClr val="tx2"/>
          </a:solidFill>
          <a:ln>
            <a:noFill/>
          </a:ln>
          <a:effectLst>
            <a:outerShdw blurRad="50800" dist="38100" dir="2700000" algn="tl" rotWithShape="0">
              <a:prstClr val="black">
                <a:alpha val="40000"/>
              </a:prstClr>
            </a:outerShdw>
          </a:effectLst>
        </p:spPr>
        <p:txBody>
          <a:bodyPr spcFirstLastPara="1" wrap="square" lIns="0" tIns="27000" rIns="0" bIns="27000" anchor="t" anchorCtr="0">
            <a:spAutoFit/>
          </a:bodyPr>
          <a:lstStyle/>
          <a:p>
            <a:pPr algn="ctr">
              <a:buClr>
                <a:srgbClr val="000000"/>
              </a:buClr>
              <a:buSzPts val="1400"/>
            </a:pPr>
            <a:r>
              <a:rPr lang="en-GB" sz="1100" dirty="0">
                <a:solidFill>
                  <a:prstClr val="white"/>
                </a:solidFill>
                <a:ea typeface="Calibri"/>
                <a:cs typeface="Calibri" panose="020F0502020204030204" pitchFamily="34" charset="0"/>
                <a:sym typeface="Calibri" panose="020F0502020204030204" pitchFamily="34" charset="0"/>
              </a:rPr>
              <a:t>5 residents</a:t>
            </a:r>
            <a:endParaRPr lang="en-GB"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a:p>
            <a:pPr>
              <a:buClr>
                <a:srgbClr val="000000"/>
              </a:buClr>
              <a:buSzPts val="1400"/>
            </a:pPr>
            <a:endParaRPr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p:txBody>
      </p:sp>
      <p:cxnSp>
        <p:nvCxnSpPr>
          <p:cNvPr id="54" name="Straight Connector 53">
            <a:extLst>
              <a:ext uri="{FF2B5EF4-FFF2-40B4-BE49-F238E27FC236}">
                <a16:creationId xmlns:a16="http://schemas.microsoft.com/office/drawing/2014/main" xmlns="" id="{B3601D31-591C-4226-B48A-E5A508E52116}"/>
              </a:ext>
            </a:extLst>
          </p:cNvPr>
          <p:cNvCxnSpPr>
            <a:cxnSpLocks/>
          </p:cNvCxnSpPr>
          <p:nvPr/>
        </p:nvCxnSpPr>
        <p:spPr>
          <a:xfrm>
            <a:off x="3918442" y="2309051"/>
            <a:ext cx="0" cy="52320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4" name="Title 23">
            <a:extLst>
              <a:ext uri="{FF2B5EF4-FFF2-40B4-BE49-F238E27FC236}">
                <a16:creationId xmlns:a16="http://schemas.microsoft.com/office/drawing/2014/main" xmlns="" id="{682D9FD8-CE40-4B66-919E-928BF5D6A46F}"/>
              </a:ext>
            </a:extLst>
          </p:cNvPr>
          <p:cNvSpPr>
            <a:spLocks noGrp="1"/>
          </p:cNvSpPr>
          <p:nvPr>
            <p:ph type="title"/>
          </p:nvPr>
        </p:nvSpPr>
        <p:spPr/>
        <p:txBody>
          <a:bodyPr>
            <a:normAutofit/>
          </a:bodyPr>
          <a:lstStyle/>
          <a:p>
            <a:r>
              <a:rPr lang="en-US" sz="3600" b="1" dirty="0">
                <a:cs typeface="Times New Roman" panose="02020603050405020304" pitchFamily="18" charset="0"/>
              </a:rPr>
              <a:t>Evolution of the Family Medicine Program</a:t>
            </a:r>
            <a:endParaRPr lang="en-GB" sz="3600" b="1" dirty="0">
              <a:cs typeface="Times New Roman" panose="02020603050405020304" pitchFamily="18" charset="0"/>
            </a:endParaRPr>
          </a:p>
        </p:txBody>
      </p:sp>
    </p:spTree>
    <p:extLst>
      <p:ext uri="{BB962C8B-B14F-4D97-AF65-F5344CB8AC3E}">
        <p14:creationId xmlns:p14="http://schemas.microsoft.com/office/powerpoint/2010/main" val="1951695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B0CC9A6-A333-483D-A633-4E0F056C2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223" r="49291" b="12153"/>
          <a:stretch/>
        </p:blipFill>
        <p:spPr>
          <a:xfrm>
            <a:off x="7909262" y="1968801"/>
            <a:ext cx="1219981" cy="3024505"/>
          </a:xfrm>
          <a:prstGeom prst="rect">
            <a:avLst/>
          </a:prstGeom>
        </p:spPr>
      </p:pic>
      <p:sp>
        <p:nvSpPr>
          <p:cNvPr id="8" name="Right Arrow 20">
            <a:extLst>
              <a:ext uri="{FF2B5EF4-FFF2-40B4-BE49-F238E27FC236}">
                <a16:creationId xmlns:a16="http://schemas.microsoft.com/office/drawing/2014/main" xmlns="" id="{C5860644-984E-40F7-B511-7899CC63D5DE}"/>
              </a:ext>
            </a:extLst>
          </p:cNvPr>
          <p:cNvSpPr/>
          <p:nvPr/>
        </p:nvSpPr>
        <p:spPr>
          <a:xfrm>
            <a:off x="2498450" y="3450235"/>
            <a:ext cx="5764955" cy="760508"/>
          </a:xfrm>
          <a:prstGeom prst="right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178">
              <a:defRPr/>
            </a:pPr>
            <a:endParaRPr lang="en-GB" sz="1100" dirty="0">
              <a:solidFill>
                <a:prstClr val="white"/>
              </a:solidFill>
              <a:latin typeface="Times New Roman" panose="02020603050405020304" pitchFamily="18" charset="0"/>
              <a:cs typeface="Times New Roman" panose="02020603050405020304" pitchFamily="18" charset="0"/>
            </a:endParaRPr>
          </a:p>
        </p:txBody>
      </p:sp>
      <p:sp>
        <p:nvSpPr>
          <p:cNvPr id="16" name="TextBox 35">
            <a:extLst>
              <a:ext uri="{FF2B5EF4-FFF2-40B4-BE49-F238E27FC236}">
                <a16:creationId xmlns:a16="http://schemas.microsoft.com/office/drawing/2014/main" xmlns="" id="{9C55B868-B578-4028-80D6-00F891BE1097}"/>
              </a:ext>
            </a:extLst>
          </p:cNvPr>
          <p:cNvSpPr txBox="1"/>
          <p:nvPr/>
        </p:nvSpPr>
        <p:spPr>
          <a:xfrm>
            <a:off x="2852566" y="2398023"/>
            <a:ext cx="52875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78">
              <a:defRPr/>
            </a:pPr>
            <a:r>
              <a:rPr lang="en-GB" sz="1100" dirty="0">
                <a:solidFill>
                  <a:srgbClr val="000000"/>
                </a:solidFill>
                <a:cs typeface="Times New Roman" panose="02020603050405020304" pitchFamily="18" charset="0"/>
              </a:rPr>
              <a:t>2016</a:t>
            </a:r>
          </a:p>
        </p:txBody>
      </p:sp>
      <p:cxnSp>
        <p:nvCxnSpPr>
          <p:cNvPr id="18" name="Straight Connector 17">
            <a:extLst>
              <a:ext uri="{FF2B5EF4-FFF2-40B4-BE49-F238E27FC236}">
                <a16:creationId xmlns:a16="http://schemas.microsoft.com/office/drawing/2014/main" xmlns="" id="{169BB1C8-0C22-4D9A-9C6E-D4BFFF5EDA3D}"/>
              </a:ext>
            </a:extLst>
          </p:cNvPr>
          <p:cNvCxnSpPr>
            <a:cxnSpLocks/>
          </p:cNvCxnSpPr>
          <p:nvPr/>
        </p:nvCxnSpPr>
        <p:spPr>
          <a:xfrm flipV="1">
            <a:off x="7879006" y="4697880"/>
            <a:ext cx="0" cy="1331"/>
          </a:xfrm>
          <a:prstGeom prst="line">
            <a:avLst/>
          </a:prstGeom>
          <a:ln w="158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AA6AFFF5-0160-40FA-84D4-D8A2A8D5A8AA}"/>
              </a:ext>
            </a:extLst>
          </p:cNvPr>
          <p:cNvCxnSpPr>
            <a:cxnSpLocks/>
          </p:cNvCxnSpPr>
          <p:nvPr/>
        </p:nvCxnSpPr>
        <p:spPr>
          <a:xfrm flipV="1">
            <a:off x="7453524" y="4736964"/>
            <a:ext cx="0" cy="1331"/>
          </a:xfrm>
          <a:prstGeom prst="line">
            <a:avLst/>
          </a:prstGeom>
          <a:ln w="158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
        <p:nvSpPr>
          <p:cNvPr id="21" name="TextBox 36">
            <a:extLst>
              <a:ext uri="{FF2B5EF4-FFF2-40B4-BE49-F238E27FC236}">
                <a16:creationId xmlns:a16="http://schemas.microsoft.com/office/drawing/2014/main" xmlns="" id="{54D544E2-2796-461D-868A-C5B7EB85CD82}"/>
              </a:ext>
            </a:extLst>
          </p:cNvPr>
          <p:cNvSpPr txBox="1"/>
          <p:nvPr/>
        </p:nvSpPr>
        <p:spPr>
          <a:xfrm>
            <a:off x="5363313" y="2359656"/>
            <a:ext cx="83274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78">
              <a:defRPr/>
            </a:pPr>
            <a:r>
              <a:rPr lang="en-GB" sz="1100" dirty="0">
                <a:solidFill>
                  <a:srgbClr val="000000"/>
                </a:solidFill>
                <a:cs typeface="Times New Roman" panose="02020603050405020304" pitchFamily="18" charset="0"/>
              </a:rPr>
              <a:t>2019</a:t>
            </a:r>
          </a:p>
        </p:txBody>
      </p:sp>
      <p:cxnSp>
        <p:nvCxnSpPr>
          <p:cNvPr id="23" name="Straight Connector 22">
            <a:extLst>
              <a:ext uri="{FF2B5EF4-FFF2-40B4-BE49-F238E27FC236}">
                <a16:creationId xmlns:a16="http://schemas.microsoft.com/office/drawing/2014/main" xmlns="" id="{295FEB9A-3BBF-4A38-9F89-141759F040AE}"/>
              </a:ext>
            </a:extLst>
          </p:cNvPr>
          <p:cNvCxnSpPr>
            <a:cxnSpLocks/>
          </p:cNvCxnSpPr>
          <p:nvPr/>
        </p:nvCxnSpPr>
        <p:spPr>
          <a:xfrm flipV="1">
            <a:off x="9057746" y="4478435"/>
            <a:ext cx="0" cy="1331"/>
          </a:xfrm>
          <a:prstGeom prst="line">
            <a:avLst/>
          </a:prstGeom>
          <a:ln w="158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xmlns="" id="{BCE0B431-7DBC-4BA9-A3BA-6D7B8092A1F0}"/>
              </a:ext>
            </a:extLst>
          </p:cNvPr>
          <p:cNvCxnSpPr>
            <a:cxnSpLocks/>
          </p:cNvCxnSpPr>
          <p:nvPr/>
        </p:nvCxnSpPr>
        <p:spPr>
          <a:xfrm flipV="1">
            <a:off x="9853274" y="4491621"/>
            <a:ext cx="0" cy="1331"/>
          </a:xfrm>
          <a:prstGeom prst="line">
            <a:avLst/>
          </a:prstGeom>
          <a:ln w="158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
        <p:nvSpPr>
          <p:cNvPr id="30" name="Google Shape;1324;g7f4772cbd0_0_364">
            <a:extLst>
              <a:ext uri="{FF2B5EF4-FFF2-40B4-BE49-F238E27FC236}">
                <a16:creationId xmlns:a16="http://schemas.microsoft.com/office/drawing/2014/main" xmlns="" id="{F3DE119C-3573-4A9A-A3A8-326B2D08644E}"/>
              </a:ext>
            </a:extLst>
          </p:cNvPr>
          <p:cNvSpPr txBox="1"/>
          <p:nvPr/>
        </p:nvSpPr>
        <p:spPr>
          <a:xfrm>
            <a:off x="2546045" y="2761977"/>
            <a:ext cx="1225728" cy="5623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txBody>
          <a:bodyPr spcFirstLastPara="1" wrap="square" lIns="0" tIns="27000" rIns="0" bIns="27000" anchor="t" anchorCtr="0">
            <a:spAutoFit/>
          </a:bodyPr>
          <a:lstStyle/>
          <a:p>
            <a:pPr algn="ctr">
              <a:buClr>
                <a:srgbClr val="000000"/>
              </a:buClr>
              <a:buSzPts val="1400"/>
              <a:defRPr/>
            </a:pPr>
            <a:r>
              <a:rPr lang="en-GB" sz="1100" dirty="0">
                <a:solidFill>
                  <a:prstClr val="white"/>
                </a:solidFill>
                <a:ea typeface="Calibri"/>
                <a:cs typeface="Times New Roman" panose="02020603050405020304" pitchFamily="18" charset="0"/>
                <a:sym typeface="Calibri" panose="020F0502020204030204" pitchFamily="34" charset="0"/>
              </a:rPr>
              <a:t>FM Residency P</a:t>
            </a:r>
            <a:r>
              <a:rPr lang="en-GB" sz="1100" dirty="0" err="1">
                <a:solidFill>
                  <a:prstClr val="white"/>
                </a:solidFill>
                <a:ea typeface="Calibri"/>
                <a:cs typeface="Times New Roman" panose="02020603050405020304" pitchFamily="18" charset="0"/>
                <a:sym typeface="Calibri" panose="020F0502020204030204" pitchFamily="34" charset="0"/>
              </a:rPr>
              <a:t>rogram</a:t>
            </a:r>
            <a:endParaRPr lang="en-GB"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a:p>
            <a:pPr marL="214313" indent="-214313">
              <a:buClr>
                <a:srgbClr val="000000"/>
              </a:buClr>
              <a:buSzPts val="1400"/>
              <a:buFontTx/>
              <a:buChar char="-"/>
              <a:defRPr/>
            </a:pPr>
            <a:endParaRPr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p:txBody>
      </p:sp>
      <p:sp>
        <p:nvSpPr>
          <p:cNvPr id="31" name="Google Shape;1324;g7f4772cbd0_0_364">
            <a:extLst>
              <a:ext uri="{FF2B5EF4-FFF2-40B4-BE49-F238E27FC236}">
                <a16:creationId xmlns:a16="http://schemas.microsoft.com/office/drawing/2014/main" xmlns="" id="{408B8147-C136-4D20-97B9-763CCE56AA09}"/>
              </a:ext>
            </a:extLst>
          </p:cNvPr>
          <p:cNvSpPr txBox="1"/>
          <p:nvPr/>
        </p:nvSpPr>
        <p:spPr>
          <a:xfrm>
            <a:off x="3994287" y="2768041"/>
            <a:ext cx="1002953" cy="5623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txBody>
          <a:bodyPr spcFirstLastPara="1" wrap="square" lIns="0" tIns="27000" rIns="0" bIns="27000" anchor="t" anchorCtr="0">
            <a:spAutoFit/>
          </a:bodyPr>
          <a:lstStyle/>
          <a:p>
            <a:pPr algn="ctr">
              <a:buClr>
                <a:srgbClr val="000000"/>
              </a:buClr>
              <a:buSzPts val="1400"/>
              <a:defRPr/>
            </a:pPr>
            <a:r>
              <a:rPr lang="en-GB" sz="1100" dirty="0">
                <a:solidFill>
                  <a:prstClr val="white"/>
                </a:solidFill>
                <a:ea typeface="Calibri"/>
                <a:cs typeface="Times New Roman" panose="02020603050405020304" pitchFamily="18" charset="0"/>
                <a:sym typeface="Calibri" panose="020F0502020204030204" pitchFamily="34" charset="0"/>
              </a:rPr>
              <a:t>FM Residency P</a:t>
            </a:r>
            <a:r>
              <a:rPr lang="en-GB" sz="1100" dirty="0" err="1">
                <a:solidFill>
                  <a:prstClr val="white"/>
                </a:solidFill>
                <a:ea typeface="Calibri"/>
                <a:cs typeface="Times New Roman" panose="02020603050405020304" pitchFamily="18" charset="0"/>
                <a:sym typeface="Calibri" panose="020F0502020204030204" pitchFamily="34" charset="0"/>
              </a:rPr>
              <a:t>rogram</a:t>
            </a:r>
            <a:endParaRPr lang="en-GB"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a:p>
            <a:pPr marL="214313" indent="-214313">
              <a:buClr>
                <a:srgbClr val="000000"/>
              </a:buClr>
              <a:buSzPts val="1400"/>
              <a:buFontTx/>
              <a:buChar char="-"/>
              <a:defRPr/>
            </a:pPr>
            <a:endParaRPr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p:txBody>
      </p:sp>
      <p:sp>
        <p:nvSpPr>
          <p:cNvPr id="32" name="Google Shape;1324;g7f4772cbd0_0_364">
            <a:extLst>
              <a:ext uri="{FF2B5EF4-FFF2-40B4-BE49-F238E27FC236}">
                <a16:creationId xmlns:a16="http://schemas.microsoft.com/office/drawing/2014/main" xmlns="" id="{40427886-3CCA-4F29-AFEB-0816BF8A1AA7}"/>
              </a:ext>
            </a:extLst>
          </p:cNvPr>
          <p:cNvSpPr txBox="1"/>
          <p:nvPr/>
        </p:nvSpPr>
        <p:spPr>
          <a:xfrm>
            <a:off x="5144468" y="2781565"/>
            <a:ext cx="1027554" cy="5623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txBody>
          <a:bodyPr spcFirstLastPara="1" wrap="square" lIns="0" tIns="27000" rIns="0" bIns="27000" anchor="t" anchorCtr="0">
            <a:spAutoFit/>
          </a:bodyPr>
          <a:lstStyle/>
          <a:p>
            <a:pPr algn="ctr">
              <a:buClr>
                <a:srgbClr val="000000"/>
              </a:buClr>
              <a:buSzPts val="1400"/>
              <a:defRPr/>
            </a:pPr>
            <a:r>
              <a:rPr lang="en-GB" sz="1100" dirty="0">
                <a:solidFill>
                  <a:prstClr val="white"/>
                </a:solidFill>
                <a:ea typeface="Calibri"/>
                <a:cs typeface="Times New Roman" panose="02020603050405020304" pitchFamily="18" charset="0"/>
                <a:sym typeface="Calibri" panose="020F0502020204030204" pitchFamily="34" charset="0"/>
              </a:rPr>
              <a:t>FM Residency P</a:t>
            </a:r>
            <a:r>
              <a:rPr lang="en-GB" sz="1100" dirty="0" err="1">
                <a:solidFill>
                  <a:prstClr val="white"/>
                </a:solidFill>
                <a:ea typeface="Calibri"/>
                <a:cs typeface="Times New Roman" panose="02020603050405020304" pitchFamily="18" charset="0"/>
                <a:sym typeface="Calibri" panose="020F0502020204030204" pitchFamily="34" charset="0"/>
              </a:rPr>
              <a:t>rogram</a:t>
            </a:r>
            <a:endParaRPr lang="en-GB"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a:p>
            <a:pPr marL="214313" indent="-214313">
              <a:buClr>
                <a:srgbClr val="000000"/>
              </a:buClr>
              <a:buSzPts val="1400"/>
              <a:buFontTx/>
              <a:buChar char="-"/>
              <a:defRPr/>
            </a:pPr>
            <a:endParaRPr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p:txBody>
      </p:sp>
      <p:sp>
        <p:nvSpPr>
          <p:cNvPr id="33" name="Google Shape;1324;g7f4772cbd0_0_364">
            <a:extLst>
              <a:ext uri="{FF2B5EF4-FFF2-40B4-BE49-F238E27FC236}">
                <a16:creationId xmlns:a16="http://schemas.microsoft.com/office/drawing/2014/main" xmlns="" id="{B32ABEC5-85EC-4CF7-80AE-FF4B44172DD4}"/>
              </a:ext>
            </a:extLst>
          </p:cNvPr>
          <p:cNvSpPr txBox="1"/>
          <p:nvPr/>
        </p:nvSpPr>
        <p:spPr>
          <a:xfrm>
            <a:off x="2585271" y="4274062"/>
            <a:ext cx="1236997" cy="393082"/>
          </a:xfrm>
          <a:prstGeom prst="rect">
            <a:avLst/>
          </a:prstGeom>
          <a:solidFill>
            <a:schemeClr val="tx2"/>
          </a:solidFill>
          <a:ln>
            <a:noFill/>
          </a:ln>
          <a:effectLst>
            <a:outerShdw blurRad="50800" dist="38100" dir="2700000" algn="tl" rotWithShape="0">
              <a:prstClr val="black">
                <a:alpha val="40000"/>
              </a:prstClr>
            </a:outerShdw>
          </a:effectLst>
        </p:spPr>
        <p:txBody>
          <a:bodyPr spcFirstLastPara="1" wrap="square" lIns="0" tIns="27000" rIns="0" bIns="27000" anchor="t" anchorCtr="0">
            <a:spAutoFit/>
          </a:bodyPr>
          <a:lstStyle/>
          <a:p>
            <a:pPr algn="ctr">
              <a:buClr>
                <a:srgbClr val="000000"/>
              </a:buClr>
              <a:buSzPts val="1400"/>
              <a:defRPr/>
            </a:pPr>
            <a:r>
              <a:rPr lang="en-GB" sz="1100" dirty="0">
                <a:solidFill>
                  <a:prstClr val="white"/>
                </a:solidFill>
                <a:ea typeface="Calibri"/>
                <a:cs typeface="Times New Roman" panose="02020603050405020304" pitchFamily="18" charset="0"/>
                <a:sym typeface="Calibri" panose="020F0502020204030204" pitchFamily="34" charset="0"/>
              </a:rPr>
              <a:t>13 residents </a:t>
            </a:r>
          </a:p>
          <a:p>
            <a:pPr>
              <a:buClr>
                <a:srgbClr val="000000"/>
              </a:buClr>
              <a:buSzPts val="1400"/>
              <a:defRPr/>
            </a:pPr>
            <a:endParaRPr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p:txBody>
      </p:sp>
      <p:sp>
        <p:nvSpPr>
          <p:cNvPr id="34" name="Google Shape;1324;g7f4772cbd0_0_364">
            <a:extLst>
              <a:ext uri="{FF2B5EF4-FFF2-40B4-BE49-F238E27FC236}">
                <a16:creationId xmlns:a16="http://schemas.microsoft.com/office/drawing/2014/main" xmlns="" id="{84AD24AE-9BD0-4B57-A868-8C535F1B3075}"/>
              </a:ext>
            </a:extLst>
          </p:cNvPr>
          <p:cNvSpPr txBox="1"/>
          <p:nvPr/>
        </p:nvSpPr>
        <p:spPr>
          <a:xfrm>
            <a:off x="3953845" y="4251310"/>
            <a:ext cx="1077632" cy="393082"/>
          </a:xfrm>
          <a:prstGeom prst="rect">
            <a:avLst/>
          </a:prstGeom>
          <a:solidFill>
            <a:schemeClr val="tx2"/>
          </a:solidFill>
          <a:ln>
            <a:noFill/>
          </a:ln>
          <a:effectLst>
            <a:outerShdw blurRad="50800" dist="38100" dir="2700000" algn="tl" rotWithShape="0">
              <a:prstClr val="black">
                <a:alpha val="40000"/>
              </a:prstClr>
            </a:outerShdw>
          </a:effectLst>
        </p:spPr>
        <p:txBody>
          <a:bodyPr spcFirstLastPara="1" wrap="square" lIns="0" tIns="27000" rIns="0" bIns="27000" anchor="t" anchorCtr="0">
            <a:spAutoFit/>
          </a:bodyPr>
          <a:lstStyle/>
          <a:p>
            <a:pPr algn="ctr">
              <a:buClr>
                <a:srgbClr val="000000"/>
              </a:buClr>
              <a:buSzPts val="1400"/>
              <a:defRPr/>
            </a:pPr>
            <a:r>
              <a:rPr lang="en-GB" sz="1100" dirty="0">
                <a:solidFill>
                  <a:prstClr val="white"/>
                </a:solidFill>
                <a:ea typeface="Calibri"/>
                <a:cs typeface="Times New Roman" panose="02020603050405020304" pitchFamily="18" charset="0"/>
                <a:sym typeface="Calibri" panose="020F0502020204030204" pitchFamily="34" charset="0"/>
              </a:rPr>
              <a:t>5 residents</a:t>
            </a:r>
          </a:p>
          <a:p>
            <a:pPr algn="ctr">
              <a:buClr>
                <a:srgbClr val="000000"/>
              </a:buClr>
              <a:buSzPts val="1400"/>
              <a:defRPr/>
            </a:pPr>
            <a:endParaRPr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p:txBody>
      </p:sp>
      <p:sp>
        <p:nvSpPr>
          <p:cNvPr id="35" name="Google Shape;1324;g7f4772cbd0_0_364">
            <a:extLst>
              <a:ext uri="{FF2B5EF4-FFF2-40B4-BE49-F238E27FC236}">
                <a16:creationId xmlns:a16="http://schemas.microsoft.com/office/drawing/2014/main" xmlns="" id="{00C9618D-42F2-4761-95B1-66AEB651E214}"/>
              </a:ext>
            </a:extLst>
          </p:cNvPr>
          <p:cNvSpPr txBox="1"/>
          <p:nvPr/>
        </p:nvSpPr>
        <p:spPr>
          <a:xfrm>
            <a:off x="5172916" y="4250530"/>
            <a:ext cx="1084728" cy="393082"/>
          </a:xfrm>
          <a:prstGeom prst="rect">
            <a:avLst/>
          </a:prstGeom>
          <a:solidFill>
            <a:schemeClr val="tx2"/>
          </a:solidFill>
          <a:ln>
            <a:noFill/>
          </a:ln>
          <a:effectLst>
            <a:outerShdw blurRad="50800" dist="38100" dir="2700000" algn="tl" rotWithShape="0">
              <a:prstClr val="black">
                <a:alpha val="40000"/>
              </a:prstClr>
            </a:outerShdw>
          </a:effectLst>
        </p:spPr>
        <p:txBody>
          <a:bodyPr spcFirstLastPara="1" wrap="square" lIns="0" tIns="27000" rIns="0" bIns="27000" anchor="t" anchorCtr="0">
            <a:spAutoFit/>
          </a:bodyPr>
          <a:lstStyle/>
          <a:p>
            <a:pPr algn="ctr">
              <a:buClr>
                <a:srgbClr val="000000"/>
              </a:buClr>
              <a:buSzPts val="1400"/>
              <a:defRPr/>
            </a:pPr>
            <a:r>
              <a:rPr lang="en-GB" sz="1100" dirty="0">
                <a:solidFill>
                  <a:prstClr val="white"/>
                </a:solidFill>
                <a:ea typeface="Calibri"/>
                <a:cs typeface="Times New Roman" panose="02020603050405020304" pitchFamily="18" charset="0"/>
                <a:sym typeface="Calibri" panose="020F0502020204030204" pitchFamily="34" charset="0"/>
              </a:rPr>
              <a:t>10 residents</a:t>
            </a:r>
          </a:p>
          <a:p>
            <a:pPr>
              <a:buClr>
                <a:srgbClr val="000000"/>
              </a:buClr>
              <a:buSzPts val="1400"/>
              <a:defRPr/>
            </a:pPr>
            <a:endParaRPr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p:txBody>
      </p:sp>
      <p:sp>
        <p:nvSpPr>
          <p:cNvPr id="45" name="Rectangle: Rounded Corners 44">
            <a:extLst>
              <a:ext uri="{FF2B5EF4-FFF2-40B4-BE49-F238E27FC236}">
                <a16:creationId xmlns:a16="http://schemas.microsoft.com/office/drawing/2014/main" xmlns="" id="{AD9DB58B-247E-46C7-98F6-EBA7C695F649}"/>
              </a:ext>
            </a:extLst>
          </p:cNvPr>
          <p:cNvSpPr/>
          <p:nvPr/>
        </p:nvSpPr>
        <p:spPr>
          <a:xfrm>
            <a:off x="9360777" y="700289"/>
            <a:ext cx="2028120" cy="833189"/>
          </a:xfrm>
          <a:prstGeom prst="roundRect">
            <a:avLst>
              <a:gd name="adj" fmla="val 8656"/>
            </a:avLst>
          </a:prstGeom>
          <a:solidFill>
            <a:schemeClr val="tx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270000" rtlCol="0" anchor="ctr"/>
          <a:lstStyle/>
          <a:p>
            <a:pPr>
              <a:defRPr/>
            </a:pPr>
            <a:r>
              <a:rPr lang="en-US" dirty="0">
                <a:solidFill>
                  <a:prstClr val="white"/>
                </a:solidFill>
                <a:cs typeface="Times New Roman" panose="02020603050405020304" pitchFamily="18" charset="0"/>
              </a:rPr>
              <a:t>40 FM residents in total</a:t>
            </a:r>
          </a:p>
        </p:txBody>
      </p:sp>
      <p:grpSp>
        <p:nvGrpSpPr>
          <p:cNvPr id="50" name="Graphic 12" descr="Man and woman">
            <a:extLst>
              <a:ext uri="{FF2B5EF4-FFF2-40B4-BE49-F238E27FC236}">
                <a16:creationId xmlns:a16="http://schemas.microsoft.com/office/drawing/2014/main" xmlns="" id="{12DA0899-1B96-475B-B3F4-4E5D572E5DFA}"/>
              </a:ext>
            </a:extLst>
          </p:cNvPr>
          <p:cNvGrpSpPr/>
          <p:nvPr/>
        </p:nvGrpSpPr>
        <p:grpSpPr>
          <a:xfrm>
            <a:off x="8921465" y="954372"/>
            <a:ext cx="272561" cy="325021"/>
            <a:chOff x="7995155" y="652542"/>
            <a:chExt cx="363414" cy="433361"/>
          </a:xfrm>
          <a:solidFill>
            <a:schemeClr val="tx2"/>
          </a:solidFill>
        </p:grpSpPr>
        <p:sp>
          <p:nvSpPr>
            <p:cNvPr id="51" name="Freeform: Shape 50">
              <a:extLst>
                <a:ext uri="{FF2B5EF4-FFF2-40B4-BE49-F238E27FC236}">
                  <a16:creationId xmlns:a16="http://schemas.microsoft.com/office/drawing/2014/main" xmlns="" id="{23738D4D-02E4-4247-A003-E1261E94E6D1}"/>
                </a:ext>
              </a:extLst>
            </p:cNvPr>
            <p:cNvSpPr/>
            <p:nvPr/>
          </p:nvSpPr>
          <p:spPr>
            <a:xfrm>
              <a:off x="8057034" y="652542"/>
              <a:ext cx="72790" cy="75838"/>
            </a:xfrm>
            <a:custGeom>
              <a:avLst/>
              <a:gdLst>
                <a:gd name="connsiteX0" fmla="*/ 72791 w 72790"/>
                <a:gd name="connsiteY0" fmla="*/ 37919 h 75838"/>
                <a:gd name="connsiteX1" fmla="*/ 36395 w 72790"/>
                <a:gd name="connsiteY1" fmla="*/ 75838 h 75838"/>
                <a:gd name="connsiteX2" fmla="*/ 0 w 72790"/>
                <a:gd name="connsiteY2" fmla="*/ 37919 h 75838"/>
                <a:gd name="connsiteX3" fmla="*/ 36395 w 72790"/>
                <a:gd name="connsiteY3" fmla="*/ 0 h 75838"/>
                <a:gd name="connsiteX4" fmla="*/ 72791 w 72790"/>
                <a:gd name="connsiteY4" fmla="*/ 37919 h 75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90" h="75838">
                  <a:moveTo>
                    <a:pt x="72791" y="37919"/>
                  </a:moveTo>
                  <a:cubicBezTo>
                    <a:pt x="72791" y="58861"/>
                    <a:pt x="56496" y="75838"/>
                    <a:pt x="36395" y="75838"/>
                  </a:cubicBezTo>
                  <a:cubicBezTo>
                    <a:pt x="16295" y="75838"/>
                    <a:pt x="0" y="58861"/>
                    <a:pt x="0" y="37919"/>
                  </a:cubicBezTo>
                  <a:cubicBezTo>
                    <a:pt x="0" y="16977"/>
                    <a:pt x="16295" y="0"/>
                    <a:pt x="36395" y="0"/>
                  </a:cubicBezTo>
                  <a:cubicBezTo>
                    <a:pt x="56496" y="0"/>
                    <a:pt x="72791" y="16977"/>
                    <a:pt x="72791" y="37919"/>
                  </a:cubicBezTo>
                  <a:close/>
                </a:path>
              </a:pathLst>
            </a:custGeom>
            <a:grpFill/>
            <a:ln w="5159" cap="flat">
              <a:noFill/>
              <a:prstDash val="solid"/>
              <a:miter/>
            </a:ln>
          </p:spPr>
          <p:txBody>
            <a:bodyPr rtlCol="0" anchor="ctr"/>
            <a:lstStyle/>
            <a:p>
              <a:pPr>
                <a:defRPr/>
              </a:pPr>
              <a:endParaRPr lang="en-GB" sz="1100" dirty="0">
                <a:solidFill>
                  <a:prstClr val="black"/>
                </a:solidFill>
                <a:latin typeface="Times New Roman" panose="02020603050405020304" pitchFamily="18" charset="0"/>
                <a:cs typeface="Times New Roman" panose="02020603050405020304" pitchFamily="18" charset="0"/>
              </a:endParaRPr>
            </a:p>
          </p:txBody>
        </p:sp>
        <p:sp>
          <p:nvSpPr>
            <p:cNvPr id="52" name="Freeform: Shape 51">
              <a:extLst>
                <a:ext uri="{FF2B5EF4-FFF2-40B4-BE49-F238E27FC236}">
                  <a16:creationId xmlns:a16="http://schemas.microsoft.com/office/drawing/2014/main" xmlns="" id="{726ED8BA-0934-4CFD-A061-9AAEEC36B2D6}"/>
                </a:ext>
              </a:extLst>
            </p:cNvPr>
            <p:cNvSpPr/>
            <p:nvPr/>
          </p:nvSpPr>
          <p:spPr>
            <a:xfrm>
              <a:off x="8223414" y="652542"/>
              <a:ext cx="72790" cy="75838"/>
            </a:xfrm>
            <a:custGeom>
              <a:avLst/>
              <a:gdLst>
                <a:gd name="connsiteX0" fmla="*/ 72791 w 72790"/>
                <a:gd name="connsiteY0" fmla="*/ 37919 h 75838"/>
                <a:gd name="connsiteX1" fmla="*/ 36395 w 72790"/>
                <a:gd name="connsiteY1" fmla="*/ 75838 h 75838"/>
                <a:gd name="connsiteX2" fmla="*/ 0 w 72790"/>
                <a:gd name="connsiteY2" fmla="*/ 37919 h 75838"/>
                <a:gd name="connsiteX3" fmla="*/ 36395 w 72790"/>
                <a:gd name="connsiteY3" fmla="*/ 0 h 75838"/>
                <a:gd name="connsiteX4" fmla="*/ 72791 w 72790"/>
                <a:gd name="connsiteY4" fmla="*/ 37919 h 75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90" h="75838">
                  <a:moveTo>
                    <a:pt x="72791" y="37919"/>
                  </a:moveTo>
                  <a:cubicBezTo>
                    <a:pt x="72791" y="58861"/>
                    <a:pt x="56496" y="75838"/>
                    <a:pt x="36395" y="75838"/>
                  </a:cubicBezTo>
                  <a:cubicBezTo>
                    <a:pt x="16295" y="75838"/>
                    <a:pt x="0" y="58861"/>
                    <a:pt x="0" y="37919"/>
                  </a:cubicBezTo>
                  <a:cubicBezTo>
                    <a:pt x="0" y="16977"/>
                    <a:pt x="16295" y="0"/>
                    <a:pt x="36395" y="0"/>
                  </a:cubicBezTo>
                  <a:cubicBezTo>
                    <a:pt x="56496" y="0"/>
                    <a:pt x="72791" y="16977"/>
                    <a:pt x="72791" y="37919"/>
                  </a:cubicBezTo>
                  <a:close/>
                </a:path>
              </a:pathLst>
            </a:custGeom>
            <a:grpFill/>
            <a:ln w="5159" cap="flat">
              <a:noFill/>
              <a:prstDash val="solid"/>
              <a:miter/>
            </a:ln>
          </p:spPr>
          <p:txBody>
            <a:bodyPr rtlCol="0" anchor="ctr"/>
            <a:lstStyle/>
            <a:p>
              <a:pPr>
                <a:defRPr/>
              </a:pPr>
              <a:endParaRPr lang="en-GB" sz="1100" dirty="0">
                <a:solidFill>
                  <a:prstClr val="black"/>
                </a:solidFill>
                <a:latin typeface="Times New Roman" panose="02020603050405020304" pitchFamily="18" charset="0"/>
                <a:cs typeface="Times New Roman" panose="02020603050405020304" pitchFamily="18" charset="0"/>
              </a:endParaRPr>
            </a:p>
          </p:txBody>
        </p:sp>
        <p:sp>
          <p:nvSpPr>
            <p:cNvPr id="53" name="Freeform: Shape 52">
              <a:extLst>
                <a:ext uri="{FF2B5EF4-FFF2-40B4-BE49-F238E27FC236}">
                  <a16:creationId xmlns:a16="http://schemas.microsoft.com/office/drawing/2014/main" xmlns="" id="{31F9906E-03BD-413F-9813-BB8DD3DEA610}"/>
                </a:ext>
              </a:extLst>
            </p:cNvPr>
            <p:cNvSpPr/>
            <p:nvPr/>
          </p:nvSpPr>
          <p:spPr>
            <a:xfrm>
              <a:off x="7995155" y="739214"/>
              <a:ext cx="363414" cy="346689"/>
            </a:xfrm>
            <a:custGeom>
              <a:avLst/>
              <a:gdLst>
                <a:gd name="connsiteX0" fmla="*/ 362922 w 363414"/>
                <a:gd name="connsiteY0" fmla="*/ 152218 h 346689"/>
                <a:gd name="connsiteX1" fmla="*/ 333286 w 363414"/>
                <a:gd name="connsiteY1" fmla="*/ 37919 h 346689"/>
                <a:gd name="connsiteX2" fmla="*/ 328607 w 363414"/>
                <a:gd name="connsiteY2" fmla="*/ 29252 h 346689"/>
                <a:gd name="connsiteX3" fmla="*/ 292731 w 363414"/>
                <a:gd name="connsiteY3" fmla="*/ 5417 h 346689"/>
                <a:gd name="connsiteX4" fmla="*/ 264655 w 363414"/>
                <a:gd name="connsiteY4" fmla="*/ 0 h 346689"/>
                <a:gd name="connsiteX5" fmla="*/ 236578 w 363414"/>
                <a:gd name="connsiteY5" fmla="*/ 4875 h 346689"/>
                <a:gd name="connsiteX6" fmla="*/ 200703 w 363414"/>
                <a:gd name="connsiteY6" fmla="*/ 28710 h 346689"/>
                <a:gd name="connsiteX7" fmla="*/ 196023 w 363414"/>
                <a:gd name="connsiteY7" fmla="*/ 37377 h 346689"/>
                <a:gd name="connsiteX8" fmla="*/ 181465 w 363414"/>
                <a:gd name="connsiteY8" fmla="*/ 94256 h 346689"/>
                <a:gd name="connsiteX9" fmla="*/ 166907 w 363414"/>
                <a:gd name="connsiteY9" fmla="*/ 37919 h 346689"/>
                <a:gd name="connsiteX10" fmla="*/ 162227 w 363414"/>
                <a:gd name="connsiteY10" fmla="*/ 29252 h 346689"/>
                <a:gd name="connsiteX11" fmla="*/ 126352 w 363414"/>
                <a:gd name="connsiteY11" fmla="*/ 5417 h 346689"/>
                <a:gd name="connsiteX12" fmla="*/ 98275 w 363414"/>
                <a:gd name="connsiteY12" fmla="*/ 0 h 346689"/>
                <a:gd name="connsiteX13" fmla="*/ 70199 w 363414"/>
                <a:gd name="connsiteY13" fmla="*/ 4875 h 346689"/>
                <a:gd name="connsiteX14" fmla="*/ 34323 w 363414"/>
                <a:gd name="connsiteY14" fmla="*/ 28710 h 346689"/>
                <a:gd name="connsiteX15" fmla="*/ 29644 w 363414"/>
                <a:gd name="connsiteY15" fmla="*/ 37377 h 346689"/>
                <a:gd name="connsiteX16" fmla="*/ 527 w 363414"/>
                <a:gd name="connsiteY16" fmla="*/ 151677 h 346689"/>
                <a:gd name="connsiteX17" fmla="*/ 11446 w 363414"/>
                <a:gd name="connsiteY17" fmla="*/ 172261 h 346689"/>
                <a:gd name="connsiteX18" fmla="*/ 15086 w 363414"/>
                <a:gd name="connsiteY18" fmla="*/ 173345 h 346689"/>
                <a:gd name="connsiteX19" fmla="*/ 30164 w 363414"/>
                <a:gd name="connsiteY19" fmla="*/ 161427 h 346689"/>
                <a:gd name="connsiteX20" fmla="*/ 56680 w 363414"/>
                <a:gd name="connsiteY20" fmla="*/ 57420 h 346689"/>
                <a:gd name="connsiteX21" fmla="*/ 56680 w 363414"/>
                <a:gd name="connsiteY21" fmla="*/ 178762 h 346689"/>
                <a:gd name="connsiteX22" fmla="*/ 56680 w 363414"/>
                <a:gd name="connsiteY22" fmla="*/ 346689 h 346689"/>
                <a:gd name="connsiteX23" fmla="*/ 87877 w 363414"/>
                <a:gd name="connsiteY23" fmla="*/ 346689 h 346689"/>
                <a:gd name="connsiteX24" fmla="*/ 87877 w 363414"/>
                <a:gd name="connsiteY24" fmla="*/ 178762 h 346689"/>
                <a:gd name="connsiteX25" fmla="*/ 108674 w 363414"/>
                <a:gd name="connsiteY25" fmla="*/ 178762 h 346689"/>
                <a:gd name="connsiteX26" fmla="*/ 108674 w 363414"/>
                <a:gd name="connsiteY26" fmla="*/ 346689 h 346689"/>
                <a:gd name="connsiteX27" fmla="*/ 139870 w 363414"/>
                <a:gd name="connsiteY27" fmla="*/ 346689 h 346689"/>
                <a:gd name="connsiteX28" fmla="*/ 139870 w 363414"/>
                <a:gd name="connsiteY28" fmla="*/ 178762 h 346689"/>
                <a:gd name="connsiteX29" fmla="*/ 139870 w 363414"/>
                <a:gd name="connsiteY29" fmla="*/ 57420 h 346689"/>
                <a:gd name="connsiteX30" fmla="*/ 166387 w 363414"/>
                <a:gd name="connsiteY30" fmla="*/ 160886 h 346689"/>
                <a:gd name="connsiteX31" fmla="*/ 181465 w 363414"/>
                <a:gd name="connsiteY31" fmla="*/ 172803 h 346689"/>
                <a:gd name="connsiteX32" fmla="*/ 185624 w 363414"/>
                <a:gd name="connsiteY32" fmla="*/ 172261 h 346689"/>
                <a:gd name="connsiteX33" fmla="*/ 195503 w 363414"/>
                <a:gd name="connsiteY33" fmla="*/ 162511 h 346689"/>
                <a:gd name="connsiteX34" fmla="*/ 223060 w 363414"/>
                <a:gd name="connsiteY34" fmla="*/ 57420 h 346689"/>
                <a:gd name="connsiteX35" fmla="*/ 223060 w 363414"/>
                <a:gd name="connsiteY35" fmla="*/ 101298 h 346689"/>
                <a:gd name="connsiteX36" fmla="*/ 193423 w 363414"/>
                <a:gd name="connsiteY36" fmla="*/ 216681 h 346689"/>
                <a:gd name="connsiteX37" fmla="*/ 223060 w 363414"/>
                <a:gd name="connsiteY37" fmla="*/ 216681 h 346689"/>
                <a:gd name="connsiteX38" fmla="*/ 223060 w 363414"/>
                <a:gd name="connsiteY38" fmla="*/ 346689 h 346689"/>
                <a:gd name="connsiteX39" fmla="*/ 254256 w 363414"/>
                <a:gd name="connsiteY39" fmla="*/ 346689 h 346689"/>
                <a:gd name="connsiteX40" fmla="*/ 254256 w 363414"/>
                <a:gd name="connsiteY40" fmla="*/ 216681 h 346689"/>
                <a:gd name="connsiteX41" fmla="*/ 275053 w 363414"/>
                <a:gd name="connsiteY41" fmla="*/ 216681 h 346689"/>
                <a:gd name="connsiteX42" fmla="*/ 275053 w 363414"/>
                <a:gd name="connsiteY42" fmla="*/ 346689 h 346689"/>
                <a:gd name="connsiteX43" fmla="*/ 306249 w 363414"/>
                <a:gd name="connsiteY43" fmla="*/ 346689 h 346689"/>
                <a:gd name="connsiteX44" fmla="*/ 306249 w 363414"/>
                <a:gd name="connsiteY44" fmla="*/ 216681 h 346689"/>
                <a:gd name="connsiteX45" fmla="*/ 335886 w 363414"/>
                <a:gd name="connsiteY45" fmla="*/ 216681 h 346689"/>
                <a:gd name="connsiteX46" fmla="*/ 306249 w 363414"/>
                <a:gd name="connsiteY46" fmla="*/ 101298 h 346689"/>
                <a:gd name="connsiteX47" fmla="*/ 306249 w 363414"/>
                <a:gd name="connsiteY47" fmla="*/ 57420 h 346689"/>
                <a:gd name="connsiteX48" fmla="*/ 332766 w 363414"/>
                <a:gd name="connsiteY48" fmla="*/ 160886 h 346689"/>
                <a:gd name="connsiteX49" fmla="*/ 347844 w 363414"/>
                <a:gd name="connsiteY49" fmla="*/ 172803 h 346689"/>
                <a:gd name="connsiteX50" fmla="*/ 352004 w 363414"/>
                <a:gd name="connsiteY50" fmla="*/ 172261 h 346689"/>
                <a:gd name="connsiteX51" fmla="*/ 362922 w 363414"/>
                <a:gd name="connsiteY51" fmla="*/ 152218 h 34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3414" h="346689">
                  <a:moveTo>
                    <a:pt x="362922" y="152218"/>
                  </a:moveTo>
                  <a:lnTo>
                    <a:pt x="333286" y="37919"/>
                  </a:lnTo>
                  <a:cubicBezTo>
                    <a:pt x="332246" y="34669"/>
                    <a:pt x="330686" y="31419"/>
                    <a:pt x="328607" y="29252"/>
                  </a:cubicBezTo>
                  <a:cubicBezTo>
                    <a:pt x="318728" y="18418"/>
                    <a:pt x="306249" y="10292"/>
                    <a:pt x="292731" y="5417"/>
                  </a:cubicBezTo>
                  <a:cubicBezTo>
                    <a:pt x="283892" y="1625"/>
                    <a:pt x="274533" y="0"/>
                    <a:pt x="264655" y="0"/>
                  </a:cubicBezTo>
                  <a:cubicBezTo>
                    <a:pt x="254776" y="0"/>
                    <a:pt x="245417" y="1625"/>
                    <a:pt x="236578" y="4875"/>
                  </a:cubicBezTo>
                  <a:cubicBezTo>
                    <a:pt x="222540" y="9751"/>
                    <a:pt x="210581" y="17876"/>
                    <a:pt x="200703" y="28710"/>
                  </a:cubicBezTo>
                  <a:cubicBezTo>
                    <a:pt x="198623" y="31419"/>
                    <a:pt x="197063" y="34127"/>
                    <a:pt x="196023" y="37377"/>
                  </a:cubicBezTo>
                  <a:lnTo>
                    <a:pt x="181465" y="94256"/>
                  </a:lnTo>
                  <a:lnTo>
                    <a:pt x="166907" y="37919"/>
                  </a:lnTo>
                  <a:cubicBezTo>
                    <a:pt x="165867" y="34669"/>
                    <a:pt x="164307" y="31419"/>
                    <a:pt x="162227" y="29252"/>
                  </a:cubicBezTo>
                  <a:cubicBezTo>
                    <a:pt x="152349" y="18418"/>
                    <a:pt x="139870" y="10292"/>
                    <a:pt x="126352" y="5417"/>
                  </a:cubicBezTo>
                  <a:cubicBezTo>
                    <a:pt x="117513" y="1625"/>
                    <a:pt x="108154" y="0"/>
                    <a:pt x="98275" y="0"/>
                  </a:cubicBezTo>
                  <a:cubicBezTo>
                    <a:pt x="88396" y="0"/>
                    <a:pt x="79038" y="1625"/>
                    <a:pt x="70199" y="4875"/>
                  </a:cubicBezTo>
                  <a:cubicBezTo>
                    <a:pt x="56160" y="9751"/>
                    <a:pt x="44202" y="17876"/>
                    <a:pt x="34323" y="28710"/>
                  </a:cubicBezTo>
                  <a:cubicBezTo>
                    <a:pt x="32243" y="31419"/>
                    <a:pt x="30684" y="34127"/>
                    <a:pt x="29644" y="37377"/>
                  </a:cubicBezTo>
                  <a:lnTo>
                    <a:pt x="527" y="151677"/>
                  </a:lnTo>
                  <a:cubicBezTo>
                    <a:pt x="-1552" y="160344"/>
                    <a:pt x="2607" y="170094"/>
                    <a:pt x="11446" y="172261"/>
                  </a:cubicBezTo>
                  <a:cubicBezTo>
                    <a:pt x="12486" y="173345"/>
                    <a:pt x="13526" y="173345"/>
                    <a:pt x="15086" y="173345"/>
                  </a:cubicBezTo>
                  <a:cubicBezTo>
                    <a:pt x="21845" y="173345"/>
                    <a:pt x="28084" y="168469"/>
                    <a:pt x="30164" y="161427"/>
                  </a:cubicBezTo>
                  <a:lnTo>
                    <a:pt x="56680" y="57420"/>
                  </a:lnTo>
                  <a:lnTo>
                    <a:pt x="56680" y="178762"/>
                  </a:lnTo>
                  <a:lnTo>
                    <a:pt x="56680" y="346689"/>
                  </a:lnTo>
                  <a:lnTo>
                    <a:pt x="87877" y="346689"/>
                  </a:lnTo>
                  <a:lnTo>
                    <a:pt x="87877" y="178762"/>
                  </a:lnTo>
                  <a:lnTo>
                    <a:pt x="108674" y="178762"/>
                  </a:lnTo>
                  <a:lnTo>
                    <a:pt x="108674" y="346689"/>
                  </a:lnTo>
                  <a:lnTo>
                    <a:pt x="139870" y="346689"/>
                  </a:lnTo>
                  <a:lnTo>
                    <a:pt x="139870" y="178762"/>
                  </a:lnTo>
                  <a:lnTo>
                    <a:pt x="139870" y="57420"/>
                  </a:lnTo>
                  <a:lnTo>
                    <a:pt x="166387" y="160886"/>
                  </a:lnTo>
                  <a:cubicBezTo>
                    <a:pt x="168467" y="167928"/>
                    <a:pt x="174706" y="172803"/>
                    <a:pt x="181465" y="172803"/>
                  </a:cubicBezTo>
                  <a:cubicBezTo>
                    <a:pt x="183025" y="172803"/>
                    <a:pt x="184065" y="172803"/>
                    <a:pt x="185624" y="172261"/>
                  </a:cubicBezTo>
                  <a:cubicBezTo>
                    <a:pt x="190304" y="170636"/>
                    <a:pt x="193943" y="166844"/>
                    <a:pt x="195503" y="162511"/>
                  </a:cubicBezTo>
                  <a:cubicBezTo>
                    <a:pt x="196023" y="162511"/>
                    <a:pt x="223060" y="57420"/>
                    <a:pt x="223060" y="57420"/>
                  </a:cubicBezTo>
                  <a:lnTo>
                    <a:pt x="223060" y="101298"/>
                  </a:lnTo>
                  <a:lnTo>
                    <a:pt x="193423" y="216681"/>
                  </a:lnTo>
                  <a:lnTo>
                    <a:pt x="223060" y="216681"/>
                  </a:lnTo>
                  <a:lnTo>
                    <a:pt x="223060" y="346689"/>
                  </a:lnTo>
                  <a:lnTo>
                    <a:pt x="254256" y="346689"/>
                  </a:lnTo>
                  <a:lnTo>
                    <a:pt x="254256" y="216681"/>
                  </a:lnTo>
                  <a:lnTo>
                    <a:pt x="275053" y="216681"/>
                  </a:lnTo>
                  <a:lnTo>
                    <a:pt x="275053" y="346689"/>
                  </a:lnTo>
                  <a:lnTo>
                    <a:pt x="306249" y="346689"/>
                  </a:lnTo>
                  <a:lnTo>
                    <a:pt x="306249" y="216681"/>
                  </a:lnTo>
                  <a:lnTo>
                    <a:pt x="335886" y="216681"/>
                  </a:lnTo>
                  <a:lnTo>
                    <a:pt x="306249" y="101298"/>
                  </a:lnTo>
                  <a:lnTo>
                    <a:pt x="306249" y="57420"/>
                  </a:lnTo>
                  <a:lnTo>
                    <a:pt x="332766" y="160886"/>
                  </a:lnTo>
                  <a:cubicBezTo>
                    <a:pt x="334846" y="167928"/>
                    <a:pt x="341085" y="172803"/>
                    <a:pt x="347844" y="172803"/>
                  </a:cubicBezTo>
                  <a:cubicBezTo>
                    <a:pt x="349404" y="172803"/>
                    <a:pt x="350444" y="172803"/>
                    <a:pt x="352004" y="172261"/>
                  </a:cubicBezTo>
                  <a:cubicBezTo>
                    <a:pt x="360323" y="170094"/>
                    <a:pt x="365002" y="160886"/>
                    <a:pt x="362922" y="152218"/>
                  </a:cubicBezTo>
                  <a:close/>
                </a:path>
              </a:pathLst>
            </a:custGeom>
            <a:grpFill/>
            <a:ln w="5159" cap="flat">
              <a:noFill/>
              <a:prstDash val="solid"/>
              <a:miter/>
            </a:ln>
          </p:spPr>
          <p:txBody>
            <a:bodyPr rtlCol="0" anchor="ctr"/>
            <a:lstStyle/>
            <a:p>
              <a:pPr>
                <a:defRPr/>
              </a:pPr>
              <a:endParaRPr lang="en-GB" sz="1100" dirty="0">
                <a:solidFill>
                  <a:prstClr val="black"/>
                </a:solidFill>
                <a:latin typeface="Times New Roman" panose="02020603050405020304" pitchFamily="18" charset="0"/>
                <a:cs typeface="Times New Roman" panose="02020603050405020304" pitchFamily="18" charset="0"/>
              </a:endParaRPr>
            </a:p>
          </p:txBody>
        </p:sp>
      </p:grpSp>
      <p:cxnSp>
        <p:nvCxnSpPr>
          <p:cNvPr id="61" name="Straight Connector 60">
            <a:extLst>
              <a:ext uri="{FF2B5EF4-FFF2-40B4-BE49-F238E27FC236}">
                <a16:creationId xmlns:a16="http://schemas.microsoft.com/office/drawing/2014/main" xmlns="" id="{7653E3AF-B6CA-490E-8AF2-21B71C8A7E45}"/>
              </a:ext>
            </a:extLst>
          </p:cNvPr>
          <p:cNvCxnSpPr>
            <a:cxnSpLocks/>
          </p:cNvCxnSpPr>
          <p:nvPr/>
        </p:nvCxnSpPr>
        <p:spPr>
          <a:xfrm flipH="1" flipV="1">
            <a:off x="2498450" y="2996260"/>
            <a:ext cx="11540" cy="1745201"/>
          </a:xfrm>
          <a:prstGeom prst="line">
            <a:avLst/>
          </a:prstGeom>
          <a:ln w="15875">
            <a:prstDash val="dash"/>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xmlns="" id="{4B3ED057-6457-4E74-A891-5B583B5AEA92}"/>
              </a:ext>
            </a:extLst>
          </p:cNvPr>
          <p:cNvCxnSpPr>
            <a:cxnSpLocks/>
            <a:stCxn id="98" idx="4"/>
          </p:cNvCxnSpPr>
          <p:nvPr/>
        </p:nvCxnSpPr>
        <p:spPr>
          <a:xfrm flipH="1">
            <a:off x="2509991" y="2268352"/>
            <a:ext cx="4610" cy="636266"/>
          </a:xfrm>
          <a:prstGeom prst="line">
            <a:avLst/>
          </a:prstGeom>
          <a:ln/>
        </p:spPr>
        <p:style>
          <a:lnRef idx="1">
            <a:schemeClr val="accent2"/>
          </a:lnRef>
          <a:fillRef idx="0">
            <a:schemeClr val="accent2"/>
          </a:fillRef>
          <a:effectRef idx="0">
            <a:schemeClr val="accent2"/>
          </a:effectRef>
          <a:fontRef idx="minor">
            <a:schemeClr val="tx1"/>
          </a:fontRef>
        </p:style>
      </p:cxnSp>
      <p:sp>
        <p:nvSpPr>
          <p:cNvPr id="98" name="Isosceles Triangle 97">
            <a:extLst>
              <a:ext uri="{FF2B5EF4-FFF2-40B4-BE49-F238E27FC236}">
                <a16:creationId xmlns:a16="http://schemas.microsoft.com/office/drawing/2014/main" xmlns="" id="{7C68E770-14B1-479C-AC83-C67134599AAD}"/>
              </a:ext>
            </a:extLst>
          </p:cNvPr>
          <p:cNvSpPr/>
          <p:nvPr/>
        </p:nvSpPr>
        <p:spPr>
          <a:xfrm rot="5400000">
            <a:off x="2629822" y="1895419"/>
            <a:ext cx="257711" cy="48815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100">
              <a:solidFill>
                <a:srgbClr val="FF0000"/>
              </a:solidFill>
              <a:latin typeface="Times New Roman" panose="02020603050405020304" pitchFamily="18" charset="0"/>
              <a:cs typeface="Times New Roman" panose="02020603050405020304" pitchFamily="18" charset="0"/>
            </a:endParaRPr>
          </a:p>
        </p:txBody>
      </p:sp>
      <p:cxnSp>
        <p:nvCxnSpPr>
          <p:cNvPr id="101" name="Straight Connector 100">
            <a:extLst>
              <a:ext uri="{FF2B5EF4-FFF2-40B4-BE49-F238E27FC236}">
                <a16:creationId xmlns:a16="http://schemas.microsoft.com/office/drawing/2014/main" xmlns="" id="{8A57ED76-CDD2-4C34-AD0F-76EB20394C55}"/>
              </a:ext>
            </a:extLst>
          </p:cNvPr>
          <p:cNvCxnSpPr>
            <a:cxnSpLocks/>
          </p:cNvCxnSpPr>
          <p:nvPr/>
        </p:nvCxnSpPr>
        <p:spPr>
          <a:xfrm>
            <a:off x="7466261" y="2425989"/>
            <a:ext cx="0" cy="52320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xmlns="" id="{DE693A01-45D7-4CE9-9E39-AB050D94EEE2}"/>
              </a:ext>
            </a:extLst>
          </p:cNvPr>
          <p:cNvCxnSpPr>
            <a:cxnSpLocks/>
          </p:cNvCxnSpPr>
          <p:nvPr/>
        </p:nvCxnSpPr>
        <p:spPr>
          <a:xfrm flipH="1" flipV="1">
            <a:off x="7483689" y="3037781"/>
            <a:ext cx="1" cy="1794821"/>
          </a:xfrm>
          <a:prstGeom prst="line">
            <a:avLst/>
          </a:prstGeom>
          <a:ln w="15875">
            <a:prstDash val="dash"/>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xmlns="" id="{944A7329-C035-4EE7-AF3C-644DDA5CF1AC}"/>
              </a:ext>
            </a:extLst>
          </p:cNvPr>
          <p:cNvCxnSpPr>
            <a:cxnSpLocks/>
          </p:cNvCxnSpPr>
          <p:nvPr/>
        </p:nvCxnSpPr>
        <p:spPr>
          <a:xfrm>
            <a:off x="6299765" y="2477256"/>
            <a:ext cx="0" cy="52320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xmlns="" id="{276899CA-FF81-4153-822A-F74E19143FF2}"/>
              </a:ext>
            </a:extLst>
          </p:cNvPr>
          <p:cNvCxnSpPr>
            <a:cxnSpLocks/>
          </p:cNvCxnSpPr>
          <p:nvPr/>
        </p:nvCxnSpPr>
        <p:spPr>
          <a:xfrm flipV="1">
            <a:off x="6264057" y="3021647"/>
            <a:ext cx="41443" cy="1833326"/>
          </a:xfrm>
          <a:prstGeom prst="line">
            <a:avLst/>
          </a:prstGeom>
          <a:ln w="15875">
            <a:prstDash val="dash"/>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xmlns="" id="{D7E52506-6159-45B5-B4A4-308E0FD15884}"/>
              </a:ext>
            </a:extLst>
          </p:cNvPr>
          <p:cNvCxnSpPr>
            <a:cxnSpLocks/>
          </p:cNvCxnSpPr>
          <p:nvPr/>
        </p:nvCxnSpPr>
        <p:spPr>
          <a:xfrm>
            <a:off x="5071391" y="2342454"/>
            <a:ext cx="0" cy="52320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xmlns="" id="{7944F1E0-D278-46C8-82B3-3E13CBE5FE56}"/>
              </a:ext>
            </a:extLst>
          </p:cNvPr>
          <p:cNvCxnSpPr>
            <a:cxnSpLocks/>
          </p:cNvCxnSpPr>
          <p:nvPr/>
        </p:nvCxnSpPr>
        <p:spPr>
          <a:xfrm flipH="1" flipV="1">
            <a:off x="5088820" y="2954247"/>
            <a:ext cx="26753" cy="1872071"/>
          </a:xfrm>
          <a:prstGeom prst="line">
            <a:avLst/>
          </a:prstGeom>
          <a:ln w="15875">
            <a:prstDash val="dash"/>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xmlns="" id="{63613672-30A3-401D-BCC5-BDF91FBECA03}"/>
              </a:ext>
            </a:extLst>
          </p:cNvPr>
          <p:cNvCxnSpPr>
            <a:cxnSpLocks/>
          </p:cNvCxnSpPr>
          <p:nvPr/>
        </p:nvCxnSpPr>
        <p:spPr>
          <a:xfrm flipH="1" flipV="1">
            <a:off x="3897549" y="2942262"/>
            <a:ext cx="13995" cy="1912711"/>
          </a:xfrm>
          <a:prstGeom prst="line">
            <a:avLst/>
          </a:prstGeom>
          <a:ln w="15875">
            <a:prstDash val="dash"/>
          </a:ln>
          <a:effectLst/>
        </p:spPr>
        <p:style>
          <a:lnRef idx="2">
            <a:schemeClr val="accent1"/>
          </a:lnRef>
          <a:fillRef idx="0">
            <a:schemeClr val="accent1"/>
          </a:fillRef>
          <a:effectRef idx="1">
            <a:schemeClr val="accent1"/>
          </a:effectRef>
          <a:fontRef idx="minor">
            <a:schemeClr val="tx1"/>
          </a:fontRef>
        </p:style>
      </p:cxnSp>
      <p:sp>
        <p:nvSpPr>
          <p:cNvPr id="48" name="TextBox 36">
            <a:extLst>
              <a:ext uri="{FF2B5EF4-FFF2-40B4-BE49-F238E27FC236}">
                <a16:creationId xmlns:a16="http://schemas.microsoft.com/office/drawing/2014/main" xmlns="" id="{5B8C5573-EA4A-4FA5-BD31-01268074D9D0}"/>
              </a:ext>
            </a:extLst>
          </p:cNvPr>
          <p:cNvSpPr txBox="1"/>
          <p:nvPr/>
        </p:nvSpPr>
        <p:spPr>
          <a:xfrm>
            <a:off x="4232788" y="2381409"/>
            <a:ext cx="593018"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78">
              <a:defRPr/>
            </a:pPr>
            <a:r>
              <a:rPr lang="en-GB" sz="1100" dirty="0">
                <a:solidFill>
                  <a:srgbClr val="000000"/>
                </a:solidFill>
                <a:cs typeface="Calibri" panose="020F0502020204030204" pitchFamily="34" charset="0"/>
              </a:rPr>
              <a:t>2018</a:t>
            </a:r>
          </a:p>
        </p:txBody>
      </p:sp>
      <p:sp>
        <p:nvSpPr>
          <p:cNvPr id="49" name="TextBox 36">
            <a:extLst>
              <a:ext uri="{FF2B5EF4-FFF2-40B4-BE49-F238E27FC236}">
                <a16:creationId xmlns:a16="http://schemas.microsoft.com/office/drawing/2014/main" xmlns="" id="{54D544E2-2796-461D-868A-C5B7EB85CD82}"/>
              </a:ext>
            </a:extLst>
          </p:cNvPr>
          <p:cNvSpPr txBox="1"/>
          <p:nvPr/>
        </p:nvSpPr>
        <p:spPr>
          <a:xfrm>
            <a:off x="6636287" y="2351794"/>
            <a:ext cx="832745"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78">
              <a:defRPr/>
            </a:pPr>
            <a:r>
              <a:rPr lang="en-GB" sz="1100" dirty="0">
                <a:solidFill>
                  <a:srgbClr val="000000"/>
                </a:solidFill>
                <a:cs typeface="Times New Roman" panose="02020603050405020304" pitchFamily="18" charset="0"/>
              </a:rPr>
              <a:t>2021</a:t>
            </a:r>
          </a:p>
        </p:txBody>
      </p:sp>
      <p:sp>
        <p:nvSpPr>
          <p:cNvPr id="54" name="Google Shape;1324;g7f4772cbd0_0_364">
            <a:extLst>
              <a:ext uri="{FF2B5EF4-FFF2-40B4-BE49-F238E27FC236}">
                <a16:creationId xmlns:a16="http://schemas.microsoft.com/office/drawing/2014/main" xmlns="" id="{40427886-3CCA-4F29-AFEB-0816BF8A1AA7}"/>
              </a:ext>
            </a:extLst>
          </p:cNvPr>
          <p:cNvSpPr txBox="1"/>
          <p:nvPr/>
        </p:nvSpPr>
        <p:spPr>
          <a:xfrm>
            <a:off x="6370839" y="2750640"/>
            <a:ext cx="1044161" cy="5623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txBody>
          <a:bodyPr spcFirstLastPara="1" wrap="square" lIns="0" tIns="27000" rIns="0" bIns="27000" anchor="t" anchorCtr="0">
            <a:spAutoFit/>
          </a:bodyPr>
          <a:lstStyle/>
          <a:p>
            <a:pPr algn="ctr">
              <a:buClr>
                <a:srgbClr val="000000"/>
              </a:buClr>
              <a:buSzPts val="1400"/>
              <a:defRPr/>
            </a:pPr>
            <a:r>
              <a:rPr lang="en-GB" sz="1100" dirty="0">
                <a:solidFill>
                  <a:prstClr val="white"/>
                </a:solidFill>
                <a:ea typeface="Calibri"/>
                <a:cs typeface="Times New Roman" panose="02020603050405020304" pitchFamily="18" charset="0"/>
                <a:sym typeface="Calibri" panose="020F0502020204030204" pitchFamily="34" charset="0"/>
              </a:rPr>
              <a:t>FM Residency P</a:t>
            </a:r>
            <a:r>
              <a:rPr lang="en-GB" sz="1100" dirty="0" err="1">
                <a:solidFill>
                  <a:prstClr val="white"/>
                </a:solidFill>
                <a:ea typeface="Calibri"/>
                <a:cs typeface="Times New Roman" panose="02020603050405020304" pitchFamily="18" charset="0"/>
                <a:sym typeface="Calibri" panose="020F0502020204030204" pitchFamily="34" charset="0"/>
              </a:rPr>
              <a:t>rogram</a:t>
            </a:r>
            <a:endParaRPr lang="en-GB"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a:p>
            <a:pPr marL="214313" indent="-214313">
              <a:buClr>
                <a:srgbClr val="000000"/>
              </a:buClr>
              <a:buSzPts val="1400"/>
              <a:buFontTx/>
              <a:buChar char="-"/>
              <a:defRPr/>
            </a:pPr>
            <a:endParaRPr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p:txBody>
      </p:sp>
      <p:sp>
        <p:nvSpPr>
          <p:cNvPr id="55" name="Google Shape;1324;g7f4772cbd0_0_364">
            <a:extLst>
              <a:ext uri="{FF2B5EF4-FFF2-40B4-BE49-F238E27FC236}">
                <a16:creationId xmlns:a16="http://schemas.microsoft.com/office/drawing/2014/main" xmlns="" id="{00C9618D-42F2-4761-95B1-66AEB651E214}"/>
              </a:ext>
            </a:extLst>
          </p:cNvPr>
          <p:cNvSpPr txBox="1"/>
          <p:nvPr/>
        </p:nvSpPr>
        <p:spPr>
          <a:xfrm>
            <a:off x="6328698" y="4239384"/>
            <a:ext cx="1107135" cy="393082"/>
          </a:xfrm>
          <a:prstGeom prst="rect">
            <a:avLst/>
          </a:prstGeom>
          <a:solidFill>
            <a:schemeClr val="tx2"/>
          </a:solidFill>
          <a:ln>
            <a:noFill/>
          </a:ln>
          <a:effectLst>
            <a:outerShdw blurRad="50800" dist="38100" dir="2700000" algn="tl" rotWithShape="0">
              <a:prstClr val="black">
                <a:alpha val="40000"/>
              </a:prstClr>
            </a:outerShdw>
          </a:effectLst>
        </p:spPr>
        <p:txBody>
          <a:bodyPr spcFirstLastPara="1" wrap="square" lIns="0" tIns="27000" rIns="0" bIns="27000" anchor="t" anchorCtr="0">
            <a:spAutoFit/>
          </a:bodyPr>
          <a:lstStyle/>
          <a:p>
            <a:pPr algn="ctr">
              <a:buClr>
                <a:srgbClr val="000000"/>
              </a:buClr>
              <a:buSzPts val="1400"/>
              <a:defRPr/>
            </a:pPr>
            <a:r>
              <a:rPr lang="ar-SA" sz="1100" dirty="0">
                <a:solidFill>
                  <a:prstClr val="white"/>
                </a:solidFill>
                <a:ea typeface="Calibri"/>
                <a:cs typeface="Times New Roman" panose="02020603050405020304" pitchFamily="18" charset="0"/>
                <a:sym typeface="Calibri" panose="020F0502020204030204" pitchFamily="34" charset="0"/>
              </a:rPr>
              <a:t>26</a:t>
            </a:r>
            <a:r>
              <a:rPr lang="en-US" sz="1100" dirty="0">
                <a:solidFill>
                  <a:prstClr val="white"/>
                </a:solidFill>
                <a:ea typeface="Calibri"/>
                <a:cs typeface="Times New Roman" panose="02020603050405020304" pitchFamily="18" charset="0"/>
                <a:sym typeface="Calibri" panose="020F0502020204030204" pitchFamily="34" charset="0"/>
              </a:rPr>
              <a:t> </a:t>
            </a:r>
            <a:r>
              <a:rPr lang="ar-SA" sz="1100" dirty="0">
                <a:solidFill>
                  <a:prstClr val="white"/>
                </a:solidFill>
                <a:ea typeface="Calibri"/>
                <a:cs typeface="Times New Roman" panose="02020603050405020304" pitchFamily="18" charset="0"/>
                <a:sym typeface="Calibri" panose="020F0502020204030204" pitchFamily="34" charset="0"/>
              </a:rPr>
              <a:t>  </a:t>
            </a:r>
            <a:r>
              <a:rPr lang="en-GB" sz="1100" dirty="0">
                <a:solidFill>
                  <a:prstClr val="white"/>
                </a:solidFill>
                <a:ea typeface="Calibri"/>
                <a:cs typeface="Times New Roman" panose="02020603050405020304" pitchFamily="18" charset="0"/>
                <a:sym typeface="Calibri" panose="020F0502020204030204" pitchFamily="34" charset="0"/>
              </a:rPr>
              <a:t>residents</a:t>
            </a:r>
            <a:endParaRPr lang="en-US" sz="1100" dirty="0">
              <a:solidFill>
                <a:prstClr val="white"/>
              </a:solidFill>
              <a:ea typeface="Calibri"/>
              <a:cs typeface="Times New Roman" panose="02020603050405020304" pitchFamily="18" charset="0"/>
              <a:sym typeface="Calibri" panose="020F0502020204030204" pitchFamily="34" charset="0"/>
            </a:endParaRPr>
          </a:p>
          <a:p>
            <a:pPr>
              <a:buClr>
                <a:srgbClr val="000000"/>
              </a:buClr>
              <a:buSzPts val="1400"/>
              <a:defRPr/>
            </a:pPr>
            <a:endParaRPr sz="1100" dirty="0">
              <a:solidFill>
                <a:prstClr val="white"/>
              </a:solidFill>
              <a:latin typeface="Times New Roman" panose="02020603050405020304" pitchFamily="18" charset="0"/>
              <a:ea typeface="Calibri"/>
              <a:cs typeface="Times New Roman" panose="02020603050405020304" pitchFamily="18" charset="0"/>
              <a:sym typeface="Calibri" panose="020F0502020204030204" pitchFamily="34" charset="0"/>
            </a:endParaRPr>
          </a:p>
        </p:txBody>
      </p:sp>
      <p:cxnSp>
        <p:nvCxnSpPr>
          <p:cNvPr id="37" name="Straight Connector 36">
            <a:extLst>
              <a:ext uri="{FF2B5EF4-FFF2-40B4-BE49-F238E27FC236}">
                <a16:creationId xmlns:a16="http://schemas.microsoft.com/office/drawing/2014/main" xmlns="" id="{800DAAD4-9182-4DCF-BB87-A47A8F8E1998}"/>
              </a:ext>
            </a:extLst>
          </p:cNvPr>
          <p:cNvCxnSpPr>
            <a:cxnSpLocks/>
          </p:cNvCxnSpPr>
          <p:nvPr/>
        </p:nvCxnSpPr>
        <p:spPr>
          <a:xfrm>
            <a:off x="3894822" y="2381409"/>
            <a:ext cx="0" cy="52320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8">
            <a:extLst>
              <a:ext uri="{FF2B5EF4-FFF2-40B4-BE49-F238E27FC236}">
                <a16:creationId xmlns:a16="http://schemas.microsoft.com/office/drawing/2014/main" xmlns="" id="{7E8B0FAC-6B35-4678-8159-C6CBCC5B9D57}"/>
              </a:ext>
            </a:extLst>
          </p:cNvPr>
          <p:cNvSpPr>
            <a:spLocks noGrp="1"/>
          </p:cNvSpPr>
          <p:nvPr>
            <p:ph type="title"/>
          </p:nvPr>
        </p:nvSpPr>
        <p:spPr/>
        <p:txBody>
          <a:bodyPr>
            <a:normAutofit/>
          </a:bodyPr>
          <a:lstStyle/>
          <a:p>
            <a:r>
              <a:rPr lang="en-US" sz="3600" b="1" dirty="0">
                <a:cs typeface="Times New Roman" panose="02020603050405020304" pitchFamily="18" charset="0"/>
              </a:rPr>
              <a:t>Evolution of the Family Medicine Program</a:t>
            </a:r>
            <a:endParaRPr lang="en-GB" sz="3600" b="1" dirty="0">
              <a:cs typeface="Times New Roman" panose="02020603050405020304" pitchFamily="18" charset="0"/>
            </a:endParaRPr>
          </a:p>
        </p:txBody>
      </p:sp>
    </p:spTree>
    <p:extLst>
      <p:ext uri="{BB962C8B-B14F-4D97-AF65-F5344CB8AC3E}">
        <p14:creationId xmlns:p14="http://schemas.microsoft.com/office/powerpoint/2010/main" val="3774755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685800"/>
            <a:fld id="{8573512F-349D-44AD-BA94-32AFD0B49DF4}" type="slidenum">
              <a:rPr lang="en-GB" smtClean="0">
                <a:solidFill>
                  <a:prstClr val="black">
                    <a:tint val="75000"/>
                  </a:prstClr>
                </a:solidFill>
              </a:rPr>
              <a:pPr defTabSz="685800"/>
              <a:t>12</a:t>
            </a:fld>
            <a:endParaRPr lang="en-GB">
              <a:solidFill>
                <a:prstClr val="black">
                  <a:tint val="75000"/>
                </a:prstClr>
              </a:solidFill>
            </a:endParaRPr>
          </a:p>
        </p:txBody>
      </p:sp>
      <p:sp>
        <p:nvSpPr>
          <p:cNvPr id="8" name="Title 1"/>
          <p:cNvSpPr txBox="1">
            <a:spLocks/>
          </p:cNvSpPr>
          <p:nvPr/>
        </p:nvSpPr>
        <p:spPr>
          <a:xfrm>
            <a:off x="343530" y="3276190"/>
            <a:ext cx="4399336" cy="48796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1400" dirty="0">
                <a:solidFill>
                  <a:prstClr val="black"/>
                </a:solidFill>
                <a:latin typeface="Calibri" panose="020F0502020204030204"/>
                <a:cs typeface="Times New Roman" panose="02020603050405020304" pitchFamily="18" charset="0"/>
              </a:rPr>
              <a:t>Study tour in Amman, Jordan (2019)</a:t>
            </a:r>
          </a:p>
        </p:txBody>
      </p:sp>
      <p:pic>
        <p:nvPicPr>
          <p:cNvPr id="9" name="Picture 8"/>
          <p:cNvPicPr>
            <a:picLocks noChangeAspect="1"/>
          </p:cNvPicPr>
          <p:nvPr/>
        </p:nvPicPr>
        <p:blipFill>
          <a:blip r:embed="rId2"/>
          <a:stretch>
            <a:fillRect/>
          </a:stretch>
        </p:blipFill>
        <p:spPr>
          <a:xfrm>
            <a:off x="450129" y="1623105"/>
            <a:ext cx="7228893" cy="1677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3"/>
          <a:stretch>
            <a:fillRect/>
          </a:stretch>
        </p:blipFill>
        <p:spPr>
          <a:xfrm>
            <a:off x="450129" y="4212401"/>
            <a:ext cx="2632830" cy="2057400"/>
          </a:xfrm>
          <a:prstGeom prst="rect">
            <a:avLst/>
          </a:prstGeom>
        </p:spPr>
      </p:pic>
      <p:pic>
        <p:nvPicPr>
          <p:cNvPr id="11" name="Picture 10"/>
          <p:cNvPicPr>
            <a:picLocks noChangeAspect="1"/>
          </p:cNvPicPr>
          <p:nvPr/>
        </p:nvPicPr>
        <p:blipFill>
          <a:blip r:embed="rId4"/>
          <a:stretch>
            <a:fillRect/>
          </a:stretch>
        </p:blipFill>
        <p:spPr>
          <a:xfrm flipH="1">
            <a:off x="9220914" y="1894869"/>
            <a:ext cx="2286002" cy="3068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5"/>
          <a:stretch>
            <a:fillRect/>
          </a:stretch>
        </p:blipFill>
        <p:spPr>
          <a:xfrm>
            <a:off x="5214554" y="3975863"/>
            <a:ext cx="2863184" cy="2127251"/>
          </a:xfrm>
          <a:prstGeom prst="rect">
            <a:avLst/>
          </a:prstGeom>
        </p:spPr>
      </p:pic>
      <p:sp>
        <p:nvSpPr>
          <p:cNvPr id="13" name="Title 1"/>
          <p:cNvSpPr txBox="1">
            <a:spLocks/>
          </p:cNvSpPr>
          <p:nvPr/>
        </p:nvSpPr>
        <p:spPr>
          <a:xfrm>
            <a:off x="5214554" y="6075810"/>
            <a:ext cx="2130294" cy="533399"/>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1400" dirty="0">
                <a:solidFill>
                  <a:prstClr val="black"/>
                </a:solidFill>
                <a:latin typeface="Calibri" panose="020F0502020204030204"/>
                <a:cs typeface="Times New Roman" panose="02020603050405020304" pitchFamily="18" charset="0"/>
              </a:rPr>
              <a:t>Study Tour </a:t>
            </a:r>
          </a:p>
          <a:p>
            <a:r>
              <a:rPr lang="en-US" sz="1400" dirty="0">
                <a:solidFill>
                  <a:prstClr val="black"/>
                </a:solidFill>
                <a:latin typeface="Calibri" panose="020F0502020204030204"/>
                <a:cs typeface="Times New Roman" panose="02020603050405020304" pitchFamily="18" charset="0"/>
              </a:rPr>
              <a:t>in London, UK (2018)</a:t>
            </a:r>
          </a:p>
        </p:txBody>
      </p:sp>
      <p:sp>
        <p:nvSpPr>
          <p:cNvPr id="14" name="Title 1"/>
          <p:cNvSpPr txBox="1">
            <a:spLocks/>
          </p:cNvSpPr>
          <p:nvPr/>
        </p:nvSpPr>
        <p:spPr>
          <a:xfrm flipH="1">
            <a:off x="9220914" y="5174487"/>
            <a:ext cx="3178764" cy="47307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1400" dirty="0">
                <a:solidFill>
                  <a:prstClr val="black"/>
                </a:solidFill>
                <a:latin typeface="Calibri" panose="020F0502020204030204"/>
                <a:cs typeface="Times New Roman" panose="02020603050405020304" pitchFamily="18" charset="0"/>
              </a:rPr>
              <a:t>FM Conference in Dubai, UAE (2019)  </a:t>
            </a:r>
          </a:p>
          <a:p>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flipH="1">
            <a:off x="343530" y="6240542"/>
            <a:ext cx="2632829" cy="53340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1400" dirty="0">
                <a:solidFill>
                  <a:prstClr val="black"/>
                </a:solidFill>
                <a:latin typeface="Calibri" panose="020F0502020204030204"/>
                <a:cs typeface="Times New Roman" panose="02020603050405020304" pitchFamily="18" charset="0"/>
              </a:rPr>
              <a:t>Visit by Amanda Howe/President of WONCA (2017)</a:t>
            </a:r>
          </a:p>
        </p:txBody>
      </p:sp>
      <p:sp>
        <p:nvSpPr>
          <p:cNvPr id="4" name="Title 3">
            <a:extLst>
              <a:ext uri="{FF2B5EF4-FFF2-40B4-BE49-F238E27FC236}">
                <a16:creationId xmlns:a16="http://schemas.microsoft.com/office/drawing/2014/main" xmlns="" id="{7DED552D-D791-43B3-9A82-E688D8361AEE}"/>
              </a:ext>
            </a:extLst>
          </p:cNvPr>
          <p:cNvSpPr>
            <a:spLocks noGrp="1"/>
          </p:cNvSpPr>
          <p:nvPr>
            <p:ph type="title"/>
          </p:nvPr>
        </p:nvSpPr>
        <p:spPr/>
        <p:txBody>
          <a:bodyPr>
            <a:normAutofit/>
          </a:bodyPr>
          <a:lstStyle/>
          <a:p>
            <a:r>
              <a:rPr lang="en-US" sz="3600" b="1" dirty="0">
                <a:cs typeface="Times New Roman" panose="02020603050405020304" pitchFamily="18" charset="0"/>
              </a:rPr>
              <a:t>Capacity Building Activities</a:t>
            </a:r>
            <a:endParaRPr lang="en-GB" sz="3600" b="1" dirty="0">
              <a:cs typeface="Times New Roman" panose="02020603050405020304" pitchFamily="18" charset="0"/>
            </a:endParaRPr>
          </a:p>
        </p:txBody>
      </p:sp>
      <p:pic>
        <p:nvPicPr>
          <p:cNvPr id="16" name="Picture 15">
            <a:extLst>
              <a:ext uri="{FF2B5EF4-FFF2-40B4-BE49-F238E27FC236}">
                <a16:creationId xmlns:a16="http://schemas.microsoft.com/office/drawing/2014/main" xmlns="" id="{08FA914F-CA96-475B-8F6C-A5B8A0A919DE}"/>
              </a:ext>
            </a:extLst>
          </p:cNvPr>
          <p:cNvPicPr>
            <a:picLocks noChangeAspect="1"/>
          </p:cNvPicPr>
          <p:nvPr/>
        </p:nvPicPr>
        <p:blipFill>
          <a:blip r:embed="rId3"/>
          <a:stretch>
            <a:fillRect/>
          </a:stretch>
        </p:blipFill>
        <p:spPr>
          <a:xfrm>
            <a:off x="456414" y="4185097"/>
            <a:ext cx="263283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a:extLst>
              <a:ext uri="{FF2B5EF4-FFF2-40B4-BE49-F238E27FC236}">
                <a16:creationId xmlns:a16="http://schemas.microsoft.com/office/drawing/2014/main" xmlns="" id="{66E2508B-2373-4345-B945-5E3D2A6B7655}"/>
              </a:ext>
            </a:extLst>
          </p:cNvPr>
          <p:cNvPicPr>
            <a:picLocks noChangeAspect="1"/>
          </p:cNvPicPr>
          <p:nvPr/>
        </p:nvPicPr>
        <p:blipFill>
          <a:blip r:embed="rId5"/>
          <a:stretch>
            <a:fillRect/>
          </a:stretch>
        </p:blipFill>
        <p:spPr>
          <a:xfrm>
            <a:off x="5220839" y="3948559"/>
            <a:ext cx="2863184" cy="2127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87826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that needed to be addressed</a:t>
            </a:r>
          </a:p>
        </p:txBody>
      </p:sp>
      <p:sp>
        <p:nvSpPr>
          <p:cNvPr id="3" name="Content Placeholder 2"/>
          <p:cNvSpPr>
            <a:spLocks noGrp="1"/>
          </p:cNvSpPr>
          <p:nvPr>
            <p:ph idx="1"/>
          </p:nvPr>
        </p:nvSpPr>
        <p:spPr/>
        <p:txBody>
          <a:bodyPr/>
          <a:lstStyle/>
          <a:p>
            <a:r>
              <a:rPr lang="en-US" dirty="0"/>
              <a:t>For a number of reasons the 2016 4</a:t>
            </a:r>
            <a:r>
              <a:rPr lang="en-US" baseline="30000" dirty="0"/>
              <a:t>th</a:t>
            </a:r>
            <a:r>
              <a:rPr lang="en-US" dirty="0"/>
              <a:t> year residents had not had the opportunity to have work based supervision from a trainer/preceptor during their Family medicine placements</a:t>
            </a:r>
          </a:p>
          <a:p>
            <a:r>
              <a:rPr lang="en-US" dirty="0"/>
              <a:t>By spring 2020 opportunities diminished further due to COVID</a:t>
            </a:r>
          </a:p>
          <a:p>
            <a:r>
              <a:rPr lang="en-US" dirty="0"/>
              <a:t>There was concern that the residents were not ready for their Palestinian Board exams in October or for independent practice</a:t>
            </a:r>
          </a:p>
          <a:p>
            <a:r>
              <a:rPr lang="en-US" dirty="0"/>
              <a:t>There were considerable obstacles to putting in place any face to face teaching</a:t>
            </a:r>
          </a:p>
        </p:txBody>
      </p:sp>
      <p:sp>
        <p:nvSpPr>
          <p:cNvPr id="4" name="Slide Number Placeholder 3"/>
          <p:cNvSpPr>
            <a:spLocks noGrp="1"/>
          </p:cNvSpPr>
          <p:nvPr>
            <p:ph type="sldNum" sz="quarter" idx="10"/>
          </p:nvPr>
        </p:nvSpPr>
        <p:spPr/>
        <p:txBody>
          <a:bodyPr/>
          <a:lstStyle/>
          <a:p>
            <a:fld id="{AC38F574-C4C0-48B1-B81D-85833E98F04F}" type="slidenum">
              <a:rPr lang="en-US" smtClean="0">
                <a:solidFill>
                  <a:prstClr val="white"/>
                </a:solidFill>
              </a:rPr>
              <a:pPr/>
              <a:t>13</a:t>
            </a:fld>
            <a:endParaRPr lang="en-US" dirty="0">
              <a:solidFill>
                <a:prstClr val="white"/>
              </a:solidFill>
            </a:endParaRPr>
          </a:p>
        </p:txBody>
      </p:sp>
    </p:spTree>
    <p:extLst>
      <p:ext uri="{BB962C8B-B14F-4D97-AF65-F5344CB8AC3E}">
        <p14:creationId xmlns:p14="http://schemas.microsoft.com/office/powerpoint/2010/main" val="2921228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84CA54-9109-4FF9-AC96-44ADFD0D5988}"/>
              </a:ext>
            </a:extLst>
          </p:cNvPr>
          <p:cNvSpPr>
            <a:spLocks noGrp="1"/>
          </p:cNvSpPr>
          <p:nvPr>
            <p:ph type="title"/>
          </p:nvPr>
        </p:nvSpPr>
        <p:spPr/>
        <p:txBody>
          <a:bodyPr/>
          <a:lstStyle/>
          <a:p>
            <a:r>
              <a:rPr lang="en-US" dirty="0"/>
              <a:t>What was done: The tutorial</a:t>
            </a:r>
            <a:endParaRPr lang="en-GB" dirty="0"/>
          </a:p>
        </p:txBody>
      </p:sp>
      <p:sp>
        <p:nvSpPr>
          <p:cNvPr id="3" name="Slide Number Placeholder 2">
            <a:extLst>
              <a:ext uri="{FF2B5EF4-FFF2-40B4-BE49-F238E27FC236}">
                <a16:creationId xmlns="" xmlns:a16="http://schemas.microsoft.com/office/drawing/2014/main" id="{45C41595-77C2-44F1-8A99-B401403672F3}"/>
              </a:ext>
            </a:extLst>
          </p:cNvPr>
          <p:cNvSpPr>
            <a:spLocks noGrp="1"/>
          </p:cNvSpPr>
          <p:nvPr>
            <p:ph type="sldNum" sz="quarter" idx="10"/>
          </p:nvPr>
        </p:nvSpPr>
        <p:spPr/>
        <p:txBody>
          <a:bodyPr/>
          <a:lstStyle/>
          <a:p>
            <a:fld id="{AC38F574-C4C0-48B1-B81D-85833E98F04F}" type="slidenum">
              <a:rPr lang="en-US" smtClean="0">
                <a:solidFill>
                  <a:prstClr val="white"/>
                </a:solidFill>
              </a:rPr>
              <a:pPr/>
              <a:t>14</a:t>
            </a:fld>
            <a:endParaRPr lang="en-US" dirty="0">
              <a:solidFill>
                <a:prstClr val="white"/>
              </a:solidFill>
            </a:endParaRPr>
          </a:p>
        </p:txBody>
      </p:sp>
      <p:sp>
        <p:nvSpPr>
          <p:cNvPr id="6" name="TextBox 5">
            <a:extLst>
              <a:ext uri="{FF2B5EF4-FFF2-40B4-BE49-F238E27FC236}">
                <a16:creationId xmlns="" xmlns:a16="http://schemas.microsoft.com/office/drawing/2014/main" id="{B35F60EA-29EC-4A10-BC6A-4D92C5E88BCC}"/>
              </a:ext>
            </a:extLst>
          </p:cNvPr>
          <p:cNvSpPr txBox="1"/>
          <p:nvPr/>
        </p:nvSpPr>
        <p:spPr>
          <a:xfrm>
            <a:off x="698090" y="1557003"/>
            <a:ext cx="6094520" cy="1200329"/>
          </a:xfrm>
          <a:prstGeom prst="rect">
            <a:avLst/>
          </a:prstGeom>
          <a:solidFill>
            <a:srgbClr val="FFFF00"/>
          </a:solidFill>
        </p:spPr>
        <p:txBody>
          <a:bodyPr wrap="square">
            <a:spAutoFit/>
          </a:bodyPr>
          <a:lstStyle/>
          <a:p>
            <a:r>
              <a:rPr lang="en-US" dirty="0">
                <a:solidFill>
                  <a:prstClr val="black"/>
                </a:solidFill>
              </a:rPr>
              <a:t>9 experienced volunteer GP trainers recruited – 9 in UK, 1 in Jordan </a:t>
            </a:r>
          </a:p>
          <a:p>
            <a:r>
              <a:rPr lang="en-US" dirty="0">
                <a:solidFill>
                  <a:prstClr val="black"/>
                </a:solidFill>
              </a:rPr>
              <a:t>3 teams including an Arabic speaker if possible</a:t>
            </a:r>
          </a:p>
          <a:p>
            <a:r>
              <a:rPr lang="en-US" dirty="0">
                <a:solidFill>
                  <a:prstClr val="black"/>
                </a:solidFill>
              </a:rPr>
              <a:t>Zoom accounts set up</a:t>
            </a:r>
          </a:p>
        </p:txBody>
      </p:sp>
      <p:sp>
        <p:nvSpPr>
          <p:cNvPr id="9" name="TextBox 8">
            <a:extLst>
              <a:ext uri="{FF2B5EF4-FFF2-40B4-BE49-F238E27FC236}">
                <a16:creationId xmlns="" xmlns:a16="http://schemas.microsoft.com/office/drawing/2014/main" id="{7CA21EBE-DC75-4A41-9F45-EC88D01C5DBE}"/>
              </a:ext>
            </a:extLst>
          </p:cNvPr>
          <p:cNvSpPr txBox="1"/>
          <p:nvPr/>
        </p:nvSpPr>
        <p:spPr>
          <a:xfrm>
            <a:off x="4348480" y="2967335"/>
            <a:ext cx="7005320" cy="646331"/>
          </a:xfrm>
          <a:prstGeom prst="rect">
            <a:avLst/>
          </a:prstGeom>
          <a:solidFill>
            <a:schemeClr val="accent3">
              <a:lumMod val="20000"/>
              <a:lumOff val="80000"/>
            </a:schemeClr>
          </a:solidFill>
        </p:spPr>
        <p:txBody>
          <a:bodyPr wrap="square">
            <a:spAutoFit/>
          </a:bodyPr>
          <a:lstStyle/>
          <a:p>
            <a:r>
              <a:rPr lang="en-US" dirty="0">
                <a:solidFill>
                  <a:prstClr val="black"/>
                </a:solidFill>
              </a:rPr>
              <a:t>13 Residents divided into 3 groups- selected by faculty in ANNU</a:t>
            </a:r>
          </a:p>
          <a:p>
            <a:r>
              <a:rPr lang="en-US" dirty="0">
                <a:solidFill>
                  <a:prstClr val="black"/>
                </a:solidFill>
              </a:rPr>
              <a:t>Resident lead for each group</a:t>
            </a:r>
          </a:p>
        </p:txBody>
      </p:sp>
      <p:sp>
        <p:nvSpPr>
          <p:cNvPr id="12" name="TextBox 11">
            <a:extLst>
              <a:ext uri="{FF2B5EF4-FFF2-40B4-BE49-F238E27FC236}">
                <a16:creationId xmlns="" xmlns:a16="http://schemas.microsoft.com/office/drawing/2014/main" id="{9EA93F3F-D092-4D47-BB6A-3D66DABCD49E}"/>
              </a:ext>
            </a:extLst>
          </p:cNvPr>
          <p:cNvSpPr txBox="1"/>
          <p:nvPr/>
        </p:nvSpPr>
        <p:spPr>
          <a:xfrm>
            <a:off x="294968" y="4100668"/>
            <a:ext cx="6094520" cy="2031325"/>
          </a:xfrm>
          <a:prstGeom prst="rect">
            <a:avLst/>
          </a:prstGeom>
          <a:solidFill>
            <a:srgbClr val="FFC000"/>
          </a:solidFill>
        </p:spPr>
        <p:txBody>
          <a:bodyPr wrap="square">
            <a:spAutoFit/>
          </a:bodyPr>
          <a:lstStyle/>
          <a:p>
            <a:r>
              <a:rPr lang="en-US" dirty="0">
                <a:solidFill>
                  <a:prstClr val="black"/>
                </a:solidFill>
              </a:rPr>
              <a:t>Tutors briefed on learning needs, cultural issues and best use of zoom platform</a:t>
            </a:r>
          </a:p>
          <a:p>
            <a:endParaRPr lang="en-US" dirty="0">
              <a:solidFill>
                <a:prstClr val="black"/>
              </a:solidFill>
            </a:endParaRPr>
          </a:p>
          <a:p>
            <a:r>
              <a:rPr lang="en-US" dirty="0">
                <a:solidFill>
                  <a:prstClr val="black"/>
                </a:solidFill>
              </a:rPr>
              <a:t>Zoom tutorials run for 1 hour every week from June to September - total of 37 tutorials</a:t>
            </a:r>
          </a:p>
          <a:p>
            <a:endParaRPr lang="en-US" dirty="0">
              <a:solidFill>
                <a:prstClr val="black"/>
              </a:solidFill>
            </a:endParaRPr>
          </a:p>
          <a:p>
            <a:r>
              <a:rPr lang="en-US" dirty="0">
                <a:solidFill>
                  <a:prstClr val="black"/>
                </a:solidFill>
              </a:rPr>
              <a:t>WhatsApp groups in between </a:t>
            </a:r>
          </a:p>
        </p:txBody>
      </p:sp>
      <p:sp>
        <p:nvSpPr>
          <p:cNvPr id="15" name="TextBox 14">
            <a:extLst>
              <a:ext uri="{FF2B5EF4-FFF2-40B4-BE49-F238E27FC236}">
                <a16:creationId xmlns="" xmlns:a16="http://schemas.microsoft.com/office/drawing/2014/main" id="{51295259-C54B-4681-BAD4-1206290EA6F9}"/>
              </a:ext>
            </a:extLst>
          </p:cNvPr>
          <p:cNvSpPr txBox="1"/>
          <p:nvPr/>
        </p:nvSpPr>
        <p:spPr>
          <a:xfrm>
            <a:off x="7055528" y="4634143"/>
            <a:ext cx="4298272" cy="1200329"/>
          </a:xfrm>
          <a:prstGeom prst="rect">
            <a:avLst/>
          </a:prstGeom>
          <a:solidFill>
            <a:srgbClr val="A5E937"/>
          </a:solidFill>
        </p:spPr>
        <p:txBody>
          <a:bodyPr wrap="square">
            <a:spAutoFit/>
          </a:bodyPr>
          <a:lstStyle/>
          <a:p>
            <a:r>
              <a:rPr lang="en-US" dirty="0">
                <a:solidFill>
                  <a:prstClr val="black"/>
                </a:solidFill>
              </a:rPr>
              <a:t>Tutors had regular debriefs</a:t>
            </a:r>
          </a:p>
          <a:p>
            <a:r>
              <a:rPr lang="en-US" dirty="0">
                <a:solidFill>
                  <a:prstClr val="black"/>
                </a:solidFill>
              </a:rPr>
              <a:t>Feedback from tutors,  residents and faculty</a:t>
            </a:r>
          </a:p>
          <a:p>
            <a:endParaRPr lang="en-US" dirty="0">
              <a:solidFill>
                <a:prstClr val="black"/>
              </a:solidFill>
            </a:endParaRPr>
          </a:p>
        </p:txBody>
      </p:sp>
    </p:spTree>
    <p:extLst>
      <p:ext uri="{BB962C8B-B14F-4D97-AF65-F5344CB8AC3E}">
        <p14:creationId xmlns:p14="http://schemas.microsoft.com/office/powerpoint/2010/main" val="1855433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873DDF9D-E27C-4E23-A1E8-CA352535F7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 y="-10138"/>
            <a:ext cx="121920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a:extLst>
              <a:ext uri="{FF2B5EF4-FFF2-40B4-BE49-F238E27FC236}">
                <a16:creationId xmlns="" xmlns:a16="http://schemas.microsoft.com/office/drawing/2014/main" id="{4C6B5652-C661-4C58-B937-F0F490F7FC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a:extLst>
              <a:ext uri="{FF2B5EF4-FFF2-40B4-BE49-F238E27FC236}">
                <a16:creationId xmlns="" xmlns:a16="http://schemas.microsoft.com/office/drawing/2014/main" id="{0B936867-6407-43FB-9DE6-1B0879D0CB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a:extLst>
              <a:ext uri="{FF2B5EF4-FFF2-40B4-BE49-F238E27FC236}">
                <a16:creationId xmlns="" xmlns:a16="http://schemas.microsoft.com/office/drawing/2014/main" id="{43692BE1-6DE0-234B-BCFE-D35426735766}"/>
              </a:ext>
            </a:extLst>
          </p:cNvPr>
          <p:cNvPicPr>
            <a:picLocks noChangeAspect="1"/>
          </p:cNvPicPr>
          <p:nvPr/>
        </p:nvPicPr>
        <p:blipFill rotWithShape="1">
          <a:blip r:embed="rId2"/>
          <a:srcRect l="23649" r="25553" b="2"/>
          <a:stretch/>
        </p:blipFill>
        <p:spPr>
          <a:xfrm>
            <a:off x="8819470" y="511388"/>
            <a:ext cx="3305410" cy="2960602"/>
          </a:xfrm>
          <a:prstGeom prst="rect">
            <a:avLst/>
          </a:prstGeom>
        </p:spPr>
      </p:pic>
      <p:sp>
        <p:nvSpPr>
          <p:cNvPr id="18" name="Rectangle 17">
            <a:extLst>
              <a:ext uri="{FF2B5EF4-FFF2-40B4-BE49-F238E27FC236}">
                <a16:creationId xmlns="" xmlns:a16="http://schemas.microsoft.com/office/drawing/2014/main" id="{ACD0B258-678B-4A8C-894F-848AF24A19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a:extLst>
              <a:ext uri="{FF2B5EF4-FFF2-40B4-BE49-F238E27FC236}">
                <a16:creationId xmlns="" xmlns:a16="http://schemas.microsoft.com/office/drawing/2014/main" id="{2F003F3F-F118-41D2-AA3F-74DB0D1970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Freeform: Shape 21">
            <a:extLst>
              <a:ext uri="{FF2B5EF4-FFF2-40B4-BE49-F238E27FC236}">
                <a16:creationId xmlns="" xmlns:a16="http://schemas.microsoft.com/office/drawing/2014/main" id="{C8D58395-74AF-401A-AF2F-76B6FCF71D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2" name="Title 1">
            <a:extLst>
              <a:ext uri="{FF2B5EF4-FFF2-40B4-BE49-F238E27FC236}">
                <a16:creationId xmlns="" xmlns:a16="http://schemas.microsoft.com/office/drawing/2014/main" id="{0126C790-F799-934E-A99E-E31A11C9C7B7}"/>
              </a:ext>
            </a:extLst>
          </p:cNvPr>
          <p:cNvSpPr>
            <a:spLocks noGrp="1"/>
          </p:cNvSpPr>
          <p:nvPr>
            <p:ph type="ctrTitle"/>
          </p:nvPr>
        </p:nvSpPr>
        <p:spPr>
          <a:xfrm>
            <a:off x="631065" y="457201"/>
            <a:ext cx="3020560" cy="3588870"/>
          </a:xfrm>
        </p:spPr>
        <p:txBody>
          <a:bodyPr vert="horz" lIns="91440" tIns="45720" rIns="91440" bIns="45720" rtlCol="0" anchor="b">
            <a:normAutofit/>
          </a:bodyPr>
          <a:lstStyle/>
          <a:p>
            <a:pPr algn="r"/>
            <a:r>
              <a:rPr lang="en-US" sz="3400" kern="1200" dirty="0">
                <a:solidFill>
                  <a:srgbClr val="FFFFFF"/>
                </a:solidFill>
                <a:latin typeface="+mj-lt"/>
                <a:ea typeface="+mj-ea"/>
                <a:cs typeface="+mj-cs"/>
              </a:rPr>
              <a:t>Training the Final Year Family Medicine Residents in Palestine on Zoom</a:t>
            </a:r>
          </a:p>
        </p:txBody>
      </p:sp>
      <p:sp>
        <p:nvSpPr>
          <p:cNvPr id="3" name="Subtitle 2">
            <a:extLst>
              <a:ext uri="{FF2B5EF4-FFF2-40B4-BE49-F238E27FC236}">
                <a16:creationId xmlns="" xmlns:a16="http://schemas.microsoft.com/office/drawing/2014/main" id="{3503379A-FE3B-B74D-A72A-E16CE0D726F7}"/>
              </a:ext>
            </a:extLst>
          </p:cNvPr>
          <p:cNvSpPr>
            <a:spLocks noGrp="1"/>
          </p:cNvSpPr>
          <p:nvPr>
            <p:ph type="subTitle" idx="1"/>
          </p:nvPr>
        </p:nvSpPr>
        <p:spPr>
          <a:xfrm>
            <a:off x="4145281" y="457200"/>
            <a:ext cx="4566742" cy="5924549"/>
          </a:xfrm>
        </p:spPr>
        <p:txBody>
          <a:bodyPr vert="horz" lIns="91440" tIns="45720" rIns="91440" bIns="45720" rtlCol="0" anchor="ctr">
            <a:normAutofit/>
          </a:bodyPr>
          <a:lstStyle/>
          <a:p>
            <a:endParaRPr lang="en-US" b="1" dirty="0"/>
          </a:p>
          <a:p>
            <a:r>
              <a:rPr lang="en-US" b="1" dirty="0"/>
              <a:t>What Was The Aim </a:t>
            </a:r>
            <a:r>
              <a:rPr lang="en-US" dirty="0"/>
              <a:t>? </a:t>
            </a:r>
          </a:p>
          <a:p>
            <a:pPr marL="114300" indent="-342900" algn="l">
              <a:buFont typeface="Wingdings" pitchFamily="2" charset="2"/>
              <a:buChar char="v"/>
            </a:pPr>
            <a:endParaRPr lang="en-US" sz="1900" dirty="0"/>
          </a:p>
          <a:p>
            <a:pPr marL="342900" indent="-342900" algn="l">
              <a:buFont typeface="Wingdings" pitchFamily="2" charset="2"/>
              <a:buChar char="v"/>
            </a:pPr>
            <a:r>
              <a:rPr lang="en-US" dirty="0"/>
              <a:t>To Create a </a:t>
            </a:r>
            <a:r>
              <a:rPr lang="en-US" b="1" dirty="0"/>
              <a:t>Team</a:t>
            </a:r>
            <a:r>
              <a:rPr lang="en-US" dirty="0"/>
              <a:t> of Self - Directed Adult Learners from five Final Year Family Medicine Residents in Palestine</a:t>
            </a:r>
          </a:p>
          <a:p>
            <a:r>
              <a:rPr lang="en-US" b="1" dirty="0"/>
              <a:t>Using: </a:t>
            </a:r>
          </a:p>
          <a:p>
            <a:pPr marL="342900" indent="-342900" algn="l">
              <a:buFont typeface="Wingdings" pitchFamily="2" charset="2"/>
              <a:buChar char="Ø"/>
            </a:pPr>
            <a:r>
              <a:rPr lang="en-US" dirty="0"/>
              <a:t>Guidelines </a:t>
            </a:r>
          </a:p>
          <a:p>
            <a:pPr marL="342900" indent="-342900" algn="l">
              <a:buFont typeface="Wingdings" pitchFamily="2" charset="2"/>
              <a:buChar char="Ø"/>
            </a:pPr>
            <a:r>
              <a:rPr lang="en-US" dirty="0"/>
              <a:t>Evidence Based Medical Resources </a:t>
            </a:r>
          </a:p>
          <a:p>
            <a:pPr marL="342900" indent="-342900" algn="l">
              <a:buFont typeface="Wingdings" pitchFamily="2" charset="2"/>
              <a:buChar char="Ø"/>
            </a:pPr>
            <a:r>
              <a:rPr lang="en-US" dirty="0"/>
              <a:t>Personal Experience as Family Medicine Doctors and Trainers in UK, US and Jordan</a:t>
            </a:r>
          </a:p>
          <a:p>
            <a:pPr marL="114300" indent="-342900" algn="l">
              <a:buFont typeface="Wingdings" pitchFamily="2" charset="2"/>
              <a:buChar char="v"/>
            </a:pPr>
            <a:endParaRPr lang="en-US" sz="1900" dirty="0"/>
          </a:p>
        </p:txBody>
      </p:sp>
      <p:pic>
        <p:nvPicPr>
          <p:cNvPr id="7" name="Picture 6" descr="Engineering drawing&#10;&#10;Description automatically generated">
            <a:extLst>
              <a:ext uri="{FF2B5EF4-FFF2-40B4-BE49-F238E27FC236}">
                <a16:creationId xmlns="" xmlns:a16="http://schemas.microsoft.com/office/drawing/2014/main" id="{6B384CF7-9395-BF4C-9004-5939CA41215B}"/>
              </a:ext>
            </a:extLst>
          </p:cNvPr>
          <p:cNvPicPr>
            <a:picLocks noChangeAspect="1"/>
          </p:cNvPicPr>
          <p:nvPr/>
        </p:nvPicPr>
        <p:blipFill rotWithShape="1">
          <a:blip r:embed="rId3"/>
          <a:srcRect r="11078" b="5"/>
          <a:stretch/>
        </p:blipFill>
        <p:spPr>
          <a:xfrm>
            <a:off x="8712023" y="3671523"/>
            <a:ext cx="3343106" cy="2976806"/>
          </a:xfrm>
          <a:prstGeom prst="rect">
            <a:avLst/>
          </a:prstGeom>
        </p:spPr>
      </p:pic>
    </p:spTree>
    <p:extLst>
      <p:ext uri="{BB962C8B-B14F-4D97-AF65-F5344CB8AC3E}">
        <p14:creationId xmlns:p14="http://schemas.microsoft.com/office/powerpoint/2010/main" val="3817443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D47F22ED-3A55-4EDE-A5A8-163D82B092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a:extLst>
              <a:ext uri="{FF2B5EF4-FFF2-40B4-BE49-F238E27FC236}">
                <a16:creationId xmlns="" xmlns:a16="http://schemas.microsoft.com/office/drawing/2014/main" id="{5184EE59-3061-456B-9FB5-98A8E0E74B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39326"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a:extLst>
              <a:ext uri="{FF2B5EF4-FFF2-40B4-BE49-F238E27FC236}">
                <a16:creationId xmlns="" xmlns:a16="http://schemas.microsoft.com/office/drawing/2014/main" id="{F7E07B5E-9FB5-4C91-8BE4-6167EB58D0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39326" y="1410083"/>
            <a:ext cx="6858000" cy="403783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a:extLst>
              <a:ext uri="{FF2B5EF4-FFF2-40B4-BE49-F238E27FC236}">
                <a16:creationId xmlns="" xmlns:a16="http://schemas.microsoft.com/office/drawing/2014/main" id="{37524947-EB09-4DD9-973B-9F75BBCD72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26611" y="3576013"/>
            <a:ext cx="2526132"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Rectangle 23">
            <a:extLst>
              <a:ext uri="{FF2B5EF4-FFF2-40B4-BE49-F238E27FC236}">
                <a16:creationId xmlns="" xmlns:a16="http://schemas.microsoft.com/office/drawing/2014/main" id="{D30C8E25-2DD1-45C6-9F04-0F0CBF6660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3" y="1396067"/>
            <a:ext cx="6858000" cy="403783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Freeform: Shape 25">
            <a:extLst>
              <a:ext uri="{FF2B5EF4-FFF2-40B4-BE49-F238E27FC236}">
                <a16:creationId xmlns="" xmlns:a16="http://schemas.microsoft.com/office/drawing/2014/main" id="{BC57EA3C-C239-4132-A618-5CBE9F896B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8268" y="982780"/>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2" name="Title 1">
            <a:extLst>
              <a:ext uri="{FF2B5EF4-FFF2-40B4-BE49-F238E27FC236}">
                <a16:creationId xmlns="" xmlns:a16="http://schemas.microsoft.com/office/drawing/2014/main" id="{3BCFA816-0106-3147-B624-9FEFB2248179}"/>
              </a:ext>
            </a:extLst>
          </p:cNvPr>
          <p:cNvSpPr>
            <a:spLocks noGrp="1"/>
          </p:cNvSpPr>
          <p:nvPr>
            <p:ph type="title"/>
          </p:nvPr>
        </p:nvSpPr>
        <p:spPr>
          <a:xfrm>
            <a:off x="566382" y="456345"/>
            <a:ext cx="3111690" cy="3556097"/>
          </a:xfrm>
        </p:spPr>
        <p:txBody>
          <a:bodyPr anchor="b">
            <a:normAutofit/>
          </a:bodyPr>
          <a:lstStyle/>
          <a:p>
            <a:pPr algn="r"/>
            <a:r>
              <a:rPr lang="en-US" sz="3400" dirty="0">
                <a:solidFill>
                  <a:srgbClr val="FFFFFF"/>
                </a:solidFill>
              </a:rPr>
              <a:t>Training the Final Year Family Medicine Residents in Palestine on Zoom</a:t>
            </a:r>
          </a:p>
        </p:txBody>
      </p:sp>
      <p:sp>
        <p:nvSpPr>
          <p:cNvPr id="3" name="Content Placeholder 2">
            <a:extLst>
              <a:ext uri="{FF2B5EF4-FFF2-40B4-BE49-F238E27FC236}">
                <a16:creationId xmlns="" xmlns:a16="http://schemas.microsoft.com/office/drawing/2014/main" id="{389E3089-F39C-714E-8249-9A2FDFFC46FF}"/>
              </a:ext>
            </a:extLst>
          </p:cNvPr>
          <p:cNvSpPr>
            <a:spLocks noGrp="1"/>
          </p:cNvSpPr>
          <p:nvPr>
            <p:ph idx="1"/>
          </p:nvPr>
        </p:nvSpPr>
        <p:spPr>
          <a:xfrm>
            <a:off x="4244454" y="511389"/>
            <a:ext cx="5440575" cy="5848468"/>
          </a:xfrm>
        </p:spPr>
        <p:txBody>
          <a:bodyPr anchor="ctr">
            <a:normAutofit/>
          </a:bodyPr>
          <a:lstStyle/>
          <a:p>
            <a:pPr marL="0" indent="0" algn="ctr">
              <a:buNone/>
            </a:pPr>
            <a:r>
              <a:rPr lang="en-US" sz="2400" b="1" dirty="0"/>
              <a:t>Some Similarities to Training FM Residents in Palestine compared with the UK :</a:t>
            </a:r>
          </a:p>
          <a:p>
            <a:pPr marL="0" indent="0">
              <a:buNone/>
            </a:pPr>
            <a:endParaRPr lang="en-US" sz="1700" dirty="0"/>
          </a:p>
          <a:p>
            <a:r>
              <a:rPr lang="en-US" sz="1700" dirty="0"/>
              <a:t>The Residents were, bright, competent and very keen to learn.   </a:t>
            </a:r>
          </a:p>
          <a:p>
            <a:r>
              <a:rPr lang="en-US" sz="1700" dirty="0"/>
              <a:t>They had a very good foundation of core medical knowledge.</a:t>
            </a:r>
          </a:p>
          <a:p>
            <a:r>
              <a:rPr lang="en-US" sz="1700" dirty="0"/>
              <a:t>They always came prepared with cases to discuss.</a:t>
            </a:r>
          </a:p>
          <a:p>
            <a:pPr marL="0" indent="0">
              <a:buNone/>
            </a:pPr>
            <a:endParaRPr lang="en-US" sz="1700" dirty="0"/>
          </a:p>
          <a:p>
            <a:pPr marL="0" indent="0">
              <a:buNone/>
            </a:pPr>
            <a:r>
              <a:rPr lang="en-US" sz="1700" dirty="0"/>
              <a:t>Their  patients present similar dilemmas to our own. </a:t>
            </a:r>
          </a:p>
          <a:p>
            <a:pPr marL="0" indent="0">
              <a:buNone/>
            </a:pPr>
            <a:r>
              <a:rPr lang="en-US" sz="1700" dirty="0"/>
              <a:t>For example, requesting: </a:t>
            </a:r>
          </a:p>
          <a:p>
            <a:r>
              <a:rPr lang="en-US" sz="1700" dirty="0"/>
              <a:t>Vit B12 injection ‘for energy’,</a:t>
            </a:r>
          </a:p>
          <a:p>
            <a:r>
              <a:rPr lang="en-US" sz="1700" dirty="0"/>
              <a:t>Investigations when they may  not be appropriate,</a:t>
            </a:r>
          </a:p>
          <a:p>
            <a:r>
              <a:rPr lang="en-US" sz="1700" dirty="0"/>
              <a:t>Antibiotics for viral upper respiratory tract infections.</a:t>
            </a:r>
          </a:p>
        </p:txBody>
      </p:sp>
      <p:pic>
        <p:nvPicPr>
          <p:cNvPr id="11" name="Picture 10" descr="Icon&#10;&#10;Description automatically generated">
            <a:extLst>
              <a:ext uri="{FF2B5EF4-FFF2-40B4-BE49-F238E27FC236}">
                <a16:creationId xmlns="" xmlns:a16="http://schemas.microsoft.com/office/drawing/2014/main" id="{FD594ED6-75BB-7344-9806-8DDB38CD0831}"/>
              </a:ext>
            </a:extLst>
          </p:cNvPr>
          <p:cNvPicPr>
            <a:picLocks noChangeAspect="1"/>
          </p:cNvPicPr>
          <p:nvPr/>
        </p:nvPicPr>
        <p:blipFill>
          <a:blip r:embed="rId2"/>
          <a:stretch>
            <a:fillRect/>
          </a:stretch>
        </p:blipFill>
        <p:spPr>
          <a:xfrm>
            <a:off x="9962828" y="5253461"/>
            <a:ext cx="1496213" cy="1106396"/>
          </a:xfrm>
          <a:prstGeom prst="rect">
            <a:avLst/>
          </a:prstGeom>
        </p:spPr>
      </p:pic>
      <p:pic>
        <p:nvPicPr>
          <p:cNvPr id="5" name="Picture 4" descr="A picture containing text&#10;&#10;Description automatically generated">
            <a:extLst>
              <a:ext uri="{FF2B5EF4-FFF2-40B4-BE49-F238E27FC236}">
                <a16:creationId xmlns="" xmlns:a16="http://schemas.microsoft.com/office/drawing/2014/main" id="{A4D9953C-3E49-DA44-8655-9C19B240A7C0}"/>
              </a:ext>
            </a:extLst>
          </p:cNvPr>
          <p:cNvPicPr>
            <a:picLocks noChangeAspect="1"/>
          </p:cNvPicPr>
          <p:nvPr/>
        </p:nvPicPr>
        <p:blipFill>
          <a:blip r:embed="rId3"/>
          <a:stretch>
            <a:fillRect/>
          </a:stretch>
        </p:blipFill>
        <p:spPr>
          <a:xfrm>
            <a:off x="9059531" y="3928604"/>
            <a:ext cx="1408695" cy="1408695"/>
          </a:xfrm>
          <a:prstGeom prst="rect">
            <a:avLst/>
          </a:prstGeom>
        </p:spPr>
      </p:pic>
      <p:pic>
        <p:nvPicPr>
          <p:cNvPr id="9" name="Picture 8">
            <a:extLst>
              <a:ext uri="{FF2B5EF4-FFF2-40B4-BE49-F238E27FC236}">
                <a16:creationId xmlns="" xmlns:a16="http://schemas.microsoft.com/office/drawing/2014/main" id="{E9385DCA-7494-8049-A10B-FB216A323EC2}"/>
              </a:ext>
            </a:extLst>
          </p:cNvPr>
          <p:cNvPicPr>
            <a:picLocks noChangeAspect="1"/>
          </p:cNvPicPr>
          <p:nvPr/>
        </p:nvPicPr>
        <p:blipFill>
          <a:blip r:embed="rId4"/>
          <a:stretch>
            <a:fillRect/>
          </a:stretch>
        </p:blipFill>
        <p:spPr>
          <a:xfrm>
            <a:off x="9625913" y="1211683"/>
            <a:ext cx="2595329" cy="2800759"/>
          </a:xfrm>
          <a:prstGeom prst="rect">
            <a:avLst/>
          </a:prstGeom>
        </p:spPr>
      </p:pic>
    </p:spTree>
    <p:extLst>
      <p:ext uri="{BB962C8B-B14F-4D97-AF65-F5344CB8AC3E}">
        <p14:creationId xmlns:p14="http://schemas.microsoft.com/office/powerpoint/2010/main" val="2618379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73C3B99C-7041-1344-B8BA-A5BB049171C1}"/>
              </a:ext>
            </a:extLst>
          </p:cNvPr>
          <p:cNvSpPr>
            <a:spLocks noGrp="1"/>
          </p:cNvSpPr>
          <p:nvPr>
            <p:ph type="title"/>
          </p:nvPr>
        </p:nvSpPr>
        <p:spPr>
          <a:xfrm>
            <a:off x="466722" y="586855"/>
            <a:ext cx="3201366" cy="3387497"/>
          </a:xfrm>
        </p:spPr>
        <p:txBody>
          <a:bodyPr anchor="b">
            <a:normAutofit fontScale="90000"/>
          </a:bodyPr>
          <a:lstStyle/>
          <a:p>
            <a:pPr algn="r"/>
            <a:r>
              <a:rPr lang="en-US" sz="4000" dirty="0">
                <a:solidFill>
                  <a:srgbClr val="FFFFFF"/>
                </a:solidFill>
              </a:rPr>
              <a:t>Training the Final Year Family Medicine Residents in Palestine on Zoom</a:t>
            </a:r>
          </a:p>
        </p:txBody>
      </p:sp>
      <p:sp>
        <p:nvSpPr>
          <p:cNvPr id="3" name="Content Placeholder 2">
            <a:extLst>
              <a:ext uri="{FF2B5EF4-FFF2-40B4-BE49-F238E27FC236}">
                <a16:creationId xmlns="" xmlns:a16="http://schemas.microsoft.com/office/drawing/2014/main" id="{4FD6D0DB-1146-ED40-AF40-11C22C09C135}"/>
              </a:ext>
            </a:extLst>
          </p:cNvPr>
          <p:cNvSpPr>
            <a:spLocks noGrp="1"/>
          </p:cNvSpPr>
          <p:nvPr>
            <p:ph idx="1"/>
          </p:nvPr>
        </p:nvSpPr>
        <p:spPr>
          <a:xfrm>
            <a:off x="4810259" y="649480"/>
            <a:ext cx="6555347" cy="5546047"/>
          </a:xfrm>
        </p:spPr>
        <p:txBody>
          <a:bodyPr anchor="ctr">
            <a:normAutofit/>
          </a:bodyPr>
          <a:lstStyle/>
          <a:p>
            <a:pPr marL="0" indent="0">
              <a:buNone/>
            </a:pPr>
            <a:endParaRPr lang="en-US" b="1" dirty="0"/>
          </a:p>
          <a:p>
            <a:pPr marL="0" indent="0">
              <a:buNone/>
            </a:pPr>
            <a:r>
              <a:rPr lang="en-US" b="1" dirty="0"/>
              <a:t>Some of the Challenges to Training FM Residents in Palestine on Zoom compared to the UK:</a:t>
            </a:r>
          </a:p>
          <a:p>
            <a:pPr marL="0" indent="0">
              <a:buNone/>
            </a:pPr>
            <a:endParaRPr lang="en-US" sz="2000" b="1" dirty="0"/>
          </a:p>
          <a:p>
            <a:pPr marL="514350" indent="-514350">
              <a:buFont typeface="+mj-lt"/>
              <a:buAutoNum type="arabicPeriod"/>
            </a:pPr>
            <a:r>
              <a:rPr lang="en-US" dirty="0"/>
              <a:t>Limitations in their FM clinics</a:t>
            </a:r>
          </a:p>
          <a:p>
            <a:pPr marL="514350" indent="-514350">
              <a:buFont typeface="+mj-lt"/>
              <a:buAutoNum type="arabicPeriod"/>
            </a:pPr>
            <a:r>
              <a:rPr lang="en-US" dirty="0"/>
              <a:t>Limitations of equipment</a:t>
            </a:r>
          </a:p>
          <a:p>
            <a:pPr marL="514350" indent="-514350">
              <a:buFont typeface="+mj-lt"/>
              <a:buAutoNum type="arabicPeriod"/>
            </a:pPr>
            <a:r>
              <a:rPr lang="en-US" dirty="0"/>
              <a:t>Competing demands </a:t>
            </a:r>
          </a:p>
          <a:p>
            <a:pPr marL="514350" indent="-514350">
              <a:buFont typeface="+mj-lt"/>
              <a:buAutoNum type="arabicPeriod"/>
            </a:pPr>
            <a:r>
              <a:rPr lang="en-US" dirty="0"/>
              <a:t>Language Barriers </a:t>
            </a:r>
          </a:p>
          <a:p>
            <a:pPr marL="514350" indent="-514350">
              <a:buFont typeface="+mj-lt"/>
              <a:buAutoNum type="arabicPeriod"/>
            </a:pPr>
            <a:r>
              <a:rPr lang="en-US" dirty="0"/>
              <a:t>Cultural issues</a:t>
            </a:r>
          </a:p>
          <a:p>
            <a:pPr marL="0" indent="0">
              <a:buNone/>
            </a:pPr>
            <a:endParaRPr lang="en-US" sz="2000" dirty="0"/>
          </a:p>
          <a:p>
            <a:pPr marL="514350" indent="-514350">
              <a:buFont typeface="+mj-lt"/>
              <a:buAutoNum type="arabicPeriod"/>
            </a:pPr>
            <a:endParaRPr lang="en-US" sz="2000" dirty="0"/>
          </a:p>
          <a:p>
            <a:pPr marL="514350" indent="-514350">
              <a:buFont typeface="+mj-lt"/>
              <a:buAutoNum type="arabicPeriod"/>
            </a:pPr>
            <a:endParaRPr lang="en-US" sz="2000" dirty="0"/>
          </a:p>
          <a:p>
            <a:pPr marL="514350" indent="-514350">
              <a:buFont typeface="+mj-lt"/>
              <a:buAutoNum type="arabicPeriod"/>
            </a:pPr>
            <a:endParaRPr lang="en-US" sz="2000" b="1" dirty="0"/>
          </a:p>
          <a:p>
            <a:pPr marL="0" indent="0">
              <a:buNone/>
            </a:pPr>
            <a:endParaRPr lang="en-US" sz="2000" dirty="0"/>
          </a:p>
        </p:txBody>
      </p:sp>
    </p:spTree>
    <p:extLst>
      <p:ext uri="{BB962C8B-B14F-4D97-AF65-F5344CB8AC3E}">
        <p14:creationId xmlns:p14="http://schemas.microsoft.com/office/powerpoint/2010/main" val="4268738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 xmlns:a16="http://schemas.microsoft.com/office/drawing/2014/main" id="{5F255613-AAE8-4321-9EBA-89253DD450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0B1D9803-9ED1-1D40-9FDF-037BA373F9AC}"/>
              </a:ext>
            </a:extLst>
          </p:cNvPr>
          <p:cNvSpPr>
            <a:spLocks noGrp="1"/>
          </p:cNvSpPr>
          <p:nvPr>
            <p:ph type="title"/>
          </p:nvPr>
        </p:nvSpPr>
        <p:spPr>
          <a:xfrm>
            <a:off x="789571" y="350342"/>
            <a:ext cx="5393360" cy="1325563"/>
          </a:xfrm>
        </p:spPr>
        <p:txBody>
          <a:bodyPr>
            <a:normAutofit/>
          </a:bodyPr>
          <a:lstStyle/>
          <a:p>
            <a:r>
              <a:rPr lang="en-US" sz="2800"/>
              <a:t>Training the Final Year Family Medicine Residents in Palestine on Zoom</a:t>
            </a:r>
          </a:p>
        </p:txBody>
      </p:sp>
      <p:sp>
        <p:nvSpPr>
          <p:cNvPr id="36" name="Freeform: Shape 35">
            <a:extLst>
              <a:ext uri="{FF2B5EF4-FFF2-40B4-BE49-F238E27FC236}">
                <a16:creationId xmlns="" xmlns:a16="http://schemas.microsoft.com/office/drawing/2014/main" id="{5A3987B4-5CBA-4CB7-862B-56A9917A2D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706774" y="0"/>
            <a:ext cx="1290924" cy="700685"/>
          </a:xfrm>
          <a:custGeom>
            <a:avLst/>
            <a:gdLst>
              <a:gd name="connsiteX0" fmla="*/ 0 w 1290924"/>
              <a:gd name="connsiteY0" fmla="*/ 0 h 700685"/>
              <a:gd name="connsiteX1" fmla="*/ 125445 w 1290924"/>
              <a:gd name="connsiteY1" fmla="*/ 0 h 700685"/>
              <a:gd name="connsiteX2" fmla="*/ 125445 w 1290924"/>
              <a:gd name="connsiteY2" fmla="*/ 529211 h 700685"/>
              <a:gd name="connsiteX3" fmla="*/ 1040371 w 1290924"/>
              <a:gd name="connsiteY3" fmla="*/ 0 h 700685"/>
              <a:gd name="connsiteX4" fmla="*/ 1290924 w 1290924"/>
              <a:gd name="connsiteY4" fmla="*/ 0 h 700685"/>
              <a:gd name="connsiteX5" fmla="*/ 94085 w 1290924"/>
              <a:gd name="connsiteY5" fmla="*/ 692290 h 700685"/>
              <a:gd name="connsiteX6" fmla="*/ 62724 w 1290924"/>
              <a:gd name="connsiteY6" fmla="*/ 700685 h 700685"/>
              <a:gd name="connsiteX7" fmla="*/ 0 w 1290924"/>
              <a:gd name="connsiteY7" fmla="*/ 637963 h 70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924" h="700685">
                <a:moveTo>
                  <a:pt x="0" y="0"/>
                </a:moveTo>
                <a:lnTo>
                  <a:pt x="125445" y="0"/>
                </a:lnTo>
                <a:lnTo>
                  <a:pt x="125445" y="529211"/>
                </a:lnTo>
                <a:lnTo>
                  <a:pt x="1040371" y="0"/>
                </a:lnTo>
                <a:lnTo>
                  <a:pt x="1290924" y="0"/>
                </a:lnTo>
                <a:lnTo>
                  <a:pt x="94085" y="692290"/>
                </a:lnTo>
                <a:cubicBezTo>
                  <a:pt x="84551" y="697800"/>
                  <a:pt x="73733" y="700695"/>
                  <a:pt x="62724" y="700685"/>
                </a:cubicBezTo>
                <a:cubicBezTo>
                  <a:pt x="28082" y="700685"/>
                  <a:pt x="0" y="672604"/>
                  <a:pt x="0" y="637963"/>
                </a:cubicBezTo>
                <a:close/>
              </a:path>
            </a:pathLst>
          </a:custGeom>
          <a:solidFill>
            <a:schemeClr val="accent6"/>
          </a:solidFill>
          <a:ln w="9525" cap="flat">
            <a:noFill/>
            <a:prstDash val="solid"/>
            <a:miter/>
          </a:ln>
        </p:spPr>
        <p:txBody>
          <a:bodyPr wrap="square" rtlCol="0" anchor="ctr">
            <a:noAutofit/>
          </a:bodyPr>
          <a:lstStyle/>
          <a:p>
            <a:endParaRPr lang="en-US" dirty="0">
              <a:solidFill>
                <a:prstClr val="black"/>
              </a:solidFill>
            </a:endParaRPr>
          </a:p>
        </p:txBody>
      </p:sp>
      <p:sp>
        <p:nvSpPr>
          <p:cNvPr id="38" name="Freeform: Shape 37">
            <a:extLst>
              <a:ext uri="{FF2B5EF4-FFF2-40B4-BE49-F238E27FC236}">
                <a16:creationId xmlns="" xmlns:a16="http://schemas.microsoft.com/office/drawing/2014/main" id="{CB147A70-DC29-4DDF-A34C-2B82C6E229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800770" y="-702"/>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sp>
        <p:nvSpPr>
          <p:cNvPr id="3" name="Content Placeholder 2">
            <a:extLst>
              <a:ext uri="{FF2B5EF4-FFF2-40B4-BE49-F238E27FC236}">
                <a16:creationId xmlns="" xmlns:a16="http://schemas.microsoft.com/office/drawing/2014/main" id="{A4C0CF7E-5A3D-B94B-BB02-23803EC8D957}"/>
              </a:ext>
            </a:extLst>
          </p:cNvPr>
          <p:cNvSpPr>
            <a:spLocks noGrp="1"/>
          </p:cNvSpPr>
          <p:nvPr>
            <p:ph idx="1"/>
          </p:nvPr>
        </p:nvSpPr>
        <p:spPr>
          <a:xfrm>
            <a:off x="838200" y="1825625"/>
            <a:ext cx="5393361" cy="4351338"/>
          </a:xfrm>
        </p:spPr>
        <p:txBody>
          <a:bodyPr>
            <a:normAutofit/>
          </a:bodyPr>
          <a:lstStyle/>
          <a:p>
            <a:pPr marL="0" indent="0">
              <a:buNone/>
            </a:pPr>
            <a:r>
              <a:rPr lang="en-US" sz="1800" b="1" dirty="0"/>
              <a:t>Some of the Challenges to Training FM Residents in Palestine on Zoom compared to the UK:</a:t>
            </a:r>
          </a:p>
          <a:p>
            <a:pPr marL="0" indent="0">
              <a:buNone/>
            </a:pPr>
            <a:r>
              <a:rPr lang="en-US" sz="1800" dirty="0"/>
              <a:t>1/ Limitations in their FM clinics</a:t>
            </a:r>
          </a:p>
          <a:p>
            <a:r>
              <a:rPr lang="en-US" sz="1800" dirty="0"/>
              <a:t>Limited experience using international guidelines in managing chronic disease,</a:t>
            </a:r>
          </a:p>
          <a:p>
            <a:r>
              <a:rPr lang="en-US" sz="1800" dirty="0"/>
              <a:t>Only 5 minutes per patient (if they were lucky!)</a:t>
            </a:r>
          </a:p>
          <a:p>
            <a:r>
              <a:rPr lang="en-US" sz="1800" dirty="0"/>
              <a:t>No appointment system, </a:t>
            </a:r>
          </a:p>
          <a:p>
            <a:r>
              <a:rPr lang="en-US" sz="1800" dirty="0"/>
              <a:t>No Electronic Medical Record system, </a:t>
            </a:r>
          </a:p>
          <a:p>
            <a:r>
              <a:rPr lang="en-US" sz="1800" dirty="0"/>
              <a:t>No formal Continuity of Care</a:t>
            </a:r>
          </a:p>
          <a:p>
            <a:r>
              <a:rPr lang="en-US" sz="1800" dirty="0"/>
              <a:t>No prescribing formulary with in-depth prescribing advice on interactions, contra-indications </a:t>
            </a:r>
            <a:r>
              <a:rPr lang="en-US" sz="1800" dirty="0" err="1"/>
              <a:t>etc</a:t>
            </a:r>
            <a:r>
              <a:rPr lang="en-US" sz="1800" dirty="0"/>
              <a:t>, </a:t>
            </a:r>
          </a:p>
          <a:p>
            <a:r>
              <a:rPr lang="en-US" sz="1800" dirty="0"/>
              <a:t>The availability of expensive medicines was very limited </a:t>
            </a:r>
          </a:p>
        </p:txBody>
      </p:sp>
      <p:pic>
        <p:nvPicPr>
          <p:cNvPr id="11" name="Picture 10" descr="Diagram&#10;&#10;Description automatically generated">
            <a:extLst>
              <a:ext uri="{FF2B5EF4-FFF2-40B4-BE49-F238E27FC236}">
                <a16:creationId xmlns="" xmlns:a16="http://schemas.microsoft.com/office/drawing/2014/main" id="{42D73771-44E8-F44B-A825-749A307115B3}"/>
              </a:ext>
            </a:extLst>
          </p:cNvPr>
          <p:cNvPicPr>
            <a:picLocks noChangeAspect="1"/>
          </p:cNvPicPr>
          <p:nvPr/>
        </p:nvPicPr>
        <p:blipFill>
          <a:blip r:embed="rId2"/>
          <a:stretch>
            <a:fillRect/>
          </a:stretch>
        </p:blipFill>
        <p:spPr>
          <a:xfrm>
            <a:off x="6706774" y="880072"/>
            <a:ext cx="2092381" cy="2533423"/>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9" name="Picture 8" descr="A picture containing diagram&#10;&#10;Description automatically generated">
            <a:extLst>
              <a:ext uri="{FF2B5EF4-FFF2-40B4-BE49-F238E27FC236}">
                <a16:creationId xmlns="" xmlns:a16="http://schemas.microsoft.com/office/drawing/2014/main" id="{EFB046D1-ED96-8D4B-9A0B-1738ACB74EA8}"/>
              </a:ext>
            </a:extLst>
          </p:cNvPr>
          <p:cNvPicPr>
            <a:picLocks noChangeAspect="1"/>
          </p:cNvPicPr>
          <p:nvPr/>
        </p:nvPicPr>
        <p:blipFill>
          <a:blip r:embed="rId3"/>
          <a:stretch>
            <a:fillRect/>
          </a:stretch>
        </p:blipFill>
        <p:spPr>
          <a:xfrm>
            <a:off x="9479313" y="502697"/>
            <a:ext cx="2548728" cy="2535984"/>
          </a:xfrm>
          <a:custGeom>
            <a:avLst/>
            <a:gdLst/>
            <a:ahLst/>
            <a:cxnLst/>
            <a:rect l="l" t="t" r="r" b="b"/>
            <a:pathLst>
              <a:path w="2548728" h="2548728">
                <a:moveTo>
                  <a:pt x="107301" y="0"/>
                </a:moveTo>
                <a:lnTo>
                  <a:pt x="2441427" y="0"/>
                </a:lnTo>
                <a:cubicBezTo>
                  <a:pt x="2500688" y="0"/>
                  <a:pt x="2548728" y="48040"/>
                  <a:pt x="2548728" y="107301"/>
                </a:cubicBezTo>
                <a:lnTo>
                  <a:pt x="2548728" y="2441427"/>
                </a:lnTo>
                <a:cubicBezTo>
                  <a:pt x="2548728" y="2500688"/>
                  <a:pt x="2500688" y="2548728"/>
                  <a:pt x="2441427" y="2548728"/>
                </a:cubicBezTo>
                <a:lnTo>
                  <a:pt x="107301" y="2548728"/>
                </a:lnTo>
                <a:cubicBezTo>
                  <a:pt x="48040" y="2548728"/>
                  <a:pt x="0" y="2500688"/>
                  <a:pt x="0" y="2441427"/>
                </a:cubicBezTo>
                <a:lnTo>
                  <a:pt x="0" y="107301"/>
                </a:lnTo>
                <a:cubicBezTo>
                  <a:pt x="0" y="48040"/>
                  <a:pt x="48040" y="0"/>
                  <a:pt x="107301" y="0"/>
                </a:cubicBezTo>
                <a:close/>
              </a:path>
            </a:pathLst>
          </a:custGeom>
        </p:spPr>
      </p:pic>
      <p:pic>
        <p:nvPicPr>
          <p:cNvPr id="5" name="Picture 4" descr="A picture containing clipart&#10;&#10;Description automatically generated">
            <a:extLst>
              <a:ext uri="{FF2B5EF4-FFF2-40B4-BE49-F238E27FC236}">
                <a16:creationId xmlns="" xmlns:a16="http://schemas.microsoft.com/office/drawing/2014/main" id="{623FB48F-F2BB-F647-9991-47616F71E9CC}"/>
              </a:ext>
            </a:extLst>
          </p:cNvPr>
          <p:cNvPicPr>
            <a:picLocks noChangeAspect="1"/>
          </p:cNvPicPr>
          <p:nvPr/>
        </p:nvPicPr>
        <p:blipFill>
          <a:blip r:embed="rId4"/>
          <a:stretch>
            <a:fillRect/>
          </a:stretch>
        </p:blipFill>
        <p:spPr>
          <a:xfrm>
            <a:off x="6706774" y="4284172"/>
            <a:ext cx="2552700" cy="123288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7" name="Picture 6" descr="Text&#10;&#10;Description automatically generated with medium confidence">
            <a:extLst>
              <a:ext uri="{FF2B5EF4-FFF2-40B4-BE49-F238E27FC236}">
                <a16:creationId xmlns="" xmlns:a16="http://schemas.microsoft.com/office/drawing/2014/main" id="{0354D2FA-64B1-E048-96DF-235B1C517E90}"/>
              </a:ext>
            </a:extLst>
          </p:cNvPr>
          <p:cNvPicPr>
            <a:picLocks noChangeAspect="1"/>
          </p:cNvPicPr>
          <p:nvPr/>
        </p:nvPicPr>
        <p:blipFill>
          <a:blip r:embed="rId5"/>
          <a:stretch>
            <a:fillRect/>
          </a:stretch>
        </p:blipFill>
        <p:spPr>
          <a:xfrm>
            <a:off x="9473872" y="3212688"/>
            <a:ext cx="2412259" cy="25334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40" name="Freeform: Shape 39">
            <a:extLst>
              <a:ext uri="{FF2B5EF4-FFF2-40B4-BE49-F238E27FC236}">
                <a16:creationId xmlns="" xmlns:a16="http://schemas.microsoft.com/office/drawing/2014/main" id="{D1B80E9C-CF8A-440B-B8F5-54BF121BF4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64232" y="6356350"/>
            <a:ext cx="1211855"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42" name="Freeform: Shape 41">
            <a:extLst>
              <a:ext uri="{FF2B5EF4-FFF2-40B4-BE49-F238E27FC236}">
                <a16:creationId xmlns="" xmlns:a16="http://schemas.microsoft.com/office/drawing/2014/main" id="{F1FF25AD-D64E-45A0-B2D0-F4A6AB0926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195502">
            <a:off x="10118500" y="6009536"/>
            <a:ext cx="1702506" cy="951685"/>
          </a:xfrm>
          <a:custGeom>
            <a:avLst/>
            <a:gdLst>
              <a:gd name="connsiteX0" fmla="*/ 1585229 w 1702506"/>
              <a:gd name="connsiteY0" fmla="*/ 764759 h 951685"/>
              <a:gd name="connsiteX1" fmla="*/ 1623024 w 1702506"/>
              <a:gd name="connsiteY1" fmla="*/ 792810 h 951685"/>
              <a:gd name="connsiteX2" fmla="*/ 1702506 w 1702506"/>
              <a:gd name="connsiteY2" fmla="*/ 951685 h 951685"/>
              <a:gd name="connsiteX3" fmla="*/ 1551862 w 1702506"/>
              <a:gd name="connsiteY3" fmla="*/ 933877 h 951685"/>
              <a:gd name="connsiteX4" fmla="*/ 1513200 w 1702506"/>
              <a:gd name="connsiteY4" fmla="*/ 856627 h 951685"/>
              <a:gd name="connsiteX5" fmla="*/ 1538499 w 1702506"/>
              <a:gd name="connsiteY5" fmla="*/ 770415 h 951685"/>
              <a:gd name="connsiteX6" fmla="*/ 1585229 w 1702506"/>
              <a:gd name="connsiteY6" fmla="*/ 764759 h 951685"/>
              <a:gd name="connsiteX7" fmla="*/ 933455 w 1702506"/>
              <a:gd name="connsiteY7" fmla="*/ 161308 h 951685"/>
              <a:gd name="connsiteX8" fmla="*/ 957797 w 1702506"/>
              <a:gd name="connsiteY8" fmla="*/ 167970 h 951685"/>
              <a:gd name="connsiteX9" fmla="*/ 1286982 w 1702506"/>
              <a:gd name="connsiteY9" fmla="*/ 387616 h 951685"/>
              <a:gd name="connsiteX10" fmla="*/ 1293725 w 1702506"/>
              <a:gd name="connsiteY10" fmla="*/ 477075 h 951685"/>
              <a:gd name="connsiteX11" fmla="*/ 1245453 w 1702506"/>
              <a:gd name="connsiteY11" fmla="*/ 499154 h 951685"/>
              <a:gd name="connsiteX12" fmla="*/ 1245167 w 1702506"/>
              <a:gd name="connsiteY12" fmla="*/ 499154 h 951685"/>
              <a:gd name="connsiteX13" fmla="*/ 1203638 w 1702506"/>
              <a:gd name="connsiteY13" fmla="*/ 484104 h 951685"/>
              <a:gd name="connsiteX14" fmla="*/ 900647 w 1702506"/>
              <a:gd name="connsiteY14" fmla="*/ 281508 h 951685"/>
              <a:gd name="connsiteX15" fmla="*/ 872454 w 1702506"/>
              <a:gd name="connsiteY15" fmla="*/ 196164 h 951685"/>
              <a:gd name="connsiteX16" fmla="*/ 933455 w 1702506"/>
              <a:gd name="connsiteY16" fmla="*/ 161308 h 951685"/>
              <a:gd name="connsiteX17" fmla="*/ 454020 w 1702506"/>
              <a:gd name="connsiteY17" fmla="*/ 13474 h 951685"/>
              <a:gd name="connsiteX18" fmla="*/ 477919 w 1702506"/>
              <a:gd name="connsiteY18" fmla="*/ 21437 h 951685"/>
              <a:gd name="connsiteX19" fmla="*/ 509236 w 1702506"/>
              <a:gd name="connsiteY19" fmla="*/ 84182 h 951685"/>
              <a:gd name="connsiteX20" fmla="*/ 445829 w 1702506"/>
              <a:gd name="connsiteY20" fmla="*/ 139871 h 951685"/>
              <a:gd name="connsiteX21" fmla="*/ 437447 w 1702506"/>
              <a:gd name="connsiteY21" fmla="*/ 139395 h 951685"/>
              <a:gd name="connsiteX22" fmla="*/ 73211 w 1702506"/>
              <a:gd name="connsiteY22" fmla="*/ 137204 h 951685"/>
              <a:gd name="connsiteX23" fmla="*/ 749 w 1702506"/>
              <a:gd name="connsiteY23" fmla="*/ 84082 h 951685"/>
              <a:gd name="connsiteX24" fmla="*/ 53871 w 1702506"/>
              <a:gd name="connsiteY24" fmla="*/ 11621 h 951685"/>
              <a:gd name="connsiteX25" fmla="*/ 58352 w 1702506"/>
              <a:gd name="connsiteY25" fmla="*/ 11093 h 951685"/>
              <a:gd name="connsiteX26" fmla="*/ 454020 w 1702506"/>
              <a:gd name="connsiteY26" fmla="*/ 13474 h 95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02506" h="951685">
                <a:moveTo>
                  <a:pt x="1585229" y="764759"/>
                </a:moveTo>
                <a:cubicBezTo>
                  <a:pt x="1600438" y="768789"/>
                  <a:pt x="1614156" y="778436"/>
                  <a:pt x="1623024" y="792810"/>
                </a:cubicBezTo>
                <a:lnTo>
                  <a:pt x="1702506" y="951685"/>
                </a:lnTo>
                <a:lnTo>
                  <a:pt x="1551862" y="933877"/>
                </a:lnTo>
                <a:lnTo>
                  <a:pt x="1513200" y="856627"/>
                </a:lnTo>
                <a:cubicBezTo>
                  <a:pt x="1496379" y="825834"/>
                  <a:pt x="1507704" y="787236"/>
                  <a:pt x="1538499" y="770415"/>
                </a:cubicBezTo>
                <a:cubicBezTo>
                  <a:pt x="1553325" y="762319"/>
                  <a:pt x="1570022" y="760730"/>
                  <a:pt x="1585229" y="764759"/>
                </a:cubicBezTo>
                <a:close/>
                <a:moveTo>
                  <a:pt x="933455" y="161308"/>
                </a:moveTo>
                <a:cubicBezTo>
                  <a:pt x="941692" y="161855"/>
                  <a:pt x="949960"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endParaRPr lang="en-US">
              <a:solidFill>
                <a:prstClr val="black"/>
              </a:solidFill>
            </a:endParaRPr>
          </a:p>
        </p:txBody>
      </p:sp>
    </p:spTree>
    <p:extLst>
      <p:ext uri="{BB962C8B-B14F-4D97-AF65-F5344CB8AC3E}">
        <p14:creationId xmlns:p14="http://schemas.microsoft.com/office/powerpoint/2010/main" val="103294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4">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 xmlns:a16="http://schemas.microsoft.com/office/drawing/2014/main" id="{EC1DCB83-33A8-4149-9552-F4036AF68567}"/>
              </a:ext>
            </a:extLst>
          </p:cNvPr>
          <p:cNvSpPr>
            <a:spLocks noGrp="1"/>
          </p:cNvSpPr>
          <p:nvPr>
            <p:ph type="title"/>
          </p:nvPr>
        </p:nvSpPr>
        <p:spPr>
          <a:xfrm>
            <a:off x="643467" y="321734"/>
            <a:ext cx="4970877" cy="1135737"/>
          </a:xfrm>
        </p:spPr>
        <p:txBody>
          <a:bodyPr>
            <a:normAutofit/>
          </a:bodyPr>
          <a:lstStyle/>
          <a:p>
            <a:r>
              <a:rPr lang="en-US" sz="2500"/>
              <a:t>Training the Final Year Family Medicine Residents in Palestine on Zoom</a:t>
            </a:r>
          </a:p>
        </p:txBody>
      </p:sp>
      <p:sp>
        <p:nvSpPr>
          <p:cNvPr id="3" name="Content Placeholder 2">
            <a:extLst>
              <a:ext uri="{FF2B5EF4-FFF2-40B4-BE49-F238E27FC236}">
                <a16:creationId xmlns="" xmlns:a16="http://schemas.microsoft.com/office/drawing/2014/main" id="{B8BD4D29-E32C-D14E-9D51-D67B0D0155D1}"/>
              </a:ext>
            </a:extLst>
          </p:cNvPr>
          <p:cNvSpPr>
            <a:spLocks noGrp="1"/>
          </p:cNvSpPr>
          <p:nvPr>
            <p:ph idx="1"/>
          </p:nvPr>
        </p:nvSpPr>
        <p:spPr>
          <a:xfrm>
            <a:off x="763694" y="1595904"/>
            <a:ext cx="5462074" cy="4852197"/>
          </a:xfrm>
        </p:spPr>
        <p:txBody>
          <a:bodyPr>
            <a:normAutofit/>
          </a:bodyPr>
          <a:lstStyle/>
          <a:p>
            <a:pPr marL="0" indent="0">
              <a:buNone/>
            </a:pPr>
            <a:r>
              <a:rPr lang="en-US" sz="1400" b="1" dirty="0"/>
              <a:t>Some Differences between Training FM Residents in Palestine compared to the UK:</a:t>
            </a:r>
          </a:p>
          <a:p>
            <a:pPr marL="0" indent="0">
              <a:buNone/>
            </a:pPr>
            <a:endParaRPr lang="en-US" sz="1400" dirty="0"/>
          </a:p>
          <a:p>
            <a:pPr marL="0" indent="0">
              <a:buNone/>
            </a:pPr>
            <a:r>
              <a:rPr lang="en-US" sz="1400" dirty="0"/>
              <a:t>2/ Limitations of equipment</a:t>
            </a:r>
          </a:p>
          <a:p>
            <a:r>
              <a:rPr lang="en-US" sz="1400" dirty="0"/>
              <a:t>Variable quality of phones to access internet </a:t>
            </a:r>
          </a:p>
          <a:p>
            <a:r>
              <a:rPr lang="en-US" sz="1400" dirty="0"/>
              <a:t>Very unreliable internet</a:t>
            </a:r>
          </a:p>
          <a:p>
            <a:r>
              <a:rPr lang="en-US" sz="1400" dirty="0"/>
              <a:t>Bandwidth was limited so some residents could only use audio </a:t>
            </a:r>
          </a:p>
          <a:p>
            <a:r>
              <a:rPr lang="en-US" sz="1400" dirty="0"/>
              <a:t>Electricity was unreliable.</a:t>
            </a:r>
          </a:p>
          <a:p>
            <a:pPr marL="0" indent="0">
              <a:buNone/>
            </a:pPr>
            <a:r>
              <a:rPr lang="en-US" sz="1400" dirty="0"/>
              <a:t>3/ Competing demands </a:t>
            </a:r>
          </a:p>
          <a:p>
            <a:r>
              <a:rPr lang="en-US" sz="1400" dirty="0"/>
              <a:t>They tended to do the tutorials in their own time </a:t>
            </a:r>
          </a:p>
          <a:p>
            <a:pPr lvl="1"/>
            <a:r>
              <a:rPr lang="en-US" sz="1400" dirty="0"/>
              <a:t>For example,  at home with young children</a:t>
            </a:r>
          </a:p>
          <a:p>
            <a:r>
              <a:rPr lang="en-US" sz="1400" dirty="0"/>
              <a:t>Covid clinics </a:t>
            </a:r>
          </a:p>
          <a:p>
            <a:pPr marL="0" indent="0">
              <a:buNone/>
            </a:pPr>
            <a:r>
              <a:rPr lang="en-US" sz="1400" dirty="0"/>
              <a:t>4/ Language Barriers </a:t>
            </a:r>
          </a:p>
        </p:txBody>
      </p:sp>
      <p:pic>
        <p:nvPicPr>
          <p:cNvPr id="7" name="Picture 6" descr="A picture containing clipart&#10;&#10;Description automatically generated">
            <a:extLst>
              <a:ext uri="{FF2B5EF4-FFF2-40B4-BE49-F238E27FC236}">
                <a16:creationId xmlns="" xmlns:a16="http://schemas.microsoft.com/office/drawing/2014/main" id="{B6F17EA4-23CC-BC44-A195-6749E33DB0A9}"/>
              </a:ext>
            </a:extLst>
          </p:cNvPr>
          <p:cNvPicPr>
            <a:picLocks noChangeAspect="1"/>
          </p:cNvPicPr>
          <p:nvPr/>
        </p:nvPicPr>
        <p:blipFill>
          <a:blip r:embed="rId3"/>
          <a:stretch>
            <a:fillRect/>
          </a:stretch>
        </p:blipFill>
        <p:spPr>
          <a:xfrm>
            <a:off x="6443161" y="677923"/>
            <a:ext cx="2362172" cy="2289649"/>
          </a:xfrm>
          <a:prstGeom prst="rect">
            <a:avLst/>
          </a:prstGeom>
        </p:spPr>
      </p:pic>
      <p:grpSp>
        <p:nvGrpSpPr>
          <p:cNvPr id="38" name="Group 26">
            <a:extLst>
              <a:ext uri="{FF2B5EF4-FFF2-40B4-BE49-F238E27FC236}">
                <a16:creationId xmlns="" xmlns:a16="http://schemas.microsoft.com/office/drawing/2014/main" id="{07EAA094-9CF6-4695-958A-33D9BCAA94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123132" y="713128"/>
            <a:ext cx="1068867" cy="2126625"/>
            <a:chOff x="10918968" y="713127"/>
            <a:chExt cx="1273032" cy="2532832"/>
          </a:xfrm>
        </p:grpSpPr>
        <p:sp>
          <p:nvSpPr>
            <p:cNvPr id="39" name="Rectangle 27">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Isosceles Triangle 28">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1" name="Isosceles Triangle 30">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32">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descr="Diagram&#10;&#10;Description automatically generated">
            <a:extLst>
              <a:ext uri="{FF2B5EF4-FFF2-40B4-BE49-F238E27FC236}">
                <a16:creationId xmlns="" xmlns:a16="http://schemas.microsoft.com/office/drawing/2014/main" id="{B3DFFA9F-DE90-B040-88AD-97425621284B}"/>
              </a:ext>
            </a:extLst>
          </p:cNvPr>
          <p:cNvPicPr>
            <a:picLocks noChangeAspect="1"/>
          </p:cNvPicPr>
          <p:nvPr/>
        </p:nvPicPr>
        <p:blipFill>
          <a:blip r:embed="rId4"/>
          <a:stretch>
            <a:fillRect/>
          </a:stretch>
        </p:blipFill>
        <p:spPr>
          <a:xfrm>
            <a:off x="5838728" y="3825687"/>
            <a:ext cx="3370155" cy="2447527"/>
          </a:xfrm>
          <a:prstGeom prst="rect">
            <a:avLst/>
          </a:prstGeom>
        </p:spPr>
      </p:pic>
      <p:pic>
        <p:nvPicPr>
          <p:cNvPr id="11" name="Picture 10" descr="Icon&#10;&#10;Description automatically generated">
            <a:extLst>
              <a:ext uri="{FF2B5EF4-FFF2-40B4-BE49-F238E27FC236}">
                <a16:creationId xmlns="" xmlns:a16="http://schemas.microsoft.com/office/drawing/2014/main" id="{D315D995-3A75-2042-B053-930B7534A288}"/>
              </a:ext>
            </a:extLst>
          </p:cNvPr>
          <p:cNvPicPr>
            <a:picLocks noChangeAspect="1"/>
          </p:cNvPicPr>
          <p:nvPr/>
        </p:nvPicPr>
        <p:blipFill>
          <a:blip r:embed="rId5"/>
          <a:stretch>
            <a:fillRect/>
          </a:stretch>
        </p:blipFill>
        <p:spPr>
          <a:xfrm>
            <a:off x="9022726" y="2839751"/>
            <a:ext cx="2477000" cy="3380073"/>
          </a:xfrm>
          <a:prstGeom prst="rect">
            <a:avLst/>
          </a:prstGeom>
        </p:spPr>
      </p:pic>
    </p:spTree>
    <p:extLst>
      <p:ext uri="{BB962C8B-B14F-4D97-AF65-F5344CB8AC3E}">
        <p14:creationId xmlns:p14="http://schemas.microsoft.com/office/powerpoint/2010/main" val="2039079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Team</a:t>
            </a:r>
          </a:p>
        </p:txBody>
      </p:sp>
      <p:sp>
        <p:nvSpPr>
          <p:cNvPr id="3" name="Content Placeholder 2"/>
          <p:cNvSpPr>
            <a:spLocks noGrp="1"/>
          </p:cNvSpPr>
          <p:nvPr>
            <p:ph idx="1"/>
          </p:nvPr>
        </p:nvSpPr>
        <p:spPr/>
        <p:txBody>
          <a:bodyPr>
            <a:normAutofit fontScale="92500" lnSpcReduction="10000"/>
          </a:bodyPr>
          <a:lstStyle/>
          <a:p>
            <a:r>
              <a:rPr lang="en-US" dirty="0"/>
              <a:t>Dr. Lubna Al-Saudi, FMS, Nablus Palestine</a:t>
            </a:r>
          </a:p>
          <a:p>
            <a:pPr lvl="1"/>
            <a:r>
              <a:rPr lang="en-US" dirty="0"/>
              <a:t>Head of Family + Community Medicine Department and Director of FM residency at An-Najah National University in Nablus, Palestine</a:t>
            </a:r>
          </a:p>
          <a:p>
            <a:r>
              <a:rPr lang="en-US" dirty="0"/>
              <a:t>Dr. Benjamin Colton, FM, UC Irvine FM residency</a:t>
            </a:r>
          </a:p>
          <a:p>
            <a:pPr lvl="1"/>
            <a:r>
              <a:rPr lang="en-US" dirty="0"/>
              <a:t>Moved family to teach at Hashemite </a:t>
            </a:r>
            <a:r>
              <a:rPr lang="en-US" dirty="0" err="1"/>
              <a:t>Univ</a:t>
            </a:r>
            <a:r>
              <a:rPr lang="en-US" dirty="0"/>
              <a:t> in Jordan in 2014</a:t>
            </a:r>
          </a:p>
          <a:p>
            <a:r>
              <a:rPr lang="en-US" dirty="0"/>
              <a:t>Dr. Ann Smalldridge, GP, UK, Trainer</a:t>
            </a:r>
          </a:p>
          <a:p>
            <a:pPr lvl="1"/>
            <a:r>
              <a:rPr lang="en-US" dirty="0"/>
              <a:t>36 years practice in Manchester, retired, trains refugee doctors in the UK</a:t>
            </a:r>
          </a:p>
          <a:p>
            <a:r>
              <a:rPr lang="en-US" dirty="0"/>
              <a:t>Dr. Nicki Spicer, GP, UK, Trainer</a:t>
            </a:r>
          </a:p>
          <a:p>
            <a:pPr lvl="1"/>
            <a:r>
              <a:rPr lang="en-US" dirty="0"/>
              <a:t>35 years practice in Devon, retired </a:t>
            </a:r>
          </a:p>
          <a:p>
            <a:r>
              <a:rPr lang="en-US" dirty="0"/>
              <a:t>Dr. Therese Zink, FM, (MN, Ohio, RI) </a:t>
            </a:r>
          </a:p>
          <a:p>
            <a:pPr lvl="1"/>
            <a:r>
              <a:rPr lang="en-US" dirty="0"/>
              <a:t>US Fulbright Scholar 2019-2021</a:t>
            </a:r>
          </a:p>
        </p:txBody>
      </p:sp>
      <p:sp>
        <p:nvSpPr>
          <p:cNvPr id="4" name="Slide Number Placeholder 3"/>
          <p:cNvSpPr>
            <a:spLocks noGrp="1"/>
          </p:cNvSpPr>
          <p:nvPr>
            <p:ph type="sldNum" sz="quarter" idx="10"/>
          </p:nvPr>
        </p:nvSpPr>
        <p:spPr/>
        <p:txBody>
          <a:bodyPr/>
          <a:lstStyle/>
          <a:p>
            <a:fld id="{AC38F574-C4C0-48B1-B81D-85833E98F04F}" type="slidenum">
              <a:rPr lang="en-US" smtClean="0"/>
              <a:pPr/>
              <a:t>2</a:t>
            </a:fld>
            <a:endParaRPr lang="en-US" dirty="0"/>
          </a:p>
        </p:txBody>
      </p:sp>
    </p:spTree>
    <p:extLst>
      <p:ext uri="{BB962C8B-B14F-4D97-AF65-F5344CB8AC3E}">
        <p14:creationId xmlns:p14="http://schemas.microsoft.com/office/powerpoint/2010/main" val="1322323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B0306C5E-1A43-C748-8E3D-A17D2886049F}"/>
              </a:ext>
            </a:extLst>
          </p:cNvPr>
          <p:cNvSpPr>
            <a:spLocks noGrp="1"/>
          </p:cNvSpPr>
          <p:nvPr>
            <p:ph type="title"/>
          </p:nvPr>
        </p:nvSpPr>
        <p:spPr>
          <a:xfrm>
            <a:off x="572493" y="238539"/>
            <a:ext cx="11018520" cy="1434415"/>
          </a:xfrm>
        </p:spPr>
        <p:txBody>
          <a:bodyPr anchor="b">
            <a:normAutofit/>
          </a:bodyPr>
          <a:lstStyle/>
          <a:p>
            <a:r>
              <a:rPr lang="en-US" sz="4600" dirty="0"/>
              <a:t>Training the Final Year Family Medicine Residents in Palestine on Zoom</a:t>
            </a:r>
          </a:p>
        </p:txBody>
      </p:sp>
      <p:sp>
        <p:nvSpPr>
          <p:cNvPr id="27" name="sketchy line">
            <a:extLst>
              <a:ext uri="{FF2B5EF4-FFF2-40B4-BE49-F238E27FC236}">
                <a16:creationId xmlns=""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a:extLst>
              <a:ext uri="{FF2B5EF4-FFF2-40B4-BE49-F238E27FC236}">
                <a16:creationId xmlns="" xmlns:a16="http://schemas.microsoft.com/office/drawing/2014/main" id="{1A0C6A60-E432-434D-9726-4C065A9DDE34}"/>
              </a:ext>
            </a:extLst>
          </p:cNvPr>
          <p:cNvSpPr>
            <a:spLocks noGrp="1"/>
          </p:cNvSpPr>
          <p:nvPr>
            <p:ph idx="1"/>
          </p:nvPr>
        </p:nvSpPr>
        <p:spPr>
          <a:xfrm>
            <a:off x="694944" y="2071316"/>
            <a:ext cx="8340568" cy="4529856"/>
          </a:xfrm>
        </p:spPr>
        <p:txBody>
          <a:bodyPr anchor="t">
            <a:normAutofit fontScale="32500" lnSpcReduction="20000"/>
          </a:bodyPr>
          <a:lstStyle/>
          <a:p>
            <a:pPr marL="0" indent="0">
              <a:buNone/>
            </a:pPr>
            <a:endParaRPr lang="en-US" sz="700" dirty="0"/>
          </a:p>
          <a:p>
            <a:pPr marL="0" indent="0" algn="ctr">
              <a:buNone/>
            </a:pPr>
            <a:r>
              <a:rPr lang="en-US" sz="3800" b="1" dirty="0"/>
              <a:t>Overcoming Challenges</a:t>
            </a:r>
          </a:p>
          <a:p>
            <a:pPr algn="ctr"/>
            <a:r>
              <a:rPr lang="en-US" sz="3500" u="sng" dirty="0"/>
              <a:t>Resistance to sharing difficulties </a:t>
            </a:r>
          </a:p>
          <a:p>
            <a:pPr marL="0" indent="0" algn="ctr">
              <a:buNone/>
            </a:pPr>
            <a:r>
              <a:rPr lang="en-US" sz="3500" dirty="0"/>
              <a:t>The residents preferred to present a case where things had gone well</a:t>
            </a:r>
          </a:p>
          <a:p>
            <a:pPr marL="0" indent="0" algn="ctr">
              <a:buNone/>
            </a:pPr>
            <a:r>
              <a:rPr lang="en-US" sz="3500" dirty="0"/>
              <a:t>We  added our own cases where things had not gone well  to encourage them to share their own cases</a:t>
            </a:r>
          </a:p>
          <a:p>
            <a:pPr marL="0" indent="0" algn="ctr">
              <a:buNone/>
            </a:pPr>
            <a:r>
              <a:rPr lang="en-US" sz="3500" dirty="0"/>
              <a:t>We explored “What ifs”</a:t>
            </a:r>
          </a:p>
          <a:p>
            <a:pPr marL="0" indent="0" algn="ctr">
              <a:buNone/>
            </a:pPr>
            <a:endParaRPr lang="en-US" sz="3500" dirty="0"/>
          </a:p>
          <a:p>
            <a:pPr algn="ctr"/>
            <a:r>
              <a:rPr lang="en-US" sz="3500" u="sng" dirty="0"/>
              <a:t>Not enough time</a:t>
            </a:r>
          </a:p>
          <a:p>
            <a:pPr marL="0" indent="0" algn="ctr">
              <a:buNone/>
            </a:pPr>
            <a:r>
              <a:rPr lang="en-US" sz="3500" dirty="0"/>
              <a:t>We suggested choosing one case a week to do a detailed consultation and bringing back the patient for a </a:t>
            </a:r>
          </a:p>
          <a:p>
            <a:pPr marL="0" indent="0" algn="ctr">
              <a:buNone/>
            </a:pPr>
            <a:r>
              <a:rPr lang="en-US" sz="3500" dirty="0"/>
              <a:t>15-minute slot </a:t>
            </a:r>
          </a:p>
          <a:p>
            <a:pPr marL="0" indent="0" algn="ctr">
              <a:buNone/>
            </a:pPr>
            <a:r>
              <a:rPr lang="en-US" sz="3500" dirty="0"/>
              <a:t>either at the beginning or the end of a session when there is less time pressure</a:t>
            </a:r>
          </a:p>
          <a:p>
            <a:pPr marL="0" indent="0" algn="ctr">
              <a:buNone/>
            </a:pPr>
            <a:endParaRPr lang="en-US" sz="3500" dirty="0"/>
          </a:p>
          <a:p>
            <a:pPr algn="ctr"/>
            <a:r>
              <a:rPr lang="en-US" sz="3500" u="sng" dirty="0"/>
              <a:t>Empathy with the context </a:t>
            </a:r>
          </a:p>
          <a:p>
            <a:pPr marL="0" indent="0" algn="ctr">
              <a:buNone/>
            </a:pPr>
            <a:r>
              <a:rPr lang="en-US" sz="3500" dirty="0"/>
              <a:t>No continuity of care, </a:t>
            </a:r>
          </a:p>
          <a:p>
            <a:pPr marL="0" indent="0" algn="ctr">
              <a:buNone/>
            </a:pPr>
            <a:r>
              <a:rPr lang="en-US" sz="3500" dirty="0"/>
              <a:t>Tests too expensive for the patient to afford </a:t>
            </a:r>
          </a:p>
          <a:p>
            <a:pPr marL="0" indent="0" algn="ctr">
              <a:buNone/>
            </a:pPr>
            <a:r>
              <a:rPr lang="en-US" sz="3500" dirty="0"/>
              <a:t>We put forward practical suggestions, for example keeping a notebook </a:t>
            </a:r>
          </a:p>
          <a:p>
            <a:pPr marL="0" indent="0" algn="ctr">
              <a:buNone/>
            </a:pPr>
            <a:endParaRPr lang="en-US" sz="3500" dirty="0"/>
          </a:p>
          <a:p>
            <a:pPr algn="ctr"/>
            <a:r>
              <a:rPr lang="en-US" sz="3500" u="sng" dirty="0"/>
              <a:t>Support for the vision of how it could be</a:t>
            </a:r>
          </a:p>
          <a:p>
            <a:pPr marL="0" indent="0" algn="ctr">
              <a:buNone/>
            </a:pPr>
            <a:r>
              <a:rPr lang="en-US" sz="3500" dirty="0"/>
              <a:t>Small steps. Motivation - Improve doctor and patient satisfaction </a:t>
            </a:r>
            <a:endParaRPr lang="en-US" sz="3500" b="1" dirty="0"/>
          </a:p>
          <a:p>
            <a:endParaRPr lang="en-US" sz="700" dirty="0"/>
          </a:p>
        </p:txBody>
      </p:sp>
      <p:pic>
        <p:nvPicPr>
          <p:cNvPr id="5" name="Picture 4" descr="A picture containing text, outdoor object&#10;&#10;Description automatically generated">
            <a:extLst>
              <a:ext uri="{FF2B5EF4-FFF2-40B4-BE49-F238E27FC236}">
                <a16:creationId xmlns="" xmlns:a16="http://schemas.microsoft.com/office/drawing/2014/main" id="{4582F54D-A632-E545-9808-536EFE96C4F9}"/>
              </a:ext>
            </a:extLst>
          </p:cNvPr>
          <p:cNvPicPr>
            <a:picLocks noChangeAspect="1"/>
          </p:cNvPicPr>
          <p:nvPr/>
        </p:nvPicPr>
        <p:blipFill rotWithShape="1">
          <a:blip r:embed="rId2"/>
          <a:srcRect t="3480"/>
          <a:stretch/>
        </p:blipFill>
        <p:spPr>
          <a:xfrm>
            <a:off x="8364756" y="2093976"/>
            <a:ext cx="3251965" cy="3831336"/>
          </a:xfrm>
          <a:prstGeom prst="rect">
            <a:avLst/>
          </a:prstGeom>
        </p:spPr>
      </p:pic>
    </p:spTree>
    <p:extLst>
      <p:ext uri="{BB962C8B-B14F-4D97-AF65-F5344CB8AC3E}">
        <p14:creationId xmlns:p14="http://schemas.microsoft.com/office/powerpoint/2010/main" val="3447927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9" name="Rectangle 18">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Freeform: Shape 26">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29" name="Rectangle 28">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C90FC98E-6B08-5446-8F1F-2F99D5692CE3}"/>
              </a:ext>
            </a:extLst>
          </p:cNvPr>
          <p:cNvSpPr>
            <a:spLocks noGrp="1"/>
          </p:cNvSpPr>
          <p:nvPr>
            <p:ph type="title"/>
          </p:nvPr>
        </p:nvSpPr>
        <p:spPr>
          <a:xfrm>
            <a:off x="466722" y="586855"/>
            <a:ext cx="3201366" cy="4667897"/>
          </a:xfrm>
        </p:spPr>
        <p:txBody>
          <a:bodyPr anchor="b">
            <a:noAutofit/>
          </a:bodyPr>
          <a:lstStyle/>
          <a:p>
            <a:pPr algn="r"/>
            <a:r>
              <a:rPr lang="en-US" sz="4000" dirty="0">
                <a:solidFill>
                  <a:srgbClr val="FFFFFF"/>
                </a:solidFill>
              </a:rPr>
              <a:t>Training the </a:t>
            </a:r>
            <a:br>
              <a:rPr lang="en-US" sz="4000" dirty="0">
                <a:solidFill>
                  <a:srgbClr val="FFFFFF"/>
                </a:solidFill>
              </a:rPr>
            </a:br>
            <a:r>
              <a:rPr lang="en-US" sz="4000" dirty="0">
                <a:solidFill>
                  <a:srgbClr val="FFFFFF"/>
                </a:solidFill>
              </a:rPr>
              <a:t>Final Year Family Medicine Residents in Palestine on Zoom</a:t>
            </a:r>
          </a:p>
        </p:txBody>
      </p:sp>
      <p:sp>
        <p:nvSpPr>
          <p:cNvPr id="3" name="Content Placeholder 2">
            <a:extLst>
              <a:ext uri="{FF2B5EF4-FFF2-40B4-BE49-F238E27FC236}">
                <a16:creationId xmlns="" xmlns:a16="http://schemas.microsoft.com/office/drawing/2014/main" id="{137C8F39-C27B-F94A-9B68-DEE24D7FC347}"/>
              </a:ext>
            </a:extLst>
          </p:cNvPr>
          <p:cNvSpPr>
            <a:spLocks noGrp="1"/>
          </p:cNvSpPr>
          <p:nvPr>
            <p:ph idx="1"/>
          </p:nvPr>
        </p:nvSpPr>
        <p:spPr>
          <a:xfrm>
            <a:off x="4693921" y="649480"/>
            <a:ext cx="6671686" cy="5546047"/>
          </a:xfrm>
        </p:spPr>
        <p:txBody>
          <a:bodyPr anchor="ctr">
            <a:normAutofit/>
          </a:bodyPr>
          <a:lstStyle/>
          <a:p>
            <a:pPr marL="0" indent="0" algn="ctr">
              <a:buNone/>
            </a:pPr>
            <a:r>
              <a:rPr lang="en-US" sz="2000" b="1" dirty="0"/>
              <a:t>What did we Do? </a:t>
            </a:r>
          </a:p>
          <a:p>
            <a:pPr>
              <a:buFont typeface="Wingdings" pitchFamily="2" charset="2"/>
              <a:buChar char="Ø"/>
            </a:pPr>
            <a:r>
              <a:rPr lang="en-US" sz="2400" dirty="0"/>
              <a:t>We set up a WhatsApp Group for the residents.</a:t>
            </a:r>
          </a:p>
          <a:p>
            <a:pPr>
              <a:buFont typeface="Wingdings" pitchFamily="2" charset="2"/>
              <a:buChar char="Ø"/>
            </a:pPr>
            <a:r>
              <a:rPr lang="en-US" sz="2400" dirty="0"/>
              <a:t>We used Case Discussions to develop:</a:t>
            </a:r>
          </a:p>
          <a:p>
            <a:pPr lvl="1">
              <a:buFont typeface="Wingdings" pitchFamily="2" charset="2"/>
              <a:buChar char="Ø"/>
            </a:pPr>
            <a:r>
              <a:rPr lang="en-US" b="1" dirty="0"/>
              <a:t>Stage 1 – Core Principles of Family Medicine </a:t>
            </a:r>
          </a:p>
          <a:p>
            <a:pPr lvl="1">
              <a:buFont typeface="Wingdings" pitchFamily="2" charset="2"/>
              <a:buChar char="Ø"/>
            </a:pPr>
            <a:r>
              <a:rPr lang="en-US" b="1" dirty="0"/>
              <a:t>Stage 2 - Resident Directed Learning </a:t>
            </a:r>
          </a:p>
          <a:p>
            <a:pPr lvl="1">
              <a:buFont typeface="Wingdings" pitchFamily="2" charset="2"/>
              <a:buChar char="Ø"/>
            </a:pPr>
            <a:r>
              <a:rPr lang="en-US" b="1" dirty="0"/>
              <a:t>Stage 3 – The Residents as Facilitators</a:t>
            </a:r>
          </a:p>
          <a:p>
            <a:pPr lvl="1">
              <a:buFont typeface="Wingdings" pitchFamily="2" charset="2"/>
              <a:buChar char="Ø"/>
            </a:pPr>
            <a:r>
              <a:rPr lang="en-US" b="1" dirty="0"/>
              <a:t>Stage 4 - Consolidating the learning </a:t>
            </a:r>
          </a:p>
          <a:p>
            <a:r>
              <a:rPr lang="en-US" sz="2400" dirty="0"/>
              <a:t>Clinical skills practice for the exam. </a:t>
            </a:r>
          </a:p>
        </p:txBody>
      </p:sp>
    </p:spTree>
    <p:extLst>
      <p:ext uri="{BB962C8B-B14F-4D97-AF65-F5344CB8AC3E}">
        <p14:creationId xmlns:p14="http://schemas.microsoft.com/office/powerpoint/2010/main" val="2727579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3">
            <a:extLst>
              <a:ext uri="{FF2B5EF4-FFF2-40B4-BE49-F238E27FC236}">
                <a16:creationId xmlns=""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22B07ABB-E150-914D-9731-37AC3DF2689F}"/>
              </a:ext>
            </a:extLst>
          </p:cNvPr>
          <p:cNvSpPr>
            <a:spLocks noGrp="1"/>
          </p:cNvSpPr>
          <p:nvPr>
            <p:ph type="title"/>
          </p:nvPr>
        </p:nvSpPr>
        <p:spPr>
          <a:xfrm>
            <a:off x="630936" y="457820"/>
            <a:ext cx="7098792" cy="846724"/>
          </a:xfrm>
        </p:spPr>
        <p:txBody>
          <a:bodyPr anchor="b">
            <a:normAutofit fontScale="90000"/>
          </a:bodyPr>
          <a:lstStyle/>
          <a:p>
            <a:pPr algn="ctr"/>
            <a:r>
              <a:rPr lang="en-US" sz="3000" dirty="0"/>
              <a:t>Training the Final Year Family Medicine Residents in Palestine on Zoom</a:t>
            </a:r>
          </a:p>
        </p:txBody>
      </p:sp>
      <p:sp>
        <p:nvSpPr>
          <p:cNvPr id="36" name="sketch line">
            <a:extLst>
              <a:ext uri="{FF2B5EF4-FFF2-40B4-BE49-F238E27FC236}">
                <a16:creationId xmlns="" xmlns:a16="http://schemas.microsoft.com/office/drawing/2014/main" id="{71877DBC-BB60-40F0-AC93-2ACDBAAE60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a:extLst>
              <a:ext uri="{FF2B5EF4-FFF2-40B4-BE49-F238E27FC236}">
                <a16:creationId xmlns="" xmlns:a16="http://schemas.microsoft.com/office/drawing/2014/main" id="{8840F948-BB15-7242-9558-F0393E459F67}"/>
              </a:ext>
            </a:extLst>
          </p:cNvPr>
          <p:cNvSpPr>
            <a:spLocks noGrp="1"/>
          </p:cNvSpPr>
          <p:nvPr>
            <p:ph idx="1"/>
          </p:nvPr>
        </p:nvSpPr>
        <p:spPr>
          <a:xfrm>
            <a:off x="630936" y="1646540"/>
            <a:ext cx="5691098" cy="4571380"/>
          </a:xfrm>
        </p:spPr>
        <p:txBody>
          <a:bodyPr anchor="t">
            <a:normAutofit lnSpcReduction="10000"/>
          </a:bodyPr>
          <a:lstStyle/>
          <a:p>
            <a:pPr marL="0" indent="0" algn="ctr">
              <a:buNone/>
            </a:pPr>
            <a:r>
              <a:rPr lang="en-US" sz="2000" b="1" dirty="0"/>
              <a:t>We Set up a WhatsApp Group for the Year 4 Residents </a:t>
            </a:r>
          </a:p>
          <a:p>
            <a:pPr marL="0" indent="0">
              <a:buNone/>
            </a:pPr>
            <a:endParaRPr lang="en-US" sz="1400" dirty="0"/>
          </a:p>
          <a:p>
            <a:pPr>
              <a:buFont typeface="Wingdings" pitchFamily="2" charset="2"/>
              <a:buChar char="v"/>
            </a:pPr>
            <a:r>
              <a:rPr lang="en-US" sz="1800" dirty="0"/>
              <a:t>It enabled us to build a close and supportive relationship with the residents. They had easy access to us, for support in their clinics, 7 days a week.</a:t>
            </a:r>
          </a:p>
          <a:p>
            <a:pPr>
              <a:buFont typeface="Wingdings" pitchFamily="2" charset="2"/>
              <a:buChar char="v"/>
            </a:pPr>
            <a:r>
              <a:rPr lang="en-US" sz="1800" dirty="0"/>
              <a:t>We encouraged the residents to use it to ask us about any clinical issues they had encountered in their clinics and to tell us about cases that they planned to bring to the next session. This allowed us to prepare in advance. </a:t>
            </a:r>
          </a:p>
          <a:p>
            <a:pPr>
              <a:buFont typeface="Wingdings" pitchFamily="2" charset="2"/>
              <a:buChar char="v"/>
            </a:pPr>
            <a:r>
              <a:rPr lang="en-US" sz="1800" dirty="0"/>
              <a:t>We aimed to respond to any questions they had from their clinics within 48 hours – often directing them to an evidence-based guideline.</a:t>
            </a:r>
          </a:p>
          <a:p>
            <a:pPr>
              <a:buFont typeface="Wingdings" pitchFamily="2" charset="2"/>
              <a:buChar char="v"/>
            </a:pPr>
            <a:r>
              <a:rPr lang="en-US" sz="1800" dirty="0"/>
              <a:t>We downloaded all teaching materials, links to clinical papers and relevant Guidelines onto the Group WhatsApp </a:t>
            </a:r>
          </a:p>
        </p:txBody>
      </p:sp>
      <p:pic>
        <p:nvPicPr>
          <p:cNvPr id="5" name="Picture 4" descr="Logo&#10;&#10;Description automatically generated">
            <a:extLst>
              <a:ext uri="{FF2B5EF4-FFF2-40B4-BE49-F238E27FC236}">
                <a16:creationId xmlns="" xmlns:a16="http://schemas.microsoft.com/office/drawing/2014/main" id="{89FF1AD8-7D20-A74F-A711-0116D04875DE}"/>
              </a:ext>
            </a:extLst>
          </p:cNvPr>
          <p:cNvPicPr>
            <a:picLocks noChangeAspect="1"/>
          </p:cNvPicPr>
          <p:nvPr/>
        </p:nvPicPr>
        <p:blipFill>
          <a:blip r:embed="rId2"/>
          <a:stretch>
            <a:fillRect/>
          </a:stretch>
        </p:blipFill>
        <p:spPr>
          <a:xfrm>
            <a:off x="6546660" y="890016"/>
            <a:ext cx="4788369" cy="5327904"/>
          </a:xfrm>
          <a:prstGeom prst="rect">
            <a:avLst/>
          </a:prstGeom>
        </p:spPr>
      </p:pic>
    </p:spTree>
    <p:extLst>
      <p:ext uri="{BB962C8B-B14F-4D97-AF65-F5344CB8AC3E}">
        <p14:creationId xmlns:p14="http://schemas.microsoft.com/office/powerpoint/2010/main" val="165964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 xmlns:a16="http://schemas.microsoft.com/office/drawing/2014/main" id="{E1E06F23-EF9B-ED4E-A584-132657B06094}"/>
              </a:ext>
            </a:extLst>
          </p:cNvPr>
          <p:cNvSpPr>
            <a:spLocks noGrp="1"/>
          </p:cNvSpPr>
          <p:nvPr>
            <p:ph type="title"/>
          </p:nvPr>
        </p:nvSpPr>
        <p:spPr>
          <a:xfrm>
            <a:off x="643467" y="321734"/>
            <a:ext cx="10905066" cy="1934769"/>
          </a:xfrm>
        </p:spPr>
        <p:txBody>
          <a:bodyPr>
            <a:normAutofit fontScale="90000"/>
          </a:bodyPr>
          <a:lstStyle/>
          <a:p>
            <a:pPr algn="ctr"/>
            <a:r>
              <a:rPr lang="en-US" sz="3600" dirty="0"/>
              <a:t/>
            </a:r>
            <a:br>
              <a:rPr lang="en-US" sz="3600" dirty="0"/>
            </a:br>
            <a:r>
              <a:rPr lang="en-US" sz="3600" dirty="0"/>
              <a:t>Training the Final Year Family Medicine Residents in Palestine on Zoom </a:t>
            </a:r>
            <a:br>
              <a:rPr lang="en-US" sz="3600" dirty="0"/>
            </a:br>
            <a:r>
              <a:rPr lang="en-US" sz="3600" dirty="0"/>
              <a:t/>
            </a:r>
            <a:br>
              <a:rPr lang="en-US" sz="3600" dirty="0"/>
            </a:br>
            <a:r>
              <a:rPr lang="en-US" sz="3600" b="1" dirty="0"/>
              <a:t>Stage 1</a:t>
            </a:r>
            <a:r>
              <a:rPr lang="en-US" sz="3600" dirty="0"/>
              <a:t> - We used clinical cases to introduce:</a:t>
            </a:r>
            <a:br>
              <a:rPr lang="en-US" sz="3600" dirty="0"/>
            </a:br>
            <a:endParaRPr lang="en-US" sz="3600" dirty="0"/>
          </a:p>
        </p:txBody>
      </p:sp>
      <p:sp>
        <p:nvSpPr>
          <p:cNvPr id="29" name="Rectangle 28">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Isosceles Triangle 30">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Isosceles Triangle 32">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3" name="Content Placeholder 2">
            <a:extLst>
              <a:ext uri="{FF2B5EF4-FFF2-40B4-BE49-F238E27FC236}">
                <a16:creationId xmlns="" xmlns:a16="http://schemas.microsoft.com/office/drawing/2014/main" id="{64CB7EBA-345C-4536-9FB0-3BA050DCE5F8}"/>
              </a:ext>
            </a:extLst>
          </p:cNvPr>
          <p:cNvGraphicFramePr>
            <a:graphicFrameLocks noGrp="1"/>
          </p:cNvGraphicFramePr>
          <p:nvPr>
            <p:ph idx="1"/>
            <p:extLst/>
          </p:nvPr>
        </p:nvGraphicFramePr>
        <p:xfrm>
          <a:off x="838200" y="1597152"/>
          <a:ext cx="10515600" cy="4852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3046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2B958B9B-BB57-7A44-8E6C-D88515BF8593}"/>
              </a:ext>
            </a:extLst>
          </p:cNvPr>
          <p:cNvSpPr>
            <a:spLocks noGrp="1"/>
          </p:cNvSpPr>
          <p:nvPr>
            <p:ph type="title"/>
          </p:nvPr>
        </p:nvSpPr>
        <p:spPr>
          <a:xfrm>
            <a:off x="466722" y="586855"/>
            <a:ext cx="3201366" cy="3387497"/>
          </a:xfrm>
        </p:spPr>
        <p:txBody>
          <a:bodyPr anchor="b">
            <a:normAutofit fontScale="90000"/>
          </a:bodyPr>
          <a:lstStyle/>
          <a:p>
            <a:pPr algn="r"/>
            <a:r>
              <a:rPr lang="en-US" sz="4000" dirty="0">
                <a:solidFill>
                  <a:srgbClr val="FFFFFF"/>
                </a:solidFill>
              </a:rPr>
              <a:t>Training the Final Year Family Medicine Residents in Palestine on Zoom</a:t>
            </a:r>
          </a:p>
        </p:txBody>
      </p:sp>
      <p:sp>
        <p:nvSpPr>
          <p:cNvPr id="3" name="Content Placeholder 2">
            <a:extLst>
              <a:ext uri="{FF2B5EF4-FFF2-40B4-BE49-F238E27FC236}">
                <a16:creationId xmlns="" xmlns:a16="http://schemas.microsoft.com/office/drawing/2014/main" id="{8C99F720-B146-0141-B3A1-2892283F5AD2}"/>
              </a:ext>
            </a:extLst>
          </p:cNvPr>
          <p:cNvSpPr>
            <a:spLocks noGrp="1"/>
          </p:cNvSpPr>
          <p:nvPr>
            <p:ph idx="1"/>
          </p:nvPr>
        </p:nvSpPr>
        <p:spPr>
          <a:xfrm>
            <a:off x="4504549" y="511388"/>
            <a:ext cx="6861058" cy="6134739"/>
          </a:xfrm>
        </p:spPr>
        <p:txBody>
          <a:bodyPr anchor="ctr">
            <a:normAutofit fontScale="62500" lnSpcReduction="20000"/>
          </a:bodyPr>
          <a:lstStyle/>
          <a:p>
            <a:pPr marL="0" indent="0">
              <a:buNone/>
            </a:pPr>
            <a:r>
              <a:rPr lang="en-US" sz="3300" b="1" dirty="0"/>
              <a:t> Example Case Presentations 1 </a:t>
            </a:r>
          </a:p>
          <a:p>
            <a:pPr marL="0" indent="0" algn="ctr">
              <a:buNone/>
            </a:pPr>
            <a:r>
              <a:rPr lang="en-US" sz="2600" b="1" dirty="0"/>
              <a:t>A Young Child with </a:t>
            </a:r>
            <a:r>
              <a:rPr lang="en-US" sz="2600" b="1" dirty="0" err="1"/>
              <a:t>Diarrhoea</a:t>
            </a:r>
            <a:r>
              <a:rPr lang="en-US" sz="2600" b="1" dirty="0"/>
              <a:t> and no energy</a:t>
            </a:r>
          </a:p>
          <a:p>
            <a:pPr marL="0" indent="0">
              <a:buNone/>
            </a:pPr>
            <a:r>
              <a:rPr lang="en-US" sz="2900" dirty="0"/>
              <a:t>The FM Resident took a history and checked the child. All observations were within normal limits so she reassured the mum that the </a:t>
            </a:r>
            <a:r>
              <a:rPr lang="en-US" sz="2900" dirty="0" err="1"/>
              <a:t>diarrhoea</a:t>
            </a:r>
            <a:r>
              <a:rPr lang="en-US" sz="2900" dirty="0"/>
              <a:t> would likely get better on its own.  </a:t>
            </a:r>
          </a:p>
          <a:p>
            <a:pPr marL="0" indent="0">
              <a:buNone/>
            </a:pPr>
            <a:r>
              <a:rPr lang="en-US" sz="2900" dirty="0"/>
              <a:t>Several weeks later, the mum happened to see the resident in clinic and was angry with her. She said the </a:t>
            </a:r>
            <a:r>
              <a:rPr lang="en-US" sz="2900" dirty="0" err="1"/>
              <a:t>diarrhoea</a:t>
            </a:r>
            <a:r>
              <a:rPr lang="en-US" sz="2900" dirty="0"/>
              <a:t> and low energy did not improve on its own and that she had had to bring her child back to the clinic. The second doctor she saw took a stool sample which confirmed the child had amoeba. </a:t>
            </a:r>
          </a:p>
          <a:p>
            <a:r>
              <a:rPr lang="en-US" sz="2900" dirty="0"/>
              <a:t>We searched out some papers on the prevalence of GI parasitic infections in children in Palestine  and soon found a journal report by Dr Hussein (2011) from An-Najah University suggesting the prevalence to be as high as 22%</a:t>
            </a:r>
          </a:p>
          <a:p>
            <a:r>
              <a:rPr lang="en-US" sz="2900" dirty="0"/>
              <a:t>Another paper suggested that Intestinal parasitic infections in children in Palestine can be as high as 48% (37% giardia, 9% tapeworm)</a:t>
            </a:r>
          </a:p>
          <a:p>
            <a:pPr marL="0" indent="0">
              <a:buNone/>
            </a:pPr>
            <a:endParaRPr lang="en-US" sz="2600" b="1" dirty="0"/>
          </a:p>
          <a:p>
            <a:pPr lvl="1"/>
            <a:endParaRPr lang="en-US" sz="1200" dirty="0"/>
          </a:p>
          <a:p>
            <a:pPr marL="457200" lvl="1" indent="0">
              <a:buNone/>
            </a:pPr>
            <a:endParaRPr lang="en-US" sz="1200" dirty="0"/>
          </a:p>
          <a:p>
            <a:pPr marL="0" indent="0">
              <a:buNone/>
            </a:pPr>
            <a:endParaRPr lang="en-GB" sz="1500" dirty="0">
              <a:hlinkClick r:id="rId2"/>
            </a:endParaRPr>
          </a:p>
          <a:p>
            <a:pPr marL="0" indent="0">
              <a:buNone/>
            </a:pPr>
            <a:r>
              <a:rPr lang="en-GB" sz="1800" dirty="0">
                <a:hlinkClick r:id="rId2"/>
              </a:rPr>
              <a:t>https://pubmed.ncbi.nlm.nih.gov/1296273/</a:t>
            </a:r>
            <a:r>
              <a:rPr lang="en-GB" sz="1800" dirty="0"/>
              <a:t> 1992 </a:t>
            </a:r>
            <a:r>
              <a:rPr lang="en-GB" sz="1800" dirty="0" err="1"/>
              <a:t>Pubmed</a:t>
            </a:r>
            <a:r>
              <a:rPr lang="en-GB" sz="1800" dirty="0"/>
              <a:t> </a:t>
            </a:r>
            <a:r>
              <a:rPr lang="en-GB" sz="1800" b="1" dirty="0"/>
              <a:t>The living and health conditions of Palestinian children</a:t>
            </a:r>
          </a:p>
          <a:p>
            <a:pPr marL="0" indent="0">
              <a:buNone/>
            </a:pPr>
            <a:r>
              <a:rPr lang="en-GB" sz="1800" dirty="0">
                <a:hlinkClick r:id="rId3"/>
              </a:rPr>
              <a:t>https://bmcpublichealth.biomedcentral.com/articles/10.1186/s12889-019-8024-2</a:t>
            </a:r>
            <a:r>
              <a:rPr lang="en-GB" sz="1800" dirty="0"/>
              <a:t>; </a:t>
            </a:r>
            <a:r>
              <a:rPr lang="en-GB" sz="1800" b="1" dirty="0"/>
              <a:t>Prevalence of selected intestinal protozoan infections in marginalized rural communities in Palestine 2019</a:t>
            </a:r>
          </a:p>
          <a:p>
            <a:pPr marL="0" indent="0">
              <a:buNone/>
            </a:pPr>
            <a:r>
              <a:rPr lang="en-GB" sz="1800" b="1" dirty="0">
                <a:hlinkClick r:id="rId4"/>
              </a:rPr>
              <a:t>https://onlinelibrary.wiley.com/doi/pdf/10.1111/j.1365-3156.2010.02674.x</a:t>
            </a:r>
            <a:r>
              <a:rPr lang="en-GB" sz="1800" b="1" dirty="0"/>
              <a:t> 2011 prevalence of intestinal parasites among school children in northern districts of the West Bank, Palestine Ayman S. Hussein </a:t>
            </a:r>
            <a:r>
              <a:rPr lang="en-GB" sz="1800" dirty="0"/>
              <a:t>Faculty of Medicine An-Najah University, Nablus</a:t>
            </a:r>
            <a:endParaRPr lang="en-US" sz="1800" dirty="0"/>
          </a:p>
          <a:p>
            <a:pPr marL="0" indent="0">
              <a:buNone/>
            </a:pPr>
            <a:endParaRPr lang="en-US" sz="2000" dirty="0"/>
          </a:p>
        </p:txBody>
      </p:sp>
      <p:pic>
        <p:nvPicPr>
          <p:cNvPr id="5" name="Picture 4" descr="A picture containing shape&#10;&#10;Description automatically generated">
            <a:extLst>
              <a:ext uri="{FF2B5EF4-FFF2-40B4-BE49-F238E27FC236}">
                <a16:creationId xmlns="" xmlns:a16="http://schemas.microsoft.com/office/drawing/2014/main" id="{7E6BE132-4FCE-ED45-A602-306BEFA86CE1}"/>
              </a:ext>
            </a:extLst>
          </p:cNvPr>
          <p:cNvPicPr>
            <a:picLocks noChangeAspect="1"/>
          </p:cNvPicPr>
          <p:nvPr/>
        </p:nvPicPr>
        <p:blipFill>
          <a:blip r:embed="rId5"/>
          <a:stretch>
            <a:fillRect/>
          </a:stretch>
        </p:blipFill>
        <p:spPr>
          <a:xfrm>
            <a:off x="4905053" y="4633993"/>
            <a:ext cx="6238227" cy="743919"/>
          </a:xfrm>
          <a:prstGeom prst="rect">
            <a:avLst/>
          </a:prstGeom>
        </p:spPr>
      </p:pic>
    </p:spTree>
    <p:extLst>
      <p:ext uri="{BB962C8B-B14F-4D97-AF65-F5344CB8AC3E}">
        <p14:creationId xmlns:p14="http://schemas.microsoft.com/office/powerpoint/2010/main" val="3191186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3">
            <a:extLst>
              <a:ext uri="{FF2B5EF4-FFF2-40B4-BE49-F238E27FC236}">
                <a16:creationId xmlns=""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22B07ABB-E150-914D-9731-37AC3DF2689F}"/>
              </a:ext>
            </a:extLst>
          </p:cNvPr>
          <p:cNvSpPr>
            <a:spLocks noGrp="1"/>
          </p:cNvSpPr>
          <p:nvPr>
            <p:ph type="title"/>
          </p:nvPr>
        </p:nvSpPr>
        <p:spPr>
          <a:xfrm>
            <a:off x="630935" y="640080"/>
            <a:ext cx="6830569" cy="992124"/>
          </a:xfrm>
        </p:spPr>
        <p:txBody>
          <a:bodyPr anchor="b">
            <a:normAutofit/>
          </a:bodyPr>
          <a:lstStyle/>
          <a:p>
            <a:pPr algn="ctr"/>
            <a:r>
              <a:rPr lang="en-US" sz="3000" dirty="0"/>
              <a:t>Training the Final Year Family Medicine Residents in Palestine on Zoom</a:t>
            </a:r>
          </a:p>
        </p:txBody>
      </p:sp>
      <p:sp>
        <p:nvSpPr>
          <p:cNvPr id="39" name="sketch line">
            <a:extLst>
              <a:ext uri="{FF2B5EF4-FFF2-40B4-BE49-F238E27FC236}">
                <a16:creationId xmlns="" xmlns:a16="http://schemas.microsoft.com/office/drawing/2014/main" id="{71877DBC-BB60-40F0-AC93-2ACDBAAE60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a:extLst>
              <a:ext uri="{FF2B5EF4-FFF2-40B4-BE49-F238E27FC236}">
                <a16:creationId xmlns="" xmlns:a16="http://schemas.microsoft.com/office/drawing/2014/main" id="{8840F948-BB15-7242-9558-F0393E459F67}"/>
              </a:ext>
            </a:extLst>
          </p:cNvPr>
          <p:cNvSpPr>
            <a:spLocks noGrp="1"/>
          </p:cNvSpPr>
          <p:nvPr>
            <p:ph idx="1"/>
          </p:nvPr>
        </p:nvSpPr>
        <p:spPr>
          <a:xfrm>
            <a:off x="630936" y="1767840"/>
            <a:ext cx="6285338" cy="4718304"/>
          </a:xfrm>
        </p:spPr>
        <p:txBody>
          <a:bodyPr anchor="t">
            <a:normAutofit fontScale="85000" lnSpcReduction="10000"/>
          </a:bodyPr>
          <a:lstStyle/>
          <a:p>
            <a:pPr marL="0" indent="0" algn="ctr">
              <a:buNone/>
            </a:pPr>
            <a:endParaRPr lang="en-US" sz="2000" u="sng" dirty="0"/>
          </a:p>
          <a:p>
            <a:pPr marL="0" indent="0" algn="ctr">
              <a:buNone/>
            </a:pPr>
            <a:r>
              <a:rPr lang="en-US" sz="2000" u="sng" dirty="0"/>
              <a:t>Take Home lessons:</a:t>
            </a:r>
          </a:p>
          <a:p>
            <a:pPr marL="0" indent="0">
              <a:buNone/>
            </a:pPr>
            <a:endParaRPr lang="en-US" sz="1000" dirty="0"/>
          </a:p>
          <a:p>
            <a:pPr marL="0" indent="0">
              <a:buNone/>
            </a:pPr>
            <a:r>
              <a:rPr lang="en-US" sz="1600" dirty="0"/>
              <a:t>We concluded that children presenting with </a:t>
            </a:r>
            <a:r>
              <a:rPr lang="en-US" sz="1600" dirty="0" err="1"/>
              <a:t>diarrhoea</a:t>
            </a:r>
            <a:r>
              <a:rPr lang="en-US" sz="1600" dirty="0"/>
              <a:t> in Palestine probably need a stool microscopy and culture, whereas in more developed countries,  </a:t>
            </a:r>
            <a:r>
              <a:rPr lang="en-US" sz="1600" dirty="0" err="1"/>
              <a:t>diarrhoea</a:t>
            </a:r>
            <a:r>
              <a:rPr lang="en-US" sz="1600" dirty="0"/>
              <a:t> is more likely to have a viral cause and so be self limiting.  </a:t>
            </a:r>
          </a:p>
          <a:p>
            <a:pPr marL="0" indent="0">
              <a:buNone/>
            </a:pPr>
            <a:r>
              <a:rPr lang="en-US" sz="1600" dirty="0"/>
              <a:t>We also agreed that mums bringing in children should always be listened to carefully and taken seriously. Mum had </a:t>
            </a:r>
            <a:r>
              <a:rPr lang="en-US" sz="1600" dirty="0" err="1"/>
              <a:t>afterall</a:t>
            </a:r>
            <a:r>
              <a:rPr lang="en-US" sz="1600" dirty="0"/>
              <a:t>, said that the child had no energy.</a:t>
            </a:r>
          </a:p>
          <a:p>
            <a:pPr marL="0" indent="0">
              <a:buNone/>
            </a:pPr>
            <a:endParaRPr lang="en-US" sz="1600" dirty="0"/>
          </a:p>
          <a:p>
            <a:pPr marL="0" indent="0">
              <a:buNone/>
            </a:pPr>
            <a:r>
              <a:rPr lang="en-US" sz="1600" b="1" dirty="0"/>
              <a:t>As Tutors we introduced the Core Principles of Family Medicine</a:t>
            </a:r>
            <a:r>
              <a:rPr lang="en-US" sz="1600" dirty="0"/>
              <a:t> </a:t>
            </a:r>
          </a:p>
          <a:p>
            <a:r>
              <a:rPr lang="en-US" sz="1600" dirty="0"/>
              <a:t>Creating a Non-judgmental environment for open and honest shared learning.</a:t>
            </a:r>
          </a:p>
          <a:p>
            <a:r>
              <a:rPr lang="en-US" sz="1600" dirty="0"/>
              <a:t>Introducing structure to Clinical Decision Making.</a:t>
            </a:r>
          </a:p>
          <a:p>
            <a:r>
              <a:rPr lang="en-US" sz="1600" dirty="0"/>
              <a:t>How to use and apply Evidence-based Medicine and Guidelines in a consultation</a:t>
            </a:r>
          </a:p>
          <a:p>
            <a:r>
              <a:rPr lang="en-US" sz="1600" dirty="0"/>
              <a:t>Learning from sharing personal experiences from their clinics. </a:t>
            </a:r>
          </a:p>
          <a:p>
            <a:r>
              <a:rPr lang="en-US" sz="1600" dirty="0"/>
              <a:t>The value of Reflection.</a:t>
            </a:r>
          </a:p>
          <a:p>
            <a:r>
              <a:rPr lang="en-US" sz="1600" dirty="0"/>
              <a:t>Resident-led learning - Identifying their own learning needs</a:t>
            </a:r>
          </a:p>
          <a:p>
            <a:r>
              <a:rPr lang="en-US" sz="1600" dirty="0"/>
              <a:t>Using available Tools to meet the learning needs</a:t>
            </a:r>
          </a:p>
          <a:p>
            <a:pPr marL="0" indent="0">
              <a:buNone/>
            </a:pPr>
            <a:endParaRPr lang="en-US" sz="1000" dirty="0"/>
          </a:p>
        </p:txBody>
      </p:sp>
      <p:pic>
        <p:nvPicPr>
          <p:cNvPr id="5" name="Picture 4" descr="A picture containing diagram&#10;&#10;Description automatically generated">
            <a:extLst>
              <a:ext uri="{FF2B5EF4-FFF2-40B4-BE49-F238E27FC236}">
                <a16:creationId xmlns="" xmlns:a16="http://schemas.microsoft.com/office/drawing/2014/main" id="{A7D42C21-CB82-1446-9FAB-45A6C154A37F}"/>
              </a:ext>
            </a:extLst>
          </p:cNvPr>
          <p:cNvPicPr>
            <a:picLocks noChangeAspect="1"/>
          </p:cNvPicPr>
          <p:nvPr/>
        </p:nvPicPr>
        <p:blipFill>
          <a:blip r:embed="rId2"/>
          <a:stretch>
            <a:fillRect/>
          </a:stretch>
        </p:blipFill>
        <p:spPr>
          <a:xfrm>
            <a:off x="7239000" y="898662"/>
            <a:ext cx="4630274" cy="5428985"/>
          </a:xfrm>
          <a:prstGeom prst="rect">
            <a:avLst/>
          </a:prstGeom>
        </p:spPr>
      </p:pic>
    </p:spTree>
    <p:extLst>
      <p:ext uri="{BB962C8B-B14F-4D97-AF65-F5344CB8AC3E}">
        <p14:creationId xmlns:p14="http://schemas.microsoft.com/office/powerpoint/2010/main" val="2266850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1FD784FC-7FB3-FB48-99B8-454FEC6516D2}"/>
              </a:ext>
            </a:extLst>
          </p:cNvPr>
          <p:cNvSpPr>
            <a:spLocks noGrp="1"/>
          </p:cNvSpPr>
          <p:nvPr>
            <p:ph type="title"/>
          </p:nvPr>
        </p:nvSpPr>
        <p:spPr>
          <a:xfrm>
            <a:off x="466722" y="586855"/>
            <a:ext cx="3201366" cy="3387497"/>
          </a:xfrm>
        </p:spPr>
        <p:txBody>
          <a:bodyPr anchor="b">
            <a:normAutofit fontScale="90000"/>
          </a:bodyPr>
          <a:lstStyle/>
          <a:p>
            <a:pPr algn="r"/>
            <a:r>
              <a:rPr lang="en-US" sz="4000" dirty="0">
                <a:solidFill>
                  <a:srgbClr val="FFFFFF"/>
                </a:solidFill>
              </a:rPr>
              <a:t>Training the Final Year Family Medicine Residents in Palestine on Zoom</a:t>
            </a:r>
          </a:p>
        </p:txBody>
      </p:sp>
      <p:sp>
        <p:nvSpPr>
          <p:cNvPr id="3" name="Content Placeholder 2">
            <a:extLst>
              <a:ext uri="{FF2B5EF4-FFF2-40B4-BE49-F238E27FC236}">
                <a16:creationId xmlns="" xmlns:a16="http://schemas.microsoft.com/office/drawing/2014/main" id="{4696E267-A494-6246-BC87-33B1D4F3DB53}"/>
              </a:ext>
            </a:extLst>
          </p:cNvPr>
          <p:cNvSpPr>
            <a:spLocks noGrp="1"/>
          </p:cNvSpPr>
          <p:nvPr>
            <p:ph idx="1"/>
          </p:nvPr>
        </p:nvSpPr>
        <p:spPr>
          <a:xfrm>
            <a:off x="4810259" y="511388"/>
            <a:ext cx="6555347" cy="5684139"/>
          </a:xfrm>
        </p:spPr>
        <p:txBody>
          <a:bodyPr anchor="ctr">
            <a:normAutofit fontScale="92500" lnSpcReduction="20000"/>
          </a:bodyPr>
          <a:lstStyle/>
          <a:p>
            <a:pPr marL="0" indent="0">
              <a:buNone/>
            </a:pPr>
            <a:endParaRPr lang="en-US" sz="2200" b="1" dirty="0"/>
          </a:p>
          <a:p>
            <a:pPr marL="0" indent="0">
              <a:buNone/>
            </a:pPr>
            <a:r>
              <a:rPr lang="en-US" sz="2200" b="1" dirty="0"/>
              <a:t>Example Case Presentation</a:t>
            </a:r>
            <a:r>
              <a:rPr lang="en-US" sz="2000" b="1" dirty="0"/>
              <a:t> 2</a:t>
            </a:r>
          </a:p>
          <a:p>
            <a:pPr marL="0" indent="0" algn="ctr">
              <a:buNone/>
            </a:pPr>
            <a:r>
              <a:rPr lang="en-US" sz="2000" b="1" dirty="0"/>
              <a:t>The Father of one of the FM Residents with Hypertension and Poorly Controlled Diabetes Feeling Light-headed.</a:t>
            </a:r>
          </a:p>
          <a:p>
            <a:pPr marL="0" indent="0" algn="ctr">
              <a:buNone/>
            </a:pPr>
            <a:endParaRPr lang="en-US" sz="2000" b="1" dirty="0"/>
          </a:p>
          <a:p>
            <a:r>
              <a:rPr lang="en-US" sz="2000" dirty="0"/>
              <a:t>This allowed an opportunity to discuss polypharmacy, medication side effects, interactions and falls risk.</a:t>
            </a:r>
          </a:p>
          <a:p>
            <a:r>
              <a:rPr lang="en-US" sz="2000" dirty="0"/>
              <a:t>We evaluated each medication he was taking; looking at the risk-benefit analysis for an elderly man with diabetes and hypertension </a:t>
            </a:r>
          </a:p>
          <a:p>
            <a:r>
              <a:rPr lang="en-US" sz="2000" dirty="0"/>
              <a:t>We discussed anticholinergic burden</a:t>
            </a:r>
          </a:p>
          <a:p>
            <a:r>
              <a:rPr lang="en-US" sz="2000" dirty="0"/>
              <a:t>We looked at the blood biochemistry and kidney functioning in relation to his medications</a:t>
            </a:r>
          </a:p>
          <a:p>
            <a:r>
              <a:rPr lang="en-US" sz="2000" dirty="0"/>
              <a:t>We used this case to look at guidelines on polypharmacy in the elderly </a:t>
            </a:r>
          </a:p>
          <a:p>
            <a:pPr marL="0" indent="0">
              <a:buNone/>
            </a:pPr>
            <a:endParaRPr lang="en-US" sz="2000" dirty="0"/>
          </a:p>
          <a:p>
            <a:pPr marL="0" indent="0">
              <a:buNone/>
            </a:pPr>
            <a:r>
              <a:rPr lang="en-US" sz="1700" dirty="0">
                <a:hlinkClick r:id="rId3">
                  <a:extLst>
                    <a:ext uri="{A12FA001-AC4F-418D-AE19-62706E023703}">
                      <ahyp:hlinkClr xmlns="" xmlns:ahyp="http://schemas.microsoft.com/office/drawing/2018/hyperlinkcolor" val="tx"/>
                    </a:ext>
                  </a:extLst>
                </a:hlinkClick>
              </a:rPr>
              <a:t>References:</a:t>
            </a:r>
          </a:p>
          <a:p>
            <a:pPr marL="0" indent="0">
              <a:buNone/>
            </a:pPr>
            <a:r>
              <a:rPr lang="en-US" sz="1700" dirty="0">
                <a:solidFill>
                  <a:srgbClr val="0563C1"/>
                </a:solidFill>
                <a:hlinkClick r:id="rId3">
                  <a:extLst>
                    <a:ext uri="{A12FA001-AC4F-418D-AE19-62706E023703}">
                      <ahyp:hlinkClr xmlns="" xmlns:ahyp="http://schemas.microsoft.com/office/drawing/2018/hyperlinkcolor" val="tx"/>
                    </a:ext>
                  </a:extLst>
                </a:hlinkClick>
              </a:rPr>
              <a:t>https://awmsg.nhs.wales/files/guidelines-and-pils/polypharmacy-guidance-for-prescribing-pdf/</a:t>
            </a:r>
            <a:endParaRPr lang="en-US" sz="1700" dirty="0"/>
          </a:p>
          <a:p>
            <a:pPr marL="0" indent="0">
              <a:buNone/>
            </a:pPr>
            <a:r>
              <a:rPr lang="en-US" sz="1700" dirty="0"/>
              <a:t>https://</a:t>
            </a:r>
            <a:r>
              <a:rPr lang="en-US" sz="1700" dirty="0" err="1"/>
              <a:t>www.cgakit.com</a:t>
            </a:r>
            <a:r>
              <a:rPr lang="en-US" sz="1700" dirty="0"/>
              <a:t>/m-2-stopp-start</a:t>
            </a:r>
          </a:p>
          <a:p>
            <a:pPr marL="0" indent="0">
              <a:buNone/>
            </a:pPr>
            <a:endParaRPr lang="en-US" sz="2000" dirty="0"/>
          </a:p>
        </p:txBody>
      </p:sp>
    </p:spTree>
    <p:extLst>
      <p:ext uri="{BB962C8B-B14F-4D97-AF65-F5344CB8AC3E}">
        <p14:creationId xmlns:p14="http://schemas.microsoft.com/office/powerpoint/2010/main" val="962129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2" name="Rectangle 11">
            <a:extLst>
              <a:ext uri="{FF2B5EF4-FFF2-40B4-BE49-F238E27FC236}">
                <a16:creationId xmlns="" xmlns:a16="http://schemas.microsoft.com/office/drawing/2014/main" id="{91E5A9A7-95C6-4F4F-B00E-C82E07FE62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14" name="Rectangle 13">
            <a:extLst>
              <a:ext uri="{FF2B5EF4-FFF2-40B4-BE49-F238E27FC236}">
                <a16:creationId xmlns="" xmlns:a16="http://schemas.microsoft.com/office/drawing/2014/main" id="{D07DD2DE-F619-49DD-B5E7-03A290FF4E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15">
            <a:extLst>
              <a:ext uri="{FF2B5EF4-FFF2-40B4-BE49-F238E27FC236}">
                <a16:creationId xmlns="" xmlns:a16="http://schemas.microsoft.com/office/drawing/2014/main" id="{85149191-5F60-4A28-AAFF-039F96B0F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18" name="Freeform: Shape 17">
            <a:extLst>
              <a:ext uri="{FF2B5EF4-FFF2-40B4-BE49-F238E27FC236}">
                <a16:creationId xmlns="" xmlns:a16="http://schemas.microsoft.com/office/drawing/2014/main" id="{F8260ED5-17F7-4158-B241-D51DD4CF1B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dirty="0">
              <a:solidFill>
                <a:prstClr val="white"/>
              </a:solidFill>
            </a:endParaRPr>
          </a:p>
        </p:txBody>
      </p:sp>
      <p:sp>
        <p:nvSpPr>
          <p:cNvPr id="2" name="Title 1">
            <a:extLst>
              <a:ext uri="{FF2B5EF4-FFF2-40B4-BE49-F238E27FC236}">
                <a16:creationId xmlns="" xmlns:a16="http://schemas.microsoft.com/office/drawing/2014/main" id="{683C7E67-8802-7148-B995-9D84498726D1}"/>
              </a:ext>
            </a:extLst>
          </p:cNvPr>
          <p:cNvSpPr>
            <a:spLocks noGrp="1"/>
          </p:cNvSpPr>
          <p:nvPr>
            <p:ph type="title"/>
          </p:nvPr>
        </p:nvSpPr>
        <p:spPr>
          <a:xfrm>
            <a:off x="440337" y="1125616"/>
            <a:ext cx="3306473" cy="4895871"/>
          </a:xfrm>
        </p:spPr>
        <p:txBody>
          <a:bodyPr vert="horz" lIns="91440" tIns="45720" rIns="91440" bIns="45720" rtlCol="0" anchor="t">
            <a:normAutofit/>
          </a:bodyPr>
          <a:lstStyle/>
          <a:p>
            <a:r>
              <a:rPr lang="en-US" sz="4000" kern="1200" dirty="0">
                <a:solidFill>
                  <a:srgbClr val="FFFFFF"/>
                </a:solidFill>
                <a:latin typeface="+mj-lt"/>
                <a:ea typeface="+mj-ea"/>
                <a:cs typeface="+mj-cs"/>
              </a:rPr>
              <a:t>All Wales Medicines Strategy Group</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Polypharmacy: </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Guidance for Prescribing</a:t>
            </a:r>
          </a:p>
        </p:txBody>
      </p:sp>
      <p:pic>
        <p:nvPicPr>
          <p:cNvPr id="5" name="Content Placeholder 4">
            <a:extLst>
              <a:ext uri="{FF2B5EF4-FFF2-40B4-BE49-F238E27FC236}">
                <a16:creationId xmlns="" xmlns:a16="http://schemas.microsoft.com/office/drawing/2014/main" id="{10ADF5A7-CA7F-4A4F-B415-85EFD9BFD657}"/>
              </a:ext>
            </a:extLst>
          </p:cNvPr>
          <p:cNvPicPr>
            <a:picLocks noGrp="1" noChangeAspect="1"/>
          </p:cNvPicPr>
          <p:nvPr>
            <p:ph idx="1"/>
          </p:nvPr>
        </p:nvPicPr>
        <p:blipFill>
          <a:blip r:embed="rId2"/>
          <a:stretch>
            <a:fillRect/>
          </a:stretch>
        </p:blipFill>
        <p:spPr>
          <a:xfrm>
            <a:off x="4124136" y="451034"/>
            <a:ext cx="8200648" cy="5801485"/>
          </a:xfrm>
          <a:prstGeom prst="rect">
            <a:avLst/>
          </a:prstGeom>
        </p:spPr>
      </p:pic>
    </p:spTree>
    <p:extLst>
      <p:ext uri="{BB962C8B-B14F-4D97-AF65-F5344CB8AC3E}">
        <p14:creationId xmlns:p14="http://schemas.microsoft.com/office/powerpoint/2010/main" val="125457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6"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7"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9"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dirty="0">
              <a:solidFill>
                <a:prstClr val="white"/>
              </a:solidFill>
            </a:endParaRPr>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Title 1">
            <a:extLst>
              <a:ext uri="{FF2B5EF4-FFF2-40B4-BE49-F238E27FC236}">
                <a16:creationId xmlns="" xmlns:a16="http://schemas.microsoft.com/office/drawing/2014/main" id="{553BF6E2-991D-1646-822C-643FBA63CC1C}"/>
              </a:ext>
            </a:extLst>
          </p:cNvPr>
          <p:cNvSpPr>
            <a:spLocks noGrp="1"/>
          </p:cNvSpPr>
          <p:nvPr>
            <p:ph type="title"/>
          </p:nvPr>
        </p:nvSpPr>
        <p:spPr>
          <a:xfrm>
            <a:off x="418225" y="910507"/>
            <a:ext cx="3201366" cy="4297379"/>
          </a:xfrm>
        </p:spPr>
        <p:txBody>
          <a:bodyPr anchor="b">
            <a:normAutofit/>
          </a:bodyPr>
          <a:lstStyle/>
          <a:p>
            <a:pPr algn="r"/>
            <a:r>
              <a:rPr lang="en-US" sz="4000" dirty="0">
                <a:solidFill>
                  <a:srgbClr val="FFFFFF"/>
                </a:solidFill>
              </a:rPr>
              <a:t>STOPP START Toolkit</a:t>
            </a:r>
            <a:br>
              <a:rPr lang="en-US" sz="4000" dirty="0">
                <a:solidFill>
                  <a:srgbClr val="FFFFFF"/>
                </a:solidFill>
              </a:rPr>
            </a:br>
            <a:r>
              <a:rPr lang="en-US" sz="4000" dirty="0">
                <a:solidFill>
                  <a:srgbClr val="FFFFFF"/>
                </a:solidFill>
              </a:rPr>
              <a:t>Supporting Medication Review</a:t>
            </a:r>
            <a:br>
              <a:rPr lang="en-US" sz="4000" dirty="0">
                <a:solidFill>
                  <a:srgbClr val="FFFFFF"/>
                </a:solidFill>
              </a:rPr>
            </a:br>
            <a:endParaRPr lang="en-US" sz="4000" dirty="0">
              <a:solidFill>
                <a:srgbClr val="FFFFFF"/>
              </a:solidFill>
            </a:endParaRPr>
          </a:p>
        </p:txBody>
      </p:sp>
      <p:sp>
        <p:nvSpPr>
          <p:cNvPr id="3" name="Content Placeholder 2">
            <a:extLst>
              <a:ext uri="{FF2B5EF4-FFF2-40B4-BE49-F238E27FC236}">
                <a16:creationId xmlns="" xmlns:a16="http://schemas.microsoft.com/office/drawing/2014/main" id="{BFF23969-FF9B-2244-BF73-30E060B603FD}"/>
              </a:ext>
            </a:extLst>
          </p:cNvPr>
          <p:cNvSpPr>
            <a:spLocks noGrp="1"/>
          </p:cNvSpPr>
          <p:nvPr>
            <p:ph idx="1"/>
          </p:nvPr>
        </p:nvSpPr>
        <p:spPr>
          <a:xfrm>
            <a:off x="4226011" y="210065"/>
            <a:ext cx="7784757" cy="6450227"/>
          </a:xfrm>
        </p:spPr>
        <p:txBody>
          <a:bodyPr anchor="ctr">
            <a:normAutofit lnSpcReduction="10000"/>
          </a:bodyPr>
          <a:lstStyle/>
          <a:p>
            <a:pPr marL="0" indent="0" algn="ctr">
              <a:buNone/>
            </a:pPr>
            <a:r>
              <a:rPr lang="en-GB" sz="2400" b="1" dirty="0"/>
              <a:t>STOPP START Toolkit </a:t>
            </a:r>
          </a:p>
          <a:p>
            <a:pPr marL="0" indent="0" algn="ctr">
              <a:buNone/>
            </a:pPr>
            <a:r>
              <a:rPr lang="en-GB" sz="2400" b="1" dirty="0"/>
              <a:t>Supporting </a:t>
            </a:r>
          </a:p>
          <a:p>
            <a:pPr marL="0" indent="0" algn="ctr">
              <a:buNone/>
            </a:pPr>
            <a:r>
              <a:rPr lang="en-GB" sz="2400" b="1" dirty="0"/>
              <a:t>Medication Review </a:t>
            </a:r>
          </a:p>
          <a:p>
            <a:pPr marL="0" indent="0" algn="ctr">
              <a:buNone/>
            </a:pPr>
            <a:endParaRPr lang="en-GB" sz="2000" dirty="0"/>
          </a:p>
          <a:p>
            <a:pPr marL="0" indent="0" algn="ctr">
              <a:buNone/>
            </a:pPr>
            <a:r>
              <a:rPr lang="en-GB" dirty="0"/>
              <a:t>STOPP: </a:t>
            </a:r>
          </a:p>
          <a:p>
            <a:pPr marL="0" indent="0" algn="ctr">
              <a:buNone/>
            </a:pPr>
            <a:r>
              <a:rPr lang="en-GB" b="1" dirty="0"/>
              <a:t>S</a:t>
            </a:r>
            <a:r>
              <a:rPr lang="en-GB" dirty="0"/>
              <a:t>creening </a:t>
            </a:r>
            <a:r>
              <a:rPr lang="en-GB" b="1" dirty="0"/>
              <a:t>T</a:t>
            </a:r>
            <a:r>
              <a:rPr lang="en-GB" dirty="0"/>
              <a:t>ool of </a:t>
            </a:r>
            <a:r>
              <a:rPr lang="en-GB" b="1" dirty="0"/>
              <a:t>O</a:t>
            </a:r>
            <a:r>
              <a:rPr lang="en-GB" dirty="0"/>
              <a:t>lder </a:t>
            </a:r>
            <a:r>
              <a:rPr lang="en-GB" b="1" dirty="0"/>
              <a:t>P</a:t>
            </a:r>
            <a:r>
              <a:rPr lang="en-GB" dirty="0"/>
              <a:t>eople’s potentially inappropriate </a:t>
            </a:r>
            <a:r>
              <a:rPr lang="en-GB" b="1" dirty="0"/>
              <a:t>P</a:t>
            </a:r>
            <a:r>
              <a:rPr lang="en-GB" dirty="0"/>
              <a:t>rescriptions.</a:t>
            </a:r>
          </a:p>
          <a:p>
            <a:pPr marL="0" indent="0" algn="ctr">
              <a:buNone/>
            </a:pPr>
            <a:r>
              <a:rPr lang="en-GB" sz="2000" dirty="0"/>
              <a:t>For example, choosing to stop doxazosin in preference to one of the other antihypertensives (all of which had more evidence for benefit behind them) in the above gentleman with postural hypotension.</a:t>
            </a:r>
          </a:p>
          <a:p>
            <a:pPr marL="0" indent="0" algn="ctr">
              <a:buNone/>
            </a:pPr>
            <a:endParaRPr lang="en-GB" sz="2000" dirty="0"/>
          </a:p>
          <a:p>
            <a:pPr marL="0" indent="0" algn="ctr">
              <a:buNone/>
            </a:pPr>
            <a:r>
              <a:rPr lang="en-GB" dirty="0"/>
              <a:t>START: </a:t>
            </a:r>
          </a:p>
          <a:p>
            <a:pPr marL="0" indent="0" algn="ctr">
              <a:buNone/>
            </a:pPr>
            <a:r>
              <a:rPr lang="en-GB" b="1" dirty="0"/>
              <a:t>S</a:t>
            </a:r>
            <a:r>
              <a:rPr lang="en-GB" dirty="0"/>
              <a:t>creening </a:t>
            </a:r>
            <a:r>
              <a:rPr lang="en-GB" b="1" dirty="0"/>
              <a:t>T</a:t>
            </a:r>
            <a:r>
              <a:rPr lang="en-GB" dirty="0"/>
              <a:t>ool to </a:t>
            </a:r>
            <a:r>
              <a:rPr lang="en-GB" b="1" dirty="0"/>
              <a:t>A</a:t>
            </a:r>
            <a:r>
              <a:rPr lang="en-GB" dirty="0"/>
              <a:t>lert doctors to </a:t>
            </a:r>
            <a:r>
              <a:rPr lang="en-GB" b="1" dirty="0"/>
              <a:t>R</a:t>
            </a:r>
            <a:r>
              <a:rPr lang="en-GB" dirty="0"/>
              <a:t>ight i.e. appropriate, indicated </a:t>
            </a:r>
            <a:r>
              <a:rPr lang="en-GB" b="1" dirty="0"/>
              <a:t>T</a:t>
            </a:r>
            <a:r>
              <a:rPr lang="en-GB" dirty="0"/>
              <a:t>reatments.</a:t>
            </a:r>
          </a:p>
          <a:p>
            <a:pPr marL="0" indent="0" algn="ctr">
              <a:buNone/>
            </a:pPr>
            <a:r>
              <a:rPr lang="en-GB" sz="2000" dirty="0"/>
              <a:t>For example, starting a patient on long term, high dose corticosteroids on a bisphosphonate to protect them from osteoporosis.</a:t>
            </a:r>
          </a:p>
          <a:p>
            <a:endParaRPr lang="en-US" sz="2000" dirty="0"/>
          </a:p>
        </p:txBody>
      </p:sp>
      <p:pic>
        <p:nvPicPr>
          <p:cNvPr id="5" name="Picture 4" descr="Diagram&#10;&#10;Description automatically generated">
            <a:extLst>
              <a:ext uri="{FF2B5EF4-FFF2-40B4-BE49-F238E27FC236}">
                <a16:creationId xmlns="" xmlns:a16="http://schemas.microsoft.com/office/drawing/2014/main" id="{AA9E5FD9-FEA5-3B4C-ADCE-B33F5198DC1D}"/>
              </a:ext>
            </a:extLst>
          </p:cNvPr>
          <p:cNvPicPr>
            <a:picLocks noChangeAspect="1"/>
          </p:cNvPicPr>
          <p:nvPr/>
        </p:nvPicPr>
        <p:blipFill>
          <a:blip r:embed="rId2"/>
          <a:stretch>
            <a:fillRect/>
          </a:stretch>
        </p:blipFill>
        <p:spPr>
          <a:xfrm>
            <a:off x="9972994" y="511388"/>
            <a:ext cx="1536700" cy="1320800"/>
          </a:xfrm>
          <a:prstGeom prst="rect">
            <a:avLst/>
          </a:prstGeom>
        </p:spPr>
      </p:pic>
      <p:pic>
        <p:nvPicPr>
          <p:cNvPr id="12" name="Picture 11" descr="A picture containing clipart&#10;&#10;Description automatically generated">
            <a:extLst>
              <a:ext uri="{FF2B5EF4-FFF2-40B4-BE49-F238E27FC236}">
                <a16:creationId xmlns="" xmlns:a16="http://schemas.microsoft.com/office/drawing/2014/main" id="{B6119DCA-38F0-B547-814D-0066AD38DC7B}"/>
              </a:ext>
            </a:extLst>
          </p:cNvPr>
          <p:cNvPicPr>
            <a:picLocks noChangeAspect="1"/>
          </p:cNvPicPr>
          <p:nvPr/>
        </p:nvPicPr>
        <p:blipFill>
          <a:blip r:embed="rId3"/>
          <a:stretch>
            <a:fillRect/>
          </a:stretch>
        </p:blipFill>
        <p:spPr>
          <a:xfrm>
            <a:off x="4595876" y="270088"/>
            <a:ext cx="1498600" cy="1803400"/>
          </a:xfrm>
          <a:prstGeom prst="rect">
            <a:avLst/>
          </a:prstGeom>
        </p:spPr>
      </p:pic>
    </p:spTree>
    <p:extLst>
      <p:ext uri="{BB962C8B-B14F-4D97-AF65-F5344CB8AC3E}">
        <p14:creationId xmlns:p14="http://schemas.microsoft.com/office/powerpoint/2010/main" val="1165723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dirty="0">
              <a:solidFill>
                <a:prstClr val="white"/>
              </a:solidFill>
            </a:endParaRPr>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Title 1">
            <a:extLst>
              <a:ext uri="{FF2B5EF4-FFF2-40B4-BE49-F238E27FC236}">
                <a16:creationId xmlns="" xmlns:a16="http://schemas.microsoft.com/office/drawing/2014/main" id="{0934953B-516D-D147-B481-63BCFE1A8365}"/>
              </a:ext>
            </a:extLst>
          </p:cNvPr>
          <p:cNvSpPr>
            <a:spLocks noGrp="1"/>
          </p:cNvSpPr>
          <p:nvPr>
            <p:ph type="title"/>
          </p:nvPr>
        </p:nvSpPr>
        <p:spPr>
          <a:xfrm>
            <a:off x="466722" y="586855"/>
            <a:ext cx="3201366" cy="3387497"/>
          </a:xfrm>
        </p:spPr>
        <p:txBody>
          <a:bodyPr anchor="b">
            <a:normAutofit fontScale="90000"/>
          </a:bodyPr>
          <a:lstStyle/>
          <a:p>
            <a:pPr algn="r"/>
            <a:r>
              <a:rPr lang="en-US" sz="4000" dirty="0">
                <a:solidFill>
                  <a:srgbClr val="FFFFFF"/>
                </a:solidFill>
              </a:rPr>
              <a:t>Training the Final Year Family Medicine Residents in Palestine on Zoom</a:t>
            </a:r>
          </a:p>
        </p:txBody>
      </p:sp>
      <p:sp>
        <p:nvSpPr>
          <p:cNvPr id="3" name="Content Placeholder 2">
            <a:extLst>
              <a:ext uri="{FF2B5EF4-FFF2-40B4-BE49-F238E27FC236}">
                <a16:creationId xmlns="" xmlns:a16="http://schemas.microsoft.com/office/drawing/2014/main" id="{0ED7ED28-445A-2E45-BC14-471BB0A03663}"/>
              </a:ext>
            </a:extLst>
          </p:cNvPr>
          <p:cNvSpPr>
            <a:spLocks noGrp="1"/>
          </p:cNvSpPr>
          <p:nvPr>
            <p:ph idx="1"/>
          </p:nvPr>
        </p:nvSpPr>
        <p:spPr>
          <a:xfrm>
            <a:off x="4504548" y="511388"/>
            <a:ext cx="6749657" cy="6061253"/>
          </a:xfrm>
        </p:spPr>
        <p:txBody>
          <a:bodyPr anchor="ctr">
            <a:normAutofit lnSpcReduction="10000"/>
          </a:bodyPr>
          <a:lstStyle/>
          <a:p>
            <a:endParaRPr lang="en-US" sz="2000" dirty="0"/>
          </a:p>
          <a:p>
            <a:r>
              <a:rPr lang="en-US" sz="2000" dirty="0"/>
              <a:t>The Group then reviewed his medication and how best to follow him up</a:t>
            </a:r>
          </a:p>
          <a:p>
            <a:r>
              <a:rPr lang="en-US" sz="2000" dirty="0"/>
              <a:t>One FM Resident who specializes in diabetes made recommendations on how to improve his diabetic care and arranged to see him in the clinic</a:t>
            </a:r>
          </a:p>
          <a:p>
            <a:endParaRPr lang="en-US" sz="2000" dirty="0"/>
          </a:p>
          <a:p>
            <a:pPr marL="0" indent="0">
              <a:buNone/>
            </a:pPr>
            <a:r>
              <a:rPr lang="en-US" sz="2000" b="1" dirty="0"/>
              <a:t>Tutors used this case to develop:</a:t>
            </a:r>
          </a:p>
          <a:p>
            <a:pPr marL="0" indent="0">
              <a:buNone/>
            </a:pPr>
            <a:endParaRPr lang="en-US" sz="2000" b="1" dirty="0"/>
          </a:p>
          <a:p>
            <a:r>
              <a:rPr lang="en-US" sz="2000" dirty="0"/>
              <a:t>Resident-Directed Learning  from a “problem case“</a:t>
            </a:r>
          </a:p>
          <a:p>
            <a:r>
              <a:rPr lang="en-US" sz="2000" dirty="0"/>
              <a:t>The Value of Teamwork - the whole is bigger than the sum of its parts.</a:t>
            </a:r>
          </a:p>
          <a:p>
            <a:r>
              <a:rPr lang="en-US" sz="2000" dirty="0"/>
              <a:t>The Power of Reflection</a:t>
            </a:r>
          </a:p>
          <a:p>
            <a:r>
              <a:rPr lang="en-US" sz="2000" dirty="0"/>
              <a:t>Shared Learning from personal experiences from their clinics. </a:t>
            </a:r>
          </a:p>
          <a:p>
            <a:r>
              <a:rPr lang="en-US" sz="2000" dirty="0"/>
              <a:t>Encouraging the group members to support each other.</a:t>
            </a:r>
          </a:p>
          <a:p>
            <a:r>
              <a:rPr lang="en-US" sz="2000" dirty="0"/>
              <a:t>Sharing skills within the group e.g. a member with a special interest in diabetes.</a:t>
            </a:r>
          </a:p>
          <a:p>
            <a:endParaRPr lang="en-US" sz="2000" dirty="0"/>
          </a:p>
          <a:p>
            <a:pPr marL="0" indent="0">
              <a:buNone/>
            </a:pPr>
            <a:endParaRPr lang="en-US" sz="2000" dirty="0"/>
          </a:p>
        </p:txBody>
      </p:sp>
    </p:spTree>
    <p:extLst>
      <p:ext uri="{BB962C8B-B14F-4D97-AF65-F5344CB8AC3E}">
        <p14:creationId xmlns:p14="http://schemas.microsoft.com/office/powerpoint/2010/main" val="3808786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46AA4A-01E2-4555-812A-9E2A4391850E}"/>
              </a:ext>
            </a:extLst>
          </p:cNvPr>
          <p:cNvSpPr>
            <a:spLocks noGrp="1"/>
          </p:cNvSpPr>
          <p:nvPr>
            <p:ph type="title"/>
          </p:nvPr>
        </p:nvSpPr>
        <p:spPr/>
        <p:txBody>
          <a:bodyPr/>
          <a:lstStyle/>
          <a:p>
            <a:pPr algn="ctr"/>
            <a:r>
              <a:rPr lang="en-US" dirty="0">
                <a:solidFill>
                  <a:srgbClr val="000000"/>
                </a:solidFill>
              </a:rPr>
              <a:t>ACTIVITY DISCLAIMER</a:t>
            </a:r>
            <a:endParaRPr lang="en-US" dirty="0"/>
          </a:p>
        </p:txBody>
      </p:sp>
      <p:sp>
        <p:nvSpPr>
          <p:cNvPr id="3" name="Content Placeholder 2">
            <a:extLst>
              <a:ext uri="{FF2B5EF4-FFF2-40B4-BE49-F238E27FC236}">
                <a16:creationId xmlns="" xmlns:a16="http://schemas.microsoft.com/office/drawing/2014/main" id="{E8BB81FF-1C34-476B-9C07-F6CAA3F3DF4D}"/>
              </a:ext>
            </a:extLst>
          </p:cNvPr>
          <p:cNvSpPr>
            <a:spLocks noGrp="1"/>
          </p:cNvSpPr>
          <p:nvPr>
            <p:ph idx="1"/>
          </p:nvPr>
        </p:nvSpPr>
        <p:spPr/>
        <p:txBody>
          <a:bodyPr>
            <a:normAutofit fontScale="77500" lnSpcReduction="20000"/>
          </a:bodyPr>
          <a:lstStyle/>
          <a:p>
            <a:pPr marL="0" indent="0">
              <a:buNone/>
            </a:pPr>
            <a:r>
              <a:rPr lang="en-US" dirty="0"/>
              <a:t>The material presented here is being made available by the American Academy of Family Physicians for educational purposes only. Please note that medical information is constantly changing; the information contained in this activity was accurate at the time of publication. This material is not intended to represent the only, nor necessarily best, methods or procedures appropriate for the medical situations discussed. Rather, it is intended to present an approach, view, statement, or opinion of the faculty, which may be helpful to others who face similar situations.</a:t>
            </a:r>
          </a:p>
          <a:p>
            <a:pPr fontAlgn="auto">
              <a:spcAft>
                <a:spcPts val="0"/>
              </a:spcAft>
              <a:buFont typeface="Arial" charset="0"/>
              <a:buNone/>
              <a:defRPr/>
            </a:pPr>
            <a:endParaRPr lang="en-US" dirty="0">
              <a:solidFill>
                <a:srgbClr val="000000"/>
              </a:solidFill>
            </a:endParaRPr>
          </a:p>
          <a:p>
            <a:pPr marL="0" indent="0">
              <a:buNone/>
            </a:pPr>
            <a:r>
              <a:rPr lang="en-US" dirty="0"/>
              <a:t>The AAFP disclaims any and all liability for injury or other damages resulting to any individual using this material and for all claims that might arise out of the use of the techniques demonstrated therein by such individuals, whether these claims shall be asserted by a physician or any other person. Physicians may care to check specific details such as drug doses and contraindications, etc., in standard sources prior to clinical application. This material might contain recommendations/guidelines developed by other organizations. Please note that although these guidelines might be included, this does not necessarily imply the endorsement by the AAFP.</a:t>
            </a:r>
          </a:p>
          <a:p>
            <a:pPr marL="0" indent="0">
              <a:buNone/>
            </a:pPr>
            <a:endParaRPr lang="en-US" dirty="0"/>
          </a:p>
        </p:txBody>
      </p:sp>
      <p:sp>
        <p:nvSpPr>
          <p:cNvPr id="4" name="Slide Number Placeholder 3">
            <a:extLst>
              <a:ext uri="{FF2B5EF4-FFF2-40B4-BE49-F238E27FC236}">
                <a16:creationId xmlns="" xmlns:a16="http://schemas.microsoft.com/office/drawing/2014/main" id="{96FF4F63-AA74-4394-993D-7C4EFB40441D}"/>
              </a:ext>
            </a:extLst>
          </p:cNvPr>
          <p:cNvSpPr>
            <a:spLocks noGrp="1"/>
          </p:cNvSpPr>
          <p:nvPr>
            <p:ph type="sldNum" sz="quarter" idx="10"/>
          </p:nvPr>
        </p:nvSpPr>
        <p:spPr/>
        <p:txBody>
          <a:bodyPr/>
          <a:lstStyle/>
          <a:p>
            <a:fld id="{AC38F574-C4C0-48B1-B81D-85833E98F04F}" type="slidenum">
              <a:rPr lang="en-US" smtClean="0"/>
              <a:pPr/>
              <a:t>3</a:t>
            </a:fld>
            <a:endParaRPr lang="en-US" dirty="0"/>
          </a:p>
        </p:txBody>
      </p:sp>
    </p:spTree>
    <p:extLst>
      <p:ext uri="{BB962C8B-B14F-4D97-AF65-F5344CB8AC3E}">
        <p14:creationId xmlns:p14="http://schemas.microsoft.com/office/powerpoint/2010/main" val="2985370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93D97B27-57DD-4446-B5EB-36579AE2EE1F}"/>
              </a:ext>
            </a:extLst>
          </p:cNvPr>
          <p:cNvSpPr>
            <a:spLocks noGrp="1"/>
          </p:cNvSpPr>
          <p:nvPr>
            <p:ph type="title"/>
          </p:nvPr>
        </p:nvSpPr>
        <p:spPr>
          <a:xfrm>
            <a:off x="466722" y="586855"/>
            <a:ext cx="3201366" cy="3387497"/>
          </a:xfrm>
        </p:spPr>
        <p:txBody>
          <a:bodyPr anchor="b">
            <a:normAutofit fontScale="90000"/>
          </a:bodyPr>
          <a:lstStyle/>
          <a:p>
            <a:pPr algn="r"/>
            <a:r>
              <a:rPr lang="en-US" sz="4000" dirty="0">
                <a:solidFill>
                  <a:srgbClr val="FFFFFF"/>
                </a:solidFill>
              </a:rPr>
              <a:t>Training the Final Year Family Medicine Residents in Palestine on Zoom</a:t>
            </a:r>
          </a:p>
        </p:txBody>
      </p:sp>
      <p:sp>
        <p:nvSpPr>
          <p:cNvPr id="3" name="Content Placeholder 2">
            <a:extLst>
              <a:ext uri="{FF2B5EF4-FFF2-40B4-BE49-F238E27FC236}">
                <a16:creationId xmlns="" xmlns:a16="http://schemas.microsoft.com/office/drawing/2014/main" id="{920FCBCE-D8E4-1D46-B592-AAF9106B1104}"/>
              </a:ext>
            </a:extLst>
          </p:cNvPr>
          <p:cNvSpPr>
            <a:spLocks noGrp="1"/>
          </p:cNvSpPr>
          <p:nvPr>
            <p:ph idx="1"/>
          </p:nvPr>
        </p:nvSpPr>
        <p:spPr>
          <a:xfrm>
            <a:off x="4367695" y="511388"/>
            <a:ext cx="7445364" cy="6111834"/>
          </a:xfrm>
        </p:spPr>
        <p:txBody>
          <a:bodyPr anchor="ctr">
            <a:normAutofit fontScale="85000" lnSpcReduction="20000"/>
          </a:bodyPr>
          <a:lstStyle/>
          <a:p>
            <a:pPr marL="0" indent="0">
              <a:buNone/>
            </a:pPr>
            <a:endParaRPr lang="en-US" sz="3100" b="1" dirty="0"/>
          </a:p>
          <a:p>
            <a:pPr marL="0" indent="0">
              <a:buNone/>
            </a:pPr>
            <a:r>
              <a:rPr lang="en-US" sz="3100" b="1" dirty="0"/>
              <a:t>Example Case Presentation 3: The Feverish Child </a:t>
            </a:r>
          </a:p>
          <a:p>
            <a:pPr marL="0" indent="0">
              <a:buNone/>
            </a:pPr>
            <a:endParaRPr lang="en-US" sz="3100" b="1" dirty="0"/>
          </a:p>
          <a:p>
            <a:r>
              <a:rPr lang="en-GB" dirty="0"/>
              <a:t>Nadia presented a case where her cousin had bought in her 2-year-old who had a fever and coryza.</a:t>
            </a:r>
          </a:p>
          <a:p>
            <a:r>
              <a:rPr lang="en-GB" dirty="0"/>
              <a:t>Nadia took a good history and examined the child. </a:t>
            </a:r>
          </a:p>
          <a:p>
            <a:r>
              <a:rPr lang="en-GB" dirty="0"/>
              <a:t>Apart from the fever she was otherwise well. </a:t>
            </a:r>
          </a:p>
          <a:p>
            <a:r>
              <a:rPr lang="en-GB" dirty="0"/>
              <a:t>Nadia reassured her cousin and said to bring the child back if she got worse.</a:t>
            </a:r>
          </a:p>
          <a:p>
            <a:r>
              <a:rPr lang="en-GB" dirty="0"/>
              <a:t>After 2 days the child was no better so mum bought her back to another doctor and not to Nadia. </a:t>
            </a:r>
          </a:p>
          <a:p>
            <a:r>
              <a:rPr lang="en-GB" dirty="0"/>
              <a:t>That doctor gave the child antibiotics and she recovered. </a:t>
            </a:r>
          </a:p>
          <a:p>
            <a:r>
              <a:rPr lang="en-GB" dirty="0"/>
              <a:t>Nadia’s cousin felt Nadia should have given her child antibiotics.</a:t>
            </a:r>
          </a:p>
          <a:p>
            <a:r>
              <a:rPr lang="en-GB" dirty="0"/>
              <a:t>Nadia was upset that her cousin had not brought the child back to her for review.</a:t>
            </a:r>
          </a:p>
          <a:p>
            <a:pPr marL="0" indent="0">
              <a:buNone/>
            </a:pPr>
            <a:r>
              <a:rPr lang="en-US" sz="2000" b="1" dirty="0"/>
              <a:t> </a:t>
            </a:r>
          </a:p>
          <a:p>
            <a:pPr marL="0" indent="0">
              <a:buNone/>
            </a:pPr>
            <a:endParaRPr lang="en-US" sz="2000" dirty="0"/>
          </a:p>
        </p:txBody>
      </p:sp>
    </p:spTree>
    <p:extLst>
      <p:ext uri="{BB962C8B-B14F-4D97-AF65-F5344CB8AC3E}">
        <p14:creationId xmlns:p14="http://schemas.microsoft.com/office/powerpoint/2010/main" val="1050781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dirty="0">
              <a:solidFill>
                <a:prstClr val="white"/>
              </a:solidFill>
            </a:endParaRPr>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Title 1">
            <a:extLst>
              <a:ext uri="{FF2B5EF4-FFF2-40B4-BE49-F238E27FC236}">
                <a16:creationId xmlns="" xmlns:a16="http://schemas.microsoft.com/office/drawing/2014/main" id="{6152626E-6BB1-9049-AAFF-03826DB589A7}"/>
              </a:ext>
            </a:extLst>
          </p:cNvPr>
          <p:cNvSpPr>
            <a:spLocks noGrp="1"/>
          </p:cNvSpPr>
          <p:nvPr>
            <p:ph type="title"/>
          </p:nvPr>
        </p:nvSpPr>
        <p:spPr>
          <a:xfrm>
            <a:off x="466722" y="586855"/>
            <a:ext cx="3201366" cy="3387497"/>
          </a:xfrm>
        </p:spPr>
        <p:txBody>
          <a:bodyPr anchor="b">
            <a:normAutofit fontScale="90000"/>
          </a:bodyPr>
          <a:lstStyle/>
          <a:p>
            <a:pPr algn="r"/>
            <a:r>
              <a:rPr lang="en-US" sz="4000" dirty="0">
                <a:solidFill>
                  <a:srgbClr val="FFFFFF"/>
                </a:solidFill>
              </a:rPr>
              <a:t>Training the Final Year Family Medicine Residents in Palestine on Zoom</a:t>
            </a:r>
          </a:p>
        </p:txBody>
      </p:sp>
      <p:sp>
        <p:nvSpPr>
          <p:cNvPr id="3" name="Content Placeholder 2">
            <a:extLst>
              <a:ext uri="{FF2B5EF4-FFF2-40B4-BE49-F238E27FC236}">
                <a16:creationId xmlns="" xmlns:a16="http://schemas.microsoft.com/office/drawing/2014/main" id="{8441AB57-001E-3D4C-9E70-71C182D0CCA4}"/>
              </a:ext>
            </a:extLst>
          </p:cNvPr>
          <p:cNvSpPr>
            <a:spLocks noGrp="1"/>
          </p:cNvSpPr>
          <p:nvPr>
            <p:ph idx="1"/>
          </p:nvPr>
        </p:nvSpPr>
        <p:spPr>
          <a:xfrm>
            <a:off x="4810259" y="649480"/>
            <a:ext cx="6555347" cy="5546047"/>
          </a:xfrm>
        </p:spPr>
        <p:txBody>
          <a:bodyPr anchor="ctr">
            <a:normAutofit fontScale="85000" lnSpcReduction="10000"/>
          </a:bodyPr>
          <a:lstStyle/>
          <a:p>
            <a:pPr marL="0" indent="0">
              <a:buNone/>
            </a:pPr>
            <a:r>
              <a:rPr lang="en-US" sz="2000" b="1" dirty="0"/>
              <a:t>Examples of Case Presentations: The Feverish Child </a:t>
            </a:r>
          </a:p>
          <a:p>
            <a:pPr marL="0" indent="0">
              <a:buNone/>
            </a:pPr>
            <a:endParaRPr lang="en-US" sz="2000" b="1" dirty="0"/>
          </a:p>
          <a:p>
            <a:pPr marL="0" indent="0">
              <a:buNone/>
            </a:pPr>
            <a:r>
              <a:rPr lang="en-US" dirty="0"/>
              <a:t>This case gave us the opportunity to look at:</a:t>
            </a:r>
          </a:p>
          <a:p>
            <a:pPr marL="0" indent="0">
              <a:buNone/>
            </a:pPr>
            <a:r>
              <a:rPr lang="en-US" dirty="0"/>
              <a:t> </a:t>
            </a:r>
          </a:p>
          <a:p>
            <a:r>
              <a:rPr lang="en-US" dirty="0"/>
              <a:t>Sharing a difficult experience and learning from it</a:t>
            </a:r>
          </a:p>
          <a:p>
            <a:r>
              <a:rPr lang="en-US" dirty="0"/>
              <a:t>NICE (National Institute for Health and Care Excellence) for guidance on a feverish child </a:t>
            </a:r>
          </a:p>
          <a:p>
            <a:r>
              <a:rPr lang="en-US" dirty="0"/>
              <a:t>Role Play of consultation skills</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b="1" dirty="0"/>
          </a:p>
          <a:p>
            <a:pPr marL="0" indent="0">
              <a:buNone/>
            </a:pPr>
            <a:endParaRPr lang="en-US" sz="2000" b="1" dirty="0"/>
          </a:p>
          <a:p>
            <a:pPr marL="0" indent="0">
              <a:buNone/>
            </a:pPr>
            <a:r>
              <a:rPr lang="en-US" sz="2000" dirty="0"/>
              <a:t>https://</a:t>
            </a:r>
            <a:r>
              <a:rPr lang="en-US" sz="2000" dirty="0" err="1"/>
              <a:t>www.nice.org.uk</a:t>
            </a:r>
            <a:r>
              <a:rPr lang="en-US" sz="2000" dirty="0"/>
              <a:t>/guidance/ng143/resources/support-for-education-and-learning-educational-resource-traffic-light-table-pdf-6960664333</a:t>
            </a:r>
          </a:p>
        </p:txBody>
      </p:sp>
    </p:spTree>
    <p:extLst>
      <p:ext uri="{BB962C8B-B14F-4D97-AF65-F5344CB8AC3E}">
        <p14:creationId xmlns:p14="http://schemas.microsoft.com/office/powerpoint/2010/main" val="742033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Rectangle 13">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15">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8" name="Rectangle 17">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0" name="Freeform: Shape 19">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dirty="0">
              <a:solidFill>
                <a:prstClr val="white"/>
              </a:solidFill>
            </a:endParaRPr>
          </a:p>
        </p:txBody>
      </p:sp>
      <p:sp>
        <p:nvSpPr>
          <p:cNvPr id="22" name="Rectangle 21">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Title 1">
            <a:extLst>
              <a:ext uri="{FF2B5EF4-FFF2-40B4-BE49-F238E27FC236}">
                <a16:creationId xmlns="" xmlns:a16="http://schemas.microsoft.com/office/drawing/2014/main" id="{E66AEAF7-6EB2-AC43-9220-6606E4FC238B}"/>
              </a:ext>
            </a:extLst>
          </p:cNvPr>
          <p:cNvSpPr>
            <a:spLocks noGrp="1"/>
          </p:cNvSpPr>
          <p:nvPr>
            <p:ph type="title"/>
          </p:nvPr>
        </p:nvSpPr>
        <p:spPr>
          <a:xfrm>
            <a:off x="466722" y="586855"/>
            <a:ext cx="3201366" cy="3387497"/>
          </a:xfrm>
        </p:spPr>
        <p:txBody>
          <a:bodyPr anchor="b">
            <a:normAutofit fontScale="90000"/>
          </a:bodyPr>
          <a:lstStyle/>
          <a:p>
            <a:pPr algn="r"/>
            <a:r>
              <a:rPr lang="en-US" sz="4000" dirty="0">
                <a:solidFill>
                  <a:srgbClr val="FFFFFF"/>
                </a:solidFill>
              </a:rPr>
              <a:t>Training the Final Year Family Medicine Residents in Palestine on Zoom</a:t>
            </a:r>
          </a:p>
        </p:txBody>
      </p:sp>
      <p:pic>
        <p:nvPicPr>
          <p:cNvPr id="5" name="Content Placeholder 4" descr="Timeline&#10;&#10;Description automatically generated">
            <a:extLst>
              <a:ext uri="{FF2B5EF4-FFF2-40B4-BE49-F238E27FC236}">
                <a16:creationId xmlns="" xmlns:a16="http://schemas.microsoft.com/office/drawing/2014/main" id="{036D3F1D-4686-2D4C-BEAD-DF689A78EA7F}"/>
              </a:ext>
            </a:extLst>
          </p:cNvPr>
          <p:cNvPicPr>
            <a:picLocks noChangeAspect="1"/>
          </p:cNvPicPr>
          <p:nvPr/>
        </p:nvPicPr>
        <p:blipFill>
          <a:blip r:embed="rId2"/>
          <a:stretch>
            <a:fillRect/>
          </a:stretch>
        </p:blipFill>
        <p:spPr>
          <a:xfrm>
            <a:off x="4905054" y="50011"/>
            <a:ext cx="5813746" cy="6797852"/>
          </a:xfrm>
          <a:prstGeom prst="rect">
            <a:avLst/>
          </a:prstGeom>
        </p:spPr>
      </p:pic>
    </p:spTree>
    <p:extLst>
      <p:ext uri="{BB962C8B-B14F-4D97-AF65-F5344CB8AC3E}">
        <p14:creationId xmlns:p14="http://schemas.microsoft.com/office/powerpoint/2010/main" val="3693687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dirty="0">
              <a:solidFill>
                <a:prstClr val="white"/>
              </a:solidFill>
            </a:endParaRPr>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Title 1">
            <a:extLst>
              <a:ext uri="{FF2B5EF4-FFF2-40B4-BE49-F238E27FC236}">
                <a16:creationId xmlns="" xmlns:a16="http://schemas.microsoft.com/office/drawing/2014/main" id="{B0306C5E-1A43-C748-8E3D-A17D2886049F}"/>
              </a:ext>
            </a:extLst>
          </p:cNvPr>
          <p:cNvSpPr>
            <a:spLocks noGrp="1"/>
          </p:cNvSpPr>
          <p:nvPr>
            <p:ph type="title"/>
          </p:nvPr>
        </p:nvSpPr>
        <p:spPr>
          <a:xfrm>
            <a:off x="466722" y="586855"/>
            <a:ext cx="3201366" cy="3387497"/>
          </a:xfrm>
        </p:spPr>
        <p:txBody>
          <a:bodyPr anchor="b">
            <a:normAutofit fontScale="90000"/>
          </a:bodyPr>
          <a:lstStyle/>
          <a:p>
            <a:pPr algn="r"/>
            <a:r>
              <a:rPr lang="en-US" sz="4000" dirty="0">
                <a:solidFill>
                  <a:srgbClr val="FFFFFF"/>
                </a:solidFill>
              </a:rPr>
              <a:t>Training the Final Year Family Medicine Residents in Palestine on Zoom</a:t>
            </a:r>
          </a:p>
        </p:txBody>
      </p:sp>
      <p:sp>
        <p:nvSpPr>
          <p:cNvPr id="3" name="Content Placeholder 2">
            <a:extLst>
              <a:ext uri="{FF2B5EF4-FFF2-40B4-BE49-F238E27FC236}">
                <a16:creationId xmlns="" xmlns:a16="http://schemas.microsoft.com/office/drawing/2014/main" id="{1A0C6A60-E432-434D-9726-4C065A9DDE34}"/>
              </a:ext>
            </a:extLst>
          </p:cNvPr>
          <p:cNvSpPr>
            <a:spLocks noGrp="1"/>
          </p:cNvSpPr>
          <p:nvPr>
            <p:ph idx="1"/>
          </p:nvPr>
        </p:nvSpPr>
        <p:spPr>
          <a:xfrm>
            <a:off x="4810259" y="649480"/>
            <a:ext cx="6555347" cy="5546047"/>
          </a:xfrm>
        </p:spPr>
        <p:txBody>
          <a:bodyPr anchor="ctr">
            <a:normAutofit/>
          </a:bodyPr>
          <a:lstStyle/>
          <a:p>
            <a:pPr marL="0" indent="0">
              <a:buNone/>
            </a:pPr>
            <a:r>
              <a:rPr lang="en-US" sz="2000" b="1" dirty="0"/>
              <a:t>Example Case Presentation 3: The Feverish Child </a:t>
            </a:r>
          </a:p>
          <a:p>
            <a:pPr marL="0" indent="0">
              <a:buNone/>
            </a:pPr>
            <a:endParaRPr lang="en-GB" sz="2000" dirty="0"/>
          </a:p>
          <a:p>
            <a:r>
              <a:rPr lang="en-GB" sz="2000" dirty="0"/>
              <a:t>The group reviewed Nadia’s history and examination and discussed how she had ‘closed’ the consultation with her cousin. </a:t>
            </a:r>
          </a:p>
          <a:p>
            <a:r>
              <a:rPr lang="en-GB" sz="2000" dirty="0"/>
              <a:t>They discussed how Nadia could have managed the consultation differently, in order for Nadia’s cousin to feel more confident in her findings. </a:t>
            </a:r>
          </a:p>
          <a:p>
            <a:r>
              <a:rPr lang="en-GB" sz="2000" dirty="0"/>
              <a:t>We also asked them to prepare a role play of how they may have done things differently.  </a:t>
            </a:r>
          </a:p>
          <a:p>
            <a:pPr marL="0" indent="0">
              <a:buNone/>
            </a:pPr>
            <a:endParaRPr lang="en-GB" sz="2000" dirty="0"/>
          </a:p>
          <a:p>
            <a:pPr marL="0" indent="0">
              <a:buNone/>
            </a:pPr>
            <a:endParaRPr lang="en-US" sz="2000" dirty="0"/>
          </a:p>
        </p:txBody>
      </p:sp>
      <p:pic>
        <p:nvPicPr>
          <p:cNvPr id="11" name="Picture 10" descr="A picture containing diagram&#10;&#10;Description automatically generated">
            <a:extLst>
              <a:ext uri="{FF2B5EF4-FFF2-40B4-BE49-F238E27FC236}">
                <a16:creationId xmlns="" xmlns:a16="http://schemas.microsoft.com/office/drawing/2014/main" id="{08720686-915E-1F48-B529-47305A535FE8}"/>
              </a:ext>
            </a:extLst>
          </p:cNvPr>
          <p:cNvPicPr>
            <a:picLocks noChangeAspect="1"/>
          </p:cNvPicPr>
          <p:nvPr/>
        </p:nvPicPr>
        <p:blipFill>
          <a:blip r:embed="rId2"/>
          <a:stretch>
            <a:fillRect/>
          </a:stretch>
        </p:blipFill>
        <p:spPr>
          <a:xfrm>
            <a:off x="9155970" y="4356016"/>
            <a:ext cx="2462592" cy="2224758"/>
          </a:xfrm>
          <a:prstGeom prst="rect">
            <a:avLst/>
          </a:prstGeom>
        </p:spPr>
      </p:pic>
    </p:spTree>
    <p:extLst>
      <p:ext uri="{BB962C8B-B14F-4D97-AF65-F5344CB8AC3E}">
        <p14:creationId xmlns:p14="http://schemas.microsoft.com/office/powerpoint/2010/main" val="2733574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4BB5F5-5745-C14F-A4C8-E504DEB32EA5}"/>
              </a:ext>
            </a:extLst>
          </p:cNvPr>
          <p:cNvSpPr>
            <a:spLocks noGrp="1"/>
          </p:cNvSpPr>
          <p:nvPr>
            <p:ph type="title"/>
          </p:nvPr>
        </p:nvSpPr>
        <p:spPr/>
        <p:txBody>
          <a:bodyPr/>
          <a:lstStyle/>
          <a:p>
            <a:pPr algn="ctr"/>
            <a:r>
              <a:rPr lang="en-US" b="1" dirty="0"/>
              <a:t>Role Play: the Feverish Child </a:t>
            </a:r>
            <a:endParaRPr lang="en-US" dirty="0"/>
          </a:p>
        </p:txBody>
      </p:sp>
      <p:pic>
        <p:nvPicPr>
          <p:cNvPr id="4" name="Content Placeholder 3">
            <a:extLst>
              <a:ext uri="{FF2B5EF4-FFF2-40B4-BE49-F238E27FC236}">
                <a16:creationId xmlns="" xmlns:a16="http://schemas.microsoft.com/office/drawing/2014/main" id="{9709494C-F159-1F47-9791-53392AF1A5A7}"/>
              </a:ext>
            </a:extLst>
          </p:cNvPr>
          <p:cNvPicPr>
            <a:picLocks noGrp="1" noChangeAspect="1"/>
          </p:cNvPicPr>
          <p:nvPr>
            <p:ph idx="1"/>
          </p:nvPr>
        </p:nvPicPr>
        <p:blipFill>
          <a:blip r:embed="rId2"/>
          <a:stretch>
            <a:fillRect/>
          </a:stretch>
        </p:blipFill>
        <p:spPr>
          <a:xfrm>
            <a:off x="4162374" y="1825625"/>
            <a:ext cx="3867251" cy="4351338"/>
          </a:xfrm>
          <a:prstGeom prst="rect">
            <a:avLst/>
          </a:prstGeom>
        </p:spPr>
      </p:pic>
    </p:spTree>
    <p:extLst>
      <p:ext uri="{BB962C8B-B14F-4D97-AF65-F5344CB8AC3E}">
        <p14:creationId xmlns:p14="http://schemas.microsoft.com/office/powerpoint/2010/main" val="2957534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B712E947-0734-45F9-9C4F-41114EC3A3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a:extLst>
              <a:ext uri="{FF2B5EF4-FFF2-40B4-BE49-F238E27FC236}">
                <a16:creationId xmlns="" xmlns:a16="http://schemas.microsoft.com/office/drawing/2014/main" id="{4C6B5652-C661-4C58-B937-F0F490F7FC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a:extLst>
              <a:ext uri="{FF2B5EF4-FFF2-40B4-BE49-F238E27FC236}">
                <a16:creationId xmlns="" xmlns:a16="http://schemas.microsoft.com/office/drawing/2014/main" id="{0B936867-6407-43FB-9DE6-1B0879D0CB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a:extLst>
              <a:ext uri="{FF2B5EF4-FFF2-40B4-BE49-F238E27FC236}">
                <a16:creationId xmlns="" xmlns:a16="http://schemas.microsoft.com/office/drawing/2014/main" id="{ACD0B258-678B-4A8C-894F-848AF24A19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Freeform: Shape 19">
            <a:extLst>
              <a:ext uri="{FF2B5EF4-FFF2-40B4-BE49-F238E27FC236}">
                <a16:creationId xmlns="" xmlns:a16="http://schemas.microsoft.com/office/drawing/2014/main" id="{C8D58395-74AF-401A-AF2F-76B6FCF71D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22" name="Rectangle 21">
            <a:extLst>
              <a:ext uri="{FF2B5EF4-FFF2-40B4-BE49-F238E27FC236}">
                <a16:creationId xmlns="" xmlns:a16="http://schemas.microsoft.com/office/drawing/2014/main" id="{2F003F3F-F118-41D2-AA3F-74DB0D1970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F77E0FAB-4C37-8F43-B770-4FE6D8EEA0E5}"/>
              </a:ext>
            </a:extLst>
          </p:cNvPr>
          <p:cNvSpPr>
            <a:spLocks noGrp="1"/>
          </p:cNvSpPr>
          <p:nvPr>
            <p:ph type="title"/>
          </p:nvPr>
        </p:nvSpPr>
        <p:spPr>
          <a:xfrm>
            <a:off x="806825" y="457201"/>
            <a:ext cx="2844800" cy="3588870"/>
          </a:xfrm>
        </p:spPr>
        <p:txBody>
          <a:bodyPr anchor="b">
            <a:normAutofit/>
          </a:bodyPr>
          <a:lstStyle/>
          <a:p>
            <a:pPr algn="r"/>
            <a:r>
              <a:rPr lang="en-US" sz="3400" dirty="0">
                <a:solidFill>
                  <a:srgbClr val="FFFFFF"/>
                </a:solidFill>
              </a:rPr>
              <a:t>Training the Final Year Family Medicine Residents in Palestine on Zoom</a:t>
            </a:r>
          </a:p>
        </p:txBody>
      </p:sp>
      <p:sp>
        <p:nvSpPr>
          <p:cNvPr id="3" name="Content Placeholder 2">
            <a:extLst>
              <a:ext uri="{FF2B5EF4-FFF2-40B4-BE49-F238E27FC236}">
                <a16:creationId xmlns="" xmlns:a16="http://schemas.microsoft.com/office/drawing/2014/main" id="{BE3A4C7C-6246-C340-82AB-B3264BE2CA0B}"/>
              </a:ext>
            </a:extLst>
          </p:cNvPr>
          <p:cNvSpPr>
            <a:spLocks noGrp="1"/>
          </p:cNvSpPr>
          <p:nvPr>
            <p:ph idx="1"/>
          </p:nvPr>
        </p:nvSpPr>
        <p:spPr>
          <a:xfrm>
            <a:off x="4214813" y="672032"/>
            <a:ext cx="5377733" cy="5534211"/>
          </a:xfrm>
        </p:spPr>
        <p:txBody>
          <a:bodyPr anchor="ctr">
            <a:normAutofit/>
          </a:bodyPr>
          <a:lstStyle/>
          <a:p>
            <a:pPr marL="0" indent="0">
              <a:buNone/>
            </a:pPr>
            <a:r>
              <a:rPr lang="en-US" sz="2400" b="1" dirty="0"/>
              <a:t>Personal Professional Development</a:t>
            </a:r>
          </a:p>
          <a:p>
            <a:pPr marL="0" indent="0">
              <a:buNone/>
            </a:pPr>
            <a:r>
              <a:rPr lang="en-US" sz="2400" dirty="0"/>
              <a:t>Other case presentations repeatedly  identified the challenges of managing anxiety and depression</a:t>
            </a:r>
          </a:p>
          <a:p>
            <a:pPr marL="0" indent="0">
              <a:buNone/>
            </a:pPr>
            <a:r>
              <a:rPr lang="en-US" sz="2400" dirty="0"/>
              <a:t>The group asked for training to help them manage these cases in their clinics</a:t>
            </a:r>
          </a:p>
          <a:p>
            <a:pPr marL="0" indent="0">
              <a:buNone/>
            </a:pPr>
            <a:r>
              <a:rPr lang="en-US" sz="2400" dirty="0"/>
              <a:t>We found a clinical psychologist from the Maudsley Hospital in London to run a short course on Brief CBT in Primary care </a:t>
            </a:r>
          </a:p>
          <a:p>
            <a:pPr marL="0" indent="0">
              <a:buNone/>
            </a:pPr>
            <a:r>
              <a:rPr lang="en-US" sz="2400" dirty="0"/>
              <a:t>This modelled the learning cycle</a:t>
            </a:r>
          </a:p>
          <a:p>
            <a:pPr marL="457200" lvl="1" indent="0">
              <a:buNone/>
            </a:pPr>
            <a:endParaRPr lang="en-US" sz="2400" dirty="0"/>
          </a:p>
          <a:p>
            <a:pPr marL="0" indent="0">
              <a:buNone/>
            </a:pPr>
            <a:endParaRPr lang="en-US" sz="2400" dirty="0"/>
          </a:p>
        </p:txBody>
      </p:sp>
      <p:pic>
        <p:nvPicPr>
          <p:cNvPr id="5" name="Picture 4" descr="A picture containing diagram&#10;&#10;Description automatically generated">
            <a:extLst>
              <a:ext uri="{FF2B5EF4-FFF2-40B4-BE49-F238E27FC236}">
                <a16:creationId xmlns="" xmlns:a16="http://schemas.microsoft.com/office/drawing/2014/main" id="{E9B468C6-BE82-5047-9FD9-7FAF6AA8BBE9}"/>
              </a:ext>
            </a:extLst>
          </p:cNvPr>
          <p:cNvPicPr>
            <a:picLocks noChangeAspect="1"/>
          </p:cNvPicPr>
          <p:nvPr/>
        </p:nvPicPr>
        <p:blipFill>
          <a:blip r:embed="rId2"/>
          <a:stretch>
            <a:fillRect/>
          </a:stretch>
        </p:blipFill>
        <p:spPr>
          <a:xfrm>
            <a:off x="9729408" y="4046071"/>
            <a:ext cx="2462592" cy="2224758"/>
          </a:xfrm>
          <a:prstGeom prst="rect">
            <a:avLst/>
          </a:prstGeom>
        </p:spPr>
      </p:pic>
      <p:pic>
        <p:nvPicPr>
          <p:cNvPr id="7" name="Picture 6" descr="A picture containing text&#10;&#10;Description automatically generated">
            <a:extLst>
              <a:ext uri="{FF2B5EF4-FFF2-40B4-BE49-F238E27FC236}">
                <a16:creationId xmlns="" xmlns:a16="http://schemas.microsoft.com/office/drawing/2014/main" id="{69D4E811-CD4F-AA40-9500-C105464B5408}"/>
              </a:ext>
            </a:extLst>
          </p:cNvPr>
          <p:cNvPicPr>
            <a:picLocks noChangeAspect="1"/>
          </p:cNvPicPr>
          <p:nvPr/>
        </p:nvPicPr>
        <p:blipFill>
          <a:blip r:embed="rId3"/>
          <a:stretch>
            <a:fillRect/>
          </a:stretch>
        </p:blipFill>
        <p:spPr>
          <a:xfrm>
            <a:off x="9729408" y="401968"/>
            <a:ext cx="2462592" cy="3096794"/>
          </a:xfrm>
          <a:prstGeom prst="rect">
            <a:avLst/>
          </a:prstGeom>
        </p:spPr>
      </p:pic>
    </p:spTree>
    <p:extLst>
      <p:ext uri="{BB962C8B-B14F-4D97-AF65-F5344CB8AC3E}">
        <p14:creationId xmlns:p14="http://schemas.microsoft.com/office/powerpoint/2010/main" val="4252170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Freeform: Shape 16">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9" name="Rectangle 18">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ACDE4FB6-EB27-9745-B1F5-B57496689BE0}"/>
              </a:ext>
            </a:extLst>
          </p:cNvPr>
          <p:cNvSpPr>
            <a:spLocks noGrp="1"/>
          </p:cNvSpPr>
          <p:nvPr>
            <p:ph type="title"/>
          </p:nvPr>
        </p:nvSpPr>
        <p:spPr>
          <a:xfrm>
            <a:off x="466722" y="586855"/>
            <a:ext cx="3201366" cy="3387497"/>
          </a:xfrm>
        </p:spPr>
        <p:txBody>
          <a:bodyPr anchor="b">
            <a:normAutofit/>
          </a:bodyPr>
          <a:lstStyle/>
          <a:p>
            <a:pPr algn="r"/>
            <a:r>
              <a:rPr lang="en-US" sz="3400" dirty="0">
                <a:solidFill>
                  <a:srgbClr val="FFFFFF"/>
                </a:solidFill>
              </a:rPr>
              <a:t>Training the Final Year Family Medicine Residents in Palestine on Zoom</a:t>
            </a:r>
          </a:p>
        </p:txBody>
      </p:sp>
      <p:sp>
        <p:nvSpPr>
          <p:cNvPr id="3" name="Content Placeholder 2">
            <a:extLst>
              <a:ext uri="{FF2B5EF4-FFF2-40B4-BE49-F238E27FC236}">
                <a16:creationId xmlns="" xmlns:a16="http://schemas.microsoft.com/office/drawing/2014/main" id="{EC34A155-174A-2B42-AD66-A3004C0CBEEA}"/>
              </a:ext>
            </a:extLst>
          </p:cNvPr>
          <p:cNvSpPr>
            <a:spLocks noGrp="1"/>
          </p:cNvSpPr>
          <p:nvPr>
            <p:ph idx="1"/>
          </p:nvPr>
        </p:nvSpPr>
        <p:spPr>
          <a:xfrm>
            <a:off x="4367695" y="586855"/>
            <a:ext cx="5611002" cy="4819650"/>
          </a:xfrm>
        </p:spPr>
        <p:txBody>
          <a:bodyPr anchor="ctr">
            <a:normAutofit/>
          </a:bodyPr>
          <a:lstStyle/>
          <a:p>
            <a:pPr marL="0" indent="0" algn="ctr">
              <a:buNone/>
            </a:pPr>
            <a:r>
              <a:rPr lang="en-US" b="1" dirty="0"/>
              <a:t>Stage 4 - Consolidating the Learning.</a:t>
            </a:r>
          </a:p>
          <a:p>
            <a:pPr marL="0" indent="0" algn="ctr">
              <a:buNone/>
            </a:pPr>
            <a:r>
              <a:rPr lang="en-US" b="1" dirty="0"/>
              <a:t> </a:t>
            </a:r>
          </a:p>
          <a:p>
            <a:pPr marL="0" indent="0">
              <a:buNone/>
            </a:pPr>
            <a:r>
              <a:rPr lang="en-US" dirty="0"/>
              <a:t>Practicing for the examination </a:t>
            </a:r>
          </a:p>
          <a:p>
            <a:pPr marL="0" indent="0">
              <a:buNone/>
            </a:pPr>
            <a:r>
              <a:rPr lang="en-US" dirty="0"/>
              <a:t>using the OSCEs (observed </a:t>
            </a:r>
          </a:p>
          <a:p>
            <a:pPr marL="0" indent="0">
              <a:buNone/>
            </a:pPr>
            <a:r>
              <a:rPr lang="en-US" dirty="0"/>
              <a:t>clinical skills exam) and CSA</a:t>
            </a:r>
          </a:p>
          <a:p>
            <a:pPr marL="0" indent="0">
              <a:buNone/>
            </a:pPr>
            <a:r>
              <a:rPr lang="en-US" dirty="0"/>
              <a:t>(clinical skills analysis). </a:t>
            </a:r>
          </a:p>
        </p:txBody>
      </p:sp>
      <p:pic>
        <p:nvPicPr>
          <p:cNvPr id="4" name="Picture 3">
            <a:extLst>
              <a:ext uri="{FF2B5EF4-FFF2-40B4-BE49-F238E27FC236}">
                <a16:creationId xmlns="" xmlns:a16="http://schemas.microsoft.com/office/drawing/2014/main" id="{7258CD5A-DADB-784B-B48A-5263F8A51AF3}"/>
              </a:ext>
            </a:extLst>
          </p:cNvPr>
          <p:cNvPicPr>
            <a:picLocks noChangeAspect="1"/>
          </p:cNvPicPr>
          <p:nvPr/>
        </p:nvPicPr>
        <p:blipFill>
          <a:blip r:embed="rId2"/>
          <a:stretch>
            <a:fillRect/>
          </a:stretch>
        </p:blipFill>
        <p:spPr>
          <a:xfrm>
            <a:off x="8974006" y="3299253"/>
            <a:ext cx="3045940" cy="3427217"/>
          </a:xfrm>
          <a:prstGeom prst="rect">
            <a:avLst/>
          </a:prstGeom>
        </p:spPr>
      </p:pic>
    </p:spTree>
    <p:extLst>
      <p:ext uri="{BB962C8B-B14F-4D97-AF65-F5344CB8AC3E}">
        <p14:creationId xmlns:p14="http://schemas.microsoft.com/office/powerpoint/2010/main" val="3921661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Freeform: Shape 16">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9" name="Rectangle 18">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79BD27F9-A412-E244-B690-1F731E229414}"/>
              </a:ext>
            </a:extLst>
          </p:cNvPr>
          <p:cNvSpPr>
            <a:spLocks noGrp="1"/>
          </p:cNvSpPr>
          <p:nvPr>
            <p:ph type="title"/>
          </p:nvPr>
        </p:nvSpPr>
        <p:spPr>
          <a:xfrm>
            <a:off x="586478" y="1683756"/>
            <a:ext cx="3115265" cy="2396359"/>
          </a:xfrm>
        </p:spPr>
        <p:txBody>
          <a:bodyPr anchor="b">
            <a:normAutofit/>
          </a:bodyPr>
          <a:lstStyle/>
          <a:p>
            <a:pPr algn="r"/>
            <a:r>
              <a:rPr lang="en-US" sz="3100" dirty="0">
                <a:solidFill>
                  <a:srgbClr val="FFFFFF"/>
                </a:solidFill>
              </a:rPr>
              <a:t>Training the Final Year Family Medicine Residents in Palestine on Zoom</a:t>
            </a:r>
          </a:p>
        </p:txBody>
      </p:sp>
      <p:graphicFrame>
        <p:nvGraphicFramePr>
          <p:cNvPr id="5" name="Content Placeholder 2">
            <a:extLst>
              <a:ext uri="{FF2B5EF4-FFF2-40B4-BE49-F238E27FC236}">
                <a16:creationId xmlns="" xmlns:a16="http://schemas.microsoft.com/office/drawing/2014/main" id="{6011F66D-4679-4656-99BA-43EE54D96689}"/>
              </a:ext>
            </a:extLst>
          </p:cNvPr>
          <p:cNvGraphicFramePr>
            <a:graphicFrameLocks noGrp="1"/>
          </p:cNvGraphicFramePr>
          <p:nvPr>
            <p:ph idx="1"/>
            <p:extLst/>
          </p:nvPr>
        </p:nvGraphicFramePr>
        <p:xfrm>
          <a:off x="4905052" y="1683756"/>
          <a:ext cx="6666833" cy="4520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 xmlns:a16="http://schemas.microsoft.com/office/drawing/2014/main" id="{B3E8B9AE-A882-3844-95B0-34FD4874F937}"/>
              </a:ext>
            </a:extLst>
          </p:cNvPr>
          <p:cNvSpPr/>
          <p:nvPr/>
        </p:nvSpPr>
        <p:spPr>
          <a:xfrm>
            <a:off x="4487451" y="845450"/>
            <a:ext cx="6781911" cy="584775"/>
          </a:xfrm>
          <a:prstGeom prst="rect">
            <a:avLst/>
          </a:prstGeom>
        </p:spPr>
        <p:txBody>
          <a:bodyPr wrap="square">
            <a:spAutoFit/>
          </a:bodyPr>
          <a:lstStyle/>
          <a:p>
            <a:pPr algn="ctr"/>
            <a:r>
              <a:rPr lang="en-US" sz="3200" b="1" dirty="0">
                <a:solidFill>
                  <a:prstClr val="black"/>
                </a:solidFill>
              </a:rPr>
              <a:t>Some Feedback from the Residents</a:t>
            </a:r>
            <a:r>
              <a:rPr lang="en-US" sz="3200" dirty="0">
                <a:solidFill>
                  <a:prstClr val="black"/>
                </a:solidFill>
              </a:rPr>
              <a:t>:</a:t>
            </a:r>
          </a:p>
        </p:txBody>
      </p:sp>
    </p:spTree>
    <p:extLst>
      <p:ext uri="{BB962C8B-B14F-4D97-AF65-F5344CB8AC3E}">
        <p14:creationId xmlns:p14="http://schemas.microsoft.com/office/powerpoint/2010/main" val="2122487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Participation, Please . . .</a:t>
            </a:r>
            <a:endParaRPr lang="en-US" dirty="0"/>
          </a:p>
        </p:txBody>
      </p:sp>
      <p:sp>
        <p:nvSpPr>
          <p:cNvPr id="3" name="Content Placeholder 2"/>
          <p:cNvSpPr>
            <a:spLocks noGrp="1"/>
          </p:cNvSpPr>
          <p:nvPr>
            <p:ph idx="1"/>
          </p:nvPr>
        </p:nvSpPr>
        <p:spPr/>
        <p:txBody>
          <a:bodyPr/>
          <a:lstStyle/>
          <a:p>
            <a:r>
              <a:rPr lang="en-US" dirty="0" smtClean="0"/>
              <a:t>Share your experiences on the chat</a:t>
            </a:r>
          </a:p>
          <a:p>
            <a:r>
              <a:rPr lang="en-US" dirty="0" smtClean="0"/>
              <a:t>Speak up and share your experiences</a:t>
            </a:r>
            <a:endParaRPr lang="en-US" dirty="0"/>
          </a:p>
        </p:txBody>
      </p:sp>
    </p:spTree>
    <p:extLst>
      <p:ext uri="{BB962C8B-B14F-4D97-AF65-F5344CB8AC3E}">
        <p14:creationId xmlns:p14="http://schemas.microsoft.com/office/powerpoint/2010/main" val="2659075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 xmlns:a16="http://schemas.microsoft.com/office/drawing/2014/main" id="{D2B783EE-0239-4717-BBEA-8C9EAC61C8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B0306C5E-1A43-C748-8E3D-A17D2886049F}"/>
              </a:ext>
            </a:extLst>
          </p:cNvPr>
          <p:cNvSpPr>
            <a:spLocks noGrp="1"/>
          </p:cNvSpPr>
          <p:nvPr>
            <p:ph type="title"/>
          </p:nvPr>
        </p:nvSpPr>
        <p:spPr>
          <a:xfrm>
            <a:off x="838201" y="345810"/>
            <a:ext cx="5120561" cy="1325563"/>
          </a:xfrm>
        </p:spPr>
        <p:txBody>
          <a:bodyPr>
            <a:normAutofit/>
          </a:bodyPr>
          <a:lstStyle/>
          <a:p>
            <a:r>
              <a:rPr lang="en-US" sz="2800"/>
              <a:t>Training the Final Year Family Medicine Residents in Palestine on Zoom</a:t>
            </a:r>
          </a:p>
        </p:txBody>
      </p:sp>
      <p:sp>
        <p:nvSpPr>
          <p:cNvPr id="3" name="Content Placeholder 2">
            <a:extLst>
              <a:ext uri="{FF2B5EF4-FFF2-40B4-BE49-F238E27FC236}">
                <a16:creationId xmlns="" xmlns:a16="http://schemas.microsoft.com/office/drawing/2014/main" id="{1A0C6A60-E432-434D-9726-4C065A9DDE34}"/>
              </a:ext>
            </a:extLst>
          </p:cNvPr>
          <p:cNvSpPr>
            <a:spLocks noGrp="1"/>
          </p:cNvSpPr>
          <p:nvPr>
            <p:ph idx="1"/>
          </p:nvPr>
        </p:nvSpPr>
        <p:spPr>
          <a:xfrm>
            <a:off x="838201" y="1825625"/>
            <a:ext cx="5092194" cy="4351338"/>
          </a:xfrm>
        </p:spPr>
        <p:txBody>
          <a:bodyPr>
            <a:normAutofit/>
          </a:bodyPr>
          <a:lstStyle/>
          <a:p>
            <a:pPr marL="0" indent="0">
              <a:buNone/>
            </a:pPr>
            <a:endParaRPr lang="en-US" sz="1800"/>
          </a:p>
          <a:p>
            <a:pPr marL="0" indent="0">
              <a:buNone/>
            </a:pPr>
            <a:r>
              <a:rPr lang="en-US" sz="1800" b="1" u="sng"/>
              <a:t>Lessons Learned by working with UK Colleagues</a:t>
            </a:r>
          </a:p>
          <a:p>
            <a:pPr>
              <a:buFontTx/>
              <a:buChar char="-"/>
            </a:pPr>
            <a:endParaRPr lang="en-US" sz="1800" b="1"/>
          </a:p>
          <a:p>
            <a:pPr>
              <a:buFontTx/>
              <a:buChar char="-"/>
            </a:pPr>
            <a:r>
              <a:rPr lang="en-US" sz="1800" b="1"/>
              <a:t>More centralized guidelines</a:t>
            </a:r>
          </a:p>
          <a:p>
            <a:pPr>
              <a:buFontTx/>
              <a:buChar char="-"/>
            </a:pPr>
            <a:r>
              <a:rPr lang="en-US" sz="1800" b="1"/>
              <a:t>Slight differences between US and UK guidelines</a:t>
            </a:r>
          </a:p>
          <a:p>
            <a:pPr>
              <a:buFontTx/>
              <a:buChar char="-"/>
            </a:pPr>
            <a:r>
              <a:rPr lang="en-US" sz="1800" b="1"/>
              <a:t>Medication names in Palestine are more similar to UK than US </a:t>
            </a:r>
          </a:p>
          <a:p>
            <a:pPr>
              <a:buFontTx/>
              <a:buChar char="-"/>
            </a:pPr>
            <a:r>
              <a:rPr lang="en-US" sz="1800" b="1"/>
              <a:t>Focus on teaching (rather than just modeling) consultation skills</a:t>
            </a:r>
          </a:p>
          <a:p>
            <a:pPr>
              <a:buFontTx/>
              <a:buChar char="-"/>
            </a:pPr>
            <a:r>
              <a:rPr lang="en-US" sz="1800" b="1"/>
              <a:t>Focus on Reflection</a:t>
            </a:r>
          </a:p>
          <a:p>
            <a:pPr>
              <a:buFontTx/>
              <a:buChar char="-"/>
            </a:pPr>
            <a:r>
              <a:rPr lang="en-US" sz="1800" b="1"/>
              <a:t>Peer-review</a:t>
            </a:r>
          </a:p>
          <a:p>
            <a:pPr>
              <a:buFontTx/>
              <a:buChar char="-"/>
            </a:pPr>
            <a:r>
              <a:rPr lang="en-US" sz="1800" b="1"/>
              <a:t>Recertification Process (mentorship)</a:t>
            </a:r>
          </a:p>
          <a:p>
            <a:pPr>
              <a:buFontTx/>
              <a:buChar char="-"/>
            </a:pPr>
            <a:endParaRPr lang="en-US" sz="1800" b="1"/>
          </a:p>
          <a:p>
            <a:pPr>
              <a:buFontTx/>
              <a:buChar char="-"/>
            </a:pPr>
            <a:endParaRPr lang="en-US" sz="1800" b="1"/>
          </a:p>
          <a:p>
            <a:pPr>
              <a:buFontTx/>
              <a:buChar char="-"/>
            </a:pPr>
            <a:endParaRPr lang="en-US" sz="1800" b="1"/>
          </a:p>
          <a:p>
            <a:endParaRPr lang="en-US" sz="1800"/>
          </a:p>
        </p:txBody>
      </p:sp>
      <p:sp>
        <p:nvSpPr>
          <p:cNvPr id="27" name="Oval 26">
            <a:extLst>
              <a:ext uri="{FF2B5EF4-FFF2-40B4-BE49-F238E27FC236}">
                <a16:creationId xmlns="" xmlns:a16="http://schemas.microsoft.com/office/drawing/2014/main" id="{A7B99495-F43F-4D80-A44F-2CB4764EB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pic>
        <p:nvPicPr>
          <p:cNvPr id="11" name="Picture 10" descr="A picture containing flag, underpants&#10;&#10;Description automatically generated">
            <a:extLst>
              <a:ext uri="{FF2B5EF4-FFF2-40B4-BE49-F238E27FC236}">
                <a16:creationId xmlns="" xmlns:a16="http://schemas.microsoft.com/office/drawing/2014/main" id="{0BA08CDC-96B9-5A48-B6E6-CC7EA40861D6}"/>
              </a:ext>
            </a:extLst>
          </p:cNvPr>
          <p:cNvPicPr>
            <a:picLocks noChangeAspect="1"/>
          </p:cNvPicPr>
          <p:nvPr/>
        </p:nvPicPr>
        <p:blipFill rotWithShape="1">
          <a:blip r:embed="rId3"/>
          <a:srcRect l="18356" r="26330" b="2"/>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9" name="Arc 28">
            <a:extLst>
              <a:ext uri="{FF2B5EF4-FFF2-40B4-BE49-F238E27FC236}">
                <a16:creationId xmlns="" xmlns:a16="http://schemas.microsoft.com/office/drawing/2014/main" id="{70BEB1E7-2F88-40BC-B73D-42E5B6F80B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pic>
        <p:nvPicPr>
          <p:cNvPr id="7" name="Picture 6" descr="A picture containing text, clipart&#10;&#10;Description automatically generated">
            <a:extLst>
              <a:ext uri="{FF2B5EF4-FFF2-40B4-BE49-F238E27FC236}">
                <a16:creationId xmlns="" xmlns:a16="http://schemas.microsoft.com/office/drawing/2014/main" id="{CA94EC76-4D7F-C84C-B9C1-B41987902639}"/>
              </a:ext>
            </a:extLst>
          </p:cNvPr>
          <p:cNvPicPr>
            <a:picLocks noChangeAspect="1"/>
          </p:cNvPicPr>
          <p:nvPr/>
        </p:nvPicPr>
        <p:blipFill rotWithShape="1">
          <a:blip r:embed="rId4"/>
          <a:srcRect t="763" r="-2" b="13766"/>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240545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3F0A47-E951-4221-9536-902937B81B45}"/>
              </a:ext>
            </a:extLst>
          </p:cNvPr>
          <p:cNvSpPr>
            <a:spLocks noGrp="1"/>
          </p:cNvSpPr>
          <p:nvPr>
            <p:ph type="title"/>
          </p:nvPr>
        </p:nvSpPr>
        <p:spPr/>
        <p:txBody>
          <a:bodyPr/>
          <a:lstStyle/>
          <a:p>
            <a:pPr algn="ctr"/>
            <a:r>
              <a:rPr lang="en-US" dirty="0">
                <a:solidFill>
                  <a:srgbClr val="000000"/>
                </a:solidFill>
              </a:rPr>
              <a:t>DISCLOSURE</a:t>
            </a:r>
            <a:endParaRPr lang="en-US" dirty="0"/>
          </a:p>
        </p:txBody>
      </p:sp>
      <p:sp>
        <p:nvSpPr>
          <p:cNvPr id="3" name="Content Placeholder 2">
            <a:extLst>
              <a:ext uri="{FF2B5EF4-FFF2-40B4-BE49-F238E27FC236}">
                <a16:creationId xmlns="" xmlns:a16="http://schemas.microsoft.com/office/drawing/2014/main" id="{EE2390B7-F9B3-4330-B034-26EEDFF7B4EA}"/>
              </a:ext>
            </a:extLst>
          </p:cNvPr>
          <p:cNvSpPr>
            <a:spLocks noGrp="1"/>
          </p:cNvSpPr>
          <p:nvPr>
            <p:ph idx="1"/>
          </p:nvPr>
        </p:nvSpPr>
        <p:spPr/>
        <p:txBody>
          <a:bodyPr>
            <a:normAutofit fontScale="70000" lnSpcReduction="20000"/>
          </a:bodyPr>
          <a:lstStyle/>
          <a:p>
            <a:pPr fontAlgn="auto">
              <a:spcAft>
                <a:spcPts val="0"/>
              </a:spcAft>
              <a:buFont typeface="Arial" charset="0"/>
              <a:buNone/>
              <a:defRPr/>
            </a:pPr>
            <a:r>
              <a:rPr lang="en-US" sz="4000" dirty="0">
                <a:solidFill>
                  <a:srgbClr val="000000"/>
                </a:solidFill>
                <a:latin typeface="Arial" charset="0"/>
              </a:rPr>
              <a:t>	It is the policy of the AAFP that all individuals in a position to control content disclose any relationships with commercial interests upon nomination/invitation of participation. Disclosure documents are reviewed for potential conflict of interest (COI), and if identified, conflicts are resolved prior to confirmation of participation. Only those participants who had no conflict of interest or who agreed to an identified resolution process prior to their participation were involved in this CME activity. </a:t>
            </a:r>
          </a:p>
          <a:p>
            <a:pPr fontAlgn="auto">
              <a:spcAft>
                <a:spcPts val="0"/>
              </a:spcAft>
              <a:buFont typeface="Arial" charset="0"/>
              <a:buNone/>
              <a:defRPr/>
            </a:pPr>
            <a:endParaRPr lang="en-US" sz="4000" dirty="0">
              <a:solidFill>
                <a:srgbClr val="000000"/>
              </a:solidFill>
              <a:latin typeface="Arial" charset="0"/>
            </a:endParaRPr>
          </a:p>
          <a:p>
            <a:pPr fontAlgn="auto">
              <a:spcAft>
                <a:spcPts val="0"/>
              </a:spcAft>
              <a:buFont typeface="Arial" charset="0"/>
              <a:buNone/>
              <a:defRPr/>
            </a:pPr>
            <a:r>
              <a:rPr lang="en-US" sz="4000" dirty="0">
                <a:solidFill>
                  <a:srgbClr val="000000"/>
                </a:solidFill>
                <a:latin typeface="Arial" charset="0"/>
              </a:rPr>
              <a:t>	All individuals in a position to control content for this session have indicated they have no relevant financial relationships to disclose. </a:t>
            </a:r>
          </a:p>
          <a:p>
            <a:pPr marL="0" indent="0">
              <a:buNone/>
            </a:pPr>
            <a:endParaRPr lang="en-US" dirty="0"/>
          </a:p>
        </p:txBody>
      </p:sp>
      <p:sp>
        <p:nvSpPr>
          <p:cNvPr id="4" name="Slide Number Placeholder 3">
            <a:extLst>
              <a:ext uri="{FF2B5EF4-FFF2-40B4-BE49-F238E27FC236}">
                <a16:creationId xmlns="" xmlns:a16="http://schemas.microsoft.com/office/drawing/2014/main" id="{DEF32229-9633-4053-85A5-0169D0D93BF1}"/>
              </a:ext>
            </a:extLst>
          </p:cNvPr>
          <p:cNvSpPr>
            <a:spLocks noGrp="1"/>
          </p:cNvSpPr>
          <p:nvPr>
            <p:ph type="sldNum" sz="quarter" idx="10"/>
          </p:nvPr>
        </p:nvSpPr>
        <p:spPr/>
        <p:txBody>
          <a:bodyPr/>
          <a:lstStyle/>
          <a:p>
            <a:fld id="{AC38F574-C4C0-48B1-B81D-85833E98F04F}" type="slidenum">
              <a:rPr lang="en-US" smtClean="0"/>
              <a:pPr/>
              <a:t>4</a:t>
            </a:fld>
            <a:endParaRPr lang="en-US" dirty="0"/>
          </a:p>
        </p:txBody>
      </p:sp>
    </p:spTree>
    <p:extLst>
      <p:ext uri="{BB962C8B-B14F-4D97-AF65-F5344CB8AC3E}">
        <p14:creationId xmlns:p14="http://schemas.microsoft.com/office/powerpoint/2010/main" val="2613027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5D2CF3F8-88AD-9A4A-82AB-E0769F39AE21}"/>
              </a:ext>
            </a:extLst>
          </p:cNvPr>
          <p:cNvSpPr>
            <a:spLocks noGrp="1"/>
          </p:cNvSpPr>
          <p:nvPr>
            <p:ph type="title"/>
          </p:nvPr>
        </p:nvSpPr>
        <p:spPr>
          <a:xfrm>
            <a:off x="466722" y="586855"/>
            <a:ext cx="3201366" cy="3387497"/>
          </a:xfrm>
        </p:spPr>
        <p:txBody>
          <a:bodyPr anchor="b">
            <a:normAutofit/>
          </a:bodyPr>
          <a:lstStyle/>
          <a:p>
            <a:pPr algn="r"/>
            <a:r>
              <a:rPr lang="en-US" sz="3400" dirty="0">
                <a:solidFill>
                  <a:srgbClr val="FFFFFF"/>
                </a:solidFill>
              </a:rPr>
              <a:t>Training the Final Year Family Medicine Residents in Palestine on Zoom</a:t>
            </a:r>
          </a:p>
        </p:txBody>
      </p:sp>
      <p:sp>
        <p:nvSpPr>
          <p:cNvPr id="3" name="Content Placeholder 2">
            <a:extLst>
              <a:ext uri="{FF2B5EF4-FFF2-40B4-BE49-F238E27FC236}">
                <a16:creationId xmlns="" xmlns:a16="http://schemas.microsoft.com/office/drawing/2014/main" id="{B6536201-26E4-9442-BCE8-F6BBBCF34089}"/>
              </a:ext>
            </a:extLst>
          </p:cNvPr>
          <p:cNvSpPr>
            <a:spLocks noGrp="1"/>
          </p:cNvSpPr>
          <p:nvPr>
            <p:ph idx="1"/>
          </p:nvPr>
        </p:nvSpPr>
        <p:spPr>
          <a:xfrm>
            <a:off x="4810259" y="649480"/>
            <a:ext cx="6555347" cy="5546047"/>
          </a:xfrm>
        </p:spPr>
        <p:txBody>
          <a:bodyPr anchor="ctr">
            <a:normAutofit/>
          </a:bodyPr>
          <a:lstStyle/>
          <a:p>
            <a:r>
              <a:rPr lang="en-US" dirty="0"/>
              <a:t>References</a:t>
            </a:r>
          </a:p>
          <a:p>
            <a:pPr marL="0" indent="0">
              <a:buNone/>
            </a:pPr>
            <a:r>
              <a:rPr lang="en-US" dirty="0"/>
              <a:t>Some of the Guidelines we used:</a:t>
            </a:r>
          </a:p>
          <a:p>
            <a:pPr marL="0" indent="0">
              <a:buNone/>
            </a:pPr>
            <a:r>
              <a:rPr lang="en-US" dirty="0">
                <a:hlinkClick r:id="rId2"/>
              </a:rPr>
              <a:t>https://www.nice.org.uk</a:t>
            </a:r>
            <a:endParaRPr lang="en-US" sz="2400" dirty="0">
              <a:hlinkClick r:id="rId3">
                <a:extLst>
                  <a:ext uri="{A12FA001-AC4F-418D-AE19-62706E023703}">
                    <ahyp:hlinkClr xmlns="" xmlns:ahyp="http://schemas.microsoft.com/office/drawing/2018/hyperlinkcolor" val="tx"/>
                  </a:ext>
                </a:extLst>
              </a:hlinkClick>
            </a:endParaRPr>
          </a:p>
          <a:p>
            <a:pPr marL="0" indent="0">
              <a:buNone/>
            </a:pPr>
            <a:r>
              <a:rPr lang="en-US" dirty="0">
                <a:solidFill>
                  <a:srgbClr val="954F72"/>
                </a:solidFill>
                <a:hlinkClick r:id="rId3">
                  <a:extLst>
                    <a:ext uri="{A12FA001-AC4F-418D-AE19-62706E023703}">
                      <ahyp:hlinkClr xmlns="" xmlns:ahyp="http://schemas.microsoft.com/office/drawing/2018/hyperlinkcolor" val="tx"/>
                    </a:ext>
                  </a:extLst>
                </a:hlinkClick>
              </a:rPr>
              <a:t>https://awmsg.nhs.wales/files/guidelines-and-pils/polypharmacy-guidance-for-prescribing-pdf/</a:t>
            </a:r>
            <a:endParaRPr lang="en-US" dirty="0">
              <a:solidFill>
                <a:srgbClr val="954F72"/>
              </a:solidFill>
            </a:endParaRPr>
          </a:p>
          <a:p>
            <a:pPr marL="0" indent="0">
              <a:buNone/>
            </a:pPr>
            <a:r>
              <a:rPr lang="en-US" dirty="0"/>
              <a:t>https://</a:t>
            </a:r>
            <a:r>
              <a:rPr lang="en-US" dirty="0" err="1"/>
              <a:t>www.cgakit.com</a:t>
            </a:r>
            <a:r>
              <a:rPr lang="en-US" dirty="0"/>
              <a:t>/m-2-stopp-start</a:t>
            </a:r>
            <a:endParaRPr lang="en-US" dirty="0">
              <a:solidFill>
                <a:srgbClr val="954F72"/>
              </a:solidFill>
            </a:endParaRPr>
          </a:p>
          <a:p>
            <a:pPr marL="0" indent="0">
              <a:buNone/>
            </a:pPr>
            <a:r>
              <a:rPr lang="en-US" dirty="0">
                <a:hlinkClick r:id="rId4"/>
              </a:rPr>
              <a:t>https://gpnotebook.com/en-gb/</a:t>
            </a:r>
            <a:endParaRPr lang="en-US" dirty="0"/>
          </a:p>
          <a:p>
            <a:pPr marL="0" indent="0">
              <a:buNone/>
            </a:pPr>
            <a:r>
              <a:rPr lang="en-US" dirty="0"/>
              <a:t>https://</a:t>
            </a:r>
            <a:r>
              <a:rPr lang="en-US" dirty="0" err="1"/>
              <a:t>www.bash.org.uk</a:t>
            </a:r>
            <a:r>
              <a:rPr lang="en-US" dirty="0"/>
              <a:t>/guidelines/</a:t>
            </a:r>
          </a:p>
          <a:p>
            <a:pPr marL="0" indent="0">
              <a:buNone/>
            </a:pPr>
            <a:r>
              <a:rPr lang="en-US" dirty="0"/>
              <a:t> </a:t>
            </a:r>
          </a:p>
        </p:txBody>
      </p:sp>
    </p:spTree>
    <p:extLst>
      <p:ext uri="{BB962C8B-B14F-4D97-AF65-F5344CB8AC3E}">
        <p14:creationId xmlns:p14="http://schemas.microsoft.com/office/powerpoint/2010/main" val="2967854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 up and Questions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8F574-C4C0-48B1-B81D-85833E98F04F}" type="slidenum">
              <a:rPr lang="en-US" smtClean="0"/>
              <a:pPr/>
              <a:t>41</a:t>
            </a:fld>
            <a:endParaRPr lang="en-US" dirty="0"/>
          </a:p>
        </p:txBody>
      </p:sp>
    </p:spTree>
    <p:extLst>
      <p:ext uri="{BB962C8B-B14F-4D97-AF65-F5344CB8AC3E}">
        <p14:creationId xmlns:p14="http://schemas.microsoft.com/office/powerpoint/2010/main" val="2221317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AB2A72BC-0AB4-4990-9C7E-EF5253058B76}"/>
              </a:ext>
            </a:extLst>
          </p:cNvPr>
          <p:cNvSpPr>
            <a:spLocks noGrp="1"/>
          </p:cNvSpPr>
          <p:nvPr>
            <p:ph type="sldNum" sz="quarter" idx="10"/>
          </p:nvPr>
        </p:nvSpPr>
        <p:spPr>
          <a:xfrm>
            <a:off x="306156" y="6310302"/>
            <a:ext cx="393291" cy="409575"/>
          </a:xfrm>
        </p:spPr>
        <p:txBody>
          <a:bodyPr/>
          <a:lstStyle/>
          <a:p>
            <a:fld id="{AC38F574-C4C0-48B1-B81D-85833E98F04F}" type="slidenum">
              <a:rPr lang="en-US" sz="1400" smtClean="0"/>
              <a:pPr/>
              <a:t>42</a:t>
            </a:fld>
            <a:endParaRPr lang="en-US" sz="1400" dirty="0"/>
          </a:p>
        </p:txBody>
      </p:sp>
      <p:sp>
        <p:nvSpPr>
          <p:cNvPr id="2" name="TextBox 1"/>
          <p:cNvSpPr txBox="1"/>
          <p:nvPr/>
        </p:nvSpPr>
        <p:spPr>
          <a:xfrm>
            <a:off x="4282758" y="582649"/>
            <a:ext cx="6357534" cy="1631216"/>
          </a:xfrm>
          <a:prstGeom prst="rect">
            <a:avLst/>
          </a:prstGeom>
          <a:noFill/>
        </p:spPr>
        <p:txBody>
          <a:bodyPr wrap="square" rtlCol="0">
            <a:spAutoFit/>
          </a:bodyPr>
          <a:lstStyle/>
          <a:p>
            <a:r>
              <a:rPr lang="en-US" sz="2000" b="1" dirty="0"/>
              <a:t>Acknowledge </a:t>
            </a:r>
            <a:r>
              <a:rPr lang="en-US" sz="2000" b="1" i="1" dirty="0"/>
              <a:t>Foundation for Family Medicine in Palestine </a:t>
            </a:r>
          </a:p>
          <a:p>
            <a:r>
              <a:rPr lang="en-US" sz="2000" b="1" dirty="0"/>
              <a:t>+ </a:t>
            </a:r>
          </a:p>
          <a:p>
            <a:r>
              <a:rPr lang="en-US" sz="2000" b="1" i="1" dirty="0"/>
              <a:t>Medical Aid for Palestinians </a:t>
            </a:r>
            <a:r>
              <a:rPr lang="en-US" sz="2000" b="1" dirty="0"/>
              <a:t>for their support and contributions</a:t>
            </a:r>
          </a:p>
        </p:txBody>
      </p:sp>
      <p:pic>
        <p:nvPicPr>
          <p:cNvPr id="3" name="Picture 2"/>
          <p:cNvPicPr>
            <a:picLocks noChangeAspect="1"/>
          </p:cNvPicPr>
          <p:nvPr/>
        </p:nvPicPr>
        <p:blipFill>
          <a:blip r:embed="rId3"/>
          <a:stretch>
            <a:fillRect/>
          </a:stretch>
        </p:blipFill>
        <p:spPr>
          <a:xfrm>
            <a:off x="1853882" y="1346835"/>
            <a:ext cx="2428875" cy="3067050"/>
          </a:xfrm>
          <a:prstGeom prst="rect">
            <a:avLst/>
          </a:prstGeom>
        </p:spPr>
      </p:pic>
      <p:pic>
        <p:nvPicPr>
          <p:cNvPr id="5" name="Picture 4"/>
          <p:cNvPicPr>
            <a:picLocks noChangeAspect="1"/>
          </p:cNvPicPr>
          <p:nvPr/>
        </p:nvPicPr>
        <p:blipFill>
          <a:blip r:embed="rId4"/>
          <a:stretch>
            <a:fillRect/>
          </a:stretch>
        </p:blipFill>
        <p:spPr>
          <a:xfrm>
            <a:off x="7185437" y="2649220"/>
            <a:ext cx="2844800" cy="1600200"/>
          </a:xfrm>
          <a:prstGeom prst="rect">
            <a:avLst/>
          </a:prstGeom>
        </p:spPr>
      </p:pic>
    </p:spTree>
    <p:extLst>
      <p:ext uri="{BB962C8B-B14F-4D97-AF65-F5344CB8AC3E}">
        <p14:creationId xmlns:p14="http://schemas.microsoft.com/office/powerpoint/2010/main" val="897962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contact us:</a:t>
            </a:r>
          </a:p>
        </p:txBody>
      </p:sp>
      <p:sp>
        <p:nvSpPr>
          <p:cNvPr id="3" name="Content Placeholder 2"/>
          <p:cNvSpPr>
            <a:spLocks noGrp="1"/>
          </p:cNvSpPr>
          <p:nvPr>
            <p:ph idx="1"/>
          </p:nvPr>
        </p:nvSpPr>
        <p:spPr/>
        <p:txBody>
          <a:bodyPr>
            <a:normAutofit lnSpcReduction="10000"/>
          </a:bodyPr>
          <a:lstStyle/>
          <a:p>
            <a:r>
              <a:rPr lang="en-US" dirty="0"/>
              <a:t>Dr. Benjamin Colton, FM, Jordan</a:t>
            </a:r>
          </a:p>
          <a:p>
            <a:pPr lvl="1"/>
            <a:r>
              <a:rPr lang="en-US" dirty="0"/>
              <a:t>bencolton5@gmail.com</a:t>
            </a:r>
          </a:p>
          <a:p>
            <a:r>
              <a:rPr lang="en-US" dirty="0"/>
              <a:t>Dr. Ann Smalldridge, GP, UK, </a:t>
            </a:r>
          </a:p>
          <a:p>
            <a:pPr lvl="1"/>
            <a:r>
              <a:rPr lang="en-US" dirty="0"/>
              <a:t>annsmalldridge@gmail.com</a:t>
            </a:r>
          </a:p>
          <a:p>
            <a:r>
              <a:rPr lang="en-US" dirty="0"/>
              <a:t>Dr. Nicki Spicer, GP, UK, Trainer</a:t>
            </a:r>
          </a:p>
          <a:p>
            <a:pPr lvl="1"/>
            <a:r>
              <a:rPr lang="en-US" dirty="0"/>
              <a:t>nickispicer@me.com</a:t>
            </a:r>
          </a:p>
          <a:p>
            <a:r>
              <a:rPr lang="en-US" dirty="0"/>
              <a:t>Dr. Lubna Al-Saudi, HSFM, Nablus Palestine</a:t>
            </a:r>
          </a:p>
          <a:p>
            <a:pPr lvl="1"/>
            <a:r>
              <a:rPr lang="en-US" dirty="0"/>
              <a:t>lubna_saudi@najah.edu</a:t>
            </a:r>
          </a:p>
          <a:p>
            <a:r>
              <a:rPr lang="en-US" dirty="0"/>
              <a:t>Dr. Therese Zink, FM, (MN, Ohio, RI), US Fulbright </a:t>
            </a:r>
          </a:p>
          <a:p>
            <a:pPr lvl="1"/>
            <a:r>
              <a:rPr lang="en-US" dirty="0"/>
              <a:t>theresezink@gmail.com</a:t>
            </a:r>
          </a:p>
          <a:p>
            <a:endParaRPr lang="en-US" dirty="0"/>
          </a:p>
        </p:txBody>
      </p:sp>
      <p:sp>
        <p:nvSpPr>
          <p:cNvPr id="4" name="Slide Number Placeholder 3"/>
          <p:cNvSpPr>
            <a:spLocks noGrp="1"/>
          </p:cNvSpPr>
          <p:nvPr>
            <p:ph type="sldNum" sz="quarter" idx="10"/>
          </p:nvPr>
        </p:nvSpPr>
        <p:spPr/>
        <p:txBody>
          <a:bodyPr/>
          <a:lstStyle/>
          <a:p>
            <a:fld id="{AC38F574-C4C0-48B1-B81D-85833E98F04F}" type="slidenum">
              <a:rPr lang="en-US" smtClean="0"/>
              <a:pPr/>
              <a:t>43</a:t>
            </a:fld>
            <a:endParaRPr lang="en-US" dirty="0"/>
          </a:p>
        </p:txBody>
      </p:sp>
    </p:spTree>
    <p:extLst>
      <p:ext uri="{BB962C8B-B14F-4D97-AF65-F5344CB8AC3E}">
        <p14:creationId xmlns:p14="http://schemas.microsoft.com/office/powerpoint/2010/main" val="1839582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59B7493-A9E0-43ED-B9AE-423B5F2B59BE}"/>
              </a:ext>
            </a:extLst>
          </p:cNvPr>
          <p:cNvSpPr txBox="1"/>
          <p:nvPr/>
        </p:nvSpPr>
        <p:spPr>
          <a:xfrm>
            <a:off x="304800" y="6351638"/>
            <a:ext cx="403123" cy="307777"/>
          </a:xfrm>
          <a:prstGeom prst="rect">
            <a:avLst/>
          </a:prstGeom>
          <a:noFill/>
        </p:spPr>
        <p:txBody>
          <a:bodyPr wrap="square" rtlCol="0">
            <a:spAutoFit/>
          </a:bodyPr>
          <a:lstStyle/>
          <a:p>
            <a:pPr algn="ctr"/>
            <a:fld id="{370BBBBA-3CC5-406F-8C3C-0024A6AD4320}" type="slidenum">
              <a:rPr lang="en-US" sz="1400" b="1" smtClean="0">
                <a:solidFill>
                  <a:schemeClr val="bg1"/>
                </a:solidFill>
              </a:rPr>
              <a:pPr algn="ctr"/>
              <a:t>44</a:t>
            </a:fld>
            <a:endParaRPr lang="en-US" sz="1400" b="1" dirty="0">
              <a:solidFill>
                <a:schemeClr val="bg1"/>
              </a:solidFill>
            </a:endParaRPr>
          </a:p>
        </p:txBody>
      </p:sp>
    </p:spTree>
    <p:extLst>
      <p:ext uri="{BB962C8B-B14F-4D97-AF65-F5344CB8AC3E}">
        <p14:creationId xmlns:p14="http://schemas.microsoft.com/office/powerpoint/2010/main" val="43887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996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61727F-826E-45C8-A173-55F5C6AE8E53}"/>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 xmlns:a16="http://schemas.microsoft.com/office/drawing/2014/main" id="{3A13FB1B-EAE1-4CEE-9F66-3FEE951BDE1A}"/>
              </a:ext>
            </a:extLst>
          </p:cNvPr>
          <p:cNvSpPr>
            <a:spLocks noGrp="1"/>
          </p:cNvSpPr>
          <p:nvPr>
            <p:ph idx="1"/>
          </p:nvPr>
        </p:nvSpPr>
        <p:spPr/>
        <p:txBody>
          <a:bodyPr/>
          <a:lstStyle/>
          <a:p>
            <a:endParaRPr lang="en-US"/>
          </a:p>
        </p:txBody>
      </p:sp>
      <p:sp>
        <p:nvSpPr>
          <p:cNvPr id="4" name="Slide Number Placeholder 3">
            <a:extLst>
              <a:ext uri="{FF2B5EF4-FFF2-40B4-BE49-F238E27FC236}">
                <a16:creationId xmlns="" xmlns:a16="http://schemas.microsoft.com/office/drawing/2014/main" id="{CF1F7BE2-7A37-4F0B-A2A7-21678FEAE058}"/>
              </a:ext>
            </a:extLst>
          </p:cNvPr>
          <p:cNvSpPr>
            <a:spLocks noGrp="1"/>
          </p:cNvSpPr>
          <p:nvPr>
            <p:ph type="sldNum" sz="quarter" idx="10"/>
          </p:nvPr>
        </p:nvSpPr>
        <p:spPr/>
        <p:txBody>
          <a:bodyPr/>
          <a:lstStyle/>
          <a:p>
            <a:fld id="{AC38F574-C4C0-48B1-B81D-85833E98F04F}" type="slidenum">
              <a:rPr lang="en-US" smtClean="0"/>
              <a:pPr/>
              <a:t>5</a:t>
            </a:fld>
            <a:endParaRPr lang="en-US" dirty="0"/>
          </a:p>
        </p:txBody>
      </p:sp>
    </p:spTree>
    <p:extLst>
      <p:ext uri="{BB962C8B-B14F-4D97-AF65-F5344CB8AC3E}">
        <p14:creationId xmlns:p14="http://schemas.microsoft.com/office/powerpoint/2010/main" val="3178023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p>
        </p:txBody>
      </p:sp>
      <p:sp>
        <p:nvSpPr>
          <p:cNvPr id="3" name="Content Placeholder 2"/>
          <p:cNvSpPr>
            <a:spLocks noGrp="1"/>
          </p:cNvSpPr>
          <p:nvPr>
            <p:ph idx="1"/>
          </p:nvPr>
        </p:nvSpPr>
        <p:spPr/>
        <p:txBody>
          <a:bodyPr/>
          <a:lstStyle/>
          <a:p>
            <a:r>
              <a:rPr lang="en-US" dirty="0"/>
              <a:t>Describe challenges of training residents cross-culturally with a focus on training in Arab culture</a:t>
            </a:r>
          </a:p>
          <a:p>
            <a:r>
              <a:rPr lang="en-US" dirty="0"/>
              <a:t>Outline the challenges of online training in low and middle income countries regarding bandwidth and competing demands</a:t>
            </a:r>
          </a:p>
          <a:p>
            <a:r>
              <a:rPr lang="en-US" dirty="0"/>
              <a:t>Articulate the value of co-teaching with Family Physicians from another country</a:t>
            </a:r>
          </a:p>
        </p:txBody>
      </p:sp>
      <p:sp>
        <p:nvSpPr>
          <p:cNvPr id="4" name="Slide Number Placeholder 3"/>
          <p:cNvSpPr>
            <a:spLocks noGrp="1"/>
          </p:cNvSpPr>
          <p:nvPr>
            <p:ph type="sldNum" sz="quarter" idx="10"/>
          </p:nvPr>
        </p:nvSpPr>
        <p:spPr/>
        <p:txBody>
          <a:bodyPr/>
          <a:lstStyle/>
          <a:p>
            <a:fld id="{AC38F574-C4C0-48B1-B81D-85833E98F04F}" type="slidenum">
              <a:rPr lang="en-US" smtClean="0"/>
              <a:pPr/>
              <a:t>6</a:t>
            </a:fld>
            <a:endParaRPr lang="en-US" dirty="0"/>
          </a:p>
        </p:txBody>
      </p:sp>
    </p:spTree>
    <p:extLst>
      <p:ext uri="{BB962C8B-B14F-4D97-AF65-F5344CB8AC3E}">
        <p14:creationId xmlns:p14="http://schemas.microsoft.com/office/powerpoint/2010/main" val="2842280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Plan</a:t>
            </a:r>
          </a:p>
        </p:txBody>
      </p:sp>
      <p:sp>
        <p:nvSpPr>
          <p:cNvPr id="3" name="Content Placeholder 2"/>
          <p:cNvSpPr>
            <a:spLocks noGrp="1"/>
          </p:cNvSpPr>
          <p:nvPr>
            <p:ph idx="1"/>
          </p:nvPr>
        </p:nvSpPr>
        <p:spPr>
          <a:xfrm>
            <a:off x="838200" y="1690688"/>
            <a:ext cx="10515600" cy="4486275"/>
          </a:xfrm>
        </p:spPr>
        <p:txBody>
          <a:bodyPr/>
          <a:lstStyle/>
          <a:p>
            <a:r>
              <a:rPr lang="en-US" dirty="0"/>
              <a:t>Introduction – Therese (3 min)</a:t>
            </a:r>
          </a:p>
          <a:p>
            <a:r>
              <a:rPr lang="en-US" dirty="0"/>
              <a:t>Brief History of Family Medicine in Palestine—Dr. Lubna (5 min)</a:t>
            </a:r>
          </a:p>
          <a:p>
            <a:r>
              <a:rPr lang="en-US" dirty="0"/>
              <a:t>The problem that needed to be addressed: Limited Clinical Supervision raise competence as clinicians &amp; concern about passing their Palestine Board exams –Dr. Ann (5 min)</a:t>
            </a:r>
          </a:p>
          <a:p>
            <a:r>
              <a:rPr lang="en-US" dirty="0"/>
              <a:t>What was done (25 min w/ Drs. Ben and Nicki, role play)</a:t>
            </a:r>
          </a:p>
          <a:p>
            <a:r>
              <a:rPr lang="en-US" dirty="0"/>
              <a:t>Questions and Answers -- Facilitate (10 min) </a:t>
            </a:r>
          </a:p>
          <a:p>
            <a:pPr marL="0" indent="0">
              <a:buNone/>
            </a:pPr>
            <a:r>
              <a:rPr lang="en-US" dirty="0"/>
              <a:t>	–use chat or raise hand</a:t>
            </a:r>
          </a:p>
        </p:txBody>
      </p:sp>
      <p:sp>
        <p:nvSpPr>
          <p:cNvPr id="4" name="Slide Number Placeholder 3"/>
          <p:cNvSpPr>
            <a:spLocks noGrp="1"/>
          </p:cNvSpPr>
          <p:nvPr>
            <p:ph type="sldNum" sz="quarter" idx="10"/>
          </p:nvPr>
        </p:nvSpPr>
        <p:spPr/>
        <p:txBody>
          <a:bodyPr/>
          <a:lstStyle/>
          <a:p>
            <a:fld id="{AC38F574-C4C0-48B1-B81D-85833E98F04F}" type="slidenum">
              <a:rPr lang="en-US" smtClean="0"/>
              <a:pPr/>
              <a:t>7</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698500"/>
            <a:ext cx="4572000" cy="4876800"/>
          </a:xfrm>
          <a:prstGeom prst="rect">
            <a:avLst/>
          </a:prstGeom>
        </p:spPr>
      </p:pic>
      <p:sp>
        <p:nvSpPr>
          <p:cNvPr id="7" name="5-Point Star 6"/>
          <p:cNvSpPr/>
          <p:nvPr/>
        </p:nvSpPr>
        <p:spPr>
          <a:xfrm>
            <a:off x="8728528" y="2225676"/>
            <a:ext cx="457200" cy="4572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293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C38F574-C4C0-48B1-B81D-85833E98F04F}" type="slidenum">
              <a:rPr lang="en-US" smtClean="0">
                <a:solidFill>
                  <a:prstClr val="white"/>
                </a:solidFill>
              </a:rPr>
              <a:pPr/>
              <a:t>8</a:t>
            </a:fld>
            <a:endParaRPr lang="en-US" dirty="0">
              <a:solidFill>
                <a:prstClr val="white"/>
              </a:solidFill>
            </a:endParaRPr>
          </a:p>
        </p:txBody>
      </p:sp>
      <p:pic>
        <p:nvPicPr>
          <p:cNvPr id="2050" name="Picture 2" descr="An-Najah National University : An-Najah Initiatives">
            <a:extLst>
              <a:ext uri="{FF2B5EF4-FFF2-40B4-BE49-F238E27FC236}">
                <a16:creationId xmlns:a16="http://schemas.microsoft.com/office/drawing/2014/main" xmlns="" id="{DB4D149C-D498-48A9-95FD-A893161D9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15" y="428859"/>
            <a:ext cx="11144250" cy="4772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5" name="TextBox 14">
            <a:extLst>
              <a:ext uri="{FF2B5EF4-FFF2-40B4-BE49-F238E27FC236}">
                <a16:creationId xmlns:a16="http://schemas.microsoft.com/office/drawing/2014/main" xmlns="" id="{C31D222E-33BE-4C57-A50E-6773E5120B9C}"/>
              </a:ext>
            </a:extLst>
          </p:cNvPr>
          <p:cNvSpPr txBox="1"/>
          <p:nvPr/>
        </p:nvSpPr>
        <p:spPr>
          <a:xfrm>
            <a:off x="384615" y="5408211"/>
            <a:ext cx="4375644" cy="338554"/>
          </a:xfrm>
          <a:prstGeom prst="rect">
            <a:avLst/>
          </a:prstGeom>
          <a:noFill/>
        </p:spPr>
        <p:txBody>
          <a:bodyPr wrap="square" rtlCol="0">
            <a:spAutoFit/>
          </a:bodyPr>
          <a:lstStyle/>
          <a:p>
            <a:r>
              <a:rPr lang="en-US" sz="1600" dirty="0">
                <a:solidFill>
                  <a:prstClr val="black"/>
                </a:solidFill>
              </a:rPr>
              <a:t>An-Najah National University, Palestine</a:t>
            </a:r>
            <a:endParaRPr lang="en-GB" sz="1600" dirty="0">
              <a:solidFill>
                <a:prstClr val="black"/>
              </a:solidFill>
            </a:endParaRPr>
          </a:p>
        </p:txBody>
      </p:sp>
    </p:spTree>
    <p:extLst>
      <p:ext uri="{BB962C8B-B14F-4D97-AF65-F5344CB8AC3E}">
        <p14:creationId xmlns:p14="http://schemas.microsoft.com/office/powerpoint/2010/main" val="2093380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177F4C-5CAD-4FD5-A5B3-3822E1723E9C}"/>
              </a:ext>
            </a:extLst>
          </p:cNvPr>
          <p:cNvSpPr>
            <a:spLocks noGrp="1"/>
          </p:cNvSpPr>
          <p:nvPr>
            <p:ph type="title"/>
          </p:nvPr>
        </p:nvSpPr>
        <p:spPr/>
        <p:txBody>
          <a:bodyPr>
            <a:noAutofit/>
          </a:bodyPr>
          <a:lstStyle/>
          <a:p>
            <a:r>
              <a:rPr lang="en-GB" sz="3600" b="1" dirty="0">
                <a:cs typeface="Times New Roman" panose="02020603050405020304" pitchFamily="18" charset="0"/>
              </a:rPr>
              <a:t>Family Medicine Residency Program</a:t>
            </a:r>
          </a:p>
        </p:txBody>
      </p:sp>
      <p:graphicFrame>
        <p:nvGraphicFramePr>
          <p:cNvPr id="5" name="Content Placeholder 4">
            <a:extLst>
              <a:ext uri="{FF2B5EF4-FFF2-40B4-BE49-F238E27FC236}">
                <a16:creationId xmlns:a16="http://schemas.microsoft.com/office/drawing/2014/main" xmlns="" id="{34F0ECA3-35B2-40C9-9A6E-C8C3D306D07C}"/>
              </a:ext>
            </a:extLst>
          </p:cNvPr>
          <p:cNvGraphicFramePr>
            <a:graphicFrameLocks noGrp="1"/>
          </p:cNvGraphicFramePr>
          <p:nvPr>
            <p:ph idx="1"/>
            <p:extLst/>
          </p:nvPr>
        </p:nvGraphicFramePr>
        <p:xfrm>
          <a:off x="838200" y="1825625"/>
          <a:ext cx="1119040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defTabSz="685800"/>
            <a:fld id="{8573512F-349D-44AD-BA94-32AFD0B49DF4}" type="slidenum">
              <a:rPr lang="en-GB" smtClean="0">
                <a:solidFill>
                  <a:prstClr val="black">
                    <a:tint val="75000"/>
                  </a:prstClr>
                </a:solidFill>
              </a:rPr>
              <a:pPr defTabSz="685800"/>
              <a:t>9</a:t>
            </a:fld>
            <a:endParaRPr lang="en-GB" dirty="0">
              <a:solidFill>
                <a:prstClr val="black">
                  <a:tint val="75000"/>
                </a:prstClr>
              </a:solidFill>
            </a:endParaRPr>
          </a:p>
        </p:txBody>
      </p:sp>
      <p:pic>
        <p:nvPicPr>
          <p:cNvPr id="6" name="Picture 5"/>
          <p:cNvPicPr>
            <a:picLocks noChangeAspect="1"/>
          </p:cNvPicPr>
          <p:nvPr/>
        </p:nvPicPr>
        <p:blipFill>
          <a:blip r:embed="rId8"/>
          <a:stretch>
            <a:fillRect/>
          </a:stretch>
        </p:blipFill>
        <p:spPr>
          <a:xfrm>
            <a:off x="838200" y="1641553"/>
            <a:ext cx="3632493" cy="3143964"/>
          </a:xfrm>
          <a:prstGeom prst="rect">
            <a:avLst/>
          </a:prstGeom>
          <a:ln>
            <a:noFill/>
          </a:ln>
          <a:effectLst>
            <a:softEdge rad="112500"/>
          </a:effectLst>
        </p:spPr>
      </p:pic>
      <p:sp>
        <p:nvSpPr>
          <p:cNvPr id="4" name="TextBox 3"/>
          <p:cNvSpPr txBox="1"/>
          <p:nvPr/>
        </p:nvSpPr>
        <p:spPr>
          <a:xfrm>
            <a:off x="838200" y="5274308"/>
            <a:ext cx="7019636" cy="1323439"/>
          </a:xfrm>
          <a:prstGeom prst="rect">
            <a:avLst/>
          </a:prstGeom>
          <a:noFill/>
        </p:spPr>
        <p:txBody>
          <a:bodyPr wrap="square" rtlCol="0">
            <a:spAutoFit/>
          </a:bodyPr>
          <a:lstStyle/>
          <a:p>
            <a:r>
              <a:rPr lang="en-US" sz="2000" dirty="0">
                <a:solidFill>
                  <a:prstClr val="black"/>
                </a:solidFill>
                <a:cs typeface="Times New Roman" panose="02020603050405020304" pitchFamily="18" charset="0"/>
              </a:rPr>
              <a:t>Prerequisites for the HSFM (High Specialty Family Medicine) degree and practice</a:t>
            </a:r>
          </a:p>
          <a:p>
            <a:pPr marL="342900" indent="-342900">
              <a:buFont typeface="Wingdings" panose="05000000000000000000" pitchFamily="2" charset="2"/>
              <a:buChar char="ü"/>
            </a:pPr>
            <a:r>
              <a:rPr lang="en-US" sz="2000" dirty="0">
                <a:solidFill>
                  <a:prstClr val="black"/>
                </a:solidFill>
                <a:cs typeface="Times New Roman" panose="02020603050405020304" pitchFamily="18" charset="0"/>
              </a:rPr>
              <a:t>Complete successfully academics + research project </a:t>
            </a:r>
          </a:p>
          <a:p>
            <a:pPr marL="342900" indent="-342900">
              <a:buFont typeface="Wingdings" panose="05000000000000000000" pitchFamily="2" charset="2"/>
              <a:buChar char="ü"/>
            </a:pPr>
            <a:r>
              <a:rPr lang="en-US" sz="2000" dirty="0">
                <a:solidFill>
                  <a:prstClr val="black"/>
                </a:solidFill>
                <a:cs typeface="Times New Roman" panose="02020603050405020304" pitchFamily="18" charset="0"/>
              </a:rPr>
              <a:t>Pass the Palestinian board exam</a:t>
            </a:r>
          </a:p>
        </p:txBody>
      </p:sp>
    </p:spTree>
    <p:extLst>
      <p:ext uri="{BB962C8B-B14F-4D97-AF65-F5344CB8AC3E}">
        <p14:creationId xmlns:p14="http://schemas.microsoft.com/office/powerpoint/2010/main" val="1504968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F7901E"/>
      </a:accent1>
      <a:accent2>
        <a:srgbClr val="474C55"/>
      </a:accent2>
      <a:accent3>
        <a:srgbClr val="008FB4"/>
      </a:accent3>
      <a:accent4>
        <a:srgbClr val="F2BA7F"/>
      </a:accent4>
      <a:accent5>
        <a:srgbClr val="82858C"/>
      </a:accent5>
      <a:accent6>
        <a:srgbClr val="65B0CA"/>
      </a:accent6>
      <a:hlink>
        <a:srgbClr val="F6CFA4"/>
      </a:hlink>
      <a:folHlink>
        <a:srgbClr val="A4A6A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1">
      <a:dk1>
        <a:sysClr val="windowText" lastClr="000000"/>
      </a:dk1>
      <a:lt1>
        <a:sysClr val="window" lastClr="FFFFFF"/>
      </a:lt1>
      <a:dk2>
        <a:srgbClr val="44546A"/>
      </a:dk2>
      <a:lt2>
        <a:srgbClr val="E7E6E6"/>
      </a:lt2>
      <a:accent1>
        <a:srgbClr val="F7901E"/>
      </a:accent1>
      <a:accent2>
        <a:srgbClr val="474C55"/>
      </a:accent2>
      <a:accent3>
        <a:srgbClr val="008FB4"/>
      </a:accent3>
      <a:accent4>
        <a:srgbClr val="F2BA7F"/>
      </a:accent4>
      <a:accent5>
        <a:srgbClr val="82858C"/>
      </a:accent5>
      <a:accent6>
        <a:srgbClr val="65B0CA"/>
      </a:accent6>
      <a:hlink>
        <a:srgbClr val="F6CFA4"/>
      </a:hlink>
      <a:folHlink>
        <a:srgbClr val="A4A6A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E51FDD23998F4B81A6E8FB622094A5" ma:contentTypeVersion="12" ma:contentTypeDescription="Create a new document." ma:contentTypeScope="" ma:versionID="5902de9ee10396e52405a4ff03be9f60">
  <xsd:schema xmlns:xsd="http://www.w3.org/2001/XMLSchema" xmlns:xs="http://www.w3.org/2001/XMLSchema" xmlns:p="http://schemas.microsoft.com/office/2006/metadata/properties" xmlns:ns3="f52a3b21-ec17-4dac-b25b-183d09c150a8" xmlns:ns4="a792e152-c9b5-4a2f-996c-d2ec2d45ffe3" targetNamespace="http://schemas.microsoft.com/office/2006/metadata/properties" ma:root="true" ma:fieldsID="c4e8b7db664d783ef688ebb725020fb1" ns3:_="" ns4:_="">
    <xsd:import namespace="f52a3b21-ec17-4dac-b25b-183d09c150a8"/>
    <xsd:import namespace="a792e152-c9b5-4a2f-996c-d2ec2d45ffe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a3b21-ec17-4dac-b25b-183d09c150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92e152-c9b5-4a2f-996c-d2ec2d45ffe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7E96BE-07E4-4584-A65A-68A5FA50F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2a3b21-ec17-4dac-b25b-183d09c150a8"/>
    <ds:schemaRef ds:uri="a792e152-c9b5-4a2f-996c-d2ec2d45ff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16A401-5582-4BBE-9431-ED2BB8A192A9}">
  <ds:schemaRefs>
    <ds:schemaRef ds:uri="f52a3b21-ec17-4dac-b25b-183d09c150a8"/>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a792e152-c9b5-4a2f-996c-d2ec2d45ffe3"/>
    <ds:schemaRef ds:uri="http://www.w3.org/XML/1998/namespace"/>
  </ds:schemaRefs>
</ds:datastoreItem>
</file>

<file path=customXml/itemProps3.xml><?xml version="1.0" encoding="utf-8"?>
<ds:datastoreItem xmlns:ds="http://schemas.openxmlformats.org/officeDocument/2006/customXml" ds:itemID="{6C9FB271-BBE5-4104-A29C-0E87D38EF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3465</TotalTime>
  <Words>3276</Words>
  <Application>Microsoft Office PowerPoint</Application>
  <PresentationFormat>Widescreen</PresentationFormat>
  <Paragraphs>425</Paragraphs>
  <Slides>45</Slides>
  <Notes>12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45</vt:i4>
      </vt:variant>
    </vt:vector>
  </HeadingPairs>
  <TitlesOfParts>
    <vt:vector size="54" baseType="lpstr">
      <vt:lpstr>Arial</vt:lpstr>
      <vt:lpstr>Calibri</vt:lpstr>
      <vt:lpstr>Calibri Light</vt:lpstr>
      <vt:lpstr>Times New Roman</vt:lpstr>
      <vt:lpstr>Wingdings</vt:lpstr>
      <vt:lpstr>Office Theme</vt:lpstr>
      <vt:lpstr>1_Office Theme</vt:lpstr>
      <vt:lpstr>2_Office Theme</vt:lpstr>
      <vt:lpstr>3_Office Theme</vt:lpstr>
      <vt:lpstr>2021 Global Health Summit</vt:lpstr>
      <vt:lpstr>The Team</vt:lpstr>
      <vt:lpstr>ACTIVITY DISCLAIMER</vt:lpstr>
      <vt:lpstr>DISCLOSURE</vt:lpstr>
      <vt:lpstr>Learning Objectives</vt:lpstr>
      <vt:lpstr>Learning Objectives</vt:lpstr>
      <vt:lpstr>Workshop Plan</vt:lpstr>
      <vt:lpstr>PowerPoint Presentation</vt:lpstr>
      <vt:lpstr>Family Medicine Residency Program</vt:lpstr>
      <vt:lpstr>Evolution of the Family Medicine Program</vt:lpstr>
      <vt:lpstr>Evolution of the Family Medicine Program</vt:lpstr>
      <vt:lpstr>Capacity Building Activities</vt:lpstr>
      <vt:lpstr>The problem that needed to be addressed</vt:lpstr>
      <vt:lpstr>What was done: The tutorial</vt:lpstr>
      <vt:lpstr>Training the Final Year Family Medicine Residents in Palestine on Zoom</vt:lpstr>
      <vt:lpstr>Training the Final Year Family Medicine Residents in Palestine on Zoom</vt:lpstr>
      <vt:lpstr>Training the Final Year Family Medicine Residents in Palestine on Zoom</vt:lpstr>
      <vt:lpstr>Training the Final Year Family Medicine Residents in Palestine on Zoom</vt:lpstr>
      <vt:lpstr>Training the Final Year Family Medicine Residents in Palestine on Zoom</vt:lpstr>
      <vt:lpstr>Training the Final Year Family Medicine Residents in Palestine on Zoom</vt:lpstr>
      <vt:lpstr>Training the  Final Year Family Medicine Residents in Palestine on Zoom</vt:lpstr>
      <vt:lpstr>Training the Final Year Family Medicine Residents in Palestine on Zoom</vt:lpstr>
      <vt:lpstr> Training the Final Year Family Medicine Residents in Palestine on Zoom   Stage 1 - We used clinical cases to introduce: </vt:lpstr>
      <vt:lpstr>Training the Final Year Family Medicine Residents in Palestine on Zoom</vt:lpstr>
      <vt:lpstr>Training the Final Year Family Medicine Residents in Palestine on Zoom</vt:lpstr>
      <vt:lpstr>Training the Final Year Family Medicine Residents in Palestine on Zoom</vt:lpstr>
      <vt:lpstr>All Wales Medicines Strategy Group  Polypharmacy:  Guidance for Prescribing</vt:lpstr>
      <vt:lpstr>STOPP START Toolkit Supporting Medication Review </vt:lpstr>
      <vt:lpstr>Training the Final Year Family Medicine Residents in Palestine on Zoom</vt:lpstr>
      <vt:lpstr>Training the Final Year Family Medicine Residents in Palestine on Zoom</vt:lpstr>
      <vt:lpstr>Training the Final Year Family Medicine Residents in Palestine on Zoom</vt:lpstr>
      <vt:lpstr>Training the Final Year Family Medicine Residents in Palestine on Zoom</vt:lpstr>
      <vt:lpstr>Training the Final Year Family Medicine Residents in Palestine on Zoom</vt:lpstr>
      <vt:lpstr>Role Play: the Feverish Child </vt:lpstr>
      <vt:lpstr>Training the Final Year Family Medicine Residents in Palestine on Zoom</vt:lpstr>
      <vt:lpstr>Training the Final Year Family Medicine Residents in Palestine on Zoom</vt:lpstr>
      <vt:lpstr>Training the Final Year Family Medicine Residents in Palestine on Zoom</vt:lpstr>
      <vt:lpstr>Participant Participation, Please . . .</vt:lpstr>
      <vt:lpstr>Training the Final Year Family Medicine Residents in Palestine on Zoom</vt:lpstr>
      <vt:lpstr>Training the Final Year Family Medicine Residents in Palestine on Zoom</vt:lpstr>
      <vt:lpstr>Wrap up and Questions</vt:lpstr>
      <vt:lpstr>PowerPoint Presentation</vt:lpstr>
      <vt:lpstr>How to contact us: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Heins</dc:creator>
  <cp:lastModifiedBy>Microsoft account</cp:lastModifiedBy>
  <cp:revision>89</cp:revision>
  <dcterms:created xsi:type="dcterms:W3CDTF">2020-08-24T02:25:21Z</dcterms:created>
  <dcterms:modified xsi:type="dcterms:W3CDTF">2021-10-22T10:51:33Z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0x010100BAE51FDD23998F4B81A6E8FB622094A5</vt:lpwstr>
  </property>
</Properties>
</file>