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  <p:sldMasterId id="2147483692" r:id="rId5"/>
    <p:sldMasterId id="2147483704" r:id="rId6"/>
  </p:sldMasterIdLst>
  <p:notesMasterIdLst>
    <p:notesMasterId r:id="rId28"/>
  </p:notesMasterIdLst>
  <p:handoutMasterIdLst>
    <p:handoutMasterId r:id="rId29"/>
  </p:handoutMasterIdLst>
  <p:sldIdLst>
    <p:sldId id="553" r:id="rId7"/>
    <p:sldId id="565" r:id="rId8"/>
    <p:sldId id="638" r:id="rId9"/>
    <p:sldId id="639" r:id="rId10"/>
    <p:sldId id="668" r:id="rId11"/>
    <p:sldId id="640" r:id="rId12"/>
    <p:sldId id="641" r:id="rId13"/>
    <p:sldId id="667" r:id="rId14"/>
    <p:sldId id="656" r:id="rId15"/>
    <p:sldId id="657" r:id="rId16"/>
    <p:sldId id="658" r:id="rId17"/>
    <p:sldId id="659" r:id="rId18"/>
    <p:sldId id="660" r:id="rId19"/>
    <p:sldId id="661" r:id="rId20"/>
    <p:sldId id="662" r:id="rId21"/>
    <p:sldId id="643" r:id="rId22"/>
    <p:sldId id="644" r:id="rId23"/>
    <p:sldId id="645" r:id="rId24"/>
    <p:sldId id="666" r:id="rId25"/>
    <p:sldId id="665" r:id="rId26"/>
    <p:sldId id="637" r:id="rId2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Syiek" initials="MS" lastIdx="4" clrIdx="0"/>
  <p:cmAuthor id="1" name="Rachel Karr" initials="R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FF"/>
    <a:srgbClr val="F3540D"/>
    <a:srgbClr val="663300"/>
    <a:srgbClr val="3269AC"/>
    <a:srgbClr val="285B98"/>
    <a:srgbClr val="29578F"/>
    <a:srgbClr val="FFFFCC"/>
    <a:srgbClr val="3BA0BB"/>
    <a:srgbClr val="96C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3" autoAdjust="0"/>
    <p:restoredTop sz="90263" autoAdjust="0"/>
  </p:normalViewPr>
  <p:slideViewPr>
    <p:cSldViewPr>
      <p:cViewPr varScale="1">
        <p:scale>
          <a:sx n="82" d="100"/>
          <a:sy n="82" d="100"/>
        </p:scale>
        <p:origin x="170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08" y="-10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CC64-0B94-4D2C-8572-A4A704887076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D1FCD-FA40-4F84-8515-BCABD797F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24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38" tIns="46620" rIns="93238" bIns="466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238" tIns="46620" rIns="93238" bIns="46620" rtlCol="0"/>
          <a:lstStyle>
            <a:lvl1pPr algn="r">
              <a:defRPr sz="1200"/>
            </a:lvl1pPr>
          </a:lstStyle>
          <a:p>
            <a:fld id="{DE444977-67E5-40C8-AE66-EC7376980BC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38" tIns="46620" rIns="93238" bIns="466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vert="horz" lIns="93238" tIns="46620" rIns="93238" bIns="466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8"/>
            <a:ext cx="3043343" cy="465455"/>
          </a:xfrm>
          <a:prstGeom prst="rect">
            <a:avLst/>
          </a:prstGeom>
        </p:spPr>
        <p:txBody>
          <a:bodyPr vert="horz" lIns="93238" tIns="46620" rIns="93238" bIns="466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8"/>
            <a:ext cx="3043343" cy="465455"/>
          </a:xfrm>
          <a:prstGeom prst="rect">
            <a:avLst/>
          </a:prstGeom>
        </p:spPr>
        <p:txBody>
          <a:bodyPr vert="horz" lIns="93238" tIns="46620" rIns="93238" bIns="46620" rtlCol="0" anchor="b"/>
          <a:lstStyle>
            <a:lvl1pPr algn="r">
              <a:defRPr sz="1200"/>
            </a:lvl1pPr>
          </a:lstStyle>
          <a:p>
            <a:fld id="{169F7739-E223-43F9-BA0F-27996AA531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3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39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62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57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90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09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54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85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30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73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/>
            <a:r>
              <a:rPr lang="en-US" dirty="0" smtClean="0"/>
              <a:t>Answers:</a:t>
            </a:r>
            <a:r>
              <a:rPr lang="en-US" baseline="0" dirty="0" smtClean="0"/>
              <a:t> PVD, CHF, depression if major; HTN is not risk adjustable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21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Answers:</a:t>
            </a:r>
            <a:r>
              <a:rPr lang="en-US" baseline="0" dirty="0" smtClean="0"/>
              <a:t> </a:t>
            </a:r>
          </a:p>
          <a:p>
            <a:pPr marL="228943" indent="-228943">
              <a:buAutoNum type="arabicPeriod"/>
            </a:pPr>
            <a:r>
              <a:rPr lang="en-US" baseline="0" dirty="0" smtClean="0"/>
              <a:t>Schizophrenia and COPD</a:t>
            </a:r>
          </a:p>
          <a:p>
            <a:pPr marL="228943" indent="-228943">
              <a:buAutoNum type="arabicPeriod"/>
            </a:pPr>
            <a:r>
              <a:rPr lang="en-US" baseline="0" dirty="0" smtClean="0"/>
              <a:t>COPD only – </a:t>
            </a:r>
            <a:r>
              <a:rPr lang="en-US" baseline="0" dirty="0" err="1" smtClean="0"/>
              <a:t>hx</a:t>
            </a:r>
            <a:r>
              <a:rPr lang="en-US" baseline="0" dirty="0" smtClean="0"/>
              <a:t> of schizophrenia is not a risk adjustable diagnosis</a:t>
            </a:r>
          </a:p>
          <a:p>
            <a:pPr marL="228943" indent="-228943">
              <a:buAutoNum type="arabicPeriod"/>
            </a:pPr>
            <a:r>
              <a:rPr lang="en-US" baseline="0" dirty="0" smtClean="0"/>
              <a:t>If the type of schizophrenia and co-morbidity symptoms were also documented, we would get additional value for this diagnosis.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1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05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9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6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85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91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16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16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07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7739-E223-43F9-BA0F-27996AA5313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1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283302" y="0"/>
            <a:ext cx="1860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**DRAFT V9**</a:t>
            </a:r>
          </a:p>
        </p:txBody>
      </p:sp>
      <p:pic>
        <p:nvPicPr>
          <p:cNvPr id="4" name="Picture 3" descr="PPT-Cover-Slide-Hig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 descr="NYSE_logo_from Andrew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289762"/>
            <a:ext cx="381000" cy="34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891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DEE92-AC3B-4088-95C9-AE798C0A65B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10/3/2016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F48F0-ACD8-4F77-ADF8-E4E6C3184B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6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149225"/>
            <a:ext cx="2038350" cy="518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49225"/>
            <a:ext cx="5962650" cy="518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AD3CE-608A-4DF3-9D54-CF12D6E706B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10/3/2016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56C5E-1F41-4210-89D4-6F0958AF1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45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6FD7-3CA4-4BB8-831E-5BCDAD769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6950-16A4-4A1B-8EFA-21DD2FB8E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PPT-Cover-Slide-Hig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6" descr="NYSE_logo_from Andrew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289762"/>
            <a:ext cx="381000" cy="34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30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5410200" cy="685801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B919-9B97-4156-9A79-71BDCAB81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linjonat\Pictures\006%20-%20%20Molina%20Healthcare%20Logo%20STD-PMS320-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91200"/>
            <a:ext cx="1981200" cy="83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F3E-5030-4A01-87D3-3297CB66E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9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lvl2pPr>
            <a:lvl3pPr>
              <a:buClr>
                <a:schemeClr val="accent5">
                  <a:lumMod val="75000"/>
                </a:schemeClr>
              </a:buClr>
              <a:buFont typeface="Courier New" pitchFamily="49" charset="0"/>
              <a:buChar char="o"/>
              <a:defRPr/>
            </a:lvl3pPr>
            <a:lvl4pPr>
              <a:buClr>
                <a:schemeClr val="accent5">
                  <a:lumMod val="75000"/>
                </a:schemeClr>
              </a:buClr>
              <a:buFont typeface="Calibri" pitchFamily="34" charset="0"/>
              <a:buChar char="−"/>
              <a:defRPr/>
            </a:lvl4pPr>
            <a:lvl5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B919-9B97-4156-9A79-71BDCAB81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F3E-5030-4A01-87D3-3297CB66E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5410200" cy="685801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B919-9B97-4156-9A79-71BDCAB81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F3E-5030-4A01-87D3-3297CB66E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2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B919-9B97-4156-9A79-71BDCAB81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F3E-5030-4A01-87D3-3297CB66E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3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B919-9B97-4156-9A79-71BDCAB81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F3E-5030-4A01-87D3-3297CB66E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16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B919-9B97-4156-9A79-71BDCAB81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F3E-5030-4A01-87D3-3297CB66E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12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B919-9B97-4156-9A79-71BDCAB81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F3E-5030-4A01-87D3-3297CB66E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3915 CORP-MKT PPT Template Updates4.jpg"/>
          <p:cNvPicPr>
            <a:picLocks noChangeAspect="1"/>
          </p:cNvPicPr>
          <p:nvPr userDrawn="1"/>
        </p:nvPicPr>
        <p:blipFill rotWithShape="1">
          <a:blip r:embed="rId2"/>
          <a:srcRect t="17073" b="82260"/>
          <a:stretch/>
        </p:blipFill>
        <p:spPr>
          <a:xfrm>
            <a:off x="0" y="487681"/>
            <a:ext cx="9144000" cy="45719"/>
          </a:xfrm>
          <a:prstGeom prst="rect">
            <a:avLst/>
          </a:prstGeom>
        </p:spPr>
      </p:pic>
      <p:pic>
        <p:nvPicPr>
          <p:cNvPr id="15" name="Picture 2" descr="C:\Users\goldenwh\Pictures\Molina Logos\3D 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685800" cy="61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D349-E767-4730-A593-890156275FA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10/3/2016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324600"/>
            <a:ext cx="609600" cy="457200"/>
          </a:xfrm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DC2B5146-76DD-490F-A55F-6C1B56D2F5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85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B919-9B97-4156-9A79-71BDCAB81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F3E-5030-4A01-87D3-3297CB66E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05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1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B919-9B97-4156-9A79-71BDCAB81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F3E-5030-4A01-87D3-3297CB66E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88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B919-9B97-4156-9A79-71BDCAB81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F3E-5030-4A01-87D3-3297CB66E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73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B919-9B97-4156-9A79-71BDCAB81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F3E-5030-4A01-87D3-3297CB66E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67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1" y="-10886"/>
            <a:ext cx="9176656" cy="688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609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796C7-5DD1-4A89-9C17-82884E1738BC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470D0-64DA-4529-A7C5-0A63DC086B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68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796C7-5DD1-4A89-9C17-82884E1738BC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470D0-64DA-4529-A7C5-0A63DC086B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12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796C7-5DD1-4A89-9C17-82884E1738BC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470D0-64DA-4529-A7C5-0A63DC086B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74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796C7-5DD1-4A89-9C17-82884E1738BC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470D0-64DA-4529-A7C5-0A63DC086B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14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796C7-5DD1-4A89-9C17-82884E1738BC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470D0-64DA-4529-A7C5-0A63DC086B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2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CF7DB-11EF-415F-A342-6F87AAE12D1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10/3/2016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24D4-14DB-490E-A4D1-F54F53A6E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76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796C7-5DD1-4A89-9C17-82884E1738BC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470D0-64DA-4529-A7C5-0A63DC086B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3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796C7-5DD1-4A89-9C17-82884E1738BC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470D0-64DA-4529-A7C5-0A63DC086B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04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796C7-5DD1-4A89-9C17-82884E1738BC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470D0-64DA-4529-A7C5-0A63DC086B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24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796C7-5DD1-4A89-9C17-82884E1738BC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470D0-64DA-4529-A7C5-0A63DC086B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9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796C7-5DD1-4A89-9C17-82884E1738BC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470D0-64DA-4529-A7C5-0A63DC086B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A5651-D2AA-4111-9EB3-2BF092AB571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10/3/2016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88DAB-F043-4444-88C5-8BAB09952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4BDDE-B62C-40D4-A548-B1E72FBF21F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10/3/2016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3B78A-1E81-45F8-8563-E0A7955BC3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2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63492-042B-4791-A89B-6AB7E158F2E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10/3/2016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6BD13-0C3F-4017-BB4F-49964ABD07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47343-4CE6-4C91-9184-F1C27AF4BD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10/3/2016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9A64C-DC2E-4151-945F-5173F2A867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2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0EA26-B6F6-4345-BDE1-C7C2F88E5E8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10/3/2016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7549-61FA-4E07-B202-77DE8C3BB5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7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96CAE-A8F5-4C16-A662-F701E377AA4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10/3/2016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77A42-2862-408C-8E8E-7E8F8CF71D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0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0813" y="-3175"/>
            <a:ext cx="8675687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1295400"/>
            <a:ext cx="8848725" cy="434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AB38D-C829-4F45-B12A-E876E4563696}" type="datetime1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10/3/2016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297604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Calibri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D7EBB-1A9C-4199-9B9E-59CE1D819B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2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400" b="1" kern="1200" dirty="0">
          <a:solidFill>
            <a:schemeClr val="tx1"/>
          </a:solidFill>
          <a:latin typeface="Calibri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b="1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000">
          <a:solidFill>
            <a:schemeClr val="tx2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000">
          <a:solidFill>
            <a:schemeClr val="tx2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imes CE"/>
        <a:buChar char="–"/>
        <a:defRPr sz="2000">
          <a:solidFill>
            <a:schemeClr val="tx2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imes CE"/>
        <a:buChar char="»"/>
        <a:defRPr sz="2000">
          <a:solidFill>
            <a:schemeClr val="tx2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Times CE" pitchFamily="16" charset="-18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Times CE" pitchFamily="16" charset="-18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Times CE" pitchFamily="16" charset="-18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Times CE" pitchFamily="16" charset="-18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3B919-9B97-4156-9A79-71BDCAB81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AF3E-5030-4A01-87D3-3297CB66E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23915 CORP-MKT PPT Template Updates-MMS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C:\Users\linjonat\Pictures\006%20-%20%20Molina%20Healthcare%20Logo%20STD-PMS320-JP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91200"/>
            <a:ext cx="1981200" cy="83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0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177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 Goes Here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42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Line 1</a:t>
            </a:r>
          </a:p>
          <a:p>
            <a:pPr lvl="0"/>
            <a:r>
              <a:rPr lang="en-US" dirty="0" smtClean="0"/>
              <a:t>Line 2</a:t>
            </a:r>
          </a:p>
          <a:p>
            <a:pPr lvl="0"/>
            <a:r>
              <a:rPr lang="en-US" dirty="0" smtClean="0"/>
              <a:t>Line 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81000" y="5638800"/>
            <a:ext cx="6934200" cy="990600"/>
          </a:xfrm>
        </p:spPr>
        <p:txBody>
          <a:bodyPr/>
          <a:lstStyle/>
          <a:p>
            <a:r>
              <a:rPr lang="en-US" dirty="0" smtClean="0"/>
              <a:t>What every Family Physician needs to know about </a:t>
            </a:r>
            <a:r>
              <a:rPr lang="en-US" dirty="0"/>
              <a:t>M</a:t>
            </a:r>
            <a:r>
              <a:rPr lang="en-US" dirty="0" smtClean="0"/>
              <a:t>edicare </a:t>
            </a:r>
            <a:r>
              <a:rPr lang="en-US" dirty="0" smtClean="0"/>
              <a:t>R</a:t>
            </a:r>
            <a:r>
              <a:rPr lang="en-US" dirty="0" smtClean="0"/>
              <a:t>isk Adjustment?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Valerie Green-Amos, M.D</a:t>
            </a:r>
            <a:r>
              <a:rPr lang="en-US" sz="1800" dirty="0" smtClean="0"/>
              <a:t>.,  </a:t>
            </a:r>
            <a:r>
              <a:rPr lang="en-US" sz="1800" dirty="0" smtClean="0"/>
              <a:t>FAAFP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FF0000"/>
                </a:solidFill>
              </a:rPr>
              <a:t>President, J. Mario Molina M.D., P.C.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096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Molina Healthcare Coding Tips Cancer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76300"/>
            <a:ext cx="5715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84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096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Molina Healthcare Coding Tips</a:t>
            </a:r>
            <a:br>
              <a:rPr lang="en-US" sz="2400" dirty="0" smtClean="0"/>
            </a:br>
            <a:r>
              <a:rPr lang="en-US" sz="2400" dirty="0" smtClean="0"/>
              <a:t>Chronic Kidney Disease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0198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10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381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Molina Healthcare Coding Tips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771" y="484909"/>
            <a:ext cx="8991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000" dirty="0" smtClean="0"/>
              <a:t>Coding Conditions That Are Controlled or Asymptomatic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5825"/>
            <a:ext cx="60960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946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381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Molina Healthcare Coding Tips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771" y="484909"/>
            <a:ext cx="8991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000" dirty="0" smtClean="0"/>
              <a:t>COPD vs. Emphysema Coding and Documentation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6367"/>
            <a:ext cx="5638799" cy="517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407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381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Molina Healthcare Coding Tips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771" y="484909"/>
            <a:ext cx="8991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000" dirty="0" smtClean="0"/>
              <a:t>Cerebrovascular Accident (CVA)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65909"/>
            <a:ext cx="6553200" cy="516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29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381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Molina Healthcare Coding Tips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771" y="484909"/>
            <a:ext cx="8991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000" dirty="0" smtClean="0"/>
              <a:t>Diabetes w/ Complications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0"/>
          <a:stretch/>
        </p:blipFill>
        <p:spPr bwMode="auto">
          <a:xfrm>
            <a:off x="1280122" y="990600"/>
            <a:ext cx="647489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018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HCC Tips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B5146-76DD-490F-A55F-6C1B56D2F54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Concentrate on your sickest patients 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Use </a:t>
            </a:r>
            <a:r>
              <a:rPr lang="en-US" sz="3200" dirty="0" smtClean="0">
                <a:solidFill>
                  <a:schemeClr val="tx1"/>
                </a:solidFill>
              </a:rPr>
              <a:t>analytical resources to focus your attention on </a:t>
            </a:r>
            <a:r>
              <a:rPr lang="en-US" sz="3200" dirty="0" smtClean="0">
                <a:solidFill>
                  <a:schemeClr val="tx1"/>
                </a:solidFill>
              </a:rPr>
              <a:t>the identification </a:t>
            </a:r>
            <a:r>
              <a:rPr lang="en-US" sz="3200" dirty="0" smtClean="0">
                <a:solidFill>
                  <a:schemeClr val="tx1"/>
                </a:solidFill>
              </a:rPr>
              <a:t>and management of the sickest patients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Ultimately these patients will get better care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HCC Trivia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B5146-76DD-490F-A55F-6C1B56D2F54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85 year old white female, symptoms of UTI.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Patient </a:t>
            </a:r>
            <a:r>
              <a:rPr lang="en-US" sz="3200" dirty="0">
                <a:solidFill>
                  <a:schemeClr val="tx1"/>
                </a:solidFill>
              </a:rPr>
              <a:t>is tired, less energy and poor appetite and had a heart attack (MI) 1 year ago. </a:t>
            </a:r>
            <a:r>
              <a:rPr lang="en-US" sz="3200" dirty="0" smtClean="0">
                <a:solidFill>
                  <a:schemeClr val="tx1"/>
                </a:solidFill>
              </a:rPr>
              <a:t>The patient appears </a:t>
            </a:r>
            <a:r>
              <a:rPr lang="en-US" sz="3200" dirty="0">
                <a:solidFill>
                  <a:schemeClr val="tx1"/>
                </a:solidFill>
              </a:rPr>
              <a:t>frail and has lost 30 </a:t>
            </a:r>
            <a:r>
              <a:rPr lang="en-US" sz="3200" dirty="0" smtClean="0">
                <a:solidFill>
                  <a:schemeClr val="tx1"/>
                </a:solidFill>
              </a:rPr>
              <a:t>lbs. </a:t>
            </a:r>
            <a:r>
              <a:rPr lang="en-US" sz="3200" dirty="0">
                <a:solidFill>
                  <a:schemeClr val="tx1"/>
                </a:solidFill>
              </a:rPr>
              <a:t>in the past 6 months. </a:t>
            </a:r>
            <a:r>
              <a:rPr lang="en-US" sz="3200" dirty="0" smtClean="0">
                <a:solidFill>
                  <a:schemeClr val="tx1"/>
                </a:solidFill>
              </a:rPr>
              <a:t>Urinalysis shows </a:t>
            </a:r>
            <a:r>
              <a:rPr lang="en-US" sz="3200" dirty="0">
                <a:solidFill>
                  <a:schemeClr val="tx1"/>
                </a:solidFill>
              </a:rPr>
              <a:t>white cells, leukocyte esterase, and </a:t>
            </a:r>
            <a:r>
              <a:rPr lang="en-US" sz="3200" dirty="0" smtClean="0">
                <a:solidFill>
                  <a:schemeClr val="tx1"/>
                </a:solidFill>
              </a:rPr>
              <a:t>micro albuminuria. </a:t>
            </a:r>
            <a:r>
              <a:rPr lang="en-US" sz="3200" dirty="0">
                <a:solidFill>
                  <a:schemeClr val="tx1"/>
                </a:solidFill>
              </a:rPr>
              <a:t>Serum </a:t>
            </a:r>
            <a:r>
              <a:rPr lang="en-US" sz="3200" dirty="0" smtClean="0">
                <a:solidFill>
                  <a:schemeClr val="tx1"/>
                </a:solidFill>
              </a:rPr>
              <a:t>creatinine is 1.3 and GFR is 48. </a:t>
            </a:r>
            <a:r>
              <a:rPr lang="en-US" sz="3200" dirty="0">
                <a:solidFill>
                  <a:schemeClr val="tx1"/>
                </a:solidFill>
              </a:rPr>
              <a:t>Patient has been complaining of urinary discomfort, weakness, and has had dry and itchy skin for the past 6 months.</a:t>
            </a:r>
          </a:p>
        </p:txBody>
      </p:sp>
    </p:spTree>
    <p:extLst>
      <p:ext uri="{BB962C8B-B14F-4D97-AF65-F5344CB8AC3E}">
        <p14:creationId xmlns:p14="http://schemas.microsoft.com/office/powerpoint/2010/main" val="13450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Study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B5146-76DD-490F-A55F-6C1B56D2F54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PMH</a:t>
            </a:r>
            <a:r>
              <a:rPr lang="en-US" sz="3200" dirty="0">
                <a:solidFill>
                  <a:schemeClr val="tx1"/>
                </a:solidFill>
              </a:rPr>
              <a:t>: Stable diabetes mellitus (DM), chronic kidney disease (CKD) exacerbated by diabetes, stable BKA, stable history of MI, UTI w/ serum creatinine </a:t>
            </a:r>
            <a:r>
              <a:rPr lang="en-US" sz="3200" dirty="0" smtClean="0">
                <a:solidFill>
                  <a:schemeClr val="tx1"/>
                </a:solidFill>
              </a:rPr>
              <a:t>1.3 6 </a:t>
            </a:r>
            <a:r>
              <a:rPr lang="en-US" sz="3200" dirty="0">
                <a:solidFill>
                  <a:schemeClr val="tx1"/>
                </a:solidFill>
              </a:rPr>
              <a:t>months ago. Lab findings revealed CKD stage 3.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Plan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r>
              <a:rPr lang="en-US" sz="3200" dirty="0" smtClean="0">
                <a:solidFill>
                  <a:schemeClr val="tx1"/>
                </a:solidFill>
              </a:rPr>
              <a:t>Repeat labs, Glucophage </a:t>
            </a:r>
            <a:r>
              <a:rPr lang="en-US" sz="3200" dirty="0">
                <a:solidFill>
                  <a:schemeClr val="tx1"/>
                </a:solidFill>
              </a:rPr>
              <a:t>500 mg </a:t>
            </a:r>
            <a:r>
              <a:rPr lang="en-US" sz="3200" dirty="0" smtClean="0">
                <a:solidFill>
                  <a:schemeClr val="tx1"/>
                </a:solidFill>
              </a:rPr>
              <a:t>bid. </a:t>
            </a:r>
            <a:r>
              <a:rPr lang="en-US" sz="3200" dirty="0">
                <a:solidFill>
                  <a:schemeClr val="tx1"/>
                </a:solidFill>
              </a:rPr>
              <a:t>for DM. Cipro for UTI. Ensure supplements for malnutrition. RTC in 3 months. </a:t>
            </a:r>
          </a:p>
        </p:txBody>
      </p:sp>
    </p:spTree>
    <p:extLst>
      <p:ext uri="{BB962C8B-B14F-4D97-AF65-F5344CB8AC3E}">
        <p14:creationId xmlns:p14="http://schemas.microsoft.com/office/powerpoint/2010/main" val="13450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B5146-76DD-490F-A55F-6C1B56D2F54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951282"/>
              </p:ext>
            </p:extLst>
          </p:nvPr>
        </p:nvGraphicFramePr>
        <p:xfrm>
          <a:off x="381000" y="815525"/>
          <a:ext cx="5565775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6889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Provider Initial Assessment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HTN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Afib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PVD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CHF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Cholesterol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CKD-</a:t>
                      </a:r>
                      <a:r>
                        <a:rPr lang="en-US" sz="22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CrCl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COPD/Asthma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Cancer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CVA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Depression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6248400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 initially evaluated at first visit.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1676400"/>
            <a:ext cx="24384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Which of these diagnoses are risk adjustable?</a:t>
            </a:r>
          </a:p>
        </p:txBody>
      </p:sp>
    </p:spTree>
    <p:extLst>
      <p:ext uri="{BB962C8B-B14F-4D97-AF65-F5344CB8AC3E}">
        <p14:creationId xmlns:p14="http://schemas.microsoft.com/office/powerpoint/2010/main" val="102311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ADJUSTMENT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B5146-76DD-490F-A55F-6C1B56D2F54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87963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Risk adjustment for </a:t>
            </a:r>
            <a:r>
              <a:rPr lang="en-US" sz="3200" dirty="0" smtClean="0">
                <a:solidFill>
                  <a:schemeClr val="tx1"/>
                </a:solidFill>
              </a:rPr>
              <a:t>Medicare </a:t>
            </a:r>
            <a:r>
              <a:rPr lang="en-US" sz="3200" dirty="0" smtClean="0">
                <a:solidFill>
                  <a:schemeClr val="tx1"/>
                </a:solidFill>
              </a:rPr>
              <a:t>advantage </a:t>
            </a:r>
            <a:r>
              <a:rPr lang="en-US" sz="3200" dirty="0" smtClean="0">
                <a:solidFill>
                  <a:schemeClr val="tx1"/>
                </a:solidFill>
              </a:rPr>
              <a:t>beneficiaries helps identify individuals who can benefit from enhanced care coordination, thus improving quality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Due to an enhanced emphasis </a:t>
            </a:r>
            <a:r>
              <a:rPr lang="en-US" sz="3200" dirty="0" smtClean="0">
                <a:solidFill>
                  <a:schemeClr val="tx1"/>
                </a:solidFill>
              </a:rPr>
              <a:t>on caring for the chronically ill in primary care, knowledgeable provider groups have increased their skills in accurate coding and documentation thus helping </a:t>
            </a:r>
            <a:r>
              <a:rPr lang="en-US" sz="3200" dirty="0" smtClean="0">
                <a:solidFill>
                  <a:schemeClr val="tx1"/>
                </a:solidFill>
              </a:rPr>
              <a:t>health </a:t>
            </a:r>
            <a:r>
              <a:rPr lang="en-US" sz="3200" dirty="0" smtClean="0">
                <a:solidFill>
                  <a:schemeClr val="tx1"/>
                </a:solidFill>
              </a:rPr>
              <a:t>plans and medical groups </a:t>
            </a:r>
            <a:r>
              <a:rPr lang="en-US" sz="3200" dirty="0" smtClean="0">
                <a:solidFill>
                  <a:schemeClr val="tx1"/>
                </a:solidFill>
              </a:rPr>
              <a:t>alike understand their population better.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Success in Risk Adjustment capture is due to appropriate </a:t>
            </a:r>
            <a:r>
              <a:rPr lang="en-US" sz="3200" dirty="0" smtClean="0">
                <a:solidFill>
                  <a:schemeClr val="tx1"/>
                </a:solidFill>
              </a:rPr>
              <a:t>diagnosis </a:t>
            </a:r>
            <a:r>
              <a:rPr lang="en-US" sz="3200" dirty="0" smtClean="0">
                <a:solidFill>
                  <a:schemeClr val="tx1"/>
                </a:solidFill>
              </a:rPr>
              <a:t>identification, capture, and documentation of patients consistent with CMS guidelines.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Study #3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B5146-76DD-490F-A55F-6C1B56D2F54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7" y="685801"/>
            <a:ext cx="3067437" cy="316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5" y="4038600"/>
            <a:ext cx="6400935" cy="180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5430" y="6138560"/>
            <a:ext cx="90585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Are there any opportunities for additional risk score enhancement? Discuss.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56680" y="2577842"/>
            <a:ext cx="38491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Based on this chart alone, what diagnoses can be coded?</a:t>
            </a:r>
          </a:p>
          <a:p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6681" y="1087990"/>
            <a:ext cx="3849119" cy="10464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What diseases does this member likely have?</a:t>
            </a:r>
          </a:p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19200"/>
            <a:ext cx="5029200" cy="762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Calibri (Headings)"/>
              </a:rPr>
              <a:t>Questions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Calibri (Headings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B5146-76DD-490F-A55F-6C1B56D2F54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14425"/>
          <a:stretch/>
        </p:blipFill>
        <p:spPr bwMode="auto">
          <a:xfrm>
            <a:off x="2362200" y="2286000"/>
            <a:ext cx="4249480" cy="272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79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RAF/ HCC capture important?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B5146-76DD-490F-A55F-6C1B56D2F54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229600" cy="4953000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Documentation and tracking of certain disease states enhances the quality of care provided to patients.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Proper documentation can ensure additional revenue from CMS is available to assist in the care of your most difficult Medicare patients.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Recapture annually of these diagnoses provides </a:t>
            </a:r>
            <a:r>
              <a:rPr lang="en-US" sz="3200" dirty="0" smtClean="0">
                <a:solidFill>
                  <a:schemeClr val="tx1"/>
                </a:solidFill>
              </a:rPr>
              <a:t>enhanced resources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that will help providers and </a:t>
            </a:r>
            <a:r>
              <a:rPr lang="en-US" sz="3200" dirty="0" smtClean="0">
                <a:solidFill>
                  <a:schemeClr val="tx1"/>
                </a:solidFill>
              </a:rPr>
              <a:t>patients stay vigilant about chronic diseases needing monitoring.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 Scores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B5146-76DD-490F-A55F-6C1B56D2F54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4525963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Each Medicare patient is assigned a portion of the Risk Adjustment Factor (RAF) composed of only demographic information (age, sex, disabled or has disabled variables)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For many providers, the average RAF score is 0.6 which is consistent with a minimal margin above this demographic contribution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RAF = demographic contribution and HCC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Score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914400"/>
            <a:ext cx="8848725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xample of Risk Adjustment Factor (RAF) calculation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Male</a:t>
            </a:r>
            <a:r>
              <a:rPr lang="en-US" sz="2400" dirty="0">
                <a:solidFill>
                  <a:schemeClr val="tx1"/>
                </a:solidFill>
              </a:rPr>
              <a:t>, age 77, with </a:t>
            </a:r>
            <a:r>
              <a:rPr lang="en-US" sz="2400" dirty="0" smtClean="0">
                <a:solidFill>
                  <a:schemeClr val="tx1"/>
                </a:solidFill>
              </a:rPr>
              <a:t>HCCs: Right Heart </a:t>
            </a:r>
            <a:r>
              <a:rPr lang="en-US" sz="2400" dirty="0">
                <a:solidFill>
                  <a:schemeClr val="tx1"/>
                </a:solidFill>
              </a:rPr>
              <a:t>failure </a:t>
            </a:r>
            <a:r>
              <a:rPr lang="en-US" sz="2400" dirty="0" smtClean="0">
                <a:solidFill>
                  <a:schemeClr val="tx1"/>
                </a:solidFill>
              </a:rPr>
              <a:t>, Diabetes </a:t>
            </a:r>
            <a:r>
              <a:rPr lang="en-US" sz="2400" dirty="0">
                <a:solidFill>
                  <a:schemeClr val="tx1"/>
                </a:solidFill>
              </a:rPr>
              <a:t>with </a:t>
            </a:r>
            <a:r>
              <a:rPr lang="en-US" sz="2400" dirty="0" smtClean="0">
                <a:solidFill>
                  <a:schemeClr val="tx1"/>
                </a:solidFill>
              </a:rPr>
              <a:t>Complications</a:t>
            </a:r>
            <a:r>
              <a:rPr lang="en-US" sz="2400" dirty="0">
                <a:solidFill>
                  <a:schemeClr val="tx1"/>
                </a:solidFill>
              </a:rPr>
              <a:t>, and </a:t>
            </a:r>
            <a:r>
              <a:rPr lang="en-US" sz="2400" dirty="0" smtClean="0">
                <a:solidFill>
                  <a:schemeClr val="tx1"/>
                </a:solidFill>
              </a:rPr>
              <a:t>Chronic Obstructive Pulmonary Disease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Risk </a:t>
            </a:r>
            <a:r>
              <a:rPr lang="en-US" sz="2400" dirty="0">
                <a:solidFill>
                  <a:schemeClr val="tx1"/>
                </a:solidFill>
              </a:rPr>
              <a:t>adjustment model coefficients: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Male </a:t>
            </a:r>
            <a:r>
              <a:rPr lang="en-US" sz="2400" dirty="0">
                <a:solidFill>
                  <a:schemeClr val="tx1"/>
                </a:solidFill>
              </a:rPr>
              <a:t>age 77 = $</a:t>
            </a:r>
            <a:r>
              <a:rPr lang="en-US" sz="2400" dirty="0" smtClean="0">
                <a:solidFill>
                  <a:schemeClr val="tx1"/>
                </a:solidFill>
              </a:rPr>
              <a:t>5,100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CHF </a:t>
            </a:r>
            <a:r>
              <a:rPr lang="en-US" sz="2400" dirty="0">
                <a:solidFill>
                  <a:schemeClr val="tx1"/>
                </a:solidFill>
              </a:rPr>
              <a:t>= $</a:t>
            </a:r>
            <a:r>
              <a:rPr lang="en-US" sz="2400" dirty="0" smtClean="0">
                <a:solidFill>
                  <a:schemeClr val="tx1"/>
                </a:solidFill>
              </a:rPr>
              <a:t>3,900	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Diabetes </a:t>
            </a:r>
            <a:r>
              <a:rPr lang="en-US" sz="2400" dirty="0">
                <a:solidFill>
                  <a:schemeClr val="tx1"/>
                </a:solidFill>
              </a:rPr>
              <a:t>w/ comp = $</a:t>
            </a:r>
            <a:r>
              <a:rPr lang="en-US" sz="2400" dirty="0" smtClean="0">
                <a:solidFill>
                  <a:schemeClr val="tx1"/>
                </a:solidFill>
              </a:rPr>
              <a:t>3,300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COPD </a:t>
            </a:r>
            <a:r>
              <a:rPr lang="en-US" sz="2400" dirty="0">
                <a:solidFill>
                  <a:schemeClr val="tx1"/>
                </a:solidFill>
              </a:rPr>
              <a:t>= $3,700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redicted </a:t>
            </a:r>
            <a:r>
              <a:rPr lang="en-US" sz="2400" dirty="0">
                <a:solidFill>
                  <a:schemeClr val="tx1"/>
                </a:solidFill>
              </a:rPr>
              <a:t>expenditures are $16,000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Average </a:t>
            </a:r>
            <a:r>
              <a:rPr lang="en-US" sz="2400" dirty="0">
                <a:solidFill>
                  <a:schemeClr val="tx1"/>
                </a:solidFill>
              </a:rPr>
              <a:t>expenditures for all M</a:t>
            </a:r>
            <a:r>
              <a:rPr lang="en-US" sz="2400" dirty="0" smtClean="0">
                <a:solidFill>
                  <a:schemeClr val="tx1"/>
                </a:solidFill>
              </a:rPr>
              <a:t>edicare beneficiaries </a:t>
            </a:r>
            <a:r>
              <a:rPr lang="en-US" sz="2400" dirty="0">
                <a:solidFill>
                  <a:schemeClr val="tx1"/>
                </a:solidFill>
              </a:rPr>
              <a:t>are $10,000 </a:t>
            </a:r>
            <a:r>
              <a:rPr lang="en-US" sz="2400" dirty="0" smtClean="0">
                <a:solidFill>
                  <a:schemeClr val="tx1"/>
                </a:solidFill>
              </a:rPr>
              <a:t>Thus the risk adjustment factor (RAF) for this patient is= 1.6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$16,000/$</a:t>
            </a:r>
            <a:r>
              <a:rPr lang="en-US" sz="2400" dirty="0" smtClean="0">
                <a:solidFill>
                  <a:schemeClr val="tx1"/>
                </a:solidFill>
              </a:rPr>
              <a:t>10,000= 1.6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B5146-76DD-490F-A55F-6C1B56D2F54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0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HCC codes so important?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B5146-76DD-490F-A55F-6C1B56D2F54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CMS developed a number of HCCs (Hierarchical Condition Categories): medical conditions that map to a group of ICD10 diagnosis codes.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Most of these codes are for chronic conditions but some are for acute states like pneumococcal pneumonia, or Myocardial Infarction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These acute HCC codes may not carry over year to year due to the nature of the disease or event.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B5146-76DD-490F-A55F-6C1B56D2F54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068763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 payment model for reimbursement exists based on the complexity of disease by virtue of  the risk adjustment factor (RAF)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Value is associated with the individual HCCs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CMS has quantified an expense risk for each HCC group 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The sicker the patient, the higher the RAF score if conditions are properly identified and documented through charting and encounter submission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B5146-76DD-490F-A55F-6C1B56D2F54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06876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New Condition – Diagnosis / Logic / Plan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Ex: COPD, long history of smoking and many admissions for shortness of breath reported by patient, order PFTs for baseline and start ipratropium and antibiotic.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Continuing Condition – Diagnosis / Evaluative Statement / Plan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Ex: Diabetic neuropathy, worsening because stocking-glove distribution ascending to knee, </a:t>
            </a:r>
            <a:r>
              <a:rPr lang="en-US" sz="2400" smtClean="0">
                <a:solidFill>
                  <a:schemeClr val="tx1"/>
                </a:solidFill>
              </a:rPr>
              <a:t>start gabapentin.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096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Molina Healthcare Coding Tips Amputation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995363"/>
            <a:ext cx="5556858" cy="563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2995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MolinaColorTheme">
      <a:dk1>
        <a:sysClr val="windowText" lastClr="000000"/>
      </a:dk1>
      <a:lt1>
        <a:sysClr val="window" lastClr="FFFFFF"/>
      </a:lt1>
      <a:dk2>
        <a:srgbClr val="006663"/>
      </a:dk2>
      <a:lt2>
        <a:srgbClr val="EEECE1"/>
      </a:lt2>
      <a:accent1>
        <a:srgbClr val="00A0AF"/>
      </a:accent1>
      <a:accent2>
        <a:srgbClr val="820024"/>
      </a:accent2>
      <a:accent3>
        <a:srgbClr val="9EA617"/>
      </a:accent3>
      <a:accent4>
        <a:srgbClr val="8782A3"/>
      </a:accent4>
      <a:accent5>
        <a:srgbClr val="FFC425"/>
      </a:accent5>
      <a:accent6>
        <a:srgbClr val="E36F1E"/>
      </a:accent6>
      <a:hlink>
        <a:srgbClr val="00A0AF"/>
      </a:hlink>
      <a:folHlink>
        <a:srgbClr val="8200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rgbClr val="FFFF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4D9BDBC43A7B448554E755D0F9A708" ma:contentTypeVersion="0" ma:contentTypeDescription="Create a new document." ma:contentTypeScope="" ma:versionID="73b4cdd83e87abecdbfd7f9d190a961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82F8016-D497-49BC-B485-400CAD2743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3FF8E6-F927-4C4E-80B4-78A5D8281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AF4AAC1-BE9A-4BD2-BE0A-FECAB60178D7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11243</TotalTime>
  <Words>881</Words>
  <Application>Microsoft Office PowerPoint</Application>
  <PresentationFormat>On-screen Show (4:3)</PresentationFormat>
  <Paragraphs>131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(Headings)</vt:lpstr>
      <vt:lpstr>Courier New</vt:lpstr>
      <vt:lpstr>Times CE</vt:lpstr>
      <vt:lpstr>Wingdings</vt:lpstr>
      <vt:lpstr>Default Design</vt:lpstr>
      <vt:lpstr>Custom Design</vt:lpstr>
      <vt:lpstr>Office Theme</vt:lpstr>
      <vt:lpstr>What every Family Physician needs to know about Medicare Risk Adjustment? Valerie Green-Amos, M.D.,  FAAFP President, J. Mario Molina M.D., P.C.  </vt:lpstr>
      <vt:lpstr>RISK ADJUSTMENT</vt:lpstr>
      <vt:lpstr>Why is RAF/ HCC capture important?</vt:lpstr>
      <vt:lpstr>RAF Scores</vt:lpstr>
      <vt:lpstr>Risk Score Calculations</vt:lpstr>
      <vt:lpstr>Why are HCC codes so important?</vt:lpstr>
      <vt:lpstr>HCC</vt:lpstr>
      <vt:lpstr>Documentation Standard</vt:lpstr>
      <vt:lpstr>Molina Healthcare Coding Tips Amputation</vt:lpstr>
      <vt:lpstr>Molina Healthcare Coding Tips Cancer</vt:lpstr>
      <vt:lpstr>Molina Healthcare Coding Tips Chronic Kidney Disease</vt:lpstr>
      <vt:lpstr>Molina Healthcare Coding Tips</vt:lpstr>
      <vt:lpstr>Molina Healthcare Coding Tips</vt:lpstr>
      <vt:lpstr>Molina Healthcare Coding Tips</vt:lpstr>
      <vt:lpstr>Molina Healthcare Coding Tips</vt:lpstr>
      <vt:lpstr>HCC Tips</vt:lpstr>
      <vt:lpstr>HCC Trivia</vt:lpstr>
      <vt:lpstr>Case Study #1</vt:lpstr>
      <vt:lpstr>Case Study #2</vt:lpstr>
      <vt:lpstr>Case Study #3</vt:lpstr>
      <vt:lpstr>Questions</vt:lpstr>
    </vt:vector>
  </TitlesOfParts>
  <Company>Molina Healthcare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MORGADOC</dc:creator>
  <cp:lastModifiedBy>Valerie Green-Amos, MD</cp:lastModifiedBy>
  <cp:revision>974</cp:revision>
  <cp:lastPrinted>2015-05-20T19:29:05Z</cp:lastPrinted>
  <dcterms:created xsi:type="dcterms:W3CDTF">2013-02-12T01:39:00Z</dcterms:created>
  <dcterms:modified xsi:type="dcterms:W3CDTF">2016-10-03T22:59:28Z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0x010100434D9BDBC43A7B448554E755D0F9A708</vt:lpwstr>
  </property>
</Properties>
</file>