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1" r:id="rId3"/>
    <p:sldId id="266" r:id="rId4"/>
    <p:sldId id="268" r:id="rId5"/>
    <p:sldId id="262" r:id="rId6"/>
    <p:sldId id="273" r:id="rId7"/>
    <p:sldId id="272" r:id="rId8"/>
    <p:sldId id="275" r:id="rId9"/>
    <p:sldId id="274" r:id="rId10"/>
    <p:sldId id="276" r:id="rId11"/>
    <p:sldId id="277" r:id="rId12"/>
    <p:sldId id="282" r:id="rId13"/>
    <p:sldId id="269" r:id="rId14"/>
    <p:sldId id="281" r:id="rId15"/>
    <p:sldId id="280" r:id="rId16"/>
    <p:sldId id="267" r:id="rId17"/>
    <p:sldId id="265" r:id="rId18"/>
    <p:sldId id="270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B97"/>
    <a:srgbClr val="28526E"/>
    <a:srgbClr val="225B74"/>
    <a:srgbClr val="29486D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534"/>
  </p:normalViewPr>
  <p:slideViewPr>
    <p:cSldViewPr snapToGrid="0" snapToObjects="1">
      <p:cViewPr varScale="1">
        <p:scale>
          <a:sx n="69" d="100"/>
          <a:sy n="6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Total Ranked</c:v>
                </c:pt>
                <c:pt idx="1">
                  <c:v>Family Medicine</c:v>
                </c:pt>
                <c:pt idx="2">
                  <c:v>Not Family Medicine</c:v>
                </c:pt>
                <c:pt idx="3">
                  <c:v>Withdrew or Did Not Match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155</c:v>
                </c:pt>
                <c:pt idx="1">
                  <c:v>96</c:v>
                </c:pt>
                <c:pt idx="2">
                  <c:v>45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17248"/>
        <c:axId val="64518784"/>
      </c:barChart>
      <c:catAx>
        <c:axId val="64517248"/>
        <c:scaling>
          <c:orientation val="minMax"/>
        </c:scaling>
        <c:delete val="0"/>
        <c:axPos val="b"/>
        <c:majorTickMark val="out"/>
        <c:minorTickMark val="none"/>
        <c:tickLblPos val="nextTo"/>
        <c:crossAx val="64518784"/>
        <c:crosses val="autoZero"/>
        <c:auto val="1"/>
        <c:lblAlgn val="ctr"/>
        <c:lblOffset val="100"/>
        <c:noMultiLvlLbl val="0"/>
      </c:catAx>
      <c:valAx>
        <c:axId val="6451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51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0.72724</cdr:x>
      <cdr:y>0.86968</cdr:y>
    </cdr:from>
    <cdr:to>
      <cdr:x>0.79769</cdr:x>
      <cdr:y>0.92423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33246" y="3534390"/>
          <a:ext cx="429491" cy="22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83" y="1434235"/>
            <a:ext cx="9034817" cy="1470025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accent2">
                    <a:lumMod val="75000"/>
                  </a:schemeClr>
                </a:solidFill>
              </a:rPr>
              <a:t>Best Foot Forward </a:t>
            </a:r>
            <a:r>
              <a:rPr lang="en-US" sz="3200" b="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32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sz="3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0" dirty="0" smtClean="0">
                <a:solidFill>
                  <a:schemeClr val="accent2">
                    <a:lumMod val="75000"/>
                  </a:schemeClr>
                </a:solidFill>
              </a:rPr>
              <a:t>Preparing Your Students</a:t>
            </a:r>
            <a:br>
              <a:rPr lang="en-US" sz="32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0" dirty="0" smtClean="0">
                <a:solidFill>
                  <a:schemeClr val="accent2">
                    <a:lumMod val="75000"/>
                  </a:schemeClr>
                </a:solidFill>
              </a:rPr>
              <a:t>for Residency Interviews</a:t>
            </a:r>
            <a:endParaRPr lang="en-US" sz="3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850" y="3168643"/>
            <a:ext cx="6079746" cy="2945555"/>
          </a:xfrm>
        </p:spPr>
        <p:txBody>
          <a:bodyPr>
            <a:noAutofit/>
          </a:bodyPr>
          <a:lstStyle/>
          <a:p>
            <a:r>
              <a:rPr lang="en-US" sz="2400" dirty="0" smtClean="0"/>
              <a:t>Enrique Fernandez, MD, </a:t>
            </a:r>
            <a:r>
              <a:rPr lang="en-US" sz="2400" dirty="0" err="1" smtClean="0"/>
              <a:t>MSEd</a:t>
            </a:r>
            <a:endParaRPr lang="en-US" sz="2400" dirty="0" smtClean="0"/>
          </a:p>
          <a:p>
            <a:r>
              <a:rPr lang="en-US" sz="1800" dirty="0" smtClean="0"/>
              <a:t>Ross University School of Medicine</a:t>
            </a:r>
          </a:p>
          <a:p>
            <a:r>
              <a:rPr lang="en-US" sz="2400" dirty="0" smtClean="0"/>
              <a:t>Keith Foster, </a:t>
            </a:r>
            <a:r>
              <a:rPr lang="en-US" sz="2400" dirty="0" err="1" smtClean="0"/>
              <a:t>Ph.D</a:t>
            </a:r>
            <a:endParaRPr lang="en-US" sz="2400" dirty="0" smtClean="0"/>
          </a:p>
          <a:p>
            <a:r>
              <a:rPr lang="en-US" sz="1800" dirty="0" smtClean="0"/>
              <a:t>University of Maryland Prince Georges Hospital FMRP</a:t>
            </a:r>
          </a:p>
          <a:p>
            <a:r>
              <a:rPr lang="en-US" sz="2400" dirty="0" smtClean="0"/>
              <a:t>Sean </a:t>
            </a:r>
            <a:r>
              <a:rPr lang="en-US" sz="2400" dirty="0" err="1" smtClean="0"/>
              <a:t>Gnecco</a:t>
            </a:r>
            <a:r>
              <a:rPr lang="en-US" sz="2400" dirty="0" smtClean="0"/>
              <a:t>, MD</a:t>
            </a:r>
          </a:p>
          <a:p>
            <a:r>
              <a:rPr lang="en-US" sz="1800" dirty="0" smtClean="0"/>
              <a:t>Ross University School of Medicine</a:t>
            </a:r>
          </a:p>
          <a:p>
            <a:r>
              <a:rPr lang="en-US" sz="2400" dirty="0" smtClean="0"/>
              <a:t>Vijay Rajput, MD</a:t>
            </a:r>
          </a:p>
          <a:p>
            <a:r>
              <a:rPr lang="en-US" sz="1800" dirty="0" smtClean="0"/>
              <a:t>Ross University School of Medicine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99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778314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4B97"/>
                </a:solidFill>
              </a:rPr>
              <a:t>2018 PD Survey – Ranking factors</a:t>
            </a:r>
            <a:endParaRPr lang="en-US" dirty="0">
              <a:solidFill>
                <a:srgbClr val="334B97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672" y="1561051"/>
            <a:ext cx="8229600" cy="47620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B643718-9194-4D76-89A4-D7D6231DC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3288"/>
              </p:ext>
            </p:extLst>
          </p:nvPr>
        </p:nvGraphicFramePr>
        <p:xfrm>
          <a:off x="510887" y="1349814"/>
          <a:ext cx="8003385" cy="5048845"/>
        </p:xfrm>
        <a:graphic>
          <a:graphicData uri="http://schemas.openxmlformats.org/drawingml/2006/table">
            <a:tbl>
              <a:tblPr firstRow="1" bandRow="1"/>
              <a:tblGrid>
                <a:gridCol w="3818795">
                  <a:extLst>
                    <a:ext uri="{9D8B030D-6E8A-4147-A177-3AD203B41FA5}">
                      <a16:colId xmlns:a16="http://schemas.microsoft.com/office/drawing/2014/main" xmlns="" val="356661425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4124965252"/>
                    </a:ext>
                  </a:extLst>
                </a:gridCol>
                <a:gridCol w="1988155">
                  <a:extLst>
                    <a:ext uri="{9D8B030D-6E8A-4147-A177-3AD203B41FA5}">
                      <a16:colId xmlns:a16="http://schemas.microsoft.com/office/drawing/2014/main" xmlns="" val="3189552418"/>
                    </a:ext>
                  </a:extLst>
                </a:gridCol>
                <a:gridCol w="1988155">
                  <a:extLst>
                    <a:ext uri="{9D8B030D-6E8A-4147-A177-3AD203B41FA5}">
                      <a16:colId xmlns:a16="http://schemas.microsoft.com/office/drawing/2014/main" xmlns="" val="1707843391"/>
                    </a:ext>
                  </a:extLst>
                </a:gridCol>
              </a:tblGrid>
              <a:tr h="5682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Criterion/Factor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Percent Citing Factor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Average Rating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898359"/>
                  </a:ext>
                </a:extLst>
              </a:tr>
              <a:tr h="5682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INTERACTIONS WITH FACULTY DURING INTERVIEW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b="1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96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4.9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667789"/>
                  </a:ext>
                </a:extLst>
              </a:tr>
              <a:tr h="324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INTERPERSONAL SKILLS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96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4.9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657057"/>
                  </a:ext>
                </a:extLst>
              </a:tr>
              <a:tr h="5682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INTERACTION WITH RESIDENTS (HOUSESTAFF)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/>
                        <a:t>89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/>
                        <a:t>4.8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742140"/>
                  </a:ext>
                </a:extLst>
              </a:tr>
              <a:tr h="5682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FEEDBACK FROM CURRENT RESIDENTS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b="1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/>
                        <a:t>89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4.8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60710"/>
                  </a:ext>
                </a:extLst>
              </a:tr>
              <a:tr h="5682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PERCEIVED COMMITMENT TO THE SPECIALTY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b="1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/>
                        <a:t>86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/>
                        <a:t>4.6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819003"/>
                  </a:ext>
                </a:extLst>
              </a:tr>
              <a:tr h="324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/>
                        <a:t>USMLE STEP 2 CK SCORE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b="1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/>
                        <a:t>76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/>
                        <a:t>3.9</a:t>
                      </a:r>
                      <a:endParaRPr lang="en-US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9514058"/>
                  </a:ext>
                </a:extLst>
              </a:tr>
              <a:tr h="324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PERCEIVED</a:t>
                      </a:r>
                      <a:r>
                        <a:rPr lang="en-US" sz="1600" baseline="0" dirty="0" smtClean="0"/>
                        <a:t> INTEREST IN PROGRAM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772531"/>
                  </a:ext>
                </a:extLst>
              </a:tr>
              <a:tr h="5682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EVIDENCE OF PROFESSIONALISM</a:t>
                      </a:r>
                      <a:r>
                        <a:rPr lang="en-US" sz="1600" baseline="0" dirty="0" smtClean="0"/>
                        <a:t> AND ETHICS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4.2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495802"/>
                  </a:ext>
                </a:extLst>
              </a:tr>
              <a:tr h="5682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Passing USMLE STEP 2</a:t>
                      </a:r>
                      <a:r>
                        <a:rPr lang="en-US" sz="1600" baseline="0" dirty="0" smtClean="0"/>
                        <a:t> CS 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smtClean="0"/>
                        <a:t>4.3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5A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51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5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569"/>
            <a:ext cx="8229600" cy="6117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Family Medicine Interview Statistics </a:t>
            </a:r>
            <a:endParaRPr lang="en-US" dirty="0">
              <a:solidFill>
                <a:srgbClr val="00808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8558291-8F4A-4005-97DA-BE52F2DDF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1317"/>
            <a:ext cx="8229600" cy="470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760062"/>
          </a:xfrm>
        </p:spPr>
        <p:txBody>
          <a:bodyPr>
            <a:normAutofit/>
          </a:bodyPr>
          <a:lstStyle/>
          <a:p>
            <a:r>
              <a:rPr lang="en-US" sz="2800" dirty="0"/>
              <a:t>Number of interviews and ranked programs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607127"/>
            <a:ext cx="8007927" cy="4609523"/>
          </a:xfrm>
        </p:spPr>
      </p:pic>
    </p:spTree>
    <p:extLst>
      <p:ext uri="{BB962C8B-B14F-4D97-AF65-F5344CB8AC3E}">
        <p14:creationId xmlns:p14="http://schemas.microsoft.com/office/powerpoint/2010/main" val="18776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58286439"/>
              </p:ext>
            </p:extLst>
          </p:nvPr>
        </p:nvGraphicFramePr>
        <p:xfrm>
          <a:off x="595953" y="225680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025" y="1469577"/>
            <a:ext cx="634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of Ranked Applicants by Choice of </a:t>
            </a:r>
            <a:r>
              <a:rPr lang="en-US" sz="2400" dirty="0" smtClean="0"/>
              <a:t>	Specialty </a:t>
            </a:r>
            <a:r>
              <a:rPr lang="en-US" sz="2400" dirty="0"/>
              <a:t>2016 - 2018*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025" y="1100245"/>
            <a:ext cx="364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Program’s Experience: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10233" y="2406935"/>
            <a:ext cx="21836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Specialties:</a:t>
            </a:r>
          </a:p>
          <a:p>
            <a:r>
              <a:rPr lang="en-US" dirty="0" smtClean="0"/>
              <a:t>Internal Medicine</a:t>
            </a:r>
          </a:p>
          <a:p>
            <a:r>
              <a:rPr lang="en-US" dirty="0" smtClean="0"/>
              <a:t>Pediatrics</a:t>
            </a:r>
          </a:p>
          <a:p>
            <a:r>
              <a:rPr lang="en-US" dirty="0" smtClean="0"/>
              <a:t>Psychiatry</a:t>
            </a:r>
          </a:p>
          <a:p>
            <a:r>
              <a:rPr lang="en-US" dirty="0" smtClean="0"/>
              <a:t>Emergency Medicine</a:t>
            </a:r>
          </a:p>
          <a:p>
            <a:r>
              <a:rPr lang="en-US" dirty="0" smtClean="0"/>
              <a:t>Anesthesiology</a:t>
            </a:r>
          </a:p>
          <a:p>
            <a:r>
              <a:rPr lang="en-US" dirty="0" smtClean="0"/>
              <a:t>Dermatology</a:t>
            </a:r>
          </a:p>
          <a:p>
            <a:r>
              <a:rPr lang="en-US" dirty="0" smtClean="0"/>
              <a:t>Surgery</a:t>
            </a:r>
          </a:p>
          <a:p>
            <a:r>
              <a:rPr lang="en-US" dirty="0" smtClean="0"/>
              <a:t>Neurology</a:t>
            </a:r>
          </a:p>
          <a:p>
            <a:r>
              <a:rPr lang="en-US" dirty="0" smtClean="0"/>
              <a:t>OB/</a:t>
            </a:r>
            <a:r>
              <a:rPr lang="en-US" dirty="0" err="1" smtClean="0"/>
              <a:t>Gyn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099" y="2638521"/>
            <a:ext cx="6853412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Breakout Group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266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9066"/>
            <a:ext cx="8229600" cy="1143000"/>
          </a:xfrm>
        </p:spPr>
        <p:txBody>
          <a:bodyPr/>
          <a:lstStyle/>
          <a:p>
            <a:r>
              <a:rPr lang="en-US" dirty="0" smtClean="0"/>
              <a:t>General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61911"/>
            <a:ext cx="8229600" cy="551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Preparation, preparation, preparation !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446" y="3059350"/>
            <a:ext cx="792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Understand all parts of the application, be prepared to address what’s in it – transcript, MSPE, personal statement, </a:t>
            </a:r>
            <a:r>
              <a:rPr lang="en-US" dirty="0" err="1" smtClean="0">
                <a:solidFill>
                  <a:srgbClr val="002060"/>
                </a:solidFill>
              </a:rPr>
              <a:t>LoRs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445" y="3725027"/>
            <a:ext cx="792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Understand residency programs have unique methods of interviewing; be ready for anything; research social media for sample interviews, practice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45" y="4375660"/>
            <a:ext cx="792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Understand that evaluation begins before you arrive and continues throughout the visit – no matter how social it feels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446" y="5021991"/>
            <a:ext cx="792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Understand the value of researching information about the programs you visit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445" y="5412951"/>
            <a:ext cx="792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Understand that there is a lot of competition; </a:t>
            </a:r>
            <a:r>
              <a:rPr lang="en-US" dirty="0">
                <a:solidFill>
                  <a:srgbClr val="FF0000"/>
                </a:solidFill>
              </a:rPr>
              <a:t>be realistic about </a:t>
            </a:r>
            <a:r>
              <a:rPr lang="en-US" dirty="0" smtClean="0">
                <a:solidFill>
                  <a:srgbClr val="FF0000"/>
                </a:solidFill>
              </a:rPr>
              <a:t>the specialty and program applied to;  standing out has value, but only if its in a positive way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40" y="2486203"/>
            <a:ext cx="804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 the match process, evaluate participation in ERAS and its consequences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304570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You can monitor your application status through ADTS (Applicant Document Tracking System)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Check you emails frequently during the interview season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Check junk mail (Thalamus,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Communicate with emails and do not “text” the program’s leadership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740" y="2089853"/>
            <a:ext cx="7806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Most programs have informational web pages.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It’s good to learn about what a program considers as its strengths. These are good topics of conversation during your interview.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You should also learn a little bit about the program’s Leadership.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Doing your research about a program prior to the interview will allow you to formulate well thought out questions to ask during the interview.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740" y="2360682"/>
            <a:ext cx="780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9" grpId="1"/>
      <p:bldP spid="13" grpId="0"/>
      <p:bldP spid="13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461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Interview Formats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931579"/>
            <a:ext cx="8229600" cy="46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 and done -  meet with the PD or faculty member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96037"/>
            <a:ext cx="727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Multiple – meet with several faculty and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residentsd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57702"/>
            <a:ext cx="756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Applicant group – one interviewer, several applicants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65" y="3406796"/>
            <a:ext cx="756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group – many interviewers, one applicant</a:t>
            </a:r>
            <a:endParaRPr lang="en-US" sz="24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65" y="3893514"/>
            <a:ext cx="715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Hybrid – a blend of any of these</a:t>
            </a:r>
            <a:endParaRPr lang="en-US" sz="2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865" y="4945390"/>
            <a:ext cx="727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Preinterview</a:t>
            </a:r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phone, skype,</a:t>
            </a:r>
            <a:endParaRPr lang="en-US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865" y="4453747"/>
            <a:ext cx="775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2-Day – extended visit usually with faculty dinner/social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9934" y="1405719"/>
            <a:ext cx="727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Most include facility tour, resident meeting, and/or educational activity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865" y="5567340"/>
            <a:ext cx="8096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Coming soon? Standardized Video Interview (AAMC </a:t>
            </a:r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SVI)</a:t>
            </a:r>
          </a:p>
        </p:txBody>
      </p:sp>
    </p:spTree>
    <p:extLst>
      <p:ext uri="{BB962C8B-B14F-4D97-AF65-F5344CB8AC3E}">
        <p14:creationId xmlns:p14="http://schemas.microsoft.com/office/powerpoint/2010/main" val="2813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6" grpId="0"/>
      <p:bldP spid="7" grpId="0"/>
      <p:bldP spid="8" grpId="0"/>
      <p:bldP spid="9" grpId="0"/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5091"/>
            <a:ext cx="8229600" cy="940635"/>
          </a:xfrm>
        </p:spPr>
        <p:txBody>
          <a:bodyPr/>
          <a:lstStyle/>
          <a:p>
            <a:r>
              <a:rPr lang="en-US" dirty="0" smtClean="0"/>
              <a:t>Individual Coaching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21" y="1433014"/>
            <a:ext cx="51781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860" y="3282764"/>
            <a:ext cx="2524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Behavioral Questions   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16" y="3078907"/>
            <a:ext cx="2139064" cy="148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860" y="5076968"/>
            <a:ext cx="3159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Less than stellar</a:t>
            </a:r>
          </a:p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Applicant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55" y="3439236"/>
            <a:ext cx="2377544" cy="32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860" y="1705970"/>
            <a:ext cx="2524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Interview</a:t>
            </a:r>
          </a:p>
          <a:p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Anxiety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1201003"/>
            <a:ext cx="8400499" cy="5049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Wrap- Up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Questions/Discussion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9215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Objectives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Understand factors affecting an applicants invitation to a </a:t>
            </a:r>
            <a:r>
              <a:rPr lang="en-US" sz="2800" dirty="0">
                <a:solidFill>
                  <a:srgbClr val="C00000"/>
                </a:solidFill>
              </a:rPr>
              <a:t>residency </a:t>
            </a:r>
            <a:r>
              <a:rPr lang="en-US" sz="2800" dirty="0" smtClean="0">
                <a:solidFill>
                  <a:srgbClr val="C00000"/>
                </a:solidFill>
              </a:rPr>
              <a:t>interview from the Residency perspective 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Identify </a:t>
            </a:r>
            <a:r>
              <a:rPr lang="en-US" sz="2800" dirty="0" smtClean="0">
                <a:solidFill>
                  <a:srgbClr val="00B050"/>
                </a:solidFill>
              </a:rPr>
              <a:t>verbal, </a:t>
            </a:r>
            <a:r>
              <a:rPr lang="en-US" sz="2800" dirty="0">
                <a:solidFill>
                  <a:srgbClr val="00B050"/>
                </a:solidFill>
              </a:rPr>
              <a:t>non-verbal </a:t>
            </a:r>
            <a:r>
              <a:rPr lang="en-US" sz="2800" dirty="0" smtClean="0">
                <a:solidFill>
                  <a:srgbClr val="00B050"/>
                </a:solidFill>
              </a:rPr>
              <a:t>and written elements  </a:t>
            </a:r>
            <a:r>
              <a:rPr lang="en-US" sz="2800" dirty="0">
                <a:solidFill>
                  <a:srgbClr val="00B050"/>
                </a:solidFill>
              </a:rPr>
              <a:t>that affect </a:t>
            </a:r>
            <a:r>
              <a:rPr lang="en-US" sz="2800" dirty="0" smtClean="0">
                <a:solidFill>
                  <a:srgbClr val="00B050"/>
                </a:solidFill>
              </a:rPr>
              <a:t>Applicants </a:t>
            </a:r>
            <a:r>
              <a:rPr lang="en-US" sz="2800" dirty="0">
                <a:solidFill>
                  <a:srgbClr val="00B050"/>
                </a:solidFill>
              </a:rPr>
              <a:t>outcome in the NRMP </a:t>
            </a:r>
            <a:r>
              <a:rPr lang="en-US" sz="2800" dirty="0" smtClean="0">
                <a:solidFill>
                  <a:srgbClr val="00B050"/>
                </a:solidFill>
              </a:rPr>
              <a:t>Match process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Strengthen Applicants’ </a:t>
            </a:r>
            <a:r>
              <a:rPr lang="en-US" sz="2800" dirty="0">
                <a:solidFill>
                  <a:srgbClr val="002060"/>
                </a:solidFill>
              </a:rPr>
              <a:t>skills needed </a:t>
            </a:r>
            <a:r>
              <a:rPr lang="en-US" sz="2800" dirty="0" smtClean="0">
                <a:solidFill>
                  <a:srgbClr val="002060"/>
                </a:solidFill>
              </a:rPr>
              <a:t>to maximize interview success, </a:t>
            </a:r>
            <a:r>
              <a:rPr lang="en-US" sz="2800" dirty="0">
                <a:solidFill>
                  <a:srgbClr val="002060"/>
                </a:solidFill>
              </a:rPr>
              <a:t>including telephone, Skype, and the AAMC SVI.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" y="1899138"/>
            <a:ext cx="7315200" cy="448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5935" y="3626827"/>
            <a:ext cx="13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Not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626827"/>
            <a:ext cx="158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Ours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676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51687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We apologize 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 only have </a:t>
            </a:r>
            <a:r>
              <a:rPr lang="en-US" dirty="0"/>
              <a:t>1</a:t>
            </a:r>
            <a:r>
              <a:rPr lang="en-US" dirty="0" smtClean="0"/>
              <a:t> (one) giveaway – but it’s really nice.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856"/>
            <a:ext cx="9091056" cy="53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9" y="5840883"/>
            <a:ext cx="713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Getting the foot and shoe matched is the goal 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3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2448"/>
            <a:ext cx="8229600" cy="4350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894" y="959219"/>
            <a:ext cx="391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2018 Match Results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49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626"/>
            <a:ext cx="8229600" cy="7619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Trends in the 2018 Match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971"/>
            <a:ext cx="8229600" cy="4510518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+mn-cs"/>
              </a:rPr>
              <a:t>48.5% USMG matched in first choice. 73.3% matched in top three choices</a:t>
            </a:r>
          </a:p>
          <a:p>
            <a:pPr lvl="0">
              <a:defRPr/>
            </a:pPr>
            <a:endParaRPr lang="en-US" sz="2900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lvl="0">
              <a:defRPr/>
            </a:pPr>
            <a:r>
              <a:rPr lang="en-US" sz="2900" b="1" dirty="0">
                <a:solidFill>
                  <a:srgbClr val="000000"/>
                </a:solidFill>
                <a:latin typeface="Times New Roman"/>
                <a:cs typeface="+mn-cs"/>
              </a:rPr>
              <a:t>31.6% (USIMG and IMG) matched in first choice and 51.5% top three choices</a:t>
            </a:r>
          </a:p>
          <a:p>
            <a:pPr lvl="0">
              <a:defRPr/>
            </a:pPr>
            <a:endParaRPr lang="en-US" sz="2900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lvl="0">
              <a:defRPr/>
            </a:pPr>
            <a:r>
              <a:rPr lang="en-US" sz="2900" dirty="0">
                <a:solidFill>
                  <a:srgbClr val="000000"/>
                </a:solidFill>
                <a:latin typeface="Times New Roman"/>
                <a:cs typeface="+mn-cs"/>
              </a:rPr>
              <a:t>37% US seniors matched into primary care (FM, IM, </a:t>
            </a:r>
            <a:r>
              <a:rPr lang="en-US" sz="2900" dirty="0" err="1">
                <a:solidFill>
                  <a:srgbClr val="000000"/>
                </a:solidFill>
                <a:latin typeface="Times New Roman"/>
                <a:cs typeface="+mn-cs"/>
              </a:rPr>
              <a:t>Peds</a:t>
            </a:r>
            <a:r>
              <a:rPr lang="en-US" sz="2900" dirty="0">
                <a:solidFill>
                  <a:srgbClr val="000000"/>
                </a:solidFill>
                <a:latin typeface="Times New Roman"/>
                <a:cs typeface="+mn-cs"/>
              </a:rPr>
              <a:t>)</a:t>
            </a:r>
          </a:p>
          <a:p>
            <a:pPr lvl="0">
              <a:defRPr/>
            </a:pPr>
            <a:endParaRPr lang="en-US" sz="2900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lvl="0">
              <a:defRPr/>
            </a:pPr>
            <a:r>
              <a:rPr lang="en-US" sz="2900" dirty="0">
                <a:solidFill>
                  <a:srgbClr val="000000"/>
                </a:solidFill>
                <a:latin typeface="Times New Roman"/>
                <a:cs typeface="+mn-cs"/>
              </a:rPr>
              <a:t>The ratio of PGY1 positions per active US seniors was 1.6, the highest on record</a:t>
            </a:r>
          </a:p>
          <a:p>
            <a:pPr lvl="0">
              <a:defRPr/>
            </a:pPr>
            <a:endParaRPr lang="en-US" sz="2900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lvl="0">
              <a:defRPr/>
            </a:pPr>
            <a:r>
              <a:rPr lang="en-US" sz="2900" dirty="0">
                <a:solidFill>
                  <a:srgbClr val="000000"/>
                </a:solidFill>
                <a:latin typeface="Times New Roman"/>
                <a:cs typeface="+mn-cs"/>
              </a:rPr>
              <a:t>OB/GYN highest matched with 2,768 students</a:t>
            </a:r>
          </a:p>
          <a:p>
            <a:pPr lvl="0">
              <a:defRPr/>
            </a:pPr>
            <a:endParaRPr lang="en-US" sz="2900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lvl="0">
              <a:defRPr/>
            </a:pPr>
            <a:r>
              <a:rPr lang="en-US" sz="2900" dirty="0">
                <a:solidFill>
                  <a:srgbClr val="000000"/>
                </a:solidFill>
                <a:latin typeface="Times New Roman"/>
                <a:cs typeface="+mn-cs"/>
              </a:rPr>
              <a:t>EM offered 2,278 positions with 99.4% filled </a:t>
            </a:r>
          </a:p>
          <a:p>
            <a:pPr marL="0" lvl="0" indent="0">
              <a:buNone/>
              <a:defRPr/>
            </a:pPr>
            <a:endParaRPr lang="en-US" sz="2900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lvl="0">
              <a:defRPr/>
            </a:pPr>
            <a:r>
              <a:rPr lang="en-US" sz="2900" dirty="0">
                <a:solidFill>
                  <a:srgbClr val="000000"/>
                </a:solidFill>
                <a:latin typeface="Times New Roman"/>
                <a:cs typeface="+mn-cs"/>
              </a:rPr>
              <a:t>Diagnostic Radiology:  125 categorical positions offered and 944 advanced positions.  100% of the categorical positions were filled and 99.5% of the advanced positions were filled, both among the highest on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997" y="1869745"/>
            <a:ext cx="7328846" cy="42035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number of programs – 557</a:t>
            </a:r>
          </a:p>
          <a:p>
            <a:r>
              <a:rPr lang="en-US" dirty="0"/>
              <a:t>Positions – </a:t>
            </a:r>
            <a:r>
              <a:rPr lang="en-US" dirty="0" smtClean="0"/>
              <a:t>3,654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(96.7% fill rate)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/>
              <a:t>USMG – </a:t>
            </a:r>
            <a:r>
              <a:rPr lang="en-US" dirty="0" smtClean="0"/>
              <a:t>1,648   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9.3% of US 												Seniors applying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USIMG – 735 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DO </a:t>
            </a:r>
            <a:r>
              <a:rPr lang="en-US" dirty="0" smtClean="0"/>
              <a:t>– 701   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18.6% of US DO Seniors 													applying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Filled by non-US IMG – 330</a:t>
            </a:r>
          </a:p>
          <a:p>
            <a:r>
              <a:rPr lang="en-US" dirty="0">
                <a:solidFill>
                  <a:srgbClr val="FF0000"/>
                </a:solidFill>
              </a:rPr>
              <a:t>Unfilled positions - </a:t>
            </a:r>
            <a:r>
              <a:rPr lang="en-US" dirty="0" smtClean="0">
                <a:solidFill>
                  <a:srgbClr val="FF0000"/>
                </a:solidFill>
              </a:rPr>
              <a:t>119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0" y="996287"/>
            <a:ext cx="781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Family Medicine Positions - 2018 Match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96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83" y="791757"/>
            <a:ext cx="9012717" cy="48598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28526E"/>
                </a:solidFill>
              </a:rPr>
              <a:t>2018 PD Survey – Interview selection factors</a:t>
            </a:r>
            <a:endParaRPr lang="en-US" sz="3200" dirty="0">
              <a:solidFill>
                <a:srgbClr val="28526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4672" y="1561051"/>
            <a:ext cx="8229600" cy="47620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2EEB8274-9974-4858-87D5-8908284C4D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289261"/>
              </p:ext>
            </p:extLst>
          </p:nvPr>
        </p:nvGraphicFramePr>
        <p:xfrm>
          <a:off x="284672" y="1427867"/>
          <a:ext cx="8591567" cy="464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43">
                  <a:extLst>
                    <a:ext uri="{9D8B030D-6E8A-4147-A177-3AD203B41FA5}">
                      <a16:colId xmlns:a16="http://schemas.microsoft.com/office/drawing/2014/main" xmlns="" val="25880001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500535249"/>
                    </a:ext>
                  </a:extLst>
                </a:gridCol>
                <a:gridCol w="2138172">
                  <a:extLst>
                    <a:ext uri="{9D8B030D-6E8A-4147-A177-3AD203B41FA5}">
                      <a16:colId xmlns:a16="http://schemas.microsoft.com/office/drawing/2014/main" xmlns="" val="3370191132"/>
                    </a:ext>
                  </a:extLst>
                </a:gridCol>
                <a:gridCol w="2138172">
                  <a:extLst>
                    <a:ext uri="{9D8B030D-6E8A-4147-A177-3AD203B41FA5}">
                      <a16:colId xmlns:a16="http://schemas.microsoft.com/office/drawing/2014/main" xmlns="" val="3751290383"/>
                    </a:ext>
                  </a:extLst>
                </a:gridCol>
              </a:tblGrid>
              <a:tr h="7333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Criterion/Factor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Citing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Rating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9564422"/>
                  </a:ext>
                </a:extLst>
              </a:tr>
              <a:tr h="4190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PERCEIVED COMMITMENT TO THE 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4.6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191795"/>
                  </a:ext>
                </a:extLst>
              </a:tr>
              <a:tr h="3923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USMLE STEP 1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724336"/>
                  </a:ext>
                </a:extLst>
              </a:tr>
              <a:tr h="4190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PERSONAL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780207"/>
                  </a:ext>
                </a:extLst>
              </a:tr>
              <a:tr h="419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USMLE STEP 2 CK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3.9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214225"/>
                  </a:ext>
                </a:extLst>
              </a:tr>
              <a:tr h="733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LETTERS OF RECOMMENDATION IN THE 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9435818"/>
                  </a:ext>
                </a:extLst>
              </a:tr>
              <a:tr h="419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Passing USMLE Step</a:t>
                      </a:r>
                      <a:r>
                        <a:rPr lang="en-US" baseline="0" dirty="0" smtClean="0"/>
                        <a:t> 2 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654426"/>
                  </a:ext>
                </a:extLst>
              </a:tr>
              <a:tr h="466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Any</a:t>
                      </a:r>
                      <a:r>
                        <a:rPr lang="en-US" baseline="0" dirty="0" smtClean="0"/>
                        <a:t> Failed Attempt in USMLE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0625024"/>
                  </a:ext>
                </a:extLst>
              </a:tr>
              <a:tr h="419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848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4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801</Words>
  <Application>Microsoft Office PowerPoint</Application>
  <PresentationFormat>On-screen Show (4:3)</PresentationFormat>
  <Paragraphs>170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Best Foot Forward :  Preparing Your Students for Residency Interviews</vt:lpstr>
      <vt:lpstr>Objectives</vt:lpstr>
      <vt:lpstr>Disclosures</vt:lpstr>
      <vt:lpstr>PowerPoint Presentation</vt:lpstr>
      <vt:lpstr>PowerPoint Presentation</vt:lpstr>
      <vt:lpstr>PowerPoint Presentation</vt:lpstr>
      <vt:lpstr>Trends in the 2018 Match</vt:lpstr>
      <vt:lpstr>PowerPoint Presentation</vt:lpstr>
      <vt:lpstr>2018 PD Survey – Interview selection factors</vt:lpstr>
      <vt:lpstr>2018 PD Survey – Ranking factors</vt:lpstr>
      <vt:lpstr>Family Medicine Interview Statistics </vt:lpstr>
      <vt:lpstr>Number of interviews and ranked programs</vt:lpstr>
      <vt:lpstr>PowerPoint Presentation</vt:lpstr>
      <vt:lpstr>Breakout Group</vt:lpstr>
      <vt:lpstr>General Considerations</vt:lpstr>
      <vt:lpstr>Interview Formats</vt:lpstr>
      <vt:lpstr>Individual Coaching</vt:lpstr>
      <vt:lpstr>PowerPoint Presentation</vt:lpstr>
      <vt:lpstr>PowerPoint Presentation</vt:lpstr>
    </vt:vector>
  </TitlesOfParts>
  <Company>STFM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Stephanie Foster</cp:lastModifiedBy>
  <cp:revision>88</cp:revision>
  <dcterms:created xsi:type="dcterms:W3CDTF">2013-07-17T19:19:39Z</dcterms:created>
  <dcterms:modified xsi:type="dcterms:W3CDTF">2019-02-01T16:43:43Z</dcterms:modified>
</cp:coreProperties>
</file>