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3"/>
  </p:notesMasterIdLst>
  <p:sldIdLst>
    <p:sldId id="256" r:id="rId2"/>
    <p:sldId id="257" r:id="rId3"/>
    <p:sldId id="258" r:id="rId4"/>
    <p:sldId id="275" r:id="rId5"/>
    <p:sldId id="266" r:id="rId6"/>
    <p:sldId id="270" r:id="rId7"/>
    <p:sldId id="267" r:id="rId8"/>
    <p:sldId id="280" r:id="rId9"/>
    <p:sldId id="281" r:id="rId10"/>
    <p:sldId id="272" r:id="rId11"/>
    <p:sldId id="271" r:id="rId12"/>
    <p:sldId id="273" r:id="rId13"/>
    <p:sldId id="276" r:id="rId14"/>
    <p:sldId id="259" r:id="rId15"/>
    <p:sldId id="274" r:id="rId16"/>
    <p:sldId id="326" r:id="rId17"/>
    <p:sldId id="262" r:id="rId18"/>
    <p:sldId id="260" r:id="rId19"/>
    <p:sldId id="261" r:id="rId20"/>
    <p:sldId id="263" r:id="rId21"/>
    <p:sldId id="264" r:id="rId22"/>
    <p:sldId id="282" r:id="rId23"/>
    <p:sldId id="278" r:id="rId24"/>
    <p:sldId id="321" r:id="rId25"/>
    <p:sldId id="327" r:id="rId26"/>
    <p:sldId id="320" r:id="rId27"/>
    <p:sldId id="323" r:id="rId28"/>
    <p:sldId id="324" r:id="rId29"/>
    <p:sldId id="284" r:id="rId30"/>
    <p:sldId id="285" r:id="rId31"/>
    <p:sldId id="289" r:id="rId32"/>
    <p:sldId id="290" r:id="rId33"/>
    <p:sldId id="279" r:id="rId34"/>
    <p:sldId id="286" r:id="rId35"/>
    <p:sldId id="287" r:id="rId36"/>
    <p:sldId id="291" r:id="rId37"/>
    <p:sldId id="283" r:id="rId38"/>
    <p:sldId id="292" r:id="rId39"/>
    <p:sldId id="293" r:id="rId40"/>
    <p:sldId id="288" r:id="rId41"/>
    <p:sldId id="295" r:id="rId42"/>
    <p:sldId id="296" r:id="rId43"/>
    <p:sldId id="299" r:id="rId44"/>
    <p:sldId id="298" r:id="rId45"/>
    <p:sldId id="297" r:id="rId46"/>
    <p:sldId id="300" r:id="rId47"/>
    <p:sldId id="302" r:id="rId48"/>
    <p:sldId id="301" r:id="rId49"/>
    <p:sldId id="303" r:id="rId50"/>
    <p:sldId id="325" r:id="rId51"/>
    <p:sldId id="304" r:id="rId52"/>
    <p:sldId id="305" r:id="rId53"/>
    <p:sldId id="306" r:id="rId54"/>
    <p:sldId id="307" r:id="rId55"/>
    <p:sldId id="314" r:id="rId56"/>
    <p:sldId id="308" r:id="rId57"/>
    <p:sldId id="312" r:id="rId58"/>
    <p:sldId id="311" r:id="rId59"/>
    <p:sldId id="328" r:id="rId60"/>
    <p:sldId id="310" r:id="rId61"/>
    <p:sldId id="309"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2064"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6E5141-00B6-C14F-B7A4-27DF994EE126}" type="doc">
      <dgm:prSet loTypeId="urn:microsoft.com/office/officeart/2005/8/layout/venn1" loCatId="" qsTypeId="urn:microsoft.com/office/officeart/2005/8/quickstyle/3D4" qsCatId="3D" csTypeId="urn:microsoft.com/office/officeart/2005/8/colors/colorful1" csCatId="colorful" phldr="1"/>
      <dgm:spPr/>
    </dgm:pt>
    <dgm:pt modelId="{02B8DC6C-CB34-4D44-99E5-329E049E17D1}">
      <dgm:prSet phldrT="[Text]" custT="1"/>
      <dgm:spPr>
        <a:solidFill>
          <a:srgbClr val="0000FF">
            <a:alpha val="50000"/>
          </a:srgbClr>
        </a:solidFill>
      </dgm:spPr>
      <dgm:t>
        <a:bodyPr/>
        <a:lstStyle/>
        <a:p>
          <a:r>
            <a:rPr lang="en-US" sz="2400" dirty="0" smtClean="0"/>
            <a:t>Community and Population Health (Health Disparities)</a:t>
          </a:r>
          <a:endParaRPr lang="en-US" sz="2400" dirty="0"/>
        </a:p>
      </dgm:t>
    </dgm:pt>
    <dgm:pt modelId="{50FF8F85-37B1-9646-AEAC-A6BB1C7C1D3D}" type="parTrans" cxnId="{8F8F7C6C-2A73-C14F-8B06-50953D199C99}">
      <dgm:prSet/>
      <dgm:spPr/>
      <dgm:t>
        <a:bodyPr/>
        <a:lstStyle/>
        <a:p>
          <a:endParaRPr lang="en-US"/>
        </a:p>
      </dgm:t>
    </dgm:pt>
    <dgm:pt modelId="{4B286EF7-F313-644B-A929-767E1510732B}" type="sibTrans" cxnId="{8F8F7C6C-2A73-C14F-8B06-50953D199C99}">
      <dgm:prSet/>
      <dgm:spPr/>
      <dgm:t>
        <a:bodyPr/>
        <a:lstStyle/>
        <a:p>
          <a:endParaRPr lang="en-US"/>
        </a:p>
      </dgm:t>
    </dgm:pt>
    <dgm:pt modelId="{645D7EB5-1621-3D4D-B2EA-4EE43F2A1BE0}">
      <dgm:prSet phldrT="[Text]" custT="1"/>
      <dgm:spPr>
        <a:solidFill>
          <a:srgbClr val="FF0000">
            <a:alpha val="50000"/>
          </a:srgbClr>
        </a:solidFill>
      </dgm:spPr>
      <dgm:t>
        <a:bodyPr/>
        <a:lstStyle/>
        <a:p>
          <a:r>
            <a:rPr lang="en-US" sz="2400" dirty="0" smtClean="0"/>
            <a:t>Diversity and Inclusion</a:t>
          </a:r>
          <a:endParaRPr lang="en-US" sz="2400" dirty="0"/>
        </a:p>
      </dgm:t>
    </dgm:pt>
    <dgm:pt modelId="{3EA8F9AA-811F-A24D-93CF-17ED402EC051}" type="parTrans" cxnId="{FA7E7374-DBCF-2248-9AA4-15BDDC1C9D83}">
      <dgm:prSet/>
      <dgm:spPr/>
      <dgm:t>
        <a:bodyPr/>
        <a:lstStyle/>
        <a:p>
          <a:endParaRPr lang="en-US"/>
        </a:p>
      </dgm:t>
    </dgm:pt>
    <dgm:pt modelId="{62C0E872-85CF-A946-9983-DD95707A01EC}" type="sibTrans" cxnId="{FA7E7374-DBCF-2248-9AA4-15BDDC1C9D83}">
      <dgm:prSet/>
      <dgm:spPr/>
      <dgm:t>
        <a:bodyPr/>
        <a:lstStyle/>
        <a:p>
          <a:endParaRPr lang="en-US"/>
        </a:p>
      </dgm:t>
    </dgm:pt>
    <dgm:pt modelId="{947D9772-B884-CE4B-9122-6AE64F295AD6}" type="pres">
      <dgm:prSet presAssocID="{126E5141-00B6-C14F-B7A4-27DF994EE126}" presName="compositeShape" presStyleCnt="0">
        <dgm:presLayoutVars>
          <dgm:chMax val="7"/>
          <dgm:dir/>
          <dgm:resizeHandles val="exact"/>
        </dgm:presLayoutVars>
      </dgm:prSet>
      <dgm:spPr/>
    </dgm:pt>
    <dgm:pt modelId="{39C95D43-BC5B-3D41-B292-6ABA07EF208E}" type="pres">
      <dgm:prSet presAssocID="{02B8DC6C-CB34-4D44-99E5-329E049E17D1}" presName="circ1" presStyleLbl="vennNode1" presStyleIdx="0" presStyleCnt="2" custScaleX="108108" custScaleY="105439"/>
      <dgm:spPr/>
      <dgm:t>
        <a:bodyPr/>
        <a:lstStyle/>
        <a:p>
          <a:endParaRPr lang="en-US"/>
        </a:p>
      </dgm:t>
    </dgm:pt>
    <dgm:pt modelId="{C1B6451E-13A0-694F-A174-80F032653458}" type="pres">
      <dgm:prSet presAssocID="{02B8DC6C-CB34-4D44-99E5-329E049E17D1}" presName="circ1Tx" presStyleLbl="revTx" presStyleIdx="0" presStyleCnt="0">
        <dgm:presLayoutVars>
          <dgm:chMax val="0"/>
          <dgm:chPref val="0"/>
          <dgm:bulletEnabled val="1"/>
        </dgm:presLayoutVars>
      </dgm:prSet>
      <dgm:spPr/>
      <dgm:t>
        <a:bodyPr/>
        <a:lstStyle/>
        <a:p>
          <a:endParaRPr lang="en-US"/>
        </a:p>
      </dgm:t>
    </dgm:pt>
    <dgm:pt modelId="{8F12F88C-E5E6-4745-BF22-8958D9D16D70}" type="pres">
      <dgm:prSet presAssocID="{645D7EB5-1621-3D4D-B2EA-4EE43F2A1BE0}" presName="circ2" presStyleLbl="vennNode1" presStyleIdx="1" presStyleCnt="2" custScaleX="105558" custScaleY="105439" custLinFactNeighborX="-752" custLinFactNeighborY="-4329"/>
      <dgm:spPr/>
      <dgm:t>
        <a:bodyPr/>
        <a:lstStyle/>
        <a:p>
          <a:endParaRPr lang="en-US"/>
        </a:p>
      </dgm:t>
    </dgm:pt>
    <dgm:pt modelId="{95413558-895F-6D4D-A37C-46B0D7A1BD43}" type="pres">
      <dgm:prSet presAssocID="{645D7EB5-1621-3D4D-B2EA-4EE43F2A1BE0}" presName="circ2Tx" presStyleLbl="revTx" presStyleIdx="0" presStyleCnt="0">
        <dgm:presLayoutVars>
          <dgm:chMax val="0"/>
          <dgm:chPref val="0"/>
          <dgm:bulletEnabled val="1"/>
        </dgm:presLayoutVars>
      </dgm:prSet>
      <dgm:spPr/>
      <dgm:t>
        <a:bodyPr/>
        <a:lstStyle/>
        <a:p>
          <a:endParaRPr lang="en-US"/>
        </a:p>
      </dgm:t>
    </dgm:pt>
  </dgm:ptLst>
  <dgm:cxnLst>
    <dgm:cxn modelId="{FA7E7374-DBCF-2248-9AA4-15BDDC1C9D83}" srcId="{126E5141-00B6-C14F-B7A4-27DF994EE126}" destId="{645D7EB5-1621-3D4D-B2EA-4EE43F2A1BE0}" srcOrd="1" destOrd="0" parTransId="{3EA8F9AA-811F-A24D-93CF-17ED402EC051}" sibTransId="{62C0E872-85CF-A946-9983-DD95707A01EC}"/>
    <dgm:cxn modelId="{3CE5EA8F-8FDD-BC49-A3DC-B20C989F1D14}" type="presOf" srcId="{02B8DC6C-CB34-4D44-99E5-329E049E17D1}" destId="{39C95D43-BC5B-3D41-B292-6ABA07EF208E}" srcOrd="0" destOrd="0" presId="urn:microsoft.com/office/officeart/2005/8/layout/venn1"/>
    <dgm:cxn modelId="{0B0F4DF8-533A-E74D-A68A-CF6CDD913471}" type="presOf" srcId="{126E5141-00B6-C14F-B7A4-27DF994EE126}" destId="{947D9772-B884-CE4B-9122-6AE64F295AD6}" srcOrd="0" destOrd="0" presId="urn:microsoft.com/office/officeart/2005/8/layout/venn1"/>
    <dgm:cxn modelId="{661C81B7-B83F-C04B-8756-94194BDA165D}" type="presOf" srcId="{645D7EB5-1621-3D4D-B2EA-4EE43F2A1BE0}" destId="{95413558-895F-6D4D-A37C-46B0D7A1BD43}" srcOrd="1" destOrd="0" presId="urn:microsoft.com/office/officeart/2005/8/layout/venn1"/>
    <dgm:cxn modelId="{8F8F7C6C-2A73-C14F-8B06-50953D199C99}" srcId="{126E5141-00B6-C14F-B7A4-27DF994EE126}" destId="{02B8DC6C-CB34-4D44-99E5-329E049E17D1}" srcOrd="0" destOrd="0" parTransId="{50FF8F85-37B1-9646-AEAC-A6BB1C7C1D3D}" sibTransId="{4B286EF7-F313-644B-A929-767E1510732B}"/>
    <dgm:cxn modelId="{74D28E37-5137-894D-8C1B-B2864F69F227}" type="presOf" srcId="{645D7EB5-1621-3D4D-B2EA-4EE43F2A1BE0}" destId="{8F12F88C-E5E6-4745-BF22-8958D9D16D70}" srcOrd="0" destOrd="0" presId="urn:microsoft.com/office/officeart/2005/8/layout/venn1"/>
    <dgm:cxn modelId="{BC5DE741-92A5-6740-A462-7DAC96036483}" type="presOf" srcId="{02B8DC6C-CB34-4D44-99E5-329E049E17D1}" destId="{C1B6451E-13A0-694F-A174-80F032653458}" srcOrd="1" destOrd="0" presId="urn:microsoft.com/office/officeart/2005/8/layout/venn1"/>
    <dgm:cxn modelId="{B1B30023-AD6F-4444-AFF3-3A4093332BAF}" type="presParOf" srcId="{947D9772-B884-CE4B-9122-6AE64F295AD6}" destId="{39C95D43-BC5B-3D41-B292-6ABA07EF208E}" srcOrd="0" destOrd="0" presId="urn:microsoft.com/office/officeart/2005/8/layout/venn1"/>
    <dgm:cxn modelId="{B57ADA31-71B0-EC47-ADFB-D106036411A5}" type="presParOf" srcId="{947D9772-B884-CE4B-9122-6AE64F295AD6}" destId="{C1B6451E-13A0-694F-A174-80F032653458}" srcOrd="1" destOrd="0" presId="urn:microsoft.com/office/officeart/2005/8/layout/venn1"/>
    <dgm:cxn modelId="{12D4BDA6-499F-AE46-B60B-4BDDFA9D5B6C}" type="presParOf" srcId="{947D9772-B884-CE4B-9122-6AE64F295AD6}" destId="{8F12F88C-E5E6-4745-BF22-8958D9D16D70}" srcOrd="2" destOrd="0" presId="urn:microsoft.com/office/officeart/2005/8/layout/venn1"/>
    <dgm:cxn modelId="{6E63A947-F45F-FF45-ABE7-EB2D68179A3C}" type="presParOf" srcId="{947D9772-B884-CE4B-9122-6AE64F295AD6}" destId="{95413558-895F-6D4D-A37C-46B0D7A1BD43}"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6E5141-00B6-C14F-B7A4-27DF994EE126}" type="doc">
      <dgm:prSet loTypeId="urn:microsoft.com/office/officeart/2005/8/layout/venn1" loCatId="" qsTypeId="urn:microsoft.com/office/officeart/2005/8/quickstyle/3D4" qsCatId="3D" csTypeId="urn:microsoft.com/office/officeart/2005/8/colors/colorful1" csCatId="colorful" phldr="1"/>
      <dgm:spPr/>
    </dgm:pt>
    <dgm:pt modelId="{02B8DC6C-CB34-4D44-99E5-329E049E17D1}">
      <dgm:prSet phldrT="[Text]" custT="1"/>
      <dgm:spPr/>
      <dgm:t>
        <a:bodyPr/>
        <a:lstStyle/>
        <a:p>
          <a:r>
            <a:rPr lang="en-US" sz="2400" dirty="0" smtClean="0"/>
            <a:t>Community and Population Health (Health Disparities)</a:t>
          </a:r>
          <a:endParaRPr lang="en-US" sz="2400" dirty="0"/>
        </a:p>
      </dgm:t>
    </dgm:pt>
    <dgm:pt modelId="{50FF8F85-37B1-9646-AEAC-A6BB1C7C1D3D}" type="parTrans" cxnId="{8F8F7C6C-2A73-C14F-8B06-50953D199C99}">
      <dgm:prSet/>
      <dgm:spPr/>
      <dgm:t>
        <a:bodyPr/>
        <a:lstStyle/>
        <a:p>
          <a:endParaRPr lang="en-US"/>
        </a:p>
      </dgm:t>
    </dgm:pt>
    <dgm:pt modelId="{4B286EF7-F313-644B-A929-767E1510732B}" type="sibTrans" cxnId="{8F8F7C6C-2A73-C14F-8B06-50953D199C99}">
      <dgm:prSet/>
      <dgm:spPr/>
      <dgm:t>
        <a:bodyPr/>
        <a:lstStyle/>
        <a:p>
          <a:endParaRPr lang="en-US"/>
        </a:p>
      </dgm:t>
    </dgm:pt>
    <dgm:pt modelId="{645D7EB5-1621-3D4D-B2EA-4EE43F2A1BE0}">
      <dgm:prSet phldrT="[Text]" custT="1"/>
      <dgm:spPr/>
      <dgm:t>
        <a:bodyPr/>
        <a:lstStyle/>
        <a:p>
          <a:r>
            <a:rPr lang="en-US" sz="2400" dirty="0" smtClean="0"/>
            <a:t>Diversity and Inclusion</a:t>
          </a:r>
          <a:endParaRPr lang="en-US" sz="2400" dirty="0"/>
        </a:p>
      </dgm:t>
    </dgm:pt>
    <dgm:pt modelId="{3EA8F9AA-811F-A24D-93CF-17ED402EC051}" type="parTrans" cxnId="{FA7E7374-DBCF-2248-9AA4-15BDDC1C9D83}">
      <dgm:prSet/>
      <dgm:spPr/>
      <dgm:t>
        <a:bodyPr/>
        <a:lstStyle/>
        <a:p>
          <a:endParaRPr lang="en-US"/>
        </a:p>
      </dgm:t>
    </dgm:pt>
    <dgm:pt modelId="{62C0E872-85CF-A946-9983-DD95707A01EC}" type="sibTrans" cxnId="{FA7E7374-DBCF-2248-9AA4-15BDDC1C9D83}">
      <dgm:prSet/>
      <dgm:spPr/>
      <dgm:t>
        <a:bodyPr/>
        <a:lstStyle/>
        <a:p>
          <a:endParaRPr lang="en-US"/>
        </a:p>
      </dgm:t>
    </dgm:pt>
    <dgm:pt modelId="{947D9772-B884-CE4B-9122-6AE64F295AD6}" type="pres">
      <dgm:prSet presAssocID="{126E5141-00B6-C14F-B7A4-27DF994EE126}" presName="compositeShape" presStyleCnt="0">
        <dgm:presLayoutVars>
          <dgm:chMax val="7"/>
          <dgm:dir/>
          <dgm:resizeHandles val="exact"/>
        </dgm:presLayoutVars>
      </dgm:prSet>
      <dgm:spPr/>
    </dgm:pt>
    <dgm:pt modelId="{39C95D43-BC5B-3D41-B292-6ABA07EF208E}" type="pres">
      <dgm:prSet presAssocID="{02B8DC6C-CB34-4D44-99E5-329E049E17D1}" presName="circ1" presStyleLbl="vennNode1" presStyleIdx="0" presStyleCnt="2"/>
      <dgm:spPr/>
      <dgm:t>
        <a:bodyPr/>
        <a:lstStyle/>
        <a:p>
          <a:endParaRPr lang="en-US"/>
        </a:p>
      </dgm:t>
    </dgm:pt>
    <dgm:pt modelId="{C1B6451E-13A0-694F-A174-80F032653458}" type="pres">
      <dgm:prSet presAssocID="{02B8DC6C-CB34-4D44-99E5-329E049E17D1}" presName="circ1Tx" presStyleLbl="revTx" presStyleIdx="0" presStyleCnt="0">
        <dgm:presLayoutVars>
          <dgm:chMax val="0"/>
          <dgm:chPref val="0"/>
          <dgm:bulletEnabled val="1"/>
        </dgm:presLayoutVars>
      </dgm:prSet>
      <dgm:spPr/>
      <dgm:t>
        <a:bodyPr/>
        <a:lstStyle/>
        <a:p>
          <a:endParaRPr lang="en-US"/>
        </a:p>
      </dgm:t>
    </dgm:pt>
    <dgm:pt modelId="{8F12F88C-E5E6-4745-BF22-8958D9D16D70}" type="pres">
      <dgm:prSet presAssocID="{645D7EB5-1621-3D4D-B2EA-4EE43F2A1BE0}" presName="circ2" presStyleLbl="vennNode1" presStyleIdx="1" presStyleCnt="2"/>
      <dgm:spPr/>
      <dgm:t>
        <a:bodyPr/>
        <a:lstStyle/>
        <a:p>
          <a:endParaRPr lang="en-US"/>
        </a:p>
      </dgm:t>
    </dgm:pt>
    <dgm:pt modelId="{95413558-895F-6D4D-A37C-46B0D7A1BD43}" type="pres">
      <dgm:prSet presAssocID="{645D7EB5-1621-3D4D-B2EA-4EE43F2A1BE0}" presName="circ2Tx" presStyleLbl="revTx" presStyleIdx="0" presStyleCnt="0">
        <dgm:presLayoutVars>
          <dgm:chMax val="0"/>
          <dgm:chPref val="0"/>
          <dgm:bulletEnabled val="1"/>
        </dgm:presLayoutVars>
      </dgm:prSet>
      <dgm:spPr/>
      <dgm:t>
        <a:bodyPr/>
        <a:lstStyle/>
        <a:p>
          <a:endParaRPr lang="en-US"/>
        </a:p>
      </dgm:t>
    </dgm:pt>
  </dgm:ptLst>
  <dgm:cxnLst>
    <dgm:cxn modelId="{FA7E7374-DBCF-2248-9AA4-15BDDC1C9D83}" srcId="{126E5141-00B6-C14F-B7A4-27DF994EE126}" destId="{645D7EB5-1621-3D4D-B2EA-4EE43F2A1BE0}" srcOrd="1" destOrd="0" parTransId="{3EA8F9AA-811F-A24D-93CF-17ED402EC051}" sibTransId="{62C0E872-85CF-A946-9983-DD95707A01EC}"/>
    <dgm:cxn modelId="{A7BBB6E6-3E33-2743-943F-C111B44279B9}" type="presOf" srcId="{645D7EB5-1621-3D4D-B2EA-4EE43F2A1BE0}" destId="{8F12F88C-E5E6-4745-BF22-8958D9D16D70}" srcOrd="0" destOrd="0" presId="urn:microsoft.com/office/officeart/2005/8/layout/venn1"/>
    <dgm:cxn modelId="{1B272FCE-48B8-D945-9805-4D555406C892}" type="presOf" srcId="{02B8DC6C-CB34-4D44-99E5-329E049E17D1}" destId="{C1B6451E-13A0-694F-A174-80F032653458}" srcOrd="1" destOrd="0" presId="urn:microsoft.com/office/officeart/2005/8/layout/venn1"/>
    <dgm:cxn modelId="{8F8F7C6C-2A73-C14F-8B06-50953D199C99}" srcId="{126E5141-00B6-C14F-B7A4-27DF994EE126}" destId="{02B8DC6C-CB34-4D44-99E5-329E049E17D1}" srcOrd="0" destOrd="0" parTransId="{50FF8F85-37B1-9646-AEAC-A6BB1C7C1D3D}" sibTransId="{4B286EF7-F313-644B-A929-767E1510732B}"/>
    <dgm:cxn modelId="{F8F33748-613D-F54F-AED1-6063ED199C9B}" type="presOf" srcId="{645D7EB5-1621-3D4D-B2EA-4EE43F2A1BE0}" destId="{95413558-895F-6D4D-A37C-46B0D7A1BD43}" srcOrd="1" destOrd="0" presId="urn:microsoft.com/office/officeart/2005/8/layout/venn1"/>
    <dgm:cxn modelId="{92A4A902-2A8F-5D40-8E9F-38F3A7B7416A}" type="presOf" srcId="{02B8DC6C-CB34-4D44-99E5-329E049E17D1}" destId="{39C95D43-BC5B-3D41-B292-6ABA07EF208E}" srcOrd="0" destOrd="0" presId="urn:microsoft.com/office/officeart/2005/8/layout/venn1"/>
    <dgm:cxn modelId="{BE14A441-486A-744A-B1D3-A73B5AE21357}" type="presOf" srcId="{126E5141-00B6-C14F-B7A4-27DF994EE126}" destId="{947D9772-B884-CE4B-9122-6AE64F295AD6}" srcOrd="0" destOrd="0" presId="urn:microsoft.com/office/officeart/2005/8/layout/venn1"/>
    <dgm:cxn modelId="{EC2A7439-82D8-5A4F-8AF3-0201B9E1CE01}" type="presParOf" srcId="{947D9772-B884-CE4B-9122-6AE64F295AD6}" destId="{39C95D43-BC5B-3D41-B292-6ABA07EF208E}" srcOrd="0" destOrd="0" presId="urn:microsoft.com/office/officeart/2005/8/layout/venn1"/>
    <dgm:cxn modelId="{5936CF74-4B34-C349-9676-B67AD94EE5C5}" type="presParOf" srcId="{947D9772-B884-CE4B-9122-6AE64F295AD6}" destId="{C1B6451E-13A0-694F-A174-80F032653458}" srcOrd="1" destOrd="0" presId="urn:microsoft.com/office/officeart/2005/8/layout/venn1"/>
    <dgm:cxn modelId="{5D2046F9-98B0-7A4F-B2CB-CC0DCD8EC4D5}" type="presParOf" srcId="{947D9772-B884-CE4B-9122-6AE64F295AD6}" destId="{8F12F88C-E5E6-4745-BF22-8958D9D16D70}" srcOrd="2" destOrd="0" presId="urn:microsoft.com/office/officeart/2005/8/layout/venn1"/>
    <dgm:cxn modelId="{7D246227-44B8-494E-8B1C-03E8DA93BE9D}" type="presParOf" srcId="{947D9772-B884-CE4B-9122-6AE64F295AD6}" destId="{95413558-895F-6D4D-A37C-46B0D7A1BD43}"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6E5141-00B6-C14F-B7A4-27DF994EE126}" type="doc">
      <dgm:prSet loTypeId="urn:microsoft.com/office/officeart/2005/8/layout/venn1" loCatId="" qsTypeId="urn:microsoft.com/office/officeart/2005/8/quickstyle/3D2" qsCatId="3D" csTypeId="urn:microsoft.com/office/officeart/2005/8/colors/accent4_2" csCatId="accent4" phldr="1"/>
      <dgm:spPr/>
    </dgm:pt>
    <dgm:pt modelId="{02B8DC6C-CB34-4D44-99E5-329E049E17D1}">
      <dgm:prSet phldrT="[Text]" custT="1"/>
      <dgm:spPr/>
      <dgm:t>
        <a:bodyPr/>
        <a:lstStyle/>
        <a:p>
          <a:r>
            <a:rPr lang="en-US" sz="2400" dirty="0" smtClean="0"/>
            <a:t>2020 Initiative</a:t>
          </a:r>
        </a:p>
        <a:p>
          <a:r>
            <a:rPr lang="en-US" sz="2400" i="0" dirty="0" smtClean="0">
              <a:solidFill>
                <a:schemeClr val="tx1"/>
              </a:solidFill>
            </a:rPr>
            <a:t>Diversity</a:t>
          </a:r>
        </a:p>
        <a:p>
          <a:r>
            <a:rPr lang="en-US" sz="2400" i="0" dirty="0" smtClean="0">
              <a:solidFill>
                <a:schemeClr val="tx1"/>
              </a:solidFill>
            </a:rPr>
            <a:t>Equity &amp;</a:t>
          </a:r>
        </a:p>
        <a:p>
          <a:r>
            <a:rPr lang="en-US" sz="2400" i="0" dirty="0" smtClean="0">
              <a:solidFill>
                <a:schemeClr val="tx1"/>
              </a:solidFill>
            </a:rPr>
            <a:t> Inclusion</a:t>
          </a:r>
          <a:endParaRPr lang="en-US" sz="2400" i="0" dirty="0">
            <a:solidFill>
              <a:schemeClr val="tx1"/>
            </a:solidFill>
          </a:endParaRPr>
        </a:p>
      </dgm:t>
    </dgm:pt>
    <dgm:pt modelId="{50FF8F85-37B1-9646-AEAC-A6BB1C7C1D3D}" type="parTrans" cxnId="{8F8F7C6C-2A73-C14F-8B06-50953D199C99}">
      <dgm:prSet/>
      <dgm:spPr/>
      <dgm:t>
        <a:bodyPr/>
        <a:lstStyle/>
        <a:p>
          <a:endParaRPr lang="en-US"/>
        </a:p>
      </dgm:t>
    </dgm:pt>
    <dgm:pt modelId="{4B286EF7-F313-644B-A929-767E1510732B}" type="sibTrans" cxnId="{8F8F7C6C-2A73-C14F-8B06-50953D199C99}">
      <dgm:prSet/>
      <dgm:spPr/>
      <dgm:t>
        <a:bodyPr/>
        <a:lstStyle/>
        <a:p>
          <a:endParaRPr lang="en-US"/>
        </a:p>
      </dgm:t>
    </dgm:pt>
    <dgm:pt modelId="{947D9772-B884-CE4B-9122-6AE64F295AD6}" type="pres">
      <dgm:prSet presAssocID="{126E5141-00B6-C14F-B7A4-27DF994EE126}" presName="compositeShape" presStyleCnt="0">
        <dgm:presLayoutVars>
          <dgm:chMax val="7"/>
          <dgm:dir/>
          <dgm:resizeHandles val="exact"/>
        </dgm:presLayoutVars>
      </dgm:prSet>
      <dgm:spPr/>
    </dgm:pt>
    <dgm:pt modelId="{6A79A7EA-8D13-EB41-90B9-C2839ED6DA9B}" type="pres">
      <dgm:prSet presAssocID="{02B8DC6C-CB34-4D44-99E5-329E049E17D1}" presName="circ1TxSh" presStyleLbl="vennNode1" presStyleIdx="0" presStyleCnt="1" custLinFactNeighborX="-833"/>
      <dgm:spPr/>
      <dgm:t>
        <a:bodyPr/>
        <a:lstStyle/>
        <a:p>
          <a:endParaRPr lang="en-US"/>
        </a:p>
      </dgm:t>
    </dgm:pt>
  </dgm:ptLst>
  <dgm:cxnLst>
    <dgm:cxn modelId="{D005ECA8-9E0A-1143-B7E1-AA89CF52C001}" type="presOf" srcId="{02B8DC6C-CB34-4D44-99E5-329E049E17D1}" destId="{6A79A7EA-8D13-EB41-90B9-C2839ED6DA9B}" srcOrd="0" destOrd="0" presId="urn:microsoft.com/office/officeart/2005/8/layout/venn1"/>
    <dgm:cxn modelId="{FD3FBE8F-DF76-5B47-A367-EA1E4DD52D6B}" type="presOf" srcId="{126E5141-00B6-C14F-B7A4-27DF994EE126}" destId="{947D9772-B884-CE4B-9122-6AE64F295AD6}" srcOrd="0" destOrd="0" presId="urn:microsoft.com/office/officeart/2005/8/layout/venn1"/>
    <dgm:cxn modelId="{8F8F7C6C-2A73-C14F-8B06-50953D199C99}" srcId="{126E5141-00B6-C14F-B7A4-27DF994EE126}" destId="{02B8DC6C-CB34-4D44-99E5-329E049E17D1}" srcOrd="0" destOrd="0" parTransId="{50FF8F85-37B1-9646-AEAC-A6BB1C7C1D3D}" sibTransId="{4B286EF7-F313-644B-A929-767E1510732B}"/>
    <dgm:cxn modelId="{3631F5F9-1EE1-E547-94F1-D09DCB12C7B5}" type="presParOf" srcId="{947D9772-B884-CE4B-9122-6AE64F295AD6}" destId="{6A79A7EA-8D13-EB41-90B9-C2839ED6DA9B}" srcOrd="0"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5007D9-9455-3E43-88A1-FC5F70D3BE7A}" type="doc">
      <dgm:prSet loTypeId="urn:microsoft.com/office/officeart/2005/8/layout/matrix1" loCatId="" qsTypeId="urn:microsoft.com/office/officeart/2005/8/quickstyle/simple4" qsCatId="simple" csTypeId="urn:microsoft.com/office/officeart/2005/8/colors/colorful1" csCatId="colorful" phldr="1"/>
      <dgm:spPr/>
      <dgm:t>
        <a:bodyPr/>
        <a:lstStyle/>
        <a:p>
          <a:endParaRPr lang="en-US"/>
        </a:p>
      </dgm:t>
    </dgm:pt>
    <dgm:pt modelId="{8430CC9E-0C81-BD45-A1F3-27C3B105F108}">
      <dgm:prSet phldrT="[Text]"/>
      <dgm:spPr/>
      <dgm:t>
        <a:bodyPr/>
        <a:lstStyle/>
        <a:p>
          <a:r>
            <a:rPr lang="en-US" dirty="0" smtClean="0"/>
            <a:t>Taboo</a:t>
          </a:r>
          <a:endParaRPr lang="en-US" dirty="0"/>
        </a:p>
      </dgm:t>
    </dgm:pt>
    <dgm:pt modelId="{2B50AAF0-ED76-9A42-A58D-B5577B78D4B5}" type="parTrans" cxnId="{1A3DCBE3-2647-F34C-A10C-4D24969FCE02}">
      <dgm:prSet/>
      <dgm:spPr/>
      <dgm:t>
        <a:bodyPr/>
        <a:lstStyle/>
        <a:p>
          <a:endParaRPr lang="en-US"/>
        </a:p>
      </dgm:t>
    </dgm:pt>
    <dgm:pt modelId="{A4801ACF-6FB4-764D-BD0C-AC9CF8D95DB2}" type="sibTrans" cxnId="{1A3DCBE3-2647-F34C-A10C-4D24969FCE02}">
      <dgm:prSet/>
      <dgm:spPr/>
      <dgm:t>
        <a:bodyPr/>
        <a:lstStyle/>
        <a:p>
          <a:endParaRPr lang="en-US"/>
        </a:p>
      </dgm:t>
    </dgm:pt>
    <dgm:pt modelId="{A122DF5D-25CC-3D45-A90C-359F21E3D6E2}">
      <dgm:prSet phldrT="[Text]"/>
      <dgm:spPr/>
      <dgm:t>
        <a:bodyPr/>
        <a:lstStyle/>
        <a:p>
          <a:r>
            <a:rPr lang="en-US" dirty="0" smtClean="0"/>
            <a:t>Pervasive</a:t>
          </a:r>
          <a:endParaRPr lang="en-US" dirty="0"/>
        </a:p>
      </dgm:t>
    </dgm:pt>
    <dgm:pt modelId="{FE407EB3-9F89-6E44-A07F-6D2E318EACBA}" type="parTrans" cxnId="{5D4AE6CB-6DE0-714B-93E2-267FF98BC4FE}">
      <dgm:prSet/>
      <dgm:spPr/>
      <dgm:t>
        <a:bodyPr/>
        <a:lstStyle/>
        <a:p>
          <a:endParaRPr lang="en-US"/>
        </a:p>
      </dgm:t>
    </dgm:pt>
    <dgm:pt modelId="{C24154A3-CDAC-9542-AA79-FB4458BA38CB}" type="sibTrans" cxnId="{5D4AE6CB-6DE0-714B-93E2-267FF98BC4FE}">
      <dgm:prSet/>
      <dgm:spPr/>
      <dgm:t>
        <a:bodyPr/>
        <a:lstStyle/>
        <a:p>
          <a:endParaRPr lang="en-US"/>
        </a:p>
      </dgm:t>
    </dgm:pt>
    <dgm:pt modelId="{7D543523-64E1-134E-A3DC-8DBA39B6BB34}">
      <dgm:prSet phldrT="[Text]"/>
      <dgm:spPr/>
      <dgm:t>
        <a:bodyPr/>
        <a:lstStyle/>
        <a:p>
          <a:r>
            <a:rPr lang="en-US" dirty="0" smtClean="0"/>
            <a:t>Un-measurable</a:t>
          </a:r>
          <a:endParaRPr lang="en-US" dirty="0"/>
        </a:p>
      </dgm:t>
    </dgm:pt>
    <dgm:pt modelId="{78E21D68-1DE5-4445-B957-5717B714D808}" type="parTrans" cxnId="{47F9ED7C-4E48-F94D-8238-764E42EB74EF}">
      <dgm:prSet/>
      <dgm:spPr/>
      <dgm:t>
        <a:bodyPr/>
        <a:lstStyle/>
        <a:p>
          <a:endParaRPr lang="en-US"/>
        </a:p>
      </dgm:t>
    </dgm:pt>
    <dgm:pt modelId="{8A03778C-AE5F-674D-95C2-7C40A61EE930}" type="sibTrans" cxnId="{47F9ED7C-4E48-F94D-8238-764E42EB74EF}">
      <dgm:prSet/>
      <dgm:spPr/>
      <dgm:t>
        <a:bodyPr/>
        <a:lstStyle/>
        <a:p>
          <a:endParaRPr lang="en-US"/>
        </a:p>
      </dgm:t>
    </dgm:pt>
    <dgm:pt modelId="{A9823E7C-7814-B84B-826D-06D13F86294F}">
      <dgm:prSet phldrT="[Text]"/>
      <dgm:spPr/>
      <dgm:t>
        <a:bodyPr/>
        <a:lstStyle/>
        <a:p>
          <a:r>
            <a:rPr lang="en-US" dirty="0" smtClean="0"/>
            <a:t>Inescapable</a:t>
          </a:r>
          <a:endParaRPr lang="en-US" dirty="0"/>
        </a:p>
      </dgm:t>
    </dgm:pt>
    <dgm:pt modelId="{3618B83B-A735-FC41-945D-E05EF103A917}" type="parTrans" cxnId="{F2CEF7DB-BE52-DB40-93EA-076898770D95}">
      <dgm:prSet/>
      <dgm:spPr/>
      <dgm:t>
        <a:bodyPr/>
        <a:lstStyle/>
        <a:p>
          <a:endParaRPr lang="en-US"/>
        </a:p>
      </dgm:t>
    </dgm:pt>
    <dgm:pt modelId="{4FA5EB4F-9D3F-DE42-9972-D01EC7598C1C}" type="sibTrans" cxnId="{F2CEF7DB-BE52-DB40-93EA-076898770D95}">
      <dgm:prSet/>
      <dgm:spPr/>
      <dgm:t>
        <a:bodyPr/>
        <a:lstStyle/>
        <a:p>
          <a:endParaRPr lang="en-US"/>
        </a:p>
      </dgm:t>
    </dgm:pt>
    <dgm:pt modelId="{C357EDAC-D0E2-684E-96FF-A9CBAE8AD341}">
      <dgm:prSet phldrT="[Text]"/>
      <dgm:spPr/>
      <dgm:t>
        <a:bodyPr/>
        <a:lstStyle/>
        <a:p>
          <a:r>
            <a:rPr lang="en-US" dirty="0" smtClean="0"/>
            <a:t>Private and Public</a:t>
          </a:r>
          <a:endParaRPr lang="en-US" dirty="0"/>
        </a:p>
      </dgm:t>
    </dgm:pt>
    <dgm:pt modelId="{83376B0B-471D-0349-9053-4CA993802A1E}" type="parTrans" cxnId="{B2FC34C5-7E73-B842-95C3-24F5DA3358D0}">
      <dgm:prSet/>
      <dgm:spPr/>
      <dgm:t>
        <a:bodyPr/>
        <a:lstStyle/>
        <a:p>
          <a:endParaRPr lang="en-US"/>
        </a:p>
      </dgm:t>
    </dgm:pt>
    <dgm:pt modelId="{811F9192-09F9-9941-8AE9-634241BC51EE}" type="sibTrans" cxnId="{B2FC34C5-7E73-B842-95C3-24F5DA3358D0}">
      <dgm:prSet/>
      <dgm:spPr/>
      <dgm:t>
        <a:bodyPr/>
        <a:lstStyle/>
        <a:p>
          <a:endParaRPr lang="en-US"/>
        </a:p>
      </dgm:t>
    </dgm:pt>
    <dgm:pt modelId="{A927E2AC-3E57-6048-9582-A12995D3DFEA}" type="pres">
      <dgm:prSet presAssocID="{2C5007D9-9455-3E43-88A1-FC5F70D3BE7A}" presName="diagram" presStyleCnt="0">
        <dgm:presLayoutVars>
          <dgm:chMax val="1"/>
          <dgm:dir/>
          <dgm:animLvl val="ctr"/>
          <dgm:resizeHandles val="exact"/>
        </dgm:presLayoutVars>
      </dgm:prSet>
      <dgm:spPr/>
      <dgm:t>
        <a:bodyPr/>
        <a:lstStyle/>
        <a:p>
          <a:endParaRPr lang="en-US"/>
        </a:p>
      </dgm:t>
    </dgm:pt>
    <dgm:pt modelId="{31F60038-369C-F34B-B2D6-160B48E1893D}" type="pres">
      <dgm:prSet presAssocID="{2C5007D9-9455-3E43-88A1-FC5F70D3BE7A}" presName="matrix" presStyleCnt="0"/>
      <dgm:spPr/>
    </dgm:pt>
    <dgm:pt modelId="{1805DB19-E87A-A84E-9949-81D22C122933}" type="pres">
      <dgm:prSet presAssocID="{2C5007D9-9455-3E43-88A1-FC5F70D3BE7A}" presName="tile1" presStyleLbl="node1" presStyleIdx="0" presStyleCnt="4"/>
      <dgm:spPr/>
      <dgm:t>
        <a:bodyPr/>
        <a:lstStyle/>
        <a:p>
          <a:endParaRPr lang="en-US"/>
        </a:p>
      </dgm:t>
    </dgm:pt>
    <dgm:pt modelId="{10A7E2B5-F428-BA42-9626-F2E6BD9A4147}" type="pres">
      <dgm:prSet presAssocID="{2C5007D9-9455-3E43-88A1-FC5F70D3BE7A}" presName="tile1text" presStyleLbl="node1" presStyleIdx="0" presStyleCnt="4">
        <dgm:presLayoutVars>
          <dgm:chMax val="0"/>
          <dgm:chPref val="0"/>
          <dgm:bulletEnabled val="1"/>
        </dgm:presLayoutVars>
      </dgm:prSet>
      <dgm:spPr/>
      <dgm:t>
        <a:bodyPr/>
        <a:lstStyle/>
        <a:p>
          <a:endParaRPr lang="en-US"/>
        </a:p>
      </dgm:t>
    </dgm:pt>
    <dgm:pt modelId="{0C3860AA-3B1E-1F49-857E-D6B1C7A49611}" type="pres">
      <dgm:prSet presAssocID="{2C5007D9-9455-3E43-88A1-FC5F70D3BE7A}" presName="tile2" presStyleLbl="node1" presStyleIdx="1" presStyleCnt="4"/>
      <dgm:spPr/>
      <dgm:t>
        <a:bodyPr/>
        <a:lstStyle/>
        <a:p>
          <a:endParaRPr lang="en-US"/>
        </a:p>
      </dgm:t>
    </dgm:pt>
    <dgm:pt modelId="{22DBB020-DE7F-5D41-99AE-5C04306A005D}" type="pres">
      <dgm:prSet presAssocID="{2C5007D9-9455-3E43-88A1-FC5F70D3BE7A}" presName="tile2text" presStyleLbl="node1" presStyleIdx="1" presStyleCnt="4">
        <dgm:presLayoutVars>
          <dgm:chMax val="0"/>
          <dgm:chPref val="0"/>
          <dgm:bulletEnabled val="1"/>
        </dgm:presLayoutVars>
      </dgm:prSet>
      <dgm:spPr/>
      <dgm:t>
        <a:bodyPr/>
        <a:lstStyle/>
        <a:p>
          <a:endParaRPr lang="en-US"/>
        </a:p>
      </dgm:t>
    </dgm:pt>
    <dgm:pt modelId="{CB3A0C4D-7E87-CA4B-B4B6-A8D197F31BB1}" type="pres">
      <dgm:prSet presAssocID="{2C5007D9-9455-3E43-88A1-FC5F70D3BE7A}" presName="tile3" presStyleLbl="node1" presStyleIdx="2" presStyleCnt="4"/>
      <dgm:spPr/>
      <dgm:t>
        <a:bodyPr/>
        <a:lstStyle/>
        <a:p>
          <a:endParaRPr lang="en-US"/>
        </a:p>
      </dgm:t>
    </dgm:pt>
    <dgm:pt modelId="{FD6EA71C-A542-094A-956B-B68EA4A6B05A}" type="pres">
      <dgm:prSet presAssocID="{2C5007D9-9455-3E43-88A1-FC5F70D3BE7A}" presName="tile3text" presStyleLbl="node1" presStyleIdx="2" presStyleCnt="4">
        <dgm:presLayoutVars>
          <dgm:chMax val="0"/>
          <dgm:chPref val="0"/>
          <dgm:bulletEnabled val="1"/>
        </dgm:presLayoutVars>
      </dgm:prSet>
      <dgm:spPr/>
      <dgm:t>
        <a:bodyPr/>
        <a:lstStyle/>
        <a:p>
          <a:endParaRPr lang="en-US"/>
        </a:p>
      </dgm:t>
    </dgm:pt>
    <dgm:pt modelId="{AE4E9101-786C-9D4A-B012-8B379ECC5950}" type="pres">
      <dgm:prSet presAssocID="{2C5007D9-9455-3E43-88A1-FC5F70D3BE7A}" presName="tile4" presStyleLbl="node1" presStyleIdx="3" presStyleCnt="4"/>
      <dgm:spPr/>
      <dgm:t>
        <a:bodyPr/>
        <a:lstStyle/>
        <a:p>
          <a:endParaRPr lang="en-US"/>
        </a:p>
      </dgm:t>
    </dgm:pt>
    <dgm:pt modelId="{B9F03E56-D6DF-8F49-B4F0-013DCA2F69BB}" type="pres">
      <dgm:prSet presAssocID="{2C5007D9-9455-3E43-88A1-FC5F70D3BE7A}" presName="tile4text" presStyleLbl="node1" presStyleIdx="3" presStyleCnt="4">
        <dgm:presLayoutVars>
          <dgm:chMax val="0"/>
          <dgm:chPref val="0"/>
          <dgm:bulletEnabled val="1"/>
        </dgm:presLayoutVars>
      </dgm:prSet>
      <dgm:spPr/>
      <dgm:t>
        <a:bodyPr/>
        <a:lstStyle/>
        <a:p>
          <a:endParaRPr lang="en-US"/>
        </a:p>
      </dgm:t>
    </dgm:pt>
    <dgm:pt modelId="{E16FC540-7320-4A42-83CF-A6BFE7C940DA}" type="pres">
      <dgm:prSet presAssocID="{2C5007D9-9455-3E43-88A1-FC5F70D3BE7A}" presName="centerTile" presStyleLbl="fgShp" presStyleIdx="0" presStyleCnt="1">
        <dgm:presLayoutVars>
          <dgm:chMax val="0"/>
          <dgm:chPref val="0"/>
        </dgm:presLayoutVars>
      </dgm:prSet>
      <dgm:spPr/>
      <dgm:t>
        <a:bodyPr/>
        <a:lstStyle/>
        <a:p>
          <a:endParaRPr lang="en-US"/>
        </a:p>
      </dgm:t>
    </dgm:pt>
  </dgm:ptLst>
  <dgm:cxnLst>
    <dgm:cxn modelId="{FDF5EF46-A18E-AC44-98CC-A90D5A139EC8}" type="presOf" srcId="{A9823E7C-7814-B84B-826D-06D13F86294F}" destId="{FD6EA71C-A542-094A-956B-B68EA4A6B05A}" srcOrd="1" destOrd="0" presId="urn:microsoft.com/office/officeart/2005/8/layout/matrix1"/>
    <dgm:cxn modelId="{8AA5D496-39EE-D64B-9F0A-F783A520C74C}" type="presOf" srcId="{A9823E7C-7814-B84B-826D-06D13F86294F}" destId="{CB3A0C4D-7E87-CA4B-B4B6-A8D197F31BB1}" srcOrd="0" destOrd="0" presId="urn:microsoft.com/office/officeart/2005/8/layout/matrix1"/>
    <dgm:cxn modelId="{57D0CC1E-65F9-834F-A7FE-CDB3AB56CB68}" type="presOf" srcId="{2C5007D9-9455-3E43-88A1-FC5F70D3BE7A}" destId="{A927E2AC-3E57-6048-9582-A12995D3DFEA}" srcOrd="0" destOrd="0" presId="urn:microsoft.com/office/officeart/2005/8/layout/matrix1"/>
    <dgm:cxn modelId="{6B878906-1277-0A42-AE4A-EDDF3926A25D}" type="presOf" srcId="{A122DF5D-25CC-3D45-A90C-359F21E3D6E2}" destId="{1805DB19-E87A-A84E-9949-81D22C122933}" srcOrd="0" destOrd="0" presId="urn:microsoft.com/office/officeart/2005/8/layout/matrix1"/>
    <dgm:cxn modelId="{1BD890DB-9FA8-224C-82A2-A0E135E121F9}" type="presOf" srcId="{7D543523-64E1-134E-A3DC-8DBA39B6BB34}" destId="{0C3860AA-3B1E-1F49-857E-D6B1C7A49611}" srcOrd="0" destOrd="0" presId="urn:microsoft.com/office/officeart/2005/8/layout/matrix1"/>
    <dgm:cxn modelId="{0C306EBC-FBBA-9D4C-BDBE-2346956BA440}" type="presOf" srcId="{C357EDAC-D0E2-684E-96FF-A9CBAE8AD341}" destId="{B9F03E56-D6DF-8F49-B4F0-013DCA2F69BB}" srcOrd="1" destOrd="0" presId="urn:microsoft.com/office/officeart/2005/8/layout/matrix1"/>
    <dgm:cxn modelId="{B2FC34C5-7E73-B842-95C3-24F5DA3358D0}" srcId="{8430CC9E-0C81-BD45-A1F3-27C3B105F108}" destId="{C357EDAC-D0E2-684E-96FF-A9CBAE8AD341}" srcOrd="3" destOrd="0" parTransId="{83376B0B-471D-0349-9053-4CA993802A1E}" sibTransId="{811F9192-09F9-9941-8AE9-634241BC51EE}"/>
    <dgm:cxn modelId="{5D4AE6CB-6DE0-714B-93E2-267FF98BC4FE}" srcId="{8430CC9E-0C81-BD45-A1F3-27C3B105F108}" destId="{A122DF5D-25CC-3D45-A90C-359F21E3D6E2}" srcOrd="0" destOrd="0" parTransId="{FE407EB3-9F89-6E44-A07F-6D2E318EACBA}" sibTransId="{C24154A3-CDAC-9542-AA79-FB4458BA38CB}"/>
    <dgm:cxn modelId="{1A3DCBE3-2647-F34C-A10C-4D24969FCE02}" srcId="{2C5007D9-9455-3E43-88A1-FC5F70D3BE7A}" destId="{8430CC9E-0C81-BD45-A1F3-27C3B105F108}" srcOrd="0" destOrd="0" parTransId="{2B50AAF0-ED76-9A42-A58D-B5577B78D4B5}" sibTransId="{A4801ACF-6FB4-764D-BD0C-AC9CF8D95DB2}"/>
    <dgm:cxn modelId="{F2CEF7DB-BE52-DB40-93EA-076898770D95}" srcId="{8430CC9E-0C81-BD45-A1F3-27C3B105F108}" destId="{A9823E7C-7814-B84B-826D-06D13F86294F}" srcOrd="2" destOrd="0" parTransId="{3618B83B-A735-FC41-945D-E05EF103A917}" sibTransId="{4FA5EB4F-9D3F-DE42-9972-D01EC7598C1C}"/>
    <dgm:cxn modelId="{47F9ED7C-4E48-F94D-8238-764E42EB74EF}" srcId="{8430CC9E-0C81-BD45-A1F3-27C3B105F108}" destId="{7D543523-64E1-134E-A3DC-8DBA39B6BB34}" srcOrd="1" destOrd="0" parTransId="{78E21D68-1DE5-4445-B957-5717B714D808}" sibTransId="{8A03778C-AE5F-674D-95C2-7C40A61EE930}"/>
    <dgm:cxn modelId="{2278A49B-0E51-F54A-8B1D-8D6DEB06D3BC}" type="presOf" srcId="{7D543523-64E1-134E-A3DC-8DBA39B6BB34}" destId="{22DBB020-DE7F-5D41-99AE-5C04306A005D}" srcOrd="1" destOrd="0" presId="urn:microsoft.com/office/officeart/2005/8/layout/matrix1"/>
    <dgm:cxn modelId="{FD87A480-E603-FB4A-8120-422386CC2E16}" type="presOf" srcId="{C357EDAC-D0E2-684E-96FF-A9CBAE8AD341}" destId="{AE4E9101-786C-9D4A-B012-8B379ECC5950}" srcOrd="0" destOrd="0" presId="urn:microsoft.com/office/officeart/2005/8/layout/matrix1"/>
    <dgm:cxn modelId="{5C288770-97D2-2A41-8EF2-3E41BFFC6B07}" type="presOf" srcId="{A122DF5D-25CC-3D45-A90C-359F21E3D6E2}" destId="{10A7E2B5-F428-BA42-9626-F2E6BD9A4147}" srcOrd="1" destOrd="0" presId="urn:microsoft.com/office/officeart/2005/8/layout/matrix1"/>
    <dgm:cxn modelId="{1BF28140-79AA-6347-B55D-13C62E5A8812}" type="presOf" srcId="{8430CC9E-0C81-BD45-A1F3-27C3B105F108}" destId="{E16FC540-7320-4A42-83CF-A6BFE7C940DA}" srcOrd="0" destOrd="0" presId="urn:microsoft.com/office/officeart/2005/8/layout/matrix1"/>
    <dgm:cxn modelId="{8B2D3A92-DF70-9145-AF47-457E29DE2CAF}" type="presParOf" srcId="{A927E2AC-3E57-6048-9582-A12995D3DFEA}" destId="{31F60038-369C-F34B-B2D6-160B48E1893D}" srcOrd="0" destOrd="0" presId="urn:microsoft.com/office/officeart/2005/8/layout/matrix1"/>
    <dgm:cxn modelId="{67C2F3CC-7579-F449-9991-09BF801C605F}" type="presParOf" srcId="{31F60038-369C-F34B-B2D6-160B48E1893D}" destId="{1805DB19-E87A-A84E-9949-81D22C122933}" srcOrd="0" destOrd="0" presId="urn:microsoft.com/office/officeart/2005/8/layout/matrix1"/>
    <dgm:cxn modelId="{58049B7E-B3C3-D84F-9BAE-9C795F03C556}" type="presParOf" srcId="{31F60038-369C-F34B-B2D6-160B48E1893D}" destId="{10A7E2B5-F428-BA42-9626-F2E6BD9A4147}" srcOrd="1" destOrd="0" presId="urn:microsoft.com/office/officeart/2005/8/layout/matrix1"/>
    <dgm:cxn modelId="{FB8F5B4A-29FE-7E42-B89E-745F12F5C9B7}" type="presParOf" srcId="{31F60038-369C-F34B-B2D6-160B48E1893D}" destId="{0C3860AA-3B1E-1F49-857E-D6B1C7A49611}" srcOrd="2" destOrd="0" presId="urn:microsoft.com/office/officeart/2005/8/layout/matrix1"/>
    <dgm:cxn modelId="{4AB1DA5E-9CCD-574B-BE43-6192E6CB99E2}" type="presParOf" srcId="{31F60038-369C-F34B-B2D6-160B48E1893D}" destId="{22DBB020-DE7F-5D41-99AE-5C04306A005D}" srcOrd="3" destOrd="0" presId="urn:microsoft.com/office/officeart/2005/8/layout/matrix1"/>
    <dgm:cxn modelId="{537E5629-4093-AB4F-8992-83B77BF243FE}" type="presParOf" srcId="{31F60038-369C-F34B-B2D6-160B48E1893D}" destId="{CB3A0C4D-7E87-CA4B-B4B6-A8D197F31BB1}" srcOrd="4" destOrd="0" presId="urn:microsoft.com/office/officeart/2005/8/layout/matrix1"/>
    <dgm:cxn modelId="{93615BBE-4FB0-CE45-93F3-DD36CC8811B5}" type="presParOf" srcId="{31F60038-369C-F34B-B2D6-160B48E1893D}" destId="{FD6EA71C-A542-094A-956B-B68EA4A6B05A}" srcOrd="5" destOrd="0" presId="urn:microsoft.com/office/officeart/2005/8/layout/matrix1"/>
    <dgm:cxn modelId="{4242C4ED-1391-5B4B-BF66-E9B8947E050C}" type="presParOf" srcId="{31F60038-369C-F34B-B2D6-160B48E1893D}" destId="{AE4E9101-786C-9D4A-B012-8B379ECC5950}" srcOrd="6" destOrd="0" presId="urn:microsoft.com/office/officeart/2005/8/layout/matrix1"/>
    <dgm:cxn modelId="{C9E271F9-1ADF-324F-8A16-BFA43F4CEC9B}" type="presParOf" srcId="{31F60038-369C-F34B-B2D6-160B48E1893D}" destId="{B9F03E56-D6DF-8F49-B4F0-013DCA2F69BB}" srcOrd="7" destOrd="0" presId="urn:microsoft.com/office/officeart/2005/8/layout/matrix1"/>
    <dgm:cxn modelId="{B29D687F-E7C7-F146-9277-5CE2A7F11450}" type="presParOf" srcId="{A927E2AC-3E57-6048-9582-A12995D3DFEA}" destId="{E16FC540-7320-4A42-83CF-A6BFE7C940DA}"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95D43-BC5B-3D41-B292-6ABA07EF208E}">
      <dsp:nvSpPr>
        <dsp:cNvPr id="0" name=""/>
        <dsp:cNvSpPr/>
      </dsp:nvSpPr>
      <dsp:spPr>
        <a:xfrm>
          <a:off x="32355" y="-5"/>
          <a:ext cx="5486394" cy="5350944"/>
        </a:xfrm>
        <a:prstGeom prst="ellipse">
          <a:avLst/>
        </a:prstGeom>
        <a:solidFill>
          <a:srgbClr val="0000FF">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Community and Population Health (Health Disparities)</a:t>
          </a:r>
          <a:endParaRPr lang="en-US" sz="2400" kern="1200" dirty="0"/>
        </a:p>
      </dsp:txBody>
      <dsp:txXfrm>
        <a:off x="798473" y="630985"/>
        <a:ext cx="3163326" cy="4088962"/>
      </dsp:txXfrm>
    </dsp:sp>
    <dsp:sp modelId="{8F12F88C-E5E6-4745-BF22-8958D9D16D70}">
      <dsp:nvSpPr>
        <dsp:cNvPr id="0" name=""/>
        <dsp:cNvSpPr/>
      </dsp:nvSpPr>
      <dsp:spPr>
        <a:xfrm>
          <a:off x="3716497" y="-5"/>
          <a:ext cx="5356984" cy="5350944"/>
        </a:xfrm>
        <a:prstGeom prst="ellipse">
          <a:avLst/>
        </a:prstGeom>
        <a:solidFill>
          <a:srgbClr val="FF000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Diversity and Inclusion</a:t>
          </a:r>
          <a:endParaRPr lang="en-US" sz="2400" kern="1200" dirty="0"/>
        </a:p>
      </dsp:txBody>
      <dsp:txXfrm>
        <a:off x="5236722" y="630985"/>
        <a:ext cx="3088711" cy="4088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95D43-BC5B-3D41-B292-6ABA07EF208E}">
      <dsp:nvSpPr>
        <dsp:cNvPr id="0" name=""/>
        <dsp:cNvSpPr/>
      </dsp:nvSpPr>
      <dsp:spPr>
        <a:xfrm>
          <a:off x="242023" y="12310"/>
          <a:ext cx="4501341" cy="4501341"/>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Community and Population Health (Health Disparities)</a:t>
          </a:r>
          <a:endParaRPr lang="en-US" sz="2400" kern="1200" dirty="0"/>
        </a:p>
      </dsp:txBody>
      <dsp:txXfrm>
        <a:off x="870589" y="543115"/>
        <a:ext cx="2595368" cy="3439731"/>
      </dsp:txXfrm>
    </dsp:sp>
    <dsp:sp modelId="{8F12F88C-E5E6-4745-BF22-8958D9D16D70}">
      <dsp:nvSpPr>
        <dsp:cNvPr id="0" name=""/>
        <dsp:cNvSpPr/>
      </dsp:nvSpPr>
      <dsp:spPr>
        <a:xfrm>
          <a:off x="3486234" y="12310"/>
          <a:ext cx="4501341" cy="4501341"/>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Diversity and Inclusion</a:t>
          </a:r>
          <a:endParaRPr lang="en-US" sz="2400" kern="1200" dirty="0"/>
        </a:p>
      </dsp:txBody>
      <dsp:txXfrm>
        <a:off x="4763642" y="543115"/>
        <a:ext cx="2595368" cy="34397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9A7EA-8D13-EB41-90B9-C2839ED6DA9B}">
      <dsp:nvSpPr>
        <dsp:cNvPr id="0" name=""/>
        <dsp:cNvSpPr/>
      </dsp:nvSpPr>
      <dsp:spPr>
        <a:xfrm>
          <a:off x="1814117" y="0"/>
          <a:ext cx="4525963" cy="4525963"/>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2020 Initiative</a:t>
          </a:r>
        </a:p>
        <a:p>
          <a:pPr lvl="0" algn="ctr" defTabSz="1066800">
            <a:lnSpc>
              <a:spcPct val="90000"/>
            </a:lnSpc>
            <a:spcBef>
              <a:spcPct val="0"/>
            </a:spcBef>
            <a:spcAft>
              <a:spcPct val="35000"/>
            </a:spcAft>
          </a:pPr>
          <a:r>
            <a:rPr lang="en-US" sz="2400" i="0" kern="1200" dirty="0" smtClean="0">
              <a:solidFill>
                <a:schemeClr val="tx1"/>
              </a:solidFill>
            </a:rPr>
            <a:t>Diversity</a:t>
          </a:r>
        </a:p>
        <a:p>
          <a:pPr lvl="0" algn="ctr" defTabSz="1066800">
            <a:lnSpc>
              <a:spcPct val="90000"/>
            </a:lnSpc>
            <a:spcBef>
              <a:spcPct val="0"/>
            </a:spcBef>
            <a:spcAft>
              <a:spcPct val="35000"/>
            </a:spcAft>
          </a:pPr>
          <a:r>
            <a:rPr lang="en-US" sz="2400" i="0" kern="1200" dirty="0" smtClean="0">
              <a:solidFill>
                <a:schemeClr val="tx1"/>
              </a:solidFill>
            </a:rPr>
            <a:t>Equity &amp;</a:t>
          </a:r>
        </a:p>
        <a:p>
          <a:pPr lvl="0" algn="ctr" defTabSz="1066800">
            <a:lnSpc>
              <a:spcPct val="90000"/>
            </a:lnSpc>
            <a:spcBef>
              <a:spcPct val="0"/>
            </a:spcBef>
            <a:spcAft>
              <a:spcPct val="35000"/>
            </a:spcAft>
          </a:pPr>
          <a:r>
            <a:rPr lang="en-US" sz="2400" i="0" kern="1200" dirty="0" smtClean="0">
              <a:solidFill>
                <a:schemeClr val="tx1"/>
              </a:solidFill>
            </a:rPr>
            <a:t> Inclusion</a:t>
          </a:r>
          <a:endParaRPr lang="en-US" sz="2400" i="0" kern="1200" dirty="0">
            <a:solidFill>
              <a:schemeClr val="tx1"/>
            </a:solidFill>
          </a:endParaRPr>
        </a:p>
      </dsp:txBody>
      <dsp:txXfrm>
        <a:off x="2476929" y="662812"/>
        <a:ext cx="3200339" cy="32003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5DB19-E87A-A84E-9949-81D22C122933}">
      <dsp:nvSpPr>
        <dsp:cNvPr id="0" name=""/>
        <dsp:cNvSpPr/>
      </dsp:nvSpPr>
      <dsp:spPr>
        <a:xfrm rot="16200000">
          <a:off x="925909" y="-925909"/>
          <a:ext cx="2262981" cy="4114800"/>
        </a:xfrm>
        <a:prstGeom prst="round1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Pervasive</a:t>
          </a:r>
          <a:endParaRPr lang="en-US" sz="4000" kern="1200" dirty="0"/>
        </a:p>
      </dsp:txBody>
      <dsp:txXfrm rot="5400000">
        <a:off x="-1" y="1"/>
        <a:ext cx="4114800" cy="1697236"/>
      </dsp:txXfrm>
    </dsp:sp>
    <dsp:sp modelId="{0C3860AA-3B1E-1F49-857E-D6B1C7A49611}">
      <dsp:nvSpPr>
        <dsp:cNvPr id="0" name=""/>
        <dsp:cNvSpPr/>
      </dsp:nvSpPr>
      <dsp:spPr>
        <a:xfrm>
          <a:off x="4114800" y="0"/>
          <a:ext cx="4114800" cy="2262981"/>
        </a:xfrm>
        <a:prstGeom prst="round1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Un-measurable</a:t>
          </a:r>
          <a:endParaRPr lang="en-US" sz="4000" kern="1200" dirty="0"/>
        </a:p>
      </dsp:txBody>
      <dsp:txXfrm>
        <a:off x="4114800" y="0"/>
        <a:ext cx="4114800" cy="1697236"/>
      </dsp:txXfrm>
    </dsp:sp>
    <dsp:sp modelId="{CB3A0C4D-7E87-CA4B-B4B6-A8D197F31BB1}">
      <dsp:nvSpPr>
        <dsp:cNvPr id="0" name=""/>
        <dsp:cNvSpPr/>
      </dsp:nvSpPr>
      <dsp:spPr>
        <a:xfrm rot="10800000">
          <a:off x="0" y="2262981"/>
          <a:ext cx="4114800" cy="2262981"/>
        </a:xfrm>
        <a:prstGeom prst="round1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Inescapable</a:t>
          </a:r>
          <a:endParaRPr lang="en-US" sz="4000" kern="1200" dirty="0"/>
        </a:p>
      </dsp:txBody>
      <dsp:txXfrm rot="10800000">
        <a:off x="0" y="2828726"/>
        <a:ext cx="4114800" cy="1697236"/>
      </dsp:txXfrm>
    </dsp:sp>
    <dsp:sp modelId="{AE4E9101-786C-9D4A-B012-8B379ECC5950}">
      <dsp:nvSpPr>
        <dsp:cNvPr id="0" name=""/>
        <dsp:cNvSpPr/>
      </dsp:nvSpPr>
      <dsp:spPr>
        <a:xfrm rot="5400000">
          <a:off x="5040709" y="1337072"/>
          <a:ext cx="2262981" cy="4114800"/>
        </a:xfrm>
        <a:prstGeom prst="round1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Private and Public</a:t>
          </a:r>
          <a:endParaRPr lang="en-US" sz="4000" kern="1200" dirty="0"/>
        </a:p>
      </dsp:txBody>
      <dsp:txXfrm rot="-5400000">
        <a:off x="4114799" y="2828726"/>
        <a:ext cx="4114800" cy="1697236"/>
      </dsp:txXfrm>
    </dsp:sp>
    <dsp:sp modelId="{E16FC540-7320-4A42-83CF-A6BFE7C940DA}">
      <dsp:nvSpPr>
        <dsp:cNvPr id="0" name=""/>
        <dsp:cNvSpPr/>
      </dsp:nvSpPr>
      <dsp:spPr>
        <a:xfrm>
          <a:off x="2880359" y="1697236"/>
          <a:ext cx="2468880" cy="1131490"/>
        </a:xfrm>
        <a:prstGeom prst="roundRect">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Taboo</a:t>
          </a:r>
          <a:endParaRPr lang="en-US" sz="4000" kern="1200" dirty="0"/>
        </a:p>
      </dsp:txBody>
      <dsp:txXfrm>
        <a:off x="2935594" y="1752471"/>
        <a:ext cx="2358410" cy="10210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04706B-912C-0F4A-BE32-A61AD58B92BC}" type="datetimeFigureOut">
              <a:rPr lang="en-US" smtClean="0"/>
              <a:t>9/24/16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87499A-B1A1-CE4B-AA97-03BB9FEC526A}" type="slidenum">
              <a:rPr lang="en-US" smtClean="0"/>
              <a:t>‹#›</a:t>
            </a:fld>
            <a:endParaRPr lang="en-US"/>
          </a:p>
        </p:txBody>
      </p:sp>
    </p:spTree>
    <p:extLst>
      <p:ext uri="{BB962C8B-B14F-4D97-AF65-F5344CB8AC3E}">
        <p14:creationId xmlns:p14="http://schemas.microsoft.com/office/powerpoint/2010/main" val="791313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en.wikipedia.org/wiki/Wellesley_Centers_for_Wome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www.fammed.wisc.edu/our-department/media/1278/role-race-and-racism-health-disparitie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www.cmwf.org/survey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www.fammed.wisc.edu/our-department/media/1278/role-race-and-racism-health-disparitie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1967 around social policy planning by C. West </a:t>
            </a:r>
            <a:r>
              <a:rPr lang="en-US" dirty="0" err="1" smtClean="0"/>
              <a:t>Chruchman</a:t>
            </a:r>
            <a:endParaRPr lang="en-US" dirty="0"/>
          </a:p>
        </p:txBody>
      </p:sp>
      <p:sp>
        <p:nvSpPr>
          <p:cNvPr id="4" name="Slide Number Placeholder 3"/>
          <p:cNvSpPr>
            <a:spLocks noGrp="1"/>
          </p:cNvSpPr>
          <p:nvPr>
            <p:ph type="sldNum" sz="quarter" idx="10"/>
          </p:nvPr>
        </p:nvSpPr>
        <p:spPr/>
        <p:txBody>
          <a:bodyPr/>
          <a:lstStyle/>
          <a:p>
            <a:fld id="{6987499A-B1A1-CE4B-AA97-03BB9FEC526A}" type="slidenum">
              <a:rPr lang="en-US" smtClean="0"/>
              <a:t>4</a:t>
            </a:fld>
            <a:endParaRPr lang="en-US"/>
          </a:p>
        </p:txBody>
      </p:sp>
    </p:spTree>
    <p:extLst>
      <p:ext uri="{BB962C8B-B14F-4D97-AF65-F5344CB8AC3E}">
        <p14:creationId xmlns:p14="http://schemas.microsoft.com/office/powerpoint/2010/main" val="4279213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associate director of the </a:t>
            </a:r>
            <a:r>
              <a:rPr lang="en-US" sz="1200" kern="1200" dirty="0" smtClean="0">
                <a:solidFill>
                  <a:schemeClr val="tx1"/>
                </a:solidFill>
                <a:latin typeface="+mn-lt"/>
                <a:ea typeface="+mn-ea"/>
                <a:cs typeface="+mn-cs"/>
                <a:hlinkClick r:id="rId3"/>
              </a:rPr>
              <a:t>Wellesley Centers for Women,</a:t>
            </a:r>
            <a:r>
              <a:rPr lang="en-US" sz="1200" kern="1200" baseline="30000" dirty="0" smtClean="0">
                <a:solidFill>
                  <a:schemeClr val="tx1"/>
                </a:solidFill>
                <a:latin typeface="+mn-lt"/>
                <a:ea typeface="+mn-ea"/>
                <a:cs typeface="+mn-cs"/>
                <a:hlinkClick r:id="rId3"/>
              </a:rPr>
              <a:t>[1]</a:t>
            </a:r>
            <a:r>
              <a:rPr lang="en-US" sz="1200" kern="1200" baseline="0" dirty="0" smtClean="0">
                <a:solidFill>
                  <a:schemeClr val="tx1"/>
                </a:solidFill>
                <a:latin typeface="+mn-lt"/>
                <a:ea typeface="+mn-ea"/>
                <a:cs typeface="+mn-cs"/>
                <a:hlinkClick r:id="rId3"/>
              </a:rPr>
              <a:t> and a speaker and the founder and co-director of the National S.E.E.D. Project on Inclusive Curriculum (Seeking Educational Equity and Diversity)</a:t>
            </a:r>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authoring the 1988 opinion article "White Privilege and Male Privilege: A Personal Account of Coming to See Correspondences through Work in Women's Studies"</a:t>
            </a:r>
            <a:endParaRPr lang="en-US" dirty="0"/>
          </a:p>
        </p:txBody>
      </p:sp>
      <p:sp>
        <p:nvSpPr>
          <p:cNvPr id="4" name="Slide Number Placeholder 3"/>
          <p:cNvSpPr>
            <a:spLocks noGrp="1"/>
          </p:cNvSpPr>
          <p:nvPr>
            <p:ph type="sldNum" sz="quarter" idx="10"/>
          </p:nvPr>
        </p:nvSpPr>
        <p:spPr/>
        <p:txBody>
          <a:bodyPr/>
          <a:lstStyle/>
          <a:p>
            <a:fld id="{6987499A-B1A1-CE4B-AA97-03BB9FEC526A}" type="slidenum">
              <a:rPr lang="en-US" smtClean="0"/>
              <a:t>21</a:t>
            </a:fld>
            <a:endParaRPr lang="en-US"/>
          </a:p>
        </p:txBody>
      </p:sp>
    </p:spTree>
    <p:extLst>
      <p:ext uri="{BB962C8B-B14F-4D97-AF65-F5344CB8AC3E}">
        <p14:creationId xmlns:p14="http://schemas.microsoft.com/office/powerpoint/2010/main" val="3825025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Core planning group</a:t>
            </a:r>
          </a:p>
          <a:p>
            <a:pPr lvl="1"/>
            <a:r>
              <a:rPr lang="en-US" dirty="0" smtClean="0"/>
              <a:t>Jennifer Edgoose, MD, MPH</a:t>
            </a:r>
          </a:p>
          <a:p>
            <a:pPr lvl="1"/>
            <a:r>
              <a:rPr lang="en-US" dirty="0" smtClean="0"/>
              <a:t>Robin </a:t>
            </a:r>
            <a:r>
              <a:rPr lang="en-US" dirty="0" err="1" smtClean="0"/>
              <a:t>Lankton</a:t>
            </a:r>
            <a:r>
              <a:rPr lang="en-US" dirty="0" smtClean="0"/>
              <a:t>, MPH</a:t>
            </a:r>
          </a:p>
          <a:p>
            <a:pPr lvl="1"/>
            <a:r>
              <a:rPr lang="en-US" dirty="0" smtClean="0"/>
              <a:t>Patricia Tellez-</a:t>
            </a:r>
            <a:r>
              <a:rPr lang="en-US" dirty="0" err="1" smtClean="0"/>
              <a:t>Giron</a:t>
            </a:r>
            <a:r>
              <a:rPr lang="en-US" dirty="0" smtClean="0"/>
              <a:t>, </a:t>
            </a:r>
            <a:r>
              <a:rPr lang="en-US" dirty="0" err="1" smtClean="0"/>
              <a:t>MDNancy</a:t>
            </a:r>
            <a:r>
              <a:rPr lang="en-US" dirty="0" smtClean="0"/>
              <a:t> </a:t>
            </a:r>
            <a:r>
              <a:rPr lang="en-US" dirty="0" err="1" smtClean="0"/>
              <a:t>Pandhi</a:t>
            </a:r>
            <a:r>
              <a:rPr lang="en-US" dirty="0" smtClean="0"/>
              <a:t>, MD, PhD</a:t>
            </a:r>
          </a:p>
          <a:p>
            <a:r>
              <a:rPr lang="en-US" dirty="0" smtClean="0"/>
              <a:t>Included faculty [clinical and research]; residents; administrators; educational and clinical staff</a:t>
            </a:r>
          </a:p>
          <a:p>
            <a:r>
              <a:rPr lang="en-US" dirty="0" smtClean="0"/>
              <a:t>50-125 participants generally attended organized events</a:t>
            </a:r>
          </a:p>
          <a:p>
            <a:r>
              <a:rPr lang="en-US" dirty="0" smtClean="0"/>
              <a:t>Videoconferencing was available</a:t>
            </a:r>
          </a:p>
          <a:p>
            <a:r>
              <a:rPr lang="en-US" dirty="0" smtClean="0"/>
              <a:t>Podcasts were produced</a:t>
            </a:r>
          </a:p>
          <a:p>
            <a:r>
              <a:rPr lang="en-US" dirty="0" smtClean="0"/>
              <a:t>-</a:t>
            </a:r>
            <a:r>
              <a:rPr lang="en-US" sz="1200" dirty="0" smtClean="0"/>
              <a:t>To increase awareness of diversity issues in our geographical community, patient populations, and Department </a:t>
            </a:r>
          </a:p>
          <a:p>
            <a:r>
              <a:rPr lang="en-US" sz="1200" dirty="0" smtClean="0"/>
              <a:t>To identify and prioritize potential interventions that can increase Department responsiveness to diversity issues</a:t>
            </a:r>
          </a:p>
          <a:p>
            <a:r>
              <a:rPr lang="en-US" sz="1200" dirty="0" smtClean="0"/>
              <a:t>To develop a strategy that assures a Departmental commitment to health equity, diversity and inclusion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987499A-B1A1-CE4B-AA97-03BB9FEC526A}" type="slidenum">
              <a:rPr lang="en-US" smtClean="0"/>
              <a:t>25</a:t>
            </a:fld>
            <a:endParaRPr lang="en-US"/>
          </a:p>
        </p:txBody>
      </p:sp>
    </p:spTree>
    <p:extLst>
      <p:ext uri="{BB962C8B-B14F-4D97-AF65-F5344CB8AC3E}">
        <p14:creationId xmlns:p14="http://schemas.microsoft.com/office/powerpoint/2010/main" val="1606691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Wirth ME, </a:t>
            </a:r>
            <a:r>
              <a:rPr lang="en-US" dirty="0" err="1" smtClean="0"/>
              <a:t>Delamonica</a:t>
            </a:r>
            <a:r>
              <a:rPr lang="en-US" dirty="0" smtClean="0"/>
              <a:t> E, Sacks E, Balk D, </a:t>
            </a:r>
            <a:r>
              <a:rPr lang="en-US" dirty="0" err="1" smtClean="0"/>
              <a:t>Storeygard</a:t>
            </a:r>
            <a:r>
              <a:rPr lang="en-US" dirty="0" smtClean="0"/>
              <a:t> A, </a:t>
            </a:r>
            <a:r>
              <a:rPr lang="en-US" dirty="0" err="1" smtClean="0"/>
              <a:t>Minujin</a:t>
            </a:r>
            <a:r>
              <a:rPr lang="en-US" dirty="0" smtClean="0"/>
              <a:t> A. (2006b). </a:t>
            </a:r>
            <a:r>
              <a:rPr lang="en-US" i="1" dirty="0" smtClean="0"/>
              <a:t>Monitoring Health Equity in the MDGs: a Practical Guide</a:t>
            </a:r>
            <a:r>
              <a:rPr lang="en-US" dirty="0" smtClean="0"/>
              <a:t>. New York: CIESIN and UNICEF. </a:t>
            </a:r>
          </a:p>
          <a:p>
            <a:pPr>
              <a:defRPr/>
            </a:pPr>
            <a:r>
              <a:rPr lang="en-US" dirty="0" smtClean="0"/>
              <a:t>Available from: http://</a:t>
            </a:r>
            <a:r>
              <a:rPr lang="en-US" dirty="0" err="1" smtClean="0"/>
              <a:t>sedac.ciesin.org</a:t>
            </a:r>
            <a:r>
              <a:rPr lang="en-US" dirty="0" smtClean="0"/>
              <a:t>/</a:t>
            </a:r>
            <a:r>
              <a:rPr lang="en-US" dirty="0" err="1" smtClean="0"/>
              <a:t>povmap</a:t>
            </a:r>
            <a:r>
              <a:rPr lang="en-US" dirty="0" smtClean="0"/>
              <a:t>/downloads/analysis/</a:t>
            </a:r>
            <a:r>
              <a:rPr lang="en-US" dirty="0" err="1" smtClean="0"/>
              <a:t>Health_equity_Guidelines.pdf</a:t>
            </a:r>
            <a:r>
              <a:rPr lang="en-US" dirty="0" smtClean="0"/>
              <a:t> </a:t>
            </a:r>
          </a:p>
          <a:p>
            <a:pPr>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Gardener’s tale</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S PGothic" charset="0"/>
              </a:rPr>
              <a:t>Black college freshmen and sophomores performed more poorly on standardized tests than White students when their race was emphasized. </a:t>
            </a:r>
          </a:p>
          <a:p>
            <a:pPr>
              <a:buFontTx/>
              <a:buAutoNum type="arabicPeriod"/>
              <a:defRPr/>
            </a:pPr>
            <a:r>
              <a:rPr lang="en-US">
                <a:ea typeface="MS PGothic" charset="0"/>
              </a:rPr>
              <a:t>consistent exposure to stereotype threat (e.g., faced by some ethnic minorities in academic environments and women in math) can reduce the degree that individuals value the domain in question</a:t>
            </a:r>
          </a:p>
          <a:p>
            <a:pPr>
              <a:buFontTx/>
              <a:buAutoNum type="arabicPeriod"/>
              <a:defRPr/>
            </a:pPr>
            <a:r>
              <a:rPr lang="en-US">
                <a:ea typeface="MS PGothic" charset="0"/>
              </a:rPr>
              <a:t>stereotype threat can harm the academic performance of </a:t>
            </a:r>
            <a:r>
              <a:rPr lang="en-US" i="1">
                <a:ea typeface="MS PGothic" charset="0"/>
              </a:rPr>
              <a:t>any</a:t>
            </a:r>
            <a:r>
              <a:rPr lang="en-US">
                <a:ea typeface="MS PGothic" charset="0"/>
              </a:rPr>
              <a:t> individual for whom the situation invokes a stereotype-based expectation of poor performance. </a:t>
            </a:r>
          </a:p>
          <a:p>
            <a:pPr>
              <a:buFontTx/>
              <a:buAutoNum type="arabicPeriod"/>
              <a:defRPr/>
            </a:pPr>
            <a:r>
              <a:rPr lang="en-US">
                <a:ea typeface="MS PGothic" charset="0"/>
              </a:rPr>
              <a:t>the conditions that produce stereotype threat are ones in which a highlighted stereotype implicates the self though association with a relevant social category</a:t>
            </a:r>
          </a:p>
          <a:p>
            <a:pPr>
              <a:defRPr/>
            </a:pPr>
            <a:r>
              <a:rPr lang="en-US">
                <a:ea typeface="MS PGothic" charset="0"/>
              </a:rPr>
              <a:t>Gen Intern Med. 2010 May; 25(Suppl 2): 169–177.</a:t>
            </a:r>
          </a:p>
          <a:p>
            <a:pPr>
              <a:defRPr/>
            </a:pPr>
            <a:r>
              <a:rPr lang="en-US">
                <a:ea typeface="MS PGothic" charset="0"/>
              </a:rPr>
              <a:t>Published online 2010 Mar 30. doi:  </a:t>
            </a:r>
            <a:r>
              <a:rPr lang="en-US" u="sng">
                <a:ea typeface="MS PGothic" charset="0"/>
              </a:rPr>
              <a:t>10.1007/s11606-009-1221-4</a:t>
            </a:r>
          </a:p>
          <a:p>
            <a:pPr>
              <a:defRPr/>
            </a:pPr>
            <a:r>
              <a:rPr lang="en-US">
                <a:ea typeface="MS PGothic" charset="0"/>
              </a:rPr>
              <a:t>PMCID: PMC2847106</a:t>
            </a:r>
          </a:p>
          <a:p>
            <a:pPr>
              <a:defRPr/>
            </a:pPr>
            <a:r>
              <a:rPr lang="en-US" b="1">
                <a:ea typeface="MS PGothic" charset="0"/>
              </a:rPr>
              <a:t>Stereotype Threat and Health Disparities: What Medical Educators and Future Physicians Need to Know</a:t>
            </a:r>
          </a:p>
          <a:p>
            <a:pPr>
              <a:defRPr/>
            </a:pPr>
            <a:r>
              <a:rPr lang="en-US" u="sng">
                <a:ea typeface="MS PGothic" charset="0"/>
              </a:rPr>
              <a:t>Diana J. Burgess, PhD,1,2 Jennifer Warren, PhD,3 Sean Phelan, MPH,4 John Dovidio, PhD,5 and Michelle van Ryn, PhD, MPH6</a:t>
            </a:r>
          </a:p>
          <a:p>
            <a:pPr>
              <a:defRPr/>
            </a:pPr>
            <a:r>
              <a:rPr lang="en-US">
                <a:ea typeface="MS PGothic" charset="0"/>
              </a:rPr>
              <a:t>http://www.ncbi.nlm.nih.gov/pmc/articles/PMC2847106/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a:solidFill>
            <a:srgbClr val="FFFFFF"/>
          </a:solidFill>
          <a:ln/>
        </p:spPr>
      </p:sp>
      <p:sp>
        <p:nvSpPr>
          <p:cNvPr id="28674" name="Rectangle 2"/>
          <p:cNvSpPr>
            <a:spLocks noGrp="1" noChangeArrowheads="1"/>
          </p:cNvSpPr>
          <p:nvPr>
            <p:ph type="body" idx="1"/>
          </p:nvPr>
        </p:nvSpPr>
        <p:spPr>
          <a:ln/>
        </p:spPr>
        <p:txBody>
          <a:bodyPr/>
          <a:lstStyle/>
          <a:p>
            <a:pPr eaLnBrk="1" hangingPunct="1">
              <a:defRPr/>
            </a:pPr>
            <a:r>
              <a:rPr lang="en-US" sz="2200" dirty="0" smtClean="0">
                <a:latin typeface="Lucida Grande" charset="0"/>
                <a:ea typeface="ＭＳ Ｐゴシック" charset="0"/>
                <a:cs typeface="Lucida Grande" charset="0"/>
                <a:sym typeface="Lucida Grande" charset="0"/>
              </a:rPr>
              <a:t>562 page literature review of 100 studies mandated by Congress in 1999</a:t>
            </a:r>
          </a:p>
          <a:p>
            <a:pPr eaLnBrk="1" hangingPunct="1">
              <a:defRPr/>
            </a:pPr>
            <a:r>
              <a:rPr lang="en-US" sz="2400" dirty="0" smtClean="0">
                <a:latin typeface="Lucida Grande" charset="0"/>
                <a:ea typeface="MS PGothic" charset="0"/>
                <a:sym typeface="Lucida Grande" charset="0"/>
              </a:rPr>
              <a:t>1.  </a:t>
            </a:r>
            <a:r>
              <a:rPr lang="en-US" sz="2400" dirty="0" err="1" smtClean="0">
                <a:latin typeface="Lucida Grande" charset="0"/>
                <a:ea typeface="MS PGothic" charset="0"/>
                <a:sym typeface="Lucida Grande" charset="0"/>
              </a:rPr>
              <a:t>Kandula</a:t>
            </a:r>
            <a:r>
              <a:rPr lang="en-US" sz="2400" dirty="0" smtClean="0">
                <a:latin typeface="Lucida Grande" charset="0"/>
                <a:ea typeface="MS PGothic" charset="0"/>
                <a:sym typeface="Lucida Grande" charset="0"/>
              </a:rPr>
              <a:t> NR, Wen M, Jacobs EA, Lauderdale DS. Low rates of colorectal, cervical, and breast cancer screening in Asian Americans compared with non-Hispanic whites: Cultural influences or access to care? Cancer 2006; 107;184.</a:t>
            </a:r>
          </a:p>
          <a:p>
            <a:pPr eaLnBrk="1" hangingPunct="1">
              <a:defRPr/>
            </a:pPr>
            <a:r>
              <a:rPr lang="en-US" sz="2400" dirty="0" smtClean="0">
                <a:latin typeface="Lucida Grande" charset="0"/>
                <a:ea typeface="MS PGothic" charset="0"/>
                <a:sym typeface="Lucida Grande" charset="0"/>
              </a:rPr>
              <a:t>2.  Todd KH, </a:t>
            </a:r>
            <a:r>
              <a:rPr lang="en-US" sz="2400" dirty="0" err="1" smtClean="0">
                <a:latin typeface="Lucida Grande" charset="0"/>
                <a:ea typeface="MS PGothic" charset="0"/>
                <a:sym typeface="Lucida Grande" charset="0"/>
              </a:rPr>
              <a:t>Samaroo</a:t>
            </a:r>
            <a:r>
              <a:rPr lang="en-US" sz="2400" dirty="0" smtClean="0">
                <a:latin typeface="Lucida Grande" charset="0"/>
                <a:ea typeface="MS PGothic" charset="0"/>
                <a:sym typeface="Lucida Grande" charset="0"/>
              </a:rPr>
              <a:t> N, Hoffman JR. Ethnicity as a risk factor for inadequate emergency department analgesia. JAMA. 1993;269;1537.</a:t>
            </a:r>
          </a:p>
          <a:p>
            <a:pPr eaLnBrk="1" hangingPunct="1">
              <a:defRPr/>
            </a:pPr>
            <a:r>
              <a:rPr lang="en-US" sz="2400" dirty="0" smtClean="0">
                <a:latin typeface="Lucida Grande" charset="0"/>
                <a:ea typeface="MS PGothic" charset="0"/>
                <a:sym typeface="Lucida Grande" charset="0"/>
              </a:rPr>
              <a:t>3. </a:t>
            </a:r>
            <a:r>
              <a:rPr lang="en-US" sz="2400" dirty="0" err="1" smtClean="0">
                <a:latin typeface="Lucida Grande" charset="0"/>
                <a:ea typeface="MS PGothic" charset="0"/>
                <a:sym typeface="Lucida Grande" charset="0"/>
              </a:rPr>
              <a:t>Pletcher</a:t>
            </a:r>
            <a:r>
              <a:rPr lang="en-US" sz="2400" dirty="0" smtClean="0">
                <a:latin typeface="Lucida Grande" charset="0"/>
                <a:ea typeface="MS PGothic" charset="0"/>
                <a:sym typeface="Lucida Grande" charset="0"/>
              </a:rPr>
              <a:t> MJ, </a:t>
            </a:r>
            <a:r>
              <a:rPr lang="en-US" sz="2400" dirty="0" err="1" smtClean="0">
                <a:latin typeface="Lucida Grande" charset="0"/>
                <a:ea typeface="MS PGothic" charset="0"/>
                <a:sym typeface="Lucida Grande" charset="0"/>
              </a:rPr>
              <a:t>Kertesz</a:t>
            </a:r>
            <a:r>
              <a:rPr lang="en-US" sz="2400" dirty="0" smtClean="0">
                <a:latin typeface="Lucida Grande" charset="0"/>
                <a:ea typeface="MS PGothic" charset="0"/>
                <a:sym typeface="Lucida Grande" charset="0"/>
              </a:rPr>
              <a:t> SG, Kohn MA, Gonzales R. Trends in </a:t>
            </a:r>
            <a:r>
              <a:rPr lang="en-US" sz="2400" dirty="0" err="1" smtClean="0">
                <a:latin typeface="Lucida Grande" charset="0"/>
                <a:ea typeface="MS PGothic" charset="0"/>
                <a:sym typeface="Lucida Grande" charset="0"/>
              </a:rPr>
              <a:t>opiod</a:t>
            </a:r>
            <a:r>
              <a:rPr lang="en-US" sz="2400" dirty="0" smtClean="0">
                <a:latin typeface="Lucida Grande" charset="0"/>
                <a:ea typeface="MS PGothic" charset="0"/>
                <a:sym typeface="Lucida Grande" charset="0"/>
              </a:rPr>
              <a:t> prescribing by race/ethnicity for patients seeking care in US emergency departments. JAMA. 2008;343:1537.</a:t>
            </a:r>
          </a:p>
          <a:p>
            <a:pPr eaLnBrk="1" hangingPunct="1">
              <a:defRPr/>
            </a:pPr>
            <a:r>
              <a:rPr lang="en-US" sz="2400" dirty="0" smtClean="0">
                <a:latin typeface="Lucida Grande" charset="0"/>
                <a:ea typeface="MS PGothic" charset="0"/>
                <a:sym typeface="Lucida Grande" charset="0"/>
              </a:rPr>
              <a:t>4.  Morrison RS, Wallenstein S et al. </a:t>
            </a:r>
            <a:r>
              <a:rPr lang="ja-JP" altLang="en-US" sz="2400" dirty="0" smtClean="0">
                <a:latin typeface="Arial" charset="0"/>
                <a:ea typeface="MS PGothic" charset="0"/>
                <a:sym typeface="Lucida Grande" charset="0"/>
              </a:rPr>
              <a:t>“</a:t>
            </a:r>
            <a:r>
              <a:rPr lang="en-US" altLang="ja-JP" sz="2400" dirty="0" smtClean="0">
                <a:latin typeface="Lucida Grande" charset="0"/>
                <a:ea typeface="MS PGothic" charset="0"/>
                <a:sym typeface="Lucida Grande" charset="0"/>
              </a:rPr>
              <a:t>We don</a:t>
            </a:r>
            <a:r>
              <a:rPr lang="ja-JP" altLang="en-US" sz="2400" dirty="0" smtClean="0">
                <a:latin typeface="Arial" charset="0"/>
                <a:ea typeface="MS PGothic" charset="0"/>
                <a:sym typeface="Lucida Grande" charset="0"/>
              </a:rPr>
              <a:t>’</a:t>
            </a:r>
            <a:r>
              <a:rPr lang="en-US" altLang="ja-JP" sz="2400" dirty="0" smtClean="0">
                <a:latin typeface="Lucida Grande" charset="0"/>
                <a:ea typeface="MS PGothic" charset="0"/>
                <a:sym typeface="Lucida Grande" charset="0"/>
              </a:rPr>
              <a:t>t carry that</a:t>
            </a:r>
            <a:r>
              <a:rPr lang="ja-JP" altLang="en-US" sz="2400" dirty="0" smtClean="0">
                <a:latin typeface="Arial" charset="0"/>
                <a:ea typeface="MS PGothic" charset="0"/>
                <a:sym typeface="Lucida Grande" charset="0"/>
              </a:rPr>
              <a:t>”</a:t>
            </a:r>
            <a:r>
              <a:rPr lang="en-US" altLang="ja-JP" sz="2400" dirty="0" smtClean="0">
                <a:latin typeface="Lucida Grande" charset="0"/>
                <a:ea typeface="MS PGothic" charset="0"/>
                <a:sym typeface="Lucida Grande" charset="0"/>
              </a:rPr>
              <a:t>--Failure of pharmacies in predominantly nonwhite neighborhoods to stock opioid analgesics. N </a:t>
            </a:r>
            <a:r>
              <a:rPr lang="en-US" altLang="ja-JP" sz="2400" dirty="0" err="1" smtClean="0">
                <a:latin typeface="Lucida Grande" charset="0"/>
                <a:ea typeface="MS PGothic" charset="0"/>
                <a:sym typeface="Lucida Grande" charset="0"/>
              </a:rPr>
              <a:t>Engl</a:t>
            </a:r>
            <a:r>
              <a:rPr lang="en-US" altLang="ja-JP" sz="2400" dirty="0" smtClean="0">
                <a:latin typeface="Lucida Grande" charset="0"/>
                <a:ea typeface="MS PGothic" charset="0"/>
                <a:sym typeface="Lucida Grande" charset="0"/>
              </a:rPr>
              <a:t> J Med. 342(14):1023-1026.</a:t>
            </a:r>
            <a:endParaRPr lang="en-US" altLang="ja-JP" sz="1600" dirty="0" smtClean="0">
              <a:solidFill>
                <a:srgbClr val="646461"/>
              </a:solidFill>
              <a:latin typeface="Helvetica Neue" charset="0"/>
              <a:ea typeface="MS PGothic" charset="0"/>
              <a:sym typeface="Helvetica Neue" charset="0"/>
            </a:endParaRPr>
          </a:p>
          <a:p>
            <a:pPr eaLnBrk="1" hangingPunct="1">
              <a:defRPr/>
            </a:pPr>
            <a:endParaRPr lang="en-US" sz="2200" dirty="0" smtClean="0">
              <a:latin typeface="Lucida Grande" charset="0"/>
              <a:ea typeface="ＭＳ Ｐゴシック" charset="0"/>
              <a:cs typeface="Lucida Grande" charset="0"/>
              <a:sym typeface="Lucida Grande" charset="0"/>
            </a:endParaRPr>
          </a:p>
          <a:p>
            <a:pPr eaLnBrk="1" hangingPunct="1">
              <a:defRPr/>
            </a:pPr>
            <a:endParaRPr lang="en-US" sz="2200" dirty="0" smtClean="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Modified from</a:t>
            </a:r>
          </a:p>
          <a:p>
            <a:pPr>
              <a:defRPr/>
            </a:pPr>
            <a:r>
              <a:rPr lang="en-US" dirty="0" smtClean="0"/>
              <a:t>Tillman Farley lecture Fall 2014 </a:t>
            </a:r>
          </a:p>
          <a:p>
            <a:pPr>
              <a:defRPr/>
            </a:pPr>
            <a:r>
              <a:rPr lang="en-US" dirty="0" smtClean="0"/>
              <a:t>Race and Racism in Health Care.</a:t>
            </a:r>
          </a:p>
          <a:p>
            <a:pPr>
              <a:defRPr/>
            </a:pPr>
            <a:r>
              <a:rPr lang="en-US" u="sng" dirty="0" smtClean="0">
                <a:hlinkClick r:id="rId3"/>
              </a:rPr>
              <a:t>http://www.fammed.wisc.edu/our-department/media/1278/role-race-and-racism-health-disparities</a:t>
            </a:r>
            <a:endParaRPr lang="en-US" dirty="0" smtClean="0"/>
          </a:p>
          <a:p>
            <a:pPr>
              <a:defRPr/>
            </a:pP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mtClean="0"/>
              <a:t>YouTube </a:t>
            </a:r>
            <a:r>
              <a:rPr lang="en-US" dirty="0" smtClean="0"/>
              <a:t>6 min 8 seconds</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a:solidFill>
            <a:srgbClr val="FFFFFF"/>
          </a:solidFill>
          <a:ln/>
        </p:spPr>
      </p:sp>
      <p:sp>
        <p:nvSpPr>
          <p:cNvPr id="54274" name="Rectangle 2"/>
          <p:cNvSpPr>
            <a:spLocks noGrp="1" noChangeArrowheads="1"/>
          </p:cNvSpPr>
          <p:nvPr>
            <p:ph type="body" idx="1"/>
          </p:nvPr>
        </p:nvSpPr>
        <p:spPr>
          <a:ln/>
        </p:spPr>
        <p:txBody>
          <a:bodyPr/>
          <a:lstStyle/>
          <a:p>
            <a:pPr eaLnBrk="1" hangingPunct="1">
              <a:defRPr/>
            </a:pPr>
            <a:r>
              <a:rPr lang="en-US" sz="2200" dirty="0" smtClean="0">
                <a:latin typeface="Lucida Grande" charset="0"/>
                <a:ea typeface="ＭＳ Ｐゴシック" charset="0"/>
                <a:cs typeface="Lucida Grande" charset="0"/>
                <a:sym typeface="Lucida Grande" charset="0"/>
              </a:rPr>
              <a:t>large telephone survey</a:t>
            </a:r>
          </a:p>
          <a:p>
            <a:pPr eaLnBrk="1" hangingPunct="1">
              <a:defRPr/>
            </a:pPr>
            <a:r>
              <a:rPr lang="en-US" sz="2200" dirty="0" smtClean="0">
                <a:latin typeface="Lucida Grande" charset="0"/>
                <a:ea typeface="ＭＳ Ｐゴシック" charset="0"/>
                <a:cs typeface="Lucida Grande" charset="0"/>
                <a:sym typeface="Lucida Grande" charset="0"/>
              </a:rPr>
              <a:t>Source: The Commonwealth Fund 2001 Health Care Quality Survey. </a:t>
            </a:r>
            <a:r>
              <a:rPr lang="en-US" sz="2200" u="sng" dirty="0" smtClean="0">
                <a:latin typeface="Lucida Grande" charset="0"/>
                <a:ea typeface="ＭＳ Ｐゴシック" charset="0"/>
                <a:cs typeface="Lucida Grande" charset="0"/>
                <a:sym typeface="Lucida Grande" charset="0"/>
                <a:hlinkClick r:id="rId3"/>
              </a:rPr>
              <a:t>www.cmwf.org/surveys</a:t>
            </a:r>
            <a:endParaRPr lang="en-US" sz="2200" u="sng" dirty="0" smtClean="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Rot="1" noChangeAspect="1" noChangeArrowheads="1"/>
          </p:cNvSpPr>
          <p:nvPr>
            <p:ph type="sldImg"/>
          </p:nvPr>
        </p:nvSpPr>
        <p:spPr>
          <a:solidFill>
            <a:srgbClr val="FFFFFF"/>
          </a:solidFill>
          <a:ln/>
        </p:spPr>
      </p:sp>
      <p:sp>
        <p:nvSpPr>
          <p:cNvPr id="56322" name="Rectangle 2"/>
          <p:cNvSpPr>
            <a:spLocks noGrp="1" noChangeArrowheads="1"/>
          </p:cNvSpPr>
          <p:nvPr>
            <p:ph type="body" idx="1"/>
          </p:nvPr>
        </p:nvSpPr>
        <p:spPr>
          <a:ln/>
        </p:spPr>
        <p:txBody>
          <a:bodyPr/>
          <a:lstStyle/>
          <a:p>
            <a:pPr eaLnBrk="1" hangingPunct="1">
              <a:defRPr/>
            </a:pPr>
            <a:r>
              <a:rPr lang="en-US" sz="2200" dirty="0" smtClean="0">
                <a:latin typeface="Lucida Grande" charset="0"/>
                <a:ea typeface="ＭＳ Ｐゴシック" charset="0"/>
                <a:cs typeface="Lucida Grande" charset="0"/>
                <a:sym typeface="Lucida Grande" charset="0"/>
              </a:rPr>
              <a:t>- male physicians referred black females less than white people or black men for cardiac </a:t>
            </a:r>
            <a:r>
              <a:rPr lang="en-US" sz="2200" dirty="0" err="1" smtClean="0">
                <a:latin typeface="Lucida Grande" charset="0"/>
                <a:ea typeface="ＭＳ Ｐゴシック" charset="0"/>
                <a:cs typeface="Lucida Grande" charset="0"/>
                <a:sym typeface="Lucida Grande" charset="0"/>
              </a:rPr>
              <a:t>cath</a:t>
            </a:r>
            <a:r>
              <a:rPr lang="en-US" sz="2200" dirty="0" smtClean="0">
                <a:latin typeface="Lucida Grande" charset="0"/>
                <a:ea typeface="ＭＳ Ｐゴシック" charset="0"/>
                <a:cs typeface="Lucida Grande" charset="0"/>
                <a:sym typeface="Lucida Grande" charset="0"/>
              </a:rPr>
              <a:t> with the same symptoms. Schulman et al (1999)</a:t>
            </a:r>
          </a:p>
          <a:p>
            <a:pPr eaLnBrk="1" hangingPunct="1">
              <a:defRPr/>
            </a:pPr>
            <a:r>
              <a:rPr lang="en-US" sz="2200" dirty="0" smtClean="0">
                <a:latin typeface="Lucida Grande" charset="0"/>
                <a:ea typeface="ＭＳ Ｐゴシック" charset="0"/>
                <a:cs typeface="Lucida Grande" charset="0"/>
                <a:sym typeface="Lucida Grande" charset="0"/>
              </a:rPr>
              <a:t>- male physicians prescribed twice the level of analgesics for white patients than black; female physicians prescribed high doses of analgesics for black than white patients (</a:t>
            </a:r>
            <a:r>
              <a:rPr lang="en-US" sz="2200" dirty="0" err="1" smtClean="0">
                <a:latin typeface="Lucida Grande" charset="0"/>
                <a:ea typeface="ＭＳ Ｐゴシック" charset="0"/>
                <a:cs typeface="Lucida Grande" charset="0"/>
                <a:sym typeface="Lucida Grande" charset="0"/>
              </a:rPr>
              <a:t>Weisse</a:t>
            </a:r>
            <a:r>
              <a:rPr lang="en-US" sz="2200" dirty="0" smtClean="0">
                <a:latin typeface="Lucida Grande" charset="0"/>
                <a:ea typeface="ＭＳ Ｐゴシック" charset="0"/>
                <a:cs typeface="Lucida Grande" charset="0"/>
                <a:sym typeface="Lucida Grande" charset="0"/>
              </a:rPr>
              <a:t> et al 2001)</a:t>
            </a:r>
          </a:p>
          <a:p>
            <a:pPr marL="342900" indent="-342900" eaLnBrk="1" hangingPunct="1">
              <a:buFontTx/>
              <a:buChar char="-"/>
              <a:defRPr/>
            </a:pPr>
            <a:r>
              <a:rPr lang="en-US" sz="2200" dirty="0" smtClean="0">
                <a:latin typeface="Lucida Grande" charset="0"/>
                <a:ea typeface="ＭＳ Ｐゴシック" charset="0"/>
                <a:cs typeface="Lucida Grande" charset="0"/>
                <a:sym typeface="Lucida Grande" charset="0"/>
              </a:rPr>
              <a:t>doctors rated black patients as less intelligent, less educated and more likely to abuse drugs and ETOH and less likely to comply with medical advice (van </a:t>
            </a:r>
            <a:r>
              <a:rPr lang="en-US" sz="2200" dirty="0" err="1" smtClean="0">
                <a:latin typeface="Lucida Grande" charset="0"/>
                <a:ea typeface="ＭＳ Ｐゴシック" charset="0"/>
                <a:cs typeface="Lucida Grande" charset="0"/>
                <a:sym typeface="Lucida Grande" charset="0"/>
              </a:rPr>
              <a:t>Ryn</a:t>
            </a:r>
            <a:r>
              <a:rPr lang="en-US" sz="2200" dirty="0" smtClean="0">
                <a:latin typeface="Lucida Grande" charset="0"/>
                <a:ea typeface="ＭＳ Ｐゴシック" charset="0"/>
                <a:cs typeface="Lucida Grande" charset="0"/>
                <a:sym typeface="Lucida Grande" charset="0"/>
              </a:rPr>
              <a:t> and Burke 2000)</a:t>
            </a:r>
          </a:p>
          <a:p>
            <a:pPr marL="342900" indent="-342900" eaLnBrk="1" hangingPunct="1">
              <a:buFontTx/>
              <a:buChar char="-"/>
              <a:defRPr/>
            </a:pPr>
            <a:endParaRPr lang="en-US" sz="2200" dirty="0" smtClean="0">
              <a:latin typeface="Lucida Grande" charset="0"/>
              <a:ea typeface="ＭＳ Ｐゴシック" charset="0"/>
              <a:cs typeface="Lucida Grande" charset="0"/>
              <a:sym typeface="Lucida Grande" charset="0"/>
            </a:endParaRPr>
          </a:p>
          <a:p>
            <a:pPr eaLnBrk="1" hangingPunct="1">
              <a:defRPr/>
            </a:pPr>
            <a:r>
              <a:rPr lang="en-US" dirty="0" err="1" smtClean="0">
                <a:ea typeface="ＭＳ Ｐゴシック" charset="0"/>
                <a:cs typeface="ＭＳ Ｐゴシック" charset="0"/>
              </a:rPr>
              <a:t>ANTaR</a:t>
            </a:r>
            <a:r>
              <a:rPr lang="en-US" dirty="0" smtClean="0">
                <a:ea typeface="ＭＳ Ｐゴシック" charset="0"/>
                <a:cs typeface="ＭＳ Ｐゴシック" charset="0"/>
              </a:rPr>
              <a:t> has been working with Aboriginal and Torres Strait Islander organizations and leaders on rights and reconciliation issues since 1997. </a:t>
            </a:r>
            <a:endParaRPr lang="en-US" sz="2200" dirty="0" smtClean="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smtClean="0">
                <a:latin typeface="Helvetica Neue" charset="0"/>
                <a:ea typeface="ＭＳ Ｐゴシック" charset="0"/>
                <a:cs typeface="ＭＳ Ｐゴシック" charset="0"/>
                <a:sym typeface="Helvetica Neue" charset="0"/>
              </a:rPr>
              <a:t>A system of beliefs, values, rules, and customs shared by a group and used to interpret experiences and direct patterns of behavior</a:t>
            </a:r>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Blair IV, </a:t>
            </a:r>
            <a:r>
              <a:rPr lang="en-US" dirty="0" err="1" smtClean="0"/>
              <a:t>Havranek</a:t>
            </a:r>
            <a:r>
              <a:rPr lang="en-US" dirty="0" smtClean="0"/>
              <a:t> EP, Price DW, et al. An Assessment of Biases Against Latinos and African Americans Among Primary Care Providers and Community Members. </a:t>
            </a:r>
            <a:r>
              <a:rPr lang="en-US" i="1" dirty="0" smtClean="0"/>
              <a:t>American journal of public health</a:t>
            </a:r>
            <a:r>
              <a:rPr lang="en-US" dirty="0" smtClean="0"/>
              <a:t>. 2013;103(1):10.2105</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Tillman Farley lecture Fall 2014 </a:t>
            </a:r>
          </a:p>
          <a:p>
            <a:pPr>
              <a:defRPr/>
            </a:pPr>
            <a:r>
              <a:rPr lang="en-US" dirty="0" smtClean="0"/>
              <a:t>Race and Racism in Health Care.</a:t>
            </a:r>
          </a:p>
          <a:p>
            <a:pPr>
              <a:defRPr/>
            </a:pPr>
            <a:r>
              <a:rPr lang="en-US" u="sng" dirty="0" smtClean="0">
                <a:hlinkClick r:id="rId3"/>
              </a:rPr>
              <a:t>http://www.fammed.wisc.edu/our-department/media/1278/role-race-and-racism-health-disparities</a:t>
            </a:r>
            <a:endParaRPr lang="en-US" u="sng" dirty="0" smtClean="0"/>
          </a:p>
          <a:p>
            <a:pPr>
              <a:defRPr/>
            </a:pPr>
            <a:r>
              <a:rPr lang="en-US" u="sng" dirty="0" smtClean="0"/>
              <a:t>Green et al 2007 JGIM</a:t>
            </a:r>
          </a:p>
          <a:p>
            <a:pPr>
              <a:defRPr/>
            </a:pPr>
            <a:r>
              <a:rPr lang="en-US" dirty="0" smtClean="0"/>
              <a:t>implicit bias (not explicit) significantly causes treatment bias</a:t>
            </a:r>
          </a:p>
          <a:p>
            <a:pPr>
              <a:defRPr/>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eaLnBrk="1" hangingPunct="1">
              <a:defRPr/>
            </a:pPr>
            <a:r>
              <a:rPr lang="en-US" sz="2200" dirty="0" smtClean="0">
                <a:latin typeface="Lucida Grande" charset="0"/>
                <a:ea typeface="ＭＳ Ｐゴシック" charset="0"/>
                <a:cs typeface="Lucida Grande" charset="0"/>
                <a:sym typeface="Lucida Grande" charset="0"/>
              </a:rPr>
              <a:t>refusal rates are small and do not fully account for disparities</a:t>
            </a:r>
          </a:p>
          <a:p>
            <a:pPr eaLnBrk="1" hangingPunct="1">
              <a:defRPr/>
            </a:pPr>
            <a:r>
              <a:rPr lang="en-US" sz="2200" dirty="0" smtClean="0">
                <a:latin typeface="Lucida Grande" charset="0"/>
                <a:ea typeface="ＭＳ Ｐゴシック" charset="0"/>
                <a:cs typeface="Lucida Grande" charset="0"/>
                <a:sym typeface="Lucida Grande" charset="0"/>
              </a:rPr>
              <a:t>(</a:t>
            </a:r>
            <a:r>
              <a:rPr lang="en-US" sz="2200" dirty="0" err="1" smtClean="0">
                <a:latin typeface="Lucida Grande" charset="0"/>
                <a:ea typeface="ＭＳ Ｐゴシック" charset="0"/>
                <a:cs typeface="Lucida Grande" charset="0"/>
                <a:sym typeface="Lucida Grande" charset="0"/>
              </a:rPr>
              <a:t>Hannan</a:t>
            </a:r>
            <a:r>
              <a:rPr lang="en-US" sz="2200" dirty="0" smtClean="0">
                <a:latin typeface="Lucida Grande" charset="0"/>
                <a:ea typeface="ＭＳ Ｐゴシック" charset="0"/>
                <a:cs typeface="Lucida Grande" charset="0"/>
                <a:sym typeface="Lucida Grande" charset="0"/>
              </a:rPr>
              <a:t> et al, 1999, </a:t>
            </a:r>
            <a:r>
              <a:rPr lang="en-US" sz="2200" dirty="0" err="1" smtClean="0">
                <a:latin typeface="Lucida Grande" charset="0"/>
                <a:ea typeface="ＭＳ Ｐゴシック" charset="0"/>
                <a:cs typeface="Lucida Grande" charset="0"/>
                <a:sym typeface="Lucida Grande" charset="0"/>
              </a:rPr>
              <a:t>Ayanian</a:t>
            </a:r>
            <a:r>
              <a:rPr lang="en-US" sz="2200" dirty="0" smtClean="0">
                <a:latin typeface="Lucida Grande" charset="0"/>
                <a:ea typeface="ＭＳ Ｐゴシック" charset="0"/>
                <a:cs typeface="Lucida Grande" charset="0"/>
                <a:sym typeface="Lucida Grande" charset="0"/>
              </a:rPr>
              <a:t> et al, 1999)</a:t>
            </a:r>
          </a:p>
          <a:p>
            <a:pPr>
              <a:defRPr/>
            </a:pPr>
            <a:r>
              <a:rPr lang="sv-SE" dirty="0" smtClean="0"/>
              <a:t>Med Care. 1999 Jan;37(1):68-77.</a:t>
            </a:r>
          </a:p>
          <a:p>
            <a:pPr>
              <a:defRPr/>
            </a:pPr>
            <a:endParaRPr lang="sv-SE" dirty="0" smtClean="0"/>
          </a:p>
          <a:p>
            <a:pPr>
              <a:defRPr/>
            </a:pPr>
            <a:r>
              <a:rPr lang="sv-SE" dirty="0" smtClean="0"/>
              <a:t>Access to coronary artery bypass surgery by race/ethnicity and gender among</a:t>
            </a:r>
          </a:p>
          <a:p>
            <a:pPr>
              <a:defRPr/>
            </a:pPr>
            <a:r>
              <a:rPr lang="sv-SE" dirty="0" smtClean="0"/>
              <a:t>patients who are appropriate for surgery.</a:t>
            </a:r>
          </a:p>
          <a:p>
            <a:pPr>
              <a:defRPr/>
            </a:pPr>
            <a:endParaRPr lang="sv-SE" dirty="0" smtClean="0"/>
          </a:p>
          <a:p>
            <a:pPr>
              <a:defRPr/>
            </a:pPr>
            <a:r>
              <a:rPr lang="sv-SE" dirty="0" smtClean="0"/>
              <a:t>Hannan EL, van Ryn M, Burke J, Stone D, Kumar D, </a:t>
            </a:r>
            <a:r>
              <a:rPr lang="sv-SE" dirty="0" err="1" smtClean="0"/>
              <a:t>Arani</a:t>
            </a:r>
            <a:r>
              <a:rPr lang="sv-SE" dirty="0" smtClean="0"/>
              <a:t> D, Pierce W, </a:t>
            </a:r>
            <a:r>
              <a:rPr lang="sv-SE" dirty="0" err="1" smtClean="0"/>
              <a:t>Rafii</a:t>
            </a:r>
            <a:r>
              <a:rPr lang="sv-SE" dirty="0" smtClean="0"/>
              <a:t> S,</a:t>
            </a:r>
          </a:p>
          <a:p>
            <a:pPr>
              <a:defRPr/>
            </a:pPr>
            <a:r>
              <a:rPr lang="sv-SE" dirty="0" smtClean="0"/>
              <a:t>Sanborn TA, Sharma S, Slater J, </a:t>
            </a:r>
            <a:r>
              <a:rPr lang="sv-SE" dirty="0" err="1" smtClean="0"/>
              <a:t>DeBuono</a:t>
            </a:r>
            <a:r>
              <a:rPr lang="sv-SE" dirty="0" smtClean="0"/>
              <a:t> BA</a:t>
            </a:r>
            <a:endParaRPr lang="en-US" sz="2200" dirty="0" smtClean="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S PGothic" charset="0"/>
              </a:rPr>
              <a:t>“Our analysis suggests that racial disparities in D2B [door to balloon] times have significantly narrowed over time and that improving national quality of care appears to have not only improved overall performance but also diminished disparities.”</a:t>
            </a:r>
          </a:p>
          <a:p>
            <a:pPr>
              <a:defRPr/>
            </a:pPr>
            <a:r>
              <a:rPr lang="en-US" b="1">
                <a:ea typeface="MS PGothic" charset="0"/>
              </a:rPr>
              <a:t>Curtis JP, Herrin J, Bratzler DW, Bradley EH, Krumholz HM. Trends in Race-Based Differences in Door-to-Balloon Times. </a:t>
            </a:r>
            <a:r>
              <a:rPr lang="en-US" b="1" i="1">
                <a:ea typeface="MS PGothic" charset="0"/>
              </a:rPr>
              <a:t>Arch Intern Med. </a:t>
            </a:r>
            <a:r>
              <a:rPr lang="en-US" b="1">
                <a:ea typeface="MS PGothic" charset="0"/>
              </a:rPr>
              <a:t>2010;170(11):992-993.</a:t>
            </a:r>
            <a:endParaRPr lang="en-US">
              <a:ea typeface="MS PGothic" charset="0"/>
            </a:endParaRPr>
          </a:p>
          <a:p>
            <a:pPr>
              <a:defRPr/>
            </a:pPr>
            <a:endParaRPr lang="en-US">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S PGothic" charset="0"/>
              </a:rPr>
              <a:t>http://archinte.jamanetwork.com/article.aspx?articleid=416011</a:t>
            </a:r>
          </a:p>
          <a:p>
            <a:pPr>
              <a:defRPr/>
            </a:pPr>
            <a:r>
              <a:rPr lang="en-US" b="1">
                <a:ea typeface="MS PGothic" charset="0"/>
              </a:rPr>
              <a:t>Curtis JP, Herrin J, Bratzler DW, Bradley EH, Krumholz HM. Trends in Race-Based Differences in Door-to-Balloon Times. </a:t>
            </a:r>
            <a:r>
              <a:rPr lang="en-US" b="1" i="1">
                <a:ea typeface="MS PGothic" charset="0"/>
              </a:rPr>
              <a:t>Arch Intern Med. </a:t>
            </a:r>
            <a:r>
              <a:rPr lang="en-US" b="1">
                <a:ea typeface="MS PGothic" charset="0"/>
              </a:rPr>
              <a:t>2010;170(11):992-993.</a:t>
            </a:r>
            <a:endParaRPr lang="en-US">
              <a:ea typeface="MS PGothic" charset="0"/>
            </a:endParaRPr>
          </a:p>
          <a:p>
            <a:pPr>
              <a:defRPr/>
            </a:pPr>
            <a:r>
              <a:rPr lang="en-US">
                <a:ea typeface="MS PGothic" charset="0"/>
              </a:rPr>
              <a:t>Over 4 years, national performance on D2B times improved dramatically, and these improvements were accompanied by a marked narrowing of racial disparities in D2B times. Improvements may be due to a number of factors, including public reporting of D2B data,4 the cumulative experience of hospitals performing primary percutaneous coronary intervention,5 and the dissemination of effective strategies to reduce delays through the D2B Alliance and Mission Lifeline.</a:t>
            </a:r>
          </a:p>
          <a:p>
            <a:pPr>
              <a:defRPr/>
            </a:pPr>
            <a:r>
              <a:rPr lang="en-US">
                <a:ea typeface="MS PGothic" charset="0"/>
              </a:rPr>
              <a:t>Previously, we noted that a large proportion of race-related disparities in D2B times was attributable to differences in the care delivered at hospitals that treated a higher proportion of black patients.1 The current data are consistent with that observation. If overall improvements in D2B times have reduced variation across hospitals, one would expect differences by race to narrow. As such, continued efforts are necessary to eliminate the remaining race-based differences in D2B times and continue to improve overall times. Alternatively, the analysis could be confounded by changes in case mix as well as changes in measure exclusion criteria over time. However, there is no evidence to suggest that these exclusion criteria would disproportionately affect patients based on race.</a:t>
            </a:r>
          </a:p>
          <a:p>
            <a:pPr>
              <a:defRPr/>
            </a:pPr>
            <a:r>
              <a:rPr lang="en-US">
                <a:ea typeface="MS PGothic" charset="0"/>
              </a:rPr>
              <a:t>Our analysis suggests that racial disparities in D2B times have significantly narrowed over time and that improving national quality of care appears to have not only improved overall performance but also diminished disparities.</a:t>
            </a:r>
          </a:p>
          <a:p>
            <a:pPr>
              <a:defRPr/>
            </a:pPr>
            <a:endParaRPr lang="en-US">
              <a:ea typeface="MS PGothic" charset="0"/>
            </a:endParaRPr>
          </a:p>
          <a:p>
            <a:pPr>
              <a:defRPr/>
            </a:pPr>
            <a:r>
              <a:rPr lang="en-US">
                <a:ea typeface="MS PGothic" charset="0"/>
              </a:rPr>
              <a:t>Over 4 years, national performance on D2B times improved dramatically, and these improvements were accompanied by a marked narrowing of racial disparities in D2B times. Improvements may be due to a number of factors, including public reporting of D2B data,4 the cumulative experience of hospitals performing primary percutaneous coronary intervention,5 and the dissemination of effective strategies to reduce delays through the D2B Alliance and Mission Lifeline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75000"/>
              <a:buFont typeface="Courier New" panose="02070309020205020404" pitchFamily="49" charset="0"/>
              <a:buChar char="o"/>
            </a:pPr>
            <a:r>
              <a:rPr lang="en-US" sz="1200" kern="1200" dirty="0" smtClean="0">
                <a:solidFill>
                  <a:schemeClr val="tx1"/>
                </a:solidFill>
                <a:effectLst/>
                <a:latin typeface="+mn-lt"/>
                <a:ea typeface="+mn-ea"/>
                <a:cs typeface="+mn-cs"/>
              </a:rPr>
              <a:t>CARE summary: </a:t>
            </a:r>
            <a:r>
              <a:rPr lang="en-US" sz="1200" dirty="0" smtClean="0"/>
              <a:t> An outreach pilot </a:t>
            </a:r>
          </a:p>
          <a:p>
            <a:pPr>
              <a:buSzPct val="75000"/>
              <a:buFont typeface="Courier New" panose="02070309020205020404" pitchFamily="49" charset="0"/>
              <a:buChar char="o"/>
            </a:pPr>
            <a:r>
              <a:rPr lang="en-US" sz="1200" dirty="0" smtClean="0"/>
              <a:t> Goal largely to foster communication/relationships</a:t>
            </a:r>
          </a:p>
          <a:p>
            <a:pPr>
              <a:buSzPct val="75000"/>
              <a:buFont typeface="Courier New" panose="02070309020205020404" pitchFamily="49" charset="0"/>
              <a:buChar char="o"/>
            </a:pPr>
            <a:r>
              <a:rPr lang="en-US" sz="1200" dirty="0" smtClean="0"/>
              <a:t> A result of “hot spotting” in Madison</a:t>
            </a:r>
          </a:p>
          <a:p>
            <a:pPr>
              <a:buSzPct val="75000"/>
              <a:buFont typeface="Courier New" panose="02070309020205020404" pitchFamily="49" charset="0"/>
              <a:buChar char="o"/>
            </a:pPr>
            <a:r>
              <a:rPr lang="en-US" sz="1200" dirty="0" smtClean="0"/>
              <a:t> Based on previous experiences with similar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Community Action Resource and Education (CARE) is a recent pilot program initiated by the Madison Fire Department to foster communication between MFD and the residents of several housing communities in Dane County identified as "hot spots" of first responder resource utilization.  The Department of Family Medicine and Community Health was invited to participate in this pilot because of the close proximity of one of the housing units, Dryden Terrace, to the Northeast Family Medicine Center on Northport Drive.  As part of this community project, residents, faculty, nurses and other staff from the Northeast Clinic are attending community half days at Dryden Terrace with the Madison Fire Department Station 10, developing a needs assessment of Dryden Terrace residents with regard to healthcare utilization and first responder needs, and working in partnership with MFD to explore new avenues for data sharing and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Objectives</a:t>
            </a:r>
            <a:r>
              <a:rPr lang="en-US" sz="1200" kern="1200" baseline="0" dirty="0" smtClean="0">
                <a:solidFill>
                  <a:schemeClr val="tx1"/>
                </a:solidFill>
                <a:effectLst/>
                <a:latin typeface="+mn-lt"/>
                <a:ea typeface="+mn-ea"/>
                <a:cs typeface="+mn-cs"/>
              </a:rPr>
              <a:t> of CARE:</a:t>
            </a:r>
            <a:endParaRPr lang="en-US" sz="1200" kern="1200" dirty="0" smtClean="0">
              <a:solidFill>
                <a:schemeClr val="tx1"/>
              </a:solidFill>
              <a:effectLst/>
              <a:latin typeface="+mn-lt"/>
              <a:ea typeface="+mn-ea"/>
              <a:cs typeface="+mn-cs"/>
            </a:endParaRPr>
          </a:p>
          <a:p>
            <a:pPr>
              <a:buFont typeface="Courier New" panose="02070309020205020404" pitchFamily="49" charset="0"/>
              <a:buChar char="o"/>
            </a:pPr>
            <a:r>
              <a:rPr lang="en-US" sz="1200" dirty="0" smtClean="0"/>
              <a:t> Expand (medical and fire prevention) services</a:t>
            </a:r>
          </a:p>
          <a:p>
            <a:pPr>
              <a:buFont typeface="Courier New" panose="02070309020205020404" pitchFamily="49" charset="0"/>
              <a:buChar char="o"/>
            </a:pPr>
            <a:r>
              <a:rPr lang="en-US" sz="1200" dirty="0" smtClean="0"/>
              <a:t> Develop rapport with citizens served</a:t>
            </a:r>
          </a:p>
          <a:p>
            <a:pPr>
              <a:buFont typeface="Courier New" panose="02070309020205020404" pitchFamily="49" charset="0"/>
              <a:buChar char="o"/>
            </a:pPr>
            <a:r>
              <a:rPr lang="en-US" sz="1200" dirty="0" smtClean="0"/>
              <a:t> Distribute fire prevention information</a:t>
            </a:r>
          </a:p>
          <a:p>
            <a:pPr>
              <a:buFont typeface="Courier New" panose="02070309020205020404" pitchFamily="49" charset="0"/>
              <a:buChar char="o"/>
            </a:pPr>
            <a:r>
              <a:rPr lang="en-US" sz="1200" dirty="0" smtClean="0"/>
              <a:t> Consultation on fire hazards</a:t>
            </a:r>
          </a:p>
          <a:p>
            <a:pPr>
              <a:buFont typeface="Courier New" panose="02070309020205020404" pitchFamily="49" charset="0"/>
              <a:buChar char="o"/>
            </a:pPr>
            <a:r>
              <a:rPr lang="en-US" sz="1200" dirty="0" smtClean="0"/>
              <a:t> Checking basic vitals</a:t>
            </a:r>
          </a:p>
          <a:p>
            <a:pPr>
              <a:buFont typeface="Courier New" panose="02070309020205020404" pitchFamily="49" charset="0"/>
              <a:buChar char="o"/>
            </a:pPr>
            <a:r>
              <a:rPr lang="en-US" sz="1200" dirty="0" smtClean="0"/>
              <a:t> Develop interaction with community service providers during non-emergencies</a:t>
            </a:r>
          </a:p>
          <a:p>
            <a:pPr>
              <a:buFont typeface="Courier New" panose="02070309020205020404" pitchFamily="49" charset="0"/>
              <a:buChar char="o"/>
            </a:pPr>
            <a:r>
              <a:rPr lang="en-US" sz="1200" dirty="0" smtClean="0"/>
              <a:t> Reduce number of calls to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a:endParaRPr lang="en-US" sz="1200" u="none" kern="1200" dirty="0" smtClean="0">
              <a:solidFill>
                <a:schemeClr val="tx1"/>
              </a:solidFill>
              <a:effectLst/>
              <a:latin typeface="+mn-lt"/>
              <a:ea typeface="+mn-ea"/>
              <a:cs typeface="+mn-cs"/>
            </a:endParaRPr>
          </a:p>
          <a:p>
            <a:pPr lvl="0"/>
            <a:r>
              <a:rPr lang="en-US" sz="1200" u="none" kern="1200" dirty="0" smtClean="0">
                <a:solidFill>
                  <a:schemeClr val="tx1"/>
                </a:solidFill>
                <a:effectLst/>
                <a:latin typeface="+mn-lt"/>
                <a:ea typeface="+mn-ea"/>
                <a:cs typeface="+mn-cs"/>
              </a:rPr>
              <a:t>Within the over-arching context of the MFD’s strategic plan, there are three proposed “Community </a:t>
            </a:r>
            <a:r>
              <a:rPr lang="en-US" sz="1200" u="none" kern="1200" dirty="0" err="1" smtClean="0">
                <a:solidFill>
                  <a:schemeClr val="tx1"/>
                </a:solidFill>
                <a:effectLst/>
                <a:latin typeface="+mn-lt"/>
                <a:ea typeface="+mn-ea"/>
                <a:cs typeface="+mn-cs"/>
              </a:rPr>
              <a:t>Paramedicine</a:t>
            </a:r>
            <a:r>
              <a:rPr lang="en-US" sz="1200" u="none" kern="1200" dirty="0" smtClean="0">
                <a:solidFill>
                  <a:schemeClr val="tx1"/>
                </a:solidFill>
                <a:effectLst/>
                <a:latin typeface="+mn-lt"/>
                <a:ea typeface="+mn-ea"/>
                <a:cs typeface="+mn-cs"/>
              </a:rPr>
              <a:t>” pilot programs.</a:t>
            </a:r>
            <a:r>
              <a:rPr lang="en-US" sz="1200" u="none" kern="1200" baseline="0" dirty="0" smtClean="0">
                <a:solidFill>
                  <a:schemeClr val="tx1"/>
                </a:solidFill>
                <a:effectLst/>
                <a:latin typeface="+mn-lt"/>
                <a:ea typeface="+mn-ea"/>
                <a:cs typeface="+mn-cs"/>
              </a:rPr>
              <a:t>  CARE is one of these pilots and it involves fostering communication between local fire stations and several “hot spots” of resource utilization in Madison, one of which is Northeast Family Medicine Center’s next-door-neighbor.</a:t>
            </a:r>
            <a:endParaRPr lang="en-US" sz="1200" u="none" kern="1200" dirty="0" smtClean="0">
              <a:solidFill>
                <a:schemeClr val="tx1"/>
              </a:solidFill>
              <a:effectLst/>
              <a:latin typeface="+mn-lt"/>
              <a:ea typeface="+mn-ea"/>
              <a:cs typeface="+mn-cs"/>
            </a:endParaRPr>
          </a:p>
          <a:p>
            <a:pPr lvl="0"/>
            <a:endParaRPr lang="en-US" sz="1200" u="sng" kern="1200" dirty="0" smtClean="0">
              <a:solidFill>
                <a:schemeClr val="tx1"/>
              </a:solidFill>
              <a:effectLst/>
              <a:latin typeface="+mn-lt"/>
              <a:ea typeface="+mn-ea"/>
              <a:cs typeface="+mn-cs"/>
            </a:endParaRPr>
          </a:p>
          <a:p>
            <a:pPr lvl="0"/>
            <a:r>
              <a:rPr lang="en-US" sz="1200" u="sng" kern="1200" dirty="0" smtClean="0">
                <a:solidFill>
                  <a:schemeClr val="tx1"/>
                </a:solidFill>
                <a:effectLst/>
                <a:latin typeface="+mn-lt"/>
                <a:ea typeface="+mn-ea"/>
                <a:cs typeface="+mn-cs"/>
              </a:rPr>
              <a:t>Mobile Integrated Health Pilot Program</a:t>
            </a:r>
            <a:r>
              <a:rPr lang="en-US" sz="1200" kern="1200" dirty="0" smtClean="0">
                <a:solidFill>
                  <a:schemeClr val="tx1"/>
                </a:solidFill>
                <a:effectLst/>
                <a:latin typeface="+mn-lt"/>
                <a:ea typeface="+mn-ea"/>
                <a:cs typeface="+mn-cs"/>
              </a:rPr>
              <a:t>: The Division Chief of Medical Affairs and EMS staff members have identified members of the community who have conditions which often result in calls for Emergency Medical Services, and to proactively care for these individuals so as to reduce the number of emergent 9-1-1 calls.  This is a classic community </a:t>
            </a:r>
            <a:r>
              <a:rPr lang="en-US" sz="1200" kern="1200" dirty="0" err="1" smtClean="0">
                <a:solidFill>
                  <a:schemeClr val="tx1"/>
                </a:solidFill>
                <a:effectLst/>
                <a:latin typeface="+mn-lt"/>
                <a:ea typeface="+mn-ea"/>
                <a:cs typeface="+mn-cs"/>
              </a:rPr>
              <a:t>paramedicine</a:t>
            </a:r>
            <a:r>
              <a:rPr lang="en-US" sz="1200" kern="1200" dirty="0" smtClean="0">
                <a:solidFill>
                  <a:schemeClr val="tx1"/>
                </a:solidFill>
                <a:effectLst/>
                <a:latin typeface="+mn-lt"/>
                <a:ea typeface="+mn-ea"/>
                <a:cs typeface="+mn-cs"/>
              </a:rPr>
              <a:t> program, in which EMTs or paramedics are given additional training to address</a:t>
            </a:r>
            <a:r>
              <a:rPr lang="en-US" sz="1200" kern="1200" baseline="0" dirty="0" smtClean="0">
                <a:solidFill>
                  <a:schemeClr val="tx1"/>
                </a:solidFill>
                <a:effectLst/>
                <a:latin typeface="+mn-lt"/>
                <a:ea typeface="+mn-ea"/>
                <a:cs typeface="+mn-cs"/>
              </a:rPr>
              <a:t> non-urgent healthcare needs in order to divert unnecessary resource utilization.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goals of the Mobile Integrated Health Pilot are:</a:t>
            </a:r>
          </a:p>
          <a:p>
            <a:pPr lvl="0"/>
            <a:r>
              <a:rPr lang="en-US" sz="1200" kern="1200" dirty="0" smtClean="0">
                <a:solidFill>
                  <a:schemeClr val="tx1"/>
                </a:solidFill>
                <a:effectLst/>
                <a:latin typeface="+mn-lt"/>
                <a:ea typeface="+mn-ea"/>
                <a:cs typeface="+mn-cs"/>
              </a:rPr>
              <a:t>- Direct and assist residents on how to utilize existing services within the community. By collaborating with other agencies within the community and providing training to MFD first responders and medics, we will be able to assist residents on accessing the proper service providers. </a:t>
            </a:r>
          </a:p>
          <a:p>
            <a:pPr lvl="0"/>
            <a:r>
              <a:rPr lang="en-US" sz="1200" kern="1200" dirty="0" smtClean="0">
                <a:solidFill>
                  <a:schemeClr val="tx1"/>
                </a:solidFill>
                <a:effectLst/>
                <a:latin typeface="+mn-lt"/>
                <a:ea typeface="+mn-ea"/>
                <a:cs typeface="+mn-cs"/>
              </a:rPr>
              <a:t>- Determine underlying causes of heavy users of the EMS system and work with available resources to match the right resources to the address the issues of the user.</a:t>
            </a:r>
          </a:p>
          <a:p>
            <a:r>
              <a:rPr lang="en-US" sz="1200" kern="1200" dirty="0" smtClean="0">
                <a:solidFill>
                  <a:schemeClr val="tx1"/>
                </a:solidFill>
                <a:effectLst/>
                <a:latin typeface="+mn-lt"/>
                <a:ea typeface="+mn-ea"/>
                <a:cs typeface="+mn-cs"/>
              </a:rPr>
              <a:t> </a:t>
            </a:r>
          </a:p>
          <a:p>
            <a:pPr lvl="0"/>
            <a:r>
              <a:rPr lang="en-US" sz="1200" u="sng" kern="1200" dirty="0" smtClean="0">
                <a:solidFill>
                  <a:schemeClr val="tx1"/>
                </a:solidFill>
                <a:effectLst/>
                <a:latin typeface="+mn-lt"/>
                <a:ea typeface="+mn-ea"/>
                <a:cs typeface="+mn-cs"/>
              </a:rPr>
              <a:t>UW Hospital Community </a:t>
            </a:r>
            <a:r>
              <a:rPr lang="en-US" sz="1200" u="sng" kern="1200" dirty="0" err="1" smtClean="0">
                <a:solidFill>
                  <a:schemeClr val="tx1"/>
                </a:solidFill>
                <a:effectLst/>
                <a:latin typeface="+mn-lt"/>
                <a:ea typeface="+mn-ea"/>
                <a:cs typeface="+mn-cs"/>
              </a:rPr>
              <a:t>Paramedicine</a:t>
            </a:r>
            <a:r>
              <a:rPr lang="en-US" sz="1200" u="sng" kern="1200" dirty="0" smtClean="0">
                <a:solidFill>
                  <a:schemeClr val="tx1"/>
                </a:solidFill>
                <a:effectLst/>
                <a:latin typeface="+mn-lt"/>
                <a:ea typeface="+mn-ea"/>
                <a:cs typeface="+mn-cs"/>
              </a:rPr>
              <a:t> program</a:t>
            </a:r>
            <a:r>
              <a:rPr lang="en-US" sz="1200" kern="1200" dirty="0" smtClean="0">
                <a:solidFill>
                  <a:schemeClr val="tx1"/>
                </a:solidFill>
                <a:effectLst/>
                <a:latin typeface="+mn-lt"/>
                <a:ea typeface="+mn-ea"/>
                <a:cs typeface="+mn-cs"/>
              </a:rPr>
              <a:t>: The MFD has been asked to participate in an developed by a National Institutes of Health (NIH) grant that will support older adults that have been discharged from Emergency Departments in an effort to decrease hospital readmission rates.  The Principal Investigator is by Dr. Manish Shah from the UW Hospital.   This is also a classic community </a:t>
            </a:r>
            <a:r>
              <a:rPr lang="en-US" sz="1200" kern="1200" dirty="0" err="1" smtClean="0">
                <a:solidFill>
                  <a:schemeClr val="tx1"/>
                </a:solidFill>
                <a:effectLst/>
                <a:latin typeface="+mn-lt"/>
                <a:ea typeface="+mn-ea"/>
                <a:cs typeface="+mn-cs"/>
              </a:rPr>
              <a:t>paramedicine</a:t>
            </a:r>
            <a:r>
              <a:rPr lang="en-US" sz="1200" kern="1200" dirty="0" smtClean="0">
                <a:solidFill>
                  <a:schemeClr val="tx1"/>
                </a:solidFill>
                <a:effectLst/>
                <a:latin typeface="+mn-lt"/>
                <a:ea typeface="+mn-ea"/>
                <a:cs typeface="+mn-cs"/>
              </a:rPr>
              <a:t> program.</a:t>
            </a:r>
          </a:p>
          <a:p>
            <a:r>
              <a:rPr lang="en-US" sz="1200" kern="1200" dirty="0" smtClean="0">
                <a:solidFill>
                  <a:schemeClr val="tx1"/>
                </a:solidFill>
                <a:effectLst/>
                <a:latin typeface="+mn-lt"/>
                <a:ea typeface="+mn-ea"/>
                <a:cs typeface="+mn-cs"/>
              </a:rPr>
              <a:t>The goals of the Community </a:t>
            </a:r>
            <a:r>
              <a:rPr lang="en-US" sz="1200" kern="1200" dirty="0" err="1" smtClean="0">
                <a:solidFill>
                  <a:schemeClr val="tx1"/>
                </a:solidFill>
                <a:effectLst/>
                <a:latin typeface="+mn-lt"/>
                <a:ea typeface="+mn-ea"/>
                <a:cs typeface="+mn-cs"/>
              </a:rPr>
              <a:t>Paramedicine</a:t>
            </a:r>
            <a:r>
              <a:rPr lang="en-US" sz="1200" kern="1200" baseline="0" dirty="0" smtClean="0">
                <a:solidFill>
                  <a:schemeClr val="tx1"/>
                </a:solidFill>
                <a:effectLst/>
                <a:latin typeface="+mn-lt"/>
                <a:ea typeface="+mn-ea"/>
                <a:cs typeface="+mn-cs"/>
              </a:rPr>
              <a:t> pilot are to:</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Provide follow-up visits to patients after discharge. The MFD will collaborate with the UW Hospital to provide follow-up visits to patients discharged by the Emergency Department (ED). (An amendment to this grant is pending – anticipate final approval in the fall).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a:t>
            </a:r>
            <a:r>
              <a:rPr lang="en-US" sz="1200" u="sng" kern="1200" dirty="0" smtClean="0">
                <a:solidFill>
                  <a:schemeClr val="tx1"/>
                </a:solidFill>
                <a:effectLst/>
                <a:latin typeface="+mn-lt"/>
                <a:ea typeface="+mn-ea"/>
                <a:cs typeface="+mn-cs"/>
              </a:rPr>
              <a:t>Community Outreach Program</a:t>
            </a:r>
            <a:r>
              <a:rPr lang="en-US" sz="1200" kern="1200" dirty="0" smtClean="0">
                <a:solidFill>
                  <a:schemeClr val="tx1"/>
                </a:solidFill>
                <a:effectLst/>
                <a:latin typeface="+mn-lt"/>
                <a:ea typeface="+mn-ea"/>
                <a:cs typeface="+mn-cs"/>
              </a:rPr>
              <a:t> for field personnel to work with members of the community that reside in buildings and neighborhoods that have high 9-1-1 utilization rates.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B6A9C63-8210-422F-B771-50E1355905E7}" type="slidenum">
              <a:rPr lang="en-US" smtClean="0"/>
              <a:t>55</a:t>
            </a:fld>
            <a:endParaRPr lang="en-US"/>
          </a:p>
        </p:txBody>
      </p:sp>
    </p:spTree>
    <p:extLst>
      <p:ext uri="{BB962C8B-B14F-4D97-AF65-F5344CB8AC3E}">
        <p14:creationId xmlns:p14="http://schemas.microsoft.com/office/powerpoint/2010/main" val="64651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2E530-DDF3-436E-98DE-3F38B637A303}" type="slidenum">
              <a:rPr lang="en-US" smtClean="0"/>
              <a:t>57</a:t>
            </a:fld>
            <a:endParaRPr lang="en-US"/>
          </a:p>
        </p:txBody>
      </p:sp>
    </p:spTree>
    <p:extLst>
      <p:ext uri="{BB962C8B-B14F-4D97-AF65-F5344CB8AC3E}">
        <p14:creationId xmlns:p14="http://schemas.microsoft.com/office/powerpoint/2010/main" val="165542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Harper S, </a:t>
            </a:r>
            <a:r>
              <a:rPr lang="en-US" dirty="0" err="1" smtClean="0"/>
              <a:t>MacLehose</a:t>
            </a:r>
            <a:r>
              <a:rPr lang="en-US" dirty="0" smtClean="0"/>
              <a:t> RF, Kaufman JS. Life Expectancy Gap Among US States, 1990–2009. Health </a:t>
            </a:r>
            <a:r>
              <a:rPr lang="en-US" dirty="0" err="1" smtClean="0"/>
              <a:t>Aff</a:t>
            </a:r>
            <a:r>
              <a:rPr lang="en-US" dirty="0" smtClean="0"/>
              <a:t>. August 2014;33(8):1375-82.</a:t>
            </a:r>
          </a:p>
          <a:p>
            <a:pPr>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16, 1966</a:t>
            </a:r>
            <a:endParaRPr lang="en-US" dirty="0"/>
          </a:p>
        </p:txBody>
      </p:sp>
      <p:sp>
        <p:nvSpPr>
          <p:cNvPr id="4" name="Slide Number Placeholder 3"/>
          <p:cNvSpPr>
            <a:spLocks noGrp="1"/>
          </p:cNvSpPr>
          <p:nvPr>
            <p:ph type="sldNum" sz="quarter" idx="10"/>
          </p:nvPr>
        </p:nvSpPr>
        <p:spPr/>
        <p:txBody>
          <a:bodyPr/>
          <a:lstStyle/>
          <a:p>
            <a:fld id="{6987499A-B1A1-CE4B-AA97-03BB9FEC526A}" type="slidenum">
              <a:rPr lang="en-US" smtClean="0"/>
              <a:t>12</a:t>
            </a:fld>
            <a:endParaRPr lang="en-US"/>
          </a:p>
        </p:txBody>
      </p:sp>
    </p:spTree>
    <p:extLst>
      <p:ext uri="{BB962C8B-B14F-4D97-AF65-F5344CB8AC3E}">
        <p14:creationId xmlns:p14="http://schemas.microsoft.com/office/powerpoint/2010/main" val="310053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DFM in 2014</a:t>
            </a:r>
            <a:endParaRPr lang="en-US" dirty="0"/>
          </a:p>
        </p:txBody>
      </p:sp>
      <p:sp>
        <p:nvSpPr>
          <p:cNvPr id="4" name="Slide Number Placeholder 3"/>
          <p:cNvSpPr>
            <a:spLocks noGrp="1"/>
          </p:cNvSpPr>
          <p:nvPr>
            <p:ph type="sldNum" sz="quarter" idx="10"/>
          </p:nvPr>
        </p:nvSpPr>
        <p:spPr/>
        <p:txBody>
          <a:bodyPr/>
          <a:lstStyle/>
          <a:p>
            <a:fld id="{6987499A-B1A1-CE4B-AA97-03BB9FEC526A}" type="slidenum">
              <a:rPr lang="en-US" smtClean="0"/>
              <a:t>13</a:t>
            </a:fld>
            <a:endParaRPr lang="en-US"/>
          </a:p>
        </p:txBody>
      </p:sp>
    </p:spTree>
    <p:extLst>
      <p:ext uri="{BB962C8B-B14F-4D97-AF65-F5344CB8AC3E}">
        <p14:creationId xmlns:p14="http://schemas.microsoft.com/office/powerpoint/2010/main" val="3824753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photo the Salt March to </a:t>
            </a:r>
            <a:r>
              <a:rPr lang="en-US" baseline="0" dirty="0" err="1" smtClean="0"/>
              <a:t>Dandi</a:t>
            </a:r>
            <a:r>
              <a:rPr lang="en-US" baseline="0" dirty="0" smtClean="0"/>
              <a:t> April1930: he illegally collected </a:t>
            </a:r>
            <a:r>
              <a:rPr lang="en-US" baseline="0" dirty="0" err="1" smtClean="0"/>
              <a:t>dalt</a:t>
            </a:r>
            <a:r>
              <a:rPr lang="en-US" baseline="0" dirty="0" smtClean="0"/>
              <a:t> as a symbolic act against the British Raj</a:t>
            </a:r>
            <a:endParaRPr lang="en-US" dirty="0"/>
          </a:p>
        </p:txBody>
      </p:sp>
      <p:sp>
        <p:nvSpPr>
          <p:cNvPr id="4" name="Slide Number Placeholder 3"/>
          <p:cNvSpPr>
            <a:spLocks noGrp="1"/>
          </p:cNvSpPr>
          <p:nvPr>
            <p:ph type="sldNum" sz="quarter" idx="10"/>
          </p:nvPr>
        </p:nvSpPr>
        <p:spPr/>
        <p:txBody>
          <a:bodyPr/>
          <a:lstStyle/>
          <a:p>
            <a:fld id="{6987499A-B1A1-CE4B-AA97-03BB9FEC526A}" type="slidenum">
              <a:rPr lang="en-US" smtClean="0"/>
              <a:t>14</a:t>
            </a:fld>
            <a:endParaRPr lang="en-US"/>
          </a:p>
        </p:txBody>
      </p:sp>
    </p:spTree>
    <p:extLst>
      <p:ext uri="{BB962C8B-B14F-4D97-AF65-F5344CB8AC3E}">
        <p14:creationId xmlns:p14="http://schemas.microsoft.com/office/powerpoint/2010/main" val="356499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of confronting the dragon</a:t>
            </a:r>
            <a:endParaRPr lang="en-US" dirty="0"/>
          </a:p>
        </p:txBody>
      </p:sp>
      <p:sp>
        <p:nvSpPr>
          <p:cNvPr id="4" name="Slide Number Placeholder 3"/>
          <p:cNvSpPr>
            <a:spLocks noGrp="1"/>
          </p:cNvSpPr>
          <p:nvPr>
            <p:ph type="sldNum" sz="quarter" idx="10"/>
          </p:nvPr>
        </p:nvSpPr>
        <p:spPr/>
        <p:txBody>
          <a:bodyPr/>
          <a:lstStyle/>
          <a:p>
            <a:fld id="{6987499A-B1A1-CE4B-AA97-03BB9FEC526A}" type="slidenum">
              <a:rPr lang="en-US" smtClean="0"/>
              <a:t>16</a:t>
            </a:fld>
            <a:endParaRPr lang="en-US"/>
          </a:p>
        </p:txBody>
      </p:sp>
    </p:spTree>
    <p:extLst>
      <p:ext uri="{BB962C8B-B14F-4D97-AF65-F5344CB8AC3E}">
        <p14:creationId xmlns:p14="http://schemas.microsoft.com/office/powerpoint/2010/main" val="2944967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People of Color/Indigenous Caucus (Madison Ballroom C) 2) Bi-Racial/Mixed Heritage Caucus (Hall of Fame)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3) White/Anti-Racist Caucus (Madison Ballroom A)</a:t>
            </a:r>
            <a:br>
              <a:rPr lang="en-US" sz="1200" kern="1200" dirty="0" smtClean="0">
                <a:solidFill>
                  <a:schemeClr val="tx1"/>
                </a:solidFill>
                <a:effectLst/>
                <a:latin typeface="+mn-lt"/>
                <a:ea typeface="+mn-ea"/>
                <a:cs typeface="+mn-cs"/>
              </a:rPr>
            </a:br>
            <a:endParaRPr lang="en-US" dirty="0" smtClean="0"/>
          </a:p>
          <a:p>
            <a:endParaRPr lang="en-US" dirty="0"/>
          </a:p>
        </p:txBody>
      </p:sp>
      <p:sp>
        <p:nvSpPr>
          <p:cNvPr id="4" name="Slide Number Placeholder 3"/>
          <p:cNvSpPr>
            <a:spLocks noGrp="1"/>
          </p:cNvSpPr>
          <p:nvPr>
            <p:ph type="sldNum" sz="quarter" idx="10"/>
          </p:nvPr>
        </p:nvSpPr>
        <p:spPr/>
        <p:txBody>
          <a:bodyPr/>
          <a:lstStyle/>
          <a:p>
            <a:fld id="{6987499A-B1A1-CE4B-AA97-03BB9FEC526A}" type="slidenum">
              <a:rPr lang="en-US" smtClean="0"/>
              <a:t>19</a:t>
            </a:fld>
            <a:endParaRPr lang="en-US"/>
          </a:p>
        </p:txBody>
      </p:sp>
    </p:spTree>
    <p:extLst>
      <p:ext uri="{BB962C8B-B14F-4D97-AF65-F5344CB8AC3E}">
        <p14:creationId xmlns:p14="http://schemas.microsoft.com/office/powerpoint/2010/main" val="259338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21BD82-CF04-DC4F-9486-EFA9150F084B}"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1BD82-CF04-DC4F-9486-EFA9150F084B}"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1BD82-CF04-DC4F-9486-EFA9150F084B}"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1BD82-CF04-DC4F-9486-EFA9150F084B}"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21BD82-CF04-DC4F-9486-EFA9150F084B}"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21BD82-CF04-DC4F-9486-EFA9150F084B}" type="datetimeFigureOut">
              <a:rPr lang="en-US" smtClean="0"/>
              <a:t>9/24/16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21BD82-CF04-DC4F-9486-EFA9150F084B}" type="datetimeFigureOut">
              <a:rPr lang="en-US" smtClean="0"/>
              <a:t>9/24/16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21BD82-CF04-DC4F-9486-EFA9150F084B}" type="datetimeFigureOut">
              <a:rPr lang="en-US" smtClean="0"/>
              <a:t>9/24/16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21BD82-CF04-DC4F-9486-EFA9150F084B}" type="datetimeFigureOut">
              <a:rPr lang="en-US" smtClean="0"/>
              <a:t>9/24/16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21BD82-CF04-DC4F-9486-EFA9150F084B}" type="datetimeFigureOut">
              <a:rPr lang="en-US" smtClean="0"/>
              <a:t>9/24/16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21BD82-CF04-DC4F-9486-EFA9150F084B}" type="datetimeFigureOut">
              <a:rPr lang="en-US" smtClean="0"/>
              <a:t>9/24/16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DAD37-A947-A04D-9847-ABC94DF7F913}"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1BD82-CF04-DC4F-9486-EFA9150F084B}" type="datetimeFigureOut">
              <a:rPr lang="en-US" smtClean="0"/>
              <a:t>9/24/16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DAD37-A947-A04D-9847-ABC94DF7F913}"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 Id="rId11"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hyperlink" Target="https://inside.fammed.wisc.edu/2020-diversity-initiativ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ted.com/talks/dorothy_roberts_the_problem_with_race_based_medicine?language=en" TargetMode="Externa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sdFzwPEfRhs" TargetMode="External"/><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s://implicit.harvard.edu/implicit/"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69.png"/></Relationships>
</file>

<file path=ppt/slides/_rels/slide55.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3"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2026"/>
            <a:ext cx="7772400" cy="1470025"/>
          </a:xfrm>
        </p:spPr>
        <p:txBody>
          <a:bodyPr/>
          <a:lstStyle/>
          <a:p>
            <a:r>
              <a:rPr lang="en-US" dirty="0" smtClean="0"/>
              <a:t>A Commitment to Health Equity</a:t>
            </a:r>
            <a:endParaRPr lang="en-US" dirty="0"/>
          </a:p>
        </p:txBody>
      </p:sp>
      <p:sp>
        <p:nvSpPr>
          <p:cNvPr id="3" name="Subtitle 2"/>
          <p:cNvSpPr>
            <a:spLocks noGrp="1"/>
          </p:cNvSpPr>
          <p:nvPr>
            <p:ph type="subTitle" idx="1"/>
          </p:nvPr>
        </p:nvSpPr>
        <p:spPr>
          <a:xfrm>
            <a:off x="1056165" y="3154928"/>
            <a:ext cx="6990805" cy="1513553"/>
          </a:xfrm>
        </p:spPr>
        <p:txBody>
          <a:bodyPr/>
          <a:lstStyle/>
          <a:p>
            <a:r>
              <a:rPr lang="en-US" dirty="0" smtClean="0"/>
              <a:t>Reflections on Why </a:t>
            </a:r>
          </a:p>
          <a:p>
            <a:r>
              <a:rPr lang="en-US" dirty="0" smtClean="0"/>
              <a:t>				       One Journey </a:t>
            </a:r>
            <a:r>
              <a:rPr lang="en-US" dirty="0"/>
              <a:t>T</a:t>
            </a:r>
            <a:r>
              <a:rPr lang="en-US" dirty="0" smtClean="0"/>
              <a:t>oward How</a:t>
            </a:r>
            <a:endParaRPr lang="en-US" dirty="0"/>
          </a:p>
        </p:txBody>
      </p:sp>
      <p:sp>
        <p:nvSpPr>
          <p:cNvPr id="4" name="TextBox 3"/>
          <p:cNvSpPr txBox="1"/>
          <p:nvPr/>
        </p:nvSpPr>
        <p:spPr>
          <a:xfrm>
            <a:off x="4111499" y="5450521"/>
            <a:ext cx="4346701" cy="707886"/>
          </a:xfrm>
          <a:prstGeom prst="rect">
            <a:avLst/>
          </a:prstGeom>
          <a:noFill/>
        </p:spPr>
        <p:txBody>
          <a:bodyPr wrap="square" rtlCol="0">
            <a:spAutoFit/>
          </a:bodyPr>
          <a:lstStyle/>
          <a:p>
            <a:pPr algn="r"/>
            <a:r>
              <a:rPr lang="en-US" sz="2000" dirty="0" smtClean="0"/>
              <a:t>Jennifer Edgoose, MD, MPH</a:t>
            </a:r>
          </a:p>
          <a:p>
            <a:pPr algn="r"/>
            <a:r>
              <a:rPr lang="en-US" sz="2000" dirty="0" smtClean="0"/>
              <a:t>September 24,2016</a:t>
            </a:r>
          </a:p>
        </p:txBody>
      </p:sp>
      <p:pic>
        <p:nvPicPr>
          <p:cNvPr id="5" name="Picture 5" descr="Inline imag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064" y="5424242"/>
            <a:ext cx="2960885" cy="102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85800" y="483033"/>
            <a:ext cx="7772399" cy="461665"/>
          </a:xfrm>
          <a:prstGeom prst="rect">
            <a:avLst/>
          </a:prstGeom>
        </p:spPr>
        <p:txBody>
          <a:bodyPr wrap="square">
            <a:spAutoFit/>
          </a:bodyPr>
          <a:lstStyle/>
          <a:p>
            <a:pPr algn="ctr"/>
            <a:r>
              <a:rPr lang="en-US" sz="2400" dirty="0" smtClean="0"/>
              <a:t>The 37</a:t>
            </a:r>
            <a:r>
              <a:rPr lang="en-US" sz="2400" baseline="30000" dirty="0" smtClean="0"/>
              <a:t>th</a:t>
            </a:r>
            <a:r>
              <a:rPr lang="en-US" sz="2400" dirty="0" smtClean="0"/>
              <a:t> Forum for Behavioral Science in Family Medicine</a:t>
            </a:r>
          </a:p>
        </p:txBody>
      </p:sp>
    </p:spTree>
    <p:extLst>
      <p:ext uri="{BB962C8B-B14F-4D97-AF65-F5344CB8AC3E}">
        <p14:creationId xmlns:p14="http://schemas.microsoft.com/office/powerpoint/2010/main" val="23867985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21239" y="2691940"/>
            <a:ext cx="4620381" cy="3509978"/>
          </a:xfrm>
        </p:spPr>
        <p:txBody>
          <a:bodyPr>
            <a:noAutofit/>
          </a:bodyPr>
          <a:lstStyle/>
          <a:p>
            <a:r>
              <a:rPr lang="en-US" sz="4400" dirty="0" smtClean="0"/>
              <a:t>Addressing inequities in health care is an absolute imperative.</a:t>
            </a:r>
            <a:endParaRPr lang="en-US" sz="4400" dirty="0"/>
          </a:p>
        </p:txBody>
      </p:sp>
      <p:pic>
        <p:nvPicPr>
          <p:cNvPr id="9" name="Picture 8"/>
          <p:cNvPicPr>
            <a:picLocks noChangeAspect="1"/>
          </p:cNvPicPr>
          <p:nvPr/>
        </p:nvPicPr>
        <p:blipFill>
          <a:blip r:embed="rId2"/>
          <a:stretch>
            <a:fillRect/>
          </a:stretch>
        </p:blipFill>
        <p:spPr>
          <a:xfrm>
            <a:off x="369225" y="333733"/>
            <a:ext cx="3440525" cy="4280013"/>
          </a:xfrm>
          <a:prstGeom prst="rect">
            <a:avLst/>
          </a:prstGeom>
        </p:spPr>
      </p:pic>
      <p:pic>
        <p:nvPicPr>
          <p:cNvPr id="10" name="Picture 9" descr="Screen Shot 2016-09-17 at 6.55.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1239" y="333733"/>
            <a:ext cx="4778472" cy="2358207"/>
          </a:xfrm>
          <a:prstGeom prst="rect">
            <a:avLst/>
          </a:prstGeom>
        </p:spPr>
      </p:pic>
    </p:spTree>
    <p:extLst>
      <p:ext uri="{BB962C8B-B14F-4D97-AF65-F5344CB8AC3E}">
        <p14:creationId xmlns:p14="http://schemas.microsoft.com/office/powerpoint/2010/main" val="31757399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p:nvPr>
        </p:nvSpPr>
        <p:spPr>
          <a:xfrm>
            <a:off x="392905" y="113714"/>
            <a:ext cx="8559105" cy="1414836"/>
          </a:xfrm>
        </p:spPr>
        <p:txBody>
          <a:bodyPr>
            <a:noAutofit/>
          </a:bodyPr>
          <a:lstStyle/>
          <a:p>
            <a:pPr algn="ctr" defTabSz="914353">
              <a:defRPr/>
            </a:pPr>
            <a:r>
              <a:rPr lang="en-US" sz="4400" b="0" dirty="0" smtClean="0">
                <a:solidFill>
                  <a:srgbClr val="FFFFFF"/>
                </a:solidFill>
              </a:rPr>
              <a:t>The U.S. population will be minority white by 2044.</a:t>
            </a:r>
            <a:endParaRPr sz="4400" b="0" dirty="0">
              <a:solidFill>
                <a:srgbClr val="FFFFFF"/>
              </a:solidFill>
            </a:endParaRPr>
          </a:p>
        </p:txBody>
      </p:sp>
      <p:pic>
        <p:nvPicPr>
          <p:cNvPr id="40963" name="Picture 3" descr="Screen Shot 2016-08-13 at 3.24.11 PM.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939" y="1644880"/>
            <a:ext cx="8089729" cy="508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Screen Shot 2016-08-13 at 3.31.20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6993" y="5948055"/>
            <a:ext cx="2558355" cy="70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Placeholder 5"/>
          <p:cNvSpPr>
            <a:spLocks noGrp="1"/>
          </p:cNvSpPr>
          <p:nvPr>
            <p:ph type="body" sz="half" idx="2"/>
          </p:nvPr>
        </p:nvSpPr>
        <p:spPr>
          <a:xfrm>
            <a:off x="6408000" y="1651268"/>
            <a:ext cx="2328668" cy="1342313"/>
          </a:xfrm>
        </p:spPr>
        <p:style>
          <a:lnRef idx="1">
            <a:schemeClr val="accent6"/>
          </a:lnRef>
          <a:fillRef idx="3">
            <a:schemeClr val="accent6"/>
          </a:fillRef>
          <a:effectRef idx="2">
            <a:schemeClr val="accent6"/>
          </a:effectRef>
          <a:fontRef idx="minor">
            <a:schemeClr val="lt1"/>
          </a:fontRef>
        </p:style>
        <p:txBody>
          <a:bodyPr>
            <a:noAutofit/>
          </a:bodyPr>
          <a:lstStyle/>
          <a:p>
            <a:pPr eaLnBrk="1" hangingPunct="1"/>
            <a:r>
              <a:rPr lang="en-US" sz="2400" dirty="0">
                <a:solidFill>
                  <a:srgbClr val="FF0000"/>
                </a:solidFill>
                <a:latin typeface="Franklin Gothic Book" charset="0"/>
                <a:ea typeface="ＭＳ Ｐゴシック" charset="0"/>
                <a:cs typeface="ＭＳ Ｐゴシック" charset="0"/>
              </a:rPr>
              <a:t>	</a:t>
            </a:r>
            <a:r>
              <a:rPr lang="en-US" sz="2400" b="1" u="sng" dirty="0" smtClean="0">
                <a:solidFill>
                  <a:schemeClr val="bg1"/>
                </a:solidFill>
                <a:latin typeface="Franklin Gothic Book" charset="0"/>
                <a:ea typeface="ＭＳ Ｐゴシック" charset="0"/>
                <a:cs typeface="ＭＳ Ｐゴシック" charset="0"/>
              </a:rPr>
              <a:t>% WHITE</a:t>
            </a:r>
          </a:p>
          <a:p>
            <a:pPr eaLnBrk="1" hangingPunct="1"/>
            <a:r>
              <a:rPr lang="en-US" sz="2400" b="1" dirty="0" smtClean="0">
                <a:solidFill>
                  <a:schemeClr val="bg1"/>
                </a:solidFill>
                <a:latin typeface="Franklin Gothic Book" charset="0"/>
                <a:ea typeface="ＭＳ Ｐゴシック" charset="0"/>
                <a:cs typeface="ＭＳ Ｐゴシック" charset="0"/>
              </a:rPr>
              <a:t>2011 	   51%</a:t>
            </a:r>
          </a:p>
          <a:p>
            <a:pPr marL="514350" indent="-514350" eaLnBrk="1" hangingPunct="1">
              <a:buAutoNum type="arabicPlain" startAt="2016"/>
            </a:pPr>
            <a:r>
              <a:rPr lang="en-US" sz="2400" b="1" dirty="0" smtClean="0">
                <a:solidFill>
                  <a:schemeClr val="bg1"/>
                </a:solidFill>
                <a:latin typeface="Franklin Gothic Book" charset="0"/>
                <a:ea typeface="ＭＳ Ｐゴシック" charset="0"/>
                <a:cs typeface="ＭＳ Ｐゴシック" charset="0"/>
              </a:rPr>
              <a:t>      49%</a:t>
            </a:r>
            <a:endParaRPr lang="en-US" sz="2400" b="1" dirty="0">
              <a:solidFill>
                <a:schemeClr val="bg1"/>
              </a:solidFill>
              <a:latin typeface="Franklin Gothic Book" charset="0"/>
              <a:ea typeface="ＭＳ Ｐゴシック" charset="0"/>
              <a:cs typeface="ＭＳ Ｐゴシック" charset="0"/>
            </a:endParaRPr>
          </a:p>
        </p:txBody>
      </p:sp>
    </p:spTree>
    <p:extLst>
      <p:ext uri="{BB962C8B-B14F-4D97-AF65-F5344CB8AC3E}">
        <p14:creationId xmlns:p14="http://schemas.microsoft.com/office/powerpoint/2010/main" val="2570458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962">
                                            <p:bg/>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6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482"/>
            <a:ext cx="2950189" cy="4023947"/>
          </a:xfrm>
        </p:spPr>
        <p:txBody>
          <a:bodyPr anchor="ctr">
            <a:noAutofit/>
          </a:bodyPr>
          <a:lstStyle/>
          <a:p>
            <a:pPr>
              <a:spcBef>
                <a:spcPts val="0"/>
              </a:spcBef>
              <a:defRPr/>
            </a:pPr>
            <a:r>
              <a:rPr lang="ja-JP" altLang="en-US" sz="3200" i="1" dirty="0">
                <a:ea typeface="MS PGothic" charset="0"/>
                <a:cs typeface="MS PGothic" charset="0"/>
                <a:sym typeface="Helvetica Neue" charset="0"/>
              </a:rPr>
              <a:t>“</a:t>
            </a:r>
            <a:r>
              <a:rPr lang="en-US" altLang="ja-JP" sz="3200" i="1" dirty="0">
                <a:sym typeface="Helvetica Neue" charset="0"/>
              </a:rPr>
              <a:t>Of all the forms of inequality, injustice in health care is the most shocking and inhumane.</a:t>
            </a:r>
            <a:r>
              <a:rPr lang="ja-JP" altLang="en-US" sz="3200" i="1" dirty="0">
                <a:ea typeface="MS PGothic" charset="0"/>
                <a:cs typeface="MS PGothic" charset="0"/>
                <a:sym typeface="Helvetica Neue" charset="0"/>
              </a:rPr>
              <a:t>”</a:t>
            </a:r>
            <a:r>
              <a:rPr lang="en-US" altLang="ja-JP" sz="3200" i="1" dirty="0">
                <a:sym typeface="Helvetica Neue" charset="0"/>
              </a:rPr>
              <a:t>  </a:t>
            </a:r>
            <a:endParaRPr lang="en-US" dirty="0"/>
          </a:p>
        </p:txBody>
      </p:sp>
      <p:pic>
        <p:nvPicPr>
          <p:cNvPr id="5"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t="-22839" b="-22839"/>
          <a:stretch>
            <a:fillRect/>
          </a:stretch>
        </p:blipFill>
        <p:spPr bwMode="auto">
          <a:xfrm>
            <a:off x="3407389" y="273050"/>
            <a:ext cx="5111750"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3776247" y="5404226"/>
            <a:ext cx="4742892" cy="707886"/>
          </a:xfrm>
          <a:prstGeom prst="rect">
            <a:avLst/>
          </a:prstGeom>
          <a:noFill/>
        </p:spPr>
        <p:txBody>
          <a:bodyPr wrap="none" rtlCol="0">
            <a:spAutoFit/>
          </a:bodyPr>
          <a:lstStyle/>
          <a:p>
            <a:pPr algn="r"/>
            <a:r>
              <a:rPr lang="en-US" altLang="ja-JP" sz="2000" i="1" dirty="0" smtClean="0">
                <a:sym typeface="Helvetica Neue" charset="0"/>
              </a:rPr>
              <a:t>- </a:t>
            </a:r>
            <a:r>
              <a:rPr lang="en-US" altLang="ja-JP" sz="2000" dirty="0" smtClean="0">
                <a:sym typeface="Helvetica Neue" charset="0"/>
              </a:rPr>
              <a:t>Reverend </a:t>
            </a:r>
            <a:r>
              <a:rPr lang="en-US" altLang="ja-JP" sz="2000" dirty="0">
                <a:sym typeface="Helvetica Neue" charset="0"/>
              </a:rPr>
              <a:t>Martin Luther King, Jr.</a:t>
            </a:r>
            <a:br>
              <a:rPr lang="en-US" altLang="ja-JP" sz="2000" dirty="0">
                <a:sym typeface="Helvetica Neue" charset="0"/>
              </a:rPr>
            </a:br>
            <a:r>
              <a:rPr lang="en-US" altLang="ja-JP" sz="2000" dirty="0">
                <a:sym typeface="Helvetica Neue" charset="0"/>
              </a:rPr>
              <a:t>Medical Committee for Human Rights, 1966</a:t>
            </a:r>
            <a:endParaRPr lang="en-US" sz="2000" dirty="0"/>
          </a:p>
        </p:txBody>
      </p:sp>
    </p:spTree>
    <p:extLst>
      <p:ext uri="{BB962C8B-B14F-4D97-AF65-F5344CB8AC3E}">
        <p14:creationId xmlns:p14="http://schemas.microsoft.com/office/powerpoint/2010/main" val="1969642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climate survey </a:t>
            </a:r>
            <a:r>
              <a:rPr lang="en-US" sz="2400" dirty="0" smtClean="0"/>
              <a:t>(August 2014)</a:t>
            </a:r>
            <a:endParaRPr lang="en-US" sz="2400" dirty="0"/>
          </a:p>
        </p:txBody>
      </p:sp>
      <p:pic>
        <p:nvPicPr>
          <p:cNvPr id="6" name="Picture 5" descr="Screen Shot 2016-09-17 at 8.19.12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88290"/>
            <a:ext cx="9144000" cy="3886553"/>
          </a:xfrm>
          <a:prstGeom prst="rect">
            <a:avLst/>
          </a:prstGeom>
        </p:spPr>
      </p:pic>
      <p:pic>
        <p:nvPicPr>
          <p:cNvPr id="9" name="Picture 8" descr="Screen Shot 2016-09-17 at 8.19.29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988290"/>
            <a:ext cx="9144000" cy="3994016"/>
          </a:xfrm>
          <a:prstGeom prst="rect">
            <a:avLst/>
          </a:prstGeom>
        </p:spPr>
      </p:pic>
    </p:spTree>
    <p:extLst>
      <p:ext uri="{BB962C8B-B14F-4D97-AF65-F5344CB8AC3E}">
        <p14:creationId xmlns:p14="http://schemas.microsoft.com/office/powerpoint/2010/main" val="1388426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33954" y="5030294"/>
            <a:ext cx="6022133" cy="566738"/>
          </a:xfrm>
        </p:spPr>
        <p:txBody>
          <a:bodyPr>
            <a:noAutofit/>
          </a:bodyPr>
          <a:lstStyle/>
          <a:p>
            <a:pPr algn="ctr"/>
            <a:r>
              <a:rPr lang="en-US" sz="2200" i="1" dirty="0" smtClean="0"/>
              <a:t>“Be the change that you wish to see in the world.”</a:t>
            </a:r>
            <a:endParaRPr lang="en-US" sz="2200" i="1" dirty="0"/>
          </a:p>
        </p:txBody>
      </p:sp>
      <p:sp>
        <p:nvSpPr>
          <p:cNvPr id="8" name="Text Placeholder 7"/>
          <p:cNvSpPr>
            <a:spLocks noGrp="1"/>
          </p:cNvSpPr>
          <p:nvPr>
            <p:ph type="body" sz="half" idx="2"/>
          </p:nvPr>
        </p:nvSpPr>
        <p:spPr>
          <a:xfrm>
            <a:off x="1792288" y="5654923"/>
            <a:ext cx="5486400" cy="650977"/>
          </a:xfrm>
        </p:spPr>
        <p:txBody>
          <a:bodyPr/>
          <a:lstStyle/>
          <a:p>
            <a:pPr algn="ctr"/>
            <a:r>
              <a:rPr lang="en-US" dirty="0" smtClean="0"/>
              <a:t>Mahatma Gandhi</a:t>
            </a:r>
            <a:endParaRPr lang="en-US" dirty="0"/>
          </a:p>
        </p:txBody>
      </p:sp>
      <p:sp>
        <p:nvSpPr>
          <p:cNvPr id="11" name="Rectangle 10"/>
          <p:cNvSpPr/>
          <p:nvPr/>
        </p:nvSpPr>
        <p:spPr>
          <a:xfrm>
            <a:off x="7363920" y="683190"/>
            <a:ext cx="323165" cy="4365786"/>
          </a:xfrm>
          <a:prstGeom prst="rect">
            <a:avLst/>
          </a:prstGeom>
        </p:spPr>
        <p:txBody>
          <a:bodyPr vert="vert270" wrap="square">
            <a:spAutoFit/>
          </a:bodyPr>
          <a:lstStyle/>
          <a:p>
            <a:r>
              <a:rPr lang="en-US" sz="900" dirty="0"/>
              <a:t>MARGARET BOURKE WHITE, 1946. TIME LIFE PICTURES/GETTY IMAGES</a:t>
            </a:r>
          </a:p>
        </p:txBody>
      </p:sp>
      <p:sp>
        <p:nvSpPr>
          <p:cNvPr id="13" name="TextBox 12"/>
          <p:cNvSpPr txBox="1"/>
          <p:nvPr/>
        </p:nvSpPr>
        <p:spPr>
          <a:xfrm>
            <a:off x="4790463" y="4239898"/>
            <a:ext cx="2036367" cy="369332"/>
          </a:xfrm>
          <a:prstGeom prst="rect">
            <a:avLst/>
          </a:prstGeom>
          <a:noFill/>
        </p:spPr>
        <p:txBody>
          <a:bodyPr wrap="square" rtlCol="0">
            <a:spAutoFit/>
          </a:bodyPr>
          <a:lstStyle/>
          <a:p>
            <a:r>
              <a:rPr lang="en-US" dirty="0" err="1" smtClean="0">
                <a:solidFill>
                  <a:schemeClr val="bg1"/>
                </a:solidFill>
              </a:rPr>
              <a:t>Dandi</a:t>
            </a:r>
            <a:r>
              <a:rPr lang="en-US" dirty="0" smtClean="0">
                <a:solidFill>
                  <a:schemeClr val="bg1"/>
                </a:solidFill>
              </a:rPr>
              <a:t> Salt March</a:t>
            </a:r>
            <a:endParaRPr lang="en-US" dirty="0">
              <a:solidFill>
                <a:schemeClr val="bg1"/>
              </a:solidFill>
            </a:endParaRPr>
          </a:p>
        </p:txBody>
      </p:sp>
      <p:pic>
        <p:nvPicPr>
          <p:cNvPr id="15" name="Picture Placeholder 14" descr="Screen Shot 2016-09-16 at 4.08.22 AM.png"/>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792288" y="934176"/>
            <a:ext cx="5486400" cy="4114800"/>
          </a:xfrm>
        </p:spPr>
      </p:pic>
      <p:pic>
        <p:nvPicPr>
          <p:cNvPr id="10" name="Picture 9" descr="Screen Shot 2016-09-16 at 4.01.46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2288" y="934176"/>
            <a:ext cx="5571632" cy="4162835"/>
          </a:xfrm>
          <a:prstGeom prst="rect">
            <a:avLst/>
          </a:prstGeom>
        </p:spPr>
      </p:pic>
    </p:spTree>
    <p:extLst>
      <p:ext uri="{BB962C8B-B14F-4D97-AF65-F5344CB8AC3E}">
        <p14:creationId xmlns:p14="http://schemas.microsoft.com/office/powerpoint/2010/main" val="1292423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smtClean="0"/>
              <a:t>Intentionality</a:t>
            </a:r>
            <a:endParaRPr lang="en-US" sz="4400" dirty="0"/>
          </a:p>
        </p:txBody>
      </p:sp>
      <p:pic>
        <p:nvPicPr>
          <p:cNvPr id="5" name="Picture Placeholder 4" descr="Screen Shot 2016-09-17 at 7.32.09 PM.png"/>
          <p:cNvPicPr>
            <a:picLocks noGrp="1" noChangeAspect="1"/>
          </p:cNvPicPr>
          <p:nvPr>
            <p:ph type="pic" idx="1"/>
          </p:nvPr>
        </p:nvPicPr>
        <p:blipFill>
          <a:blip r:embed="rId2" cstate="email">
            <a:extLst>
              <a:ext uri="{28A0092B-C50C-407E-A947-70E740481C1C}">
                <a14:useLocalDpi xmlns:a14="http://schemas.microsoft.com/office/drawing/2010/main"/>
              </a:ext>
            </a:extLst>
          </a:blip>
          <a:srcRect t="-23108" b="-23108"/>
          <a:stretch>
            <a:fillRect/>
          </a:stretch>
        </p:blipFill>
        <p:spPr>
          <a:xfrm>
            <a:off x="1792288" y="903466"/>
            <a:ext cx="5486400" cy="4114800"/>
          </a:xfrm>
        </p:spPr>
      </p:pic>
    </p:spTree>
    <p:extLst>
      <p:ext uri="{BB962C8B-B14F-4D97-AF65-F5344CB8AC3E}">
        <p14:creationId xmlns:p14="http://schemas.microsoft.com/office/powerpoint/2010/main" val="36745354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682637"/>
            <a:ext cx="7772400" cy="1183257"/>
          </a:xfrm>
        </p:spPr>
        <p:txBody>
          <a:bodyPr/>
          <a:lstStyle/>
          <a:p>
            <a:pPr algn="ctr"/>
            <a:r>
              <a:rPr lang="en-US" dirty="0" smtClean="0"/>
              <a:t>Courage</a:t>
            </a:r>
            <a:endParaRPr lang="en-US" dirty="0"/>
          </a:p>
        </p:txBody>
      </p:sp>
      <p:pic>
        <p:nvPicPr>
          <p:cNvPr id="5" name="Picture 4" descr="Screen Shot 2016-09-18 at 9.40.33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28632" y="793889"/>
            <a:ext cx="4586701" cy="3750062"/>
          </a:xfrm>
          <a:prstGeom prst="rect">
            <a:avLst/>
          </a:prstGeom>
        </p:spPr>
      </p:pic>
    </p:spTree>
    <p:extLst>
      <p:ext uri="{BB962C8B-B14F-4D97-AF65-F5344CB8AC3E}">
        <p14:creationId xmlns:p14="http://schemas.microsoft.com/office/powerpoint/2010/main" val="31121717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735775974"/>
              </p:ext>
            </p:extLst>
          </p:nvPr>
        </p:nvGraphicFramePr>
        <p:xfrm>
          <a:off x="0" y="829733"/>
          <a:ext cx="9144000" cy="5350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Screen Shot 2016-09-17 at 9.02.03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3600" y="2059639"/>
            <a:ext cx="2988478" cy="3088095"/>
          </a:xfrm>
          <a:prstGeom prst="rect">
            <a:avLst/>
          </a:prstGeom>
        </p:spPr>
      </p:pic>
      <p:pic>
        <p:nvPicPr>
          <p:cNvPr id="2" name="Picture 1" descr="Screen Shot 2016-09-21 at 12.32.28 AM.png"/>
          <p:cNvPicPr>
            <a:picLocks noChangeAspect="1"/>
          </p:cNvPicPr>
          <p:nvPr/>
        </p:nvPicPr>
        <p:blipFill rotWithShape="1">
          <a:blip r:embed="rId8" cstate="email">
            <a:extLst>
              <a:ext uri="{28A0092B-C50C-407E-A947-70E740481C1C}">
                <a14:useLocalDpi xmlns:a14="http://schemas.microsoft.com/office/drawing/2010/main"/>
              </a:ext>
            </a:extLst>
          </a:blip>
          <a:srcRect r="-354"/>
          <a:stretch/>
        </p:blipFill>
        <p:spPr>
          <a:xfrm>
            <a:off x="4334931" y="2201333"/>
            <a:ext cx="4318923" cy="2438400"/>
          </a:xfrm>
          <a:prstGeom prst="rect">
            <a:avLst/>
          </a:prstGeom>
        </p:spPr>
      </p:pic>
    </p:spTree>
    <p:extLst>
      <p:ext uri="{BB962C8B-B14F-4D97-AF65-F5344CB8AC3E}">
        <p14:creationId xmlns:p14="http://schemas.microsoft.com/office/powerpoint/2010/main" val="2567501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17 at 9.15.34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141" y="1571854"/>
            <a:ext cx="7942707" cy="5121102"/>
          </a:xfrm>
          <a:prstGeom prst="rect">
            <a:avLst/>
          </a:prstGeom>
        </p:spPr>
      </p:pic>
      <p:sp>
        <p:nvSpPr>
          <p:cNvPr id="5" name="Title 4"/>
          <p:cNvSpPr>
            <a:spLocks noGrp="1"/>
          </p:cNvSpPr>
          <p:nvPr>
            <p:ph type="title"/>
          </p:nvPr>
        </p:nvSpPr>
        <p:spPr>
          <a:xfrm>
            <a:off x="457200" y="0"/>
            <a:ext cx="8229600" cy="924221"/>
          </a:xfrm>
        </p:spPr>
        <p:txBody>
          <a:bodyPr>
            <a:normAutofit/>
          </a:bodyPr>
          <a:lstStyle/>
          <a:p>
            <a:r>
              <a:rPr lang="en-US" dirty="0" smtClean="0"/>
              <a:t>Finding your why: </a:t>
            </a:r>
            <a:endParaRPr lang="en-US" sz="3600" dirty="0"/>
          </a:p>
        </p:txBody>
      </p:sp>
      <p:sp>
        <p:nvSpPr>
          <p:cNvPr id="2" name="TextBox 1"/>
          <p:cNvSpPr txBox="1"/>
          <p:nvPr/>
        </p:nvSpPr>
        <p:spPr>
          <a:xfrm>
            <a:off x="354566" y="924221"/>
            <a:ext cx="6098095" cy="461665"/>
          </a:xfrm>
          <a:prstGeom prst="rect">
            <a:avLst/>
          </a:prstGeom>
          <a:noFill/>
        </p:spPr>
        <p:txBody>
          <a:bodyPr wrap="square" rtlCol="0">
            <a:spAutoFit/>
          </a:bodyPr>
          <a:lstStyle/>
          <a:p>
            <a:r>
              <a:rPr lang="en-US" sz="2400" dirty="0" smtClean="0"/>
              <a:t>An </a:t>
            </a:r>
            <a:r>
              <a:rPr lang="en-US" sz="2400" dirty="0"/>
              <a:t>email Friday, March 21, </a:t>
            </a:r>
            <a:r>
              <a:rPr lang="en-US" sz="2400" dirty="0" smtClean="0"/>
              <a:t>2014 12:01pm </a:t>
            </a:r>
            <a:r>
              <a:rPr lang="is-IS" sz="2400" dirty="0" smtClean="0"/>
              <a:t>…</a:t>
            </a:r>
            <a:endParaRPr lang="en-US" sz="2400" dirty="0"/>
          </a:p>
        </p:txBody>
      </p:sp>
      <p:sp>
        <p:nvSpPr>
          <p:cNvPr id="9" name="TextBox 8"/>
          <p:cNvSpPr txBox="1"/>
          <p:nvPr/>
        </p:nvSpPr>
        <p:spPr>
          <a:xfrm>
            <a:off x="590141" y="3129954"/>
            <a:ext cx="7942707"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t>From:</a:t>
            </a:r>
            <a:r>
              <a:rPr lang="en-US" sz="1600" dirty="0"/>
              <a:t> Vincent Amy J [</a:t>
            </a:r>
            <a:r>
              <a:rPr lang="en-US" sz="1600" dirty="0" err="1"/>
              <a:t>mailto:Amy.Vincent@fammed.wisc.edu</a:t>
            </a:r>
            <a:r>
              <a:rPr lang="en-US" sz="1600" dirty="0"/>
              <a:t>] </a:t>
            </a:r>
            <a:br>
              <a:rPr lang="en-US" sz="1600" dirty="0"/>
            </a:br>
            <a:r>
              <a:rPr lang="en-US" sz="1600" b="1" dirty="0"/>
              <a:t>Sent:</a:t>
            </a:r>
            <a:r>
              <a:rPr lang="en-US" sz="1600" dirty="0"/>
              <a:t> Friday, March 21, 2014 12:01 PM</a:t>
            </a:r>
            <a:br>
              <a:rPr lang="en-US" sz="1600" dirty="0"/>
            </a:br>
            <a:r>
              <a:rPr lang="en-US" sz="1600" b="1" dirty="0"/>
              <a:t>To:</a:t>
            </a:r>
            <a:r>
              <a:rPr lang="en-US" sz="1600" dirty="0"/>
              <a:t> </a:t>
            </a:r>
            <a:r>
              <a:rPr lang="en-US" sz="1600" dirty="0" err="1"/>
              <a:t>all.alumnihall</a:t>
            </a:r>
            <a:r>
              <a:rPr lang="en-US" sz="1600" dirty="0"/>
              <a:t>; </a:t>
            </a:r>
            <a:r>
              <a:rPr lang="en-US" sz="1600" dirty="0" err="1"/>
              <a:t>mad.fac</a:t>
            </a:r>
            <a:r>
              <a:rPr lang="en-US" sz="1600" dirty="0"/>
              <a:t>; </a:t>
            </a:r>
            <a:r>
              <a:rPr lang="en-US" sz="1600" dirty="0" err="1"/>
              <a:t>mad.res</a:t>
            </a:r>
            <a:r>
              <a:rPr lang="en-US" sz="1600" dirty="0"/>
              <a:t/>
            </a:r>
            <a:br>
              <a:rPr lang="en-US" sz="1600" dirty="0"/>
            </a:br>
            <a:r>
              <a:rPr lang="en-US" sz="1600" b="1" dirty="0" smtClean="0"/>
              <a:t>Subject</a:t>
            </a:r>
            <a:r>
              <a:rPr lang="en-US" sz="1600" b="1" dirty="0"/>
              <a:t>:</a:t>
            </a:r>
            <a:r>
              <a:rPr lang="en-US" sz="1600" dirty="0"/>
              <a:t> [</a:t>
            </a:r>
            <a:r>
              <a:rPr lang="en-US" sz="1600" dirty="0" err="1"/>
              <a:t>mad.fac</a:t>
            </a:r>
            <a:r>
              <a:rPr lang="en-US" sz="1600" dirty="0"/>
              <a:t>] Madison and Baraboo Class of 2017</a:t>
            </a:r>
          </a:p>
          <a:p>
            <a:r>
              <a:rPr lang="en-US" sz="1600" dirty="0"/>
              <a:t> </a:t>
            </a:r>
          </a:p>
          <a:p>
            <a:r>
              <a:rPr lang="en-US" sz="1600" dirty="0"/>
              <a:t>Greetings,</a:t>
            </a:r>
          </a:p>
          <a:p>
            <a:r>
              <a:rPr lang="en-US" sz="1600" dirty="0"/>
              <a:t> </a:t>
            </a:r>
            <a:r>
              <a:rPr lang="en-US" sz="1600" dirty="0" smtClean="0"/>
              <a:t>We </a:t>
            </a:r>
            <a:r>
              <a:rPr lang="en-US" sz="1600" dirty="0"/>
              <a:t>now have names of the Madison and Baraboo class of 2017 finalized (listed below)!  Please see the attached poster for their pictures and medical schools</a:t>
            </a:r>
            <a:r>
              <a:rPr lang="en-US" sz="1600" dirty="0" smtClean="0"/>
              <a:t>.</a:t>
            </a:r>
            <a:endParaRPr lang="en-US" sz="1600" dirty="0"/>
          </a:p>
        </p:txBody>
      </p:sp>
      <p:pic>
        <p:nvPicPr>
          <p:cNvPr id="7" name="Content Placeholder 6" descr="Screen Shot 2016-09-16 at 4.22.28 AM.png"/>
          <p:cNvPicPr>
            <a:picLocks noGrp="1" noChangeAspect="1"/>
          </p:cNvPicPr>
          <p:nvPr>
            <p:ph idx="1"/>
          </p:nvPr>
        </p:nvPicPr>
        <p:blipFill>
          <a:blip r:embed="rId3" cstate="email">
            <a:extLst>
              <a:ext uri="{28A0092B-C50C-407E-A947-70E740481C1C}">
                <a14:useLocalDpi xmlns:a14="http://schemas.microsoft.com/office/drawing/2010/main"/>
              </a:ext>
            </a:extLst>
          </a:blip>
          <a:srcRect l="-8141" r="-8141"/>
          <a:stretch>
            <a:fillRect/>
          </a:stretch>
        </p:blipFill>
        <p:spPr>
          <a:xfrm>
            <a:off x="-205267" y="1541109"/>
            <a:ext cx="9439071" cy="5191125"/>
          </a:xfrm>
        </p:spPr>
      </p:pic>
      <p:pic>
        <p:nvPicPr>
          <p:cNvPr id="11" name="Picture 10" descr="Screen Shot 2016-09-18 at 11.07.58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41108"/>
            <a:ext cx="9144000" cy="5316891"/>
          </a:xfrm>
          <a:prstGeom prst="rect">
            <a:avLst/>
          </a:prstGeom>
        </p:spPr>
      </p:pic>
    </p:spTree>
    <p:extLst>
      <p:ext uri="{BB962C8B-B14F-4D97-AF65-F5344CB8AC3E}">
        <p14:creationId xmlns:p14="http://schemas.microsoft.com/office/powerpoint/2010/main" val="1869907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Privilege Conference</a:t>
            </a:r>
            <a:endParaRPr lang="en-US" dirty="0"/>
          </a:p>
        </p:txBody>
      </p:sp>
      <p:pic>
        <p:nvPicPr>
          <p:cNvPr id="4" name="Content Placeholder 3" descr="Screen Shot 2016-09-16 at 5.01.03 AM.png"/>
          <p:cNvPicPr>
            <a:picLocks noGrp="1" noChangeAspect="1"/>
          </p:cNvPicPr>
          <p:nvPr>
            <p:ph idx="1"/>
          </p:nvPr>
        </p:nvPicPr>
        <p:blipFill>
          <a:blip r:embed="rId3" cstate="email">
            <a:extLst>
              <a:ext uri="{28A0092B-C50C-407E-A947-70E740481C1C}">
                <a14:useLocalDpi xmlns:a14="http://schemas.microsoft.com/office/drawing/2010/main"/>
              </a:ext>
            </a:extLst>
          </a:blip>
          <a:srcRect l="-70959" r="-70959"/>
          <a:stretch>
            <a:fillRect/>
          </a:stretch>
        </p:blipFill>
        <p:spPr>
          <a:xfrm>
            <a:off x="457200" y="1417638"/>
            <a:ext cx="8229600" cy="4525963"/>
          </a:xfrm>
        </p:spPr>
      </p:pic>
      <p:sp>
        <p:nvSpPr>
          <p:cNvPr id="5" name="TextBox 4"/>
          <p:cNvSpPr txBox="1"/>
          <p:nvPr/>
        </p:nvSpPr>
        <p:spPr>
          <a:xfrm>
            <a:off x="1835714" y="1600200"/>
            <a:ext cx="800219" cy="4825539"/>
          </a:xfrm>
          <a:prstGeom prst="rect">
            <a:avLst/>
          </a:prstGeom>
          <a:noFill/>
        </p:spPr>
        <p:txBody>
          <a:bodyPr vert="wordArtVert" wrap="square" rtlCol="0">
            <a:spAutoFit/>
          </a:bodyPr>
          <a:lstStyle/>
          <a:p>
            <a:r>
              <a:rPr lang="en-US" sz="2000" dirty="0" smtClean="0">
                <a:latin typeface="Arial Black"/>
                <a:cs typeface="Arial Black"/>
              </a:rPr>
              <a:t>WHITE ANTI-RACIST CAUCUS</a:t>
            </a:r>
            <a:endParaRPr lang="en-US" sz="2000" dirty="0">
              <a:latin typeface="Arial Black"/>
              <a:cs typeface="Arial Black"/>
            </a:endParaRPr>
          </a:p>
        </p:txBody>
      </p:sp>
      <p:sp>
        <p:nvSpPr>
          <p:cNvPr id="6" name="TextBox 5"/>
          <p:cNvSpPr txBox="1"/>
          <p:nvPr/>
        </p:nvSpPr>
        <p:spPr>
          <a:xfrm>
            <a:off x="6499551" y="1600200"/>
            <a:ext cx="800219" cy="4825539"/>
          </a:xfrm>
          <a:prstGeom prst="rect">
            <a:avLst/>
          </a:prstGeom>
          <a:noFill/>
        </p:spPr>
        <p:txBody>
          <a:bodyPr vert="wordArtVert" wrap="square" rtlCol="0">
            <a:spAutoFit/>
          </a:bodyPr>
          <a:lstStyle/>
          <a:p>
            <a:r>
              <a:rPr lang="en-US" sz="2000" b="1" dirty="0" smtClean="0">
                <a:latin typeface="Arial Black"/>
                <a:cs typeface="Arial Black"/>
              </a:rPr>
              <a:t>PEOPLE OF COLOR/ INDIGENOUS CAUCUS</a:t>
            </a:r>
            <a:endParaRPr lang="en-US" sz="2000" b="1" dirty="0">
              <a:latin typeface="Arial Black"/>
              <a:cs typeface="Arial Black"/>
            </a:endParaRPr>
          </a:p>
        </p:txBody>
      </p:sp>
      <p:sp>
        <p:nvSpPr>
          <p:cNvPr id="7" name="TextBox 6"/>
          <p:cNvSpPr txBox="1"/>
          <p:nvPr/>
        </p:nvSpPr>
        <p:spPr>
          <a:xfrm>
            <a:off x="1835714" y="6226825"/>
            <a:ext cx="5464056" cy="400110"/>
          </a:xfrm>
          <a:prstGeom prst="rect">
            <a:avLst/>
          </a:prstGeom>
          <a:noFill/>
        </p:spPr>
        <p:txBody>
          <a:bodyPr wrap="none" rtlCol="0">
            <a:spAutoFit/>
          </a:bodyPr>
          <a:lstStyle/>
          <a:p>
            <a:r>
              <a:rPr lang="en-US" sz="2000" dirty="0" smtClean="0">
                <a:latin typeface="Arial Black"/>
                <a:cs typeface="Arial Black"/>
              </a:rPr>
              <a:t>BI-RACIAL/MIXED HERITAGE CAUCUS</a:t>
            </a:r>
            <a:endParaRPr lang="en-US" sz="2000" dirty="0">
              <a:latin typeface="Arial Black"/>
              <a:cs typeface="Arial Black"/>
            </a:endParaRPr>
          </a:p>
        </p:txBody>
      </p:sp>
    </p:spTree>
    <p:extLst>
      <p:ext uri="{BB962C8B-B14F-4D97-AF65-F5344CB8AC3E}">
        <p14:creationId xmlns:p14="http://schemas.microsoft.com/office/powerpoint/2010/main" val="2488354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7"/>
            <a:ext cx="8229600" cy="6201401"/>
          </a:xfrm>
        </p:spPr>
        <p:txBody>
          <a:bodyPr/>
          <a:lstStyle/>
          <a:p>
            <a:r>
              <a:rPr lang="en-US" dirty="0" smtClean="0"/>
              <a:t>I have no disclosures</a:t>
            </a:r>
            <a:endParaRPr lang="en-US" dirty="0"/>
          </a:p>
        </p:txBody>
      </p:sp>
    </p:spTree>
    <p:extLst>
      <p:ext uri="{BB962C8B-B14F-4D97-AF65-F5344CB8AC3E}">
        <p14:creationId xmlns:p14="http://schemas.microsoft.com/office/powerpoint/2010/main" val="22258812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16 at 5.15.09 AM.pn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440067" y="1122357"/>
            <a:ext cx="8229600" cy="4525963"/>
          </a:xfrm>
        </p:spPr>
      </p:pic>
      <p:pic>
        <p:nvPicPr>
          <p:cNvPr id="5" name="Picture 4" descr="Screen Shot 2016-09-16 at 5.16.12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512" y="1432650"/>
            <a:ext cx="8622081" cy="3326420"/>
          </a:xfrm>
          <a:prstGeom prst="rect">
            <a:avLst/>
          </a:prstGeom>
        </p:spPr>
      </p:pic>
      <p:pic>
        <p:nvPicPr>
          <p:cNvPr id="6" name="Picture 5" descr="Screen Shot 2016-09-16 at 5.21.53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1523" y="538762"/>
            <a:ext cx="8444760" cy="5875079"/>
          </a:xfrm>
          <a:prstGeom prst="rect">
            <a:avLst/>
          </a:prstGeom>
        </p:spPr>
      </p:pic>
      <p:pic>
        <p:nvPicPr>
          <p:cNvPr id="7" name="Picture 6" descr="Screen Shot 2016-09-16 at 5.22.07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523" y="558058"/>
            <a:ext cx="2979894" cy="1128598"/>
          </a:xfrm>
          <a:prstGeom prst="rect">
            <a:avLst/>
          </a:prstGeom>
        </p:spPr>
      </p:pic>
    </p:spTree>
    <p:extLst>
      <p:ext uri="{BB962C8B-B14F-4D97-AF65-F5344CB8AC3E}">
        <p14:creationId xmlns:p14="http://schemas.microsoft.com/office/powerpoint/2010/main" val="3797896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6 at 5.29.5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2486" y="857251"/>
            <a:ext cx="8347359" cy="5673804"/>
          </a:xfrm>
          <a:prstGeom prst="rect">
            <a:avLst/>
          </a:prstGeom>
        </p:spPr>
      </p:pic>
      <p:pic>
        <p:nvPicPr>
          <p:cNvPr id="3" name="Picture 2" descr="Screen Shot 2016-09-16 at 5.29.21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4142" y="857250"/>
            <a:ext cx="3492500" cy="596900"/>
          </a:xfrm>
          <a:prstGeom prst="rect">
            <a:avLst/>
          </a:prstGeom>
        </p:spPr>
      </p:pic>
      <p:pic>
        <p:nvPicPr>
          <p:cNvPr id="4" name="Picture 3" descr="Screen Shot 2016-09-16 at 5.33.06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8700" y="3060700"/>
            <a:ext cx="3035300" cy="3797300"/>
          </a:xfrm>
          <a:prstGeom prst="rect">
            <a:avLst/>
          </a:prstGeom>
        </p:spPr>
      </p:pic>
      <p:pic>
        <p:nvPicPr>
          <p:cNvPr id="5" name="Picture 4" descr="Screen Shot 2016-09-16 at 5.33.34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1640" y="1874147"/>
            <a:ext cx="5827060" cy="2892012"/>
          </a:xfrm>
          <a:prstGeom prst="rect">
            <a:avLst/>
          </a:prstGeom>
        </p:spPr>
      </p:pic>
    </p:spTree>
    <p:extLst>
      <p:ext uri="{BB962C8B-B14F-4D97-AF65-F5344CB8AC3E}">
        <p14:creationId xmlns:p14="http://schemas.microsoft.com/office/powerpoint/2010/main" val="2318481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Bringing it all together</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95522439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2"/>
          <p:cNvGraphicFramePr>
            <a:graphicFrameLocks/>
          </p:cNvGraphicFramePr>
          <p:nvPr>
            <p:extLst>
              <p:ext uri="{D42A27DB-BD31-4B8C-83A1-F6EECF244321}">
                <p14:modId xmlns:p14="http://schemas.microsoft.com/office/powerpoint/2010/main" val="2415212176"/>
              </p:ext>
            </p:extLst>
          </p:nvPr>
        </p:nvGraphicFramePr>
        <p:xfrm>
          <a:off x="609600" y="17526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0415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strVal val="ppt_w*0.70"/>
                                          </p:val>
                                        </p:tav>
                                      </p:tavLst>
                                    </p:anim>
                                    <p:anim calcmode="lin" valueType="num">
                                      <p:cBhvr>
                                        <p:cTn id="7" dur="1000"/>
                                        <p:tgtEl>
                                          <p:spTgt spid="3"/>
                                        </p:tgtEl>
                                        <p:attrNameLst>
                                          <p:attrName>ppt_h</p:attrName>
                                        </p:attrNameLst>
                                      </p:cBhvr>
                                      <p:tavLst>
                                        <p:tav tm="0">
                                          <p:val>
                                            <p:strVal val="ppt_h"/>
                                          </p:val>
                                        </p:tav>
                                        <p:tav tm="100000">
                                          <p:val>
                                            <p:strVal val="ppt_h"/>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6"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17 at 8.01.49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extBox 4"/>
          <p:cNvSpPr txBox="1"/>
          <p:nvPr/>
        </p:nvSpPr>
        <p:spPr>
          <a:xfrm>
            <a:off x="5708321" y="4363468"/>
            <a:ext cx="2879307" cy="2123658"/>
          </a:xfrm>
          <a:prstGeom prst="rect">
            <a:avLst/>
          </a:prstGeom>
          <a:noFill/>
        </p:spPr>
        <p:txBody>
          <a:bodyPr wrap="square" rtlCol="0">
            <a:spAutoFit/>
          </a:bodyPr>
          <a:lstStyle/>
          <a:p>
            <a:pPr algn="r"/>
            <a:r>
              <a:rPr lang="en-US" sz="4400" dirty="0" smtClean="0"/>
              <a:t>A path toward equity</a:t>
            </a:r>
            <a:endParaRPr lang="en-US" sz="4400" dirty="0"/>
          </a:p>
        </p:txBody>
      </p:sp>
    </p:spTree>
    <p:extLst>
      <p:ext uri="{BB962C8B-B14F-4D97-AF65-F5344CB8AC3E}">
        <p14:creationId xmlns:p14="http://schemas.microsoft.com/office/powerpoint/2010/main" val="15569055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97" y="4438378"/>
            <a:ext cx="5404392" cy="1626997"/>
          </a:xfrm>
        </p:spPr>
        <p:txBody>
          <a:bodyPr>
            <a:normAutofit fontScale="90000"/>
          </a:bodyPr>
          <a:lstStyle/>
          <a:p>
            <a:r>
              <a:rPr lang="en-US" dirty="0"/>
              <a:t>Transforming a statewide </a:t>
            </a:r>
            <a:r>
              <a:rPr lang="en-US" dirty="0" smtClean="0"/>
              <a:t>department</a:t>
            </a:r>
            <a:endParaRPr lang="en-US" dirty="0"/>
          </a:p>
        </p:txBody>
      </p:sp>
      <p:sp>
        <p:nvSpPr>
          <p:cNvPr id="3" name="Text Placeholder 2"/>
          <p:cNvSpPr>
            <a:spLocks noGrp="1"/>
          </p:cNvSpPr>
          <p:nvPr>
            <p:ph type="body" idx="1"/>
          </p:nvPr>
        </p:nvSpPr>
        <p:spPr>
          <a:xfrm>
            <a:off x="525997" y="3377043"/>
            <a:ext cx="5132090" cy="1061335"/>
          </a:xfrm>
        </p:spPr>
        <p:txBody>
          <a:bodyPr>
            <a:normAutofit/>
          </a:bodyPr>
          <a:lstStyle/>
          <a:p>
            <a:r>
              <a:rPr lang="en-US" sz="2800" dirty="0" smtClean="0"/>
              <a:t>The 2020 Initiative</a:t>
            </a:r>
            <a:endParaRPr lang="en-US" sz="2800" dirty="0"/>
          </a:p>
        </p:txBody>
      </p:sp>
      <p:pic>
        <p:nvPicPr>
          <p:cNvPr id="5" name="Picture 4" descr="Screen Shot 2016-09-18 at 1.44.07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8266" y="2947116"/>
            <a:ext cx="2840567" cy="2277943"/>
          </a:xfrm>
          <a:prstGeom prst="rect">
            <a:avLst/>
          </a:prstGeom>
        </p:spPr>
      </p:pic>
      <p:pic>
        <p:nvPicPr>
          <p:cNvPr id="6" name="Picture 5" descr="Screen Shot 2016-09-18 at 1.44.33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2033" y="294681"/>
            <a:ext cx="2336800" cy="2351405"/>
          </a:xfrm>
          <a:prstGeom prst="rect">
            <a:avLst/>
          </a:prstGeom>
        </p:spPr>
      </p:pic>
      <p:pic>
        <p:nvPicPr>
          <p:cNvPr id="7" name="Picture 6" descr="Screen Shot 2016-09-18 at 1.41.4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6070" y="294681"/>
            <a:ext cx="2712196" cy="2385425"/>
          </a:xfrm>
          <a:prstGeom prst="rect">
            <a:avLst/>
          </a:prstGeom>
        </p:spPr>
      </p:pic>
      <p:pic>
        <p:nvPicPr>
          <p:cNvPr id="8" name="Picture 7" descr="Screen Shot 2016-09-18 at 1.45.23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9450" y="294681"/>
            <a:ext cx="2321456" cy="2486897"/>
          </a:xfrm>
          <a:prstGeom prst="rect">
            <a:avLst/>
          </a:prstGeom>
        </p:spPr>
      </p:pic>
    </p:spTree>
    <p:extLst>
      <p:ext uri="{BB962C8B-B14F-4D97-AF65-F5344CB8AC3E}">
        <p14:creationId xmlns:p14="http://schemas.microsoft.com/office/powerpoint/2010/main" val="28652439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65764" y="274638"/>
            <a:ext cx="3821036" cy="2161380"/>
          </a:xfrm>
        </p:spPr>
        <p:txBody>
          <a:bodyPr>
            <a:normAutofit/>
          </a:bodyPr>
          <a:lstStyle/>
          <a:p>
            <a:pPr algn="l"/>
            <a:r>
              <a:rPr lang="en-US" dirty="0"/>
              <a:t>S</a:t>
            </a:r>
            <a:r>
              <a:rPr lang="en-US" dirty="0" smtClean="0"/>
              <a:t>trategic components</a:t>
            </a:r>
            <a:endParaRPr lang="en-US" dirty="0"/>
          </a:p>
        </p:txBody>
      </p:sp>
      <p:sp>
        <p:nvSpPr>
          <p:cNvPr id="5" name="Content Placeholder 4"/>
          <p:cNvSpPr>
            <a:spLocks noGrp="1"/>
          </p:cNvSpPr>
          <p:nvPr>
            <p:ph idx="1"/>
          </p:nvPr>
        </p:nvSpPr>
        <p:spPr>
          <a:xfrm>
            <a:off x="258737" y="2754257"/>
            <a:ext cx="8428063" cy="4033194"/>
          </a:xfrm>
        </p:spPr>
        <p:txBody>
          <a:bodyPr>
            <a:normAutofit lnSpcReduction="10000"/>
          </a:bodyPr>
          <a:lstStyle/>
          <a:p>
            <a:r>
              <a:rPr lang="en-US" dirty="0" smtClean="0"/>
              <a:t>Find partners: </a:t>
            </a:r>
            <a:r>
              <a:rPr lang="en-US" i="1" dirty="0" smtClean="0"/>
              <a:t>Two heads are better than one</a:t>
            </a:r>
          </a:p>
          <a:p>
            <a:r>
              <a:rPr lang="en-US" dirty="0" smtClean="0"/>
              <a:t>Garner financial support from leadership</a:t>
            </a:r>
          </a:p>
          <a:p>
            <a:r>
              <a:rPr lang="en-US" dirty="0" smtClean="0"/>
              <a:t>Promote inclusivity</a:t>
            </a:r>
          </a:p>
          <a:p>
            <a:r>
              <a:rPr lang="en-US" dirty="0"/>
              <a:t>Establish </a:t>
            </a:r>
            <a:r>
              <a:rPr lang="en-US" dirty="0" smtClean="0"/>
              <a:t>ground rules</a:t>
            </a:r>
          </a:p>
          <a:p>
            <a:r>
              <a:rPr lang="en-US" dirty="0" smtClean="0"/>
              <a:t>Encourage collaboration </a:t>
            </a:r>
          </a:p>
          <a:p>
            <a:pPr marL="0" indent="0">
              <a:buNone/>
            </a:pPr>
            <a:r>
              <a:rPr lang="en-US" dirty="0" smtClean="0"/>
              <a:t>    and shared learning </a:t>
            </a:r>
          </a:p>
          <a:p>
            <a:pPr marL="0" indent="0">
              <a:buNone/>
            </a:pPr>
            <a:r>
              <a:rPr lang="en-US" dirty="0"/>
              <a:t> </a:t>
            </a:r>
            <a:r>
              <a:rPr lang="en-US" dirty="0" smtClean="0"/>
              <a:t>   experiences</a:t>
            </a:r>
          </a:p>
          <a:p>
            <a:endParaRPr lang="en-US" dirty="0"/>
          </a:p>
        </p:txBody>
      </p:sp>
      <p:pic>
        <p:nvPicPr>
          <p:cNvPr id="6" name="Picture 5" descr="Screen Shot 2016-09-18 at 1.58.53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322976" cy="2436018"/>
          </a:xfrm>
          <a:prstGeom prst="rect">
            <a:avLst/>
          </a:prstGeom>
        </p:spPr>
      </p:pic>
      <p:pic>
        <p:nvPicPr>
          <p:cNvPr id="8" name="Picture 7" descr="Screen Shot 2016-09-18 at 1.00.5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5764" y="4256487"/>
            <a:ext cx="4278236" cy="2601514"/>
          </a:xfrm>
          <a:prstGeom prst="rect">
            <a:avLst/>
          </a:prstGeom>
        </p:spPr>
      </p:pic>
    </p:spTree>
    <p:extLst>
      <p:ext uri="{BB962C8B-B14F-4D97-AF65-F5344CB8AC3E}">
        <p14:creationId xmlns:p14="http://schemas.microsoft.com/office/powerpoint/2010/main" val="15569120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3543300" cy="956808"/>
          </a:xfrm>
        </p:spPr>
        <p:txBody>
          <a:bodyPr>
            <a:noAutofit/>
          </a:bodyPr>
          <a:lstStyle/>
          <a:p>
            <a:r>
              <a:rPr lang="en-US" sz="4400" dirty="0" smtClean="0"/>
              <a:t>Action Phase</a:t>
            </a:r>
            <a:endParaRPr lang="en-US" sz="4400" dirty="0"/>
          </a:p>
        </p:txBody>
      </p:sp>
      <p:sp>
        <p:nvSpPr>
          <p:cNvPr id="10" name="Text Placeholder 9"/>
          <p:cNvSpPr>
            <a:spLocks noGrp="1"/>
          </p:cNvSpPr>
          <p:nvPr>
            <p:ph type="body" sz="half" idx="2"/>
          </p:nvPr>
        </p:nvSpPr>
        <p:spPr>
          <a:xfrm>
            <a:off x="457200" y="1229858"/>
            <a:ext cx="3839633" cy="4402667"/>
          </a:xfrm>
        </p:spPr>
        <p:txBody>
          <a:bodyPr anchor="ctr">
            <a:normAutofit/>
          </a:bodyPr>
          <a:lstStyle/>
          <a:p>
            <a:r>
              <a:rPr lang="en-US" sz="4000" dirty="0" smtClean="0">
                <a:solidFill>
                  <a:srgbClr val="FFFF00"/>
                </a:solidFill>
              </a:rPr>
              <a:t>T</a:t>
            </a:r>
            <a:r>
              <a:rPr lang="en-US" sz="2800" dirty="0" smtClean="0"/>
              <a:t>racking</a:t>
            </a:r>
          </a:p>
          <a:p>
            <a:r>
              <a:rPr lang="en-US" sz="4000" dirty="0" smtClean="0">
                <a:solidFill>
                  <a:srgbClr val="FFFF00"/>
                </a:solidFill>
              </a:rPr>
              <a:t>R</a:t>
            </a:r>
            <a:r>
              <a:rPr lang="en-US" sz="2800" dirty="0" smtClean="0"/>
              <a:t>ecruiting</a:t>
            </a:r>
          </a:p>
          <a:p>
            <a:r>
              <a:rPr lang="en-US" sz="4000" dirty="0" smtClean="0">
                <a:solidFill>
                  <a:srgbClr val="FFFF00"/>
                </a:solidFill>
              </a:rPr>
              <a:t>U</a:t>
            </a:r>
            <a:r>
              <a:rPr lang="en-US" sz="2800" dirty="0" smtClean="0"/>
              <a:t>nlearning and Learning</a:t>
            </a:r>
          </a:p>
          <a:p>
            <a:r>
              <a:rPr lang="en-US" sz="4000" dirty="0" smtClean="0">
                <a:solidFill>
                  <a:srgbClr val="FFFF00"/>
                </a:solidFill>
              </a:rPr>
              <a:t>S</a:t>
            </a:r>
            <a:r>
              <a:rPr lang="en-US" sz="2800" dirty="0" smtClean="0"/>
              <a:t>ustaining and Retaining</a:t>
            </a:r>
          </a:p>
          <a:p>
            <a:r>
              <a:rPr lang="en-US" sz="4400" dirty="0" smtClean="0">
                <a:solidFill>
                  <a:srgbClr val="FFFF00"/>
                </a:solidFill>
              </a:rPr>
              <a:t>T</a:t>
            </a:r>
            <a:r>
              <a:rPr lang="en-US" sz="2800" dirty="0" smtClean="0"/>
              <a:t>raining/Transformation</a:t>
            </a:r>
            <a:endParaRPr lang="en-US" sz="2800" dirty="0"/>
          </a:p>
        </p:txBody>
      </p:sp>
      <p:pic>
        <p:nvPicPr>
          <p:cNvPr id="12" name="Picture 11" descr="Screen Shot 2016-09-18 at 2.12.28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09290" y="1229858"/>
            <a:ext cx="4480760" cy="4402666"/>
          </a:xfrm>
          <a:prstGeom prst="rect">
            <a:avLst/>
          </a:prstGeom>
        </p:spPr>
      </p:pic>
    </p:spTree>
    <p:extLst>
      <p:ext uri="{BB962C8B-B14F-4D97-AF65-F5344CB8AC3E}">
        <p14:creationId xmlns:p14="http://schemas.microsoft.com/office/powerpoint/2010/main" val="3009084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69381"/>
            <a:ext cx="8229600" cy="1315017"/>
          </a:xfrm>
        </p:spPr>
        <p:txBody>
          <a:bodyPr>
            <a:noAutofit/>
          </a:bodyPr>
          <a:lstStyle/>
          <a:p>
            <a:r>
              <a:rPr lang="en-US" dirty="0" smtClean="0"/>
              <a:t>Diversity, Equity and Inclusion Committee</a:t>
            </a:r>
            <a:endParaRPr lang="en-US" dirty="0"/>
          </a:p>
        </p:txBody>
      </p:sp>
      <p:pic>
        <p:nvPicPr>
          <p:cNvPr id="11" name="Picture 10" descr="Screen Shot 2016-09-18 at 1.03.16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75067" y="1750008"/>
            <a:ext cx="7238243" cy="4266492"/>
          </a:xfrm>
          <a:prstGeom prst="rect">
            <a:avLst/>
          </a:prstGeom>
        </p:spPr>
      </p:pic>
      <p:sp>
        <p:nvSpPr>
          <p:cNvPr id="12" name="TextBox 11"/>
          <p:cNvSpPr txBox="1"/>
          <p:nvPr/>
        </p:nvSpPr>
        <p:spPr>
          <a:xfrm>
            <a:off x="347149" y="6051105"/>
            <a:ext cx="8442285" cy="954107"/>
          </a:xfrm>
          <a:prstGeom prst="rect">
            <a:avLst/>
          </a:prstGeom>
          <a:noFill/>
        </p:spPr>
        <p:txBody>
          <a:bodyPr wrap="none" rtlCol="0">
            <a:spAutoFit/>
          </a:bodyPr>
          <a:lstStyle/>
          <a:p>
            <a:pPr algn="ctr"/>
            <a:r>
              <a:rPr lang="en-US" sz="2800" dirty="0">
                <a:hlinkClick r:id="rId3"/>
              </a:rPr>
              <a:t>https://inside.fammed.wisc.edu/2020-diversity-</a:t>
            </a:r>
            <a:r>
              <a:rPr lang="en-US" sz="2800" dirty="0" smtClean="0">
                <a:hlinkClick r:id="rId3"/>
              </a:rPr>
              <a:t>initiative</a:t>
            </a:r>
            <a:endParaRPr lang="en-US" sz="2800" dirty="0" smtClean="0"/>
          </a:p>
          <a:p>
            <a:pPr algn="ctr"/>
            <a:endParaRPr lang="en-US" sz="2800" dirty="0" smtClean="0"/>
          </a:p>
        </p:txBody>
      </p:sp>
    </p:spTree>
    <p:extLst>
      <p:ext uri="{BB962C8B-B14F-4D97-AF65-F5344CB8AC3E}">
        <p14:creationId xmlns:p14="http://schemas.microsoft.com/office/powerpoint/2010/main" val="11414860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theoretical framework</a:t>
            </a:r>
            <a:endParaRPr lang="en-US" dirty="0"/>
          </a:p>
        </p:txBody>
      </p:sp>
      <p:sp>
        <p:nvSpPr>
          <p:cNvPr id="5" name="Text Placeholder 4"/>
          <p:cNvSpPr>
            <a:spLocks noGrp="1"/>
          </p:cNvSpPr>
          <p:nvPr>
            <p:ph type="body" idx="1"/>
          </p:nvPr>
        </p:nvSpPr>
        <p:spPr/>
        <p:txBody>
          <a:bodyPr>
            <a:normAutofit/>
          </a:bodyPr>
          <a:lstStyle/>
          <a:p>
            <a:r>
              <a:rPr lang="en-US" sz="2800" dirty="0" smtClean="0"/>
              <a:t>And what we’ve learned along the way</a:t>
            </a:r>
            <a:endParaRPr lang="en-US" sz="2800" dirty="0"/>
          </a:p>
        </p:txBody>
      </p:sp>
    </p:spTree>
    <p:extLst>
      <p:ext uri="{BB962C8B-B14F-4D97-AF65-F5344CB8AC3E}">
        <p14:creationId xmlns:p14="http://schemas.microsoft.com/office/powerpoint/2010/main" val="2773362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67891"/>
            <a:ext cx="8304609" cy="1714500"/>
          </a:xfrm>
        </p:spPr>
        <p:txBody>
          <a:bodyPr>
            <a:normAutofit/>
          </a:bodyPr>
          <a:lstStyle/>
          <a:p>
            <a:pPr defTabSz="914353">
              <a:defRPr/>
            </a:pPr>
            <a:r>
              <a:rPr lang="en-US" dirty="0"/>
              <a:t>Consider health “inequities</a:t>
            </a:r>
            <a:r>
              <a:rPr lang="en-US" dirty="0" smtClean="0"/>
              <a:t>” instead of “disparities”</a:t>
            </a:r>
            <a:endParaRPr lang="en-US" dirty="0"/>
          </a:p>
        </p:txBody>
      </p:sp>
      <p:sp>
        <p:nvSpPr>
          <p:cNvPr id="3" name="Content Placeholder 2"/>
          <p:cNvSpPr>
            <a:spLocks noGrp="1"/>
          </p:cNvSpPr>
          <p:nvPr>
            <p:ph idx="1"/>
          </p:nvPr>
        </p:nvSpPr>
        <p:spPr>
          <a:xfrm>
            <a:off x="1090207" y="2450087"/>
            <a:ext cx="7300080" cy="2211210"/>
          </a:xfrm>
        </p:spPr>
        <p:txBody>
          <a:bodyPr rtlCol="0">
            <a:normAutofit lnSpcReduction="10000"/>
          </a:bodyPr>
          <a:lstStyle/>
          <a:p>
            <a:pPr marL="0" indent="0" defTabSz="914353">
              <a:buNone/>
              <a:defRPr/>
            </a:pPr>
            <a:r>
              <a:rPr lang="en-US" sz="2800" dirty="0">
                <a:solidFill>
                  <a:srgbClr val="FFFF00"/>
                </a:solidFill>
              </a:rPr>
              <a:t>“</a:t>
            </a:r>
            <a:r>
              <a:rPr lang="en-US" sz="2800" i="1" dirty="0">
                <a:solidFill>
                  <a:srgbClr val="FFFF00"/>
                </a:solidFill>
              </a:rPr>
              <a:t>When disparities are strongly and systematically associated with certain social group characteristics such as level of wealth or education, whether one lives in a city or rural area, they are termed inequities.</a:t>
            </a:r>
            <a:r>
              <a:rPr lang="en-US" sz="2800" dirty="0">
                <a:solidFill>
                  <a:srgbClr val="FFFF00"/>
                </a:solidFill>
              </a:rPr>
              <a:t>”</a:t>
            </a:r>
          </a:p>
        </p:txBody>
      </p:sp>
      <p:sp>
        <p:nvSpPr>
          <p:cNvPr id="4" name="TextBox 3"/>
          <p:cNvSpPr txBox="1"/>
          <p:nvPr/>
        </p:nvSpPr>
        <p:spPr>
          <a:xfrm>
            <a:off x="607219" y="5464969"/>
            <a:ext cx="8143875" cy="583779"/>
          </a:xfrm>
          <a:prstGeom prst="rect">
            <a:avLst/>
          </a:prstGeom>
          <a:noFill/>
        </p:spPr>
        <p:txBody>
          <a:bodyPr lIns="64291" tIns="32146" rIns="64291" bIns="32146">
            <a:spAutoFit/>
          </a:bodyPr>
          <a:lstStyle/>
          <a:p>
            <a:pPr marL="342882" indent="-342882" algn="r" defTabSz="914353">
              <a:defRPr/>
            </a:pPr>
            <a:r>
              <a:rPr lang="en-US" sz="1700" dirty="0">
                <a:ea typeface="MS PGothic" pitchFamily="34" charset="-128"/>
                <a:cs typeface="MS PGothic" charset="0"/>
              </a:rPr>
              <a:t>Wirth ME, </a:t>
            </a:r>
            <a:r>
              <a:rPr lang="en-US" sz="1700" dirty="0" err="1">
                <a:ea typeface="MS PGothic" pitchFamily="34" charset="-128"/>
                <a:cs typeface="MS PGothic" charset="0"/>
              </a:rPr>
              <a:t>Delamonica</a:t>
            </a:r>
            <a:r>
              <a:rPr lang="en-US" sz="1700" dirty="0">
                <a:ea typeface="MS PGothic" pitchFamily="34" charset="-128"/>
                <a:cs typeface="MS PGothic" charset="0"/>
              </a:rPr>
              <a:t> E, Sacks E, Balk D, </a:t>
            </a:r>
            <a:r>
              <a:rPr lang="en-US" sz="1700" dirty="0" err="1">
                <a:ea typeface="MS PGothic" pitchFamily="34" charset="-128"/>
                <a:cs typeface="MS PGothic" charset="0"/>
              </a:rPr>
              <a:t>Storeygard</a:t>
            </a:r>
            <a:r>
              <a:rPr lang="en-US" sz="1700" dirty="0">
                <a:ea typeface="MS PGothic" pitchFamily="34" charset="-128"/>
                <a:cs typeface="MS PGothic" charset="0"/>
              </a:rPr>
              <a:t> A, </a:t>
            </a:r>
            <a:r>
              <a:rPr lang="en-US" sz="1700" dirty="0" err="1">
                <a:ea typeface="MS PGothic" pitchFamily="34" charset="-128"/>
                <a:cs typeface="MS PGothic" charset="0"/>
              </a:rPr>
              <a:t>Minujin</a:t>
            </a:r>
            <a:r>
              <a:rPr lang="en-US" sz="1700" dirty="0">
                <a:ea typeface="MS PGothic" pitchFamily="34" charset="-128"/>
                <a:cs typeface="MS PGothic" charset="0"/>
              </a:rPr>
              <a:t> A. (2006b). </a:t>
            </a:r>
            <a:r>
              <a:rPr lang="en-US" sz="1700" i="1" dirty="0">
                <a:ea typeface="MS PGothic" pitchFamily="34" charset="-128"/>
                <a:cs typeface="MS PGothic" charset="0"/>
              </a:rPr>
              <a:t>Monitoring Health Equity in the MDGs: a Practical Guide</a:t>
            </a:r>
            <a:r>
              <a:rPr lang="en-US" sz="1700" dirty="0">
                <a:ea typeface="MS PGothic" pitchFamily="34" charset="-128"/>
                <a:cs typeface="MS PGothic" charset="0"/>
              </a:rPr>
              <a:t>. New York: CIESIN and UNICEF</a:t>
            </a:r>
            <a:endParaRPr lang="en-US" sz="1700" dirty="0"/>
          </a:p>
        </p:txBody>
      </p:sp>
    </p:spTree>
    <p:extLst>
      <p:ext uri="{BB962C8B-B14F-4D97-AF65-F5344CB8AC3E}">
        <p14:creationId xmlns:p14="http://schemas.microsoft.com/office/powerpoint/2010/main" val="159779761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9-17 at 8.01.49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457200" y="1417638"/>
            <a:ext cx="6021241" cy="1143000"/>
          </a:xfrm>
        </p:spPr>
        <p:txBody>
          <a:bodyPr/>
          <a:lstStyle/>
          <a:p>
            <a:pPr algn="l"/>
            <a:r>
              <a:rPr lang="en-US" dirty="0" smtClean="0"/>
              <a:t>Objectives</a:t>
            </a:r>
            <a:endParaRPr lang="en-US" dirty="0"/>
          </a:p>
        </p:txBody>
      </p:sp>
      <p:sp>
        <p:nvSpPr>
          <p:cNvPr id="3" name="Content Placeholder 2"/>
          <p:cNvSpPr>
            <a:spLocks noGrp="1"/>
          </p:cNvSpPr>
          <p:nvPr>
            <p:ph idx="1"/>
          </p:nvPr>
        </p:nvSpPr>
        <p:spPr/>
        <p:txBody>
          <a:bodyPr anchor="ctr"/>
          <a:lstStyle/>
          <a:p>
            <a:r>
              <a:rPr lang="en-US" dirty="0" smtClean="0"/>
              <a:t>Reflect upon the wicked problem</a:t>
            </a:r>
          </a:p>
          <a:p>
            <a:r>
              <a:rPr lang="en-US" dirty="0" smtClean="0"/>
              <a:t>Consider what is necessary to exert change</a:t>
            </a:r>
          </a:p>
          <a:p>
            <a:r>
              <a:rPr lang="en-US" dirty="0" smtClean="0"/>
              <a:t>Present a strategic journey of intentional transformation</a:t>
            </a:r>
          </a:p>
          <a:p>
            <a:r>
              <a:rPr lang="en-US" dirty="0" smtClean="0"/>
              <a:t>Share your commitment to change</a:t>
            </a:r>
            <a:endParaRPr lang="en-US" dirty="0"/>
          </a:p>
        </p:txBody>
      </p:sp>
      <p:sp>
        <p:nvSpPr>
          <p:cNvPr id="6" name="TextBox 5"/>
          <p:cNvSpPr txBox="1"/>
          <p:nvPr/>
        </p:nvSpPr>
        <p:spPr>
          <a:xfrm>
            <a:off x="5760295" y="6287417"/>
            <a:ext cx="3081944" cy="307777"/>
          </a:xfrm>
          <a:prstGeom prst="rect">
            <a:avLst/>
          </a:prstGeom>
          <a:noFill/>
        </p:spPr>
        <p:txBody>
          <a:bodyPr wrap="square" rtlCol="0">
            <a:spAutoFit/>
          </a:bodyPr>
          <a:lstStyle/>
          <a:p>
            <a:pPr algn="r"/>
            <a:r>
              <a:rPr lang="en-US" sz="1400" dirty="0" smtClean="0"/>
              <a:t>Photo by </a:t>
            </a:r>
            <a:r>
              <a:rPr lang="en-US" sz="1400" dirty="0" err="1" smtClean="0"/>
              <a:t>N.kimy</a:t>
            </a:r>
            <a:r>
              <a:rPr lang="en-US" sz="1400" dirty="0" smtClean="0"/>
              <a:t> The Path </a:t>
            </a:r>
            <a:endParaRPr lang="en-US" sz="1400" dirty="0"/>
          </a:p>
        </p:txBody>
      </p:sp>
    </p:spTree>
    <p:extLst>
      <p:ext uri="{BB962C8B-B14F-4D97-AF65-F5344CB8AC3E}">
        <p14:creationId xmlns:p14="http://schemas.microsoft.com/office/powerpoint/2010/main" val="684352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1" end="1"/>
                                            </p:txEl>
                                          </p:spTgt>
                                        </p:tgtEl>
                                      </p:cBhvr>
                                    </p:animEffect>
                                    <p:set>
                                      <p:cBhvr>
                                        <p:cTn id="13" dur="1" fill="hold">
                                          <p:stCondLst>
                                            <p:cond delay="499"/>
                                          </p:stCondLst>
                                        </p:cTn>
                                        <p:tgtEl>
                                          <p:spTgt spid="3">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xEl>
                                              <p:pRg st="2" end="2"/>
                                            </p:txEl>
                                          </p:spTgt>
                                        </p:tgtEl>
                                      </p:cBhvr>
                                    </p:animEffect>
                                    <p:set>
                                      <p:cBhvr>
                                        <p:cTn id="16" dur="1" fill="hold">
                                          <p:stCondLst>
                                            <p:cond delay="499"/>
                                          </p:stCondLst>
                                        </p:cTn>
                                        <p:tgtEl>
                                          <p:spTgt spid="3">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600"/>
                                        <p:tgtEl>
                                          <p:spTgt spid="3">
                                            <p:txEl>
                                              <p:pRg st="3" end="3"/>
                                            </p:txEl>
                                          </p:spTgt>
                                        </p:tgtEl>
                                      </p:cBhvr>
                                    </p:animEffect>
                                    <p:set>
                                      <p:cBhvr>
                                        <p:cTn id="19" dur="1" fill="hold">
                                          <p:stCondLst>
                                            <p:cond delay="5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485" y="178594"/>
            <a:ext cx="7965281" cy="1107281"/>
          </a:xfrm>
        </p:spPr>
        <p:txBody>
          <a:bodyPr>
            <a:normAutofit/>
          </a:bodyPr>
          <a:lstStyle/>
          <a:p>
            <a:pPr defTabSz="914353">
              <a:defRPr/>
            </a:pPr>
            <a:r>
              <a:rPr lang="en-US" dirty="0"/>
              <a:t>What causes inequities?</a:t>
            </a:r>
          </a:p>
        </p:txBody>
      </p:sp>
      <p:sp>
        <p:nvSpPr>
          <p:cNvPr id="4" name="Content Placeholder 3"/>
          <p:cNvSpPr>
            <a:spLocks noGrp="1"/>
          </p:cNvSpPr>
          <p:nvPr>
            <p:ph idx="1"/>
          </p:nvPr>
        </p:nvSpPr>
        <p:spPr>
          <a:xfrm>
            <a:off x="285750" y="1393031"/>
            <a:ext cx="8626078" cy="3536156"/>
          </a:xfrm>
        </p:spPr>
        <p:txBody>
          <a:bodyPr rtlCol="0">
            <a:normAutofit/>
          </a:bodyPr>
          <a:lstStyle/>
          <a:p>
            <a:pPr marL="401822" indent="-401822" defTabSz="914353">
              <a:spcBef>
                <a:spcPts val="1055"/>
              </a:spcBef>
              <a:buFont typeface="Arial"/>
              <a:buChar char="•"/>
              <a:defRPr/>
            </a:pPr>
            <a:r>
              <a:rPr lang="en-US" sz="2800" dirty="0"/>
              <a:t>Differences in the </a:t>
            </a:r>
            <a:r>
              <a:rPr lang="en-US" sz="2800" dirty="0">
                <a:solidFill>
                  <a:srgbClr val="FFFF00"/>
                </a:solidFill>
              </a:rPr>
              <a:t>quality</a:t>
            </a:r>
            <a:r>
              <a:rPr lang="en-US" sz="2800" dirty="0"/>
              <a:t> of care within the health care system</a:t>
            </a:r>
          </a:p>
          <a:p>
            <a:pPr marL="401822" indent="-401822" defTabSz="914353">
              <a:spcBef>
                <a:spcPts val="1055"/>
              </a:spcBef>
              <a:buFont typeface="Arial"/>
              <a:buChar char="•"/>
              <a:defRPr/>
            </a:pPr>
            <a:r>
              <a:rPr lang="en-US" sz="2800" dirty="0"/>
              <a:t>Differences in </a:t>
            </a:r>
            <a:r>
              <a:rPr lang="en-US" sz="2800" dirty="0">
                <a:solidFill>
                  <a:srgbClr val="FFFF00"/>
                </a:solidFill>
              </a:rPr>
              <a:t>access</a:t>
            </a:r>
            <a:r>
              <a:rPr lang="en-US" sz="2800" dirty="0"/>
              <a:t> to curative and preventive health care services</a:t>
            </a:r>
          </a:p>
          <a:p>
            <a:pPr marL="401822" indent="-401822" defTabSz="914353">
              <a:spcBef>
                <a:spcPts val="1055"/>
              </a:spcBef>
              <a:buFont typeface="Arial"/>
              <a:buChar char="•"/>
              <a:defRPr/>
            </a:pPr>
            <a:r>
              <a:rPr lang="en-US" sz="2800" dirty="0"/>
              <a:t>Differences in life </a:t>
            </a:r>
            <a:r>
              <a:rPr lang="en-US" sz="2800" dirty="0">
                <a:solidFill>
                  <a:srgbClr val="FFFF00"/>
                </a:solidFill>
              </a:rPr>
              <a:t>opportunities, exposures, and stresses </a:t>
            </a:r>
            <a:r>
              <a:rPr lang="en-US" sz="2800" dirty="0"/>
              <a:t>that result in differences in underlying health status</a:t>
            </a:r>
          </a:p>
          <a:p>
            <a:pPr marL="0" indent="0" defTabSz="914353">
              <a:spcBef>
                <a:spcPts val="0"/>
              </a:spcBef>
              <a:buNone/>
              <a:defRPr/>
            </a:pPr>
            <a:endParaRPr lang="en-US" sz="1400" dirty="0"/>
          </a:p>
        </p:txBody>
      </p:sp>
      <p:sp>
        <p:nvSpPr>
          <p:cNvPr id="2" name="TextBox 1"/>
          <p:cNvSpPr txBox="1"/>
          <p:nvPr/>
        </p:nvSpPr>
        <p:spPr>
          <a:xfrm>
            <a:off x="125016" y="5089922"/>
            <a:ext cx="8893969" cy="1622971"/>
          </a:xfrm>
          <a:prstGeom prst="rect">
            <a:avLst/>
          </a:prstGeom>
          <a:noFill/>
        </p:spPr>
        <p:txBody>
          <a:bodyPr lIns="64291" tIns="32146" rIns="64291" bIns="32146">
            <a:spAutoFit/>
          </a:bodyPr>
          <a:lstStyle/>
          <a:p>
            <a:pPr marL="321424" indent="-321424" defTabSz="914353">
              <a:buFont typeface="Arial"/>
              <a:buChar char="•"/>
              <a:defRPr/>
            </a:pPr>
            <a:r>
              <a:rPr lang="en-US" sz="1700" dirty="0">
                <a:solidFill>
                  <a:srgbClr val="FFFFFF"/>
                </a:solidFill>
              </a:rPr>
              <a:t>Phelan JC, Link BG, </a:t>
            </a:r>
            <a:r>
              <a:rPr lang="en-US" sz="1700" dirty="0" err="1">
                <a:solidFill>
                  <a:srgbClr val="FFFFFF"/>
                </a:solidFill>
              </a:rPr>
              <a:t>Tehranifar</a:t>
            </a:r>
            <a:r>
              <a:rPr lang="en-US" sz="1700" dirty="0">
                <a:solidFill>
                  <a:srgbClr val="FFFFFF"/>
                </a:solidFill>
              </a:rPr>
              <a:t> P. Social conditions as fundamental causes of health inequalities. J Health </a:t>
            </a:r>
            <a:r>
              <a:rPr lang="en-US" sz="1700" dirty="0" err="1">
                <a:solidFill>
                  <a:srgbClr val="FFFFFF"/>
                </a:solidFill>
              </a:rPr>
              <a:t>Soc</a:t>
            </a:r>
            <a:r>
              <a:rPr lang="en-US" sz="1700" dirty="0">
                <a:solidFill>
                  <a:srgbClr val="FFFFFF"/>
                </a:solidFill>
              </a:rPr>
              <a:t> Behav.2010;51(S):S28-S40.</a:t>
            </a:r>
          </a:p>
          <a:p>
            <a:pPr marL="321424" indent="-321424" defTabSz="914353">
              <a:buFont typeface="Arial"/>
              <a:buChar char="•"/>
              <a:defRPr/>
            </a:pPr>
            <a:r>
              <a:rPr lang="en-US" sz="1700" dirty="0">
                <a:solidFill>
                  <a:srgbClr val="FFFFFF"/>
                </a:solidFill>
              </a:rPr>
              <a:t>Byrd WM, Clayton LA. An American Health Dilemma: Race, Medicine, and health Care in the United States, 1900-2000.New York, NY: Routledge,2002.</a:t>
            </a:r>
          </a:p>
          <a:p>
            <a:pPr marL="321424" indent="-321424" defTabSz="914353">
              <a:buFont typeface="Arial"/>
              <a:buChar char="•"/>
              <a:defRPr/>
            </a:pPr>
            <a:r>
              <a:rPr lang="en-US" sz="1700" dirty="0" err="1">
                <a:solidFill>
                  <a:srgbClr val="FFFFFF"/>
                </a:solidFill>
              </a:rPr>
              <a:t>Smedley</a:t>
            </a:r>
            <a:r>
              <a:rPr lang="en-US" sz="1700" dirty="0">
                <a:solidFill>
                  <a:srgbClr val="FFFFFF"/>
                </a:solidFill>
              </a:rPr>
              <a:t>, BD, </a:t>
            </a:r>
            <a:r>
              <a:rPr lang="en-US" sz="1700" dirty="0" err="1">
                <a:solidFill>
                  <a:srgbClr val="FFFFFF"/>
                </a:solidFill>
              </a:rPr>
              <a:t>Stith</a:t>
            </a:r>
            <a:r>
              <a:rPr lang="en-US" sz="1700" dirty="0">
                <a:solidFill>
                  <a:srgbClr val="FFFFFF"/>
                </a:solidFill>
              </a:rPr>
              <a:t> AY, Nelson AR (editors). Unequal Treatment: Confronting Racial and Ethnic Disparities in Health Care. Washington, DC: The National Academies Press,2002.</a:t>
            </a:r>
          </a:p>
        </p:txBody>
      </p:sp>
    </p:spTree>
    <p:extLst>
      <p:ext uri="{BB962C8B-B14F-4D97-AF65-F5344CB8AC3E}">
        <p14:creationId xmlns:p14="http://schemas.microsoft.com/office/powerpoint/2010/main" val="245649092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2235" y="151947"/>
            <a:ext cx="7679531" cy="617714"/>
          </a:xfrm>
        </p:spPr>
        <p:txBody>
          <a:bodyPr>
            <a:noAutofit/>
          </a:bodyPr>
          <a:lstStyle/>
          <a:p>
            <a:pPr defTabSz="914353">
              <a:defRPr/>
            </a:pPr>
            <a:r>
              <a:rPr lang="en-US" dirty="0"/>
              <a:t>Equality versus Equity</a:t>
            </a:r>
          </a:p>
        </p:txBody>
      </p:sp>
      <p:pic>
        <p:nvPicPr>
          <p:cNvPr id="97282" name="Content Placeholder 8" descr="Screen Shot 2015-08-16 at 4.29.44 PM.pn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928687" y="897939"/>
            <a:ext cx="7554516" cy="3970363"/>
          </a:xfrm>
        </p:spPr>
      </p:pic>
      <p:graphicFrame>
        <p:nvGraphicFramePr>
          <p:cNvPr id="11" name="Table 10"/>
          <p:cNvGraphicFramePr>
            <a:graphicFrameLocks noGrp="1"/>
          </p:cNvGraphicFramePr>
          <p:nvPr>
            <p:extLst>
              <p:ext uri="{D42A27DB-BD31-4B8C-83A1-F6EECF244321}">
                <p14:modId xmlns:p14="http://schemas.microsoft.com/office/powerpoint/2010/main" val="1765958251"/>
              </p:ext>
            </p:extLst>
          </p:nvPr>
        </p:nvGraphicFramePr>
        <p:xfrm>
          <a:off x="767953" y="4868302"/>
          <a:ext cx="7875984" cy="1797100"/>
        </p:xfrm>
        <a:graphic>
          <a:graphicData uri="http://schemas.openxmlformats.org/drawingml/2006/table">
            <a:tbl>
              <a:tblPr firstRow="1" bandRow="1">
                <a:tableStyleId>{21E4AEA4-8DFA-4A89-87EB-49C32662AFE0}</a:tableStyleId>
              </a:tblPr>
              <a:tblGrid>
                <a:gridCol w="3910833"/>
                <a:gridCol w="3965151"/>
              </a:tblGrid>
              <a:tr h="447026">
                <a:tc>
                  <a:txBody>
                    <a:bodyPr/>
                    <a:lstStyle/>
                    <a:p>
                      <a:pPr algn="ctr"/>
                      <a:r>
                        <a:rPr lang="en-US" sz="2100" dirty="0" smtClean="0"/>
                        <a:t>EQUALITY = SAMENESS</a:t>
                      </a:r>
                      <a:endParaRPr lang="en-US" sz="2100" dirty="0">
                        <a:solidFill>
                          <a:srgbClr val="FF0000"/>
                        </a:solidFill>
                        <a:latin typeface="+mj-lt"/>
                      </a:endParaRPr>
                    </a:p>
                  </a:txBody>
                  <a:tcPr marL="64294" marR="64294" marT="32084" marB="32084"/>
                </a:tc>
                <a:tc>
                  <a:txBody>
                    <a:bodyPr/>
                    <a:lstStyle/>
                    <a:p>
                      <a:pPr algn="ctr"/>
                      <a:r>
                        <a:rPr lang="en-US" sz="2100" dirty="0" smtClean="0"/>
                        <a:t>EQUITY</a:t>
                      </a:r>
                      <a:r>
                        <a:rPr lang="en-US" sz="2100" baseline="0" dirty="0" smtClean="0"/>
                        <a:t> = FAIRNESS</a:t>
                      </a:r>
                      <a:endParaRPr lang="en-US" sz="2100" dirty="0">
                        <a:solidFill>
                          <a:srgbClr val="FF0000"/>
                        </a:solidFill>
                        <a:latin typeface="+mj-lt"/>
                      </a:endParaRPr>
                    </a:p>
                  </a:txBody>
                  <a:tcPr marL="64294" marR="64294" marT="32084" marB="32084"/>
                </a:tc>
              </a:tr>
              <a:tr h="675037">
                <a:tc>
                  <a:txBody>
                    <a:bodyPr/>
                    <a:lstStyle/>
                    <a:p>
                      <a:r>
                        <a:rPr lang="en-US" sz="1700" dirty="0" smtClean="0"/>
                        <a:t>Give</a:t>
                      </a:r>
                      <a:r>
                        <a:rPr lang="en-US" sz="1700" baseline="0" dirty="0" smtClean="0"/>
                        <a:t> everyone the same thing</a:t>
                      </a:r>
                    </a:p>
                  </a:txBody>
                  <a:tcPr marL="64294" marR="64294" marT="32084" marB="32084"/>
                </a:tc>
                <a:tc>
                  <a:txBody>
                    <a:bodyPr/>
                    <a:lstStyle/>
                    <a:p>
                      <a:r>
                        <a:rPr lang="en-US" sz="1700" dirty="0" smtClean="0"/>
                        <a:t>Giver</a:t>
                      </a:r>
                      <a:r>
                        <a:rPr lang="en-US" sz="1700" baseline="0" dirty="0" smtClean="0"/>
                        <a:t> everyone access to the same opportunities</a:t>
                      </a:r>
                    </a:p>
                  </a:txBody>
                  <a:tcPr marL="64294" marR="64294" marT="32084" marB="32084"/>
                </a:tc>
              </a:tr>
              <a:tr h="6750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aseline="0" dirty="0" smtClean="0"/>
                        <a:t>Only works if everyone starts from the same place</a:t>
                      </a:r>
                      <a:endParaRPr lang="en-US" sz="1700" dirty="0" smtClean="0"/>
                    </a:p>
                  </a:txBody>
                  <a:tcPr marL="64294" marR="64294" marT="32084" marB="3208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aseline="0" dirty="0" smtClean="0"/>
                        <a:t>We must first ensure equity before we can enjoy equality</a:t>
                      </a:r>
                      <a:endParaRPr lang="en-US" sz="1700" dirty="0" smtClean="0"/>
                    </a:p>
                  </a:txBody>
                  <a:tcPr marL="64294" marR="64294" marT="32084" marB="32084"/>
                </a:tc>
              </a:tr>
            </a:tbl>
          </a:graphicData>
        </a:graphic>
      </p:graphicFrame>
    </p:spTree>
    <p:extLst>
      <p:ext uri="{BB962C8B-B14F-4D97-AF65-F5344CB8AC3E}">
        <p14:creationId xmlns:p14="http://schemas.microsoft.com/office/powerpoint/2010/main" val="13602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descr="Screen Shot 2016-05-31 at 7.50.07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4001" cy="57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5546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t>Framing equity through the lens of racism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70360647"/>
              </p:ext>
            </p:extLst>
          </p:nvPr>
        </p:nvGraphicFramePr>
        <p:xfrm>
          <a:off x="457200" y="186958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Screen Shot 2016-09-17 at 9.30.22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26218" y="1513667"/>
            <a:ext cx="4719464" cy="5305850"/>
          </a:xfrm>
          <a:prstGeom prst="rect">
            <a:avLst/>
          </a:prstGeom>
        </p:spPr>
      </p:pic>
    </p:spTree>
    <p:extLst>
      <p:ext uri="{BB962C8B-B14F-4D97-AF65-F5344CB8AC3E}">
        <p14:creationId xmlns:p14="http://schemas.microsoft.com/office/powerpoint/2010/main" val="1516430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53641" y="178594"/>
            <a:ext cx="7858125" cy="892969"/>
          </a:xfrm>
        </p:spPr>
        <p:txBody>
          <a:bodyPr>
            <a:normAutofit/>
          </a:bodyPr>
          <a:lstStyle/>
          <a:p>
            <a:pPr defTabSz="914353">
              <a:defRPr/>
            </a:pPr>
            <a:r>
              <a:rPr lang="en-US" dirty="0"/>
              <a:t>Defining racism</a:t>
            </a:r>
          </a:p>
        </p:txBody>
      </p:sp>
      <p:sp>
        <p:nvSpPr>
          <p:cNvPr id="10" name="Content Placeholder 9"/>
          <p:cNvSpPr>
            <a:spLocks noGrp="1"/>
          </p:cNvSpPr>
          <p:nvPr>
            <p:ph idx="1"/>
          </p:nvPr>
        </p:nvSpPr>
        <p:spPr>
          <a:xfrm>
            <a:off x="295070" y="1387719"/>
            <a:ext cx="8580471" cy="4071938"/>
          </a:xfrm>
        </p:spPr>
        <p:style>
          <a:lnRef idx="1">
            <a:schemeClr val="accent2"/>
          </a:lnRef>
          <a:fillRef idx="3">
            <a:schemeClr val="accent2"/>
          </a:fillRef>
          <a:effectRef idx="2">
            <a:schemeClr val="accent2"/>
          </a:effectRef>
          <a:fontRef idx="minor">
            <a:schemeClr val="lt1"/>
          </a:fontRef>
        </p:style>
        <p:txBody>
          <a:bodyPr rtlCol="0">
            <a:normAutofit/>
          </a:bodyPr>
          <a:lstStyle/>
          <a:p>
            <a:pPr marL="0" indent="0" defTabSz="914353">
              <a:spcBef>
                <a:spcPts val="1406"/>
              </a:spcBef>
              <a:buNone/>
              <a:defRPr/>
            </a:pPr>
            <a:r>
              <a:rPr lang="en-US" sz="2800" dirty="0">
                <a:solidFill>
                  <a:schemeClr val="tx1"/>
                </a:solidFill>
                <a:ea typeface="ヒラギノ角ゴ ProN W3" charset="0"/>
                <a:cs typeface="ヒラギノ角ゴ ProN W3" charset="0"/>
              </a:rPr>
              <a:t>A system of structuring opportunity and assigning value based on the social interpretation of how one looks (which is what we call “race”), that</a:t>
            </a:r>
          </a:p>
          <a:p>
            <a:pPr marL="401822" indent="-401822" defTabSz="914353">
              <a:spcBef>
                <a:spcPts val="1055"/>
              </a:spcBef>
              <a:buFont typeface="Arial"/>
              <a:buChar char="•"/>
              <a:defRPr/>
            </a:pPr>
            <a:r>
              <a:rPr lang="en-US" sz="2800" dirty="0">
                <a:solidFill>
                  <a:schemeClr val="tx1"/>
                </a:solidFill>
                <a:ea typeface="ヒラギノ角ゴ ProN W3" charset="0"/>
                <a:cs typeface="ヒラギノ角ゴ ProN W3" charset="0"/>
              </a:rPr>
              <a:t>Unfairly disadvantages some individuals and communities</a:t>
            </a:r>
          </a:p>
          <a:p>
            <a:pPr marL="401822" indent="-401822" defTabSz="914353">
              <a:spcBef>
                <a:spcPts val="1055"/>
              </a:spcBef>
              <a:buFont typeface="Arial"/>
              <a:buChar char="•"/>
              <a:defRPr/>
            </a:pPr>
            <a:r>
              <a:rPr lang="en-US" sz="2800" dirty="0">
                <a:solidFill>
                  <a:schemeClr val="tx1"/>
                </a:solidFill>
                <a:ea typeface="ヒラギノ角ゴ ProN W3" charset="0"/>
                <a:cs typeface="ヒラギノ角ゴ ProN W3" charset="0"/>
              </a:rPr>
              <a:t>Unfairly advantages other individuals and communities</a:t>
            </a:r>
          </a:p>
          <a:p>
            <a:pPr marL="401822" indent="-401822" defTabSz="914353">
              <a:spcBef>
                <a:spcPts val="1055"/>
              </a:spcBef>
              <a:buFont typeface="Arial"/>
              <a:buChar char="•"/>
              <a:defRPr/>
            </a:pPr>
            <a:r>
              <a:rPr lang="en-US" sz="2800" dirty="0">
                <a:solidFill>
                  <a:schemeClr val="tx1"/>
                </a:solidFill>
                <a:ea typeface="ヒラギノ角ゴ ProN W3" charset="0"/>
                <a:cs typeface="ヒラギノ角ゴ ProN W3" charset="0"/>
              </a:rPr>
              <a:t>Saps the strength of the whole society through the waste of human </a:t>
            </a:r>
            <a:r>
              <a:rPr lang="en-US" sz="2800" dirty="0" smtClean="0">
                <a:solidFill>
                  <a:schemeClr val="tx1"/>
                </a:solidFill>
                <a:ea typeface="ヒラギノ角ゴ ProN W3" charset="0"/>
                <a:cs typeface="ヒラギノ角ゴ ProN W3" charset="0"/>
              </a:rPr>
              <a:t>resources</a:t>
            </a:r>
          </a:p>
          <a:p>
            <a:pPr marL="0" indent="0" defTabSz="914353">
              <a:buNone/>
              <a:defRPr/>
            </a:pPr>
            <a:endParaRPr lang="en-US" sz="2000" dirty="0" smtClean="0">
              <a:latin typeface="Helvetica Neue" charset="0"/>
              <a:ea typeface="ヒラギノ角ゴ ProN W3" charset="0"/>
              <a:cs typeface="ヒラギノ角ゴ ProN W3" charset="0"/>
            </a:endParaRPr>
          </a:p>
          <a:p>
            <a:pPr marL="0" indent="0" defTabSz="914353">
              <a:buNone/>
              <a:defRPr/>
            </a:pPr>
            <a:endParaRPr lang="en-US" dirty="0">
              <a:latin typeface="Helvetica Neue" charset="0"/>
              <a:ea typeface="ヒラギノ角ゴ ProN W3" charset="0"/>
              <a:cs typeface="ヒラギノ角ゴ ProN W3" charset="0"/>
            </a:endParaRPr>
          </a:p>
        </p:txBody>
      </p:sp>
      <p:sp>
        <p:nvSpPr>
          <p:cNvPr id="2" name="TextBox 1"/>
          <p:cNvSpPr txBox="1"/>
          <p:nvPr/>
        </p:nvSpPr>
        <p:spPr>
          <a:xfrm>
            <a:off x="410198" y="5665339"/>
            <a:ext cx="8465344" cy="324818"/>
          </a:xfrm>
          <a:prstGeom prst="rect">
            <a:avLst/>
          </a:prstGeom>
          <a:noFill/>
        </p:spPr>
        <p:txBody>
          <a:bodyPr lIns="64291" tIns="32146" rIns="64291" bIns="32146">
            <a:spAutoFit/>
          </a:bodyPr>
          <a:lstStyle/>
          <a:p>
            <a:pPr algn="r">
              <a:defRPr/>
            </a:pPr>
            <a:r>
              <a:rPr lang="en-US" sz="1700" dirty="0">
                <a:solidFill>
                  <a:srgbClr val="FFFFFF"/>
                </a:solidFill>
                <a:ea typeface="ヒラギノ角ゴ ProN W3" charset="0"/>
                <a:cs typeface="ヒラギノ角ゴ ProN W3" charset="0"/>
              </a:rPr>
              <a:t>Jones CP. Confronting Institutional Racism. </a:t>
            </a:r>
            <a:r>
              <a:rPr lang="en-US" sz="1700" i="1" dirty="0" err="1">
                <a:solidFill>
                  <a:srgbClr val="FFFFFF"/>
                </a:solidFill>
                <a:ea typeface="ヒラギノ角ゴ ProN W3" charset="0"/>
                <a:cs typeface="ヒラギノ角ゴ ProN W3" charset="0"/>
              </a:rPr>
              <a:t>Phylon</a:t>
            </a:r>
            <a:r>
              <a:rPr lang="en-US" sz="1700" dirty="0">
                <a:solidFill>
                  <a:srgbClr val="FFFFFF"/>
                </a:solidFill>
                <a:ea typeface="ヒラギノ角ゴ ProN W3" charset="0"/>
                <a:cs typeface="ヒラギノ角ゴ ProN W3" charset="0"/>
              </a:rPr>
              <a:t> 2003;50(1-2):7-22</a:t>
            </a:r>
            <a:endParaRPr lang="en-US" sz="1700" dirty="0">
              <a:solidFill>
                <a:srgbClr val="FFFFFF"/>
              </a:solidFill>
            </a:endParaRPr>
          </a:p>
        </p:txBody>
      </p:sp>
    </p:spTree>
    <p:extLst>
      <p:ext uri="{BB962C8B-B14F-4D97-AF65-F5344CB8AC3E}">
        <p14:creationId xmlns:p14="http://schemas.microsoft.com/office/powerpoint/2010/main" val="236734842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84" y="214313"/>
            <a:ext cx="7947422" cy="964406"/>
          </a:xfrm>
        </p:spPr>
        <p:txBody>
          <a:bodyPr>
            <a:normAutofit/>
          </a:bodyPr>
          <a:lstStyle/>
          <a:p>
            <a:pPr defTabSz="914353">
              <a:defRPr/>
            </a:pPr>
            <a:r>
              <a:rPr lang="en-US" dirty="0"/>
              <a:t>Types of racism</a:t>
            </a:r>
          </a:p>
        </p:txBody>
      </p:sp>
      <p:sp>
        <p:nvSpPr>
          <p:cNvPr id="3" name="Content Placeholder 2"/>
          <p:cNvSpPr>
            <a:spLocks noGrp="1"/>
          </p:cNvSpPr>
          <p:nvPr>
            <p:ph idx="1"/>
          </p:nvPr>
        </p:nvSpPr>
        <p:spPr>
          <a:xfrm>
            <a:off x="232172" y="1408565"/>
            <a:ext cx="8679656" cy="4093459"/>
          </a:xfrm>
        </p:spPr>
        <p:style>
          <a:lnRef idx="2">
            <a:schemeClr val="accent6">
              <a:shade val="50000"/>
            </a:schemeClr>
          </a:lnRef>
          <a:fillRef idx="1">
            <a:schemeClr val="accent6"/>
          </a:fillRef>
          <a:effectRef idx="0">
            <a:schemeClr val="accent6"/>
          </a:effectRef>
          <a:fontRef idx="minor">
            <a:schemeClr val="lt1"/>
          </a:fontRef>
        </p:style>
        <p:txBody>
          <a:bodyPr rtlCol="0" anchor="ctr">
            <a:normAutofit fontScale="77500" lnSpcReduction="20000"/>
          </a:bodyPr>
          <a:lstStyle/>
          <a:p>
            <a:pPr marL="401822" indent="-401822" defTabSz="914353">
              <a:lnSpc>
                <a:spcPct val="120000"/>
              </a:lnSpc>
              <a:buFont typeface="Arial"/>
              <a:buChar char="•"/>
              <a:defRPr/>
            </a:pPr>
            <a:r>
              <a:rPr lang="en-US" sz="4100" b="1" dirty="0">
                <a:solidFill>
                  <a:srgbClr val="FF0000"/>
                </a:solidFill>
                <a:latin typeface="+mj-lt"/>
                <a:ea typeface="ヒラギノ角ゴ ProN W3" charset="0"/>
                <a:cs typeface="ヒラギノ角ゴ ProN W3" charset="0"/>
              </a:rPr>
              <a:t>Personally-mediated racism </a:t>
            </a:r>
            <a:r>
              <a:rPr lang="en-US" sz="3300" dirty="0">
                <a:solidFill>
                  <a:schemeClr val="bg1"/>
                </a:solidFill>
                <a:ea typeface="ヒラギノ角ゴ ProN W3" charset="0"/>
                <a:cs typeface="ヒラギノ角ゴ ProN W3" charset="0"/>
              </a:rPr>
              <a:t>— prejudice (differential assumptions) and discrimination (differential action/treatment) by individuals towards others; and</a:t>
            </a:r>
          </a:p>
          <a:p>
            <a:pPr marL="401822" indent="-401822" defTabSz="914353">
              <a:lnSpc>
                <a:spcPct val="120000"/>
              </a:lnSpc>
              <a:buFont typeface="Arial"/>
              <a:buChar char="•"/>
              <a:defRPr/>
            </a:pPr>
            <a:r>
              <a:rPr lang="en-US" sz="4100" b="1" dirty="0">
                <a:solidFill>
                  <a:srgbClr val="FF0000"/>
                </a:solidFill>
                <a:latin typeface="+mj-lt"/>
                <a:ea typeface="ヒラギノ角ゴ ProN W3" charset="0"/>
                <a:cs typeface="ヒラギノ角ゴ ProN W3" charset="0"/>
              </a:rPr>
              <a:t>Institutionalized racism </a:t>
            </a:r>
            <a:r>
              <a:rPr lang="en-US" sz="3300" dirty="0">
                <a:solidFill>
                  <a:srgbClr val="000000"/>
                </a:solidFill>
                <a:ea typeface="ヒラギノ角ゴ ProN W3" charset="0"/>
                <a:cs typeface="ヒラギノ角ゴ ProN W3" charset="0"/>
              </a:rPr>
              <a:t>— differential access to the goods, services, and opportunities of society by race;</a:t>
            </a:r>
          </a:p>
          <a:p>
            <a:pPr marL="401822" indent="-401822" defTabSz="914353">
              <a:lnSpc>
                <a:spcPct val="120000"/>
              </a:lnSpc>
              <a:buFont typeface="Arial"/>
              <a:buChar char="•"/>
              <a:defRPr/>
            </a:pPr>
            <a:r>
              <a:rPr lang="en-US" sz="4100" b="1" dirty="0">
                <a:solidFill>
                  <a:srgbClr val="FF0000"/>
                </a:solidFill>
                <a:latin typeface="+mj-lt"/>
                <a:ea typeface="ヒラギノ角ゴ ProN W3" charset="0"/>
                <a:cs typeface="ヒラギノ角ゴ ProN W3" charset="0"/>
              </a:rPr>
              <a:t>Internalized racism </a:t>
            </a:r>
            <a:r>
              <a:rPr lang="en-US" sz="3300" dirty="0">
                <a:solidFill>
                  <a:srgbClr val="000000"/>
                </a:solidFill>
                <a:ea typeface="ヒラギノ角ゴ ProN W3" charset="0"/>
                <a:cs typeface="ヒラギノ角ゴ ProN W3" charset="0"/>
              </a:rPr>
              <a:t>— acceptance by members of the stigmatized races of negative messages about their own abilities and intrinsic worth</a:t>
            </a:r>
            <a:r>
              <a:rPr lang="en-US" sz="3300" dirty="0" smtClean="0">
                <a:solidFill>
                  <a:srgbClr val="000000"/>
                </a:solidFill>
                <a:ea typeface="ヒラギノ角ゴ ProN W3" charset="0"/>
                <a:cs typeface="ヒラギノ角ゴ ProN W3" charset="0"/>
              </a:rPr>
              <a:t>.</a:t>
            </a:r>
            <a:endParaRPr lang="en-US" sz="3300" dirty="0">
              <a:solidFill>
                <a:srgbClr val="000000"/>
              </a:solidFill>
              <a:ea typeface="ヒラギノ角ゴ ProN W3" charset="0"/>
              <a:cs typeface="ヒラギノ角ゴ ProN W3" charset="0"/>
            </a:endParaRPr>
          </a:p>
        </p:txBody>
      </p:sp>
      <p:sp>
        <p:nvSpPr>
          <p:cNvPr id="4" name="TextBox 3"/>
          <p:cNvSpPr txBox="1"/>
          <p:nvPr/>
        </p:nvSpPr>
        <p:spPr>
          <a:xfrm>
            <a:off x="392906" y="5618902"/>
            <a:ext cx="8518922" cy="583779"/>
          </a:xfrm>
          <a:prstGeom prst="rect">
            <a:avLst/>
          </a:prstGeom>
          <a:noFill/>
        </p:spPr>
        <p:txBody>
          <a:bodyPr lIns="64291" tIns="32146" rIns="64291" bIns="32146">
            <a:spAutoFit/>
          </a:bodyPr>
          <a:lstStyle/>
          <a:p>
            <a:pPr marL="342882" indent="-342882" algn="r" defTabSz="914353">
              <a:defRPr/>
            </a:pPr>
            <a:r>
              <a:rPr lang="en-US" sz="1700" dirty="0">
                <a:solidFill>
                  <a:srgbClr val="FFFFFF"/>
                </a:solidFill>
                <a:ea typeface="ヒラギノ角ゴ ProN W3" charset="0"/>
                <a:cs typeface="ヒラギノ角ゴ ProN W3" charset="0"/>
              </a:rPr>
              <a:t>Jones CP. Levels of racism: A theoretic framework and a gardener's tale </a:t>
            </a:r>
            <a:r>
              <a:rPr lang="en-US" sz="1700" i="1" dirty="0">
                <a:solidFill>
                  <a:srgbClr val="FFFFFF"/>
                </a:solidFill>
                <a:ea typeface="ヒラギノ角ゴ ProN W3" charset="0"/>
                <a:cs typeface="ヒラギノ角ゴ ProN W3" charset="0"/>
              </a:rPr>
              <a:t>Am J Public Health; </a:t>
            </a:r>
            <a:r>
              <a:rPr lang="en-US" sz="1700" dirty="0">
                <a:solidFill>
                  <a:srgbClr val="FFFFFF"/>
                </a:solidFill>
                <a:ea typeface="ヒラギノ角ゴ ProN W3" charset="0"/>
                <a:cs typeface="ヒラギノ角ゴ ProN W3" charset="0"/>
              </a:rPr>
              <a:t>2000; Aug; 90 (8):1212-5.</a:t>
            </a:r>
          </a:p>
        </p:txBody>
      </p:sp>
      <p:sp>
        <p:nvSpPr>
          <p:cNvPr id="93188" name="TextBox 4"/>
          <p:cNvSpPr txBox="1">
            <a:spLocks noChangeArrowheads="1"/>
          </p:cNvSpPr>
          <p:nvPr/>
        </p:nvSpPr>
        <p:spPr bwMode="auto">
          <a:xfrm>
            <a:off x="9784705" y="3714750"/>
            <a:ext cx="129838" cy="54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en-US"/>
          </a:p>
        </p:txBody>
      </p:sp>
    </p:spTree>
    <p:extLst>
      <p:ext uri="{BB962C8B-B14F-4D97-AF65-F5344CB8AC3E}">
        <p14:creationId xmlns:p14="http://schemas.microsoft.com/office/powerpoint/2010/main" val="244199235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defTabSz="914353">
              <a:defRPr/>
            </a:pPr>
            <a:r>
              <a:rPr lang="en-US" sz="3400" dirty="0" smtClean="0"/>
              <a:t>ADDRESSING</a:t>
            </a:r>
            <a:r>
              <a:rPr sz="3400" dirty="0" smtClean="0"/>
              <a:t> </a:t>
            </a:r>
            <a:r>
              <a:rPr sz="3400" dirty="0"/>
              <a:t>INTERNALIZED RACISM</a:t>
            </a:r>
          </a:p>
        </p:txBody>
      </p:sp>
      <p:sp>
        <p:nvSpPr>
          <p:cNvPr id="3" name="Subtitle 2"/>
          <p:cNvSpPr>
            <a:spLocks noGrp="1"/>
          </p:cNvSpPr>
          <p:nvPr>
            <p:ph type="body" idx="1"/>
          </p:nvPr>
        </p:nvSpPr>
        <p:spPr/>
        <p:txBody>
          <a:bodyPr>
            <a:normAutofit/>
          </a:bodyPr>
          <a:lstStyle/>
          <a:p>
            <a:pPr algn="r"/>
            <a:r>
              <a:rPr lang="en-US" sz="2800" dirty="0" smtClean="0"/>
              <a:t>Critical for educators to consider</a:t>
            </a:r>
            <a:endParaRPr lang="en-US" sz="2800" dirty="0"/>
          </a:p>
        </p:txBody>
      </p:sp>
      <p:pic>
        <p:nvPicPr>
          <p:cNvPr id="2" name="Picture 1" descr="Screen Shot 2016-09-18 at 9.53.0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344" y="235165"/>
            <a:ext cx="2912884" cy="2906713"/>
          </a:xfrm>
          <a:prstGeom prst="rect">
            <a:avLst/>
          </a:prstGeom>
        </p:spPr>
      </p:pic>
    </p:spTree>
    <p:extLst>
      <p:ext uri="{BB962C8B-B14F-4D97-AF65-F5344CB8AC3E}">
        <p14:creationId xmlns:p14="http://schemas.microsoft.com/office/powerpoint/2010/main" val="9675704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600" dirty="0"/>
              <a:t>Wisconsin Council on Children and Families</a:t>
            </a:r>
            <a:br>
              <a:rPr lang="en-US" sz="3600" dirty="0"/>
            </a:br>
            <a:r>
              <a:rPr lang="en-US" sz="2800" i="1" dirty="0"/>
              <a:t>Race to </a:t>
            </a:r>
            <a:r>
              <a:rPr lang="en-US" sz="2800" i="1" dirty="0" smtClean="0"/>
              <a:t>Equity</a:t>
            </a:r>
            <a:r>
              <a:rPr lang="en-US" sz="2800" dirty="0" smtClean="0"/>
              <a:t>, 2013</a:t>
            </a:r>
            <a:endParaRPr lang="en-US" sz="2800" dirty="0"/>
          </a:p>
        </p:txBody>
      </p:sp>
      <p:sp>
        <p:nvSpPr>
          <p:cNvPr id="3" name="Content Placeholder 2"/>
          <p:cNvSpPr>
            <a:spLocks noGrp="1"/>
          </p:cNvSpPr>
          <p:nvPr>
            <p:ph idx="1"/>
          </p:nvPr>
        </p:nvSpPr>
        <p:spPr/>
        <p:style>
          <a:lnRef idx="2">
            <a:schemeClr val="accent3">
              <a:shade val="50000"/>
            </a:schemeClr>
          </a:lnRef>
          <a:fillRef idx="1">
            <a:schemeClr val="accent3"/>
          </a:fillRef>
          <a:effectRef idx="0">
            <a:schemeClr val="accent3"/>
          </a:effectRef>
          <a:fontRef idx="minor">
            <a:schemeClr val="lt1"/>
          </a:fontRef>
        </p:style>
        <p:txBody>
          <a:bodyPr anchor="ctr">
            <a:noAutofit/>
          </a:bodyPr>
          <a:lstStyle/>
          <a:p>
            <a:pPr marL="0" indent="0">
              <a:buNone/>
            </a:pPr>
            <a:r>
              <a:rPr lang="en-US" sz="2800" b="1" i="1" dirty="0">
                <a:solidFill>
                  <a:schemeClr val="bg1"/>
                </a:solidFill>
                <a:latin typeface="Franklin Gothic Book" charset="0"/>
              </a:rPr>
              <a:t>“Conscious racism and color prejudice may not have been the primary cause of this extreme racialization of disadvantage, but allowing such a close link between color and disadvantage to persist can only serve to </a:t>
            </a:r>
            <a:r>
              <a:rPr lang="en-US" sz="2800" b="1" i="1" u="sng" dirty="0">
                <a:solidFill>
                  <a:schemeClr val="bg1"/>
                </a:solidFill>
                <a:latin typeface="Franklin Gothic Book" charset="0"/>
              </a:rPr>
              <a:t>nurture stereotypes, foster profiling, and produce differential expectations for achievement </a:t>
            </a:r>
            <a:r>
              <a:rPr lang="en-US" sz="2800" b="1" i="1" dirty="0">
                <a:solidFill>
                  <a:schemeClr val="bg1"/>
                </a:solidFill>
                <a:latin typeface="Franklin Gothic Book" charset="0"/>
              </a:rPr>
              <a:t>within the community at large, while at the same time </a:t>
            </a:r>
            <a:r>
              <a:rPr lang="en-US" sz="2800" b="1" i="1" u="sng" dirty="0">
                <a:solidFill>
                  <a:schemeClr val="bg1"/>
                </a:solidFill>
                <a:latin typeface="Franklin Gothic Book" charset="0"/>
              </a:rPr>
              <a:t>undermining motivation, aspiration, self-esteem, confidence, and hope</a:t>
            </a:r>
            <a:r>
              <a:rPr lang="en-US" sz="2800" b="1" i="1" dirty="0">
                <a:solidFill>
                  <a:schemeClr val="bg1"/>
                </a:solidFill>
                <a:latin typeface="Franklin Gothic Book" charset="0"/>
              </a:rPr>
              <a:t> among African American children and their families.” </a:t>
            </a:r>
          </a:p>
        </p:txBody>
      </p:sp>
    </p:spTree>
    <p:extLst>
      <p:ext uri="{BB962C8B-B14F-4D97-AF65-F5344CB8AC3E}">
        <p14:creationId xmlns:p14="http://schemas.microsoft.com/office/powerpoint/2010/main" val="27369020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2321" y="218531"/>
            <a:ext cx="3987478" cy="1143000"/>
          </a:xfrm>
        </p:spPr>
        <p:txBody>
          <a:bodyPr>
            <a:normAutofit/>
          </a:bodyPr>
          <a:lstStyle/>
          <a:p>
            <a:pPr defTabSz="914353">
              <a:defRPr/>
            </a:pPr>
            <a:r>
              <a:rPr lang="en-US" sz="4000" dirty="0"/>
              <a:t>Stereotype threat</a:t>
            </a:r>
          </a:p>
        </p:txBody>
      </p:sp>
      <p:sp>
        <p:nvSpPr>
          <p:cNvPr id="126978" name="Content Placeholder 7"/>
          <p:cNvSpPr>
            <a:spLocks noGrp="1"/>
          </p:cNvSpPr>
          <p:nvPr>
            <p:ph idx="1"/>
          </p:nvPr>
        </p:nvSpPr>
        <p:spPr>
          <a:xfrm>
            <a:off x="607219" y="1455280"/>
            <a:ext cx="3254365" cy="5048356"/>
          </a:xfrm>
        </p:spPr>
        <p:txBody>
          <a:bodyPr>
            <a:normAutofit fontScale="92500"/>
          </a:bodyPr>
          <a:lstStyle/>
          <a:p>
            <a:pPr marL="275695" lvl="1" indent="0">
              <a:buNone/>
            </a:pPr>
            <a:r>
              <a:rPr lang="en-US" dirty="0">
                <a:latin typeface="Franklin Gothic Book" charset="0"/>
                <a:ea typeface="ヒラギノ角ゴ ProN W3" charset="0"/>
                <a:cs typeface="ヒラギノ角ゴ ProN W3" charset="0"/>
              </a:rPr>
              <a:t>Stereotype threat refers to being at risk of confirming, as self-characteristic, a negative stereotype about one's group</a:t>
            </a:r>
          </a:p>
          <a:p>
            <a:pPr marL="275695" lvl="1" indent="0">
              <a:buNone/>
            </a:pPr>
            <a:endParaRPr lang="en-US" sz="3100" i="1" dirty="0">
              <a:latin typeface="Franklin Gothic Book" charset="0"/>
              <a:ea typeface="ヒラギノ角ゴ ProN W3" charset="0"/>
              <a:cs typeface="ヒラギノ角ゴ ProN W3" charset="0"/>
            </a:endParaRPr>
          </a:p>
          <a:p>
            <a:pPr marL="275695" lvl="1" indent="0">
              <a:buNone/>
            </a:pPr>
            <a:r>
              <a:rPr lang="en-US" sz="1700" dirty="0">
                <a:latin typeface="Franklin Gothic Book" charset="0"/>
                <a:ea typeface="ヒラギノ角ゴ ProN W3" charset="0"/>
                <a:cs typeface="ヒラギノ角ゴ ProN W3" charset="0"/>
              </a:rPr>
              <a:t>Steele CM, Aronson J. </a:t>
            </a:r>
            <a:r>
              <a:rPr lang="en-US" sz="1700" dirty="0" err="1">
                <a:latin typeface="Franklin Gothic Book" charset="0"/>
                <a:ea typeface="ヒラギノ角ゴ ProN W3" charset="0"/>
                <a:cs typeface="ヒラギノ角ゴ ProN W3" charset="0"/>
              </a:rPr>
              <a:t>Sterotype</a:t>
            </a:r>
            <a:r>
              <a:rPr lang="en-US" sz="1700" dirty="0">
                <a:latin typeface="Franklin Gothic Book" charset="0"/>
                <a:ea typeface="ヒラギノ角ゴ ProN W3" charset="0"/>
                <a:cs typeface="ヒラギノ角ゴ ProN W3" charset="0"/>
              </a:rPr>
              <a:t> threat and the intellectual test performance of African Americans. </a:t>
            </a:r>
            <a:r>
              <a:rPr lang="en-US" sz="1700" i="1" dirty="0">
                <a:latin typeface="Franklin Gothic Book" charset="0"/>
                <a:ea typeface="ヒラギノ角ゴ ProN W3" charset="0"/>
                <a:cs typeface="ヒラギノ角ゴ ProN W3" charset="0"/>
              </a:rPr>
              <a:t>J </a:t>
            </a:r>
            <a:r>
              <a:rPr lang="en-US" sz="1700" i="1" dirty="0" err="1">
                <a:latin typeface="Franklin Gothic Book" charset="0"/>
                <a:ea typeface="ヒラギノ角ゴ ProN W3" charset="0"/>
                <a:cs typeface="ヒラギノ角ゴ ProN W3" charset="0"/>
              </a:rPr>
              <a:t>Pers</a:t>
            </a:r>
            <a:r>
              <a:rPr lang="en-US" sz="1700" i="1" dirty="0">
                <a:latin typeface="Franklin Gothic Book" charset="0"/>
                <a:ea typeface="ヒラギノ角ゴ ProN W3" charset="0"/>
                <a:cs typeface="ヒラギノ角ゴ ProN W3" charset="0"/>
              </a:rPr>
              <a:t> </a:t>
            </a:r>
            <a:r>
              <a:rPr lang="en-US" sz="1700" i="1" dirty="0" err="1">
                <a:latin typeface="Franklin Gothic Book" charset="0"/>
                <a:ea typeface="ヒラギノ角ゴ ProN W3" charset="0"/>
                <a:cs typeface="ヒラギノ角ゴ ProN W3" charset="0"/>
              </a:rPr>
              <a:t>Soc</a:t>
            </a:r>
            <a:r>
              <a:rPr lang="en-US" sz="1700" i="1" dirty="0">
                <a:latin typeface="Franklin Gothic Book" charset="0"/>
                <a:ea typeface="ヒラギノ角ゴ ProN W3" charset="0"/>
                <a:cs typeface="ヒラギノ角ゴ ProN W3" charset="0"/>
              </a:rPr>
              <a:t> </a:t>
            </a:r>
            <a:r>
              <a:rPr lang="en-US" sz="1700" i="1" dirty="0" err="1">
                <a:latin typeface="Franklin Gothic Book" charset="0"/>
                <a:ea typeface="ヒラギノ角ゴ ProN W3" charset="0"/>
                <a:cs typeface="ヒラギノ角ゴ ProN W3" charset="0"/>
              </a:rPr>
              <a:t>Psychol</a:t>
            </a:r>
            <a:r>
              <a:rPr lang="en-US" sz="1700" dirty="0">
                <a:latin typeface="Franklin Gothic Book" charset="0"/>
                <a:ea typeface="ヒラギノ角ゴ ProN W3" charset="0"/>
                <a:cs typeface="ヒラギノ角ゴ ProN W3" charset="0"/>
              </a:rPr>
              <a:t> 1995;69(5):797-811.</a:t>
            </a:r>
          </a:p>
        </p:txBody>
      </p:sp>
      <p:pic>
        <p:nvPicPr>
          <p:cNvPr id="2" name="Picture 1" descr="Screen Shot 2016-09-17 at 11.18.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9723" y="0"/>
            <a:ext cx="4564277" cy="6858000"/>
          </a:xfrm>
          <a:prstGeom prst="rect">
            <a:avLst/>
          </a:prstGeom>
        </p:spPr>
      </p:pic>
    </p:spTree>
    <p:extLst>
      <p:ext uri="{BB962C8B-B14F-4D97-AF65-F5344CB8AC3E}">
        <p14:creationId xmlns:p14="http://schemas.microsoft.com/office/powerpoint/2010/main" val="35197710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219" y="178594"/>
            <a:ext cx="7804547" cy="1268016"/>
          </a:xfrm>
        </p:spPr>
        <p:txBody>
          <a:bodyPr>
            <a:normAutofit/>
          </a:bodyPr>
          <a:lstStyle/>
          <a:p>
            <a:pPr defTabSz="914353">
              <a:defRPr/>
            </a:pPr>
            <a:r>
              <a:rPr lang="en-US" dirty="0"/>
              <a:t>Reduce stereotype threat</a:t>
            </a:r>
          </a:p>
        </p:txBody>
      </p:sp>
      <p:sp>
        <p:nvSpPr>
          <p:cNvPr id="3" name="Content Placeholder 2"/>
          <p:cNvSpPr>
            <a:spLocks noGrp="1"/>
          </p:cNvSpPr>
          <p:nvPr>
            <p:ph idx="1"/>
          </p:nvPr>
        </p:nvSpPr>
        <p:spPr>
          <a:xfrm>
            <a:off x="714375" y="1553766"/>
            <a:ext cx="7679531" cy="4154554"/>
          </a:xfrm>
        </p:spPr>
        <p:txBody>
          <a:bodyPr anchor="ctr">
            <a:normAutofit/>
          </a:bodyPr>
          <a:lstStyle/>
          <a:p>
            <a:pPr marL="401822" indent="-401822">
              <a:buFont typeface="Arial"/>
              <a:buChar char="•"/>
              <a:defRPr/>
            </a:pPr>
            <a:r>
              <a:rPr lang="en-US" sz="2800" dirty="0" smtClean="0">
                <a:ea typeface="ヒラギノ角ゴ ProN W3" charset="0"/>
                <a:cs typeface="ヒラギノ角ゴ ProN W3" charset="0"/>
              </a:rPr>
              <a:t>Acknowledge </a:t>
            </a:r>
            <a:r>
              <a:rPr lang="en-US" sz="2800" dirty="0">
                <a:ea typeface="ヒラギノ角ゴ ProN W3" charset="0"/>
                <a:cs typeface="ヒラギノ角ゴ ProN W3" charset="0"/>
              </a:rPr>
              <a:t>the complex systemic and systematic challenges that patients of color experience – acknowledge that race matters</a:t>
            </a:r>
          </a:p>
          <a:p>
            <a:pPr marL="401822" indent="-401822">
              <a:buFont typeface="Arial"/>
              <a:buChar char="•"/>
              <a:defRPr/>
            </a:pPr>
            <a:r>
              <a:rPr lang="en-US" sz="2800" dirty="0">
                <a:ea typeface="ヒラギノ角ゴ ProN W3" charset="0"/>
                <a:cs typeface="ヒラギノ角ゴ ProN W3" charset="0"/>
              </a:rPr>
              <a:t>Make diversity visible and recruit and retain racial and ethnic minority providers and </a:t>
            </a:r>
            <a:r>
              <a:rPr lang="en-US" sz="2800" dirty="0" smtClean="0">
                <a:ea typeface="ヒラギノ角ゴ ProN W3" charset="0"/>
                <a:cs typeface="ヒラギノ角ゴ ProN W3" charset="0"/>
              </a:rPr>
              <a:t>staff</a:t>
            </a:r>
          </a:p>
          <a:p>
            <a:pPr marL="401822" indent="-401822">
              <a:buFont typeface="Arial"/>
              <a:buChar char="•"/>
              <a:defRPr/>
            </a:pPr>
            <a:r>
              <a:rPr lang="en-US" sz="2800" dirty="0" smtClean="0">
                <a:solidFill>
                  <a:srgbClr val="FFFF00"/>
                </a:solidFill>
                <a:ea typeface="ヒラギノ角ゴ ProN W3" charset="0"/>
                <a:cs typeface="ヒラギノ角ゴ ProN W3" charset="0"/>
              </a:rPr>
              <a:t>Don’t </a:t>
            </a:r>
            <a:r>
              <a:rPr lang="en-US" sz="2800" dirty="0">
                <a:solidFill>
                  <a:srgbClr val="FFFF00"/>
                </a:solidFill>
                <a:ea typeface="ヒラギノ角ゴ ProN W3" charset="0"/>
                <a:cs typeface="ヒラギノ角ゴ ProN W3" charset="0"/>
              </a:rPr>
              <a:t>talk only about health </a:t>
            </a:r>
            <a:r>
              <a:rPr lang="en-US" sz="2800" dirty="0" smtClean="0">
                <a:solidFill>
                  <a:srgbClr val="FFFF00"/>
                </a:solidFill>
                <a:ea typeface="ヒラギノ角ゴ ProN W3" charset="0"/>
                <a:cs typeface="ヒラギノ角ゴ ProN W3" charset="0"/>
              </a:rPr>
              <a:t>disparities</a:t>
            </a:r>
            <a:endParaRPr lang="en-US" sz="2800" dirty="0">
              <a:solidFill>
                <a:srgbClr val="FFFF00"/>
              </a:solidFill>
              <a:ea typeface="ヒラギノ角ゴ ProN W3" charset="0"/>
              <a:cs typeface="ヒラギノ角ゴ ProN W3" charset="0"/>
            </a:endParaRPr>
          </a:p>
        </p:txBody>
      </p:sp>
    </p:spTree>
    <p:extLst>
      <p:ext uri="{BB962C8B-B14F-4D97-AF65-F5344CB8AC3E}">
        <p14:creationId xmlns:p14="http://schemas.microsoft.com/office/powerpoint/2010/main" val="321797192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Wicked Problem</a:t>
            </a:r>
            <a:endParaRPr lang="en-US" dirty="0"/>
          </a:p>
        </p:txBody>
      </p:sp>
      <p:sp>
        <p:nvSpPr>
          <p:cNvPr id="3" name="Content Placeholder 2"/>
          <p:cNvSpPr>
            <a:spLocks noGrp="1"/>
          </p:cNvSpPr>
          <p:nvPr>
            <p:ph idx="1"/>
          </p:nvPr>
        </p:nvSpPr>
        <p:spPr>
          <a:xfrm>
            <a:off x="270933" y="1600200"/>
            <a:ext cx="8568267" cy="4525963"/>
          </a:xfrm>
        </p:spPr>
        <p:txBody>
          <a:bodyPr>
            <a:normAutofit/>
          </a:bodyPr>
          <a:lstStyle/>
          <a:p>
            <a:pPr marL="0" indent="0">
              <a:buNone/>
            </a:pPr>
            <a:r>
              <a:rPr lang="en-US" sz="2800" dirty="0"/>
              <a:t>A </a:t>
            </a:r>
            <a:r>
              <a:rPr lang="en-US" b="1" dirty="0">
                <a:solidFill>
                  <a:srgbClr val="FF0000"/>
                </a:solidFill>
              </a:rPr>
              <a:t>wicked problem</a:t>
            </a:r>
            <a:r>
              <a:rPr lang="en-US" dirty="0">
                <a:solidFill>
                  <a:srgbClr val="FF0000"/>
                </a:solidFill>
              </a:rPr>
              <a:t> </a:t>
            </a:r>
            <a:r>
              <a:rPr lang="en-US" dirty="0"/>
              <a:t>is a problem that is difficult or impossible to solve because of incomplete, contradictory, and changing requirements that are often difficult to recognize. The use of the term "wicked" here has come to denote resistance to resolution, rather than </a:t>
            </a:r>
            <a:r>
              <a:rPr lang="en-US" dirty="0" smtClean="0"/>
              <a:t>evil.</a:t>
            </a:r>
            <a:r>
              <a:rPr lang="en-US" baseline="30000" dirty="0"/>
              <a:t> </a:t>
            </a:r>
            <a:r>
              <a:rPr lang="en-US" dirty="0" smtClean="0"/>
              <a:t>Moreover</a:t>
            </a:r>
            <a:r>
              <a:rPr lang="en-US" dirty="0"/>
              <a:t>, because of complex </a:t>
            </a:r>
            <a:r>
              <a:rPr lang="en-US" dirty="0" smtClean="0"/>
              <a:t>interdependencies, the effort to solve an aspect of a wicked problem may reveal or create other problems.</a:t>
            </a:r>
            <a:endParaRPr lang="en-US" dirty="0">
              <a:solidFill>
                <a:srgbClr val="FFFFFF"/>
              </a:solidFill>
            </a:endParaRPr>
          </a:p>
        </p:txBody>
      </p:sp>
      <p:pic>
        <p:nvPicPr>
          <p:cNvPr id="4" name="Picture 3" descr="Screen Shot 2016-09-17 at 7.44.34 PM.png"/>
          <p:cNvPicPr>
            <a:picLocks noChangeAspect="1"/>
          </p:cNvPicPr>
          <p:nvPr/>
        </p:nvPicPr>
        <p:blipFill rotWithShape="1">
          <a:blip r:embed="rId3" cstate="email">
            <a:extLst>
              <a:ext uri="{28A0092B-C50C-407E-A947-70E740481C1C}">
                <a14:useLocalDpi xmlns:a14="http://schemas.microsoft.com/office/drawing/2010/main"/>
              </a:ext>
            </a:extLst>
          </a:blip>
          <a:srcRect l="-6635"/>
          <a:stretch/>
        </p:blipFill>
        <p:spPr>
          <a:xfrm>
            <a:off x="-606711" y="0"/>
            <a:ext cx="9750711" cy="6858000"/>
          </a:xfrm>
          <a:prstGeom prst="rect">
            <a:avLst/>
          </a:prstGeom>
        </p:spPr>
      </p:pic>
      <p:pic>
        <p:nvPicPr>
          <p:cNvPr id="5" name="Picture 4" descr="Screen Shot 2016-09-17 at 8.12.25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1733" y="0"/>
            <a:ext cx="9465733" cy="6910802"/>
          </a:xfrm>
          <a:prstGeom prst="rect">
            <a:avLst/>
          </a:prstGeom>
        </p:spPr>
      </p:pic>
    </p:spTree>
    <p:extLst>
      <p:ext uri="{BB962C8B-B14F-4D97-AF65-F5344CB8AC3E}">
        <p14:creationId xmlns:p14="http://schemas.microsoft.com/office/powerpoint/2010/main" val="811025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77512"/>
          </a:xfrm>
        </p:spPr>
        <p:txBody>
          <a:bodyPr>
            <a:noAutofit/>
          </a:bodyPr>
          <a:lstStyle/>
          <a:p>
            <a:r>
              <a:rPr lang="en-US" dirty="0" smtClean="0"/>
              <a:t>Teach race is a </a:t>
            </a:r>
            <a:r>
              <a:rPr lang="en-US" dirty="0" smtClean="0">
                <a:solidFill>
                  <a:srgbClr val="FFFF00"/>
                </a:solidFill>
              </a:rPr>
              <a:t>social construct </a:t>
            </a:r>
            <a:r>
              <a:rPr lang="en-US" dirty="0" smtClean="0"/>
              <a:t>not a biological construct</a:t>
            </a:r>
            <a:endParaRPr lang="en-US" dirty="0"/>
          </a:p>
        </p:txBody>
      </p:sp>
      <p:sp>
        <p:nvSpPr>
          <p:cNvPr id="3" name="Content Placeholder 2"/>
          <p:cNvSpPr>
            <a:spLocks noGrp="1"/>
          </p:cNvSpPr>
          <p:nvPr>
            <p:ph idx="1"/>
          </p:nvPr>
        </p:nvSpPr>
        <p:spPr>
          <a:xfrm>
            <a:off x="457200" y="1795875"/>
            <a:ext cx="8229600" cy="2168689"/>
          </a:xfrm>
        </p:spPr>
        <p:txBody>
          <a:bodyPr>
            <a:normAutofit fontScale="85000" lnSpcReduction="10000"/>
          </a:bodyPr>
          <a:lstStyle/>
          <a:p>
            <a:r>
              <a:rPr lang="en-US" sz="2800" dirty="0"/>
              <a:t>Tsai J, </a:t>
            </a:r>
            <a:r>
              <a:rPr lang="en-US" sz="2800" dirty="0" err="1"/>
              <a:t>Ucik</a:t>
            </a:r>
            <a:r>
              <a:rPr lang="en-US" sz="2800" dirty="0"/>
              <a:t> L, Baldwin N et al. Race matters? Examining the rethinking race portrayal in preclinical medical education. </a:t>
            </a:r>
            <a:r>
              <a:rPr lang="en-US" sz="2800" i="1" dirty="0" err="1"/>
              <a:t>Acad</a:t>
            </a:r>
            <a:r>
              <a:rPr lang="en-US" sz="2800" i="1" dirty="0"/>
              <a:t> Med</a:t>
            </a:r>
            <a:r>
              <a:rPr lang="en-US" sz="2800" dirty="0"/>
              <a:t>.2016;91(7):1-5.</a:t>
            </a:r>
          </a:p>
          <a:p>
            <a:r>
              <a:rPr lang="en-US" sz="2800" dirty="0" smtClean="0"/>
              <a:t>Dorothy Roberts, sociologist and law professor</a:t>
            </a:r>
          </a:p>
          <a:p>
            <a:pPr marL="400050" lvl="1" indent="0">
              <a:buNone/>
            </a:pPr>
            <a:r>
              <a:rPr lang="en-US" sz="2400" dirty="0" smtClean="0">
                <a:hlinkClick r:id="rId2"/>
              </a:rPr>
              <a:t>https</a:t>
            </a:r>
            <a:r>
              <a:rPr lang="en-US" sz="2400" dirty="0">
                <a:hlinkClick r:id="rId2"/>
              </a:rPr>
              <a:t>://www.ted.com/talks/dorothy_roberts_the_problem_with_race_based_medicine?language=</a:t>
            </a:r>
            <a:r>
              <a:rPr lang="en-US" sz="2400" dirty="0" smtClean="0">
                <a:hlinkClick r:id="rId2"/>
              </a:rPr>
              <a:t>en</a:t>
            </a:r>
            <a:endParaRPr lang="en-US" sz="2400" dirty="0" smtClean="0"/>
          </a:p>
          <a:p>
            <a:pPr marL="0" indent="0">
              <a:buNone/>
            </a:pPr>
            <a:endParaRPr lang="en-US" sz="2400" dirty="0"/>
          </a:p>
        </p:txBody>
      </p:sp>
      <p:pic>
        <p:nvPicPr>
          <p:cNvPr id="4" name="Picture 3" descr="Screen Shot 2016-09-17 at 11.09.4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442" y="3964565"/>
            <a:ext cx="7432747" cy="2893435"/>
          </a:xfrm>
          <a:prstGeom prst="rect">
            <a:avLst/>
          </a:prstGeom>
        </p:spPr>
      </p:pic>
    </p:spTree>
    <p:extLst>
      <p:ext uri="{BB962C8B-B14F-4D97-AF65-F5344CB8AC3E}">
        <p14:creationId xmlns:p14="http://schemas.microsoft.com/office/powerpoint/2010/main" val="2301442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67891"/>
            <a:ext cx="8572500" cy="1714500"/>
          </a:xfrm>
        </p:spPr>
        <p:txBody>
          <a:bodyPr>
            <a:normAutofit/>
          </a:bodyPr>
          <a:lstStyle/>
          <a:p>
            <a:pPr defTabSz="914353">
              <a:defRPr/>
            </a:pPr>
            <a:r>
              <a:rPr lang="en-US" dirty="0" smtClean="0"/>
              <a:t>Teach the life</a:t>
            </a:r>
            <a:r>
              <a:rPr lang="en-US" dirty="0"/>
              <a:t>-course effects of the social construct of race</a:t>
            </a:r>
          </a:p>
        </p:txBody>
      </p:sp>
      <p:sp>
        <p:nvSpPr>
          <p:cNvPr id="3" name="Content Placeholder 2"/>
          <p:cNvSpPr>
            <a:spLocks noGrp="1"/>
          </p:cNvSpPr>
          <p:nvPr>
            <p:ph idx="1"/>
          </p:nvPr>
        </p:nvSpPr>
        <p:spPr>
          <a:xfrm>
            <a:off x="446484" y="3129955"/>
            <a:ext cx="8238873" cy="2334638"/>
          </a:xfrm>
        </p:spPr>
        <p:txBody>
          <a:bodyPr>
            <a:normAutofit fontScale="92500"/>
          </a:bodyPr>
          <a:lstStyle/>
          <a:p>
            <a:pPr marL="0" indent="0">
              <a:spcBef>
                <a:spcPct val="0"/>
              </a:spcBef>
              <a:buNone/>
              <a:defRPr/>
            </a:pPr>
            <a:r>
              <a:rPr lang="en-US" dirty="0" smtClean="0">
                <a:ea typeface="ヒラギノ角ゴ ProN W3" charset="0"/>
                <a:cs typeface="ヒラギノ角ゴ ProN W3" charset="0"/>
                <a:hlinkClick r:id="rId3"/>
              </a:rPr>
              <a:t>https</a:t>
            </a:r>
            <a:r>
              <a:rPr lang="en-US" dirty="0">
                <a:ea typeface="ヒラギノ角ゴ ProN W3" charset="0"/>
                <a:cs typeface="ヒラギノ角ゴ ProN W3" charset="0"/>
                <a:hlinkClick r:id="rId3"/>
              </a:rPr>
              <a:t>://www.youtube.com/watch?v=</a:t>
            </a:r>
            <a:r>
              <a:rPr lang="en-US" dirty="0" smtClean="0">
                <a:ea typeface="ヒラギノ角ゴ ProN W3" charset="0"/>
                <a:cs typeface="ヒラギノ角ゴ ProN W3" charset="0"/>
                <a:hlinkClick r:id="rId3"/>
              </a:rPr>
              <a:t>sdFzwPEfRhs</a:t>
            </a:r>
            <a:endParaRPr lang="en-US" dirty="0" smtClean="0">
              <a:ea typeface="ヒラギノ角ゴ ProN W3" charset="0"/>
              <a:cs typeface="ヒラギノ角ゴ ProN W3" charset="0"/>
            </a:endParaRPr>
          </a:p>
          <a:p>
            <a:pPr marL="0" indent="0">
              <a:spcBef>
                <a:spcPct val="0"/>
              </a:spcBef>
              <a:buNone/>
              <a:defRPr/>
            </a:pPr>
            <a:endParaRPr lang="en-US" dirty="0">
              <a:latin typeface="Helvetica Neue" charset="0"/>
              <a:ea typeface="ヒラギノ角ゴ ProN W3" charset="0"/>
              <a:cs typeface="ヒラギノ角ゴ ProN W3" charset="0"/>
            </a:endParaRPr>
          </a:p>
          <a:p>
            <a:pPr marL="321457" indent="-321457">
              <a:spcBef>
                <a:spcPct val="0"/>
              </a:spcBef>
              <a:buFont typeface="Arial"/>
              <a:buChar char="•"/>
              <a:defRPr/>
            </a:pPr>
            <a:r>
              <a:rPr lang="en-US" sz="1700" dirty="0">
                <a:ea typeface="ヒラギノ角ゴ ProN W3" charset="0"/>
                <a:cs typeface="ヒラギノ角ゴ ProN W3" charset="0"/>
              </a:rPr>
              <a:t>Lu MC, </a:t>
            </a:r>
            <a:r>
              <a:rPr lang="en-US" sz="1700" dirty="0" err="1">
                <a:ea typeface="ヒラギノ角ゴ ProN W3" charset="0"/>
                <a:cs typeface="ヒラギノ角ゴ ProN W3" charset="0"/>
              </a:rPr>
              <a:t>Halfon</a:t>
            </a:r>
            <a:r>
              <a:rPr lang="en-US" sz="1700" dirty="0">
                <a:ea typeface="ヒラギノ角ゴ ProN W3" charset="0"/>
                <a:cs typeface="ヒラギノ角ゴ ProN W3" charset="0"/>
              </a:rPr>
              <a:t> N. Racial and ethnic disparities in birth outcomes: A life-course perspective. </a:t>
            </a:r>
            <a:r>
              <a:rPr lang="en-US" sz="1700" i="1" dirty="0">
                <a:ea typeface="ヒラギノ角ゴ ProN W3" charset="0"/>
                <a:cs typeface="ヒラギノ角ゴ ProN W3" charset="0"/>
              </a:rPr>
              <a:t>Maternal and Child Health Journal</a:t>
            </a:r>
            <a:r>
              <a:rPr lang="en-US" sz="1700" dirty="0">
                <a:ea typeface="ヒラギノ角ゴ ProN W3" charset="0"/>
                <a:cs typeface="ヒラギノ角ゴ ProN W3" charset="0"/>
              </a:rPr>
              <a:t>.2003;7(1):13-30.</a:t>
            </a:r>
          </a:p>
          <a:p>
            <a:pPr marL="321457" indent="-321457">
              <a:spcBef>
                <a:spcPct val="0"/>
              </a:spcBef>
              <a:buFont typeface="Arial"/>
              <a:buChar char="•"/>
              <a:defRPr/>
            </a:pPr>
            <a:r>
              <a:rPr lang="en-US" sz="1700" dirty="0">
                <a:ea typeface="ヒラギノ角ゴ ProN W3" charset="0"/>
                <a:cs typeface="ヒラギノ角ゴ ProN W3" charset="0"/>
              </a:rPr>
              <a:t>David R, Collins J. Disparities in Infant Mortality: What’s Genetics Got to Do With It? </a:t>
            </a:r>
            <a:r>
              <a:rPr lang="en-US" sz="1700" i="1" dirty="0">
                <a:ea typeface="ヒラギノ角ゴ ProN W3" charset="0"/>
                <a:cs typeface="ヒラギノ角ゴ ProN W3" charset="0"/>
              </a:rPr>
              <a:t>American Journal of Public Health</a:t>
            </a:r>
            <a:r>
              <a:rPr lang="en-US" sz="1700" dirty="0">
                <a:ea typeface="ヒラギノ角ゴ ProN W3" charset="0"/>
                <a:cs typeface="ヒラギノ角ゴ ProN W3" charset="0"/>
              </a:rPr>
              <a:t>. 2007;97(7):1191-1197.</a:t>
            </a:r>
          </a:p>
        </p:txBody>
      </p:sp>
      <p:sp>
        <p:nvSpPr>
          <p:cNvPr id="4" name="TextBox 3"/>
          <p:cNvSpPr txBox="1">
            <a:spLocks noChangeArrowheads="1"/>
          </p:cNvSpPr>
          <p:nvPr/>
        </p:nvSpPr>
        <p:spPr bwMode="auto">
          <a:xfrm>
            <a:off x="178594" y="5625704"/>
            <a:ext cx="8404129" cy="49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84" tIns="32142" rIns="64284" bIns="32142">
            <a:spAutoFit/>
          </a:bodyPr>
          <a:lstStyle>
            <a:lvl1pPr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algn="r" eaLnBrk="1" hangingPunct="1">
              <a:defRPr/>
            </a:pPr>
            <a:r>
              <a:rPr lang="en-US" sz="2800" b="1" dirty="0">
                <a:solidFill>
                  <a:srgbClr val="FFFF00"/>
                </a:solidFill>
                <a:latin typeface="+mj-lt"/>
              </a:rPr>
              <a:t>…An argument for the cumulative effects of racism</a:t>
            </a:r>
          </a:p>
        </p:txBody>
      </p:sp>
      <p:pic>
        <p:nvPicPr>
          <p:cNvPr id="7" name="Picture 6" descr="Screen Shot 2016-08-13 at 9.18.02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1129" y="2014974"/>
            <a:ext cx="7434091" cy="839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1796733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914353">
              <a:defRPr/>
            </a:pPr>
            <a:r>
              <a:rPr sz="3400"/>
              <a:t>CONFRONTING </a:t>
            </a:r>
            <a:br>
              <a:rPr sz="3400"/>
            </a:br>
            <a:r>
              <a:rPr sz="3400"/>
              <a:t>PERSONALLY-MEDIATED RACISM</a:t>
            </a:r>
          </a:p>
        </p:txBody>
      </p:sp>
      <p:pic>
        <p:nvPicPr>
          <p:cNvPr id="3" name="Picture 2" descr="Screen Shot 2016-09-18 at 9.53.3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7649" y="493846"/>
            <a:ext cx="3215919" cy="2657365"/>
          </a:xfrm>
          <a:prstGeom prst="rect">
            <a:avLst/>
          </a:prstGeom>
        </p:spPr>
      </p:pic>
    </p:spTree>
    <p:extLst>
      <p:ext uri="{BB962C8B-B14F-4D97-AF65-F5344CB8AC3E}">
        <p14:creationId xmlns:p14="http://schemas.microsoft.com/office/powerpoint/2010/main" val="33569764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339328" y="321469"/>
            <a:ext cx="8465344" cy="910828"/>
          </a:xfrm>
        </p:spPr>
        <p:txBody>
          <a:bodyPr>
            <a:normAutofit fontScale="90000"/>
          </a:bodyPr>
          <a:lstStyle/>
          <a:p>
            <a:pPr marL="286828" defTabSz="914353">
              <a:defRPr/>
            </a:pPr>
            <a:r>
              <a:rPr sz="3400" dirty="0"/>
              <a:t>Work on active listening and intentional communication</a:t>
            </a:r>
          </a:p>
        </p:txBody>
      </p:sp>
      <p:sp>
        <p:nvSpPr>
          <p:cNvPr id="2" name="Content Placeholder 1"/>
          <p:cNvSpPr>
            <a:spLocks noGrp="1"/>
          </p:cNvSpPr>
          <p:nvPr>
            <p:ph type="body" orient="vert" idx="4294967295"/>
          </p:nvPr>
        </p:nvSpPr>
        <p:spPr>
          <a:xfrm>
            <a:off x="714375" y="1446610"/>
            <a:ext cx="8090297" cy="3579689"/>
          </a:xfrm>
        </p:spPr>
        <p:txBody>
          <a:bodyPr/>
          <a:lstStyle/>
          <a:p>
            <a:pPr marL="0" indent="0">
              <a:spcBef>
                <a:spcPts val="1055"/>
              </a:spcBef>
              <a:buNone/>
              <a:defRPr/>
            </a:pPr>
            <a:r>
              <a:rPr sz="2800" dirty="0">
                <a:ea typeface="ヒラギノ角ゴ ProN W3" charset="0"/>
                <a:cs typeface="ヒラギノ角ゴ ProN W3" charset="0"/>
              </a:rPr>
              <a:t>A large survey asked patients if they experienced</a:t>
            </a:r>
          </a:p>
          <a:p>
            <a:pPr marL="379498" lvl="2" indent="-320342">
              <a:spcBef>
                <a:spcPts val="1055"/>
              </a:spcBef>
              <a:buFontTx/>
              <a:buChar char="•"/>
              <a:defRPr/>
            </a:pPr>
            <a:r>
              <a:rPr sz="2800" dirty="0">
                <a:ea typeface="ヒラギノ角ゴ ProN W3" charset="0"/>
                <a:cs typeface="ヒラギノ角ゴ ProN W3" charset="0"/>
              </a:rPr>
              <a:t>difficulty understanding their provider </a:t>
            </a:r>
          </a:p>
          <a:p>
            <a:pPr marL="379498" lvl="2" indent="-320342">
              <a:spcBef>
                <a:spcPts val="1055"/>
              </a:spcBef>
              <a:buFontTx/>
              <a:buChar char="•"/>
              <a:defRPr/>
            </a:pPr>
            <a:r>
              <a:rPr sz="2800" dirty="0">
                <a:ea typeface="ヒラギノ角ゴ ProN W3" charset="0"/>
                <a:cs typeface="ヒラギノ角ゴ ProN W3" charset="0"/>
              </a:rPr>
              <a:t>felt their provider didn‘t listen to them</a:t>
            </a:r>
          </a:p>
          <a:p>
            <a:pPr marL="379498" lvl="2" indent="-320342">
              <a:spcBef>
                <a:spcPts val="1055"/>
              </a:spcBef>
              <a:buFontTx/>
              <a:buChar char="•"/>
              <a:defRPr/>
            </a:pPr>
            <a:r>
              <a:rPr sz="2800" dirty="0">
                <a:ea typeface="ヒラギノ角ゴ ProN W3" charset="0"/>
                <a:cs typeface="ヒラギノ角ゴ ProN W3" charset="0"/>
              </a:rPr>
              <a:t>had medical questions they felt they could not ask their provider</a:t>
            </a:r>
          </a:p>
          <a:p>
            <a:pPr marL="0" indent="0">
              <a:spcBef>
                <a:spcPct val="0"/>
              </a:spcBef>
              <a:defRPr/>
            </a:pPr>
            <a:endParaRPr sz="2500" dirty="0">
              <a:latin typeface="Helvetica Neue" charset="0"/>
              <a:ea typeface="ヒラギノ角ゴ ProN W3" charset="0"/>
              <a:cs typeface="ヒラギノ角ゴ ProN W3" charset="0"/>
            </a:endParaRPr>
          </a:p>
          <a:p>
            <a:pPr marL="320342" indent="-320342">
              <a:spcBef>
                <a:spcPct val="0"/>
              </a:spcBef>
              <a:defRPr/>
            </a:pPr>
            <a:r>
              <a:rPr sz="1700" dirty="0">
                <a:latin typeface="Helvetica Neue" charset="0"/>
                <a:ea typeface="MS PGothic" charset="0"/>
                <a:cs typeface="MS PGothic" charset="0"/>
                <a:sym typeface="Lucida Grande" charset="0"/>
              </a:rPr>
              <a:t>Source: The Commonwealth Fund 2001 Health Care Quality Survey. </a:t>
            </a:r>
            <a:endParaRPr sz="1700" dirty="0">
              <a:latin typeface="Helvetica Neue" charset="0"/>
              <a:ea typeface="ヒラギノ角ゴ ProN W3" charset="0"/>
              <a:cs typeface="ヒラギノ角ゴ ProN W3" charset="0"/>
            </a:endParaRPr>
          </a:p>
        </p:txBody>
      </p:sp>
      <p:pic>
        <p:nvPicPr>
          <p:cNvPr id="4" name="Picture 3" descr="Screen Shot 2015-10-10 at 6.45.2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47700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7521" name="Content Placeholder 3" descr="Screen Shot 2015-08-16 at 10.20.30 PM.png"/>
          <p:cNvPicPr>
            <a:picLocks noGrp="1" noChangeAspect="1"/>
          </p:cNvPicPr>
          <p:nvPr>
            <p:ph idx="1"/>
          </p:nvPr>
        </p:nvPicPr>
        <p:blipFill>
          <a:blip r:embed="rId3" cstate="email">
            <a:extLst>
              <a:ext uri="{28A0092B-C50C-407E-A947-70E740481C1C}">
                <a14:useLocalDpi xmlns:a14="http://schemas.microsoft.com/office/drawing/2010/main"/>
              </a:ext>
            </a:extLst>
          </a:blip>
          <a:srcRect l="-33539" r="-33539"/>
          <a:stretch>
            <a:fillRect/>
          </a:stretch>
        </p:blipFill>
        <p:spPr>
          <a:xfrm>
            <a:off x="-892969" y="214313"/>
            <a:ext cx="6107906" cy="5334372"/>
          </a:xfrm>
        </p:spPr>
      </p:pic>
      <p:sp>
        <p:nvSpPr>
          <p:cNvPr id="55297" name="Rectangle 1"/>
          <p:cNvSpPr>
            <a:spLocks noGrp="1" noChangeArrowheads="1"/>
          </p:cNvSpPr>
          <p:nvPr>
            <p:ph type="body" sz="half" idx="2"/>
          </p:nvPr>
        </p:nvSpPr>
        <p:spPr>
          <a:xfrm>
            <a:off x="4363939" y="999420"/>
            <a:ext cx="4446984" cy="5141507"/>
          </a:xfrm>
        </p:spPr>
        <p:txBody>
          <a:bodyPr anchor="ctr"/>
          <a:lstStyle/>
          <a:p>
            <a:pPr marL="293553"/>
            <a:r>
              <a:rPr sz="2500" i="1" dirty="0">
                <a:latin typeface="Franklin Gothic Book" charset="0"/>
                <a:ea typeface="ヒラギノ角ゴ ProN W6" charset="0"/>
                <a:cs typeface="ヒラギノ角ゴ ProN W6" charset="0"/>
              </a:rPr>
              <a:t>“Although myriad sources contribute to these inequities, some evidence suggests that bias, prejudice, and stereotyping on the part of healthcare providers may contribute to the differences in care...often despite </a:t>
            </a:r>
            <a:r>
              <a:rPr sz="2500" i="1" dirty="0" smtClean="0">
                <a:latin typeface="Franklin Gothic Book" charset="0"/>
                <a:ea typeface="ヒラギノ角ゴ ProN W6" charset="0"/>
                <a:cs typeface="ヒラギノ角ゴ ProN W6" charset="0"/>
              </a:rPr>
              <a:t>providers</a:t>
            </a:r>
            <a:r>
              <a:rPr lang="en-US" sz="2500" i="1" dirty="0" smtClean="0">
                <a:latin typeface="Franklin Gothic Book" charset="0"/>
                <a:ea typeface="ヒラギノ角ゴ ProN W6" charset="0"/>
                <a:cs typeface="ヒラギノ角ゴ ProN W6" charset="0"/>
              </a:rPr>
              <a:t>'</a:t>
            </a:r>
            <a:r>
              <a:rPr altLang="ja-JP" sz="2500" i="1" dirty="0" smtClean="0">
                <a:latin typeface="Franklin Gothic Book" charset="0"/>
                <a:ea typeface="ヒラギノ角ゴ ProN W6" charset="0"/>
                <a:cs typeface="ヒラギノ角ゴ ProN W6" charset="0"/>
              </a:rPr>
              <a:t> </a:t>
            </a:r>
            <a:r>
              <a:rPr altLang="ja-JP" sz="2500" i="1" dirty="0">
                <a:latin typeface="Franklin Gothic Book" charset="0"/>
                <a:ea typeface="ヒラギノ角ゴ ProN W6" charset="0"/>
                <a:cs typeface="ヒラギノ角ゴ ProN W6" charset="0"/>
              </a:rPr>
              <a:t>best intensions."</a:t>
            </a:r>
            <a:endParaRPr sz="1700" dirty="0">
              <a:latin typeface="Franklin Gothic Book" charset="0"/>
              <a:ea typeface="ヒラギノ角ゴ ProN W6" charset="0"/>
              <a:cs typeface="ヒラギノ角ゴ ProN W6" charset="0"/>
            </a:endParaRPr>
          </a:p>
        </p:txBody>
      </p:sp>
      <p:sp>
        <p:nvSpPr>
          <p:cNvPr id="2" name="Rectangle 1"/>
          <p:cNvSpPr/>
          <p:nvPr/>
        </p:nvSpPr>
        <p:spPr>
          <a:xfrm>
            <a:off x="125016" y="5840016"/>
            <a:ext cx="4572000" cy="714375"/>
          </a:xfrm>
          <a:prstGeom prst="rect">
            <a:avLst/>
          </a:prstGeom>
        </p:spPr>
        <p:txBody>
          <a:bodyPr lIns="64291" tIns="32146" rIns="64291" bIns="32146">
            <a:spAutoFit/>
          </a:bodyPr>
          <a:lstStyle/>
          <a:p>
            <a:pPr algn="l">
              <a:defRPr/>
            </a:pPr>
            <a:r>
              <a:rPr lang="en-US" sz="1400" dirty="0" err="1"/>
              <a:t>Smedley</a:t>
            </a:r>
            <a:r>
              <a:rPr lang="en-US" sz="1400" dirty="0"/>
              <a:t> BD, </a:t>
            </a:r>
            <a:r>
              <a:rPr lang="en-US" sz="1400" dirty="0" err="1"/>
              <a:t>Stith</a:t>
            </a:r>
            <a:r>
              <a:rPr lang="en-US" sz="1400" dirty="0"/>
              <a:t> AY, Nelson AR. Unequal Treatment: Confronting racial and ethnic disparities in health care. Washington, DC: The National Academies Press, 2003</a:t>
            </a:r>
          </a:p>
        </p:txBody>
      </p:sp>
    </p:spTree>
    <p:extLst>
      <p:ext uri="{BB962C8B-B14F-4D97-AF65-F5344CB8AC3E}">
        <p14:creationId xmlns:p14="http://schemas.microsoft.com/office/powerpoint/2010/main" val="250327266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xfrm>
            <a:off x="269413" y="214313"/>
            <a:ext cx="8307316" cy="857250"/>
          </a:xfrm>
        </p:spPr>
        <p:txBody>
          <a:bodyPr>
            <a:noAutofit/>
          </a:bodyPr>
          <a:lstStyle/>
          <a:p>
            <a:pPr defTabSz="914353">
              <a:defRPr/>
            </a:pPr>
            <a:r>
              <a:rPr lang="en-US" dirty="0"/>
              <a:t>Cultural-competency is not enough</a:t>
            </a:r>
          </a:p>
        </p:txBody>
      </p:sp>
      <p:sp>
        <p:nvSpPr>
          <p:cNvPr id="61442" name="Rectangle 2"/>
          <p:cNvSpPr>
            <a:spLocks noGrp="1" noChangeArrowheads="1"/>
          </p:cNvSpPr>
          <p:nvPr>
            <p:ph idx="1"/>
          </p:nvPr>
        </p:nvSpPr>
        <p:spPr>
          <a:xfrm>
            <a:off x="446484" y="1125141"/>
            <a:ext cx="8130245" cy="4446984"/>
          </a:xfrm>
        </p:spPr>
        <p:txBody>
          <a:bodyPr>
            <a:noAutofit/>
          </a:bodyPr>
          <a:lstStyle/>
          <a:p>
            <a:pPr>
              <a:buClr>
                <a:srgbClr val="2B6C8E"/>
              </a:buClr>
              <a:buSzPct val="125000"/>
              <a:buFont typeface="Arial"/>
              <a:buChar char="•"/>
              <a:defRPr/>
            </a:pPr>
            <a:r>
              <a:rPr lang="en-US" sz="2800" dirty="0">
                <a:latin typeface="+mj-lt"/>
                <a:ea typeface="ヒラギノ角ゴ ProN W3" charset="0"/>
                <a:cs typeface="ヒラギノ角ゴ ProN W3" charset="0"/>
              </a:rPr>
              <a:t>Generalizations </a:t>
            </a:r>
            <a:endParaRPr lang="en-US" sz="2800" dirty="0" smtClean="0">
              <a:latin typeface="+mj-lt"/>
              <a:ea typeface="ヒラギノ角ゴ ProN W3" charset="0"/>
              <a:cs typeface="ヒラギノ角ゴ ProN W3" charset="0"/>
            </a:endParaRPr>
          </a:p>
          <a:p>
            <a:pPr lvl="1">
              <a:buClr>
                <a:srgbClr val="2B6C8E"/>
              </a:buClr>
              <a:buSzPct val="125000"/>
              <a:buFont typeface="Arial"/>
              <a:buChar char="•"/>
              <a:defRPr/>
            </a:pPr>
            <a:r>
              <a:rPr lang="en-US" sz="2400" dirty="0" smtClean="0">
                <a:ea typeface="ヒラギノ角ゴ ProN W3" charset="0"/>
                <a:cs typeface="ヒラギノ角ゴ ProN W3" charset="0"/>
              </a:rPr>
              <a:t>awareness </a:t>
            </a:r>
            <a:r>
              <a:rPr lang="en-US" sz="2400" dirty="0">
                <a:ea typeface="ヒラギノ角ゴ ProN W3" charset="0"/>
                <a:cs typeface="ヒラギノ角ゴ ProN W3" charset="0"/>
              </a:rPr>
              <a:t>of cultural norms</a:t>
            </a:r>
          </a:p>
          <a:p>
            <a:pPr>
              <a:buClr>
                <a:srgbClr val="2B6C8E"/>
              </a:buClr>
              <a:buSzPct val="125000"/>
              <a:buFont typeface="Arial"/>
              <a:buChar char="•"/>
              <a:defRPr/>
            </a:pPr>
            <a:r>
              <a:rPr lang="en-US" sz="2800" dirty="0" smtClean="0">
                <a:latin typeface="+mj-lt"/>
                <a:ea typeface="ヒラギノ角ゴ ProN W3" charset="0"/>
                <a:cs typeface="ヒラギノ角ゴ ProN W3" charset="0"/>
              </a:rPr>
              <a:t>Stereotyping </a:t>
            </a:r>
          </a:p>
          <a:p>
            <a:pPr lvl="1">
              <a:buClr>
                <a:srgbClr val="2B6C8E"/>
              </a:buClr>
              <a:buSzPct val="125000"/>
              <a:buFont typeface="Arial"/>
              <a:buChar char="•"/>
              <a:defRPr/>
            </a:pPr>
            <a:r>
              <a:rPr lang="en-US" sz="2400" dirty="0" smtClean="0">
                <a:ea typeface="ヒラギノ角ゴ ProN W3" charset="0"/>
                <a:cs typeface="ヒラギノ角ゴ ProN W3" charset="0"/>
              </a:rPr>
              <a:t>the </a:t>
            </a:r>
            <a:r>
              <a:rPr lang="en-US" sz="2400" dirty="0">
                <a:ea typeface="ヒラギノ角ゴ ProN W3" charset="0"/>
                <a:cs typeface="ヒラギノ角ゴ ProN W3" charset="0"/>
              </a:rPr>
              <a:t>assumption that everyone in a given culture is alike</a:t>
            </a:r>
          </a:p>
          <a:p>
            <a:pPr>
              <a:buClr>
                <a:srgbClr val="2B6C8E"/>
              </a:buClr>
              <a:buSzPct val="125000"/>
              <a:buFont typeface="Arial"/>
              <a:buChar char="•"/>
              <a:defRPr/>
            </a:pPr>
            <a:r>
              <a:rPr lang="en-US" sz="2800" dirty="0">
                <a:latin typeface="+mj-lt"/>
                <a:ea typeface="ヒラギノ角ゴ ProN W3" charset="0"/>
                <a:cs typeface="ヒラギノ角ゴ ProN W3" charset="0"/>
              </a:rPr>
              <a:t>Cultural </a:t>
            </a:r>
            <a:r>
              <a:rPr lang="en-US" sz="2800" dirty="0" smtClean="0">
                <a:latin typeface="+mj-lt"/>
                <a:ea typeface="ヒラギノ角ゴ ProN W3" charset="0"/>
                <a:cs typeface="ヒラギノ角ゴ ProN W3" charset="0"/>
              </a:rPr>
              <a:t>competency </a:t>
            </a:r>
          </a:p>
          <a:p>
            <a:pPr lvl="1">
              <a:buClr>
                <a:srgbClr val="2B6C8E"/>
              </a:buClr>
              <a:buSzPct val="125000"/>
              <a:buFont typeface="Arial"/>
              <a:buChar char="•"/>
              <a:defRPr/>
            </a:pPr>
            <a:r>
              <a:rPr lang="en-US" sz="2400" dirty="0" smtClean="0">
                <a:ea typeface="ヒラギノ角ゴ ProN W3" charset="0"/>
                <a:cs typeface="ヒラギノ角ゴ ProN W3" charset="0"/>
              </a:rPr>
              <a:t>possessing </a:t>
            </a:r>
            <a:r>
              <a:rPr lang="en-US" sz="2400" dirty="0">
                <a:ea typeface="ヒラギノ角ゴ ProN W3" charset="0"/>
                <a:cs typeface="ヒラギノ角ゴ ProN W3" charset="0"/>
              </a:rPr>
              <a:t>knowledge, awareness, respect and sensitivity for other cultures and applying it</a:t>
            </a:r>
          </a:p>
          <a:p>
            <a:pPr>
              <a:buClr>
                <a:srgbClr val="2B6C8E"/>
              </a:buClr>
              <a:buSzPct val="125000"/>
              <a:buFont typeface="Arial"/>
              <a:buChar char="•"/>
              <a:defRPr/>
            </a:pPr>
            <a:r>
              <a:rPr lang="en-US" sz="2800" dirty="0">
                <a:solidFill>
                  <a:srgbClr val="FFFF00"/>
                </a:solidFill>
                <a:latin typeface="+mj-lt"/>
                <a:ea typeface="ヒラギノ角ゴ ProN W3" charset="0"/>
                <a:cs typeface="ヒラギノ角ゴ ProN W3" charset="0"/>
              </a:rPr>
              <a:t>Cultural </a:t>
            </a:r>
            <a:r>
              <a:rPr lang="en-US" sz="2800" dirty="0" smtClean="0">
                <a:solidFill>
                  <a:srgbClr val="FFFF00"/>
                </a:solidFill>
                <a:latin typeface="+mj-lt"/>
                <a:ea typeface="ヒラギノ角ゴ ProN W3" charset="0"/>
                <a:cs typeface="ヒラギノ角ゴ ProN W3" charset="0"/>
              </a:rPr>
              <a:t>humility </a:t>
            </a:r>
          </a:p>
          <a:p>
            <a:pPr lvl="1">
              <a:buClr>
                <a:srgbClr val="2B6C8E"/>
              </a:buClr>
              <a:buSzPct val="125000"/>
              <a:buFont typeface="Arial"/>
              <a:buChar char="•"/>
              <a:defRPr/>
            </a:pPr>
            <a:r>
              <a:rPr lang="en-US" sz="2400" dirty="0" smtClean="0">
                <a:solidFill>
                  <a:srgbClr val="FFFF00"/>
                </a:solidFill>
                <a:ea typeface="ヒラギノ角ゴ ProN W3" charset="0"/>
                <a:cs typeface="ヒラギノ角ゴ ProN W3" charset="0"/>
              </a:rPr>
              <a:t>lifelong </a:t>
            </a:r>
            <a:r>
              <a:rPr lang="en-US" sz="2400" dirty="0">
                <a:solidFill>
                  <a:srgbClr val="FFFF00"/>
                </a:solidFill>
                <a:ea typeface="ヒラギノ角ゴ ProN W3" charset="0"/>
                <a:cs typeface="ヒラギノ角ゴ ProN W3" charset="0"/>
              </a:rPr>
              <a:t>learning about oneself and those “other” to us</a:t>
            </a:r>
          </a:p>
        </p:txBody>
      </p:sp>
      <p:sp>
        <p:nvSpPr>
          <p:cNvPr id="3" name="Rectangle 2"/>
          <p:cNvSpPr/>
          <p:nvPr/>
        </p:nvSpPr>
        <p:spPr>
          <a:xfrm>
            <a:off x="1785938" y="5572125"/>
            <a:ext cx="6965156" cy="583779"/>
          </a:xfrm>
          <a:prstGeom prst="rect">
            <a:avLst/>
          </a:prstGeom>
        </p:spPr>
        <p:txBody>
          <a:bodyPr lIns="64291" tIns="32146" rIns="64291" bIns="32146">
            <a:spAutoFit/>
          </a:bodyPr>
          <a:lstStyle/>
          <a:p>
            <a:pPr algn="r">
              <a:defRPr/>
            </a:pPr>
            <a:r>
              <a:rPr lang="en-US" sz="1700" dirty="0"/>
              <a:t>Stone J, </a:t>
            </a:r>
            <a:r>
              <a:rPr lang="en-US" sz="1700" dirty="0" err="1"/>
              <a:t>Moskowitz</a:t>
            </a:r>
            <a:r>
              <a:rPr lang="en-US" sz="1700" dirty="0"/>
              <a:t> GB. Non-conscious bias in medical decision making: what can be done to reduce it? Medical Education 2011: 45: 768–776. </a:t>
            </a:r>
          </a:p>
        </p:txBody>
      </p:sp>
    </p:spTree>
    <p:extLst>
      <p:ext uri="{BB962C8B-B14F-4D97-AF65-F5344CB8AC3E}">
        <p14:creationId xmlns:p14="http://schemas.microsoft.com/office/powerpoint/2010/main" val="94363946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144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144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144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144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6144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4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6144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uiExpand="1" build="p" bldLvl="5"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2444" y="5599602"/>
            <a:ext cx="8330823" cy="923330"/>
          </a:xfrm>
          <a:prstGeom prst="rect">
            <a:avLst/>
          </a:prstGeom>
        </p:spPr>
        <p:txBody>
          <a:bodyPr wrap="square">
            <a:spAutoFit/>
          </a:bodyPr>
          <a:lstStyle/>
          <a:p>
            <a:r>
              <a:rPr lang="en-US" dirty="0"/>
              <a:t>Edgoose JY, </a:t>
            </a:r>
            <a:r>
              <a:rPr lang="en-US" dirty="0" err="1"/>
              <a:t>Regner</a:t>
            </a:r>
            <a:r>
              <a:rPr lang="en-US" dirty="0"/>
              <a:t> CJ, </a:t>
            </a:r>
            <a:r>
              <a:rPr lang="en-US" dirty="0" err="1"/>
              <a:t>Zakletskaia</a:t>
            </a:r>
            <a:r>
              <a:rPr lang="en-US" dirty="0"/>
              <a:t> LI. BREATHE OUT: a randomized controlled trial of a structured intervention to improve clinician satisfaction with "difficult" visits. </a:t>
            </a:r>
            <a:r>
              <a:rPr lang="en-US" i="1" dirty="0"/>
              <a:t>J Am Board </a:t>
            </a:r>
            <a:r>
              <a:rPr lang="en-US" i="1" dirty="0" err="1"/>
              <a:t>Fam</a:t>
            </a:r>
            <a:r>
              <a:rPr lang="en-US" i="1" dirty="0"/>
              <a:t> Med</a:t>
            </a:r>
            <a:r>
              <a:rPr lang="en-US" dirty="0"/>
              <a:t>. 2015 Jan-Feb;28(1):13-20. </a:t>
            </a:r>
          </a:p>
        </p:txBody>
      </p:sp>
      <p:pic>
        <p:nvPicPr>
          <p:cNvPr id="6" name="Picture 5" descr="Screen Shot 2016-09-18 at 12.04.52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2731" y="677739"/>
            <a:ext cx="4778897" cy="4398108"/>
          </a:xfrm>
          <a:prstGeom prst="rect">
            <a:avLst/>
          </a:prstGeom>
        </p:spPr>
      </p:pic>
      <p:pic>
        <p:nvPicPr>
          <p:cNvPr id="7" name="Picture 6" descr="Screen Shot 2016-09-18 at 12.05.11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98327"/>
            <a:ext cx="9144000" cy="5301276"/>
          </a:xfrm>
          <a:prstGeom prst="rect">
            <a:avLst/>
          </a:prstGeom>
        </p:spPr>
      </p:pic>
    </p:spTree>
    <p:extLst>
      <p:ext uri="{BB962C8B-B14F-4D97-AF65-F5344CB8AC3E}">
        <p14:creationId xmlns:p14="http://schemas.microsoft.com/office/powerpoint/2010/main" val="3200431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US" dirty="0">
                <a:cs typeface="ＭＳ Ｐゴシック" charset="0"/>
              </a:rPr>
              <a:t>Types of bias</a:t>
            </a:r>
          </a:p>
        </p:txBody>
      </p:sp>
      <p:sp>
        <p:nvSpPr>
          <p:cNvPr id="5" name="Text Placeholder 4"/>
          <p:cNvSpPr>
            <a:spLocks noGrp="1"/>
          </p:cNvSpPr>
          <p:nvPr>
            <p:ph type="body" idx="1"/>
          </p:nvPr>
        </p:nvSpPr>
        <p:spPr>
          <a:xfrm>
            <a:off x="457200" y="1996909"/>
            <a:ext cx="4040188" cy="639762"/>
          </a:xfrm>
        </p:spPr>
        <p:style>
          <a:lnRef idx="3">
            <a:schemeClr val="lt1"/>
          </a:lnRef>
          <a:fillRef idx="1">
            <a:schemeClr val="accent6"/>
          </a:fillRef>
          <a:effectRef idx="1">
            <a:schemeClr val="accent6"/>
          </a:effectRef>
          <a:fontRef idx="minor">
            <a:schemeClr val="lt1"/>
          </a:fontRef>
        </p:style>
        <p:txBody>
          <a:bodyPr anchor="ctr"/>
          <a:lstStyle/>
          <a:p>
            <a:pPr algn="ctr">
              <a:buFont typeface="Wingdings 2" pitchFamily="18" charset="2"/>
              <a:buNone/>
              <a:defRPr/>
            </a:pPr>
            <a:r>
              <a:rPr sz="2800" dirty="0">
                <a:solidFill>
                  <a:srgbClr val="FFFFFF"/>
                </a:solidFill>
              </a:rPr>
              <a:t>EXPLICIT BIAS</a:t>
            </a:r>
          </a:p>
        </p:txBody>
      </p:sp>
      <p:sp>
        <p:nvSpPr>
          <p:cNvPr id="6" name="Content Placeholder 5"/>
          <p:cNvSpPr>
            <a:spLocks noGrp="1"/>
          </p:cNvSpPr>
          <p:nvPr>
            <p:ph sz="half" idx="2"/>
          </p:nvPr>
        </p:nvSpPr>
        <p:spPr>
          <a:xfrm>
            <a:off x="457200" y="2976022"/>
            <a:ext cx="4040188" cy="2880759"/>
          </a:xfrm>
        </p:spPr>
        <p:txBody>
          <a:bodyPr anchor="t"/>
          <a:lstStyle/>
          <a:p>
            <a:pPr marL="401822" indent="-401822">
              <a:buFont typeface="Arial" charset="0"/>
              <a:buChar char="•"/>
            </a:pPr>
            <a:r>
              <a:rPr lang="en-US" sz="2500" dirty="0">
                <a:latin typeface="Franklin Gothic Book" charset="0"/>
                <a:ea typeface="MS PGothic" charset="0"/>
              </a:rPr>
              <a:t>Expressed directly</a:t>
            </a:r>
          </a:p>
          <a:p>
            <a:pPr marL="401822" indent="-401822">
              <a:buFont typeface="Arial" charset="0"/>
              <a:buChar char="•"/>
            </a:pPr>
            <a:r>
              <a:rPr lang="en-US" sz="2500" dirty="0">
                <a:latin typeface="Franklin Gothic Book" charset="0"/>
                <a:ea typeface="MS PGothic" charset="0"/>
              </a:rPr>
              <a:t>Aware of bias</a:t>
            </a:r>
          </a:p>
          <a:p>
            <a:pPr marL="401822" indent="-401822">
              <a:buFont typeface="Arial" charset="0"/>
              <a:buChar char="•"/>
            </a:pPr>
            <a:r>
              <a:rPr lang="en-US" sz="2500" dirty="0">
                <a:latin typeface="Franklin Gothic Book" charset="0"/>
                <a:ea typeface="MS PGothic" charset="0"/>
              </a:rPr>
              <a:t>Operates consciously</a:t>
            </a:r>
          </a:p>
          <a:p>
            <a:pPr marL="401822" indent="-401822">
              <a:buFont typeface="Arial" charset="0"/>
              <a:buChar char="•"/>
            </a:pPr>
            <a:r>
              <a:rPr lang="en-US" sz="2500" dirty="0">
                <a:latin typeface="Franklin Gothic Book" charset="0"/>
                <a:ea typeface="MS PGothic" charset="0"/>
              </a:rPr>
              <a:t>Example: “I like whites more than Latinos”</a:t>
            </a:r>
          </a:p>
        </p:txBody>
      </p:sp>
      <p:sp>
        <p:nvSpPr>
          <p:cNvPr id="7" name="Text Placeholder 6"/>
          <p:cNvSpPr>
            <a:spLocks noGrp="1"/>
          </p:cNvSpPr>
          <p:nvPr>
            <p:ph type="body" sz="quarter" idx="3"/>
          </p:nvPr>
        </p:nvSpPr>
        <p:spPr>
          <a:xfrm>
            <a:off x="4645025" y="1992700"/>
            <a:ext cx="4041775" cy="639762"/>
          </a:xfrm>
        </p:spPr>
        <p:style>
          <a:lnRef idx="3">
            <a:schemeClr val="lt1"/>
          </a:lnRef>
          <a:fillRef idx="1">
            <a:schemeClr val="accent2"/>
          </a:fillRef>
          <a:effectRef idx="1">
            <a:schemeClr val="accent2"/>
          </a:effectRef>
          <a:fontRef idx="minor">
            <a:schemeClr val="lt1"/>
          </a:fontRef>
        </p:style>
        <p:txBody>
          <a:bodyPr anchor="ctr"/>
          <a:lstStyle/>
          <a:p>
            <a:pPr algn="ctr">
              <a:buFont typeface="Wingdings 2" pitchFamily="18" charset="2"/>
              <a:buNone/>
              <a:defRPr/>
            </a:pPr>
            <a:r>
              <a:rPr sz="2800" dirty="0">
                <a:solidFill>
                  <a:srgbClr val="FFFFFF"/>
                </a:solidFill>
              </a:rPr>
              <a:t>IMPLICIT BIAS</a:t>
            </a:r>
          </a:p>
        </p:txBody>
      </p:sp>
      <p:sp>
        <p:nvSpPr>
          <p:cNvPr id="8" name="Content Placeholder 7"/>
          <p:cNvSpPr>
            <a:spLocks noGrp="1"/>
          </p:cNvSpPr>
          <p:nvPr>
            <p:ph sz="quarter" idx="4"/>
          </p:nvPr>
        </p:nvSpPr>
        <p:spPr>
          <a:xfrm>
            <a:off x="4645025" y="2976021"/>
            <a:ext cx="4041775" cy="2880760"/>
          </a:xfrm>
        </p:spPr>
        <p:txBody>
          <a:bodyPr anchor="t"/>
          <a:lstStyle/>
          <a:p>
            <a:pPr marL="401822" indent="-401822">
              <a:buFont typeface="Arial" charset="0"/>
              <a:buChar char="•"/>
            </a:pPr>
            <a:r>
              <a:rPr lang="en-US" sz="2500" dirty="0">
                <a:latin typeface="Franklin Gothic Book" charset="0"/>
                <a:ea typeface="MS PGothic" charset="0"/>
              </a:rPr>
              <a:t>Expressed indirectly</a:t>
            </a:r>
          </a:p>
          <a:p>
            <a:pPr marL="401822" indent="-401822">
              <a:buFont typeface="Arial" charset="0"/>
              <a:buChar char="•"/>
            </a:pPr>
            <a:r>
              <a:rPr lang="en-US" sz="2500" dirty="0">
                <a:latin typeface="Franklin Gothic Book" charset="0"/>
                <a:ea typeface="MS PGothic" charset="0"/>
              </a:rPr>
              <a:t>Unaware of bias</a:t>
            </a:r>
          </a:p>
          <a:p>
            <a:pPr marL="401822" indent="-401822">
              <a:buFont typeface="Arial" charset="0"/>
              <a:buChar char="•"/>
            </a:pPr>
            <a:r>
              <a:rPr lang="en-US" sz="2500" dirty="0">
                <a:latin typeface="Franklin Gothic Book" charset="0"/>
                <a:ea typeface="MS PGothic" charset="0"/>
              </a:rPr>
              <a:t>Operates sub-consciously</a:t>
            </a:r>
          </a:p>
          <a:p>
            <a:pPr marL="401822" indent="-401822">
              <a:buFont typeface="Arial" charset="0"/>
              <a:buChar char="•"/>
            </a:pPr>
            <a:r>
              <a:rPr lang="en-US" sz="2500" dirty="0">
                <a:latin typeface="Franklin Gothic Book" charset="0"/>
                <a:ea typeface="MS PGothic" charset="0"/>
              </a:rPr>
              <a:t>Example: One sits further away from a Latino than a white individual.</a:t>
            </a:r>
          </a:p>
        </p:txBody>
      </p:sp>
    </p:spTree>
    <p:extLst>
      <p:ext uri="{BB962C8B-B14F-4D97-AF65-F5344CB8AC3E}">
        <p14:creationId xmlns:p14="http://schemas.microsoft.com/office/powerpoint/2010/main" val="308785625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build="p"/>
      <p:bldP spid="7"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6485" y="267891"/>
            <a:ext cx="7679531" cy="946547"/>
          </a:xfrm>
        </p:spPr>
        <p:txBody>
          <a:bodyPr anchor="t">
            <a:normAutofit/>
          </a:bodyPr>
          <a:lstStyle/>
          <a:p>
            <a:pPr defTabSz="914353">
              <a:defRPr/>
            </a:pPr>
            <a:r>
              <a:rPr lang="en-US" dirty="0"/>
              <a:t>The effect of implicit bias</a:t>
            </a:r>
          </a:p>
        </p:txBody>
      </p:sp>
      <p:pic>
        <p:nvPicPr>
          <p:cNvPr id="12" name="Content Placeholder 11" descr="Screen Shot 2015-08-17 at 5.44.53 AM.png"/>
          <p:cNvPicPr>
            <a:picLocks noGrp="1" noChangeAspect="1"/>
          </p:cNvPicPr>
          <p:nvPr>
            <p:ph idx="4294967295"/>
          </p:nvPr>
        </p:nvPicPr>
        <p:blipFill>
          <a:blip r:embed="rId3" cstate="email">
            <a:extLst>
              <a:ext uri="{28A0092B-C50C-407E-A947-70E740481C1C}">
                <a14:useLocalDpi xmlns:a14="http://schemas.microsoft.com/office/drawing/2010/main"/>
              </a:ext>
            </a:extLst>
          </a:blip>
          <a:srcRect t="-1128" b="-1024"/>
          <a:stretch>
            <a:fillRect/>
          </a:stretch>
        </p:blipFill>
        <p:spPr>
          <a:xfrm>
            <a:off x="1518047" y="1214438"/>
            <a:ext cx="5947172" cy="4066357"/>
          </a:xfrm>
        </p:spPr>
      </p:pic>
      <p:sp>
        <p:nvSpPr>
          <p:cNvPr id="3" name="Text Placeholder 2"/>
          <p:cNvSpPr>
            <a:spLocks noGrp="1"/>
          </p:cNvSpPr>
          <p:nvPr>
            <p:ph type="body" sz="half" idx="4294967295"/>
          </p:nvPr>
        </p:nvSpPr>
        <p:spPr>
          <a:xfrm>
            <a:off x="285750" y="5250656"/>
            <a:ext cx="8626078" cy="1285875"/>
          </a:xfrm>
        </p:spPr>
        <p:txBody>
          <a:bodyPr anchor="b">
            <a:normAutofit fontScale="32500" lnSpcReduction="20000"/>
          </a:bodyPr>
          <a:lstStyle/>
          <a:p>
            <a:pPr marL="321457" indent="-321457">
              <a:lnSpc>
                <a:spcPct val="120000"/>
              </a:lnSpc>
              <a:spcBef>
                <a:spcPts val="0"/>
              </a:spcBef>
              <a:buFont typeface="Arial"/>
              <a:buChar char="•"/>
              <a:defRPr/>
            </a:pPr>
            <a:r>
              <a:rPr lang="en-US" sz="5200" dirty="0"/>
              <a:t>Black patients had less positive reactions to medical interactions with physicians [who are] relatively low in explicit but relatively high in implicit bias</a:t>
            </a:r>
            <a:r>
              <a:rPr lang="en-US" sz="5200" i="1" dirty="0"/>
              <a:t>. </a:t>
            </a:r>
          </a:p>
          <a:p>
            <a:pPr marL="321457" indent="-321457">
              <a:lnSpc>
                <a:spcPct val="120000"/>
              </a:lnSpc>
              <a:spcBef>
                <a:spcPts val="0"/>
              </a:spcBef>
              <a:buFont typeface="Arial"/>
              <a:buChar char="•"/>
              <a:defRPr/>
            </a:pPr>
            <a:r>
              <a:rPr lang="en-US" sz="5200" dirty="0" err="1"/>
              <a:t>Penner</a:t>
            </a:r>
            <a:r>
              <a:rPr lang="en-US" sz="5200" dirty="0"/>
              <a:t> LA, </a:t>
            </a:r>
            <a:r>
              <a:rPr lang="en-US" sz="5200" dirty="0" err="1"/>
              <a:t>Dovidio</a:t>
            </a:r>
            <a:r>
              <a:rPr lang="en-US" sz="5200" dirty="0"/>
              <a:t> JF, West TV et al. Aversive racism and medical interactions with Black patients: A field study. J Experimental Social Psychology.2009;46(2):436-440.</a:t>
            </a:r>
          </a:p>
        </p:txBody>
      </p:sp>
    </p:spTree>
    <p:extLst>
      <p:ext uri="{BB962C8B-B14F-4D97-AF65-F5344CB8AC3E}">
        <p14:creationId xmlns:p14="http://schemas.microsoft.com/office/powerpoint/2010/main" val="19269824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9328" y="178594"/>
            <a:ext cx="8572500" cy="839391"/>
          </a:xfrm>
        </p:spPr>
        <p:txBody>
          <a:bodyPr>
            <a:normAutofit/>
          </a:bodyPr>
          <a:lstStyle/>
          <a:p>
            <a:pPr defTabSz="914353">
              <a:defRPr/>
            </a:pPr>
            <a:r>
              <a:rPr lang="en-US" dirty="0"/>
              <a:t>Explore our implicit bias</a:t>
            </a:r>
          </a:p>
        </p:txBody>
      </p:sp>
      <p:pic>
        <p:nvPicPr>
          <p:cNvPr id="6" name="Content Placeholder 5" descr="Screen Shot 2015-08-16 at 11.14.34 PM.png"/>
          <p:cNvPicPr>
            <a:picLocks noGrp="1" noChangeAspect="1"/>
          </p:cNvPicPr>
          <p:nvPr>
            <p:ph idx="1"/>
          </p:nvPr>
        </p:nvPicPr>
        <p:blipFill>
          <a:blip r:embed="rId3" cstate="email">
            <a:extLst>
              <a:ext uri="{28A0092B-C50C-407E-A947-70E740481C1C}">
                <a14:useLocalDpi xmlns:a14="http://schemas.microsoft.com/office/drawing/2010/main"/>
              </a:ext>
            </a:extLst>
          </a:blip>
          <a:srcRect t="-10245" b="-10245"/>
          <a:stretch>
            <a:fillRect/>
          </a:stretch>
        </p:blipFill>
        <p:spPr>
          <a:xfrm>
            <a:off x="-3349" y="1249275"/>
            <a:ext cx="9147349" cy="4233553"/>
          </a:xfrm>
        </p:spPr>
      </p:pic>
      <p:sp>
        <p:nvSpPr>
          <p:cNvPr id="98307" name="TextBox 1"/>
          <p:cNvSpPr txBox="1">
            <a:spLocks noChangeArrowheads="1"/>
          </p:cNvSpPr>
          <p:nvPr/>
        </p:nvSpPr>
        <p:spPr bwMode="auto">
          <a:xfrm>
            <a:off x="982265" y="5631539"/>
            <a:ext cx="7929563" cy="104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4" tIns="32142" rIns="64284" bIns="32142">
            <a:spAutoFit/>
          </a:bodyPr>
          <a:lstStyle>
            <a:lvl1pPr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algn="r" eaLnBrk="1" hangingPunct="1">
              <a:defRPr/>
            </a:pPr>
            <a:r>
              <a:rPr lang="en-US" sz="3600" dirty="0">
                <a:solidFill>
                  <a:srgbClr val="FFFFFF"/>
                </a:solidFill>
                <a:latin typeface="+mj-lt"/>
                <a:hlinkClick r:id="rId4"/>
              </a:rPr>
              <a:t>https://implicit.harvard.edu/implicit</a:t>
            </a:r>
            <a:r>
              <a:rPr lang="en-US" sz="3600" dirty="0" smtClean="0">
                <a:solidFill>
                  <a:srgbClr val="FFFFFF"/>
                </a:solidFill>
                <a:latin typeface="+mj-lt"/>
                <a:hlinkClick r:id="rId4"/>
              </a:rPr>
              <a:t>/</a:t>
            </a:r>
            <a:endParaRPr lang="en-US" sz="3600" dirty="0" smtClean="0">
              <a:solidFill>
                <a:srgbClr val="FFFFFF"/>
              </a:solidFill>
              <a:latin typeface="+mj-lt"/>
            </a:endParaRPr>
          </a:p>
          <a:p>
            <a:pPr algn="r" eaLnBrk="1" hangingPunct="1">
              <a:defRPr/>
            </a:pPr>
            <a:endParaRPr lang="en-US" sz="2800" dirty="0">
              <a:solidFill>
                <a:srgbClr val="FFFFFF"/>
              </a:solidFill>
              <a:latin typeface="+mj-lt"/>
            </a:endParaRPr>
          </a:p>
        </p:txBody>
      </p:sp>
    </p:spTree>
    <p:extLst>
      <p:ext uri="{BB962C8B-B14F-4D97-AF65-F5344CB8AC3E}">
        <p14:creationId xmlns:p14="http://schemas.microsoft.com/office/powerpoint/2010/main" val="193785073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8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7" name="Title 1"/>
          <p:cNvSpPr>
            <a:spLocks noGrp="1"/>
          </p:cNvSpPr>
          <p:nvPr>
            <p:ph type="title"/>
          </p:nvPr>
        </p:nvSpPr>
        <p:spPr bwMode="auto">
          <a:xfrm>
            <a:off x="4867110" y="5292187"/>
            <a:ext cx="3899035" cy="1087189"/>
          </a:xfrm>
        </p:spPr>
        <p:txBody>
          <a:bodyPr wrap="square" numCol="1" anchorCtr="0" compatLnSpc="1">
            <a:prstTxWarp prst="textNoShape">
              <a:avLst/>
            </a:prstTxWarp>
          </a:bodyPr>
          <a:lstStyle/>
          <a:p>
            <a:pPr indent="-241093" defTabSz="642915"/>
            <a:r>
              <a:rPr sz="1300" b="0" dirty="0">
                <a:ln>
                  <a:solidFill>
                    <a:schemeClr val="tx1"/>
                  </a:solidFill>
                </a:ln>
                <a:solidFill>
                  <a:srgbClr val="000000"/>
                </a:solidFill>
                <a:ea typeface="ＭＳ Ｐゴシック" charset="0"/>
                <a:cs typeface="ＭＳ Ｐゴシック" charset="0"/>
              </a:rPr>
              <a:t>Smedley, BD, Stith AY, Nelson AR (editors). Unequal Treatment: Confronting Racial and Ethnic Disparities in Health Care. Washington, DC: The National Academies Press,2002.</a:t>
            </a:r>
          </a:p>
        </p:txBody>
      </p:sp>
      <p:pic>
        <p:nvPicPr>
          <p:cNvPr id="19458" name="Content Placeholder 5" descr="Screen Shot 2013-12-26 at 11.47.46 AM.png"/>
          <p:cNvPicPr>
            <a:picLocks noGrp="1" noChangeAspect="1"/>
          </p:cNvPicPr>
          <p:nvPr>
            <p:ph idx="1"/>
          </p:nvPr>
        </p:nvPicPr>
        <p:blipFill>
          <a:blip r:embed="rId3" cstate="email">
            <a:extLst>
              <a:ext uri="{28A0092B-C50C-407E-A947-70E740481C1C}">
                <a14:useLocalDpi xmlns:a14="http://schemas.microsoft.com/office/drawing/2010/main"/>
              </a:ext>
            </a:extLst>
          </a:blip>
          <a:srcRect l="-35814" r="-35814"/>
          <a:stretch>
            <a:fillRect/>
          </a:stretch>
        </p:blipFill>
        <p:spPr>
          <a:xfrm>
            <a:off x="-1283062" y="309421"/>
            <a:ext cx="7062421" cy="6168559"/>
          </a:xfrm>
        </p:spPr>
      </p:pic>
      <p:sp>
        <p:nvSpPr>
          <p:cNvPr id="19459" name="Rectangle 2"/>
          <p:cNvSpPr>
            <a:spLocks noGrp="1" noChangeArrowheads="1"/>
          </p:cNvSpPr>
          <p:nvPr>
            <p:ph type="body" sz="half" idx="2"/>
          </p:nvPr>
        </p:nvSpPr>
        <p:spPr>
          <a:xfrm>
            <a:off x="4686984" y="411715"/>
            <a:ext cx="4399097" cy="2464594"/>
          </a:xfrm>
        </p:spPr>
        <p:txBody>
          <a:bodyPr/>
          <a:lstStyle/>
          <a:p>
            <a:pPr marL="456514" lvl="1"/>
            <a:r>
              <a:rPr lang="en-US" sz="3000" b="1" dirty="0">
                <a:latin typeface="Franklin Gothic Book" charset="0"/>
              </a:rPr>
              <a:t>Racial and ethnic minorities receive lower quality health care than non-minorities</a:t>
            </a:r>
            <a:endParaRPr lang="en-US" sz="3000" b="1" i="1" dirty="0">
              <a:latin typeface="Franklin Gothic Book" charset="0"/>
            </a:endParaRPr>
          </a:p>
          <a:p>
            <a:pPr eaLnBrk="1" hangingPunct="1"/>
            <a:endParaRPr sz="2500" i="1" dirty="0">
              <a:latin typeface="Franklin Gothic Book" charset="0"/>
              <a:ea typeface="ＭＳ Ｐゴシック" charset="0"/>
              <a:cs typeface="ＭＳ Ｐゴシック" charset="0"/>
            </a:endParaRPr>
          </a:p>
        </p:txBody>
      </p:sp>
      <p:sp>
        <p:nvSpPr>
          <p:cNvPr id="19460" name="TextBox 2"/>
          <p:cNvSpPr txBox="1">
            <a:spLocks noChangeArrowheads="1"/>
          </p:cNvSpPr>
          <p:nvPr/>
        </p:nvSpPr>
        <p:spPr bwMode="auto">
          <a:xfrm>
            <a:off x="10475640" y="3077394"/>
            <a:ext cx="129838" cy="54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1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1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en-US"/>
          </a:p>
        </p:txBody>
      </p:sp>
      <p:sp>
        <p:nvSpPr>
          <p:cNvPr id="4" name="TextBox 3"/>
          <p:cNvSpPr txBox="1"/>
          <p:nvPr/>
        </p:nvSpPr>
        <p:spPr>
          <a:xfrm>
            <a:off x="5008231" y="3087721"/>
            <a:ext cx="3600152" cy="1911579"/>
          </a:xfrm>
          <a:prstGeom prst="rect">
            <a:avLst/>
          </a:prstGeom>
          <a:noFill/>
        </p:spPr>
        <p:txBody>
          <a:bodyPr wrap="square" lIns="64291" tIns="32146" rIns="64291" bIns="32146">
            <a:spAutoFit/>
          </a:bodyPr>
          <a:lstStyle/>
          <a:p>
            <a:pPr marL="0" lvl="1" algn="r">
              <a:defRPr/>
            </a:pPr>
            <a:r>
              <a:rPr lang="en-US" sz="3000" b="1" i="1" dirty="0">
                <a:solidFill>
                  <a:srgbClr val="FFFF00"/>
                </a:solidFill>
                <a:latin typeface="+mj-lt"/>
              </a:rPr>
              <a:t>.</a:t>
            </a:r>
            <a:r>
              <a:rPr lang="en-US" sz="3000" b="1" i="1" dirty="0">
                <a:ln>
                  <a:solidFill>
                    <a:schemeClr val="accent6">
                      <a:lumMod val="60000"/>
                      <a:lumOff val="40000"/>
                    </a:schemeClr>
                  </a:solidFill>
                </a:ln>
                <a:solidFill>
                  <a:srgbClr val="FFFF00"/>
                </a:solidFill>
                <a:latin typeface="+mj-lt"/>
              </a:rPr>
              <a:t>..even when income, insurance status and medical conditions are similar</a:t>
            </a:r>
            <a:r>
              <a:rPr lang="en-US" sz="3000" b="1" i="1" dirty="0" smtClean="0">
                <a:ln>
                  <a:solidFill>
                    <a:schemeClr val="accent6">
                      <a:lumMod val="60000"/>
                      <a:lumOff val="40000"/>
                    </a:schemeClr>
                  </a:solidFill>
                </a:ln>
                <a:solidFill>
                  <a:srgbClr val="FFFF00"/>
                </a:solidFill>
                <a:latin typeface="+mj-lt"/>
              </a:rPr>
              <a:t>.</a:t>
            </a:r>
            <a:endParaRPr lang="en-US" sz="3000" b="1" i="1" dirty="0">
              <a:ln>
                <a:solidFill>
                  <a:schemeClr val="accent6">
                    <a:lumMod val="60000"/>
                    <a:lumOff val="40000"/>
                  </a:schemeClr>
                </a:solidFill>
              </a:ln>
              <a:solidFill>
                <a:srgbClr val="FFFF00"/>
              </a:solidFill>
              <a:latin typeface="+mj-lt"/>
            </a:endParaRPr>
          </a:p>
        </p:txBody>
      </p:sp>
      <p:sp>
        <p:nvSpPr>
          <p:cNvPr id="2" name="Rectangle 1"/>
          <p:cNvSpPr/>
          <p:nvPr/>
        </p:nvSpPr>
        <p:spPr>
          <a:xfrm>
            <a:off x="4461084" y="306525"/>
            <a:ext cx="4532515" cy="6167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pPr marL="342882" indent="-342882" defTabSz="914353">
              <a:spcAft>
                <a:spcPts val="1400"/>
              </a:spcAft>
              <a:buFont typeface="Arial"/>
              <a:buChar char="•"/>
              <a:defRPr/>
            </a:pPr>
            <a:r>
              <a:rPr lang="en-US" sz="2400" dirty="0">
                <a:latin typeface="Helvetica Neue" charset="0"/>
                <a:ea typeface="ヒラギノ角ゴ ProN W3" charset="0"/>
                <a:cs typeface="ヒラギノ角ゴ ProN W3" charset="0"/>
              </a:rPr>
              <a:t>African Americans are 4 times as likely to develop end stage renal disease yet only 70% as likely to be referred for renal transplantation than non-Hispanic (NH) whites</a:t>
            </a:r>
            <a:r>
              <a:rPr lang="en-US" sz="2400" dirty="0" smtClean="0">
                <a:latin typeface="Helvetica Neue" charset="0"/>
                <a:ea typeface="ヒラギノ角ゴ ProN W3" charset="0"/>
                <a:cs typeface="ヒラギノ角ゴ ProN W3" charset="0"/>
              </a:rPr>
              <a:t>.</a:t>
            </a:r>
            <a:endParaRPr lang="en-US" sz="2400" dirty="0">
              <a:latin typeface="Helvetica Neue" charset="0"/>
              <a:ea typeface="ヒラギノ角ゴ ProN W3" charset="0"/>
              <a:cs typeface="ヒラギノ角ゴ ProN W3" charset="0"/>
            </a:endParaRPr>
          </a:p>
          <a:p>
            <a:pPr marL="342882" indent="-342882" defTabSz="914353">
              <a:spcAft>
                <a:spcPts val="1400"/>
              </a:spcAft>
              <a:buFont typeface="Arial"/>
              <a:buChar char="•"/>
              <a:defRPr/>
            </a:pPr>
            <a:r>
              <a:rPr lang="en-US" sz="2400" dirty="0">
                <a:latin typeface="Helvetica Neue" charset="0"/>
                <a:ea typeface="ヒラギノ角ゴ ProN W3" charset="0"/>
                <a:cs typeface="ヒラギノ角ゴ ProN W3" charset="0"/>
              </a:rPr>
              <a:t>Hispanics with fractures are 2 times less likely to receive pain meds in the ED than non-Hispanic whites.</a:t>
            </a:r>
          </a:p>
          <a:p>
            <a:pPr marL="342882" indent="-342882" defTabSz="914353">
              <a:buFont typeface="Arial"/>
              <a:buChar char="•"/>
              <a:defRPr/>
            </a:pPr>
            <a:r>
              <a:rPr lang="en-US" sz="2400" dirty="0">
                <a:latin typeface="Helvetica Neue" charset="0"/>
                <a:ea typeface="ヒラギノ角ゴ ProN W3" charset="0"/>
                <a:cs typeface="ヒラギノ角ゴ ProN W3" charset="0"/>
              </a:rPr>
              <a:t>Asian Americans have lower rates of colorectal and breast cancer screening than NH </a:t>
            </a:r>
            <a:r>
              <a:rPr lang="en-US" sz="2400" dirty="0" smtClean="0">
                <a:latin typeface="Helvetica Neue" charset="0"/>
                <a:ea typeface="ヒラギノ角ゴ ProN W3" charset="0"/>
                <a:cs typeface="ヒラギノ角ゴ ProN W3" charset="0"/>
              </a:rPr>
              <a:t>whites.</a:t>
            </a:r>
            <a:endParaRPr lang="en-US" sz="2400" dirty="0">
              <a:latin typeface="Helvetica Neue" charset="0"/>
              <a:ea typeface="ヒラギノ角ゴ ProN W3" charset="0"/>
              <a:cs typeface="ヒラギノ角ゴ ProN W3" charset="0"/>
            </a:endParaRPr>
          </a:p>
        </p:txBody>
      </p:sp>
    </p:spTree>
    <p:extLst>
      <p:ext uri="{BB962C8B-B14F-4D97-AF65-F5344CB8AC3E}">
        <p14:creationId xmlns:p14="http://schemas.microsoft.com/office/powerpoint/2010/main" val="9842125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9-18 at 2.37.55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153192"/>
            <a:ext cx="9144000" cy="2948375"/>
          </a:xfrm>
          <a:prstGeom prst="rect">
            <a:avLst/>
          </a:prstGeom>
        </p:spPr>
      </p:pic>
      <p:pic>
        <p:nvPicPr>
          <p:cNvPr id="9" name="Picture 8" descr="Screen Shot 2016-09-18 at 2.39.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62492"/>
            <a:ext cx="6400800" cy="1790700"/>
          </a:xfrm>
          <a:prstGeom prst="rect">
            <a:avLst/>
          </a:prstGeom>
        </p:spPr>
      </p:pic>
      <p:pic>
        <p:nvPicPr>
          <p:cNvPr id="5" name="Picture 4" descr="Screen Shot 2016-09-18 at 2.35.48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153192"/>
            <a:ext cx="9144000" cy="3704808"/>
          </a:xfrm>
          <a:prstGeom prst="rect">
            <a:avLst/>
          </a:prstGeom>
        </p:spPr>
      </p:pic>
      <p:pic>
        <p:nvPicPr>
          <p:cNvPr id="6" name="Picture 5" descr="Screen Shot 2016-09-18 at 2.36.12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3232" y="445488"/>
            <a:ext cx="3852475" cy="2992331"/>
          </a:xfrm>
          <a:prstGeom prst="rect">
            <a:avLst/>
          </a:prstGeom>
        </p:spPr>
      </p:pic>
      <p:sp>
        <p:nvSpPr>
          <p:cNvPr id="8" name="TextBox 7"/>
          <p:cNvSpPr txBox="1"/>
          <p:nvPr/>
        </p:nvSpPr>
        <p:spPr>
          <a:xfrm>
            <a:off x="5174740" y="176373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24957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4353">
              <a:defRPr/>
            </a:pPr>
            <a:r>
              <a:rPr sz="3400" dirty="0"/>
              <a:t>COMBATTING </a:t>
            </a:r>
            <a:r>
              <a:rPr lang="en-US" sz="3400" dirty="0" smtClean="0"/>
              <a:t/>
            </a:r>
            <a:br>
              <a:rPr lang="en-US" sz="3400" dirty="0" smtClean="0"/>
            </a:br>
            <a:r>
              <a:rPr sz="3400" dirty="0" smtClean="0"/>
              <a:t>INSTITUTIONALIZED </a:t>
            </a:r>
            <a:r>
              <a:rPr sz="3400" dirty="0"/>
              <a:t>RACISM</a:t>
            </a:r>
          </a:p>
        </p:txBody>
      </p:sp>
      <p:pic>
        <p:nvPicPr>
          <p:cNvPr id="3" name="Picture 2" descr="Screen Shot 2016-09-18 at 9.53.2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1530" y="540879"/>
            <a:ext cx="2793183" cy="2793183"/>
          </a:xfrm>
          <a:prstGeom prst="rect">
            <a:avLst/>
          </a:prstGeom>
        </p:spPr>
      </p:pic>
    </p:spTree>
    <p:extLst>
      <p:ext uri="{BB962C8B-B14F-4D97-AF65-F5344CB8AC3E}">
        <p14:creationId xmlns:p14="http://schemas.microsoft.com/office/powerpoint/2010/main" val="6802676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bwMode="auto">
          <a:xfrm>
            <a:off x="339328" y="5580095"/>
            <a:ext cx="8643938" cy="1071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r" eaLnBrk="1" hangingPunct="1"/>
            <a:r>
              <a:rPr lang="en-US" sz="4600" dirty="0">
                <a:solidFill>
                  <a:srgbClr val="FFFF00"/>
                </a:solidFill>
                <a:latin typeface="Helvetica Neue Bold Condensed" charset="0"/>
                <a:ea typeface="ヒラギノ角ゴ ProN W6" charset="0"/>
                <a:cs typeface="ヒラギノ角ゴ ProN W6" charset="0"/>
              </a:rPr>
              <a:t>But hope for change exists…</a:t>
            </a:r>
          </a:p>
        </p:txBody>
      </p:sp>
      <p:sp>
        <p:nvSpPr>
          <p:cNvPr id="123906" name="Text Placeholder 6"/>
          <p:cNvSpPr>
            <a:spLocks noGrp="1"/>
          </p:cNvSpPr>
          <p:nvPr>
            <p:ph type="body" sz="half" idx="4294967295"/>
          </p:nvPr>
        </p:nvSpPr>
        <p:spPr>
          <a:xfrm>
            <a:off x="515076" y="3857625"/>
            <a:ext cx="8090297" cy="1868219"/>
          </a:xfrm>
        </p:spPr>
        <p:txBody>
          <a:bodyPr>
            <a:noAutofit/>
          </a:bodyPr>
          <a:lstStyle/>
          <a:p>
            <a:pPr marL="0" indent="0">
              <a:buNone/>
            </a:pPr>
            <a:r>
              <a:rPr lang="en-US" sz="3000" dirty="0">
                <a:latin typeface="Franklin Gothic Book" charset="0"/>
                <a:ea typeface="MS PGothic" charset="0"/>
              </a:rPr>
              <a:t>African Americans are 32% less likely to undergo bypass surgery and 13% less likely to undergo angioplasty than non-Hispanic whites for coronary artery </a:t>
            </a:r>
            <a:r>
              <a:rPr lang="en-US" sz="3000" dirty="0" smtClean="0">
                <a:latin typeface="Franklin Gothic Book" charset="0"/>
                <a:ea typeface="MS PGothic" charset="0"/>
              </a:rPr>
              <a:t>disease.</a:t>
            </a:r>
            <a:endParaRPr lang="en-US" sz="3000" dirty="0">
              <a:latin typeface="Franklin Gothic Book" charset="0"/>
              <a:ea typeface="MS PGothic" charset="0"/>
            </a:endParaRPr>
          </a:p>
        </p:txBody>
      </p:sp>
      <p:pic>
        <p:nvPicPr>
          <p:cNvPr id="123907" name="Picture 10" descr="Screen Shot 2015-08-16 at 6.29.49 PM.png"/>
          <p:cNvPicPr>
            <a:picLocks noChangeAspect="1"/>
          </p:cNvPicPr>
          <p:nvPr/>
        </p:nvPicPr>
        <p:blipFill>
          <a:blip r:embed="rId3" cstate="email">
            <a:extLst>
              <a:ext uri="{28A0092B-C50C-407E-A947-70E740481C1C}">
                <a14:useLocalDpi xmlns:a14="http://schemas.microsoft.com/office/drawing/2010/main"/>
              </a:ext>
            </a:extLst>
          </a:blip>
          <a:srcRect l="-941"/>
          <a:stretch>
            <a:fillRect/>
          </a:stretch>
        </p:blipFill>
        <p:spPr bwMode="auto">
          <a:xfrm>
            <a:off x="515076" y="0"/>
            <a:ext cx="8090297" cy="374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23237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8" descr="Screen Shot 2015-08-16 at 6.18.35 PM.png"/>
          <p:cNvPicPr>
            <a:picLocks noGrp="1" noChangeAspect="1"/>
          </p:cNvPicPr>
          <p:nvPr>
            <p:ph idx="1"/>
          </p:nvPr>
        </p:nvPicPr>
        <p:blipFill>
          <a:blip r:embed="rId3" cstate="email">
            <a:extLst>
              <a:ext uri="{28A0092B-C50C-407E-A947-70E740481C1C}">
                <a14:useLocalDpi xmlns:a14="http://schemas.microsoft.com/office/drawing/2010/main"/>
              </a:ext>
            </a:extLst>
          </a:blip>
          <a:srcRect t="-14574" b="-14574"/>
          <a:stretch>
            <a:fillRect/>
          </a:stretch>
        </p:blipFill>
        <p:spPr>
          <a:xfrm>
            <a:off x="362514" y="2312723"/>
            <a:ext cx="8395277" cy="4392877"/>
          </a:xfrm>
        </p:spPr>
      </p:pic>
      <p:sp>
        <p:nvSpPr>
          <p:cNvPr id="45060" name="TextBox 7"/>
          <p:cNvSpPr txBox="1">
            <a:spLocks noChangeArrowheads="1"/>
          </p:cNvSpPr>
          <p:nvPr/>
        </p:nvSpPr>
        <p:spPr bwMode="auto">
          <a:xfrm>
            <a:off x="362514" y="306784"/>
            <a:ext cx="8395277" cy="228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84" tIns="32142" rIns="64284" bIns="32142">
            <a:spAutoFit/>
          </a:bodyPr>
          <a:lstStyle>
            <a:lvl1pPr>
              <a:defRPr sz="3600">
                <a:solidFill>
                  <a:srgbClr val="646461"/>
                </a:solidFill>
                <a:latin typeface="Helvetica Neue" charset="0"/>
                <a:ea typeface="ヒラギノ角ゴ ProN W3" charset="0"/>
                <a:cs typeface="ヒラギノ角ゴ ProN W3" charset="0"/>
                <a:sym typeface="Helvetica Neue" charset="0"/>
              </a:defRPr>
            </a:lvl1pPr>
            <a:lvl2pPr marL="742950" indent="-285750">
              <a:defRPr sz="3600">
                <a:solidFill>
                  <a:srgbClr val="646461"/>
                </a:solidFill>
                <a:latin typeface="Helvetica Neue" charset="0"/>
                <a:ea typeface="ヒラギノ角ゴ ProN W3" charset="0"/>
                <a:cs typeface="ヒラギノ角ゴ ProN W3" charset="0"/>
                <a:sym typeface="Helvetica Neue" charset="0"/>
              </a:defRPr>
            </a:lvl2pPr>
            <a:lvl3pPr marL="1143000" indent="-228600">
              <a:defRPr sz="3600">
                <a:solidFill>
                  <a:srgbClr val="646461"/>
                </a:solidFill>
                <a:latin typeface="Helvetica Neue" charset="0"/>
                <a:ea typeface="ヒラギノ角ゴ ProN W3" charset="0"/>
                <a:cs typeface="ヒラギノ角ゴ ProN W3" charset="0"/>
                <a:sym typeface="Helvetica Neue" charset="0"/>
              </a:defRPr>
            </a:lvl3pPr>
            <a:lvl4pPr marL="1600200" indent="-228600">
              <a:defRPr sz="3600">
                <a:solidFill>
                  <a:srgbClr val="646461"/>
                </a:solidFill>
                <a:latin typeface="Helvetica Neue" charset="0"/>
                <a:ea typeface="ヒラギノ角ゴ ProN W3" charset="0"/>
                <a:cs typeface="ヒラギノ角ゴ ProN W3" charset="0"/>
                <a:sym typeface="Helvetica Neue" charset="0"/>
              </a:defRPr>
            </a:lvl4pPr>
            <a:lvl5pPr marL="2057400" indent="-228600">
              <a:defRPr sz="3600">
                <a:solidFill>
                  <a:srgbClr val="646461"/>
                </a:solidFill>
                <a:latin typeface="Helvetica Neue" charset="0"/>
                <a:ea typeface="ヒラギノ角ゴ ProN W3" charset="0"/>
                <a:cs typeface="ヒラギノ角ゴ ProN W3" charset="0"/>
                <a:sym typeface="Helvetica Neue" charset="0"/>
              </a:defRPr>
            </a:lvl5pPr>
            <a:lvl6pPr marL="2514600" indent="-228600" eaLnBrk="0" hangingPunct="0">
              <a:defRPr sz="3600">
                <a:solidFill>
                  <a:srgbClr val="646461"/>
                </a:solidFill>
                <a:latin typeface="Helvetica Neue" charset="0"/>
                <a:ea typeface="ヒラギノ角ゴ ProN W3" charset="0"/>
                <a:cs typeface="ヒラギノ角ゴ ProN W3" charset="0"/>
                <a:sym typeface="Helvetica Neue" charset="0"/>
              </a:defRPr>
            </a:lvl6pPr>
            <a:lvl7pPr marL="2971800" indent="-228600" eaLnBrk="0" hangingPunct="0">
              <a:defRPr sz="3600">
                <a:solidFill>
                  <a:srgbClr val="646461"/>
                </a:solidFill>
                <a:latin typeface="Helvetica Neue" charset="0"/>
                <a:ea typeface="ヒラギノ角ゴ ProN W3" charset="0"/>
                <a:cs typeface="ヒラギノ角ゴ ProN W3" charset="0"/>
                <a:sym typeface="Helvetica Neue" charset="0"/>
              </a:defRPr>
            </a:lvl7pPr>
            <a:lvl8pPr marL="3429000" indent="-228600" eaLnBrk="0" hangingPunct="0">
              <a:defRPr sz="3600">
                <a:solidFill>
                  <a:srgbClr val="646461"/>
                </a:solidFill>
                <a:latin typeface="Helvetica Neue" charset="0"/>
                <a:ea typeface="ヒラギノ角ゴ ProN W3" charset="0"/>
                <a:cs typeface="ヒラギノ角ゴ ProN W3" charset="0"/>
                <a:sym typeface="Helvetica Neue" charset="0"/>
              </a:defRPr>
            </a:lvl8pPr>
            <a:lvl9pPr marL="3886200" indent="-228600" eaLnBrk="0" hangingPunct="0">
              <a:defRPr sz="3600">
                <a:solidFill>
                  <a:srgbClr val="646461"/>
                </a:solidFill>
                <a:latin typeface="Helvetica Neue" charset="0"/>
                <a:ea typeface="ヒラギノ角ゴ ProN W3" charset="0"/>
                <a:cs typeface="ヒラギノ角ゴ ProN W3" charset="0"/>
                <a:sym typeface="Helvetica Neue" charset="0"/>
              </a:defRPr>
            </a:lvl9pPr>
          </a:lstStyle>
          <a:p>
            <a:pPr algn="l">
              <a:defRPr/>
            </a:pPr>
            <a:r>
              <a:rPr lang="en-US" dirty="0">
                <a:solidFill>
                  <a:srgbClr val="FFFFFF"/>
                </a:solidFill>
                <a:latin typeface="+mn-lt"/>
                <a:ea typeface="ヒラギノ角ゴ ProN W6" charset="0"/>
                <a:cs typeface="ヒラギノ角ゴ ProN W6" charset="0"/>
                <a:sym typeface="Helvetica Neue Bold Condensed" charset="0"/>
              </a:rPr>
              <a:t>Institutional racism can be overcome with intentional, non-racist institutional practices and </a:t>
            </a:r>
            <a:r>
              <a:rPr lang="en-US" dirty="0" smtClean="0">
                <a:solidFill>
                  <a:srgbClr val="FFFFFF"/>
                </a:solidFill>
                <a:latin typeface="+mn-lt"/>
                <a:ea typeface="ヒラギノ角ゴ ProN W6" charset="0"/>
                <a:cs typeface="ヒラギノ角ゴ ProN W6" charset="0"/>
                <a:sym typeface="Helvetica Neue Bold Condensed" charset="0"/>
              </a:rPr>
              <a:t>policies and attending to disparities in the data.</a:t>
            </a:r>
            <a:endParaRPr lang="en-US" dirty="0">
              <a:solidFill>
                <a:srgbClr val="FFFFFF"/>
              </a:solidFill>
              <a:latin typeface="+mn-lt"/>
              <a:ea typeface="ヒラギノ角ゴ ProN W6" charset="0"/>
              <a:cs typeface="ヒラギノ角ゴ ProN W6" charset="0"/>
              <a:sym typeface="Helvetica Neue Bold Condensed" charset="0"/>
            </a:endParaRPr>
          </a:p>
        </p:txBody>
      </p:sp>
    </p:spTree>
    <p:extLst>
      <p:ext uri="{BB962C8B-B14F-4D97-AF65-F5344CB8AC3E}">
        <p14:creationId xmlns:p14="http://schemas.microsoft.com/office/powerpoint/2010/main" val="39382418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Vertical Title 3"/>
          <p:cNvSpPr>
            <a:spLocks noGrp="1"/>
          </p:cNvSpPr>
          <p:nvPr>
            <p:ph type="title"/>
          </p:nvPr>
        </p:nvSpPr>
        <p:spPr bwMode="auto">
          <a:xfrm>
            <a:off x="285750" y="267890"/>
            <a:ext cx="2411016" cy="3926761"/>
          </a:xfrm>
        </p:spPr>
        <p:txBody>
          <a:bodyPr wrap="square" numCol="1" anchor="t" anchorCtr="0" compatLnSpc="1">
            <a:prstTxWarp prst="textNoShape">
              <a:avLst/>
            </a:prstTxWarp>
            <a:normAutofit fontScale="90000"/>
          </a:bodyPr>
          <a:lstStyle/>
          <a:p>
            <a:pPr eaLnBrk="1" hangingPunct="1"/>
            <a:r>
              <a:rPr sz="2400" dirty="0" smtClean="0">
                <a:solidFill>
                  <a:srgbClr val="FFFFFF"/>
                </a:solidFill>
                <a:latin typeface="Franklin Gothic Book" charset="0"/>
                <a:ea typeface="MS PGothic" charset="0"/>
                <a:cs typeface="MS PGothic" charset="0"/>
              </a:rPr>
              <a:t>Curtis JP, Herrin J, Bratzler DW, Bradley EH, Krumholz HM. Trends in Race-Based Differences in Door-to-Balloon Times. </a:t>
            </a:r>
            <a:r>
              <a:rPr sz="2400" i="1" dirty="0" smtClean="0">
                <a:solidFill>
                  <a:srgbClr val="FFFFFF"/>
                </a:solidFill>
                <a:latin typeface="Franklin Gothic Book" charset="0"/>
                <a:ea typeface="MS PGothic" charset="0"/>
                <a:cs typeface="MS PGothic" charset="0"/>
              </a:rPr>
              <a:t>Arch Intern Med. </a:t>
            </a:r>
            <a:r>
              <a:rPr sz="2400" dirty="0" smtClean="0">
                <a:solidFill>
                  <a:srgbClr val="FFFFFF"/>
                </a:solidFill>
                <a:latin typeface="Franklin Gothic Book" charset="0"/>
                <a:ea typeface="MS PGothic" charset="0"/>
                <a:cs typeface="MS PGothic" charset="0"/>
              </a:rPr>
              <a:t>2010;170(11):992-993</a:t>
            </a:r>
            <a:r>
              <a:rPr sz="1700" dirty="0" smtClean="0">
                <a:solidFill>
                  <a:srgbClr val="FFFFFF"/>
                </a:solidFill>
                <a:latin typeface="Franklin Gothic Book" charset="0"/>
                <a:ea typeface="MS PGothic" charset="0"/>
                <a:cs typeface="MS PGothic" charset="0"/>
              </a:rPr>
              <a:t>.</a:t>
            </a:r>
            <a:br>
              <a:rPr sz="1700" dirty="0" smtClean="0">
                <a:solidFill>
                  <a:srgbClr val="FFFFFF"/>
                </a:solidFill>
                <a:latin typeface="Franklin Gothic Book" charset="0"/>
                <a:ea typeface="MS PGothic" charset="0"/>
                <a:cs typeface="MS PGothic" charset="0"/>
              </a:rPr>
            </a:br>
            <a:endParaRPr sz="1700" dirty="0">
              <a:solidFill>
                <a:srgbClr val="FFFFFF"/>
              </a:solidFill>
              <a:latin typeface="Franklin Gothic Book" charset="0"/>
              <a:ea typeface="MS PGothic" charset="0"/>
              <a:cs typeface="MS PGothic" charset="0"/>
            </a:endParaRPr>
          </a:p>
        </p:txBody>
      </p:sp>
      <p:sp>
        <p:nvSpPr>
          <p:cNvPr id="128002" name="Content Placeholder 1"/>
          <p:cNvSpPr>
            <a:spLocks noGrp="1"/>
          </p:cNvSpPr>
          <p:nvPr>
            <p:ph idx="1"/>
          </p:nvPr>
        </p:nvSpPr>
        <p:spPr>
          <a:xfrm>
            <a:off x="4749478" y="2618631"/>
            <a:ext cx="3807395" cy="3325193"/>
          </a:xfrm>
        </p:spPr>
        <p:txBody>
          <a:bodyPr/>
          <a:lstStyle/>
          <a:p>
            <a:pPr eaLnBrk="1" hangingPunct="1"/>
            <a:endParaRPr lang="en-US">
              <a:latin typeface="Franklin Gothic Book" charset="0"/>
              <a:ea typeface="MS PGothic" charset="0"/>
            </a:endParaRPr>
          </a:p>
        </p:txBody>
      </p:sp>
      <p:pic>
        <p:nvPicPr>
          <p:cNvPr id="128003" name="Picture 5" descr="Screen Shot 2015-08-16 at 6.43.0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11078" y="160734"/>
            <a:ext cx="6054328" cy="640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2942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line image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14288" y="0"/>
            <a:ext cx="2729713" cy="121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nline imag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72259" y="1446608"/>
            <a:ext cx="3046424" cy="190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Inline imag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396561"/>
            <a:ext cx="2375661" cy="119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nline imag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1768682"/>
            <a:ext cx="2797891" cy="121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520114" y="4350120"/>
            <a:ext cx="2408928" cy="2092881"/>
          </a:xfrm>
          <a:prstGeom prst="rect">
            <a:avLst/>
          </a:prstGeom>
          <a:noFill/>
        </p:spPr>
        <p:txBody>
          <a:bodyPr wrap="square" rtlCol="0">
            <a:spAutoFit/>
          </a:bodyPr>
          <a:lstStyle/>
          <a:p>
            <a:r>
              <a:rPr lang="en-US" b="1" dirty="0" smtClean="0"/>
              <a:t>Other partners:</a:t>
            </a:r>
          </a:p>
          <a:p>
            <a:pPr marL="285750" indent="-285750">
              <a:buFont typeface="Arial" panose="020B0604020202020204" pitchFamily="34" charset="0"/>
              <a:buChar char="•"/>
            </a:pPr>
            <a:r>
              <a:rPr lang="en-US" sz="1600" dirty="0" smtClean="0"/>
              <a:t>Aging and Disability Resource Center</a:t>
            </a:r>
          </a:p>
          <a:p>
            <a:pPr marL="285750" indent="-285750">
              <a:buFont typeface="Arial" panose="020B0604020202020204" pitchFamily="34" charset="0"/>
              <a:buChar char="•"/>
            </a:pPr>
            <a:r>
              <a:rPr lang="en-US" sz="1600" dirty="0" smtClean="0"/>
              <a:t>Care Wisconsin </a:t>
            </a:r>
          </a:p>
          <a:p>
            <a:pPr marL="285750" indent="-285750">
              <a:buFont typeface="Arial" panose="020B0604020202020204" pitchFamily="34" charset="0"/>
              <a:buChar char="•"/>
            </a:pPr>
            <a:r>
              <a:rPr lang="en-US" sz="1600" dirty="0"/>
              <a:t>River Food </a:t>
            </a:r>
            <a:r>
              <a:rPr lang="en-US" sz="1600" dirty="0" smtClean="0"/>
              <a:t>Pantry</a:t>
            </a:r>
          </a:p>
          <a:p>
            <a:pPr marL="285750" indent="-285750">
              <a:buFont typeface="Arial" panose="020B0604020202020204" pitchFamily="34" charset="0"/>
              <a:buChar char="•"/>
            </a:pPr>
            <a:r>
              <a:rPr lang="en-US" sz="1600" dirty="0" smtClean="0"/>
              <a:t>UW Geriatric Medicine</a:t>
            </a:r>
          </a:p>
          <a:p>
            <a:pPr marL="285750" indent="-285750">
              <a:buFont typeface="Arial" panose="020B0604020202020204" pitchFamily="34" charset="0"/>
              <a:buChar char="•"/>
            </a:pPr>
            <a:r>
              <a:rPr lang="en-US" sz="1600" dirty="0" smtClean="0"/>
              <a:t>Madison Police Department</a:t>
            </a:r>
            <a:endParaRPr lang="en-US" sz="1600" dirty="0"/>
          </a:p>
        </p:txBody>
      </p:sp>
      <p:pic>
        <p:nvPicPr>
          <p:cNvPr id="13" name="Picture 12" descr="Screen Shot 2016-05-31 at 11.50.05 A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25551" y="3614979"/>
            <a:ext cx="3316911" cy="2119741"/>
          </a:xfrm>
          <a:prstGeom prst="rect">
            <a:avLst/>
          </a:prstGeom>
        </p:spPr>
      </p:pic>
      <p:pic>
        <p:nvPicPr>
          <p:cNvPr id="14" name="Picture 13" descr="Screen Shot 2016-05-31 at 11.49.20 AM.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634" y="3476351"/>
            <a:ext cx="2901714" cy="1431907"/>
          </a:xfrm>
          <a:prstGeom prst="rect">
            <a:avLst/>
          </a:prstGeom>
        </p:spPr>
      </p:pic>
      <p:pic>
        <p:nvPicPr>
          <p:cNvPr id="15" name="Picture 14" descr="Screen Shot 2016-05-31 at 11.50.56 AM.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89189" y="1793245"/>
            <a:ext cx="2854811" cy="2372864"/>
          </a:xfrm>
          <a:prstGeom prst="rect">
            <a:avLst/>
          </a:prstGeom>
        </p:spPr>
      </p:pic>
      <p:pic>
        <p:nvPicPr>
          <p:cNvPr id="10" name="Picture 9" descr="Screen Shot 2016-06-04 at 10.40.07 A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1764123"/>
            <a:ext cx="3066787" cy="1295599"/>
          </a:xfrm>
          <a:prstGeom prst="rect">
            <a:avLst/>
          </a:prstGeom>
        </p:spPr>
      </p:pic>
      <p:pic>
        <p:nvPicPr>
          <p:cNvPr id="12" name="Picture 11" descr="Screen Shot 2016-06-04 at 10.42.46 AM.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72259" y="1446608"/>
            <a:ext cx="3086100" cy="1726695"/>
          </a:xfrm>
          <a:prstGeom prst="rect">
            <a:avLst/>
          </a:prstGeom>
        </p:spPr>
      </p:pic>
      <p:sp>
        <p:nvSpPr>
          <p:cNvPr id="19" name="Rectangle 18"/>
          <p:cNvSpPr/>
          <p:nvPr/>
        </p:nvSpPr>
        <p:spPr>
          <a:xfrm>
            <a:off x="6312145" y="1"/>
            <a:ext cx="2831856" cy="130045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pic>
        <p:nvPicPr>
          <p:cNvPr id="23" name="Picture 2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12145" y="248184"/>
            <a:ext cx="2818847" cy="810201"/>
          </a:xfrm>
          <a:prstGeom prst="rect">
            <a:avLst/>
          </a:prstGeom>
          <a:solidFill>
            <a:srgbClr val="FFFFFF"/>
          </a:solidFill>
        </p:spPr>
      </p:pic>
      <p:pic>
        <p:nvPicPr>
          <p:cNvPr id="17" name="Picture 16" descr="Screen Shot 2016-06-04 at 10.48.38 AM.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5396561"/>
            <a:ext cx="2872309" cy="1185954"/>
          </a:xfrm>
          <a:prstGeom prst="rect">
            <a:avLst/>
          </a:prstGeom>
        </p:spPr>
      </p:pic>
      <p:sp>
        <p:nvSpPr>
          <p:cNvPr id="2" name="TextBox 1"/>
          <p:cNvSpPr txBox="1"/>
          <p:nvPr/>
        </p:nvSpPr>
        <p:spPr>
          <a:xfrm>
            <a:off x="483466" y="155024"/>
            <a:ext cx="5635217" cy="707886"/>
          </a:xfrm>
          <a:prstGeom prst="rect">
            <a:avLst/>
          </a:prstGeom>
          <a:noFill/>
        </p:spPr>
        <p:txBody>
          <a:bodyPr wrap="square" rtlCol="0">
            <a:spAutoFit/>
          </a:bodyPr>
          <a:lstStyle/>
          <a:p>
            <a:r>
              <a:rPr lang="en-US" sz="4000" dirty="0"/>
              <a:t>Engage with communities</a:t>
            </a:r>
          </a:p>
        </p:txBody>
      </p:sp>
    </p:spTree>
    <p:extLst>
      <p:ext uri="{BB962C8B-B14F-4D97-AF65-F5344CB8AC3E}">
        <p14:creationId xmlns:p14="http://schemas.microsoft.com/office/powerpoint/2010/main" val="133366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Screen Shot 2016-08-13 at 10.02.06 PM.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4853" y="0"/>
            <a:ext cx="52874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1923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129" y="13596"/>
            <a:ext cx="8042276" cy="859454"/>
          </a:xfrm>
        </p:spPr>
        <p:txBody>
          <a:bodyPr>
            <a:normAutofit fontScale="90000"/>
          </a:bodyPr>
          <a:lstStyle/>
          <a:p>
            <a:r>
              <a:rPr lang="en-US" dirty="0" smtClean="0"/>
              <a:t>Concluding Foundational Principles</a:t>
            </a:r>
            <a:endParaRPr lang="en-US" dirty="0"/>
          </a:p>
        </p:txBody>
      </p:sp>
      <p:sp>
        <p:nvSpPr>
          <p:cNvPr id="3" name="Content Placeholder 2"/>
          <p:cNvSpPr>
            <a:spLocks noGrp="1"/>
          </p:cNvSpPr>
          <p:nvPr>
            <p:ph idx="1"/>
          </p:nvPr>
        </p:nvSpPr>
        <p:spPr>
          <a:xfrm>
            <a:off x="279100" y="873050"/>
            <a:ext cx="8652087" cy="5779308"/>
          </a:xfrm>
        </p:spPr>
        <p:style>
          <a:lnRef idx="1">
            <a:schemeClr val="accent2"/>
          </a:lnRef>
          <a:fillRef idx="3">
            <a:schemeClr val="accent2"/>
          </a:fillRef>
          <a:effectRef idx="2">
            <a:schemeClr val="accent2"/>
          </a:effectRef>
          <a:fontRef idx="minor">
            <a:schemeClr val="lt1"/>
          </a:fontRef>
        </p:style>
        <p:txBody>
          <a:bodyPr>
            <a:noAutofit/>
          </a:bodyPr>
          <a:lstStyle/>
          <a:p>
            <a:pPr>
              <a:spcBef>
                <a:spcPts val="800"/>
              </a:spcBef>
            </a:pPr>
            <a:r>
              <a:rPr lang="en-US" sz="2200" dirty="0" smtClean="0">
                <a:solidFill>
                  <a:schemeClr val="tx1"/>
                </a:solidFill>
              </a:rPr>
              <a:t>Institutional racism is not our fault but it is our responsibility to eradicate.</a:t>
            </a:r>
          </a:p>
          <a:p>
            <a:pPr>
              <a:spcBef>
                <a:spcPts val="800"/>
              </a:spcBef>
            </a:pPr>
            <a:r>
              <a:rPr lang="en-US" sz="2200" dirty="0" smtClean="0">
                <a:solidFill>
                  <a:schemeClr val="tx1"/>
                </a:solidFill>
              </a:rPr>
              <a:t>Challenging </a:t>
            </a:r>
            <a:r>
              <a:rPr lang="en-US" sz="2200" dirty="0">
                <a:solidFill>
                  <a:schemeClr val="tx1"/>
                </a:solidFill>
              </a:rPr>
              <a:t>racism and white privilege is everyone’s </a:t>
            </a:r>
            <a:r>
              <a:rPr lang="en-US" sz="2200" dirty="0" smtClean="0">
                <a:solidFill>
                  <a:schemeClr val="tx1"/>
                </a:solidFill>
              </a:rPr>
              <a:t>work.</a:t>
            </a:r>
            <a:endParaRPr lang="en-US" sz="2200" dirty="0">
              <a:solidFill>
                <a:schemeClr val="tx1"/>
              </a:solidFill>
            </a:endParaRPr>
          </a:p>
          <a:p>
            <a:pPr>
              <a:spcBef>
                <a:spcPts val="800"/>
              </a:spcBef>
            </a:pPr>
            <a:r>
              <a:rPr lang="en-US" sz="2200" dirty="0" smtClean="0">
                <a:solidFill>
                  <a:schemeClr val="tx1"/>
                </a:solidFill>
              </a:rPr>
              <a:t>Diversity is a benefit to everyone, not just minorities.</a:t>
            </a:r>
          </a:p>
          <a:p>
            <a:pPr>
              <a:spcBef>
                <a:spcPts val="800"/>
              </a:spcBef>
            </a:pPr>
            <a:r>
              <a:rPr lang="en-US" sz="2200" dirty="0" smtClean="0">
                <a:solidFill>
                  <a:schemeClr val="tx1"/>
                </a:solidFill>
              </a:rPr>
              <a:t>Implicit bias and racism were taught to all of us without consent.</a:t>
            </a:r>
          </a:p>
          <a:p>
            <a:pPr>
              <a:spcBef>
                <a:spcPts val="800"/>
              </a:spcBef>
            </a:pPr>
            <a:r>
              <a:rPr lang="en-US" sz="2200" dirty="0" smtClean="0">
                <a:solidFill>
                  <a:schemeClr val="tx1"/>
                </a:solidFill>
              </a:rPr>
              <a:t>Implicit bias can be unlearned but requires continual and intentional self work.</a:t>
            </a:r>
          </a:p>
          <a:p>
            <a:pPr>
              <a:spcBef>
                <a:spcPts val="800"/>
              </a:spcBef>
            </a:pPr>
            <a:r>
              <a:rPr lang="en-US" sz="2200" dirty="0" smtClean="0">
                <a:solidFill>
                  <a:schemeClr val="tx1"/>
                </a:solidFill>
              </a:rPr>
              <a:t>Institutional racism can be addressed through continual and intentional community work.</a:t>
            </a:r>
          </a:p>
          <a:p>
            <a:pPr>
              <a:spcBef>
                <a:spcPts val="800"/>
              </a:spcBef>
            </a:pPr>
            <a:r>
              <a:rPr lang="en-US" sz="2200" dirty="0" smtClean="0">
                <a:solidFill>
                  <a:schemeClr val="tx1"/>
                </a:solidFill>
              </a:rPr>
              <a:t>It takes sustained effort to change systems. We will not naturally evolve toward greater equity.</a:t>
            </a:r>
          </a:p>
          <a:p>
            <a:pPr>
              <a:spcBef>
                <a:spcPts val="800"/>
              </a:spcBef>
            </a:pPr>
            <a:r>
              <a:rPr lang="en-US" sz="2200" dirty="0" smtClean="0">
                <a:solidFill>
                  <a:schemeClr val="tx1"/>
                </a:solidFill>
              </a:rPr>
              <a:t>Building relationships across difference is not the same as confronting systems of oppression.</a:t>
            </a:r>
          </a:p>
          <a:p>
            <a:pPr>
              <a:spcBef>
                <a:spcPts val="800"/>
              </a:spcBef>
            </a:pPr>
            <a:r>
              <a:rPr lang="en-US" sz="2200" dirty="0" smtClean="0">
                <a:solidFill>
                  <a:schemeClr val="tx1"/>
                </a:solidFill>
              </a:rPr>
              <a:t>Race means a lot and a little all at the same time.</a:t>
            </a:r>
          </a:p>
        </p:txBody>
      </p:sp>
      <p:sp>
        <p:nvSpPr>
          <p:cNvPr id="4" name="TextBox 3"/>
          <p:cNvSpPr txBox="1"/>
          <p:nvPr/>
        </p:nvSpPr>
        <p:spPr>
          <a:xfrm>
            <a:off x="5262041" y="6375359"/>
            <a:ext cx="3669146" cy="276999"/>
          </a:xfrm>
          <a:prstGeom prst="rect">
            <a:avLst/>
          </a:prstGeom>
          <a:noFill/>
        </p:spPr>
        <p:txBody>
          <a:bodyPr wrap="square" rtlCol="0">
            <a:spAutoFit/>
          </a:bodyPr>
          <a:lstStyle/>
          <a:p>
            <a:pPr algn="r"/>
            <a:r>
              <a:rPr lang="en-US" sz="1200" dirty="0" smtClean="0"/>
              <a:t>Adapted from Hollins and </a:t>
            </a:r>
            <a:r>
              <a:rPr lang="en-US" sz="1200" dirty="0" err="1" smtClean="0"/>
              <a:t>Govan</a:t>
            </a:r>
            <a:r>
              <a:rPr lang="en-US" sz="1200" dirty="0"/>
              <a:t> </a:t>
            </a:r>
            <a:r>
              <a:rPr lang="en-US" sz="1200" dirty="0" smtClean="0"/>
              <a:t>by Jess </a:t>
            </a:r>
            <a:r>
              <a:rPr lang="en-US" sz="1200" dirty="0" err="1" smtClean="0"/>
              <a:t>Guh</a:t>
            </a:r>
            <a:endParaRPr lang="en-US" sz="1200" dirty="0"/>
          </a:p>
        </p:txBody>
      </p:sp>
    </p:spTree>
    <p:extLst>
      <p:ext uri="{BB962C8B-B14F-4D97-AF65-F5344CB8AC3E}">
        <p14:creationId xmlns:p14="http://schemas.microsoft.com/office/powerpoint/2010/main" val="4099725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9-18 at 1.13.26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65607" cy="6858000"/>
          </a:xfrm>
          <a:prstGeom prst="rect">
            <a:avLst/>
          </a:prstGeom>
        </p:spPr>
      </p:pic>
      <p:sp>
        <p:nvSpPr>
          <p:cNvPr id="2" name="TextBox 1"/>
          <p:cNvSpPr txBox="1"/>
          <p:nvPr/>
        </p:nvSpPr>
        <p:spPr>
          <a:xfrm>
            <a:off x="1764117" y="2243776"/>
            <a:ext cx="6186166" cy="29854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000" b="1" i="1" dirty="0"/>
              <a:t>Health Equity Summit -</a:t>
            </a:r>
            <a:endParaRPr lang="en-US" sz="4000" b="1" dirty="0"/>
          </a:p>
          <a:p>
            <a:pPr algn="ctr"/>
            <a:r>
              <a:rPr lang="en-US" sz="2800" b="1" i="1" dirty="0"/>
              <a:t>Expanding Primary Care’s Role in</a:t>
            </a:r>
            <a:endParaRPr lang="en-US" sz="2800" b="1" dirty="0"/>
          </a:p>
          <a:p>
            <a:pPr algn="ctr"/>
            <a:r>
              <a:rPr lang="en-US" sz="2800" b="1" i="1" dirty="0"/>
              <a:t>Decreasing Health Disparities and </a:t>
            </a:r>
            <a:endParaRPr lang="en-US" sz="2800" b="1" dirty="0"/>
          </a:p>
          <a:p>
            <a:pPr algn="ctr"/>
            <a:r>
              <a:rPr lang="en-US" sz="2800" b="1" i="1" dirty="0"/>
              <a:t>Achieving Health Equity</a:t>
            </a:r>
            <a:endParaRPr lang="en-US" sz="2800" b="1" dirty="0"/>
          </a:p>
          <a:p>
            <a:pPr algn="ctr"/>
            <a:r>
              <a:rPr lang="en-US" sz="3200" b="1" dirty="0"/>
              <a:t>PORTLAND, OREGON </a:t>
            </a:r>
          </a:p>
          <a:p>
            <a:pPr algn="ctr"/>
            <a:r>
              <a:rPr lang="en-US" sz="3200" b="1" dirty="0" smtClean="0"/>
              <a:t>APRIL </a:t>
            </a:r>
            <a:r>
              <a:rPr lang="en-US" sz="3200" b="1" dirty="0"/>
              <a:t>22-25, </a:t>
            </a:r>
            <a:r>
              <a:rPr lang="en-US" sz="3200" b="1" dirty="0" smtClean="0"/>
              <a:t>2017</a:t>
            </a:r>
            <a:endParaRPr lang="en-US" sz="3200" b="1" dirty="0"/>
          </a:p>
        </p:txBody>
      </p:sp>
      <p:pic>
        <p:nvPicPr>
          <p:cNvPr id="3" name="Picture 2" descr="Screen Shot 2016-09-18 at 1.06.00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7100" y="5549900"/>
            <a:ext cx="3136900" cy="1308100"/>
          </a:xfrm>
          <a:prstGeom prst="rect">
            <a:avLst/>
          </a:prstGeom>
        </p:spPr>
      </p:pic>
    </p:spTree>
    <p:extLst>
      <p:ext uri="{BB962C8B-B14F-4D97-AF65-F5344CB8AC3E}">
        <p14:creationId xmlns:p14="http://schemas.microsoft.com/office/powerpoint/2010/main" val="4020561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2 at 10.00.42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20833"/>
            <a:ext cx="9144000" cy="6878833"/>
          </a:xfrm>
          <a:prstGeom prst="rect">
            <a:avLst/>
          </a:prstGeom>
        </p:spPr>
      </p:pic>
    </p:spTree>
    <p:extLst>
      <p:ext uri="{BB962C8B-B14F-4D97-AF65-F5344CB8AC3E}">
        <p14:creationId xmlns:p14="http://schemas.microsoft.com/office/powerpoint/2010/main" val="30402392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Screen Shot 2015-08-16 at 6.00.28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639714"/>
            <a:ext cx="6858000" cy="414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46484" y="190801"/>
            <a:ext cx="8465344" cy="1178719"/>
          </a:xfrm>
        </p:spPr>
        <p:txBody>
          <a:bodyPr>
            <a:noAutofit/>
          </a:bodyPr>
          <a:lstStyle/>
          <a:p>
            <a:pPr algn="l" defTabSz="914353">
              <a:defRPr/>
            </a:pPr>
            <a:r>
              <a:rPr lang="en-US" dirty="0">
                <a:ea typeface="ヒラギノ角ゴ ProN W3" charset="0"/>
                <a:cs typeface="ヒラギノ角ゴ ProN W3" charset="0"/>
              </a:rPr>
              <a:t>Refusal rates are small and don’t fully account for disparities</a:t>
            </a:r>
          </a:p>
        </p:txBody>
      </p:sp>
      <p:sp>
        <p:nvSpPr>
          <p:cNvPr id="2" name="Rectangle 1"/>
          <p:cNvSpPr/>
          <p:nvPr/>
        </p:nvSpPr>
        <p:spPr>
          <a:xfrm>
            <a:off x="285750" y="5963657"/>
            <a:ext cx="8626078" cy="588132"/>
          </a:xfrm>
          <a:prstGeom prst="rect">
            <a:avLst/>
          </a:prstGeom>
        </p:spPr>
        <p:txBody>
          <a:bodyPr lIns="64284" tIns="32142" rIns="64284" bIns="32142">
            <a:spAutoFit/>
          </a:bodyPr>
          <a:lstStyle/>
          <a:p>
            <a:pPr>
              <a:defRPr/>
            </a:pPr>
            <a:r>
              <a:rPr lang="sv-SE" sz="1700" dirty="0">
                <a:solidFill>
                  <a:schemeClr val="tx2"/>
                </a:solidFill>
                <a:ea typeface="MS PGothic" pitchFamily="34" charset="-128"/>
                <a:cs typeface="MS PGothic" charset="0"/>
              </a:rPr>
              <a:t>Hannan EL, van Ryn M, Burke J, et al. Access to coronary artery bypass surgery by race/ethnicity and gender among patients who are appropriate for surgery. </a:t>
            </a:r>
            <a:r>
              <a:rPr lang="sv-SE" sz="1700" i="1" dirty="0">
                <a:solidFill>
                  <a:schemeClr val="tx2"/>
                </a:solidFill>
                <a:ea typeface="MS PGothic" pitchFamily="34" charset="-128"/>
                <a:cs typeface="MS PGothic" charset="0"/>
              </a:rPr>
              <a:t>Med Care</a:t>
            </a:r>
            <a:r>
              <a:rPr lang="sv-SE" sz="1700" dirty="0">
                <a:solidFill>
                  <a:schemeClr val="tx2"/>
                </a:solidFill>
                <a:ea typeface="MS PGothic" pitchFamily="34" charset="-128"/>
                <a:cs typeface="MS PGothic" charset="0"/>
              </a:rPr>
              <a:t>.1999 Jan;37(1):68-77.</a:t>
            </a:r>
            <a:r>
              <a:rPr lang="sv-SE" sz="1700" dirty="0">
                <a:ea typeface="MS PGothic" pitchFamily="34" charset="-128"/>
                <a:cs typeface="MS PGothic" charset="0"/>
              </a:rPr>
              <a:t> </a:t>
            </a:r>
            <a:endParaRPr lang="en-US" sz="1700" dirty="0"/>
          </a:p>
        </p:txBody>
      </p:sp>
    </p:spTree>
    <p:extLst>
      <p:ext uri="{BB962C8B-B14F-4D97-AF65-F5344CB8AC3E}">
        <p14:creationId xmlns:p14="http://schemas.microsoft.com/office/powerpoint/2010/main" val="349760066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commitment</a:t>
            </a:r>
            <a:endParaRPr lang="en-US" dirty="0"/>
          </a:p>
        </p:txBody>
      </p:sp>
      <p:sp>
        <p:nvSpPr>
          <p:cNvPr id="3" name="Content Placeholder 2"/>
          <p:cNvSpPr>
            <a:spLocks noGrp="1"/>
          </p:cNvSpPr>
          <p:nvPr>
            <p:ph idx="1"/>
          </p:nvPr>
        </p:nvSpPr>
        <p:spPr>
          <a:xfrm>
            <a:off x="457200" y="1600200"/>
            <a:ext cx="8229600" cy="4672467"/>
          </a:xfrm>
        </p:spPr>
        <p:txBody>
          <a:bodyPr/>
          <a:lstStyle/>
          <a:p>
            <a:r>
              <a:rPr lang="en-US" dirty="0" smtClean="0"/>
              <a:t>What’s your why?</a:t>
            </a:r>
          </a:p>
          <a:p>
            <a:r>
              <a:rPr lang="en-US" dirty="0" smtClean="0"/>
              <a:t>What do you commit to do?</a:t>
            </a:r>
            <a:endParaRPr lang="en-US" dirty="0"/>
          </a:p>
        </p:txBody>
      </p:sp>
      <p:pic>
        <p:nvPicPr>
          <p:cNvPr id="4" name="Picture 3" descr="Screen Shot 2016-09-18 at 12.51.15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7881" y="3029430"/>
            <a:ext cx="4538562" cy="2993382"/>
          </a:xfrm>
          <a:prstGeom prst="rect">
            <a:avLst/>
          </a:prstGeom>
        </p:spPr>
      </p:pic>
    </p:spTree>
    <p:extLst>
      <p:ext uri="{BB962C8B-B14F-4D97-AF65-F5344CB8AC3E}">
        <p14:creationId xmlns:p14="http://schemas.microsoft.com/office/powerpoint/2010/main" val="291825605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18 at 12.36.3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5335" y="0"/>
            <a:ext cx="6780944" cy="6858000"/>
          </a:xfrm>
          <a:prstGeom prst="rect">
            <a:avLst/>
          </a:prstGeom>
          <a:ln>
            <a:noFill/>
          </a:ln>
          <a:effectLst>
            <a:softEdge rad="112500"/>
          </a:effectLst>
        </p:spPr>
      </p:pic>
    </p:spTree>
    <p:extLst>
      <p:ext uri="{BB962C8B-B14F-4D97-AF65-F5344CB8AC3E}">
        <p14:creationId xmlns:p14="http://schemas.microsoft.com/office/powerpoint/2010/main" val="18307206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9-17 at 8.28.55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9188" y="171908"/>
            <a:ext cx="3193642" cy="3064290"/>
          </a:xfrm>
          <a:prstGeom prst="rect">
            <a:avLst/>
          </a:prstGeom>
        </p:spPr>
      </p:pic>
      <p:pic>
        <p:nvPicPr>
          <p:cNvPr id="9" name="Picture 8" descr="Screen Shot 2016-09-17 at 8.29.3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9188" y="3571877"/>
            <a:ext cx="8587627" cy="2570117"/>
          </a:xfrm>
          <a:prstGeom prst="rect">
            <a:avLst/>
          </a:prstGeom>
        </p:spPr>
      </p:pic>
      <p:sp>
        <p:nvSpPr>
          <p:cNvPr id="10" name="TextBox 9"/>
          <p:cNvSpPr txBox="1"/>
          <p:nvPr/>
        </p:nvSpPr>
        <p:spPr>
          <a:xfrm>
            <a:off x="3608564" y="743763"/>
            <a:ext cx="5268251" cy="707886"/>
          </a:xfrm>
          <a:prstGeom prst="rect">
            <a:avLst/>
          </a:prstGeom>
          <a:noFill/>
        </p:spPr>
        <p:txBody>
          <a:bodyPr wrap="square" rtlCol="0">
            <a:spAutoFit/>
          </a:bodyPr>
          <a:lstStyle/>
          <a:p>
            <a:pPr algn="r"/>
            <a:r>
              <a:rPr lang="en-US" sz="2000" dirty="0" smtClean="0"/>
              <a:t>U.S. Department of Health and Human Services</a:t>
            </a:r>
          </a:p>
          <a:p>
            <a:pPr algn="r"/>
            <a:r>
              <a:rPr lang="en-US" sz="2000" dirty="0" smtClean="0"/>
              <a:t>November 2000</a:t>
            </a:r>
            <a:endParaRPr lang="en-US" sz="2000" dirty="0"/>
          </a:p>
        </p:txBody>
      </p:sp>
      <p:pic>
        <p:nvPicPr>
          <p:cNvPr id="11" name="Picture 10" descr="Screen Shot 2016-09-17 at 1.47.32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077" y="171908"/>
            <a:ext cx="6906973" cy="5251331"/>
          </a:xfrm>
          <a:prstGeom prst="rect">
            <a:avLst/>
          </a:prstGeom>
        </p:spPr>
      </p:pic>
      <p:pic>
        <p:nvPicPr>
          <p:cNvPr id="12" name="Picture 11" descr="Screen Shot 2016-09-17 at 1.48.20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8169" y="1451649"/>
            <a:ext cx="7912100" cy="3200400"/>
          </a:xfrm>
          <a:prstGeom prst="rect">
            <a:avLst/>
          </a:prstGeom>
        </p:spPr>
      </p:pic>
      <p:pic>
        <p:nvPicPr>
          <p:cNvPr id="14" name="Picture 13" descr="Screen Shot 2016-09-17 at 1.52.02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4652049"/>
            <a:ext cx="9144000" cy="1778350"/>
          </a:xfrm>
          <a:prstGeom prst="rect">
            <a:avLst/>
          </a:prstGeom>
        </p:spPr>
      </p:pic>
    </p:spTree>
    <p:extLst>
      <p:ext uri="{BB962C8B-B14F-4D97-AF65-F5344CB8AC3E}">
        <p14:creationId xmlns:p14="http://schemas.microsoft.com/office/powerpoint/2010/main" val="665434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7 at 9.30.22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0820" y="0"/>
            <a:ext cx="6100075" cy="6858000"/>
          </a:xfrm>
          <a:prstGeom prst="rect">
            <a:avLst/>
          </a:prstGeom>
        </p:spPr>
      </p:pic>
      <p:sp>
        <p:nvSpPr>
          <p:cNvPr id="3" name="Oval 2"/>
          <p:cNvSpPr/>
          <p:nvPr/>
        </p:nvSpPr>
        <p:spPr>
          <a:xfrm>
            <a:off x="4036059" y="2716164"/>
            <a:ext cx="3583417" cy="106886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772019" y="1094011"/>
            <a:ext cx="4212086" cy="284341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433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60736"/>
            <a:ext cx="8457406" cy="1762408"/>
          </a:xfrm>
        </p:spPr>
        <p:txBody>
          <a:bodyPr/>
          <a:lstStyle/>
          <a:p>
            <a:pPr defTabSz="914353">
              <a:defRPr/>
            </a:pPr>
            <a:r>
              <a:rPr sz="3400" dirty="0"/>
              <a:t>Social determinants are strong predictors for health outcomes trumping even other intermediary health access </a:t>
            </a:r>
            <a:r>
              <a:rPr sz="3400" dirty="0" smtClean="0"/>
              <a:t>issues</a:t>
            </a:r>
            <a:r>
              <a:rPr lang="en-US" sz="3400" dirty="0" smtClean="0"/>
              <a:t>.</a:t>
            </a:r>
            <a:endParaRPr sz="3400" dirty="0"/>
          </a:p>
        </p:txBody>
      </p:sp>
      <p:sp>
        <p:nvSpPr>
          <p:cNvPr id="3" name="Content Placeholder 2"/>
          <p:cNvSpPr>
            <a:spLocks noGrp="1"/>
          </p:cNvSpPr>
          <p:nvPr>
            <p:ph idx="1"/>
          </p:nvPr>
        </p:nvSpPr>
        <p:spPr>
          <a:xfrm>
            <a:off x="161612" y="2275539"/>
            <a:ext cx="3045684" cy="4070743"/>
          </a:xfrm>
        </p:spPr>
        <p:txBody>
          <a:bodyPr>
            <a:normAutofit fontScale="92500" lnSpcReduction="10000"/>
          </a:bodyPr>
          <a:lstStyle/>
          <a:p>
            <a:pPr indent="0">
              <a:lnSpc>
                <a:spcPct val="120000"/>
              </a:lnSpc>
              <a:buNone/>
            </a:pPr>
            <a:r>
              <a:rPr lang="en-US" sz="2800" dirty="0">
                <a:latin typeface="Franklin Gothic Book" charset="0"/>
              </a:rPr>
              <a:t>In Dane County in 2012, </a:t>
            </a:r>
            <a:r>
              <a:rPr lang="en-US" sz="2800" dirty="0" smtClean="0">
                <a:latin typeface="Franklin Gothic Book" charset="0"/>
              </a:rPr>
              <a:t>AA were </a:t>
            </a:r>
            <a:r>
              <a:rPr lang="en-US" sz="2800" dirty="0">
                <a:latin typeface="Franklin Gothic Book" charset="0"/>
              </a:rPr>
              <a:t>more likely to have health insurance and to receive adequate prenatal care than their black peers nationally. </a:t>
            </a:r>
          </a:p>
        </p:txBody>
      </p:sp>
      <p:pic>
        <p:nvPicPr>
          <p:cNvPr id="4" name="Picture 4" descr="Screen Shot 2016-05-31 at 7.49.32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86240" y="2279907"/>
            <a:ext cx="5579166" cy="39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6-08-13 at 7.44.17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86240" y="2275539"/>
            <a:ext cx="5599840" cy="39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72000" y="5348062"/>
            <a:ext cx="4572000" cy="1477328"/>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r>
              <a:rPr lang="en-US" dirty="0">
                <a:solidFill>
                  <a:schemeClr val="tx1"/>
                </a:solidFill>
                <a:latin typeface="Franklin Gothic Book" charset="0"/>
                <a:ea typeface="ＭＳ Ｐゴシック" charset="0"/>
                <a:cs typeface="ＭＳ Ｐゴシック" charset="0"/>
              </a:rPr>
              <a:t>The journal </a:t>
            </a:r>
            <a:r>
              <a:rPr lang="en-US" i="1" dirty="0">
                <a:solidFill>
                  <a:schemeClr val="tx1"/>
                </a:solidFill>
                <a:latin typeface="Franklin Gothic Book" charset="0"/>
                <a:ea typeface="ＭＳ Ｐゴシック" charset="0"/>
                <a:cs typeface="ＭＳ Ｐゴシック" charset="0"/>
              </a:rPr>
              <a:t>Health Affairs</a:t>
            </a:r>
            <a:r>
              <a:rPr lang="en-US" dirty="0">
                <a:solidFill>
                  <a:schemeClr val="tx1"/>
                </a:solidFill>
                <a:latin typeface="Franklin Gothic Book" charset="0"/>
                <a:ea typeface="ＭＳ Ｐゴシック" charset="0"/>
                <a:cs typeface="ＭＳ Ｐゴシック" charset="0"/>
              </a:rPr>
              <a:t> published a report about life expectancy and the gap between black and white Americans. </a:t>
            </a:r>
            <a:r>
              <a:rPr lang="en-US" dirty="0">
                <a:solidFill>
                  <a:srgbClr val="FFFF00"/>
                </a:solidFill>
                <a:latin typeface="Franklin Gothic Book" charset="0"/>
                <a:ea typeface="ＭＳ Ｐゴシック" charset="0"/>
                <a:cs typeface="ＭＳ Ｐゴシック" charset="0"/>
              </a:rPr>
              <a:t>Wisconsin was the only state to see and  the gap widen [for women] between 1990-2009.</a:t>
            </a:r>
          </a:p>
        </p:txBody>
      </p:sp>
    </p:spTree>
    <p:extLst>
      <p:ext uri="{BB962C8B-B14F-4D97-AF65-F5344CB8AC3E}">
        <p14:creationId xmlns:p14="http://schemas.microsoft.com/office/powerpoint/2010/main" val="199132316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6566</TotalTime>
  <Words>3702</Words>
  <Application>Microsoft Macintosh PowerPoint</Application>
  <PresentationFormat>On-screen Show (4:3)</PresentationFormat>
  <Paragraphs>322</Paragraphs>
  <Slides>61</Slides>
  <Notes>34</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Black</vt:lpstr>
      <vt:lpstr>A Commitment to Health Equity</vt:lpstr>
      <vt:lpstr>I have no disclosures</vt:lpstr>
      <vt:lpstr>Objectives</vt:lpstr>
      <vt:lpstr>The Wicked Problem</vt:lpstr>
      <vt:lpstr>Smedley, BD, Stith AY, Nelson AR (editors). Unequal Treatment: Confronting Racial and Ethnic Disparities in Health Care. Washington, DC: The National Academies Press,2002.</vt:lpstr>
      <vt:lpstr>Refusal rates are small and don’t fully account for disparities</vt:lpstr>
      <vt:lpstr>PowerPoint Presentation</vt:lpstr>
      <vt:lpstr>PowerPoint Presentation</vt:lpstr>
      <vt:lpstr>Social determinants are strong predictors for health outcomes trumping even other intermediary health access issues.</vt:lpstr>
      <vt:lpstr>Addressing inequities in health care is an absolute imperative.</vt:lpstr>
      <vt:lpstr>The U.S. population will be minority white by 2044.</vt:lpstr>
      <vt:lpstr>“Of all the forms of inequality, injustice in health care is the most shocking and inhumane.”  </vt:lpstr>
      <vt:lpstr>A climate survey (August 2014)</vt:lpstr>
      <vt:lpstr>“Be the change that you wish to see in the world.”</vt:lpstr>
      <vt:lpstr>Intentionality</vt:lpstr>
      <vt:lpstr>Courage</vt:lpstr>
      <vt:lpstr>PowerPoint Presentation</vt:lpstr>
      <vt:lpstr>Finding your why: </vt:lpstr>
      <vt:lpstr>White Privilege Conference</vt:lpstr>
      <vt:lpstr>PowerPoint Presentation</vt:lpstr>
      <vt:lpstr>PowerPoint Presentation</vt:lpstr>
      <vt:lpstr>Bringing it all together</vt:lpstr>
      <vt:lpstr>PowerPoint Presentation</vt:lpstr>
      <vt:lpstr>Transforming a statewide department</vt:lpstr>
      <vt:lpstr>Strategic components</vt:lpstr>
      <vt:lpstr>Action Phase</vt:lpstr>
      <vt:lpstr>Diversity, Equity and Inclusion Committee</vt:lpstr>
      <vt:lpstr>A theoretical framework</vt:lpstr>
      <vt:lpstr>Consider health “inequities” instead of “disparities”</vt:lpstr>
      <vt:lpstr>What causes inequities?</vt:lpstr>
      <vt:lpstr>Equality versus Equity</vt:lpstr>
      <vt:lpstr>PowerPoint Presentation</vt:lpstr>
      <vt:lpstr>Framing equity through the lens of racism</vt:lpstr>
      <vt:lpstr>Defining racism</vt:lpstr>
      <vt:lpstr>Types of racism</vt:lpstr>
      <vt:lpstr>ADDRESSING INTERNALIZED RACISM</vt:lpstr>
      <vt:lpstr>Wisconsin Council on Children and Families Race to Equity, 2013</vt:lpstr>
      <vt:lpstr>Stereotype threat</vt:lpstr>
      <vt:lpstr>Reduce stereotype threat</vt:lpstr>
      <vt:lpstr>Teach race is a social construct not a biological construct</vt:lpstr>
      <vt:lpstr>Teach the life-course effects of the social construct of race</vt:lpstr>
      <vt:lpstr>CONFRONTING  PERSONALLY-MEDIATED RACISM</vt:lpstr>
      <vt:lpstr>Work on active listening and intentional communication</vt:lpstr>
      <vt:lpstr>PowerPoint Presentation</vt:lpstr>
      <vt:lpstr>Cultural-competency is not enough</vt:lpstr>
      <vt:lpstr>PowerPoint Presentation</vt:lpstr>
      <vt:lpstr>Types of bias</vt:lpstr>
      <vt:lpstr>The effect of implicit bias</vt:lpstr>
      <vt:lpstr>Explore our implicit bias</vt:lpstr>
      <vt:lpstr>PowerPoint Presentation</vt:lpstr>
      <vt:lpstr>COMBATTING  INSTITUTIONALIZED RACISM</vt:lpstr>
      <vt:lpstr>But hope for change exists…</vt:lpstr>
      <vt:lpstr>PowerPoint Presentation</vt:lpstr>
      <vt:lpstr>Curtis JP, Herrin J, Bratzler DW, Bradley EH, Krumholz HM. Trends in Race-Based Differences in Door-to-Balloon Times. Arch Intern Med. 2010;170(11):992-993. </vt:lpstr>
      <vt:lpstr>PowerPoint Presentation</vt:lpstr>
      <vt:lpstr>PowerPoint Presentation</vt:lpstr>
      <vt:lpstr>Concluding Foundational Principles</vt:lpstr>
      <vt:lpstr>PowerPoint Presentation</vt:lpstr>
      <vt:lpstr>PowerPoint Presentation</vt:lpstr>
      <vt:lpstr>Your commitment</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Commitment to Health Equity</dc:title>
  <dc:creator>Jennifer Edgoose</dc:creator>
  <cp:lastModifiedBy>Jennifer Edgoose</cp:lastModifiedBy>
  <cp:revision>60</cp:revision>
  <dcterms:created xsi:type="dcterms:W3CDTF">2016-09-16T08:34:59Z</dcterms:created>
  <dcterms:modified xsi:type="dcterms:W3CDTF">2016-09-25T17:12:36Z</dcterms:modified>
</cp:coreProperties>
</file>