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1" r:id="rId2"/>
    <p:sldId id="326" r:id="rId3"/>
    <p:sldId id="264" r:id="rId4"/>
    <p:sldId id="328" r:id="rId5"/>
    <p:sldId id="317" r:id="rId6"/>
    <p:sldId id="318" r:id="rId7"/>
    <p:sldId id="319" r:id="rId8"/>
    <p:sldId id="296" r:id="rId9"/>
    <p:sldId id="306" r:id="rId10"/>
    <p:sldId id="307" r:id="rId11"/>
    <p:sldId id="308" r:id="rId12"/>
    <p:sldId id="281" r:id="rId13"/>
    <p:sldId id="309" r:id="rId14"/>
    <p:sldId id="310" r:id="rId15"/>
    <p:sldId id="268" r:id="rId16"/>
    <p:sldId id="315" r:id="rId17"/>
    <p:sldId id="316" r:id="rId18"/>
    <p:sldId id="312" r:id="rId19"/>
    <p:sldId id="313" r:id="rId20"/>
    <p:sldId id="314" r:id="rId21"/>
    <p:sldId id="280" r:id="rId22"/>
    <p:sldId id="272" r:id="rId23"/>
    <p:sldId id="300" r:id="rId24"/>
    <p:sldId id="301" r:id="rId25"/>
    <p:sldId id="282" r:id="rId26"/>
    <p:sldId id="283" r:id="rId27"/>
    <p:sldId id="284" r:id="rId28"/>
    <p:sldId id="285" r:id="rId29"/>
    <p:sldId id="288" r:id="rId30"/>
    <p:sldId id="289" r:id="rId31"/>
    <p:sldId id="297" r:id="rId32"/>
    <p:sldId id="292" r:id="rId33"/>
    <p:sldId id="298" r:id="rId34"/>
    <p:sldId id="299" r:id="rId35"/>
    <p:sldId id="274" r:id="rId36"/>
    <p:sldId id="302" r:id="rId37"/>
    <p:sldId id="304" r:id="rId38"/>
    <p:sldId id="305" r:id="rId39"/>
    <p:sldId id="303" r:id="rId40"/>
    <p:sldId id="327" r:id="rId41"/>
    <p:sldId id="320" r:id="rId42"/>
    <p:sldId id="324" r:id="rId43"/>
    <p:sldId id="322" r:id="rId44"/>
    <p:sldId id="277" r:id="rId45"/>
    <p:sldId id="26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garty, Colleen" initials="F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8203" autoAdjust="0"/>
  </p:normalViewPr>
  <p:slideViewPr>
    <p:cSldViewPr snapToGrid="0" snapToObjects="1">
      <p:cViewPr>
        <p:scale>
          <a:sx n="72" d="100"/>
          <a:sy n="72" d="100"/>
        </p:scale>
        <p:origin x="-1104" y="10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F5248-5387-4B2A-821A-0F20870D412E}" type="datetimeFigureOut">
              <a:rPr lang="en-US" smtClean="0"/>
              <a:t>5/5/2017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3DFAD-BD69-4FC1-BC2E-C808567AE331}" type="slidenum">
              <a:rPr lang="en-US" smtClean="0"/>
              <a:t>‹#›</a:t>
            </a:fld>
            <a:endParaRPr lang="en-US"/>
          </a:p>
        </p:txBody>
      </p:sp>
    </p:spTree>
    <p:extLst>
      <p:ext uri="{BB962C8B-B14F-4D97-AF65-F5344CB8AC3E}">
        <p14:creationId xmlns:p14="http://schemas.microsoft.com/office/powerpoint/2010/main" val="43852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Like you, we have collected many stories about why teaching our learners and our systems about how to care for families is important. I’d like to share one with you…</a:t>
            </a:r>
          </a:p>
          <a:p>
            <a:pPr eaLnBrk="1" hangingPunct="1">
              <a:spcBef>
                <a:spcPct val="0"/>
              </a:spcBef>
            </a:pPr>
            <a:r>
              <a:rPr lang="en-US" altLang="en-US" dirty="0" smtClean="0"/>
              <a:t>During one of our small group sessions with the interns an intern shared a story that started off sounding like the many stories I have heard interns tell. </a:t>
            </a:r>
          </a:p>
          <a:p>
            <a:pPr eaLnBrk="1" hangingPunct="1">
              <a:spcBef>
                <a:spcPct val="0"/>
              </a:spcBef>
            </a:pPr>
            <a:r>
              <a:rPr lang="en-US" altLang="en-US" dirty="0" smtClean="0"/>
              <a:t>On night float, taking care of a </a:t>
            </a:r>
            <a:r>
              <a:rPr lang="en-US" altLang="en-US" dirty="0" err="1" smtClean="0"/>
              <a:t>pt</a:t>
            </a:r>
            <a:r>
              <a:rPr lang="en-US" altLang="en-US" dirty="0" smtClean="0"/>
              <a:t> in the ICU who she had never spoken to in an alert moment, and the patient dies.  The resident was called by the nurse to do the death pronouncement and manage the paperwork associated with it.  It was the middle of the night and no family was in the room.  The resident did her tasks left the room and sat at the nurses station to do her charting.  While there she heard the commotion of people and looked up to see several family members filter into the room she had just left.  Feeling unprepared and scared she lowered her head and vowed to not make eye contact with any of them.  When I asked her about this decision she acknowledged that she did not want to talk to the family because she would not know what to say.  She had no medical advice for them and she did not want them to ask her questions she could not answer.  Here a competent, confident physician who knew how to do life saving medical procedures like run a code, adjust a vent setting, felt unprepared to talk to a family.  No one had ever equipped her with those tools… it was as if she didn’t speak the language!</a:t>
            </a:r>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645A0918-D1BA-4B34-8E73-D8E4790BC1B4}"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8190C256-048E-44CB-BC46-77DC4AA02C1D}"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9F9B08E0-2C96-4605-801F-A2E313EE89CB}"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Example: </a:t>
            </a:r>
            <a:br>
              <a:rPr lang="en-US" altLang="en-US" dirty="0" smtClean="0"/>
            </a:br>
            <a:r>
              <a:rPr lang="en-US" altLang="en-US" dirty="0" smtClean="0"/>
              <a:t>FLC Stage 3 Families with Young Children</a:t>
            </a:r>
          </a:p>
          <a:p>
            <a:pPr eaLnBrk="1" hangingPunct="1">
              <a:spcBef>
                <a:spcPct val="0"/>
              </a:spcBef>
            </a:pPr>
            <a:r>
              <a:rPr lang="en-US" altLang="en-US" dirty="0" smtClean="0"/>
              <a:t>Video Clip: Dinner Scene From the Incredibles</a:t>
            </a:r>
            <a:br>
              <a:rPr lang="en-US" altLang="en-US" dirty="0" smtClean="0"/>
            </a:br>
            <a:r>
              <a:rPr lang="en-US" altLang="en-US" dirty="0" smtClean="0"/>
              <a:t>http://movieclips.com/xVjEM-the-incredibles-movie-rowdy-dinner</a:t>
            </a:r>
          </a:p>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9AA7DBDD-FA32-4840-859D-52C1916431AE}"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A8F0D1C3-86C6-404E-B613-65A1F252F630}"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6"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9"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a:spcBef>
                <a:spcPct val="0"/>
              </a:spcBef>
            </a:pPr>
            <a:fld id="{6285C43D-76E1-45AD-A5FB-530A4075F41B}" type="slidenum">
              <a:rPr lang="en-US" altLang="en-US" smtClean="0">
                <a:latin typeface="Arial" charset="0"/>
                <a:ea typeface="ＭＳ Ｐゴシック" pitchFamily="34" charset="-128"/>
              </a:rPr>
              <a:pPr>
                <a:spcBef>
                  <a:spcPct val="0"/>
                </a:spcBef>
              </a:pPr>
              <a:t>25</a:t>
            </a:fld>
            <a:endParaRPr lang="en-US" altLang="en-US" smtClean="0">
              <a:latin typeface="Arial" charset="0"/>
              <a:ea typeface="ＭＳ Ｐゴシック" pitchFamily="34" charset="-128"/>
            </a:endParaRPr>
          </a:p>
        </p:txBody>
      </p:sp>
      <p:sp>
        <p:nvSpPr>
          <p:cNvPr id="286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18" indent="-273018">
              <a:defRPr/>
            </a:pPr>
            <a:endParaRPr lang="en-US" dirty="0" smtClean="0">
              <a:effectLst>
                <a:outerShdw blurRad="38100" dist="38100" dir="2700000" algn="tl">
                  <a:srgbClr val="FFFFFF"/>
                </a:outerShdw>
              </a:effectLst>
            </a:endParaRPr>
          </a:p>
        </p:txBody>
      </p:sp>
      <p:sp>
        <p:nvSpPr>
          <p:cNvPr id="43012"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C6120362-9AD2-46BC-A5B4-CDECD63A9B4F}" type="slidenum">
              <a:rPr lang="en-US" sz="1200"/>
              <a:pPr algn="r">
                <a:defRPr/>
              </a:pPr>
              <a:t>25</a:t>
            </a:fld>
            <a:endParaRPr lang="en-US" sz="1200"/>
          </a:p>
        </p:txBody>
      </p:sp>
    </p:spTree>
    <p:extLst>
      <p:ext uri="{BB962C8B-B14F-4D97-AF65-F5344CB8AC3E}">
        <p14:creationId xmlns:p14="http://schemas.microsoft.com/office/powerpoint/2010/main" val="101341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2" indent="-285716" eaLnBrk="0" hangingPunct="0">
              <a:defRPr>
                <a:solidFill>
                  <a:schemeClr val="tx1"/>
                </a:solidFill>
                <a:latin typeface="Arial" charset="0"/>
                <a:cs typeface="Arial" charset="0"/>
              </a:defRPr>
            </a:lvl2pPr>
            <a:lvl3pPr marL="1142865" indent="-228573" eaLnBrk="0" hangingPunct="0">
              <a:defRPr>
                <a:solidFill>
                  <a:schemeClr val="tx1"/>
                </a:solidFill>
                <a:latin typeface="Arial" charset="0"/>
                <a:cs typeface="Arial" charset="0"/>
              </a:defRPr>
            </a:lvl3pPr>
            <a:lvl4pPr marL="1600011" indent="-228573" eaLnBrk="0" hangingPunct="0">
              <a:defRPr>
                <a:solidFill>
                  <a:schemeClr val="tx1"/>
                </a:solidFill>
                <a:latin typeface="Arial" charset="0"/>
                <a:cs typeface="Arial" charset="0"/>
              </a:defRPr>
            </a:lvl4pPr>
            <a:lvl5pPr marL="2057156" indent="-228573" eaLnBrk="0" hangingPunct="0">
              <a:defRPr>
                <a:solidFill>
                  <a:schemeClr val="tx1"/>
                </a:solidFill>
                <a:latin typeface="Arial" charset="0"/>
                <a:cs typeface="Arial" charset="0"/>
              </a:defRPr>
            </a:lvl5pPr>
            <a:lvl6pPr marL="2514303" indent="-228573" eaLnBrk="0" fontAlgn="base" hangingPunct="0">
              <a:spcBef>
                <a:spcPct val="0"/>
              </a:spcBef>
              <a:spcAft>
                <a:spcPct val="0"/>
              </a:spcAft>
              <a:defRPr>
                <a:solidFill>
                  <a:schemeClr val="tx1"/>
                </a:solidFill>
                <a:latin typeface="Arial" charset="0"/>
                <a:cs typeface="Arial" charset="0"/>
              </a:defRPr>
            </a:lvl6pPr>
            <a:lvl7pPr marL="2971449" indent="-228573" eaLnBrk="0" fontAlgn="base" hangingPunct="0">
              <a:spcBef>
                <a:spcPct val="0"/>
              </a:spcBef>
              <a:spcAft>
                <a:spcPct val="0"/>
              </a:spcAft>
              <a:defRPr>
                <a:solidFill>
                  <a:schemeClr val="tx1"/>
                </a:solidFill>
                <a:latin typeface="Arial" charset="0"/>
                <a:cs typeface="Arial" charset="0"/>
              </a:defRPr>
            </a:lvl7pPr>
            <a:lvl8pPr marL="3428594" indent="-228573" eaLnBrk="0" fontAlgn="base" hangingPunct="0">
              <a:spcBef>
                <a:spcPct val="0"/>
              </a:spcBef>
              <a:spcAft>
                <a:spcPct val="0"/>
              </a:spcAft>
              <a:defRPr>
                <a:solidFill>
                  <a:schemeClr val="tx1"/>
                </a:solidFill>
                <a:latin typeface="Arial" charset="0"/>
                <a:cs typeface="Arial" charset="0"/>
              </a:defRPr>
            </a:lvl8pPr>
            <a:lvl9pPr marL="3885741" indent="-228573" eaLnBrk="0" fontAlgn="base" hangingPunct="0">
              <a:spcBef>
                <a:spcPct val="0"/>
              </a:spcBef>
              <a:spcAft>
                <a:spcPct val="0"/>
              </a:spcAft>
              <a:defRPr>
                <a:solidFill>
                  <a:schemeClr val="tx1"/>
                </a:solidFill>
                <a:latin typeface="Arial" charset="0"/>
                <a:cs typeface="Arial" charset="0"/>
              </a:defRPr>
            </a:lvl9pPr>
          </a:lstStyle>
          <a:p>
            <a:fld id="{A392B6BC-1C30-455E-82DD-C9D61717A69F}" type="slidenum">
              <a:rPr lang="en-US" altLang="en-US" smtClean="0">
                <a:solidFill>
                  <a:srgbClr val="000000"/>
                </a:solidFill>
                <a:ea typeface="ＭＳ Ｐゴシック" pitchFamily="34" charset="-128"/>
              </a:rPr>
              <a:pPr/>
              <a:t>26</a:t>
            </a:fld>
            <a:endParaRPr lang="en-US" altLang="en-US" smtClean="0">
              <a:solidFill>
                <a:srgbClr val="000000"/>
              </a:solidFill>
              <a:ea typeface="ＭＳ Ｐゴシック" pitchFamily="34" charset="-128"/>
            </a:endParaRPr>
          </a:p>
        </p:txBody>
      </p:sp>
      <p:sp>
        <p:nvSpPr>
          <p:cNvPr id="3789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7893"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DB8E057-1FD0-4296-B3F2-15B90DE10D20}" type="slidenum">
              <a:rPr lang="en-US" altLang="en-US" sz="1200">
                <a:solidFill>
                  <a:srgbClr val="000000"/>
                </a:solidFill>
                <a:latin typeface="Century Schoolbook" pitchFamily="18" charset="0"/>
                <a:ea typeface="ＭＳ Ｐゴシック" pitchFamily="34" charset="-128"/>
              </a:rPr>
              <a:pPr algn="r" eaLnBrk="1" hangingPunct="1"/>
              <a:t>26</a:t>
            </a:fld>
            <a:endParaRPr lang="en-US" altLang="en-US" sz="1200">
              <a:solidFill>
                <a:srgbClr val="000000"/>
              </a:solidFill>
              <a:latin typeface="Century Schoolbook" pitchFamily="18" charset="0"/>
              <a:ea typeface="ＭＳ Ｐゴシック" pitchFamily="34" charset="-128"/>
            </a:endParaRPr>
          </a:p>
        </p:txBody>
      </p:sp>
    </p:spTree>
    <p:extLst>
      <p:ext uri="{BB962C8B-B14F-4D97-AF65-F5344CB8AC3E}">
        <p14:creationId xmlns:p14="http://schemas.microsoft.com/office/powerpoint/2010/main" val="27249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0799" indent="-287304" eaLnBrk="0" hangingPunct="0">
              <a:defRPr>
                <a:solidFill>
                  <a:schemeClr val="tx1"/>
                </a:solidFill>
                <a:latin typeface="Arial" charset="0"/>
                <a:cs typeface="Arial" charset="0"/>
              </a:defRPr>
            </a:lvl2pPr>
            <a:lvl3pPr marL="1153977" indent="-230161" eaLnBrk="0" hangingPunct="0">
              <a:defRPr>
                <a:solidFill>
                  <a:schemeClr val="tx1"/>
                </a:solidFill>
                <a:latin typeface="Arial" charset="0"/>
                <a:cs typeface="Arial" charset="0"/>
              </a:defRPr>
            </a:lvl3pPr>
            <a:lvl4pPr marL="1615884" indent="-230161" eaLnBrk="0" hangingPunct="0">
              <a:defRPr>
                <a:solidFill>
                  <a:schemeClr val="tx1"/>
                </a:solidFill>
                <a:latin typeface="Arial" charset="0"/>
                <a:cs typeface="Arial" charset="0"/>
              </a:defRPr>
            </a:lvl4pPr>
            <a:lvl5pPr marL="2077793" indent="-230161" eaLnBrk="0" hangingPunct="0">
              <a:defRPr>
                <a:solidFill>
                  <a:schemeClr val="tx1"/>
                </a:solidFill>
                <a:latin typeface="Arial" charset="0"/>
                <a:cs typeface="Arial" charset="0"/>
              </a:defRPr>
            </a:lvl5pPr>
            <a:lvl6pPr marL="2534938" indent="-230161" eaLnBrk="0" fontAlgn="base" hangingPunct="0">
              <a:spcBef>
                <a:spcPct val="0"/>
              </a:spcBef>
              <a:spcAft>
                <a:spcPct val="0"/>
              </a:spcAft>
              <a:defRPr>
                <a:solidFill>
                  <a:schemeClr val="tx1"/>
                </a:solidFill>
                <a:latin typeface="Arial" charset="0"/>
                <a:cs typeface="Arial" charset="0"/>
              </a:defRPr>
            </a:lvl6pPr>
            <a:lvl7pPr marL="2992084" indent="-230161" eaLnBrk="0" fontAlgn="base" hangingPunct="0">
              <a:spcBef>
                <a:spcPct val="0"/>
              </a:spcBef>
              <a:spcAft>
                <a:spcPct val="0"/>
              </a:spcAft>
              <a:defRPr>
                <a:solidFill>
                  <a:schemeClr val="tx1"/>
                </a:solidFill>
                <a:latin typeface="Arial" charset="0"/>
                <a:cs typeface="Arial" charset="0"/>
              </a:defRPr>
            </a:lvl7pPr>
            <a:lvl8pPr marL="3449231" indent="-230161" eaLnBrk="0" fontAlgn="base" hangingPunct="0">
              <a:spcBef>
                <a:spcPct val="0"/>
              </a:spcBef>
              <a:spcAft>
                <a:spcPct val="0"/>
              </a:spcAft>
              <a:defRPr>
                <a:solidFill>
                  <a:schemeClr val="tx1"/>
                </a:solidFill>
                <a:latin typeface="Arial" charset="0"/>
                <a:cs typeface="Arial" charset="0"/>
              </a:defRPr>
            </a:lvl8pPr>
            <a:lvl9pPr marL="3906376" indent="-230161" eaLnBrk="0" fontAlgn="base" hangingPunct="0">
              <a:spcBef>
                <a:spcPct val="0"/>
              </a:spcBef>
              <a:spcAft>
                <a:spcPct val="0"/>
              </a:spcAft>
              <a:defRPr>
                <a:solidFill>
                  <a:schemeClr val="tx1"/>
                </a:solidFill>
                <a:latin typeface="Arial" charset="0"/>
                <a:cs typeface="Arial" charset="0"/>
              </a:defRPr>
            </a:lvl9pPr>
          </a:lstStyle>
          <a:p>
            <a:fld id="{171D7E0E-8F79-4920-AC63-0C476D655D75}" type="slidenum">
              <a:rPr lang="en-US" altLang="en-US" smtClean="0">
                <a:ea typeface="ＭＳ Ｐゴシック" pitchFamily="34" charset="-128"/>
              </a:rPr>
              <a:pPr/>
              <a:t>27</a:t>
            </a:fld>
            <a:endParaRPr lang="en-US" altLang="en-US" smtClean="0">
              <a:ea typeface="ＭＳ Ｐゴシック" pitchFamily="34" charset="-128"/>
            </a:endParaRPr>
          </a:p>
        </p:txBody>
      </p:sp>
      <p:sp>
        <p:nvSpPr>
          <p:cNvPr id="3891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txBox="1">
            <a:spLocks noGrp="1"/>
          </p:cNvSpPr>
          <p:nvPr/>
        </p:nvSpPr>
        <p:spPr bwMode="auto">
          <a:xfrm>
            <a:off x="3884614" y="8685213"/>
            <a:ext cx="2971800" cy="457200"/>
          </a:xfrm>
          <a:prstGeom prst="rect">
            <a:avLst/>
          </a:prstGeom>
          <a:noFill/>
          <a:ln>
            <a:miter lim="800000"/>
            <a:headEnd/>
            <a:tailEnd/>
          </a:ln>
        </p:spPr>
        <p:txBody>
          <a:bodyPr lIns="92417" tIns="46209" rIns="92417" bIns="46209" anchor="b"/>
          <a:lstStyle/>
          <a:p>
            <a:pPr algn="r">
              <a:defRPr/>
            </a:pPr>
            <a:fld id="{440EF363-699D-4616-BEE7-9444FE3438D5}" type="slidenum">
              <a:rPr lang="en-US" sz="1200"/>
              <a:pPr algn="r">
                <a:defRPr/>
              </a:pPr>
              <a:t>27</a:t>
            </a:fld>
            <a:endParaRPr lang="en-US" sz="1200"/>
          </a:p>
        </p:txBody>
      </p:sp>
    </p:spTree>
    <p:extLst>
      <p:ext uri="{BB962C8B-B14F-4D97-AF65-F5344CB8AC3E}">
        <p14:creationId xmlns:p14="http://schemas.microsoft.com/office/powerpoint/2010/main" val="10170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0799" indent="-287304" eaLnBrk="0" hangingPunct="0">
              <a:defRPr>
                <a:solidFill>
                  <a:schemeClr val="tx1"/>
                </a:solidFill>
                <a:latin typeface="Arial" charset="0"/>
                <a:cs typeface="Arial" charset="0"/>
              </a:defRPr>
            </a:lvl2pPr>
            <a:lvl3pPr marL="1153977" indent="-230161" eaLnBrk="0" hangingPunct="0">
              <a:defRPr>
                <a:solidFill>
                  <a:schemeClr val="tx1"/>
                </a:solidFill>
                <a:latin typeface="Arial" charset="0"/>
                <a:cs typeface="Arial" charset="0"/>
              </a:defRPr>
            </a:lvl3pPr>
            <a:lvl4pPr marL="1615884" indent="-230161" eaLnBrk="0" hangingPunct="0">
              <a:defRPr>
                <a:solidFill>
                  <a:schemeClr val="tx1"/>
                </a:solidFill>
                <a:latin typeface="Arial" charset="0"/>
                <a:cs typeface="Arial" charset="0"/>
              </a:defRPr>
            </a:lvl4pPr>
            <a:lvl5pPr marL="2077793" indent="-230161" eaLnBrk="0" hangingPunct="0">
              <a:defRPr>
                <a:solidFill>
                  <a:schemeClr val="tx1"/>
                </a:solidFill>
                <a:latin typeface="Arial" charset="0"/>
                <a:cs typeface="Arial" charset="0"/>
              </a:defRPr>
            </a:lvl5pPr>
            <a:lvl6pPr marL="2534938" indent="-230161" eaLnBrk="0" fontAlgn="base" hangingPunct="0">
              <a:spcBef>
                <a:spcPct val="0"/>
              </a:spcBef>
              <a:spcAft>
                <a:spcPct val="0"/>
              </a:spcAft>
              <a:defRPr>
                <a:solidFill>
                  <a:schemeClr val="tx1"/>
                </a:solidFill>
                <a:latin typeface="Arial" charset="0"/>
                <a:cs typeface="Arial" charset="0"/>
              </a:defRPr>
            </a:lvl6pPr>
            <a:lvl7pPr marL="2992084" indent="-230161" eaLnBrk="0" fontAlgn="base" hangingPunct="0">
              <a:spcBef>
                <a:spcPct val="0"/>
              </a:spcBef>
              <a:spcAft>
                <a:spcPct val="0"/>
              </a:spcAft>
              <a:defRPr>
                <a:solidFill>
                  <a:schemeClr val="tx1"/>
                </a:solidFill>
                <a:latin typeface="Arial" charset="0"/>
                <a:cs typeface="Arial" charset="0"/>
              </a:defRPr>
            </a:lvl7pPr>
            <a:lvl8pPr marL="3449231" indent="-230161" eaLnBrk="0" fontAlgn="base" hangingPunct="0">
              <a:spcBef>
                <a:spcPct val="0"/>
              </a:spcBef>
              <a:spcAft>
                <a:spcPct val="0"/>
              </a:spcAft>
              <a:defRPr>
                <a:solidFill>
                  <a:schemeClr val="tx1"/>
                </a:solidFill>
                <a:latin typeface="Arial" charset="0"/>
                <a:cs typeface="Arial" charset="0"/>
              </a:defRPr>
            </a:lvl8pPr>
            <a:lvl9pPr marL="3906376" indent="-230161" eaLnBrk="0" fontAlgn="base" hangingPunct="0">
              <a:spcBef>
                <a:spcPct val="0"/>
              </a:spcBef>
              <a:spcAft>
                <a:spcPct val="0"/>
              </a:spcAft>
              <a:defRPr>
                <a:solidFill>
                  <a:schemeClr val="tx1"/>
                </a:solidFill>
                <a:latin typeface="Arial" charset="0"/>
                <a:cs typeface="Arial" charset="0"/>
              </a:defRPr>
            </a:lvl9pPr>
          </a:lstStyle>
          <a:p>
            <a:fld id="{9299BCFA-89BB-4CD0-A398-C3782F20989C}" type="slidenum">
              <a:rPr lang="en-US" altLang="en-US" smtClean="0">
                <a:ea typeface="ＭＳ Ｐゴシック" pitchFamily="34" charset="-128"/>
              </a:rPr>
              <a:pPr/>
              <a:t>28</a:t>
            </a:fld>
            <a:endParaRPr lang="en-US" altLang="en-US" smtClean="0">
              <a:ea typeface="ＭＳ Ｐゴシック" pitchFamily="34" charset="-128"/>
            </a:endParaRPr>
          </a:p>
        </p:txBody>
      </p:sp>
      <p:sp>
        <p:nvSpPr>
          <p:cNvPr id="3993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6084" name="Slide Number Placeholder 3"/>
          <p:cNvSpPr txBox="1">
            <a:spLocks noGrp="1"/>
          </p:cNvSpPr>
          <p:nvPr/>
        </p:nvSpPr>
        <p:spPr bwMode="auto">
          <a:xfrm>
            <a:off x="3884614" y="8685213"/>
            <a:ext cx="2971800" cy="457200"/>
          </a:xfrm>
          <a:prstGeom prst="rect">
            <a:avLst/>
          </a:prstGeom>
          <a:noFill/>
          <a:ln>
            <a:miter lim="800000"/>
            <a:headEnd/>
            <a:tailEnd/>
          </a:ln>
        </p:spPr>
        <p:txBody>
          <a:bodyPr lIns="92417" tIns="46209" rIns="92417" bIns="46209" anchor="b"/>
          <a:lstStyle/>
          <a:p>
            <a:pPr algn="r">
              <a:defRPr/>
            </a:pPr>
            <a:fld id="{5B95D306-CEBD-44BA-9A79-4F15F99C562B}" type="slidenum">
              <a:rPr lang="en-US" sz="1200"/>
              <a:pPr algn="r">
                <a:defRPr/>
              </a:pPr>
              <a:t>28</a:t>
            </a:fld>
            <a:endParaRPr lang="en-US" sz="1200"/>
          </a:p>
        </p:txBody>
      </p:sp>
    </p:spTree>
    <p:extLst>
      <p:ext uri="{BB962C8B-B14F-4D97-AF65-F5344CB8AC3E}">
        <p14:creationId xmlns:p14="http://schemas.microsoft.com/office/powerpoint/2010/main" val="355094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3DFAD-BD69-4FC1-BC2E-C808567AE331}" type="slidenum">
              <a:rPr lang="en-US" smtClean="0"/>
              <a:t>29</a:t>
            </a:fld>
            <a:endParaRPr lang="en-US"/>
          </a:p>
        </p:txBody>
      </p:sp>
    </p:spTree>
    <p:extLst>
      <p:ext uri="{BB962C8B-B14F-4D97-AF65-F5344CB8AC3E}">
        <p14:creationId xmlns:p14="http://schemas.microsoft.com/office/powerpoint/2010/main" val="1485716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2" indent="-285716" eaLnBrk="0" hangingPunct="0">
              <a:defRPr>
                <a:solidFill>
                  <a:schemeClr val="tx1"/>
                </a:solidFill>
                <a:latin typeface="Arial" charset="0"/>
                <a:cs typeface="Arial" charset="0"/>
              </a:defRPr>
            </a:lvl2pPr>
            <a:lvl3pPr marL="1142865" indent="-228573" eaLnBrk="0" hangingPunct="0">
              <a:defRPr>
                <a:solidFill>
                  <a:schemeClr val="tx1"/>
                </a:solidFill>
                <a:latin typeface="Arial" charset="0"/>
                <a:cs typeface="Arial" charset="0"/>
              </a:defRPr>
            </a:lvl3pPr>
            <a:lvl4pPr marL="1600011" indent="-228573" eaLnBrk="0" hangingPunct="0">
              <a:defRPr>
                <a:solidFill>
                  <a:schemeClr val="tx1"/>
                </a:solidFill>
                <a:latin typeface="Arial" charset="0"/>
                <a:cs typeface="Arial" charset="0"/>
              </a:defRPr>
            </a:lvl4pPr>
            <a:lvl5pPr marL="2057156" indent="-228573" eaLnBrk="0" hangingPunct="0">
              <a:defRPr>
                <a:solidFill>
                  <a:schemeClr val="tx1"/>
                </a:solidFill>
                <a:latin typeface="Arial" charset="0"/>
                <a:cs typeface="Arial" charset="0"/>
              </a:defRPr>
            </a:lvl5pPr>
            <a:lvl6pPr marL="2514303" indent="-228573" eaLnBrk="0" fontAlgn="base" hangingPunct="0">
              <a:spcBef>
                <a:spcPct val="0"/>
              </a:spcBef>
              <a:spcAft>
                <a:spcPct val="0"/>
              </a:spcAft>
              <a:defRPr>
                <a:solidFill>
                  <a:schemeClr val="tx1"/>
                </a:solidFill>
                <a:latin typeface="Arial" charset="0"/>
                <a:cs typeface="Arial" charset="0"/>
              </a:defRPr>
            </a:lvl6pPr>
            <a:lvl7pPr marL="2971449" indent="-228573" eaLnBrk="0" fontAlgn="base" hangingPunct="0">
              <a:spcBef>
                <a:spcPct val="0"/>
              </a:spcBef>
              <a:spcAft>
                <a:spcPct val="0"/>
              </a:spcAft>
              <a:defRPr>
                <a:solidFill>
                  <a:schemeClr val="tx1"/>
                </a:solidFill>
                <a:latin typeface="Arial" charset="0"/>
                <a:cs typeface="Arial" charset="0"/>
              </a:defRPr>
            </a:lvl7pPr>
            <a:lvl8pPr marL="3428594" indent="-228573" eaLnBrk="0" fontAlgn="base" hangingPunct="0">
              <a:spcBef>
                <a:spcPct val="0"/>
              </a:spcBef>
              <a:spcAft>
                <a:spcPct val="0"/>
              </a:spcAft>
              <a:defRPr>
                <a:solidFill>
                  <a:schemeClr val="tx1"/>
                </a:solidFill>
                <a:latin typeface="Arial" charset="0"/>
                <a:cs typeface="Arial" charset="0"/>
              </a:defRPr>
            </a:lvl8pPr>
            <a:lvl9pPr marL="3885741" indent="-228573" eaLnBrk="0" fontAlgn="base" hangingPunct="0">
              <a:spcBef>
                <a:spcPct val="0"/>
              </a:spcBef>
              <a:spcAft>
                <a:spcPct val="0"/>
              </a:spcAft>
              <a:defRPr>
                <a:solidFill>
                  <a:schemeClr val="tx1"/>
                </a:solidFill>
                <a:latin typeface="Arial" charset="0"/>
                <a:cs typeface="Arial" charset="0"/>
              </a:defRPr>
            </a:lvl9pPr>
          </a:lstStyle>
          <a:p>
            <a:fld id="{BEA9F229-4012-47FC-9E75-0CF6B8457018}" type="slidenum">
              <a:rPr lang="en-US" altLang="en-US" smtClean="0">
                <a:ea typeface="ＭＳ Ｐゴシック" pitchFamily="34" charset="-128"/>
              </a:rPr>
              <a:pPr/>
              <a:t>30</a:t>
            </a:fld>
            <a:endParaRPr lang="en-US" altLang="en-US" smtClean="0">
              <a:ea typeface="ＭＳ Ｐゴシック" pitchFamily="34" charset="-128"/>
            </a:endParaRPr>
          </a:p>
        </p:txBody>
      </p:sp>
    </p:spTree>
    <p:extLst>
      <p:ext uri="{BB962C8B-B14F-4D97-AF65-F5344CB8AC3E}">
        <p14:creationId xmlns:p14="http://schemas.microsoft.com/office/powerpoint/2010/main" val="285138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0A0D9EB-18BA-480A-A2B8-676CAD3B5C6D}"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2" indent="-285716" eaLnBrk="0" hangingPunct="0">
              <a:defRPr>
                <a:solidFill>
                  <a:schemeClr val="tx1"/>
                </a:solidFill>
                <a:latin typeface="Arial" charset="0"/>
                <a:cs typeface="Arial" charset="0"/>
              </a:defRPr>
            </a:lvl2pPr>
            <a:lvl3pPr marL="1142865" indent="-228573" eaLnBrk="0" hangingPunct="0">
              <a:defRPr>
                <a:solidFill>
                  <a:schemeClr val="tx1"/>
                </a:solidFill>
                <a:latin typeface="Arial" charset="0"/>
                <a:cs typeface="Arial" charset="0"/>
              </a:defRPr>
            </a:lvl3pPr>
            <a:lvl4pPr marL="1600011" indent="-228573" eaLnBrk="0" hangingPunct="0">
              <a:defRPr>
                <a:solidFill>
                  <a:schemeClr val="tx1"/>
                </a:solidFill>
                <a:latin typeface="Arial" charset="0"/>
                <a:cs typeface="Arial" charset="0"/>
              </a:defRPr>
            </a:lvl4pPr>
            <a:lvl5pPr marL="2057156" indent="-228573" eaLnBrk="0" hangingPunct="0">
              <a:defRPr>
                <a:solidFill>
                  <a:schemeClr val="tx1"/>
                </a:solidFill>
                <a:latin typeface="Arial" charset="0"/>
                <a:cs typeface="Arial" charset="0"/>
              </a:defRPr>
            </a:lvl5pPr>
            <a:lvl6pPr marL="2514303" indent="-228573" eaLnBrk="0" fontAlgn="base" hangingPunct="0">
              <a:spcBef>
                <a:spcPct val="0"/>
              </a:spcBef>
              <a:spcAft>
                <a:spcPct val="0"/>
              </a:spcAft>
              <a:defRPr>
                <a:solidFill>
                  <a:schemeClr val="tx1"/>
                </a:solidFill>
                <a:latin typeface="Arial" charset="0"/>
                <a:cs typeface="Arial" charset="0"/>
              </a:defRPr>
            </a:lvl6pPr>
            <a:lvl7pPr marL="2971449" indent="-228573" eaLnBrk="0" fontAlgn="base" hangingPunct="0">
              <a:spcBef>
                <a:spcPct val="0"/>
              </a:spcBef>
              <a:spcAft>
                <a:spcPct val="0"/>
              </a:spcAft>
              <a:defRPr>
                <a:solidFill>
                  <a:schemeClr val="tx1"/>
                </a:solidFill>
                <a:latin typeface="Arial" charset="0"/>
                <a:cs typeface="Arial" charset="0"/>
              </a:defRPr>
            </a:lvl7pPr>
            <a:lvl8pPr marL="3428594" indent="-228573" eaLnBrk="0" fontAlgn="base" hangingPunct="0">
              <a:spcBef>
                <a:spcPct val="0"/>
              </a:spcBef>
              <a:spcAft>
                <a:spcPct val="0"/>
              </a:spcAft>
              <a:defRPr>
                <a:solidFill>
                  <a:schemeClr val="tx1"/>
                </a:solidFill>
                <a:latin typeface="Arial" charset="0"/>
                <a:cs typeface="Arial" charset="0"/>
              </a:defRPr>
            </a:lvl8pPr>
            <a:lvl9pPr marL="3885741" indent="-228573" eaLnBrk="0" fontAlgn="base" hangingPunct="0">
              <a:spcBef>
                <a:spcPct val="0"/>
              </a:spcBef>
              <a:spcAft>
                <a:spcPct val="0"/>
              </a:spcAft>
              <a:defRPr>
                <a:solidFill>
                  <a:schemeClr val="tx1"/>
                </a:solidFill>
                <a:latin typeface="Arial" charset="0"/>
                <a:cs typeface="Arial" charset="0"/>
              </a:defRPr>
            </a:lvl9pPr>
          </a:lstStyle>
          <a:p>
            <a:fld id="{95946753-8C50-41CD-AD1E-3B7BE24797F9}" type="slidenum">
              <a:rPr lang="en-US" altLang="en-US" smtClean="0">
                <a:ea typeface="ＭＳ Ｐゴシック" pitchFamily="34" charset="-128"/>
              </a:rPr>
              <a:pPr/>
              <a:t>31</a:t>
            </a:fld>
            <a:endParaRPr lang="en-US" altLang="en-US" smtClean="0">
              <a:ea typeface="ＭＳ Ｐゴシック" pitchFamily="34" charset="-128"/>
            </a:endParaRPr>
          </a:p>
        </p:txBody>
      </p:sp>
    </p:spTree>
    <p:extLst>
      <p:ext uri="{BB962C8B-B14F-4D97-AF65-F5344CB8AC3E}">
        <p14:creationId xmlns:p14="http://schemas.microsoft.com/office/powerpoint/2010/main" val="3857564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2" indent="-285716" eaLnBrk="0" hangingPunct="0">
              <a:defRPr>
                <a:solidFill>
                  <a:schemeClr val="tx1"/>
                </a:solidFill>
                <a:latin typeface="Arial" charset="0"/>
                <a:cs typeface="Arial" charset="0"/>
              </a:defRPr>
            </a:lvl2pPr>
            <a:lvl3pPr marL="1142865" indent="-228573" eaLnBrk="0" hangingPunct="0">
              <a:defRPr>
                <a:solidFill>
                  <a:schemeClr val="tx1"/>
                </a:solidFill>
                <a:latin typeface="Arial" charset="0"/>
                <a:cs typeface="Arial" charset="0"/>
              </a:defRPr>
            </a:lvl3pPr>
            <a:lvl4pPr marL="1600011" indent="-228573" eaLnBrk="0" hangingPunct="0">
              <a:defRPr>
                <a:solidFill>
                  <a:schemeClr val="tx1"/>
                </a:solidFill>
                <a:latin typeface="Arial" charset="0"/>
                <a:cs typeface="Arial" charset="0"/>
              </a:defRPr>
            </a:lvl4pPr>
            <a:lvl5pPr marL="2057156" indent="-228573" eaLnBrk="0" hangingPunct="0">
              <a:defRPr>
                <a:solidFill>
                  <a:schemeClr val="tx1"/>
                </a:solidFill>
                <a:latin typeface="Arial" charset="0"/>
                <a:cs typeface="Arial" charset="0"/>
              </a:defRPr>
            </a:lvl5pPr>
            <a:lvl6pPr marL="2514303" indent="-228573" eaLnBrk="0" fontAlgn="base" hangingPunct="0">
              <a:spcBef>
                <a:spcPct val="0"/>
              </a:spcBef>
              <a:spcAft>
                <a:spcPct val="0"/>
              </a:spcAft>
              <a:defRPr>
                <a:solidFill>
                  <a:schemeClr val="tx1"/>
                </a:solidFill>
                <a:latin typeface="Arial" charset="0"/>
                <a:cs typeface="Arial" charset="0"/>
              </a:defRPr>
            </a:lvl6pPr>
            <a:lvl7pPr marL="2971449" indent="-228573" eaLnBrk="0" fontAlgn="base" hangingPunct="0">
              <a:spcBef>
                <a:spcPct val="0"/>
              </a:spcBef>
              <a:spcAft>
                <a:spcPct val="0"/>
              </a:spcAft>
              <a:defRPr>
                <a:solidFill>
                  <a:schemeClr val="tx1"/>
                </a:solidFill>
                <a:latin typeface="Arial" charset="0"/>
                <a:cs typeface="Arial" charset="0"/>
              </a:defRPr>
            </a:lvl7pPr>
            <a:lvl8pPr marL="3428594" indent="-228573" eaLnBrk="0" fontAlgn="base" hangingPunct="0">
              <a:spcBef>
                <a:spcPct val="0"/>
              </a:spcBef>
              <a:spcAft>
                <a:spcPct val="0"/>
              </a:spcAft>
              <a:defRPr>
                <a:solidFill>
                  <a:schemeClr val="tx1"/>
                </a:solidFill>
                <a:latin typeface="Arial" charset="0"/>
                <a:cs typeface="Arial" charset="0"/>
              </a:defRPr>
            </a:lvl8pPr>
            <a:lvl9pPr marL="3885741" indent="-228573" eaLnBrk="0" fontAlgn="base" hangingPunct="0">
              <a:spcBef>
                <a:spcPct val="0"/>
              </a:spcBef>
              <a:spcAft>
                <a:spcPct val="0"/>
              </a:spcAft>
              <a:defRPr>
                <a:solidFill>
                  <a:schemeClr val="tx1"/>
                </a:solidFill>
                <a:latin typeface="Arial" charset="0"/>
                <a:cs typeface="Arial" charset="0"/>
              </a:defRPr>
            </a:lvl9pPr>
          </a:lstStyle>
          <a:p>
            <a:fld id="{383DBBD7-2DF4-4F3C-BFC3-E61661AFA581}" type="slidenum">
              <a:rPr lang="en-US" altLang="en-US" smtClean="0">
                <a:ea typeface="ＭＳ Ｐゴシック" pitchFamily="34" charset="-128"/>
              </a:rPr>
              <a:pPr/>
              <a:t>32</a:t>
            </a:fld>
            <a:endParaRPr lang="en-US" altLang="en-US" smtClean="0">
              <a:ea typeface="ＭＳ Ｐゴシック" pitchFamily="34" charset="-128"/>
            </a:endParaRPr>
          </a:p>
        </p:txBody>
      </p:sp>
    </p:spTree>
    <p:extLst>
      <p:ext uri="{BB962C8B-B14F-4D97-AF65-F5344CB8AC3E}">
        <p14:creationId xmlns:p14="http://schemas.microsoft.com/office/powerpoint/2010/main" val="333671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done by BHC’s for patients</a:t>
            </a:r>
            <a:r>
              <a:rPr lang="en-US" baseline="0" dirty="0" smtClean="0"/>
              <a:t> seen ongoing and by MSW interns</a:t>
            </a:r>
            <a:endParaRPr lang="en-US" dirty="0"/>
          </a:p>
        </p:txBody>
      </p:sp>
      <p:sp>
        <p:nvSpPr>
          <p:cNvPr id="4" name="Slide Number Placeholder 3"/>
          <p:cNvSpPr>
            <a:spLocks noGrp="1"/>
          </p:cNvSpPr>
          <p:nvPr>
            <p:ph type="sldNum" sz="quarter" idx="10"/>
          </p:nvPr>
        </p:nvSpPr>
        <p:spPr/>
        <p:txBody>
          <a:bodyPr/>
          <a:lstStyle/>
          <a:p>
            <a:fld id="{EC03DFAD-BD69-4FC1-BC2E-C808567AE331}" type="slidenum">
              <a:rPr lang="en-US" smtClean="0"/>
              <a:t>33</a:t>
            </a:fld>
            <a:endParaRPr lang="en-US"/>
          </a:p>
        </p:txBody>
      </p:sp>
    </p:spTree>
    <p:extLst>
      <p:ext uri="{BB962C8B-B14F-4D97-AF65-F5344CB8AC3E}">
        <p14:creationId xmlns:p14="http://schemas.microsoft.com/office/powerpoint/2010/main" val="898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2" indent="-285716" eaLnBrk="0" hangingPunct="0">
              <a:defRPr>
                <a:solidFill>
                  <a:schemeClr val="tx1"/>
                </a:solidFill>
                <a:latin typeface="Arial" charset="0"/>
                <a:cs typeface="Arial" charset="0"/>
              </a:defRPr>
            </a:lvl2pPr>
            <a:lvl3pPr marL="1142865" indent="-228573" eaLnBrk="0" hangingPunct="0">
              <a:defRPr>
                <a:solidFill>
                  <a:schemeClr val="tx1"/>
                </a:solidFill>
                <a:latin typeface="Arial" charset="0"/>
                <a:cs typeface="Arial" charset="0"/>
              </a:defRPr>
            </a:lvl3pPr>
            <a:lvl4pPr marL="1600011" indent="-228573" eaLnBrk="0" hangingPunct="0">
              <a:defRPr>
                <a:solidFill>
                  <a:schemeClr val="tx1"/>
                </a:solidFill>
                <a:latin typeface="Arial" charset="0"/>
                <a:cs typeface="Arial" charset="0"/>
              </a:defRPr>
            </a:lvl4pPr>
            <a:lvl5pPr marL="2057156" indent="-228573" eaLnBrk="0" hangingPunct="0">
              <a:defRPr>
                <a:solidFill>
                  <a:schemeClr val="tx1"/>
                </a:solidFill>
                <a:latin typeface="Arial" charset="0"/>
                <a:cs typeface="Arial" charset="0"/>
              </a:defRPr>
            </a:lvl5pPr>
            <a:lvl6pPr marL="2514303" indent="-228573" eaLnBrk="0" fontAlgn="base" hangingPunct="0">
              <a:spcBef>
                <a:spcPct val="0"/>
              </a:spcBef>
              <a:spcAft>
                <a:spcPct val="0"/>
              </a:spcAft>
              <a:defRPr>
                <a:solidFill>
                  <a:schemeClr val="tx1"/>
                </a:solidFill>
                <a:latin typeface="Arial" charset="0"/>
                <a:cs typeface="Arial" charset="0"/>
              </a:defRPr>
            </a:lvl6pPr>
            <a:lvl7pPr marL="2971449" indent="-228573" eaLnBrk="0" fontAlgn="base" hangingPunct="0">
              <a:spcBef>
                <a:spcPct val="0"/>
              </a:spcBef>
              <a:spcAft>
                <a:spcPct val="0"/>
              </a:spcAft>
              <a:defRPr>
                <a:solidFill>
                  <a:schemeClr val="tx1"/>
                </a:solidFill>
                <a:latin typeface="Arial" charset="0"/>
                <a:cs typeface="Arial" charset="0"/>
              </a:defRPr>
            </a:lvl7pPr>
            <a:lvl8pPr marL="3428594" indent="-228573" eaLnBrk="0" fontAlgn="base" hangingPunct="0">
              <a:spcBef>
                <a:spcPct val="0"/>
              </a:spcBef>
              <a:spcAft>
                <a:spcPct val="0"/>
              </a:spcAft>
              <a:defRPr>
                <a:solidFill>
                  <a:schemeClr val="tx1"/>
                </a:solidFill>
                <a:latin typeface="Arial" charset="0"/>
                <a:cs typeface="Arial" charset="0"/>
              </a:defRPr>
            </a:lvl8pPr>
            <a:lvl9pPr marL="3885741" indent="-228573" eaLnBrk="0" fontAlgn="base" hangingPunct="0">
              <a:spcBef>
                <a:spcPct val="0"/>
              </a:spcBef>
              <a:spcAft>
                <a:spcPct val="0"/>
              </a:spcAft>
              <a:defRPr>
                <a:solidFill>
                  <a:schemeClr val="tx1"/>
                </a:solidFill>
                <a:latin typeface="Arial" charset="0"/>
                <a:cs typeface="Arial" charset="0"/>
              </a:defRPr>
            </a:lvl9pPr>
          </a:lstStyle>
          <a:p>
            <a:fld id="{833B4A26-A18B-4977-B3B1-1BF4AC7357A1}" type="slidenum">
              <a:rPr lang="en-US" altLang="en-US" smtClean="0">
                <a:ea typeface="ＭＳ Ｐゴシック" pitchFamily="34" charset="-128"/>
              </a:rPr>
              <a:pPr/>
              <a:t>34</a:t>
            </a:fld>
            <a:endParaRPr lang="en-US" altLang="en-US" smtClean="0">
              <a:ea typeface="ＭＳ Ｐゴシック" pitchFamily="34" charset="-128"/>
            </a:endParaRPr>
          </a:p>
        </p:txBody>
      </p:sp>
    </p:spTree>
    <p:extLst>
      <p:ext uri="{BB962C8B-B14F-4D97-AF65-F5344CB8AC3E}">
        <p14:creationId xmlns:p14="http://schemas.microsoft.com/office/powerpoint/2010/main" val="3916736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7BB7F3BF-58AC-4E51-A3C6-820D602BE301}" type="slidenum">
              <a:rPr lang="en-US" altLang="en-US" smtClean="0"/>
              <a:pPr fontAlgn="base">
                <a:spcBef>
                  <a:spcPct val="0"/>
                </a:spcBef>
                <a:spcAft>
                  <a:spcPct val="0"/>
                </a:spcAft>
                <a:defRPr/>
              </a:pPr>
              <a:t>41</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1969814D-BE5A-4978-BC61-A79611F232EB}" type="slidenum">
              <a:rPr lang="en-US" altLang="en-US" smtClean="0">
                <a:solidFill>
                  <a:srgbClr val="000000"/>
                </a:solidFill>
              </a:rPr>
              <a:pPr fontAlgn="base">
                <a:spcBef>
                  <a:spcPct val="0"/>
                </a:spcBef>
                <a:spcAft>
                  <a:spcPct val="0"/>
                </a:spcAft>
                <a:defRPr/>
              </a:pPr>
              <a:t>43</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59B536A2-1481-41C5-9FAA-3836D7D8152B}"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As teachers of family physicians we have the awesome responsibility of helping learners understand that caring for families is a golden thread that runs through our </a:t>
            </a:r>
            <a:r>
              <a:rPr lang="en-US" altLang="en-US" dirty="0" err="1" smtClean="0"/>
              <a:t>speciality</a:t>
            </a:r>
            <a:r>
              <a:rPr lang="en-US" altLang="en-US" dirty="0" smtClean="0"/>
              <a:t>. And that as we teach them to think about and care for families and people in the context of their families we must also acknowledge and help the learners see how their own experiences within their own context influences their work as a physician. </a:t>
            </a:r>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E04C534A-C386-4D8B-8F7F-4CA4269E7D01}"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10FBAE0C-2C44-42A1-9A21-F56692B9E446}" type="slidenum">
              <a:rPr lang="en-US" altLang="en-US" smtClean="0"/>
              <a:pPr fontAlgn="base">
                <a:spcBef>
                  <a:spcPct val="0"/>
                </a:spcBef>
                <a:spcAft>
                  <a:spcPct val="0"/>
                </a:spcAft>
                <a:defRPr/>
              </a:pPr>
              <a:t>8</a:t>
            </a:fld>
            <a:endParaRPr lang="en-US" altLang="en-US" smtClean="0"/>
          </a:p>
        </p:txBody>
      </p:sp>
    </p:spTree>
    <p:extLst>
      <p:ext uri="{BB962C8B-B14F-4D97-AF65-F5344CB8AC3E}">
        <p14:creationId xmlns:p14="http://schemas.microsoft.com/office/powerpoint/2010/main" val="186032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t>PC : Clarifies the goals of care for the patient across the course of 	the chronic condition and for his or her family and community</a:t>
            </a:r>
          </a:p>
          <a:p>
            <a:pPr eaLnBrk="1" hangingPunct="1"/>
            <a:r>
              <a:rPr lang="en-US" altLang="en-US" i="1" smtClean="0"/>
              <a:t>MK: Recognizes the effect of an individual’s condition on families  and populations </a:t>
            </a:r>
          </a:p>
          <a:p>
            <a:pPr eaLnBrk="1" hangingPunct="1"/>
            <a:r>
              <a:rPr lang="en-US" altLang="en-US" i="1" smtClean="0"/>
              <a:t>PROF: Identifies own cultural framework that may impact  patient interactions and decision-making</a:t>
            </a:r>
          </a:p>
          <a:p>
            <a:pPr eaLnBrk="1" hangingPunct="1"/>
            <a:r>
              <a:rPr lang="en-US" altLang="en-US" i="1" smtClean="0"/>
              <a:t>SPB: Understands the roles and responsibilities of oneself,  patients, families, consultants, and interprofessional  team members needed to optimize care, and accepts responsibility for coordination of care </a:t>
            </a:r>
          </a:p>
          <a:p>
            <a:pPr eaLnBrk="1" hangingPunct="1"/>
            <a:r>
              <a:rPr lang="en-US" altLang="en-US" i="1" smtClean="0"/>
              <a:t>Comm: Educates and counsels patients and families in disease  management and health promotion skills </a:t>
            </a:r>
          </a:p>
          <a:p>
            <a:endParaRPr lang="en-US" altLang="en-US" smtClean="0"/>
          </a:p>
        </p:txBody>
      </p:sp>
      <p:sp>
        <p:nvSpPr>
          <p:cNvPr id="4" name="Slide Number Placeholder 3"/>
          <p:cNvSpPr>
            <a:spLocks noGrp="1"/>
          </p:cNvSpPr>
          <p:nvPr>
            <p:ph type="sldNum" sz="quarter" idx="5"/>
          </p:nvPr>
        </p:nvSpPr>
        <p:spPr/>
        <p:txBody>
          <a:bodyPr/>
          <a:lstStyle/>
          <a:p>
            <a:pPr>
              <a:defRPr/>
            </a:pPr>
            <a:fld id="{CF9A4A64-EECC-4AAC-9EC4-5DD82881070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417888D6-8F15-4801-8198-7DF5D4A17092}"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Reinforcing</a:t>
            </a:r>
            <a:r>
              <a:rPr lang="en-US" baseline="0" dirty="0" smtClean="0"/>
              <a:t> the bio-psycho-social model.</a:t>
            </a:r>
            <a:br>
              <a:rPr lang="en-US" baseline="0" dirty="0" smtClean="0"/>
            </a:br>
            <a:r>
              <a:rPr lang="en-US" dirty="0" smtClean="0"/>
              <a:t>Physicians are Systems Thinkers… help</a:t>
            </a:r>
            <a:r>
              <a:rPr lang="en-US" baseline="0" dirty="0" smtClean="0"/>
              <a:t> them extend beyond biology to include the psychosocial context of the patient. </a:t>
            </a:r>
            <a:endParaRPr lang="en-US" dirty="0"/>
          </a:p>
        </p:txBody>
      </p:sp>
      <p:sp>
        <p:nvSpPr>
          <p:cNvPr id="4" name="Slide Number Placeholder 3"/>
          <p:cNvSpPr>
            <a:spLocks noGrp="1"/>
          </p:cNvSpPr>
          <p:nvPr>
            <p:ph type="sldNum" sz="quarter" idx="10"/>
          </p:nvPr>
        </p:nvSpPr>
        <p:spPr/>
        <p:txBody>
          <a:bodyPr/>
          <a:lstStyle/>
          <a:p>
            <a:fld id="{DAB333F9-550C-45B3-BF33-F55B6B747349}" type="slidenum">
              <a:rPr lang="en-US" smtClean="0"/>
              <a:t>12</a:t>
            </a:fld>
            <a:endParaRPr lang="en-US"/>
          </a:p>
        </p:txBody>
      </p:sp>
    </p:spTree>
    <p:extLst>
      <p:ext uri="{BB962C8B-B14F-4D97-AF65-F5344CB8AC3E}">
        <p14:creationId xmlns:p14="http://schemas.microsoft.com/office/powerpoint/2010/main" val="18453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1866" indent="-284616">
              <a:defRPr>
                <a:solidFill>
                  <a:schemeClr val="tx1"/>
                </a:solidFill>
                <a:latin typeface="Arial" charset="0"/>
              </a:defRPr>
            </a:lvl2pPr>
            <a:lvl3pPr marL="1141571" indent="-227070">
              <a:defRPr>
                <a:solidFill>
                  <a:schemeClr val="tx1"/>
                </a:solidFill>
                <a:latin typeface="Arial" charset="0"/>
              </a:defRPr>
            </a:lvl3pPr>
            <a:lvl4pPr marL="1598821" indent="-227070">
              <a:defRPr>
                <a:solidFill>
                  <a:schemeClr val="tx1"/>
                </a:solidFill>
                <a:latin typeface="Arial" charset="0"/>
              </a:defRPr>
            </a:lvl4pPr>
            <a:lvl5pPr marL="2056072" indent="-227070">
              <a:defRPr>
                <a:solidFill>
                  <a:schemeClr val="tx1"/>
                </a:solidFill>
                <a:latin typeface="Arial" charset="0"/>
              </a:defRPr>
            </a:lvl5pPr>
            <a:lvl6pPr marL="2503991" indent="-227070" fontAlgn="base">
              <a:spcBef>
                <a:spcPct val="0"/>
              </a:spcBef>
              <a:spcAft>
                <a:spcPct val="0"/>
              </a:spcAft>
              <a:defRPr>
                <a:solidFill>
                  <a:schemeClr val="tx1"/>
                </a:solidFill>
                <a:latin typeface="Arial" charset="0"/>
              </a:defRPr>
            </a:lvl6pPr>
            <a:lvl7pPr marL="2951910" indent="-227070" fontAlgn="base">
              <a:spcBef>
                <a:spcPct val="0"/>
              </a:spcBef>
              <a:spcAft>
                <a:spcPct val="0"/>
              </a:spcAft>
              <a:defRPr>
                <a:solidFill>
                  <a:schemeClr val="tx1"/>
                </a:solidFill>
                <a:latin typeface="Arial" charset="0"/>
              </a:defRPr>
            </a:lvl7pPr>
            <a:lvl8pPr marL="3399828" indent="-227070" fontAlgn="base">
              <a:spcBef>
                <a:spcPct val="0"/>
              </a:spcBef>
              <a:spcAft>
                <a:spcPct val="0"/>
              </a:spcAft>
              <a:defRPr>
                <a:solidFill>
                  <a:schemeClr val="tx1"/>
                </a:solidFill>
                <a:latin typeface="Arial" charset="0"/>
              </a:defRPr>
            </a:lvl8pPr>
            <a:lvl9pPr marL="3847747" indent="-227070" fontAlgn="base">
              <a:spcBef>
                <a:spcPct val="0"/>
              </a:spcBef>
              <a:spcAft>
                <a:spcPct val="0"/>
              </a:spcAft>
              <a:defRPr>
                <a:solidFill>
                  <a:schemeClr val="tx1"/>
                </a:solidFill>
                <a:latin typeface="Arial" charset="0"/>
              </a:defRPr>
            </a:lvl9pPr>
          </a:lstStyle>
          <a:p>
            <a:pPr fontAlgn="base">
              <a:spcBef>
                <a:spcPct val="0"/>
              </a:spcBef>
              <a:spcAft>
                <a:spcPct val="0"/>
              </a:spcAft>
              <a:defRPr/>
            </a:pPr>
            <a:fld id="{AB03859E-FFE6-4AF6-854A-BBE03AF25CBF}"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DECA12-82DF-4A91-A8B9-D5D7FD1F99AA}" type="datetimeFigureOut">
              <a:rPr lang="en-US"/>
              <a:pPr>
                <a:defRPr/>
              </a:pPr>
              <a:t>5/5/2017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0592B66-B04A-425F-9905-CE4F91F53843}" type="slidenum">
              <a:rPr lang="en-US"/>
              <a:pPr>
                <a:defRPr/>
              </a:pPr>
              <a:t>‹#›</a:t>
            </a:fld>
            <a:endParaRPr lang="en-US"/>
          </a:p>
        </p:txBody>
      </p:sp>
    </p:spTree>
    <p:extLst>
      <p:ext uri="{BB962C8B-B14F-4D97-AF65-F5344CB8AC3E}">
        <p14:creationId xmlns:p14="http://schemas.microsoft.com/office/powerpoint/2010/main" val="375761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6A7CE92-4E59-4832-9E7D-6AEB4163399F}" type="datetimeFigureOut">
              <a:rPr lang="en-US"/>
              <a:pPr>
                <a:defRPr/>
              </a:pPr>
              <a:t>5/5/2017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DB13C0-2B7E-4E80-88B1-9989AD7690D0}" type="slidenum">
              <a:rPr lang="en-US"/>
              <a:pPr>
                <a:defRPr/>
              </a:pPr>
              <a:t>‹#›</a:t>
            </a:fld>
            <a:endParaRPr lang="en-US"/>
          </a:p>
        </p:txBody>
      </p:sp>
    </p:spTree>
    <p:extLst>
      <p:ext uri="{BB962C8B-B14F-4D97-AF65-F5344CB8AC3E}">
        <p14:creationId xmlns:p14="http://schemas.microsoft.com/office/powerpoint/2010/main" val="180880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FE6249-4437-427C-AEBE-2F9296C96E72}" type="datetimeFigureOut">
              <a:rPr lang="en-US" smtClean="0"/>
              <a:t>5/5/2017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4ECF5C7-BD7D-4C66-98C4-CCDB5FB47CC9}" type="slidenum">
              <a:rPr lang="en-US" smtClean="0"/>
              <a:t>‹#›</a:t>
            </a:fld>
            <a:endParaRPr lang="en-US"/>
          </a:p>
        </p:txBody>
      </p:sp>
    </p:spTree>
    <p:extLst>
      <p:ext uri="{BB962C8B-B14F-4D97-AF65-F5344CB8AC3E}">
        <p14:creationId xmlns:p14="http://schemas.microsoft.com/office/powerpoint/2010/main" val="11353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6B148C7-7944-4CAE-890B-09DB2EF01872}" type="datetimeFigureOut">
              <a:rPr lang="en-US"/>
              <a:pPr>
                <a:defRPr/>
              </a:pPr>
              <a:t>5/5/2017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6910052-F0F4-4727-B581-6A59BE3F9288}" type="slidenum">
              <a:rPr lang="en-US"/>
              <a:pPr>
                <a:defRPr/>
              </a:pPr>
              <a:t>‹#›</a:t>
            </a:fld>
            <a:endParaRPr lang="en-US"/>
          </a:p>
        </p:txBody>
      </p:sp>
    </p:spTree>
    <p:extLst>
      <p:ext uri="{BB962C8B-B14F-4D97-AF65-F5344CB8AC3E}">
        <p14:creationId xmlns:p14="http://schemas.microsoft.com/office/powerpoint/2010/main" val="244669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DF55C09-4E62-484A-935B-745DE0D7BFAA}" type="datetimeFigureOut">
              <a:rPr lang="en-US"/>
              <a:pPr>
                <a:defRPr/>
              </a:pPr>
              <a:t>5/5/2017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7697BB9-2AB9-470D-95E3-C1078643C096}" type="slidenum">
              <a:rPr lang="en-US"/>
              <a:pPr>
                <a:defRPr/>
              </a:pPr>
              <a:t>‹#›</a:t>
            </a:fld>
            <a:endParaRPr lang="en-US"/>
          </a:p>
        </p:txBody>
      </p:sp>
    </p:spTree>
    <p:extLst>
      <p:ext uri="{BB962C8B-B14F-4D97-AF65-F5344CB8AC3E}">
        <p14:creationId xmlns:p14="http://schemas.microsoft.com/office/powerpoint/2010/main" val="199939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ADF8B91-608D-4E89-A948-AAAE7904C4E4}" type="datetimeFigureOut">
              <a:rPr lang="en-US"/>
              <a:pPr>
                <a:defRPr/>
              </a:pPr>
              <a:t>5/5/2017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5DDB34-57F2-4886-8A44-65AC892A9AB1}" type="slidenum">
              <a:rPr lang="en-US"/>
              <a:pPr>
                <a:defRPr/>
              </a:pPr>
              <a:t>‹#›</a:t>
            </a:fld>
            <a:endParaRPr lang="en-US"/>
          </a:p>
        </p:txBody>
      </p:sp>
    </p:spTree>
    <p:extLst>
      <p:ext uri="{BB962C8B-B14F-4D97-AF65-F5344CB8AC3E}">
        <p14:creationId xmlns:p14="http://schemas.microsoft.com/office/powerpoint/2010/main" val="228978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6.xml"/><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wmf"/><Relationship Id="rId10"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resourcelibrary.stfm.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www.etsu.edu/com/familymed/cancer_stories/" TargetMode="External"/><Relationship Id="rId4" Type="http://schemas.openxmlformats.org/officeDocument/2006/relationships/hyperlink" Target="http://www.cfha.ne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colleen_fogarty@UMRC.rochester.edu"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16" y="2106259"/>
            <a:ext cx="8623005" cy="1470025"/>
          </a:xfrm>
        </p:spPr>
        <p:txBody>
          <a:bodyPr>
            <a:noAutofit/>
          </a:bodyPr>
          <a:lstStyle/>
          <a:p>
            <a:r>
              <a:rPr lang="en-US" sz="3600" dirty="0">
                <a:latin typeface="+mj-lt"/>
              </a:rPr>
              <a:t>Teaching </a:t>
            </a:r>
            <a:r>
              <a:rPr lang="en-US" sz="3600" i="1" dirty="0">
                <a:latin typeface="+mj-lt"/>
              </a:rPr>
              <a:t>Family Oriented Care</a:t>
            </a:r>
            <a:r>
              <a:rPr lang="en-US" sz="3600" dirty="0">
                <a:latin typeface="+mj-lt"/>
              </a:rPr>
              <a:t> in </a:t>
            </a:r>
            <a:r>
              <a:rPr lang="en-US" sz="3600" dirty="0" smtClean="0">
                <a:latin typeface="+mj-lt"/>
              </a:rPr>
              <a:t/>
            </a:r>
            <a:br>
              <a:rPr lang="en-US" sz="3600" dirty="0" smtClean="0">
                <a:latin typeface="+mj-lt"/>
              </a:rPr>
            </a:br>
            <a:r>
              <a:rPr lang="en-US" sz="3600" dirty="0" smtClean="0">
                <a:latin typeface="+mj-lt"/>
              </a:rPr>
              <a:t>Family </a:t>
            </a:r>
            <a:r>
              <a:rPr lang="en-US" sz="3600" dirty="0">
                <a:latin typeface="+mj-lt"/>
              </a:rPr>
              <a:t>Medicine Residency: </a:t>
            </a:r>
            <a:br>
              <a:rPr lang="en-US" sz="3600" dirty="0">
                <a:latin typeface="+mj-lt"/>
              </a:rPr>
            </a:br>
            <a:r>
              <a:rPr lang="en-US" sz="3600" dirty="0">
                <a:latin typeface="+mj-lt"/>
              </a:rPr>
              <a:t>Several approaches &amp;</a:t>
            </a:r>
            <a:r>
              <a:rPr lang="en-US" sz="3600" dirty="0" smtClean="0">
                <a:latin typeface="+mj-lt"/>
              </a:rPr>
              <a:t> </a:t>
            </a:r>
            <a:r>
              <a:rPr lang="en-US" sz="3600" dirty="0">
                <a:latin typeface="+mj-lt"/>
              </a:rPr>
              <a:t>techniques to incorporate in your training program </a:t>
            </a:r>
          </a:p>
        </p:txBody>
      </p:sp>
      <p:sp>
        <p:nvSpPr>
          <p:cNvPr id="3" name="Subtitle 2"/>
          <p:cNvSpPr>
            <a:spLocks noGrp="1"/>
          </p:cNvSpPr>
          <p:nvPr>
            <p:ph type="subTitle" idx="1"/>
          </p:nvPr>
        </p:nvSpPr>
        <p:spPr>
          <a:xfrm>
            <a:off x="1148317" y="4233830"/>
            <a:ext cx="6719776" cy="1752600"/>
          </a:xfrm>
        </p:spPr>
        <p:txBody>
          <a:bodyPr>
            <a:normAutofit fontScale="40000" lnSpcReduction="20000"/>
          </a:bodyPr>
          <a:lstStyle/>
          <a:p>
            <a:r>
              <a:rPr lang="en-US" sz="4000" dirty="0">
                <a:latin typeface="+mn-lt"/>
              </a:rPr>
              <a:t>Amy Romain, LMSW, ACSW</a:t>
            </a:r>
          </a:p>
          <a:p>
            <a:r>
              <a:rPr lang="en-US" sz="4000" dirty="0">
                <a:latin typeface="+mn-lt"/>
              </a:rPr>
              <a:t>Sparrow/MSU Family Medicine Residency</a:t>
            </a:r>
          </a:p>
          <a:p>
            <a:r>
              <a:rPr lang="en-US" sz="4000" dirty="0">
                <a:latin typeface="+mn-lt"/>
              </a:rPr>
              <a:t>Lansing, Michigan</a:t>
            </a:r>
          </a:p>
          <a:p>
            <a:r>
              <a:rPr lang="en-US" sz="4000" dirty="0">
                <a:latin typeface="+mn-lt"/>
              </a:rPr>
              <a:t> </a:t>
            </a:r>
          </a:p>
          <a:p>
            <a:r>
              <a:rPr lang="en-US" sz="4000" dirty="0">
                <a:latin typeface="+mn-lt"/>
              </a:rPr>
              <a:t>Colleen T. Fogarty, MD, M.Sc.</a:t>
            </a:r>
          </a:p>
          <a:p>
            <a:r>
              <a:rPr lang="en-US" sz="4000" dirty="0">
                <a:latin typeface="+mn-lt"/>
              </a:rPr>
              <a:t>University of Rochester/Highland Hospital Residency in Family Medicine</a:t>
            </a:r>
          </a:p>
          <a:p>
            <a:r>
              <a:rPr lang="en-US" sz="4000" dirty="0">
                <a:latin typeface="+mn-lt"/>
              </a:rPr>
              <a:t>Rochester, New York</a:t>
            </a:r>
          </a:p>
          <a:p>
            <a:endParaRPr lang="en-US" dirty="0">
              <a:latin typeface="+mn-lt"/>
            </a:endParaRPr>
          </a:p>
        </p:txBody>
      </p:sp>
    </p:spTree>
    <p:extLst>
      <p:ext uri="{BB962C8B-B14F-4D97-AF65-F5344CB8AC3E}">
        <p14:creationId xmlns:p14="http://schemas.microsoft.com/office/powerpoint/2010/main" val="272187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18214" y="676939"/>
            <a:ext cx="8229600" cy="1143000"/>
          </a:xfrm>
        </p:spPr>
        <p:txBody>
          <a:bodyPr/>
          <a:lstStyle/>
          <a:p>
            <a:pPr eaLnBrk="1" hangingPunct="1"/>
            <a:r>
              <a:rPr lang="en-US" altLang="en-US" sz="4000" dirty="0" smtClean="0">
                <a:latin typeface="Arial" charset="0"/>
                <a:cs typeface="Arial" charset="0"/>
              </a:rPr>
              <a:t>What we teach…</a:t>
            </a:r>
          </a:p>
        </p:txBody>
      </p:sp>
      <p:sp>
        <p:nvSpPr>
          <p:cNvPr id="2" name="Content Placeholder 1"/>
          <p:cNvSpPr>
            <a:spLocks noGrp="1"/>
          </p:cNvSpPr>
          <p:nvPr>
            <p:ph idx="1"/>
          </p:nvPr>
        </p:nvSpPr>
        <p:spPr>
          <a:xfrm>
            <a:off x="400493" y="1734879"/>
            <a:ext cx="8351838" cy="4464050"/>
          </a:xfrm>
        </p:spPr>
        <p:txBody>
          <a:bodyPr>
            <a:normAutofit fontScale="85000" lnSpcReduction="20000"/>
          </a:bodyPr>
          <a:lstStyle/>
          <a:p>
            <a:pPr eaLnBrk="1" hangingPunct="1">
              <a:defRPr/>
            </a:pPr>
            <a:r>
              <a:rPr lang="en-US" sz="3000" b="1" i="1" dirty="0" smtClean="0">
                <a:latin typeface="+mn-lt"/>
              </a:rPr>
              <a:t>Contextual Care</a:t>
            </a:r>
          </a:p>
          <a:p>
            <a:pPr>
              <a:defRPr/>
            </a:pPr>
            <a:r>
              <a:rPr lang="en-US" sz="3000" b="1" i="1" dirty="0"/>
              <a:t>Family Life Cycle</a:t>
            </a:r>
          </a:p>
          <a:p>
            <a:pPr eaLnBrk="1" hangingPunct="1">
              <a:defRPr/>
            </a:pPr>
            <a:r>
              <a:rPr lang="en-US" sz="3000" b="1" i="1" dirty="0" smtClean="0">
                <a:latin typeface="+mn-lt"/>
              </a:rPr>
              <a:t>Family Conferences</a:t>
            </a:r>
          </a:p>
          <a:p>
            <a:pPr eaLnBrk="1" hangingPunct="1">
              <a:defRPr/>
            </a:pPr>
            <a:r>
              <a:rPr lang="en-US" sz="3000" dirty="0" smtClean="0">
                <a:latin typeface="+mn-lt"/>
              </a:rPr>
              <a:t>Gathering Important Family History</a:t>
            </a:r>
          </a:p>
          <a:p>
            <a:pPr eaLnBrk="1" hangingPunct="1">
              <a:defRPr/>
            </a:pPr>
            <a:r>
              <a:rPr lang="en-US" sz="3000" dirty="0" smtClean="0">
                <a:latin typeface="+mn-lt"/>
              </a:rPr>
              <a:t>Family Oriented Interviewing</a:t>
            </a:r>
          </a:p>
          <a:p>
            <a:pPr eaLnBrk="1" hangingPunct="1">
              <a:defRPr/>
            </a:pPr>
            <a:r>
              <a:rPr lang="en-US" sz="3000" dirty="0" smtClean="0">
                <a:latin typeface="+mn-lt"/>
              </a:rPr>
              <a:t>Family </a:t>
            </a:r>
            <a:r>
              <a:rPr lang="en-US" sz="3000" dirty="0">
                <a:latin typeface="+mn-lt"/>
              </a:rPr>
              <a:t>Health </a:t>
            </a:r>
            <a:r>
              <a:rPr lang="en-US" sz="3000" dirty="0" smtClean="0">
                <a:latin typeface="+mn-lt"/>
              </a:rPr>
              <a:t>Beliefs</a:t>
            </a:r>
          </a:p>
          <a:p>
            <a:pPr eaLnBrk="1" hangingPunct="1">
              <a:defRPr/>
            </a:pPr>
            <a:r>
              <a:rPr lang="en-US" sz="3000" dirty="0" smtClean="0">
                <a:latin typeface="+mn-lt"/>
              </a:rPr>
              <a:t>Communicating with patients and family at end of life</a:t>
            </a:r>
          </a:p>
          <a:p>
            <a:pPr eaLnBrk="1" hangingPunct="1">
              <a:defRPr/>
            </a:pPr>
            <a:r>
              <a:rPr lang="en-US" sz="3000" dirty="0" smtClean="0">
                <a:latin typeface="+mn-lt"/>
              </a:rPr>
              <a:t>Personal family </a:t>
            </a:r>
            <a:r>
              <a:rPr lang="en-US" sz="3000" dirty="0">
                <a:latin typeface="+mn-lt"/>
              </a:rPr>
              <a:t>e</a:t>
            </a:r>
            <a:r>
              <a:rPr lang="en-US" sz="3000" dirty="0" smtClean="0">
                <a:latin typeface="+mn-lt"/>
              </a:rPr>
              <a:t>xperiences</a:t>
            </a:r>
          </a:p>
          <a:p>
            <a:pPr eaLnBrk="1" hangingPunct="1">
              <a:defRPr/>
            </a:pPr>
            <a:r>
              <a:rPr lang="en-US" sz="3000" dirty="0" smtClean="0">
                <a:latin typeface="+mn-lt"/>
              </a:rPr>
              <a:t>Managing difficult family behaviors</a:t>
            </a:r>
          </a:p>
          <a:p>
            <a:pPr eaLnBrk="1" hangingPunct="1">
              <a:defRPr/>
            </a:pPr>
            <a:r>
              <a:rPr lang="en-US" sz="3000" dirty="0" smtClean="0">
                <a:latin typeface="+mn-lt"/>
              </a:rPr>
              <a:t>Parenting Skills</a:t>
            </a:r>
          </a:p>
          <a:p>
            <a:pPr eaLnBrk="1" hangingPunct="1">
              <a:defRPr/>
            </a:pPr>
            <a:r>
              <a:rPr lang="en-US" sz="3000" dirty="0" smtClean="0">
                <a:latin typeface="+mn-lt"/>
              </a:rPr>
              <a:t>Caring for Caregivers</a:t>
            </a:r>
          </a:p>
          <a:p>
            <a:pPr eaLnBrk="1" hangingPunct="1">
              <a:defRPr/>
            </a:pPr>
            <a:endParaRPr lang="en-US" dirty="0">
              <a:solidFill>
                <a:schemeClr val="bg1"/>
              </a:solidFill>
            </a:endParaRPr>
          </a:p>
          <a:p>
            <a:pPr marL="0" indent="0" eaLnBrk="1" hangingPunct="1">
              <a:buFont typeface="Arial" charset="0"/>
              <a:buNone/>
              <a:defRPr/>
            </a:pPr>
            <a:endParaRPr lang="en-US" dirty="0" smtClean="0">
              <a:solidFill>
                <a:schemeClr val="bg1"/>
              </a:solidFill>
            </a:endParaRPr>
          </a:p>
          <a:p>
            <a:pPr marL="0" indent="0" eaLnBrk="1" hangingPunct="1">
              <a:buFont typeface="Arial" charset="0"/>
              <a:buNone/>
              <a:defRPr/>
            </a:pPr>
            <a:endParaRPr lang="en-US" dirty="0" smtClean="0"/>
          </a:p>
        </p:txBody>
      </p:sp>
      <p:sp>
        <p:nvSpPr>
          <p:cNvPr id="26628" name="TextBox 2"/>
          <p:cNvSpPr txBox="1">
            <a:spLocks noChangeArrowheads="1"/>
          </p:cNvSpPr>
          <p:nvPr/>
        </p:nvSpPr>
        <p:spPr bwMode="auto">
          <a:xfrm>
            <a:off x="1042988" y="6300788"/>
            <a:ext cx="6115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1600" dirty="0" smtClean="0">
                <a:solidFill>
                  <a:schemeClr val="bg1"/>
                </a:solidFill>
                <a:latin typeface="+mn-lt"/>
                <a:cs typeface="+mn-cs"/>
              </a:rPr>
              <a:t>Supporting material for many of these topics can be found on fmdrl.org</a:t>
            </a:r>
            <a:endParaRPr lang="en-US" altLang="en-US" sz="1600" dirty="0" smtClean="0">
              <a:latin typeface="+mn-lt"/>
              <a:cs typeface="+mn-cs"/>
            </a:endParaRPr>
          </a:p>
        </p:txBody>
      </p:sp>
    </p:spTree>
    <p:extLst>
      <p:ext uri="{BB962C8B-B14F-4D97-AF65-F5344CB8AC3E}">
        <p14:creationId xmlns:p14="http://schemas.microsoft.com/office/powerpoint/2010/main" val="3369798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123165"/>
            <a:ext cx="8229600" cy="1143000"/>
          </a:xfrm>
        </p:spPr>
        <p:txBody>
          <a:bodyPr/>
          <a:lstStyle/>
          <a:p>
            <a:r>
              <a:rPr lang="en-US" altLang="en-US" dirty="0" smtClean="0">
                <a:latin typeface="Arial" charset="0"/>
                <a:cs typeface="Arial" charset="0"/>
              </a:rPr>
              <a:t>Variety of settings…</a:t>
            </a:r>
          </a:p>
        </p:txBody>
      </p:sp>
      <p:sp>
        <p:nvSpPr>
          <p:cNvPr id="25603" name="Content Placeholder 2"/>
          <p:cNvSpPr>
            <a:spLocks noGrp="1"/>
          </p:cNvSpPr>
          <p:nvPr>
            <p:ph idx="1"/>
          </p:nvPr>
        </p:nvSpPr>
        <p:spPr/>
        <p:txBody>
          <a:bodyPr>
            <a:normAutofit fontScale="92500"/>
          </a:bodyPr>
          <a:lstStyle/>
          <a:p>
            <a:r>
              <a:rPr lang="en-US" altLang="en-US" dirty="0" smtClean="0">
                <a:latin typeface="Arial" charset="0"/>
                <a:cs typeface="Arial" charset="0"/>
              </a:rPr>
              <a:t>The Basics - Intern Behavioral Med Month</a:t>
            </a:r>
          </a:p>
          <a:p>
            <a:r>
              <a:rPr lang="en-US" altLang="en-US" dirty="0" smtClean="0">
                <a:latin typeface="Arial" charset="0"/>
                <a:cs typeface="Arial" charset="0"/>
              </a:rPr>
              <a:t>Family Focus Days - Didactics</a:t>
            </a:r>
          </a:p>
          <a:p>
            <a:r>
              <a:rPr lang="en-US" altLang="en-US" dirty="0" smtClean="0">
                <a:latin typeface="Arial" charset="0"/>
                <a:cs typeface="Arial" charset="0"/>
              </a:rPr>
              <a:t>One on One Observation &amp; Feedback  </a:t>
            </a:r>
          </a:p>
          <a:p>
            <a:r>
              <a:rPr lang="en-US" altLang="en-US" dirty="0" smtClean="0">
                <a:latin typeface="Arial" charset="0"/>
                <a:cs typeface="Arial" charset="0"/>
              </a:rPr>
              <a:t>Small Group Sessions</a:t>
            </a:r>
          </a:p>
          <a:p>
            <a:r>
              <a:rPr lang="en-US" altLang="en-US" dirty="0" smtClean="0">
                <a:latin typeface="Arial" charset="0"/>
                <a:cs typeface="Arial" charset="0"/>
              </a:rPr>
              <a:t>Reflective Reading and Writing</a:t>
            </a:r>
          </a:p>
          <a:p>
            <a:r>
              <a:rPr lang="en-US" dirty="0"/>
              <a:t>Family Systems Consultation in </a:t>
            </a:r>
            <a:r>
              <a:rPr lang="en-US" dirty="0" err="1" smtClean="0"/>
              <a:t>Precepting</a:t>
            </a:r>
            <a:endParaRPr lang="en-US" dirty="0" smtClean="0"/>
          </a:p>
          <a:p>
            <a:r>
              <a:rPr lang="en-US" dirty="0" smtClean="0"/>
              <a:t>Comprehensive Family Curriculum</a:t>
            </a:r>
            <a:endParaRPr lang="en-US" dirty="0"/>
          </a:p>
          <a:p>
            <a:pPr marL="0" indent="0">
              <a:buNone/>
            </a:pPr>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p:txBody>
      </p:sp>
    </p:spTree>
    <p:extLst>
      <p:ext uri="{BB962C8B-B14F-4D97-AF65-F5344CB8AC3E}">
        <p14:creationId xmlns:p14="http://schemas.microsoft.com/office/powerpoint/2010/main" val="320185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1745"/>
            <a:ext cx="8229600" cy="1187865"/>
          </a:xfrm>
        </p:spPr>
        <p:txBody>
          <a:bodyPr>
            <a:normAutofit/>
          </a:bodyPr>
          <a:lstStyle/>
          <a:p>
            <a:r>
              <a:rPr lang="en-US" dirty="0" smtClean="0">
                <a:latin typeface="+mn-lt"/>
              </a:rPr>
              <a:t>Continuum </a:t>
            </a:r>
            <a:r>
              <a:rPr lang="en-US" dirty="0">
                <a:latin typeface="+mn-lt"/>
              </a:rPr>
              <a:t>of Natural Systems </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4579" y="1762402"/>
            <a:ext cx="4702788" cy="436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6132224"/>
            <a:ext cx="8229600" cy="261610"/>
          </a:xfrm>
          <a:prstGeom prst="rect">
            <a:avLst/>
          </a:prstGeom>
        </p:spPr>
        <p:txBody>
          <a:bodyPr wrap="square">
            <a:spAutoFit/>
          </a:bodyPr>
          <a:lstStyle/>
          <a:p>
            <a:pPr algn="ctr"/>
            <a:r>
              <a:rPr lang="en-US" sz="1100" dirty="0">
                <a:latin typeface="Arial Narrow" panose="020B0606020202030204" pitchFamily="34" charset="0"/>
              </a:rPr>
              <a:t>Engel GL: The clinical application of the biopsychosocial model. Am J Psychiatry 1980</a:t>
            </a:r>
            <a:r>
              <a:rPr lang="en-US" sz="1100" dirty="0" smtClean="0">
                <a:latin typeface="Arial Narrow" panose="020B0606020202030204" pitchFamily="34" charset="0"/>
              </a:rPr>
              <a:t>; 137:535-544</a:t>
            </a:r>
            <a:r>
              <a:rPr lang="en-US" sz="1100" dirty="0">
                <a:latin typeface="Arial Narrow" panose="020B0606020202030204" pitchFamily="34" charset="0"/>
              </a:rPr>
              <a:t>. </a:t>
            </a:r>
          </a:p>
        </p:txBody>
      </p:sp>
    </p:spTree>
    <p:extLst>
      <p:ext uri="{BB962C8B-B14F-4D97-AF65-F5344CB8AC3E}">
        <p14:creationId xmlns:p14="http://schemas.microsoft.com/office/powerpoint/2010/main" val="4155214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3"/>
          <a:srcRect/>
          <a:stretch>
            <a:fillRect/>
          </a:stretch>
        </p:blipFill>
        <p:spPr bwMode="auto">
          <a:xfrm>
            <a:off x="1452560" y="1996595"/>
            <a:ext cx="6416675" cy="2433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2560" y="4887432"/>
            <a:ext cx="6416675" cy="769938"/>
          </a:xfrm>
          <a:prstGeom prst="rect">
            <a:avLst/>
          </a:prstGeom>
          <a:noFill/>
        </p:spPr>
        <p:txBody>
          <a:bodyPr>
            <a:spAutoFit/>
          </a:bodyPr>
          <a:lstStyle/>
          <a:p>
            <a:pPr algn="ctr">
              <a:defRPr/>
            </a:pPr>
            <a:r>
              <a:rPr lang="en-US" sz="4000" b="1" cap="all" dirty="0">
                <a:solidFill>
                  <a:prstClr val="black"/>
                </a:solidFill>
                <a:latin typeface="Arial"/>
                <a:ea typeface="+mj-ea"/>
                <a:cs typeface="+mj-cs"/>
              </a:rPr>
              <a:t> </a:t>
            </a:r>
            <a:r>
              <a:rPr lang="en-US" sz="4400" b="1" dirty="0">
                <a:solidFill>
                  <a:prstClr val="black"/>
                </a:solidFill>
                <a:latin typeface="Arial"/>
                <a:ea typeface="+mj-ea"/>
                <a:cs typeface="+mj-cs"/>
              </a:rPr>
              <a:t>Family Life Cycle</a:t>
            </a:r>
            <a:endParaRPr lang="en-US" dirty="0"/>
          </a:p>
        </p:txBody>
      </p:sp>
    </p:spTree>
    <p:extLst>
      <p:ext uri="{BB962C8B-B14F-4D97-AF65-F5344CB8AC3E}">
        <p14:creationId xmlns:p14="http://schemas.microsoft.com/office/powerpoint/2010/main" val="4152429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468313" y="819483"/>
            <a:ext cx="8229600" cy="1143000"/>
          </a:xfrm>
        </p:spPr>
        <p:txBody>
          <a:bodyPr>
            <a:normAutofit/>
          </a:bodyPr>
          <a:lstStyle/>
          <a:p>
            <a:pPr eaLnBrk="1" hangingPunct="1"/>
            <a:r>
              <a:rPr lang="en-US" altLang="en-US" dirty="0" smtClean="0">
                <a:latin typeface="Arial" charset="0"/>
                <a:cs typeface="Arial" charset="0"/>
              </a:rPr>
              <a:t>Teaching: Family Life Cycle</a:t>
            </a:r>
          </a:p>
        </p:txBody>
      </p:sp>
      <p:sp>
        <p:nvSpPr>
          <p:cNvPr id="2" name="Content Placeholder 1"/>
          <p:cNvSpPr>
            <a:spLocks noGrp="1"/>
          </p:cNvSpPr>
          <p:nvPr>
            <p:ph idx="1"/>
          </p:nvPr>
        </p:nvSpPr>
        <p:spPr>
          <a:xfrm>
            <a:off x="468313" y="2078591"/>
            <a:ext cx="8335445" cy="4141455"/>
          </a:xfrm>
        </p:spPr>
        <p:txBody>
          <a:bodyPr>
            <a:normAutofit fontScale="92500"/>
          </a:bodyPr>
          <a:lstStyle/>
          <a:p>
            <a:pPr eaLnBrk="1" hangingPunct="1">
              <a:defRPr/>
            </a:pPr>
            <a:r>
              <a:rPr lang="en-US" dirty="0">
                <a:latin typeface="Arial" panose="020B0604020202020204" pitchFamily="34" charset="0"/>
                <a:cs typeface="Arial" panose="020B0604020202020204" pitchFamily="34" charset="0"/>
              </a:rPr>
              <a:t>Objective: </a:t>
            </a:r>
            <a:r>
              <a:rPr lang="en-US" dirty="0" smtClean="0">
                <a:latin typeface="Arial" panose="020B0604020202020204" pitchFamily="34" charset="0"/>
                <a:cs typeface="Arial" panose="020B0604020202020204" pitchFamily="34" charset="0"/>
              </a:rPr>
              <a:t>Recognize families go through predictable change precipitated by life events</a:t>
            </a:r>
            <a:endParaRPr lang="en-US" dirty="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Content: 6 Stages of Family Life Cycle </a:t>
            </a:r>
          </a:p>
          <a:p>
            <a:pPr lvl="1" eaLnBrk="1" hangingPunct="1">
              <a:defRPr/>
            </a:pPr>
            <a:r>
              <a:rPr lang="en-US" sz="2600" dirty="0" smtClean="0">
                <a:latin typeface="Arial" panose="020B0604020202020204" pitchFamily="34" charset="0"/>
                <a:cs typeface="Arial" panose="020B0604020202020204" pitchFamily="34" charset="0"/>
              </a:rPr>
              <a:t>(Carter </a:t>
            </a:r>
            <a:r>
              <a:rPr lang="en-US" sz="2600" dirty="0">
                <a:latin typeface="Arial" panose="020B0604020202020204" pitchFamily="34" charset="0"/>
                <a:cs typeface="Arial" panose="020B0604020202020204" pitchFamily="34" charset="0"/>
              </a:rPr>
              <a:t>&amp;</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McGoldrick</a:t>
            </a:r>
            <a:r>
              <a:rPr lang="en-US" sz="2600" dirty="0" smtClean="0">
                <a:latin typeface="Arial" panose="020B0604020202020204" pitchFamily="34" charset="0"/>
                <a:cs typeface="Arial" panose="020B0604020202020204" pitchFamily="34" charset="0"/>
              </a:rPr>
              <a:t>, 1989)</a:t>
            </a:r>
          </a:p>
          <a:p>
            <a:pPr eaLnBrk="1" hangingPunct="1">
              <a:defRPr/>
            </a:pPr>
            <a:r>
              <a:rPr lang="en-US" dirty="0">
                <a:latin typeface="Arial" panose="020B0604020202020204" pitchFamily="34" charset="0"/>
                <a:cs typeface="Arial" panose="020B0604020202020204" pitchFamily="34" charset="0"/>
              </a:rPr>
              <a:t>Goal: </a:t>
            </a:r>
            <a:r>
              <a:rPr lang="en-US" dirty="0" smtClean="0">
                <a:latin typeface="Arial" panose="020B0604020202020204" pitchFamily="34" charset="0"/>
                <a:cs typeface="Arial" panose="020B0604020202020204" pitchFamily="34" charset="0"/>
              </a:rPr>
              <a:t>Learners will be able identify FLC stages of patients and families and be able to offer anticipatory guidance associated with each stage</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Tree>
    <p:extLst>
      <p:ext uri="{BB962C8B-B14F-4D97-AF65-F5344CB8AC3E}">
        <p14:creationId xmlns:p14="http://schemas.microsoft.com/office/powerpoint/2010/main" val="4106793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55540"/>
            <a:ext cx="8229600" cy="1187865"/>
          </a:xfrm>
        </p:spPr>
        <p:txBody>
          <a:bodyPr/>
          <a:lstStyle/>
          <a:p>
            <a:r>
              <a:rPr lang="en-US" altLang="en-US" dirty="0" smtClean="0">
                <a:latin typeface="+mn-lt"/>
              </a:rPr>
              <a:t>Family Life Cycle Curriculum</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889" y="1863853"/>
            <a:ext cx="6130554" cy="4597916"/>
          </a:xfrm>
        </p:spPr>
      </p:pic>
    </p:spTree>
    <p:extLst>
      <p:ext uri="{BB962C8B-B14F-4D97-AF65-F5344CB8AC3E}">
        <p14:creationId xmlns:p14="http://schemas.microsoft.com/office/powerpoint/2010/main" val="19372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altLang="en-US" dirty="0" smtClean="0">
                <a:latin typeface="+mn-lt"/>
              </a:rPr>
              <a:t>Fundamentals of Family Life Cycle</a:t>
            </a:r>
          </a:p>
        </p:txBody>
      </p:sp>
      <p:sp>
        <p:nvSpPr>
          <p:cNvPr id="6147" name="Content Placeholder 2"/>
          <p:cNvSpPr>
            <a:spLocks noGrp="1"/>
          </p:cNvSpPr>
          <p:nvPr>
            <p:ph idx="1"/>
          </p:nvPr>
        </p:nvSpPr>
        <p:spPr/>
        <p:txBody>
          <a:bodyPr/>
          <a:lstStyle/>
          <a:p>
            <a:r>
              <a:rPr lang="en-US" altLang="en-US" dirty="0" smtClean="0">
                <a:latin typeface="+mn-lt"/>
              </a:rPr>
              <a:t>Family Physicians should know:</a:t>
            </a:r>
          </a:p>
          <a:p>
            <a:pPr lvl="1"/>
            <a:r>
              <a:rPr lang="en-US" altLang="en-US" dirty="0" smtClean="0">
                <a:latin typeface="+mn-lt"/>
              </a:rPr>
              <a:t>Basic principles of family lifecycle</a:t>
            </a:r>
          </a:p>
          <a:p>
            <a:pPr lvl="1"/>
            <a:r>
              <a:rPr lang="en-US" altLang="en-US" dirty="0" smtClean="0">
                <a:latin typeface="+mn-lt"/>
              </a:rPr>
              <a:t>Impact of lifecycle on family and individual health</a:t>
            </a:r>
          </a:p>
          <a:p>
            <a:pPr lvl="1"/>
            <a:r>
              <a:rPr lang="en-US" altLang="en-US" dirty="0" smtClean="0">
                <a:latin typeface="+mn-lt"/>
              </a:rPr>
              <a:t>How to identify possible family lifecycle stressors</a:t>
            </a:r>
          </a:p>
          <a:p>
            <a:pPr lvl="1"/>
            <a:endParaRPr lang="en-US" altLang="en-US" dirty="0" smtClean="0">
              <a:latin typeface="+mn-lt"/>
            </a:endParaRPr>
          </a:p>
        </p:txBody>
      </p:sp>
    </p:spTree>
    <p:extLst>
      <p:ext uri="{BB962C8B-B14F-4D97-AF65-F5344CB8AC3E}">
        <p14:creationId xmlns:p14="http://schemas.microsoft.com/office/powerpoint/2010/main" val="1615412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3" y="944489"/>
            <a:ext cx="8941981" cy="1143000"/>
          </a:xfrm>
        </p:spPr>
        <p:txBody>
          <a:bodyPr rtlCol="0">
            <a:noAutofit/>
          </a:bodyPr>
          <a:lstStyle/>
          <a:p>
            <a:pPr fontAlgn="auto">
              <a:spcAft>
                <a:spcPts val="0"/>
              </a:spcAft>
              <a:defRPr/>
            </a:pPr>
            <a:r>
              <a:rPr lang="en-US" sz="3400" dirty="0" smtClean="0">
                <a:latin typeface="+mn-lt"/>
              </a:rPr>
              <a:t>Integrating FLC Concepts in BM Curricula </a:t>
            </a:r>
          </a:p>
        </p:txBody>
      </p:sp>
      <p:sp>
        <p:nvSpPr>
          <p:cNvPr id="7171" name="Content Placeholder 2"/>
          <p:cNvSpPr>
            <a:spLocks noGrp="1"/>
          </p:cNvSpPr>
          <p:nvPr>
            <p:ph idx="1"/>
          </p:nvPr>
        </p:nvSpPr>
        <p:spPr/>
        <p:txBody>
          <a:bodyPr>
            <a:normAutofit/>
          </a:bodyPr>
          <a:lstStyle/>
          <a:p>
            <a:r>
              <a:rPr lang="en-US" altLang="en-US" sz="3000" dirty="0" smtClean="0">
                <a:latin typeface="+mn-lt"/>
              </a:rPr>
              <a:t>Topic seminars, based on lifecycle stages</a:t>
            </a:r>
          </a:p>
          <a:p>
            <a:r>
              <a:rPr lang="en-US" altLang="en-US" sz="3000" dirty="0" smtClean="0">
                <a:latin typeface="+mn-lt"/>
              </a:rPr>
              <a:t>Case presentations</a:t>
            </a:r>
          </a:p>
          <a:p>
            <a:pPr lvl="1"/>
            <a:r>
              <a:rPr lang="en-US" altLang="en-US" sz="3000" dirty="0" smtClean="0">
                <a:latin typeface="+mn-lt"/>
              </a:rPr>
              <a:t>Formal</a:t>
            </a:r>
          </a:p>
          <a:p>
            <a:pPr lvl="1"/>
            <a:r>
              <a:rPr lang="en-US" altLang="en-US" sz="3000" dirty="0" err="1" smtClean="0">
                <a:latin typeface="+mn-lt"/>
              </a:rPr>
              <a:t>Precepting</a:t>
            </a:r>
            <a:r>
              <a:rPr lang="en-US" altLang="en-US" sz="3000" dirty="0" smtClean="0">
                <a:latin typeface="+mn-lt"/>
              </a:rPr>
              <a:t> encounters</a:t>
            </a:r>
          </a:p>
          <a:p>
            <a:pPr lvl="1"/>
            <a:r>
              <a:rPr lang="en-US" altLang="en-US" sz="3000" dirty="0" smtClean="0">
                <a:latin typeface="+mn-lt"/>
              </a:rPr>
              <a:t>Direct observation of encounters</a:t>
            </a:r>
          </a:p>
          <a:p>
            <a:pPr lvl="1"/>
            <a:r>
              <a:rPr lang="en-US" altLang="en-US" sz="3000" dirty="0" smtClean="0">
                <a:latin typeface="+mn-lt"/>
              </a:rPr>
              <a:t>Video review of clinical work</a:t>
            </a:r>
          </a:p>
        </p:txBody>
      </p:sp>
    </p:spTree>
    <p:extLst>
      <p:ext uri="{BB962C8B-B14F-4D97-AF65-F5344CB8AC3E}">
        <p14:creationId xmlns:p14="http://schemas.microsoft.com/office/powerpoint/2010/main" val="418737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1" y="799213"/>
            <a:ext cx="8229600" cy="1143000"/>
          </a:xfrm>
        </p:spPr>
        <p:txBody>
          <a:bodyPr/>
          <a:lstStyle/>
          <a:p>
            <a:pPr eaLnBrk="1" hangingPunct="1"/>
            <a:r>
              <a:rPr lang="en-US" altLang="en-US" sz="4000" dirty="0" smtClean="0">
                <a:latin typeface="Arial" charset="0"/>
                <a:cs typeface="Arial" charset="0"/>
              </a:rPr>
              <a:t>FLC </a:t>
            </a:r>
            <a:r>
              <a:rPr lang="en-US" altLang="en-US" dirty="0" smtClean="0">
                <a:latin typeface="Arial" charset="0"/>
                <a:cs typeface="Arial" charset="0"/>
              </a:rPr>
              <a:t>Seminar </a:t>
            </a:r>
            <a:r>
              <a:rPr lang="en-US" altLang="en-US" sz="4000" dirty="0" smtClean="0">
                <a:latin typeface="Arial" charset="0"/>
                <a:cs typeface="Arial" charset="0"/>
              </a:rPr>
              <a:t>Activity</a:t>
            </a:r>
          </a:p>
        </p:txBody>
      </p:sp>
      <p:sp>
        <p:nvSpPr>
          <p:cNvPr id="40963" name="Content Placeholder 2"/>
          <p:cNvSpPr>
            <a:spLocks noGrp="1"/>
          </p:cNvSpPr>
          <p:nvPr>
            <p:ph idx="1"/>
          </p:nvPr>
        </p:nvSpPr>
        <p:spPr>
          <a:xfrm>
            <a:off x="301256" y="1942213"/>
            <a:ext cx="8686800" cy="4800600"/>
          </a:xfrm>
        </p:spPr>
        <p:txBody>
          <a:bodyPr>
            <a:normAutofit lnSpcReduction="10000"/>
          </a:bodyPr>
          <a:lstStyle/>
          <a:p>
            <a:pPr eaLnBrk="1" hangingPunct="1"/>
            <a:r>
              <a:rPr lang="en-US" altLang="en-US" sz="2800" dirty="0" smtClean="0">
                <a:latin typeface="Arial" charset="0"/>
                <a:cs typeface="Arial" charset="0"/>
              </a:rPr>
              <a:t>Use photos of team to illustrate stages</a:t>
            </a:r>
          </a:p>
          <a:p>
            <a:pPr eaLnBrk="1" hangingPunct="1"/>
            <a:r>
              <a:rPr lang="en-US" altLang="en-US" sz="2800" dirty="0" smtClean="0">
                <a:latin typeface="Arial" charset="0"/>
                <a:cs typeface="Arial" charset="0"/>
              </a:rPr>
              <a:t>Small groups assigned a FLC stage and answers</a:t>
            </a:r>
          </a:p>
          <a:p>
            <a:pPr lvl="1" eaLnBrk="1" hangingPunct="1"/>
            <a:r>
              <a:rPr lang="en-US" altLang="en-US" sz="2200" dirty="0" smtClean="0">
                <a:latin typeface="Arial" charset="0"/>
                <a:cs typeface="Arial" charset="0"/>
              </a:rPr>
              <a:t>What are the tasks the individual and the family must do in order to move through this stage?</a:t>
            </a:r>
          </a:p>
          <a:p>
            <a:pPr lvl="1" eaLnBrk="1" hangingPunct="1"/>
            <a:r>
              <a:rPr lang="en-US" altLang="en-US" sz="2200" dirty="0" smtClean="0">
                <a:latin typeface="Arial" charset="0"/>
                <a:cs typeface="Arial" charset="0"/>
              </a:rPr>
              <a:t>What challenges might the individual encounter in this stage</a:t>
            </a:r>
          </a:p>
          <a:p>
            <a:pPr eaLnBrk="1" hangingPunct="1"/>
            <a:r>
              <a:rPr lang="en-US" altLang="en-US" sz="2800" dirty="0" smtClean="0">
                <a:latin typeface="Arial" charset="0"/>
                <a:cs typeface="Arial" charset="0"/>
              </a:rPr>
              <a:t>And additional questions like…</a:t>
            </a:r>
          </a:p>
          <a:p>
            <a:pPr lvl="1" eaLnBrk="1" hangingPunct="1"/>
            <a:r>
              <a:rPr lang="en-US" altLang="en-US" sz="2200" dirty="0" smtClean="0">
                <a:latin typeface="Arial" charset="0"/>
                <a:cs typeface="Arial" charset="0"/>
              </a:rPr>
              <a:t>What do you call your in-laws?</a:t>
            </a:r>
          </a:p>
          <a:p>
            <a:pPr lvl="1" eaLnBrk="1" hangingPunct="1"/>
            <a:r>
              <a:rPr lang="en-US" altLang="en-US" sz="2200" dirty="0" smtClean="0">
                <a:latin typeface="Arial" charset="0"/>
                <a:cs typeface="Arial" charset="0"/>
              </a:rPr>
              <a:t>How often did you see your grandparents and under what circumstances?</a:t>
            </a:r>
          </a:p>
          <a:p>
            <a:pPr lvl="1" eaLnBrk="1" hangingPunct="1"/>
            <a:r>
              <a:rPr lang="en-US" altLang="en-US" sz="2200" dirty="0" smtClean="0">
                <a:latin typeface="Arial" charset="0"/>
                <a:cs typeface="Arial" charset="0"/>
              </a:rPr>
              <a:t>How do you negotiate the holiday schedule?</a:t>
            </a:r>
            <a:r>
              <a:rPr lang="en-US" altLang="en-US" dirty="0" smtClean="0">
                <a:latin typeface="Arial" charset="0"/>
                <a:cs typeface="Arial" charset="0"/>
              </a:rPr>
              <a:t> </a:t>
            </a:r>
          </a:p>
          <a:p>
            <a:pPr eaLnBrk="1" hangingPunct="1"/>
            <a:r>
              <a:rPr lang="en-US" altLang="en-US" sz="2800" dirty="0" smtClean="0">
                <a:latin typeface="Arial" charset="0"/>
                <a:cs typeface="Arial" charset="0"/>
              </a:rPr>
              <a:t>Develop anticipatory guidance for assigned stage</a:t>
            </a:r>
          </a:p>
        </p:txBody>
      </p:sp>
    </p:spTree>
    <p:extLst>
      <p:ext uri="{BB962C8B-B14F-4D97-AF65-F5344CB8AC3E}">
        <p14:creationId xmlns:p14="http://schemas.microsoft.com/office/powerpoint/2010/main" val="3500548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119963"/>
            <a:ext cx="8610600" cy="1143000"/>
          </a:xfrm>
        </p:spPr>
        <p:txBody>
          <a:bodyPr/>
          <a:lstStyle/>
          <a:p>
            <a:pPr eaLnBrk="1" hangingPunct="1"/>
            <a:r>
              <a:rPr lang="en-US" altLang="en-US" sz="4000" dirty="0" smtClean="0">
                <a:latin typeface="Arial" charset="0"/>
                <a:cs typeface="Arial" charset="0"/>
              </a:rPr>
              <a:t>Other Methods</a:t>
            </a:r>
          </a:p>
        </p:txBody>
      </p:sp>
      <p:sp>
        <p:nvSpPr>
          <p:cNvPr id="3" name="Content Placeholder 2"/>
          <p:cNvSpPr>
            <a:spLocks noGrp="1"/>
          </p:cNvSpPr>
          <p:nvPr>
            <p:ph idx="1"/>
          </p:nvPr>
        </p:nvSpPr>
        <p:spPr>
          <a:xfrm>
            <a:off x="228600" y="2337390"/>
            <a:ext cx="8443913" cy="3905693"/>
          </a:xfrm>
        </p:spPr>
        <p:txBody>
          <a:bodyPr>
            <a:normAutofit fontScale="92500"/>
          </a:bodyPr>
          <a:lstStyle/>
          <a:p>
            <a:pPr>
              <a:buFont typeface="Arial" panose="020B0604020202020204" pitchFamily="34" charset="0"/>
              <a:buChar char="•"/>
              <a:defRPr/>
            </a:pPr>
            <a:r>
              <a:rPr lang="en-US" sz="3400" dirty="0" smtClean="0"/>
              <a:t>Use film clips, poetry, book excerpts, etc. to illustrate stages of the family life cycle (examples on STFM Resource Library)</a:t>
            </a:r>
          </a:p>
          <a:p>
            <a:pPr>
              <a:buFont typeface="Arial" panose="020B0604020202020204" pitchFamily="34" charset="0"/>
              <a:buChar char="•"/>
              <a:defRPr/>
            </a:pPr>
            <a:r>
              <a:rPr lang="en-US" sz="3400" dirty="0" smtClean="0"/>
              <a:t>OR, assign residents to search for an example of stage and share with the group</a:t>
            </a:r>
            <a:endParaRPr lang="en-US" dirty="0" smtClean="0"/>
          </a:p>
          <a:p>
            <a:pPr>
              <a:buFont typeface="Arial" panose="020B0604020202020204" pitchFamily="34" charset="0"/>
              <a:buChar char="•"/>
              <a:defRPr/>
            </a:pPr>
            <a:r>
              <a:rPr lang="en-US" sz="3400" dirty="0" smtClean="0"/>
              <a:t>Discuss developmental tasks, threats, and generate anticipatory guidance</a:t>
            </a:r>
          </a:p>
        </p:txBody>
      </p:sp>
    </p:spTree>
    <p:extLst>
      <p:ext uri="{BB962C8B-B14F-4D97-AF65-F5344CB8AC3E}">
        <p14:creationId xmlns:p14="http://schemas.microsoft.com/office/powerpoint/2010/main" val="43268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mn-lt"/>
              </a:rPr>
              <a:t>O</a:t>
            </a:r>
            <a:r>
              <a:rPr lang="en-US" altLang="en-US" dirty="0" smtClean="0">
                <a:latin typeface="+mn-lt"/>
              </a:rPr>
              <a:t>bjectives</a:t>
            </a:r>
          </a:p>
        </p:txBody>
      </p:sp>
      <p:sp>
        <p:nvSpPr>
          <p:cNvPr id="4099" name="Content Placeholder 2"/>
          <p:cNvSpPr>
            <a:spLocks noGrp="1"/>
          </p:cNvSpPr>
          <p:nvPr>
            <p:ph idx="1"/>
          </p:nvPr>
        </p:nvSpPr>
        <p:spPr/>
        <p:txBody>
          <a:bodyPr>
            <a:normAutofit fontScale="92500" lnSpcReduction="20000"/>
          </a:bodyPr>
          <a:lstStyle/>
          <a:p>
            <a:pPr lvl="0"/>
            <a:r>
              <a:rPr lang="en-US" dirty="0" smtClean="0">
                <a:latin typeface="+mn-lt"/>
              </a:rPr>
              <a:t>State </a:t>
            </a:r>
            <a:r>
              <a:rPr lang="en-US" dirty="0">
                <a:latin typeface="+mn-lt"/>
              </a:rPr>
              <a:t>the key concepts underpinning the Family Life Cycle.</a:t>
            </a:r>
          </a:p>
          <a:p>
            <a:pPr lvl="0"/>
            <a:r>
              <a:rPr lang="en-US" dirty="0">
                <a:latin typeface="+mn-lt"/>
              </a:rPr>
              <a:t>List the steps to develop an ecomap and genogram with an individual patient or a family.</a:t>
            </a:r>
          </a:p>
          <a:p>
            <a:pPr lvl="0"/>
            <a:r>
              <a:rPr lang="en-US" dirty="0">
                <a:latin typeface="+mn-lt"/>
              </a:rPr>
              <a:t>Implement a family meeting feedback process with trainees, using a provided teaching module and behaviorally anchored feedback tool.</a:t>
            </a:r>
          </a:p>
          <a:p>
            <a:endParaRPr lang="en-US" altLang="en-US" dirty="0" smtClean="0"/>
          </a:p>
        </p:txBody>
      </p:sp>
    </p:spTree>
    <p:extLst>
      <p:ext uri="{BB962C8B-B14F-4D97-AF65-F5344CB8AC3E}">
        <p14:creationId xmlns:p14="http://schemas.microsoft.com/office/powerpoint/2010/main" val="1301864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18977" y="855921"/>
            <a:ext cx="8521811" cy="1143000"/>
          </a:xfrm>
        </p:spPr>
        <p:txBody>
          <a:bodyPr/>
          <a:lstStyle/>
          <a:p>
            <a:r>
              <a:rPr lang="en-US" altLang="en-US" sz="4000" dirty="0" smtClean="0">
                <a:latin typeface="Arial" charset="0"/>
                <a:cs typeface="Arial" charset="0"/>
              </a:rPr>
              <a:t>Teaching Tips: Family Life Cycle</a:t>
            </a:r>
          </a:p>
        </p:txBody>
      </p:sp>
      <p:sp>
        <p:nvSpPr>
          <p:cNvPr id="43011" name="Content Placeholder 2"/>
          <p:cNvSpPr>
            <a:spLocks noGrp="1"/>
          </p:cNvSpPr>
          <p:nvPr>
            <p:ph idx="1"/>
          </p:nvPr>
        </p:nvSpPr>
        <p:spPr>
          <a:xfrm>
            <a:off x="457200" y="1924493"/>
            <a:ext cx="8534400" cy="4125470"/>
          </a:xfrm>
        </p:spPr>
        <p:txBody>
          <a:bodyPr/>
          <a:lstStyle/>
          <a:p>
            <a:r>
              <a:rPr lang="en-US" altLang="en-US" sz="3000" dirty="0" smtClean="0">
                <a:latin typeface="Arial" charset="0"/>
                <a:cs typeface="Arial" charset="0"/>
              </a:rPr>
              <a:t>Consider overlap of individual stages of psychosocial development and the family life cycle </a:t>
            </a:r>
          </a:p>
          <a:p>
            <a:r>
              <a:rPr lang="en-US" altLang="en-US" sz="3000" dirty="0" smtClean="0">
                <a:latin typeface="Arial" charset="0"/>
                <a:cs typeface="Arial" charset="0"/>
              </a:rPr>
              <a:t>Overlay of Erickson’s Stages of Psychosocial Development</a:t>
            </a:r>
          </a:p>
          <a:p>
            <a:r>
              <a:rPr lang="en-US" altLang="en-US" sz="3000" dirty="0" smtClean="0">
                <a:latin typeface="Arial" charset="0"/>
                <a:cs typeface="Arial" charset="0"/>
              </a:rPr>
              <a:t>Changes in relational, reproductive and intergenerational </a:t>
            </a:r>
            <a:r>
              <a:rPr lang="en-US" altLang="en-US" sz="3000" dirty="0">
                <a:latin typeface="Arial" charset="0"/>
                <a:cs typeface="Arial" charset="0"/>
              </a:rPr>
              <a:t>b</a:t>
            </a:r>
            <a:r>
              <a:rPr lang="en-US" altLang="en-US" sz="3000" dirty="0" smtClean="0">
                <a:latin typeface="Arial" charset="0"/>
                <a:cs typeface="Arial" charset="0"/>
              </a:rPr>
              <a:t>ehaviors and its impact on the FLC</a:t>
            </a:r>
          </a:p>
          <a:p>
            <a:pPr marL="457200" lvl="1" indent="0">
              <a:buFont typeface="Arial" charset="0"/>
              <a:buNone/>
            </a:pPr>
            <a:endParaRPr lang="en-US" altLang="en-US" dirty="0" smtClean="0">
              <a:latin typeface="Arial" charset="0"/>
              <a:cs typeface="Arial" charset="0"/>
            </a:endParaRPr>
          </a:p>
          <a:p>
            <a:endParaRPr lang="en-US" altLang="en-US" dirty="0" smtClean="0">
              <a:latin typeface="Arial" charset="0"/>
              <a:cs typeface="Arial" charset="0"/>
            </a:endParaRPr>
          </a:p>
        </p:txBody>
      </p:sp>
    </p:spTree>
    <p:extLst>
      <p:ext uri="{BB962C8B-B14F-4D97-AF65-F5344CB8AC3E}">
        <p14:creationId xmlns:p14="http://schemas.microsoft.com/office/powerpoint/2010/main" val="566576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32120"/>
            <a:ext cx="9143999" cy="1481471"/>
          </a:xfrm>
        </p:spPr>
        <p:txBody>
          <a:bodyPr>
            <a:normAutofit/>
          </a:bodyPr>
          <a:lstStyle/>
          <a:p>
            <a:r>
              <a:rPr lang="en-US" sz="3900" dirty="0">
                <a:latin typeface="Arial" panose="020B0604020202020204" pitchFamily="34" charset="0"/>
                <a:cs typeface="Arial" panose="020B0604020202020204" pitchFamily="34" charset="0"/>
              </a:rPr>
              <a:t>Graphic </a:t>
            </a:r>
            <a:r>
              <a:rPr lang="en-US" sz="3900" dirty="0" smtClean="0">
                <a:latin typeface="Arial" panose="020B0604020202020204" pitchFamily="34" charset="0"/>
                <a:cs typeface="Arial" panose="020B0604020202020204" pitchFamily="34" charset="0"/>
              </a:rPr>
              <a:t>Models for Contextual Care</a:t>
            </a:r>
            <a:endParaRPr lang="en-US" sz="39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
          </p:nvPr>
        </p:nvSpPr>
        <p:spPr>
          <a:xfrm>
            <a:off x="4609160" y="2439975"/>
            <a:ext cx="4041775" cy="639762"/>
          </a:xfrm>
        </p:spPr>
        <p:txBody>
          <a:bodyPr/>
          <a:lstStyle/>
          <a:p>
            <a:pPr algn="ctr"/>
            <a:r>
              <a:rPr lang="en-US" dirty="0" smtClean="0">
                <a:latin typeface="Arial" panose="020B0604020202020204" pitchFamily="34" charset="0"/>
                <a:cs typeface="Arial" panose="020B0604020202020204" pitchFamily="34" charset="0"/>
              </a:rPr>
              <a:t>Ecomaps</a:t>
            </a:r>
            <a:endParaRPr lang="en-US"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583321" y="2884735"/>
            <a:ext cx="3787944" cy="2840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09160" y="3231848"/>
            <a:ext cx="4077640" cy="310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idx="1"/>
          </p:nvPr>
        </p:nvSpPr>
        <p:spPr>
          <a:xfrm>
            <a:off x="457200" y="2439975"/>
            <a:ext cx="4040188" cy="639762"/>
          </a:xfrm>
        </p:spPr>
        <p:txBody>
          <a:bodyPr/>
          <a:lstStyle/>
          <a:p>
            <a:pPr algn="ctr"/>
            <a:r>
              <a:rPr lang="en-US" dirty="0" smtClean="0">
                <a:latin typeface="Arial" panose="020B0604020202020204" pitchFamily="34" charset="0"/>
                <a:cs typeface="Arial" panose="020B0604020202020204" pitchFamily="34" charset="0"/>
              </a:rPr>
              <a:t>Genograms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79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mn-lt"/>
              </a:rPr>
              <a:t>Genograms</a:t>
            </a:r>
          </a:p>
        </p:txBody>
      </p:sp>
      <p:sp>
        <p:nvSpPr>
          <p:cNvPr id="9219" name="Content Placeholder 2"/>
          <p:cNvSpPr>
            <a:spLocks noGrp="1"/>
          </p:cNvSpPr>
          <p:nvPr>
            <p:ph idx="1"/>
          </p:nvPr>
        </p:nvSpPr>
        <p:spPr/>
        <p:txBody>
          <a:bodyPr>
            <a:normAutofit lnSpcReduction="10000"/>
          </a:bodyPr>
          <a:lstStyle/>
          <a:p>
            <a:r>
              <a:rPr lang="en-US" altLang="en-US" sz="3000" dirty="0" smtClean="0">
                <a:latin typeface="+mn-lt"/>
              </a:rPr>
              <a:t>Method of diagramming family and other important relationships</a:t>
            </a:r>
          </a:p>
          <a:p>
            <a:r>
              <a:rPr lang="en-US" altLang="en-US" sz="3000" dirty="0" smtClean="0">
                <a:latin typeface="+mn-lt"/>
              </a:rPr>
              <a:t>Process of constructing is as important as outcome</a:t>
            </a:r>
          </a:p>
          <a:p>
            <a:r>
              <a:rPr lang="en-US" altLang="en-US" sz="3000" dirty="0" smtClean="0">
                <a:latin typeface="+mn-lt"/>
              </a:rPr>
              <a:t>Helps people see and recognize the important people in their life</a:t>
            </a:r>
          </a:p>
          <a:p>
            <a:r>
              <a:rPr lang="en-US" altLang="en-US" sz="3000" dirty="0" smtClean="0">
                <a:latin typeface="+mn-lt"/>
              </a:rPr>
              <a:t>Helps clinician see patterns that may affect patient in the “here and now”</a:t>
            </a:r>
          </a:p>
          <a:p>
            <a:endParaRPr lang="en-US" altLang="en-US" dirty="0" smtClean="0">
              <a:latin typeface="+mn-lt"/>
            </a:endParaRPr>
          </a:p>
        </p:txBody>
      </p:sp>
    </p:spTree>
    <p:extLst>
      <p:ext uri="{BB962C8B-B14F-4D97-AF65-F5344CB8AC3E}">
        <p14:creationId xmlns:p14="http://schemas.microsoft.com/office/powerpoint/2010/main" val="2285924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mn-lt"/>
              </a:rPr>
              <a:t>Genograms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350" y="1837350"/>
            <a:ext cx="7435312" cy="4656365"/>
          </a:xfrm>
        </p:spPr>
      </p:pic>
    </p:spTree>
    <p:extLst>
      <p:ext uri="{BB962C8B-B14F-4D97-AF65-F5344CB8AC3E}">
        <p14:creationId xmlns:p14="http://schemas.microsoft.com/office/powerpoint/2010/main" val="168281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18977" y="1078300"/>
            <a:ext cx="8548576" cy="1187865"/>
          </a:xfrm>
        </p:spPr>
        <p:txBody>
          <a:bodyPr>
            <a:noAutofit/>
          </a:bodyPr>
          <a:lstStyle/>
          <a:p>
            <a:r>
              <a:rPr lang="en-US" altLang="en-US" dirty="0" smtClean="0">
                <a:latin typeface="+mn-lt"/>
              </a:rPr>
              <a:t>Teaching, Learning, and Using</a:t>
            </a:r>
            <a:br>
              <a:rPr lang="en-US" altLang="en-US" dirty="0" smtClean="0">
                <a:latin typeface="+mn-lt"/>
              </a:rPr>
            </a:br>
            <a:r>
              <a:rPr lang="en-US" altLang="en-US" dirty="0" smtClean="0">
                <a:latin typeface="+mn-lt"/>
              </a:rPr>
              <a:t>Genograms</a:t>
            </a:r>
          </a:p>
        </p:txBody>
      </p:sp>
      <p:sp>
        <p:nvSpPr>
          <p:cNvPr id="3" name="Content Placeholder 2"/>
          <p:cNvSpPr>
            <a:spLocks noGrp="1"/>
          </p:cNvSpPr>
          <p:nvPr>
            <p:ph idx="1"/>
          </p:nvPr>
        </p:nvSpPr>
        <p:spPr>
          <a:xfrm>
            <a:off x="457200" y="2266164"/>
            <a:ext cx="8229600" cy="4166533"/>
          </a:xfrm>
        </p:spPr>
        <p:txBody>
          <a:bodyPr>
            <a:normAutofit fontScale="77500" lnSpcReduction="20000"/>
          </a:bodyPr>
          <a:lstStyle/>
          <a:p>
            <a:r>
              <a:rPr lang="en-US" sz="3900" dirty="0" smtClean="0">
                <a:latin typeface="Arial" panose="020B0604020202020204" pitchFamily="34" charset="0"/>
                <a:cs typeface="Arial" panose="020B0604020202020204" pitchFamily="34" charset="0"/>
              </a:rPr>
              <a:t>Readings and discussion</a:t>
            </a:r>
          </a:p>
          <a:p>
            <a:r>
              <a:rPr lang="en-US" sz="3900" dirty="0" smtClean="0">
                <a:latin typeface="Arial" panose="020B0604020202020204" pitchFamily="34" charset="0"/>
                <a:cs typeface="Arial" panose="020B0604020202020204" pitchFamily="34" charset="0"/>
              </a:rPr>
              <a:t>Practice!</a:t>
            </a:r>
          </a:p>
          <a:p>
            <a:pPr lvl="1"/>
            <a:r>
              <a:rPr lang="en-US" sz="3900" dirty="0" smtClean="0">
                <a:latin typeface="Arial" panose="020B0604020202020204" pitchFamily="34" charset="0"/>
                <a:cs typeface="Arial" panose="020B0604020202020204" pitchFamily="34" charset="0"/>
              </a:rPr>
              <a:t>Presenting own genogram with focus on:</a:t>
            </a:r>
          </a:p>
          <a:p>
            <a:pPr lvl="2"/>
            <a:r>
              <a:rPr lang="en-US" sz="3900" dirty="0" smtClean="0">
                <a:latin typeface="Arial" panose="020B0604020202020204" pitchFamily="34" charset="0"/>
                <a:cs typeface="Arial" panose="020B0604020202020204" pitchFamily="34" charset="0"/>
              </a:rPr>
              <a:t>Health &amp; illness</a:t>
            </a:r>
          </a:p>
          <a:p>
            <a:pPr lvl="2"/>
            <a:r>
              <a:rPr lang="en-US" sz="3900" dirty="0" smtClean="0">
                <a:latin typeface="Arial" panose="020B0604020202020204" pitchFamily="34" charset="0"/>
                <a:cs typeface="Arial" panose="020B0604020202020204" pitchFamily="34" charset="0"/>
              </a:rPr>
              <a:t>Immigration</a:t>
            </a:r>
          </a:p>
          <a:p>
            <a:pPr lvl="2"/>
            <a:r>
              <a:rPr lang="en-US" sz="3900" dirty="0">
                <a:latin typeface="Arial" panose="020B0604020202020204" pitchFamily="34" charset="0"/>
                <a:cs typeface="Arial" panose="020B0604020202020204" pitchFamily="34" charset="0"/>
              </a:rPr>
              <a:t>I</a:t>
            </a:r>
            <a:r>
              <a:rPr lang="en-US" sz="3900" dirty="0" smtClean="0">
                <a:latin typeface="Arial" panose="020B0604020202020204" pitchFamily="34" charset="0"/>
                <a:cs typeface="Arial" panose="020B0604020202020204" pitchFamily="34" charset="0"/>
              </a:rPr>
              <a:t>nfluences to pursue medicine</a:t>
            </a:r>
          </a:p>
          <a:p>
            <a:pPr lvl="2"/>
            <a:r>
              <a:rPr lang="en-US" sz="3900" dirty="0" smtClean="0">
                <a:latin typeface="Arial" panose="020B0604020202020204" pitchFamily="34" charset="0"/>
                <a:cs typeface="Arial" panose="020B0604020202020204" pitchFamily="34" charset="0"/>
              </a:rPr>
              <a:t>Influences on leadership traits</a:t>
            </a:r>
          </a:p>
          <a:p>
            <a:pPr lvl="1"/>
            <a:r>
              <a:rPr lang="en-US" sz="3900" dirty="0" smtClean="0">
                <a:latin typeface="Arial" panose="020B0604020202020204" pitchFamily="34" charset="0"/>
                <a:cs typeface="Arial" panose="020B0604020202020204" pitchFamily="34" charset="0"/>
              </a:rPr>
              <a:t>Preparing brief genograms of patients</a:t>
            </a:r>
          </a:p>
          <a:p>
            <a:pPr lvl="1"/>
            <a:r>
              <a:rPr lang="en-US" sz="3900" dirty="0" smtClean="0">
                <a:latin typeface="Arial" panose="020B0604020202020204" pitchFamily="34" charset="0"/>
                <a:cs typeface="Arial" panose="020B0604020202020204" pitchFamily="34" charset="0"/>
              </a:rPr>
              <a:t>Constructing genogram with families</a:t>
            </a:r>
          </a:p>
          <a:p>
            <a:pPr lvl="1"/>
            <a:endParaRPr lang="en-US" dirty="0"/>
          </a:p>
        </p:txBody>
      </p:sp>
    </p:spTree>
    <p:extLst>
      <p:ext uri="{BB962C8B-B14F-4D97-AF65-F5344CB8AC3E}">
        <p14:creationId xmlns:p14="http://schemas.microsoft.com/office/powerpoint/2010/main" val="4117255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351" y="5391150"/>
            <a:ext cx="6300133" cy="685800"/>
          </a:xfrm>
        </p:spPr>
        <p:txBody>
          <a:bodyPr>
            <a:noAutofit/>
          </a:bodyPr>
          <a:lstStyle/>
          <a:p>
            <a:pPr algn="ctr" eaLnBrk="1" hangingPunct="1">
              <a:defRPr/>
            </a:pPr>
            <a:r>
              <a:rPr lang="en-US" sz="4000" dirty="0" smtClean="0">
                <a:effectLst>
                  <a:outerShdw blurRad="38100" dist="38100" dir="2700000" algn="tl">
                    <a:srgbClr val="FFFFFF"/>
                  </a:outerShdw>
                </a:effectLst>
                <a:latin typeface="Arial" panose="020B0604020202020204" pitchFamily="34" charset="0"/>
                <a:cs typeface="Arial" panose="020B0604020202020204" pitchFamily="34" charset="0"/>
              </a:rPr>
              <a:t>What is an Ecomap?</a:t>
            </a:r>
          </a:p>
        </p:txBody>
      </p:sp>
      <p:sp>
        <p:nvSpPr>
          <p:cNvPr id="4" name="Text Placeholder 3"/>
          <p:cNvSpPr>
            <a:spLocks noGrp="1"/>
          </p:cNvSpPr>
          <p:nvPr>
            <p:ph type="body" sz="half" idx="2"/>
          </p:nvPr>
        </p:nvSpPr>
        <p:spPr>
          <a:xfrm>
            <a:off x="845890" y="5941219"/>
            <a:ext cx="7162800" cy="627062"/>
          </a:xfrm>
        </p:spPr>
        <p:txBody>
          <a:bodyPr>
            <a:normAutofit lnSpcReduction="10000"/>
          </a:bodyPr>
          <a:lstStyle/>
          <a:p>
            <a:pPr>
              <a:defRPr/>
            </a:pPr>
            <a:r>
              <a:rPr lang="en-US" dirty="0" smtClean="0">
                <a:solidFill>
                  <a:schemeClr val="tx2"/>
                </a:solidFill>
              </a:rPr>
              <a:t/>
            </a:r>
            <a:br>
              <a:rPr lang="en-US" dirty="0" smtClean="0">
                <a:solidFill>
                  <a:schemeClr val="tx2"/>
                </a:solidFill>
              </a:rPr>
            </a:br>
            <a:r>
              <a:rPr lang="en-US" sz="1100" dirty="0" smtClean="0">
                <a:solidFill>
                  <a:schemeClr val="accent3">
                    <a:lumMod val="50000"/>
                  </a:schemeClr>
                </a:solidFill>
              </a:rPr>
              <a:t>Hartman, A. (1978, reprinted 1995). </a:t>
            </a:r>
            <a:r>
              <a:rPr lang="en-US" sz="1100" i="1" dirty="0" smtClean="0">
                <a:solidFill>
                  <a:schemeClr val="accent3">
                    <a:lumMod val="50000"/>
                  </a:schemeClr>
                </a:solidFill>
              </a:rPr>
              <a:t>Diagrammatic assessment of family relationships</a:t>
            </a:r>
            <a:r>
              <a:rPr lang="en-US" sz="1100" dirty="0" smtClean="0">
                <a:solidFill>
                  <a:schemeClr val="accent3">
                    <a:lumMod val="50000"/>
                  </a:schemeClr>
                </a:solidFill>
              </a:rPr>
              <a:t>. </a:t>
            </a:r>
            <a:r>
              <a:rPr lang="en-US" sz="1100" u="sng" dirty="0" smtClean="0">
                <a:solidFill>
                  <a:schemeClr val="accent3">
                    <a:lumMod val="50000"/>
                  </a:schemeClr>
                </a:solidFill>
              </a:rPr>
              <a:t>Families in Society: the Journal of Contemporary Human Services, 76(2)</a:t>
            </a:r>
            <a:r>
              <a:rPr lang="en-US" sz="1100" dirty="0" smtClean="0">
                <a:solidFill>
                  <a:schemeClr val="accent3">
                    <a:lumMod val="50000"/>
                  </a:schemeClr>
                </a:solidFill>
              </a:rPr>
              <a:t>, 111-122</a:t>
            </a:r>
          </a:p>
          <a:p>
            <a:pPr>
              <a:defRPr/>
            </a:pPr>
            <a:endParaRPr lang="en-US" dirty="0"/>
          </a:p>
        </p:txBody>
      </p:sp>
      <p:sp>
        <p:nvSpPr>
          <p:cNvPr id="6" name="Footer Placeholder 2"/>
          <p:cNvSpPr>
            <a:spLocks noGrp="1"/>
          </p:cNvSpPr>
          <p:nvPr>
            <p:ph type="ftr" sz="quarter" idx="11"/>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endParaRPr lang="en-US" sz="800" smtClean="0">
              <a:solidFill>
                <a:schemeClr val="tx1"/>
              </a:solidFill>
              <a:effectLst>
                <a:outerShdw blurRad="38100" dist="38100" dir="2700000" algn="tl">
                  <a:srgbClr val="000000"/>
                </a:outerShdw>
              </a:effectLst>
              <a:ea typeface="ＭＳ Ｐゴシック" charset="-128"/>
              <a:cs typeface="Arial" charset="0"/>
            </a:endParaRPr>
          </a:p>
          <a:p>
            <a:pPr fontAlgn="base">
              <a:spcBef>
                <a:spcPct val="0"/>
              </a:spcBef>
              <a:spcAft>
                <a:spcPct val="0"/>
              </a:spcAft>
              <a:defRPr/>
            </a:pPr>
            <a:endParaRPr lang="en-US" sz="800" dirty="0">
              <a:solidFill>
                <a:schemeClr val="tx1"/>
              </a:solidFill>
              <a:effectLst>
                <a:outerShdw blurRad="38100" dist="38100" dir="2700000" algn="tl">
                  <a:srgbClr val="000000"/>
                </a:outerShdw>
              </a:effectLst>
              <a:ea typeface="ＭＳ Ｐゴシック" charset="-128"/>
              <a:cs typeface="Arial" charset="0"/>
            </a:endParaRPr>
          </a:p>
        </p:txBody>
      </p:sp>
      <p:sp>
        <p:nvSpPr>
          <p:cNvPr id="15364" name="Slide Number Placeholder 3"/>
          <p:cNvSpPr txBox="1">
            <a:spLocks noGrp="1"/>
          </p:cNvSpPr>
          <p:nvPr/>
        </p:nvSpPr>
        <p:spPr bwMode="auto">
          <a:xfrm>
            <a:off x="8129588" y="5734050"/>
            <a:ext cx="609600" cy="520700"/>
          </a:xfrm>
          <a:prstGeom prst="rect">
            <a:avLst/>
          </a:prstGeom>
          <a:noFill/>
          <a:ln>
            <a:miter lim="800000"/>
            <a:headEnd/>
            <a:tailEnd/>
          </a:ln>
        </p:spPr>
        <p:txBody>
          <a:bodyPr anchor="ctr"/>
          <a:lstStyle/>
          <a:p>
            <a:pPr algn="ctr">
              <a:defRPr/>
            </a:pPr>
            <a:fld id="{2D92C6C9-ED52-4A8D-97F4-81BF991717A0}" type="slidenum">
              <a:rPr lang="en-US" sz="1400" b="1">
                <a:solidFill>
                  <a:srgbClr val="FFFFFF"/>
                </a:solidFill>
                <a:latin typeface="+mn-lt"/>
                <a:cs typeface="+mn-cs"/>
              </a:rPr>
              <a:pPr algn="ctr">
                <a:defRPr/>
              </a:pPr>
              <a:t>25</a:t>
            </a:fld>
            <a:endParaRPr lang="en-US" sz="1400" b="1">
              <a:solidFill>
                <a:srgbClr val="FFFFFF"/>
              </a:solidFill>
              <a:latin typeface="+mn-lt"/>
              <a:cs typeface="+mn-cs"/>
            </a:endParaRPr>
          </a:p>
        </p:txBody>
      </p:sp>
      <p:pic>
        <p:nvPicPr>
          <p:cNvPr id="7177" name="Picture 9"/>
          <p:cNvPicPr>
            <a:picLocks noGrp="1" noChangeAspect="1" noChangeArrowheads="1"/>
          </p:cNvPicPr>
          <p:nvPr>
            <p:ph type="pic" idx="1"/>
          </p:nvPr>
        </p:nvPicPr>
        <p:blipFill>
          <a:blip r:embed="rId3"/>
          <a:srcRect l="17" r="17"/>
          <a:stretch>
            <a:fillRect/>
          </a:stretch>
        </p:blipFill>
        <p:spPr>
          <a:xfrm>
            <a:off x="1409351" y="1129633"/>
            <a:ext cx="6300133" cy="4178967"/>
          </a:xfrm>
          <a:ln w="38100" cap="sq">
            <a:solidFill>
              <a:srgbClr val="000000"/>
            </a:solidFill>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314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6635" y="0"/>
            <a:ext cx="8524875" cy="1742813"/>
          </a:xfrm>
        </p:spPr>
        <p:txBody>
          <a:bodyPr anchor="b">
            <a:normAutofit/>
          </a:bodyPr>
          <a:lstStyle/>
          <a:p>
            <a:pPr algn="l" eaLnBrk="1" hangingPunct="1"/>
            <a:r>
              <a:rPr lang="en-US" altLang="en-US" sz="3600" b="1" dirty="0" smtClean="0">
                <a:latin typeface="Arial" panose="020B0604020202020204" pitchFamily="34" charset="0"/>
                <a:cs typeface="Arial" panose="020B0604020202020204" pitchFamily="34" charset="0"/>
              </a:rPr>
              <a:t>Why use an Ecomap to elicit context?</a:t>
            </a:r>
          </a:p>
        </p:txBody>
      </p:sp>
      <p:sp>
        <p:nvSpPr>
          <p:cNvPr id="3" name="Content Placeholder 2"/>
          <p:cNvSpPr>
            <a:spLocks noGrp="1"/>
          </p:cNvSpPr>
          <p:nvPr>
            <p:ph sz="half" idx="1"/>
          </p:nvPr>
        </p:nvSpPr>
        <p:spPr>
          <a:xfrm>
            <a:off x="3447875" y="1879135"/>
            <a:ext cx="5467526" cy="4700734"/>
          </a:xfrm>
        </p:spPr>
        <p:txBody>
          <a:bodyPr>
            <a:normAutofit/>
          </a:bodyPr>
          <a:lstStyle/>
          <a:p>
            <a:pPr marL="273050" indent="-273050" eaLnBrk="1" hangingPunct="1">
              <a:defRPr/>
            </a:pPr>
            <a:r>
              <a:rPr lang="en-US" dirty="0" smtClean="0">
                <a:latin typeface="Arial" panose="020B0604020202020204" pitchFamily="34" charset="0"/>
                <a:cs typeface="Arial" panose="020B0604020202020204" pitchFamily="34" charset="0"/>
              </a:rPr>
              <a:t>Provides structure for discovering patient’s context</a:t>
            </a:r>
          </a:p>
          <a:p>
            <a:pPr marL="273050" indent="-273050" eaLnBrk="1" hangingPunct="1">
              <a:defRPr/>
            </a:pPr>
            <a:r>
              <a:rPr lang="en-US" dirty="0" smtClean="0">
                <a:latin typeface="Arial" panose="020B0604020202020204" pitchFamily="34" charset="0"/>
                <a:cs typeface="Arial" panose="020B0604020202020204" pitchFamily="34" charset="0"/>
              </a:rPr>
              <a:t>Gives window to person’s environment; goes beyond family</a:t>
            </a:r>
          </a:p>
          <a:p>
            <a:pPr marL="273050" indent="-273050" eaLnBrk="1" hangingPunct="1">
              <a:defRP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ocial determinants of health, ACEs, protective factors</a:t>
            </a:r>
          </a:p>
          <a:p>
            <a:pPr marL="273050" indent="-273050" eaLnBrk="1" hangingPunct="1">
              <a:defRPr/>
            </a:pPr>
            <a:r>
              <a:rPr lang="en-US" dirty="0" smtClean="0">
                <a:latin typeface="Arial" panose="020B0604020202020204" pitchFamily="34" charset="0"/>
                <a:cs typeface="Arial" panose="020B0604020202020204" pitchFamily="34" charset="0"/>
              </a:rPr>
              <a:t>Efficient, easy to read</a:t>
            </a:r>
          </a:p>
          <a:p>
            <a:pPr marL="273050" indent="-273050" eaLnBrk="1" hangingPunct="1">
              <a:defRPr/>
            </a:pPr>
            <a:r>
              <a:rPr lang="en-US" dirty="0" smtClean="0">
                <a:latin typeface="Arial" panose="020B0604020202020204" pitchFamily="34" charset="0"/>
                <a:cs typeface="Arial" panose="020B0604020202020204" pitchFamily="34" charset="0"/>
              </a:rPr>
              <a:t>Strengthens provider-patient relationship</a:t>
            </a:r>
          </a:p>
        </p:txBody>
      </p:sp>
      <p:pic>
        <p:nvPicPr>
          <p:cNvPr id="9220"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0526" y="2197914"/>
            <a:ext cx="2893556" cy="3897443"/>
          </a:xfrm>
          <a:ln w="88900" cap="sq" cmpd="thickThin">
            <a:solidFill>
              <a:srgbClr val="000000"/>
            </a:solidFill>
            <a:miter lim="800000"/>
          </a:ln>
          <a:effectLst>
            <a:innerShdw blurRad="76200">
              <a:srgbClr val="000000"/>
            </a:innerShdw>
          </a:effectLst>
        </p:spPr>
      </p:pic>
      <p:sp>
        <p:nvSpPr>
          <p:cNvPr id="8197" name="Slide Number Placeholder 3"/>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fld id="{6640CCA0-59A5-4FB9-A417-3EC231756C9F}" type="slidenum">
              <a:rPr lang="en-US" altLang="en-US" sz="1400" b="1">
                <a:solidFill>
                  <a:srgbClr val="FFFFFF"/>
                </a:solidFill>
                <a:latin typeface="Century Schoolbook" pitchFamily="18" charset="0"/>
              </a:rPr>
              <a:pPr algn="ctr" eaLnBrk="1" hangingPunct="1">
                <a:spcBef>
                  <a:spcPct val="0"/>
                </a:spcBef>
                <a:buFontTx/>
                <a:buNone/>
              </a:pPr>
              <a:t>26</a:t>
            </a:fld>
            <a:endParaRPr lang="en-US" altLang="en-US" sz="1400" b="1">
              <a:solidFill>
                <a:srgbClr val="FFFFFF"/>
              </a:solidFill>
              <a:latin typeface="Century Schoolbook" pitchFamily="18" charset="0"/>
            </a:endParaRPr>
          </a:p>
        </p:txBody>
      </p:sp>
    </p:spTree>
    <p:extLst>
      <p:ext uri="{BB962C8B-B14F-4D97-AF65-F5344CB8AC3E}">
        <p14:creationId xmlns:p14="http://schemas.microsoft.com/office/powerpoint/2010/main" val="3962963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03302" y="628922"/>
            <a:ext cx="8281988" cy="1020762"/>
          </a:xfrm>
        </p:spPr>
        <p:txBody>
          <a:bodyPr anchor="b">
            <a:normAutofit/>
          </a:bodyPr>
          <a:lstStyle/>
          <a:p>
            <a:pPr eaLnBrk="1" hangingPunct="1"/>
            <a:r>
              <a:rPr lang="en-US" altLang="en-US" b="1" dirty="0" smtClean="0">
                <a:latin typeface="Arial" panose="020B0604020202020204" pitchFamily="34" charset="0"/>
                <a:cs typeface="Arial" panose="020B0604020202020204" pitchFamily="34" charset="0"/>
              </a:rPr>
              <a:t>Ecomap Domains</a:t>
            </a:r>
          </a:p>
        </p:txBody>
      </p:sp>
      <p:sp>
        <p:nvSpPr>
          <p:cNvPr id="9219" name="Content Placeholder 2"/>
          <p:cNvSpPr>
            <a:spLocks noGrp="1"/>
          </p:cNvSpPr>
          <p:nvPr>
            <p:ph sz="quarter" idx="4294967295"/>
          </p:nvPr>
        </p:nvSpPr>
        <p:spPr>
          <a:xfrm>
            <a:off x="449436" y="1725184"/>
            <a:ext cx="8231187" cy="4381456"/>
          </a:xfrm>
          <a:ln w="57150">
            <a:solidFill>
              <a:srgbClr val="005C46"/>
            </a:solidFill>
            <a:miter lim="800000"/>
            <a:headEnd/>
            <a:tailEnd/>
          </a:ln>
        </p:spPr>
        <p:txBody>
          <a:bodyPr/>
          <a:lstStyle/>
          <a:p>
            <a:pPr marL="273050" indent="-273050" eaLnBrk="1" hangingPunct="1">
              <a:buFont typeface="Wingdings" pitchFamily="2" charset="2"/>
              <a:buNone/>
            </a:pPr>
            <a:r>
              <a:rPr lang="en-US" altLang="en-US" dirty="0" smtClean="0">
                <a:latin typeface="Arial" panose="020B0604020202020204" pitchFamily="34" charset="0"/>
                <a:cs typeface="Arial" panose="020B0604020202020204" pitchFamily="34" charset="0"/>
              </a:rPr>
              <a:t>  	     Significant Relationships  </a:t>
            </a:r>
          </a:p>
          <a:p>
            <a:pPr marL="273050" indent="-273050" eaLnBrk="1" hangingPunct="1">
              <a:buFont typeface="Wingdings" pitchFamily="2" charset="2"/>
              <a:buNone/>
            </a:pPr>
            <a:r>
              <a:rPr lang="en-US" altLang="en-US" dirty="0" smtClean="0">
                <a:latin typeface="Arial" panose="020B0604020202020204" pitchFamily="34" charset="0"/>
                <a:cs typeface="Arial" panose="020B0604020202020204" pitchFamily="34" charset="0"/>
              </a:rPr>
              <a:t> 		   Neighborhood</a:t>
            </a:r>
          </a:p>
          <a:p>
            <a:pPr marL="273050" indent="-273050" eaLnBrk="1" hangingPunct="1">
              <a:buFont typeface="Wingdings" pitchFamily="2" charset="2"/>
              <a:buNone/>
            </a:pPr>
            <a:r>
              <a:rPr lang="en-US" altLang="en-US" dirty="0" smtClean="0">
                <a:latin typeface="Arial" panose="020B0604020202020204" pitchFamily="34" charset="0"/>
                <a:cs typeface="Arial" panose="020B0604020202020204" pitchFamily="34" charset="0"/>
              </a:rPr>
              <a:t>		   Social Groups</a:t>
            </a:r>
          </a:p>
          <a:p>
            <a:pPr marL="273050" indent="-273050" eaLnBrk="1" hangingPunct="1">
              <a:buFont typeface="Wingdings" pitchFamily="2" charset="2"/>
              <a:buNone/>
            </a:pPr>
            <a:r>
              <a:rPr lang="en-US" altLang="en-US" dirty="0" smtClean="0">
                <a:latin typeface="Arial" panose="020B0604020202020204" pitchFamily="34" charset="0"/>
                <a:cs typeface="Arial" panose="020B0604020202020204" pitchFamily="34" charset="0"/>
              </a:rPr>
              <a:t>		   Employment</a:t>
            </a:r>
          </a:p>
          <a:p>
            <a:pPr marL="273050" indent="-273050" eaLnBrk="1" hangingPunct="1">
              <a:buFont typeface="Wingdings" pitchFamily="2" charset="2"/>
              <a:buNone/>
            </a:pPr>
            <a:r>
              <a:rPr lang="en-US" altLang="en-US" dirty="0" smtClean="0">
                <a:latin typeface="Arial" panose="020B0604020202020204" pitchFamily="34" charset="0"/>
                <a:cs typeface="Arial" panose="020B0604020202020204" pitchFamily="34" charset="0"/>
              </a:rPr>
              <a:t>		   Education</a:t>
            </a:r>
          </a:p>
          <a:p>
            <a:pPr marL="273050" indent="-273050" eaLnBrk="1" hangingPunct="1">
              <a:buFont typeface="Wingdings" pitchFamily="2" charset="2"/>
              <a:buNone/>
            </a:pPr>
            <a:r>
              <a:rPr lang="en-US" altLang="en-US" dirty="0" smtClean="0">
                <a:latin typeface="Arial" panose="020B0604020202020204" pitchFamily="34" charset="0"/>
                <a:cs typeface="Arial" panose="020B0604020202020204" pitchFamily="34" charset="0"/>
              </a:rPr>
              <a:t>		   Community Services</a:t>
            </a:r>
          </a:p>
          <a:p>
            <a:pPr marL="273050" indent="-273050" eaLnBrk="1" hangingPunct="1">
              <a:buFont typeface="Wingdings" pitchFamily="2" charset="2"/>
              <a:buNone/>
            </a:pPr>
            <a:r>
              <a:rPr lang="en-US" altLang="en-US" dirty="0" smtClean="0">
                <a:latin typeface="Arial" panose="020B0604020202020204" pitchFamily="34" charset="0"/>
                <a:cs typeface="Arial" panose="020B0604020202020204" pitchFamily="34" charset="0"/>
              </a:rPr>
              <a:t>		   Other</a:t>
            </a:r>
          </a:p>
          <a:p>
            <a:pPr marL="273050" indent="-273050" eaLnBrk="1" hangingPunct="1"/>
            <a:endParaRPr lang="en-US" altLang="en-US" dirty="0" smtClean="0"/>
          </a:p>
          <a:p>
            <a:pPr marL="273050" indent="-273050" eaLnBrk="1" hangingPunct="1"/>
            <a:endParaRPr lang="en-US" altLang="en-US" dirty="0" smtClean="0"/>
          </a:p>
        </p:txBody>
      </p:sp>
      <p:sp>
        <p:nvSpPr>
          <p:cNvPr id="16388" name="Slide Number Placeholder 3"/>
          <p:cNvSpPr txBox="1">
            <a:spLocks noGrp="1"/>
          </p:cNvSpPr>
          <p:nvPr/>
        </p:nvSpPr>
        <p:spPr bwMode="auto">
          <a:xfrm>
            <a:off x="8129588" y="5734050"/>
            <a:ext cx="609600" cy="520700"/>
          </a:xfrm>
          <a:prstGeom prst="rect">
            <a:avLst/>
          </a:prstGeom>
          <a:noFill/>
          <a:ln>
            <a:miter lim="800000"/>
            <a:headEnd/>
            <a:tailEnd/>
          </a:ln>
        </p:spPr>
        <p:txBody>
          <a:bodyPr anchor="ctr"/>
          <a:lstStyle/>
          <a:p>
            <a:pPr algn="ctr">
              <a:defRPr/>
            </a:pPr>
            <a:fld id="{C4149E76-9C88-4710-9820-6546696A834C}" type="slidenum">
              <a:rPr lang="en-US" sz="1400" b="1">
                <a:solidFill>
                  <a:srgbClr val="FFFFFF"/>
                </a:solidFill>
                <a:latin typeface="+mn-lt"/>
                <a:cs typeface="+mn-cs"/>
              </a:rPr>
              <a:pPr algn="ctr">
                <a:defRPr/>
              </a:pPr>
              <a:t>27</a:t>
            </a:fld>
            <a:endParaRPr lang="en-US" sz="1400" b="1">
              <a:solidFill>
                <a:srgbClr val="FFFFFF"/>
              </a:solidFill>
              <a:latin typeface="+mn-lt"/>
              <a:cs typeface="+mn-cs"/>
            </a:endParaRPr>
          </a:p>
        </p:txBody>
      </p:sp>
      <p:sp>
        <p:nvSpPr>
          <p:cNvPr id="9221" name="Rectangle 6"/>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9222" name="Object 5" descr="family1.gif - 2.4 K"/>
          <p:cNvGraphicFramePr>
            <a:graphicFrameLocks noChangeAspect="1"/>
          </p:cNvGraphicFramePr>
          <p:nvPr>
            <p:extLst>
              <p:ext uri="{D42A27DB-BD31-4B8C-83A1-F6EECF244321}">
                <p14:modId xmlns:p14="http://schemas.microsoft.com/office/powerpoint/2010/main" val="3793425343"/>
              </p:ext>
            </p:extLst>
          </p:nvPr>
        </p:nvGraphicFramePr>
        <p:xfrm>
          <a:off x="585393" y="1804741"/>
          <a:ext cx="617537" cy="381000"/>
        </p:xfrm>
        <a:graphic>
          <a:graphicData uri="http://schemas.openxmlformats.org/presentationml/2006/ole">
            <mc:AlternateContent xmlns:mc="http://schemas.openxmlformats.org/markup-compatibility/2006">
              <mc:Choice xmlns:v="urn:schemas-microsoft-com:vml" Requires="v">
                <p:oleObj spid="_x0000_s2100" name="Picture" r:id="rId4" imgW="496080" imgH="381600" progId="Word.Picture.8">
                  <p:embed/>
                </p:oleObj>
              </mc:Choice>
              <mc:Fallback>
                <p:oleObj name="Picture" r:id="rId4" imgW="496080" imgH="381600" progId="Word.Picture.8">
                  <p:embed/>
                  <p:pic>
                    <p:nvPicPr>
                      <p:cNvPr id="0" name=""/>
                      <p:cNvPicPr>
                        <a:picLocks noChangeAspect="1" noChangeArrowheads="1"/>
                      </p:cNvPicPr>
                      <p:nvPr/>
                    </p:nvPicPr>
                    <p:blipFill>
                      <a:blip r:embed="rId5"/>
                      <a:srcRect/>
                      <a:stretch>
                        <a:fillRect/>
                      </a:stretch>
                    </p:blipFill>
                    <p:spPr bwMode="auto">
                      <a:xfrm>
                        <a:off x="585393" y="1804741"/>
                        <a:ext cx="6175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3" name="Picture 7" descr="33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29" y="2271014"/>
            <a:ext cx="708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baseball1.gif - 2.8 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393" y="2906261"/>
            <a:ext cx="3095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cross3.gif - 2.3 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993" y="2872924"/>
            <a:ext cx="42068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school7.gif - 3.7 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193" y="4039737"/>
            <a:ext cx="7191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http://z.about.com/d/webclipart/1/0/B/M/build1.gif - 2.4 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393" y="3430137"/>
            <a:ext cx="7191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Stuf_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394" y="4743455"/>
            <a:ext cx="628650" cy="40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3"/>
          <p:cNvSpPr>
            <a:spLocks noChangeArrowheads="1"/>
          </p:cNvSpPr>
          <p:nvPr/>
        </p:nvSpPr>
        <p:spPr bwMode="auto">
          <a:xfrm>
            <a:off x="509193" y="5255762"/>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400" b="1" dirty="0"/>
              <a:t>$   Rx</a:t>
            </a:r>
            <a:endParaRPr lang="en-US" altLang="en-US" sz="1400" dirty="0"/>
          </a:p>
        </p:txBody>
      </p:sp>
      <p:pic>
        <p:nvPicPr>
          <p:cNvPr id="9230" name="Picture 13" descr="j04331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918" y="5517700"/>
            <a:ext cx="619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0851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p:cNvSpPr>
            <a:spLocks noChangeArrowheads="1"/>
          </p:cNvSpPr>
          <p:nvPr/>
        </p:nvSpPr>
        <p:spPr bwMode="auto">
          <a:xfrm>
            <a:off x="5673675" y="3870026"/>
            <a:ext cx="1579309" cy="917925"/>
          </a:xfrm>
          <a:prstGeom prst="ellipse">
            <a:avLst/>
          </a:prstGeom>
          <a:solidFill>
            <a:srgbClr val="005C46"/>
          </a:solidFill>
          <a:ln w="9525">
            <a:solidFill>
              <a:schemeClr val="accent2"/>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fontAlgn="auto">
              <a:spcBef>
                <a:spcPts val="0"/>
              </a:spcBef>
              <a:spcAft>
                <a:spcPts val="0"/>
              </a:spcAft>
              <a:defRPr/>
            </a:pPr>
            <a:r>
              <a:rPr lang="en-US" dirty="0">
                <a:solidFill>
                  <a:schemeClr val="bg2"/>
                </a:solidFill>
                <a:latin typeface="+mn-lt"/>
                <a:cs typeface="+mn-cs"/>
              </a:rPr>
              <a:t>Neighborhood</a:t>
            </a:r>
          </a:p>
        </p:txBody>
      </p:sp>
      <p:sp>
        <p:nvSpPr>
          <p:cNvPr id="115715" name="Oval 3"/>
          <p:cNvSpPr>
            <a:spLocks noChangeArrowheads="1"/>
          </p:cNvSpPr>
          <p:nvPr/>
        </p:nvSpPr>
        <p:spPr bwMode="auto">
          <a:xfrm>
            <a:off x="2074285" y="3847639"/>
            <a:ext cx="1547725" cy="940312"/>
          </a:xfrm>
          <a:prstGeom prst="ellipse">
            <a:avLst/>
          </a:prstGeom>
          <a:solidFill>
            <a:srgbClr val="005C46"/>
          </a:solidFill>
          <a:ln w="9525">
            <a:solidFill>
              <a:schemeClr val="accent2"/>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fontAlgn="auto">
              <a:spcBef>
                <a:spcPts val="0"/>
              </a:spcBef>
              <a:spcAft>
                <a:spcPts val="0"/>
              </a:spcAft>
              <a:defRPr/>
            </a:pPr>
            <a:r>
              <a:rPr lang="en-US" dirty="0">
                <a:solidFill>
                  <a:schemeClr val="bg2"/>
                </a:solidFill>
                <a:latin typeface="+mn-lt"/>
                <a:cs typeface="+mn-cs"/>
              </a:rPr>
              <a:t>Employment</a:t>
            </a:r>
          </a:p>
        </p:txBody>
      </p:sp>
      <p:sp>
        <p:nvSpPr>
          <p:cNvPr id="115716" name="Oval 4"/>
          <p:cNvSpPr>
            <a:spLocks noChangeArrowheads="1"/>
          </p:cNvSpPr>
          <p:nvPr/>
        </p:nvSpPr>
        <p:spPr bwMode="auto">
          <a:xfrm>
            <a:off x="6224325" y="2716089"/>
            <a:ext cx="1500342" cy="888071"/>
          </a:xfrm>
          <a:prstGeom prst="ellipse">
            <a:avLst/>
          </a:prstGeom>
          <a:solidFill>
            <a:srgbClr val="005C46"/>
          </a:solidFill>
          <a:ln w="9525">
            <a:solidFill>
              <a:schemeClr val="accent2"/>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fontAlgn="auto">
              <a:spcBef>
                <a:spcPts val="0"/>
              </a:spcBef>
              <a:spcAft>
                <a:spcPts val="0"/>
              </a:spcAft>
              <a:defRPr/>
            </a:pPr>
            <a:r>
              <a:rPr lang="en-US" dirty="0">
                <a:solidFill>
                  <a:schemeClr val="bg2"/>
                </a:solidFill>
                <a:latin typeface="+mn-lt"/>
                <a:cs typeface="+mn-cs"/>
              </a:rPr>
              <a:t>Education</a:t>
            </a:r>
          </a:p>
        </p:txBody>
      </p:sp>
      <p:sp>
        <p:nvSpPr>
          <p:cNvPr id="115717" name="Oval 5"/>
          <p:cNvSpPr>
            <a:spLocks noChangeArrowheads="1"/>
          </p:cNvSpPr>
          <p:nvPr/>
        </p:nvSpPr>
        <p:spPr bwMode="auto">
          <a:xfrm>
            <a:off x="3884102" y="4328988"/>
            <a:ext cx="1603000" cy="992551"/>
          </a:xfrm>
          <a:prstGeom prst="ellipse">
            <a:avLst/>
          </a:prstGeom>
          <a:solidFill>
            <a:srgbClr val="005C46"/>
          </a:solidFill>
          <a:ln w="9525">
            <a:solidFill>
              <a:schemeClr val="accent2"/>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fontAlgn="auto">
              <a:spcBef>
                <a:spcPts val="0"/>
              </a:spcBef>
              <a:spcAft>
                <a:spcPts val="0"/>
              </a:spcAft>
              <a:defRPr/>
            </a:pPr>
            <a:r>
              <a:rPr lang="en-US" dirty="0">
                <a:solidFill>
                  <a:schemeClr val="bg2"/>
                </a:solidFill>
                <a:latin typeface="+mn-lt"/>
                <a:cs typeface="+mn-cs"/>
              </a:rPr>
              <a:t>Significant </a:t>
            </a:r>
          </a:p>
          <a:p>
            <a:pPr algn="ctr" fontAlgn="auto">
              <a:spcBef>
                <a:spcPts val="0"/>
              </a:spcBef>
              <a:spcAft>
                <a:spcPts val="0"/>
              </a:spcAft>
              <a:defRPr/>
            </a:pPr>
            <a:r>
              <a:rPr lang="en-US" dirty="0">
                <a:solidFill>
                  <a:schemeClr val="bg2"/>
                </a:solidFill>
                <a:latin typeface="+mn-lt"/>
                <a:cs typeface="+mn-cs"/>
              </a:rPr>
              <a:t>Relationships</a:t>
            </a:r>
          </a:p>
        </p:txBody>
      </p:sp>
      <p:sp>
        <p:nvSpPr>
          <p:cNvPr id="115718" name="Oval 6"/>
          <p:cNvSpPr>
            <a:spLocks noChangeArrowheads="1"/>
          </p:cNvSpPr>
          <p:nvPr/>
        </p:nvSpPr>
        <p:spPr bwMode="auto">
          <a:xfrm flipH="1">
            <a:off x="2583807" y="1642693"/>
            <a:ext cx="1426130" cy="940311"/>
          </a:xfrm>
          <a:prstGeom prst="ellipse">
            <a:avLst/>
          </a:prstGeom>
          <a:solidFill>
            <a:srgbClr val="005C46"/>
          </a:solidFill>
          <a:ln w="9525">
            <a:solidFill>
              <a:schemeClr val="accent2"/>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fontAlgn="auto">
              <a:spcBef>
                <a:spcPts val="0"/>
              </a:spcBef>
              <a:spcAft>
                <a:spcPts val="0"/>
              </a:spcAft>
              <a:defRPr/>
            </a:pPr>
            <a:r>
              <a:rPr lang="en-US" dirty="0">
                <a:solidFill>
                  <a:schemeClr val="bg2"/>
                </a:solidFill>
                <a:latin typeface="+mn-lt"/>
                <a:cs typeface="+mn-cs"/>
              </a:rPr>
              <a:t>Social</a:t>
            </a:r>
            <a:r>
              <a:rPr lang="en-US" dirty="0">
                <a:latin typeface="+mn-lt"/>
                <a:cs typeface="+mn-cs"/>
              </a:rPr>
              <a:t> </a:t>
            </a:r>
          </a:p>
          <a:p>
            <a:pPr algn="ctr" fontAlgn="auto">
              <a:spcBef>
                <a:spcPts val="0"/>
              </a:spcBef>
              <a:spcAft>
                <a:spcPts val="0"/>
              </a:spcAft>
              <a:defRPr/>
            </a:pPr>
            <a:r>
              <a:rPr lang="en-US" dirty="0">
                <a:solidFill>
                  <a:schemeClr val="bg2"/>
                </a:solidFill>
                <a:latin typeface="+mn-lt"/>
                <a:cs typeface="+mn-cs"/>
              </a:rPr>
              <a:t>Groups</a:t>
            </a:r>
          </a:p>
        </p:txBody>
      </p:sp>
      <p:sp>
        <p:nvSpPr>
          <p:cNvPr id="115719" name="Oval 7"/>
          <p:cNvSpPr>
            <a:spLocks noChangeArrowheads="1"/>
          </p:cNvSpPr>
          <p:nvPr/>
        </p:nvSpPr>
        <p:spPr bwMode="auto">
          <a:xfrm>
            <a:off x="1112444" y="2663848"/>
            <a:ext cx="1579310" cy="940312"/>
          </a:xfrm>
          <a:prstGeom prst="ellipse">
            <a:avLst/>
          </a:prstGeom>
          <a:solidFill>
            <a:srgbClr val="005C46"/>
          </a:solidFill>
          <a:ln w="9525">
            <a:solidFill>
              <a:schemeClr val="accent2"/>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fontAlgn="auto">
              <a:spcBef>
                <a:spcPts val="0"/>
              </a:spcBef>
              <a:spcAft>
                <a:spcPts val="0"/>
              </a:spcAft>
              <a:defRPr/>
            </a:pPr>
            <a:r>
              <a:rPr lang="en-US" dirty="0">
                <a:solidFill>
                  <a:schemeClr val="bg2"/>
                </a:solidFill>
                <a:latin typeface="+mn-lt"/>
                <a:cs typeface="+mn-cs"/>
              </a:rPr>
              <a:t>Community</a:t>
            </a:r>
            <a:r>
              <a:rPr lang="en-US" dirty="0">
                <a:latin typeface="+mn-lt"/>
                <a:cs typeface="+mn-cs"/>
              </a:rPr>
              <a:t> </a:t>
            </a:r>
          </a:p>
          <a:p>
            <a:pPr algn="ctr" fontAlgn="auto">
              <a:spcBef>
                <a:spcPts val="0"/>
              </a:spcBef>
              <a:spcAft>
                <a:spcPts val="0"/>
              </a:spcAft>
              <a:defRPr/>
            </a:pPr>
            <a:r>
              <a:rPr lang="en-US" dirty="0">
                <a:solidFill>
                  <a:schemeClr val="bg2"/>
                </a:solidFill>
                <a:latin typeface="+mn-lt"/>
                <a:cs typeface="+mn-cs"/>
              </a:rPr>
              <a:t>Services</a:t>
            </a:r>
          </a:p>
        </p:txBody>
      </p:sp>
      <p:sp>
        <p:nvSpPr>
          <p:cNvPr id="11" name="Oval 10"/>
          <p:cNvSpPr/>
          <p:nvPr/>
        </p:nvSpPr>
        <p:spPr>
          <a:xfrm>
            <a:off x="3782316" y="2716089"/>
            <a:ext cx="1614739" cy="1072149"/>
          </a:xfrm>
          <a:prstGeom prst="ellipse">
            <a:avLst/>
          </a:prstGeom>
          <a:solidFill>
            <a:srgbClr val="7DC20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Patient</a:t>
            </a:r>
          </a:p>
        </p:txBody>
      </p:sp>
      <p:sp>
        <p:nvSpPr>
          <p:cNvPr id="13" name="Oval 6"/>
          <p:cNvSpPr>
            <a:spLocks noChangeArrowheads="1"/>
          </p:cNvSpPr>
          <p:nvPr/>
        </p:nvSpPr>
        <p:spPr bwMode="auto">
          <a:xfrm flipH="1">
            <a:off x="4812428" y="1668814"/>
            <a:ext cx="1500344" cy="888071"/>
          </a:xfrm>
          <a:prstGeom prst="ellipse">
            <a:avLst/>
          </a:prstGeom>
          <a:solidFill>
            <a:srgbClr val="005C46"/>
          </a:solidFill>
          <a:ln w="9525">
            <a:solidFill>
              <a:schemeClr val="accent2"/>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dirty="0">
                <a:latin typeface="+mn-lt"/>
                <a:cs typeface="+mn-cs"/>
              </a:rPr>
              <a:t> </a:t>
            </a:r>
          </a:p>
          <a:p>
            <a:pPr algn="ctr" fontAlgn="auto">
              <a:spcBef>
                <a:spcPts val="0"/>
              </a:spcBef>
              <a:spcAft>
                <a:spcPts val="0"/>
              </a:spcAft>
              <a:defRPr/>
            </a:pPr>
            <a:r>
              <a:rPr lang="en-US" dirty="0">
                <a:solidFill>
                  <a:schemeClr val="bg2"/>
                </a:solidFill>
                <a:latin typeface="+mn-lt"/>
                <a:cs typeface="+mn-cs"/>
              </a:rPr>
              <a:t>Other</a:t>
            </a:r>
          </a:p>
          <a:p>
            <a:pPr algn="ctr" fontAlgn="auto">
              <a:spcBef>
                <a:spcPts val="0"/>
              </a:spcBef>
              <a:spcAft>
                <a:spcPts val="0"/>
              </a:spcAft>
              <a:defRPr/>
            </a:pPr>
            <a:endParaRPr lang="en-US" sz="2400" dirty="0">
              <a:solidFill>
                <a:schemeClr val="bg2"/>
              </a:solidFill>
              <a:latin typeface="+mn-lt"/>
              <a:cs typeface="+mn-cs"/>
            </a:endParaRPr>
          </a:p>
        </p:txBody>
      </p:sp>
      <p:sp>
        <p:nvSpPr>
          <p:cNvPr id="18461" name="Slide Number Placeholder 13"/>
          <p:cNvSpPr txBox="1">
            <a:spLocks noGrp="1"/>
          </p:cNvSpPr>
          <p:nvPr/>
        </p:nvSpPr>
        <p:spPr bwMode="auto">
          <a:xfrm>
            <a:off x="8153400" y="5715000"/>
            <a:ext cx="609600" cy="520700"/>
          </a:xfrm>
          <a:prstGeom prst="rect">
            <a:avLst/>
          </a:prstGeom>
          <a:noFill/>
          <a:ln>
            <a:miter lim="800000"/>
            <a:headEnd/>
            <a:tailEnd/>
          </a:ln>
        </p:spPr>
        <p:txBody>
          <a:bodyPr anchor="ctr"/>
          <a:lstStyle/>
          <a:p>
            <a:pPr algn="ctr">
              <a:defRPr/>
            </a:pPr>
            <a:fld id="{169C6DD0-0F45-4070-AD0D-469EB206F73E}" type="slidenum">
              <a:rPr lang="en-US" sz="1400" b="1">
                <a:solidFill>
                  <a:srgbClr val="FFFFFF"/>
                </a:solidFill>
                <a:latin typeface="+mn-lt"/>
                <a:cs typeface="+mn-cs"/>
              </a:rPr>
              <a:pPr algn="ctr">
                <a:defRPr/>
              </a:pPr>
              <a:t>28</a:t>
            </a:fld>
            <a:endParaRPr lang="en-US" sz="1400" b="1">
              <a:solidFill>
                <a:srgbClr val="FFFFFF"/>
              </a:solidFill>
              <a:latin typeface="+mn-lt"/>
              <a:cs typeface="+mn-cs"/>
            </a:endParaRPr>
          </a:p>
        </p:txBody>
      </p:sp>
      <p:sp>
        <p:nvSpPr>
          <p:cNvPr id="10267" name="TextBox 19"/>
          <p:cNvSpPr txBox="1">
            <a:spLocks noChangeArrowheads="1"/>
          </p:cNvSpPr>
          <p:nvPr/>
        </p:nvSpPr>
        <p:spPr bwMode="auto">
          <a:xfrm>
            <a:off x="4252913" y="5562600"/>
            <a:ext cx="4724400" cy="1200150"/>
          </a:xfrm>
          <a:prstGeom prst="rect">
            <a:avLst/>
          </a:prstGeom>
          <a:gradFill rotWithShape="1">
            <a:gsLst>
              <a:gs pos="0">
                <a:srgbClr val="9AB6A8"/>
              </a:gs>
              <a:gs pos="50000">
                <a:srgbClr val="C3D1CA"/>
              </a:gs>
              <a:gs pos="100000">
                <a:srgbClr val="E2E8E5"/>
              </a:gs>
            </a:gsLst>
            <a:lin ang="16200000" scaled="1"/>
          </a:gradFill>
          <a:ln w="9525">
            <a:solidFill>
              <a:srgbClr val="000000"/>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200" b="1" dirty="0">
                <a:cs typeface="Times New Roman" pitchFamily="18" charset="0"/>
              </a:rPr>
              <a:t>______          _______          - - - - - - -             /\/\/\/\/\/\/\/\/\/\</a:t>
            </a:r>
          </a:p>
          <a:p>
            <a:pPr>
              <a:spcBef>
                <a:spcPct val="0"/>
              </a:spcBef>
              <a:buFontTx/>
              <a:buNone/>
            </a:pPr>
            <a:r>
              <a:rPr lang="en-US" altLang="en-US" sz="1200" b="1" dirty="0">
                <a:cs typeface="Times New Roman" pitchFamily="18" charset="0"/>
              </a:rPr>
              <a:t>                      _______</a:t>
            </a:r>
          </a:p>
          <a:p>
            <a:pPr>
              <a:spcBef>
                <a:spcPct val="0"/>
              </a:spcBef>
              <a:buFontTx/>
              <a:buNone/>
            </a:pPr>
            <a:r>
              <a:rPr lang="en-US" altLang="en-US" sz="1200" b="1" dirty="0">
                <a:cs typeface="Times New Roman" pitchFamily="18" charset="0"/>
              </a:rPr>
              <a:t>Connected       Strong             Weak              Stressed/Conflict</a:t>
            </a:r>
            <a:endParaRPr lang="en-US" altLang="en-US" sz="1200" b="1" dirty="0"/>
          </a:p>
          <a:p>
            <a:pPr>
              <a:spcBef>
                <a:spcPct val="0"/>
              </a:spcBef>
              <a:buFontTx/>
              <a:buNone/>
            </a:pPr>
            <a:r>
              <a:rPr lang="en-US" altLang="en-US" sz="1200" b="1" dirty="0"/>
              <a:t>    </a:t>
            </a:r>
          </a:p>
          <a:p>
            <a:pPr>
              <a:spcBef>
                <a:spcPct val="0"/>
              </a:spcBef>
              <a:buFontTx/>
              <a:buNone/>
            </a:pPr>
            <a:endParaRPr lang="en-US" altLang="en-US" sz="1200" b="1" dirty="0"/>
          </a:p>
          <a:p>
            <a:pPr>
              <a:spcBef>
                <a:spcPct val="0"/>
              </a:spcBef>
              <a:buFontTx/>
              <a:buNone/>
            </a:pPr>
            <a:r>
              <a:rPr lang="en-US" altLang="en-US" sz="1200" b="1" dirty="0"/>
              <a:t> Arrows should aim in the direction of the flow of energy</a:t>
            </a:r>
            <a:endParaRPr lang="en-US" altLang="en-US" sz="1200" b="1" dirty="0">
              <a:latin typeface="Century Schoolbook" pitchFamily="18" charset="0"/>
            </a:endParaRPr>
          </a:p>
        </p:txBody>
      </p:sp>
      <p:cxnSp>
        <p:nvCxnSpPr>
          <p:cNvPr id="14" name="Straight Arrow Connector 13"/>
          <p:cNvCxnSpPr/>
          <p:nvPr/>
        </p:nvCxnSpPr>
        <p:spPr>
          <a:xfrm>
            <a:off x="4648200" y="6324600"/>
            <a:ext cx="914400"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rot="10800000">
            <a:off x="6934200" y="6324600"/>
            <a:ext cx="914400"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131985" y="865464"/>
            <a:ext cx="8915400" cy="707886"/>
          </a:xfrm>
          <a:prstGeom prst="rect">
            <a:avLst/>
          </a:prstGeom>
        </p:spPr>
        <p:txBody>
          <a:bodyPr>
            <a:spAutoFit/>
          </a:bodyPr>
          <a:lstStyle/>
          <a:p>
            <a:pPr algn="ctr">
              <a:defRPr/>
            </a:pPr>
            <a:r>
              <a:rPr lang="en-US" sz="4000" b="1" kern="0" dirty="0" err="1">
                <a:latin typeface="Arial" panose="020B0604020202020204" pitchFamily="34" charset="0"/>
                <a:cs typeface="Arial" panose="020B0604020202020204" pitchFamily="34" charset="0"/>
              </a:rPr>
              <a:t>Ecomap</a:t>
            </a:r>
            <a:r>
              <a:rPr lang="en-US" sz="4000" b="1" kern="0" dirty="0">
                <a:latin typeface="Arial" panose="020B0604020202020204" pitchFamily="34" charset="0"/>
                <a:cs typeface="Arial" panose="020B0604020202020204" pitchFamily="34" charset="0"/>
              </a:rPr>
              <a:t> Construction</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62990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510363" y="631575"/>
            <a:ext cx="8229600" cy="1187865"/>
          </a:xfrm>
        </p:spPr>
        <p:txBody>
          <a:bodyPr>
            <a:normAutofit/>
          </a:bodyPr>
          <a:lstStyle/>
          <a:p>
            <a:r>
              <a:rPr lang="en-US" altLang="en-US" b="1" dirty="0" smtClean="0">
                <a:latin typeface="+mn-lt"/>
              </a:rPr>
              <a:t>Ecomap Demonstration</a:t>
            </a:r>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2030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Agenda</a:t>
            </a:r>
            <a:endParaRPr lang="en-US" dirty="0">
              <a:latin typeface="+mn-lt"/>
            </a:endParaRPr>
          </a:p>
        </p:txBody>
      </p:sp>
      <p:sp>
        <p:nvSpPr>
          <p:cNvPr id="3" name="Content Placeholder 2"/>
          <p:cNvSpPr>
            <a:spLocks noGrp="1"/>
          </p:cNvSpPr>
          <p:nvPr>
            <p:ph idx="1"/>
          </p:nvPr>
        </p:nvSpPr>
        <p:spPr>
          <a:xfrm>
            <a:off x="501502" y="2128466"/>
            <a:ext cx="8229600" cy="4394646"/>
          </a:xfrm>
        </p:spPr>
        <p:txBody>
          <a:bodyPr>
            <a:normAutofit/>
          </a:bodyPr>
          <a:lstStyle/>
          <a:p>
            <a:r>
              <a:rPr lang="en-US" sz="3000" dirty="0" smtClean="0">
                <a:latin typeface="+mn-lt"/>
              </a:rPr>
              <a:t>Background – Teaching Family Oriented Care</a:t>
            </a:r>
            <a:endParaRPr lang="en-US" sz="3000" dirty="0">
              <a:latin typeface="+mn-lt"/>
            </a:endParaRPr>
          </a:p>
          <a:p>
            <a:r>
              <a:rPr lang="en-US" sz="3000" dirty="0" smtClean="0">
                <a:latin typeface="+mn-lt"/>
              </a:rPr>
              <a:t>Family </a:t>
            </a:r>
            <a:r>
              <a:rPr lang="en-US" sz="3000" dirty="0">
                <a:latin typeface="+mn-lt"/>
              </a:rPr>
              <a:t>Life Cycle </a:t>
            </a:r>
            <a:r>
              <a:rPr lang="en-US" sz="3000" dirty="0" smtClean="0">
                <a:latin typeface="+mn-lt"/>
              </a:rPr>
              <a:t>Curriculum </a:t>
            </a:r>
            <a:r>
              <a:rPr lang="en-US" sz="3000" dirty="0">
                <a:latin typeface="+mn-lt"/>
              </a:rPr>
              <a:t> </a:t>
            </a:r>
          </a:p>
          <a:p>
            <a:r>
              <a:rPr lang="en-US" sz="3000" dirty="0" smtClean="0">
                <a:latin typeface="+mn-lt"/>
              </a:rPr>
              <a:t>Graphic </a:t>
            </a:r>
            <a:r>
              <a:rPr lang="en-US" sz="3000" dirty="0">
                <a:latin typeface="+mn-lt"/>
              </a:rPr>
              <a:t>Models for Systems Informed Care (Genogram and Ecomap)</a:t>
            </a:r>
          </a:p>
          <a:p>
            <a:r>
              <a:rPr lang="en-US" sz="3000" dirty="0" smtClean="0">
                <a:latin typeface="+mn-lt"/>
              </a:rPr>
              <a:t>Family </a:t>
            </a:r>
            <a:r>
              <a:rPr lang="en-US" sz="3000" dirty="0">
                <a:latin typeface="+mn-lt"/>
              </a:rPr>
              <a:t>Conference </a:t>
            </a:r>
            <a:r>
              <a:rPr lang="en-US" sz="3000" dirty="0" smtClean="0">
                <a:latin typeface="+mn-lt"/>
              </a:rPr>
              <a:t>Module </a:t>
            </a:r>
          </a:p>
          <a:p>
            <a:pPr lvl="0"/>
            <a:r>
              <a:rPr lang="en-US" sz="3000" dirty="0" smtClean="0">
                <a:latin typeface="+mn-lt"/>
              </a:rPr>
              <a:t>Discussion</a:t>
            </a:r>
            <a:endParaRPr lang="en-US" sz="3000" dirty="0">
              <a:latin typeface="+mn-lt"/>
            </a:endParaRPr>
          </a:p>
        </p:txBody>
      </p:sp>
    </p:spTree>
    <p:extLst>
      <p:ext uri="{BB962C8B-B14F-4D97-AF65-F5344CB8AC3E}">
        <p14:creationId xmlns:p14="http://schemas.microsoft.com/office/powerpoint/2010/main" val="1948806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939465"/>
            <a:ext cx="8229600" cy="1325562"/>
          </a:xfrm>
        </p:spPr>
        <p:txBody>
          <a:bodyPr>
            <a:normAutofit/>
          </a:bodyPr>
          <a:lstStyle/>
          <a:p>
            <a:r>
              <a:rPr lang="en-US" altLang="en-US" b="1" dirty="0" smtClean="0">
                <a:latin typeface="Arial" charset="0"/>
                <a:cs typeface="Arial" charset="0"/>
              </a:rPr>
              <a:t>Context Informs</a:t>
            </a:r>
            <a:br>
              <a:rPr lang="en-US" altLang="en-US" b="1" dirty="0" smtClean="0">
                <a:latin typeface="Arial" charset="0"/>
                <a:cs typeface="Arial" charset="0"/>
              </a:rPr>
            </a:br>
            <a:r>
              <a:rPr lang="en-US" altLang="en-US" b="1" dirty="0" smtClean="0">
                <a:latin typeface="Arial" charset="0"/>
                <a:cs typeface="Arial" charset="0"/>
              </a:rPr>
              <a:t> Assessment &amp; Intervention</a:t>
            </a:r>
          </a:p>
        </p:txBody>
      </p:sp>
      <p:sp>
        <p:nvSpPr>
          <p:cNvPr id="13315" name="Content Placeholder 2"/>
          <p:cNvSpPr>
            <a:spLocks noGrp="1"/>
          </p:cNvSpPr>
          <p:nvPr>
            <p:ph idx="1"/>
          </p:nvPr>
        </p:nvSpPr>
        <p:spPr>
          <a:xfrm>
            <a:off x="457200" y="2365695"/>
            <a:ext cx="8229600" cy="4196695"/>
          </a:xfrm>
        </p:spPr>
        <p:txBody>
          <a:bodyPr/>
          <a:lstStyle/>
          <a:p>
            <a:pPr>
              <a:defRPr/>
            </a:pPr>
            <a:r>
              <a:rPr lang="en-US" sz="2800" dirty="0" smtClean="0"/>
              <a:t>Understand stressors &amp; potential barriers</a:t>
            </a:r>
          </a:p>
          <a:p>
            <a:pPr>
              <a:defRPr/>
            </a:pPr>
            <a:r>
              <a:rPr lang="en-US" sz="2800" dirty="0" smtClean="0"/>
              <a:t>Identify supports</a:t>
            </a:r>
          </a:p>
          <a:p>
            <a:pPr>
              <a:defRPr/>
            </a:pPr>
            <a:r>
              <a:rPr lang="en-US" sz="2800" dirty="0" smtClean="0"/>
              <a:t>Reinforce strengths</a:t>
            </a:r>
          </a:p>
          <a:p>
            <a:pPr>
              <a:defRPr/>
            </a:pPr>
            <a:r>
              <a:rPr lang="en-US" sz="2800" dirty="0" smtClean="0"/>
              <a:t>Patient education (health literacy, family health beliefs)</a:t>
            </a:r>
          </a:p>
          <a:p>
            <a:pPr>
              <a:defRPr/>
            </a:pPr>
            <a:r>
              <a:rPr lang="en-US" sz="2800" dirty="0" smtClean="0"/>
              <a:t>Readjust goals</a:t>
            </a:r>
          </a:p>
          <a:p>
            <a:pPr>
              <a:defRPr/>
            </a:pPr>
            <a:r>
              <a:rPr lang="en-US" sz="2800" dirty="0" smtClean="0"/>
              <a:t>Opportunities</a:t>
            </a:r>
          </a:p>
          <a:p>
            <a:pPr marL="0" indent="0">
              <a:buFont typeface="Arial" charset="0"/>
              <a:buNone/>
              <a:defRPr/>
            </a:pPr>
            <a:endParaRPr lang="en-US" dirty="0" smtClean="0"/>
          </a:p>
          <a:p>
            <a:pPr>
              <a:defRPr/>
            </a:pPr>
            <a:endParaRPr lang="en-US" dirty="0" smtClean="0"/>
          </a:p>
          <a:p>
            <a:pPr>
              <a:defRPr/>
            </a:pPr>
            <a:endParaRPr lang="en-US" dirty="0" smtClean="0"/>
          </a:p>
        </p:txBody>
      </p:sp>
    </p:spTree>
    <p:extLst>
      <p:ext uri="{BB962C8B-B14F-4D97-AF65-F5344CB8AC3E}">
        <p14:creationId xmlns:p14="http://schemas.microsoft.com/office/powerpoint/2010/main" val="2428265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3603"/>
            <a:ext cx="8229600" cy="4678363"/>
          </a:xfrm>
        </p:spPr>
        <p:txBody>
          <a:bodyPr/>
          <a:lstStyle/>
          <a:p>
            <a:pPr marL="0" indent="0">
              <a:buFont typeface="Arial" charset="0"/>
              <a:buNone/>
              <a:defRPr/>
            </a:pPr>
            <a:r>
              <a:rPr lang="en-US" sz="2800" b="1" dirty="0" smtClean="0"/>
              <a:t>PGY1</a:t>
            </a:r>
          </a:p>
          <a:p>
            <a:pPr>
              <a:buFont typeface="Wingdings" pitchFamily="2" charset="2"/>
              <a:buChar char="q"/>
              <a:defRPr/>
            </a:pPr>
            <a:r>
              <a:rPr lang="en-US" sz="2800" dirty="0" smtClean="0"/>
              <a:t>Workshop – Introduction to Ecomaps </a:t>
            </a:r>
          </a:p>
          <a:p>
            <a:pPr lvl="1">
              <a:buFont typeface="Wingdings" panose="05000000000000000000" pitchFamily="2" charset="2"/>
              <a:buChar char="ü"/>
              <a:defRPr/>
            </a:pPr>
            <a:r>
              <a:rPr lang="en-US" dirty="0" smtClean="0"/>
              <a:t>pop-culture example</a:t>
            </a:r>
          </a:p>
          <a:p>
            <a:pPr lvl="1">
              <a:buFont typeface="Wingdings" panose="05000000000000000000" pitchFamily="2" charset="2"/>
              <a:buChar char="ü"/>
              <a:defRPr/>
            </a:pPr>
            <a:r>
              <a:rPr lang="en-US" dirty="0" smtClean="0"/>
              <a:t>practice on each other</a:t>
            </a:r>
          </a:p>
          <a:p>
            <a:pPr lvl="1">
              <a:buFont typeface="Wingdings" panose="05000000000000000000" pitchFamily="2" charset="2"/>
              <a:buChar char="ü"/>
              <a:defRPr/>
            </a:pPr>
            <a:r>
              <a:rPr lang="en-US" dirty="0" smtClean="0"/>
              <a:t>practice on a case in workshop</a:t>
            </a:r>
          </a:p>
          <a:p>
            <a:pPr>
              <a:buFont typeface="Wingdings" pitchFamily="2" charset="2"/>
              <a:buChar char="q"/>
              <a:defRPr/>
            </a:pPr>
            <a:r>
              <a:rPr lang="en-US" sz="2800" dirty="0" smtClean="0"/>
              <a:t>Practice on patients</a:t>
            </a:r>
            <a:endParaRPr lang="en-US" sz="2400" dirty="0" smtClean="0"/>
          </a:p>
          <a:p>
            <a:pPr lvl="1">
              <a:buFont typeface="Wingdings" panose="05000000000000000000" pitchFamily="2" charset="2"/>
              <a:buChar char="ü"/>
              <a:defRPr/>
            </a:pPr>
            <a:r>
              <a:rPr lang="en-US" dirty="0" smtClean="0"/>
              <a:t>Interview patient, construct </a:t>
            </a:r>
            <a:r>
              <a:rPr lang="en-US" dirty="0" err="1" smtClean="0"/>
              <a:t>Ecomap</a:t>
            </a:r>
            <a:endParaRPr lang="en-US" dirty="0" smtClean="0"/>
          </a:p>
          <a:p>
            <a:pPr lvl="1">
              <a:buFont typeface="Wingdings" panose="05000000000000000000" pitchFamily="2" charset="2"/>
              <a:buChar char="ü"/>
              <a:defRPr/>
            </a:pPr>
            <a:r>
              <a:rPr lang="en-US" dirty="0"/>
              <a:t>Present </a:t>
            </a:r>
            <a:r>
              <a:rPr lang="en-US" dirty="0" err="1"/>
              <a:t>Ecomap</a:t>
            </a:r>
            <a:r>
              <a:rPr lang="en-US" dirty="0"/>
              <a:t> - tell the story and </a:t>
            </a:r>
            <a:r>
              <a:rPr lang="en-US" dirty="0" smtClean="0"/>
              <a:t>discuss</a:t>
            </a:r>
          </a:p>
          <a:p>
            <a:pPr>
              <a:buFont typeface="Wingdings" pitchFamily="2" charset="2"/>
              <a:buChar char="q"/>
              <a:defRPr/>
            </a:pPr>
            <a:r>
              <a:rPr lang="en-US" sz="2800" dirty="0" err="1" smtClean="0"/>
              <a:t>Ecomap</a:t>
            </a:r>
            <a:r>
              <a:rPr lang="en-US" sz="2800" dirty="0" smtClean="0"/>
              <a:t> patients during video review</a:t>
            </a:r>
          </a:p>
          <a:p>
            <a:pPr>
              <a:buFont typeface="Wingdings" pitchFamily="2" charset="2"/>
              <a:buChar char="q"/>
              <a:defRPr/>
            </a:pPr>
            <a:endParaRPr lang="en-US" dirty="0"/>
          </a:p>
        </p:txBody>
      </p:sp>
      <p:sp>
        <p:nvSpPr>
          <p:cNvPr id="17411" name="Title 1"/>
          <p:cNvSpPr>
            <a:spLocks noGrp="1"/>
          </p:cNvSpPr>
          <p:nvPr>
            <p:ph type="title"/>
          </p:nvPr>
        </p:nvSpPr>
        <p:spPr/>
        <p:txBody>
          <a:bodyPr>
            <a:normAutofit/>
          </a:bodyPr>
          <a:lstStyle/>
          <a:p>
            <a:r>
              <a:rPr lang="en-US" altLang="en-US" dirty="0" smtClean="0">
                <a:latin typeface="Arial" charset="0"/>
                <a:cs typeface="Arial" charset="0"/>
              </a:rPr>
              <a:t>Teaching Ecomaps</a:t>
            </a:r>
            <a:endParaRPr lang="en-US" altLang="en-US" b="1" dirty="0" smtClean="0">
              <a:latin typeface="Arial" charset="0"/>
              <a:cs typeface="Arial" charset="0"/>
            </a:endParaRPr>
          </a:p>
        </p:txBody>
      </p:sp>
    </p:spTree>
    <p:extLst>
      <p:ext uri="{BB962C8B-B14F-4D97-AF65-F5344CB8AC3E}">
        <p14:creationId xmlns:p14="http://schemas.microsoft.com/office/powerpoint/2010/main" val="3744707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456" y="1287956"/>
            <a:ext cx="6273665" cy="4700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111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42189"/>
            <a:ext cx="8229600" cy="1187865"/>
          </a:xfrm>
        </p:spPr>
        <p:txBody>
          <a:bodyPr>
            <a:normAutofit/>
          </a:bodyPr>
          <a:lstStyle/>
          <a:p>
            <a:r>
              <a:rPr lang="en-US" altLang="en-US" dirty="0" smtClean="0">
                <a:latin typeface="Arial" charset="0"/>
                <a:cs typeface="Arial" charset="0"/>
              </a:rPr>
              <a:t>Using Ecomaps</a:t>
            </a:r>
          </a:p>
        </p:txBody>
      </p:sp>
      <p:sp>
        <p:nvSpPr>
          <p:cNvPr id="3" name="Content Placeholder 2"/>
          <p:cNvSpPr>
            <a:spLocks noGrp="1"/>
          </p:cNvSpPr>
          <p:nvPr>
            <p:ph idx="1"/>
          </p:nvPr>
        </p:nvSpPr>
        <p:spPr>
          <a:xfrm>
            <a:off x="457200" y="1828801"/>
            <a:ext cx="8229600" cy="4631524"/>
          </a:xfrm>
        </p:spPr>
        <p:txBody>
          <a:bodyPr>
            <a:normAutofit lnSpcReduction="10000"/>
          </a:bodyPr>
          <a:lstStyle/>
          <a:p>
            <a:pPr marL="0" indent="0">
              <a:buFont typeface="Arial" charset="0"/>
              <a:buNone/>
              <a:defRPr/>
            </a:pPr>
            <a:r>
              <a:rPr lang="en-US" sz="3000" b="1" dirty="0">
                <a:latin typeface="Arial" panose="020B0604020202020204" pitchFamily="34" charset="0"/>
                <a:cs typeface="Arial" panose="020B0604020202020204" pitchFamily="34" charset="0"/>
              </a:rPr>
              <a:t>PGY2 &amp; 3</a:t>
            </a:r>
          </a:p>
          <a:p>
            <a:pPr>
              <a:buFont typeface="Wingdings" pitchFamily="2" charset="2"/>
              <a:buChar char="q"/>
              <a:defRPr/>
            </a:pPr>
            <a:r>
              <a:rPr lang="en-US" sz="3000" dirty="0">
                <a:latin typeface="Arial" panose="020B0604020202020204" pitchFamily="34" charset="0"/>
                <a:cs typeface="Arial" panose="020B0604020202020204" pitchFamily="34" charset="0"/>
              </a:rPr>
              <a:t>Mental Health Clinic (create while listening)</a:t>
            </a:r>
          </a:p>
          <a:p>
            <a:pPr>
              <a:buFont typeface="Wingdings" pitchFamily="2" charset="2"/>
              <a:buChar char="q"/>
              <a:defRPr/>
            </a:pPr>
            <a:r>
              <a:rPr lang="en-US" sz="3000" dirty="0" smtClean="0">
                <a:latin typeface="Arial" panose="020B0604020202020204" pitchFamily="34" charset="0"/>
                <a:cs typeface="Arial" panose="020B0604020202020204" pitchFamily="34" charset="0"/>
              </a:rPr>
              <a:t>Patients with complexity</a:t>
            </a:r>
          </a:p>
          <a:p>
            <a:pPr marL="0" indent="0">
              <a:buNone/>
              <a:defRPr/>
            </a:pPr>
            <a:endParaRPr lang="en-US" sz="3000" dirty="0">
              <a:latin typeface="Arial" panose="020B0604020202020204" pitchFamily="34" charset="0"/>
              <a:cs typeface="Arial" panose="020B0604020202020204" pitchFamily="34" charset="0"/>
            </a:endParaRPr>
          </a:p>
          <a:p>
            <a:pPr marL="0" indent="0">
              <a:buFont typeface="Arial" charset="0"/>
              <a:buNone/>
              <a:defRPr/>
            </a:pPr>
            <a:r>
              <a:rPr lang="en-US" sz="3000" b="1" dirty="0">
                <a:latin typeface="Arial" panose="020B0604020202020204" pitchFamily="34" charset="0"/>
                <a:cs typeface="Arial" panose="020B0604020202020204" pitchFamily="34" charset="0"/>
              </a:rPr>
              <a:t>PGY1-3</a:t>
            </a:r>
          </a:p>
          <a:p>
            <a:pPr>
              <a:buFont typeface="Wingdings" pitchFamily="2" charset="2"/>
              <a:buChar char="q"/>
              <a:defRPr/>
            </a:pPr>
            <a:r>
              <a:rPr lang="en-US" sz="3000" dirty="0">
                <a:latin typeface="Arial" panose="020B0604020202020204" pitchFamily="34" charset="0"/>
                <a:cs typeface="Arial" panose="020B0604020202020204" pitchFamily="34" charset="0"/>
              </a:rPr>
              <a:t>Home visits</a:t>
            </a:r>
          </a:p>
          <a:p>
            <a:pPr>
              <a:buFont typeface="Wingdings" pitchFamily="2" charset="2"/>
              <a:buChar char="q"/>
              <a:defRPr/>
            </a:pPr>
            <a:r>
              <a:rPr lang="en-US" sz="3000" dirty="0">
                <a:latin typeface="Arial" panose="020B0604020202020204" pitchFamily="34" charset="0"/>
                <a:cs typeface="Arial" panose="020B0604020202020204" pitchFamily="34" charset="0"/>
              </a:rPr>
              <a:t>Family conferences</a:t>
            </a:r>
          </a:p>
          <a:p>
            <a:pPr>
              <a:buFont typeface="Wingdings" pitchFamily="2" charset="2"/>
              <a:buChar char="q"/>
              <a:defRPr/>
            </a:pPr>
            <a:r>
              <a:rPr lang="en-US" sz="3000" dirty="0">
                <a:latin typeface="Arial" panose="020B0604020202020204" pitchFamily="34" charset="0"/>
                <a:cs typeface="Arial" panose="020B0604020202020204" pitchFamily="34" charset="0"/>
              </a:rPr>
              <a:t>Case presentations</a:t>
            </a:r>
          </a:p>
          <a:p>
            <a:pPr>
              <a:buFont typeface="Wingdings" pitchFamily="2" charset="2"/>
              <a:buChar char="q"/>
              <a:defRPr/>
            </a:pPr>
            <a:r>
              <a:rPr lang="en-US" sz="3000" dirty="0">
                <a:latin typeface="Arial" panose="020B0604020202020204" pitchFamily="34" charset="0"/>
                <a:cs typeface="Arial" panose="020B0604020202020204" pitchFamily="34" charset="0"/>
              </a:rPr>
              <a:t>BM didactics</a:t>
            </a:r>
          </a:p>
          <a:p>
            <a:pPr>
              <a:defRPr/>
            </a:pPr>
            <a:endParaRPr lang="en-US" dirty="0"/>
          </a:p>
        </p:txBody>
      </p:sp>
    </p:spTree>
    <p:extLst>
      <p:ext uri="{BB962C8B-B14F-4D97-AF65-F5344CB8AC3E}">
        <p14:creationId xmlns:p14="http://schemas.microsoft.com/office/powerpoint/2010/main" val="444873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3150" y="1054916"/>
            <a:ext cx="8890000" cy="1143000"/>
          </a:xfrm>
        </p:spPr>
        <p:txBody>
          <a:bodyPr>
            <a:normAutofit/>
          </a:bodyPr>
          <a:lstStyle/>
          <a:p>
            <a:pPr>
              <a:defRPr/>
            </a:pPr>
            <a:r>
              <a:rPr lang="en-US" altLang="en-US" b="1" dirty="0" smtClean="0">
                <a:latin typeface="Arial" panose="020B0604020202020204" pitchFamily="34" charset="0"/>
                <a:cs typeface="Arial" panose="020B0604020202020204" pitchFamily="34" charset="0"/>
              </a:rPr>
              <a:t>Other Applications of </a:t>
            </a:r>
            <a:r>
              <a:rPr lang="en-US" altLang="en-US" b="1" dirty="0" err="1" smtClean="0">
                <a:latin typeface="Arial" panose="020B0604020202020204" pitchFamily="34" charset="0"/>
                <a:cs typeface="Arial" panose="020B0604020202020204" pitchFamily="34" charset="0"/>
              </a:rPr>
              <a:t>Ecomaps</a:t>
            </a:r>
            <a:endParaRPr lang="en-US" altLang="en-US" b="1" dirty="0" smtClean="0">
              <a:latin typeface="Arial" panose="020B0604020202020204" pitchFamily="34" charset="0"/>
              <a:cs typeface="Arial" panose="020B0604020202020204" pitchFamily="34" charset="0"/>
            </a:endParaRPr>
          </a:p>
        </p:txBody>
      </p:sp>
      <p:sp>
        <p:nvSpPr>
          <p:cNvPr id="27652" name="Content Placeholder 1"/>
          <p:cNvSpPr>
            <a:spLocks noGrp="1"/>
          </p:cNvSpPr>
          <p:nvPr>
            <p:ph sz="half" idx="2"/>
          </p:nvPr>
        </p:nvSpPr>
        <p:spPr>
          <a:xfrm>
            <a:off x="3817089" y="2197916"/>
            <a:ext cx="5216062" cy="4191000"/>
          </a:xfrm>
        </p:spPr>
        <p:txBody>
          <a:bodyPr>
            <a:normAutofit/>
          </a:bodyPr>
          <a:lstStyle/>
          <a:p>
            <a:r>
              <a:rPr lang="en-US" altLang="en-US" sz="3000" dirty="0" smtClean="0">
                <a:latin typeface="Arial" panose="020B0604020202020204" pitchFamily="34" charset="0"/>
                <a:cs typeface="Arial" panose="020B0604020202020204" pitchFamily="34" charset="0"/>
              </a:rPr>
              <a:t>“Get to know you” exercise for interns (team building)</a:t>
            </a:r>
          </a:p>
          <a:p>
            <a:r>
              <a:rPr lang="en-US" altLang="en-US" sz="3000" dirty="0" smtClean="0">
                <a:latin typeface="Arial" panose="020B0604020202020204" pitchFamily="34" charset="0"/>
                <a:cs typeface="Arial" panose="020B0604020202020204" pitchFamily="34" charset="0"/>
              </a:rPr>
              <a:t>Medical student education</a:t>
            </a:r>
          </a:p>
          <a:p>
            <a:r>
              <a:rPr lang="en-US" altLang="en-US" sz="3000" dirty="0" smtClean="0">
                <a:latin typeface="Arial" panose="020B0604020202020204" pitchFamily="34" charset="0"/>
                <a:cs typeface="Arial" panose="020B0604020202020204" pitchFamily="34" charset="0"/>
              </a:rPr>
              <a:t>Systems-based practice</a:t>
            </a:r>
          </a:p>
          <a:p>
            <a:r>
              <a:rPr lang="en-US" altLang="en-US" sz="3000" dirty="0" smtClean="0">
                <a:latin typeface="Arial" panose="020B0604020202020204" pitchFamily="34" charset="0"/>
                <a:cs typeface="Arial" panose="020B0604020202020204" pitchFamily="34" charset="0"/>
              </a:rPr>
              <a:t>Health system mgmt.</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09027" y="2289182"/>
            <a:ext cx="3060467" cy="372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80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a:t>
            </a:r>
            <a:r>
              <a:rPr lang="en-US" altLang="en-US" dirty="0" smtClean="0">
                <a:latin typeface="+mn-lt"/>
              </a:rPr>
              <a:t>Family Conferences</a:t>
            </a:r>
          </a:p>
        </p:txBody>
      </p:sp>
      <p:sp>
        <p:nvSpPr>
          <p:cNvPr id="11267" name="Content Placeholder 2"/>
          <p:cNvSpPr>
            <a:spLocks noGrp="1"/>
          </p:cNvSpPr>
          <p:nvPr>
            <p:ph idx="1"/>
          </p:nvPr>
        </p:nvSpPr>
        <p:spPr/>
        <p:txBody>
          <a:bodyPr>
            <a:normAutofit/>
          </a:bodyPr>
          <a:lstStyle/>
          <a:p>
            <a:r>
              <a:rPr lang="en-US" altLang="en-US" sz="3000" dirty="0" smtClean="0">
                <a:latin typeface="+mn-lt"/>
              </a:rPr>
              <a:t>Formally taught during psychosocial rotation, “Family Practicum” course</a:t>
            </a:r>
          </a:p>
          <a:p>
            <a:r>
              <a:rPr lang="en-US" altLang="en-US" sz="3000" dirty="0" smtClean="0">
                <a:latin typeface="+mn-lt"/>
              </a:rPr>
              <a:t>14, 3-hour sessions</a:t>
            </a:r>
          </a:p>
          <a:p>
            <a:r>
              <a:rPr lang="en-US" altLang="en-US" sz="3000" dirty="0" smtClean="0">
                <a:latin typeface="+mn-lt"/>
              </a:rPr>
              <a:t>Physician and Psychosocial faculty team</a:t>
            </a:r>
          </a:p>
          <a:p>
            <a:r>
              <a:rPr lang="en-US" altLang="en-US" sz="3000" dirty="0" smtClean="0">
                <a:latin typeface="+mn-lt"/>
              </a:rPr>
              <a:t>Each resident has 2 opportunities</a:t>
            </a:r>
          </a:p>
          <a:p>
            <a:r>
              <a:rPr lang="en-US" altLang="en-US" sz="3000" dirty="0" smtClean="0">
                <a:latin typeface="+mn-lt"/>
              </a:rPr>
              <a:t>Videotaped + observation team</a:t>
            </a:r>
          </a:p>
        </p:txBody>
      </p:sp>
    </p:spTree>
    <p:extLst>
      <p:ext uri="{BB962C8B-B14F-4D97-AF65-F5344CB8AC3E}">
        <p14:creationId xmlns:p14="http://schemas.microsoft.com/office/powerpoint/2010/main" val="1010395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a:t>
            </a:r>
            <a:r>
              <a:rPr lang="en-US" altLang="en-US" dirty="0" smtClean="0">
                <a:latin typeface="+mn-lt"/>
              </a:rPr>
              <a:t>Family Conferences</a:t>
            </a:r>
          </a:p>
        </p:txBody>
      </p:sp>
      <p:sp>
        <p:nvSpPr>
          <p:cNvPr id="11267" name="Content Placeholder 2"/>
          <p:cNvSpPr>
            <a:spLocks noGrp="1"/>
          </p:cNvSpPr>
          <p:nvPr>
            <p:ph idx="1"/>
          </p:nvPr>
        </p:nvSpPr>
        <p:spPr/>
        <p:txBody>
          <a:bodyPr>
            <a:normAutofit/>
          </a:bodyPr>
          <a:lstStyle/>
          <a:p>
            <a:r>
              <a:rPr lang="en-US" altLang="en-US" sz="3000" dirty="0" smtClean="0">
                <a:latin typeface="+mn-lt"/>
              </a:rPr>
              <a:t>Pre-family meeting preparation</a:t>
            </a:r>
          </a:p>
          <a:p>
            <a:pPr lvl="1"/>
            <a:r>
              <a:rPr lang="en-US" altLang="en-US" sz="3000" dirty="0" smtClean="0">
                <a:latin typeface="+mn-lt"/>
              </a:rPr>
              <a:t>Identifying suitable family</a:t>
            </a:r>
          </a:p>
          <a:p>
            <a:pPr lvl="1"/>
            <a:r>
              <a:rPr lang="en-US" altLang="en-US" sz="3000" dirty="0" smtClean="0">
                <a:latin typeface="+mn-lt"/>
              </a:rPr>
              <a:t>Background</a:t>
            </a:r>
          </a:p>
          <a:p>
            <a:pPr lvl="1"/>
            <a:r>
              <a:rPr lang="en-US" altLang="en-US" sz="3000" dirty="0" smtClean="0">
                <a:latin typeface="+mn-lt"/>
              </a:rPr>
              <a:t>Genogram</a:t>
            </a:r>
          </a:p>
          <a:p>
            <a:pPr lvl="1"/>
            <a:r>
              <a:rPr lang="en-US" altLang="en-US" sz="3000" dirty="0" smtClean="0">
                <a:latin typeface="+mn-lt"/>
              </a:rPr>
              <a:t>Hypothesis</a:t>
            </a:r>
          </a:p>
          <a:p>
            <a:pPr lvl="1"/>
            <a:r>
              <a:rPr lang="en-US" altLang="en-US" sz="3000" dirty="0" smtClean="0">
                <a:latin typeface="+mn-lt"/>
              </a:rPr>
              <a:t>Goals</a:t>
            </a:r>
          </a:p>
          <a:p>
            <a:pPr lvl="1"/>
            <a:r>
              <a:rPr lang="en-US" altLang="en-US" sz="3000" dirty="0" smtClean="0">
                <a:latin typeface="+mn-lt"/>
              </a:rPr>
              <a:t>Observer roles</a:t>
            </a:r>
          </a:p>
        </p:txBody>
      </p:sp>
    </p:spTree>
    <p:extLst>
      <p:ext uri="{BB962C8B-B14F-4D97-AF65-F5344CB8AC3E}">
        <p14:creationId xmlns:p14="http://schemas.microsoft.com/office/powerpoint/2010/main" val="1820093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a:t>
            </a:r>
            <a:r>
              <a:rPr lang="en-US" altLang="en-US" dirty="0" smtClean="0">
                <a:latin typeface="+mn-lt"/>
              </a:rPr>
              <a:t>Family Conferences</a:t>
            </a:r>
          </a:p>
        </p:txBody>
      </p:sp>
      <p:sp>
        <p:nvSpPr>
          <p:cNvPr id="11267" name="Content Placeholder 2"/>
          <p:cNvSpPr>
            <a:spLocks noGrp="1"/>
          </p:cNvSpPr>
          <p:nvPr>
            <p:ph idx="1"/>
          </p:nvPr>
        </p:nvSpPr>
        <p:spPr/>
        <p:txBody>
          <a:bodyPr/>
          <a:lstStyle/>
          <a:p>
            <a:r>
              <a:rPr lang="en-US" altLang="en-US" dirty="0" smtClean="0">
                <a:latin typeface="+mn-lt"/>
              </a:rPr>
              <a:t>In session:</a:t>
            </a:r>
          </a:p>
          <a:p>
            <a:pPr lvl="1"/>
            <a:r>
              <a:rPr lang="en-US" altLang="en-US" dirty="0" smtClean="0">
                <a:latin typeface="+mn-lt"/>
              </a:rPr>
              <a:t>Joining</a:t>
            </a:r>
          </a:p>
          <a:p>
            <a:pPr lvl="1"/>
            <a:r>
              <a:rPr lang="en-US" altLang="en-US" dirty="0" smtClean="0">
                <a:latin typeface="+mn-lt"/>
              </a:rPr>
              <a:t>Developing Agenda</a:t>
            </a:r>
          </a:p>
          <a:p>
            <a:pPr lvl="1"/>
            <a:r>
              <a:rPr lang="en-US" altLang="en-US" dirty="0" smtClean="0">
                <a:latin typeface="+mn-lt"/>
              </a:rPr>
              <a:t>Identifying the “problem”</a:t>
            </a:r>
          </a:p>
          <a:p>
            <a:pPr lvl="1"/>
            <a:r>
              <a:rPr lang="en-US" altLang="en-US" dirty="0" smtClean="0">
                <a:latin typeface="+mn-lt"/>
              </a:rPr>
              <a:t>Setting goals</a:t>
            </a:r>
          </a:p>
        </p:txBody>
      </p:sp>
    </p:spTree>
    <p:extLst>
      <p:ext uri="{BB962C8B-B14F-4D97-AF65-F5344CB8AC3E}">
        <p14:creationId xmlns:p14="http://schemas.microsoft.com/office/powerpoint/2010/main" val="3895845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a:t>
            </a:r>
            <a:r>
              <a:rPr lang="en-US" altLang="en-US" dirty="0" smtClean="0">
                <a:latin typeface="+mn-lt"/>
              </a:rPr>
              <a:t>Family Conferences</a:t>
            </a:r>
          </a:p>
        </p:txBody>
      </p:sp>
      <p:sp>
        <p:nvSpPr>
          <p:cNvPr id="11267" name="Content Placeholder 2"/>
          <p:cNvSpPr>
            <a:spLocks noGrp="1"/>
          </p:cNvSpPr>
          <p:nvPr>
            <p:ph idx="1"/>
          </p:nvPr>
        </p:nvSpPr>
        <p:spPr/>
        <p:txBody>
          <a:bodyPr>
            <a:normAutofit/>
          </a:bodyPr>
          <a:lstStyle/>
          <a:p>
            <a:r>
              <a:rPr lang="en-US" altLang="en-US" dirty="0"/>
              <a:t>In session </a:t>
            </a:r>
            <a:endParaRPr lang="en-US" altLang="en-US" dirty="0" smtClean="0"/>
          </a:p>
          <a:p>
            <a:pPr lvl="1"/>
            <a:r>
              <a:rPr lang="en-US" dirty="0"/>
              <a:t>Adapts his/her behavior to style and affect of </a:t>
            </a:r>
            <a:r>
              <a:rPr lang="en-US" dirty="0" smtClean="0"/>
              <a:t>family</a:t>
            </a:r>
          </a:p>
          <a:p>
            <a:pPr lvl="1"/>
            <a:r>
              <a:rPr lang="en-US" dirty="0"/>
              <a:t>Recognition and respect for family </a:t>
            </a:r>
            <a:r>
              <a:rPr lang="en-US" dirty="0" smtClean="0"/>
              <a:t>hierarchy</a:t>
            </a:r>
          </a:p>
          <a:p>
            <a:pPr lvl="1"/>
            <a:r>
              <a:rPr lang="en-US" dirty="0"/>
              <a:t>Avoids coalitions</a:t>
            </a:r>
          </a:p>
          <a:p>
            <a:pPr marL="457200" lvl="1" indent="0">
              <a:buNone/>
            </a:pPr>
            <a:endParaRPr lang="en-US" dirty="0"/>
          </a:p>
        </p:txBody>
      </p:sp>
    </p:spTree>
    <p:extLst>
      <p:ext uri="{BB962C8B-B14F-4D97-AF65-F5344CB8AC3E}">
        <p14:creationId xmlns:p14="http://schemas.microsoft.com/office/powerpoint/2010/main" val="2813695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 </a:t>
            </a:r>
            <a:r>
              <a:rPr lang="en-US" altLang="en-US" dirty="0" smtClean="0">
                <a:latin typeface="+mn-lt"/>
              </a:rPr>
              <a:t>Family Conferences</a:t>
            </a:r>
          </a:p>
        </p:txBody>
      </p:sp>
      <p:sp>
        <p:nvSpPr>
          <p:cNvPr id="11267"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In session </a:t>
            </a:r>
          </a:p>
          <a:p>
            <a:pPr lvl="1"/>
            <a:r>
              <a:rPr lang="en-US" dirty="0">
                <a:latin typeface="Arial" panose="020B0604020202020204" pitchFamily="34" charset="0"/>
                <a:cs typeface="Arial" panose="020B0604020202020204" pitchFamily="34" charset="0"/>
              </a:rPr>
              <a:t>Family organization: </a:t>
            </a:r>
            <a:r>
              <a:rPr lang="en-US" dirty="0" smtClean="0">
                <a:latin typeface="Arial" panose="020B0604020202020204" pitchFamily="34" charset="0"/>
                <a:cs typeface="Arial" panose="020B0604020202020204" pitchFamily="34" charset="0"/>
              </a:rPr>
              <a:t>genogram </a:t>
            </a:r>
          </a:p>
          <a:p>
            <a:pPr lvl="1"/>
            <a:r>
              <a:rPr lang="en-US" dirty="0">
                <a:latin typeface="Arial" panose="020B0604020202020204" pitchFamily="34" charset="0"/>
                <a:cs typeface="Arial" panose="020B0604020202020204" pitchFamily="34" charset="0"/>
              </a:rPr>
              <a:t>Individual and family </a:t>
            </a:r>
            <a:r>
              <a:rPr lang="en-US" dirty="0" smtClean="0">
                <a:latin typeface="Arial" panose="020B0604020202020204" pitchFamily="34" charset="0"/>
                <a:cs typeface="Arial" panose="020B0604020202020204" pitchFamily="34" charset="0"/>
              </a:rPr>
              <a:t>functioning</a:t>
            </a:r>
          </a:p>
          <a:p>
            <a:pPr lvl="1"/>
            <a:r>
              <a:rPr lang="en-US" dirty="0">
                <a:latin typeface="Arial" panose="020B0604020202020204" pitchFamily="34" charset="0"/>
                <a:cs typeface="Arial" panose="020B0604020202020204" pitchFamily="34" charset="0"/>
              </a:rPr>
              <a:t>Individual and </a:t>
            </a:r>
            <a:r>
              <a:rPr lang="en-US" dirty="0" smtClean="0">
                <a:latin typeface="Arial" panose="020B0604020202020204" pitchFamily="34" charset="0"/>
                <a:cs typeface="Arial" panose="020B0604020202020204" pitchFamily="34" charset="0"/>
              </a:rPr>
              <a:t>family resources</a:t>
            </a:r>
          </a:p>
          <a:p>
            <a:pPr lvl="1"/>
            <a:r>
              <a:rPr lang="en-US" dirty="0" smtClean="0">
                <a:latin typeface="Arial" panose="020B0604020202020204" pitchFamily="34" charset="0"/>
                <a:cs typeface="Arial" panose="020B0604020202020204" pitchFamily="34" charset="0"/>
              </a:rPr>
              <a:t>Summarizes problem</a:t>
            </a:r>
          </a:p>
          <a:p>
            <a:pPr lvl="1"/>
            <a:r>
              <a:rPr lang="en-US" dirty="0" smtClean="0">
                <a:latin typeface="Arial" panose="020B0604020202020204" pitchFamily="34" charset="0"/>
                <a:cs typeface="Arial" panose="020B0604020202020204" pitchFamily="34" charset="0"/>
              </a:rPr>
              <a:t>Uses family strengths in developing shared plan</a:t>
            </a:r>
          </a:p>
          <a:p>
            <a:pPr marL="457200" lvl="1" indent="0">
              <a:buNone/>
            </a:pPr>
            <a:endParaRPr lang="en-US" dirty="0"/>
          </a:p>
        </p:txBody>
      </p:sp>
    </p:spTree>
    <p:extLst>
      <p:ext uri="{BB962C8B-B14F-4D97-AF65-F5344CB8AC3E}">
        <p14:creationId xmlns:p14="http://schemas.microsoft.com/office/powerpoint/2010/main" val="84245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6995" y="2001987"/>
            <a:ext cx="3615070" cy="426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573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8466"/>
            <a:ext cx="8229600" cy="1187865"/>
          </a:xfrm>
        </p:spPr>
        <p:txBody>
          <a:bodyPr>
            <a:normAutofit/>
          </a:bodyPr>
          <a:lstStyle/>
          <a:p>
            <a:r>
              <a:rPr lang="en-US" sz="4400" dirty="0" smtClean="0">
                <a:latin typeface="Arial" panose="020B0604020202020204" pitchFamily="34" charset="0"/>
                <a:cs typeface="Arial" panose="020B0604020202020204" pitchFamily="34" charset="0"/>
              </a:rPr>
              <a:t>Family</a:t>
            </a:r>
            <a:r>
              <a:rPr lang="en-US" dirty="0" smtClean="0">
                <a:latin typeface="Arial" panose="020B0604020202020204" pitchFamily="34" charset="0"/>
                <a:cs typeface="Arial" panose="020B0604020202020204" pitchFamily="34" charset="0"/>
              </a:rPr>
              <a:t> Conference Video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317939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68313" y="678268"/>
            <a:ext cx="8229600" cy="1143000"/>
          </a:xfrm>
        </p:spPr>
        <p:txBody>
          <a:bodyPr/>
          <a:lstStyle/>
          <a:p>
            <a:r>
              <a:rPr lang="en-US" altLang="en-US" sz="4000" dirty="0" smtClean="0">
                <a:latin typeface="Arial" charset="0"/>
                <a:cs typeface="Arial" charset="0"/>
              </a:rPr>
              <a:t>How to Integrate This?</a:t>
            </a:r>
          </a:p>
        </p:txBody>
      </p:sp>
      <p:sp>
        <p:nvSpPr>
          <p:cNvPr id="69635" name="Content Placeholder 2"/>
          <p:cNvSpPr>
            <a:spLocks noGrp="1"/>
          </p:cNvSpPr>
          <p:nvPr>
            <p:ph idx="1"/>
          </p:nvPr>
        </p:nvSpPr>
        <p:spPr>
          <a:xfrm>
            <a:off x="468313" y="1701209"/>
            <a:ext cx="8229600" cy="4801412"/>
          </a:xfrm>
        </p:spPr>
        <p:txBody>
          <a:bodyPr>
            <a:normAutofit lnSpcReduction="10000"/>
          </a:bodyPr>
          <a:lstStyle/>
          <a:p>
            <a:r>
              <a:rPr lang="en-US" altLang="en-US" sz="3000" dirty="0" smtClean="0">
                <a:latin typeface="Arial" charset="0"/>
                <a:cs typeface="Arial" charset="0"/>
              </a:rPr>
              <a:t>Identify and invite champions</a:t>
            </a:r>
          </a:p>
          <a:p>
            <a:r>
              <a:rPr lang="en-US" altLang="en-US" sz="3000" dirty="0" smtClean="0">
                <a:latin typeface="Arial" charset="0"/>
                <a:cs typeface="Arial" charset="0"/>
              </a:rPr>
              <a:t>Find opportunities to insert or highlight concepts across curricular domains</a:t>
            </a:r>
          </a:p>
          <a:p>
            <a:pPr lvl="1"/>
            <a:r>
              <a:rPr lang="en-US" dirty="0"/>
              <a:t>Family Systems consultation in </a:t>
            </a:r>
            <a:r>
              <a:rPr lang="en-US" dirty="0" err="1" smtClean="0"/>
              <a:t>precepting</a:t>
            </a:r>
            <a:r>
              <a:rPr lang="en-US" dirty="0" smtClean="0"/>
              <a:t> and co-visits (“listen for”)</a:t>
            </a:r>
            <a:endParaRPr lang="en-US" dirty="0"/>
          </a:p>
          <a:p>
            <a:pPr lvl="1"/>
            <a:r>
              <a:rPr lang="en-US" dirty="0"/>
              <a:t>Case review/presentations</a:t>
            </a:r>
          </a:p>
          <a:p>
            <a:pPr lvl="1"/>
            <a:r>
              <a:rPr lang="en-US" dirty="0"/>
              <a:t>Didactic modules </a:t>
            </a:r>
          </a:p>
          <a:p>
            <a:pPr lvl="1"/>
            <a:r>
              <a:rPr lang="en-US" dirty="0"/>
              <a:t>Comprehensive Family Oriented Care curriculum</a:t>
            </a:r>
          </a:p>
          <a:p>
            <a:r>
              <a:rPr lang="en-US" altLang="en-US" sz="3000" dirty="0" smtClean="0">
                <a:latin typeface="Arial" charset="0"/>
                <a:cs typeface="Arial" charset="0"/>
              </a:rPr>
              <a:t>Curiosity and honor for residents’ family lives</a:t>
            </a:r>
          </a:p>
        </p:txBody>
      </p:sp>
    </p:spTree>
    <p:extLst>
      <p:ext uri="{BB962C8B-B14F-4D97-AF65-F5344CB8AC3E}">
        <p14:creationId xmlns:p14="http://schemas.microsoft.com/office/powerpoint/2010/main" val="1883450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46567" y="749215"/>
            <a:ext cx="8229600" cy="1187865"/>
          </a:xfrm>
        </p:spPr>
        <p:txBody>
          <a:bodyPr/>
          <a:lstStyle/>
          <a:p>
            <a:r>
              <a:rPr lang="en-US" altLang="en-US" dirty="0" smtClean="0">
                <a:latin typeface="+mn-lt"/>
              </a:rPr>
              <a:t>Discussion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796" y="1807534"/>
            <a:ext cx="4441288" cy="469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535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1157151"/>
            <a:ext cx="8229600" cy="1187865"/>
          </a:xfrm>
        </p:spPr>
        <p:txBody>
          <a:bodyPr/>
          <a:lstStyle/>
          <a:p>
            <a:pPr algn="l"/>
            <a:r>
              <a:rPr lang="en-US" altLang="en-US" sz="4000" dirty="0" smtClean="0">
                <a:latin typeface="Arial" charset="0"/>
                <a:cs typeface="Arial" charset="0"/>
              </a:rPr>
              <a:t>Resources</a:t>
            </a:r>
          </a:p>
        </p:txBody>
      </p:sp>
      <p:sp>
        <p:nvSpPr>
          <p:cNvPr id="70659" name="Content Placeholder 2"/>
          <p:cNvSpPr>
            <a:spLocks noGrp="1"/>
          </p:cNvSpPr>
          <p:nvPr>
            <p:ph sz="half" idx="1"/>
          </p:nvPr>
        </p:nvSpPr>
        <p:spPr>
          <a:xfrm>
            <a:off x="457200" y="2711302"/>
            <a:ext cx="5007936" cy="3742661"/>
          </a:xfrm>
        </p:spPr>
        <p:txBody>
          <a:bodyPr>
            <a:normAutofit fontScale="77500" lnSpcReduction="20000"/>
          </a:bodyPr>
          <a:lstStyle/>
          <a:p>
            <a:r>
              <a:rPr lang="en-US" altLang="en-US" sz="3000" dirty="0" smtClean="0">
                <a:latin typeface="Arial" charset="0"/>
                <a:cs typeface="Arial" charset="0"/>
              </a:rPr>
              <a:t>STFM Resource Library </a:t>
            </a:r>
            <a:r>
              <a:rPr lang="en-US" altLang="en-US" sz="3000" dirty="0" smtClean="0">
                <a:latin typeface="Arial" charset="0"/>
                <a:cs typeface="Arial" charset="0"/>
                <a:hlinkClick r:id="rId3"/>
              </a:rPr>
              <a:t>resourcelibrary.stfm.org</a:t>
            </a:r>
            <a:endParaRPr lang="en-US" altLang="en-US" sz="3000" dirty="0">
              <a:latin typeface="Arial" charset="0"/>
              <a:cs typeface="Arial" charset="0"/>
            </a:endParaRPr>
          </a:p>
          <a:p>
            <a:r>
              <a:rPr lang="en-US" altLang="en-US" sz="3000" dirty="0" smtClean="0">
                <a:latin typeface="Arial" charset="0"/>
                <a:cs typeface="Arial" charset="0"/>
              </a:rPr>
              <a:t>Reflective Material (PULSE, Family Systems &amp; Health, creative writing from peers &amp; learners)</a:t>
            </a:r>
          </a:p>
          <a:p>
            <a:r>
              <a:rPr lang="en-US" altLang="en-US" sz="3000" dirty="0" smtClean="0">
                <a:latin typeface="Arial" charset="0"/>
                <a:cs typeface="Arial" charset="0"/>
              </a:rPr>
              <a:t>CFHA Webinars </a:t>
            </a:r>
            <a:r>
              <a:rPr lang="en-US" altLang="en-US" sz="3000" dirty="0" smtClean="0">
                <a:latin typeface="Arial" charset="0"/>
                <a:cs typeface="Arial" charset="0"/>
                <a:hlinkClick r:id="rId4"/>
              </a:rPr>
              <a:t>cfha.net</a:t>
            </a:r>
            <a:r>
              <a:rPr lang="en-US" altLang="en-US" sz="3000" dirty="0" smtClean="0">
                <a:latin typeface="Arial" charset="0"/>
                <a:cs typeface="Arial" charset="0"/>
              </a:rPr>
              <a:t> </a:t>
            </a:r>
            <a:r>
              <a:rPr lang="en-US" altLang="en-US" sz="3000" dirty="0" smtClean="0">
                <a:latin typeface="Arial" charset="0"/>
                <a:cs typeface="Arial" charset="0"/>
                <a:hlinkClick r:id="rId5"/>
              </a:rPr>
              <a:t> </a:t>
            </a:r>
            <a:endParaRPr lang="en-US" altLang="en-US" sz="3000" dirty="0" smtClean="0">
              <a:latin typeface="Arial" charset="0"/>
              <a:cs typeface="Arial" charset="0"/>
            </a:endParaRPr>
          </a:p>
          <a:p>
            <a:r>
              <a:rPr lang="en-US" altLang="en-US" sz="3000" dirty="0" smtClean="0">
                <a:latin typeface="Arial" charset="0"/>
                <a:cs typeface="Arial" charset="0"/>
              </a:rPr>
              <a:t>ETSU </a:t>
            </a:r>
            <a:r>
              <a:rPr lang="en-US" altLang="en-US" sz="3000" dirty="0">
                <a:latin typeface="Arial" charset="0"/>
                <a:cs typeface="Arial" charset="0"/>
                <a:hlinkClick r:id="rId5"/>
              </a:rPr>
              <a:t>Cancer Stories Project</a:t>
            </a:r>
            <a:r>
              <a:rPr lang="en-US" altLang="en-US" sz="3000" dirty="0" smtClean="0">
                <a:latin typeface="Arial" charset="0"/>
                <a:cs typeface="Arial" charset="0"/>
              </a:rPr>
              <a:t> </a:t>
            </a:r>
          </a:p>
          <a:p>
            <a:r>
              <a:rPr lang="en-US" altLang="en-US" sz="3000" dirty="0" smtClean="0">
                <a:latin typeface="Arial" charset="0"/>
                <a:cs typeface="Arial" charset="0"/>
              </a:rPr>
              <a:t>Emotional Survival Guide for Caregivers (Barry Jacobs, PsyD)</a:t>
            </a:r>
          </a:p>
          <a:p>
            <a:r>
              <a:rPr lang="en-US" altLang="en-US" sz="3000" dirty="0" smtClean="0">
                <a:latin typeface="Arial" charset="0"/>
                <a:cs typeface="Arial" charset="0"/>
              </a:rPr>
              <a:t>Ted Talks</a:t>
            </a:r>
          </a:p>
          <a:p>
            <a:pPr marL="0" indent="0">
              <a:buNone/>
            </a:pPr>
            <a:endParaRPr lang="en-US" altLang="en-US" dirty="0" smtClean="0">
              <a:latin typeface="Arial" charset="0"/>
              <a:cs typeface="Arial" charset="0"/>
            </a:endParaRPr>
          </a:p>
        </p:txBody>
      </p:sp>
      <p:pic>
        <p:nvPicPr>
          <p:cNvPr id="5122" name="Picture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3508745" y="1157151"/>
            <a:ext cx="5316280" cy="519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000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6927"/>
            <a:ext cx="8229600" cy="1187865"/>
          </a:xfrm>
        </p:spPr>
        <p:txBody>
          <a:bodyPr/>
          <a:lstStyle/>
          <a:p>
            <a:pPr algn="l"/>
            <a:r>
              <a:rPr lang="en-US" dirty="0" smtClean="0">
                <a:latin typeface="+mn-lt"/>
              </a:rPr>
              <a:t>Contact Us</a:t>
            </a:r>
            <a:endParaRPr lang="en-US" dirty="0">
              <a:latin typeface="+mn-lt"/>
            </a:endParaRPr>
          </a:p>
        </p:txBody>
      </p:sp>
      <p:sp>
        <p:nvSpPr>
          <p:cNvPr id="3" name="Content Placeholder 2"/>
          <p:cNvSpPr>
            <a:spLocks noGrp="1"/>
          </p:cNvSpPr>
          <p:nvPr>
            <p:ph sz="half" idx="1"/>
          </p:nvPr>
        </p:nvSpPr>
        <p:spPr>
          <a:xfrm>
            <a:off x="138223" y="1967023"/>
            <a:ext cx="6134986" cy="4382423"/>
          </a:xfrm>
        </p:spPr>
        <p:txBody>
          <a:bodyPr/>
          <a:lstStyle/>
          <a:p>
            <a:pPr marL="0" indent="0">
              <a:buNone/>
            </a:pPr>
            <a:r>
              <a:rPr lang="en-US" sz="2400" dirty="0" smtClean="0">
                <a:latin typeface="Arial Narrow" panose="020B0606020202030204" pitchFamily="34" charset="0"/>
                <a:cs typeface="Arial" panose="020B0604020202020204" pitchFamily="34" charset="0"/>
                <a:hlinkClick r:id="rId2"/>
              </a:rPr>
              <a:t/>
            </a:r>
            <a:br>
              <a:rPr lang="en-US" sz="2400" dirty="0" smtClean="0">
                <a:latin typeface="Arial Narrow" panose="020B0606020202030204" pitchFamily="34" charset="0"/>
                <a:cs typeface="Arial" panose="020B0604020202020204" pitchFamily="34" charset="0"/>
                <a:hlinkClick r:id="rId2"/>
              </a:rPr>
            </a:br>
            <a:r>
              <a:rPr lang="en-US" sz="2400" dirty="0" smtClean="0">
                <a:latin typeface="Arial Narrow" panose="020B0606020202030204" pitchFamily="34" charset="0"/>
                <a:cs typeface="Arial" panose="020B0604020202020204" pitchFamily="34" charset="0"/>
              </a:rPr>
              <a:t>Colleen_Fogarty@UMRC.Rochester.edu</a:t>
            </a:r>
          </a:p>
          <a:p>
            <a:pPr marL="0" indent="0">
              <a:buNone/>
            </a:pPr>
            <a:r>
              <a:rPr lang="en-US" sz="2400" dirty="0" smtClean="0">
                <a:latin typeface="Arial Narrow" panose="020B0606020202030204" pitchFamily="34" charset="0"/>
                <a:cs typeface="Arial" panose="020B0604020202020204" pitchFamily="34" charset="0"/>
              </a:rPr>
              <a:t/>
            </a:r>
            <a:br>
              <a:rPr lang="en-US" sz="2400" dirty="0" smtClean="0">
                <a:latin typeface="Arial Narrow" panose="020B0606020202030204" pitchFamily="34" charset="0"/>
                <a:cs typeface="Arial" panose="020B0604020202020204" pitchFamily="34" charset="0"/>
              </a:rPr>
            </a:br>
            <a:r>
              <a:rPr lang="en-US" sz="2400" dirty="0" smtClean="0">
                <a:latin typeface="Arial Narrow" panose="020B0606020202030204" pitchFamily="34" charset="0"/>
                <a:cs typeface="Arial" panose="020B0604020202020204" pitchFamily="34" charset="0"/>
              </a:rPr>
              <a:t>amy.romain@sparrow.org</a:t>
            </a:r>
            <a:endParaRPr lang="en-US" sz="2400" dirty="0">
              <a:latin typeface="Arial Narrow" panose="020B0606020202030204" pitchFamily="34" charset="0"/>
              <a:cs typeface="Arial" panose="020B0604020202020204" pitchFamily="34" charset="0"/>
            </a:endParaRPr>
          </a:p>
          <a:p>
            <a:pPr marL="0" indent="0">
              <a:buNone/>
            </a:pPr>
            <a:endParaRPr lang="en-US" sz="2400" dirty="0">
              <a:latin typeface="+mn-lt"/>
            </a:endParaRP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7" y="1501145"/>
            <a:ext cx="4060961" cy="472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666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latin typeface="+mn-lt"/>
              </a:rPr>
              <a:t>Please evaluate this presentation using the conference mobile app</a:t>
            </a:r>
            <a:r>
              <a:rPr lang="en-US" dirty="0" smtClean="0">
                <a:latin typeface="+mn-lt"/>
              </a:rPr>
              <a:t>! Simply </a:t>
            </a:r>
            <a:r>
              <a:rPr lang="en-US" dirty="0">
                <a:latin typeface="+mn-lt"/>
              </a:rPr>
              <a:t>click on the "clipboard" icon </a:t>
            </a:r>
            <a:r>
              <a:rPr lang="en-US" dirty="0" smtClean="0">
                <a:latin typeface="+mn-lt"/>
              </a:rPr>
              <a:t>      on </a:t>
            </a:r>
            <a:r>
              <a:rPr lang="en-US" dirty="0">
                <a:latin typeface="+mn-lt"/>
              </a:rPr>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8"/>
          <p:cNvSpPr>
            <a:spLocks noGrp="1"/>
          </p:cNvSpPr>
          <p:nvPr>
            <p:ph type="title"/>
          </p:nvPr>
        </p:nvSpPr>
        <p:spPr/>
        <p:txBody>
          <a:bodyPr/>
          <a:lstStyle/>
          <a:p>
            <a:r>
              <a:rPr lang="en-US" altLang="en-US" b="1" dirty="0" smtClean="0"/>
              <a:t>Myth or Magic?</a:t>
            </a:r>
          </a:p>
        </p:txBody>
      </p:sp>
      <p:pic>
        <p:nvPicPr>
          <p:cNvPr id="7171" name="Picture 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200400" y="2895600"/>
            <a:ext cx="4325938" cy="2484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6085">
            <a:off x="360363" y="1533525"/>
            <a:ext cx="1833562" cy="111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TextBox 6"/>
          <p:cNvSpPr txBox="1">
            <a:spLocks noChangeArrowheads="1"/>
          </p:cNvSpPr>
          <p:nvPr/>
        </p:nvSpPr>
        <p:spPr bwMode="auto">
          <a:xfrm>
            <a:off x="1231900" y="2760663"/>
            <a:ext cx="260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6000" b="1">
                <a:latin typeface="Bradley Hand ITC" pitchFamily="66" charset="0"/>
              </a:rPr>
              <a:t>Family</a:t>
            </a:r>
          </a:p>
        </p:txBody>
      </p:sp>
      <p:sp>
        <p:nvSpPr>
          <p:cNvPr id="7174" name="TextBox 7"/>
          <p:cNvSpPr txBox="1">
            <a:spLocks noChangeArrowheads="1"/>
          </p:cNvSpPr>
          <p:nvPr/>
        </p:nvSpPr>
        <p:spPr bwMode="auto">
          <a:xfrm>
            <a:off x="5791200" y="5257800"/>
            <a:ext cx="293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en-US" altLang="en-US" sz="6000" b="1">
                <a:latin typeface="Bradley Hand ITC" pitchFamily="66" charset="0"/>
              </a:rPr>
              <a:t>Osmosis</a:t>
            </a:r>
          </a:p>
        </p:txBody>
      </p:sp>
    </p:spTree>
    <p:extLst>
      <p:ext uri="{BB962C8B-B14F-4D97-AF65-F5344CB8AC3E}">
        <p14:creationId xmlns:p14="http://schemas.microsoft.com/office/powerpoint/2010/main" val="56447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a:xfrm>
            <a:off x="755650" y="1007878"/>
            <a:ext cx="7772400" cy="5238750"/>
          </a:xfrm>
        </p:spPr>
        <p:txBody>
          <a:bodyPr/>
          <a:lstStyle/>
          <a:p>
            <a:pPr eaLnBrk="1" hangingPunct="1"/>
            <a:r>
              <a:rPr lang="en-US" altLang="en-US" sz="3200" dirty="0" smtClean="0">
                <a:latin typeface="Arial" panose="020B0604020202020204" pitchFamily="34" charset="0"/>
                <a:cs typeface="Arial" panose="020B0604020202020204" pitchFamily="34" charset="0"/>
              </a:rPr>
              <a:t>We have chosen as our careers </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to teach our learners how to be</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 </a:t>
            </a:r>
            <a:r>
              <a:rPr lang="en-US" altLang="en-US" sz="4000" b="1" i="1" dirty="0" smtClean="0">
                <a:latin typeface="Arial" panose="020B0604020202020204" pitchFamily="34" charset="0"/>
                <a:cs typeface="Arial" panose="020B0604020202020204" pitchFamily="34" charset="0"/>
              </a:rPr>
              <a:t>Family Physicians </a:t>
            </a:r>
            <a:r>
              <a:rPr lang="en-US" altLang="en-US" sz="3200" b="1" i="1" dirty="0" smtClean="0">
                <a:latin typeface="Arial" panose="020B0604020202020204" pitchFamily="34" charset="0"/>
                <a:cs typeface="Arial" panose="020B0604020202020204" pitchFamily="34" charset="0"/>
              </a:rPr>
              <a:t/>
            </a:r>
            <a:br>
              <a:rPr lang="en-US" altLang="en-US" sz="3200" b="1" i="1" dirty="0" smtClean="0">
                <a:latin typeface="Arial" panose="020B0604020202020204" pitchFamily="34" charset="0"/>
                <a:cs typeface="Arial" panose="020B0604020202020204" pitchFamily="34" charset="0"/>
              </a:rPr>
            </a:br>
            <a:r>
              <a:rPr lang="en-US" altLang="en-US" sz="3200" b="1" i="1" dirty="0" smtClean="0">
                <a:latin typeface="Arial" panose="020B0604020202020204" pitchFamily="34" charset="0"/>
                <a:cs typeface="Arial" panose="020B0604020202020204" pitchFamily="34" charset="0"/>
              </a:rPr>
              <a:t/>
            </a:r>
            <a:br>
              <a:rPr lang="en-US" altLang="en-US" sz="3200" b="1" i="1" dirty="0" smtClean="0">
                <a:latin typeface="Arial" panose="020B0604020202020204" pitchFamily="34" charset="0"/>
                <a:cs typeface="Arial" panose="020B0604020202020204" pitchFamily="34" charset="0"/>
              </a:rPr>
            </a:br>
            <a:r>
              <a:rPr lang="en-US" altLang="en-US" sz="3200" b="1" i="1" dirty="0" smtClean="0">
                <a:latin typeface="Arial" panose="020B0604020202020204" pitchFamily="34" charset="0"/>
                <a:cs typeface="Arial" panose="020B0604020202020204" pitchFamily="34" charset="0"/>
              </a:rPr>
              <a:t>What do you do to honor this?</a:t>
            </a:r>
            <a:br>
              <a:rPr lang="en-US" altLang="en-US" sz="3200" b="1" i="1" dirty="0" smtClean="0">
                <a:latin typeface="Arial" panose="020B0604020202020204" pitchFamily="34" charset="0"/>
                <a:cs typeface="Arial" panose="020B0604020202020204" pitchFamily="34" charset="0"/>
              </a:rPr>
            </a:br>
            <a:r>
              <a:rPr lang="en-US" altLang="en-US" sz="3200" b="1" i="1" dirty="0" smtClean="0">
                <a:latin typeface="Arial" panose="020B0604020202020204" pitchFamily="34" charset="0"/>
                <a:cs typeface="Arial" panose="020B0604020202020204" pitchFamily="34" charset="0"/>
              </a:rPr>
              <a:t>Are you intentionally teaching family?</a:t>
            </a:r>
            <a:br>
              <a:rPr lang="en-US" altLang="en-US" sz="3200" b="1" i="1" dirty="0" smtClean="0">
                <a:latin typeface="Arial" panose="020B0604020202020204" pitchFamily="34" charset="0"/>
                <a:cs typeface="Arial" panose="020B0604020202020204" pitchFamily="34" charset="0"/>
              </a:rPr>
            </a:b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432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2195513" y="1622277"/>
            <a:ext cx="4895850" cy="4176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8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200" b="1" smtClean="0">
                <a:latin typeface="Arial" charset="0"/>
                <a:cs typeface="Arial" charset="0"/>
              </a:rPr>
              <a:t>Family in Family Medicine Residency Programs: Results of a National Survey</a:t>
            </a:r>
            <a:endParaRPr lang="en-US" altLang="en-US" smtClean="0">
              <a:latin typeface="Arial" charset="0"/>
              <a:cs typeface="Arial" charset="0"/>
            </a:endParaRPr>
          </a:p>
        </p:txBody>
      </p:sp>
      <p:sp>
        <p:nvSpPr>
          <p:cNvPr id="3" name="Content Placeholder 2"/>
          <p:cNvSpPr>
            <a:spLocks noGrp="1"/>
          </p:cNvSpPr>
          <p:nvPr>
            <p:ph idx="1"/>
          </p:nvPr>
        </p:nvSpPr>
        <p:spPr>
          <a:xfrm>
            <a:off x="304800" y="2020186"/>
            <a:ext cx="8686800" cy="4761613"/>
          </a:xfrm>
        </p:spPr>
        <p:txBody>
          <a:bodyPr>
            <a:normAutofit fontScale="55000" lnSpcReduction="20000"/>
          </a:bodyPr>
          <a:lstStyle/>
          <a:p>
            <a:pPr marL="0" indent="0" algn="ctr" eaLnBrk="1" hangingPunct="1">
              <a:buFont typeface="Arial" charset="0"/>
              <a:buNone/>
              <a:defRPr/>
            </a:pPr>
            <a:r>
              <a:rPr lang="en-US" sz="2900" dirty="0" smtClean="0">
                <a:latin typeface="Arial Narrow" panose="020B0606020202030204" pitchFamily="34" charset="0"/>
              </a:rPr>
              <a:t>Korin </a:t>
            </a:r>
            <a:r>
              <a:rPr lang="en-US" sz="2900" dirty="0">
                <a:latin typeface="Arial Narrow" panose="020B0606020202030204" pitchFamily="34" charset="0"/>
              </a:rPr>
              <a:t>EC, Odom AJ, Newman NK, Fletcher J, </a:t>
            </a:r>
            <a:r>
              <a:rPr lang="en-US" sz="2900" dirty="0" err="1">
                <a:latin typeface="Arial Narrow" panose="020B0606020202030204" pitchFamily="34" charset="0"/>
              </a:rPr>
              <a:t>Lechuga</a:t>
            </a:r>
            <a:r>
              <a:rPr lang="en-US" sz="2900" dirty="0">
                <a:latin typeface="Arial Narrow" panose="020B0606020202030204" pitchFamily="34" charset="0"/>
              </a:rPr>
              <a:t> C, </a:t>
            </a:r>
            <a:r>
              <a:rPr lang="en-US" sz="2900" dirty="0" smtClean="0">
                <a:latin typeface="Arial Narrow" panose="020B0606020202030204" pitchFamily="34" charset="0"/>
              </a:rPr>
              <a:t>McKee </a:t>
            </a:r>
            <a:r>
              <a:rPr lang="en-US" sz="2900" dirty="0">
                <a:latin typeface="Arial Narrow" panose="020B0606020202030204" pitchFamily="34" charset="0"/>
              </a:rPr>
              <a:t>MD. J</a:t>
            </a:r>
            <a:r>
              <a:rPr lang="en-US" sz="2900" dirty="0" smtClean="0">
                <a:latin typeface="Arial Narrow" panose="020B0606020202030204" pitchFamily="34" charset="0"/>
              </a:rPr>
              <a:t> Fam </a:t>
            </a:r>
            <a:r>
              <a:rPr lang="en-US" sz="2900" dirty="0">
                <a:latin typeface="Arial Narrow" panose="020B0606020202030204" pitchFamily="34" charset="0"/>
              </a:rPr>
              <a:t>Med 2014;46(3):</a:t>
            </a:r>
            <a:r>
              <a:rPr lang="en-US" sz="2900" dirty="0" smtClean="0">
                <a:latin typeface="Arial Narrow" panose="020B0606020202030204" pitchFamily="34" charset="0"/>
              </a:rPr>
              <a:t>209-214</a:t>
            </a:r>
          </a:p>
          <a:p>
            <a:pPr marL="0" indent="0" algn="ctr" eaLnBrk="1" hangingPunct="1">
              <a:buFont typeface="Arial" charset="0"/>
              <a:buNone/>
              <a:defRPr/>
            </a:pPr>
            <a:endParaRPr lang="en-US" sz="2000" dirty="0"/>
          </a:p>
          <a:p>
            <a:pPr marL="0" indent="0" eaLnBrk="1" hangingPunct="1">
              <a:buNone/>
              <a:defRPr/>
            </a:pPr>
            <a:endParaRPr lang="en-US" sz="1500" dirty="0">
              <a:latin typeface="+mn-lt"/>
            </a:endParaRPr>
          </a:p>
          <a:p>
            <a:pPr eaLnBrk="1" hangingPunct="1">
              <a:defRPr/>
            </a:pPr>
            <a:r>
              <a:rPr lang="en-US" sz="4400" dirty="0" smtClean="0">
                <a:latin typeface="+mn-lt"/>
              </a:rPr>
              <a:t>2011 Survey of all ACGME FMRPs (454)</a:t>
            </a:r>
          </a:p>
          <a:p>
            <a:pPr lvl="1" eaLnBrk="1" hangingPunct="1">
              <a:defRPr/>
            </a:pPr>
            <a:r>
              <a:rPr lang="en-US" sz="3600" dirty="0" smtClean="0">
                <a:latin typeface="+mn-lt"/>
              </a:rPr>
              <a:t>PD 142 (29%), BSF 178 (36%), CR 169 (34%) </a:t>
            </a:r>
          </a:p>
          <a:p>
            <a:pPr lvl="1" eaLnBrk="1" hangingPunct="1">
              <a:defRPr/>
            </a:pPr>
            <a:r>
              <a:rPr lang="en-US" sz="3600" dirty="0" smtClean="0">
                <a:latin typeface="+mn-lt"/>
              </a:rPr>
              <a:t>272 programs with at least 1 respondent</a:t>
            </a:r>
          </a:p>
          <a:p>
            <a:pPr eaLnBrk="1" hangingPunct="1">
              <a:defRPr/>
            </a:pPr>
            <a:r>
              <a:rPr lang="en-US" sz="4400" dirty="0">
                <a:latin typeface="+mn-lt"/>
              </a:rPr>
              <a:t>T</a:t>
            </a:r>
            <a:r>
              <a:rPr lang="en-US" sz="4400" dirty="0" smtClean="0">
                <a:latin typeface="+mn-lt"/>
              </a:rPr>
              <a:t>eaching about the family is highly valued by most respondents, yet same respondents do not see this being valued by their programs.</a:t>
            </a:r>
          </a:p>
          <a:p>
            <a:pPr eaLnBrk="1" hangingPunct="1">
              <a:defRPr/>
            </a:pPr>
            <a:r>
              <a:rPr lang="en-US" sz="4400" dirty="0" smtClean="0">
                <a:latin typeface="+mn-lt"/>
              </a:rPr>
              <a:t>Teaching of family topics is less emphasized, compared to other behavioral science topics. </a:t>
            </a:r>
          </a:p>
          <a:p>
            <a:pPr eaLnBrk="1" hangingPunct="1">
              <a:defRPr/>
            </a:pPr>
            <a:r>
              <a:rPr lang="en-US" sz="4400" dirty="0" smtClean="0">
                <a:latin typeface="+mn-lt"/>
              </a:rPr>
              <a:t>While a family focus may be integrated into behavioral topics (e.g. communication and interpersonal skills or behavior change), family concepts are not emphasized as central curriculum themes.</a:t>
            </a:r>
          </a:p>
        </p:txBody>
      </p:sp>
    </p:spTree>
    <p:extLst>
      <p:ext uri="{BB962C8B-B14F-4D97-AF65-F5344CB8AC3E}">
        <p14:creationId xmlns:p14="http://schemas.microsoft.com/office/powerpoint/2010/main" val="173602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1015409"/>
            <a:ext cx="8229600" cy="1143000"/>
          </a:xfrm>
        </p:spPr>
        <p:txBody>
          <a:bodyPr/>
          <a:lstStyle/>
          <a:p>
            <a:pPr eaLnBrk="1" hangingPunct="1"/>
            <a:r>
              <a:rPr lang="en-US" altLang="en-US" sz="4000" dirty="0" smtClean="0">
                <a:latin typeface="Arial" charset="0"/>
                <a:cs typeface="Arial" charset="0"/>
              </a:rPr>
              <a:t>Finding Family in the Milestones</a:t>
            </a:r>
          </a:p>
        </p:txBody>
      </p:sp>
      <p:sp>
        <p:nvSpPr>
          <p:cNvPr id="2" name="Content Placeholder 1"/>
          <p:cNvSpPr>
            <a:spLocks noGrp="1"/>
          </p:cNvSpPr>
          <p:nvPr>
            <p:ph idx="1"/>
          </p:nvPr>
        </p:nvSpPr>
        <p:spPr>
          <a:xfrm>
            <a:off x="457200" y="2091107"/>
            <a:ext cx="8458200" cy="4196354"/>
          </a:xfrm>
        </p:spPr>
        <p:txBody>
          <a:bodyPr/>
          <a:lstStyle/>
          <a:p>
            <a:pPr eaLnBrk="1" hangingPunct="1">
              <a:defRPr/>
            </a:pPr>
            <a:r>
              <a:rPr lang="en-US" sz="3000" dirty="0" smtClean="0">
                <a:latin typeface="Arial" panose="020B0604020202020204" pitchFamily="34" charset="0"/>
                <a:cs typeface="Arial" panose="020B0604020202020204" pitchFamily="34" charset="0"/>
              </a:rPr>
              <a:t>“Family” as part of a system of care and a systems paradigm is found in skills and levels in all of the 6 competency areas</a:t>
            </a:r>
          </a:p>
          <a:p>
            <a:pPr lvl="1" eaLnBrk="1" hangingPunct="1">
              <a:defRPr/>
            </a:pPr>
            <a:r>
              <a:rPr lang="en-US" dirty="0" smtClean="0">
                <a:latin typeface="Arial" panose="020B0604020202020204" pitchFamily="34" charset="0"/>
                <a:cs typeface="Arial" panose="020B0604020202020204" pitchFamily="34" charset="0"/>
              </a:rPr>
              <a:t>Prevalent in the patient care, professionalism, &amp; communication milestones</a:t>
            </a:r>
          </a:p>
          <a:p>
            <a:pPr eaLnBrk="1" hangingPunct="1">
              <a:defRPr/>
            </a:pPr>
            <a:r>
              <a:rPr lang="en-US" sz="3000" dirty="0" smtClean="0">
                <a:latin typeface="Arial" panose="020B0604020202020204" pitchFamily="34" charset="0"/>
                <a:cs typeface="Arial" panose="020B0604020202020204" pitchFamily="34" charset="0"/>
              </a:rPr>
              <a:t>See handout on STFM Resource Library for “Finding Family in the </a:t>
            </a:r>
            <a:r>
              <a:rPr lang="en-US" sz="3000" dirty="0" smtClean="0">
                <a:latin typeface="+mn-lt"/>
                <a:cs typeface="Arial" panose="020B0604020202020204" pitchFamily="34" charset="0"/>
              </a:rPr>
              <a:t>Milestones</a:t>
            </a:r>
            <a:r>
              <a:rPr lang="en-US" sz="3000" dirty="0" smtClean="0">
                <a:latin typeface="+mn-lt"/>
              </a:rPr>
              <a:t>” </a:t>
            </a:r>
            <a:endParaRPr lang="en-US" dirty="0">
              <a:latin typeface="+mn-lt"/>
            </a:endParaRPr>
          </a:p>
        </p:txBody>
      </p:sp>
    </p:spTree>
    <p:extLst>
      <p:ext uri="{BB962C8B-B14F-4D97-AF65-F5344CB8AC3E}">
        <p14:creationId xmlns:p14="http://schemas.microsoft.com/office/powerpoint/2010/main" val="3038734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TotalTime>
  <Words>1652</Words>
  <Application>Microsoft Office PowerPoint</Application>
  <PresentationFormat>On-screen Show (4:3)</PresentationFormat>
  <Paragraphs>291</Paragraphs>
  <Slides>45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Picture</vt:lpstr>
      <vt:lpstr>Teaching Family Oriented Care in  Family Medicine Residency:  Several approaches &amp; techniques to incorporate in your training program </vt:lpstr>
      <vt:lpstr>Objectives</vt:lpstr>
      <vt:lpstr>Agenda</vt:lpstr>
      <vt:lpstr>Background</vt:lpstr>
      <vt:lpstr>Myth or Magic?</vt:lpstr>
      <vt:lpstr>We have chosen as our careers  to teach our learners how to be  Family Physicians   What do you do to honor this? Are you intentionally teaching family? </vt:lpstr>
      <vt:lpstr>PowerPoint Presentation</vt:lpstr>
      <vt:lpstr>Family in Family Medicine Residency Programs: Results of a National Survey</vt:lpstr>
      <vt:lpstr>Finding Family in the Milestones</vt:lpstr>
      <vt:lpstr>What we teach…</vt:lpstr>
      <vt:lpstr>Variety of settings…</vt:lpstr>
      <vt:lpstr>Continuum of Natural Systems </vt:lpstr>
      <vt:lpstr>PowerPoint Presentation</vt:lpstr>
      <vt:lpstr>Teaching: Family Life Cycle</vt:lpstr>
      <vt:lpstr>Family Life Cycle Curriculum</vt:lpstr>
      <vt:lpstr>Fundamentals of Family Life Cycle</vt:lpstr>
      <vt:lpstr>Integrating FLC Concepts in BM Curricula </vt:lpstr>
      <vt:lpstr>FLC Seminar Activity</vt:lpstr>
      <vt:lpstr>Other Methods</vt:lpstr>
      <vt:lpstr>Teaching Tips: Family Life Cycle</vt:lpstr>
      <vt:lpstr>Graphic Models for Contextual Care</vt:lpstr>
      <vt:lpstr>Genograms</vt:lpstr>
      <vt:lpstr>Genograms</vt:lpstr>
      <vt:lpstr>Teaching, Learning, and Using Genograms</vt:lpstr>
      <vt:lpstr>What is an Ecomap?</vt:lpstr>
      <vt:lpstr>Why use an Ecomap to elicit context?</vt:lpstr>
      <vt:lpstr>Ecomap Domains</vt:lpstr>
      <vt:lpstr>PowerPoint Presentation</vt:lpstr>
      <vt:lpstr>Ecomap Demonstration</vt:lpstr>
      <vt:lpstr>Context Informs  Assessment &amp; Intervention</vt:lpstr>
      <vt:lpstr>Teaching Ecomaps</vt:lpstr>
      <vt:lpstr>PowerPoint Presentation</vt:lpstr>
      <vt:lpstr>Using Ecomaps</vt:lpstr>
      <vt:lpstr>Other Applications of Ecomaps</vt:lpstr>
      <vt:lpstr> Family Conferences</vt:lpstr>
      <vt:lpstr> Family Conferences</vt:lpstr>
      <vt:lpstr> Family Conferences</vt:lpstr>
      <vt:lpstr> Family Conferences</vt:lpstr>
      <vt:lpstr> Family Conferences</vt:lpstr>
      <vt:lpstr>Family Conference Video</vt:lpstr>
      <vt:lpstr>How to Integrate This?</vt:lpstr>
      <vt:lpstr>Discussion</vt:lpstr>
      <vt:lpstr>Resources</vt:lpstr>
      <vt:lpstr>Contact Us</vt:lpstr>
      <vt:lpstr>PowerPoint Presentation</vt:lpstr>
    </vt:vector>
  </TitlesOfParts>
  <Company>STFM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Romain, Amy</cp:lastModifiedBy>
  <cp:revision>82</cp:revision>
  <dcterms:created xsi:type="dcterms:W3CDTF">2013-07-17T19:19:39Z</dcterms:created>
  <dcterms:modified xsi:type="dcterms:W3CDTF">2017-05-05T17:53:15Z</dcterms:modified>
</cp:coreProperties>
</file>