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modernComment_191_4C474DF2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98_569C6E08.xml" ContentType="application/vnd.ms-powerpoint.comments+xml"/>
  <Override PartName="/ppt/notesSlides/notesSlide4.xml" ContentType="application/vnd.openxmlformats-officedocument.presentationml.notesSlide+xml"/>
  <Override PartName="/ppt/comments/modernComment_16B_40B81712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9F_BD4D893E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401" r:id="rId5"/>
    <p:sldId id="417" r:id="rId6"/>
    <p:sldId id="346" r:id="rId7"/>
    <p:sldId id="353" r:id="rId8"/>
    <p:sldId id="362" r:id="rId9"/>
    <p:sldId id="406" r:id="rId10"/>
    <p:sldId id="407" r:id="rId11"/>
    <p:sldId id="408" r:id="rId12"/>
    <p:sldId id="363" r:id="rId13"/>
    <p:sldId id="409" r:id="rId14"/>
    <p:sldId id="410" r:id="rId15"/>
    <p:sldId id="415" r:id="rId16"/>
    <p:sldId id="413" r:id="rId17"/>
    <p:sldId id="414" r:id="rId18"/>
    <p:sldId id="416" r:id="rId19"/>
    <p:sldId id="40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9110A2-74B4-4E5A-86A2-813DB5492335}">
          <p14:sldIdLst>
            <p14:sldId id="401"/>
            <p14:sldId id="417"/>
            <p14:sldId id="346"/>
            <p14:sldId id="353"/>
            <p14:sldId id="362"/>
            <p14:sldId id="406"/>
            <p14:sldId id="407"/>
            <p14:sldId id="408"/>
            <p14:sldId id="363"/>
            <p14:sldId id="409"/>
            <p14:sldId id="410"/>
            <p14:sldId id="415"/>
            <p14:sldId id="413"/>
            <p14:sldId id="414"/>
            <p14:sldId id="416"/>
            <p14:sldId id="400"/>
          </p14:sldIdLst>
        </p14:section>
        <p14:section name="Untitled Section" id="{1E47F9E1-9304-479F-A4CD-9C0B516956D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438246-2B4F-8F94-8562-BFC2231291D1}" name="Carmen G. Strickland" initials="CS" userId="S::cgstrick@wakehealth.edu::cac422ad-4d2e-49ec-83f1-dd72b8bf6928" providerId="AD"/>
  <p188:author id="{6C452F55-93E0-920E-6A90-6D1DEB9B80F3}" name="Charlotte Talley Boyd" initials="CB" userId="S::ctboyd@wakehealth.edu::c88e765b-b532-430c-b2f3-cba07ee1a66e" providerId="AD"/>
  <p188:author id="{D14CC873-BDAB-1890-949B-80A1EF4A5A10}" name="Jennifer Elizabeth Roper" initials="JR" userId="S::jetovey@wakehealth.edu::903e5437-a51e-4015-a634-5bb4597c8d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9EA16-BDD1-D384-C043-97A4A13C3616}" v="173" dt="2022-04-28T13:56:45.957"/>
    <p1510:client id="{0C9F5B6C-705E-7C02-2508-AAEFA4BCF378}" v="75" dt="2022-05-01T23:33:58.169"/>
    <p1510:client id="{14F6CD5A-545A-5895-0F39-93959A67957A}" v="748" dt="2022-04-29T19:27:51.949"/>
    <p1510:client id="{2D87AE99-0A42-B469-0F9E-67EAB8B38C3C}" v="160" dt="2022-04-29T14:45:50.349"/>
    <p1510:client id="{37A8FAE8-D65B-2C42-7178-D8C8BCF87DEB}" v="109" dt="2022-04-28T13:05:34.519"/>
    <p1510:client id="{40865090-A0F7-486E-8D0E-38F777C68A69}" v="313" dt="2022-04-29T02:11:54.375"/>
    <p1510:client id="{4403162F-CCF8-00A1-4B4A-C28DEBD5107A}" v="3" dt="2022-04-28T13:14:52.513"/>
    <p1510:client id="{4628233B-B1EB-8D86-54C1-C82405CF73C0}" v="152" dt="2022-05-03T16:59:06.691"/>
    <p1510:client id="{4D635FF7-A5B3-F6F7-3395-F62DFE002B9D}" v="413" dt="2022-04-26T01:24:58.103"/>
    <p1510:client id="{4EF194BA-E40B-B4F9-5FEA-C868AC223616}" v="2162" dt="2022-04-28T20:24:50.681"/>
    <p1510:client id="{5CC9F9E8-3E7D-4EC5-9498-DF69C1840DD6}" v="38" dt="2022-05-03T14:08:39.574"/>
    <p1510:client id="{835D3D8A-E27C-AEFB-6940-4731BFEAD111}" v="1" dt="2022-05-03T01:23:43.093"/>
    <p1510:client id="{97B8B8C9-EDB9-BE20-6818-53E61453F4AF}" v="10" dt="2022-05-03T17:35:35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6B_40B817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9E8EF6-111A-4124-BE57-9376E68865C5}" authorId="{D14CC873-BDAB-1890-949B-80A1EF4A5A10}" status="resolved" created="2022-04-26T01:22:08.013" complete="100000">
    <pc:sldMkLst xmlns:pc="http://schemas.microsoft.com/office/powerpoint/2013/main/command">
      <pc:docMk/>
      <pc:sldMk cId="1085806354" sldId="363"/>
    </pc:sldMkLst>
    <p188:txBody>
      <a:bodyPr/>
      <a:lstStyle/>
      <a:p>
        <a:r>
          <a:rPr lang="en-US"/>
          <a:t>I like that you combined these in one slide</a:t>
        </a:r>
      </a:p>
    </p188:txBody>
  </p188:cm>
  <p188:cm id="{09730371-7716-4BCE-BCF0-8A83BFFA852D}" authorId="{D14CC873-BDAB-1890-949B-80A1EF4A5A10}" status="resolved" created="2022-04-29T02:05:42.473" complete="100000">
    <pc:sldMkLst xmlns:pc="http://schemas.microsoft.com/office/powerpoint/2013/main/command">
      <pc:docMk/>
      <pc:sldMk cId="1085806354" sldId="363"/>
    </pc:sldMkLst>
    <p188:txBody>
      <a:bodyPr/>
      <a:lstStyle/>
      <a:p>
        <a:r>
          <a:rPr lang="en-US"/>
          <a:t>Should we explain PCS and MCS since we broke SF-12 down into different fields in the results table?</a:t>
        </a:r>
      </a:p>
    </p188:txBody>
  </p188:cm>
</p188:cmLst>
</file>

<file path=ppt/comments/modernComment_191_4C474D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FAC6E8-9675-406B-8B60-AA8ED4340314}" authorId="{D14CC873-BDAB-1890-949B-80A1EF4A5A10}" status="resolved" created="2022-04-29T14:45:50.349" complete="100000">
    <pc:sldMkLst xmlns:pc="http://schemas.microsoft.com/office/powerpoint/2013/main/command">
      <pc:docMk/>
      <pc:sldMk cId="1279741426" sldId="401"/>
    </pc:sldMkLst>
    <p188:txBody>
      <a:bodyPr/>
      <a:lstStyle/>
      <a:p>
        <a:r>
          <a:rPr lang="en-US"/>
          <a:t>we could add face pics of the three of us somewhere - title slide or subtitle?</a:t>
        </a:r>
      </a:p>
    </p188:txBody>
  </p188:cm>
</p188:cmLst>
</file>

<file path=ppt/comments/modernComment_198_569C6E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C4F064-D794-4D20-AEBE-A19B90E036CA}" authorId="{56438246-2B4F-8F94-8562-BFC2231291D1}" status="resolved" created="2022-04-28T13:05:34.519" complete="100000">
    <pc:sldMkLst xmlns:pc="http://schemas.microsoft.com/office/powerpoint/2013/main/command">
      <pc:docMk/>
      <pc:sldMk cId="1453092360" sldId="408"/>
    </pc:sldMkLst>
    <p188:txBody>
      <a:bodyPr/>
      <a:lstStyle/>
      <a:p>
        <a:r>
          <a:rPr lang="en-US"/>
          <a:t>Charlotte- can you add some notes re: funding of PAM/SF12 as reminders</a:t>
        </a:r>
      </a:p>
    </p188:txBody>
  </p188:cm>
</p188:cmLst>
</file>

<file path=ppt/comments/modernComment_19F_BD4D89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907DE8-1CA2-448D-89FB-7964C16D022D}" authorId="{D14CC873-BDAB-1890-949B-80A1EF4A5A10}" status="resolved" created="2022-04-29T02:05:00.487" complete="100000">
    <pc:sldMkLst xmlns:pc="http://schemas.microsoft.com/office/powerpoint/2013/main/command">
      <pc:docMk/>
      <pc:sldMk cId="3175975230" sldId="415"/>
    </pc:sldMkLst>
    <p188:replyLst>
      <p188:reply id="{07EF3ABE-9587-464F-AD6C-1785717976FE}" authorId="{6C452F55-93E0-920E-6A90-6D1DEB9B80F3}" created="2022-04-29T14:26:13.375">
        <p188:txBody>
          <a:bodyPr/>
          <a:lstStyle/>
          <a:p>
            <a:r>
              <a:rPr lang="en-US"/>
              <a:t>[@Jennifer Elizabeth Roper] I noticed the SF-12 scoring was kind of wonky looking for LU, so I asked Dr. Spangler about it yesterday and there was an error so he is rerunning this. SF-12 score should increase. </a:t>
            </a:r>
          </a:p>
        </p188:txBody>
      </p188:reply>
    </p188:replyLst>
    <p188:txBody>
      <a:bodyPr/>
      <a:lstStyle/>
      <a:p>
        <a:r>
          <a:rPr lang="en-US"/>
          <a:t>So we can say that Diabetes had lower A1C and lower weight after group, LU had a trend to lower weight but needs a larger sample size, and PAM/SF-12 didn't reach statistical significance.
So, we need to continue study and get a larger sample size if we want to see a difference in PAM/SF-12.
Is a lower SF-12 better?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FFE5F-F634-4F99-8231-AD352B028AC1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9C2B-3D65-47C8-B18B-8CCBF8F71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goals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Nutrition/Exercise focus/Behavior Change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Personalized/Tailored Care plan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Accountability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Goal Formation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Self-discovery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Patients: Improved outcomes,  self-management skills and self-efficacy, e 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ffective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means of integrating multicomponent, intensive, behavioral intervention for obesity management into primary care practice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Satisfaction/positive feedback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 for exposure to an innovative care model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motivational interviewing and lifestyle counseling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in SMART goal formation with patients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 satisfactions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time with patients and deeper knowledge of lifestyle factors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 to assess patient recall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Satisfaction in teaching skills that can be applied to multiple health conditions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 for scholarship; quality improvement; research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No funding for project except to purchase PAM and SF-12 (minimal from department, most from provider CME fund)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PAM:  $75 as a research license (usually $4500/year)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SF-12: $450/year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point increase in PAM score correlates to a 2% decrease in hospitalization and a 2% increase in medication adherence , tailor education and educational materials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/>
          </a:p>
          <a:p>
            <a:r>
              <a:rPr lang="en-US">
                <a:cs typeface="Calibri"/>
              </a:rPr>
              <a:t>PCS = physical component score of SF-12</a:t>
            </a:r>
          </a:p>
          <a:p>
            <a:r>
              <a:rPr lang="en-US">
                <a:cs typeface="Calibri"/>
              </a:rPr>
              <a:t>MCS = mental component score of SF-12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leave as LU and DM columns or add "All" column as well?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Does there need to be a caption to describe LU and DM? Should headings be different?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Weight loss statistically significant in both groups </a:t>
            </a:r>
          </a:p>
          <a:p>
            <a:r>
              <a:rPr lang="en-US">
                <a:cs typeface="Calibri"/>
              </a:rPr>
              <a:t>Statistically significant decrease in A1c</a:t>
            </a:r>
          </a:p>
          <a:p>
            <a:r>
              <a:rPr lang="en-US">
                <a:cs typeface="Calibri"/>
              </a:rPr>
              <a:t>PAM changes borderline statistically significant </a:t>
            </a:r>
            <a:endParaRPr lang="en-US"/>
          </a:p>
          <a:p>
            <a:r>
              <a:rPr lang="en-US">
                <a:cs typeface="Calibri"/>
              </a:rPr>
              <a:t>Explain that increased access to pharm d and med changes improves a1c outcome along with lifestyle learning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Surveys took more time than anticipated and took away from the first session </a:t>
            </a:r>
          </a:p>
          <a:p>
            <a:r>
              <a:rPr lang="en-US"/>
              <a:t>Motivated patients can join at any time, making recruitment easier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Lower patient commitment needed (can drop in and out) 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8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Patient teaching and support = older patients teaching newer patients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Final slide?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89C2B-3D65-47C8-B18B-8CCBF8F712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91_4C474DF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F_BD4D893E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8_569C6E0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B_40B817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276617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Impact of Group Medical Visits on Patient Engagement and Quality of Life </a:t>
            </a:r>
            <a:endParaRPr lang="en-US" sz="4800" b="1" spc="-1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129" y="5375846"/>
            <a:ext cx="11573773" cy="10926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n-US" b="1" dirty="0">
                <a:solidFill>
                  <a:schemeClr val="bg2"/>
                </a:solidFill>
              </a:rPr>
              <a:t>5/3/2022, STFM Indianapolis, IN​</a:t>
            </a:r>
          </a:p>
          <a:p>
            <a:pPr algn="ctr" fontAlgn="base"/>
            <a:endParaRPr lang="en-US" sz="1100" b="1">
              <a:solidFill>
                <a:schemeClr val="bg2"/>
              </a:solidFill>
            </a:endParaRPr>
          </a:p>
          <a:p>
            <a:pPr algn="ctr" fontAlgn="base"/>
            <a:r>
              <a:rPr lang="en-US" dirty="0">
                <a:solidFill>
                  <a:schemeClr val="bg2"/>
                </a:solidFill>
              </a:rPr>
              <a:t>Charlotte Talley Boyd, MA • Carmen Strickland, MD, MPH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 • </a:t>
            </a:r>
            <a:r>
              <a:rPr lang="en-US" dirty="0">
                <a:solidFill>
                  <a:schemeClr val="bg2"/>
                </a:solidFill>
              </a:rPr>
              <a:t>Jennifer Roper, MD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US">
                <a:solidFill>
                  <a:schemeClr val="bg2"/>
                </a:solidFill>
                <a:cs typeface="Arial"/>
              </a:rPr>
              <a:t>Julienne Kirk, PharmD, BCPS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  • John Spangler, MD, MPH</a:t>
            </a:r>
            <a:endParaRPr lang="en-US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Challenges and changes during the project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23" y="1786381"/>
            <a:ext cx="10515600" cy="4067573"/>
          </a:xfrm>
        </p:spPr>
        <p:txBody>
          <a:bodyPr lIns="91440" tIns="45720" rIns="91440" bIns="45720" anchor="t"/>
          <a:lstStyle/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Maternity Leave​</a:t>
            </a:r>
          </a:p>
          <a:p>
            <a:pPr marL="0" indent="0" fontAlgn="base">
              <a:buNone/>
            </a:pPr>
            <a:endParaRPr lang="en-US" sz="1400">
              <a:solidFill>
                <a:schemeClr val="tx2"/>
              </a:solidFill>
            </a:endParaRP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Pandemic​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Challenging enrollment, particularly for Diabetes​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Compliance with mandates- masks, spacing &amp; group size​</a:t>
            </a:r>
          </a:p>
          <a:p>
            <a:pPr marL="0" indent="0" fontAlgn="base">
              <a:buNone/>
            </a:pPr>
            <a:endParaRPr lang="en-US" sz="1400">
              <a:solidFill>
                <a:schemeClr val="tx2"/>
              </a:solidFill>
            </a:endParaRP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Difficult cohort enrollment (Lighten Up)​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Shifted to rolling sessions​</a:t>
            </a:r>
          </a:p>
          <a:p>
            <a:pPr lvl="2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Every 1st/3rd Thursday evening​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Added Telehealth appointment for Intake visits </a:t>
            </a:r>
          </a:p>
        </p:txBody>
      </p:sp>
    </p:spTree>
    <p:extLst>
      <p:ext uri="{BB962C8B-B14F-4D97-AF65-F5344CB8AC3E}">
        <p14:creationId xmlns:p14="http://schemas.microsoft.com/office/powerpoint/2010/main" val="120875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solidFill>
                  <a:schemeClr val="bg2"/>
                </a:solidFill>
                <a:latin typeface="Arial"/>
                <a:cs typeface="Arial"/>
              </a:rPr>
              <a:t>Descriptive characteristics </a:t>
            </a:r>
            <a:endParaRPr lang="en-US">
              <a:solidFill>
                <a:schemeClr val="bg2"/>
              </a:solidFill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65582"/>
              </p:ext>
            </p:extLst>
          </p:nvPr>
        </p:nvGraphicFramePr>
        <p:xfrm>
          <a:off x="1743205" y="1169095"/>
          <a:ext cx="8541696" cy="474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164">
                  <a:extLst>
                    <a:ext uri="{9D8B030D-6E8A-4147-A177-3AD203B41FA5}">
                      <a16:colId xmlns:a16="http://schemas.microsoft.com/office/drawing/2014/main" val="3155111703"/>
                    </a:ext>
                  </a:extLst>
                </a:gridCol>
                <a:gridCol w="2171178">
                  <a:extLst>
                    <a:ext uri="{9D8B030D-6E8A-4147-A177-3AD203B41FA5}">
                      <a16:colId xmlns:a16="http://schemas.microsoft.com/office/drawing/2014/main" val="1622717826"/>
                    </a:ext>
                  </a:extLst>
                </a:gridCol>
                <a:gridCol w="2080354">
                  <a:extLst>
                    <a:ext uri="{9D8B030D-6E8A-4147-A177-3AD203B41FA5}">
                      <a16:colId xmlns:a16="http://schemas.microsoft.com/office/drawing/2014/main" val="2819029164"/>
                    </a:ext>
                  </a:extLst>
                </a:gridCol>
              </a:tblGrid>
              <a:tr h="37913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Lighten Up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16531"/>
                  </a:ext>
                </a:extLst>
              </a:tr>
              <a:tr h="3791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10975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Age, median,</a:t>
                      </a: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 years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57040"/>
                  </a:ext>
                </a:extLst>
              </a:tr>
              <a:tr h="36860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Weight, mean (SD), </a:t>
                      </a:r>
                      <a:r>
                        <a:rPr lang="en-US" sz="1600" err="1">
                          <a:solidFill>
                            <a:schemeClr val="tx2"/>
                          </a:solidFill>
                        </a:rPr>
                        <a:t>lbs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266.7 (47.0)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219.4 (44.4)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77861"/>
                  </a:ext>
                </a:extLst>
              </a:tr>
              <a:tr h="57923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Gender   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                 </a:t>
                      </a: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9 (75%)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26 (66.7%)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69064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                 </a:t>
                      </a: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13 (33.3%)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47006"/>
                  </a:ext>
                </a:extLst>
              </a:tr>
              <a:tr h="568699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Race         </a:t>
                      </a:r>
                    </a:p>
                    <a:p>
                      <a:pPr lvl="0">
                        <a:buNone/>
                      </a:pP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                 Black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 (50.0%)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20 (51.3%)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82115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              </a:t>
                      </a: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   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6 (50.0%)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18 (46.1%)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27336"/>
                  </a:ext>
                </a:extLst>
              </a:tr>
              <a:tr h="3686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0">
                          <a:solidFill>
                            <a:schemeClr val="tx2"/>
                          </a:solidFill>
                        </a:rPr>
                        <a:t>                 </a:t>
                      </a:r>
                      <a:r>
                        <a:rPr lang="en-US" sz="1600" i="1">
                          <a:solidFill>
                            <a:schemeClr val="tx2"/>
                          </a:solidFill>
                        </a:rPr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 (2.6%)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41705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HbA1c,</a:t>
                      </a: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 mean (SD), %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8.2 (1.9)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37076"/>
                  </a:ext>
                </a:extLst>
              </a:tr>
              <a:tr h="57923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Duration of T2DM,</a:t>
                      </a: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 median,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89.5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4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79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solidFill>
                  <a:schemeClr val="bg2"/>
                </a:solidFill>
                <a:latin typeface="Arial"/>
                <a:cs typeface="Arial"/>
              </a:rPr>
              <a:t>Results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94316"/>
              </p:ext>
            </p:extLst>
          </p:nvPr>
        </p:nvGraphicFramePr>
        <p:xfrm>
          <a:off x="772438" y="1096027"/>
          <a:ext cx="10447730" cy="446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75">
                  <a:extLst>
                    <a:ext uri="{9D8B030D-6E8A-4147-A177-3AD203B41FA5}">
                      <a16:colId xmlns:a16="http://schemas.microsoft.com/office/drawing/2014/main" val="3155111703"/>
                    </a:ext>
                  </a:extLst>
                </a:gridCol>
                <a:gridCol w="1037043">
                  <a:extLst>
                    <a:ext uri="{9D8B030D-6E8A-4147-A177-3AD203B41FA5}">
                      <a16:colId xmlns:a16="http://schemas.microsoft.com/office/drawing/2014/main" val="1622717826"/>
                    </a:ext>
                  </a:extLst>
                </a:gridCol>
                <a:gridCol w="1064710">
                  <a:extLst>
                    <a:ext uri="{9D8B030D-6E8A-4147-A177-3AD203B41FA5}">
                      <a16:colId xmlns:a16="http://schemas.microsoft.com/office/drawing/2014/main" val="326675288"/>
                    </a:ext>
                  </a:extLst>
                </a:gridCol>
                <a:gridCol w="2004163">
                  <a:extLst>
                    <a:ext uri="{9D8B030D-6E8A-4147-A177-3AD203B41FA5}">
                      <a16:colId xmlns:a16="http://schemas.microsoft.com/office/drawing/2014/main" val="2819029164"/>
                    </a:ext>
                  </a:extLst>
                </a:gridCol>
                <a:gridCol w="2064395">
                  <a:extLst>
                    <a:ext uri="{9D8B030D-6E8A-4147-A177-3AD203B41FA5}">
                      <a16:colId xmlns:a16="http://schemas.microsoft.com/office/drawing/2014/main" val="3615886494"/>
                    </a:ext>
                  </a:extLst>
                </a:gridCol>
                <a:gridCol w="1834844">
                  <a:extLst>
                    <a:ext uri="{9D8B030D-6E8A-4147-A177-3AD203B41FA5}">
                      <a16:colId xmlns:a16="http://schemas.microsoft.com/office/drawing/2014/main" val="3434335545"/>
                    </a:ext>
                  </a:extLst>
                </a:gridCol>
              </a:tblGrid>
              <a:tr h="579198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Time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Time 2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Mean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SD of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Paired t-test </a:t>
                      </a:r>
                    </a:p>
                    <a:p>
                      <a:pPr lvl="0">
                        <a:buNone/>
                      </a:pPr>
                      <a:r>
                        <a:rPr lang="en-US" sz="160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16531"/>
                  </a:ext>
                </a:extLst>
              </a:tr>
              <a:tr h="835068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Weight, </a:t>
                      </a:r>
                      <a:r>
                        <a:rPr lang="en-US" sz="1600" err="1">
                          <a:solidFill>
                            <a:schemeClr val="tx2"/>
                          </a:solidFill>
                        </a:rPr>
                        <a:t>lbs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 (SD)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                Lighten Up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               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266.7 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216.9 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257.9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-8.8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-3.4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9.6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.006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77861"/>
                  </a:ext>
                </a:extLst>
              </a:tr>
              <a:tr h="5845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HbA1c, mean (SD), %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</a:rPr>
                        <a:t>                Diabetes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8.1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47006"/>
                  </a:ext>
                </a:extLst>
              </a:tr>
              <a:tr h="81419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PAM Score 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                Lighten Up</a:t>
                      </a:r>
                      <a:endParaRPr lang="en-US" sz="16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                Diabetes</a:t>
                      </a:r>
                      <a:endParaRPr lang="en-US" sz="1600" i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60.4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65.7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chemeClr val="tx2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66.8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69.4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6.4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12.7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.095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27336"/>
                  </a:ext>
                </a:extLst>
              </a:tr>
              <a:tr h="3685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aseline="0">
                          <a:solidFill>
                            <a:schemeClr val="tx2"/>
                          </a:solidFill>
                        </a:rPr>
                        <a:t>SF-12 PCS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chemeClr val="tx2"/>
                          </a:solidFill>
                          <a:latin typeface="Arial"/>
                        </a:rPr>
                        <a:t>                Lighten Up</a:t>
                      </a:r>
                      <a:endParaRPr lang="en-US" sz="1600" b="0" i="0" u="none" strike="noStrike" baseline="0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chemeClr val="tx2"/>
                          </a:solidFill>
                          <a:latin typeface="Arial"/>
                        </a:rPr>
                        <a:t>                Diabetes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44.5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44.3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47.7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44.7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3.2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6.6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.106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.748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41705"/>
                  </a:ext>
                </a:extLst>
              </a:tr>
              <a:tr h="379111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SF-12 MCS</a:t>
                      </a:r>
                      <a:endParaRPr lang="en-US" sz="16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                Lighten Up</a:t>
                      </a:r>
                      <a:endParaRPr lang="en-US" sz="1600" b="0" i="0" u="none" strike="noStrike" noProof="0"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                Diabetes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48.2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50.3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52.6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2.1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7.3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tx2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.323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.474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3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752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Lessons Learned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220"/>
            <a:ext cx="10515600" cy="4341400"/>
          </a:xfrm>
        </p:spPr>
        <p:txBody>
          <a:bodyPr lIns="91440" tIns="45720" rIns="91440" bIns="45720" anchor="t"/>
          <a:lstStyle/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Improving weight and blood sugars</a:t>
            </a: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PAM/SF12 assessment was challenging​</a:t>
            </a: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Timing of A1C </a:t>
            </a: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Rolling admission benefits​</a:t>
            </a:r>
          </a:p>
          <a:p>
            <a:pPr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 Intake visit benefits​</a:t>
            </a:r>
          </a:p>
          <a:p>
            <a:pPr lvl="1" fontAlgn="base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Telehealth</a:t>
            </a:r>
          </a:p>
          <a:p>
            <a:pPr lvl="1" fontAlgn="base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Individual plan </a:t>
            </a:r>
          </a:p>
          <a:p>
            <a:pPr lvl="1" fontAlgn="base"/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Medication option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4917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GMV Next Steps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219"/>
            <a:ext cx="10515600" cy="5461129"/>
          </a:xfrm>
        </p:spPr>
        <p:txBody>
          <a:bodyPr lIns="91440" tIns="45720" rIns="91440" bIns="45720" anchor="t"/>
          <a:lstStyle/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1. Ready for larger groups 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Co-facilitation​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Light documentation/1:1 interaction time​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Patient teaching and support </a:t>
            </a:r>
          </a:p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2. Adding new providers – onboarding process needed​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Facilitation guide​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Facilitation training​</a:t>
            </a:r>
          </a:p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3. New projects​</a:t>
            </a:r>
          </a:p>
          <a:p>
            <a:pPr lvl="1" fontAlgn="base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Successful CGM project – what's next?</a:t>
            </a:r>
          </a:p>
          <a:p>
            <a:pPr marL="0" indent="0">
              <a:buNone/>
            </a:pP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9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B378A-2B58-9B49-8257-52BE1A09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474153"/>
            <a:ext cx="10515600" cy="526246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Photographs used in this presentation used with permission from CHI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Kirk, J et al. (2018). Educational strategies of diabetes group medical visits: a review. Current Diabetes Reviews, 14 (3): 227-236.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br>
              <a:rPr lang="en-US" sz="1600">
                <a:latin typeface="Arial"/>
                <a:cs typeface="Arial"/>
              </a:rPr>
            </a:b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Loosman</a:t>
            </a: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, W, et al. (2015). Short-form 12 or short-form 36 to measure quality-of-life changes in dialysis patients? Nephrology Dialysis Transplant, 30 (7): 1170-1176.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br>
              <a:rPr lang="en-US" sz="1600">
                <a:latin typeface="Arial"/>
                <a:cs typeface="Arial"/>
              </a:rPr>
            </a:b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Hibbard, J, et al. (2005). Development and testing of a short form of the Patient Activation Measure. Health Research and Educational Trust.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br>
              <a:rPr lang="en-US" sz="1600">
                <a:latin typeface="Arial"/>
                <a:cs typeface="Arial"/>
              </a:rPr>
            </a:b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Wan, W, et a. A. (2018). Economic evaluation of group medical visits for adults with diabetes in community health centers. Diabetes, 67(1).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Thompson-Lastad, A, et al. (2019). Integrative group medical visits: a national scoping survey of safety-net clinics. Health Equity, 3(1).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br>
              <a:rPr lang="en-US" sz="1600">
                <a:latin typeface="Arial"/>
                <a:cs typeface="Arial"/>
              </a:rPr>
            </a:b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Kirk JK, Boyd CT, Spangler JG, Strickland CG (2020). Group Medical Visits (GMV): experiences with patient and resident implementation. Expert Rev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Endocrin</a:t>
            </a: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Metab</a:t>
            </a: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 Jan;15(1) 51-57.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doi</a:t>
            </a: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: 10.1080/17446651.2020.1717946, </a:t>
            </a:r>
            <a:r>
              <a:rPr lang="en-US" sz="1600" err="1">
                <a:solidFill>
                  <a:schemeClr val="tx2"/>
                </a:solidFill>
                <a:latin typeface="Arial"/>
                <a:cs typeface="Arial"/>
              </a:rPr>
              <a:t>Epub</a:t>
            </a: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 2020 Jan 28. PMID: 31990589.</a:t>
            </a:r>
            <a:endParaRPr lang="en-US" sz="160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73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45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B135-E02E-B840-5AFD-B124517C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Disclosures</a:t>
            </a:r>
            <a:endParaRPr lang="en-US" b="1">
              <a:solidFill>
                <a:schemeClr val="bg2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E26BB-1865-CF1D-4436-35D7DED5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We have no disclosures to discuss</a:t>
            </a:r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2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4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b="1" spc="-150">
                <a:solidFill>
                  <a:srgbClr val="008C95"/>
                </a:solidFill>
              </a:rPr>
              <a:t>Objectives</a:t>
            </a:r>
            <a:endParaRPr lang="en-US" b="1" spc="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CEFF-99AE-E948-914A-EF71E9C22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1526" y="1532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</a:rPr>
              <a:t>1. Discuss use of the group medical visit (GMV) model for chronic disease conditions in a family medicine residency program​</a:t>
            </a:r>
          </a:p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</a:rPr>
              <a:t>2. Relate the features of group care models that support enhanced levels of patient activation and the impact this might have on overall health outcomes.​</a:t>
            </a:r>
          </a:p>
          <a:p>
            <a:pPr marL="0" indent="0" fontAlgn="base">
              <a:buNone/>
            </a:pPr>
            <a:r>
              <a:rPr lang="en-US">
                <a:solidFill>
                  <a:schemeClr val="tx2"/>
                </a:solidFill>
              </a:rPr>
              <a:t>3. Describe a project assessing impact of GMV on patient activation and quality of life.</a:t>
            </a:r>
            <a:endParaRPr lang="en-US" sz="20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4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83D405-240D-844E-B9BE-403F33E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b="1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algn="ctr"/>
            <a:fld id="{15A3A3CC-4A33-426F-9192-929F87B7DC63}" type="slidenum">
              <a:rPr lang="en-ID" b="0" smtClean="0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4</a:t>
            </a:fld>
            <a:endParaRPr lang="en-ID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46694-51C2-1148-8496-1AE4F7961B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825" y="365125"/>
            <a:ext cx="5181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300" b="1">
                <a:solidFill>
                  <a:schemeClr val="bg2"/>
                </a:solidFill>
              </a:rPr>
              <a:t>Group Medical Visits at ​</a:t>
            </a:r>
            <a:br>
              <a:rPr lang="en-US" sz="2300" b="1">
                <a:solidFill>
                  <a:schemeClr val="bg2"/>
                </a:solidFill>
              </a:rPr>
            </a:br>
            <a:r>
              <a:rPr lang="en-US" sz="2300" b="1">
                <a:solidFill>
                  <a:schemeClr val="bg2"/>
                </a:solidFill>
              </a:rPr>
              <a:t>Atrium Health Wake Forest Baptist​</a:t>
            </a:r>
            <a:br>
              <a:rPr lang="en-US" sz="2300" b="1">
                <a:solidFill>
                  <a:schemeClr val="bg2"/>
                </a:solidFill>
              </a:rPr>
            </a:br>
            <a:r>
              <a:rPr lang="en-US" sz="2300" b="1">
                <a:solidFill>
                  <a:schemeClr val="bg2"/>
                </a:solidFill>
              </a:rPr>
              <a:t>Family Medicine 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707F-7400-7044-932C-1E94073F9D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5825" y="1828800"/>
            <a:ext cx="4865688" cy="431482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base"/>
            <a:r>
              <a:rPr lang="en-US" sz="2200">
                <a:solidFill>
                  <a:schemeClr val="tx2"/>
                </a:solidFill>
              </a:rPr>
              <a:t>History​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Team​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Patients/recruiting​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Programs​</a:t>
            </a:r>
          </a:p>
          <a:p>
            <a:pPr lvl="1" fontAlgn="base"/>
            <a:r>
              <a:rPr lang="en-US" sz="1800">
                <a:solidFill>
                  <a:schemeClr val="tx2"/>
                </a:solidFill>
                <a:latin typeface="Arial"/>
                <a:cs typeface="Arial"/>
              </a:rPr>
              <a:t>Diabetes​</a:t>
            </a:r>
          </a:p>
          <a:p>
            <a:pPr lvl="1" fontAlgn="base"/>
            <a:r>
              <a:rPr lang="en-US" sz="1800">
                <a:solidFill>
                  <a:schemeClr val="tx2"/>
                </a:solidFill>
                <a:latin typeface="Arial"/>
                <a:cs typeface="Arial"/>
              </a:rPr>
              <a:t>Weight management- Lighten-Up​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Sessions​</a:t>
            </a:r>
          </a:p>
          <a:p>
            <a:pPr fontAlgn="base"/>
            <a:r>
              <a:rPr lang="en-US" sz="2200">
                <a:solidFill>
                  <a:schemeClr val="tx2"/>
                </a:solidFill>
              </a:rPr>
              <a:t>Key Elements​</a:t>
            </a:r>
          </a:p>
          <a:p>
            <a:pPr marL="0" indent="0" fontAlgn="base">
              <a:buNone/>
            </a:pPr>
            <a:endParaRPr lang="en-US"/>
          </a:p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09B8F-80CF-6542-AF40-F9E53E04B159}"/>
              </a:ext>
            </a:extLst>
          </p:cNvPr>
          <p:cNvCxnSpPr>
            <a:cxnSpLocks/>
          </p:cNvCxnSpPr>
          <p:nvPr/>
        </p:nvCxnSpPr>
        <p:spPr>
          <a:xfrm>
            <a:off x="1268430" y="1534308"/>
            <a:ext cx="4866862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67" y="365125"/>
            <a:ext cx="3481812" cy="53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064FD19-46BF-1240-A93A-ADEB8E0D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b="1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algn="ctr"/>
            <a:fld id="{15A3A3CC-4A33-426F-9192-929F87B7DC63}" type="slidenum">
              <a:rPr lang="en-ID" b="0" smtClean="0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5</a:t>
            </a:fld>
            <a:endParaRPr lang="en-ID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029" y="252937"/>
            <a:ext cx="10515600" cy="715963"/>
          </a:xfrm>
          <a:prstGeom prst="rect">
            <a:avLst/>
          </a:prstGeom>
        </p:spPr>
        <p:txBody>
          <a:bodyPr/>
          <a:lstStyle/>
          <a:p>
            <a:r>
              <a:rPr lang="en-US" b="1" spc="-150">
                <a:solidFill>
                  <a:srgbClr val="008C95"/>
                </a:solidFill>
              </a:rPr>
              <a:t>Why use GMV in residency practice? </a:t>
            </a:r>
            <a:endParaRPr lang="en-US" b="1" spc="-1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723055" y="1036912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C83FEE3-A319-9B45-A514-31525B1C7780}"/>
              </a:ext>
            </a:extLst>
          </p:cNvPr>
          <p:cNvSpPr/>
          <p:nvPr/>
        </p:nvSpPr>
        <p:spPr>
          <a:xfrm>
            <a:off x="924249" y="1821181"/>
            <a:ext cx="3205237" cy="48257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7E603E-CFB9-9B48-B539-C6D388824337}"/>
              </a:ext>
            </a:extLst>
          </p:cNvPr>
          <p:cNvSpPr/>
          <p:nvPr/>
        </p:nvSpPr>
        <p:spPr>
          <a:xfrm>
            <a:off x="914029" y="2312385"/>
            <a:ext cx="3205236" cy="2906892"/>
          </a:xfrm>
          <a:prstGeom prst="rect">
            <a:avLst/>
          </a:prstGeom>
          <a:solidFill>
            <a:srgbClr val="B2D9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5E8822-0CB0-A74C-9988-E8849B278879}"/>
              </a:ext>
            </a:extLst>
          </p:cNvPr>
          <p:cNvSpPr/>
          <p:nvPr/>
        </p:nvSpPr>
        <p:spPr>
          <a:xfrm>
            <a:off x="4427964" y="1851345"/>
            <a:ext cx="3195017" cy="48257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DE79365-C246-334D-A609-87AEF66332FD}"/>
              </a:ext>
            </a:extLst>
          </p:cNvPr>
          <p:cNvSpPr/>
          <p:nvPr/>
        </p:nvSpPr>
        <p:spPr>
          <a:xfrm>
            <a:off x="4433617" y="2338263"/>
            <a:ext cx="3195016" cy="2906892"/>
          </a:xfrm>
          <a:prstGeom prst="rect">
            <a:avLst/>
          </a:prstGeom>
          <a:solidFill>
            <a:srgbClr val="B2D9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510DF0-320E-A440-94D1-59BE62CA6545}"/>
              </a:ext>
            </a:extLst>
          </p:cNvPr>
          <p:cNvSpPr/>
          <p:nvPr/>
        </p:nvSpPr>
        <p:spPr>
          <a:xfrm>
            <a:off x="7953239" y="1875837"/>
            <a:ext cx="3184830" cy="48257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030B38-0F37-A246-99DC-EDB5382C6C5B}"/>
              </a:ext>
            </a:extLst>
          </p:cNvPr>
          <p:cNvSpPr/>
          <p:nvPr/>
        </p:nvSpPr>
        <p:spPr>
          <a:xfrm>
            <a:off x="7941259" y="2358415"/>
            <a:ext cx="3184829" cy="2906892"/>
          </a:xfrm>
          <a:prstGeom prst="rect">
            <a:avLst/>
          </a:prstGeom>
          <a:solidFill>
            <a:srgbClr val="B2D9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5FE140-7F0F-3047-9CFD-9C9C8CF35A23}"/>
              </a:ext>
            </a:extLst>
          </p:cNvPr>
          <p:cNvSpPr/>
          <p:nvPr/>
        </p:nvSpPr>
        <p:spPr>
          <a:xfrm>
            <a:off x="947548" y="1877804"/>
            <a:ext cx="318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Benefits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505A66-8155-594F-8AFB-339417FE2C71}"/>
              </a:ext>
            </a:extLst>
          </p:cNvPr>
          <p:cNvSpPr/>
          <p:nvPr/>
        </p:nvSpPr>
        <p:spPr>
          <a:xfrm>
            <a:off x="1141707" y="2386348"/>
            <a:ext cx="2732024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health outcomes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Self-management skills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Self-efficacy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/>
                <a:cs typeface="Arial"/>
              </a:rPr>
              <a:t>Benefit from intensive weight management intervention in primary care practice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satisfaction</a:t>
            </a:r>
            <a:endParaRPr lang="en-US" sz="1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4C3B64-35DB-FB4B-BD06-F7ED5C142508}"/>
              </a:ext>
            </a:extLst>
          </p:cNvPr>
          <p:cNvSpPr/>
          <p:nvPr/>
        </p:nvSpPr>
        <p:spPr>
          <a:xfrm>
            <a:off x="4413927" y="1920119"/>
            <a:ext cx="318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Benefits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C6008DF-4028-404E-9CB6-E260E06EE177}"/>
              </a:ext>
            </a:extLst>
          </p:cNvPr>
          <p:cNvSpPr/>
          <p:nvPr/>
        </p:nvSpPr>
        <p:spPr>
          <a:xfrm>
            <a:off x="4640297" y="2381830"/>
            <a:ext cx="2849254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Exposure to new care model</a:t>
            </a:r>
          </a:p>
          <a:p>
            <a:pPr marL="285750" indent="-28575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Practice with motivational interviewing and lifestyle counseling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85750" indent="-28575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Coaching in SMART goals 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85750" indent="-285750" fontAlgn="base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Resident satisfaction​</a:t>
            </a:r>
            <a:endParaRPr lang="en-US" sz="1600">
              <a:solidFill>
                <a:schemeClr val="tx2"/>
              </a:solidFill>
              <a:cs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B71056-F2CD-274A-A156-F21D8187FA04}"/>
              </a:ext>
            </a:extLst>
          </p:cNvPr>
          <p:cNvSpPr/>
          <p:nvPr/>
        </p:nvSpPr>
        <p:spPr>
          <a:xfrm>
            <a:off x="7954827" y="1928746"/>
            <a:ext cx="318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Benefits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6C500F-7BF7-D84F-870F-7B532956E8A3}"/>
              </a:ext>
            </a:extLst>
          </p:cNvPr>
          <p:cNvSpPr/>
          <p:nvPr/>
        </p:nvSpPr>
        <p:spPr>
          <a:xfrm>
            <a:off x="8167661" y="2401368"/>
            <a:ext cx="2732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time with patients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view into lifestyle factors of health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assess patient recall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scholarship, QI, and research</a:t>
            </a:r>
          </a:p>
          <a:p>
            <a:pPr marL="285750" indent="-285750">
              <a:buClr>
                <a:srgbClr val="006F78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satisfaction</a:t>
            </a:r>
            <a:endParaRPr lang="en-US" sz="1600">
              <a:solidFill>
                <a:srgbClr val="92939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7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03299" cy="342216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Group Medical Visits increase patient activation and quality of life (QOL) as measured by PAM and SF-12.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DB77A428-E777-566F-D0BA-ADA9CF41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11" y="831118"/>
            <a:ext cx="6049992" cy="45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9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How could GMV enhance patient activation and QOL?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Improved self-efficacy​ in health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More involved in self-care activities (weight and blood pressure) and supervised practice in analyzing these numbers ​</a:t>
            </a: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More time with provider in session as provider/facilitators ​</a:t>
            </a:r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Accountability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Practice use of timely feedback to inform choices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fontAlgn="base"/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Social support</a:t>
            </a:r>
          </a:p>
        </p:txBody>
      </p:sp>
    </p:spTree>
    <p:extLst>
      <p:ext uri="{BB962C8B-B14F-4D97-AF65-F5344CB8AC3E}">
        <p14:creationId xmlns:p14="http://schemas.microsoft.com/office/powerpoint/2010/main" val="172229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What was the project?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9706"/>
            <a:ext cx="10515600" cy="5347157"/>
          </a:xfrm>
        </p:spPr>
        <p:txBody>
          <a:bodyPr lIns="91440" tIns="45720" rIns="91440" bIns="45720" anchor="t"/>
          <a:lstStyle/>
          <a:p>
            <a:pPr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IRB​</a:t>
            </a:r>
          </a:p>
          <a:p>
            <a:pPr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Funding ​</a:t>
            </a:r>
          </a:p>
          <a:p>
            <a:pPr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Selection/exclusion​</a:t>
            </a:r>
          </a:p>
          <a:p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Inclusion criteria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Enrolled in GMV at our practice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Attendance to half of sessions </a:t>
            </a:r>
            <a:endParaRPr lang="en-US" dirty="0">
              <a:solidFill>
                <a:schemeClr val="tx2"/>
              </a:solidFill>
            </a:endParaRPr>
          </a:p>
          <a:p>
            <a:pPr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Outcomes (pre-post)​</a:t>
            </a:r>
          </a:p>
          <a:p>
            <a:pPr lvl="1"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PAM​</a:t>
            </a:r>
          </a:p>
          <a:p>
            <a:pPr lvl="1"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SF-12 (PCS and MCS) ​</a:t>
            </a:r>
          </a:p>
          <a:p>
            <a:pPr lvl="1"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Blood pressure​</a:t>
            </a:r>
          </a:p>
          <a:p>
            <a:pPr lvl="1"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Weight​</a:t>
            </a:r>
          </a:p>
          <a:p>
            <a:pPr lvl="1" fontAlgn="base"/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Hemoglobin A1c (in GMV Diabetes)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4471"/>
            <a:ext cx="5398052" cy="37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23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3914" y="289456"/>
            <a:ext cx="10515600" cy="715963"/>
          </a:xfrm>
          <a:prstGeom prst="rect">
            <a:avLst/>
          </a:prstGeom>
        </p:spPr>
        <p:txBody>
          <a:bodyPr/>
          <a:lstStyle/>
          <a:p>
            <a:r>
              <a:rPr lang="en-US" sz="4000" b="1" spc="-150">
                <a:solidFill>
                  <a:srgbClr val="008C95"/>
                </a:solidFill>
              </a:rPr>
              <a:t>Why use PAM and SF-12 with GMV patients?</a:t>
            </a:r>
            <a:endParaRPr lang="en-US" sz="4000" b="1" spc="-1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1234683" y="107343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11272A-6930-E64A-A64C-A6C11D449E82}"/>
              </a:ext>
            </a:extLst>
          </p:cNvPr>
          <p:cNvGrpSpPr/>
          <p:nvPr/>
        </p:nvGrpSpPr>
        <p:grpSpPr>
          <a:xfrm>
            <a:off x="951920" y="2241111"/>
            <a:ext cx="4944513" cy="3269644"/>
            <a:chOff x="924249" y="2968767"/>
            <a:chExt cx="3370288" cy="36557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83FEE3-A319-9B45-A514-31525B1C7780}"/>
                </a:ext>
              </a:extLst>
            </p:cNvPr>
            <p:cNvSpPr/>
            <p:nvPr/>
          </p:nvSpPr>
          <p:spPr>
            <a:xfrm>
              <a:off x="934995" y="2968767"/>
              <a:ext cx="3359542" cy="482578"/>
            </a:xfrm>
            <a:prstGeom prst="rect">
              <a:avLst/>
            </a:prstGeom>
            <a:solidFill>
              <a:srgbClr val="00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DDD35F-2FF4-674B-BD40-0EA5338A9D3D}"/>
                </a:ext>
              </a:extLst>
            </p:cNvPr>
            <p:cNvSpPr/>
            <p:nvPr/>
          </p:nvSpPr>
          <p:spPr>
            <a:xfrm>
              <a:off x="1085159" y="3008393"/>
              <a:ext cx="30764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Role of Patient Engagement (PAM)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7E603E-CFB9-9B48-B539-C6D388824337}"/>
                </a:ext>
              </a:extLst>
            </p:cNvPr>
            <p:cNvSpPr/>
            <p:nvPr/>
          </p:nvSpPr>
          <p:spPr>
            <a:xfrm>
              <a:off x="924249" y="3451345"/>
              <a:ext cx="3359541" cy="3173153"/>
            </a:xfrm>
            <a:prstGeom prst="rect">
              <a:avLst/>
            </a:prstGeom>
            <a:solidFill>
              <a:srgbClr val="B2D9DC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5D898A-4CD4-FF43-AC8F-0EF840222133}"/>
                </a:ext>
              </a:extLst>
            </p:cNvPr>
            <p:cNvSpPr/>
            <p:nvPr/>
          </p:nvSpPr>
          <p:spPr>
            <a:xfrm>
              <a:off x="1065818" y="3505813"/>
              <a:ext cx="3076401" cy="227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Correlation to medication adherence, hospitalization, appropriate use of healthcare system, healthcare expenditure, etc. </a:t>
              </a:r>
              <a:endParaRPr lang="en-US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endParaRPr lang="en-US">
                <a:solidFill>
                  <a:srgbClr val="929396"/>
                </a:solidFill>
                <a:latin typeface="Arial" panose="020B0604020202020204" pitchFamily="34" charset="0"/>
              </a:endParaRPr>
            </a:p>
            <a:p>
              <a:endParaRPr lang="en-US">
                <a:solidFill>
                  <a:srgbClr val="929396"/>
                </a:solidFill>
                <a:latin typeface="Arial" panose="020B0604020202020204" pitchFamily="34" charset="0"/>
              </a:endParaRPr>
            </a:p>
            <a:p>
              <a:endParaRPr lang="en-US">
                <a:solidFill>
                  <a:srgbClr val="92939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81E498-E716-EC4B-B674-1E31E2C9E10D}"/>
              </a:ext>
            </a:extLst>
          </p:cNvPr>
          <p:cNvGrpSpPr/>
          <p:nvPr/>
        </p:nvGrpSpPr>
        <p:grpSpPr>
          <a:xfrm>
            <a:off x="6088360" y="2241110"/>
            <a:ext cx="4928748" cy="3269645"/>
            <a:chOff x="924249" y="2968767"/>
            <a:chExt cx="3370288" cy="365573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B510DF0-320E-A440-94D1-59BE62CA6545}"/>
                </a:ext>
              </a:extLst>
            </p:cNvPr>
            <p:cNvSpPr/>
            <p:nvPr/>
          </p:nvSpPr>
          <p:spPr>
            <a:xfrm>
              <a:off x="934995" y="2968767"/>
              <a:ext cx="3359542" cy="482578"/>
            </a:xfrm>
            <a:prstGeom prst="rect">
              <a:avLst/>
            </a:prstGeom>
            <a:solidFill>
              <a:srgbClr val="00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352671C-FDB5-DF4A-9EC1-2824A9F77AC3}"/>
                </a:ext>
              </a:extLst>
            </p:cNvPr>
            <p:cNvSpPr/>
            <p:nvPr/>
          </p:nvSpPr>
          <p:spPr>
            <a:xfrm>
              <a:off x="1085159" y="3008393"/>
              <a:ext cx="30764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Role of Quality of Life (SF-12)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030B38-0F37-A246-99DC-EDB5382C6C5B}"/>
                </a:ext>
              </a:extLst>
            </p:cNvPr>
            <p:cNvSpPr/>
            <p:nvPr/>
          </p:nvSpPr>
          <p:spPr>
            <a:xfrm>
              <a:off x="924249" y="3451345"/>
              <a:ext cx="3359541" cy="3173153"/>
            </a:xfrm>
            <a:prstGeom prst="rect">
              <a:avLst/>
            </a:prstGeom>
            <a:solidFill>
              <a:srgbClr val="B2D9DC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C42996F-61C3-9647-9136-45E8C730A55F}"/>
              </a:ext>
            </a:extLst>
          </p:cNvPr>
          <p:cNvSpPr/>
          <p:nvPr/>
        </p:nvSpPr>
        <p:spPr>
          <a:xfrm>
            <a:off x="6338054" y="2721439"/>
            <a:ext cx="4484601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Provides insight into multiple areas that comprise patient health (emotional, social, mental, physical functioning and pain). 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There are several measures of SF-12 that can be summarized by physical component score (PCS) and mental component score (MCS). 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cs typeface="Arial"/>
            </a:endParaRPr>
          </a:p>
          <a:p>
            <a:endParaRPr lang="en-US">
              <a:solidFill>
                <a:srgbClr val="929396"/>
              </a:solidFill>
              <a:latin typeface="Arial" panose="020B0604020202020204" pitchFamily="34" charset="0"/>
            </a:endParaRPr>
          </a:p>
          <a:p>
            <a:endParaRPr lang="en-US">
              <a:solidFill>
                <a:srgbClr val="929396"/>
              </a:solidFill>
              <a:latin typeface="Arial" panose="020B0604020202020204" pitchFamily="34" charset="0"/>
            </a:endParaRPr>
          </a:p>
          <a:p>
            <a:endParaRPr lang="en-US">
              <a:solidFill>
                <a:srgbClr val="929396"/>
              </a:solidFill>
              <a:latin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415169" y="1184886"/>
            <a:ext cx="10515600" cy="715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600" b="1" spc="-150">
                <a:solidFill>
                  <a:schemeClr val="tx2"/>
                </a:solidFill>
              </a:rPr>
              <a:t>Objective measure of impact</a:t>
            </a:r>
          </a:p>
          <a:p>
            <a:endParaRPr lang="en-US" sz="2600" b="1" spc="-15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63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78EC45A110648967D2A08CAF122C4" ma:contentTypeVersion="8" ma:contentTypeDescription="Create a new document." ma:contentTypeScope="" ma:versionID="c148207aaf90921edffc48f10d0a527b">
  <xsd:schema xmlns:xsd="http://www.w3.org/2001/XMLSchema" xmlns:xs="http://www.w3.org/2001/XMLSchema" xmlns:p="http://schemas.microsoft.com/office/2006/metadata/properties" xmlns:ns3="b12ab7fc-2812-4a9a-a97f-0c5f957e02e0" xmlns:ns4="a89b19b3-c07a-4f52-8506-457d34480b57" targetNamespace="http://schemas.microsoft.com/office/2006/metadata/properties" ma:root="true" ma:fieldsID="6d9eaff43b4ad0fcc9e3e065c1b38faf" ns3:_="" ns4:_="">
    <xsd:import namespace="b12ab7fc-2812-4a9a-a97f-0c5f957e02e0"/>
    <xsd:import namespace="a89b19b3-c07a-4f52-8506-457d34480b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ab7fc-2812-4a9a-a97f-0c5f957e0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b19b3-c07a-4f52-8506-457d34480b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4885C-7609-4458-9BFE-1B0CB90D3740}">
  <ds:schemaRefs>
    <ds:schemaRef ds:uri="a89b19b3-c07a-4f52-8506-457d34480b57"/>
    <ds:schemaRef ds:uri="b12ab7fc-2812-4a9a-a97f-0c5f957e02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83899C-7500-49F3-9182-1FAF63EF4043}">
  <ds:schemaRefs>
    <ds:schemaRef ds:uri="a89b19b3-c07a-4f52-8506-457d34480b57"/>
    <ds:schemaRef ds:uri="b12ab7fc-2812-4a9a-a97f-0c5f957e02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Disclosures</vt:lpstr>
      <vt:lpstr>Objectives</vt:lpstr>
      <vt:lpstr>Group Medical Visits at ​ Atrium Health Wake Forest Baptist​ Family Medicine Residency</vt:lpstr>
      <vt:lpstr>Why use GMV in residency practice? </vt:lpstr>
      <vt:lpstr>Hypothesis</vt:lpstr>
      <vt:lpstr>How could GMV enhance patient activation and QOL?</vt:lpstr>
      <vt:lpstr>What was the project? </vt:lpstr>
      <vt:lpstr>Why use PAM and SF-12 with GMV patients?</vt:lpstr>
      <vt:lpstr>Challenges and changes during the project</vt:lpstr>
      <vt:lpstr>Descriptive characteristics </vt:lpstr>
      <vt:lpstr>Results</vt:lpstr>
      <vt:lpstr>Lessons Learned</vt:lpstr>
      <vt:lpstr>GMV Next Steps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revision>41</cp:revision>
  <dcterms:created xsi:type="dcterms:W3CDTF">2020-08-30T18:26:08Z</dcterms:created>
  <dcterms:modified xsi:type="dcterms:W3CDTF">2022-05-03T19:20:16Z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0x0101005BC78EC45A110648967D2A08CAF122C4</vt:lpwstr>
  </property>
</Properties>
</file>