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68" r:id="rId2"/>
    <p:sldId id="269" r:id="rId3"/>
    <p:sldId id="270" r:id="rId4"/>
    <p:sldId id="271" r:id="rId5"/>
    <p:sldId id="272" r:id="rId6"/>
    <p:sldId id="273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42ECD0-4A21-4496-B85F-DC53ECAFEBA3}" v="14" dt="2021-12-01T19:31:34.7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y Dambro" userId="c90a6a779053222f" providerId="Windows Live" clId="Web-{4D42ECD0-4A21-4496-B85F-DC53ECAFEBA3}"/>
    <pc:docChg chg="delSld modSld sldOrd">
      <pc:chgData name="Tony Dambro" userId="c90a6a779053222f" providerId="Windows Live" clId="Web-{4D42ECD0-4A21-4496-B85F-DC53ECAFEBA3}" dt="2021-12-01T19:31:34.735" v="13" actId="20577"/>
      <pc:docMkLst>
        <pc:docMk/>
      </pc:docMkLst>
      <pc:sldChg chg="del ord">
        <pc:chgData name="Tony Dambro" userId="c90a6a779053222f" providerId="Windows Live" clId="Web-{4D42ECD0-4A21-4496-B85F-DC53ECAFEBA3}" dt="2021-12-01T19:30:40.564" v="10"/>
        <pc:sldMkLst>
          <pc:docMk/>
          <pc:sldMk cId="0" sldId="256"/>
        </pc:sldMkLst>
      </pc:sldChg>
      <pc:sldChg chg="del">
        <pc:chgData name="Tony Dambro" userId="c90a6a779053222f" providerId="Windows Live" clId="Web-{4D42ECD0-4A21-4496-B85F-DC53ECAFEBA3}" dt="2021-12-01T19:30:41.892" v="11"/>
        <pc:sldMkLst>
          <pc:docMk/>
          <pc:sldMk cId="0" sldId="257"/>
        </pc:sldMkLst>
      </pc:sldChg>
      <pc:sldChg chg="del">
        <pc:chgData name="Tony Dambro" userId="c90a6a779053222f" providerId="Windows Live" clId="Web-{4D42ECD0-4A21-4496-B85F-DC53ECAFEBA3}" dt="2021-12-01T19:30:37.157" v="9"/>
        <pc:sldMkLst>
          <pc:docMk/>
          <pc:sldMk cId="0" sldId="258"/>
        </pc:sldMkLst>
      </pc:sldChg>
      <pc:sldChg chg="del">
        <pc:chgData name="Tony Dambro" userId="c90a6a779053222f" providerId="Windows Live" clId="Web-{4D42ECD0-4A21-4496-B85F-DC53ECAFEBA3}" dt="2021-12-01T19:30:35.970" v="8"/>
        <pc:sldMkLst>
          <pc:docMk/>
          <pc:sldMk cId="0" sldId="259"/>
        </pc:sldMkLst>
      </pc:sldChg>
      <pc:sldChg chg="del">
        <pc:chgData name="Tony Dambro" userId="c90a6a779053222f" providerId="Windows Live" clId="Web-{4D42ECD0-4A21-4496-B85F-DC53ECAFEBA3}" dt="2021-12-01T19:30:34.673" v="7"/>
        <pc:sldMkLst>
          <pc:docMk/>
          <pc:sldMk cId="0" sldId="260"/>
        </pc:sldMkLst>
      </pc:sldChg>
      <pc:sldChg chg="del">
        <pc:chgData name="Tony Dambro" userId="c90a6a779053222f" providerId="Windows Live" clId="Web-{4D42ECD0-4A21-4496-B85F-DC53ECAFEBA3}" dt="2021-12-01T19:30:31.298" v="5"/>
        <pc:sldMkLst>
          <pc:docMk/>
          <pc:sldMk cId="0" sldId="261"/>
        </pc:sldMkLst>
      </pc:sldChg>
      <pc:sldChg chg="del">
        <pc:chgData name="Tony Dambro" userId="c90a6a779053222f" providerId="Windows Live" clId="Web-{4D42ECD0-4A21-4496-B85F-DC53ECAFEBA3}" dt="2021-12-01T19:30:30.142" v="4"/>
        <pc:sldMkLst>
          <pc:docMk/>
          <pc:sldMk cId="0" sldId="262"/>
        </pc:sldMkLst>
      </pc:sldChg>
      <pc:sldChg chg="del">
        <pc:chgData name="Tony Dambro" userId="c90a6a779053222f" providerId="Windows Live" clId="Web-{4D42ECD0-4A21-4496-B85F-DC53ECAFEBA3}" dt="2021-12-01T19:30:27.345" v="2"/>
        <pc:sldMkLst>
          <pc:docMk/>
          <pc:sldMk cId="0" sldId="263"/>
        </pc:sldMkLst>
      </pc:sldChg>
      <pc:sldChg chg="del">
        <pc:chgData name="Tony Dambro" userId="c90a6a779053222f" providerId="Windows Live" clId="Web-{4D42ECD0-4A21-4496-B85F-DC53ECAFEBA3}" dt="2021-12-01T19:30:26.048" v="1"/>
        <pc:sldMkLst>
          <pc:docMk/>
          <pc:sldMk cId="0" sldId="264"/>
        </pc:sldMkLst>
      </pc:sldChg>
      <pc:sldChg chg="del">
        <pc:chgData name="Tony Dambro" userId="c90a6a779053222f" providerId="Windows Live" clId="Web-{4D42ECD0-4A21-4496-B85F-DC53ECAFEBA3}" dt="2021-12-01T19:30:28.970" v="3"/>
        <pc:sldMkLst>
          <pc:docMk/>
          <pc:sldMk cId="0" sldId="265"/>
        </pc:sldMkLst>
      </pc:sldChg>
      <pc:sldChg chg="del">
        <pc:chgData name="Tony Dambro" userId="c90a6a779053222f" providerId="Windows Live" clId="Web-{4D42ECD0-4A21-4496-B85F-DC53ECAFEBA3}" dt="2021-12-01T19:30:32.642" v="6"/>
        <pc:sldMkLst>
          <pc:docMk/>
          <pc:sldMk cId="0" sldId="266"/>
        </pc:sldMkLst>
      </pc:sldChg>
      <pc:sldChg chg="del">
        <pc:chgData name="Tony Dambro" userId="c90a6a779053222f" providerId="Windows Live" clId="Web-{4D42ECD0-4A21-4496-B85F-DC53ECAFEBA3}" dt="2021-12-01T19:30:44.392" v="12"/>
        <pc:sldMkLst>
          <pc:docMk/>
          <pc:sldMk cId="0" sldId="267"/>
        </pc:sldMkLst>
      </pc:sldChg>
      <pc:sldChg chg="modSp">
        <pc:chgData name="Tony Dambro" userId="c90a6a779053222f" providerId="Windows Live" clId="Web-{4D42ECD0-4A21-4496-B85F-DC53ECAFEBA3}" dt="2021-12-01T19:31:34.735" v="13" actId="20577"/>
        <pc:sldMkLst>
          <pc:docMk/>
          <pc:sldMk cId="0" sldId="273"/>
        </pc:sldMkLst>
        <pc:spChg chg="mod">
          <ac:chgData name="Tony Dambro" userId="c90a6a779053222f" providerId="Windows Live" clId="Web-{4D42ECD0-4A21-4496-B85F-DC53ECAFEBA3}" dt="2021-12-01T19:31:34.735" v="13" actId="20577"/>
          <ac:spMkLst>
            <pc:docMk/>
            <pc:sldMk cId="0" sldId="273"/>
            <ac:spMk id="15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e3b7bc9cd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ae3b7bc9cd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ae3b7bc9cd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ae3b7bc9cd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ae3b7bc9cd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ae3b7bc9cd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ae3b7bc9cd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ae3b7bc9cd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ae3b7bc9cd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ae3b7bc9cd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ae3b7bc9cd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ae3b7bc9cd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Gather History and Exam Data</a:t>
            </a:r>
            <a:endParaRPr/>
          </a:p>
        </p:txBody>
      </p:sp>
      <p:sp>
        <p:nvSpPr>
          <p:cNvPr id="129" name="Google Shape;129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-Prepared for a patient encounter by reviewing the chart in advance (e.g. PMHX, SurgHx, Meds, etc)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-Selects an appropriate strategy for the encounter (complete H&amp;P vs focused/acute)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-History is hypothesis driven and relevant to the chief complaint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-Uses open ended questions and reflective listening techniques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-Exam proceeds in an organized fashion and components are relevant to the chief complaint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-Exam techniques are performed correctly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-Pays attention to patient comfort and modesty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Document a Clinical Encounter</a:t>
            </a:r>
            <a:endParaRPr/>
          </a:p>
        </p:txBody>
      </p:sp>
      <p:sp>
        <p:nvSpPr>
          <p:cNvPr id="135" name="Google Shape;135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-Synthesizes relevant information into a cogent narrative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-Structure varies depending on the purpose of the encounter (e.g. wellness, chronic care, acute care)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-Follows documentation requirements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-Documents differential diagnosis supported by the clinical data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-Documents a plan (with alternatives) that reflect the patient's preferences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-Documents counseling provided to the patient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 an Oral Presentation</a:t>
            </a:r>
            <a:endParaRPr/>
          </a:p>
        </p:txBody>
      </p:sp>
      <p:sp>
        <p:nvSpPr>
          <p:cNvPr id="141" name="Google Shape;141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-Synthesizes relevant information into a cogent narrative (accurate, concise, well organized)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-Presents personally gathered or verified information, acknowledging uncertainty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-Demonstrates respect for patient privacy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-Adjusts presentation to meet the needs of the receiver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 of Concerns/Conditions</a:t>
            </a:r>
            <a:endParaRPr/>
          </a:p>
        </p:txBody>
      </p:sp>
      <p:sp>
        <p:nvSpPr>
          <p:cNvPr id="147" name="Google Shape;147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-The differential diagnoses offered for an acute problem are reasonable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-The differential diagnoses are prioritized in some way (e.g. most likely, can't miss)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-The differential is supported by the clinical data (i.e. previous records, history, exam, initial labs/rads)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-Chronic diseases are assessed for stability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-Discusses the relevant biomedical sciences (e.g. pathophysiology of disease, natural course of disease)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 and Interpret Appropriate Tests</a:t>
            </a:r>
            <a:endParaRPr/>
          </a:p>
        </p:txBody>
      </p:sp>
      <p:sp>
        <p:nvSpPr>
          <p:cNvPr id="153" name="Google Shape;153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-Recommend first-line cost-effective diagnostic tests for health maintenance and common disorders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-Provide rationale for decision to order tests (considers patient preferences and risk/benefits)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-Interprets results of basic studies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 Orders/Prescriptions</a:t>
            </a:r>
            <a:endParaRPr/>
          </a:p>
        </p:txBody>
      </p:sp>
      <p:sp>
        <p:nvSpPr>
          <p:cNvPr id="159" name="Google Shape;159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-Discusses the relevant biomedical sciences (e.g. mechanism of action, side effects)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-Cites a variety of resources to inform patient care (e.g. EBM, specialist recommendations)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-Orders (in EMR or verbally) are complete: Dose, route, frequency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-Considers medication interactions and effect</a:t>
            </a:r>
            <a:r>
              <a:rPr lang="en" dirty="0"/>
              <a:t> on other conditions (e.g. NSAIDs in renal disease)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6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Simple Light</vt:lpstr>
      <vt:lpstr>Gather History and Exam Data</vt:lpstr>
      <vt:lpstr>Document a Clinical Encounter</vt:lpstr>
      <vt:lpstr>Provide an Oral Presentation</vt:lpstr>
      <vt:lpstr>Assessment of Concerns/Conditions</vt:lpstr>
      <vt:lpstr>Recommend and Interpret Appropriate Tests</vt:lpstr>
      <vt:lpstr>Discuss Orders/Prescriptions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WHY?</dc:title>
  <cp:revision>5</cp:revision>
  <dcterms:modified xsi:type="dcterms:W3CDTF">2021-12-01T19:31:35Z</dcterms:modified>
</cp:coreProperties>
</file>