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4" r:id="rId2"/>
    <p:sldMasterId id="2147483674" r:id="rId3"/>
    <p:sldMasterId id="2147483678" r:id="rId4"/>
    <p:sldMasterId id="2147483676" r:id="rId5"/>
  </p:sldMasterIdLst>
  <p:notesMasterIdLst>
    <p:notesMasterId r:id="rId42"/>
  </p:notesMasterIdLst>
  <p:sldIdLst>
    <p:sldId id="258" r:id="rId6"/>
    <p:sldId id="260" r:id="rId7"/>
    <p:sldId id="264" r:id="rId8"/>
    <p:sldId id="267" r:id="rId9"/>
    <p:sldId id="268" r:id="rId10"/>
    <p:sldId id="269" r:id="rId11"/>
    <p:sldId id="266" r:id="rId12"/>
    <p:sldId id="270" r:id="rId13"/>
    <p:sldId id="271" r:id="rId14"/>
    <p:sldId id="272" r:id="rId15"/>
    <p:sldId id="263" r:id="rId16"/>
    <p:sldId id="273" r:id="rId17"/>
    <p:sldId id="274" r:id="rId18"/>
    <p:sldId id="275" r:id="rId19"/>
    <p:sldId id="276" r:id="rId20"/>
    <p:sldId id="277" r:id="rId21"/>
    <p:sldId id="278" r:id="rId22"/>
    <p:sldId id="262" r:id="rId23"/>
    <p:sldId id="279" r:id="rId24"/>
    <p:sldId id="280" r:id="rId25"/>
    <p:sldId id="281" r:id="rId26"/>
    <p:sldId id="284" r:id="rId27"/>
    <p:sldId id="282" r:id="rId28"/>
    <p:sldId id="285" r:id="rId29"/>
    <p:sldId id="286" r:id="rId30"/>
    <p:sldId id="287" r:id="rId31"/>
    <p:sldId id="290" r:id="rId32"/>
    <p:sldId id="283" r:id="rId33"/>
    <p:sldId id="288" r:id="rId34"/>
    <p:sldId id="289" r:id="rId35"/>
    <p:sldId id="293" r:id="rId36"/>
    <p:sldId id="295" r:id="rId37"/>
    <p:sldId id="291" r:id="rId38"/>
    <p:sldId id="292" r:id="rId39"/>
    <p:sldId id="294" r:id="rId40"/>
    <p:sldId id="26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69"/>
    <p:restoredTop sz="63982"/>
  </p:normalViewPr>
  <p:slideViewPr>
    <p:cSldViewPr snapToGrid="0" snapToObjects="1">
      <p:cViewPr varScale="1">
        <p:scale>
          <a:sx n="70" d="100"/>
          <a:sy n="70" d="100"/>
        </p:scale>
        <p:origin x="19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B651F-D782-484F-A9DF-95F313355AFB}" type="datetimeFigureOut">
              <a:rPr lang="en-US" smtClean="0"/>
              <a:t>5/3/22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7FB74-9486-1A4C-9CBE-E12FE1555164}" type="slidenum">
              <a:rPr lang="en-US" smtClean="0"/>
              <a:t>‹#›</a:t>
            </a:fld>
            <a:endParaRPr lang="en-US"/>
          </a:p>
        </p:txBody>
      </p:sp>
    </p:spTree>
    <p:extLst>
      <p:ext uri="{BB962C8B-B14F-4D97-AF65-F5344CB8AC3E}">
        <p14:creationId xmlns:p14="http://schemas.microsoft.com/office/powerpoint/2010/main" val="72409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93/humrep/dev24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uttmacher.org/infographic/2017/abortion-access-united-states-2014"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uttmacher.org/infographic/2017/abortion-access-united-states-201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Calibri"/>
                <a:cs typeface="Calibri"/>
                <a:sym typeface="Calibri"/>
              </a:rPr>
              <a:t>Thank you for joining in for our seminar. We will be discussing teaching telehealth for reproductive health care.</a:t>
            </a:r>
          </a:p>
          <a:p>
            <a:pPr rtl="0"/>
            <a:endParaRPr lang="en-US" sz="1200" b="0" i="0" u="none" strike="noStrike" cap="none" dirty="0">
              <a:solidFill>
                <a:srgbClr val="000000"/>
              </a:solidFill>
              <a:effectLst/>
              <a:latin typeface="+mn-lt"/>
              <a:ea typeface="Calibri"/>
              <a:cs typeface="Calibri"/>
              <a:sym typeface="Calibri"/>
            </a:endParaRPr>
          </a:p>
          <a:p>
            <a:pPr rtl="0"/>
            <a:r>
              <a:rPr lang="en-US" sz="1200" b="0" i="0" u="none" strike="noStrike" cap="none" dirty="0">
                <a:solidFill>
                  <a:srgbClr val="000000"/>
                </a:solidFill>
                <a:effectLst/>
                <a:latin typeface="+mn-lt"/>
                <a:ea typeface="Calibri"/>
                <a:cs typeface="Calibri"/>
                <a:sym typeface="Calibri"/>
              </a:rPr>
              <a:t>This seminar is presented by Mayra Hernandez Schulte and Chelsea Faso.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rgbClr val="000000"/>
              </a:solidFill>
              <a:effectLst/>
              <a:latin typeface="+mn-lt"/>
              <a:cs typeface="Calibri"/>
              <a:sym typeface="Calibri"/>
            </a:endParaRPr>
          </a:p>
          <a:p>
            <a:pPr rtl="0"/>
            <a:r>
              <a:rPr lang="en-US" sz="1200" b="0" i="0" u="none" strike="noStrike" cap="none" dirty="0">
                <a:solidFill>
                  <a:srgbClr val="000000"/>
                </a:solidFill>
                <a:effectLst/>
                <a:latin typeface="+mn-lt"/>
                <a:cs typeface="Calibri"/>
                <a:sym typeface="Calibri"/>
              </a:rPr>
              <a:t>We are Family Physicians and current Fellows with the Reproductive Health Access Project at the Institute for Family Health in NYC. </a:t>
            </a:r>
            <a:endParaRPr lang="en-US" b="0" i="0" u="none" strike="noStrike" dirty="0">
              <a:solidFill>
                <a:srgbClr val="000000"/>
              </a:solidFill>
              <a:effectLst/>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a:t>
            </a:fld>
            <a:endParaRPr lang="en-US"/>
          </a:p>
        </p:txBody>
      </p:sp>
    </p:spTree>
    <p:extLst>
      <p:ext uri="{BB962C8B-B14F-4D97-AF65-F5344CB8AC3E}">
        <p14:creationId xmlns:p14="http://schemas.microsoft.com/office/powerpoint/2010/main" val="325017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For removal of IUD/Implants, we follow evidence based recommendations for length of effectiveness. Counsel that </a:t>
            </a:r>
            <a:r>
              <a:rPr lang="en-US" dirty="0" err="1"/>
              <a:t>paraguard</a:t>
            </a:r>
            <a:r>
              <a:rPr lang="en-US" dirty="0"/>
              <a:t> is effective for 12 years, Nexplanon for 5, </a:t>
            </a:r>
            <a:r>
              <a:rPr lang="en-US" dirty="0" err="1"/>
              <a:t>mirena</a:t>
            </a:r>
            <a:r>
              <a:rPr lang="en-US" dirty="0"/>
              <a:t> for 7, </a:t>
            </a:r>
            <a:r>
              <a:rPr lang="en-US" dirty="0" err="1"/>
              <a:t>liletta</a:t>
            </a:r>
            <a:r>
              <a:rPr lang="en-US" dirty="0"/>
              <a:t> for 8, and Skyla for 3 years. Note that these evidence based intervals may vary from FDA guides (FDA: </a:t>
            </a:r>
            <a:r>
              <a:rPr lang="en-US" dirty="0" err="1"/>
              <a:t>Paraguard</a:t>
            </a:r>
            <a:r>
              <a:rPr lang="en-US" dirty="0"/>
              <a:t>: 10 years, Nexplanon 3 years, Skyla 3, Mirena 7 years).</a:t>
            </a:r>
          </a:p>
          <a:p>
            <a:pPr marL="0" lvl="0" indent="0" algn="l" rtl="0">
              <a:lnSpc>
                <a:spcPct val="100000"/>
              </a:lnSpc>
              <a:spcBef>
                <a:spcPts val="0"/>
              </a:spcBef>
              <a:spcAft>
                <a:spcPts val="0"/>
              </a:spcAft>
              <a:buSzPts val="2400"/>
              <a:buFont typeface="Arial"/>
              <a:buNone/>
            </a:pPr>
            <a:endParaRPr lang="en-US" dirty="0"/>
          </a:p>
          <a:p>
            <a:pPr marL="571500" lvl="0" indent="-571500" algn="l" rtl="0">
              <a:lnSpc>
                <a:spcPct val="100000"/>
              </a:lnSpc>
              <a:spcBef>
                <a:spcPts val="0"/>
              </a:spcBef>
              <a:spcAft>
                <a:spcPts val="0"/>
              </a:spcAft>
              <a:buClr>
                <a:schemeClr val="accent1"/>
              </a:buClr>
              <a:buSzPts val="2400"/>
              <a:buFont typeface="Arial"/>
              <a:buChar char="•"/>
            </a:pPr>
            <a:r>
              <a:rPr lang="en-US" sz="1200" dirty="0">
                <a:solidFill>
                  <a:schemeClr val="lt2"/>
                </a:solidFill>
                <a:latin typeface="Twentieth Century"/>
                <a:ea typeface="Twentieth Century"/>
                <a:cs typeface="Twentieth Century"/>
                <a:sym typeface="Twentieth Century"/>
              </a:rPr>
              <a:t>If past expiration date, can be left in with another method added</a:t>
            </a:r>
            <a:endParaRPr lang="en-US" dirty="0"/>
          </a:p>
          <a:p>
            <a:pPr marL="571500" lvl="0" indent="-419100" algn="l" rtl="0">
              <a:lnSpc>
                <a:spcPct val="100000"/>
              </a:lnSpc>
              <a:spcBef>
                <a:spcPts val="0"/>
              </a:spcBef>
              <a:spcAft>
                <a:spcPts val="0"/>
              </a:spcAft>
              <a:buClr>
                <a:schemeClr val="accent1"/>
              </a:buClr>
              <a:buSzPts val="2400"/>
              <a:buFont typeface="Arial"/>
              <a:buNone/>
            </a:pPr>
            <a:endParaRPr lang="en-US" sz="1200" dirty="0">
              <a:solidFill>
                <a:schemeClr val="lt2"/>
              </a:solidFill>
              <a:latin typeface="Twentieth Century"/>
              <a:ea typeface="Twentieth Century"/>
              <a:cs typeface="Twentieth Century"/>
              <a:sym typeface="Twentieth Century"/>
            </a:endParaRPr>
          </a:p>
          <a:p>
            <a:pPr marL="0" lvl="0" indent="0" algn="l" rtl="0">
              <a:lnSpc>
                <a:spcPct val="100000"/>
              </a:lnSpc>
              <a:spcBef>
                <a:spcPts val="0"/>
              </a:spcBef>
              <a:spcAft>
                <a:spcPts val="0"/>
              </a:spcAft>
              <a:buClr>
                <a:schemeClr val="accent1"/>
              </a:buClr>
              <a:buSzPts val="2400"/>
              <a:buFont typeface="Arial"/>
              <a:buNone/>
            </a:pPr>
            <a:endParaRPr lang="en-US" sz="1200" dirty="0">
              <a:solidFill>
                <a:schemeClr val="lt2"/>
              </a:solidFill>
              <a:latin typeface="Twentieth Century"/>
              <a:ea typeface="Twentieth Century"/>
              <a:cs typeface="Twentieth Century"/>
              <a:sym typeface="Twentieth Century"/>
            </a:endParaRPr>
          </a:p>
          <a:p>
            <a:pPr marL="342900" lvl="0" indent="-19050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13</a:t>
            </a:fld>
            <a:endParaRPr lang="en-US"/>
          </a:p>
        </p:txBody>
      </p:sp>
    </p:spTree>
    <p:extLst>
      <p:ext uri="{BB962C8B-B14F-4D97-AF65-F5344CB8AC3E}">
        <p14:creationId xmlns:p14="http://schemas.microsoft.com/office/powerpoint/2010/main" val="4098894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For those interested in self removal: sitting with one foot up on chair to push cervix down. Reach into vagina and try to twirl strings around one finger and then grasp strings with that finger and thumb to pull. Works best when strings have been left long</a:t>
            </a:r>
          </a:p>
          <a:p>
            <a:pPr marL="342900" lvl="0" indent="-342900" algn="l" rtl="0">
              <a:lnSpc>
                <a:spcPct val="100000"/>
              </a:lnSpc>
              <a:spcBef>
                <a:spcPts val="0"/>
              </a:spcBef>
              <a:spcAft>
                <a:spcPts val="0"/>
              </a:spcAft>
              <a:buSzPts val="2400"/>
              <a:buFont typeface="Arial"/>
              <a:buChar char="•"/>
            </a:pPr>
            <a:r>
              <a:rPr lang="en-US" dirty="0"/>
              <a:t>It is important to counsel about self-removal at time of device placement, as this may guide how long we should leave the strings. Longer string lengths (~7 cm) were associated with higher success of IUD self-removal.</a:t>
            </a: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lang="en-US" sz="1200" dirty="0">
                <a:solidFill>
                  <a:schemeClr val="lt2"/>
                </a:solidFill>
                <a:latin typeface="Twentieth Century"/>
                <a:ea typeface="Twentieth Century"/>
                <a:cs typeface="Twentieth Century"/>
                <a:sym typeface="Twentieth Century"/>
              </a:rPr>
              <a:t>If patient does not want to wait or try self removal and has urgent concern, proceed with an in-person visit (or really if patient just wants it out)</a:t>
            </a:r>
            <a:endParaRPr lang="en-US" dirty="0"/>
          </a:p>
          <a:p>
            <a:pPr marL="342900" lvl="0" indent="-342900" algn="l" rtl="0">
              <a:lnSpc>
                <a:spcPct val="100000"/>
              </a:lnSpc>
              <a:spcBef>
                <a:spcPts val="0"/>
              </a:spcBef>
              <a:spcAft>
                <a:spcPts val="0"/>
              </a:spcAft>
              <a:buSzPts val="2400"/>
              <a:buFont typeface="Arial"/>
              <a:buChar char="•"/>
            </a:pPr>
            <a:endParaRPr lang="en-US" dirty="0"/>
          </a:p>
          <a:p>
            <a:pPr marL="342900" lvl="0" indent="-190500" algn="l" rtl="0">
              <a:lnSpc>
                <a:spcPct val="100000"/>
              </a:lnSpc>
              <a:spcBef>
                <a:spcPts val="0"/>
              </a:spcBef>
              <a:spcAft>
                <a:spcPts val="0"/>
              </a:spcAft>
              <a:buSzPts val="2400"/>
              <a:buFont typeface="Arial"/>
              <a:buNone/>
            </a:pPr>
            <a:endParaRPr lang="en-US" dirty="0"/>
          </a:p>
          <a:p>
            <a:pPr marL="0" marR="0" lvl="0" indent="0" algn="l" rtl="0">
              <a:lnSpc>
                <a:spcPct val="100000"/>
              </a:lnSpc>
              <a:spcBef>
                <a:spcPts val="0"/>
              </a:spcBef>
              <a:spcAft>
                <a:spcPts val="0"/>
              </a:spcAft>
              <a:buClr>
                <a:srgbClr val="000000"/>
              </a:buClr>
              <a:buSzPts val="2400"/>
              <a:buFont typeface="Arial"/>
              <a:buNone/>
            </a:pPr>
            <a:endParaRPr lang="en-US" dirty="0"/>
          </a:p>
          <a:p>
            <a:pPr marL="0" marR="0" lvl="0" indent="0" algn="l" rtl="0">
              <a:lnSpc>
                <a:spcPct val="100000"/>
              </a:lnSpc>
              <a:spcBef>
                <a:spcPts val="0"/>
              </a:spcBef>
              <a:spcAft>
                <a:spcPts val="0"/>
              </a:spcAft>
              <a:buClr>
                <a:srgbClr val="000000"/>
              </a:buClr>
              <a:buSzPts val="2400"/>
              <a:buFont typeface="Arial"/>
              <a:buNone/>
            </a:pPr>
            <a:r>
              <a:rPr lang="en-US" dirty="0"/>
              <a:t>Image source:  https://</a:t>
            </a:r>
            <a:r>
              <a:rPr lang="en-US" dirty="0" err="1"/>
              <a:t>www.verywellhealth.com</a:t>
            </a:r>
            <a:r>
              <a:rPr lang="en-US" dirty="0"/>
              <a:t>/how-to-check-your-iud-strings-906659</a:t>
            </a:r>
          </a:p>
          <a:p>
            <a:pPr marL="342900" marR="0" lvl="0" indent="-190500" algn="l" rtl="0">
              <a:lnSpc>
                <a:spcPct val="100000"/>
              </a:lnSpc>
              <a:spcBef>
                <a:spcPts val="0"/>
              </a:spcBef>
              <a:spcAft>
                <a:spcPts val="0"/>
              </a:spcAft>
              <a:buClr>
                <a:srgbClr val="000000"/>
              </a:buClr>
              <a:buSzPts val="2400"/>
              <a:buFont typeface="Arial"/>
              <a:buNone/>
            </a:pPr>
            <a:endParaRPr lang="en-US" dirty="0"/>
          </a:p>
          <a:p>
            <a:pPr marL="0" marR="0" lvl="0" indent="0" algn="l" rtl="0">
              <a:lnSpc>
                <a:spcPct val="100000"/>
              </a:lnSpc>
              <a:spcBef>
                <a:spcPts val="0"/>
              </a:spcBef>
              <a:spcAft>
                <a:spcPts val="0"/>
              </a:spcAft>
              <a:buClr>
                <a:srgbClr val="000000"/>
              </a:buClr>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14</a:t>
            </a:fld>
            <a:endParaRPr lang="en-US"/>
          </a:p>
        </p:txBody>
      </p:sp>
    </p:spTree>
    <p:extLst>
      <p:ext uri="{BB962C8B-B14F-4D97-AF65-F5344CB8AC3E}">
        <p14:creationId xmlns:p14="http://schemas.microsoft.com/office/powerpoint/2010/main" val="72867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Plan B (Levonorgestrel) – effective up to 3 days after unprotected sex, loses efficacy in patients with BMI over 26 and efficacy decreases with time from unprotected sex.  </a:t>
            </a:r>
          </a:p>
          <a:p>
            <a:pPr marL="0" lvl="0" indent="0" algn="l" rtl="0">
              <a:lnSpc>
                <a:spcPct val="100000"/>
              </a:lnSpc>
              <a:spcBef>
                <a:spcPts val="0"/>
              </a:spcBef>
              <a:spcAft>
                <a:spcPts val="0"/>
              </a:spcAft>
              <a:buClr>
                <a:schemeClr val="dk1"/>
              </a:buClr>
              <a:buSzPts val="1700"/>
              <a:buFont typeface="Calibri"/>
              <a:buNone/>
            </a:pPr>
            <a:r>
              <a:rPr lang="en-US" sz="1200" dirty="0">
                <a:solidFill>
                  <a:schemeClr val="dk1"/>
                </a:solidFill>
              </a:rPr>
              <a:t>Ella (ulipristal acetate) – more effective than Plan B, maintains nearly full efficacy on 4</a:t>
            </a:r>
            <a:r>
              <a:rPr lang="en-US" sz="1200" baseline="30000" dirty="0">
                <a:solidFill>
                  <a:schemeClr val="dk1"/>
                </a:solidFill>
              </a:rPr>
              <a:t>th</a:t>
            </a:r>
            <a:r>
              <a:rPr lang="en-US" sz="1200" dirty="0">
                <a:solidFill>
                  <a:schemeClr val="dk1"/>
                </a:solidFill>
              </a:rPr>
              <a:t> and 5</a:t>
            </a:r>
            <a:r>
              <a:rPr lang="en-US" sz="1200" baseline="30000" dirty="0">
                <a:solidFill>
                  <a:schemeClr val="dk1"/>
                </a:solidFill>
              </a:rPr>
              <a:t>th</a:t>
            </a:r>
            <a:r>
              <a:rPr lang="en-US" sz="1200" dirty="0">
                <a:solidFill>
                  <a:schemeClr val="dk1"/>
                </a:solidFill>
              </a:rPr>
              <a:t> day.  Used up to 5 days after unprotected sex. Loses efficacy in patients with BMI over 35.</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Copper/Progestin IUD- most effective, can be placed up to 5 days post-unprotected sex.  </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a:p>
            <a:pPr marL="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15</a:t>
            </a:fld>
            <a:endParaRPr lang="en-US"/>
          </a:p>
        </p:txBody>
      </p:sp>
    </p:spTree>
    <p:extLst>
      <p:ext uri="{BB962C8B-B14F-4D97-AF65-F5344CB8AC3E}">
        <p14:creationId xmlns:p14="http://schemas.microsoft.com/office/powerpoint/2010/main" val="30916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r>
              <a:rPr lang="en-US" dirty="0"/>
              <a:t>When counseling a patient on when to initiate hormonal contraception after using Ella for EC, it is recommended to advise starting (or resuming) </a:t>
            </a:r>
            <a:r>
              <a:rPr lang="en-US" sz="1600" b="0" i="0" u="none" strike="noStrike" cap="none" dirty="0">
                <a:solidFill>
                  <a:srgbClr val="000000"/>
                </a:solidFill>
                <a:effectLst/>
                <a:latin typeface="+mn-lt"/>
                <a:ea typeface="Calibri"/>
                <a:cs typeface="Calibri"/>
                <a:sym typeface="Calibri"/>
              </a:rPr>
              <a:t>hormonal contraception no sooner than 5 days after use of UPA.</a:t>
            </a:r>
          </a:p>
          <a:p>
            <a:pPr marL="0" lvl="0" indent="0" algn="l" rtl="0">
              <a:lnSpc>
                <a:spcPct val="100000"/>
              </a:lnSpc>
              <a:spcBef>
                <a:spcPts val="0"/>
              </a:spcBef>
              <a:spcAft>
                <a:spcPts val="0"/>
              </a:spcAft>
              <a:buSzPts val="2400"/>
              <a:buFont typeface="Arial"/>
              <a:buNone/>
            </a:pPr>
            <a:r>
              <a:rPr lang="en-US" sz="1600" b="0" i="0" u="none" strike="noStrike" cap="none" dirty="0">
                <a:solidFill>
                  <a:srgbClr val="000000"/>
                </a:solidFill>
                <a:effectLst/>
                <a:latin typeface="+mn-lt"/>
                <a:ea typeface="Calibri"/>
                <a:cs typeface="Calibri"/>
                <a:sym typeface="Calibri"/>
              </a:rPr>
              <a:t>This is because Ella/UPA is a progesterone receptor modulator, and there is a theoretical risk of decreased effectiveness if used with other progestins. Since this interaction is purely theoretical, we can used shared decision making, and balance the weighted risk of decreased Ella effectiveness vs risk of not starting another contraceptive method. You can always recommend your patient to take a pregnancy test in 2-3 weeks if opting to start hormonal method immediately after taking </a:t>
            </a:r>
            <a:r>
              <a:rPr lang="en-US" sz="1600" b="0" i="0" u="none" strike="noStrike" cap="none" dirty="0" err="1">
                <a:solidFill>
                  <a:srgbClr val="000000"/>
                </a:solidFill>
                <a:effectLst/>
                <a:latin typeface="+mn-lt"/>
                <a:ea typeface="Calibri"/>
                <a:cs typeface="Calibri"/>
                <a:sym typeface="Calibri"/>
              </a:rPr>
              <a:t>ella</a:t>
            </a:r>
            <a:r>
              <a:rPr lang="en-US" sz="1600" b="0" i="0" u="none" strike="noStrike" cap="none" dirty="0">
                <a:solidFill>
                  <a:srgbClr val="000000"/>
                </a:solidFill>
                <a:effectLst/>
                <a:latin typeface="+mn-lt"/>
                <a:ea typeface="Calibri"/>
                <a:cs typeface="Calibri"/>
                <a:sym typeface="Calibri"/>
              </a:rPr>
              <a:t>. </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If EC copper IUD, no need</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If EC ulipristal, wait 5 days to start any method – ACOG rec based on one study and theoretical interaction – often not practical</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	Use shared decision making, and if Casey wants to start a method the same day, counsel on risks of early pregnancy and recommend taking a pregnancy test in 2 weeks </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If EC levonorgestrel, start ASAP– can put in progesterone IUD same day as EC</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Over 90% of women who use EC do not get pregnant and remain at risk of conception from further acts of sexual intercourse unless they use another contraceptive method.</a:t>
            </a:r>
            <a:endParaRPr lang="en-US" sz="1200"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Ella (Ulipristal acetate, UPA)  is a selective progesterone receptor modulator, and in theory Ella could alter the effectiveness of progestogen-containing contraception started immediately after EC. The results of a recently published pharmacodynamic study of the effect of UPA or placebo followed by quick-starting a combined OC pill were reassuring in that there was no difference in the timing of the onset of ovarian quiescence associated with starting the COC.</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Though there is a very real possibility that quick-starting a POP may jeopardize the contraceptive effectiveness of UPA itself, significantly reducing the chance of the emergency contraceptive preventing a pregnancy resulting from the act of intercourse for which it was taken in the first place. </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rPr>
              <a:t>Thus would be important to discuss benefits/risks/alternatives. </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700"/>
              <a:buFont typeface="Calibri"/>
              <a:buNone/>
            </a:pPr>
            <a:endParaRPr lang="en-US" sz="1200" dirty="0">
              <a:solidFill>
                <a:schemeClr val="dk1"/>
              </a:solidFill>
            </a:endParaRPr>
          </a:p>
          <a:p>
            <a:pPr marL="0" lvl="0" indent="0" algn="l" rtl="0">
              <a:lnSpc>
                <a:spcPct val="100000"/>
              </a:lnSpc>
              <a:spcBef>
                <a:spcPts val="0"/>
              </a:spcBef>
              <a:spcAft>
                <a:spcPts val="0"/>
              </a:spcAft>
              <a:buClr>
                <a:schemeClr val="dk1"/>
              </a:buClr>
              <a:buSzPts val="1700"/>
              <a:buFont typeface="Calibri"/>
              <a:buNone/>
            </a:pPr>
            <a:r>
              <a:rPr lang="en-US" sz="1200" dirty="0" err="1">
                <a:solidFill>
                  <a:schemeClr val="dk1"/>
                </a:solidFill>
              </a:rPr>
              <a:t>Glasier</a:t>
            </a:r>
            <a:r>
              <a:rPr lang="en-US" sz="1200" dirty="0">
                <a:solidFill>
                  <a:schemeClr val="dk1"/>
                </a:solidFill>
              </a:rPr>
              <a:t> A, Starting hormonal contraception after using emergency contraception: what should we recommend?, </a:t>
            </a:r>
            <a:r>
              <a:rPr lang="en-US" sz="1200" i="1" dirty="0">
                <a:solidFill>
                  <a:schemeClr val="dk1"/>
                </a:solidFill>
              </a:rPr>
              <a:t>Human Reproduction</a:t>
            </a:r>
            <a:r>
              <a:rPr lang="en-US" sz="1200" dirty="0">
                <a:solidFill>
                  <a:schemeClr val="dk1"/>
                </a:solidFill>
              </a:rPr>
              <a:t>, Volume 30, Issue 12, December 2015, Pages 2708–2710, </a:t>
            </a:r>
            <a:r>
              <a:rPr lang="en-US" sz="1200" u="sng" dirty="0">
                <a:solidFill>
                  <a:schemeClr val="hlink"/>
                </a:solidFill>
                <a:hlinkClick r:id="rId3"/>
              </a:rPr>
              <a:t>https://doi.org/10.1093/humrep/dev242</a:t>
            </a:r>
            <a:endParaRPr lang="en-US" sz="1200" b="1" dirty="0">
              <a:solidFill>
                <a:schemeClr val="dk1"/>
              </a:solidFill>
            </a:endParaRPr>
          </a:p>
          <a:p>
            <a:pPr marL="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16</a:t>
            </a:fld>
            <a:endParaRPr lang="en-US"/>
          </a:p>
        </p:txBody>
      </p:sp>
    </p:spTree>
    <p:extLst>
      <p:ext uri="{BB962C8B-B14F-4D97-AF65-F5344CB8AC3E}">
        <p14:creationId xmlns:p14="http://schemas.microsoft.com/office/powerpoint/2010/main" val="2848421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Clr>
                <a:schemeClr val="dk1"/>
              </a:buClr>
              <a:buSzPts val="1400"/>
              <a:buFont typeface="Arial"/>
              <a:buNone/>
            </a:pPr>
            <a:r>
              <a:rPr lang="en-US" sz="1700" dirty="0">
                <a:solidFill>
                  <a:schemeClr val="dk1"/>
                </a:solidFill>
              </a:rPr>
              <a:t>When counseling our transgender male patients, all contraceptive methods remain eligible options. We can prescribe the method that is medically safe and conducive to personal goals. Some things to consider include desire for menses, feelings about a pelvic exam (for IUDs), and interactions between estrogen components countering effects of gender-affirming therapy.</a:t>
            </a:r>
          </a:p>
          <a:p>
            <a:pPr marL="0" lvl="0" indent="0" algn="l" rtl="0">
              <a:lnSpc>
                <a:spcPct val="100000"/>
              </a:lnSpc>
              <a:spcBef>
                <a:spcPts val="0"/>
              </a:spcBef>
              <a:spcAft>
                <a:spcPts val="0"/>
              </a:spcAft>
              <a:buClr>
                <a:schemeClr val="dk1"/>
              </a:buClr>
              <a:buSzPts val="1400"/>
              <a:buFont typeface="Arial"/>
              <a:buNone/>
            </a:pPr>
            <a:endParaRPr lang="en-US" sz="170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700" dirty="0">
                <a:solidFill>
                  <a:schemeClr val="dk1"/>
                </a:solidFill>
              </a:rPr>
              <a:t>We must also consider the multiple barriers that exist for patients on the gender spectrum (including physical discomfort, emotional and gender dysphoria related discomfort, insurance difficulties, stigmatization and discrimination by other patients, staff, pharmacies, and medical providers).  </a:t>
            </a:r>
          </a:p>
          <a:p>
            <a:pPr marL="171450" lvl="0" indent="-63500" algn="l" rtl="0">
              <a:lnSpc>
                <a:spcPct val="100000"/>
              </a:lnSpc>
              <a:spcBef>
                <a:spcPts val="0"/>
              </a:spcBef>
              <a:spcAft>
                <a:spcPts val="0"/>
              </a:spcAft>
              <a:buClr>
                <a:schemeClr val="dk1"/>
              </a:buClr>
              <a:buSzPts val="1700"/>
              <a:buFont typeface="Calibri"/>
              <a:buNone/>
            </a:pPr>
            <a:endParaRPr lang="en-US" sz="1700" dirty="0">
              <a:solidFill>
                <a:schemeClr val="dk1"/>
              </a:solidFill>
            </a:endParaRPr>
          </a:p>
          <a:p>
            <a:pPr marL="171450" lvl="0" indent="-171450" algn="l" rtl="0">
              <a:lnSpc>
                <a:spcPct val="100000"/>
              </a:lnSpc>
              <a:spcBef>
                <a:spcPts val="0"/>
              </a:spcBef>
              <a:spcAft>
                <a:spcPts val="0"/>
              </a:spcAft>
              <a:buClr>
                <a:schemeClr val="dk1"/>
              </a:buClr>
              <a:buSzPts val="1700"/>
              <a:buFont typeface="Calibri"/>
              <a:buChar char="-"/>
            </a:pPr>
            <a:r>
              <a:rPr lang="en-US" sz="1700" dirty="0">
                <a:solidFill>
                  <a:schemeClr val="dk1"/>
                </a:solidFill>
              </a:rPr>
              <a:t>Special issues to keep in mind regarding contraception options: </a:t>
            </a:r>
          </a:p>
          <a:p>
            <a:pPr marL="628650" lvl="1" indent="-171450" algn="l" rtl="0">
              <a:lnSpc>
                <a:spcPct val="100000"/>
              </a:lnSpc>
              <a:spcBef>
                <a:spcPts val="0"/>
              </a:spcBef>
              <a:spcAft>
                <a:spcPts val="0"/>
              </a:spcAft>
              <a:buClr>
                <a:schemeClr val="dk1"/>
              </a:buClr>
              <a:buSzPts val="1700"/>
              <a:buFont typeface="Calibri"/>
              <a:buChar char="-"/>
            </a:pPr>
            <a:r>
              <a:rPr lang="en-US" sz="1700" dirty="0">
                <a:solidFill>
                  <a:schemeClr val="dk1"/>
                </a:solidFill>
              </a:rPr>
              <a:t>Interactions with cross-gender hormonal therapy, </a:t>
            </a:r>
            <a:r>
              <a:rPr lang="en-US" sz="1700" dirty="0" err="1">
                <a:solidFill>
                  <a:schemeClr val="dk1"/>
                </a:solidFill>
              </a:rPr>
              <a:t>ie</a:t>
            </a:r>
            <a:r>
              <a:rPr lang="en-US" sz="1700" dirty="0">
                <a:solidFill>
                  <a:schemeClr val="dk1"/>
                </a:solidFill>
              </a:rPr>
              <a:t>- if on testosterone may not want estrogenic effects of birth control</a:t>
            </a:r>
          </a:p>
          <a:p>
            <a:pPr marL="628650" lvl="1" indent="-171450" algn="l" rtl="0">
              <a:lnSpc>
                <a:spcPct val="100000"/>
              </a:lnSpc>
              <a:spcBef>
                <a:spcPts val="0"/>
              </a:spcBef>
              <a:spcAft>
                <a:spcPts val="0"/>
              </a:spcAft>
              <a:buClr>
                <a:schemeClr val="dk1"/>
              </a:buClr>
              <a:buSzPts val="1700"/>
              <a:buFont typeface="Calibri"/>
              <a:buChar char="-"/>
            </a:pPr>
            <a:r>
              <a:rPr lang="en-US" sz="1700" dirty="0">
                <a:solidFill>
                  <a:schemeClr val="dk1"/>
                </a:solidFill>
              </a:rPr>
              <a:t>Desire to have or not have monthly menses</a:t>
            </a:r>
          </a:p>
          <a:p>
            <a:pPr marL="628650" lvl="1" indent="-171450" algn="l" rtl="0">
              <a:lnSpc>
                <a:spcPct val="100000"/>
              </a:lnSpc>
              <a:spcBef>
                <a:spcPts val="0"/>
              </a:spcBef>
              <a:spcAft>
                <a:spcPts val="0"/>
              </a:spcAft>
              <a:buClr>
                <a:schemeClr val="dk1"/>
              </a:buClr>
              <a:buSzPts val="1700"/>
              <a:buFont typeface="Calibri"/>
              <a:buChar char="-"/>
            </a:pPr>
            <a:r>
              <a:rPr lang="en-US" sz="1700" dirty="0">
                <a:solidFill>
                  <a:schemeClr val="dk1"/>
                </a:solidFill>
              </a:rPr>
              <a:t>Apprehension about pelvic exam, history of trauma</a:t>
            </a:r>
          </a:p>
          <a:p>
            <a:pPr marL="628650" lvl="1" indent="-171450" algn="l" rtl="0">
              <a:lnSpc>
                <a:spcPct val="100000"/>
              </a:lnSpc>
              <a:spcBef>
                <a:spcPts val="0"/>
              </a:spcBef>
              <a:spcAft>
                <a:spcPts val="0"/>
              </a:spcAft>
              <a:buClr>
                <a:schemeClr val="dk1"/>
              </a:buClr>
              <a:buSzPts val="1700"/>
              <a:buFont typeface="Calibri"/>
              <a:buChar char="-"/>
            </a:pPr>
            <a:r>
              <a:rPr lang="en-US" sz="1700" dirty="0">
                <a:solidFill>
                  <a:schemeClr val="dk1"/>
                </a:solidFill>
              </a:rPr>
              <a:t>History of uterine or pelvic reconstructive surgery</a:t>
            </a:r>
          </a:p>
          <a:p>
            <a:pPr marL="628650" lvl="1" indent="-63500" algn="l" rtl="0">
              <a:lnSpc>
                <a:spcPct val="100000"/>
              </a:lnSpc>
              <a:spcBef>
                <a:spcPts val="0"/>
              </a:spcBef>
              <a:spcAft>
                <a:spcPts val="0"/>
              </a:spcAft>
              <a:buClr>
                <a:schemeClr val="dk1"/>
              </a:buClr>
              <a:buSzPts val="1700"/>
              <a:buFont typeface="Calibri"/>
              <a:buNone/>
            </a:pPr>
            <a:endParaRPr lang="en-US" sz="1700" dirty="0">
              <a:solidFill>
                <a:schemeClr val="dk1"/>
              </a:solidFill>
            </a:endParaRPr>
          </a:p>
          <a:p>
            <a:pPr marL="0" lvl="0" indent="0" algn="l" rtl="0">
              <a:lnSpc>
                <a:spcPct val="100000"/>
              </a:lnSpc>
              <a:spcBef>
                <a:spcPts val="0"/>
              </a:spcBef>
              <a:spcAft>
                <a:spcPts val="0"/>
              </a:spcAft>
              <a:buClr>
                <a:schemeClr val="dk1"/>
              </a:buClr>
              <a:buSzPts val="1700"/>
              <a:buFont typeface="Calibri"/>
              <a:buNone/>
            </a:pPr>
            <a:r>
              <a:rPr lang="en-US" sz="1700" dirty="0">
                <a:solidFill>
                  <a:schemeClr val="dk1"/>
                </a:solidFill>
              </a:rPr>
              <a:t>Reference: </a:t>
            </a:r>
            <a:r>
              <a:rPr lang="en-US" sz="1200" dirty="0">
                <a:solidFill>
                  <a:schemeClr val="dk1"/>
                </a:solidFill>
              </a:rPr>
              <a:t>Potter, J., </a:t>
            </a:r>
            <a:r>
              <a:rPr lang="en-US" sz="1200" dirty="0" err="1">
                <a:solidFill>
                  <a:schemeClr val="dk1"/>
                </a:solidFill>
              </a:rPr>
              <a:t>Peitzmeier</a:t>
            </a:r>
            <a:r>
              <a:rPr lang="en-US" sz="1200" dirty="0">
                <a:solidFill>
                  <a:schemeClr val="dk1"/>
                </a:solidFill>
              </a:rPr>
              <a:t>, S. M., Bernstein, I., Reisner, S. L., </a:t>
            </a:r>
            <a:r>
              <a:rPr lang="en-US" sz="1200" dirty="0" err="1">
                <a:solidFill>
                  <a:schemeClr val="dk1"/>
                </a:solidFill>
              </a:rPr>
              <a:t>Alizaga</a:t>
            </a:r>
            <a:r>
              <a:rPr lang="en-US" sz="1200" dirty="0">
                <a:solidFill>
                  <a:schemeClr val="dk1"/>
                </a:solidFill>
              </a:rPr>
              <a:t>, N. M., </a:t>
            </a:r>
            <a:r>
              <a:rPr lang="en-US" sz="1200" dirty="0" err="1">
                <a:solidFill>
                  <a:schemeClr val="dk1"/>
                </a:solidFill>
              </a:rPr>
              <a:t>Agénor</a:t>
            </a:r>
            <a:r>
              <a:rPr lang="en-US" sz="1200" dirty="0">
                <a:solidFill>
                  <a:schemeClr val="dk1"/>
                </a:solidFill>
              </a:rPr>
              <a:t>, M., &amp; Pardee, D. J. (2015). Cervical cancer screening for patients on the female-to-male spectrum: a narrative review and guide for clinicians. </a:t>
            </a:r>
            <a:r>
              <a:rPr lang="en-US" sz="1200" i="1" dirty="0">
                <a:solidFill>
                  <a:schemeClr val="dk1"/>
                </a:solidFill>
              </a:rPr>
              <a:t>Journal of general internal medicine</a:t>
            </a:r>
            <a:r>
              <a:rPr lang="en-US" sz="1200" dirty="0">
                <a:solidFill>
                  <a:schemeClr val="dk1"/>
                </a:solidFill>
              </a:rPr>
              <a:t>, </a:t>
            </a:r>
            <a:r>
              <a:rPr lang="en-US" sz="1200" i="1" dirty="0">
                <a:solidFill>
                  <a:schemeClr val="dk1"/>
                </a:solidFill>
              </a:rPr>
              <a:t>30</a:t>
            </a:r>
            <a:r>
              <a:rPr lang="en-US" sz="1200" dirty="0">
                <a:solidFill>
                  <a:schemeClr val="dk1"/>
                </a:solidFill>
              </a:rPr>
              <a:t>(12), 1857-1864.</a:t>
            </a:r>
            <a:endParaRPr lang="en-US" sz="1700" dirty="0">
              <a:solidFill>
                <a:schemeClr val="dk1"/>
              </a:solidFill>
            </a:endParaRPr>
          </a:p>
          <a:p>
            <a:pPr marL="0" lvl="0" indent="0" algn="l" rtl="0">
              <a:lnSpc>
                <a:spcPct val="100000"/>
              </a:lnSpc>
              <a:spcBef>
                <a:spcPts val="0"/>
              </a:spcBef>
              <a:spcAft>
                <a:spcPts val="0"/>
              </a:spcAft>
              <a:buSzPts val="1200"/>
              <a:buFont typeface="Calibri"/>
              <a:buNone/>
            </a:pPr>
            <a:endParaRPr lang="en-US" dirty="0"/>
          </a:p>
          <a:p>
            <a:pPr marL="0" lvl="0" indent="0" algn="l" rtl="0">
              <a:lnSpc>
                <a:spcPct val="100000"/>
              </a:lnSpc>
              <a:spcBef>
                <a:spcPts val="0"/>
              </a:spcBef>
              <a:spcAft>
                <a:spcPts val="0"/>
              </a:spcAft>
              <a:buClr>
                <a:schemeClr val="dk1"/>
              </a:buClr>
              <a:buSzPts val="1400"/>
              <a:buFont typeface="Arial"/>
              <a:buNone/>
            </a:pPr>
            <a:r>
              <a:rPr lang="en-US" sz="1700" dirty="0">
                <a:solidFill>
                  <a:schemeClr val="dk1"/>
                </a:solidFill>
              </a:rPr>
              <a:t>May prefer methods that diminish menses and have less estrogenic effects</a:t>
            </a:r>
            <a:endParaRPr lang="en-US" dirty="0"/>
          </a:p>
          <a:p>
            <a:pPr marL="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17</a:t>
            </a:fld>
            <a:endParaRPr lang="en-US"/>
          </a:p>
        </p:txBody>
      </p:sp>
    </p:spTree>
    <p:extLst>
      <p:ext uri="{BB962C8B-B14F-4D97-AF65-F5344CB8AC3E}">
        <p14:creationId xmlns:p14="http://schemas.microsoft.com/office/powerpoint/2010/main" val="188339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dirty="0"/>
              <a:t>(Chelsea)</a:t>
            </a:r>
          </a:p>
          <a:p>
            <a:pPr marL="0" lvl="0" indent="0" algn="l" rtl="0">
              <a:lnSpc>
                <a:spcPct val="100000"/>
              </a:lnSpc>
              <a:spcBef>
                <a:spcPts val="0"/>
              </a:spcBef>
              <a:spcAft>
                <a:spcPts val="0"/>
              </a:spcAft>
              <a:buSzPts val="1400"/>
              <a:buNone/>
            </a:pPr>
            <a:endParaRPr lang="en-US" sz="1200" dirty="0"/>
          </a:p>
          <a:p>
            <a:pPr marL="457200" lvl="0" indent="-317500" algn="l" rtl="0">
              <a:lnSpc>
                <a:spcPct val="100000"/>
              </a:lnSpc>
              <a:spcBef>
                <a:spcPts val="0"/>
              </a:spcBef>
              <a:spcAft>
                <a:spcPts val="0"/>
              </a:spcAft>
              <a:buSzPts val="1400"/>
              <a:buChar char="●"/>
            </a:pPr>
            <a:r>
              <a:rPr lang="en-US" sz="1200" dirty="0"/>
              <a:t>We’d now like to introduce another topic in SRH: options counseling. </a:t>
            </a:r>
          </a:p>
          <a:p>
            <a:pPr marL="457200" lvl="0" indent="-317500" algn="l" rtl="0">
              <a:lnSpc>
                <a:spcPct val="100000"/>
              </a:lnSpc>
              <a:spcBef>
                <a:spcPts val="0"/>
              </a:spcBef>
              <a:spcAft>
                <a:spcPts val="0"/>
              </a:spcAft>
              <a:buSzPts val="1400"/>
              <a:buChar char="●"/>
            </a:pPr>
            <a:r>
              <a:rPr lang="en-US" sz="1200" dirty="0"/>
              <a:t>After a pregnancy diagnosis, our options are mainly continue or terminate. From there we can counsel on abortion options: medication vs procedure.</a:t>
            </a:r>
          </a:p>
          <a:p>
            <a:pPr marL="457200" marR="0" lvl="0" indent="0" algn="l" rtl="0">
              <a:lnSpc>
                <a:spcPct val="100000"/>
              </a:lnSpc>
              <a:spcBef>
                <a:spcPts val="0"/>
              </a:spcBef>
              <a:spcAft>
                <a:spcPts val="0"/>
              </a:spcAft>
              <a:buSzPts val="1400"/>
              <a:buNone/>
            </a:pPr>
            <a:endParaRPr lang="en-US" sz="1200" dirty="0"/>
          </a:p>
          <a:p>
            <a:pPr marL="457200" marR="0" lvl="0" indent="0" algn="l" rtl="0">
              <a:lnSpc>
                <a:spcPct val="100000"/>
              </a:lnSpc>
              <a:spcBef>
                <a:spcPts val="0"/>
              </a:spcBef>
              <a:spcAft>
                <a:spcPts val="0"/>
              </a:spcAft>
              <a:buSzPts val="1400"/>
              <a:buNone/>
            </a:pPr>
            <a:endParaRPr lang="en-US" sz="1200" dirty="0"/>
          </a:p>
          <a:p>
            <a:pPr marL="457200" lvl="0" indent="-317500" algn="l" rtl="0">
              <a:lnSpc>
                <a:spcPct val="100000"/>
              </a:lnSpc>
              <a:spcBef>
                <a:spcPts val="0"/>
              </a:spcBef>
              <a:spcAft>
                <a:spcPts val="0"/>
              </a:spcAft>
              <a:buSzPts val="1400"/>
              <a:buChar char="●"/>
            </a:pPr>
            <a:r>
              <a:rPr lang="en-US" sz="1200" dirty="0"/>
              <a:t>Sources: </a:t>
            </a:r>
          </a:p>
          <a:p>
            <a:pPr marL="457200" lvl="0" indent="-317500" algn="l" rtl="0">
              <a:lnSpc>
                <a:spcPct val="100000"/>
              </a:lnSpc>
              <a:spcBef>
                <a:spcPts val="0"/>
              </a:spcBef>
              <a:spcAft>
                <a:spcPts val="0"/>
              </a:spcAft>
              <a:buSzPts val="1400"/>
              <a:buChar char="●"/>
            </a:pPr>
            <a:r>
              <a:rPr lang="en-US" sz="1200" dirty="0"/>
              <a:t>Abortion Access in the United States, 2014, </a:t>
            </a:r>
            <a:r>
              <a:rPr lang="en-US" sz="1200" u="sng" dirty="0">
                <a:solidFill>
                  <a:srgbClr val="009999"/>
                </a:solidFill>
                <a:hlinkClick r:id="rId3">
                  <a:extLst>
                    <a:ext uri="{A12FA001-AC4F-418D-AE19-62706E023703}">
                      <ahyp:hlinkClr xmlns:ahyp="http://schemas.microsoft.com/office/drawing/2018/hyperlinkcolor" val="tx"/>
                    </a:ext>
                  </a:extLst>
                </a:hlinkClick>
              </a:rPr>
              <a:t>https://www.guttmacher.org/infographic/2017/abortion-access-united-states-2014</a:t>
            </a:r>
            <a:endParaRPr lang="en-US" sz="1200" dirty="0"/>
          </a:p>
          <a:p>
            <a:pPr marL="457200" lvl="0" indent="-317500" algn="l" rtl="0">
              <a:lnSpc>
                <a:spcPct val="100000"/>
              </a:lnSpc>
              <a:spcBef>
                <a:spcPts val="0"/>
              </a:spcBef>
              <a:spcAft>
                <a:spcPts val="0"/>
              </a:spcAft>
              <a:buSzPts val="1400"/>
              <a:buChar char="●"/>
            </a:pPr>
            <a:r>
              <a:rPr lang="en-US" sz="1200" dirty="0"/>
              <a:t>Abortion Incidence and Service Availability in the United States, 2014, </a:t>
            </a:r>
            <a:r>
              <a:rPr lang="en-US" sz="1200"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sz="1200" dirty="0"/>
          </a:p>
          <a:p>
            <a:pPr marL="457200" marR="0" lvl="0" indent="-317500" algn="l" rtl="0">
              <a:lnSpc>
                <a:spcPct val="100000"/>
              </a:lnSpc>
              <a:spcBef>
                <a:spcPts val="0"/>
              </a:spcBef>
              <a:spcAft>
                <a:spcPts val="0"/>
              </a:spcAft>
              <a:buSzPts val="1400"/>
              <a:buChar char="●"/>
            </a:pPr>
            <a:endParaRPr lang="en-US" sz="1200" dirty="0"/>
          </a:p>
          <a:p>
            <a:pPr marL="457200" lvl="0" indent="-317500" algn="l" rtl="0">
              <a:lnSpc>
                <a:spcPct val="100000"/>
              </a:lnSpc>
              <a:spcBef>
                <a:spcPts val="0"/>
              </a:spcBef>
              <a:spcAft>
                <a:spcPts val="0"/>
              </a:spcAft>
              <a:buSzPts val="140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19</a:t>
            </a:fld>
            <a:endParaRPr lang="en-US"/>
          </a:p>
        </p:txBody>
      </p:sp>
    </p:spTree>
    <p:extLst>
      <p:ext uri="{BB962C8B-B14F-4D97-AF65-F5344CB8AC3E}">
        <p14:creationId xmlns:p14="http://schemas.microsoft.com/office/powerpoint/2010/main" val="39576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Arial"/>
              <a:buNone/>
            </a:pPr>
            <a:r>
              <a:rPr lang="en-US" sz="1400" b="0" i="0" u="none" strike="noStrike" dirty="0">
                <a:solidFill>
                  <a:schemeClr val="dk1"/>
                </a:solidFill>
                <a:latin typeface="+mn-lt"/>
                <a:ea typeface="Calibri"/>
                <a:cs typeface="Calibri"/>
                <a:sym typeface="Calibri"/>
              </a:rPr>
              <a:t>(Chelsea)</a:t>
            </a:r>
            <a:endParaRPr lang="en-US" sz="1400" dirty="0">
              <a:solidFill>
                <a:schemeClr val="dk1"/>
              </a:solidFill>
            </a:endParaRPr>
          </a:p>
          <a:p>
            <a:pPr marL="0" marR="0" lvl="0" indent="0" algn="l" rtl="0">
              <a:lnSpc>
                <a:spcPct val="100000"/>
              </a:lnSpc>
              <a:spcBef>
                <a:spcPts val="0"/>
              </a:spcBef>
              <a:spcAft>
                <a:spcPts val="0"/>
              </a:spcAft>
              <a:buSzPts val="2400"/>
              <a:buFont typeface="Arial"/>
              <a:buNone/>
            </a:pPr>
            <a:endParaRPr lang="en-US" sz="1400" b="0" i="0" u="none" strike="noStrike" dirty="0">
              <a:solidFill>
                <a:schemeClr val="dk1"/>
              </a:solidFill>
              <a:latin typeface="+mn-lt"/>
              <a:ea typeface="Calibri"/>
              <a:cs typeface="Calibri"/>
              <a:sym typeface="Calibri"/>
            </a:endParaRPr>
          </a:p>
          <a:p>
            <a:pPr marL="342900" marR="0" lvl="0" indent="-279400" algn="l" rtl="0">
              <a:lnSpc>
                <a:spcPct val="100000"/>
              </a:lnSpc>
              <a:spcBef>
                <a:spcPts val="0"/>
              </a:spcBef>
              <a:spcAft>
                <a:spcPts val="0"/>
              </a:spcAft>
              <a:buClr>
                <a:schemeClr val="dk1"/>
              </a:buClr>
              <a:buSzPts val="1400"/>
              <a:buFont typeface="Arial"/>
              <a:buChar char="•"/>
            </a:pPr>
            <a:r>
              <a:rPr lang="en-US" sz="1400" b="0" i="0" u="none" strike="noStrike" dirty="0">
                <a:solidFill>
                  <a:schemeClr val="dk1"/>
                </a:solidFill>
                <a:latin typeface="+mn-lt"/>
                <a:ea typeface="Calibri"/>
                <a:cs typeface="Calibri"/>
                <a:sym typeface="Calibri"/>
              </a:rPr>
              <a:t>Providing medication abortion is safe and can be done remotely based on evidence bas</a:t>
            </a:r>
            <a:r>
              <a:rPr lang="en-US" sz="1400" dirty="0">
                <a:solidFill>
                  <a:schemeClr val="dk1"/>
                </a:solidFill>
              </a:rPr>
              <a:t>ed protocols</a:t>
            </a:r>
            <a:r>
              <a:rPr lang="en-US" sz="1400" b="0" i="0" u="none" strike="noStrike" dirty="0">
                <a:solidFill>
                  <a:schemeClr val="dk1"/>
                </a:solidFill>
                <a:latin typeface="+mn-lt"/>
                <a:ea typeface="Calibri"/>
                <a:cs typeface="Calibri"/>
                <a:sym typeface="Calibri"/>
              </a:rPr>
              <a:t> (like the no touch-telehea</a:t>
            </a:r>
            <a:r>
              <a:rPr lang="en-US" sz="1400" dirty="0">
                <a:solidFill>
                  <a:schemeClr val="dk1"/>
                </a:solidFill>
              </a:rPr>
              <a:t>lth based</a:t>
            </a:r>
            <a:r>
              <a:rPr lang="en-US" sz="1400" b="0" i="0" u="none" strike="noStrike" dirty="0">
                <a:solidFill>
                  <a:schemeClr val="dk1"/>
                </a:solidFill>
                <a:latin typeface="+mn-lt"/>
                <a:ea typeface="Calibri"/>
                <a:cs typeface="Calibri"/>
                <a:sym typeface="Calibri"/>
              </a:rPr>
              <a:t> protocol seen here). The pandemic has accelerated reliance on these protocols, and has enabled us to expanded abortion access. </a:t>
            </a:r>
          </a:p>
          <a:p>
            <a:pPr marL="457200" lvl="0" indent="-317500" algn="l" rtl="0">
              <a:lnSpc>
                <a:spcPct val="100000"/>
              </a:lnSpc>
              <a:spcBef>
                <a:spcPts val="0"/>
              </a:spcBef>
              <a:spcAft>
                <a:spcPts val="0"/>
              </a:spcAft>
              <a:buSzPts val="1400"/>
              <a:buChar char="●"/>
            </a:pPr>
            <a:r>
              <a:rPr lang="en-US" sz="1400" dirty="0"/>
              <a:t>If planning for a pill/medication abortion, what history should we gather over telemedicine?</a:t>
            </a:r>
          </a:p>
          <a:p>
            <a:pPr marL="457200" lvl="0" indent="-317500" algn="l" rtl="0">
              <a:lnSpc>
                <a:spcPct val="100000"/>
              </a:lnSpc>
              <a:spcBef>
                <a:spcPts val="0"/>
              </a:spcBef>
              <a:spcAft>
                <a:spcPts val="0"/>
              </a:spcAft>
              <a:buSzPts val="1400"/>
              <a:buChar char="●"/>
            </a:pPr>
            <a:r>
              <a:rPr lang="en-US" sz="1400" dirty="0"/>
              <a:t>We should gather an estimation of gestational age. MAB has proven efficacy for up to 11 weeks GA, and likely farther. </a:t>
            </a:r>
          </a:p>
          <a:p>
            <a:pPr marL="457200" marR="0" lvl="0" indent="-317500" algn="l" rtl="0">
              <a:lnSpc>
                <a:spcPct val="100000"/>
              </a:lnSpc>
              <a:spcBef>
                <a:spcPts val="0"/>
              </a:spcBef>
              <a:spcAft>
                <a:spcPts val="0"/>
              </a:spcAft>
              <a:buSzPts val="1400"/>
              <a:buChar char="●"/>
            </a:pPr>
            <a:r>
              <a:rPr lang="en-US" sz="1400" dirty="0"/>
              <a:t>We would assess for contraindications to MAB - IUD in place (can be self-removed and then proceed with MAB) - allergy to prostaglandins or mifepristone - chronic renal failure - long-term systemic corticosteroid therapy - hemorrhagic disorders - concurrent anticoagulant therapy - no access to a telephone</a:t>
            </a:r>
          </a:p>
          <a:p>
            <a:pPr marL="342900" marR="0" lvl="0" indent="-279400" algn="l" rtl="0">
              <a:lnSpc>
                <a:spcPct val="100000"/>
              </a:lnSpc>
              <a:spcBef>
                <a:spcPts val="0"/>
              </a:spcBef>
              <a:spcAft>
                <a:spcPts val="0"/>
              </a:spcAft>
              <a:buClr>
                <a:schemeClr val="dk1"/>
              </a:buClr>
              <a:buSzPts val="1400"/>
              <a:buFont typeface="Arial"/>
              <a:buChar char="•"/>
            </a:pPr>
            <a:endParaRPr lang="en-US" sz="1400" b="0" i="0" u="none" strike="noStrike" dirty="0">
              <a:solidFill>
                <a:schemeClr val="dk1"/>
              </a:solidFill>
              <a:latin typeface="+mn-lt"/>
              <a:ea typeface="Calibri"/>
              <a:cs typeface="Calibri"/>
              <a:sym typeface="Calibri"/>
            </a:endParaRPr>
          </a:p>
          <a:p>
            <a:pPr marL="342900" marR="0" lvl="0" indent="-279400" algn="l" rtl="0">
              <a:lnSpc>
                <a:spcPct val="100000"/>
              </a:lnSpc>
              <a:spcBef>
                <a:spcPts val="0"/>
              </a:spcBef>
              <a:spcAft>
                <a:spcPts val="0"/>
              </a:spcAft>
              <a:buClr>
                <a:schemeClr val="dk1"/>
              </a:buClr>
              <a:buSzPts val="1400"/>
              <a:buFont typeface="Arial"/>
              <a:buChar char="•"/>
            </a:pPr>
            <a:endParaRPr lang="en-US" sz="1400" b="0" i="0" u="none" strike="noStrike" dirty="0">
              <a:solidFill>
                <a:schemeClr val="dk1"/>
              </a:solidFill>
              <a:latin typeface="+mn-lt"/>
              <a:ea typeface="Calibri"/>
              <a:cs typeface="Calibri"/>
              <a:sym typeface="Calibri"/>
            </a:endParaRPr>
          </a:p>
          <a:p>
            <a:pPr marL="342900" marR="0" lvl="0" indent="-279400" algn="l" rtl="0">
              <a:lnSpc>
                <a:spcPct val="100000"/>
              </a:lnSpc>
              <a:spcBef>
                <a:spcPts val="0"/>
              </a:spcBef>
              <a:spcAft>
                <a:spcPts val="0"/>
              </a:spcAft>
              <a:buClr>
                <a:schemeClr val="dk1"/>
              </a:buClr>
              <a:buSzPts val="1400"/>
              <a:buChar char="•"/>
            </a:pPr>
            <a:r>
              <a:rPr lang="en-US" sz="1400" dirty="0">
                <a:solidFill>
                  <a:schemeClr val="dk1"/>
                </a:solidFill>
              </a:rPr>
              <a:t>Some highlights from the no-touch, no-test protocol include the following: </a:t>
            </a:r>
          </a:p>
          <a:p>
            <a:pPr marL="342900" marR="0" lvl="0" indent="-279400" algn="l" rtl="0">
              <a:lnSpc>
                <a:spcPct val="100000"/>
              </a:lnSpc>
              <a:spcBef>
                <a:spcPts val="0"/>
              </a:spcBef>
              <a:spcAft>
                <a:spcPts val="0"/>
              </a:spcAft>
              <a:buClr>
                <a:schemeClr val="dk1"/>
              </a:buClr>
              <a:buSzPts val="1400"/>
              <a:buChar char="•"/>
            </a:pPr>
            <a:r>
              <a:rPr lang="en-US" sz="1400" dirty="0">
                <a:solidFill>
                  <a:schemeClr val="dk1"/>
                </a:solidFill>
              </a:rPr>
              <a:t>Rhogam is a medication that stops your blood from making antibodies to Rh+ blood cells. Evidence suggests that under 8 weeks GA, and probably further, exposure to fetal red blood cells is below the threshold for maternal Rh sensitization (only a risk for future pregnancies) </a:t>
            </a:r>
          </a:p>
          <a:p>
            <a:pPr marL="342900" marR="0" lvl="0" indent="-279400" algn="l" rtl="0">
              <a:lnSpc>
                <a:spcPct val="100000"/>
              </a:lnSpc>
              <a:spcBef>
                <a:spcPts val="0"/>
              </a:spcBef>
              <a:spcAft>
                <a:spcPts val="0"/>
              </a:spcAft>
              <a:buClr>
                <a:schemeClr val="dk1"/>
              </a:buClr>
              <a:buSzPts val="1400"/>
              <a:buChar char="•"/>
            </a:pPr>
            <a:r>
              <a:rPr lang="en-US" sz="1400" dirty="0">
                <a:solidFill>
                  <a:schemeClr val="dk1"/>
                </a:solidFill>
              </a:rPr>
              <a:t>RHAP has protocols and consent templates that can be exchanged over virtual platforms and bypass need for in-person signatures </a:t>
            </a:r>
          </a:p>
          <a:p>
            <a:pPr marL="342900" marR="0" lvl="0" indent="-279400" algn="l" rtl="0">
              <a:lnSpc>
                <a:spcPct val="100000"/>
              </a:lnSpc>
              <a:spcBef>
                <a:spcPts val="0"/>
              </a:spcBef>
              <a:spcAft>
                <a:spcPts val="0"/>
              </a:spcAft>
              <a:buClr>
                <a:schemeClr val="dk1"/>
              </a:buClr>
              <a:buSzPts val="1400"/>
              <a:buChar char="•"/>
            </a:pPr>
            <a:r>
              <a:rPr lang="en-US" sz="1400" dirty="0">
                <a:solidFill>
                  <a:schemeClr val="dk1"/>
                </a:solidFill>
              </a:rPr>
              <a:t>Follow up is guided by clinical assessment based on history</a:t>
            </a:r>
          </a:p>
          <a:p>
            <a:pPr marL="342900" marR="0" lvl="0" indent="-279400" algn="l" rtl="0">
              <a:lnSpc>
                <a:spcPct val="100000"/>
              </a:lnSpc>
              <a:spcBef>
                <a:spcPts val="0"/>
              </a:spcBef>
              <a:spcAft>
                <a:spcPts val="0"/>
              </a:spcAft>
              <a:buClr>
                <a:schemeClr val="dk1"/>
              </a:buClr>
              <a:buSzPts val="1400"/>
              <a:buChar char="•"/>
            </a:pPr>
            <a:r>
              <a:rPr lang="en-US" sz="1400" b="0" i="0" u="none" strike="noStrike" cap="none" dirty="0">
                <a:solidFill>
                  <a:schemeClr val="dk1"/>
                </a:solidFill>
                <a:latin typeface="Twentieth Century"/>
                <a:ea typeface="Twentieth Century"/>
                <a:cs typeface="Twentieth Century"/>
                <a:sym typeface="Twentieth Century"/>
              </a:rPr>
              <a:t>Pills can be mailed to certified pharmacies or patients can drop by an office to pick up the pills. Pills do NOT have to be ingested in the presence of a provider/prescriber. This is regulated by the FDA REMS, which I will elaborate on later.</a:t>
            </a:r>
          </a:p>
          <a:p>
            <a:pPr marL="342900" marR="0" lvl="0" indent="-279400" algn="l" rtl="0">
              <a:lnSpc>
                <a:spcPct val="100000"/>
              </a:lnSpc>
              <a:spcBef>
                <a:spcPts val="0"/>
              </a:spcBef>
              <a:spcAft>
                <a:spcPts val="0"/>
              </a:spcAft>
              <a:buClr>
                <a:schemeClr val="dk1"/>
              </a:buClr>
              <a:buSzPts val="1400"/>
              <a:buChar char="•"/>
            </a:pPr>
            <a:r>
              <a:rPr lang="en-US" sz="1400" b="0" i="0" u="none" strike="noStrike" cap="none" dirty="0">
                <a:solidFill>
                  <a:schemeClr val="dk1"/>
                </a:solidFill>
                <a:latin typeface="Twentieth Century"/>
                <a:ea typeface="Twentieth Century"/>
                <a:cs typeface="Twentieth Century"/>
                <a:sym typeface="Twentieth Century"/>
              </a:rPr>
              <a:t>SOME STATES MAY PERMIT MAILING (1</a:t>
            </a:r>
            <a:r>
              <a:rPr lang="en-US" sz="1400" dirty="0">
                <a:solidFill>
                  <a:schemeClr val="dk1"/>
                </a:solidFill>
                <a:latin typeface="Twentieth Century"/>
                <a:ea typeface="Twentieth Century"/>
                <a:cs typeface="Twentieth Century"/>
                <a:sym typeface="Twentieth Century"/>
              </a:rPr>
              <a:t>9</a:t>
            </a:r>
            <a:r>
              <a:rPr lang="en-US" sz="1400" b="0" i="0" u="none" strike="noStrike" cap="none" dirty="0">
                <a:solidFill>
                  <a:schemeClr val="dk1"/>
                </a:solidFill>
                <a:latin typeface="Twentieth Century"/>
                <a:ea typeface="Twentieth Century"/>
                <a:cs typeface="Twentieth Century"/>
                <a:sym typeface="Twentieth Century"/>
              </a:rPr>
              <a:t> states block clinicians from mailing medication abortion remotely as of</a:t>
            </a:r>
            <a:r>
              <a:rPr lang="en-US" sz="1400" dirty="0">
                <a:solidFill>
                  <a:schemeClr val="dk1"/>
                </a:solidFill>
                <a:latin typeface="Twentieth Century"/>
                <a:ea typeface="Twentieth Century"/>
                <a:cs typeface="Twentieth Century"/>
                <a:sym typeface="Twentieth Century"/>
              </a:rPr>
              <a:t> Jan 2022</a:t>
            </a:r>
            <a:r>
              <a:rPr lang="en-US" sz="1400" b="0" i="0" u="none" strike="noStrike" cap="none" dirty="0">
                <a:solidFill>
                  <a:schemeClr val="dk1"/>
                </a:solidFill>
                <a:latin typeface="Twentieth Century"/>
                <a:ea typeface="Twentieth Century"/>
                <a:cs typeface="Twentieth Century"/>
                <a:sym typeface="Twentieth Century"/>
              </a:rPr>
              <a:t>)</a:t>
            </a:r>
          </a:p>
          <a:p>
            <a:pPr marL="342900" lvl="0" indent="-279400" algn="l" rtl="0">
              <a:lnSpc>
                <a:spcPct val="100000"/>
              </a:lnSpc>
              <a:spcBef>
                <a:spcPts val="0"/>
              </a:spcBef>
              <a:spcAft>
                <a:spcPts val="0"/>
              </a:spcAft>
              <a:buClr>
                <a:schemeClr val="dk1"/>
              </a:buClr>
              <a:buSzPts val="1400"/>
              <a:buFont typeface="Arial"/>
              <a:buChar char="•"/>
            </a:pPr>
            <a:r>
              <a:rPr lang="en-US" sz="1400" dirty="0">
                <a:solidFill>
                  <a:schemeClr val="dk1"/>
                </a:solidFill>
              </a:rPr>
              <a:t>It is important to reassure patients that first trimester abortions </a:t>
            </a:r>
            <a:r>
              <a:rPr lang="en-US" sz="1400" b="1" dirty="0">
                <a:solidFill>
                  <a:schemeClr val="dk1"/>
                </a:solidFill>
              </a:rPr>
              <a:t>do not</a:t>
            </a:r>
            <a:r>
              <a:rPr lang="en-US" sz="1400" dirty="0">
                <a:solidFill>
                  <a:schemeClr val="dk1"/>
                </a:solidFill>
              </a:rPr>
              <a:t> increase risk of: </a:t>
            </a:r>
          </a:p>
          <a:p>
            <a:pPr marL="0" lvl="1" indent="228600" algn="l" rtl="0">
              <a:lnSpc>
                <a:spcPct val="100000"/>
              </a:lnSpc>
              <a:spcBef>
                <a:spcPts val="0"/>
              </a:spcBef>
              <a:spcAft>
                <a:spcPts val="0"/>
              </a:spcAft>
              <a:buSzPts val="1400"/>
              <a:buNone/>
            </a:pPr>
            <a:r>
              <a:rPr lang="en-US" sz="1400" dirty="0">
                <a:solidFill>
                  <a:schemeClr val="dk1"/>
                </a:solidFill>
              </a:rPr>
              <a:t>	Infertility, Ectopic pregnancy, Miscarriage, Birth defect, Preterm or low-birthweight delivery</a:t>
            </a:r>
            <a:endParaRPr lang="en-US" sz="14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2400"/>
              <a:buFont typeface="Arial"/>
              <a:buNone/>
            </a:pPr>
            <a:endParaRPr lang="en-US" sz="1400" dirty="0">
              <a:solidFill>
                <a:schemeClr val="dk1"/>
              </a:solidFill>
            </a:endParaRPr>
          </a:p>
          <a:p>
            <a:pPr marL="0" lvl="0" indent="0" algn="l" rtl="0">
              <a:lnSpc>
                <a:spcPct val="100000"/>
              </a:lnSpc>
              <a:spcBef>
                <a:spcPts val="0"/>
              </a:spcBef>
              <a:spcAft>
                <a:spcPts val="0"/>
              </a:spcAft>
              <a:buSzPts val="2400"/>
              <a:buFont typeface="Arial"/>
              <a:buNone/>
            </a:pPr>
            <a:endParaRPr lang="en-US" sz="1400" dirty="0">
              <a:solidFill>
                <a:schemeClr val="dk1"/>
              </a:solidFill>
            </a:endParaRPr>
          </a:p>
          <a:p>
            <a:pPr marL="0" lvl="0" indent="0" algn="l" rtl="0">
              <a:lnSpc>
                <a:spcPct val="100000"/>
              </a:lnSpc>
              <a:spcBef>
                <a:spcPts val="0"/>
              </a:spcBef>
              <a:spcAft>
                <a:spcPts val="0"/>
              </a:spcAft>
              <a:buSzPts val="2400"/>
              <a:buFont typeface="Arial"/>
              <a:buNone/>
            </a:pPr>
            <a:r>
              <a:rPr lang="en-US" sz="1400" dirty="0">
                <a:solidFill>
                  <a:schemeClr val="dk1"/>
                </a:solidFill>
              </a:rPr>
              <a:t>https://</a:t>
            </a:r>
            <a:r>
              <a:rPr lang="en-US" sz="1400" dirty="0" err="1">
                <a:solidFill>
                  <a:schemeClr val="dk1"/>
                </a:solidFill>
              </a:rPr>
              <a:t>www.reproductiveaccess.org</a:t>
            </a:r>
            <a:r>
              <a:rPr lang="en-US" sz="1400" dirty="0">
                <a:solidFill>
                  <a:schemeClr val="dk1"/>
                </a:solidFill>
              </a:rPr>
              <a:t>/wp-content/uploads/2020/03/03-2020-No-touch-MAB-workflow-final.pdf</a:t>
            </a:r>
          </a:p>
          <a:p>
            <a:pPr marL="342900" lvl="0" indent="-190500" algn="l" rtl="0">
              <a:lnSpc>
                <a:spcPct val="100000"/>
              </a:lnSpc>
              <a:spcBef>
                <a:spcPts val="0"/>
              </a:spcBef>
              <a:spcAft>
                <a:spcPts val="0"/>
              </a:spcAft>
              <a:buSzPts val="2400"/>
              <a:buFont typeface="Arial"/>
              <a:buNone/>
            </a:pPr>
            <a:endParaRPr lang="en-US" sz="1400" dirty="0">
              <a:solidFill>
                <a:schemeClr val="dk1"/>
              </a:solidFill>
            </a:endParaRPr>
          </a:p>
          <a:p>
            <a:pPr marL="342900" lvl="0" indent="-190500" algn="l" rtl="0">
              <a:lnSpc>
                <a:spcPct val="100000"/>
              </a:lnSpc>
              <a:spcBef>
                <a:spcPts val="0"/>
              </a:spcBef>
              <a:spcAft>
                <a:spcPts val="0"/>
              </a:spcAft>
              <a:buSzPts val="2400"/>
              <a:buFont typeface="Arial"/>
              <a:buNone/>
            </a:pPr>
            <a:endParaRPr lang="en-US" sz="1400" dirty="0">
              <a:solidFill>
                <a:schemeClr val="dk1"/>
              </a:solidFill>
            </a:endParaRPr>
          </a:p>
          <a:p>
            <a:pPr marL="342900" lvl="0" indent="-190500" algn="l" rtl="0">
              <a:lnSpc>
                <a:spcPct val="100000"/>
              </a:lnSpc>
              <a:spcBef>
                <a:spcPts val="0"/>
              </a:spcBef>
              <a:spcAft>
                <a:spcPts val="0"/>
              </a:spcAft>
              <a:buSzPts val="2400"/>
              <a:buFont typeface="Arial"/>
              <a:buNone/>
            </a:pPr>
            <a:endParaRPr lang="en-US" sz="1400"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20</a:t>
            </a:fld>
            <a:endParaRPr lang="en-US"/>
          </a:p>
        </p:txBody>
      </p:sp>
    </p:spTree>
    <p:extLst>
      <p:ext uri="{BB962C8B-B14F-4D97-AF65-F5344CB8AC3E}">
        <p14:creationId xmlns:p14="http://schemas.microsoft.com/office/powerpoint/2010/main" val="4390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sz="1200" dirty="0"/>
              <a:t>(Chelsea)</a:t>
            </a:r>
          </a:p>
          <a:p>
            <a:pPr marL="0" lvl="0" indent="0" algn="l" rtl="0">
              <a:lnSpc>
                <a:spcPct val="100000"/>
              </a:lnSpc>
              <a:spcBef>
                <a:spcPts val="0"/>
              </a:spcBef>
              <a:spcAft>
                <a:spcPts val="0"/>
              </a:spcAft>
              <a:buSzPts val="2400"/>
              <a:buFont typeface="Arial"/>
              <a:buNone/>
            </a:pPr>
            <a:endParaRPr lang="en-US" sz="1200" dirty="0"/>
          </a:p>
          <a:p>
            <a:pPr marL="342900" lvl="0" indent="-279400" algn="l" rtl="0">
              <a:lnSpc>
                <a:spcPct val="100000"/>
              </a:lnSpc>
              <a:spcBef>
                <a:spcPts val="0"/>
              </a:spcBef>
              <a:spcAft>
                <a:spcPts val="0"/>
              </a:spcAft>
              <a:buSzPts val="1400"/>
              <a:buFont typeface="Arial"/>
              <a:buChar char="•"/>
            </a:pPr>
            <a:r>
              <a:rPr lang="en-US" sz="1200" dirty="0"/>
              <a:t>A note on abortion access:</a:t>
            </a:r>
          </a:p>
          <a:p>
            <a:pPr marL="342900" lvl="0" indent="-279400" algn="l" rtl="0">
              <a:lnSpc>
                <a:spcPct val="100000"/>
              </a:lnSpc>
              <a:spcBef>
                <a:spcPts val="0"/>
              </a:spcBef>
              <a:spcAft>
                <a:spcPts val="0"/>
              </a:spcAft>
              <a:buSzPts val="1400"/>
              <a:buFont typeface="Arial"/>
              <a:buChar char="•"/>
            </a:pPr>
            <a:r>
              <a:rPr lang="en-US" sz="1200" dirty="0"/>
              <a:t>In 2014, about 90% of US counties had no abortion provider. Numbers are essentially stable from 2011.  </a:t>
            </a:r>
          </a:p>
          <a:p>
            <a:pPr marL="342900" lvl="0" indent="-279400" algn="l" rtl="0">
              <a:lnSpc>
                <a:spcPct val="100000"/>
              </a:lnSpc>
              <a:spcBef>
                <a:spcPts val="0"/>
              </a:spcBef>
              <a:spcAft>
                <a:spcPts val="0"/>
              </a:spcAft>
              <a:buSzPts val="1400"/>
              <a:buFont typeface="Arial"/>
              <a:buChar char="•"/>
            </a:pPr>
            <a:r>
              <a:rPr lang="en-US" sz="1200" dirty="0"/>
              <a:t>The number of clinics providing abortions declined 6% between 2011 and 2014, and declines were steepest in the Midwest (22%) and the South (13%).  </a:t>
            </a:r>
          </a:p>
          <a:p>
            <a:pPr marL="342900" lvl="0" indent="-279400" algn="l" rtl="0">
              <a:lnSpc>
                <a:spcPct val="100000"/>
              </a:lnSpc>
              <a:spcBef>
                <a:spcPts val="0"/>
              </a:spcBef>
              <a:spcAft>
                <a:spcPts val="0"/>
              </a:spcAft>
              <a:buSzPts val="1400"/>
              <a:buFont typeface="Arial"/>
              <a:buChar char="•"/>
            </a:pPr>
            <a:r>
              <a:rPr lang="en-US" sz="1200" dirty="0">
                <a:solidFill>
                  <a:schemeClr val="dk1"/>
                </a:solidFill>
              </a:rPr>
              <a:t>25% of pregnant persons travel greater than 50 miles to access abortion services</a:t>
            </a:r>
            <a:endParaRPr lang="en-US" sz="1200" dirty="0"/>
          </a:p>
          <a:p>
            <a:pPr marL="342900" lvl="0" indent="-279400" algn="l" rtl="0">
              <a:lnSpc>
                <a:spcPct val="100000"/>
              </a:lnSpc>
              <a:spcBef>
                <a:spcPts val="0"/>
              </a:spcBef>
              <a:spcAft>
                <a:spcPts val="0"/>
              </a:spcAft>
              <a:buSzPts val="1400"/>
              <a:buFont typeface="Arial"/>
              <a:buChar char="•"/>
            </a:pPr>
            <a:r>
              <a:rPr lang="en-US" sz="1200" dirty="0"/>
              <a:t>If most primary care clinicians offered medication abortion, the US would no longer have a shortage of abortion providers.</a:t>
            </a:r>
          </a:p>
          <a:p>
            <a:pPr marL="342900" lvl="0" indent="-279400" algn="l" rtl="0">
              <a:lnSpc>
                <a:spcPct val="100000"/>
              </a:lnSpc>
              <a:spcBef>
                <a:spcPts val="0"/>
              </a:spcBef>
              <a:spcAft>
                <a:spcPts val="0"/>
              </a:spcAft>
              <a:buSzPts val="1400"/>
              <a:buChar char="•"/>
            </a:pPr>
            <a:r>
              <a:rPr lang="en-US" sz="1200" dirty="0"/>
              <a:t>NAF highlights that sub-specialty training/</a:t>
            </a:r>
            <a:r>
              <a:rPr lang="en-US" sz="1200" dirty="0" err="1"/>
              <a:t>accredidation</a:t>
            </a:r>
            <a:r>
              <a:rPr lang="en-US" sz="1200" dirty="0"/>
              <a:t> is not necessary to provide safe abortion care </a:t>
            </a:r>
          </a:p>
          <a:p>
            <a:pPr marL="0" lvl="0" indent="0" algn="l" rtl="0">
              <a:lnSpc>
                <a:spcPct val="100000"/>
              </a:lnSpc>
              <a:spcBef>
                <a:spcPts val="0"/>
              </a:spcBef>
              <a:spcAft>
                <a:spcPts val="0"/>
              </a:spcAft>
              <a:buSzPts val="1400"/>
              <a:buNone/>
            </a:pPr>
            <a:endParaRPr lang="en-US" sz="1200" dirty="0"/>
          </a:p>
          <a:p>
            <a:pPr marL="342900" lvl="0" indent="-190500" algn="l" rtl="0">
              <a:lnSpc>
                <a:spcPct val="100000"/>
              </a:lnSpc>
              <a:spcBef>
                <a:spcPts val="0"/>
              </a:spcBef>
              <a:spcAft>
                <a:spcPts val="0"/>
              </a:spcAft>
              <a:buSzPts val="2400"/>
              <a:buFont typeface="Arial"/>
              <a:buNone/>
            </a:pPr>
            <a:endParaRPr lang="en-US" sz="1200" dirty="0"/>
          </a:p>
          <a:p>
            <a:pPr marL="0" lvl="0" indent="0" algn="l" rtl="0">
              <a:lnSpc>
                <a:spcPct val="100000"/>
              </a:lnSpc>
              <a:spcBef>
                <a:spcPts val="0"/>
              </a:spcBef>
              <a:spcAft>
                <a:spcPts val="0"/>
              </a:spcAft>
              <a:buSzPts val="2400"/>
              <a:buFont typeface="Arial"/>
              <a:buNone/>
            </a:pP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Sources: </a:t>
            </a:r>
          </a:p>
          <a:p>
            <a:pPr marL="0" lvl="0" indent="0" algn="l" rtl="0">
              <a:lnSpc>
                <a:spcPct val="100000"/>
              </a:lnSpc>
              <a:spcBef>
                <a:spcPts val="0"/>
              </a:spcBef>
              <a:spcAft>
                <a:spcPts val="0"/>
              </a:spcAft>
              <a:buSzPts val="1400"/>
              <a:buNone/>
            </a:pPr>
            <a:r>
              <a:rPr lang="en-US" sz="1200" dirty="0"/>
              <a:t>Abortion Access in the United States, 2014, </a:t>
            </a:r>
            <a:r>
              <a:rPr lang="en-US" sz="1200" u="sng" dirty="0">
                <a:solidFill>
                  <a:srgbClr val="009999"/>
                </a:solidFill>
                <a:hlinkClick r:id="rId3">
                  <a:extLst>
                    <a:ext uri="{A12FA001-AC4F-418D-AE19-62706E023703}">
                      <ahyp:hlinkClr xmlns:ahyp="http://schemas.microsoft.com/office/drawing/2018/hyperlinkcolor" val="tx"/>
                    </a:ext>
                  </a:extLst>
                </a:hlinkClick>
              </a:rPr>
              <a:t>https://www.guttmacher.org/infographic/2017/abortion-access-united-states-2014</a:t>
            </a:r>
            <a:endParaRPr lang="en-US" sz="1200" dirty="0"/>
          </a:p>
          <a:p>
            <a:pPr marL="0" lvl="0" indent="0" algn="l" rtl="0">
              <a:lnSpc>
                <a:spcPct val="100000"/>
              </a:lnSpc>
              <a:spcBef>
                <a:spcPts val="0"/>
              </a:spcBef>
              <a:spcAft>
                <a:spcPts val="0"/>
              </a:spcAft>
              <a:buSzPts val="1400"/>
              <a:buNone/>
            </a:pPr>
            <a:r>
              <a:rPr lang="en-US" sz="1200" dirty="0"/>
              <a:t>Abortion Incidence and Service Availability in the United States, 2014, </a:t>
            </a:r>
            <a:r>
              <a:rPr lang="en-US" sz="1200"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sz="1200" dirty="0"/>
          </a:p>
          <a:p>
            <a:pPr marL="0" lvl="0" indent="0" algn="l" rtl="0">
              <a:lnSpc>
                <a:spcPct val="100000"/>
              </a:lnSpc>
              <a:spcBef>
                <a:spcPts val="0"/>
              </a:spcBef>
              <a:spcAft>
                <a:spcPts val="0"/>
              </a:spcAft>
              <a:buSzPts val="1400"/>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21</a:t>
            </a:fld>
            <a:endParaRPr lang="en-US"/>
          </a:p>
        </p:txBody>
      </p:sp>
    </p:spTree>
    <p:extLst>
      <p:ext uri="{BB962C8B-B14F-4D97-AF65-F5344CB8AC3E}">
        <p14:creationId xmlns:p14="http://schemas.microsoft.com/office/powerpoint/2010/main" val="376997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2400"/>
              <a:buFont typeface="Arial"/>
              <a:buNone/>
            </a:pPr>
            <a:r>
              <a:rPr lang="en-US" sz="1200" b="0" i="0" u="none" strike="noStrike" dirty="0">
                <a:solidFill>
                  <a:schemeClr val="dk1"/>
                </a:solidFill>
                <a:latin typeface="+mn-lt"/>
                <a:ea typeface="Calibri"/>
                <a:cs typeface="Calibri"/>
                <a:sym typeface="Calibri"/>
              </a:rPr>
              <a:t>(Chelsea)</a:t>
            </a:r>
            <a:endParaRPr lang="en-US" sz="1200" dirty="0"/>
          </a:p>
          <a:p>
            <a:pPr marL="0" lvl="0" indent="0" algn="l" rtl="0">
              <a:lnSpc>
                <a:spcPct val="100000"/>
              </a:lnSpc>
              <a:spcBef>
                <a:spcPts val="0"/>
              </a:spcBef>
              <a:spcAft>
                <a:spcPts val="0"/>
              </a:spcAft>
              <a:buSzPts val="2400"/>
              <a:buFont typeface="Arial"/>
              <a:buNone/>
            </a:pPr>
            <a:endParaRPr lang="en-US" sz="1200" b="0" i="0" u="none" strike="noStrike" dirty="0">
              <a:solidFill>
                <a:schemeClr val="dk1"/>
              </a:solidFill>
              <a:latin typeface="+mn-lt"/>
              <a:ea typeface="Calibri"/>
              <a:cs typeface="Calibri"/>
              <a:sym typeface="Calibri"/>
            </a:endParaRPr>
          </a:p>
          <a:p>
            <a:pPr marL="171450" lvl="0" indent="-107950" algn="l" rtl="0">
              <a:lnSpc>
                <a:spcPct val="100000"/>
              </a:lnSpc>
              <a:spcBef>
                <a:spcPts val="0"/>
              </a:spcBef>
              <a:spcAft>
                <a:spcPts val="0"/>
              </a:spcAft>
              <a:buClr>
                <a:schemeClr val="dk1"/>
              </a:buClr>
              <a:buSzPts val="1400"/>
              <a:buFont typeface="Arial"/>
              <a:buChar char="•"/>
            </a:pPr>
            <a:r>
              <a:rPr lang="en-US" sz="1200" b="1" i="0" u="none" strike="noStrike" dirty="0">
                <a:solidFill>
                  <a:schemeClr val="dk1"/>
                </a:solidFill>
                <a:latin typeface="+mn-lt"/>
                <a:ea typeface="Calibri"/>
                <a:cs typeface="Calibri"/>
                <a:sym typeface="Calibri"/>
              </a:rPr>
              <a:t>Protocol: </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mn-lt"/>
                <a:ea typeface="Calibri"/>
                <a:cs typeface="Calibri"/>
                <a:sym typeface="Calibri"/>
              </a:rPr>
              <a:t>Gestational age limit</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77 days off label</a:t>
            </a:r>
            <a:r>
              <a:rPr lang="en-US" sz="1200" dirty="0">
                <a:solidFill>
                  <a:schemeClr val="dk1"/>
                </a:solidFill>
              </a:rPr>
              <a:t> (70 days by FDA) </a:t>
            </a:r>
            <a:endParaRPr lang="en-US" sz="1200" dirty="0"/>
          </a:p>
          <a:p>
            <a:pPr marL="0" lvl="0" indent="0" algn="l" rtl="0">
              <a:lnSpc>
                <a:spcPct val="100000"/>
              </a:lnSpc>
              <a:spcBef>
                <a:spcPts val="0"/>
              </a:spcBef>
              <a:spcAft>
                <a:spcPts val="0"/>
              </a:spcAft>
              <a:buSzPts val="1400"/>
              <a:buNone/>
            </a:pPr>
            <a:r>
              <a:rPr lang="en-US" sz="1200" b="1" i="0" u="none" strike="noStrike" dirty="0">
                <a:solidFill>
                  <a:schemeClr val="dk1"/>
                </a:solidFill>
                <a:latin typeface="+mn-lt"/>
                <a:ea typeface="Calibri"/>
                <a:cs typeface="Calibri"/>
                <a:sym typeface="Calibri"/>
              </a:rPr>
              <a:t>Mifepristone dose</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200 mg oral</a:t>
            </a:r>
            <a:br>
              <a:rPr lang="en-US" sz="1200" b="0" i="0" u="none" strike="noStrike" dirty="0">
                <a:solidFill>
                  <a:schemeClr val="dk1"/>
                </a:solidFill>
                <a:latin typeface="+mn-lt"/>
                <a:ea typeface="Calibri"/>
                <a:cs typeface="Calibri"/>
                <a:sym typeface="Calibri"/>
              </a:rPr>
            </a:br>
            <a:r>
              <a:rPr lang="en-US" sz="1200" b="0" i="0" u="none" strike="noStrike" dirty="0">
                <a:solidFill>
                  <a:schemeClr val="dk1"/>
                </a:solidFill>
                <a:latin typeface="+mn-lt"/>
                <a:ea typeface="Calibri"/>
                <a:cs typeface="Calibri"/>
                <a:sym typeface="Calibri"/>
              </a:rPr>
              <a:t>Taken in office or at home</a:t>
            </a:r>
          </a:p>
          <a:p>
            <a:pPr marL="0" lvl="0" indent="0" algn="l" rtl="0">
              <a:lnSpc>
                <a:spcPct val="100000"/>
              </a:lnSpc>
              <a:spcBef>
                <a:spcPts val="0"/>
              </a:spcBef>
              <a:spcAft>
                <a:spcPts val="0"/>
              </a:spcAft>
              <a:buSzPts val="1400"/>
              <a:buNone/>
            </a:pPr>
            <a:r>
              <a:rPr lang="en-US" sz="1200" b="1" dirty="0">
                <a:solidFill>
                  <a:schemeClr val="dk1"/>
                </a:solidFill>
              </a:rPr>
              <a:t>Misoprostol dose and route can vary based on GA and clinic protocol</a:t>
            </a:r>
          </a:p>
          <a:p>
            <a:pPr marL="0" lvl="0" indent="0" algn="l" rtl="0">
              <a:lnSpc>
                <a:spcPct val="100000"/>
              </a:lnSpc>
              <a:spcBef>
                <a:spcPts val="0"/>
              </a:spcBef>
              <a:spcAft>
                <a:spcPts val="0"/>
              </a:spcAft>
              <a:buSzPts val="1400"/>
              <a:buNone/>
            </a:pPr>
            <a:r>
              <a:rPr lang="en-US" sz="1200" b="1" i="0" u="none" strike="noStrike" dirty="0">
                <a:solidFill>
                  <a:schemeClr val="dk1"/>
                </a:solidFill>
                <a:latin typeface="+mn-lt"/>
                <a:ea typeface="Calibri"/>
                <a:cs typeface="Calibri"/>
                <a:sym typeface="Calibri"/>
              </a:rPr>
              <a:t>Office or Phone/Telehe</a:t>
            </a:r>
            <a:r>
              <a:rPr lang="en-US" sz="1200" b="1" dirty="0">
                <a:solidFill>
                  <a:schemeClr val="dk1"/>
                </a:solidFill>
              </a:rPr>
              <a:t>alth </a:t>
            </a:r>
            <a:r>
              <a:rPr lang="en-US" sz="1200" b="1" i="0" u="none" strike="noStrike" dirty="0">
                <a:solidFill>
                  <a:schemeClr val="dk1"/>
                </a:solidFill>
                <a:latin typeface="+mn-lt"/>
                <a:ea typeface="Calibri"/>
                <a:cs typeface="Calibri"/>
                <a:sym typeface="Calibri"/>
              </a:rPr>
              <a:t>follow-up visit</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7-14 days after mifepristone</a:t>
            </a:r>
            <a:endParaRPr lang="en-US" sz="1200" dirty="0"/>
          </a:p>
          <a:p>
            <a:pPr marL="0" lvl="0" indent="0" algn="l" rtl="0">
              <a:lnSpc>
                <a:spcPct val="100000"/>
              </a:lnSpc>
              <a:spcBef>
                <a:spcPts val="0"/>
              </a:spcBef>
              <a:spcAft>
                <a:spcPts val="0"/>
              </a:spcAft>
              <a:buSzPts val="1400"/>
              <a:buNone/>
            </a:pPr>
            <a:r>
              <a:rPr lang="en-US" sz="1200" b="1" i="0" u="none" strike="noStrike" dirty="0">
                <a:solidFill>
                  <a:schemeClr val="dk1"/>
                </a:solidFill>
                <a:latin typeface="+mn-lt"/>
                <a:ea typeface="Calibri"/>
                <a:cs typeface="Calibri"/>
                <a:sym typeface="Calibri"/>
              </a:rPr>
              <a:t>Minimum office visits</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1-2</a:t>
            </a:r>
            <a:endParaRPr lang="en-US" sz="1200" dirty="0"/>
          </a:p>
          <a:p>
            <a:pPr marL="0" lvl="0" indent="0" algn="l" rtl="0">
              <a:lnSpc>
                <a:spcPct val="100000"/>
              </a:lnSpc>
              <a:spcBef>
                <a:spcPts val="0"/>
              </a:spcBef>
              <a:spcAft>
                <a:spcPts val="0"/>
              </a:spcAft>
              <a:buSzPts val="1400"/>
              <a:buNone/>
            </a:pPr>
            <a:r>
              <a:rPr lang="en-US" sz="1200" b="1" i="0" u="none" strike="noStrike" dirty="0">
                <a:solidFill>
                  <a:schemeClr val="dk1"/>
                </a:solidFill>
                <a:latin typeface="+mn-lt"/>
                <a:ea typeface="Calibri"/>
                <a:cs typeface="Calibri"/>
                <a:sym typeface="Calibri"/>
              </a:rPr>
              <a:t>Cost of medications</a:t>
            </a:r>
            <a:endParaRPr lang="en-US" sz="1200" b="0" i="0" u="none" strike="noStrike"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mn-lt"/>
                <a:ea typeface="Calibri"/>
                <a:cs typeface="Calibri"/>
                <a:sym typeface="Calibri"/>
              </a:rPr>
              <a:t>$60-90 for mifepristone; $4 for miso</a:t>
            </a:r>
            <a:endParaRPr lang="en-US" sz="1200" dirty="0"/>
          </a:p>
          <a:p>
            <a:pPr marL="0" lvl="0" indent="0" algn="l" rtl="0">
              <a:lnSpc>
                <a:spcPct val="100000"/>
              </a:lnSpc>
              <a:spcBef>
                <a:spcPts val="0"/>
              </a:spcBef>
              <a:spcAft>
                <a:spcPts val="0"/>
              </a:spcAft>
              <a:buSzPts val="2400"/>
              <a:buFont typeface="Calibri"/>
              <a:buNone/>
            </a:pPr>
            <a:endParaRPr lang="en-US" sz="1200" dirty="0"/>
          </a:p>
          <a:p>
            <a:pPr marL="0" lvl="0" indent="0" algn="l" rtl="0">
              <a:lnSpc>
                <a:spcPct val="100000"/>
              </a:lnSpc>
              <a:spcBef>
                <a:spcPts val="0"/>
              </a:spcBef>
              <a:spcAft>
                <a:spcPts val="0"/>
              </a:spcAft>
              <a:buSzPts val="2400"/>
              <a:buFont typeface="Arial"/>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22</a:t>
            </a:fld>
            <a:endParaRPr lang="en-US"/>
          </a:p>
        </p:txBody>
      </p:sp>
    </p:spTree>
    <p:extLst>
      <p:ext uri="{BB962C8B-B14F-4D97-AF65-F5344CB8AC3E}">
        <p14:creationId xmlns:p14="http://schemas.microsoft.com/office/powerpoint/2010/main" val="298414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sz="1200" b="0" i="0" u="none" strike="noStrike" dirty="0">
                <a:solidFill>
                  <a:schemeClr val="dk1"/>
                </a:solidFill>
                <a:latin typeface="+mn-lt"/>
                <a:ea typeface="Calibri"/>
                <a:cs typeface="Calibri"/>
                <a:sym typeface="Calibri"/>
              </a:rPr>
              <a:t>(Chelsea)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rPr>
              <a:t>Misoprostol dose can vary based on GA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rPr>
              <a:t>Routes of administration vary based on clinic protocols, and include buccal (between cheeks and gums) and vaginal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rPr>
              <a:t>Misoprostol comes in 200 mcg tablets, a full dose is 4 tablets buccally or vaginally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rPr>
              <a:t>For GA above 9 weeks (63 days) a second dosing of misoprostol improves the success of the medication abortion </a:t>
            </a:r>
          </a:p>
          <a:p>
            <a:pPr marL="0" lvl="0" indent="0" algn="l" rtl="0">
              <a:lnSpc>
                <a:spcPct val="100000"/>
              </a:lnSpc>
              <a:spcBef>
                <a:spcPts val="300"/>
              </a:spcBef>
              <a:spcAft>
                <a:spcPts val="0"/>
              </a:spcAft>
              <a:buSzPts val="1400"/>
              <a:buNone/>
            </a:pPr>
            <a:endParaRPr lang="en-US" sz="1200" dirty="0"/>
          </a:p>
          <a:p>
            <a:pPr marL="0" lvl="0" indent="0" algn="l" rtl="0">
              <a:lnSpc>
                <a:spcPct val="100000"/>
              </a:lnSpc>
              <a:spcBef>
                <a:spcPts val="300"/>
              </a:spcBef>
              <a:spcAft>
                <a:spcPts val="0"/>
              </a:spcAft>
              <a:buSzPts val="1400"/>
              <a:buNone/>
            </a:pPr>
            <a:endParaRPr lang="en-US" sz="1200" dirty="0"/>
          </a:p>
          <a:p>
            <a:pPr marL="0" lvl="0" indent="0" algn="l" rtl="0">
              <a:lnSpc>
                <a:spcPct val="100000"/>
              </a:lnSpc>
              <a:spcBef>
                <a:spcPts val="300"/>
              </a:spcBef>
              <a:spcAft>
                <a:spcPts val="0"/>
              </a:spcAft>
              <a:buSzPts val="1400"/>
              <a:buNone/>
            </a:pPr>
            <a:r>
              <a:rPr lang="en-US" sz="1200" dirty="0"/>
              <a:t>References for extended gestational limit</a:t>
            </a:r>
          </a:p>
          <a:p>
            <a:pPr marL="0" lvl="0" indent="-88900" algn="l" rtl="0">
              <a:lnSpc>
                <a:spcPct val="100000"/>
              </a:lnSpc>
              <a:spcBef>
                <a:spcPts val="300"/>
              </a:spcBef>
              <a:spcAft>
                <a:spcPts val="0"/>
              </a:spcAft>
              <a:buSzPts val="1400"/>
              <a:buFont typeface="Calibri"/>
              <a:buChar char="•"/>
            </a:pPr>
            <a:r>
              <a:rPr lang="en-US" sz="1200" dirty="0"/>
              <a:t>Beverly W, </a:t>
            </a:r>
            <a:r>
              <a:rPr lang="en-US" sz="1200" dirty="0" err="1"/>
              <a:t>Dzuba</a:t>
            </a:r>
            <a:r>
              <a:rPr lang="en-US" sz="1200" dirty="0"/>
              <a:t> IG, Chong E, et al. Extending Outpatient Medical Abortion Services Through 70 Days of Gestational Age. Obstetrics &amp; Gynecology. 2012;120(5):1070-1076. doi:10.1097/AOG.0b013e31826c315f.</a:t>
            </a:r>
          </a:p>
          <a:p>
            <a:pPr marL="0" lvl="0" indent="-88900" algn="l" rtl="0">
              <a:lnSpc>
                <a:spcPct val="100000"/>
              </a:lnSpc>
              <a:spcBef>
                <a:spcPts val="300"/>
              </a:spcBef>
              <a:spcAft>
                <a:spcPts val="0"/>
              </a:spcAft>
              <a:buSzPts val="1400"/>
              <a:buFont typeface="Calibri"/>
              <a:buChar char="•"/>
            </a:pPr>
            <a:r>
              <a:rPr lang="en-US" sz="1200" dirty="0"/>
              <a:t>Bracken, H., N.T.N. Ngoc, E. Schaff, K. </a:t>
            </a:r>
            <a:r>
              <a:rPr lang="en-US" sz="1200" dirty="0" err="1"/>
              <a:t>Coyaji</a:t>
            </a:r>
            <a:r>
              <a:rPr lang="en-US" sz="1200" dirty="0"/>
              <a:t>, S. </a:t>
            </a:r>
            <a:r>
              <a:rPr lang="en-US" sz="1200" dirty="0" err="1"/>
              <a:t>Ambardekar</a:t>
            </a:r>
            <a:r>
              <a:rPr lang="en-US" sz="1200" dirty="0"/>
              <a:t>, E. Westheimer, B. </a:t>
            </a:r>
            <a:r>
              <a:rPr lang="en-US" sz="1200" dirty="0" err="1"/>
              <a:t>Winikoff</a:t>
            </a:r>
            <a:r>
              <a:rPr lang="en-US" sz="1200" b="1" dirty="0"/>
              <a:t>.</a:t>
            </a:r>
            <a:r>
              <a:rPr lang="en-US" sz="1200" dirty="0"/>
              <a:t> Mifepristone Followed in 24 Hours to 48 Hours by Misoprostol for Late First-Trimester Abortion. </a:t>
            </a:r>
            <a:r>
              <a:rPr lang="en-US" sz="1200" i="1" dirty="0"/>
              <a:t>Obstetrics and Gynecology</a:t>
            </a:r>
            <a:r>
              <a:rPr lang="en-US" sz="1200" dirty="0"/>
              <a:t> (Apr 2007), 109 pp.895-901. </a:t>
            </a:r>
          </a:p>
          <a:p>
            <a:pPr marL="0" lvl="0" indent="-88900" algn="l" rtl="0">
              <a:lnSpc>
                <a:spcPct val="100000"/>
              </a:lnSpc>
              <a:spcBef>
                <a:spcPts val="300"/>
              </a:spcBef>
              <a:spcAft>
                <a:spcPts val="0"/>
              </a:spcAft>
              <a:buSzPts val="1400"/>
              <a:buFont typeface="Calibri"/>
              <a:buChar char="•"/>
            </a:pPr>
            <a:r>
              <a:rPr lang="en-US" sz="1200" dirty="0"/>
              <a:t>Kapp N, </a:t>
            </a:r>
            <a:r>
              <a:rPr lang="en-US" sz="1200" dirty="0" err="1"/>
              <a:t>Eckersberger</a:t>
            </a:r>
            <a:r>
              <a:rPr lang="en-US" sz="1200" dirty="0"/>
              <a:t> E, </a:t>
            </a:r>
            <a:r>
              <a:rPr lang="en-US" sz="1200" dirty="0" err="1"/>
              <a:t>Lavelanet</a:t>
            </a:r>
            <a:r>
              <a:rPr lang="en-US" sz="1200" dirty="0"/>
              <a:t> A, Rodriguez MI. Medical abortion in the late first trimester: a systematic review. Contraception. 2019;99(2):77-86. </a:t>
            </a:r>
            <a:r>
              <a:rPr lang="en-US" sz="1200" dirty="0" err="1"/>
              <a:t>doi</a:t>
            </a:r>
            <a:r>
              <a:rPr lang="en-US" sz="1200" dirty="0"/>
              <a:t>: 10.1016/j.contraception.2018.11.002.</a:t>
            </a:r>
          </a:p>
          <a:p>
            <a:pPr marL="0" lvl="0" indent="-88900" algn="l" rtl="0">
              <a:lnSpc>
                <a:spcPct val="100000"/>
              </a:lnSpc>
              <a:spcBef>
                <a:spcPts val="300"/>
              </a:spcBef>
              <a:spcAft>
                <a:spcPts val="0"/>
              </a:spcAft>
              <a:buSzPts val="1400"/>
              <a:buFont typeface="Calibri"/>
              <a:buChar char="•"/>
            </a:pPr>
            <a:r>
              <a:rPr lang="en-US" sz="1200" dirty="0"/>
              <a:t>Schaff EA, Fielding SL, </a:t>
            </a:r>
            <a:r>
              <a:rPr lang="en-US" sz="1200" dirty="0" err="1"/>
              <a:t>Eisinger</a:t>
            </a:r>
            <a:r>
              <a:rPr lang="en-US" sz="1200" dirty="0"/>
              <a:t> SH, </a:t>
            </a:r>
            <a:r>
              <a:rPr lang="en-US" sz="1200" dirty="0" err="1"/>
              <a:t>Stadalius</a:t>
            </a:r>
            <a:r>
              <a:rPr lang="en-US" sz="1200" dirty="0"/>
              <a:t> LS, Fuller L. Low-dose mifepristone followed by vaginal misoprostol at 48 hours for abortion up to 63 days. </a:t>
            </a:r>
            <a:r>
              <a:rPr lang="en-US" sz="1200" i="1" dirty="0"/>
              <a:t>Contraception. </a:t>
            </a:r>
            <a:r>
              <a:rPr lang="en-US" sz="1200" dirty="0"/>
              <a:t>Jan 2000;61(1):41-46. </a:t>
            </a:r>
          </a:p>
          <a:p>
            <a:pPr marL="0" lvl="0" indent="-88900" algn="l" rtl="0">
              <a:lnSpc>
                <a:spcPct val="100000"/>
              </a:lnSpc>
              <a:spcBef>
                <a:spcPts val="300"/>
              </a:spcBef>
              <a:spcAft>
                <a:spcPts val="0"/>
              </a:spcAft>
              <a:buSzPts val="1400"/>
              <a:buFont typeface="Calibri"/>
              <a:buChar char="•"/>
            </a:pPr>
            <a:r>
              <a:rPr lang="en-US" sz="1200" dirty="0"/>
              <a:t>Schaff EA, Fielding SL, </a:t>
            </a:r>
            <a:r>
              <a:rPr lang="en-US" sz="1200" dirty="0" err="1"/>
              <a:t>Westhoff</a:t>
            </a:r>
            <a:r>
              <a:rPr lang="en-US" sz="1200" dirty="0"/>
              <a:t> C. Randomized trial of oral versus vaginal misoprostol 2 days after mifepristone 200 mg for abortion up to 63 days of pregnancy. </a:t>
            </a:r>
            <a:r>
              <a:rPr lang="en-US" sz="1200" i="1" dirty="0"/>
              <a:t>Contraception. </a:t>
            </a:r>
            <a:r>
              <a:rPr lang="en-US" sz="1200" dirty="0"/>
              <a:t>Oct 2002;66(4):247-250. </a:t>
            </a:r>
          </a:p>
          <a:p>
            <a:pPr marL="0" lvl="0" indent="0" algn="l" rtl="0">
              <a:lnSpc>
                <a:spcPct val="100000"/>
              </a:lnSpc>
              <a:spcBef>
                <a:spcPts val="300"/>
              </a:spcBef>
              <a:spcAft>
                <a:spcPts val="0"/>
              </a:spcAft>
              <a:buSzPts val="1400"/>
              <a:buNone/>
            </a:pPr>
            <a:r>
              <a:rPr lang="en-US" sz="1200" dirty="0"/>
              <a:t>References for lower mifepristone dose</a:t>
            </a:r>
          </a:p>
          <a:p>
            <a:pPr marL="0" lvl="0" indent="-88900" algn="l" rtl="0">
              <a:lnSpc>
                <a:spcPct val="100000"/>
              </a:lnSpc>
              <a:spcBef>
                <a:spcPts val="300"/>
              </a:spcBef>
              <a:spcAft>
                <a:spcPts val="0"/>
              </a:spcAft>
              <a:buSzPts val="1400"/>
              <a:buFont typeface="Calibri"/>
              <a:buChar char="•"/>
            </a:pPr>
            <a:r>
              <a:rPr lang="en-US" sz="1200" dirty="0"/>
              <a:t>Li C-L, Chen D-J, Song L-P, et al. Effectiveness and Safety of Lower Doses of Mifepristone Combined With Misoprostol of the Termination of Ultra-Early Pregnancy: A Dose-Ranging Randomized Controlled Trial. Reproductive Sciences. 2014;22(6):706-711.</a:t>
            </a:r>
          </a:p>
          <a:p>
            <a:pPr marL="0" lvl="0" indent="-88900" algn="l" rtl="0">
              <a:lnSpc>
                <a:spcPct val="100000"/>
              </a:lnSpc>
              <a:spcBef>
                <a:spcPts val="300"/>
              </a:spcBef>
              <a:spcAft>
                <a:spcPts val="0"/>
              </a:spcAft>
              <a:buSzPts val="1400"/>
              <a:buFont typeface="Calibri"/>
              <a:buChar char="•"/>
            </a:pPr>
            <a:r>
              <a:rPr lang="en-US" sz="1200" dirty="0"/>
              <a:t>Weeks AD and Stewart P.  The use of low dose mifepristone and vaginal misoprostol for first trimester termination of pregnancy.  </a:t>
            </a:r>
            <a:r>
              <a:rPr lang="en-US" sz="1200" i="1" dirty="0"/>
              <a:t>Br J Fam Planning</a:t>
            </a:r>
            <a:r>
              <a:rPr lang="en-US" sz="1200" dirty="0"/>
              <a:t> 1995;21:85-86.</a:t>
            </a:r>
          </a:p>
          <a:p>
            <a:pPr marL="0" lvl="0" indent="-88900" algn="l" rtl="0">
              <a:lnSpc>
                <a:spcPct val="100000"/>
              </a:lnSpc>
              <a:spcBef>
                <a:spcPts val="300"/>
              </a:spcBef>
              <a:spcAft>
                <a:spcPts val="0"/>
              </a:spcAft>
              <a:buSzPts val="1400"/>
              <a:buFont typeface="Calibri"/>
              <a:buChar char="•"/>
            </a:pPr>
            <a:r>
              <a:rPr lang="en-US" sz="1200" dirty="0"/>
              <a:t>World Health Organization Task Force on Post-Ovulatory Methods of Fertility Regulation. Comparison of two doses of mifepristone in combination with misoprostol for early medical abortion: a randomized trial. </a:t>
            </a:r>
            <a:r>
              <a:rPr lang="en-US" sz="1200" i="1" dirty="0"/>
              <a:t>BJOG</a:t>
            </a:r>
            <a:r>
              <a:rPr lang="en-US" sz="1200" dirty="0"/>
              <a:t> </a:t>
            </a:r>
            <a:r>
              <a:rPr lang="en-US" sz="1200" i="1" dirty="0"/>
              <a:t>2000 107(4): 524-530</a:t>
            </a:r>
            <a:endParaRPr lang="en-US" sz="1200" dirty="0"/>
          </a:p>
          <a:p>
            <a:pPr marL="0" lvl="0" indent="-88900" algn="l" rtl="0">
              <a:lnSpc>
                <a:spcPct val="100000"/>
              </a:lnSpc>
              <a:spcBef>
                <a:spcPts val="300"/>
              </a:spcBef>
              <a:spcAft>
                <a:spcPts val="0"/>
              </a:spcAft>
              <a:buSzPts val="1400"/>
              <a:buFont typeface="Calibri"/>
              <a:buChar char="•"/>
            </a:pPr>
            <a:r>
              <a:rPr lang="en-US" sz="1200" dirty="0"/>
              <a:t>Schaff EA, </a:t>
            </a:r>
            <a:r>
              <a:rPr lang="en-US" sz="1200" dirty="0" err="1"/>
              <a:t>Eisinger</a:t>
            </a:r>
            <a:r>
              <a:rPr lang="en-US" sz="1200" dirty="0"/>
              <a:t> SH, </a:t>
            </a:r>
            <a:r>
              <a:rPr lang="en-US" sz="1200" dirty="0" err="1"/>
              <a:t>Stadalius</a:t>
            </a:r>
            <a:r>
              <a:rPr lang="en-US" sz="1200" dirty="0"/>
              <a:t> LS, Franks P, Gore BZ, </a:t>
            </a:r>
            <a:r>
              <a:rPr lang="en-US" sz="1200" dirty="0" err="1"/>
              <a:t>Poppema</a:t>
            </a:r>
            <a:r>
              <a:rPr lang="en-US" sz="1200" dirty="0"/>
              <a:t> S. Low-dose mifepristone 200 mg and vaginal misoprostol for abortion. Contraception. Jan 1999;59(1):1-6. </a:t>
            </a:r>
          </a:p>
          <a:p>
            <a:pPr marL="0" lvl="0" indent="0" algn="l" rtl="0">
              <a:lnSpc>
                <a:spcPct val="100000"/>
              </a:lnSpc>
              <a:spcBef>
                <a:spcPts val="300"/>
              </a:spcBef>
              <a:spcAft>
                <a:spcPts val="0"/>
              </a:spcAft>
              <a:buSzPts val="1400"/>
              <a:buNone/>
            </a:pPr>
            <a:r>
              <a:rPr lang="en-US" sz="1200" dirty="0"/>
              <a:t>References for higher misoprostol dose</a:t>
            </a:r>
            <a:r>
              <a:rPr lang="en-US" sz="1200" u="none" dirty="0"/>
              <a:t> </a:t>
            </a:r>
            <a:endParaRPr lang="en-US" sz="1200" dirty="0"/>
          </a:p>
          <a:p>
            <a:pPr marL="0" lvl="0" indent="-88900" algn="l" rtl="0">
              <a:lnSpc>
                <a:spcPct val="100000"/>
              </a:lnSpc>
              <a:spcBef>
                <a:spcPts val="300"/>
              </a:spcBef>
              <a:spcAft>
                <a:spcPts val="0"/>
              </a:spcAft>
              <a:buSzPts val="1400"/>
              <a:buFont typeface="Calibri"/>
              <a:buChar char="•"/>
            </a:pPr>
            <a:r>
              <a:rPr lang="en-US" sz="1200" dirty="0" err="1"/>
              <a:t>Coyaji,K</a:t>
            </a:r>
            <a:r>
              <a:rPr lang="en-US" sz="1200" dirty="0"/>
              <a:t>., U. Krishna, S. </a:t>
            </a:r>
            <a:r>
              <a:rPr lang="en-US" sz="1200" dirty="0" err="1"/>
              <a:t>Ambardekar</a:t>
            </a:r>
            <a:r>
              <a:rPr lang="en-US" sz="1200" dirty="0"/>
              <a:t>, H. Bracken, V. </a:t>
            </a:r>
            <a:r>
              <a:rPr lang="en-US" sz="1200" dirty="0" err="1"/>
              <a:t>Raote</a:t>
            </a:r>
            <a:r>
              <a:rPr lang="en-US" sz="1200" dirty="0"/>
              <a:t>, A. </a:t>
            </a:r>
            <a:r>
              <a:rPr lang="en-US" sz="1200" dirty="0" err="1"/>
              <a:t>Mandlekar</a:t>
            </a:r>
            <a:r>
              <a:rPr lang="en-US" sz="1200" dirty="0"/>
              <a:t>, B. </a:t>
            </a:r>
            <a:r>
              <a:rPr lang="en-US" sz="1200" dirty="0" err="1"/>
              <a:t>Winikoff</a:t>
            </a:r>
            <a:r>
              <a:rPr lang="en-US" sz="1200" dirty="0"/>
              <a:t>. Are two doses of misoprostol after mifepristone for early abortion better than one? </a:t>
            </a:r>
            <a:r>
              <a:rPr lang="en-US" sz="1200" i="1" dirty="0"/>
              <a:t>British Journal of Obstetrics and </a:t>
            </a:r>
            <a:r>
              <a:rPr lang="en-US" sz="1200" i="1" dirty="0" err="1"/>
              <a:t>Gynaecology</a:t>
            </a:r>
            <a:r>
              <a:rPr lang="en-US" sz="1200" dirty="0"/>
              <a:t>, (Mar 2007), 114 (3), pp. 271–278. </a:t>
            </a:r>
          </a:p>
          <a:p>
            <a:pPr marL="0" lvl="0" indent="-88900" algn="l" rtl="0">
              <a:lnSpc>
                <a:spcPct val="100000"/>
              </a:lnSpc>
              <a:spcBef>
                <a:spcPts val="300"/>
              </a:spcBef>
              <a:spcAft>
                <a:spcPts val="0"/>
              </a:spcAft>
              <a:buSzPts val="1400"/>
              <a:buFont typeface="Calibri"/>
              <a:buChar char="•"/>
            </a:pPr>
            <a:r>
              <a:rPr lang="en-US" sz="1200" dirty="0"/>
              <a:t>Castillo P, </a:t>
            </a:r>
            <a:r>
              <a:rPr lang="en-US" sz="1200" dirty="0" err="1"/>
              <a:t>Sanhueza</a:t>
            </a:r>
            <a:r>
              <a:rPr lang="en-US" sz="1200" dirty="0"/>
              <a:t> P, Hernandez EML, </a:t>
            </a:r>
            <a:r>
              <a:rPr lang="en-US" sz="1200" dirty="0" err="1"/>
              <a:t>Bousieguez</a:t>
            </a:r>
            <a:r>
              <a:rPr lang="en-US" sz="1200" dirty="0"/>
              <a:t> M, </a:t>
            </a:r>
            <a:r>
              <a:rPr lang="en-US" sz="1200" dirty="0" err="1"/>
              <a:t>Dzuba</a:t>
            </a:r>
            <a:r>
              <a:rPr lang="en-US" sz="1200"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lnSpc>
                <a:spcPct val="100000"/>
              </a:lnSpc>
              <a:spcBef>
                <a:spcPts val="300"/>
              </a:spcBef>
              <a:spcAft>
                <a:spcPts val="0"/>
              </a:spcAft>
              <a:buSzPts val="1400"/>
              <a:buNone/>
            </a:pPr>
            <a:r>
              <a:rPr lang="en-US" sz="1200" dirty="0"/>
              <a:t>References for non-oral misoprostol route</a:t>
            </a:r>
          </a:p>
          <a:p>
            <a:pPr marL="0" lvl="0" indent="-88900" algn="l" rtl="0">
              <a:lnSpc>
                <a:spcPct val="100000"/>
              </a:lnSpc>
              <a:spcBef>
                <a:spcPts val="300"/>
              </a:spcBef>
              <a:spcAft>
                <a:spcPts val="0"/>
              </a:spcAft>
              <a:buSzPts val="1400"/>
              <a:buFont typeface="Calibri"/>
              <a:buChar char="•"/>
            </a:pPr>
            <a:r>
              <a:rPr lang="en-US" sz="1200" dirty="0"/>
              <a:t>Schaff EA, </a:t>
            </a:r>
            <a:r>
              <a:rPr lang="en-US" sz="1200" i="1" dirty="0"/>
              <a:t>et al</a:t>
            </a:r>
            <a:r>
              <a:rPr lang="en-US" sz="1200" dirty="0"/>
              <a:t>. Vaginal misoprostol administered at home after mifepristone (RU486) for abortion. </a:t>
            </a:r>
            <a:r>
              <a:rPr lang="en-US" sz="1200" i="1" dirty="0"/>
              <a:t>J Fam </a:t>
            </a:r>
            <a:r>
              <a:rPr lang="en-US" sz="1200" i="1" dirty="0" err="1"/>
              <a:t>Pract</a:t>
            </a:r>
            <a:r>
              <a:rPr lang="en-US" sz="1200" dirty="0"/>
              <a:t> 1997;44:353-60.</a:t>
            </a:r>
          </a:p>
          <a:p>
            <a:pPr marL="0" lvl="0" indent="-88900" algn="l" rtl="0">
              <a:lnSpc>
                <a:spcPct val="100000"/>
              </a:lnSpc>
              <a:spcBef>
                <a:spcPts val="300"/>
              </a:spcBef>
              <a:spcAft>
                <a:spcPts val="0"/>
              </a:spcAft>
              <a:buSzPts val="1400"/>
              <a:buFont typeface="Calibri"/>
              <a:buChar char="•"/>
            </a:pPr>
            <a:r>
              <a:rPr lang="en-US" sz="1200" dirty="0"/>
              <a:t>Schaff EA, Fielding SL, </a:t>
            </a:r>
            <a:r>
              <a:rPr lang="en-US" sz="1200" dirty="0" err="1"/>
              <a:t>Westhoff</a:t>
            </a:r>
            <a:r>
              <a:rPr lang="en-US" sz="1200" dirty="0"/>
              <a:t> C. Randomized trial of oral versus vaginal misoprostol at one day after mifepristone for early medical abortion. </a:t>
            </a:r>
            <a:r>
              <a:rPr lang="en-US" sz="1200" i="1" dirty="0"/>
              <a:t>Contraception. </a:t>
            </a:r>
            <a:r>
              <a:rPr lang="en-US" sz="1200" dirty="0"/>
              <a:t>Aug 2001;64(2):81-85. </a:t>
            </a:r>
          </a:p>
          <a:p>
            <a:pPr marL="0" lvl="0" indent="-88900" algn="l" rtl="0">
              <a:lnSpc>
                <a:spcPct val="100000"/>
              </a:lnSpc>
              <a:spcBef>
                <a:spcPts val="300"/>
              </a:spcBef>
              <a:spcAft>
                <a:spcPts val="0"/>
              </a:spcAft>
              <a:buSzPts val="1400"/>
              <a:buFont typeface="Calibri"/>
              <a:buChar char="•"/>
            </a:pPr>
            <a:r>
              <a:rPr lang="en-US" sz="1200" dirty="0"/>
              <a:t>Schaff EA, Fielding SL, </a:t>
            </a:r>
            <a:r>
              <a:rPr lang="en-US" sz="1200" dirty="0" err="1"/>
              <a:t>Westhoff</a:t>
            </a:r>
            <a:r>
              <a:rPr lang="en-US" sz="1200" dirty="0"/>
              <a:t> C. Randomized trial of oral versus vaginal misoprostol 2 days after mifepristone 200 mg for abortion up to 63 days of pregnancy. </a:t>
            </a:r>
            <a:r>
              <a:rPr lang="en-US" sz="1200" i="1" dirty="0"/>
              <a:t>Contraception. </a:t>
            </a:r>
            <a:r>
              <a:rPr lang="en-US" sz="1200" dirty="0"/>
              <a:t>Oct 2002;66(4):247-250. </a:t>
            </a:r>
          </a:p>
          <a:p>
            <a:pPr marL="0" lvl="0" indent="-88900" algn="l" rtl="0">
              <a:lnSpc>
                <a:spcPct val="100000"/>
              </a:lnSpc>
              <a:spcBef>
                <a:spcPts val="300"/>
              </a:spcBef>
              <a:spcAft>
                <a:spcPts val="0"/>
              </a:spcAft>
              <a:buSzPts val="1400"/>
              <a:buFont typeface="Calibri"/>
              <a:buChar char="•"/>
            </a:pPr>
            <a:r>
              <a:rPr lang="en-US" sz="1200" dirty="0" err="1"/>
              <a:t>Winikoff</a:t>
            </a:r>
            <a:r>
              <a:rPr lang="en-US" sz="1200" dirty="0"/>
              <a:t> B. Oral vs buccal administration of misoprostol after mifepristone for medication abortion up to 63 days. </a:t>
            </a:r>
            <a:r>
              <a:rPr lang="en-US" sz="1200" i="1" dirty="0"/>
              <a:t>Obstetrics and Gynecology</a:t>
            </a:r>
            <a:r>
              <a:rPr lang="en-US" sz="1200" dirty="0"/>
              <a:t> 2008, accepted for publication. </a:t>
            </a:r>
          </a:p>
          <a:p>
            <a:pPr marL="0" lvl="0" indent="0" algn="l" rtl="0">
              <a:lnSpc>
                <a:spcPct val="100000"/>
              </a:lnSpc>
              <a:spcBef>
                <a:spcPts val="300"/>
              </a:spcBef>
              <a:spcAft>
                <a:spcPts val="0"/>
              </a:spcAft>
              <a:buSzPts val="1400"/>
              <a:buNone/>
            </a:pPr>
            <a:r>
              <a:rPr lang="en-US" sz="1200" dirty="0"/>
              <a:t>References for misoprostol timing</a:t>
            </a:r>
          </a:p>
          <a:p>
            <a:pPr marL="0" lvl="0" indent="-88900" algn="l" rtl="0">
              <a:lnSpc>
                <a:spcPct val="100000"/>
              </a:lnSpc>
              <a:spcBef>
                <a:spcPts val="300"/>
              </a:spcBef>
              <a:spcAft>
                <a:spcPts val="0"/>
              </a:spcAft>
              <a:buSzPts val="1400"/>
              <a:buFont typeface="Calibri"/>
              <a:buChar char="•"/>
            </a:pPr>
            <a:r>
              <a:rPr lang="en-US" sz="1200" dirty="0"/>
              <a:t>Guest J, </a:t>
            </a:r>
            <a:r>
              <a:rPr lang="en-US" sz="1200" dirty="0" err="1"/>
              <a:t>Chien</a:t>
            </a:r>
            <a:r>
              <a:rPr lang="en-US" sz="1200" dirty="0"/>
              <a:t> P, Thomson M, </a:t>
            </a:r>
            <a:r>
              <a:rPr lang="en-US" sz="1200" dirty="0" err="1"/>
              <a:t>Kosseim</a:t>
            </a:r>
            <a:r>
              <a:rPr lang="en-US" sz="1200" dirty="0"/>
              <a:t> ML. </a:t>
            </a:r>
            <a:r>
              <a:rPr lang="en-US" sz="1200" dirty="0" err="1"/>
              <a:t>Randomised</a:t>
            </a:r>
            <a:r>
              <a:rPr lang="en-US" sz="1200" dirty="0"/>
              <a:t> controlled trial comparing efficacy of same day administration of mifepristone and misoprostol for termination of pregnancy with the standard 36- to 48-hour protocol. </a:t>
            </a:r>
            <a:r>
              <a:rPr lang="en-US" sz="1200" i="1" dirty="0" err="1"/>
              <a:t>Bjog</a:t>
            </a:r>
            <a:r>
              <a:rPr lang="en-US" sz="1200" i="1" dirty="0"/>
              <a:t>. </a:t>
            </a:r>
            <a:r>
              <a:rPr lang="en-US" sz="1200" dirty="0"/>
              <a:t>Oct 2005;112(10):1457. </a:t>
            </a:r>
          </a:p>
          <a:p>
            <a:pPr marL="0" lvl="0" indent="-88900" algn="l" rtl="0">
              <a:lnSpc>
                <a:spcPct val="100000"/>
              </a:lnSpc>
              <a:spcBef>
                <a:spcPts val="300"/>
              </a:spcBef>
              <a:spcAft>
                <a:spcPts val="0"/>
              </a:spcAft>
              <a:buSzPts val="1400"/>
              <a:buFont typeface="Calibri"/>
              <a:buChar char="•"/>
            </a:pPr>
            <a:r>
              <a:rPr lang="en-US" sz="1200" dirty="0"/>
              <a:t>Schaff EA, Fielding SL, </a:t>
            </a:r>
            <a:r>
              <a:rPr lang="en-US" sz="1200" dirty="0" err="1"/>
              <a:t>Westhoff</a:t>
            </a:r>
            <a:r>
              <a:rPr lang="en-US" sz="1200" dirty="0"/>
              <a:t> C, et al. Vaginal misoprostol administered 1, 2, or 3 days after mifepristone for early medical abortion: A randomized trial. </a:t>
            </a:r>
            <a:r>
              <a:rPr lang="en-US" sz="1200" i="1" dirty="0"/>
              <a:t>Jama. </a:t>
            </a:r>
            <a:r>
              <a:rPr lang="en-US" sz="1200" dirty="0"/>
              <a:t>Oct 18 2000;284(15):1948-1953. </a:t>
            </a:r>
          </a:p>
          <a:p>
            <a:pPr marL="0" lvl="0" indent="-88900" algn="l" rtl="0">
              <a:lnSpc>
                <a:spcPct val="100000"/>
              </a:lnSpc>
              <a:spcBef>
                <a:spcPts val="300"/>
              </a:spcBef>
              <a:spcAft>
                <a:spcPts val="0"/>
              </a:spcAft>
              <a:buSzPts val="1400"/>
              <a:buFont typeface="Calibri"/>
              <a:buChar char="•"/>
            </a:pPr>
            <a:r>
              <a:rPr lang="en-US" sz="1200" dirty="0"/>
              <a:t>Shannon C., E. Wiebe, F. </a:t>
            </a:r>
            <a:r>
              <a:rPr lang="en-US" sz="1200" dirty="0" err="1"/>
              <a:t>Jacot</a:t>
            </a:r>
            <a:r>
              <a:rPr lang="en-US" sz="1200" dirty="0"/>
              <a:t>, E. </a:t>
            </a:r>
            <a:r>
              <a:rPr lang="en-US" sz="1200" dirty="0" err="1"/>
              <a:t>Guilbert</a:t>
            </a:r>
            <a:r>
              <a:rPr lang="en-US" sz="1200" dirty="0"/>
              <a:t>, S. Dunn, W.R. Sheldon, B. </a:t>
            </a:r>
            <a:r>
              <a:rPr lang="en-US" sz="1200" dirty="0" err="1"/>
              <a:t>Winikoff</a:t>
            </a:r>
            <a:r>
              <a:rPr lang="en-US" sz="1200" dirty="0"/>
              <a:t>. Regimens of misoprostol with mifepristone for early medical abortion: a </a:t>
            </a:r>
            <a:r>
              <a:rPr lang="en-US" sz="1200" dirty="0" err="1"/>
              <a:t>randomised</a:t>
            </a:r>
            <a:r>
              <a:rPr lang="en-US" sz="1200" dirty="0"/>
              <a:t> trial. </a:t>
            </a:r>
            <a:r>
              <a:rPr lang="en-US" sz="1200" i="1" dirty="0"/>
              <a:t>British Journal of Obstetrics and </a:t>
            </a:r>
            <a:r>
              <a:rPr lang="en-US" sz="1200" i="1" dirty="0" err="1"/>
              <a:t>Gynaecology</a:t>
            </a:r>
            <a:r>
              <a:rPr lang="en-US" sz="1200" dirty="0"/>
              <a:t> (Jun 2006), 113(6), pp 62-628. </a:t>
            </a:r>
          </a:p>
          <a:p>
            <a:pPr marL="0" lvl="0" indent="-88900" algn="l" rtl="0">
              <a:lnSpc>
                <a:spcPct val="100000"/>
              </a:lnSpc>
              <a:spcBef>
                <a:spcPts val="300"/>
              </a:spcBef>
              <a:spcAft>
                <a:spcPts val="0"/>
              </a:spcAft>
              <a:buSzPts val="1400"/>
              <a:buFont typeface="Calibri"/>
              <a:buChar char="•"/>
            </a:pPr>
            <a:r>
              <a:rPr lang="en-US" sz="1200" dirty="0" err="1"/>
              <a:t>Creinin</a:t>
            </a:r>
            <a:r>
              <a:rPr lang="en-US" sz="1200" dirty="0"/>
              <a:t> MD, Fox MC, Teal S, Chen A, Schaff EA, </a:t>
            </a:r>
            <a:r>
              <a:rPr lang="en-US" sz="1200" dirty="0" err="1"/>
              <a:t>Meyn</a:t>
            </a:r>
            <a:r>
              <a:rPr lang="en-US" sz="1200" dirty="0"/>
              <a:t> LA: MOD Study Trial Group: A randomized comparison of misoprostol 6 to 8 hours versus 24 hours after mifepristone for abortion. </a:t>
            </a:r>
            <a:r>
              <a:rPr lang="en-US" sz="1200" i="1" dirty="0"/>
              <a:t>Obstet. Gynecol. </a:t>
            </a:r>
            <a:r>
              <a:rPr lang="en-US" sz="1200" dirty="0"/>
              <a:t>2004 103(5 Pt. 1): 851-859</a:t>
            </a:r>
          </a:p>
          <a:p>
            <a:pPr marL="0" lvl="0" indent="0" algn="l" rtl="0">
              <a:lnSpc>
                <a:spcPct val="100000"/>
              </a:lnSpc>
              <a:spcBef>
                <a:spcPts val="0"/>
              </a:spcBef>
              <a:spcAft>
                <a:spcPts val="0"/>
              </a:spcAft>
              <a:buSzPts val="1400"/>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23</a:t>
            </a:fld>
            <a:endParaRPr lang="en-US"/>
          </a:p>
        </p:txBody>
      </p:sp>
    </p:spTree>
    <p:extLst>
      <p:ext uri="{BB962C8B-B14F-4D97-AF65-F5344CB8AC3E}">
        <p14:creationId xmlns:p14="http://schemas.microsoft.com/office/powerpoint/2010/main" val="218895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sz="1200" dirty="0"/>
              <a:t>(Chelsea)</a:t>
            </a:r>
          </a:p>
          <a:p>
            <a:pPr marL="0" lvl="0" indent="0" algn="l" rtl="0">
              <a:lnSpc>
                <a:spcPct val="100000"/>
              </a:lnSpc>
              <a:spcBef>
                <a:spcPts val="0"/>
              </a:spcBef>
              <a:spcAft>
                <a:spcPts val="0"/>
              </a:spcAft>
              <a:buSzPts val="2400"/>
              <a:buFont typeface="Arial"/>
              <a:buNone/>
            </a:pPr>
            <a:endParaRPr lang="en-US" sz="1200" dirty="0"/>
          </a:p>
          <a:p>
            <a:pPr marL="342900" lvl="0" indent="-279400" algn="l" rtl="0">
              <a:lnSpc>
                <a:spcPct val="100000"/>
              </a:lnSpc>
              <a:spcBef>
                <a:spcPts val="0"/>
              </a:spcBef>
              <a:spcAft>
                <a:spcPts val="0"/>
              </a:spcAft>
              <a:buSzPts val="1400"/>
              <a:buFont typeface="Arial"/>
              <a:buChar char="•"/>
            </a:pPr>
            <a:r>
              <a:rPr lang="en-US" sz="1200" dirty="0"/>
              <a:t>We’d also like to mention at times we are showing data or quoting studies they may describe their patient population as “women” – what they are referring to is cisgender women.  We know that people of all genders get abortions, use contraception, and experience early pregnancy loss.  </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a:t>
            </a:fld>
            <a:endParaRPr lang="en-US"/>
          </a:p>
        </p:txBody>
      </p:sp>
    </p:spTree>
    <p:extLst>
      <p:ext uri="{BB962C8B-B14F-4D97-AF65-F5344CB8AC3E}">
        <p14:creationId xmlns:p14="http://schemas.microsoft.com/office/powerpoint/2010/main" val="3885144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200"/>
              <a:buFont typeface="Arial"/>
              <a:buNone/>
            </a:pPr>
            <a:r>
              <a:rPr lang="en-US" sz="1200" dirty="0">
                <a:latin typeface="Arial"/>
                <a:ea typeface="Arial"/>
                <a:cs typeface="Arial"/>
                <a:sym typeface="Arial"/>
              </a:rPr>
              <a:t>(Chelsea)</a:t>
            </a:r>
            <a:endParaRPr lang="en-US" dirty="0"/>
          </a:p>
          <a:p>
            <a:pPr marL="0" lvl="0" indent="0" algn="l" rtl="0">
              <a:lnSpc>
                <a:spcPct val="115000"/>
              </a:lnSpc>
              <a:spcBef>
                <a:spcPts val="0"/>
              </a:spcBef>
              <a:spcAft>
                <a:spcPts val="0"/>
              </a:spcAft>
              <a:buClr>
                <a:schemeClr val="dk1"/>
              </a:buClr>
              <a:buSzPts val="1200"/>
              <a:buFont typeface="Arial"/>
              <a:buNone/>
            </a:pPr>
            <a:endParaRPr lang="en-US" sz="1200" dirty="0">
              <a:latin typeface="Arial"/>
              <a:ea typeface="Arial"/>
              <a:cs typeface="Arial"/>
              <a:sym typeface="Arial"/>
            </a:endParaRPr>
          </a:p>
          <a:p>
            <a:pPr marL="171450" lvl="0" indent="-171450" algn="l" rtl="0">
              <a:lnSpc>
                <a:spcPct val="115000"/>
              </a:lnSpc>
              <a:spcBef>
                <a:spcPts val="0"/>
              </a:spcBef>
              <a:spcAft>
                <a:spcPts val="0"/>
              </a:spcAft>
              <a:buClr>
                <a:schemeClr val="dk1"/>
              </a:buClr>
              <a:buSzPts val="1200"/>
              <a:buFont typeface="Arial"/>
              <a:buChar char="•"/>
            </a:pPr>
            <a:r>
              <a:rPr lang="en-US" sz="1200" dirty="0">
                <a:latin typeface="Arial"/>
                <a:ea typeface="Arial"/>
                <a:cs typeface="Arial"/>
                <a:sym typeface="Arial"/>
              </a:rPr>
              <a:t>The FDA REMS (Risk Evaluation and Mitigation Strategy) is drug safety program, required for medications with serious safety concerns to help ensure that benefits of the medication outweigh the risks. Examples of medications under REMS include clozapine and chemotherapy agents </a:t>
            </a:r>
          </a:p>
          <a:p>
            <a:pPr marL="171450" lvl="0" indent="-171450" algn="l" rtl="0">
              <a:lnSpc>
                <a:spcPct val="115000"/>
              </a:lnSpc>
              <a:spcBef>
                <a:spcPts val="0"/>
              </a:spcBef>
              <a:spcAft>
                <a:spcPts val="0"/>
              </a:spcAft>
              <a:buClr>
                <a:schemeClr val="dk1"/>
              </a:buClr>
              <a:buSzPts val="1200"/>
              <a:buFont typeface="Arial"/>
              <a:buChar char="•"/>
            </a:pPr>
            <a:r>
              <a:rPr lang="en-US" sz="1200" dirty="0">
                <a:latin typeface="Arial"/>
                <a:ea typeface="Arial"/>
                <a:cs typeface="Arial"/>
                <a:sym typeface="Arial"/>
              </a:rPr>
              <a:t>The Mifepristone REMS involves prescribers completing a certification attesting their capability to date a pregnancy, diagnose ectopic pregnancy, and provide care for incomplete MAB. It also requires patients to sign an agreement form. </a:t>
            </a:r>
          </a:p>
          <a:p>
            <a:pPr marL="171450" lvl="0" indent="-171450" algn="l" rtl="0">
              <a:lnSpc>
                <a:spcPct val="115000"/>
              </a:lnSpc>
              <a:spcBef>
                <a:spcPts val="0"/>
              </a:spcBef>
              <a:spcAft>
                <a:spcPts val="0"/>
              </a:spcAft>
              <a:buClr>
                <a:schemeClr val="dk1"/>
              </a:buClr>
              <a:buSzPts val="1200"/>
              <a:buFont typeface="Arial"/>
              <a:buChar char="•"/>
            </a:pPr>
            <a:r>
              <a:rPr lang="en-US" sz="1200" dirty="0">
                <a:latin typeface="Arial"/>
                <a:ea typeface="Arial"/>
                <a:cs typeface="Arial"/>
                <a:sym typeface="Arial"/>
              </a:rPr>
              <a:t>The Mifepristone REMS requires that a certified provider dispense the medication. It is NOT required for a patient to consume the medication at a clinic or with a provider. </a:t>
            </a:r>
          </a:p>
          <a:p>
            <a:pPr marL="171450" lvl="0" indent="-171450" algn="l" rtl="0">
              <a:lnSpc>
                <a:spcPct val="115000"/>
              </a:lnSpc>
              <a:spcBef>
                <a:spcPts val="0"/>
              </a:spcBef>
              <a:spcAft>
                <a:spcPts val="0"/>
              </a:spcAft>
              <a:buSzPts val="1200"/>
              <a:buFont typeface="Arial"/>
              <a:buChar char="•"/>
            </a:pPr>
            <a:r>
              <a:rPr lang="en-US" sz="1200" dirty="0">
                <a:latin typeface="Arial"/>
                <a:ea typeface="Arial"/>
                <a:cs typeface="Arial"/>
                <a:sym typeface="Arial"/>
              </a:rPr>
              <a:t>The FDA has lifted the in person dispending requirement for Mifepristone as of Dec 2021. Arguments continue that Mifepristone/MAB is safe and, effective, and that the REMS poses an undue burden on patients and providers. </a:t>
            </a:r>
          </a:p>
          <a:p>
            <a:pPr marL="171450" lvl="0" indent="-171450" algn="l" rtl="0">
              <a:lnSpc>
                <a:spcPct val="115000"/>
              </a:lnSpc>
              <a:spcBef>
                <a:spcPts val="0"/>
              </a:spcBef>
              <a:spcAft>
                <a:spcPts val="0"/>
              </a:spcAft>
              <a:buSzPts val="1200"/>
              <a:buFont typeface="Arial"/>
              <a:buChar char="•"/>
            </a:pPr>
            <a:r>
              <a:rPr lang="en-US" sz="1200" dirty="0">
                <a:latin typeface="Arial"/>
                <a:ea typeface="Arial"/>
                <a:cs typeface="Arial"/>
                <a:sym typeface="Arial"/>
              </a:rPr>
              <a:t>Regulations may also vary by state</a:t>
            </a:r>
          </a:p>
          <a:p>
            <a:pPr marL="171450" lvl="0" indent="-171450" algn="l" rtl="0">
              <a:lnSpc>
                <a:spcPct val="115000"/>
              </a:lnSpc>
              <a:spcBef>
                <a:spcPts val="0"/>
              </a:spcBef>
              <a:spcAft>
                <a:spcPts val="0"/>
              </a:spcAft>
              <a:buSzPts val="1200"/>
              <a:buFont typeface="Arial"/>
              <a:buChar char="•"/>
            </a:pPr>
            <a:r>
              <a:rPr lang="en-US" sz="1200" dirty="0">
                <a:latin typeface="Arial"/>
                <a:ea typeface="Arial"/>
                <a:cs typeface="Arial"/>
                <a:sym typeface="Arial"/>
              </a:rPr>
              <a:t>19 states still require the clinician providing a MAB to be physically present when the medication is administered, thereby prohibiting the use of telemedicine to prescribe MAB</a:t>
            </a:r>
          </a:p>
          <a:p>
            <a:pPr marL="171450" lvl="0" indent="-171450" algn="l" rtl="0">
              <a:lnSpc>
                <a:spcPct val="115000"/>
              </a:lnSpc>
              <a:spcBef>
                <a:spcPts val="0"/>
              </a:spcBef>
              <a:spcAft>
                <a:spcPts val="0"/>
              </a:spcAft>
              <a:buSzPts val="1200"/>
              <a:buFont typeface="Arial"/>
              <a:buChar char="•"/>
            </a:pPr>
            <a:r>
              <a:rPr lang="en-US" sz="1200" dirty="0">
                <a:latin typeface="Arial"/>
                <a:ea typeface="Arial"/>
                <a:cs typeface="Arial"/>
                <a:sym typeface="Arial"/>
              </a:rPr>
              <a:t>In 13 states, Mifepristone is available by mail (</a:t>
            </a:r>
            <a:r>
              <a:rPr lang="en-US" sz="1200" dirty="0">
                <a:solidFill>
                  <a:srgbClr val="303030"/>
                </a:solidFill>
                <a:highlight>
                  <a:srgbClr val="FFFFFF"/>
                </a:highlight>
                <a:latin typeface="Open Sans"/>
                <a:ea typeface="Open Sans"/>
                <a:cs typeface="Open Sans"/>
                <a:sym typeface="Open Sans"/>
              </a:rPr>
              <a:t>Hawaii, Washington, Oregon, New Mexico, Colorado, Georgia, New York, Maine, Iowa, Minnesota, Illinois, Maryland and Montana)</a:t>
            </a:r>
            <a:endParaRPr lang="en-US" sz="1200" dirty="0">
              <a:latin typeface="Arial"/>
              <a:ea typeface="Arial"/>
              <a:cs typeface="Arial"/>
              <a:sym typeface="Arial"/>
            </a:endParaRPr>
          </a:p>
          <a:p>
            <a:pPr marL="0" lvl="0" indent="0" algn="l" rtl="0">
              <a:lnSpc>
                <a:spcPct val="115000"/>
              </a:lnSpc>
              <a:spcBef>
                <a:spcPts val="1600"/>
              </a:spcBef>
              <a:spcAft>
                <a:spcPts val="0"/>
              </a:spcAft>
              <a:buSzPts val="1400"/>
              <a:buNone/>
            </a:pPr>
            <a:endParaRPr lang="en-US" sz="1350" dirty="0">
              <a:solidFill>
                <a:srgbClr val="555555"/>
              </a:solidFill>
              <a:latin typeface="Arial"/>
              <a:ea typeface="Arial"/>
              <a:cs typeface="Arial"/>
              <a:sym typeface="Arial"/>
            </a:endParaRPr>
          </a:p>
          <a:p>
            <a:pPr marL="0" lvl="0" indent="0" algn="l" rtl="0">
              <a:lnSpc>
                <a:spcPct val="115000"/>
              </a:lnSpc>
              <a:spcBef>
                <a:spcPts val="0"/>
              </a:spcBef>
              <a:spcAft>
                <a:spcPts val="0"/>
              </a:spcAft>
              <a:buSzPts val="1400"/>
              <a:buNone/>
            </a:pPr>
            <a:endParaRPr lang="en-US" sz="1200"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24</a:t>
            </a:fld>
            <a:endParaRPr lang="en-US"/>
          </a:p>
        </p:txBody>
      </p:sp>
    </p:spTree>
    <p:extLst>
      <p:ext uri="{BB962C8B-B14F-4D97-AF65-F5344CB8AC3E}">
        <p14:creationId xmlns:p14="http://schemas.microsoft.com/office/powerpoint/2010/main" val="225267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Arial"/>
              <a:buNone/>
            </a:pPr>
            <a:r>
              <a:rPr lang="en-US" dirty="0"/>
              <a:t>(Mayra)</a:t>
            </a:r>
          </a:p>
          <a:p>
            <a:pPr marL="0" marR="0" lvl="0" indent="0" algn="l" rtl="0">
              <a:lnSpc>
                <a:spcPct val="100000"/>
              </a:lnSpc>
              <a:spcBef>
                <a:spcPts val="0"/>
              </a:spcBef>
              <a:spcAft>
                <a:spcPts val="0"/>
              </a:spcAft>
              <a:buSzPts val="2400"/>
              <a:buFont typeface="Arial"/>
              <a:buNone/>
            </a:pPr>
            <a:endParaRPr lang="en-US" dirty="0"/>
          </a:p>
          <a:p>
            <a:pPr marL="342900" marR="0" lvl="0" indent="-342900" algn="l" rtl="0">
              <a:lnSpc>
                <a:spcPct val="100000"/>
              </a:lnSpc>
              <a:spcBef>
                <a:spcPts val="0"/>
              </a:spcBef>
              <a:spcAft>
                <a:spcPts val="0"/>
              </a:spcAft>
              <a:buSzPts val="2400"/>
              <a:buFont typeface="Arial"/>
              <a:buChar char="•"/>
            </a:pPr>
            <a:r>
              <a:rPr lang="en-US" dirty="0"/>
              <a:t>Follow up for medication abortion can be completed over telemedicine. Confirming completion of a MAB involves a clinical history, and can be narrowed down to 4 questions: 1) Did you take the pills, 2) Did you have bleeding after taking the pills, 3) Did you have cramping after taking the pills, and 4) Do you still feel pregnant</a:t>
            </a:r>
          </a:p>
          <a:p>
            <a:pPr marL="342900" marR="0" lvl="0" indent="-342900" algn="l" rtl="0">
              <a:lnSpc>
                <a:spcPct val="100000"/>
              </a:lnSpc>
              <a:spcBef>
                <a:spcPts val="0"/>
              </a:spcBef>
              <a:spcAft>
                <a:spcPts val="0"/>
              </a:spcAft>
              <a:buSzPts val="2400"/>
              <a:buFont typeface="Arial"/>
              <a:buChar char="•"/>
            </a:pPr>
            <a:r>
              <a:rPr lang="en-US" dirty="0"/>
              <a:t>Patients may call with symptoms that worry them. For the vast majority, the only necessary interventions are listening and reassuring.</a:t>
            </a:r>
          </a:p>
          <a:p>
            <a:pPr marL="342900" marR="0" lvl="0" indent="-190500" algn="l" rtl="0">
              <a:lnSpc>
                <a:spcPct val="100000"/>
              </a:lnSpc>
              <a:spcBef>
                <a:spcPts val="0"/>
              </a:spcBef>
              <a:spcAft>
                <a:spcPts val="0"/>
              </a:spcAft>
              <a:buSzPts val="2400"/>
              <a:buFont typeface="Arial"/>
              <a:buNone/>
            </a:pPr>
            <a:endParaRPr lang="en-US" dirty="0"/>
          </a:p>
          <a:p>
            <a:pPr marL="0" marR="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25</a:t>
            </a:fld>
            <a:endParaRPr lang="en-US"/>
          </a:p>
        </p:txBody>
      </p:sp>
    </p:spTree>
    <p:extLst>
      <p:ext uri="{BB962C8B-B14F-4D97-AF65-F5344CB8AC3E}">
        <p14:creationId xmlns:p14="http://schemas.microsoft.com/office/powerpoint/2010/main" val="1989602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Arial"/>
              <a:buNone/>
            </a:pPr>
            <a:r>
              <a:rPr lang="en-US" dirty="0"/>
              <a:t>(Mayra)</a:t>
            </a:r>
          </a:p>
          <a:p>
            <a:pPr marL="0" marR="0" lvl="0" indent="0" algn="l" rtl="0">
              <a:lnSpc>
                <a:spcPct val="100000"/>
              </a:lnSpc>
              <a:spcBef>
                <a:spcPts val="0"/>
              </a:spcBef>
              <a:spcAft>
                <a:spcPts val="0"/>
              </a:spcAft>
              <a:buSzPts val="2400"/>
              <a:buFont typeface="Arial"/>
              <a:buNone/>
            </a:pPr>
            <a:endParaRPr lang="en-US" dirty="0"/>
          </a:p>
          <a:p>
            <a:pPr marL="342900" marR="0" lvl="0" indent="-342900" algn="l" rtl="0">
              <a:lnSpc>
                <a:spcPct val="100000"/>
              </a:lnSpc>
              <a:spcBef>
                <a:spcPts val="0"/>
              </a:spcBef>
              <a:spcAft>
                <a:spcPts val="0"/>
              </a:spcAft>
              <a:buSzPts val="2400"/>
              <a:buFont typeface="Arial"/>
              <a:buChar char="•"/>
            </a:pPr>
            <a:r>
              <a:rPr lang="en-US" dirty="0"/>
              <a:t>RHAP provides algorithms for triaging phone calls about bleeding with medication abortion using mifepristone and misoprostol. </a:t>
            </a:r>
          </a:p>
          <a:p>
            <a:pPr marL="342900" marR="0" lvl="0" indent="-342900" algn="l" rtl="0">
              <a:lnSpc>
                <a:spcPct val="100000"/>
              </a:lnSpc>
              <a:spcBef>
                <a:spcPts val="0"/>
              </a:spcBef>
              <a:spcAft>
                <a:spcPts val="0"/>
              </a:spcAft>
              <a:buSzPts val="2400"/>
              <a:buFont typeface="Arial"/>
              <a:buChar char="•"/>
            </a:pPr>
            <a:r>
              <a:rPr lang="en-US" dirty="0"/>
              <a:t>This triage sheet applies to medication abortion with </a:t>
            </a:r>
            <a:r>
              <a:rPr lang="en-US" dirty="0" err="1"/>
              <a:t>Mife</a:t>
            </a:r>
            <a:r>
              <a:rPr lang="en-US" dirty="0"/>
              <a:t> and misoprostol</a:t>
            </a:r>
          </a:p>
          <a:p>
            <a:pPr marL="342900" marR="0" lvl="0" indent="-190500" algn="l" rtl="0">
              <a:lnSpc>
                <a:spcPct val="100000"/>
              </a:lnSpc>
              <a:spcBef>
                <a:spcPts val="0"/>
              </a:spcBef>
              <a:spcAft>
                <a:spcPts val="0"/>
              </a:spcAft>
              <a:buSzPts val="2400"/>
              <a:buFont typeface="Arial"/>
              <a:buNone/>
            </a:pPr>
            <a:endParaRPr lang="en-US" dirty="0"/>
          </a:p>
          <a:p>
            <a:pPr marL="0" marR="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26</a:t>
            </a:fld>
            <a:endParaRPr lang="en-US"/>
          </a:p>
        </p:txBody>
      </p:sp>
    </p:spTree>
    <p:extLst>
      <p:ext uri="{BB962C8B-B14F-4D97-AF65-F5344CB8AC3E}">
        <p14:creationId xmlns:p14="http://schemas.microsoft.com/office/powerpoint/2010/main" val="218716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Font typeface="Arial"/>
              <a:buNone/>
            </a:pPr>
            <a:r>
              <a:rPr lang="en-US" dirty="0"/>
              <a:t>(Mayra)</a:t>
            </a:r>
          </a:p>
          <a:p>
            <a:pPr marL="228600" lvl="0" indent="-76200" algn="l" rtl="0">
              <a:lnSpc>
                <a:spcPct val="100000"/>
              </a:lnSpc>
              <a:spcBef>
                <a:spcPts val="300"/>
              </a:spcBef>
              <a:spcAft>
                <a:spcPts val="0"/>
              </a:spcAft>
              <a:buSzPts val="2400"/>
              <a:buFont typeface="Arial"/>
              <a:buNone/>
            </a:pPr>
            <a:endParaRPr lang="en-US" dirty="0"/>
          </a:p>
          <a:p>
            <a:pPr marL="228600" lvl="0" indent="-76200" algn="l" rtl="0">
              <a:lnSpc>
                <a:spcPct val="100000"/>
              </a:lnSpc>
              <a:spcBef>
                <a:spcPts val="300"/>
              </a:spcBef>
              <a:spcAft>
                <a:spcPts val="0"/>
              </a:spcAft>
              <a:buSzPts val="2400"/>
              <a:buFont typeface="Arial"/>
              <a:buNone/>
            </a:pPr>
            <a:r>
              <a:rPr lang="en-US" dirty="0"/>
              <a:t>Misoprostol-only MAB protocols have been used more globally. Misoprostol is inexpensive and readily available in most countries. </a:t>
            </a:r>
          </a:p>
          <a:p>
            <a:pPr marL="228600" lvl="0" indent="-76200" algn="l" rtl="0">
              <a:lnSpc>
                <a:spcPct val="100000"/>
              </a:lnSpc>
              <a:spcBef>
                <a:spcPts val="300"/>
              </a:spcBef>
              <a:spcAft>
                <a:spcPts val="0"/>
              </a:spcAft>
              <a:buSzPts val="2400"/>
              <a:buFont typeface="Arial"/>
              <a:buNone/>
            </a:pPr>
            <a:r>
              <a:rPr lang="en-US" dirty="0"/>
              <a:t>Usual dosage is 800mcg sublingual or buccal every 3-4 hours x 3 or until it works.</a:t>
            </a:r>
          </a:p>
          <a:p>
            <a:pPr marL="228600" lvl="0" indent="-76200" algn="l" rtl="0">
              <a:lnSpc>
                <a:spcPct val="100000"/>
              </a:lnSpc>
              <a:spcBef>
                <a:spcPts val="300"/>
              </a:spcBef>
              <a:spcAft>
                <a:spcPts val="0"/>
              </a:spcAft>
              <a:buSzPts val="2400"/>
              <a:buFont typeface="Arial"/>
              <a:buNone/>
            </a:pPr>
            <a:r>
              <a:rPr lang="en-US" dirty="0"/>
              <a:t>Availability of this method has decreased maternal morbidity and mortality in countries where abortion remains illegal.</a:t>
            </a:r>
          </a:p>
          <a:p>
            <a:pPr marL="228600" lvl="0" indent="-76200" algn="l" rtl="0">
              <a:lnSpc>
                <a:spcPct val="100000"/>
              </a:lnSpc>
              <a:spcBef>
                <a:spcPts val="300"/>
              </a:spcBef>
              <a:spcAft>
                <a:spcPts val="0"/>
              </a:spcAft>
              <a:buSzPts val="2400"/>
              <a:buFont typeface="Arial"/>
              <a:buNone/>
            </a:pPr>
            <a:r>
              <a:rPr lang="en-US" dirty="0"/>
              <a:t>The phone calls after a misoprostol only abortion may be different, and more studies need to be done on what the optimal dosage is.</a:t>
            </a:r>
          </a:p>
          <a:p>
            <a:pPr marL="228600" lvl="0" indent="-228600" algn="l" rtl="0">
              <a:lnSpc>
                <a:spcPct val="100000"/>
              </a:lnSpc>
              <a:spcBef>
                <a:spcPts val="0"/>
              </a:spcBef>
              <a:spcAft>
                <a:spcPts val="0"/>
              </a:spcAft>
              <a:buSzPts val="1400"/>
              <a:buNone/>
            </a:pPr>
            <a:endParaRPr lang="en-US" dirty="0"/>
          </a:p>
          <a:p>
            <a:pPr marL="228600" lvl="0" indent="-228600" algn="l" rtl="0">
              <a:lnSpc>
                <a:spcPct val="100000"/>
              </a:lnSpc>
              <a:spcBef>
                <a:spcPts val="300"/>
              </a:spcBef>
              <a:spcAft>
                <a:spcPts val="0"/>
              </a:spcAft>
              <a:buSzPts val="1400"/>
              <a:buNone/>
            </a:pPr>
            <a:r>
              <a:rPr lang="en-US" dirty="0"/>
              <a:t>Studies of Misoprostol Alone Regimens</a:t>
            </a:r>
          </a:p>
          <a:p>
            <a:pPr marL="228600" lvl="0" indent="-228600" algn="l" rtl="0">
              <a:lnSpc>
                <a:spcPct val="100000"/>
              </a:lnSpc>
              <a:spcBef>
                <a:spcPts val="300"/>
              </a:spcBef>
              <a:spcAft>
                <a:spcPts val="0"/>
              </a:spcAft>
              <a:buSzPts val="1400"/>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lnSpc>
                <a:spcPct val="100000"/>
              </a:lnSpc>
              <a:spcBef>
                <a:spcPts val="300"/>
              </a:spcBef>
              <a:spcAft>
                <a:spcPts val="0"/>
              </a:spcAft>
              <a:buSzPts val="1400"/>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lnSpc>
                <a:spcPct val="100000"/>
              </a:lnSpc>
              <a:spcBef>
                <a:spcPts val="300"/>
              </a:spcBef>
              <a:spcAft>
                <a:spcPts val="0"/>
              </a:spcAft>
              <a:buSzPts val="1400"/>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lnSpc>
                <a:spcPct val="100000"/>
              </a:lnSpc>
              <a:spcBef>
                <a:spcPts val="300"/>
              </a:spcBef>
              <a:spcAft>
                <a:spcPts val="0"/>
              </a:spcAft>
              <a:buSzPts val="1400"/>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lnSpc>
                <a:spcPct val="100000"/>
              </a:lnSpc>
              <a:spcBef>
                <a:spcPts val="300"/>
              </a:spcBef>
              <a:spcAft>
                <a:spcPts val="0"/>
              </a:spcAft>
              <a:buSzPts val="1400"/>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lnSpc>
                <a:spcPct val="100000"/>
              </a:lnSpc>
              <a:spcBef>
                <a:spcPts val="300"/>
              </a:spcBef>
              <a:spcAft>
                <a:spcPts val="0"/>
              </a:spcAft>
              <a:buSzPts val="1400"/>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27</a:t>
            </a:fld>
            <a:endParaRPr lang="en-US"/>
          </a:p>
        </p:txBody>
      </p:sp>
    </p:spTree>
    <p:extLst>
      <p:ext uri="{BB962C8B-B14F-4D97-AF65-F5344CB8AC3E}">
        <p14:creationId xmlns:p14="http://schemas.microsoft.com/office/powerpoint/2010/main" val="4186475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dirty="0"/>
              <a:t>(Chelsea)</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RHAP is one of many great online resources for reproductive and sexual health information for providers and patients, including protocols, FAQs, and patient ed materials</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https://</a:t>
            </a:r>
            <a:r>
              <a:rPr lang="en-US" sz="1200" dirty="0" err="1"/>
              <a:t>www.reproductiveaccess.org</a:t>
            </a:r>
            <a:r>
              <a:rPr lang="en-US" sz="1200" dirty="0"/>
              <a:t>/resources/?</a:t>
            </a:r>
            <a:r>
              <a:rPr lang="en-US" sz="1200" dirty="0" err="1"/>
              <a:t>rsearch</a:t>
            </a:r>
            <a:r>
              <a:rPr lang="en-US" sz="1200" dirty="0"/>
              <a:t>=&amp;rtopic%5B%5D=42</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err="1">
                <a:solidFill>
                  <a:schemeClr val="accent1"/>
                </a:solidFill>
                <a:latin typeface="Twentieth Century"/>
                <a:ea typeface="Twentieth Century"/>
                <a:cs typeface="Twentieth Century"/>
                <a:sym typeface="Twentieth Century"/>
              </a:rPr>
              <a:t>www.reproductiveaccess.org</a:t>
            </a: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28</a:t>
            </a:fld>
            <a:endParaRPr lang="en-US"/>
          </a:p>
        </p:txBody>
      </p:sp>
    </p:spTree>
    <p:extLst>
      <p:ext uri="{BB962C8B-B14F-4D97-AF65-F5344CB8AC3E}">
        <p14:creationId xmlns:p14="http://schemas.microsoft.com/office/powerpoint/2010/main" val="265210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Like we reviewed, MAB using Mifepristone and Misoprostol can be provided in some states using telehealth. This regimen is also available online, through self-sourced means (not involving a health care provider).</a:t>
            </a:r>
          </a:p>
          <a:p>
            <a:pPr marL="342900" lvl="0" indent="-19050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Family medicine clinics and academic centers that already dispensed are now working on mailing</a:t>
            </a:r>
          </a:p>
          <a:p>
            <a:pPr marL="342900" lvl="0" indent="-19050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Access Delivered/Plan C is developing a tool kit on how to do </a:t>
            </a:r>
            <a:r>
              <a:rPr lang="en-US" dirty="0" err="1"/>
              <a:t>mife</a:t>
            </a:r>
            <a:r>
              <a:rPr lang="en-US" dirty="0"/>
              <a:t> remotely in collaboration with UW</a:t>
            </a:r>
          </a:p>
          <a:p>
            <a:pPr marL="342900" lvl="0" indent="-19050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Hotlines to support people who are self managing: </a:t>
            </a:r>
            <a:r>
              <a:rPr lang="en-US" dirty="0" err="1"/>
              <a:t>ReproCare</a:t>
            </a:r>
            <a:r>
              <a:rPr lang="en-US" dirty="0"/>
              <a:t> and M&amp;A Hotline</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29</a:t>
            </a:fld>
            <a:endParaRPr lang="en-US"/>
          </a:p>
        </p:txBody>
      </p:sp>
    </p:spTree>
    <p:extLst>
      <p:ext uri="{BB962C8B-B14F-4D97-AF65-F5344CB8AC3E}">
        <p14:creationId xmlns:p14="http://schemas.microsoft.com/office/powerpoint/2010/main" val="85116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Online startups: Hey Jane and Top Drawer/Choix, Also Plan C, AID Access, can help pregnant people in the community access this regimen without a prescriber.</a:t>
            </a:r>
          </a:p>
          <a:p>
            <a:pPr marL="342900" lvl="0" indent="-342900" algn="l" rtl="0">
              <a:lnSpc>
                <a:spcPct val="100000"/>
              </a:lnSpc>
              <a:spcBef>
                <a:spcPts val="0"/>
              </a:spcBef>
              <a:spcAft>
                <a:spcPts val="0"/>
              </a:spcAft>
              <a:buSzPts val="2400"/>
              <a:buFont typeface="Arial"/>
              <a:buChar char="•"/>
            </a:pPr>
            <a:r>
              <a:rPr lang="en-US" dirty="0"/>
              <a:t>There are also hotlines to support people who are self-sourcing and self-managing their abortions, including Plan C and M+A Hotline</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Plan C: a website dedicated to up to date information on medication abortions and where to get the pills online plus phone and text support.</a:t>
            </a:r>
          </a:p>
          <a:p>
            <a:pPr marL="0" lvl="0" indent="0" algn="l" rtl="0">
              <a:lnSpc>
                <a:spcPct val="100000"/>
              </a:lnSpc>
              <a:spcBef>
                <a:spcPts val="0"/>
              </a:spcBef>
              <a:spcAft>
                <a:spcPts val="0"/>
              </a:spcAft>
              <a:buSzPts val="2400"/>
              <a:buFont typeface="Arial"/>
              <a:buNone/>
            </a:pPr>
            <a:r>
              <a:rPr lang="en-US" dirty="0" err="1"/>
              <a:t>MAhotline.org</a:t>
            </a:r>
            <a:r>
              <a:rPr lang="en-US" dirty="0"/>
              <a:t>: Phone or text support for self managed miscarriage or abortion with resources for more </a:t>
            </a:r>
            <a:r>
              <a:rPr lang="en-US" dirty="0" err="1"/>
              <a:t>indepth</a:t>
            </a:r>
            <a:r>
              <a:rPr lang="en-US" dirty="0"/>
              <a:t> support.</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30</a:t>
            </a:fld>
            <a:endParaRPr lang="en-US"/>
          </a:p>
        </p:txBody>
      </p:sp>
    </p:spTree>
    <p:extLst>
      <p:ext uri="{BB962C8B-B14F-4D97-AF65-F5344CB8AC3E}">
        <p14:creationId xmlns:p14="http://schemas.microsoft.com/office/powerpoint/2010/main" val="287893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our talk does not focus on legal questions about medication abortions. IF/When/How is an organization that can assist with questions about legal rights and self managed abortion. They may also be able to assist in finding lawyer if needed.</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31</a:t>
            </a:fld>
            <a:endParaRPr lang="en-US"/>
          </a:p>
        </p:txBody>
      </p:sp>
    </p:spTree>
    <p:extLst>
      <p:ext uri="{BB962C8B-B14F-4D97-AF65-F5344CB8AC3E}">
        <p14:creationId xmlns:p14="http://schemas.microsoft.com/office/powerpoint/2010/main" val="664703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sz="1200" dirty="0"/>
              <a:t>(Chelsea)</a:t>
            </a:r>
          </a:p>
          <a:p>
            <a:pPr marL="0" lvl="0" indent="0" algn="l" rtl="0">
              <a:lnSpc>
                <a:spcPct val="100000"/>
              </a:lnSpc>
              <a:spcBef>
                <a:spcPts val="0"/>
              </a:spcBef>
              <a:spcAft>
                <a:spcPts val="0"/>
              </a:spcAft>
              <a:buSzPts val="2400"/>
              <a:buFont typeface="Arial"/>
              <a:buNone/>
            </a:pPr>
            <a:endParaRPr lang="en-US" sz="1200" dirty="0"/>
          </a:p>
          <a:p>
            <a:pPr marL="457200" lvl="0" indent="-317500" algn="l" rtl="0">
              <a:lnSpc>
                <a:spcPct val="100000"/>
              </a:lnSpc>
              <a:spcBef>
                <a:spcPts val="0"/>
              </a:spcBef>
              <a:spcAft>
                <a:spcPts val="0"/>
              </a:spcAft>
              <a:buSzPts val="1400"/>
              <a:buChar char="●"/>
            </a:pPr>
            <a:r>
              <a:rPr lang="en-US" sz="1200" dirty="0"/>
              <a:t>Components of miscarriage </a:t>
            </a:r>
            <a:r>
              <a:rPr lang="en-US" sz="1200" dirty="0" err="1"/>
              <a:t>managment</a:t>
            </a:r>
            <a:r>
              <a:rPr lang="en-US" sz="1200" dirty="0"/>
              <a:t> can be conducted via telehealth as well</a:t>
            </a:r>
          </a:p>
          <a:p>
            <a:pPr marL="457200" lvl="0" indent="-317500" algn="l" rtl="0">
              <a:lnSpc>
                <a:spcPct val="100000"/>
              </a:lnSpc>
              <a:spcBef>
                <a:spcPts val="0"/>
              </a:spcBef>
              <a:spcAft>
                <a:spcPts val="0"/>
              </a:spcAft>
              <a:buSzPts val="1400"/>
              <a:buChar char="●"/>
            </a:pPr>
            <a:r>
              <a:rPr lang="en-US" sz="1200" dirty="0"/>
              <a:t>If a miscarriage is confirmed by ultrasound criteria, counseling about options (expectant management, medication, and procedural management) can be done via telehealth</a:t>
            </a:r>
          </a:p>
          <a:p>
            <a:pPr marL="457200" lvl="0" indent="-317500" algn="l" rtl="0">
              <a:lnSpc>
                <a:spcPct val="100000"/>
              </a:lnSpc>
              <a:spcBef>
                <a:spcPts val="0"/>
              </a:spcBef>
              <a:spcAft>
                <a:spcPts val="0"/>
              </a:spcAft>
              <a:buSzPts val="1400"/>
              <a:buChar char="●"/>
            </a:pPr>
            <a:r>
              <a:rPr lang="en-US" sz="1200" dirty="0"/>
              <a:t>We can schedule needed ultrasounds and lab visits</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33</a:t>
            </a:fld>
            <a:endParaRPr lang="en-US"/>
          </a:p>
        </p:txBody>
      </p:sp>
    </p:spTree>
    <p:extLst>
      <p:ext uri="{BB962C8B-B14F-4D97-AF65-F5344CB8AC3E}">
        <p14:creationId xmlns:p14="http://schemas.microsoft.com/office/powerpoint/2010/main" val="32343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Telehealth overall can be a method for expanding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any new innovation in medical care, we must examine its implication with a health equity lens, understanding that the design of our health system in inequitable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must be cautious to not assume remote care is the preferred method of care for some. Some studies have found that younger folks and some communities prefer in-person care over telehealth. We must also consider telehealth could possibly worsen disparities in care for folks with poor internet/wireless access, digital literacy, or limited device availability (ex children using phone/computer for school), just to name a few.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Inequitable care determined by zip code/state. Providing care across state lines. </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34</a:t>
            </a:fld>
            <a:endParaRPr lang="en-US"/>
          </a:p>
        </p:txBody>
      </p:sp>
    </p:spTree>
    <p:extLst>
      <p:ext uri="{BB962C8B-B14F-4D97-AF65-F5344CB8AC3E}">
        <p14:creationId xmlns:p14="http://schemas.microsoft.com/office/powerpoint/2010/main" val="371609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000000"/>
              </a:buClr>
              <a:buSzPts val="2400"/>
              <a:buFont typeface="Arial"/>
              <a:buNone/>
            </a:pPr>
            <a:r>
              <a:rPr lang="en-US" sz="1200" b="0" i="0" u="none" strike="noStrike" cap="none" dirty="0">
                <a:solidFill>
                  <a:srgbClr val="000000"/>
                </a:solidFill>
                <a:latin typeface="+mn-lt"/>
                <a:ea typeface="Calibri"/>
                <a:cs typeface="Calibri"/>
                <a:sym typeface="Calibri"/>
              </a:rPr>
              <a:t>(Chelsea)</a:t>
            </a:r>
            <a:endParaRPr lang="en-US" sz="1200" dirty="0"/>
          </a:p>
          <a:p>
            <a:pPr marL="0" lvl="0" indent="0" algn="l" rtl="0">
              <a:lnSpc>
                <a:spcPct val="100000"/>
              </a:lnSpc>
              <a:spcBef>
                <a:spcPts val="0"/>
              </a:spcBef>
              <a:spcAft>
                <a:spcPts val="0"/>
              </a:spcAft>
              <a:buSzPts val="2400"/>
              <a:buFont typeface="Arial"/>
              <a:buNone/>
            </a:pPr>
            <a:endParaRPr lang="en-US" sz="1200" b="0" i="0" u="none" strike="noStrike" cap="none" dirty="0">
              <a:solidFill>
                <a:srgbClr val="000000"/>
              </a:solidFill>
              <a:latin typeface="+mn-lt"/>
              <a:ea typeface="Calibri"/>
              <a:cs typeface="Calibri"/>
              <a:sym typeface="Calibri"/>
            </a:endParaRPr>
          </a:p>
          <a:p>
            <a:pPr marL="342900" lvl="0" indent="-279400" algn="l" rtl="0">
              <a:lnSpc>
                <a:spcPct val="100000"/>
              </a:lnSpc>
              <a:spcBef>
                <a:spcPts val="0"/>
              </a:spcBef>
              <a:spcAft>
                <a:spcPts val="0"/>
              </a:spcAft>
              <a:buClr>
                <a:srgbClr val="000000"/>
              </a:buClr>
              <a:buSzPts val="1400"/>
              <a:buFont typeface="Arial"/>
              <a:buChar char="•"/>
            </a:pPr>
            <a:r>
              <a:rPr lang="en-US" sz="1200" dirty="0"/>
              <a:t>A main principle to teach for telehealth is confidentiality. R</a:t>
            </a:r>
            <a:r>
              <a:rPr lang="en-US" sz="1200" b="0" i="0" u="none" strike="noStrike" cap="none" dirty="0">
                <a:solidFill>
                  <a:srgbClr val="000000"/>
                </a:solidFill>
                <a:latin typeface="+mn-lt"/>
                <a:ea typeface="Calibri"/>
                <a:cs typeface="Calibri"/>
                <a:sym typeface="Calibri"/>
              </a:rPr>
              <a:t>emember to check with your patient right up front about whether or not they can talk freely and safely.  In NYC we have many young people calling us from bathrooms.  We have heard that in other cities, people go sit in their car</a:t>
            </a:r>
            <a:r>
              <a:rPr lang="en-US" sz="1200" dirty="0"/>
              <a:t>s.</a:t>
            </a:r>
          </a:p>
          <a:p>
            <a:pPr marL="342900" lvl="0" indent="-190500" algn="l" rtl="0">
              <a:lnSpc>
                <a:spcPct val="100000"/>
              </a:lnSpc>
              <a:spcBef>
                <a:spcPts val="0"/>
              </a:spcBef>
              <a:spcAft>
                <a:spcPts val="0"/>
              </a:spcAft>
              <a:buSzPts val="2400"/>
              <a:buFont typeface="Arial"/>
              <a:buNone/>
            </a:pPr>
            <a:endParaRPr lang="en-US" sz="1200" b="0" i="0" u="none" strike="noStrike" cap="none" dirty="0">
              <a:solidFill>
                <a:srgbClr val="000000"/>
              </a:solidFill>
              <a:latin typeface="+mn-lt"/>
              <a:ea typeface="Calibri"/>
              <a:cs typeface="Calibri"/>
              <a:sym typeface="Calibri"/>
            </a:endParaRPr>
          </a:p>
          <a:p>
            <a:pPr marL="0" lvl="0" indent="0" algn="l" rtl="0">
              <a:lnSpc>
                <a:spcPct val="100000"/>
              </a:lnSpc>
              <a:spcBef>
                <a:spcPts val="0"/>
              </a:spcBef>
              <a:spcAft>
                <a:spcPts val="0"/>
              </a:spcAft>
              <a:buSzPts val="2400"/>
              <a:buFont typeface="Arial"/>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5</a:t>
            </a:fld>
            <a:endParaRPr lang="en-US"/>
          </a:p>
        </p:txBody>
      </p:sp>
    </p:spTree>
    <p:extLst>
      <p:ext uri="{BB962C8B-B14F-4D97-AF65-F5344CB8AC3E}">
        <p14:creationId xmlns:p14="http://schemas.microsoft.com/office/powerpoint/2010/main" val="324039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sz="1200" dirty="0"/>
              <a:t>(Chelsea)</a:t>
            </a:r>
          </a:p>
          <a:p>
            <a:pPr marL="0" lvl="0" indent="0" algn="l" rtl="0">
              <a:lnSpc>
                <a:spcPct val="100000"/>
              </a:lnSpc>
              <a:spcBef>
                <a:spcPts val="0"/>
              </a:spcBef>
              <a:spcAft>
                <a:spcPts val="0"/>
              </a:spcAft>
              <a:buSzPts val="2400"/>
              <a:buFont typeface="Arial"/>
              <a:buNone/>
            </a:pPr>
            <a:endParaRPr lang="en-US" sz="1200" dirty="0"/>
          </a:p>
          <a:p>
            <a:pPr marL="342900" lvl="0" indent="-279400" algn="l" rtl="0">
              <a:lnSpc>
                <a:spcPct val="100000"/>
              </a:lnSpc>
              <a:spcBef>
                <a:spcPts val="0"/>
              </a:spcBef>
              <a:spcAft>
                <a:spcPts val="0"/>
              </a:spcAft>
              <a:buSzPts val="1400"/>
              <a:buFont typeface="Arial"/>
              <a:buChar char="•"/>
            </a:pPr>
            <a:r>
              <a:rPr lang="en-US" sz="1200" dirty="0"/>
              <a:t>It is important to acknowledge that gyn care can be very triggering for people who have experienced trauma within the healthcare system or in their personal lives. SRH and GYN care can place people in very vulnerable positions (ex. on the exam table). It is important to teach a trauma-informed care approach. Approach care assuming everyone may have a history of trauma. Ask for permission during conversation and during examination, explaining every step of the way.  NO unnecessary touching, being extremely gentle. The principles for trauma informed care are listed here.</a:t>
            </a:r>
          </a:p>
          <a:p>
            <a:pPr marL="342900" lvl="0" indent="-190500" algn="l" rtl="0">
              <a:lnSpc>
                <a:spcPct val="100000"/>
              </a:lnSpc>
              <a:spcBef>
                <a:spcPts val="0"/>
              </a:spcBef>
              <a:spcAft>
                <a:spcPts val="0"/>
              </a:spcAft>
              <a:buSzPts val="2400"/>
              <a:buFont typeface="Arial"/>
              <a:buNone/>
            </a:pPr>
            <a:endParaRPr lang="en-US" sz="1200" dirty="0"/>
          </a:p>
          <a:p>
            <a:pPr marL="342900" lvl="0" indent="-279400" algn="l" rtl="0">
              <a:lnSpc>
                <a:spcPct val="100000"/>
              </a:lnSpc>
              <a:spcBef>
                <a:spcPts val="0"/>
              </a:spcBef>
              <a:spcAft>
                <a:spcPts val="0"/>
              </a:spcAft>
              <a:buSzPts val="1400"/>
              <a:buFont typeface="Arial"/>
              <a:buChar char="•"/>
            </a:pPr>
            <a:r>
              <a:rPr lang="en-US" sz="1200" dirty="0"/>
              <a:t>The upside of telemedicine and doing everything remotely, is that many patients are re-establishing care who many have been avoiding it in person.  We can see it as an opportunity to create a comfortable space and build trust so that when in person visits return, we may be able to do the screening tests again.  Even there, we can get creative with self-</a:t>
            </a:r>
            <a:r>
              <a:rPr lang="en-US" sz="1200" dirty="0" err="1"/>
              <a:t>paps</a:t>
            </a:r>
            <a:r>
              <a:rPr lang="en-US" sz="1200" dirty="0"/>
              <a:t> and self-swabs.</a:t>
            </a:r>
          </a:p>
          <a:p>
            <a:pPr marL="342900" lvl="0" indent="-190500" algn="l" rtl="0">
              <a:lnSpc>
                <a:spcPct val="100000"/>
              </a:lnSpc>
              <a:spcBef>
                <a:spcPts val="0"/>
              </a:spcBef>
              <a:spcAft>
                <a:spcPts val="0"/>
              </a:spcAft>
              <a:buSzPts val="2400"/>
              <a:buFont typeface="Arial"/>
              <a:buNone/>
            </a:pPr>
            <a:endParaRPr lang="en-US" sz="1200"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6</a:t>
            </a:fld>
            <a:endParaRPr lang="en-US"/>
          </a:p>
        </p:txBody>
      </p:sp>
    </p:spTree>
    <p:extLst>
      <p:ext uri="{BB962C8B-B14F-4D97-AF65-F5344CB8AC3E}">
        <p14:creationId xmlns:p14="http://schemas.microsoft.com/office/powerpoint/2010/main" val="250571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400"/>
              <a:buNone/>
            </a:pPr>
            <a:r>
              <a:rPr lang="en-US" sz="1200" dirty="0">
                <a:solidFill>
                  <a:schemeClr val="dk1"/>
                </a:solidFill>
              </a:rPr>
              <a:t>(Chelsea)</a:t>
            </a:r>
          </a:p>
          <a:p>
            <a:pPr marL="0" marR="0" lvl="0" indent="0" algn="l" rtl="0">
              <a:lnSpc>
                <a:spcPct val="100000"/>
              </a:lnSpc>
              <a:spcBef>
                <a:spcPts val="0"/>
              </a:spcBef>
              <a:spcAft>
                <a:spcPts val="0"/>
              </a:spcAft>
              <a:buSzPts val="1400"/>
              <a:buNone/>
            </a:pPr>
            <a:endParaRPr lang="en-US" sz="1200" dirty="0">
              <a:solidFill>
                <a:schemeClr val="dk1"/>
              </a:solidFill>
            </a:endParaRPr>
          </a:p>
          <a:p>
            <a:pPr marL="457200" marR="0" lvl="0" indent="-317500" algn="l" rtl="0">
              <a:lnSpc>
                <a:spcPct val="100000"/>
              </a:lnSpc>
              <a:spcBef>
                <a:spcPts val="0"/>
              </a:spcBef>
              <a:spcAft>
                <a:spcPts val="0"/>
              </a:spcAft>
              <a:buClr>
                <a:schemeClr val="dk1"/>
              </a:buClr>
              <a:buSzPts val="1400"/>
              <a:buChar char="●"/>
            </a:pPr>
            <a:r>
              <a:rPr lang="en-US" sz="1200" dirty="0">
                <a:solidFill>
                  <a:schemeClr val="dk1"/>
                </a:solidFill>
              </a:rPr>
              <a:t>We’d first like review one area of SRH: contraceptive counseling</a:t>
            </a:r>
          </a:p>
          <a:p>
            <a:pPr marL="457200" marR="0" lvl="0" indent="-317500" algn="l" rtl="0">
              <a:lnSpc>
                <a:spcPct val="100000"/>
              </a:lnSpc>
              <a:spcBef>
                <a:spcPts val="0"/>
              </a:spcBef>
              <a:spcAft>
                <a:spcPts val="0"/>
              </a:spcAft>
              <a:buClr>
                <a:schemeClr val="dk1"/>
              </a:buClr>
              <a:buSzPts val="1400"/>
              <a:buChar char="●"/>
            </a:pPr>
            <a:r>
              <a:rPr lang="en-US" sz="1200" dirty="0">
                <a:solidFill>
                  <a:schemeClr val="dk1"/>
                </a:solidFill>
              </a:rPr>
              <a:t>Options for remote contraception prescriptions may include CHCs (Pill, Patch, Ring), POPs, EC, self-administered Depo-SC, and contraceptive gel</a:t>
            </a:r>
          </a:p>
          <a:p>
            <a:pPr marL="457200" lvl="0" indent="-317500" algn="l" rtl="0">
              <a:lnSpc>
                <a:spcPct val="100000"/>
              </a:lnSpc>
              <a:spcBef>
                <a:spcPts val="0"/>
              </a:spcBef>
              <a:spcAft>
                <a:spcPts val="0"/>
              </a:spcAft>
              <a:buClr>
                <a:schemeClr val="dk1"/>
              </a:buClr>
              <a:buSzPts val="1400"/>
              <a:buChar char="●"/>
            </a:pPr>
            <a:r>
              <a:rPr lang="en-US" sz="1200" dirty="0">
                <a:solidFill>
                  <a:schemeClr val="dk1"/>
                </a:solidFill>
              </a:rPr>
              <a:t>As far as history, we are mainly screening for contraindications to estrogen therapy. These include: migraines with aura, uncontrolled HTN, history of or current VTE, history of bariatric surgery for pills, smoking &gt; 15 cigarettes/day and over age 35. These are items that can be reviewed using the CDC Medical Eligibility Criteria</a:t>
            </a:r>
          </a:p>
          <a:p>
            <a:pPr marL="457200" lvl="0" indent="-317500" algn="l" rtl="0">
              <a:lnSpc>
                <a:spcPct val="100000"/>
              </a:lnSpc>
              <a:spcBef>
                <a:spcPts val="0"/>
              </a:spcBef>
              <a:spcAft>
                <a:spcPts val="0"/>
              </a:spcAft>
              <a:buClr>
                <a:schemeClr val="dk1"/>
              </a:buClr>
              <a:buSzPts val="1400"/>
              <a:buChar char="●"/>
            </a:pPr>
            <a:r>
              <a:rPr lang="en-US" sz="1200" dirty="0">
                <a:solidFill>
                  <a:schemeClr val="dk1"/>
                </a:solidFill>
              </a:rPr>
              <a:t>Telehealth protocols suggest if no documented history of HTN in the medical record, or if normal blood pressure documented in the past year, send Rx to pharmacy</a:t>
            </a:r>
          </a:p>
          <a:p>
            <a:pPr marL="457200" lvl="0" indent="-317500" algn="l" rtl="0">
              <a:lnSpc>
                <a:spcPct val="100000"/>
              </a:lnSpc>
              <a:spcBef>
                <a:spcPts val="0"/>
              </a:spcBef>
              <a:spcAft>
                <a:spcPts val="0"/>
              </a:spcAft>
              <a:buClr>
                <a:schemeClr val="dk1"/>
              </a:buClr>
              <a:buSzPts val="1400"/>
              <a:buChar char="●"/>
            </a:pPr>
            <a:r>
              <a:rPr lang="en-US" sz="1200" dirty="0">
                <a:solidFill>
                  <a:schemeClr val="dk1"/>
                </a:solidFill>
              </a:rPr>
              <a:t>You can also ask the patient to check blood pressure on a family member’s home cuff or in the pharmacy</a:t>
            </a:r>
          </a:p>
          <a:p>
            <a:pPr marL="457200" marR="0" lvl="0" indent="-317500" algn="l" defTabSz="914400" rtl="0" eaLnBrk="1" fontAlgn="auto" latinLnBrk="0" hangingPunct="1">
              <a:lnSpc>
                <a:spcPct val="100000"/>
              </a:lnSpc>
              <a:spcBef>
                <a:spcPts val="0"/>
              </a:spcBef>
              <a:spcAft>
                <a:spcPts val="0"/>
              </a:spcAft>
              <a:buClr>
                <a:schemeClr val="dk1"/>
              </a:buClr>
              <a:buSzPts val="1400"/>
              <a:buFont typeface="Arial"/>
              <a:buChar char="●"/>
              <a:tabLst/>
              <a:defRPr/>
            </a:pPr>
            <a:r>
              <a:rPr lang="en-US" sz="1200" dirty="0">
                <a:solidFill>
                  <a:schemeClr val="dk1"/>
                </a:solidFill>
              </a:rPr>
              <a:t>Lastly, we should also determine risk of a person currently being pregnant at the time of starting a method. The US CDC SPR (Selected Practice Recommendations) has criteria that are highly accurate at ruling out a current pregnancy. There are also quick-start algorithms online.  </a:t>
            </a:r>
          </a:p>
          <a:p>
            <a:pPr marL="457200" lvl="0" indent="-317500" algn="l" rtl="0">
              <a:lnSpc>
                <a:spcPct val="100000"/>
              </a:lnSpc>
              <a:spcBef>
                <a:spcPts val="0"/>
              </a:spcBef>
              <a:spcAft>
                <a:spcPts val="0"/>
              </a:spcAft>
              <a:buClr>
                <a:schemeClr val="dk1"/>
              </a:buClr>
              <a:buSzPts val="1400"/>
              <a:buChar char="●"/>
            </a:pPr>
            <a:endParaRPr lang="en-US" sz="1200"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8</a:t>
            </a:fld>
            <a:endParaRPr lang="en-US"/>
          </a:p>
        </p:txBody>
      </p:sp>
    </p:spTree>
    <p:extLst>
      <p:ext uri="{BB962C8B-B14F-4D97-AF65-F5344CB8AC3E}">
        <p14:creationId xmlns:p14="http://schemas.microsoft.com/office/powerpoint/2010/main" val="221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In clinic, we can offer a pregnancy test and ask about LMP and last sexual encounter</a:t>
            </a:r>
          </a:p>
          <a:p>
            <a:pPr marL="0" lvl="0" indent="0" algn="l" rtl="0">
              <a:lnSpc>
                <a:spcPct val="100000"/>
              </a:lnSpc>
              <a:spcBef>
                <a:spcPts val="0"/>
              </a:spcBef>
              <a:spcAft>
                <a:spcPts val="0"/>
              </a:spcAft>
              <a:buSzPts val="2400"/>
              <a:buFont typeface="Arial"/>
              <a:buNone/>
            </a:pPr>
            <a:r>
              <a:rPr lang="en-US" dirty="0"/>
              <a:t>Over a telemedicine visit we can still ask patient about LMP and last sexual encounter. We may also ask them if they have access to a home pregnancy test. If they did not have intercourse since their last period, they are unlikely to be pregnant, and we can confidently prescribe a birth control method. If someone has had sex since their LMP, we can use the quick start algorithm to see if a patient should be offered emergency contraception, or if there is risk of an early pregnancy. We can reassure patients that hormones would not cause harm in an early pregnancy.</a:t>
            </a:r>
          </a:p>
          <a:p>
            <a:pPr marL="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9</a:t>
            </a:fld>
            <a:endParaRPr lang="en-US"/>
          </a:p>
        </p:txBody>
      </p:sp>
    </p:spTree>
    <p:extLst>
      <p:ext uri="{BB962C8B-B14F-4D97-AF65-F5344CB8AC3E}">
        <p14:creationId xmlns:p14="http://schemas.microsoft.com/office/powerpoint/2010/main" val="4240559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(Chelsea)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When planning a telehealth visit for contraceptive counseling, consider sending written materials about contraceptive options prior to the visit.</a:t>
            </a:r>
          </a:p>
          <a:p>
            <a:pPr marL="0" lvl="0" indent="0" algn="l" rtl="0">
              <a:lnSpc>
                <a:spcPct val="100000"/>
              </a:lnSpc>
              <a:spcBef>
                <a:spcPts val="0"/>
              </a:spcBef>
              <a:spcAft>
                <a:spcPts val="0"/>
              </a:spcAft>
              <a:buSzPts val="2400"/>
              <a:buFont typeface="Arial"/>
              <a:buNone/>
            </a:pPr>
            <a:r>
              <a:rPr lang="en-US" dirty="0"/>
              <a:t>Use patient centered counseling and review medical eligibility to decide on a contraceptive method.</a:t>
            </a:r>
            <a:endParaRPr lang="en-US" sz="1200" dirty="0">
              <a:solidFill>
                <a:srgbClr val="000000"/>
              </a:solidFill>
            </a:endParaRPr>
          </a:p>
          <a:p>
            <a:pPr marL="0" lvl="0" indent="0" algn="l" rtl="0">
              <a:lnSpc>
                <a:spcPct val="100000"/>
              </a:lnSpc>
              <a:spcBef>
                <a:spcPts val="0"/>
              </a:spcBef>
              <a:spcAft>
                <a:spcPts val="0"/>
              </a:spcAft>
              <a:buSzPts val="2400"/>
              <a:buFont typeface="Arial"/>
              <a:buNone/>
            </a:pPr>
            <a:endParaRPr lang="en-US" sz="1200" dirty="0">
              <a:solidFill>
                <a:srgbClr val="000000"/>
              </a:solidFill>
            </a:endParaRPr>
          </a:p>
          <a:p>
            <a:pPr marL="0" lvl="0" indent="0" algn="l" rtl="0">
              <a:lnSpc>
                <a:spcPct val="100000"/>
              </a:lnSpc>
              <a:spcBef>
                <a:spcPts val="0"/>
              </a:spcBef>
              <a:spcAft>
                <a:spcPts val="0"/>
              </a:spcAft>
              <a:buSzPts val="2400"/>
              <a:buFont typeface="Arial"/>
              <a:buNone/>
            </a:pPr>
            <a:r>
              <a:rPr lang="en-US" sz="1200" dirty="0">
                <a:solidFill>
                  <a:schemeClr val="dk1"/>
                </a:solidFill>
              </a:rPr>
              <a:t>For Pills/Patches/Rings/Gels: send Rx to pharmacy with refills for one year</a:t>
            </a:r>
          </a:p>
          <a:p>
            <a:pPr marL="0" lvl="0" indent="0" algn="l" rtl="0">
              <a:lnSpc>
                <a:spcPct val="100000"/>
              </a:lnSpc>
              <a:spcBef>
                <a:spcPts val="0"/>
              </a:spcBef>
              <a:spcAft>
                <a:spcPts val="0"/>
              </a:spcAft>
              <a:buSzPts val="2400"/>
              <a:buFont typeface="Arial"/>
              <a:buNone/>
            </a:pPr>
            <a:r>
              <a:rPr lang="en-US" sz="1200" dirty="0">
                <a:solidFill>
                  <a:schemeClr val="dk1"/>
                </a:solidFill>
              </a:rPr>
              <a:t>Depo-Provera: offer subcutaneous injectable kit of 104 mg that patient can fill at pharmacy, offer a visit for injection teaching</a:t>
            </a:r>
          </a:p>
          <a:p>
            <a:pPr marL="0" lvl="0" indent="0" algn="l" rtl="0">
              <a:lnSpc>
                <a:spcPct val="100000"/>
              </a:lnSpc>
              <a:spcBef>
                <a:spcPts val="0"/>
              </a:spcBef>
              <a:spcAft>
                <a:spcPts val="0"/>
              </a:spcAft>
              <a:buSzPts val="2400"/>
              <a:buFont typeface="Arial"/>
              <a:buNone/>
            </a:pPr>
            <a:r>
              <a:rPr lang="en-US" sz="1200" dirty="0">
                <a:solidFill>
                  <a:schemeClr val="dk1"/>
                </a:solidFill>
              </a:rPr>
              <a:t>Some patients may call for EC and it should be dispensed or prescribed liberally</a:t>
            </a:r>
          </a:p>
          <a:p>
            <a:pPr marL="0" lvl="0" indent="0" algn="l" rtl="0">
              <a:lnSpc>
                <a:spcPct val="100000"/>
              </a:lnSpc>
              <a:spcBef>
                <a:spcPts val="0"/>
              </a:spcBef>
              <a:spcAft>
                <a:spcPts val="0"/>
              </a:spcAft>
              <a:buSzPts val="2400"/>
              <a:buFont typeface="Arial"/>
              <a:buNone/>
            </a:pPr>
            <a:r>
              <a:rPr lang="en-US" sz="1200" dirty="0">
                <a:solidFill>
                  <a:schemeClr val="dk1"/>
                </a:solidFill>
              </a:rPr>
              <a:t>LARC: offer bridge method until a visit is scheduled in-person</a:t>
            </a:r>
          </a:p>
          <a:p>
            <a:pPr marL="0" lvl="0" indent="0" algn="l" rtl="0">
              <a:lnSpc>
                <a:spcPct val="100000"/>
              </a:lnSpc>
              <a:spcBef>
                <a:spcPts val="0"/>
              </a:spcBef>
              <a:spcAft>
                <a:spcPts val="0"/>
              </a:spcAft>
              <a:buSzPts val="2400"/>
              <a:buFont typeface="Arial"/>
              <a:buNone/>
            </a:pPr>
            <a:endParaRPr lang="en-US" sz="1200" dirty="0">
              <a:solidFill>
                <a:schemeClr val="dk1"/>
              </a:solidFill>
            </a:endParaRPr>
          </a:p>
          <a:p>
            <a:pPr marL="0" lvl="0" indent="0" algn="l" rtl="0">
              <a:lnSpc>
                <a:spcPct val="100000"/>
              </a:lnSpc>
              <a:spcBef>
                <a:spcPts val="0"/>
              </a:spcBef>
              <a:spcAft>
                <a:spcPts val="0"/>
              </a:spcAft>
              <a:buSzPts val="2400"/>
              <a:buFont typeface="Arial"/>
              <a:buNone/>
            </a:pPr>
            <a:r>
              <a:rPr lang="en-US" sz="1200" dirty="0">
                <a:solidFill>
                  <a:schemeClr val="dk1"/>
                </a:solidFill>
              </a:rPr>
              <a:t>Written materials can be found on the RHAP website in multiple languages. </a:t>
            </a:r>
            <a:r>
              <a:rPr lang="en-US" dirty="0" err="1">
                <a:solidFill>
                  <a:schemeClr val="dk1"/>
                </a:solidFill>
              </a:rPr>
              <a:t>Bedsider</a:t>
            </a:r>
            <a:r>
              <a:rPr lang="en-US" dirty="0">
                <a:solidFill>
                  <a:schemeClr val="dk1"/>
                </a:solidFill>
              </a:rPr>
              <a:t> is another great resource: https://</a:t>
            </a:r>
            <a:r>
              <a:rPr lang="en-US" dirty="0" err="1">
                <a:solidFill>
                  <a:schemeClr val="dk1"/>
                </a:solidFill>
              </a:rPr>
              <a:t>www.bedsider.org</a:t>
            </a:r>
            <a:r>
              <a:rPr lang="en-US" dirty="0">
                <a:solidFill>
                  <a:schemeClr val="dk1"/>
                </a:solidFill>
              </a:rPr>
              <a:t>/</a:t>
            </a:r>
            <a:endParaRPr lang="en-US" dirty="0"/>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10</a:t>
            </a:fld>
            <a:endParaRPr lang="en-US"/>
          </a:p>
        </p:txBody>
      </p:sp>
    </p:spTree>
    <p:extLst>
      <p:ext uri="{BB962C8B-B14F-4D97-AF65-F5344CB8AC3E}">
        <p14:creationId xmlns:p14="http://schemas.microsoft.com/office/powerpoint/2010/main" val="2172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There are online patient education materials for self-injection of medroxyprogesterone (Depo)</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Again the prescribed dose is 104 mg </a:t>
            </a:r>
            <a:r>
              <a:rPr lang="en-US" dirty="0" err="1"/>
              <a:t>subq</a:t>
            </a:r>
            <a:r>
              <a:rPr lang="en-US" dirty="0"/>
              <a:t> every 12 weeks/3 months, </a:t>
            </a:r>
          </a:p>
          <a:p>
            <a:pPr marL="0" lvl="0" indent="0" algn="l" rtl="0">
              <a:lnSpc>
                <a:spcPct val="100000"/>
              </a:lnSpc>
              <a:spcBef>
                <a:spcPts val="0"/>
              </a:spcBef>
              <a:spcAft>
                <a:spcPts val="0"/>
              </a:spcAft>
              <a:buSzPts val="2400"/>
              <a:buFont typeface="Arial"/>
              <a:buNone/>
            </a:pPr>
            <a:r>
              <a:rPr lang="en-US" dirty="0"/>
              <a:t>This compares with the in clinic IM dose of 150 mg with 15 week </a:t>
            </a:r>
          </a:p>
          <a:p>
            <a:pPr marL="0" lvl="0" indent="0" algn="l" rtl="0">
              <a:lnSpc>
                <a:spcPct val="100000"/>
              </a:lnSpc>
              <a:spcBef>
                <a:spcPts val="0"/>
              </a:spcBef>
              <a:spcAft>
                <a:spcPts val="0"/>
              </a:spcAft>
              <a:buSzPts val="2400"/>
              <a:buFont typeface="Arial"/>
              <a:buNone/>
            </a:pPr>
            <a:endParaRPr lang="en-US" dirty="0"/>
          </a:p>
          <a:p>
            <a:pPr marL="342900" lvl="0" indent="-342900" algn="l" rtl="0">
              <a:lnSpc>
                <a:spcPct val="100000"/>
              </a:lnSpc>
              <a:spcBef>
                <a:spcPts val="0"/>
              </a:spcBef>
              <a:spcAft>
                <a:spcPts val="0"/>
              </a:spcAft>
              <a:buSzPts val="2400"/>
              <a:buFont typeface="Arial"/>
              <a:buChar char="•"/>
            </a:pPr>
            <a:r>
              <a:rPr lang="en-US" dirty="0"/>
              <a:t>SUB-Q medroxyprogesterone was added to NYS Medicaid formulary without a prior authorization, so should be covered by other insurance providers. </a:t>
            </a:r>
          </a:p>
          <a:p>
            <a:pPr marL="342900" lvl="0" indent="-342900" algn="l" rtl="0">
              <a:lnSpc>
                <a:spcPct val="100000"/>
              </a:lnSpc>
              <a:spcBef>
                <a:spcPts val="0"/>
              </a:spcBef>
              <a:spcAft>
                <a:spcPts val="0"/>
              </a:spcAft>
              <a:buSzPts val="2400"/>
              <a:buFont typeface="Arial"/>
              <a:buChar char="•"/>
            </a:pPr>
            <a:r>
              <a:rPr lang="en-US" dirty="0"/>
              <a:t>Do you offer Sub-Q depo over telehealth?</a:t>
            </a:r>
          </a:p>
          <a:p>
            <a:pPr marL="342900" lvl="0" indent="-19050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11</a:t>
            </a:fld>
            <a:endParaRPr lang="en-US"/>
          </a:p>
        </p:txBody>
      </p:sp>
    </p:spTree>
    <p:extLst>
      <p:ext uri="{BB962C8B-B14F-4D97-AF65-F5344CB8AC3E}">
        <p14:creationId xmlns:p14="http://schemas.microsoft.com/office/powerpoint/2010/main" val="3334121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2400"/>
              <a:buFont typeface="Arial"/>
              <a:buNone/>
            </a:pPr>
            <a:r>
              <a:rPr lang="en-US" dirty="0"/>
              <a:t>(Mayra)</a:t>
            </a:r>
          </a:p>
          <a:p>
            <a:pPr marL="0" lvl="0" indent="0" algn="l" rtl="0">
              <a:lnSpc>
                <a:spcPct val="100000"/>
              </a:lnSpc>
              <a:spcBef>
                <a:spcPts val="0"/>
              </a:spcBef>
              <a:spcAft>
                <a:spcPts val="0"/>
              </a:spcAft>
              <a:buSzPts val="2400"/>
              <a:buFont typeface="Arial"/>
              <a:buNone/>
            </a:pPr>
            <a:endParaRPr lang="en-US" dirty="0"/>
          </a:p>
          <a:p>
            <a:pPr marL="0" lvl="0" indent="0" algn="l" rtl="0">
              <a:lnSpc>
                <a:spcPct val="100000"/>
              </a:lnSpc>
              <a:spcBef>
                <a:spcPts val="0"/>
              </a:spcBef>
              <a:spcAft>
                <a:spcPts val="0"/>
              </a:spcAft>
              <a:buSzPts val="2400"/>
              <a:buFont typeface="Arial"/>
              <a:buNone/>
            </a:pPr>
            <a:r>
              <a:rPr lang="en-US" dirty="0"/>
              <a:t>For LARC devices, we can minimize the number of visits for contraceptive planning, using a telemedicine visit to counsel on risk/benefits prior to an in-office visit. Remaining patient-centered during decisions about logistics, is just as important as when choosing a method.</a:t>
            </a:r>
            <a:r>
              <a:rPr lang="en-US" b="0" dirty="0"/>
              <a:t> It is important to continue advocacy around sexual and reproductive health: we must resist considering this care as “elective,” even during a pandemic. </a:t>
            </a:r>
            <a:endParaRPr lang="en-US" dirty="0"/>
          </a:p>
          <a:p>
            <a:pPr marL="342900" lvl="0" indent="-190500" algn="l" rtl="0">
              <a:lnSpc>
                <a:spcPct val="100000"/>
              </a:lnSpc>
              <a:spcBef>
                <a:spcPts val="0"/>
              </a:spcBef>
              <a:spcAft>
                <a:spcPts val="0"/>
              </a:spcAft>
              <a:buSzPts val="2400"/>
              <a:buFont typeface="Arial"/>
              <a:buNone/>
            </a:pPr>
            <a:endParaRPr lang="en-US" b="1" dirty="0"/>
          </a:p>
          <a:p>
            <a:pPr marL="0" lvl="0" indent="0" algn="l" rtl="0">
              <a:lnSpc>
                <a:spcPct val="100000"/>
              </a:lnSpc>
              <a:spcBef>
                <a:spcPts val="0"/>
              </a:spcBef>
              <a:spcAft>
                <a:spcPts val="0"/>
              </a:spcAft>
              <a:buSzPts val="2400"/>
              <a:buFont typeface="Arial"/>
              <a:buNone/>
            </a:pPr>
            <a:endParaRPr lang="en-US" b="1"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12</a:t>
            </a:fld>
            <a:endParaRPr lang="en-US"/>
          </a:p>
        </p:txBody>
      </p:sp>
    </p:spTree>
    <p:extLst>
      <p:ext uri="{BB962C8B-B14F-4D97-AF65-F5344CB8AC3E}">
        <p14:creationId xmlns:p14="http://schemas.microsoft.com/office/powerpoint/2010/main" val="94806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0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86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BA34-093F-504C-ADD1-F56787E15923}"/>
              </a:ext>
            </a:extLst>
          </p:cNvPr>
          <p:cNvSpPr>
            <a:spLocks noGrp="1"/>
          </p:cNvSpPr>
          <p:nvPr>
            <p:ph type="ctrTitle"/>
          </p:nvPr>
        </p:nvSpPr>
        <p:spPr>
          <a:xfrm>
            <a:off x="1143000" y="1122363"/>
            <a:ext cx="6858000" cy="2387600"/>
          </a:xfrm>
        </p:spPr>
        <p:txBody>
          <a:bodyPr anchor="t"/>
          <a:lstStyle>
            <a:lvl1pPr algn="ctr">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AB0CCCA-56CB-B940-BE41-08C5DED2E11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81329B4-58A2-614C-8C32-F6EBA0E1B083}"/>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C76F940A-561E-9140-BC44-2106D7736B52}" type="slidenum">
              <a:rPr lang="en-US" smtClean="0"/>
              <a:pPr/>
              <a:t>‹#›</a:t>
            </a:fld>
            <a:endParaRPr lang="en-US" dirty="0"/>
          </a:p>
        </p:txBody>
      </p:sp>
    </p:spTree>
    <p:extLst>
      <p:ext uri="{BB962C8B-B14F-4D97-AF65-F5344CB8AC3E}">
        <p14:creationId xmlns:p14="http://schemas.microsoft.com/office/powerpoint/2010/main" val="321208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0476-3111-794A-80ED-7AFAEE05E432}"/>
              </a:ext>
            </a:extLst>
          </p:cNvPr>
          <p:cNvSpPr>
            <a:spLocks noGrp="1"/>
          </p:cNvSpPr>
          <p:nvPr>
            <p:ph type="title"/>
          </p:nvPr>
        </p:nvSpPr>
        <p:spPr/>
        <p:txBody>
          <a:bodyPr/>
          <a:lstStyle>
            <a:lvl1pPr>
              <a:defRPr sz="36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04E67A8-BF98-0C41-9BF4-8434D328D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0A41F35-365A-534F-9E38-524F700B4D82}"/>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249556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30C1-E58A-D54E-AE81-9EFEC86C7D62}"/>
              </a:ext>
            </a:extLst>
          </p:cNvPr>
          <p:cNvSpPr>
            <a:spLocks noGrp="1"/>
          </p:cNvSpPr>
          <p:nvPr>
            <p:ph type="title"/>
          </p:nvPr>
        </p:nvSpPr>
        <p:spPr>
          <a:xfrm>
            <a:off x="623888" y="2862470"/>
            <a:ext cx="7886700" cy="1700005"/>
          </a:xfrm>
        </p:spPr>
        <p:txBody>
          <a:bodyPr anchor="t"/>
          <a:lstStyle>
            <a:lvl1pPr>
              <a:defRPr sz="36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2A4DBE1-005A-C14D-BF9C-BA02E87973BC}"/>
              </a:ext>
            </a:extLst>
          </p:cNvPr>
          <p:cNvSpPr>
            <a:spLocks noGrp="1"/>
          </p:cNvSpPr>
          <p:nvPr>
            <p:ph type="body" idx="1"/>
          </p:nvPr>
        </p:nvSpPr>
        <p:spPr>
          <a:xfrm>
            <a:off x="623888" y="4589463"/>
            <a:ext cx="78867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EC6FE21B-ABFD-8345-A482-C0395A2C899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16904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D792-E494-8A44-B081-5A95A81A67E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7898607-FB5C-DB4C-B809-89B9C6129A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51811-7FE2-114F-9264-5D090BCD76A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704A98-C470-4A45-8F48-E64FA37F051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305335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7745565-BC41-AE42-AF87-0C01E3C19411}"/>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88513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6ACF-F535-A241-87AD-B47B05CC96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45ED2-E8B2-6240-ADFF-B391157248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DB3F0-8EEE-1945-9919-5CC9DCFD80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4703753-7CAD-3341-BCB0-BFDF1B0527E8}"/>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4010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4138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0482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413D9-8AAA-A74C-85EA-E846AB3F3212}"/>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708634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13738-7BDD-F347-BA0E-9565DDFED61A}"/>
              </a:ext>
            </a:extLst>
          </p:cNvPr>
          <p:cNvPicPr>
            <a:picLocks noChangeAspect="1"/>
          </p:cNvPicPr>
          <p:nvPr userDrawn="1"/>
        </p:nvPicPr>
        <p:blipFill>
          <a:blip r:embed="rId8"/>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37FB7846-FB44-5E42-870C-A7814D0780DC}"/>
              </a:ext>
            </a:extLst>
          </p:cNvPr>
          <p:cNvSpPr>
            <a:spLocks noGrp="1"/>
          </p:cNvSpPr>
          <p:nvPr>
            <p:ph type="title"/>
          </p:nvPr>
        </p:nvSpPr>
        <p:spPr>
          <a:xfrm>
            <a:off x="628650" y="1003852"/>
            <a:ext cx="7886700" cy="686836"/>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9929C20-2552-D541-A118-4B34A9E587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F10F579-7D62-9A4F-8A67-3B5D090C8A4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b="0" i="0">
                <a:solidFill>
                  <a:schemeClr val="accent1"/>
                </a:solidFill>
                <a:latin typeface="Arial Narrow" panose="020B0604020202020204" pitchFamily="34" charset="0"/>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18234255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1" r:id="rId5"/>
    <p:sldLayoutId id="2147483673" r:id="rId6"/>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A14E3A-AE1D-C542-AC3B-7FE3378C172C}"/>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389605"/>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47BF7-1A6D-5846-BE11-4E34E600FC11}"/>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295296"/>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F7CD1-1F50-0B49-99C4-BF91EC31E56E}"/>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00732123"/>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reproductiveaccess.org/resource/medication-abortion-protoco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hyperlink" Target="https://www.reproductiveaccess.org/resource/sams-medication-abortion-zine/" TargetMode="External"/><Relationship Id="rId4" Type="http://schemas.openxmlformats.org/officeDocument/2006/relationships/hyperlink" Target="https://www.reproductiveaccess.org/resource/medication-abortion-faq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www.samhsa.gov/nctic/trauma-intervention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3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2244-305A-CE4B-852B-B973CFA9B850}"/>
              </a:ext>
            </a:extLst>
          </p:cNvPr>
          <p:cNvSpPr>
            <a:spLocks noGrp="1"/>
          </p:cNvSpPr>
          <p:nvPr>
            <p:ph type="title"/>
          </p:nvPr>
        </p:nvSpPr>
        <p:spPr>
          <a:xfrm>
            <a:off x="628650" y="1003852"/>
            <a:ext cx="5283052" cy="734018"/>
          </a:xfrm>
        </p:spPr>
        <p:txBody>
          <a:bodyPr/>
          <a:lstStyle/>
          <a:p>
            <a:r>
              <a:rPr lang="en-US" dirty="0"/>
              <a:t>Contraception:</a:t>
            </a:r>
            <a:br>
              <a:rPr lang="en-US" dirty="0"/>
            </a:br>
            <a:r>
              <a:rPr lang="en-US" dirty="0"/>
              <a:t>Undecided about method</a:t>
            </a:r>
          </a:p>
        </p:txBody>
      </p:sp>
      <p:sp>
        <p:nvSpPr>
          <p:cNvPr id="3" name="Content Placeholder 2">
            <a:extLst>
              <a:ext uri="{FF2B5EF4-FFF2-40B4-BE49-F238E27FC236}">
                <a16:creationId xmlns:a16="http://schemas.microsoft.com/office/drawing/2014/main" id="{C8A9693A-FA22-864C-AC2F-C039AD3B0498}"/>
              </a:ext>
            </a:extLst>
          </p:cNvPr>
          <p:cNvSpPr>
            <a:spLocks noGrp="1"/>
          </p:cNvSpPr>
          <p:nvPr>
            <p:ph idx="1"/>
          </p:nvPr>
        </p:nvSpPr>
        <p:spPr>
          <a:xfrm>
            <a:off x="628650" y="2764462"/>
            <a:ext cx="4623834" cy="3986656"/>
          </a:xfrm>
        </p:spPr>
        <p:txBody>
          <a:bodyPr>
            <a:normAutofit fontScale="92500" lnSpcReduction="20000"/>
          </a:bodyPr>
          <a:lstStyle/>
          <a:p>
            <a:pPr marL="571500" lvl="0" indent="-571500">
              <a:lnSpc>
                <a:spcPct val="100000"/>
              </a:lnSpc>
              <a:spcBef>
                <a:spcPts val="0"/>
              </a:spcBef>
              <a:buClr>
                <a:schemeClr val="dk2"/>
              </a:buClr>
              <a:buSzPct val="100000"/>
              <a:buFont typeface="Arial"/>
              <a:buChar char="•"/>
            </a:pPr>
            <a:r>
              <a:rPr lang="en-US" dirty="0">
                <a:latin typeface="Twentieth Century"/>
                <a:ea typeface="Twentieth Century"/>
                <a:cs typeface="Twentieth Century"/>
                <a:sym typeface="Twentieth Century"/>
              </a:rPr>
              <a:t>Schedule telemedicine visit</a:t>
            </a:r>
            <a:endParaRPr lang="en-US" sz="800" dirty="0">
              <a:latin typeface="Arial"/>
              <a:ea typeface="Arial"/>
              <a:cs typeface="Arial"/>
              <a:sym typeface="Arial"/>
            </a:endParaRPr>
          </a:p>
          <a:p>
            <a:pPr marL="571500" lvl="0">
              <a:lnSpc>
                <a:spcPct val="100000"/>
              </a:lnSpc>
              <a:spcBef>
                <a:spcPts val="0"/>
              </a:spcBef>
              <a:buClr>
                <a:srgbClr val="FFFFFF"/>
              </a:buClr>
              <a:buSzPct val="100000"/>
              <a:buNone/>
            </a:pPr>
            <a:endParaRPr lang="en-US" dirty="0">
              <a:latin typeface="Twentieth Century"/>
              <a:ea typeface="Twentieth Century"/>
              <a:cs typeface="Twentieth Century"/>
              <a:sym typeface="Twentieth Century"/>
            </a:endParaRPr>
          </a:p>
          <a:p>
            <a:pPr marL="571500" lvl="0" indent="-571500">
              <a:lnSpc>
                <a:spcPct val="100000"/>
              </a:lnSpc>
              <a:spcBef>
                <a:spcPts val="0"/>
              </a:spcBef>
              <a:buClr>
                <a:schemeClr val="dk2"/>
              </a:buClr>
              <a:buSzPct val="100000"/>
              <a:buFont typeface="Arial"/>
              <a:buChar char="•"/>
            </a:pPr>
            <a:r>
              <a:rPr lang="en-US" dirty="0">
                <a:latin typeface="Twentieth Century"/>
                <a:ea typeface="Twentieth Century"/>
                <a:cs typeface="Twentieth Century"/>
                <a:sym typeface="Twentieth Century"/>
              </a:rPr>
              <a:t>Send information sheet first prior to visit so patient is ready</a:t>
            </a:r>
            <a:endParaRPr lang="en-US" sz="800" dirty="0">
              <a:latin typeface="Arial"/>
              <a:ea typeface="Arial"/>
              <a:cs typeface="Arial"/>
              <a:sym typeface="Arial"/>
            </a:endParaRPr>
          </a:p>
          <a:p>
            <a:pPr marL="571500" lvl="0">
              <a:lnSpc>
                <a:spcPct val="100000"/>
              </a:lnSpc>
              <a:spcBef>
                <a:spcPts val="0"/>
              </a:spcBef>
              <a:buClr>
                <a:srgbClr val="FFFFFF"/>
              </a:buClr>
              <a:buSzPct val="100000"/>
              <a:buNone/>
            </a:pPr>
            <a:endParaRPr lang="en-US" dirty="0">
              <a:latin typeface="Twentieth Century"/>
              <a:ea typeface="Twentieth Century"/>
              <a:cs typeface="Twentieth Century"/>
              <a:sym typeface="Twentieth Century"/>
            </a:endParaRPr>
          </a:p>
          <a:p>
            <a:pPr marL="571500" lvl="0" indent="-571500">
              <a:lnSpc>
                <a:spcPct val="100000"/>
              </a:lnSpc>
              <a:spcBef>
                <a:spcPts val="0"/>
              </a:spcBef>
              <a:buClr>
                <a:schemeClr val="dk2"/>
              </a:buClr>
              <a:buSzPct val="100000"/>
              <a:buFont typeface="Arial"/>
              <a:buChar char="•"/>
            </a:pPr>
            <a:r>
              <a:rPr lang="en-US" dirty="0">
                <a:latin typeface="Twentieth Century"/>
                <a:ea typeface="Twentieth Century"/>
                <a:cs typeface="Twentieth Century"/>
                <a:sym typeface="Twentieth Century"/>
              </a:rPr>
              <a:t>If patient decides on IUD or implant, discuss timing, risks/benefits of travel, bridge method pros and cons</a:t>
            </a:r>
            <a:endParaRPr lang="en-US" sz="800" dirty="0">
              <a:latin typeface="Arial"/>
              <a:ea typeface="Arial"/>
              <a:cs typeface="Arial"/>
              <a:sym typeface="Arial"/>
            </a:endParaRPr>
          </a:p>
          <a:p>
            <a:endParaRPr lang="en-US" dirty="0"/>
          </a:p>
        </p:txBody>
      </p:sp>
      <p:sp>
        <p:nvSpPr>
          <p:cNvPr id="4" name="Slide Number Placeholder 3">
            <a:extLst>
              <a:ext uri="{FF2B5EF4-FFF2-40B4-BE49-F238E27FC236}">
                <a16:creationId xmlns:a16="http://schemas.microsoft.com/office/drawing/2014/main" id="{CC62AD1E-8E49-A546-92BB-F5E7B57C27D8}"/>
              </a:ext>
            </a:extLst>
          </p:cNvPr>
          <p:cNvSpPr>
            <a:spLocks noGrp="1"/>
          </p:cNvSpPr>
          <p:nvPr>
            <p:ph type="sldNum" sz="quarter" idx="4"/>
          </p:nvPr>
        </p:nvSpPr>
        <p:spPr/>
        <p:txBody>
          <a:bodyPr/>
          <a:lstStyle/>
          <a:p>
            <a:fld id="{EA810E7C-020C-FA43-9CFD-DA754FFFF69E}" type="slidenum">
              <a:rPr lang="en-US" smtClean="0"/>
              <a:pPr/>
              <a:t>10</a:t>
            </a:fld>
            <a:endParaRPr lang="en-US" dirty="0"/>
          </a:p>
        </p:txBody>
      </p:sp>
      <p:pic>
        <p:nvPicPr>
          <p:cNvPr id="5" name="Google Shape;115;p6" descr="Screen Shot 2020-04-17 at 3.46.27 PM.png">
            <a:extLst>
              <a:ext uri="{FF2B5EF4-FFF2-40B4-BE49-F238E27FC236}">
                <a16:creationId xmlns:a16="http://schemas.microsoft.com/office/drawing/2014/main" id="{A8D187A8-5AFC-9949-A4C3-378C5EACA000}"/>
              </a:ext>
            </a:extLst>
          </p:cNvPr>
          <p:cNvPicPr preferRelativeResize="0"/>
          <p:nvPr/>
        </p:nvPicPr>
        <p:blipFill rotWithShape="1">
          <a:blip r:embed="rId3">
            <a:alphaModFix/>
          </a:blip>
          <a:srcRect/>
          <a:stretch/>
        </p:blipFill>
        <p:spPr>
          <a:xfrm>
            <a:off x="5343924" y="1025380"/>
            <a:ext cx="3435650" cy="5119388"/>
          </a:xfrm>
          <a:prstGeom prst="rect">
            <a:avLst/>
          </a:prstGeom>
          <a:noFill/>
          <a:ln>
            <a:noFill/>
          </a:ln>
        </p:spPr>
      </p:pic>
    </p:spTree>
    <p:extLst>
      <p:ext uri="{BB962C8B-B14F-4D97-AF65-F5344CB8AC3E}">
        <p14:creationId xmlns:p14="http://schemas.microsoft.com/office/powerpoint/2010/main" val="92244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628650" y="621080"/>
            <a:ext cx="7886700" cy="686836"/>
          </a:xfrm>
        </p:spPr>
        <p:txBody>
          <a:bodyPr/>
          <a:lstStyle/>
          <a:p>
            <a:pPr lvl="0">
              <a:lnSpc>
                <a:spcPct val="100000"/>
              </a:lnSpc>
              <a:spcBef>
                <a:spcPts val="0"/>
              </a:spcBef>
            </a:pPr>
            <a:r>
              <a:rPr lang="en-US" dirty="0">
                <a:solidFill>
                  <a:schemeClr val="dk2"/>
                </a:solidFill>
                <a:latin typeface="Twentieth Century"/>
                <a:ea typeface="Twentieth Century"/>
                <a:cs typeface="Twentieth Century"/>
                <a:sym typeface="Twentieth Century"/>
              </a:rPr>
              <a:t>For medroxyprogesterone users:</a:t>
            </a:r>
            <a:br>
              <a:rPr lang="en-US" dirty="0">
                <a:solidFill>
                  <a:schemeClr val="dk2"/>
                </a:solidFill>
                <a:latin typeface="Twentieth Century"/>
                <a:ea typeface="Twentieth Century"/>
                <a:cs typeface="Twentieth Century"/>
                <a:sym typeface="Twentieth Century"/>
              </a:rPr>
            </a:br>
            <a:r>
              <a:rPr lang="en-US" dirty="0">
                <a:solidFill>
                  <a:schemeClr val="dk2"/>
                </a:solidFill>
                <a:latin typeface="Twentieth Century"/>
                <a:ea typeface="Twentieth Century"/>
                <a:cs typeface="Twentieth Century"/>
                <a:sym typeface="Twentieth Century"/>
              </a:rPr>
              <a:t>Consider SUB-Q DEPO</a:t>
            </a:r>
            <a:br>
              <a:rPr lang="en-US" sz="800" b="0" dirty="0">
                <a:solidFill>
                  <a:srgbClr val="000000"/>
                </a:solidFill>
                <a:latin typeface="Arial"/>
                <a:ea typeface="Arial"/>
                <a:cs typeface="Arial"/>
                <a:sym typeface="Arial"/>
              </a:rPr>
            </a:br>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11</a:t>
            </a:fld>
            <a:endParaRPr lang="en-US" dirty="0"/>
          </a:p>
        </p:txBody>
      </p:sp>
      <p:pic>
        <p:nvPicPr>
          <p:cNvPr id="7" name="Google Shape;123;p7" descr="Screen Shot 2020-04-17 at 3.39.28 PM.png">
            <a:extLst>
              <a:ext uri="{FF2B5EF4-FFF2-40B4-BE49-F238E27FC236}">
                <a16:creationId xmlns:a16="http://schemas.microsoft.com/office/drawing/2014/main" id="{E11E6B63-F3AA-9D44-80DC-DBE0FF387FEF}"/>
              </a:ext>
            </a:extLst>
          </p:cNvPr>
          <p:cNvPicPr preferRelativeResize="0"/>
          <p:nvPr/>
        </p:nvPicPr>
        <p:blipFill rotWithShape="1">
          <a:blip r:embed="rId3">
            <a:alphaModFix/>
          </a:blip>
          <a:srcRect/>
          <a:stretch/>
        </p:blipFill>
        <p:spPr>
          <a:xfrm>
            <a:off x="5103628" y="1222856"/>
            <a:ext cx="3871118" cy="5575208"/>
          </a:xfrm>
          <a:prstGeom prst="rect">
            <a:avLst/>
          </a:prstGeom>
          <a:noFill/>
          <a:ln>
            <a:noFill/>
          </a:ln>
        </p:spPr>
      </p:pic>
      <p:pic>
        <p:nvPicPr>
          <p:cNvPr id="8" name="Google Shape;124;p7" descr="Screen Shot 2020-04-17 at 3.43.58 PM.png">
            <a:extLst>
              <a:ext uri="{FF2B5EF4-FFF2-40B4-BE49-F238E27FC236}">
                <a16:creationId xmlns:a16="http://schemas.microsoft.com/office/drawing/2014/main" id="{34C32E28-ACAA-D443-89D2-130AEEF4CA42}"/>
              </a:ext>
            </a:extLst>
          </p:cNvPr>
          <p:cNvPicPr preferRelativeResize="0"/>
          <p:nvPr/>
        </p:nvPicPr>
        <p:blipFill rotWithShape="1">
          <a:blip r:embed="rId4">
            <a:alphaModFix/>
          </a:blip>
          <a:srcRect/>
          <a:stretch/>
        </p:blipFill>
        <p:spPr>
          <a:xfrm>
            <a:off x="808074" y="1892597"/>
            <a:ext cx="3282626" cy="4752753"/>
          </a:xfrm>
          <a:prstGeom prst="rect">
            <a:avLst/>
          </a:prstGeom>
          <a:noFill/>
          <a:ln>
            <a:noFill/>
          </a:ln>
        </p:spPr>
      </p:pic>
    </p:spTree>
    <p:extLst>
      <p:ext uri="{BB962C8B-B14F-4D97-AF65-F5344CB8AC3E}">
        <p14:creationId xmlns:p14="http://schemas.microsoft.com/office/powerpoint/2010/main" val="132011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3AA-2FE3-0943-9C30-236342C29BB5}"/>
              </a:ext>
            </a:extLst>
          </p:cNvPr>
          <p:cNvSpPr>
            <a:spLocks noGrp="1"/>
          </p:cNvSpPr>
          <p:nvPr>
            <p:ph type="title"/>
          </p:nvPr>
        </p:nvSpPr>
        <p:spPr/>
        <p:txBody>
          <a:bodyPr/>
          <a:lstStyle/>
          <a:p>
            <a:pPr algn="ctr"/>
            <a:r>
              <a:rPr lang="en-US" sz="4000" dirty="0">
                <a:solidFill>
                  <a:schemeClr val="dk2"/>
                </a:solidFill>
                <a:latin typeface="Twentieth Century"/>
                <a:ea typeface="Twentieth Century"/>
                <a:cs typeface="Twentieth Century"/>
                <a:sym typeface="Twentieth Century"/>
              </a:rPr>
              <a:t>CONTRACEPTION</a:t>
            </a:r>
            <a:br>
              <a:rPr lang="en-US" sz="4000" dirty="0">
                <a:solidFill>
                  <a:srgbClr val="000000"/>
                </a:solidFill>
                <a:latin typeface="Arial"/>
                <a:ea typeface="Arial"/>
                <a:cs typeface="Arial"/>
                <a:sym typeface="Arial"/>
              </a:rPr>
            </a:br>
            <a:endParaRPr lang="en-US" sz="4000" dirty="0"/>
          </a:p>
        </p:txBody>
      </p:sp>
      <p:sp>
        <p:nvSpPr>
          <p:cNvPr id="3" name="Content Placeholder 2">
            <a:extLst>
              <a:ext uri="{FF2B5EF4-FFF2-40B4-BE49-F238E27FC236}">
                <a16:creationId xmlns:a16="http://schemas.microsoft.com/office/drawing/2014/main" id="{D9ECAFEC-E03C-7E4B-A343-3887E8C4FB94}"/>
              </a:ext>
            </a:extLst>
          </p:cNvPr>
          <p:cNvSpPr>
            <a:spLocks noGrp="1"/>
          </p:cNvSpPr>
          <p:nvPr>
            <p:ph idx="1"/>
          </p:nvPr>
        </p:nvSpPr>
        <p:spPr>
          <a:xfrm>
            <a:off x="628650" y="1825625"/>
            <a:ext cx="4560038" cy="4277463"/>
          </a:xfrm>
        </p:spPr>
        <p:txBody>
          <a:bodyPr>
            <a:normAutofit fontScale="92500" lnSpcReduction="10000"/>
          </a:bodyPr>
          <a:lstStyle/>
          <a:p>
            <a:pPr marL="0" indent="0">
              <a:buNone/>
            </a:pPr>
            <a:r>
              <a:rPr lang="en-US" dirty="0">
                <a:solidFill>
                  <a:schemeClr val="dk2"/>
                </a:solidFill>
                <a:latin typeface="Twentieth Century"/>
                <a:ea typeface="Twentieth Century"/>
                <a:cs typeface="Twentieth Century"/>
                <a:sym typeface="Twentieth Century"/>
              </a:rPr>
              <a:t>IUDS &amp; IMPLANTS: PLACEMENTS</a:t>
            </a:r>
          </a:p>
          <a:p>
            <a:pPr marL="0" indent="0">
              <a:buClr>
                <a:schemeClr val="accent1"/>
              </a:buClr>
              <a:buNone/>
            </a:pPr>
            <a:endParaRPr lang="en-US" dirty="0"/>
          </a:p>
          <a:p>
            <a:pPr marL="571500" lvl="0" indent="-571500">
              <a:lnSpc>
                <a:spcPct val="100000"/>
              </a:lnSpc>
              <a:spcBef>
                <a:spcPts val="0"/>
              </a:spcBef>
              <a:buClr>
                <a:schemeClr val="accent1"/>
              </a:buClr>
              <a:buSzPct val="100000"/>
              <a:buFont typeface="Arial"/>
              <a:buChar char="•"/>
            </a:pPr>
            <a:r>
              <a:rPr lang="en-US" dirty="0">
                <a:latin typeface="Twentieth Century"/>
                <a:ea typeface="Twentieth Century"/>
                <a:cs typeface="Twentieth Century"/>
                <a:sym typeface="Twentieth Century"/>
              </a:rPr>
              <a:t>Counsel on risks/benefits prior to office visit, via telehealth</a:t>
            </a:r>
            <a:endParaRPr lang="en-US" sz="800" dirty="0">
              <a:latin typeface="Arial"/>
              <a:ea typeface="Arial"/>
              <a:cs typeface="Arial"/>
              <a:sym typeface="Arial"/>
            </a:endParaRPr>
          </a:p>
          <a:p>
            <a:pPr marL="571500" lvl="0">
              <a:lnSpc>
                <a:spcPct val="100000"/>
              </a:lnSpc>
              <a:spcBef>
                <a:spcPts val="0"/>
              </a:spcBef>
              <a:buClr>
                <a:schemeClr val="accent1"/>
              </a:buClr>
              <a:buSzPct val="100000"/>
              <a:buNone/>
            </a:pPr>
            <a:endParaRPr lang="en-US" dirty="0">
              <a:latin typeface="Twentieth Century"/>
              <a:ea typeface="Twentieth Century"/>
              <a:cs typeface="Twentieth Century"/>
              <a:sym typeface="Twentieth Century"/>
            </a:endParaRPr>
          </a:p>
          <a:p>
            <a:pPr marL="571500" lvl="0" indent="-571500">
              <a:lnSpc>
                <a:spcPct val="100000"/>
              </a:lnSpc>
              <a:spcBef>
                <a:spcPts val="0"/>
              </a:spcBef>
              <a:buClr>
                <a:schemeClr val="accent1"/>
              </a:buClr>
              <a:buSzPct val="100000"/>
              <a:buFont typeface="Arial"/>
              <a:buChar char="•"/>
            </a:pPr>
            <a:r>
              <a:rPr lang="en-US" dirty="0">
                <a:latin typeface="Twentieth Century"/>
                <a:ea typeface="Twentieth Century"/>
                <a:cs typeface="Twentieth Century"/>
                <a:sym typeface="Twentieth Century"/>
              </a:rPr>
              <a:t>IUD/Implant Placement: Proceed with in-person visit if patient does not want a bridge method for now</a:t>
            </a:r>
            <a:endParaRPr lang="en-US" sz="800" dirty="0">
              <a:latin typeface="Arial"/>
              <a:ea typeface="Arial"/>
              <a:cs typeface="Arial"/>
              <a:sym typeface="Arial"/>
            </a:endParaRPr>
          </a:p>
          <a:p>
            <a:pPr marL="0" indent="0">
              <a:buNone/>
            </a:pPr>
            <a:endParaRPr lang="en-US" dirty="0"/>
          </a:p>
        </p:txBody>
      </p:sp>
      <p:sp>
        <p:nvSpPr>
          <p:cNvPr id="4" name="Slide Number Placeholder 3">
            <a:extLst>
              <a:ext uri="{FF2B5EF4-FFF2-40B4-BE49-F238E27FC236}">
                <a16:creationId xmlns:a16="http://schemas.microsoft.com/office/drawing/2014/main" id="{4B36F463-D69D-DB4F-AED1-F45A8470F312}"/>
              </a:ext>
            </a:extLst>
          </p:cNvPr>
          <p:cNvSpPr>
            <a:spLocks noGrp="1"/>
          </p:cNvSpPr>
          <p:nvPr>
            <p:ph type="sldNum" sz="quarter" idx="4"/>
          </p:nvPr>
        </p:nvSpPr>
        <p:spPr/>
        <p:txBody>
          <a:bodyPr/>
          <a:lstStyle/>
          <a:p>
            <a:fld id="{EA810E7C-020C-FA43-9CFD-DA754FFFF69E}" type="slidenum">
              <a:rPr lang="en-US" smtClean="0"/>
              <a:pPr/>
              <a:t>12</a:t>
            </a:fld>
            <a:endParaRPr lang="en-US" dirty="0"/>
          </a:p>
        </p:txBody>
      </p:sp>
      <p:pic>
        <p:nvPicPr>
          <p:cNvPr id="5" name="Google Shape;136;p8" descr="implant.jpg">
            <a:extLst>
              <a:ext uri="{FF2B5EF4-FFF2-40B4-BE49-F238E27FC236}">
                <a16:creationId xmlns:a16="http://schemas.microsoft.com/office/drawing/2014/main" id="{B9C5F83E-2D7D-1743-8D3C-04E4BDAA4C4E}"/>
              </a:ext>
            </a:extLst>
          </p:cNvPr>
          <p:cNvPicPr preferRelativeResize="0"/>
          <p:nvPr/>
        </p:nvPicPr>
        <p:blipFill rotWithShape="1">
          <a:blip r:embed="rId3">
            <a:alphaModFix/>
          </a:blip>
          <a:srcRect/>
          <a:stretch/>
        </p:blipFill>
        <p:spPr>
          <a:xfrm>
            <a:off x="5699051" y="2360428"/>
            <a:ext cx="2222061" cy="1648783"/>
          </a:xfrm>
          <a:prstGeom prst="rect">
            <a:avLst/>
          </a:prstGeom>
          <a:noFill/>
          <a:ln>
            <a:noFill/>
          </a:ln>
        </p:spPr>
      </p:pic>
      <p:pic>
        <p:nvPicPr>
          <p:cNvPr id="6" name="Google Shape;137;p8" descr="iud-progestin.jpg">
            <a:extLst>
              <a:ext uri="{FF2B5EF4-FFF2-40B4-BE49-F238E27FC236}">
                <a16:creationId xmlns:a16="http://schemas.microsoft.com/office/drawing/2014/main" id="{5B40F9C4-B278-3F42-BE36-0DE9160D6172}"/>
              </a:ext>
            </a:extLst>
          </p:cNvPr>
          <p:cNvPicPr preferRelativeResize="0"/>
          <p:nvPr/>
        </p:nvPicPr>
        <p:blipFill rotWithShape="1">
          <a:blip r:embed="rId4">
            <a:alphaModFix/>
          </a:blip>
          <a:srcRect/>
          <a:stretch/>
        </p:blipFill>
        <p:spPr>
          <a:xfrm>
            <a:off x="5984619" y="4161231"/>
            <a:ext cx="2222062" cy="2593667"/>
          </a:xfrm>
          <a:prstGeom prst="rect">
            <a:avLst/>
          </a:prstGeom>
          <a:noFill/>
          <a:ln>
            <a:noFill/>
          </a:ln>
        </p:spPr>
      </p:pic>
    </p:spTree>
    <p:extLst>
      <p:ext uri="{BB962C8B-B14F-4D97-AF65-F5344CB8AC3E}">
        <p14:creationId xmlns:p14="http://schemas.microsoft.com/office/powerpoint/2010/main" val="276766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E3DD-9516-4041-9880-E225AB9CD19B}"/>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CONTRACEPTION</a:t>
            </a:r>
            <a:br>
              <a:rPr lang="en-US" dirty="0">
                <a:solidFill>
                  <a:srgbClr val="000000"/>
                </a:solidFill>
                <a:latin typeface="Arial"/>
                <a:ea typeface="Arial"/>
                <a:cs typeface="Arial"/>
                <a:sym typeface="Arial"/>
              </a:rPr>
            </a:br>
            <a:endParaRPr lang="en-US" dirty="0"/>
          </a:p>
        </p:txBody>
      </p:sp>
      <p:sp>
        <p:nvSpPr>
          <p:cNvPr id="3" name="Content Placeholder 2">
            <a:extLst>
              <a:ext uri="{FF2B5EF4-FFF2-40B4-BE49-F238E27FC236}">
                <a16:creationId xmlns:a16="http://schemas.microsoft.com/office/drawing/2014/main" id="{4545348B-8EC8-B74B-8275-442683E9C08C}"/>
              </a:ext>
            </a:extLst>
          </p:cNvPr>
          <p:cNvSpPr>
            <a:spLocks noGrp="1"/>
          </p:cNvSpPr>
          <p:nvPr>
            <p:ph idx="1"/>
          </p:nvPr>
        </p:nvSpPr>
        <p:spPr/>
        <p:txBody>
          <a:bodyPr/>
          <a:lstStyle/>
          <a:p>
            <a:pPr marL="0" indent="0">
              <a:buNone/>
            </a:pPr>
            <a:r>
              <a:rPr lang="en-US" dirty="0">
                <a:solidFill>
                  <a:schemeClr val="dk2"/>
                </a:solidFill>
                <a:latin typeface="Twentieth Century"/>
                <a:ea typeface="Twentieth Century"/>
                <a:cs typeface="Twentieth Century"/>
                <a:sym typeface="Twentieth Century"/>
              </a:rPr>
              <a:t>IUDS &amp; IMPLANTS: REMOVALS</a:t>
            </a:r>
          </a:p>
          <a:p>
            <a:endParaRPr lang="en-US" dirty="0">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Paragard is good for 12 years, Nexplanon for 5, Mirena for 7, </a:t>
            </a:r>
            <a:r>
              <a:rPr lang="en-US" dirty="0" err="1">
                <a:latin typeface="Twentieth Century"/>
                <a:ea typeface="Twentieth Century"/>
                <a:cs typeface="Twentieth Century"/>
                <a:sym typeface="Twentieth Century"/>
              </a:rPr>
              <a:t>Liletta</a:t>
            </a:r>
            <a:r>
              <a:rPr lang="en-US" dirty="0">
                <a:latin typeface="Twentieth Century"/>
                <a:ea typeface="Twentieth Century"/>
                <a:cs typeface="Twentieth Century"/>
                <a:sym typeface="Twentieth Century"/>
              </a:rPr>
              <a:t> for 8, and Skyla for 3</a:t>
            </a:r>
            <a:endParaRPr lang="en-US" sz="800" dirty="0">
              <a:latin typeface="Arial"/>
              <a:ea typeface="Arial"/>
              <a:cs typeface="Arial"/>
              <a:sym typeface="Arial"/>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For IUD removals: offer to teach patient IUD self-removal via telemedicine</a:t>
            </a:r>
            <a:endParaRPr lang="en-US" sz="800" dirty="0">
              <a:latin typeface="Arial"/>
              <a:ea typeface="Arial"/>
              <a:cs typeface="Arial"/>
              <a:sym typeface="Arial"/>
            </a:endParaRP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9C4CB50F-084B-9F4B-A3A3-54A291074203}"/>
              </a:ext>
            </a:extLst>
          </p:cNvPr>
          <p:cNvSpPr>
            <a:spLocks noGrp="1"/>
          </p:cNvSpPr>
          <p:nvPr>
            <p:ph type="sldNum" sz="quarter" idx="4"/>
          </p:nvPr>
        </p:nvSpPr>
        <p:spPr/>
        <p:txBody>
          <a:bodyPr/>
          <a:lstStyle/>
          <a:p>
            <a:fld id="{EA810E7C-020C-FA43-9CFD-DA754FFFF69E}" type="slidenum">
              <a:rPr lang="en-US" smtClean="0"/>
              <a:pPr/>
              <a:t>13</a:t>
            </a:fld>
            <a:endParaRPr lang="en-US" dirty="0"/>
          </a:p>
        </p:txBody>
      </p:sp>
    </p:spTree>
    <p:extLst>
      <p:ext uri="{BB962C8B-B14F-4D97-AF65-F5344CB8AC3E}">
        <p14:creationId xmlns:p14="http://schemas.microsoft.com/office/powerpoint/2010/main" val="150590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86FF-60C7-0A49-8F78-B550540B1346}"/>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CONTRACEPTION</a:t>
            </a:r>
            <a:br>
              <a:rPr lang="en-US" dirty="0">
                <a:solidFill>
                  <a:srgbClr val="000000"/>
                </a:solidFill>
                <a:latin typeface="Arial"/>
                <a:ea typeface="Arial"/>
                <a:cs typeface="Arial"/>
                <a:sym typeface="Arial"/>
              </a:rPr>
            </a:br>
            <a:endParaRPr lang="en-US" dirty="0"/>
          </a:p>
        </p:txBody>
      </p:sp>
      <p:sp>
        <p:nvSpPr>
          <p:cNvPr id="3" name="Content Placeholder 2">
            <a:extLst>
              <a:ext uri="{FF2B5EF4-FFF2-40B4-BE49-F238E27FC236}">
                <a16:creationId xmlns:a16="http://schemas.microsoft.com/office/drawing/2014/main" id="{41E24C91-1941-894F-A836-1C080C3C10B1}"/>
              </a:ext>
            </a:extLst>
          </p:cNvPr>
          <p:cNvSpPr>
            <a:spLocks noGrp="1"/>
          </p:cNvSpPr>
          <p:nvPr>
            <p:ph idx="1"/>
          </p:nvPr>
        </p:nvSpPr>
        <p:spPr>
          <a:xfrm>
            <a:off x="382772" y="1825625"/>
            <a:ext cx="8132578" cy="1108961"/>
          </a:xfrm>
        </p:spPr>
        <p:txBody>
          <a:bodyPr/>
          <a:lstStyle/>
          <a:p>
            <a:pPr marL="0" indent="0" algn="ctr">
              <a:buNone/>
            </a:pPr>
            <a:r>
              <a:rPr lang="en-US" sz="2400" dirty="0">
                <a:solidFill>
                  <a:schemeClr val="dk2"/>
                </a:solidFill>
                <a:latin typeface="Twentieth Century"/>
                <a:ea typeface="Twentieth Century"/>
                <a:cs typeface="Twentieth Century"/>
                <a:sym typeface="Twentieth Century"/>
              </a:rPr>
              <a:t>IUD SELF-REMOVAL: Position and string length are important</a:t>
            </a:r>
          </a:p>
          <a:p>
            <a:endParaRPr lang="en-US" dirty="0"/>
          </a:p>
        </p:txBody>
      </p:sp>
      <p:sp>
        <p:nvSpPr>
          <p:cNvPr id="4" name="Slide Number Placeholder 3">
            <a:extLst>
              <a:ext uri="{FF2B5EF4-FFF2-40B4-BE49-F238E27FC236}">
                <a16:creationId xmlns:a16="http://schemas.microsoft.com/office/drawing/2014/main" id="{7A9098C6-9F9B-3F4B-BE37-4C054BA4B791}"/>
              </a:ext>
            </a:extLst>
          </p:cNvPr>
          <p:cNvSpPr>
            <a:spLocks noGrp="1"/>
          </p:cNvSpPr>
          <p:nvPr>
            <p:ph type="sldNum" sz="quarter" idx="4"/>
          </p:nvPr>
        </p:nvSpPr>
        <p:spPr/>
        <p:txBody>
          <a:bodyPr/>
          <a:lstStyle/>
          <a:p>
            <a:fld id="{EA810E7C-020C-FA43-9CFD-DA754FFFF69E}" type="slidenum">
              <a:rPr lang="en-US" smtClean="0"/>
              <a:pPr/>
              <a:t>14</a:t>
            </a:fld>
            <a:endParaRPr lang="en-US" dirty="0"/>
          </a:p>
        </p:txBody>
      </p:sp>
      <p:pic>
        <p:nvPicPr>
          <p:cNvPr id="5" name="Google Shape;197;p10">
            <a:extLst>
              <a:ext uri="{FF2B5EF4-FFF2-40B4-BE49-F238E27FC236}">
                <a16:creationId xmlns:a16="http://schemas.microsoft.com/office/drawing/2014/main" id="{4B090F61-3C64-DC4F-9A40-13BF70E4791A}"/>
              </a:ext>
            </a:extLst>
          </p:cNvPr>
          <p:cNvPicPr preferRelativeResize="0"/>
          <p:nvPr/>
        </p:nvPicPr>
        <p:blipFill rotWithShape="1">
          <a:blip r:embed="rId3">
            <a:alphaModFix/>
          </a:blip>
          <a:srcRect/>
          <a:stretch/>
        </p:blipFill>
        <p:spPr>
          <a:xfrm>
            <a:off x="1777474" y="2538454"/>
            <a:ext cx="5589051" cy="4205246"/>
          </a:xfrm>
          <a:prstGeom prst="rect">
            <a:avLst/>
          </a:prstGeom>
          <a:noFill/>
          <a:ln>
            <a:noFill/>
          </a:ln>
        </p:spPr>
      </p:pic>
    </p:spTree>
    <p:extLst>
      <p:ext uri="{BB962C8B-B14F-4D97-AF65-F5344CB8AC3E}">
        <p14:creationId xmlns:p14="http://schemas.microsoft.com/office/powerpoint/2010/main" val="678223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5583-0D34-0446-92FF-E8CB153E897D}"/>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CONTRACEPTION</a:t>
            </a:r>
            <a:br>
              <a:rPr lang="en-US" dirty="0">
                <a:solidFill>
                  <a:srgbClr val="000000"/>
                </a:solidFill>
                <a:latin typeface="Arial"/>
                <a:ea typeface="Arial"/>
                <a:cs typeface="Arial"/>
                <a:sym typeface="Arial"/>
              </a:rPr>
            </a:br>
            <a:endParaRPr lang="en-US" dirty="0"/>
          </a:p>
        </p:txBody>
      </p:sp>
      <p:sp>
        <p:nvSpPr>
          <p:cNvPr id="3" name="Content Placeholder 2">
            <a:extLst>
              <a:ext uri="{FF2B5EF4-FFF2-40B4-BE49-F238E27FC236}">
                <a16:creationId xmlns:a16="http://schemas.microsoft.com/office/drawing/2014/main" id="{B4296946-1250-6249-8445-892B7FA85654}"/>
              </a:ext>
            </a:extLst>
          </p:cNvPr>
          <p:cNvSpPr>
            <a:spLocks noGrp="1"/>
          </p:cNvSpPr>
          <p:nvPr>
            <p:ph idx="1"/>
          </p:nvPr>
        </p:nvSpPr>
        <p:spPr>
          <a:xfrm>
            <a:off x="628650" y="1825625"/>
            <a:ext cx="7886700" cy="2597519"/>
          </a:xfrm>
        </p:spPr>
        <p:txBody>
          <a:bodyPr>
            <a:normAutofit/>
          </a:bodyPr>
          <a:lstStyle/>
          <a:p>
            <a:pPr marL="0" indent="0">
              <a:buNone/>
            </a:pPr>
            <a:r>
              <a:rPr lang="en-US" dirty="0">
                <a:solidFill>
                  <a:schemeClr val="dk2"/>
                </a:solidFill>
                <a:latin typeface="Twentieth Century"/>
                <a:ea typeface="Twentieth Century"/>
                <a:cs typeface="Twentieth Century"/>
                <a:sym typeface="Twentieth Century"/>
              </a:rPr>
              <a:t>Emergency Contraception</a:t>
            </a:r>
          </a:p>
          <a:p>
            <a:pPr marL="0" lvl="0" indent="0">
              <a:lnSpc>
                <a:spcPct val="100000"/>
              </a:lnSpc>
              <a:spcBef>
                <a:spcPts val="0"/>
              </a:spcBef>
              <a:buClr>
                <a:schemeClr val="dk1"/>
              </a:buClr>
              <a:buSzPts val="5400"/>
              <a:buNone/>
            </a:pPr>
            <a:endParaRPr lang="en-US" sz="2000" dirty="0">
              <a:solidFill>
                <a:schemeClr val="dk1"/>
              </a:solidFill>
              <a:latin typeface="Twentieth Century"/>
              <a:ea typeface="Twentieth Century"/>
              <a:cs typeface="Twentieth Century"/>
              <a:sym typeface="Twentieth Century"/>
            </a:endParaRPr>
          </a:p>
          <a:p>
            <a:pPr>
              <a:lnSpc>
                <a:spcPct val="100000"/>
              </a:lnSpc>
              <a:spcBef>
                <a:spcPts val="0"/>
              </a:spcBef>
              <a:buClr>
                <a:schemeClr val="dk1"/>
              </a:buClr>
              <a:buSzPct val="100000"/>
            </a:pPr>
            <a:r>
              <a:rPr lang="en-US" sz="2000" dirty="0">
                <a:latin typeface="Twentieth Century"/>
                <a:ea typeface="Twentieth Century"/>
                <a:cs typeface="Twentieth Century"/>
                <a:sym typeface="Twentieth Century"/>
              </a:rPr>
              <a:t>Factors that will affect the efficacy of the emergency contraception (EC) pill:</a:t>
            </a:r>
          </a:p>
          <a:p>
            <a:pPr lvl="1">
              <a:lnSpc>
                <a:spcPct val="100000"/>
              </a:lnSpc>
              <a:spcBef>
                <a:spcPts val="0"/>
              </a:spcBef>
              <a:buClr>
                <a:schemeClr val="dk1"/>
              </a:buClr>
              <a:buSzPct val="100000"/>
            </a:pPr>
            <a:r>
              <a:rPr lang="en-US" sz="1600" dirty="0">
                <a:latin typeface="Twentieth Century"/>
                <a:ea typeface="Twentieth Century"/>
                <a:cs typeface="Twentieth Century"/>
                <a:sym typeface="Twentieth Century"/>
              </a:rPr>
              <a:t>LMP</a:t>
            </a:r>
          </a:p>
          <a:p>
            <a:pPr lvl="1">
              <a:lnSpc>
                <a:spcPct val="100000"/>
              </a:lnSpc>
              <a:spcBef>
                <a:spcPts val="0"/>
              </a:spcBef>
              <a:buClr>
                <a:schemeClr val="dk1"/>
              </a:buClr>
              <a:buSzPct val="100000"/>
            </a:pPr>
            <a:r>
              <a:rPr lang="en-US" sz="1600" dirty="0">
                <a:latin typeface="Twentieth Century"/>
                <a:ea typeface="Twentieth Century"/>
                <a:cs typeface="Twentieth Century"/>
                <a:sym typeface="Twentieth Century"/>
              </a:rPr>
              <a:t>Timing of last unprotected sex</a:t>
            </a:r>
          </a:p>
          <a:p>
            <a:pPr lvl="1">
              <a:lnSpc>
                <a:spcPct val="100000"/>
              </a:lnSpc>
              <a:spcBef>
                <a:spcPts val="0"/>
              </a:spcBef>
              <a:buClr>
                <a:schemeClr val="dk1"/>
              </a:buClr>
              <a:buSzPct val="100000"/>
            </a:pPr>
            <a:r>
              <a:rPr lang="en-US" sz="1600" dirty="0">
                <a:latin typeface="Twentieth Century"/>
                <a:ea typeface="Twentieth Century"/>
                <a:cs typeface="Twentieth Century"/>
                <a:sym typeface="Twentieth Century"/>
              </a:rPr>
              <a:t>BMI</a:t>
            </a: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13E5A6F4-B728-B449-8BAC-2B31A3EEDBC5}"/>
              </a:ext>
            </a:extLst>
          </p:cNvPr>
          <p:cNvSpPr>
            <a:spLocks noGrp="1"/>
          </p:cNvSpPr>
          <p:nvPr>
            <p:ph type="sldNum" sz="quarter" idx="4"/>
          </p:nvPr>
        </p:nvSpPr>
        <p:spPr/>
        <p:txBody>
          <a:bodyPr/>
          <a:lstStyle/>
          <a:p>
            <a:fld id="{EA810E7C-020C-FA43-9CFD-DA754FFFF69E}" type="slidenum">
              <a:rPr lang="en-US" smtClean="0"/>
              <a:pPr/>
              <a:t>15</a:t>
            </a:fld>
            <a:endParaRPr lang="en-US" dirty="0"/>
          </a:p>
        </p:txBody>
      </p:sp>
      <p:pic>
        <p:nvPicPr>
          <p:cNvPr id="5" name="Google Shape;160;g1174060dbec_0_17" descr="http://gdb.voanews.com/1FA92796-3269-4892-B51E-2283196FD727_mw1024_n_s.jpg">
            <a:extLst>
              <a:ext uri="{FF2B5EF4-FFF2-40B4-BE49-F238E27FC236}">
                <a16:creationId xmlns:a16="http://schemas.microsoft.com/office/drawing/2014/main" id="{04A54441-2663-DF46-A6EF-F3B7F5FF230F}"/>
              </a:ext>
            </a:extLst>
          </p:cNvPr>
          <p:cNvPicPr preferRelativeResize="0"/>
          <p:nvPr/>
        </p:nvPicPr>
        <p:blipFill rotWithShape="1">
          <a:blip r:embed="rId3">
            <a:alphaModFix/>
          </a:blip>
          <a:srcRect/>
          <a:stretch/>
        </p:blipFill>
        <p:spPr>
          <a:xfrm>
            <a:off x="446567" y="4529973"/>
            <a:ext cx="1446110" cy="13241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 name="Google Shape;161;g1174060dbec_0_17" descr="http://optionsforwomenphc.com/wp-content/uploads/2012/07/ella.jpg">
            <a:extLst>
              <a:ext uri="{FF2B5EF4-FFF2-40B4-BE49-F238E27FC236}">
                <a16:creationId xmlns:a16="http://schemas.microsoft.com/office/drawing/2014/main" id="{C8F9FE7E-B614-0449-B5CA-14C45801AAD4}"/>
              </a:ext>
            </a:extLst>
          </p:cNvPr>
          <p:cNvPicPr preferRelativeResize="0"/>
          <p:nvPr/>
        </p:nvPicPr>
        <p:blipFill rotWithShape="1">
          <a:blip r:embed="rId4">
            <a:alphaModFix/>
          </a:blip>
          <a:srcRect/>
          <a:stretch/>
        </p:blipFill>
        <p:spPr>
          <a:xfrm>
            <a:off x="2184124" y="4423144"/>
            <a:ext cx="2030549" cy="15948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62;g1174060dbec_0_17" descr="mirena.jpg">
            <a:extLst>
              <a:ext uri="{FF2B5EF4-FFF2-40B4-BE49-F238E27FC236}">
                <a16:creationId xmlns:a16="http://schemas.microsoft.com/office/drawing/2014/main" id="{97465D99-A5CC-5D4A-B919-C6399F0CEF80}"/>
              </a:ext>
            </a:extLst>
          </p:cNvPr>
          <p:cNvPicPr preferRelativeResize="0"/>
          <p:nvPr/>
        </p:nvPicPr>
        <p:blipFill rotWithShape="1">
          <a:blip r:embed="rId5">
            <a:alphaModFix/>
          </a:blip>
          <a:srcRect/>
          <a:stretch/>
        </p:blipFill>
        <p:spPr>
          <a:xfrm>
            <a:off x="4608442" y="4085840"/>
            <a:ext cx="1775495" cy="2212439"/>
          </a:xfrm>
          <a:prstGeom prst="rect">
            <a:avLst/>
          </a:prstGeom>
          <a:noFill/>
          <a:ln>
            <a:noFill/>
          </a:ln>
        </p:spPr>
      </p:pic>
      <p:pic>
        <p:nvPicPr>
          <p:cNvPr id="8" name="Google Shape;163;g1174060dbec_0_17" descr="iud.jpg">
            <a:extLst>
              <a:ext uri="{FF2B5EF4-FFF2-40B4-BE49-F238E27FC236}">
                <a16:creationId xmlns:a16="http://schemas.microsoft.com/office/drawing/2014/main" id="{643AAAEF-DD40-A047-BE00-EBB3DF1D0B77}"/>
              </a:ext>
            </a:extLst>
          </p:cNvPr>
          <p:cNvPicPr preferRelativeResize="0"/>
          <p:nvPr/>
        </p:nvPicPr>
        <p:blipFill rotWithShape="1">
          <a:blip r:embed="rId6">
            <a:alphaModFix/>
          </a:blip>
          <a:srcRect/>
          <a:stretch/>
        </p:blipFill>
        <p:spPr>
          <a:xfrm>
            <a:off x="6675384" y="4085840"/>
            <a:ext cx="2131413" cy="22879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82899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3339-71EC-0B4D-9A1A-E777EAC71CD0}"/>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CONTRACEPTION</a:t>
            </a:r>
            <a:endParaRPr lang="en-US" dirty="0"/>
          </a:p>
        </p:txBody>
      </p:sp>
      <p:sp>
        <p:nvSpPr>
          <p:cNvPr id="3" name="Content Placeholder 2">
            <a:extLst>
              <a:ext uri="{FF2B5EF4-FFF2-40B4-BE49-F238E27FC236}">
                <a16:creationId xmlns:a16="http://schemas.microsoft.com/office/drawing/2014/main" id="{7D38ECAB-C25E-C942-97F1-F47BCB549B40}"/>
              </a:ext>
            </a:extLst>
          </p:cNvPr>
          <p:cNvSpPr>
            <a:spLocks noGrp="1"/>
          </p:cNvSpPr>
          <p:nvPr>
            <p:ph idx="1"/>
          </p:nvPr>
        </p:nvSpPr>
        <p:spPr/>
        <p:txBody>
          <a:bodyPr/>
          <a:lstStyle/>
          <a:p>
            <a:pPr marL="0" indent="0">
              <a:buNone/>
            </a:pPr>
            <a:r>
              <a:rPr lang="en-US" dirty="0">
                <a:solidFill>
                  <a:schemeClr val="dk2"/>
                </a:solidFill>
                <a:latin typeface="Twentieth Century"/>
                <a:ea typeface="Twentieth Century"/>
                <a:cs typeface="Twentieth Century"/>
                <a:sym typeface="Twentieth Century"/>
              </a:rPr>
              <a:t>Starting hormonal contraception after Ella</a:t>
            </a:r>
          </a:p>
          <a:p>
            <a:pPr marL="0" indent="0">
              <a:buNone/>
            </a:pPr>
            <a:endParaRPr lang="en-US" dirty="0">
              <a:solidFill>
                <a:schemeClr val="dk2"/>
              </a:solidFill>
              <a:latin typeface="Twentieth Century"/>
              <a:ea typeface="Twentieth Century"/>
              <a:cs typeface="Twentieth Century"/>
              <a:sym typeface="Twentieth Century"/>
            </a:endParaRPr>
          </a:p>
          <a:p>
            <a:pPr marL="0" indent="0">
              <a:buNone/>
            </a:pPr>
            <a:endParaRPr lang="en-US" dirty="0">
              <a:solidFill>
                <a:schemeClr val="dk2"/>
              </a:solidFill>
              <a:latin typeface="Twentieth Century"/>
              <a:ea typeface="Twentieth Century"/>
              <a:cs typeface="Twentieth Century"/>
              <a:sym typeface="Twentieth Century"/>
            </a:endParaRPr>
          </a:p>
          <a:p>
            <a:pPr marL="0" indent="0">
              <a:buNone/>
            </a:pPr>
            <a:endParaRPr lang="en-US" dirty="0">
              <a:solidFill>
                <a:schemeClr val="dk2"/>
              </a:solidFill>
              <a:latin typeface="Twentieth Century"/>
              <a:ea typeface="Twentieth Century"/>
              <a:cs typeface="Twentieth Century"/>
              <a:sym typeface="Twentieth Century"/>
            </a:endParaRPr>
          </a:p>
          <a:p>
            <a:pPr marL="457200" lvl="0" indent="-457200">
              <a:lnSpc>
                <a:spcPct val="100000"/>
              </a:lnSpc>
              <a:spcBef>
                <a:spcPts val="0"/>
              </a:spcBef>
              <a:buClr>
                <a:schemeClr val="dk1"/>
              </a:buClr>
              <a:buSzPts val="5400"/>
              <a:buFont typeface="Twentieth Century"/>
              <a:buChar char="•"/>
            </a:pPr>
            <a:endParaRPr lang="en-US" dirty="0">
              <a:solidFill>
                <a:schemeClr val="dk1"/>
              </a:solidFill>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Ella is a progesterone receptor modulator</a:t>
            </a: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A hormonal contraceptive method will theoretically compete with Ella and may render it useless</a:t>
            </a: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DFC343C1-0B52-F348-A58A-A94E80241A01}"/>
              </a:ext>
            </a:extLst>
          </p:cNvPr>
          <p:cNvSpPr>
            <a:spLocks noGrp="1"/>
          </p:cNvSpPr>
          <p:nvPr>
            <p:ph type="sldNum" sz="quarter" idx="4"/>
          </p:nvPr>
        </p:nvSpPr>
        <p:spPr/>
        <p:txBody>
          <a:bodyPr/>
          <a:lstStyle/>
          <a:p>
            <a:fld id="{EA810E7C-020C-FA43-9CFD-DA754FFFF69E}" type="slidenum">
              <a:rPr lang="en-US" smtClean="0"/>
              <a:pPr/>
              <a:t>16</a:t>
            </a:fld>
            <a:endParaRPr lang="en-US" dirty="0"/>
          </a:p>
        </p:txBody>
      </p:sp>
      <p:pic>
        <p:nvPicPr>
          <p:cNvPr id="5" name="Google Shape;175;g1174060dbec_0_31" descr="http://optionsforwomenphc.com/wp-content/uploads/2012/07/ella.jpg">
            <a:extLst>
              <a:ext uri="{FF2B5EF4-FFF2-40B4-BE49-F238E27FC236}">
                <a16:creationId xmlns:a16="http://schemas.microsoft.com/office/drawing/2014/main" id="{81D66C06-3B1B-4449-A361-89647F4EF710}"/>
              </a:ext>
            </a:extLst>
          </p:cNvPr>
          <p:cNvPicPr preferRelativeResize="0"/>
          <p:nvPr/>
        </p:nvPicPr>
        <p:blipFill rotWithShape="1">
          <a:blip r:embed="rId3">
            <a:alphaModFix/>
          </a:blip>
          <a:srcRect/>
          <a:stretch/>
        </p:blipFill>
        <p:spPr>
          <a:xfrm>
            <a:off x="3147238" y="2399380"/>
            <a:ext cx="1905176" cy="14813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788205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9608-164C-3741-B288-852C2DB787F9}"/>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CONTRACEPTION</a:t>
            </a:r>
            <a:endParaRPr lang="en-US" dirty="0"/>
          </a:p>
        </p:txBody>
      </p:sp>
      <p:sp>
        <p:nvSpPr>
          <p:cNvPr id="3" name="Content Placeholder 2">
            <a:extLst>
              <a:ext uri="{FF2B5EF4-FFF2-40B4-BE49-F238E27FC236}">
                <a16:creationId xmlns:a16="http://schemas.microsoft.com/office/drawing/2014/main" id="{9C31678F-25AC-084D-AE33-765E214ACC57}"/>
              </a:ext>
            </a:extLst>
          </p:cNvPr>
          <p:cNvSpPr>
            <a:spLocks noGrp="1"/>
          </p:cNvSpPr>
          <p:nvPr>
            <p:ph idx="1"/>
          </p:nvPr>
        </p:nvSpPr>
        <p:spPr/>
        <p:txBody>
          <a:bodyPr>
            <a:normAutofit/>
          </a:bodyPr>
          <a:lstStyle/>
          <a:p>
            <a:pPr marL="0" indent="0">
              <a:buNone/>
            </a:pPr>
            <a:r>
              <a:rPr lang="en-US" dirty="0">
                <a:solidFill>
                  <a:schemeClr val="dk1"/>
                </a:solidFill>
                <a:latin typeface="Twentieth Century"/>
                <a:ea typeface="Twentieth Century"/>
                <a:cs typeface="Twentieth Century"/>
                <a:sym typeface="Twentieth Century"/>
              </a:rPr>
              <a:t>Options for transgender patients:</a:t>
            </a:r>
          </a:p>
          <a:p>
            <a:pPr>
              <a:buClr>
                <a:schemeClr val="accent1"/>
              </a:buClr>
            </a:pPr>
            <a:endParaRPr lang="en-US" dirty="0">
              <a:latin typeface="Twentieth Century"/>
              <a:ea typeface="Twentieth Century"/>
              <a:cs typeface="Twentieth Century"/>
              <a:sym typeface="Twentieth Century"/>
            </a:endParaRPr>
          </a:p>
          <a:p>
            <a:pPr lvl="0">
              <a:lnSpc>
                <a:spcPct val="100000"/>
              </a:lnSpc>
              <a:spcBef>
                <a:spcPts val="0"/>
              </a:spcBef>
              <a:buClr>
                <a:schemeClr val="accent1"/>
              </a:buClr>
              <a:buSzPct val="100000"/>
            </a:pPr>
            <a:r>
              <a:rPr lang="en-US" sz="3200" dirty="0">
                <a:latin typeface="Twentieth Century"/>
                <a:ea typeface="Twentieth Century"/>
                <a:cs typeface="Twentieth Century"/>
                <a:sym typeface="Twentieth Century"/>
              </a:rPr>
              <a:t>Items to consider: </a:t>
            </a:r>
          </a:p>
          <a:p>
            <a:pPr marL="800100" lvl="1" indent="-457200">
              <a:lnSpc>
                <a:spcPct val="100000"/>
              </a:lnSpc>
              <a:spcBef>
                <a:spcPts val="0"/>
              </a:spcBef>
              <a:buClr>
                <a:schemeClr val="accent1"/>
              </a:buClr>
              <a:buSzPct val="100000"/>
            </a:pPr>
            <a:r>
              <a:rPr lang="en-US" sz="3200" dirty="0">
                <a:latin typeface="Twentieth Century"/>
                <a:ea typeface="Twentieth Century"/>
                <a:cs typeface="Twentieth Century"/>
                <a:sym typeface="Twentieth Century"/>
              </a:rPr>
              <a:t>desire for menses</a:t>
            </a:r>
          </a:p>
          <a:p>
            <a:pPr marL="800100" lvl="1" indent="-457200">
              <a:lnSpc>
                <a:spcPct val="100000"/>
              </a:lnSpc>
              <a:spcBef>
                <a:spcPts val="0"/>
              </a:spcBef>
              <a:buClr>
                <a:schemeClr val="accent1"/>
              </a:buClr>
              <a:buSzPct val="100000"/>
            </a:pPr>
            <a:r>
              <a:rPr lang="en-US" sz="3200" dirty="0">
                <a:latin typeface="Twentieth Century"/>
                <a:ea typeface="Twentieth Century"/>
                <a:cs typeface="Twentieth Century"/>
                <a:sym typeface="Twentieth Century"/>
              </a:rPr>
              <a:t>feelings about pelvic exam</a:t>
            </a:r>
          </a:p>
          <a:p>
            <a:pPr marL="800100" lvl="1" indent="-457200">
              <a:lnSpc>
                <a:spcPct val="100000"/>
              </a:lnSpc>
              <a:spcBef>
                <a:spcPts val="0"/>
              </a:spcBef>
              <a:buClr>
                <a:schemeClr val="accent1"/>
              </a:buClr>
              <a:buSzPct val="100000"/>
            </a:pPr>
            <a:r>
              <a:rPr lang="en-US" sz="3200" dirty="0">
                <a:latin typeface="Twentieth Century"/>
                <a:ea typeface="Twentieth Century"/>
                <a:cs typeface="Twentieth Century"/>
                <a:sym typeface="Twentieth Century"/>
              </a:rPr>
              <a:t>whether estrogen may counter some effects of testosterone</a:t>
            </a: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54B67BFE-C6B2-AC46-B474-E2D645075A62}"/>
              </a:ext>
            </a:extLst>
          </p:cNvPr>
          <p:cNvSpPr>
            <a:spLocks noGrp="1"/>
          </p:cNvSpPr>
          <p:nvPr>
            <p:ph type="sldNum" sz="quarter" idx="4"/>
          </p:nvPr>
        </p:nvSpPr>
        <p:spPr/>
        <p:txBody>
          <a:bodyPr/>
          <a:lstStyle/>
          <a:p>
            <a:fld id="{EA810E7C-020C-FA43-9CFD-DA754FFFF69E}" type="slidenum">
              <a:rPr lang="en-US" smtClean="0"/>
              <a:pPr/>
              <a:t>17</a:t>
            </a:fld>
            <a:endParaRPr lang="en-US" dirty="0"/>
          </a:p>
        </p:txBody>
      </p:sp>
    </p:spTree>
    <p:extLst>
      <p:ext uri="{BB962C8B-B14F-4D97-AF65-F5344CB8AC3E}">
        <p14:creationId xmlns:p14="http://schemas.microsoft.com/office/powerpoint/2010/main" val="69096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4FC4-CFB7-D84E-865B-647A0368D4E6}"/>
              </a:ext>
            </a:extLst>
          </p:cNvPr>
          <p:cNvSpPr>
            <a:spLocks noGrp="1"/>
          </p:cNvSpPr>
          <p:nvPr>
            <p:ph type="ctrTitle"/>
          </p:nvPr>
        </p:nvSpPr>
        <p:spPr/>
        <p:txBody>
          <a:bodyPr/>
          <a:lstStyle/>
          <a:p>
            <a:r>
              <a:rPr lang="en-US"/>
              <a:t>Pregnancy </a:t>
            </a:r>
            <a:r>
              <a:rPr lang="en-US" dirty="0"/>
              <a:t>Options Counseling</a:t>
            </a:r>
          </a:p>
        </p:txBody>
      </p:sp>
    </p:spTree>
    <p:extLst>
      <p:ext uri="{BB962C8B-B14F-4D97-AF65-F5344CB8AC3E}">
        <p14:creationId xmlns:p14="http://schemas.microsoft.com/office/powerpoint/2010/main" val="3358526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D97-CCF2-1743-86AB-0CC946F80250}"/>
              </a:ext>
            </a:extLst>
          </p:cNvPr>
          <p:cNvSpPr>
            <a:spLocks noGrp="1"/>
          </p:cNvSpPr>
          <p:nvPr>
            <p:ph type="title"/>
          </p:nvPr>
        </p:nvSpPr>
        <p:spPr/>
        <p:txBody>
          <a:bodyPr/>
          <a:lstStyle/>
          <a:p>
            <a:r>
              <a:rPr lang="en-US" dirty="0"/>
              <a:t>Pregnancy Options Counseling</a:t>
            </a:r>
          </a:p>
        </p:txBody>
      </p:sp>
      <p:sp>
        <p:nvSpPr>
          <p:cNvPr id="3" name="Content Placeholder 2">
            <a:extLst>
              <a:ext uri="{FF2B5EF4-FFF2-40B4-BE49-F238E27FC236}">
                <a16:creationId xmlns:a16="http://schemas.microsoft.com/office/drawing/2014/main" id="{9E700282-F719-5E44-87CB-9B9CEDCDFF0A}"/>
              </a:ext>
            </a:extLst>
          </p:cNvPr>
          <p:cNvSpPr>
            <a:spLocks noGrp="1"/>
          </p:cNvSpPr>
          <p:nvPr>
            <p:ph idx="1"/>
          </p:nvPr>
        </p:nvSpPr>
        <p:spPr>
          <a:xfrm>
            <a:off x="4189228" y="2573079"/>
            <a:ext cx="4326122" cy="3603884"/>
          </a:xfrm>
        </p:spPr>
        <p:txBody>
          <a:bodyPr/>
          <a:lstStyle/>
          <a:p>
            <a:r>
              <a:rPr lang="en-US" dirty="0"/>
              <a:t>How would you approach a telehealth visit for a positive home pregnancy test or missed/late menstrual period?</a:t>
            </a:r>
          </a:p>
          <a:p>
            <a:endParaRPr lang="en-US" dirty="0"/>
          </a:p>
        </p:txBody>
      </p:sp>
      <p:sp>
        <p:nvSpPr>
          <p:cNvPr id="4" name="Slide Number Placeholder 3">
            <a:extLst>
              <a:ext uri="{FF2B5EF4-FFF2-40B4-BE49-F238E27FC236}">
                <a16:creationId xmlns:a16="http://schemas.microsoft.com/office/drawing/2014/main" id="{8F36EAD7-4C95-074F-88CD-FAAD42EF7018}"/>
              </a:ext>
            </a:extLst>
          </p:cNvPr>
          <p:cNvSpPr>
            <a:spLocks noGrp="1"/>
          </p:cNvSpPr>
          <p:nvPr>
            <p:ph type="sldNum" sz="quarter" idx="4"/>
          </p:nvPr>
        </p:nvSpPr>
        <p:spPr/>
        <p:txBody>
          <a:bodyPr/>
          <a:lstStyle/>
          <a:p>
            <a:fld id="{EA810E7C-020C-FA43-9CFD-DA754FFFF69E}" type="slidenum">
              <a:rPr lang="en-US" smtClean="0"/>
              <a:pPr/>
              <a:t>19</a:t>
            </a:fld>
            <a:endParaRPr lang="en-US" dirty="0"/>
          </a:p>
        </p:txBody>
      </p:sp>
      <p:pic>
        <p:nvPicPr>
          <p:cNvPr id="5" name="Google Shape;204;p12">
            <a:extLst>
              <a:ext uri="{FF2B5EF4-FFF2-40B4-BE49-F238E27FC236}">
                <a16:creationId xmlns:a16="http://schemas.microsoft.com/office/drawing/2014/main" id="{99BE17BA-714B-9B42-B2E0-54A7540CE804}"/>
              </a:ext>
            </a:extLst>
          </p:cNvPr>
          <p:cNvPicPr preferRelativeResize="0"/>
          <p:nvPr/>
        </p:nvPicPr>
        <p:blipFill rotWithShape="1">
          <a:blip r:embed="rId3">
            <a:alphaModFix/>
          </a:blip>
          <a:srcRect l="40767" r="7068"/>
          <a:stretch/>
        </p:blipFill>
        <p:spPr>
          <a:xfrm>
            <a:off x="928293" y="2447521"/>
            <a:ext cx="2511661" cy="3244411"/>
          </a:xfrm>
          <a:prstGeom prst="rect">
            <a:avLst/>
          </a:prstGeom>
          <a:noFill/>
          <a:ln>
            <a:noFill/>
          </a:ln>
        </p:spPr>
      </p:pic>
    </p:spTree>
    <p:extLst>
      <p:ext uri="{BB962C8B-B14F-4D97-AF65-F5344CB8AC3E}">
        <p14:creationId xmlns:p14="http://schemas.microsoft.com/office/powerpoint/2010/main" val="419011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1839319"/>
            <a:ext cx="7886700" cy="914400"/>
          </a:xfrm>
        </p:spPr>
        <p:txBody>
          <a:bodyPr/>
          <a:lstStyle/>
          <a:p>
            <a:pPr algn="ctr"/>
            <a:r>
              <a:rPr lang="en-US" sz="4800" dirty="0"/>
              <a:t>Teaching </a:t>
            </a:r>
            <a:r>
              <a:rPr lang="en-US" sz="4800" dirty="0">
                <a:solidFill>
                  <a:schemeClr val="dk2"/>
                </a:solidFill>
              </a:rPr>
              <a:t>Telehealth for Reprodu</a:t>
            </a:r>
            <a:r>
              <a:rPr lang="en-US" sz="4800" dirty="0"/>
              <a:t>ctive Health Care</a:t>
            </a:r>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623888" y="4471818"/>
            <a:ext cx="7886700" cy="1500187"/>
          </a:xfrm>
        </p:spPr>
        <p:txBody>
          <a:bodyPr/>
          <a:lstStyle/>
          <a:p>
            <a:pPr algn="ctr"/>
            <a:r>
              <a:rPr lang="en-US" dirty="0"/>
              <a:t>Mayra Hernandez-Schulte MD, Chelsea Faso, MD</a:t>
            </a:r>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2</a:t>
            </a:fld>
            <a:endParaRPr lang="en-US" dirty="0"/>
          </a:p>
        </p:txBody>
      </p:sp>
    </p:spTree>
    <p:extLst>
      <p:ext uri="{BB962C8B-B14F-4D97-AF65-F5344CB8AC3E}">
        <p14:creationId xmlns:p14="http://schemas.microsoft.com/office/powerpoint/2010/main" val="395752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5C44-0C14-E14F-A564-51C0AF59C372}"/>
              </a:ext>
            </a:extLst>
          </p:cNvPr>
          <p:cNvSpPr>
            <a:spLocks noGrp="1"/>
          </p:cNvSpPr>
          <p:nvPr>
            <p:ph type="title"/>
          </p:nvPr>
        </p:nvSpPr>
        <p:spPr/>
        <p:txBody>
          <a:bodyPr/>
          <a:lstStyle/>
          <a:p>
            <a:pPr algn="ctr"/>
            <a:r>
              <a:rPr lang="en-US" sz="3200" dirty="0">
                <a:solidFill>
                  <a:schemeClr val="dk2"/>
                </a:solidFill>
                <a:latin typeface="Twentieth Century"/>
                <a:ea typeface="Twentieth Century"/>
                <a:cs typeface="Twentieth Century"/>
                <a:sym typeface="Twentieth Century"/>
              </a:rPr>
              <a:t>MEDICATION ABORTION</a:t>
            </a:r>
            <a:br>
              <a:rPr lang="en-US" sz="3200" dirty="0">
                <a:solidFill>
                  <a:srgbClr val="000000"/>
                </a:solidFill>
                <a:latin typeface="Arial"/>
                <a:ea typeface="Arial"/>
                <a:cs typeface="Arial"/>
                <a:sym typeface="Arial"/>
              </a:rPr>
            </a:br>
            <a:endParaRPr lang="en-US" sz="3200" dirty="0"/>
          </a:p>
        </p:txBody>
      </p:sp>
      <p:sp>
        <p:nvSpPr>
          <p:cNvPr id="3" name="Content Placeholder 2">
            <a:extLst>
              <a:ext uri="{FF2B5EF4-FFF2-40B4-BE49-F238E27FC236}">
                <a16:creationId xmlns:a16="http://schemas.microsoft.com/office/drawing/2014/main" id="{7D882243-F880-284C-A91D-A29A2229DBF8}"/>
              </a:ext>
            </a:extLst>
          </p:cNvPr>
          <p:cNvSpPr>
            <a:spLocks noGrp="1"/>
          </p:cNvSpPr>
          <p:nvPr>
            <p:ph idx="1"/>
          </p:nvPr>
        </p:nvSpPr>
        <p:spPr/>
        <p:txBody>
          <a:bodyPr>
            <a:normAutofit fontScale="92500"/>
          </a:bodyPr>
          <a:lstStyle/>
          <a:p>
            <a:pPr marL="0" indent="0">
              <a:buNone/>
            </a:pPr>
            <a:r>
              <a:rPr lang="en-US" dirty="0">
                <a:solidFill>
                  <a:schemeClr val="dk2"/>
                </a:solidFill>
                <a:latin typeface="Twentieth Century"/>
                <a:ea typeface="Twentieth Century"/>
                <a:cs typeface="Twentieth Century"/>
                <a:sym typeface="Twentieth Century"/>
              </a:rPr>
              <a:t>NO-TOUCH, NO TEST PROTOCOLS</a:t>
            </a:r>
          </a:p>
          <a:p>
            <a:pPr marL="0" indent="0">
              <a:buNone/>
            </a:pPr>
            <a:endParaRPr lang="en-US" dirty="0">
              <a:solidFill>
                <a:schemeClr val="dk2"/>
              </a:solidFill>
              <a:latin typeface="Twentieth Century"/>
              <a:ea typeface="Twentieth Century"/>
              <a:cs typeface="Twentieth Century"/>
              <a:sym typeface="Twentieth Century"/>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Need sure LMP under 11 weeks</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No labs except patient reported positive urine test</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No Rhogam under 10 weeks</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No ultrasound if sure LMP</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Remote counseling and consent (RHAP website)</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Still offer procedural abortion as option – remain patient centered</a:t>
            </a:r>
            <a:endParaRPr lang="en-US" sz="900" dirty="0">
              <a:solidFill>
                <a:srgbClr val="000000"/>
              </a:solidFill>
              <a:latin typeface="Arial"/>
              <a:ea typeface="Arial"/>
              <a:cs typeface="Arial"/>
              <a:sym typeface="Arial"/>
            </a:endParaRPr>
          </a:p>
          <a:p>
            <a:pPr marL="571500" lvl="0" indent="-571500">
              <a:lnSpc>
                <a:spcPct val="100000"/>
              </a:lnSpc>
              <a:spcBef>
                <a:spcPts val="0"/>
              </a:spcBef>
              <a:buClr>
                <a:schemeClr val="dk2"/>
              </a:buClr>
              <a:buSzPct val="100000"/>
              <a:buFont typeface="Arial"/>
              <a:buChar char="•"/>
            </a:pPr>
            <a:r>
              <a:rPr lang="en-US" dirty="0">
                <a:solidFill>
                  <a:schemeClr val="dk2"/>
                </a:solidFill>
                <a:latin typeface="Twentieth Century"/>
                <a:ea typeface="Twentieth Century"/>
                <a:cs typeface="Twentieth Century"/>
                <a:sym typeface="Twentieth Century"/>
              </a:rPr>
              <a:t>Follow up done with telehealth visit</a:t>
            </a:r>
            <a:endParaRPr lang="en-US" sz="900" dirty="0">
              <a:solidFill>
                <a:srgbClr val="000000"/>
              </a:solidFill>
              <a:latin typeface="Arial"/>
              <a:ea typeface="Arial"/>
              <a:cs typeface="Arial"/>
              <a:sym typeface="Arial"/>
            </a:endParaRP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EF296A49-FDD1-F74D-938E-975B75CCFC4F}"/>
              </a:ext>
            </a:extLst>
          </p:cNvPr>
          <p:cNvSpPr>
            <a:spLocks noGrp="1"/>
          </p:cNvSpPr>
          <p:nvPr>
            <p:ph type="sldNum" sz="quarter" idx="4"/>
          </p:nvPr>
        </p:nvSpPr>
        <p:spPr/>
        <p:txBody>
          <a:bodyPr/>
          <a:lstStyle/>
          <a:p>
            <a:fld id="{EA810E7C-020C-FA43-9CFD-DA754FFFF69E}" type="slidenum">
              <a:rPr lang="en-US" smtClean="0"/>
              <a:pPr/>
              <a:t>20</a:t>
            </a:fld>
            <a:endParaRPr lang="en-US" dirty="0"/>
          </a:p>
        </p:txBody>
      </p:sp>
    </p:spTree>
    <p:extLst>
      <p:ext uri="{BB962C8B-B14F-4D97-AF65-F5344CB8AC3E}">
        <p14:creationId xmlns:p14="http://schemas.microsoft.com/office/powerpoint/2010/main" val="247125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0E7E-2BB5-B844-BC07-9A678C572BD5}"/>
              </a:ext>
            </a:extLst>
          </p:cNvPr>
          <p:cNvSpPr>
            <a:spLocks noGrp="1"/>
          </p:cNvSpPr>
          <p:nvPr>
            <p:ph type="title"/>
          </p:nvPr>
        </p:nvSpPr>
        <p:spPr/>
        <p:txBody>
          <a:bodyPr/>
          <a:lstStyle/>
          <a:p>
            <a:r>
              <a:rPr lang="en-US" dirty="0"/>
              <a:t>Abortion access </a:t>
            </a:r>
          </a:p>
        </p:txBody>
      </p:sp>
      <p:sp>
        <p:nvSpPr>
          <p:cNvPr id="4" name="Slide Number Placeholder 3">
            <a:extLst>
              <a:ext uri="{FF2B5EF4-FFF2-40B4-BE49-F238E27FC236}">
                <a16:creationId xmlns:a16="http://schemas.microsoft.com/office/drawing/2014/main" id="{12BAFB3A-F4CE-6649-A6CB-AAC9CCE3A9F0}"/>
              </a:ext>
            </a:extLst>
          </p:cNvPr>
          <p:cNvSpPr>
            <a:spLocks noGrp="1"/>
          </p:cNvSpPr>
          <p:nvPr>
            <p:ph type="sldNum" sz="quarter" idx="4"/>
          </p:nvPr>
        </p:nvSpPr>
        <p:spPr/>
        <p:txBody>
          <a:bodyPr/>
          <a:lstStyle/>
          <a:p>
            <a:fld id="{EA810E7C-020C-FA43-9CFD-DA754FFFF69E}" type="slidenum">
              <a:rPr lang="en-US" smtClean="0"/>
              <a:pPr/>
              <a:t>21</a:t>
            </a:fld>
            <a:endParaRPr lang="en-US" dirty="0"/>
          </a:p>
        </p:txBody>
      </p:sp>
      <p:pic>
        <p:nvPicPr>
          <p:cNvPr id="5" name="Google Shape;211;p13" descr="Picture 1">
            <a:extLst>
              <a:ext uri="{FF2B5EF4-FFF2-40B4-BE49-F238E27FC236}">
                <a16:creationId xmlns:a16="http://schemas.microsoft.com/office/drawing/2014/main" id="{89F0C62B-C834-4348-B1B6-F565872A4574}"/>
              </a:ext>
            </a:extLst>
          </p:cNvPr>
          <p:cNvPicPr preferRelativeResize="0"/>
          <p:nvPr/>
        </p:nvPicPr>
        <p:blipFill rotWithShape="1">
          <a:blip r:embed="rId3">
            <a:alphaModFix/>
          </a:blip>
          <a:srcRect t="27558" r="1774" b="8061"/>
          <a:stretch/>
        </p:blipFill>
        <p:spPr>
          <a:xfrm>
            <a:off x="967563" y="2078104"/>
            <a:ext cx="7208874" cy="4163880"/>
          </a:xfrm>
          <a:prstGeom prst="rect">
            <a:avLst/>
          </a:prstGeom>
          <a:noFill/>
          <a:ln>
            <a:noFill/>
          </a:ln>
        </p:spPr>
      </p:pic>
    </p:spTree>
    <p:extLst>
      <p:ext uri="{BB962C8B-B14F-4D97-AF65-F5344CB8AC3E}">
        <p14:creationId xmlns:p14="http://schemas.microsoft.com/office/powerpoint/2010/main" val="30570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4B21-E17E-6842-8608-6FA809541794}"/>
              </a:ext>
            </a:extLst>
          </p:cNvPr>
          <p:cNvSpPr>
            <a:spLocks noGrp="1"/>
          </p:cNvSpPr>
          <p:nvPr>
            <p:ph type="title"/>
          </p:nvPr>
        </p:nvSpPr>
        <p:spPr>
          <a:xfrm>
            <a:off x="628650" y="2169042"/>
            <a:ext cx="3943350" cy="3445374"/>
          </a:xfrm>
        </p:spPr>
        <p:txBody>
          <a:bodyPr/>
          <a:lstStyle/>
          <a:p>
            <a:r>
              <a:rPr lang="en-US" dirty="0"/>
              <a:t>THE MOST COMMON REGIMEN </a:t>
            </a:r>
            <a:br>
              <a:rPr lang="en-US" dirty="0"/>
            </a:br>
            <a:r>
              <a:rPr lang="en-US" dirty="0"/>
              <a:t>IN THE U.S</a:t>
            </a:r>
            <a:br>
              <a:rPr lang="en-US" dirty="0"/>
            </a:br>
            <a:br>
              <a:rPr lang="en-US" sz="2400" dirty="0"/>
            </a:br>
            <a:r>
              <a:rPr lang="en-US" sz="2400" dirty="0"/>
              <a:t>Mifepristone + Misoprostol</a:t>
            </a:r>
          </a:p>
        </p:txBody>
      </p:sp>
      <p:sp>
        <p:nvSpPr>
          <p:cNvPr id="4" name="Slide Number Placeholder 3">
            <a:extLst>
              <a:ext uri="{FF2B5EF4-FFF2-40B4-BE49-F238E27FC236}">
                <a16:creationId xmlns:a16="http://schemas.microsoft.com/office/drawing/2014/main" id="{DBE63819-EBEE-4744-8001-580F69C1FE40}"/>
              </a:ext>
            </a:extLst>
          </p:cNvPr>
          <p:cNvSpPr>
            <a:spLocks noGrp="1"/>
          </p:cNvSpPr>
          <p:nvPr>
            <p:ph type="sldNum" sz="quarter" idx="4"/>
          </p:nvPr>
        </p:nvSpPr>
        <p:spPr/>
        <p:txBody>
          <a:bodyPr/>
          <a:lstStyle/>
          <a:p>
            <a:fld id="{EA810E7C-020C-FA43-9CFD-DA754FFFF69E}" type="slidenum">
              <a:rPr lang="en-US" smtClean="0"/>
              <a:pPr/>
              <a:t>22</a:t>
            </a:fld>
            <a:endParaRPr lang="en-US" dirty="0"/>
          </a:p>
        </p:txBody>
      </p:sp>
      <p:pic>
        <p:nvPicPr>
          <p:cNvPr id="5" name="Google Shape;231;p15">
            <a:extLst>
              <a:ext uri="{FF2B5EF4-FFF2-40B4-BE49-F238E27FC236}">
                <a16:creationId xmlns:a16="http://schemas.microsoft.com/office/drawing/2014/main" id="{F8230187-C6DF-3440-8B6D-8BE670E4B491}"/>
              </a:ext>
            </a:extLst>
          </p:cNvPr>
          <p:cNvPicPr preferRelativeResize="0"/>
          <p:nvPr/>
        </p:nvPicPr>
        <p:blipFill rotWithShape="1">
          <a:blip r:embed="rId3">
            <a:alphaModFix/>
          </a:blip>
          <a:srcRect/>
          <a:stretch/>
        </p:blipFill>
        <p:spPr>
          <a:xfrm>
            <a:off x="4572000" y="1842091"/>
            <a:ext cx="3518048" cy="3173818"/>
          </a:xfrm>
          <a:prstGeom prst="rect">
            <a:avLst/>
          </a:prstGeom>
          <a:noFill/>
          <a:ln>
            <a:noFill/>
          </a:ln>
        </p:spPr>
      </p:pic>
    </p:spTree>
    <p:extLst>
      <p:ext uri="{BB962C8B-B14F-4D97-AF65-F5344CB8AC3E}">
        <p14:creationId xmlns:p14="http://schemas.microsoft.com/office/powerpoint/2010/main" val="391354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A305-28F5-D44B-B325-C5C438416E2D}"/>
              </a:ext>
            </a:extLst>
          </p:cNvPr>
          <p:cNvSpPr>
            <a:spLocks noGrp="1"/>
          </p:cNvSpPr>
          <p:nvPr>
            <p:ph type="title"/>
          </p:nvPr>
        </p:nvSpPr>
        <p:spPr/>
        <p:txBody>
          <a:bodyPr/>
          <a:lstStyle/>
          <a:p>
            <a:r>
              <a:rPr lang="en-US" dirty="0"/>
              <a:t>Misoprostol Route and Timing</a:t>
            </a:r>
          </a:p>
        </p:txBody>
      </p:sp>
      <p:sp>
        <p:nvSpPr>
          <p:cNvPr id="4" name="Slide Number Placeholder 3">
            <a:extLst>
              <a:ext uri="{FF2B5EF4-FFF2-40B4-BE49-F238E27FC236}">
                <a16:creationId xmlns:a16="http://schemas.microsoft.com/office/drawing/2014/main" id="{4E587C10-2AA4-1B41-B951-5B8DB0CFBFA6}"/>
              </a:ext>
            </a:extLst>
          </p:cNvPr>
          <p:cNvSpPr>
            <a:spLocks noGrp="1"/>
          </p:cNvSpPr>
          <p:nvPr>
            <p:ph type="sldNum" sz="quarter" idx="4"/>
          </p:nvPr>
        </p:nvSpPr>
        <p:spPr/>
        <p:txBody>
          <a:bodyPr/>
          <a:lstStyle/>
          <a:p>
            <a:fld id="{EA810E7C-020C-FA43-9CFD-DA754FFFF69E}" type="slidenum">
              <a:rPr lang="en-US" smtClean="0"/>
              <a:pPr/>
              <a:t>23</a:t>
            </a:fld>
            <a:endParaRPr lang="en-US" dirty="0"/>
          </a:p>
        </p:txBody>
      </p:sp>
      <p:pic>
        <p:nvPicPr>
          <p:cNvPr id="5" name="Picture 4" descr="A picture containing table&#10;&#10;Description automatically generated">
            <a:extLst>
              <a:ext uri="{FF2B5EF4-FFF2-40B4-BE49-F238E27FC236}">
                <a16:creationId xmlns:a16="http://schemas.microsoft.com/office/drawing/2014/main" id="{7249E27F-6E43-2F44-B149-10CC3CBF4634}"/>
              </a:ext>
            </a:extLst>
          </p:cNvPr>
          <p:cNvPicPr>
            <a:picLocks noChangeAspect="1"/>
          </p:cNvPicPr>
          <p:nvPr/>
        </p:nvPicPr>
        <p:blipFill>
          <a:blip r:embed="rId3"/>
          <a:stretch>
            <a:fillRect/>
          </a:stretch>
        </p:blipFill>
        <p:spPr>
          <a:xfrm>
            <a:off x="0" y="1864360"/>
            <a:ext cx="9144000" cy="3677920"/>
          </a:xfrm>
          <a:prstGeom prst="rect">
            <a:avLst/>
          </a:prstGeom>
        </p:spPr>
      </p:pic>
    </p:spTree>
    <p:extLst>
      <p:ext uri="{BB962C8B-B14F-4D97-AF65-F5344CB8AC3E}">
        <p14:creationId xmlns:p14="http://schemas.microsoft.com/office/powerpoint/2010/main" val="118665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B667-1E38-324B-BDA2-745837A08909}"/>
              </a:ext>
            </a:extLst>
          </p:cNvPr>
          <p:cNvSpPr>
            <a:spLocks noGrp="1"/>
          </p:cNvSpPr>
          <p:nvPr>
            <p:ph type="title"/>
          </p:nvPr>
        </p:nvSpPr>
        <p:spPr/>
        <p:txBody>
          <a:bodyPr/>
          <a:lstStyle/>
          <a:p>
            <a:r>
              <a:rPr lang="en-US" dirty="0"/>
              <a:t>Mifepristone REMS</a:t>
            </a:r>
          </a:p>
        </p:txBody>
      </p:sp>
      <p:sp>
        <p:nvSpPr>
          <p:cNvPr id="3" name="Content Placeholder 2">
            <a:extLst>
              <a:ext uri="{FF2B5EF4-FFF2-40B4-BE49-F238E27FC236}">
                <a16:creationId xmlns:a16="http://schemas.microsoft.com/office/drawing/2014/main" id="{F465176E-25D4-2148-894E-528C193CD1BA}"/>
              </a:ext>
            </a:extLst>
          </p:cNvPr>
          <p:cNvSpPr>
            <a:spLocks noGrp="1"/>
          </p:cNvSpPr>
          <p:nvPr>
            <p:ph idx="1"/>
          </p:nvPr>
        </p:nvSpPr>
        <p:spPr/>
        <p:txBody>
          <a:bodyPr/>
          <a:lstStyle/>
          <a:p>
            <a:pPr>
              <a:spcBef>
                <a:spcPts val="0"/>
              </a:spcBef>
              <a:buClr>
                <a:schemeClr val="accent1"/>
              </a:buClr>
              <a:buSzPct val="100000"/>
            </a:pPr>
            <a:r>
              <a:rPr lang="en-US" dirty="0"/>
              <a:t>Prescribers must be certified: complete a form attesting that they can:</a:t>
            </a:r>
          </a:p>
          <a:p>
            <a:pPr marL="914400" lvl="1" indent="0">
              <a:spcBef>
                <a:spcPts val="952"/>
              </a:spcBef>
              <a:buClr>
                <a:schemeClr val="accent1"/>
              </a:buClr>
              <a:buSzPts val="5553"/>
              <a:buNone/>
            </a:pPr>
            <a:r>
              <a:rPr lang="en-US" dirty="0"/>
              <a:t>- Accurately date pregnancies</a:t>
            </a:r>
          </a:p>
          <a:p>
            <a:pPr marL="914400" lvl="1" indent="0">
              <a:spcBef>
                <a:spcPts val="952"/>
              </a:spcBef>
              <a:buClr>
                <a:schemeClr val="accent1"/>
              </a:buClr>
              <a:buSzPts val="5553"/>
              <a:buNone/>
            </a:pPr>
            <a:r>
              <a:rPr lang="en-US" dirty="0"/>
              <a:t>- Diagnose ectopic pregnancies</a:t>
            </a:r>
          </a:p>
          <a:p>
            <a:pPr marL="914400" lvl="1" indent="0">
              <a:spcBef>
                <a:spcPts val="952"/>
              </a:spcBef>
              <a:buClr>
                <a:schemeClr val="accent1"/>
              </a:buClr>
              <a:buSzPts val="5553"/>
              <a:buNone/>
            </a:pPr>
            <a:r>
              <a:rPr lang="en-US" dirty="0"/>
              <a:t>- Provide care or refer for incomplete AB or bleeding </a:t>
            </a:r>
          </a:p>
          <a:p>
            <a:pPr lvl="1">
              <a:spcBef>
                <a:spcPts val="0"/>
              </a:spcBef>
              <a:buClr>
                <a:schemeClr val="accent1"/>
              </a:buClr>
              <a:buSzPct val="100000"/>
            </a:pPr>
            <a:endParaRPr lang="en-US" dirty="0"/>
          </a:p>
          <a:p>
            <a:pPr>
              <a:spcBef>
                <a:spcPts val="0"/>
              </a:spcBef>
              <a:buClr>
                <a:schemeClr val="accent1"/>
              </a:buClr>
              <a:buSzPct val="100000"/>
            </a:pPr>
            <a:r>
              <a:rPr lang="en-US" dirty="0"/>
              <a:t>Patients must sign a Patient Agreement Form</a:t>
            </a:r>
          </a:p>
          <a:p>
            <a:pPr>
              <a:spcBef>
                <a:spcPts val="1088"/>
              </a:spcBef>
              <a:buClr>
                <a:schemeClr val="accent1"/>
              </a:buClr>
              <a:buSzPct val="100000"/>
            </a:pPr>
            <a:r>
              <a:rPr lang="en-US" dirty="0"/>
              <a:t>FDA updates - restrictions continue without evidence</a:t>
            </a:r>
          </a:p>
          <a:p>
            <a:endParaRPr lang="en-US" dirty="0"/>
          </a:p>
        </p:txBody>
      </p:sp>
      <p:sp>
        <p:nvSpPr>
          <p:cNvPr id="4" name="Slide Number Placeholder 3">
            <a:extLst>
              <a:ext uri="{FF2B5EF4-FFF2-40B4-BE49-F238E27FC236}">
                <a16:creationId xmlns:a16="http://schemas.microsoft.com/office/drawing/2014/main" id="{85A3375B-D5C4-D745-A0D6-A5080BE08020}"/>
              </a:ext>
            </a:extLst>
          </p:cNvPr>
          <p:cNvSpPr>
            <a:spLocks noGrp="1"/>
          </p:cNvSpPr>
          <p:nvPr>
            <p:ph type="sldNum" sz="quarter" idx="4"/>
          </p:nvPr>
        </p:nvSpPr>
        <p:spPr/>
        <p:txBody>
          <a:bodyPr/>
          <a:lstStyle/>
          <a:p>
            <a:fld id="{EA810E7C-020C-FA43-9CFD-DA754FFFF69E}" type="slidenum">
              <a:rPr lang="en-US" smtClean="0"/>
              <a:pPr/>
              <a:t>24</a:t>
            </a:fld>
            <a:endParaRPr lang="en-US" dirty="0"/>
          </a:p>
        </p:txBody>
      </p:sp>
    </p:spTree>
    <p:extLst>
      <p:ext uri="{BB962C8B-B14F-4D97-AF65-F5344CB8AC3E}">
        <p14:creationId xmlns:p14="http://schemas.microsoft.com/office/powerpoint/2010/main" val="154982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DFA1-28C4-E14D-9085-4F01C494EFD7}"/>
              </a:ext>
            </a:extLst>
          </p:cNvPr>
          <p:cNvSpPr>
            <a:spLocks noGrp="1"/>
          </p:cNvSpPr>
          <p:nvPr>
            <p:ph type="title"/>
          </p:nvPr>
        </p:nvSpPr>
        <p:spPr/>
        <p:txBody>
          <a:bodyPr/>
          <a:lstStyle/>
          <a:p>
            <a:r>
              <a:rPr lang="en-US" dirty="0"/>
              <a:t>Phone calls after medication abortion</a:t>
            </a:r>
          </a:p>
        </p:txBody>
      </p:sp>
      <p:sp>
        <p:nvSpPr>
          <p:cNvPr id="4" name="Slide Number Placeholder 3">
            <a:extLst>
              <a:ext uri="{FF2B5EF4-FFF2-40B4-BE49-F238E27FC236}">
                <a16:creationId xmlns:a16="http://schemas.microsoft.com/office/drawing/2014/main" id="{1E1F4BA3-D88B-0344-8702-7F826191DB44}"/>
              </a:ext>
            </a:extLst>
          </p:cNvPr>
          <p:cNvSpPr>
            <a:spLocks noGrp="1"/>
          </p:cNvSpPr>
          <p:nvPr>
            <p:ph type="sldNum" sz="quarter" idx="4"/>
          </p:nvPr>
        </p:nvSpPr>
        <p:spPr/>
        <p:txBody>
          <a:bodyPr/>
          <a:lstStyle/>
          <a:p>
            <a:fld id="{EA810E7C-020C-FA43-9CFD-DA754FFFF69E}" type="slidenum">
              <a:rPr lang="en-US" smtClean="0"/>
              <a:pPr/>
              <a:t>25</a:t>
            </a:fld>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92178528-880B-3841-9D59-D321549E4933}"/>
              </a:ext>
            </a:extLst>
          </p:cNvPr>
          <p:cNvPicPr>
            <a:picLocks noChangeAspect="1"/>
          </p:cNvPicPr>
          <p:nvPr/>
        </p:nvPicPr>
        <p:blipFill>
          <a:blip r:embed="rId3"/>
          <a:stretch>
            <a:fillRect/>
          </a:stretch>
        </p:blipFill>
        <p:spPr>
          <a:xfrm>
            <a:off x="0" y="1980149"/>
            <a:ext cx="9144000" cy="4177862"/>
          </a:xfrm>
          <a:prstGeom prst="rect">
            <a:avLst/>
          </a:prstGeom>
        </p:spPr>
      </p:pic>
    </p:spTree>
    <p:extLst>
      <p:ext uri="{BB962C8B-B14F-4D97-AF65-F5344CB8AC3E}">
        <p14:creationId xmlns:p14="http://schemas.microsoft.com/office/powerpoint/2010/main" val="2369317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09CE-4D12-0041-AA5B-4244C94466E1}"/>
              </a:ext>
            </a:extLst>
          </p:cNvPr>
          <p:cNvSpPr>
            <a:spLocks noGrp="1"/>
          </p:cNvSpPr>
          <p:nvPr>
            <p:ph type="title"/>
          </p:nvPr>
        </p:nvSpPr>
        <p:spPr>
          <a:xfrm>
            <a:off x="288408" y="2088372"/>
            <a:ext cx="3369192" cy="4227367"/>
          </a:xfrm>
        </p:spPr>
        <p:txBody>
          <a:bodyPr/>
          <a:lstStyle/>
          <a:p>
            <a:r>
              <a:rPr lang="en-US" sz="4000" dirty="0"/>
              <a:t>CALLS ABOUT MEDICATION ABORTION</a:t>
            </a:r>
          </a:p>
        </p:txBody>
      </p:sp>
      <p:sp>
        <p:nvSpPr>
          <p:cNvPr id="4" name="Slide Number Placeholder 3">
            <a:extLst>
              <a:ext uri="{FF2B5EF4-FFF2-40B4-BE49-F238E27FC236}">
                <a16:creationId xmlns:a16="http://schemas.microsoft.com/office/drawing/2014/main" id="{8F7F0A16-25D2-E348-A46F-7FA9D4541F94}"/>
              </a:ext>
            </a:extLst>
          </p:cNvPr>
          <p:cNvSpPr>
            <a:spLocks noGrp="1"/>
          </p:cNvSpPr>
          <p:nvPr>
            <p:ph type="sldNum" sz="quarter" idx="4"/>
          </p:nvPr>
        </p:nvSpPr>
        <p:spPr/>
        <p:txBody>
          <a:bodyPr/>
          <a:lstStyle/>
          <a:p>
            <a:fld id="{EA810E7C-020C-FA43-9CFD-DA754FFFF69E}" type="slidenum">
              <a:rPr lang="en-US" smtClean="0"/>
              <a:pPr/>
              <a:t>26</a:t>
            </a:fld>
            <a:endParaRPr lang="en-US" dirty="0"/>
          </a:p>
        </p:txBody>
      </p:sp>
      <p:pic>
        <p:nvPicPr>
          <p:cNvPr id="5" name="Google Shape;279;p19" descr="Screen Shot 2020-05-22 at 3.53.03 PM.png">
            <a:extLst>
              <a:ext uri="{FF2B5EF4-FFF2-40B4-BE49-F238E27FC236}">
                <a16:creationId xmlns:a16="http://schemas.microsoft.com/office/drawing/2014/main" id="{493DAC5B-D0F3-7343-B022-39571404E516}"/>
              </a:ext>
            </a:extLst>
          </p:cNvPr>
          <p:cNvPicPr preferRelativeResize="0"/>
          <p:nvPr/>
        </p:nvPicPr>
        <p:blipFill rotWithShape="1">
          <a:blip r:embed="rId3">
            <a:alphaModFix/>
          </a:blip>
          <a:srcRect/>
          <a:stretch/>
        </p:blipFill>
        <p:spPr>
          <a:xfrm>
            <a:off x="3976577" y="1105786"/>
            <a:ext cx="5167423" cy="4894392"/>
          </a:xfrm>
          <a:prstGeom prst="rect">
            <a:avLst/>
          </a:prstGeom>
          <a:noFill/>
          <a:ln>
            <a:noFill/>
          </a:ln>
        </p:spPr>
      </p:pic>
    </p:spTree>
    <p:extLst>
      <p:ext uri="{BB962C8B-B14F-4D97-AF65-F5344CB8AC3E}">
        <p14:creationId xmlns:p14="http://schemas.microsoft.com/office/powerpoint/2010/main" val="2554987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EB9C-080D-D44E-A66A-B0BE7F3D4EC4}"/>
              </a:ext>
            </a:extLst>
          </p:cNvPr>
          <p:cNvSpPr>
            <a:spLocks noGrp="1"/>
          </p:cNvSpPr>
          <p:nvPr>
            <p:ph type="title"/>
          </p:nvPr>
        </p:nvSpPr>
        <p:spPr>
          <a:xfrm>
            <a:off x="657023" y="1950185"/>
            <a:ext cx="2901359" cy="4351338"/>
          </a:xfrm>
        </p:spPr>
        <p:txBody>
          <a:bodyPr/>
          <a:lstStyle/>
          <a:p>
            <a:r>
              <a:rPr lang="en-US" dirty="0"/>
              <a:t>Misoprostol alone medication abortion</a:t>
            </a:r>
          </a:p>
        </p:txBody>
      </p:sp>
      <p:sp>
        <p:nvSpPr>
          <p:cNvPr id="4" name="Slide Number Placeholder 3">
            <a:extLst>
              <a:ext uri="{FF2B5EF4-FFF2-40B4-BE49-F238E27FC236}">
                <a16:creationId xmlns:a16="http://schemas.microsoft.com/office/drawing/2014/main" id="{1DDE4C4C-F73E-154B-93B3-55B0436D7C21}"/>
              </a:ext>
            </a:extLst>
          </p:cNvPr>
          <p:cNvSpPr>
            <a:spLocks noGrp="1"/>
          </p:cNvSpPr>
          <p:nvPr>
            <p:ph type="sldNum" sz="quarter" idx="4"/>
          </p:nvPr>
        </p:nvSpPr>
        <p:spPr/>
        <p:txBody>
          <a:bodyPr/>
          <a:lstStyle/>
          <a:p>
            <a:fld id="{EA810E7C-020C-FA43-9CFD-DA754FFFF69E}" type="slidenum">
              <a:rPr lang="en-US" smtClean="0"/>
              <a:pPr/>
              <a:t>27</a:t>
            </a:fld>
            <a:endParaRPr lang="en-US" dirty="0"/>
          </a:p>
        </p:txBody>
      </p:sp>
      <p:pic>
        <p:nvPicPr>
          <p:cNvPr id="5" name="Picture 4" descr="A picture containing diagram&#10;&#10;Description automatically generated">
            <a:extLst>
              <a:ext uri="{FF2B5EF4-FFF2-40B4-BE49-F238E27FC236}">
                <a16:creationId xmlns:a16="http://schemas.microsoft.com/office/drawing/2014/main" id="{BA4940DC-3F6F-CF41-B18F-3BD613AA7729}"/>
              </a:ext>
            </a:extLst>
          </p:cNvPr>
          <p:cNvPicPr>
            <a:picLocks noChangeAspect="1"/>
          </p:cNvPicPr>
          <p:nvPr/>
        </p:nvPicPr>
        <p:blipFill>
          <a:blip r:embed="rId3"/>
          <a:stretch>
            <a:fillRect/>
          </a:stretch>
        </p:blipFill>
        <p:spPr>
          <a:xfrm>
            <a:off x="4172230" y="1404861"/>
            <a:ext cx="4765236" cy="4048278"/>
          </a:xfrm>
          <a:prstGeom prst="rect">
            <a:avLst/>
          </a:prstGeom>
        </p:spPr>
      </p:pic>
    </p:spTree>
    <p:extLst>
      <p:ext uri="{BB962C8B-B14F-4D97-AF65-F5344CB8AC3E}">
        <p14:creationId xmlns:p14="http://schemas.microsoft.com/office/powerpoint/2010/main" val="103400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E159-228F-3C47-BE06-4A91E6CAF8DB}"/>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MEDICATION ABORTION</a:t>
            </a:r>
            <a:br>
              <a:rPr lang="en-US" dirty="0">
                <a:solidFill>
                  <a:srgbClr val="000000"/>
                </a:solidFill>
                <a:latin typeface="Arial"/>
                <a:ea typeface="Arial"/>
                <a:cs typeface="Arial"/>
                <a:sym typeface="Arial"/>
              </a:rPr>
            </a:br>
            <a:endParaRPr lang="en-US" dirty="0"/>
          </a:p>
        </p:txBody>
      </p:sp>
      <p:sp>
        <p:nvSpPr>
          <p:cNvPr id="3" name="Content Placeholder 2">
            <a:extLst>
              <a:ext uri="{FF2B5EF4-FFF2-40B4-BE49-F238E27FC236}">
                <a16:creationId xmlns:a16="http://schemas.microsoft.com/office/drawing/2014/main" id="{2707F3AB-0626-714D-B5A4-2D1EA280437B}"/>
              </a:ext>
            </a:extLst>
          </p:cNvPr>
          <p:cNvSpPr>
            <a:spLocks noGrp="1"/>
          </p:cNvSpPr>
          <p:nvPr>
            <p:ph idx="1"/>
          </p:nvPr>
        </p:nvSpPr>
        <p:spPr>
          <a:xfrm>
            <a:off x="628651" y="1825624"/>
            <a:ext cx="4474978" cy="3799925"/>
          </a:xfrm>
        </p:spPr>
        <p:txBody>
          <a:bodyPr/>
          <a:lstStyle/>
          <a:p>
            <a:pPr marL="0" indent="0">
              <a:buNone/>
            </a:pPr>
            <a:r>
              <a:rPr lang="en-US" dirty="0">
                <a:solidFill>
                  <a:schemeClr val="dk2"/>
                </a:solidFill>
                <a:latin typeface="Twentieth Century"/>
                <a:ea typeface="Twentieth Century"/>
                <a:cs typeface="Twentieth Century"/>
                <a:sym typeface="Twentieth Century"/>
              </a:rPr>
              <a:t>PROTOCOLS &amp; RESOURCES</a:t>
            </a:r>
          </a:p>
          <a:p>
            <a:pPr>
              <a:buClr>
                <a:schemeClr val="accent1"/>
              </a:buClr>
            </a:pPr>
            <a:endParaRPr lang="en-US" dirty="0">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sz="2000" dirty="0">
                <a:latin typeface="Twentieth Century"/>
                <a:ea typeface="Twentieth Century"/>
                <a:cs typeface="Twentieth Century"/>
                <a:sym typeface="Twentieth Century"/>
              </a:rPr>
              <a:t>Protocol using </a:t>
            </a:r>
            <a:r>
              <a:rPr lang="en-US" sz="2000" u="sng" dirty="0">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mifepristone &amp; misoprostol</a:t>
            </a:r>
            <a:endParaRPr lang="en-US" sz="2000" dirty="0">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sz="2000" dirty="0">
                <a:latin typeface="Twentieth Century"/>
                <a:ea typeface="Twentieth Century"/>
                <a:cs typeface="Twentieth Century"/>
                <a:sym typeface="Twentieth Century"/>
              </a:rPr>
              <a:t>Medication abortion </a:t>
            </a:r>
            <a:r>
              <a:rPr lang="en-US" sz="2000" u="sng" dirty="0">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FAQs</a:t>
            </a:r>
            <a:endParaRPr lang="en-US" sz="2000" dirty="0">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sz="2000" u="sng" dirty="0">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Sam’s Medication Abortion </a:t>
            </a:r>
            <a:r>
              <a:rPr lang="en-US" sz="2000" dirty="0">
                <a:latin typeface="Twentieth Century"/>
                <a:ea typeface="Twentieth Century"/>
                <a:cs typeface="Twentieth Century"/>
                <a:sym typeface="Twentieth Century"/>
              </a:rPr>
              <a:t>zine</a:t>
            </a:r>
          </a:p>
          <a:p>
            <a:pPr>
              <a:lnSpc>
                <a:spcPct val="100000"/>
              </a:lnSpc>
              <a:spcBef>
                <a:spcPts val="0"/>
              </a:spcBef>
              <a:buClr>
                <a:schemeClr val="accent1"/>
              </a:buClr>
              <a:buSzPct val="100000"/>
            </a:pPr>
            <a:r>
              <a:rPr lang="en-US" sz="2000" dirty="0">
                <a:latin typeface="Twentieth Century"/>
                <a:ea typeface="Twentieth Century"/>
                <a:cs typeface="Twentieth Century"/>
                <a:sym typeface="Twentieth Century"/>
              </a:rPr>
              <a:t>How to use medication abortion pills fact sheet </a:t>
            </a:r>
            <a:endParaRPr lang="en-US" sz="2000" dirty="0">
              <a:latin typeface="Arial"/>
              <a:ea typeface="Arial"/>
              <a:cs typeface="Arial"/>
              <a:sym typeface="Arial"/>
            </a:endParaRP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82A1C374-C86E-8E4C-85FF-5884BDDD4C10}"/>
              </a:ext>
            </a:extLst>
          </p:cNvPr>
          <p:cNvSpPr>
            <a:spLocks noGrp="1"/>
          </p:cNvSpPr>
          <p:nvPr>
            <p:ph type="sldNum" sz="quarter" idx="4"/>
          </p:nvPr>
        </p:nvSpPr>
        <p:spPr/>
        <p:txBody>
          <a:bodyPr/>
          <a:lstStyle/>
          <a:p>
            <a:fld id="{EA810E7C-020C-FA43-9CFD-DA754FFFF69E}" type="slidenum">
              <a:rPr lang="en-US" smtClean="0"/>
              <a:pPr/>
              <a:t>28</a:t>
            </a:fld>
            <a:endParaRPr lang="en-US" dirty="0"/>
          </a:p>
        </p:txBody>
      </p:sp>
      <p:pic>
        <p:nvPicPr>
          <p:cNvPr id="5" name="Google Shape;299;p21">
            <a:extLst>
              <a:ext uri="{FF2B5EF4-FFF2-40B4-BE49-F238E27FC236}">
                <a16:creationId xmlns:a16="http://schemas.microsoft.com/office/drawing/2014/main" id="{5C8F94C1-ED89-6B4E-BA05-9BB883C0AA96}"/>
              </a:ext>
            </a:extLst>
          </p:cNvPr>
          <p:cNvPicPr preferRelativeResize="0"/>
          <p:nvPr/>
        </p:nvPicPr>
        <p:blipFill rotWithShape="1">
          <a:blip r:embed="rId6">
            <a:alphaModFix/>
          </a:blip>
          <a:srcRect/>
          <a:stretch/>
        </p:blipFill>
        <p:spPr>
          <a:xfrm>
            <a:off x="5209952" y="1913906"/>
            <a:ext cx="3322408" cy="4048659"/>
          </a:xfrm>
          <a:prstGeom prst="rect">
            <a:avLst/>
          </a:prstGeom>
          <a:noFill/>
          <a:ln>
            <a:noFill/>
          </a:ln>
        </p:spPr>
      </p:pic>
    </p:spTree>
    <p:extLst>
      <p:ext uri="{BB962C8B-B14F-4D97-AF65-F5344CB8AC3E}">
        <p14:creationId xmlns:p14="http://schemas.microsoft.com/office/powerpoint/2010/main" val="1350041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A9F0-C292-E241-847D-E297FEB28AB1}"/>
              </a:ext>
            </a:extLst>
          </p:cNvPr>
          <p:cNvSpPr>
            <a:spLocks noGrp="1"/>
          </p:cNvSpPr>
          <p:nvPr>
            <p:ph type="title"/>
          </p:nvPr>
        </p:nvSpPr>
        <p:spPr>
          <a:xfrm>
            <a:off x="628650" y="2621257"/>
            <a:ext cx="4921545" cy="2760074"/>
          </a:xfrm>
        </p:spPr>
        <p:txBody>
          <a:bodyPr/>
          <a:lstStyle/>
          <a:p>
            <a:r>
              <a:rPr lang="en-US" dirty="0"/>
              <a:t>Mifepristone</a:t>
            </a:r>
            <a:br>
              <a:rPr lang="en-US" dirty="0"/>
            </a:br>
            <a:r>
              <a:rPr lang="en-US" dirty="0"/>
              <a:t>ordered online or </a:t>
            </a:r>
            <a:br>
              <a:rPr lang="en-US" dirty="0"/>
            </a:br>
            <a:r>
              <a:rPr lang="en-US" dirty="0"/>
              <a:t>via telehealth</a:t>
            </a:r>
          </a:p>
        </p:txBody>
      </p:sp>
      <p:sp>
        <p:nvSpPr>
          <p:cNvPr id="4" name="Slide Number Placeholder 3">
            <a:extLst>
              <a:ext uri="{FF2B5EF4-FFF2-40B4-BE49-F238E27FC236}">
                <a16:creationId xmlns:a16="http://schemas.microsoft.com/office/drawing/2014/main" id="{D3BB9495-DB47-6844-8D1A-9D72F57FD61A}"/>
              </a:ext>
            </a:extLst>
          </p:cNvPr>
          <p:cNvSpPr>
            <a:spLocks noGrp="1"/>
          </p:cNvSpPr>
          <p:nvPr>
            <p:ph type="sldNum" sz="quarter" idx="4"/>
          </p:nvPr>
        </p:nvSpPr>
        <p:spPr/>
        <p:txBody>
          <a:bodyPr/>
          <a:lstStyle/>
          <a:p>
            <a:fld id="{EA810E7C-020C-FA43-9CFD-DA754FFFF69E}" type="slidenum">
              <a:rPr lang="en-US" smtClean="0"/>
              <a:pPr/>
              <a:t>29</a:t>
            </a:fld>
            <a:endParaRPr lang="en-US" dirty="0"/>
          </a:p>
        </p:txBody>
      </p:sp>
      <p:pic>
        <p:nvPicPr>
          <p:cNvPr id="5" name="Google Shape;251;p22">
            <a:extLst>
              <a:ext uri="{FF2B5EF4-FFF2-40B4-BE49-F238E27FC236}">
                <a16:creationId xmlns:a16="http://schemas.microsoft.com/office/drawing/2014/main" id="{A3A17A41-280F-E548-8558-86379B341E53}"/>
              </a:ext>
            </a:extLst>
          </p:cNvPr>
          <p:cNvPicPr preferRelativeResize="0">
            <a:picLocks/>
          </p:cNvPicPr>
          <p:nvPr/>
        </p:nvPicPr>
        <p:blipFill rotWithShape="1">
          <a:blip r:embed="rId3">
            <a:alphaModFix/>
          </a:blip>
          <a:srcRect/>
          <a:stretch/>
        </p:blipFill>
        <p:spPr>
          <a:xfrm>
            <a:off x="4976037" y="1600183"/>
            <a:ext cx="3173062" cy="3781148"/>
          </a:xfrm>
          <a:prstGeom prst="rect">
            <a:avLst/>
          </a:prstGeom>
          <a:noFill/>
          <a:ln>
            <a:noFill/>
          </a:ln>
        </p:spPr>
      </p:pic>
    </p:spTree>
    <p:extLst>
      <p:ext uri="{BB962C8B-B14F-4D97-AF65-F5344CB8AC3E}">
        <p14:creationId xmlns:p14="http://schemas.microsoft.com/office/powerpoint/2010/main" val="293913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F9C235-B66B-CB43-A51B-A5A51FCBE980}"/>
              </a:ext>
            </a:extLst>
          </p:cNvPr>
          <p:cNvSpPr>
            <a:spLocks noGrp="1"/>
          </p:cNvSpPr>
          <p:nvPr>
            <p:ph type="subTitle" idx="1"/>
          </p:nvPr>
        </p:nvSpPr>
        <p:spPr>
          <a:xfrm>
            <a:off x="1143000" y="4077526"/>
            <a:ext cx="6858000" cy="1655762"/>
          </a:xfrm>
        </p:spPr>
        <p:txBody>
          <a:bodyPr/>
          <a:lstStyle/>
          <a:p>
            <a:r>
              <a:rPr lang="en-US" dirty="0"/>
              <a:t>None</a:t>
            </a:r>
          </a:p>
        </p:txBody>
      </p:sp>
      <p:sp>
        <p:nvSpPr>
          <p:cNvPr id="5" name="Title 4">
            <a:extLst>
              <a:ext uri="{FF2B5EF4-FFF2-40B4-BE49-F238E27FC236}">
                <a16:creationId xmlns:a16="http://schemas.microsoft.com/office/drawing/2014/main" id="{428B07CB-2727-9941-A631-9C983D2F37D2}"/>
              </a:ext>
            </a:extLst>
          </p:cNvPr>
          <p:cNvSpPr>
            <a:spLocks noGrp="1"/>
          </p:cNvSpPr>
          <p:nvPr>
            <p:ph type="ctrTitle"/>
          </p:nvPr>
        </p:nvSpPr>
        <p:spPr>
          <a:xfrm>
            <a:off x="1143000" y="2778125"/>
            <a:ext cx="6858000" cy="616985"/>
          </a:xfrm>
        </p:spPr>
        <p:txBody>
          <a:bodyPr/>
          <a:lstStyle/>
          <a:p>
            <a:r>
              <a:rPr lang="en-US" dirty="0"/>
              <a:t>Disclosures</a:t>
            </a:r>
          </a:p>
        </p:txBody>
      </p:sp>
    </p:spTree>
    <p:extLst>
      <p:ext uri="{BB962C8B-B14F-4D97-AF65-F5344CB8AC3E}">
        <p14:creationId xmlns:p14="http://schemas.microsoft.com/office/powerpoint/2010/main" val="3199350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1B75-5850-414E-9735-01653C826083}"/>
              </a:ext>
            </a:extLst>
          </p:cNvPr>
          <p:cNvSpPr>
            <a:spLocks noGrp="1"/>
          </p:cNvSpPr>
          <p:nvPr>
            <p:ph type="title"/>
          </p:nvPr>
        </p:nvSpPr>
        <p:spPr/>
        <p:txBody>
          <a:bodyPr/>
          <a:lstStyle/>
          <a:p>
            <a:r>
              <a:rPr lang="en-US" sz="3200" dirty="0">
                <a:solidFill>
                  <a:schemeClr val="dk2"/>
                </a:solidFill>
                <a:latin typeface="Twentieth Century"/>
                <a:ea typeface="Twentieth Century"/>
                <a:cs typeface="Twentieth Century"/>
                <a:sym typeface="Twentieth Century"/>
              </a:rPr>
              <a:t>SELF SOURCED/SELF MANAGED</a:t>
            </a:r>
            <a:br>
              <a:rPr lang="en-US" sz="3200" dirty="0">
                <a:solidFill>
                  <a:srgbClr val="000000"/>
                </a:solidFill>
                <a:latin typeface="Arial"/>
                <a:ea typeface="Arial"/>
                <a:cs typeface="Arial"/>
                <a:sym typeface="Arial"/>
              </a:rPr>
            </a:br>
            <a:endParaRPr lang="en-US" sz="3200" dirty="0"/>
          </a:p>
        </p:txBody>
      </p:sp>
      <p:sp>
        <p:nvSpPr>
          <p:cNvPr id="4" name="Slide Number Placeholder 3">
            <a:extLst>
              <a:ext uri="{FF2B5EF4-FFF2-40B4-BE49-F238E27FC236}">
                <a16:creationId xmlns:a16="http://schemas.microsoft.com/office/drawing/2014/main" id="{C175DD6D-482B-FA4C-AFC2-EE1797795B5B}"/>
              </a:ext>
            </a:extLst>
          </p:cNvPr>
          <p:cNvSpPr>
            <a:spLocks noGrp="1"/>
          </p:cNvSpPr>
          <p:nvPr>
            <p:ph type="sldNum" sz="quarter" idx="4"/>
          </p:nvPr>
        </p:nvSpPr>
        <p:spPr/>
        <p:txBody>
          <a:bodyPr/>
          <a:lstStyle/>
          <a:p>
            <a:fld id="{EA810E7C-020C-FA43-9CFD-DA754FFFF69E}" type="slidenum">
              <a:rPr lang="en-US" smtClean="0"/>
              <a:pPr/>
              <a:t>30</a:t>
            </a:fld>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FE397EDF-5606-A846-A216-E3A1E83D4B08}"/>
              </a:ext>
            </a:extLst>
          </p:cNvPr>
          <p:cNvPicPr>
            <a:picLocks noChangeAspect="1"/>
          </p:cNvPicPr>
          <p:nvPr/>
        </p:nvPicPr>
        <p:blipFill>
          <a:blip r:embed="rId3"/>
          <a:stretch>
            <a:fillRect/>
          </a:stretch>
        </p:blipFill>
        <p:spPr>
          <a:xfrm>
            <a:off x="0" y="2068467"/>
            <a:ext cx="9144000" cy="3708618"/>
          </a:xfrm>
          <a:prstGeom prst="rect">
            <a:avLst/>
          </a:prstGeom>
        </p:spPr>
      </p:pic>
    </p:spTree>
    <p:extLst>
      <p:ext uri="{BB962C8B-B14F-4D97-AF65-F5344CB8AC3E}">
        <p14:creationId xmlns:p14="http://schemas.microsoft.com/office/powerpoint/2010/main" val="2269006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BD7C-5073-594C-991A-D5C12CBEAF0F}"/>
              </a:ext>
            </a:extLst>
          </p:cNvPr>
          <p:cNvSpPr>
            <a:spLocks noGrp="1"/>
          </p:cNvSpPr>
          <p:nvPr>
            <p:ph type="title"/>
          </p:nvPr>
        </p:nvSpPr>
        <p:spPr/>
        <p:txBody>
          <a:bodyPr/>
          <a:lstStyle/>
          <a:p>
            <a:r>
              <a:rPr lang="en-US" dirty="0"/>
              <a:t>Reproductive Legal Helpline</a:t>
            </a:r>
          </a:p>
        </p:txBody>
      </p:sp>
      <p:sp>
        <p:nvSpPr>
          <p:cNvPr id="4" name="Slide Number Placeholder 3">
            <a:extLst>
              <a:ext uri="{FF2B5EF4-FFF2-40B4-BE49-F238E27FC236}">
                <a16:creationId xmlns:a16="http://schemas.microsoft.com/office/drawing/2014/main" id="{BD62A263-658B-AC49-B53A-DB46C0E935AD}"/>
              </a:ext>
            </a:extLst>
          </p:cNvPr>
          <p:cNvSpPr>
            <a:spLocks noGrp="1"/>
          </p:cNvSpPr>
          <p:nvPr>
            <p:ph type="sldNum" sz="quarter" idx="4"/>
          </p:nvPr>
        </p:nvSpPr>
        <p:spPr/>
        <p:txBody>
          <a:bodyPr/>
          <a:lstStyle/>
          <a:p>
            <a:fld id="{EA810E7C-020C-FA43-9CFD-DA754FFFF69E}" type="slidenum">
              <a:rPr lang="en-US" smtClean="0"/>
              <a:pPr/>
              <a:t>31</a:t>
            </a:fld>
            <a:endParaRPr lang="en-US" dirty="0"/>
          </a:p>
        </p:txBody>
      </p:sp>
      <p:pic>
        <p:nvPicPr>
          <p:cNvPr id="5" name="Picture 4" descr="Graphical user interface, website&#10;&#10;Description automatically generated">
            <a:extLst>
              <a:ext uri="{FF2B5EF4-FFF2-40B4-BE49-F238E27FC236}">
                <a16:creationId xmlns:a16="http://schemas.microsoft.com/office/drawing/2014/main" id="{C26294B1-F273-064C-951C-3D87615716CE}"/>
              </a:ext>
            </a:extLst>
          </p:cNvPr>
          <p:cNvPicPr>
            <a:picLocks noChangeAspect="1"/>
          </p:cNvPicPr>
          <p:nvPr/>
        </p:nvPicPr>
        <p:blipFill>
          <a:blip r:embed="rId3"/>
          <a:stretch>
            <a:fillRect/>
          </a:stretch>
        </p:blipFill>
        <p:spPr>
          <a:xfrm>
            <a:off x="0" y="1917620"/>
            <a:ext cx="9144000" cy="3315368"/>
          </a:xfrm>
          <a:prstGeom prst="rect">
            <a:avLst/>
          </a:prstGeom>
        </p:spPr>
      </p:pic>
    </p:spTree>
    <p:extLst>
      <p:ext uri="{BB962C8B-B14F-4D97-AF65-F5344CB8AC3E}">
        <p14:creationId xmlns:p14="http://schemas.microsoft.com/office/powerpoint/2010/main" val="417789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D5C7-3888-D040-A325-F93C8D7296EE}"/>
              </a:ext>
            </a:extLst>
          </p:cNvPr>
          <p:cNvSpPr>
            <a:spLocks noGrp="1"/>
          </p:cNvSpPr>
          <p:nvPr>
            <p:ph type="ctrTitle"/>
          </p:nvPr>
        </p:nvSpPr>
        <p:spPr/>
        <p:txBody>
          <a:bodyPr/>
          <a:lstStyle/>
          <a:p>
            <a:r>
              <a:rPr lang="en-US" dirty="0"/>
              <a:t>Miscarriage Management</a:t>
            </a:r>
          </a:p>
        </p:txBody>
      </p:sp>
      <p:sp>
        <p:nvSpPr>
          <p:cNvPr id="3" name="Subtitle 2">
            <a:extLst>
              <a:ext uri="{FF2B5EF4-FFF2-40B4-BE49-F238E27FC236}">
                <a16:creationId xmlns:a16="http://schemas.microsoft.com/office/drawing/2014/main" id="{3987F1A4-8DD6-D64F-A54F-F1C346DD6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2239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0117-6ABD-8244-9716-F8116E7602FF}"/>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MISCARRIAGE</a:t>
            </a:r>
            <a:br>
              <a:rPr lang="en-US" dirty="0">
                <a:solidFill>
                  <a:srgbClr val="000000"/>
                </a:solidFill>
                <a:latin typeface="Arial"/>
                <a:ea typeface="Arial"/>
                <a:cs typeface="Arial"/>
                <a:sym typeface="Arial"/>
              </a:rPr>
            </a:br>
            <a:endParaRPr lang="en-US" dirty="0"/>
          </a:p>
        </p:txBody>
      </p:sp>
      <p:sp>
        <p:nvSpPr>
          <p:cNvPr id="3" name="Content Placeholder 2">
            <a:extLst>
              <a:ext uri="{FF2B5EF4-FFF2-40B4-BE49-F238E27FC236}">
                <a16:creationId xmlns:a16="http://schemas.microsoft.com/office/drawing/2014/main" id="{9F813E10-775E-874E-8475-7C0FDFB1ACBD}"/>
              </a:ext>
            </a:extLst>
          </p:cNvPr>
          <p:cNvSpPr>
            <a:spLocks noGrp="1"/>
          </p:cNvSpPr>
          <p:nvPr>
            <p:ph idx="1"/>
          </p:nvPr>
        </p:nvSpPr>
        <p:spPr/>
        <p:txBody>
          <a:bodyPr/>
          <a:lstStyle/>
          <a:p>
            <a:pPr marL="0" indent="0">
              <a:buNone/>
            </a:pPr>
            <a:r>
              <a:rPr lang="en-US" dirty="0">
                <a:solidFill>
                  <a:schemeClr val="dk2"/>
                </a:solidFill>
                <a:latin typeface="Twentieth Century"/>
                <a:ea typeface="Twentieth Century"/>
                <a:cs typeface="Twentieth Century"/>
                <a:sym typeface="Twentieth Century"/>
              </a:rPr>
              <a:t>PREGNANT AND BLEEDING</a:t>
            </a:r>
          </a:p>
          <a:p>
            <a:pPr>
              <a:buClr>
                <a:schemeClr val="accent1"/>
              </a:buClr>
            </a:pPr>
            <a:endParaRPr lang="en-US" dirty="0">
              <a:latin typeface="Twentieth Century"/>
              <a:ea typeface="Twentieth Century"/>
              <a:cs typeface="Twentieth Century"/>
              <a:sym typeface="Twentieth Century"/>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Send patient for remote ultrasound diagnosis</a:t>
            </a:r>
            <a:endParaRPr lang="en-US" sz="800" dirty="0">
              <a:latin typeface="Arial"/>
              <a:ea typeface="Arial"/>
              <a:cs typeface="Arial"/>
              <a:sym typeface="Arial"/>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Send patient to lab only for serial quants</a:t>
            </a:r>
            <a:endParaRPr lang="en-US" sz="800" dirty="0">
              <a:latin typeface="Arial"/>
              <a:ea typeface="Arial"/>
              <a:cs typeface="Arial"/>
              <a:sym typeface="Arial"/>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Treatments that may not need in person care: expectant and medication (with the exception of medication pickup)</a:t>
            </a:r>
            <a:endParaRPr lang="en-US" sz="800" dirty="0">
              <a:latin typeface="Arial"/>
              <a:ea typeface="Arial"/>
              <a:cs typeface="Arial"/>
              <a:sym typeface="Arial"/>
            </a:endParaRPr>
          </a:p>
          <a:p>
            <a:pPr>
              <a:lnSpc>
                <a:spcPct val="100000"/>
              </a:lnSpc>
              <a:spcBef>
                <a:spcPts val="0"/>
              </a:spcBef>
              <a:buClr>
                <a:schemeClr val="accent1"/>
              </a:buClr>
              <a:buSzPct val="100000"/>
            </a:pPr>
            <a:r>
              <a:rPr lang="en-US" dirty="0">
                <a:latin typeface="Twentieth Century"/>
                <a:ea typeface="Twentieth Century"/>
                <a:cs typeface="Twentieth Century"/>
                <a:sym typeface="Twentieth Century"/>
              </a:rPr>
              <a:t>Still offer all three forms of treatment for patient to decide what’s best for them</a:t>
            </a:r>
            <a:endParaRPr lang="en-US" sz="800" dirty="0">
              <a:latin typeface="Arial"/>
              <a:ea typeface="Arial"/>
              <a:cs typeface="Arial"/>
              <a:sym typeface="Arial"/>
            </a:endParaRPr>
          </a:p>
          <a:p>
            <a:pPr marL="0" indent="0">
              <a:buNone/>
            </a:pPr>
            <a:endParaRPr lang="en-US" dirty="0">
              <a:solidFill>
                <a:schemeClr val="dk2"/>
              </a:solidFill>
              <a:latin typeface="Twentieth Century"/>
              <a:ea typeface="Twentieth Century"/>
              <a:cs typeface="Twentieth Century"/>
              <a:sym typeface="Twentieth Century"/>
            </a:endParaRPr>
          </a:p>
          <a:p>
            <a:endParaRPr lang="en-US" dirty="0"/>
          </a:p>
        </p:txBody>
      </p:sp>
      <p:sp>
        <p:nvSpPr>
          <p:cNvPr id="4" name="Slide Number Placeholder 3">
            <a:extLst>
              <a:ext uri="{FF2B5EF4-FFF2-40B4-BE49-F238E27FC236}">
                <a16:creationId xmlns:a16="http://schemas.microsoft.com/office/drawing/2014/main" id="{9C6C4BA2-9D7C-B14E-A61B-F2217711C64B}"/>
              </a:ext>
            </a:extLst>
          </p:cNvPr>
          <p:cNvSpPr>
            <a:spLocks noGrp="1"/>
          </p:cNvSpPr>
          <p:nvPr>
            <p:ph type="sldNum" sz="quarter" idx="4"/>
          </p:nvPr>
        </p:nvSpPr>
        <p:spPr/>
        <p:txBody>
          <a:bodyPr/>
          <a:lstStyle/>
          <a:p>
            <a:fld id="{EA810E7C-020C-FA43-9CFD-DA754FFFF69E}" type="slidenum">
              <a:rPr lang="en-US" smtClean="0"/>
              <a:pPr/>
              <a:t>33</a:t>
            </a:fld>
            <a:endParaRPr lang="en-US" dirty="0"/>
          </a:p>
        </p:txBody>
      </p:sp>
    </p:spTree>
    <p:extLst>
      <p:ext uri="{BB962C8B-B14F-4D97-AF65-F5344CB8AC3E}">
        <p14:creationId xmlns:p14="http://schemas.microsoft.com/office/powerpoint/2010/main" val="392230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D36C-ED76-D74F-BCE0-5781BA4B957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79885BA-0329-5447-A21F-37588F1787C3}"/>
              </a:ext>
            </a:extLst>
          </p:cNvPr>
          <p:cNvSpPr>
            <a:spLocks noGrp="1"/>
          </p:cNvSpPr>
          <p:nvPr>
            <p:ph idx="1"/>
          </p:nvPr>
        </p:nvSpPr>
        <p:spPr/>
        <p:txBody>
          <a:bodyPr/>
          <a:lstStyle/>
          <a:p>
            <a:pPr>
              <a:buFont typeface="Wingdings" pitchFamily="2" charset="2"/>
              <a:buChar char="Ø"/>
            </a:pPr>
            <a:r>
              <a:rPr lang="en-US" dirty="0"/>
              <a:t>Telemedicine is a tool that can expand access to sexual &amp; reproductive health services, including contraception, abortion, and miscarriage management</a:t>
            </a:r>
          </a:p>
          <a:p>
            <a:pPr>
              <a:buFont typeface="Wingdings" pitchFamily="2" charset="2"/>
              <a:buChar char="Ø"/>
            </a:pPr>
            <a:endParaRPr lang="en-US" dirty="0"/>
          </a:p>
          <a:p>
            <a:pPr>
              <a:buFont typeface="Wingdings" pitchFamily="2" charset="2"/>
              <a:buChar char="Ø"/>
            </a:pPr>
            <a:r>
              <a:rPr lang="en-US" dirty="0"/>
              <a:t>Future considerations:</a:t>
            </a:r>
          </a:p>
          <a:p>
            <a:pPr lvl="1">
              <a:buFont typeface="Wingdings" pitchFamily="2" charset="2"/>
              <a:buChar char="Ø"/>
            </a:pPr>
            <a:r>
              <a:rPr lang="en-US" dirty="0"/>
              <a:t>Health Equity</a:t>
            </a:r>
          </a:p>
          <a:p>
            <a:pPr lvl="1">
              <a:buFont typeface="Wingdings" pitchFamily="2" charset="2"/>
              <a:buChar char="Ø"/>
            </a:pPr>
            <a:r>
              <a:rPr lang="en-US" dirty="0"/>
              <a:t>Advocacy</a:t>
            </a:r>
          </a:p>
          <a:p>
            <a:pPr marL="114300" indent="0">
              <a:buNone/>
            </a:pPr>
            <a:endParaRPr lang="en-US" dirty="0"/>
          </a:p>
          <a:p>
            <a:endParaRPr lang="en-US" dirty="0"/>
          </a:p>
        </p:txBody>
      </p:sp>
      <p:sp>
        <p:nvSpPr>
          <p:cNvPr id="4" name="Slide Number Placeholder 3">
            <a:extLst>
              <a:ext uri="{FF2B5EF4-FFF2-40B4-BE49-F238E27FC236}">
                <a16:creationId xmlns:a16="http://schemas.microsoft.com/office/drawing/2014/main" id="{3B7A8412-696E-3F47-99A9-CF9282DD78B3}"/>
              </a:ext>
            </a:extLst>
          </p:cNvPr>
          <p:cNvSpPr>
            <a:spLocks noGrp="1"/>
          </p:cNvSpPr>
          <p:nvPr>
            <p:ph type="sldNum" sz="quarter" idx="4"/>
          </p:nvPr>
        </p:nvSpPr>
        <p:spPr/>
        <p:txBody>
          <a:bodyPr/>
          <a:lstStyle/>
          <a:p>
            <a:fld id="{EA810E7C-020C-FA43-9CFD-DA754FFFF69E}" type="slidenum">
              <a:rPr lang="en-US" smtClean="0"/>
              <a:pPr/>
              <a:t>34</a:t>
            </a:fld>
            <a:endParaRPr lang="en-US" dirty="0"/>
          </a:p>
        </p:txBody>
      </p:sp>
    </p:spTree>
    <p:extLst>
      <p:ext uri="{BB962C8B-B14F-4D97-AF65-F5344CB8AC3E}">
        <p14:creationId xmlns:p14="http://schemas.microsoft.com/office/powerpoint/2010/main" val="784855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0774-48BA-6C4E-9033-97A89B784170}"/>
              </a:ext>
            </a:extLst>
          </p:cNvPr>
          <p:cNvSpPr>
            <a:spLocks noGrp="1"/>
          </p:cNvSpPr>
          <p:nvPr>
            <p:ph type="title"/>
          </p:nvPr>
        </p:nvSpPr>
        <p:spPr/>
        <p:txBody>
          <a:bodyPr/>
          <a:lstStyle/>
          <a:p>
            <a:pPr algn="ctr"/>
            <a:r>
              <a:rPr lang="en-US" dirty="0">
                <a:solidFill>
                  <a:schemeClr val="dk2"/>
                </a:solidFill>
                <a:latin typeface="Twentieth Century"/>
                <a:ea typeface="Twentieth Century"/>
                <a:cs typeface="Twentieth Century"/>
                <a:sym typeface="Twentieth Century"/>
              </a:rPr>
              <a:t>REFERENCES</a:t>
            </a:r>
            <a:br>
              <a:rPr lang="en-US" dirty="0">
                <a:solidFill>
                  <a:schemeClr val="dk2"/>
                </a:solidFill>
                <a:latin typeface="Twentieth Century"/>
                <a:ea typeface="Twentieth Century"/>
                <a:cs typeface="Twentieth Century"/>
                <a:sym typeface="Twentieth Century"/>
              </a:rPr>
            </a:br>
            <a:endParaRPr lang="en-US" dirty="0"/>
          </a:p>
        </p:txBody>
      </p:sp>
      <p:sp>
        <p:nvSpPr>
          <p:cNvPr id="3" name="Content Placeholder 2">
            <a:extLst>
              <a:ext uri="{FF2B5EF4-FFF2-40B4-BE49-F238E27FC236}">
                <a16:creationId xmlns:a16="http://schemas.microsoft.com/office/drawing/2014/main" id="{5440DE27-B360-BF4D-BFF5-80F934DF402F}"/>
              </a:ext>
            </a:extLst>
          </p:cNvPr>
          <p:cNvSpPr>
            <a:spLocks noGrp="1"/>
          </p:cNvSpPr>
          <p:nvPr>
            <p:ph idx="1"/>
          </p:nvPr>
        </p:nvSpPr>
        <p:spPr/>
        <p:txBody>
          <a:bodyPr>
            <a:normAutofit fontScale="62500" lnSpcReduction="20000"/>
          </a:bodyPr>
          <a:lstStyle/>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Foster DG, </a:t>
            </a:r>
            <a:r>
              <a:rPr lang="en-US" dirty="0" err="1">
                <a:solidFill>
                  <a:schemeClr val="dk2"/>
                </a:solidFill>
                <a:latin typeface="Twentieth Century"/>
                <a:ea typeface="Twentieth Century"/>
                <a:cs typeface="Twentieth Century"/>
                <a:sym typeface="Twentieth Century"/>
              </a:rPr>
              <a:t>Karasek</a:t>
            </a:r>
            <a:r>
              <a:rPr lang="en-US" dirty="0">
                <a:solidFill>
                  <a:schemeClr val="dk2"/>
                </a:solidFill>
                <a:latin typeface="Twentieth Century"/>
                <a:ea typeface="Twentieth Century"/>
                <a:cs typeface="Twentieth Century"/>
                <a:sym typeface="Twentieth Century"/>
              </a:rPr>
              <a:t> D, Grossman D, </a:t>
            </a:r>
            <a:r>
              <a:rPr lang="en-US" dirty="0" err="1">
                <a:solidFill>
                  <a:schemeClr val="dk2"/>
                </a:solidFill>
                <a:latin typeface="Twentieth Century"/>
                <a:ea typeface="Twentieth Century"/>
                <a:cs typeface="Twentieth Century"/>
                <a:sym typeface="Twentieth Century"/>
              </a:rPr>
              <a:t>Darney</a:t>
            </a:r>
            <a:r>
              <a:rPr lang="en-US" dirty="0">
                <a:solidFill>
                  <a:schemeClr val="dk2"/>
                </a:solidFill>
                <a:latin typeface="Twentieth Century"/>
                <a:ea typeface="Twentieth Century"/>
                <a:cs typeface="Twentieth Century"/>
                <a:sym typeface="Twentieth Century"/>
              </a:rPr>
              <a:t> P, Schwarz EB. Interest in using intrauterine contraception when the option of self-removal is provided. </a:t>
            </a:r>
            <a:r>
              <a:rPr lang="en-US" i="1" dirty="0">
                <a:solidFill>
                  <a:schemeClr val="dk2"/>
                </a:solidFill>
                <a:latin typeface="Twentieth Century"/>
                <a:ea typeface="Twentieth Century"/>
                <a:cs typeface="Twentieth Century"/>
                <a:sym typeface="Twentieth Century"/>
              </a:rPr>
              <a:t>Contraception</a:t>
            </a:r>
            <a:r>
              <a:rPr lang="en-US" dirty="0">
                <a:solidFill>
                  <a:schemeClr val="dk2"/>
                </a:solidFill>
                <a:latin typeface="Twentieth Century"/>
                <a:ea typeface="Twentieth Century"/>
                <a:cs typeface="Twentieth Century"/>
                <a:sym typeface="Twentieth Century"/>
              </a:rPr>
              <a:t>. 2012;85(3):257-262. </a:t>
            </a:r>
            <a:r>
              <a:rPr lang="en-US" dirty="0" err="1">
                <a:solidFill>
                  <a:schemeClr val="dk2"/>
                </a:solidFill>
                <a:latin typeface="Twentieth Century"/>
                <a:ea typeface="Twentieth Century"/>
                <a:cs typeface="Twentieth Century"/>
                <a:sym typeface="Twentieth Century"/>
              </a:rPr>
              <a:t>doi</a:t>
            </a:r>
            <a:r>
              <a:rPr lang="en-US" dirty="0">
                <a:solidFill>
                  <a:schemeClr val="dk2"/>
                </a:solidFill>
                <a:latin typeface="Twentieth Century"/>
                <a:ea typeface="Twentieth Century"/>
                <a:cs typeface="Twentieth Century"/>
                <a:sym typeface="Twentieth Century"/>
              </a:rPr>
              <a:t>: 10.1016/j.contraception.2011.07.003.</a:t>
            </a:r>
            <a:endParaRPr lang="en-US" sz="1100" dirty="0">
              <a:solidFill>
                <a:srgbClr val="000000"/>
              </a:solidFill>
              <a:latin typeface="Arial"/>
              <a:ea typeface="Arial"/>
              <a:cs typeface="Arial"/>
              <a:sym typeface="Arial"/>
            </a:endParaRPr>
          </a:p>
          <a:p>
            <a:pPr marL="0" lvl="0" indent="0">
              <a:lnSpc>
                <a:spcPct val="100000"/>
              </a:lnSpc>
              <a:spcBef>
                <a:spcPts val="0"/>
              </a:spcBef>
              <a:buClr>
                <a:srgbClr val="FFFFFF"/>
              </a:buClr>
              <a:buSzPts val="4800"/>
              <a:buNone/>
            </a:pPr>
            <a:endParaRPr lang="en-US" dirty="0">
              <a:solidFill>
                <a:schemeClr val="dk2"/>
              </a:solidFill>
              <a:latin typeface="Twentieth Century"/>
              <a:ea typeface="Twentieth Century"/>
              <a:cs typeface="Twentieth Century"/>
              <a:sym typeface="Twentieth Century"/>
            </a:endParaRPr>
          </a:p>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Hendriks E, </a:t>
            </a:r>
            <a:r>
              <a:rPr lang="en-US" dirty="0" err="1">
                <a:solidFill>
                  <a:schemeClr val="dk2"/>
                </a:solidFill>
                <a:latin typeface="Twentieth Century"/>
                <a:ea typeface="Twentieth Century"/>
                <a:cs typeface="Twentieth Century"/>
                <a:sym typeface="Twentieth Century"/>
              </a:rPr>
              <a:t>MacNaughton</a:t>
            </a:r>
            <a:r>
              <a:rPr lang="en-US" dirty="0">
                <a:solidFill>
                  <a:schemeClr val="dk2"/>
                </a:solidFill>
                <a:latin typeface="Twentieth Century"/>
                <a:ea typeface="Twentieth Century"/>
                <a:cs typeface="Twentieth Century"/>
                <a:sym typeface="Twentieth Century"/>
              </a:rPr>
              <a:t> H, </a:t>
            </a:r>
            <a:r>
              <a:rPr lang="en-US" dirty="0" err="1">
                <a:solidFill>
                  <a:schemeClr val="dk2"/>
                </a:solidFill>
                <a:latin typeface="Twentieth Century"/>
                <a:ea typeface="Twentieth Century"/>
                <a:cs typeface="Twentieth Century"/>
                <a:sym typeface="Twentieth Century"/>
              </a:rPr>
              <a:t>MacKenzie</a:t>
            </a:r>
            <a:r>
              <a:rPr lang="en-US" dirty="0">
                <a:solidFill>
                  <a:schemeClr val="dk2"/>
                </a:solidFill>
                <a:latin typeface="Twentieth Century"/>
                <a:ea typeface="Twentieth Century"/>
                <a:cs typeface="Twentieth Century"/>
                <a:sym typeface="Twentieth Century"/>
              </a:rPr>
              <a:t> MC. First Trimester Bleeding: Evaluation and Management. </a:t>
            </a:r>
            <a:r>
              <a:rPr lang="en-US" i="1" dirty="0">
                <a:solidFill>
                  <a:schemeClr val="dk2"/>
                </a:solidFill>
                <a:latin typeface="Twentieth Century"/>
                <a:ea typeface="Twentieth Century"/>
                <a:cs typeface="Twentieth Century"/>
                <a:sym typeface="Twentieth Century"/>
              </a:rPr>
              <a:t>Am Fam Physician.</a:t>
            </a:r>
            <a:r>
              <a:rPr lang="en-US" dirty="0">
                <a:solidFill>
                  <a:schemeClr val="dk2"/>
                </a:solidFill>
                <a:latin typeface="Twentieth Century"/>
                <a:ea typeface="Twentieth Century"/>
                <a:cs typeface="Twentieth Century"/>
                <a:sym typeface="Twentieth Century"/>
              </a:rPr>
              <a:t> 2019;99(3):166-174.</a:t>
            </a:r>
            <a:endParaRPr lang="en-US" sz="1100" dirty="0">
              <a:solidFill>
                <a:srgbClr val="000000"/>
              </a:solidFill>
              <a:latin typeface="Arial"/>
              <a:ea typeface="Arial"/>
              <a:cs typeface="Arial"/>
              <a:sym typeface="Arial"/>
            </a:endParaRPr>
          </a:p>
          <a:p>
            <a:pPr marL="0" lvl="0" indent="0">
              <a:lnSpc>
                <a:spcPct val="100000"/>
              </a:lnSpc>
              <a:spcBef>
                <a:spcPts val="0"/>
              </a:spcBef>
              <a:buClr>
                <a:srgbClr val="FFFFFF"/>
              </a:buClr>
              <a:buSzPts val="4800"/>
              <a:buNone/>
            </a:pPr>
            <a:endParaRPr lang="en-US" dirty="0">
              <a:solidFill>
                <a:schemeClr val="dk2"/>
              </a:solidFill>
              <a:latin typeface="Twentieth Century"/>
              <a:ea typeface="Twentieth Century"/>
              <a:cs typeface="Twentieth Century"/>
              <a:sym typeface="Twentieth Century"/>
            </a:endParaRPr>
          </a:p>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Hendricks E, Rosenberg R, </a:t>
            </a:r>
            <a:r>
              <a:rPr lang="en-US" dirty="0" err="1">
                <a:solidFill>
                  <a:schemeClr val="dk2"/>
                </a:solidFill>
                <a:latin typeface="Twentieth Century"/>
                <a:ea typeface="Twentieth Century"/>
                <a:cs typeface="Twentieth Century"/>
                <a:sym typeface="Twentieth Century"/>
              </a:rPr>
              <a:t>Prine</a:t>
            </a:r>
            <a:r>
              <a:rPr lang="en-US" dirty="0">
                <a:solidFill>
                  <a:schemeClr val="dk2"/>
                </a:solidFill>
                <a:latin typeface="Twentieth Century"/>
                <a:ea typeface="Twentieth Century"/>
                <a:cs typeface="Twentieth Century"/>
                <a:sym typeface="Twentieth Century"/>
              </a:rPr>
              <a:t> L. Ectopic Pregnancy: Diagnosis and Management. </a:t>
            </a:r>
            <a:r>
              <a:rPr lang="en-US" i="1" dirty="0">
                <a:solidFill>
                  <a:schemeClr val="dk2"/>
                </a:solidFill>
                <a:latin typeface="Twentieth Century"/>
                <a:ea typeface="Twentieth Century"/>
                <a:cs typeface="Twentieth Century"/>
                <a:sym typeface="Twentieth Century"/>
              </a:rPr>
              <a:t>Am Fam Physician</a:t>
            </a:r>
            <a:r>
              <a:rPr lang="en-US" dirty="0">
                <a:solidFill>
                  <a:schemeClr val="dk2"/>
                </a:solidFill>
                <a:latin typeface="Twentieth Century"/>
                <a:ea typeface="Twentieth Century"/>
                <a:cs typeface="Twentieth Century"/>
                <a:sym typeface="Twentieth Century"/>
              </a:rPr>
              <a:t>. 2020 May 15;101(10):599-606.</a:t>
            </a:r>
            <a:endParaRPr lang="en-US" sz="1100" dirty="0">
              <a:solidFill>
                <a:srgbClr val="000000"/>
              </a:solidFill>
              <a:latin typeface="Arial"/>
              <a:ea typeface="Arial"/>
              <a:cs typeface="Arial"/>
              <a:sym typeface="Arial"/>
            </a:endParaRPr>
          </a:p>
          <a:p>
            <a:pPr marL="0" lvl="0" indent="0">
              <a:lnSpc>
                <a:spcPct val="100000"/>
              </a:lnSpc>
              <a:spcBef>
                <a:spcPts val="0"/>
              </a:spcBef>
              <a:buClr>
                <a:srgbClr val="FFFFFF"/>
              </a:buClr>
              <a:buSzPts val="4800"/>
              <a:buNone/>
            </a:pPr>
            <a:endParaRPr lang="en-US" dirty="0">
              <a:solidFill>
                <a:schemeClr val="dk2"/>
              </a:solidFill>
              <a:latin typeface="Twentieth Century"/>
              <a:ea typeface="Twentieth Century"/>
              <a:cs typeface="Twentieth Century"/>
              <a:sym typeface="Twentieth Century"/>
            </a:endParaRPr>
          </a:p>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Raymond EG, Grossman D, Mark A, et al. Commentary: No-test medication abortion: A sample protocol for increasing access during a pandemic and beyond. </a:t>
            </a:r>
            <a:r>
              <a:rPr lang="en-US" i="1" dirty="0">
                <a:solidFill>
                  <a:schemeClr val="dk2"/>
                </a:solidFill>
                <a:latin typeface="Twentieth Century"/>
                <a:ea typeface="Twentieth Century"/>
                <a:cs typeface="Twentieth Century"/>
                <a:sym typeface="Twentieth Century"/>
              </a:rPr>
              <a:t>Contraception. </a:t>
            </a:r>
            <a:r>
              <a:rPr lang="en-US" dirty="0">
                <a:solidFill>
                  <a:schemeClr val="dk2"/>
                </a:solidFill>
                <a:latin typeface="Twentieth Century"/>
                <a:ea typeface="Twentieth Century"/>
                <a:cs typeface="Twentieth Century"/>
                <a:sym typeface="Twentieth Century"/>
              </a:rPr>
              <a:t>2020;101(6):361-366. </a:t>
            </a:r>
            <a:r>
              <a:rPr lang="en-US" dirty="0" err="1">
                <a:solidFill>
                  <a:schemeClr val="dk2"/>
                </a:solidFill>
                <a:latin typeface="Twentieth Century"/>
                <a:ea typeface="Twentieth Century"/>
                <a:cs typeface="Twentieth Century"/>
                <a:sym typeface="Twentieth Century"/>
              </a:rPr>
              <a:t>doi</a:t>
            </a:r>
            <a:r>
              <a:rPr lang="en-US" dirty="0">
                <a:solidFill>
                  <a:schemeClr val="dk2"/>
                </a:solidFill>
                <a:latin typeface="Twentieth Century"/>
                <a:ea typeface="Twentieth Century"/>
                <a:cs typeface="Twentieth Century"/>
                <a:sym typeface="Twentieth Century"/>
              </a:rPr>
              <a:t>: 10.1016/j.contraception.2020.04.005. </a:t>
            </a:r>
            <a:endParaRPr lang="en-US" sz="1100" dirty="0">
              <a:solidFill>
                <a:srgbClr val="000000"/>
              </a:solidFill>
              <a:latin typeface="Arial"/>
              <a:ea typeface="Arial"/>
              <a:cs typeface="Arial"/>
              <a:sym typeface="Arial"/>
            </a:endParaRPr>
          </a:p>
          <a:p>
            <a:pPr marL="0" lvl="0" indent="0">
              <a:lnSpc>
                <a:spcPct val="100000"/>
              </a:lnSpc>
              <a:spcBef>
                <a:spcPts val="0"/>
              </a:spcBef>
              <a:buClr>
                <a:srgbClr val="FFFFFF"/>
              </a:buClr>
              <a:buSzPts val="4800"/>
              <a:buNone/>
            </a:pPr>
            <a:endParaRPr lang="en-US" dirty="0">
              <a:solidFill>
                <a:schemeClr val="dk2"/>
              </a:solidFill>
              <a:latin typeface="Twentieth Century"/>
              <a:ea typeface="Twentieth Century"/>
              <a:cs typeface="Twentieth Century"/>
              <a:sym typeface="Twentieth Century"/>
            </a:endParaRPr>
          </a:p>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US CDC Medical Eligibility for Contraceptive Use, 2016.</a:t>
            </a:r>
            <a:endParaRPr lang="en-US" sz="1100" dirty="0">
              <a:solidFill>
                <a:srgbClr val="000000"/>
              </a:solidFill>
              <a:latin typeface="Arial"/>
              <a:ea typeface="Arial"/>
              <a:cs typeface="Arial"/>
              <a:sym typeface="Arial"/>
            </a:endParaRPr>
          </a:p>
          <a:p>
            <a:pPr marL="0" lvl="0" indent="0">
              <a:lnSpc>
                <a:spcPct val="100000"/>
              </a:lnSpc>
              <a:spcBef>
                <a:spcPts val="0"/>
              </a:spcBef>
              <a:buClr>
                <a:srgbClr val="FFFFFF"/>
              </a:buClr>
              <a:buSzPts val="4800"/>
              <a:buNone/>
            </a:pPr>
            <a:endParaRPr lang="en-US" dirty="0">
              <a:solidFill>
                <a:schemeClr val="dk2"/>
              </a:solidFill>
              <a:latin typeface="Twentieth Century"/>
              <a:ea typeface="Twentieth Century"/>
              <a:cs typeface="Twentieth Century"/>
              <a:sym typeface="Twentieth Century"/>
            </a:endParaRPr>
          </a:p>
          <a:p>
            <a:pPr marL="0" lvl="0" indent="0">
              <a:lnSpc>
                <a:spcPct val="100000"/>
              </a:lnSpc>
              <a:spcBef>
                <a:spcPts val="0"/>
              </a:spcBef>
              <a:buClr>
                <a:schemeClr val="dk2"/>
              </a:buClr>
              <a:buSzPts val="4800"/>
              <a:buNone/>
            </a:pPr>
            <a:r>
              <a:rPr lang="en-US" dirty="0">
                <a:solidFill>
                  <a:schemeClr val="dk2"/>
                </a:solidFill>
                <a:latin typeface="Twentieth Century"/>
                <a:ea typeface="Twentieth Century"/>
                <a:cs typeface="Twentieth Century"/>
                <a:sym typeface="Twentieth Century"/>
              </a:rPr>
              <a:t>Wu JP, Pickle S. Extended use of the intrauterine device: a literature review and recommendations for clinical practice. </a:t>
            </a:r>
            <a:r>
              <a:rPr lang="en-US" i="1" dirty="0">
                <a:solidFill>
                  <a:schemeClr val="dk2"/>
                </a:solidFill>
                <a:latin typeface="Twentieth Century"/>
                <a:ea typeface="Twentieth Century"/>
                <a:cs typeface="Twentieth Century"/>
                <a:sym typeface="Twentieth Century"/>
              </a:rPr>
              <a:t>Contraception</a:t>
            </a:r>
            <a:r>
              <a:rPr lang="en-US" dirty="0">
                <a:solidFill>
                  <a:schemeClr val="dk2"/>
                </a:solidFill>
                <a:latin typeface="Twentieth Century"/>
                <a:ea typeface="Twentieth Century"/>
                <a:cs typeface="Twentieth Century"/>
                <a:sym typeface="Twentieth Century"/>
              </a:rPr>
              <a:t>. 2014;89(6):495-503. </a:t>
            </a:r>
            <a:r>
              <a:rPr lang="en-US" dirty="0" err="1">
                <a:solidFill>
                  <a:schemeClr val="dk2"/>
                </a:solidFill>
                <a:latin typeface="Twentieth Century"/>
                <a:ea typeface="Twentieth Century"/>
                <a:cs typeface="Twentieth Century"/>
                <a:sym typeface="Twentieth Century"/>
              </a:rPr>
              <a:t>doi</a:t>
            </a:r>
            <a:r>
              <a:rPr lang="en-US" dirty="0">
                <a:solidFill>
                  <a:schemeClr val="dk2"/>
                </a:solidFill>
                <a:latin typeface="Twentieth Century"/>
                <a:ea typeface="Twentieth Century"/>
                <a:cs typeface="Twentieth Century"/>
                <a:sym typeface="Twentieth Century"/>
              </a:rPr>
              <a:t>: 10.1016/j.contraception.2014.02.011.</a:t>
            </a:r>
            <a:endParaRPr lang="en-US" sz="1100" dirty="0">
              <a:solidFill>
                <a:srgbClr val="000000"/>
              </a:solidFill>
              <a:latin typeface="Arial"/>
              <a:ea typeface="Arial"/>
              <a:cs typeface="Arial"/>
              <a:sym typeface="Arial"/>
            </a:endParaRPr>
          </a:p>
          <a:p>
            <a:pPr marL="0" indent="0">
              <a:buNone/>
            </a:pPr>
            <a:endParaRPr lang="en-US" dirty="0"/>
          </a:p>
        </p:txBody>
      </p:sp>
      <p:sp>
        <p:nvSpPr>
          <p:cNvPr id="4" name="Slide Number Placeholder 3">
            <a:extLst>
              <a:ext uri="{FF2B5EF4-FFF2-40B4-BE49-F238E27FC236}">
                <a16:creationId xmlns:a16="http://schemas.microsoft.com/office/drawing/2014/main" id="{6C47F585-138F-344B-A952-A8E153C38FF1}"/>
              </a:ext>
            </a:extLst>
          </p:cNvPr>
          <p:cNvSpPr>
            <a:spLocks noGrp="1"/>
          </p:cNvSpPr>
          <p:nvPr>
            <p:ph type="sldNum" sz="quarter" idx="4"/>
          </p:nvPr>
        </p:nvSpPr>
        <p:spPr/>
        <p:txBody>
          <a:bodyPr/>
          <a:lstStyle/>
          <a:p>
            <a:fld id="{EA810E7C-020C-FA43-9CFD-DA754FFFF69E}" type="slidenum">
              <a:rPr lang="en-US" smtClean="0"/>
              <a:pPr/>
              <a:t>35</a:t>
            </a:fld>
            <a:endParaRPr lang="en-US" dirty="0"/>
          </a:p>
        </p:txBody>
      </p:sp>
    </p:spTree>
    <p:extLst>
      <p:ext uri="{BB962C8B-B14F-4D97-AF65-F5344CB8AC3E}">
        <p14:creationId xmlns:p14="http://schemas.microsoft.com/office/powerpoint/2010/main" val="1084682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57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4B04-89CD-524C-AAC1-DFC518C1C3A6}"/>
              </a:ext>
            </a:extLst>
          </p:cNvPr>
          <p:cNvSpPr>
            <a:spLocks noGrp="1"/>
          </p:cNvSpPr>
          <p:nvPr>
            <p:ph type="title"/>
          </p:nvPr>
        </p:nvSpPr>
        <p:spPr/>
        <p:txBody>
          <a:bodyPr/>
          <a:lstStyle/>
          <a:p>
            <a:r>
              <a:rPr lang="en-US" dirty="0"/>
              <a:t>Learning Objectives </a:t>
            </a:r>
          </a:p>
        </p:txBody>
      </p:sp>
      <p:sp>
        <p:nvSpPr>
          <p:cNvPr id="3" name="Content Placeholder 2">
            <a:extLst>
              <a:ext uri="{FF2B5EF4-FFF2-40B4-BE49-F238E27FC236}">
                <a16:creationId xmlns:a16="http://schemas.microsoft.com/office/drawing/2014/main" id="{F87A55E4-7CC6-7D45-92F3-32E6110342C5}"/>
              </a:ext>
            </a:extLst>
          </p:cNvPr>
          <p:cNvSpPr>
            <a:spLocks noGrp="1"/>
          </p:cNvSpPr>
          <p:nvPr>
            <p:ph idx="1"/>
          </p:nvPr>
        </p:nvSpPr>
        <p:spPr/>
        <p:txBody>
          <a:bodyPr>
            <a:normAutofit fontScale="47500" lnSpcReduction="20000"/>
          </a:bodyPr>
          <a:lstStyle/>
          <a:p>
            <a:pPr marL="914400" lvl="1" indent="-914400">
              <a:lnSpc>
                <a:spcPct val="100000"/>
              </a:lnSpc>
              <a:spcBef>
                <a:spcPts val="0"/>
              </a:spcBef>
              <a:buClr>
                <a:schemeClr val="dk2"/>
              </a:buClr>
              <a:buSzPct val="100000"/>
              <a:buFont typeface="+mj-lt"/>
              <a:buAutoNum type="arabicPeriod"/>
            </a:pPr>
            <a:r>
              <a:rPr lang="en-US" sz="5400" dirty="0">
                <a:solidFill>
                  <a:schemeClr val="dk2"/>
                </a:solidFill>
                <a:latin typeface="Twentieth Century"/>
                <a:ea typeface="Twentieth Century"/>
                <a:cs typeface="Twentieth Century"/>
                <a:sym typeface="Twentieth Century"/>
              </a:rPr>
              <a:t>Explore what sexual &amp; reproductive health services (SRH) really require in person care and what can be done via video or phone based on best evidence</a:t>
            </a:r>
          </a:p>
          <a:p>
            <a:pPr marL="342900" lvl="1" indent="-342900">
              <a:lnSpc>
                <a:spcPct val="100000"/>
              </a:lnSpc>
              <a:spcBef>
                <a:spcPts val="0"/>
              </a:spcBef>
              <a:buClr>
                <a:schemeClr val="dk2"/>
              </a:buClr>
              <a:buSzPct val="100000"/>
              <a:buFont typeface="+mj-lt"/>
              <a:buAutoNum type="arabicPeriod"/>
            </a:pPr>
            <a:endParaRPr lang="en-US" sz="1400" dirty="0">
              <a:solidFill>
                <a:srgbClr val="000000"/>
              </a:solidFill>
              <a:latin typeface="Arial"/>
              <a:ea typeface="Arial"/>
              <a:cs typeface="Arial"/>
              <a:sym typeface="Arial"/>
            </a:endParaRPr>
          </a:p>
          <a:p>
            <a:pPr marL="914400" lvl="1" indent="-914400">
              <a:lnSpc>
                <a:spcPct val="100000"/>
              </a:lnSpc>
              <a:spcBef>
                <a:spcPts val="0"/>
              </a:spcBef>
              <a:buClr>
                <a:srgbClr val="FFFFFF"/>
              </a:buClr>
              <a:buSzPct val="100000"/>
              <a:buFont typeface="+mj-lt"/>
              <a:buAutoNum type="arabicPeriod"/>
            </a:pPr>
            <a:endParaRPr lang="en-US" sz="5400" dirty="0">
              <a:solidFill>
                <a:schemeClr val="dk2"/>
              </a:solidFill>
              <a:latin typeface="Twentieth Century"/>
              <a:ea typeface="Twentieth Century"/>
              <a:cs typeface="Twentieth Century"/>
              <a:sym typeface="Twentieth Century"/>
            </a:endParaRPr>
          </a:p>
          <a:p>
            <a:pPr marL="914400" lvl="1" indent="-914400">
              <a:lnSpc>
                <a:spcPct val="100000"/>
              </a:lnSpc>
              <a:spcBef>
                <a:spcPts val="0"/>
              </a:spcBef>
              <a:buClr>
                <a:schemeClr val="dk2"/>
              </a:buClr>
              <a:buSzPct val="100000"/>
              <a:buFont typeface="+mj-lt"/>
              <a:buAutoNum type="arabicPeriod"/>
            </a:pPr>
            <a:r>
              <a:rPr lang="en-US" sz="5400" dirty="0">
                <a:solidFill>
                  <a:schemeClr val="dk2"/>
                </a:solidFill>
                <a:latin typeface="Twentieth Century"/>
                <a:ea typeface="Twentieth Century"/>
                <a:cs typeface="Twentieth Century"/>
                <a:sym typeface="Twentieth Century"/>
              </a:rPr>
              <a:t>Examine the technology and regulations that can be minimized in order to enhance patient safety</a:t>
            </a:r>
          </a:p>
          <a:p>
            <a:pPr marL="342900" lvl="1" indent="-342900">
              <a:lnSpc>
                <a:spcPct val="100000"/>
              </a:lnSpc>
              <a:spcBef>
                <a:spcPts val="0"/>
              </a:spcBef>
              <a:buClr>
                <a:schemeClr val="dk2"/>
              </a:buClr>
              <a:buSzPct val="100000"/>
              <a:buFont typeface="+mj-lt"/>
              <a:buAutoNum type="arabicPeriod"/>
            </a:pPr>
            <a:endParaRPr lang="en-US" sz="1400" dirty="0">
              <a:solidFill>
                <a:srgbClr val="000000"/>
              </a:solidFill>
              <a:latin typeface="Arial"/>
              <a:ea typeface="Arial"/>
              <a:cs typeface="Arial"/>
              <a:sym typeface="Arial"/>
            </a:endParaRPr>
          </a:p>
          <a:p>
            <a:pPr marL="914400" lvl="1" indent="-914400">
              <a:lnSpc>
                <a:spcPct val="100000"/>
              </a:lnSpc>
              <a:spcBef>
                <a:spcPts val="0"/>
              </a:spcBef>
              <a:buClr>
                <a:srgbClr val="FFFFFF"/>
              </a:buClr>
              <a:buSzPct val="100000"/>
              <a:buFont typeface="+mj-lt"/>
              <a:buAutoNum type="arabicPeriod"/>
            </a:pPr>
            <a:endParaRPr lang="en-US" sz="5400" dirty="0">
              <a:solidFill>
                <a:schemeClr val="dk2"/>
              </a:solidFill>
              <a:latin typeface="Twentieth Century"/>
              <a:ea typeface="Twentieth Century"/>
              <a:cs typeface="Twentieth Century"/>
              <a:sym typeface="Twentieth Century"/>
            </a:endParaRPr>
          </a:p>
          <a:p>
            <a:pPr marL="914400" lvl="1" indent="-914400">
              <a:lnSpc>
                <a:spcPct val="100000"/>
              </a:lnSpc>
              <a:spcBef>
                <a:spcPts val="0"/>
              </a:spcBef>
              <a:buClr>
                <a:schemeClr val="dk2"/>
              </a:buClr>
              <a:buSzPct val="100000"/>
              <a:buFont typeface="+mj-lt"/>
              <a:buAutoNum type="arabicPeriod"/>
            </a:pPr>
            <a:r>
              <a:rPr lang="en-US" sz="5400" dirty="0">
                <a:solidFill>
                  <a:schemeClr val="dk2"/>
                </a:solidFill>
                <a:latin typeface="Twentieth Century"/>
                <a:ea typeface="Twentieth Century"/>
                <a:cs typeface="Twentieth Century"/>
                <a:sym typeface="Twentieth Century"/>
              </a:rPr>
              <a:t>Discuss where our advocacy and teaching can be focused in order to provide innovative and safe care</a:t>
            </a:r>
            <a:endParaRPr lang="en-US" sz="1400" dirty="0">
              <a:solidFill>
                <a:srgbClr val="000000"/>
              </a:solidFill>
              <a:latin typeface="Arial"/>
              <a:ea typeface="Arial"/>
              <a:cs typeface="Arial"/>
              <a:sym typeface="Arial"/>
            </a:endParaRPr>
          </a:p>
          <a:p>
            <a:endParaRPr lang="en-US" dirty="0"/>
          </a:p>
        </p:txBody>
      </p:sp>
      <p:sp>
        <p:nvSpPr>
          <p:cNvPr id="4" name="Slide Number Placeholder 3">
            <a:extLst>
              <a:ext uri="{FF2B5EF4-FFF2-40B4-BE49-F238E27FC236}">
                <a16:creationId xmlns:a16="http://schemas.microsoft.com/office/drawing/2014/main" id="{03AEB449-BBF4-A54E-8517-B553C1971354}"/>
              </a:ext>
            </a:extLst>
          </p:cNvPr>
          <p:cNvSpPr>
            <a:spLocks noGrp="1"/>
          </p:cNvSpPr>
          <p:nvPr>
            <p:ph type="sldNum" sz="quarter" idx="4"/>
          </p:nvPr>
        </p:nvSpPr>
        <p:spPr/>
        <p:txBody>
          <a:bodyPr/>
          <a:lstStyle/>
          <a:p>
            <a:fld id="{EA810E7C-020C-FA43-9CFD-DA754FFFF69E}" type="slidenum">
              <a:rPr lang="en-US" smtClean="0"/>
              <a:pPr/>
              <a:t>4</a:t>
            </a:fld>
            <a:endParaRPr lang="en-US" dirty="0"/>
          </a:p>
        </p:txBody>
      </p:sp>
    </p:spTree>
    <p:extLst>
      <p:ext uri="{BB962C8B-B14F-4D97-AF65-F5344CB8AC3E}">
        <p14:creationId xmlns:p14="http://schemas.microsoft.com/office/powerpoint/2010/main" val="337865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10CA-14D2-B34D-BEBE-B954D0E0428B}"/>
              </a:ext>
            </a:extLst>
          </p:cNvPr>
          <p:cNvSpPr>
            <a:spLocks noGrp="1"/>
          </p:cNvSpPr>
          <p:nvPr>
            <p:ph type="title"/>
          </p:nvPr>
        </p:nvSpPr>
        <p:spPr/>
        <p:txBody>
          <a:bodyPr/>
          <a:lstStyle/>
          <a:p>
            <a:r>
              <a:rPr lang="en-US" dirty="0"/>
              <a:t>Assure confidentiality</a:t>
            </a:r>
          </a:p>
        </p:txBody>
      </p:sp>
      <p:sp>
        <p:nvSpPr>
          <p:cNvPr id="4" name="Slide Number Placeholder 3">
            <a:extLst>
              <a:ext uri="{FF2B5EF4-FFF2-40B4-BE49-F238E27FC236}">
                <a16:creationId xmlns:a16="http://schemas.microsoft.com/office/drawing/2014/main" id="{E505B4C9-A130-4340-9122-71162C4BC769}"/>
              </a:ext>
            </a:extLst>
          </p:cNvPr>
          <p:cNvSpPr>
            <a:spLocks noGrp="1"/>
          </p:cNvSpPr>
          <p:nvPr>
            <p:ph type="sldNum" sz="quarter" idx="4"/>
          </p:nvPr>
        </p:nvSpPr>
        <p:spPr/>
        <p:txBody>
          <a:bodyPr/>
          <a:lstStyle/>
          <a:p>
            <a:fld id="{EA810E7C-020C-FA43-9CFD-DA754FFFF69E}" type="slidenum">
              <a:rPr lang="en-US" smtClean="0"/>
              <a:pPr/>
              <a:t>5</a:t>
            </a:fld>
            <a:endParaRPr lang="en-US" dirty="0"/>
          </a:p>
        </p:txBody>
      </p:sp>
      <p:pic>
        <p:nvPicPr>
          <p:cNvPr id="5" name="Google Shape;88;p3">
            <a:extLst>
              <a:ext uri="{FF2B5EF4-FFF2-40B4-BE49-F238E27FC236}">
                <a16:creationId xmlns:a16="http://schemas.microsoft.com/office/drawing/2014/main" id="{864935A0-2CBA-0448-958A-30696DB3B6C9}"/>
              </a:ext>
            </a:extLst>
          </p:cNvPr>
          <p:cNvPicPr preferRelativeResize="0"/>
          <p:nvPr/>
        </p:nvPicPr>
        <p:blipFill rotWithShape="1">
          <a:blip r:embed="rId3">
            <a:alphaModFix/>
          </a:blip>
          <a:srcRect/>
          <a:stretch/>
        </p:blipFill>
        <p:spPr>
          <a:xfrm>
            <a:off x="397856" y="1922038"/>
            <a:ext cx="3876434" cy="3013923"/>
          </a:xfrm>
          <a:prstGeom prst="rect">
            <a:avLst/>
          </a:prstGeom>
          <a:noFill/>
          <a:ln>
            <a:noFill/>
          </a:ln>
        </p:spPr>
      </p:pic>
      <p:pic>
        <p:nvPicPr>
          <p:cNvPr id="6" name="Google Shape;89;p3">
            <a:extLst>
              <a:ext uri="{FF2B5EF4-FFF2-40B4-BE49-F238E27FC236}">
                <a16:creationId xmlns:a16="http://schemas.microsoft.com/office/drawing/2014/main" id="{5C193CB0-9CFB-1B43-A348-6450DC3183B8}"/>
              </a:ext>
            </a:extLst>
          </p:cNvPr>
          <p:cNvPicPr preferRelativeResize="0"/>
          <p:nvPr/>
        </p:nvPicPr>
        <p:blipFill rotWithShape="1">
          <a:blip r:embed="rId4">
            <a:alphaModFix/>
          </a:blip>
          <a:srcRect/>
          <a:stretch/>
        </p:blipFill>
        <p:spPr>
          <a:xfrm>
            <a:off x="4583006" y="2840224"/>
            <a:ext cx="4163138" cy="3238539"/>
          </a:xfrm>
          <a:prstGeom prst="rect">
            <a:avLst/>
          </a:prstGeom>
          <a:noFill/>
          <a:ln>
            <a:noFill/>
          </a:ln>
        </p:spPr>
      </p:pic>
    </p:spTree>
    <p:extLst>
      <p:ext uri="{BB962C8B-B14F-4D97-AF65-F5344CB8AC3E}">
        <p14:creationId xmlns:p14="http://schemas.microsoft.com/office/powerpoint/2010/main" val="298495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38FD-4948-ED43-9046-BBA4D7E15ABF}"/>
              </a:ext>
            </a:extLst>
          </p:cNvPr>
          <p:cNvSpPr>
            <a:spLocks noGrp="1"/>
          </p:cNvSpPr>
          <p:nvPr>
            <p:ph type="title"/>
          </p:nvPr>
        </p:nvSpPr>
        <p:spPr/>
        <p:txBody>
          <a:bodyPr/>
          <a:lstStyle/>
          <a:p>
            <a:r>
              <a:rPr lang="en-US" dirty="0"/>
              <a:t>4 Rs of Trauma-Informed Care</a:t>
            </a:r>
          </a:p>
        </p:txBody>
      </p:sp>
      <p:sp>
        <p:nvSpPr>
          <p:cNvPr id="3" name="Content Placeholder 2">
            <a:extLst>
              <a:ext uri="{FF2B5EF4-FFF2-40B4-BE49-F238E27FC236}">
                <a16:creationId xmlns:a16="http://schemas.microsoft.com/office/drawing/2014/main" id="{A7B7FDB0-A5BB-2447-9ED6-2DBCA2B2B91B}"/>
              </a:ext>
            </a:extLst>
          </p:cNvPr>
          <p:cNvSpPr>
            <a:spLocks noGrp="1"/>
          </p:cNvSpPr>
          <p:nvPr>
            <p:ph idx="1"/>
          </p:nvPr>
        </p:nvSpPr>
        <p:spPr>
          <a:xfrm>
            <a:off x="628650" y="1883663"/>
            <a:ext cx="7886700" cy="4293299"/>
          </a:xfrm>
        </p:spPr>
        <p:txBody>
          <a:bodyPr>
            <a:normAutofit fontScale="92500" lnSpcReduction="20000"/>
          </a:bodyPr>
          <a:lstStyle/>
          <a:p>
            <a:pPr marL="128016" lvl="0" indent="0">
              <a:spcBef>
                <a:spcPts val="0"/>
              </a:spcBef>
              <a:buClr>
                <a:schemeClr val="dk2"/>
              </a:buClr>
              <a:buSzPts val="4800"/>
              <a:buNone/>
            </a:pPr>
            <a:r>
              <a:rPr lang="en-US" b="1" dirty="0"/>
              <a:t>1. </a:t>
            </a:r>
            <a:r>
              <a:rPr lang="en-US" b="1" dirty="0">
                <a:solidFill>
                  <a:schemeClr val="tx2"/>
                </a:solidFill>
              </a:rPr>
              <a:t>R</a:t>
            </a:r>
            <a:r>
              <a:rPr lang="en-US" dirty="0"/>
              <a:t>ealizing the widespread impact of trauma </a:t>
            </a:r>
          </a:p>
          <a:p>
            <a:pPr marL="128016" lvl="0" indent="0">
              <a:spcBef>
                <a:spcPts val="2000"/>
              </a:spcBef>
              <a:buClr>
                <a:schemeClr val="dk2"/>
              </a:buClr>
              <a:buSzPts val="4800"/>
              <a:buNone/>
            </a:pPr>
            <a:r>
              <a:rPr lang="en-US" b="1" dirty="0"/>
              <a:t>2. </a:t>
            </a:r>
            <a:r>
              <a:rPr lang="en-US" b="1" dirty="0">
                <a:solidFill>
                  <a:schemeClr val="tx2"/>
                </a:solidFill>
              </a:rPr>
              <a:t>R</a:t>
            </a:r>
            <a:r>
              <a:rPr lang="en-US" dirty="0"/>
              <a:t>ecognizing signs and symptoms of trauma in people, 	including patients, their families, staff and clinical team 	members </a:t>
            </a:r>
          </a:p>
          <a:p>
            <a:pPr marL="128016" lvl="0" indent="0">
              <a:spcBef>
                <a:spcPts val="2000"/>
              </a:spcBef>
              <a:buClr>
                <a:schemeClr val="dk2"/>
              </a:buClr>
              <a:buSzPts val="4800"/>
              <a:buNone/>
            </a:pPr>
            <a:r>
              <a:rPr lang="en-US" b="1" dirty="0"/>
              <a:t>3. </a:t>
            </a:r>
            <a:r>
              <a:rPr lang="en-US" b="1" dirty="0">
                <a:solidFill>
                  <a:schemeClr val="tx2"/>
                </a:solidFill>
              </a:rPr>
              <a:t>R</a:t>
            </a:r>
            <a:r>
              <a:rPr lang="en-US" dirty="0"/>
              <a:t>esponding by fully integrating knowledge about trauma into 	policies, procedures, and practices, and </a:t>
            </a:r>
          </a:p>
          <a:p>
            <a:pPr marL="128016" lvl="0" indent="0">
              <a:spcBef>
                <a:spcPts val="2000"/>
              </a:spcBef>
              <a:buClr>
                <a:schemeClr val="dk2"/>
              </a:buClr>
              <a:buSzPts val="4800"/>
              <a:buNone/>
            </a:pPr>
            <a:r>
              <a:rPr lang="en-US" b="1" dirty="0"/>
              <a:t>4. </a:t>
            </a:r>
            <a:r>
              <a:rPr lang="en-US" dirty="0"/>
              <a:t>Seeking to actively resist </a:t>
            </a:r>
            <a:r>
              <a:rPr lang="en-US" b="1" dirty="0">
                <a:solidFill>
                  <a:schemeClr val="tx2"/>
                </a:solidFill>
              </a:rPr>
              <a:t>R</a:t>
            </a:r>
            <a:r>
              <a:rPr lang="en-US" dirty="0"/>
              <a:t>e-traumatization</a:t>
            </a:r>
            <a:endParaRPr lang="en-US" baseline="30000" dirty="0"/>
          </a:p>
          <a:p>
            <a:pPr marL="128016" lvl="0" indent="0">
              <a:lnSpc>
                <a:spcPct val="110000"/>
              </a:lnSpc>
              <a:spcBef>
                <a:spcPts val="0"/>
              </a:spcBef>
              <a:buClr>
                <a:schemeClr val="dk2"/>
              </a:buClr>
              <a:buSzPts val="3800"/>
              <a:buNone/>
            </a:pPr>
            <a:endParaRPr lang="en-US" sz="2000" baseline="30000" dirty="0"/>
          </a:p>
          <a:p>
            <a:pPr marL="128016" lvl="0" indent="0">
              <a:lnSpc>
                <a:spcPct val="110000"/>
              </a:lnSpc>
              <a:spcBef>
                <a:spcPts val="0"/>
              </a:spcBef>
              <a:buClr>
                <a:schemeClr val="dk2"/>
              </a:buClr>
              <a:buSzPts val="3800"/>
              <a:buNone/>
            </a:pPr>
            <a:endParaRPr lang="en-US" sz="2000" baseline="30000" dirty="0"/>
          </a:p>
          <a:p>
            <a:pPr marL="128016" lvl="0" indent="0">
              <a:lnSpc>
                <a:spcPct val="110000"/>
              </a:lnSpc>
              <a:spcBef>
                <a:spcPts val="0"/>
              </a:spcBef>
              <a:buClr>
                <a:schemeClr val="dk2"/>
              </a:buClr>
              <a:buSzPts val="3800"/>
              <a:buNone/>
            </a:pPr>
            <a:endParaRPr lang="en-US" sz="2000" baseline="30000" dirty="0"/>
          </a:p>
          <a:p>
            <a:pPr marL="128016" lvl="0" indent="0">
              <a:lnSpc>
                <a:spcPct val="110000"/>
              </a:lnSpc>
              <a:spcBef>
                <a:spcPts val="0"/>
              </a:spcBef>
              <a:buClr>
                <a:schemeClr val="dk2"/>
              </a:buClr>
              <a:buSzPts val="3200"/>
              <a:buNone/>
            </a:pPr>
            <a:r>
              <a:rPr lang="en-US" sz="1600" baseline="30000" dirty="0"/>
              <a:t>Source: </a:t>
            </a:r>
            <a:endParaRPr lang="en-US" dirty="0"/>
          </a:p>
          <a:p>
            <a:pPr marL="128016" lvl="0" indent="0">
              <a:lnSpc>
                <a:spcPct val="110000"/>
              </a:lnSpc>
              <a:spcBef>
                <a:spcPts val="0"/>
              </a:spcBef>
              <a:buClr>
                <a:schemeClr val="dk2"/>
              </a:buClr>
              <a:buSzPts val="3200"/>
              <a:buNone/>
            </a:pPr>
            <a:r>
              <a:rPr lang="en-US" sz="1600" dirty="0"/>
              <a:t>Trauma-Informed Approach and Trauma-Specific Interventions.  </a:t>
            </a:r>
            <a:r>
              <a:rPr lang="en-US" sz="1600" u="sng" dirty="0">
                <a:solidFill>
                  <a:schemeClr val="hlink"/>
                </a:solidFill>
                <a:hlinkClick r:id="rId3"/>
              </a:rPr>
              <a:t>http://www.samhsa.gov/nctic/trauma-interventions</a:t>
            </a:r>
            <a:endParaRPr lang="en-US" sz="1600" dirty="0"/>
          </a:p>
          <a:p>
            <a:endParaRPr lang="en-US" dirty="0"/>
          </a:p>
        </p:txBody>
      </p:sp>
      <p:sp>
        <p:nvSpPr>
          <p:cNvPr id="4" name="Slide Number Placeholder 3">
            <a:extLst>
              <a:ext uri="{FF2B5EF4-FFF2-40B4-BE49-F238E27FC236}">
                <a16:creationId xmlns:a16="http://schemas.microsoft.com/office/drawing/2014/main" id="{940E756E-13BA-3741-9A2C-30A4AF74CBE5}"/>
              </a:ext>
            </a:extLst>
          </p:cNvPr>
          <p:cNvSpPr>
            <a:spLocks noGrp="1"/>
          </p:cNvSpPr>
          <p:nvPr>
            <p:ph type="sldNum" sz="quarter" idx="4"/>
          </p:nvPr>
        </p:nvSpPr>
        <p:spPr/>
        <p:txBody>
          <a:bodyPr/>
          <a:lstStyle/>
          <a:p>
            <a:fld id="{EA810E7C-020C-FA43-9CFD-DA754FFFF69E}" type="slidenum">
              <a:rPr lang="en-US" smtClean="0"/>
              <a:pPr/>
              <a:t>6</a:t>
            </a:fld>
            <a:endParaRPr lang="en-US" dirty="0"/>
          </a:p>
        </p:txBody>
      </p:sp>
    </p:spTree>
    <p:extLst>
      <p:ext uri="{BB962C8B-B14F-4D97-AF65-F5344CB8AC3E}">
        <p14:creationId xmlns:p14="http://schemas.microsoft.com/office/powerpoint/2010/main" val="80892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B5E1-91C2-0040-9250-9BF99E9FD9E8}"/>
              </a:ext>
            </a:extLst>
          </p:cNvPr>
          <p:cNvSpPr>
            <a:spLocks noGrp="1"/>
          </p:cNvSpPr>
          <p:nvPr>
            <p:ph type="ctrTitle"/>
          </p:nvPr>
        </p:nvSpPr>
        <p:spPr>
          <a:xfrm>
            <a:off x="1143000" y="3050588"/>
            <a:ext cx="6858000" cy="756824"/>
          </a:xfrm>
        </p:spPr>
        <p:txBody>
          <a:bodyPr/>
          <a:lstStyle/>
          <a:p>
            <a:r>
              <a:rPr lang="en-US" dirty="0"/>
              <a:t>Contraceptive Counseling</a:t>
            </a:r>
          </a:p>
        </p:txBody>
      </p:sp>
    </p:spTree>
    <p:extLst>
      <p:ext uri="{BB962C8B-B14F-4D97-AF65-F5344CB8AC3E}">
        <p14:creationId xmlns:p14="http://schemas.microsoft.com/office/powerpoint/2010/main" val="123040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DC81-7C0D-AA4B-84DA-C554BB84E404}"/>
              </a:ext>
            </a:extLst>
          </p:cNvPr>
          <p:cNvSpPr>
            <a:spLocks noGrp="1"/>
          </p:cNvSpPr>
          <p:nvPr>
            <p:ph type="title"/>
          </p:nvPr>
        </p:nvSpPr>
        <p:spPr/>
        <p:txBody>
          <a:bodyPr/>
          <a:lstStyle/>
          <a:p>
            <a:r>
              <a:rPr lang="en-US" sz="3200" dirty="0"/>
              <a:t>Contraceptive Counseling </a:t>
            </a:r>
          </a:p>
        </p:txBody>
      </p:sp>
      <p:sp>
        <p:nvSpPr>
          <p:cNvPr id="3" name="Content Placeholder 2">
            <a:extLst>
              <a:ext uri="{FF2B5EF4-FFF2-40B4-BE49-F238E27FC236}">
                <a16:creationId xmlns:a16="http://schemas.microsoft.com/office/drawing/2014/main" id="{BFAE92C6-017F-CF43-8776-5A4F2BB777D4}"/>
              </a:ext>
            </a:extLst>
          </p:cNvPr>
          <p:cNvSpPr>
            <a:spLocks noGrp="1"/>
          </p:cNvSpPr>
          <p:nvPr>
            <p:ph idx="1"/>
          </p:nvPr>
        </p:nvSpPr>
        <p:spPr>
          <a:xfrm>
            <a:off x="4189228" y="2147777"/>
            <a:ext cx="4326122" cy="4029186"/>
          </a:xfrm>
        </p:spPr>
        <p:txBody>
          <a:bodyPr/>
          <a:lstStyle/>
          <a:p>
            <a:pPr>
              <a:spcBef>
                <a:spcPts val="2000"/>
              </a:spcBef>
              <a:buSzPct val="100000"/>
            </a:pPr>
            <a:r>
              <a:rPr lang="en-US" dirty="0"/>
              <a:t>What contraceptive options could you offer via telehealth?</a:t>
            </a:r>
          </a:p>
          <a:p>
            <a:pPr>
              <a:spcBef>
                <a:spcPts val="2000"/>
              </a:spcBef>
              <a:buSzPts val="1800"/>
            </a:pPr>
            <a:endParaRPr lang="en-US" dirty="0"/>
          </a:p>
          <a:p>
            <a:pPr>
              <a:spcBef>
                <a:spcPts val="2000"/>
              </a:spcBef>
              <a:buSzPct val="100000"/>
            </a:pPr>
            <a:r>
              <a:rPr lang="en-US" dirty="0"/>
              <a:t>What history would you need to know when starting a new contraceptive method?</a:t>
            </a:r>
          </a:p>
          <a:p>
            <a:pPr marL="457200" lvl="0" indent="0">
              <a:spcBef>
                <a:spcPts val="2000"/>
              </a:spcBef>
              <a:buSzPts val="1800"/>
              <a:buNone/>
            </a:pPr>
            <a:endParaRPr lang="en-US" dirty="0"/>
          </a:p>
          <a:p>
            <a:endParaRPr lang="en-US" dirty="0"/>
          </a:p>
        </p:txBody>
      </p:sp>
      <p:sp>
        <p:nvSpPr>
          <p:cNvPr id="4" name="Slide Number Placeholder 3">
            <a:extLst>
              <a:ext uri="{FF2B5EF4-FFF2-40B4-BE49-F238E27FC236}">
                <a16:creationId xmlns:a16="http://schemas.microsoft.com/office/drawing/2014/main" id="{1E121771-DB4A-F54D-98A4-42BFC460B224}"/>
              </a:ext>
            </a:extLst>
          </p:cNvPr>
          <p:cNvSpPr>
            <a:spLocks noGrp="1"/>
          </p:cNvSpPr>
          <p:nvPr>
            <p:ph type="sldNum" sz="quarter" idx="4"/>
          </p:nvPr>
        </p:nvSpPr>
        <p:spPr/>
        <p:txBody>
          <a:bodyPr/>
          <a:lstStyle/>
          <a:p>
            <a:fld id="{EA810E7C-020C-FA43-9CFD-DA754FFFF69E}" type="slidenum">
              <a:rPr lang="en-US" smtClean="0"/>
              <a:pPr/>
              <a:t>8</a:t>
            </a:fld>
            <a:endParaRPr lang="en-US" dirty="0"/>
          </a:p>
        </p:txBody>
      </p:sp>
      <p:pic>
        <p:nvPicPr>
          <p:cNvPr id="5" name="Google Shape;103;p5">
            <a:extLst>
              <a:ext uri="{FF2B5EF4-FFF2-40B4-BE49-F238E27FC236}">
                <a16:creationId xmlns:a16="http://schemas.microsoft.com/office/drawing/2014/main" id="{ABA93A2D-0252-D74F-8B3B-9A0C14F82A9F}"/>
              </a:ext>
            </a:extLst>
          </p:cNvPr>
          <p:cNvPicPr preferRelativeResize="0"/>
          <p:nvPr/>
        </p:nvPicPr>
        <p:blipFill rotWithShape="1">
          <a:blip r:embed="rId3">
            <a:alphaModFix/>
          </a:blip>
          <a:srcRect/>
          <a:stretch/>
        </p:blipFill>
        <p:spPr>
          <a:xfrm>
            <a:off x="245878" y="2424223"/>
            <a:ext cx="3943350" cy="2735743"/>
          </a:xfrm>
          <a:prstGeom prst="rect">
            <a:avLst/>
          </a:prstGeom>
          <a:noFill/>
          <a:ln>
            <a:noFill/>
          </a:ln>
        </p:spPr>
      </p:pic>
    </p:spTree>
    <p:extLst>
      <p:ext uri="{BB962C8B-B14F-4D97-AF65-F5344CB8AC3E}">
        <p14:creationId xmlns:p14="http://schemas.microsoft.com/office/powerpoint/2010/main" val="658872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E6F1-BCFB-6145-ACE5-E732F256DF65}"/>
              </a:ext>
            </a:extLst>
          </p:cNvPr>
          <p:cNvSpPr>
            <a:spLocks noGrp="1"/>
          </p:cNvSpPr>
          <p:nvPr>
            <p:ph type="title"/>
          </p:nvPr>
        </p:nvSpPr>
        <p:spPr>
          <a:xfrm>
            <a:off x="628650" y="1003851"/>
            <a:ext cx="4368654" cy="1186455"/>
          </a:xfrm>
        </p:spPr>
        <p:txBody>
          <a:bodyPr/>
          <a:lstStyle/>
          <a:p>
            <a:r>
              <a:rPr lang="en-US" dirty="0"/>
              <a:t>Contraception: Quick Start</a:t>
            </a:r>
          </a:p>
        </p:txBody>
      </p:sp>
      <p:sp>
        <p:nvSpPr>
          <p:cNvPr id="3" name="Content Placeholder 2">
            <a:extLst>
              <a:ext uri="{FF2B5EF4-FFF2-40B4-BE49-F238E27FC236}">
                <a16:creationId xmlns:a16="http://schemas.microsoft.com/office/drawing/2014/main" id="{4C41779E-8AD8-344F-B50D-94ACBC635ABB}"/>
              </a:ext>
            </a:extLst>
          </p:cNvPr>
          <p:cNvSpPr>
            <a:spLocks noGrp="1"/>
          </p:cNvSpPr>
          <p:nvPr>
            <p:ph idx="1"/>
          </p:nvPr>
        </p:nvSpPr>
        <p:spPr>
          <a:xfrm>
            <a:off x="628650" y="2448555"/>
            <a:ext cx="3518048" cy="3405594"/>
          </a:xfrm>
        </p:spPr>
        <p:txBody>
          <a:bodyPr/>
          <a:lstStyle/>
          <a:p>
            <a:r>
              <a:rPr lang="en-US" dirty="0"/>
              <a:t>LMP</a:t>
            </a:r>
          </a:p>
          <a:p>
            <a:r>
              <a:rPr lang="en-US" dirty="0"/>
              <a:t>Last Unprotected Sex</a:t>
            </a:r>
          </a:p>
          <a:p>
            <a:endParaRPr lang="en-US" dirty="0"/>
          </a:p>
        </p:txBody>
      </p:sp>
      <p:sp>
        <p:nvSpPr>
          <p:cNvPr id="4" name="Slide Number Placeholder 3">
            <a:extLst>
              <a:ext uri="{FF2B5EF4-FFF2-40B4-BE49-F238E27FC236}">
                <a16:creationId xmlns:a16="http://schemas.microsoft.com/office/drawing/2014/main" id="{FA8A0443-B673-DA48-947F-2521222F1F6D}"/>
              </a:ext>
            </a:extLst>
          </p:cNvPr>
          <p:cNvSpPr>
            <a:spLocks noGrp="1"/>
          </p:cNvSpPr>
          <p:nvPr>
            <p:ph type="sldNum" sz="quarter" idx="4"/>
          </p:nvPr>
        </p:nvSpPr>
        <p:spPr/>
        <p:txBody>
          <a:bodyPr/>
          <a:lstStyle/>
          <a:p>
            <a:fld id="{EA810E7C-020C-FA43-9CFD-DA754FFFF69E}" type="slidenum">
              <a:rPr lang="en-US" smtClean="0"/>
              <a:pPr/>
              <a:t>9</a:t>
            </a:fld>
            <a:endParaRPr lang="en-US" dirty="0"/>
          </a:p>
        </p:txBody>
      </p:sp>
      <p:pic>
        <p:nvPicPr>
          <p:cNvPr id="5" name="Picture 4" descr="Diagram&#10;&#10;Description automatically generated">
            <a:extLst>
              <a:ext uri="{FF2B5EF4-FFF2-40B4-BE49-F238E27FC236}">
                <a16:creationId xmlns:a16="http://schemas.microsoft.com/office/drawing/2014/main" id="{8562600B-6952-E94A-8BAF-CDD4D08E4793}"/>
              </a:ext>
            </a:extLst>
          </p:cNvPr>
          <p:cNvPicPr>
            <a:picLocks noChangeAspect="1"/>
          </p:cNvPicPr>
          <p:nvPr/>
        </p:nvPicPr>
        <p:blipFill>
          <a:blip r:embed="rId3"/>
          <a:stretch>
            <a:fillRect/>
          </a:stretch>
        </p:blipFill>
        <p:spPr>
          <a:xfrm>
            <a:off x="4500523" y="595422"/>
            <a:ext cx="4409561" cy="6230425"/>
          </a:xfrm>
          <a:prstGeom prst="rect">
            <a:avLst/>
          </a:prstGeom>
        </p:spPr>
      </p:pic>
    </p:spTree>
    <p:extLst>
      <p:ext uri="{BB962C8B-B14F-4D97-AF65-F5344CB8AC3E}">
        <p14:creationId xmlns:p14="http://schemas.microsoft.com/office/powerpoint/2010/main" val="4044314261"/>
      </p:ext>
    </p:extLst>
  </p:cSld>
  <p:clrMapOvr>
    <a:masterClrMapping/>
  </p:clrMapOvr>
</p:sld>
</file>

<file path=ppt/theme/theme1.xml><?xml version="1.0" encoding="utf-8"?>
<a:theme xmlns:a="http://schemas.openxmlformats.org/drawingml/2006/main" name="1_Office Theme">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398</TotalTime>
  <Words>5632</Words>
  <Application>Microsoft Macintosh PowerPoint</Application>
  <PresentationFormat>On-screen Show (4:3)</PresentationFormat>
  <Paragraphs>474</Paragraphs>
  <Slides>36</Slides>
  <Notes>29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36</vt:i4>
      </vt:variant>
    </vt:vector>
  </HeadingPairs>
  <TitlesOfParts>
    <vt:vector size="47" baseType="lpstr">
      <vt:lpstr>Arial</vt:lpstr>
      <vt:lpstr>Arial Narrow</vt:lpstr>
      <vt:lpstr>Calibri</vt:lpstr>
      <vt:lpstr>Open Sans</vt:lpstr>
      <vt:lpstr>Twentieth Century</vt:lpstr>
      <vt:lpstr>Wingdings</vt:lpstr>
      <vt:lpstr>1_Office Theme</vt:lpstr>
      <vt:lpstr>Custom Design</vt:lpstr>
      <vt:lpstr>1_Custom Design</vt:lpstr>
      <vt:lpstr>3_Custom Design</vt:lpstr>
      <vt:lpstr>2_Custom Design</vt:lpstr>
      <vt:lpstr>PowerPoint Presentation</vt:lpstr>
      <vt:lpstr>Teaching Telehealth for Reproductive Health Care</vt:lpstr>
      <vt:lpstr>Disclosures</vt:lpstr>
      <vt:lpstr>Learning Objectives </vt:lpstr>
      <vt:lpstr>Assure confidentiality</vt:lpstr>
      <vt:lpstr>4 Rs of Trauma-Informed Care</vt:lpstr>
      <vt:lpstr>Contraceptive Counseling</vt:lpstr>
      <vt:lpstr>Contraceptive Counseling </vt:lpstr>
      <vt:lpstr>Contraception: Quick Start</vt:lpstr>
      <vt:lpstr>Contraception: Undecided about method</vt:lpstr>
      <vt:lpstr>For medroxyprogesterone users: Consider SUB-Q DEPO </vt:lpstr>
      <vt:lpstr>CONTRACEPTION </vt:lpstr>
      <vt:lpstr>CONTRACEPTION </vt:lpstr>
      <vt:lpstr>CONTRACEPTION </vt:lpstr>
      <vt:lpstr>CONTRACEPTION </vt:lpstr>
      <vt:lpstr>CONTRACEPTION</vt:lpstr>
      <vt:lpstr>CONTRACEPTION</vt:lpstr>
      <vt:lpstr>Pregnancy Options Counseling</vt:lpstr>
      <vt:lpstr>Pregnancy Options Counseling</vt:lpstr>
      <vt:lpstr>MEDICATION ABORTION </vt:lpstr>
      <vt:lpstr>Abortion access </vt:lpstr>
      <vt:lpstr>THE MOST COMMON REGIMEN  IN THE U.S  Mifepristone + Misoprostol</vt:lpstr>
      <vt:lpstr>Misoprostol Route and Timing</vt:lpstr>
      <vt:lpstr>Mifepristone REMS</vt:lpstr>
      <vt:lpstr>Phone calls after medication abortion</vt:lpstr>
      <vt:lpstr>CALLS ABOUT MEDICATION ABORTION</vt:lpstr>
      <vt:lpstr>Misoprostol alone medication abortion</vt:lpstr>
      <vt:lpstr>MEDICATION ABORTION </vt:lpstr>
      <vt:lpstr>Mifepristone ordered online or  via telehealth</vt:lpstr>
      <vt:lpstr>SELF SOURCED/SELF MANAGED </vt:lpstr>
      <vt:lpstr>Reproductive Legal Helpline</vt:lpstr>
      <vt:lpstr>Miscarriage Management</vt:lpstr>
      <vt:lpstr>MISCARRIAGE </vt:lpstr>
      <vt:lpstr>Conclusions</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Chelsea Brown</cp:lastModifiedBy>
  <cp:revision>15</cp:revision>
  <dcterms:created xsi:type="dcterms:W3CDTF">2020-10-26T17:33:56Z</dcterms:created>
  <dcterms:modified xsi:type="dcterms:W3CDTF">2022-05-03T05:19:13Z</dcterms:modified>
</cp:coreProperties>
</file>