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0" r:id="rId4"/>
    <p:sldId id="258" r:id="rId5"/>
    <p:sldId id="259" r:id="rId6"/>
    <p:sldId id="261" r:id="rId7"/>
    <p:sldId id="263" r:id="rId8"/>
    <p:sldId id="265" r:id="rId9"/>
    <p:sldId id="264"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zanne Minor" initials="SM" lastIdx="1" clrIdx="0">
    <p:extLst>
      <p:ext uri="{19B8F6BF-5375-455C-9EA6-DF929625EA0E}">
        <p15:presenceInfo xmlns:p15="http://schemas.microsoft.com/office/powerpoint/2012/main" userId="S-1-5-21-1271391499-2398807456-2725780841-399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4369" autoAdjust="0"/>
  </p:normalViewPr>
  <p:slideViewPr>
    <p:cSldViewPr snapToGrid="0">
      <p:cViewPr varScale="1">
        <p:scale>
          <a:sx n="41" d="100"/>
          <a:sy n="41" d="100"/>
        </p:scale>
        <p:origin x="1157" y="48"/>
      </p:cViewPr>
      <p:guideLst/>
    </p:cSldViewPr>
  </p:slideViewPr>
  <p:outlineViewPr>
    <p:cViewPr>
      <p:scale>
        <a:sx n="33" d="100"/>
        <a:sy n="33" d="100"/>
      </p:scale>
      <p:origin x="0" y="-4517"/>
    </p:cViewPr>
  </p:outlineViewPr>
  <p:notesTextViewPr>
    <p:cViewPr>
      <p:scale>
        <a:sx n="1" d="1"/>
        <a:sy n="1" d="1"/>
      </p:scale>
      <p:origin x="0" y="0"/>
    </p:cViewPr>
  </p:notesTextViewPr>
  <p:notesViewPr>
    <p:cSldViewPr snapToGrid="0">
      <p:cViewPr varScale="1">
        <p:scale>
          <a:sx n="42" d="100"/>
          <a:sy n="42" d="100"/>
        </p:scale>
        <p:origin x="2328"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D6F87F-2C88-4100-A758-C4AFA499532E}" type="datetimeFigureOut">
              <a:rPr lang="en-US" smtClean="0"/>
              <a:t>1/18/2017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FA3B0A-D145-4B1B-A351-FD5328C3895F}" type="slidenum">
              <a:rPr lang="en-US" smtClean="0"/>
              <a:t>‹#›</a:t>
            </a:fld>
            <a:endParaRPr lang="en-US"/>
          </a:p>
        </p:txBody>
      </p:sp>
    </p:spTree>
    <p:extLst>
      <p:ext uri="{BB962C8B-B14F-4D97-AF65-F5344CB8AC3E}">
        <p14:creationId xmlns:p14="http://schemas.microsoft.com/office/powerpoint/2010/main" val="276600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FA3B0A-D145-4B1B-A351-FD5328C3895F}" type="slidenum">
              <a:rPr lang="en-US" smtClean="0"/>
              <a:t>7</a:t>
            </a:fld>
            <a:endParaRPr lang="en-US"/>
          </a:p>
        </p:txBody>
      </p:sp>
    </p:spTree>
    <p:extLst>
      <p:ext uri="{BB962C8B-B14F-4D97-AF65-F5344CB8AC3E}">
        <p14:creationId xmlns:p14="http://schemas.microsoft.com/office/powerpoint/2010/main" val="3257037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Cohen’s D general guidelines:  small </a:t>
            </a:r>
            <a:r>
              <a:rPr lang="en-US" dirty="0"/>
              <a:t>(0.2), medium (0.5) and large (0.8) when interpreting the effect of an intervention</a:t>
            </a:r>
            <a:r>
              <a:rPr lang="en-US" dirty="0" smtClean="0"/>
              <a:t>.</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 value measures the amount of difference between the before test and after test. The larger the number (positive or negative) the greater the evidence or validity that whatever happened to make the second test score increase happened due to whatever happened between the first and second test administration.  A t value of 0 means that nothing happened- scores remained the same and the null hypothesis was correct which states that there would be no differences between the before and after tests. The greater the T-value the greater the evidence against the null hypothesis.  </a:t>
            </a:r>
          </a:p>
          <a:p>
            <a:endParaRPr lang="en-US" dirty="0" smtClean="0"/>
          </a:p>
          <a:p>
            <a:r>
              <a:rPr lang="en-US" dirty="0" smtClean="0"/>
              <a:t>The results show a statistically significant difference in scores between the first and second exam administration. </a:t>
            </a:r>
          </a:p>
          <a:p>
            <a:r>
              <a:rPr lang="en-US" dirty="0" smtClean="0"/>
              <a:t>Results of the first exam administration given immediately after their clinical experience yielded scaled scores ranging from 60-80 (M=67.68, SD=5.12) compared to the national mean (M=71.9, SD=8.7). </a:t>
            </a:r>
          </a:p>
          <a:p>
            <a:r>
              <a:rPr lang="en-US" dirty="0" smtClean="0"/>
              <a:t>Results of the second administration given at the end of the clinical year yielded scaled scores ranging from 57-90 (M=72.5, SD=7.87) compared to the national mean of 71.9 (SD-8.7); t(24)=-2.66, p=.001.  </a:t>
            </a:r>
          </a:p>
          <a:p>
            <a:endParaRPr lang="en-US" dirty="0"/>
          </a:p>
        </p:txBody>
      </p:sp>
      <p:sp>
        <p:nvSpPr>
          <p:cNvPr id="4" name="Slide Number Placeholder 3"/>
          <p:cNvSpPr>
            <a:spLocks noGrp="1"/>
          </p:cNvSpPr>
          <p:nvPr>
            <p:ph type="sldNum" sz="quarter" idx="10"/>
          </p:nvPr>
        </p:nvSpPr>
        <p:spPr/>
        <p:txBody>
          <a:bodyPr/>
          <a:lstStyle/>
          <a:p>
            <a:fld id="{73FA3B0A-D145-4B1B-A351-FD5328C3895F}" type="slidenum">
              <a:rPr lang="en-US" smtClean="0"/>
              <a:t>8</a:t>
            </a:fld>
            <a:endParaRPr lang="en-US"/>
          </a:p>
        </p:txBody>
      </p:sp>
    </p:spTree>
    <p:extLst>
      <p:ext uri="{BB962C8B-B14F-4D97-AF65-F5344CB8AC3E}">
        <p14:creationId xmlns:p14="http://schemas.microsoft.com/office/powerpoint/2010/main" val="1968898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C99BC1-2797-4057-B820-763363C41E9E}"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202B78-BE3E-4CAA-8D4F-BC937558F776}" type="slidenum">
              <a:rPr lang="en-US" smtClean="0"/>
              <a:t>‹#›</a:t>
            </a:fld>
            <a:endParaRPr lang="en-US"/>
          </a:p>
        </p:txBody>
      </p:sp>
    </p:spTree>
    <p:extLst>
      <p:ext uri="{BB962C8B-B14F-4D97-AF65-F5344CB8AC3E}">
        <p14:creationId xmlns:p14="http://schemas.microsoft.com/office/powerpoint/2010/main" val="1969313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C99BC1-2797-4057-B820-763363C41E9E}"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202B78-BE3E-4CAA-8D4F-BC937558F776}" type="slidenum">
              <a:rPr lang="en-US" smtClean="0"/>
              <a:t>‹#›</a:t>
            </a:fld>
            <a:endParaRPr lang="en-US"/>
          </a:p>
        </p:txBody>
      </p:sp>
    </p:spTree>
    <p:extLst>
      <p:ext uri="{BB962C8B-B14F-4D97-AF65-F5344CB8AC3E}">
        <p14:creationId xmlns:p14="http://schemas.microsoft.com/office/powerpoint/2010/main" val="1695097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C99BC1-2797-4057-B820-763363C41E9E}"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202B78-BE3E-4CAA-8D4F-BC937558F776}" type="slidenum">
              <a:rPr lang="en-US" smtClean="0"/>
              <a:t>‹#›</a:t>
            </a:fld>
            <a:endParaRPr lang="en-US"/>
          </a:p>
        </p:txBody>
      </p:sp>
    </p:spTree>
    <p:extLst>
      <p:ext uri="{BB962C8B-B14F-4D97-AF65-F5344CB8AC3E}">
        <p14:creationId xmlns:p14="http://schemas.microsoft.com/office/powerpoint/2010/main" val="1624404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C99BC1-2797-4057-B820-763363C41E9E}"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202B78-BE3E-4CAA-8D4F-BC937558F776}" type="slidenum">
              <a:rPr lang="en-US" smtClean="0"/>
              <a:t>‹#›</a:t>
            </a:fld>
            <a:endParaRPr lang="en-US"/>
          </a:p>
        </p:txBody>
      </p:sp>
    </p:spTree>
    <p:extLst>
      <p:ext uri="{BB962C8B-B14F-4D97-AF65-F5344CB8AC3E}">
        <p14:creationId xmlns:p14="http://schemas.microsoft.com/office/powerpoint/2010/main" val="29684000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C99BC1-2797-4057-B820-763363C41E9E}"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202B78-BE3E-4CAA-8D4F-BC937558F776}" type="slidenum">
              <a:rPr lang="en-US" smtClean="0"/>
              <a:t>‹#›</a:t>
            </a:fld>
            <a:endParaRPr lang="en-US"/>
          </a:p>
        </p:txBody>
      </p:sp>
    </p:spTree>
    <p:extLst>
      <p:ext uri="{BB962C8B-B14F-4D97-AF65-F5344CB8AC3E}">
        <p14:creationId xmlns:p14="http://schemas.microsoft.com/office/powerpoint/2010/main" val="428111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C99BC1-2797-4057-B820-763363C41E9E}" type="datetimeFigureOut">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202B78-BE3E-4CAA-8D4F-BC937558F776}" type="slidenum">
              <a:rPr lang="en-US" smtClean="0"/>
              <a:t>‹#›</a:t>
            </a:fld>
            <a:endParaRPr lang="en-US"/>
          </a:p>
        </p:txBody>
      </p:sp>
    </p:spTree>
    <p:extLst>
      <p:ext uri="{BB962C8B-B14F-4D97-AF65-F5344CB8AC3E}">
        <p14:creationId xmlns:p14="http://schemas.microsoft.com/office/powerpoint/2010/main" val="1703703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C99BC1-2797-4057-B820-763363C41E9E}" type="datetimeFigureOut">
              <a:rPr lang="en-US" smtClean="0"/>
              <a:t>1/18/2017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202B78-BE3E-4CAA-8D4F-BC937558F776}" type="slidenum">
              <a:rPr lang="en-US" smtClean="0"/>
              <a:t>‹#›</a:t>
            </a:fld>
            <a:endParaRPr lang="en-US"/>
          </a:p>
        </p:txBody>
      </p:sp>
    </p:spTree>
    <p:extLst>
      <p:ext uri="{BB962C8B-B14F-4D97-AF65-F5344CB8AC3E}">
        <p14:creationId xmlns:p14="http://schemas.microsoft.com/office/powerpoint/2010/main" val="3726848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C99BC1-2797-4057-B820-763363C41E9E}" type="datetimeFigureOut">
              <a:rPr lang="en-US" smtClean="0"/>
              <a:t>1/18/2017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202B78-BE3E-4CAA-8D4F-BC937558F776}" type="slidenum">
              <a:rPr lang="en-US" smtClean="0"/>
              <a:t>‹#›</a:t>
            </a:fld>
            <a:endParaRPr lang="en-US"/>
          </a:p>
        </p:txBody>
      </p:sp>
    </p:spTree>
    <p:extLst>
      <p:ext uri="{BB962C8B-B14F-4D97-AF65-F5344CB8AC3E}">
        <p14:creationId xmlns:p14="http://schemas.microsoft.com/office/powerpoint/2010/main" val="47668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C99BC1-2797-4057-B820-763363C41E9E}" type="datetimeFigureOut">
              <a:rPr lang="en-US" smtClean="0"/>
              <a:t>1/18/2017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202B78-BE3E-4CAA-8D4F-BC937558F776}" type="slidenum">
              <a:rPr lang="en-US" smtClean="0"/>
              <a:t>‹#›</a:t>
            </a:fld>
            <a:endParaRPr lang="en-US"/>
          </a:p>
        </p:txBody>
      </p:sp>
    </p:spTree>
    <p:extLst>
      <p:ext uri="{BB962C8B-B14F-4D97-AF65-F5344CB8AC3E}">
        <p14:creationId xmlns:p14="http://schemas.microsoft.com/office/powerpoint/2010/main" val="569157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C99BC1-2797-4057-B820-763363C41E9E}" type="datetimeFigureOut">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202B78-BE3E-4CAA-8D4F-BC937558F776}" type="slidenum">
              <a:rPr lang="en-US" smtClean="0"/>
              <a:t>‹#›</a:t>
            </a:fld>
            <a:endParaRPr lang="en-US"/>
          </a:p>
        </p:txBody>
      </p:sp>
    </p:spTree>
    <p:extLst>
      <p:ext uri="{BB962C8B-B14F-4D97-AF65-F5344CB8AC3E}">
        <p14:creationId xmlns:p14="http://schemas.microsoft.com/office/powerpoint/2010/main" val="1827270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C99BC1-2797-4057-B820-763363C41E9E}" type="datetimeFigureOut">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202B78-BE3E-4CAA-8D4F-BC937558F776}" type="slidenum">
              <a:rPr lang="en-US" smtClean="0"/>
              <a:t>‹#›</a:t>
            </a:fld>
            <a:endParaRPr lang="en-US"/>
          </a:p>
        </p:txBody>
      </p:sp>
    </p:spTree>
    <p:extLst>
      <p:ext uri="{BB962C8B-B14F-4D97-AF65-F5344CB8AC3E}">
        <p14:creationId xmlns:p14="http://schemas.microsoft.com/office/powerpoint/2010/main" val="2776635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C99BC1-2797-4057-B820-763363C41E9E}" type="datetimeFigureOut">
              <a:rPr lang="en-US" smtClean="0"/>
              <a:t>1/18/2017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202B78-BE3E-4CAA-8D4F-BC937558F776}" type="slidenum">
              <a:rPr lang="en-US" smtClean="0"/>
              <a:t>‹#›</a:t>
            </a:fld>
            <a:endParaRPr lang="en-US"/>
          </a:p>
        </p:txBody>
      </p:sp>
    </p:spTree>
    <p:extLst>
      <p:ext uri="{BB962C8B-B14F-4D97-AF65-F5344CB8AC3E}">
        <p14:creationId xmlns:p14="http://schemas.microsoft.com/office/powerpoint/2010/main" val="36291902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8891" y="504644"/>
            <a:ext cx="9144000" cy="3829199"/>
          </a:xfrm>
        </p:spPr>
        <p:txBody>
          <a:bodyPr>
            <a:normAutofit/>
          </a:bodyPr>
          <a:lstStyle/>
          <a:p>
            <a:r>
              <a:rPr lang="en-US" sz="4800" dirty="0"/>
              <a:t>Do Family Medicine NBME Shelf Scores Improve when Students are Allowed to Repeat the NBME Exam at the End of the Academic Year</a:t>
            </a:r>
            <a:r>
              <a:rPr lang="en-US" sz="4800" dirty="0" smtClean="0"/>
              <a:t>?</a:t>
            </a:r>
            <a:endParaRPr lang="en-US" sz="4800" dirty="0"/>
          </a:p>
        </p:txBody>
      </p:sp>
      <p:sp>
        <p:nvSpPr>
          <p:cNvPr id="3" name="Subtitle 2"/>
          <p:cNvSpPr>
            <a:spLocks noGrp="1"/>
          </p:cNvSpPr>
          <p:nvPr>
            <p:ph type="subTitle" idx="1"/>
          </p:nvPr>
        </p:nvSpPr>
        <p:spPr>
          <a:xfrm>
            <a:off x="1618891" y="4895249"/>
            <a:ext cx="9144000" cy="1655762"/>
          </a:xfrm>
        </p:spPr>
        <p:txBody>
          <a:bodyPr>
            <a:normAutofit lnSpcReduction="10000"/>
          </a:bodyPr>
          <a:lstStyle/>
          <a:p>
            <a:r>
              <a:rPr lang="en-US" dirty="0" smtClean="0"/>
              <a:t>Suzanne Minor, MD, FAAFP</a:t>
            </a:r>
          </a:p>
          <a:p>
            <a:r>
              <a:rPr lang="en-US" dirty="0" smtClean="0"/>
              <a:t>Sarah Stumbar, MD, MPH</a:t>
            </a:r>
          </a:p>
          <a:p>
            <a:r>
              <a:rPr lang="en-US" dirty="0" smtClean="0"/>
              <a:t>Rodolfo Bonnin, PhD</a:t>
            </a:r>
          </a:p>
          <a:p>
            <a:r>
              <a:rPr lang="en-US" dirty="0" smtClean="0"/>
              <a:t>Marquita Samuels, MBA Candidate</a:t>
            </a:r>
            <a:endParaRPr lang="en-US" dirty="0"/>
          </a:p>
        </p:txBody>
      </p:sp>
      <p:pic>
        <p:nvPicPr>
          <p:cNvPr id="4" name="Picture 3"/>
          <p:cNvPicPr>
            <a:picLocks noChangeAspect="1"/>
          </p:cNvPicPr>
          <p:nvPr/>
        </p:nvPicPr>
        <p:blipFill>
          <a:blip r:embed="rId2"/>
          <a:stretch>
            <a:fillRect/>
          </a:stretch>
        </p:blipFill>
        <p:spPr>
          <a:xfrm>
            <a:off x="93452" y="80782"/>
            <a:ext cx="5638800" cy="847725"/>
          </a:xfrm>
          <a:prstGeom prst="rect">
            <a:avLst/>
          </a:prstGeom>
        </p:spPr>
      </p:pic>
      <p:pic>
        <p:nvPicPr>
          <p:cNvPr id="5" name="Picture 4"/>
          <p:cNvPicPr>
            <a:picLocks noChangeAspect="1"/>
          </p:cNvPicPr>
          <p:nvPr/>
        </p:nvPicPr>
        <p:blipFill>
          <a:blip r:embed="rId3"/>
          <a:stretch>
            <a:fillRect/>
          </a:stretch>
        </p:blipFill>
        <p:spPr>
          <a:xfrm>
            <a:off x="6233747" y="16990"/>
            <a:ext cx="5477394" cy="975307"/>
          </a:xfrm>
          <a:prstGeom prst="rect">
            <a:avLst/>
          </a:prstGeom>
        </p:spPr>
      </p:pic>
    </p:spTree>
    <p:extLst>
      <p:ext uri="{BB962C8B-B14F-4D97-AF65-F5344CB8AC3E}">
        <p14:creationId xmlns:p14="http://schemas.microsoft.com/office/powerpoint/2010/main" val="507891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57599"/>
            <a:ext cx="10515600" cy="2519363"/>
          </a:xfrm>
        </p:spPr>
        <p:txBody>
          <a:bodyPr>
            <a:normAutofit/>
          </a:bodyPr>
          <a:lstStyle/>
          <a:p>
            <a:r>
              <a:rPr lang="en-US" sz="4000" dirty="0" smtClean="0"/>
              <a:t>Questions?</a:t>
            </a:r>
          </a:p>
          <a:p>
            <a:r>
              <a:rPr lang="en-US" sz="4000" dirty="0" smtClean="0"/>
              <a:t>I’d love your feedback – Next steps? </a:t>
            </a:r>
          </a:p>
          <a:p>
            <a:r>
              <a:rPr lang="en-US" sz="4000" dirty="0" smtClean="0"/>
              <a:t>Please complete the evaluation on the app</a:t>
            </a:r>
          </a:p>
        </p:txBody>
      </p:sp>
      <p:pic>
        <p:nvPicPr>
          <p:cNvPr id="1026" name="Picture 2" descr="Image result for thank you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8486" y="-212757"/>
            <a:ext cx="5720733" cy="3806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7897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523557" y="5569452"/>
            <a:ext cx="5477394" cy="975307"/>
          </a:xfrm>
          <a:prstGeom prst="rect">
            <a:avLst/>
          </a:prstGeom>
        </p:spPr>
      </p:pic>
      <p:graphicFrame>
        <p:nvGraphicFramePr>
          <p:cNvPr id="13" name="Content Placeholder 12"/>
          <p:cNvGraphicFramePr>
            <a:graphicFrameLocks noGrp="1"/>
          </p:cNvGraphicFramePr>
          <p:nvPr>
            <p:ph idx="1"/>
            <p:extLst>
              <p:ext uri="{D42A27DB-BD31-4B8C-83A1-F6EECF244321}">
                <p14:modId xmlns:p14="http://schemas.microsoft.com/office/powerpoint/2010/main" val="2442632989"/>
              </p:ext>
            </p:extLst>
          </p:nvPr>
        </p:nvGraphicFramePr>
        <p:xfrm>
          <a:off x="1620982" y="2171990"/>
          <a:ext cx="9282546" cy="2595880"/>
        </p:xfrm>
        <a:graphic>
          <a:graphicData uri="http://schemas.openxmlformats.org/drawingml/2006/table">
            <a:tbl>
              <a:tblPr firstRow="1" bandRow="1">
                <a:tableStyleId>{5C22544A-7EE6-4342-B048-85BDC9FD1C3A}</a:tableStyleId>
              </a:tblPr>
              <a:tblGrid>
                <a:gridCol w="946510"/>
                <a:gridCol w="1595543"/>
                <a:gridCol w="1531183"/>
                <a:gridCol w="2438400"/>
                <a:gridCol w="2770910"/>
              </a:tblGrid>
              <a:tr h="370840">
                <a:tc>
                  <a:txBody>
                    <a:bodyPr/>
                    <a:lstStyle/>
                    <a:p>
                      <a:r>
                        <a:rPr lang="en-US" dirty="0" smtClean="0"/>
                        <a:t>Class of</a:t>
                      </a:r>
                      <a:endParaRPr lang="en-US" dirty="0"/>
                    </a:p>
                  </a:txBody>
                  <a:tcPr/>
                </a:tc>
                <a:tc>
                  <a:txBody>
                    <a:bodyPr/>
                    <a:lstStyle/>
                    <a:p>
                      <a:r>
                        <a:rPr lang="en-US" dirty="0" smtClean="0"/>
                        <a:t>Academic Year</a:t>
                      </a:r>
                      <a:endParaRPr lang="en-US" dirty="0"/>
                    </a:p>
                  </a:txBody>
                  <a:tcPr/>
                </a:tc>
                <a:tc>
                  <a:txBody>
                    <a:bodyPr/>
                    <a:lstStyle/>
                    <a:p>
                      <a:r>
                        <a:rPr lang="en-US" dirty="0" smtClean="0"/>
                        <a:t># of Students</a:t>
                      </a:r>
                      <a:endParaRPr lang="en-US" dirty="0"/>
                    </a:p>
                  </a:txBody>
                  <a:tcPr/>
                </a:tc>
                <a:tc>
                  <a:txBody>
                    <a:bodyPr/>
                    <a:lstStyle/>
                    <a:p>
                      <a:r>
                        <a:rPr lang="en-US" dirty="0" smtClean="0"/>
                        <a:t>Structure </a:t>
                      </a:r>
                      <a:endParaRPr lang="en-US" dirty="0"/>
                    </a:p>
                  </a:txBody>
                  <a:tcPr/>
                </a:tc>
                <a:tc>
                  <a:txBody>
                    <a:bodyPr/>
                    <a:lstStyle/>
                    <a:p>
                      <a:r>
                        <a:rPr lang="en-US" dirty="0" smtClean="0"/>
                        <a:t>Shelf</a:t>
                      </a:r>
                      <a:endParaRPr lang="en-US" dirty="0"/>
                    </a:p>
                  </a:txBody>
                  <a:tcPr/>
                </a:tc>
              </a:tr>
              <a:tr h="370840">
                <a:tc>
                  <a:txBody>
                    <a:bodyPr/>
                    <a:lstStyle/>
                    <a:p>
                      <a:r>
                        <a:rPr lang="en-US" dirty="0" smtClean="0"/>
                        <a:t>2013</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2011 – 2012 </a:t>
                      </a:r>
                    </a:p>
                  </a:txBody>
                  <a:tcPr/>
                </a:tc>
                <a:tc>
                  <a:txBody>
                    <a:bodyPr/>
                    <a:lstStyle/>
                    <a:p>
                      <a:r>
                        <a:rPr lang="en-US" dirty="0" smtClean="0"/>
                        <a:t>43</a:t>
                      </a:r>
                      <a:endParaRPr lang="en-US" dirty="0"/>
                    </a:p>
                  </a:txBody>
                  <a:tcPr/>
                </a:tc>
                <a:tc>
                  <a:txBody>
                    <a:bodyPr/>
                    <a:lstStyle/>
                    <a:p>
                      <a:r>
                        <a:rPr lang="en-US" dirty="0" smtClean="0"/>
                        <a:t>Longitudinal, Year-long</a:t>
                      </a:r>
                      <a:endParaRPr lang="en-US" dirty="0"/>
                    </a:p>
                  </a:txBody>
                  <a:tcPr/>
                </a:tc>
                <a:tc>
                  <a:txBody>
                    <a:bodyPr/>
                    <a:lstStyle/>
                    <a:p>
                      <a:r>
                        <a:rPr lang="en-US" dirty="0" smtClean="0"/>
                        <a:t>End of Year</a:t>
                      </a:r>
                      <a:endParaRPr lang="en-US" dirty="0"/>
                    </a:p>
                  </a:txBody>
                  <a:tcPr/>
                </a:tc>
              </a:tr>
              <a:tr h="370840">
                <a:tc>
                  <a:txBody>
                    <a:bodyPr/>
                    <a:lstStyle/>
                    <a:p>
                      <a:r>
                        <a:rPr lang="en-US" dirty="0" smtClean="0"/>
                        <a:t>2014</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2012 – 2013 </a:t>
                      </a:r>
                    </a:p>
                  </a:txBody>
                  <a:tcPr/>
                </a:tc>
                <a:tc>
                  <a:txBody>
                    <a:bodyPr/>
                    <a:lstStyle/>
                    <a:p>
                      <a:r>
                        <a:rPr lang="en-US" dirty="0" smtClean="0"/>
                        <a:t>43</a:t>
                      </a:r>
                      <a:endParaRPr lang="en-US" dirty="0"/>
                    </a:p>
                  </a:txBody>
                  <a:tcPr/>
                </a:tc>
                <a:tc>
                  <a:txBody>
                    <a:bodyPr/>
                    <a:lstStyle/>
                    <a:p>
                      <a:r>
                        <a:rPr lang="en-US" dirty="0" smtClean="0"/>
                        <a:t>Block, 6 week</a:t>
                      </a:r>
                      <a:endParaRPr lang="en-US" dirty="0"/>
                    </a:p>
                  </a:txBody>
                  <a:tcPr/>
                </a:tc>
                <a:tc>
                  <a:txBody>
                    <a:bodyPr/>
                    <a:lstStyle/>
                    <a:p>
                      <a:r>
                        <a:rPr lang="en-US" dirty="0" smtClean="0"/>
                        <a:t>End of Block</a:t>
                      </a:r>
                      <a:endParaRPr lang="en-US" dirty="0"/>
                    </a:p>
                  </a:txBody>
                  <a:tcPr/>
                </a:tc>
              </a:tr>
              <a:tr h="370840">
                <a:tc>
                  <a:txBody>
                    <a:bodyPr/>
                    <a:lstStyle/>
                    <a:p>
                      <a:r>
                        <a:rPr lang="en-US" b="1" dirty="0" smtClean="0"/>
                        <a:t>2015</a:t>
                      </a:r>
                      <a:endParaRPr 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2013 – 2014 </a:t>
                      </a:r>
                    </a:p>
                  </a:txBody>
                  <a:tcPr/>
                </a:tc>
                <a:tc>
                  <a:txBody>
                    <a:bodyPr/>
                    <a:lstStyle/>
                    <a:p>
                      <a:r>
                        <a:rPr lang="en-US" b="1" dirty="0" smtClean="0"/>
                        <a:t>80</a:t>
                      </a:r>
                      <a:endParaRPr lang="en-US" b="1" dirty="0"/>
                    </a:p>
                  </a:txBody>
                  <a:tcPr/>
                </a:tc>
                <a:tc>
                  <a:txBody>
                    <a:bodyPr/>
                    <a:lstStyle/>
                    <a:p>
                      <a:r>
                        <a:rPr lang="en-US" b="1" dirty="0" smtClean="0"/>
                        <a:t>Block, 4 week</a:t>
                      </a:r>
                      <a:endParaRPr lang="en-US" b="1" dirty="0"/>
                    </a:p>
                  </a:txBody>
                  <a:tcPr/>
                </a:tc>
                <a:tc>
                  <a:txBody>
                    <a:bodyPr/>
                    <a:lstStyle/>
                    <a:p>
                      <a:r>
                        <a:rPr lang="en-US" b="1" dirty="0" smtClean="0"/>
                        <a:t>End of Block, End of Year</a:t>
                      </a:r>
                      <a:endParaRPr lang="en-US" b="1" dirty="0"/>
                    </a:p>
                  </a:txBody>
                  <a:tcPr/>
                </a:tc>
              </a:tr>
              <a:tr h="370840">
                <a:tc>
                  <a:txBody>
                    <a:bodyPr/>
                    <a:lstStyle/>
                    <a:p>
                      <a:r>
                        <a:rPr lang="en-US" dirty="0" smtClean="0"/>
                        <a:t>2016</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2014 – 2015 </a:t>
                      </a:r>
                    </a:p>
                  </a:txBody>
                  <a:tcPr/>
                </a:tc>
                <a:tc>
                  <a:txBody>
                    <a:bodyPr/>
                    <a:lstStyle/>
                    <a:p>
                      <a:r>
                        <a:rPr lang="en-US" dirty="0" smtClean="0"/>
                        <a:t>120</a:t>
                      </a:r>
                      <a:endParaRPr lang="en-US" dirty="0"/>
                    </a:p>
                  </a:txBody>
                  <a:tcPr/>
                </a:tc>
                <a:tc>
                  <a:txBody>
                    <a:bodyPr/>
                    <a:lstStyle/>
                    <a:p>
                      <a:r>
                        <a:rPr lang="en-US" dirty="0" smtClean="0"/>
                        <a:t>Block, 8 week</a:t>
                      </a:r>
                      <a:endParaRPr lang="en-US" dirty="0"/>
                    </a:p>
                  </a:txBody>
                  <a:tcPr/>
                </a:tc>
                <a:tc>
                  <a:txBody>
                    <a:bodyPr/>
                    <a:lstStyle/>
                    <a:p>
                      <a:r>
                        <a:rPr lang="en-US" dirty="0" smtClean="0"/>
                        <a:t>End of Block, End of Year</a:t>
                      </a:r>
                      <a:endParaRPr lang="en-US" dirty="0"/>
                    </a:p>
                  </a:txBody>
                  <a:tcPr/>
                </a:tc>
              </a:tr>
              <a:tr h="370840">
                <a:tc>
                  <a:txBody>
                    <a:bodyPr/>
                    <a:lstStyle/>
                    <a:p>
                      <a:r>
                        <a:rPr lang="en-US" dirty="0" smtClean="0"/>
                        <a:t>2017</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2015 – 2016 </a:t>
                      </a:r>
                      <a:endParaRPr lang="en-US" dirty="0"/>
                    </a:p>
                  </a:txBody>
                  <a:tcPr/>
                </a:tc>
                <a:tc>
                  <a:txBody>
                    <a:bodyPr/>
                    <a:lstStyle/>
                    <a:p>
                      <a:r>
                        <a:rPr lang="en-US" dirty="0" smtClean="0"/>
                        <a:t>120</a:t>
                      </a:r>
                      <a:endParaRPr lang="en-US" dirty="0"/>
                    </a:p>
                  </a:txBody>
                  <a:tcPr/>
                </a:tc>
                <a:tc>
                  <a:txBody>
                    <a:bodyPr/>
                    <a:lstStyle/>
                    <a:p>
                      <a:r>
                        <a:rPr lang="en-US" dirty="0" smtClean="0"/>
                        <a:t>Block,</a:t>
                      </a:r>
                      <a:r>
                        <a:rPr lang="en-US" baseline="0" dirty="0" smtClean="0"/>
                        <a:t> 8 week</a:t>
                      </a:r>
                      <a:endParaRPr lang="en-US" dirty="0"/>
                    </a:p>
                  </a:txBody>
                  <a:tcPr/>
                </a:tc>
                <a:tc>
                  <a:txBody>
                    <a:bodyPr/>
                    <a:lstStyle/>
                    <a:p>
                      <a:r>
                        <a:rPr lang="en-US" dirty="0" smtClean="0"/>
                        <a:t>End</a:t>
                      </a:r>
                      <a:r>
                        <a:rPr lang="en-US" baseline="0" dirty="0" smtClean="0"/>
                        <a:t> of Block</a:t>
                      </a:r>
                      <a:endParaRPr lang="en-US" dirty="0"/>
                    </a:p>
                  </a:txBody>
                  <a:tcPr/>
                </a:tc>
              </a:tr>
              <a:tr h="370840">
                <a:tc>
                  <a:txBody>
                    <a:bodyPr/>
                    <a:lstStyle/>
                    <a:p>
                      <a:r>
                        <a:rPr lang="en-US" dirty="0" smtClean="0"/>
                        <a:t>2018</a:t>
                      </a:r>
                      <a:endParaRPr lang="en-US" dirty="0"/>
                    </a:p>
                  </a:txBody>
                  <a:tcPr/>
                </a:tc>
                <a:tc>
                  <a:txBody>
                    <a:bodyPr/>
                    <a:lstStyle/>
                    <a:p>
                      <a:r>
                        <a:rPr lang="en-US" dirty="0" smtClean="0"/>
                        <a:t>2016 – 2017 </a:t>
                      </a:r>
                      <a:endParaRPr lang="en-US" dirty="0"/>
                    </a:p>
                  </a:txBody>
                  <a:tcPr/>
                </a:tc>
                <a:tc>
                  <a:txBody>
                    <a:bodyPr/>
                    <a:lstStyle/>
                    <a:p>
                      <a:r>
                        <a:rPr lang="en-US" dirty="0" smtClean="0"/>
                        <a:t>120</a:t>
                      </a:r>
                      <a:endParaRPr lang="en-US" dirty="0"/>
                    </a:p>
                  </a:txBody>
                  <a:tcPr/>
                </a:tc>
                <a:tc>
                  <a:txBody>
                    <a:bodyPr/>
                    <a:lstStyle/>
                    <a:p>
                      <a:r>
                        <a:rPr lang="en-US" dirty="0" smtClean="0"/>
                        <a:t>Block,</a:t>
                      </a:r>
                      <a:r>
                        <a:rPr lang="en-US" baseline="0" dirty="0" smtClean="0"/>
                        <a:t> 8 week</a:t>
                      </a:r>
                      <a:endParaRPr lang="en-US" dirty="0"/>
                    </a:p>
                  </a:txBody>
                  <a:tcPr/>
                </a:tc>
                <a:tc>
                  <a:txBody>
                    <a:bodyPr/>
                    <a:lstStyle/>
                    <a:p>
                      <a:r>
                        <a:rPr lang="en-US" dirty="0" smtClean="0"/>
                        <a:t>End of Block</a:t>
                      </a:r>
                      <a:endParaRPr lang="en-US" dirty="0"/>
                    </a:p>
                  </a:txBody>
                  <a:tcPr/>
                </a:tc>
              </a:tr>
            </a:tbl>
          </a:graphicData>
        </a:graphic>
      </p:graphicFrame>
      <p:sp>
        <p:nvSpPr>
          <p:cNvPr id="14" name="TextBox 13"/>
          <p:cNvSpPr txBox="1"/>
          <p:nvPr/>
        </p:nvSpPr>
        <p:spPr>
          <a:xfrm>
            <a:off x="2874818" y="933476"/>
            <a:ext cx="6774873" cy="769441"/>
          </a:xfrm>
          <a:prstGeom prst="rect">
            <a:avLst/>
          </a:prstGeom>
          <a:noFill/>
        </p:spPr>
        <p:txBody>
          <a:bodyPr wrap="square" rtlCol="0">
            <a:spAutoFit/>
          </a:bodyPr>
          <a:lstStyle/>
          <a:p>
            <a:r>
              <a:rPr lang="en-US" sz="4400" dirty="0" smtClean="0"/>
              <a:t>History of the FM Clerkship</a:t>
            </a:r>
            <a:endParaRPr lang="en-US" sz="4400" dirty="0"/>
          </a:p>
        </p:txBody>
      </p:sp>
    </p:spTree>
    <p:extLst>
      <p:ext uri="{BB962C8B-B14F-4D97-AF65-F5344CB8AC3E}">
        <p14:creationId xmlns:p14="http://schemas.microsoft.com/office/powerpoint/2010/main" val="3133823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Anecdotally… </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3600" dirty="0" smtClean="0"/>
              <a:t>Students seemed to do better when they took the shelf at the end of the year than at the end of blocks…</a:t>
            </a:r>
            <a:endParaRPr lang="en-US" sz="3600" dirty="0"/>
          </a:p>
        </p:txBody>
      </p:sp>
    </p:spTree>
    <p:extLst>
      <p:ext uri="{BB962C8B-B14F-4D97-AF65-F5344CB8AC3E}">
        <p14:creationId xmlns:p14="http://schemas.microsoft.com/office/powerpoint/2010/main" val="624255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Project</a:t>
            </a:r>
            <a:endParaRPr lang="en-US" dirty="0"/>
          </a:p>
        </p:txBody>
      </p:sp>
      <p:sp>
        <p:nvSpPr>
          <p:cNvPr id="3" name="Content Placeholder 2"/>
          <p:cNvSpPr>
            <a:spLocks noGrp="1"/>
          </p:cNvSpPr>
          <p:nvPr>
            <p:ph idx="1"/>
          </p:nvPr>
        </p:nvSpPr>
        <p:spPr>
          <a:xfrm>
            <a:off x="838200" y="1690688"/>
            <a:ext cx="10515600" cy="4486275"/>
          </a:xfrm>
        </p:spPr>
        <p:txBody>
          <a:bodyPr>
            <a:normAutofit/>
          </a:bodyPr>
          <a:lstStyle/>
          <a:p>
            <a:r>
              <a:rPr lang="en-US" b="1" u="sng" dirty="0"/>
              <a:t>Research </a:t>
            </a:r>
            <a:r>
              <a:rPr lang="en-US" b="1" u="sng" dirty="0" smtClean="0"/>
              <a:t>Objective</a:t>
            </a:r>
            <a:r>
              <a:rPr lang="en-US" dirty="0" smtClean="0"/>
              <a:t>: </a:t>
            </a:r>
            <a:r>
              <a:rPr lang="en-US" dirty="0"/>
              <a:t>To understand the changes in shelf scores when students may repeat the shelf at the end of the </a:t>
            </a:r>
            <a:r>
              <a:rPr lang="en-US" dirty="0" smtClean="0"/>
              <a:t>year</a:t>
            </a:r>
          </a:p>
          <a:p>
            <a:r>
              <a:rPr lang="en-US" b="1" u="sng" dirty="0" smtClean="0"/>
              <a:t>Hypothesis</a:t>
            </a:r>
            <a:r>
              <a:rPr lang="en-US" dirty="0" smtClean="0"/>
              <a:t>: Shelf </a:t>
            </a:r>
            <a:r>
              <a:rPr lang="en-US" dirty="0"/>
              <a:t>scores </a:t>
            </a:r>
            <a:r>
              <a:rPr lang="en-US" dirty="0" smtClean="0"/>
              <a:t>will increase for </a:t>
            </a:r>
            <a:r>
              <a:rPr lang="en-US" dirty="0"/>
              <a:t>individual students </a:t>
            </a:r>
            <a:r>
              <a:rPr lang="en-US" dirty="0" smtClean="0"/>
              <a:t>when  </a:t>
            </a:r>
            <a:r>
              <a:rPr lang="en-US" dirty="0"/>
              <a:t>students are allowed to repeat the </a:t>
            </a:r>
            <a:r>
              <a:rPr lang="en-US" dirty="0" smtClean="0"/>
              <a:t>exam</a:t>
            </a:r>
          </a:p>
          <a:p>
            <a:r>
              <a:rPr lang="en-US" b="1" u="sng" dirty="0" smtClean="0"/>
              <a:t>Importance</a:t>
            </a:r>
            <a:r>
              <a:rPr lang="en-US" dirty="0"/>
              <a:t>: This may impact the clerkship summative (grading) structure</a:t>
            </a:r>
          </a:p>
          <a:p>
            <a:endParaRPr lang="en-US" dirty="0"/>
          </a:p>
          <a:p>
            <a:endParaRPr lang="en-US" dirty="0"/>
          </a:p>
          <a:p>
            <a:endParaRPr lang="en-US" dirty="0"/>
          </a:p>
        </p:txBody>
      </p:sp>
    </p:spTree>
    <p:extLst>
      <p:ext uri="{BB962C8B-B14F-4D97-AF65-F5344CB8AC3E}">
        <p14:creationId xmlns:p14="http://schemas.microsoft.com/office/powerpoint/2010/main" val="2483899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t>
            </a:r>
            <a:endParaRPr lang="en-US" dirty="0"/>
          </a:p>
        </p:txBody>
      </p:sp>
      <p:sp>
        <p:nvSpPr>
          <p:cNvPr id="3" name="Content Placeholder 2"/>
          <p:cNvSpPr>
            <a:spLocks noGrp="1"/>
          </p:cNvSpPr>
          <p:nvPr>
            <p:ph idx="1"/>
          </p:nvPr>
        </p:nvSpPr>
        <p:spPr>
          <a:xfrm>
            <a:off x="838200" y="1825625"/>
            <a:ext cx="10515600" cy="3549939"/>
          </a:xfrm>
        </p:spPr>
        <p:txBody>
          <a:bodyPr>
            <a:normAutofit lnSpcReduction="10000"/>
          </a:bodyPr>
          <a:lstStyle/>
          <a:p>
            <a:r>
              <a:rPr lang="en-US" dirty="0" smtClean="0"/>
              <a:t>Mean </a:t>
            </a:r>
            <a:r>
              <a:rPr lang="en-US" dirty="0"/>
              <a:t>scores on clerkship examinations </a:t>
            </a:r>
            <a:r>
              <a:rPr lang="en-US" dirty="0" smtClean="0"/>
              <a:t>improve </a:t>
            </a:r>
            <a:r>
              <a:rPr lang="en-US" dirty="0"/>
              <a:t>steadily </a:t>
            </a:r>
            <a:r>
              <a:rPr lang="en-US" dirty="0" smtClean="0"/>
              <a:t>as </a:t>
            </a:r>
            <a:r>
              <a:rPr lang="en-US" dirty="0"/>
              <a:t>the academic year </a:t>
            </a:r>
            <a:r>
              <a:rPr lang="en-US" dirty="0" smtClean="0"/>
              <a:t>progresses</a:t>
            </a:r>
          </a:p>
          <a:p>
            <a:pPr marL="0" indent="0">
              <a:buNone/>
            </a:pPr>
            <a:r>
              <a:rPr lang="en-US" sz="800" dirty="0" smtClean="0"/>
              <a:t> </a:t>
            </a:r>
          </a:p>
          <a:p>
            <a:pPr lvl="1"/>
            <a:r>
              <a:rPr lang="en-US" dirty="0" smtClean="0"/>
              <a:t>12 week IM clerkship, 1983-84</a:t>
            </a:r>
            <a:r>
              <a:rPr lang="en-US" dirty="0"/>
              <a:t>, 1984-85, and 1985-86, </a:t>
            </a:r>
            <a:r>
              <a:rPr lang="en-US" dirty="0" smtClean="0"/>
              <a:t>University </a:t>
            </a:r>
            <a:r>
              <a:rPr lang="en-US" dirty="0"/>
              <a:t>of Illinois College of Medicine at </a:t>
            </a:r>
            <a:r>
              <a:rPr lang="en-US" dirty="0" smtClean="0"/>
              <a:t>Chicago)</a:t>
            </a:r>
            <a:r>
              <a:rPr lang="en-US" baseline="30000" dirty="0" smtClean="0"/>
              <a:t>1</a:t>
            </a:r>
          </a:p>
          <a:p>
            <a:pPr lvl="1"/>
            <a:endParaRPr lang="en-US" baseline="30000" dirty="0" smtClean="0"/>
          </a:p>
          <a:p>
            <a:pPr lvl="1"/>
            <a:r>
              <a:rPr lang="en-US" dirty="0" smtClean="0"/>
              <a:t>8 &amp; 12 week Surgery clerkships, 8/1994-7/1995, US Medical Schools</a:t>
            </a:r>
            <a:r>
              <a:rPr lang="en-US" baseline="30000" dirty="0" smtClean="0"/>
              <a:t>2</a:t>
            </a:r>
          </a:p>
          <a:p>
            <a:pPr lvl="1"/>
            <a:endParaRPr lang="en-US" dirty="0"/>
          </a:p>
          <a:p>
            <a:pPr lvl="1"/>
            <a:r>
              <a:rPr lang="en-US" dirty="0"/>
              <a:t>12 week Surgery </a:t>
            </a:r>
            <a:r>
              <a:rPr lang="en-US" dirty="0" smtClean="0"/>
              <a:t>clerkship, 6/1985-5/1986, Medical College of Ohio, Toledo, Ohio</a:t>
            </a:r>
            <a:r>
              <a:rPr lang="en-US" baseline="30000" dirty="0" smtClean="0"/>
              <a:t>3</a:t>
            </a:r>
            <a:r>
              <a:rPr lang="en-US" dirty="0" smtClean="0"/>
              <a:t> </a:t>
            </a:r>
            <a:endParaRPr lang="en-US" dirty="0"/>
          </a:p>
        </p:txBody>
      </p:sp>
      <p:sp>
        <p:nvSpPr>
          <p:cNvPr id="4" name="TextBox 3"/>
          <p:cNvSpPr txBox="1"/>
          <p:nvPr/>
        </p:nvSpPr>
        <p:spPr>
          <a:xfrm>
            <a:off x="346362" y="5680364"/>
            <a:ext cx="11499276" cy="1723549"/>
          </a:xfrm>
          <a:prstGeom prst="rect">
            <a:avLst/>
          </a:prstGeom>
          <a:noFill/>
        </p:spPr>
        <p:txBody>
          <a:bodyPr wrap="square" rtlCol="0">
            <a:spAutoFit/>
          </a:bodyPr>
          <a:lstStyle/>
          <a:p>
            <a:pPr marL="342900" indent="-342900">
              <a:buAutoNum type="arabicPeriod"/>
            </a:pPr>
            <a:r>
              <a:rPr lang="en-US" sz="1400" dirty="0" smtClean="0"/>
              <a:t>Whalen </a:t>
            </a:r>
            <a:r>
              <a:rPr lang="en-US" sz="1400" dirty="0"/>
              <a:t>JP, Moses VK. The effect on grades of the timing and site of third-year internal medicine clerkships. </a:t>
            </a:r>
            <a:r>
              <a:rPr lang="en-US" sz="1400" dirty="0" err="1"/>
              <a:t>Acad</a:t>
            </a:r>
            <a:r>
              <a:rPr lang="en-US" sz="1400" dirty="0"/>
              <a:t> Med 1990;65:708-9. </a:t>
            </a:r>
            <a:endParaRPr lang="en-US" sz="1400" dirty="0" smtClean="0"/>
          </a:p>
          <a:p>
            <a:pPr marL="342900" indent="-342900">
              <a:buFontTx/>
              <a:buAutoNum type="arabicPeriod"/>
            </a:pPr>
            <a:r>
              <a:rPr lang="en-US" sz="1400" dirty="0" err="1"/>
              <a:t>Ripkey</a:t>
            </a:r>
            <a:r>
              <a:rPr lang="en-US" sz="1400" dirty="0"/>
              <a:t> </a:t>
            </a:r>
            <a:r>
              <a:rPr lang="en-US" sz="1400" dirty="0" smtClean="0"/>
              <a:t>DR, </a:t>
            </a:r>
            <a:r>
              <a:rPr lang="en-US" sz="1400" dirty="0"/>
              <a:t>Case SM, Swanson DB</a:t>
            </a:r>
            <a:r>
              <a:rPr lang="en-US" sz="1400" dirty="0" smtClean="0"/>
              <a:t>. </a:t>
            </a:r>
            <a:r>
              <a:rPr lang="en-US" sz="1400" dirty="0"/>
              <a:t>Predicting performances on the NBME Surgery Subject Test and USMLE Step 2: the effects of surgery clerkship timing and </a:t>
            </a:r>
            <a:r>
              <a:rPr lang="en-US" sz="1400" dirty="0" smtClean="0"/>
              <a:t>length. </a:t>
            </a:r>
            <a:r>
              <a:rPr lang="en-US" sz="1400" dirty="0" err="1" smtClean="0"/>
              <a:t>Acad</a:t>
            </a:r>
            <a:r>
              <a:rPr lang="en-US" sz="1400" dirty="0" smtClean="0"/>
              <a:t> </a:t>
            </a:r>
            <a:r>
              <a:rPr lang="en-US" sz="1400" dirty="0"/>
              <a:t>Med. 1997 Oct;72(10 </a:t>
            </a:r>
            <a:r>
              <a:rPr lang="en-US" sz="1400" dirty="0" err="1"/>
              <a:t>Suppl</a:t>
            </a:r>
            <a:r>
              <a:rPr lang="en-US" sz="1400" dirty="0"/>
              <a:t> 1):S31-3</a:t>
            </a:r>
            <a:r>
              <a:rPr lang="en-US" sz="1400" dirty="0" smtClean="0"/>
              <a:t>.</a:t>
            </a:r>
          </a:p>
          <a:p>
            <a:pPr marL="342900" indent="-342900">
              <a:buFontTx/>
              <a:buAutoNum type="arabicPeriod"/>
            </a:pPr>
            <a:r>
              <a:rPr lang="en-US" sz="1400" dirty="0" err="1"/>
              <a:t>Baciewicz</a:t>
            </a:r>
            <a:r>
              <a:rPr lang="en-US" sz="1400" dirty="0"/>
              <a:t> FA Jr1, </a:t>
            </a:r>
            <a:r>
              <a:rPr lang="en-US" sz="1400" dirty="0" err="1"/>
              <a:t>Arent</a:t>
            </a:r>
            <a:r>
              <a:rPr lang="en-US" sz="1400" dirty="0"/>
              <a:t> L, Weaver M, </a:t>
            </a:r>
            <a:r>
              <a:rPr lang="en-US" sz="1400" dirty="0" err="1"/>
              <a:t>Yeastings</a:t>
            </a:r>
            <a:r>
              <a:rPr lang="en-US" sz="1400" dirty="0"/>
              <a:t> R, </a:t>
            </a:r>
            <a:r>
              <a:rPr lang="en-US" sz="1400" dirty="0" err="1"/>
              <a:t>Thomford</a:t>
            </a:r>
            <a:r>
              <a:rPr lang="en-US" sz="1400" dirty="0"/>
              <a:t> NR</a:t>
            </a:r>
            <a:r>
              <a:rPr lang="en-US" sz="1400" dirty="0" smtClean="0"/>
              <a:t>. </a:t>
            </a:r>
            <a:r>
              <a:rPr lang="en-US" sz="1400" dirty="0"/>
              <a:t>Influence of clerkship structure and timing on individual student </a:t>
            </a:r>
            <a:r>
              <a:rPr lang="en-US" sz="1400" dirty="0" smtClean="0"/>
              <a:t>performance. Am </a:t>
            </a:r>
            <a:r>
              <a:rPr lang="en-US" sz="1400" dirty="0"/>
              <a:t>J Surg. 1990 Feb;159(2):265-8.</a:t>
            </a:r>
          </a:p>
          <a:p>
            <a:pPr marL="342900" indent="-342900">
              <a:buFontTx/>
              <a:buAutoNum type="arabicPeriod"/>
            </a:pPr>
            <a:endParaRPr lang="en-US" dirty="0" smtClean="0"/>
          </a:p>
          <a:p>
            <a:pPr marL="342900" indent="-342900">
              <a:buAutoNum type="arabicPeriod"/>
            </a:pPr>
            <a:endParaRPr lang="en-US" dirty="0"/>
          </a:p>
        </p:txBody>
      </p:sp>
    </p:spTree>
    <p:extLst>
      <p:ext uri="{BB962C8B-B14F-4D97-AF65-F5344CB8AC3E}">
        <p14:creationId xmlns:p14="http://schemas.microsoft.com/office/powerpoint/2010/main" val="1085975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lstStyle/>
          <a:p>
            <a:r>
              <a:rPr lang="en-US" dirty="0" smtClean="0"/>
              <a:t>25 MS3’s repeated NBME FM </a:t>
            </a:r>
            <a:r>
              <a:rPr lang="en-US" dirty="0"/>
              <a:t>Core </a:t>
            </a:r>
            <a:r>
              <a:rPr lang="en-US" dirty="0" smtClean="0"/>
              <a:t>at </a:t>
            </a:r>
            <a:r>
              <a:rPr lang="en-US" dirty="0"/>
              <a:t>the end of their clinical </a:t>
            </a:r>
            <a:r>
              <a:rPr lang="en-US" dirty="0" smtClean="0"/>
              <a:t>year (3/2014) Optional </a:t>
            </a:r>
          </a:p>
          <a:p>
            <a:r>
              <a:rPr lang="en-US" dirty="0" smtClean="0"/>
              <a:t>Paired </a:t>
            </a:r>
            <a:r>
              <a:rPr lang="en-US" dirty="0"/>
              <a:t>T-test analysis was conducted to compare performance differences between the two administrations of the NBME Family Medicine subject </a:t>
            </a:r>
            <a:r>
              <a:rPr lang="en-US" dirty="0" smtClean="0"/>
              <a:t>exam</a:t>
            </a:r>
            <a:endParaRPr lang="en-US" dirty="0"/>
          </a:p>
        </p:txBody>
      </p:sp>
    </p:spTree>
    <p:extLst>
      <p:ext uri="{BB962C8B-B14F-4D97-AF65-F5344CB8AC3E}">
        <p14:creationId xmlns:p14="http://schemas.microsoft.com/office/powerpoint/2010/main" val="3323625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49858212"/>
              </p:ext>
            </p:extLst>
          </p:nvPr>
        </p:nvGraphicFramePr>
        <p:xfrm>
          <a:off x="1211424" y="1410769"/>
          <a:ext cx="8884298" cy="4663440"/>
        </p:xfrm>
        <a:graphic>
          <a:graphicData uri="http://schemas.openxmlformats.org/drawingml/2006/table">
            <a:tbl>
              <a:tblPr firstRow="1" bandRow="1">
                <a:tableStyleId>{5C22544A-7EE6-4342-B048-85BDC9FD1C3A}</a:tableStyleId>
              </a:tblPr>
              <a:tblGrid>
                <a:gridCol w="1625082"/>
                <a:gridCol w="7259216"/>
              </a:tblGrid>
              <a:tr h="370840">
                <a:tc>
                  <a:txBody>
                    <a:bodyPr/>
                    <a:lstStyle/>
                    <a:p>
                      <a:r>
                        <a:rPr lang="en-US" sz="2800" dirty="0" smtClean="0"/>
                        <a:t>Rotation</a:t>
                      </a:r>
                      <a:endParaRPr lang="en-US" sz="2800" dirty="0"/>
                    </a:p>
                  </a:txBody>
                  <a:tcPr/>
                </a:tc>
                <a:tc>
                  <a:txBody>
                    <a:bodyPr/>
                    <a:lstStyle/>
                    <a:p>
                      <a:r>
                        <a:rPr lang="en-US" sz="2800" dirty="0" smtClean="0"/>
                        <a:t># of students/rotation who retook</a:t>
                      </a:r>
                      <a:r>
                        <a:rPr lang="en-US" sz="2800" baseline="0" dirty="0" smtClean="0"/>
                        <a:t> the shelf</a:t>
                      </a:r>
                      <a:endParaRPr lang="en-US" sz="2800" dirty="0"/>
                    </a:p>
                  </a:txBody>
                  <a:tcPr/>
                </a:tc>
              </a:tr>
              <a:tr h="370840">
                <a:tc>
                  <a:txBody>
                    <a:bodyPr/>
                    <a:lstStyle/>
                    <a:p>
                      <a:pPr algn="ctr"/>
                      <a:r>
                        <a:rPr lang="en-US" sz="2800" dirty="0" smtClean="0"/>
                        <a:t>1</a:t>
                      </a:r>
                      <a:endParaRPr lang="en-US" sz="2800" dirty="0"/>
                    </a:p>
                  </a:txBody>
                  <a:tcPr/>
                </a:tc>
                <a:tc>
                  <a:txBody>
                    <a:bodyPr/>
                    <a:lstStyle/>
                    <a:p>
                      <a:r>
                        <a:rPr lang="en-US" sz="2800" dirty="0" smtClean="0"/>
                        <a:t>4</a:t>
                      </a:r>
                      <a:endParaRPr lang="en-US" sz="2800" dirty="0"/>
                    </a:p>
                  </a:txBody>
                  <a:tcPr/>
                </a:tc>
              </a:tr>
              <a:tr h="370840">
                <a:tc>
                  <a:txBody>
                    <a:bodyPr/>
                    <a:lstStyle/>
                    <a:p>
                      <a:pPr algn="ctr"/>
                      <a:r>
                        <a:rPr lang="en-US" sz="2800" dirty="0" smtClean="0"/>
                        <a:t>2</a:t>
                      </a:r>
                      <a:endParaRPr lang="en-US" sz="2800" dirty="0"/>
                    </a:p>
                  </a:txBody>
                  <a:tcPr/>
                </a:tc>
                <a:tc>
                  <a:txBody>
                    <a:bodyPr/>
                    <a:lstStyle/>
                    <a:p>
                      <a:r>
                        <a:rPr lang="en-US" sz="2800" dirty="0" smtClean="0"/>
                        <a:t>1</a:t>
                      </a:r>
                      <a:endParaRPr lang="en-US" sz="2800" dirty="0"/>
                    </a:p>
                  </a:txBody>
                  <a:tcPr/>
                </a:tc>
              </a:tr>
              <a:tr h="370840">
                <a:tc>
                  <a:txBody>
                    <a:bodyPr/>
                    <a:lstStyle/>
                    <a:p>
                      <a:pPr algn="ctr"/>
                      <a:r>
                        <a:rPr lang="en-US" sz="2800" dirty="0" smtClean="0"/>
                        <a:t>3</a:t>
                      </a:r>
                      <a:endParaRPr lang="en-US" sz="2800" dirty="0"/>
                    </a:p>
                  </a:txBody>
                  <a:tcPr/>
                </a:tc>
                <a:tc>
                  <a:txBody>
                    <a:bodyPr/>
                    <a:lstStyle/>
                    <a:p>
                      <a:r>
                        <a:rPr lang="en-US" sz="2800" dirty="0" smtClean="0"/>
                        <a:t>6</a:t>
                      </a:r>
                      <a:endParaRPr lang="en-US" sz="2800" dirty="0"/>
                    </a:p>
                  </a:txBody>
                  <a:tcPr/>
                </a:tc>
              </a:tr>
              <a:tr h="370840">
                <a:tc>
                  <a:txBody>
                    <a:bodyPr/>
                    <a:lstStyle/>
                    <a:p>
                      <a:pPr algn="ctr"/>
                      <a:r>
                        <a:rPr lang="en-US" sz="2800" dirty="0" smtClean="0"/>
                        <a:t>4</a:t>
                      </a:r>
                      <a:endParaRPr lang="en-US" sz="2800" dirty="0"/>
                    </a:p>
                  </a:txBody>
                  <a:tcPr/>
                </a:tc>
                <a:tc>
                  <a:txBody>
                    <a:bodyPr/>
                    <a:lstStyle/>
                    <a:p>
                      <a:r>
                        <a:rPr lang="en-US" sz="2800" dirty="0" smtClean="0"/>
                        <a:t>2</a:t>
                      </a:r>
                      <a:endParaRPr lang="en-US" sz="2800" dirty="0"/>
                    </a:p>
                  </a:txBody>
                  <a:tcPr/>
                </a:tc>
              </a:tr>
              <a:tr h="370840">
                <a:tc>
                  <a:txBody>
                    <a:bodyPr/>
                    <a:lstStyle/>
                    <a:p>
                      <a:pPr algn="ctr"/>
                      <a:r>
                        <a:rPr lang="en-US" sz="2800" dirty="0" smtClean="0"/>
                        <a:t>5</a:t>
                      </a:r>
                      <a:endParaRPr lang="en-US" sz="2800" dirty="0"/>
                    </a:p>
                  </a:txBody>
                  <a:tcPr/>
                </a:tc>
                <a:tc>
                  <a:txBody>
                    <a:bodyPr/>
                    <a:lstStyle/>
                    <a:p>
                      <a:r>
                        <a:rPr lang="en-US" sz="2800" dirty="0" smtClean="0"/>
                        <a:t>3</a:t>
                      </a:r>
                      <a:endParaRPr lang="en-US" sz="2800" dirty="0"/>
                    </a:p>
                  </a:txBody>
                  <a:tcPr/>
                </a:tc>
              </a:tr>
              <a:tr h="370840">
                <a:tc>
                  <a:txBody>
                    <a:bodyPr/>
                    <a:lstStyle/>
                    <a:p>
                      <a:pPr algn="ctr"/>
                      <a:r>
                        <a:rPr lang="en-US" sz="2800" dirty="0" smtClean="0"/>
                        <a:t>6</a:t>
                      </a:r>
                      <a:endParaRPr lang="en-US" sz="2800" dirty="0"/>
                    </a:p>
                  </a:txBody>
                  <a:tcPr/>
                </a:tc>
                <a:tc>
                  <a:txBody>
                    <a:bodyPr/>
                    <a:lstStyle/>
                    <a:p>
                      <a:r>
                        <a:rPr lang="en-US" sz="2800" dirty="0" smtClean="0"/>
                        <a:t>4</a:t>
                      </a:r>
                      <a:endParaRPr lang="en-US" sz="2800" dirty="0"/>
                    </a:p>
                  </a:txBody>
                  <a:tcPr/>
                </a:tc>
              </a:tr>
              <a:tr h="370840">
                <a:tc>
                  <a:txBody>
                    <a:bodyPr/>
                    <a:lstStyle/>
                    <a:p>
                      <a:pPr algn="ctr"/>
                      <a:r>
                        <a:rPr lang="en-US" sz="2800" dirty="0" smtClean="0"/>
                        <a:t>7</a:t>
                      </a:r>
                      <a:endParaRPr lang="en-US" sz="2800" dirty="0"/>
                    </a:p>
                  </a:txBody>
                  <a:tcPr/>
                </a:tc>
                <a:tc>
                  <a:txBody>
                    <a:bodyPr/>
                    <a:lstStyle/>
                    <a:p>
                      <a:r>
                        <a:rPr lang="en-US" sz="2800" dirty="0" smtClean="0"/>
                        <a:t>1</a:t>
                      </a:r>
                      <a:endParaRPr lang="en-US" sz="2800" dirty="0"/>
                    </a:p>
                  </a:txBody>
                  <a:tcPr/>
                </a:tc>
              </a:tr>
              <a:tr h="370840">
                <a:tc>
                  <a:txBody>
                    <a:bodyPr/>
                    <a:lstStyle/>
                    <a:p>
                      <a:pPr algn="ctr"/>
                      <a:r>
                        <a:rPr lang="en-US" sz="2800" dirty="0" smtClean="0"/>
                        <a:t>8</a:t>
                      </a:r>
                      <a:endParaRPr lang="en-US" sz="2800" dirty="0"/>
                    </a:p>
                  </a:txBody>
                  <a:tcPr/>
                </a:tc>
                <a:tc>
                  <a:txBody>
                    <a:bodyPr/>
                    <a:lstStyle/>
                    <a:p>
                      <a:r>
                        <a:rPr lang="en-US" sz="2800" dirty="0" smtClean="0"/>
                        <a:t>5</a:t>
                      </a:r>
                      <a:endParaRPr lang="en-US" sz="2800" dirty="0"/>
                    </a:p>
                  </a:txBody>
                  <a:tcPr/>
                </a:tc>
              </a:tr>
            </a:tbl>
          </a:graphicData>
        </a:graphic>
      </p:graphicFrame>
      <p:sp>
        <p:nvSpPr>
          <p:cNvPr id="3" name="TextBox 2"/>
          <p:cNvSpPr txBox="1"/>
          <p:nvPr/>
        </p:nvSpPr>
        <p:spPr>
          <a:xfrm>
            <a:off x="838200" y="6307494"/>
            <a:ext cx="9929327" cy="369332"/>
          </a:xfrm>
          <a:prstGeom prst="rect">
            <a:avLst/>
          </a:prstGeom>
          <a:noFill/>
        </p:spPr>
        <p:txBody>
          <a:bodyPr wrap="square" rtlCol="0">
            <a:spAutoFit/>
          </a:bodyPr>
          <a:lstStyle/>
          <a:p>
            <a:r>
              <a:rPr lang="en-US" dirty="0" smtClean="0"/>
              <a:t>n=26</a:t>
            </a:r>
            <a:endParaRPr lang="en-US" dirty="0"/>
          </a:p>
        </p:txBody>
      </p:sp>
    </p:spTree>
    <p:extLst>
      <p:ext uri="{BB962C8B-B14F-4D97-AF65-F5344CB8AC3E}">
        <p14:creationId xmlns:p14="http://schemas.microsoft.com/office/powerpoint/2010/main" val="36673649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66182872"/>
              </p:ext>
            </p:extLst>
          </p:nvPr>
        </p:nvGraphicFramePr>
        <p:xfrm>
          <a:off x="838200" y="1452401"/>
          <a:ext cx="10515600" cy="3444240"/>
        </p:xfrm>
        <a:graphic>
          <a:graphicData uri="http://schemas.openxmlformats.org/drawingml/2006/table">
            <a:tbl>
              <a:tblPr firstRow="1" bandRow="1">
                <a:tableStyleId>{5C22544A-7EE6-4342-B048-85BDC9FD1C3A}</a:tableStyleId>
              </a:tblPr>
              <a:tblGrid>
                <a:gridCol w="3929743"/>
                <a:gridCol w="3080657"/>
                <a:gridCol w="3505200"/>
              </a:tblGrid>
              <a:tr h="205997">
                <a:tc>
                  <a:txBody>
                    <a:bodyPr/>
                    <a:lstStyle/>
                    <a:p>
                      <a:endParaRPr lang="en-US" sz="2800" dirty="0"/>
                    </a:p>
                  </a:txBody>
                  <a:tcPr/>
                </a:tc>
                <a:tc>
                  <a:txBody>
                    <a:bodyPr/>
                    <a:lstStyle/>
                    <a:p>
                      <a:r>
                        <a:rPr lang="en-US" sz="2800" dirty="0" smtClean="0"/>
                        <a:t>NBME, 1</a:t>
                      </a:r>
                      <a:r>
                        <a:rPr lang="en-US" sz="2800" baseline="30000" dirty="0" smtClean="0"/>
                        <a:t>st</a:t>
                      </a:r>
                      <a:r>
                        <a:rPr lang="en-US" sz="2800" dirty="0" smtClean="0"/>
                        <a:t> Administration</a:t>
                      </a:r>
                      <a:endParaRPr lang="en-US" sz="2800" dirty="0"/>
                    </a:p>
                  </a:txBody>
                  <a:tcPr/>
                </a:tc>
                <a:tc>
                  <a:txBody>
                    <a:bodyPr/>
                    <a:lstStyle/>
                    <a:p>
                      <a:r>
                        <a:rPr lang="en-US" sz="2800" dirty="0" smtClean="0"/>
                        <a:t>NBME, 2</a:t>
                      </a:r>
                      <a:r>
                        <a:rPr lang="en-US" sz="2800" baseline="30000" dirty="0" smtClean="0"/>
                        <a:t>nd</a:t>
                      </a:r>
                      <a:r>
                        <a:rPr lang="en-US" sz="2800" dirty="0" smtClean="0"/>
                        <a:t> Administration</a:t>
                      </a:r>
                      <a:endParaRPr lang="en-US" sz="2800" dirty="0"/>
                    </a:p>
                  </a:txBody>
                  <a:tcPr/>
                </a:tc>
              </a:tr>
              <a:tr h="205997">
                <a:tc>
                  <a:txBody>
                    <a:bodyPr/>
                    <a:lstStyle/>
                    <a:p>
                      <a:r>
                        <a:rPr lang="en-US" sz="2800" dirty="0" smtClean="0"/>
                        <a:t>Our</a:t>
                      </a:r>
                      <a:r>
                        <a:rPr lang="en-US" sz="2800" baseline="0" dirty="0" smtClean="0"/>
                        <a:t> Students - </a:t>
                      </a:r>
                      <a:r>
                        <a:rPr lang="en-US" sz="2800" dirty="0" smtClean="0"/>
                        <a:t>Scaled Range</a:t>
                      </a:r>
                      <a:endParaRPr lang="en-US"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smtClean="0"/>
                        <a:t>60-80</a:t>
                      </a:r>
                    </a:p>
                  </a:txBody>
                  <a:tcPr/>
                </a:tc>
                <a:tc>
                  <a:txBody>
                    <a:bodyPr/>
                    <a:lstStyle/>
                    <a:p>
                      <a:r>
                        <a:rPr lang="en-US" sz="2800" dirty="0" smtClean="0"/>
                        <a:t>57-90</a:t>
                      </a:r>
                      <a:endParaRPr lang="en-US" sz="2800" dirty="0"/>
                    </a:p>
                  </a:txBody>
                  <a:tcPr/>
                </a:tc>
              </a:tr>
              <a:tr h="205997">
                <a:tc>
                  <a:txBody>
                    <a:bodyPr/>
                    <a:lstStyle/>
                    <a:p>
                      <a:r>
                        <a:rPr lang="en-US" sz="2800" dirty="0" smtClean="0"/>
                        <a:t>Our</a:t>
                      </a:r>
                      <a:r>
                        <a:rPr lang="en-US" sz="2800" baseline="0" dirty="0" smtClean="0"/>
                        <a:t> Students - </a:t>
                      </a:r>
                      <a:r>
                        <a:rPr lang="en-US" sz="2800" dirty="0" smtClean="0"/>
                        <a:t>Mean</a:t>
                      </a:r>
                      <a:endParaRPr lang="en-US"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aseline="0" dirty="0" smtClean="0"/>
                        <a:t>67.68</a:t>
                      </a:r>
                      <a:endParaRPr lang="en-US" sz="28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aseline="0" dirty="0" smtClean="0"/>
                        <a:t>72.5</a:t>
                      </a:r>
                      <a:endParaRPr lang="en-US" sz="2800" dirty="0" smtClean="0"/>
                    </a:p>
                  </a:txBody>
                  <a:tcPr/>
                </a:tc>
              </a:tr>
              <a:tr h="205997">
                <a:tc>
                  <a:txBody>
                    <a:bodyPr/>
                    <a:lstStyle/>
                    <a:p>
                      <a:r>
                        <a:rPr lang="en-US" sz="2800" dirty="0" smtClean="0"/>
                        <a:t>Our</a:t>
                      </a:r>
                      <a:r>
                        <a:rPr lang="en-US" sz="2800" baseline="0" dirty="0" smtClean="0"/>
                        <a:t> Students - </a:t>
                      </a:r>
                      <a:r>
                        <a:rPr lang="en-US" sz="2800" dirty="0" smtClean="0"/>
                        <a:t>SD</a:t>
                      </a:r>
                      <a:endParaRPr lang="en-US" sz="2800" dirty="0"/>
                    </a:p>
                  </a:txBody>
                  <a:tcPr/>
                </a:tc>
                <a:tc>
                  <a:txBody>
                    <a:bodyPr/>
                    <a:lstStyle/>
                    <a:p>
                      <a:r>
                        <a:rPr lang="en-US" sz="2800" dirty="0" smtClean="0"/>
                        <a:t>5.12</a:t>
                      </a:r>
                      <a:endParaRPr lang="en-US" sz="2800" dirty="0"/>
                    </a:p>
                  </a:txBody>
                  <a:tcPr/>
                </a:tc>
                <a:tc>
                  <a:txBody>
                    <a:bodyPr/>
                    <a:lstStyle/>
                    <a:p>
                      <a:r>
                        <a:rPr lang="en-US" sz="2800" dirty="0" smtClean="0"/>
                        <a:t>7.87</a:t>
                      </a:r>
                    </a:p>
                  </a:txBody>
                  <a:tcPr/>
                </a:tc>
              </a:tr>
              <a:tr h="205997">
                <a:tc>
                  <a:txBody>
                    <a:bodyPr/>
                    <a:lstStyle/>
                    <a:p>
                      <a:r>
                        <a:rPr lang="en-US" sz="2800" dirty="0" smtClean="0"/>
                        <a:t>National</a:t>
                      </a:r>
                      <a:r>
                        <a:rPr lang="en-US" sz="2800" baseline="0" dirty="0" smtClean="0"/>
                        <a:t> </a:t>
                      </a:r>
                      <a:r>
                        <a:rPr lang="en-US" sz="2800" dirty="0" smtClean="0"/>
                        <a:t>Mean, SD</a:t>
                      </a:r>
                      <a:endParaRPr lang="en-US"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aseline="0" dirty="0" smtClean="0"/>
                        <a:t>71.9, 8.7</a:t>
                      </a:r>
                      <a:endParaRPr lang="en-US" sz="28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aseline="0" dirty="0" smtClean="0"/>
                        <a:t>71.9, 8.7</a:t>
                      </a:r>
                      <a:endParaRPr lang="en-US" sz="2800" dirty="0" smtClean="0"/>
                    </a:p>
                  </a:txBody>
                  <a:tcPr/>
                </a:tc>
              </a:tr>
            </a:tbl>
          </a:graphicData>
        </a:graphic>
      </p:graphicFrame>
      <p:sp>
        <p:nvSpPr>
          <p:cNvPr id="6" name="Rectangle 5"/>
          <p:cNvSpPr/>
          <p:nvPr/>
        </p:nvSpPr>
        <p:spPr>
          <a:xfrm>
            <a:off x="838200" y="5228463"/>
            <a:ext cx="11240812" cy="1200329"/>
          </a:xfrm>
          <a:prstGeom prst="rect">
            <a:avLst/>
          </a:prstGeom>
        </p:spPr>
        <p:txBody>
          <a:bodyPr wrap="square">
            <a:spAutoFit/>
          </a:bodyPr>
          <a:lstStyle/>
          <a:p>
            <a:r>
              <a:rPr lang="en-US" dirty="0">
                <a:latin typeface="Calibri" panose="020F0502020204030204" pitchFamily="34" charset="0"/>
                <a:ea typeface="Calibri" panose="020F0502020204030204" pitchFamily="34" charset="0"/>
                <a:cs typeface="Times New Roman" panose="02020603050405020304" pitchFamily="18" charset="0"/>
              </a:rPr>
              <a:t>t(24)=-2.66, p=.</a:t>
            </a:r>
            <a:r>
              <a:rPr lang="en-US" dirty="0" smtClean="0">
                <a:latin typeface="Calibri" panose="020F0502020204030204" pitchFamily="34" charset="0"/>
                <a:ea typeface="Calibri" panose="020F0502020204030204" pitchFamily="34" charset="0"/>
                <a:cs typeface="Times New Roman" panose="02020603050405020304" pitchFamily="18" charset="0"/>
              </a:rPr>
              <a:t>001</a:t>
            </a:r>
          </a:p>
          <a:p>
            <a:r>
              <a:rPr lang="en-US" dirty="0"/>
              <a:t>2 students repeated the year voluntarily, so we pulled them out of this </a:t>
            </a:r>
            <a:r>
              <a:rPr lang="en-US" dirty="0" smtClean="0"/>
              <a:t>analysis</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endParaRPr lang="en-US" dirty="0" smtClean="0">
              <a:latin typeface="Calibri" panose="020F0502020204030204" pitchFamily="34" charset="0"/>
              <a:ea typeface="Calibri" panose="020F0502020204030204" pitchFamily="34" charset="0"/>
              <a:cs typeface="Times New Roman" panose="02020603050405020304" pitchFamily="18" charset="0"/>
            </a:endParaRPr>
          </a:p>
          <a:p>
            <a:r>
              <a:rPr lang="en-US" dirty="0"/>
              <a:t>Effect size between the two administrations was measured using Cohen’s D which yielded a large effect size at </a:t>
            </a:r>
            <a:r>
              <a:rPr lang="en-US" dirty="0" smtClean="0"/>
              <a:t>0.79</a:t>
            </a:r>
            <a:r>
              <a:rPr lang="en-US" dirty="0">
                <a:latin typeface="Calibri" panose="020F0502020204030204" pitchFamily="34" charset="0"/>
                <a:ea typeface="Calibri" panose="020F0502020204030204" pitchFamily="34" charset="0"/>
                <a:cs typeface="Times New Roman" panose="02020603050405020304" pitchFamily="18" charset="0"/>
              </a:rPr>
              <a:t>  </a:t>
            </a:r>
            <a:endParaRPr lang="en-US" dirty="0"/>
          </a:p>
        </p:txBody>
      </p:sp>
    </p:spTree>
    <p:extLst>
      <p:ext uri="{BB962C8B-B14F-4D97-AF65-F5344CB8AC3E}">
        <p14:creationId xmlns:p14="http://schemas.microsoft.com/office/powerpoint/2010/main" val="16298801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a:t>These results suggest that </a:t>
            </a:r>
            <a:r>
              <a:rPr lang="en-US" b="1" dirty="0"/>
              <a:t>time on clerkships </a:t>
            </a:r>
            <a:r>
              <a:rPr lang="en-US" dirty="0"/>
              <a:t>does influence exam performance. </a:t>
            </a:r>
            <a:endParaRPr lang="en-US" dirty="0" smtClean="0"/>
          </a:p>
          <a:p>
            <a:r>
              <a:rPr lang="en-US" dirty="0" smtClean="0"/>
              <a:t>There may be a bias that </a:t>
            </a:r>
            <a:r>
              <a:rPr lang="en-US" dirty="0"/>
              <a:t>"high-achievers" and students going into FM are most likely to opt to optionally repeat the shelf exam...and so they would be more likely to improve/study a lot to ensure that improvement</a:t>
            </a:r>
            <a:r>
              <a:rPr lang="en-US" dirty="0" smtClean="0"/>
              <a:t>... </a:t>
            </a:r>
          </a:p>
          <a:p>
            <a:r>
              <a:rPr lang="en-US" dirty="0" smtClean="0"/>
              <a:t>There was no difference in timing of original rotation!  ½ before midpoint and ½ after!</a:t>
            </a:r>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21389593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324</TotalTime>
  <Words>648</Words>
  <Application>Microsoft Office PowerPoint</Application>
  <PresentationFormat>Widescreen</PresentationFormat>
  <Paragraphs>118</Paragraphs>
  <Slides>10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Times New Roman</vt:lpstr>
      <vt:lpstr>Wingdings</vt:lpstr>
      <vt:lpstr>Office Theme</vt:lpstr>
      <vt:lpstr>Do Family Medicine NBME Shelf Scores Improve when Students are Allowed to Repeat the NBME Exam at the End of the Academic Year?</vt:lpstr>
      <vt:lpstr>PowerPoint Presentation</vt:lpstr>
      <vt:lpstr>Anecdotally… </vt:lpstr>
      <vt:lpstr>Our Project</vt:lpstr>
      <vt:lpstr>Background </vt:lpstr>
      <vt:lpstr>Methods</vt:lpstr>
      <vt:lpstr>Results </vt:lpstr>
      <vt:lpstr>Results</vt:lpstr>
      <vt:lpstr>Conclusion…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Family Medicine NBME Shelf Scores Improve when Students are Allowed to Repeat the NBME Exam at the End of the Academic Year?</dc:title>
  <dc:creator>Suzanne Minor</dc:creator>
  <cp:lastModifiedBy>Suzanne Minor</cp:lastModifiedBy>
  <cp:revision>31</cp:revision>
  <dcterms:created xsi:type="dcterms:W3CDTF">2016-12-09T16:27:05Z</dcterms:created>
  <dcterms:modified xsi:type="dcterms:W3CDTF">2017-01-18T23:23:29Z</dcterms:modified>
</cp:coreProperties>
</file>