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256" r:id="rId2"/>
    <p:sldId id="261" r:id="rId3"/>
    <p:sldId id="273" r:id="rId4"/>
    <p:sldId id="275" r:id="rId5"/>
    <p:sldId id="268" r:id="rId6"/>
    <p:sldId id="260" r:id="rId7"/>
    <p:sldId id="262" r:id="rId8"/>
    <p:sldId id="267" r:id="rId9"/>
    <p:sldId id="263" r:id="rId10"/>
    <p:sldId id="265" r:id="rId11"/>
    <p:sldId id="264" r:id="rId12"/>
    <p:sldId id="270" r:id="rId13"/>
    <p:sldId id="269" r:id="rId14"/>
    <p:sldId id="272" r:id="rId15"/>
  </p:sldIdLst>
  <p:sldSz cx="12188825"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5" autoAdjust="0"/>
    <p:restoredTop sz="94660"/>
  </p:normalViewPr>
  <p:slideViewPr>
    <p:cSldViewPr>
      <p:cViewPr varScale="1">
        <p:scale>
          <a:sx n="82" d="100"/>
          <a:sy n="82" d="100"/>
        </p:scale>
        <p:origin x="658" y="67"/>
      </p:cViewPr>
      <p:guideLst>
        <p:guide orient="horz" pos="2160"/>
        <p:guide pos="3839"/>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F0D0EA1-186D-42BB-AE6D-92D862308D43}" type="slidenum">
              <a:rPr lang="en-US"/>
              <a:pPr/>
              <a:t>‹#›</a:t>
            </a:fld>
            <a:endParaRPr lang="en-US"/>
          </a:p>
        </p:txBody>
      </p:sp>
    </p:spTree>
    <p:extLst>
      <p:ext uri="{BB962C8B-B14F-4D97-AF65-F5344CB8AC3E}">
        <p14:creationId xmlns:p14="http://schemas.microsoft.com/office/powerpoint/2010/main" val="3056821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6" name="Rectangle 4"/>
          <p:cNvSpPr>
            <a:spLocks noGrp="1" noRot="1" noChangeAspect="1" noChangeArrowheads="1" noTextEdit="1"/>
          </p:cNvSpPr>
          <p:nvPr>
            <p:ph type="sldImg" idx="2"/>
          </p:nvPr>
        </p:nvSpPr>
        <p:spPr bwMode="auto">
          <a:xfrm>
            <a:off x="382588" y="685800"/>
            <a:ext cx="60928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589BEBA-59C9-44F8-B95F-7ABF5350FF90}" type="slidenum">
              <a:rPr lang="en-US"/>
              <a:pPr/>
              <a:t>‹#›</a:t>
            </a:fld>
            <a:endParaRPr lang="en-US"/>
          </a:p>
        </p:txBody>
      </p:sp>
    </p:spTree>
    <p:extLst>
      <p:ext uri="{BB962C8B-B14F-4D97-AF65-F5344CB8AC3E}">
        <p14:creationId xmlns:p14="http://schemas.microsoft.com/office/powerpoint/2010/main" val="42403915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F19268-0D2F-41CA-B37C-CE675E3046C9}" type="slidenum">
              <a:rPr lang="en-US"/>
              <a:pPr/>
              <a:t>1</a:t>
            </a:fld>
            <a:endParaRPr lang="en-US"/>
          </a:p>
        </p:txBody>
      </p:sp>
      <p:sp>
        <p:nvSpPr>
          <p:cNvPr id="9218" name="Rectangle 2"/>
          <p:cNvSpPr>
            <a:spLocks noGrp="1" noRot="1" noChangeAspect="1" noChangeArrowheads="1" noTextEdit="1"/>
          </p:cNvSpPr>
          <p:nvPr>
            <p:ph type="sldImg"/>
          </p:nvPr>
        </p:nvSpPr>
        <p:spPr>
          <a:xfrm>
            <a:off x="382588" y="685800"/>
            <a:ext cx="6092825" cy="3429000"/>
          </a:xfrm>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What we do not know well enough (or know how to do)</a:t>
            </a:r>
          </a:p>
          <a:p>
            <a:r>
              <a:rPr lang="en-US" sz="1200" kern="1200" dirty="0">
                <a:solidFill>
                  <a:schemeClr val="tx1"/>
                </a:solidFill>
                <a:effectLst/>
                <a:latin typeface="Arial" charset="0"/>
                <a:ea typeface="+mn-ea"/>
                <a:cs typeface="+mn-cs"/>
              </a:rPr>
              <a:t>How do we maximize long term impacts through our global health projects?</a:t>
            </a:r>
          </a:p>
          <a:p>
            <a:endParaRPr lang="en-US" dirty="0"/>
          </a:p>
        </p:txBody>
      </p:sp>
      <p:sp>
        <p:nvSpPr>
          <p:cNvPr id="4" name="Slide Number Placeholder 3"/>
          <p:cNvSpPr>
            <a:spLocks noGrp="1"/>
          </p:cNvSpPr>
          <p:nvPr>
            <p:ph type="sldNum" sz="quarter" idx="10"/>
          </p:nvPr>
        </p:nvSpPr>
        <p:spPr/>
        <p:txBody>
          <a:bodyPr/>
          <a:lstStyle/>
          <a:p>
            <a:fld id="{2589BEBA-59C9-44F8-B95F-7ABF5350FF90}" type="slidenum">
              <a:rPr lang="en-US" smtClean="0"/>
              <a:pPr/>
              <a:t>4</a:t>
            </a:fld>
            <a:endParaRPr lang="en-US"/>
          </a:p>
        </p:txBody>
      </p:sp>
    </p:spTree>
    <p:extLst>
      <p:ext uri="{BB962C8B-B14F-4D97-AF65-F5344CB8AC3E}">
        <p14:creationId xmlns:p14="http://schemas.microsoft.com/office/powerpoint/2010/main" val="664414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Tenwek Community Development uses the local church institution to mobilize community for health through volunteers called CRPs (community resource persons)</a:t>
            </a:r>
          </a:p>
        </p:txBody>
      </p:sp>
      <p:sp>
        <p:nvSpPr>
          <p:cNvPr id="4" name="Slide Number Placeholder 3"/>
          <p:cNvSpPr>
            <a:spLocks noGrp="1"/>
          </p:cNvSpPr>
          <p:nvPr>
            <p:ph type="sldNum" sz="quarter" idx="10"/>
          </p:nvPr>
        </p:nvSpPr>
        <p:spPr/>
        <p:txBody>
          <a:bodyPr/>
          <a:lstStyle/>
          <a:p>
            <a:fld id="{2589BEBA-59C9-44F8-B95F-7ABF5350FF90}" type="slidenum">
              <a:rPr lang="en-US" smtClean="0"/>
              <a:pPr/>
              <a:t>7</a:t>
            </a:fld>
            <a:endParaRPr lang="en-US"/>
          </a:p>
        </p:txBody>
      </p:sp>
    </p:spTree>
    <p:extLst>
      <p:ext uri="{BB962C8B-B14F-4D97-AF65-F5344CB8AC3E}">
        <p14:creationId xmlns:p14="http://schemas.microsoft.com/office/powerpoint/2010/main" val="3330178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89BEBA-59C9-44F8-B95F-7ABF5350FF90}" type="slidenum">
              <a:rPr lang="en-US" smtClean="0"/>
              <a:pPr/>
              <a:t>11</a:t>
            </a:fld>
            <a:endParaRPr lang="en-US"/>
          </a:p>
        </p:txBody>
      </p:sp>
    </p:spTree>
    <p:extLst>
      <p:ext uri="{BB962C8B-B14F-4D97-AF65-F5344CB8AC3E}">
        <p14:creationId xmlns:p14="http://schemas.microsoft.com/office/powerpoint/2010/main" val="2548132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blackWhite">
      <p:bgPr>
        <a:solidFill>
          <a:schemeClr val="bg1"/>
        </a:solidFill>
        <a:effectLst/>
      </p:bgPr>
    </p:bg>
    <p:spTree>
      <p:nvGrpSpPr>
        <p:cNvPr id="1" name=""/>
        <p:cNvGrpSpPr/>
        <p:nvPr/>
      </p:nvGrpSpPr>
      <p:grpSpPr>
        <a:xfrm>
          <a:off x="0" y="0"/>
          <a:ext cx="0" cy="0"/>
          <a:chOff x="0" y="0"/>
          <a:chExt cx="0" cy="0"/>
        </a:xfrm>
      </p:grpSpPr>
      <p:pic>
        <p:nvPicPr>
          <p:cNvPr id="3082" name="Picture 10" descr="brand ppt_M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ctrTitle"/>
          </p:nvPr>
        </p:nvSpPr>
        <p:spPr>
          <a:xfrm>
            <a:off x="914162" y="2130426"/>
            <a:ext cx="10360501" cy="1470025"/>
          </a:xfrm>
        </p:spPr>
        <p:txBody>
          <a:bodyPr/>
          <a:lstStyle>
            <a:lvl1pPr>
              <a:defRPr sz="4300">
                <a:solidFill>
                  <a:schemeClr val="bg1"/>
                </a:solidFill>
              </a:defRPr>
            </a:lvl1pPr>
          </a:lstStyle>
          <a:p>
            <a:pPr lvl="0"/>
            <a:r>
              <a:rPr lang="en-US" noProof="0"/>
              <a:t>Click to edit Master title style</a:t>
            </a:r>
          </a:p>
        </p:txBody>
      </p:sp>
      <p:sp>
        <p:nvSpPr>
          <p:cNvPr id="3076" name="Rectangle 4"/>
          <p:cNvSpPr>
            <a:spLocks noGrp="1" noChangeArrowheads="1"/>
          </p:cNvSpPr>
          <p:nvPr>
            <p:ph type="subTitle" idx="1"/>
          </p:nvPr>
        </p:nvSpPr>
        <p:spPr>
          <a:xfrm>
            <a:off x="1828324" y="3886200"/>
            <a:ext cx="8532178" cy="1752600"/>
          </a:xfrm>
        </p:spPr>
        <p:txBody>
          <a:bodyPr/>
          <a:lstStyle>
            <a:lvl1pPr marL="0" indent="0" algn="ctr">
              <a:buFontTx/>
              <a:buNone/>
              <a:defRPr sz="2600">
                <a:solidFill>
                  <a:schemeClr val="bg1"/>
                </a:solidFill>
                <a:latin typeface="Garamond" pitchFamily="18" charset="0"/>
              </a:defRPr>
            </a:lvl1pPr>
          </a:lstStyle>
          <a:p>
            <a:pPr lvl="0"/>
            <a:r>
              <a:rPr lang="en-US" noProof="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9A0E7D5-2386-4BF2-BEDB-F9EEAF3E0F35}" type="slidenum">
              <a:rPr lang="en-US"/>
              <a:pPr/>
              <a:t>‹#›</a:t>
            </a:fld>
            <a:endParaRPr lang="en-US"/>
          </a:p>
        </p:txBody>
      </p:sp>
    </p:spTree>
    <p:extLst>
      <p:ext uri="{BB962C8B-B14F-4D97-AF65-F5344CB8AC3E}">
        <p14:creationId xmlns:p14="http://schemas.microsoft.com/office/powerpoint/2010/main" val="4022365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0718" y="274639"/>
            <a:ext cx="281866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721" y="274639"/>
            <a:ext cx="82528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1875397B-C1FD-409D-84CA-BDF98B23402D}" type="slidenum">
              <a:rPr lang="en-US"/>
              <a:pPr/>
              <a:t>‹#›</a:t>
            </a:fld>
            <a:endParaRPr lang="en-US"/>
          </a:p>
        </p:txBody>
      </p:sp>
    </p:spTree>
    <p:extLst>
      <p:ext uri="{BB962C8B-B14F-4D97-AF65-F5344CB8AC3E}">
        <p14:creationId xmlns:p14="http://schemas.microsoft.com/office/powerpoint/2010/main" val="1492958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721" y="274639"/>
            <a:ext cx="11274663"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a:xfrm>
            <a:off x="203147" y="6381750"/>
            <a:ext cx="711015" cy="476250"/>
          </a:xfrm>
        </p:spPr>
        <p:txBody>
          <a:bodyPr/>
          <a:lstStyle>
            <a:lvl1pPr>
              <a:defRPr/>
            </a:lvl1pPr>
          </a:lstStyle>
          <a:p>
            <a:fld id="{543AB522-D0C9-4EC7-8854-1D98DD2637B6}" type="slidenum">
              <a:rPr lang="en-US"/>
              <a:pPr/>
              <a:t>‹#›</a:t>
            </a:fld>
            <a:endParaRPr lang="en-US"/>
          </a:p>
        </p:txBody>
      </p:sp>
    </p:spTree>
    <p:extLst>
      <p:ext uri="{BB962C8B-B14F-4D97-AF65-F5344CB8AC3E}">
        <p14:creationId xmlns:p14="http://schemas.microsoft.com/office/powerpoint/2010/main" val="3069418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F25531C-F3B7-4618-9A07-E14445AD441B}" type="slidenum">
              <a:rPr lang="en-US"/>
              <a:pPr/>
              <a:t>‹#›</a:t>
            </a:fld>
            <a:endParaRPr lang="en-US"/>
          </a:p>
        </p:txBody>
      </p:sp>
    </p:spTree>
    <p:extLst>
      <p:ext uri="{BB962C8B-B14F-4D97-AF65-F5344CB8AC3E}">
        <p14:creationId xmlns:p14="http://schemas.microsoft.com/office/powerpoint/2010/main" val="331606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093742C1-DE04-44DB-9E21-73AB9B4297C7}" type="slidenum">
              <a:rPr lang="en-US"/>
              <a:pPr/>
              <a:t>‹#›</a:t>
            </a:fld>
            <a:endParaRPr lang="en-US"/>
          </a:p>
        </p:txBody>
      </p:sp>
    </p:spTree>
    <p:extLst>
      <p:ext uri="{BB962C8B-B14F-4D97-AF65-F5344CB8AC3E}">
        <p14:creationId xmlns:p14="http://schemas.microsoft.com/office/powerpoint/2010/main" val="1821591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721" y="1600201"/>
            <a:ext cx="553575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43626" y="1600201"/>
            <a:ext cx="553575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9C23272A-A81E-4761-AEE7-A2A50D1A824C}" type="slidenum">
              <a:rPr lang="en-US"/>
              <a:pPr/>
              <a:t>‹#›</a:t>
            </a:fld>
            <a:endParaRPr lang="en-US"/>
          </a:p>
        </p:txBody>
      </p:sp>
    </p:spTree>
    <p:extLst>
      <p:ext uri="{BB962C8B-B14F-4D97-AF65-F5344CB8AC3E}">
        <p14:creationId xmlns:p14="http://schemas.microsoft.com/office/powerpoint/2010/main" val="33816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2C21EA65-0E8D-4E87-9D3C-61AC39E0E524}" type="slidenum">
              <a:rPr lang="en-US"/>
              <a:pPr/>
              <a:t>‹#›</a:t>
            </a:fld>
            <a:endParaRPr lang="en-US"/>
          </a:p>
        </p:txBody>
      </p:sp>
    </p:spTree>
    <p:extLst>
      <p:ext uri="{BB962C8B-B14F-4D97-AF65-F5344CB8AC3E}">
        <p14:creationId xmlns:p14="http://schemas.microsoft.com/office/powerpoint/2010/main" val="789399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05EB041-ED23-4471-A775-3B165D8EC509}" type="slidenum">
              <a:rPr lang="en-US"/>
              <a:pPr/>
              <a:t>‹#›</a:t>
            </a:fld>
            <a:endParaRPr lang="en-US"/>
          </a:p>
        </p:txBody>
      </p:sp>
    </p:spTree>
    <p:extLst>
      <p:ext uri="{BB962C8B-B14F-4D97-AF65-F5344CB8AC3E}">
        <p14:creationId xmlns:p14="http://schemas.microsoft.com/office/powerpoint/2010/main" val="2402670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F02E7CB-E5B4-4522-BFE5-D1AB0BA01EA6}" type="slidenum">
              <a:rPr lang="en-US"/>
              <a:pPr/>
              <a:t>‹#›</a:t>
            </a:fld>
            <a:endParaRPr lang="en-US"/>
          </a:p>
        </p:txBody>
      </p:sp>
    </p:spTree>
    <p:extLst>
      <p:ext uri="{BB962C8B-B14F-4D97-AF65-F5344CB8AC3E}">
        <p14:creationId xmlns:p14="http://schemas.microsoft.com/office/powerpoint/2010/main" val="2095362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5085F8A9-A22B-4E52-9689-D1C790C4C3DA}" type="slidenum">
              <a:rPr lang="en-US"/>
              <a:pPr/>
              <a:t>‹#›</a:t>
            </a:fld>
            <a:endParaRPr lang="en-US"/>
          </a:p>
        </p:txBody>
      </p:sp>
    </p:spTree>
    <p:extLst>
      <p:ext uri="{BB962C8B-B14F-4D97-AF65-F5344CB8AC3E}">
        <p14:creationId xmlns:p14="http://schemas.microsoft.com/office/powerpoint/2010/main" val="4118460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08C07190-35DA-4B4D-80A9-BB848C9A2607}" type="slidenum">
              <a:rPr lang="en-US"/>
              <a:pPr/>
              <a:t>‹#›</a:t>
            </a:fld>
            <a:endParaRPr lang="en-US"/>
          </a:p>
        </p:txBody>
      </p:sp>
    </p:spTree>
    <p:extLst>
      <p:ext uri="{BB962C8B-B14F-4D97-AF65-F5344CB8AC3E}">
        <p14:creationId xmlns:p14="http://schemas.microsoft.com/office/powerpoint/2010/main" val="1441427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4" name="Picture 10" descr="brand ppt_INTERIO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304721" y="274638"/>
            <a:ext cx="112746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04721" y="1600201"/>
            <a:ext cx="1127466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6" name="Rectangle 12"/>
          <p:cNvSpPr>
            <a:spLocks noGrp="1" noChangeArrowheads="1"/>
          </p:cNvSpPr>
          <p:nvPr>
            <p:ph type="sldNum" sz="quarter" idx="4"/>
          </p:nvPr>
        </p:nvSpPr>
        <p:spPr bwMode="auto">
          <a:xfrm>
            <a:off x="203147" y="6381750"/>
            <a:ext cx="71101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fld id="{40AFF801-4D52-4516-B766-8E24031359A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Garamond" pitchFamily="18" charset="0"/>
        </a:defRPr>
      </a:lvl2pPr>
      <a:lvl3pPr algn="ctr" rtl="0" eaLnBrk="1" fontAlgn="base" hangingPunct="1">
        <a:spcBef>
          <a:spcPct val="0"/>
        </a:spcBef>
        <a:spcAft>
          <a:spcPct val="0"/>
        </a:spcAft>
        <a:defRPr sz="4000" b="1">
          <a:solidFill>
            <a:schemeClr val="tx2"/>
          </a:solidFill>
          <a:latin typeface="Garamond" pitchFamily="18" charset="0"/>
        </a:defRPr>
      </a:lvl3pPr>
      <a:lvl4pPr algn="ctr" rtl="0" eaLnBrk="1" fontAlgn="base" hangingPunct="1">
        <a:spcBef>
          <a:spcPct val="0"/>
        </a:spcBef>
        <a:spcAft>
          <a:spcPct val="0"/>
        </a:spcAft>
        <a:defRPr sz="4000" b="1">
          <a:solidFill>
            <a:schemeClr val="tx2"/>
          </a:solidFill>
          <a:latin typeface="Garamond" pitchFamily="18" charset="0"/>
        </a:defRPr>
      </a:lvl4pPr>
      <a:lvl5pPr algn="ctr" rtl="0" eaLnBrk="1" fontAlgn="base" hangingPunct="1">
        <a:spcBef>
          <a:spcPct val="0"/>
        </a:spcBef>
        <a:spcAft>
          <a:spcPct val="0"/>
        </a:spcAft>
        <a:defRPr sz="4000" b="1">
          <a:solidFill>
            <a:schemeClr val="tx2"/>
          </a:solidFill>
          <a:latin typeface="Garamond" pitchFamily="18" charset="0"/>
        </a:defRPr>
      </a:lvl5pPr>
      <a:lvl6pPr marL="457200" algn="ctr" rtl="0" eaLnBrk="1" fontAlgn="base" hangingPunct="1">
        <a:spcBef>
          <a:spcPct val="0"/>
        </a:spcBef>
        <a:spcAft>
          <a:spcPct val="0"/>
        </a:spcAft>
        <a:defRPr sz="4000" b="1">
          <a:solidFill>
            <a:schemeClr val="tx2"/>
          </a:solidFill>
          <a:latin typeface="Garamond" pitchFamily="18" charset="0"/>
        </a:defRPr>
      </a:lvl6pPr>
      <a:lvl7pPr marL="914400" algn="ctr" rtl="0" eaLnBrk="1" fontAlgn="base" hangingPunct="1">
        <a:spcBef>
          <a:spcPct val="0"/>
        </a:spcBef>
        <a:spcAft>
          <a:spcPct val="0"/>
        </a:spcAft>
        <a:defRPr sz="4000" b="1">
          <a:solidFill>
            <a:schemeClr val="tx2"/>
          </a:solidFill>
          <a:latin typeface="Garamond" pitchFamily="18" charset="0"/>
        </a:defRPr>
      </a:lvl7pPr>
      <a:lvl8pPr marL="1371600" algn="ctr" rtl="0" eaLnBrk="1" fontAlgn="base" hangingPunct="1">
        <a:spcBef>
          <a:spcPct val="0"/>
        </a:spcBef>
        <a:spcAft>
          <a:spcPct val="0"/>
        </a:spcAft>
        <a:defRPr sz="4000" b="1">
          <a:solidFill>
            <a:schemeClr val="tx2"/>
          </a:solidFill>
          <a:latin typeface="Garamond" pitchFamily="18" charset="0"/>
        </a:defRPr>
      </a:lvl8pPr>
      <a:lvl9pPr marL="1828800" algn="ctr" rtl="0" eaLnBrk="1" fontAlgn="base" hangingPunct="1">
        <a:spcBef>
          <a:spcPct val="0"/>
        </a:spcBef>
        <a:spcAft>
          <a:spcPct val="0"/>
        </a:spcAft>
        <a:defRPr sz="4000" b="1">
          <a:solidFill>
            <a:schemeClr val="tx2"/>
          </a:solidFill>
          <a:latin typeface="Garamond" pitchFamily="18" charset="0"/>
        </a:defRPr>
      </a:lvl9pPr>
    </p:titleStyle>
    <p:bodyStyle>
      <a:lvl1pPr marL="342900" indent="-342900" algn="l" rtl="0" eaLnBrk="1" fontAlgn="base" hangingPunct="1">
        <a:spcBef>
          <a:spcPct val="20000"/>
        </a:spcBef>
        <a:spcAft>
          <a:spcPct val="0"/>
        </a:spcAft>
        <a:buChar char="•"/>
        <a:defRPr sz="32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2"/>
          </a:solidFill>
          <a:latin typeface="+mn-lt"/>
        </a:defRPr>
      </a:lvl2pPr>
      <a:lvl3pPr marL="1143000" indent="-228600" algn="l" rtl="0" eaLnBrk="1" fontAlgn="base" hangingPunct="1">
        <a:spcBef>
          <a:spcPct val="20000"/>
        </a:spcBef>
        <a:spcAft>
          <a:spcPct val="0"/>
        </a:spcAft>
        <a:buChar char="•"/>
        <a:defRPr sz="2400">
          <a:solidFill>
            <a:schemeClr val="tx2"/>
          </a:solidFill>
          <a:latin typeface="+mn-lt"/>
        </a:defRPr>
      </a:lvl3pPr>
      <a:lvl4pPr marL="1600200" indent="-228600" algn="l" rtl="0" eaLnBrk="1" fontAlgn="base" hangingPunct="1">
        <a:spcBef>
          <a:spcPct val="20000"/>
        </a:spcBef>
        <a:spcAft>
          <a:spcPct val="0"/>
        </a:spcAft>
        <a:buChar char="–"/>
        <a:defRPr sz="2000">
          <a:solidFill>
            <a:schemeClr val="tx2"/>
          </a:solidFill>
          <a:latin typeface="+mn-lt"/>
        </a:defRPr>
      </a:lvl4pPr>
      <a:lvl5pPr marL="2057400" indent="-228600" algn="l" rtl="0" eaLnBrk="1" fontAlgn="base" hangingPunct="1">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4200" dirty="0"/>
              <a:t>Towards More Sustainable Programming for Global Health Missions</a:t>
            </a:r>
          </a:p>
        </p:txBody>
      </p:sp>
      <p:sp>
        <p:nvSpPr>
          <p:cNvPr id="2051" name="Rectangle 3"/>
          <p:cNvSpPr>
            <a:spLocks noGrp="1" noChangeArrowheads="1"/>
          </p:cNvSpPr>
          <p:nvPr>
            <p:ph type="subTitle" idx="1"/>
          </p:nvPr>
        </p:nvSpPr>
        <p:spPr/>
        <p:txBody>
          <a:bodyPr/>
          <a:lstStyle/>
          <a:p>
            <a:r>
              <a:rPr lang="en-US" dirty="0"/>
              <a:t>Laban Tsuma MD MPH</a:t>
            </a:r>
          </a:p>
          <a:p>
            <a:r>
              <a:rPr lang="en-US" dirty="0"/>
              <a:t>10/05/2017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Sustainability Assessment</a:t>
            </a:r>
          </a:p>
        </p:txBody>
      </p:sp>
      <p:sp>
        <p:nvSpPr>
          <p:cNvPr id="3" name="Content Placeholder 2"/>
          <p:cNvSpPr>
            <a:spLocks noGrp="1"/>
          </p:cNvSpPr>
          <p:nvPr>
            <p:ph sz="half" idx="1"/>
          </p:nvPr>
        </p:nvSpPr>
        <p:spPr/>
        <p:txBody>
          <a:bodyPr/>
          <a:lstStyle/>
          <a:p>
            <a:pPr marL="0" indent="0">
              <a:buNone/>
            </a:pPr>
            <a:r>
              <a:rPr lang="en-US" sz="2000" dirty="0"/>
              <a:t>These 5 characteristics include </a:t>
            </a:r>
          </a:p>
          <a:p>
            <a:r>
              <a:rPr lang="en-US" sz="2000" dirty="0"/>
              <a:t>health outcomes (reduction in morbidity and mortality), </a:t>
            </a:r>
          </a:p>
          <a:p>
            <a:r>
              <a:rPr lang="en-US" sz="2000" dirty="0"/>
              <a:t>health services quality and organization (performance of local health institutions), </a:t>
            </a:r>
          </a:p>
          <a:p>
            <a:r>
              <a:rPr lang="en-US" sz="2000" dirty="0"/>
              <a:t>local organizations capacity and viability (functionality and connectedness of community institutions like schools, churches </a:t>
            </a:r>
            <a:r>
              <a:rPr lang="en-US" sz="2000" dirty="0" err="1"/>
              <a:t>etc</a:t>
            </a:r>
            <a:r>
              <a:rPr lang="en-US" sz="2000" dirty="0"/>
              <a:t>), </a:t>
            </a:r>
          </a:p>
          <a:p>
            <a:r>
              <a:rPr lang="en-US" sz="2000" dirty="0"/>
              <a:t>community involvement (empowerment of community volunteers) and </a:t>
            </a:r>
          </a:p>
          <a:p>
            <a:r>
              <a:rPr lang="en-US" sz="2000" dirty="0"/>
              <a:t>external factors (political landscape)</a:t>
            </a:r>
          </a:p>
          <a:p>
            <a:endParaRPr lang="en-US" dirty="0"/>
          </a:p>
        </p:txBody>
      </p:sp>
      <p:pic>
        <p:nvPicPr>
          <p:cNvPr id="6" name="Content Placeholder 5"/>
          <p:cNvPicPr>
            <a:picLocks noGrp="1" noChangeAspect="1"/>
          </p:cNvPicPr>
          <p:nvPr>
            <p:ph sz="half" idx="2"/>
          </p:nvPr>
        </p:nvPicPr>
        <p:blipFill>
          <a:blip r:embed="rId2"/>
          <a:stretch>
            <a:fillRect/>
          </a:stretch>
        </p:blipFill>
        <p:spPr>
          <a:xfrm>
            <a:off x="6246812" y="1600202"/>
            <a:ext cx="5029200" cy="4419598"/>
          </a:xfrm>
          <a:prstGeom prst="rect">
            <a:avLst/>
          </a:prstGeom>
        </p:spPr>
      </p:pic>
      <p:sp>
        <p:nvSpPr>
          <p:cNvPr id="5" name="Slide Number Placeholder 4"/>
          <p:cNvSpPr>
            <a:spLocks noGrp="1"/>
          </p:cNvSpPr>
          <p:nvPr>
            <p:ph type="sldNum" sz="quarter" idx="10"/>
          </p:nvPr>
        </p:nvSpPr>
        <p:spPr/>
        <p:txBody>
          <a:bodyPr/>
          <a:lstStyle/>
          <a:p>
            <a:fld id="{9C23272A-A81E-4761-AEE7-A2A50D1A824C}" type="slidenum">
              <a:rPr lang="en-US" smtClean="0"/>
              <a:pPr/>
              <a:t>10</a:t>
            </a:fld>
            <a:endParaRPr lang="en-US"/>
          </a:p>
        </p:txBody>
      </p:sp>
    </p:spTree>
    <p:extLst>
      <p:ext uri="{BB962C8B-B14F-4D97-AF65-F5344CB8AC3E}">
        <p14:creationId xmlns:p14="http://schemas.microsoft.com/office/powerpoint/2010/main" val="3500978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Future</a:t>
            </a:r>
          </a:p>
        </p:txBody>
      </p:sp>
      <p:sp>
        <p:nvSpPr>
          <p:cNvPr id="3" name="Content Placeholder 2"/>
          <p:cNvSpPr>
            <a:spLocks noGrp="1"/>
          </p:cNvSpPr>
          <p:nvPr>
            <p:ph sz="half" idx="1"/>
          </p:nvPr>
        </p:nvSpPr>
        <p:spPr/>
        <p:txBody>
          <a:bodyPr/>
          <a:lstStyle/>
          <a:p>
            <a:r>
              <a:rPr lang="en-US" sz="2000" dirty="0"/>
              <a:t>Global Health Missions are projects targeting a community and are time-limited. They usually employ in areas of unmet health need which is hard to reach and poorly connected to the local health system</a:t>
            </a:r>
          </a:p>
          <a:p>
            <a:endParaRPr lang="en-US" sz="2000" dirty="0"/>
          </a:p>
          <a:p>
            <a:r>
              <a:rPr lang="en-US" sz="2000" dirty="0"/>
              <a:t>A project needs to adapt to make its cause sustain within a community after it comes to an end</a:t>
            </a:r>
            <a:r>
              <a:rPr lang="en-US" dirty="0"/>
              <a:t> </a:t>
            </a:r>
            <a:endParaRPr lang="en-US" sz="2000" dirty="0"/>
          </a:p>
          <a:p>
            <a:endParaRPr lang="en-US" sz="2000" dirty="0"/>
          </a:p>
          <a:p>
            <a:r>
              <a:rPr lang="en-US" sz="2000" dirty="0"/>
              <a:t>Is it possible to identify and measure sustainability factors within the project and using project resources to strengthen them?</a:t>
            </a:r>
          </a:p>
          <a:p>
            <a:endParaRPr lang="en-US" sz="2000" dirty="0"/>
          </a:p>
          <a:p>
            <a:endParaRPr lang="en-US" dirty="0"/>
          </a:p>
        </p:txBody>
      </p:sp>
      <p:pic>
        <p:nvPicPr>
          <p:cNvPr id="6" name="Content Placeholder 5"/>
          <p:cNvPicPr>
            <a:picLocks noGrp="1" noChangeAspect="1"/>
          </p:cNvPicPr>
          <p:nvPr>
            <p:ph sz="half" idx="2"/>
          </p:nvPr>
        </p:nvPicPr>
        <p:blipFill>
          <a:blip r:embed="rId3"/>
          <a:stretch>
            <a:fillRect/>
          </a:stretch>
        </p:blipFill>
        <p:spPr>
          <a:xfrm>
            <a:off x="6170613" y="1600202"/>
            <a:ext cx="5408772" cy="4525962"/>
          </a:xfrm>
          <a:prstGeom prst="rect">
            <a:avLst/>
          </a:prstGeom>
        </p:spPr>
      </p:pic>
      <p:sp>
        <p:nvSpPr>
          <p:cNvPr id="5" name="Slide Number Placeholder 4"/>
          <p:cNvSpPr>
            <a:spLocks noGrp="1"/>
          </p:cNvSpPr>
          <p:nvPr>
            <p:ph type="sldNum" sz="quarter" idx="10"/>
          </p:nvPr>
        </p:nvSpPr>
        <p:spPr/>
        <p:txBody>
          <a:bodyPr/>
          <a:lstStyle/>
          <a:p>
            <a:fld id="{9C23272A-A81E-4761-AEE7-A2A50D1A824C}" type="slidenum">
              <a:rPr lang="en-US" smtClean="0"/>
              <a:pPr/>
              <a:t>11</a:t>
            </a:fld>
            <a:endParaRPr lang="en-US"/>
          </a:p>
        </p:txBody>
      </p:sp>
    </p:spTree>
    <p:extLst>
      <p:ext uri="{BB962C8B-B14F-4D97-AF65-F5344CB8AC3E}">
        <p14:creationId xmlns:p14="http://schemas.microsoft.com/office/powerpoint/2010/main" val="1755506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F02E7CB-E5B4-4522-BFE5-D1AB0BA01EA6}" type="slidenum">
              <a:rPr lang="en-US" smtClean="0"/>
              <a:pPr/>
              <a:t>12</a:t>
            </a:fld>
            <a:endParaRPr lang="en-US"/>
          </a:p>
        </p:txBody>
      </p:sp>
      <p:pic>
        <p:nvPicPr>
          <p:cNvPr id="3" name="Picture 2"/>
          <p:cNvPicPr>
            <a:picLocks noChangeAspect="1"/>
          </p:cNvPicPr>
          <p:nvPr/>
        </p:nvPicPr>
        <p:blipFill>
          <a:blip r:embed="rId2"/>
          <a:stretch>
            <a:fillRect/>
          </a:stretch>
        </p:blipFill>
        <p:spPr>
          <a:xfrm>
            <a:off x="608012" y="228600"/>
            <a:ext cx="10972800" cy="5867400"/>
          </a:xfrm>
          <a:prstGeom prst="rect">
            <a:avLst/>
          </a:prstGeom>
        </p:spPr>
      </p:pic>
    </p:spTree>
    <p:extLst>
      <p:ext uri="{BB962C8B-B14F-4D97-AF65-F5344CB8AC3E}">
        <p14:creationId xmlns:p14="http://schemas.microsoft.com/office/powerpoint/2010/main" val="79967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Learned</a:t>
            </a:r>
          </a:p>
        </p:txBody>
      </p:sp>
      <p:sp>
        <p:nvSpPr>
          <p:cNvPr id="3" name="Content Placeholder 2"/>
          <p:cNvSpPr>
            <a:spLocks noGrp="1"/>
          </p:cNvSpPr>
          <p:nvPr>
            <p:ph sz="half" idx="1"/>
          </p:nvPr>
        </p:nvSpPr>
        <p:spPr/>
        <p:txBody>
          <a:bodyPr/>
          <a:lstStyle/>
          <a:p>
            <a:r>
              <a:rPr lang="en-US" sz="2000" dirty="0"/>
              <a:t>Global Health Missions have the potential of causing harm</a:t>
            </a:r>
          </a:p>
          <a:p>
            <a:endParaRPr lang="en-US" sz="2000" dirty="0"/>
          </a:p>
          <a:p>
            <a:r>
              <a:rPr lang="en-US" sz="2000" dirty="0"/>
              <a:t>Short term programs can encourage lasting health and social impact by inclusive planning</a:t>
            </a:r>
          </a:p>
          <a:p>
            <a:endParaRPr lang="en-US" sz="2000" dirty="0"/>
          </a:p>
          <a:p>
            <a:r>
              <a:rPr lang="en-US" sz="2000" dirty="0"/>
              <a:t>Projects need to guide situational assessment with project stakeholders at the beginning of any project to ensure that enablers are maximized and barriers avoided. They should maintain a dashboard for sustainability that stakeholders can benchmark during the Life Of Project.</a:t>
            </a:r>
            <a:endParaRPr lang="en-US" dirty="0"/>
          </a:p>
        </p:txBody>
      </p:sp>
      <p:sp>
        <p:nvSpPr>
          <p:cNvPr id="5" name="Slide Number Placeholder 4"/>
          <p:cNvSpPr>
            <a:spLocks noGrp="1"/>
          </p:cNvSpPr>
          <p:nvPr>
            <p:ph type="sldNum" sz="quarter" idx="10"/>
          </p:nvPr>
        </p:nvSpPr>
        <p:spPr/>
        <p:txBody>
          <a:bodyPr/>
          <a:lstStyle/>
          <a:p>
            <a:fld id="{9C23272A-A81E-4761-AEE7-A2A50D1A824C}" type="slidenum">
              <a:rPr lang="en-US" smtClean="0"/>
              <a:pPr/>
              <a:t>13</a:t>
            </a:fld>
            <a:endParaRPr lang="en-US"/>
          </a:p>
        </p:txBody>
      </p:sp>
      <p:sp>
        <p:nvSpPr>
          <p:cNvPr id="7" name="Content Placeholder 6">
            <a:extLst>
              <a:ext uri="{FF2B5EF4-FFF2-40B4-BE49-F238E27FC236}">
                <a16:creationId xmlns:a16="http://schemas.microsoft.com/office/drawing/2014/main" id="{18222915-0178-467E-989F-5019A4C63FA3}"/>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59970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r>
              <a:rPr lang="en-US" dirty="0"/>
              <a:t>Community Health Workers in Low- and Middle-Income Countries: What Do We Know About Scaling Up and Sustainability?</a:t>
            </a:r>
          </a:p>
          <a:p>
            <a:r>
              <a:rPr lang="en-US" dirty="0"/>
              <a:t>AAFP Guiding Principles for Global Health Service Learning Programs</a:t>
            </a:r>
          </a:p>
          <a:p>
            <a:r>
              <a:rPr lang="en-US" dirty="0"/>
              <a:t>Friends of Tenwek</a:t>
            </a:r>
          </a:p>
          <a:p>
            <a:r>
              <a:rPr lang="en-US" dirty="0"/>
              <a:t>CEDARS (Center for Design and Research for Sustainability) </a:t>
            </a:r>
          </a:p>
        </p:txBody>
      </p:sp>
      <p:sp>
        <p:nvSpPr>
          <p:cNvPr id="4" name="Slide Number Placeholder 3"/>
          <p:cNvSpPr>
            <a:spLocks noGrp="1"/>
          </p:cNvSpPr>
          <p:nvPr>
            <p:ph type="sldNum" sz="quarter" idx="10"/>
          </p:nvPr>
        </p:nvSpPr>
        <p:spPr/>
        <p:txBody>
          <a:bodyPr/>
          <a:lstStyle/>
          <a:p>
            <a:fld id="{BF25531C-F3B7-4618-9A07-E14445AD441B}" type="slidenum">
              <a:rPr lang="en-US" smtClean="0"/>
              <a:pPr/>
              <a:t>14</a:t>
            </a:fld>
            <a:endParaRPr lang="en-US"/>
          </a:p>
        </p:txBody>
      </p:sp>
    </p:spTree>
    <p:extLst>
      <p:ext uri="{BB962C8B-B14F-4D97-AF65-F5344CB8AC3E}">
        <p14:creationId xmlns:p14="http://schemas.microsoft.com/office/powerpoint/2010/main" val="704763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Health Missions</a:t>
            </a:r>
          </a:p>
        </p:txBody>
      </p:sp>
      <p:sp>
        <p:nvSpPr>
          <p:cNvPr id="3" name="Content Placeholder 2"/>
          <p:cNvSpPr>
            <a:spLocks noGrp="1"/>
          </p:cNvSpPr>
          <p:nvPr>
            <p:ph sz="half" idx="1"/>
          </p:nvPr>
        </p:nvSpPr>
        <p:spPr/>
        <p:txBody>
          <a:bodyPr/>
          <a:lstStyle/>
          <a:p>
            <a:r>
              <a:rPr lang="en-US" sz="2000" dirty="0"/>
              <a:t>Medical outreach to disadvantaged or hard-to-reach areas is the focus for global health missions. </a:t>
            </a:r>
          </a:p>
          <a:p>
            <a:endParaRPr lang="en-US" sz="2000" dirty="0"/>
          </a:p>
          <a:p>
            <a:r>
              <a:rPr lang="en-US" sz="2000" dirty="0"/>
              <a:t>How is population health momentum sustained after the missions? </a:t>
            </a:r>
          </a:p>
          <a:p>
            <a:endParaRPr lang="en-US" sz="2000" dirty="0"/>
          </a:p>
          <a:p>
            <a:r>
              <a:rPr lang="en-US" sz="2000" dirty="0"/>
              <a:t>Where they exist, community health programs run by community health workers play are key role to fill the existing gap between the public health system and households. This helps to foster benefits after missions and prevents erosion of coping skills. </a:t>
            </a:r>
          </a:p>
          <a:p>
            <a:pPr marL="0" indent="0">
              <a:buNone/>
            </a:pPr>
            <a:endParaRPr lang="en-US" dirty="0"/>
          </a:p>
        </p:txBody>
      </p:sp>
      <p:pic>
        <p:nvPicPr>
          <p:cNvPr id="6" name="Content Placeholder 5"/>
          <p:cNvPicPr>
            <a:picLocks noGrp="1" noChangeAspect="1"/>
          </p:cNvPicPr>
          <p:nvPr>
            <p:ph sz="half" idx="2"/>
          </p:nvPr>
        </p:nvPicPr>
        <p:blipFill>
          <a:blip r:embed="rId2"/>
          <a:stretch>
            <a:fillRect/>
          </a:stretch>
        </p:blipFill>
        <p:spPr>
          <a:xfrm>
            <a:off x="7085012" y="1600201"/>
            <a:ext cx="4494372" cy="4343399"/>
          </a:xfrm>
          <a:prstGeom prst="rect">
            <a:avLst/>
          </a:prstGeom>
        </p:spPr>
      </p:pic>
      <p:sp>
        <p:nvSpPr>
          <p:cNvPr id="5" name="Slide Number Placeholder 4"/>
          <p:cNvSpPr>
            <a:spLocks noGrp="1"/>
          </p:cNvSpPr>
          <p:nvPr>
            <p:ph type="sldNum" sz="quarter" idx="10"/>
          </p:nvPr>
        </p:nvSpPr>
        <p:spPr/>
        <p:txBody>
          <a:bodyPr/>
          <a:lstStyle/>
          <a:p>
            <a:fld id="{9C23272A-A81E-4761-AEE7-A2A50D1A824C}" type="slidenum">
              <a:rPr lang="en-US" smtClean="0"/>
              <a:pPr/>
              <a:t>2</a:t>
            </a:fld>
            <a:endParaRPr lang="en-US"/>
          </a:p>
        </p:txBody>
      </p:sp>
    </p:spTree>
    <p:extLst>
      <p:ext uri="{BB962C8B-B14F-4D97-AF65-F5344CB8AC3E}">
        <p14:creationId xmlns:p14="http://schemas.microsoft.com/office/powerpoint/2010/main" val="2074662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Kenya</a:t>
            </a:r>
          </a:p>
        </p:txBody>
      </p:sp>
      <p:sp>
        <p:nvSpPr>
          <p:cNvPr id="3" name="Content Placeholder 2"/>
          <p:cNvSpPr>
            <a:spLocks noGrp="1"/>
          </p:cNvSpPr>
          <p:nvPr>
            <p:ph sz="half" idx="1"/>
          </p:nvPr>
        </p:nvSpPr>
        <p:spPr/>
        <p:txBody>
          <a:bodyPr/>
          <a:lstStyle/>
          <a:p>
            <a:r>
              <a:rPr lang="en-US" sz="2000" dirty="0"/>
              <a:t>The local environment is complex-made up of community, aspirations, institutions, partners</a:t>
            </a:r>
          </a:p>
          <a:p>
            <a:endParaRPr lang="en-US" sz="2000" dirty="0"/>
          </a:p>
          <a:p>
            <a:r>
              <a:rPr lang="en-US" sz="2000" dirty="0"/>
              <a:t>Projects (read global health missions) are time limited investments/initiatives (that deliver a set of activities) that produce outcomes within a community</a:t>
            </a:r>
          </a:p>
          <a:p>
            <a:endParaRPr lang="en-US" sz="2000" dirty="0"/>
          </a:p>
          <a:p>
            <a:r>
              <a:rPr lang="en-US" sz="2000" dirty="0"/>
              <a:t>Projects that deliver desired community outcomes are more likely to be sustained in some form by other community resources long after the initial project has come to an end</a:t>
            </a:r>
          </a:p>
          <a:p>
            <a:endParaRPr lang="en-US" dirty="0"/>
          </a:p>
        </p:txBody>
      </p:sp>
      <p:pic>
        <p:nvPicPr>
          <p:cNvPr id="7" name="Content Placeholder 6" descr="map of &lt;strong&gt;kenya&lt;/strong&gt; location and surrounding countries &lt;strong&gt;kenya&lt;/strong&gt; is located"/>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11181" y="1605756"/>
            <a:ext cx="3800475" cy="4514850"/>
          </a:xfrm>
        </p:spPr>
      </p:pic>
      <p:sp>
        <p:nvSpPr>
          <p:cNvPr id="5" name="Slide Number Placeholder 4"/>
          <p:cNvSpPr>
            <a:spLocks noGrp="1"/>
          </p:cNvSpPr>
          <p:nvPr>
            <p:ph type="sldNum" sz="quarter" idx="10"/>
          </p:nvPr>
        </p:nvSpPr>
        <p:spPr/>
        <p:txBody>
          <a:bodyPr/>
          <a:lstStyle/>
          <a:p>
            <a:fld id="{9C23272A-A81E-4761-AEE7-A2A50D1A824C}" type="slidenum">
              <a:rPr lang="en-US" smtClean="0"/>
              <a:pPr/>
              <a:t>3</a:t>
            </a:fld>
            <a:endParaRPr lang="en-US"/>
          </a:p>
        </p:txBody>
      </p:sp>
    </p:spTree>
    <p:extLst>
      <p:ext uri="{BB962C8B-B14F-4D97-AF65-F5344CB8AC3E}">
        <p14:creationId xmlns:p14="http://schemas.microsoft.com/office/powerpoint/2010/main" val="292754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know about Global Health Missions</a:t>
            </a:r>
          </a:p>
        </p:txBody>
      </p:sp>
      <p:sp>
        <p:nvSpPr>
          <p:cNvPr id="3" name="Content Placeholder 2"/>
          <p:cNvSpPr>
            <a:spLocks noGrp="1"/>
          </p:cNvSpPr>
          <p:nvPr>
            <p:ph idx="1"/>
          </p:nvPr>
        </p:nvSpPr>
        <p:spPr/>
        <p:txBody>
          <a:bodyPr/>
          <a:lstStyle/>
          <a:p>
            <a:r>
              <a:rPr lang="en-US" sz="2000" dirty="0"/>
              <a:t>Short-term experiences and activities should be designed and planned to lay the foundation for long-term, collaborative, equitable relationships that address the true needs of international communities and health systems and contribute to their further development and sustainability </a:t>
            </a:r>
          </a:p>
          <a:p>
            <a:r>
              <a:rPr lang="en-US" sz="2000" dirty="0"/>
              <a:t>As regards sustainability: The program should show a commitment to an ongoing relationship, contributing to sustained improvement in health outcomes of the community, not self-serving to the participants, and consistent with the community’s cultural standards. Through long-term relationships, collaboration, and cooperation with in-country organizations and entities strive to augment, enhance, or develop local services for long-term impact.</a:t>
            </a:r>
          </a:p>
          <a:p>
            <a:r>
              <a:rPr lang="en-US" sz="2000" dirty="0"/>
              <a:t>As regards service: Collaboration with a government agency, a non-government agency, or a community organization is essential.</a:t>
            </a:r>
          </a:p>
          <a:p>
            <a:r>
              <a:rPr lang="en-US" sz="2000" dirty="0"/>
              <a:t>As regards education: Enhance and develop the skills, abilities, competence, and stature of our international colleagues, local caregivers, members of the health care system of the country, as well as volunteers/participants</a:t>
            </a:r>
          </a:p>
          <a:p>
            <a:endParaRPr lang="en-US" dirty="0"/>
          </a:p>
        </p:txBody>
      </p:sp>
      <p:sp>
        <p:nvSpPr>
          <p:cNvPr id="4" name="Slide Number Placeholder 3"/>
          <p:cNvSpPr>
            <a:spLocks noGrp="1"/>
          </p:cNvSpPr>
          <p:nvPr>
            <p:ph type="sldNum" sz="quarter" idx="10"/>
          </p:nvPr>
        </p:nvSpPr>
        <p:spPr/>
        <p:txBody>
          <a:bodyPr/>
          <a:lstStyle/>
          <a:p>
            <a:fld id="{BF25531C-F3B7-4618-9A07-E14445AD441B}" type="slidenum">
              <a:rPr lang="en-US" smtClean="0"/>
              <a:pPr/>
              <a:t>4</a:t>
            </a:fld>
            <a:endParaRPr lang="en-US"/>
          </a:p>
        </p:txBody>
      </p:sp>
    </p:spTree>
    <p:extLst>
      <p:ext uri="{BB962C8B-B14F-4D97-AF65-F5344CB8AC3E}">
        <p14:creationId xmlns:p14="http://schemas.microsoft.com/office/powerpoint/2010/main" val="1559604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Tenwek Hospital</a:t>
            </a:r>
          </a:p>
        </p:txBody>
      </p:sp>
      <p:sp>
        <p:nvSpPr>
          <p:cNvPr id="3" name="Content Placeholder 2"/>
          <p:cNvSpPr>
            <a:spLocks noGrp="1"/>
          </p:cNvSpPr>
          <p:nvPr>
            <p:ph sz="half" idx="1"/>
          </p:nvPr>
        </p:nvSpPr>
        <p:spPr>
          <a:xfrm>
            <a:off x="304721" y="1417638"/>
            <a:ext cx="5535758" cy="4525963"/>
          </a:xfrm>
        </p:spPr>
        <p:txBody>
          <a:bodyPr/>
          <a:lstStyle/>
          <a:p>
            <a:r>
              <a:rPr lang="en-US" sz="2000" dirty="0"/>
              <a:t>Tenwek Community Development uses the local church institution to mobilize community for health through volunteers called CRPs (community resource persons). Enablers and barriers exist and these keep on changing with time.</a:t>
            </a:r>
            <a:r>
              <a:rPr lang="en-US" dirty="0"/>
              <a:t> </a:t>
            </a:r>
          </a:p>
          <a:p>
            <a:endParaRPr lang="en-US" sz="2000" dirty="0"/>
          </a:p>
          <a:p>
            <a:r>
              <a:rPr lang="en-US" sz="2000" dirty="0" err="1"/>
              <a:t>Tenwek’s</a:t>
            </a:r>
            <a:r>
              <a:rPr lang="en-US" sz="2000" dirty="0"/>
              <a:t> strategy: A community health department seeking to strengthening Community Volunteers as part of the global health mission project</a:t>
            </a:r>
          </a:p>
          <a:p>
            <a:endParaRPr lang="en-US" sz="2000" dirty="0"/>
          </a:p>
          <a:p>
            <a:r>
              <a:rPr lang="en-US" sz="2000" dirty="0"/>
              <a:t>What do we know about scaling up and sustainability of CHW programs? </a:t>
            </a:r>
          </a:p>
          <a:p>
            <a:pPr marL="0" indent="0">
              <a:buNone/>
            </a:pPr>
            <a:endParaRPr lang="en-US" sz="2000" dirty="0"/>
          </a:p>
          <a:p>
            <a:endParaRPr lang="en-US" dirty="0"/>
          </a:p>
        </p:txBody>
      </p:sp>
      <p:pic>
        <p:nvPicPr>
          <p:cNvPr id="6" name="Content Placeholder 5"/>
          <p:cNvPicPr>
            <a:picLocks noGrp="1" noChangeAspect="1"/>
          </p:cNvPicPr>
          <p:nvPr>
            <p:ph sz="half" idx="2"/>
          </p:nvPr>
        </p:nvPicPr>
        <p:blipFill>
          <a:blip r:embed="rId2"/>
          <a:stretch>
            <a:fillRect/>
          </a:stretch>
        </p:blipFill>
        <p:spPr>
          <a:xfrm>
            <a:off x="6704013" y="1600201"/>
            <a:ext cx="4875372" cy="4343399"/>
          </a:xfrm>
          <a:prstGeom prst="rect">
            <a:avLst/>
          </a:prstGeom>
        </p:spPr>
      </p:pic>
      <p:sp>
        <p:nvSpPr>
          <p:cNvPr id="5" name="Slide Number Placeholder 4"/>
          <p:cNvSpPr>
            <a:spLocks noGrp="1"/>
          </p:cNvSpPr>
          <p:nvPr>
            <p:ph type="sldNum" sz="quarter" idx="10"/>
          </p:nvPr>
        </p:nvSpPr>
        <p:spPr/>
        <p:txBody>
          <a:bodyPr/>
          <a:lstStyle/>
          <a:p>
            <a:fld id="{9C23272A-A81E-4761-AEE7-A2A50D1A824C}" type="slidenum">
              <a:rPr lang="en-US" smtClean="0"/>
              <a:pPr/>
              <a:t>5</a:t>
            </a:fld>
            <a:endParaRPr lang="en-US"/>
          </a:p>
        </p:txBody>
      </p:sp>
    </p:spTree>
    <p:extLst>
      <p:ext uri="{BB962C8B-B14F-4D97-AF65-F5344CB8AC3E}">
        <p14:creationId xmlns:p14="http://schemas.microsoft.com/office/powerpoint/2010/main" val="1408728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Scaling up and sustainability of CHW programs</a:t>
            </a:r>
          </a:p>
        </p:txBody>
      </p:sp>
      <p:sp>
        <p:nvSpPr>
          <p:cNvPr id="3" name="Content Placeholder 2"/>
          <p:cNvSpPr>
            <a:spLocks noGrp="1"/>
          </p:cNvSpPr>
          <p:nvPr>
            <p:ph sz="half" idx="1"/>
          </p:nvPr>
        </p:nvSpPr>
        <p:spPr/>
        <p:txBody>
          <a:bodyPr/>
          <a:lstStyle/>
          <a:p>
            <a:r>
              <a:rPr lang="en-US" sz="2000" dirty="0"/>
              <a:t>A Systematic review of Determinants of success in scaling up and sustaining CHW programs in LMICs identified 23 enablers and 15 barriers which were grouped in 3 thematic categories:- </a:t>
            </a:r>
          </a:p>
          <a:p>
            <a:pPr marL="0" indent="0">
              <a:buNone/>
            </a:pPr>
            <a:r>
              <a:rPr lang="en-US" sz="2000" dirty="0"/>
              <a:t>-program design and management,  </a:t>
            </a:r>
          </a:p>
          <a:p>
            <a:pPr marL="0" indent="0">
              <a:buNone/>
            </a:pPr>
            <a:r>
              <a:rPr lang="en-US" sz="2000" dirty="0"/>
              <a:t>-community fit, </a:t>
            </a:r>
          </a:p>
          <a:p>
            <a:pPr marL="0" indent="0">
              <a:buNone/>
            </a:pPr>
            <a:r>
              <a:rPr lang="en-US" sz="2000" dirty="0"/>
              <a:t>-integration with the broader environment</a:t>
            </a:r>
          </a:p>
          <a:p>
            <a:r>
              <a:rPr lang="en-US" sz="2000" dirty="0"/>
              <a:t>A CHW performance tool was applied at Tenwek (an established CHW program located at the site of ongoing health mission). Enablers and Barriers were identified and discussed. </a:t>
            </a:r>
          </a:p>
          <a:p>
            <a:pPr marL="0" indent="0">
              <a:buNone/>
            </a:pPr>
            <a:endParaRPr lang="en-US" sz="2000" dirty="0"/>
          </a:p>
          <a:p>
            <a:endParaRPr lang="en-US" dirty="0"/>
          </a:p>
        </p:txBody>
      </p:sp>
      <p:pic>
        <p:nvPicPr>
          <p:cNvPr id="6" name="Content Placeholder 5"/>
          <p:cNvPicPr>
            <a:picLocks noGrp="1" noChangeAspect="1"/>
          </p:cNvPicPr>
          <p:nvPr>
            <p:ph sz="half" idx="2"/>
          </p:nvPr>
        </p:nvPicPr>
        <p:blipFill>
          <a:blip r:embed="rId2"/>
          <a:stretch>
            <a:fillRect/>
          </a:stretch>
        </p:blipFill>
        <p:spPr>
          <a:xfrm>
            <a:off x="6018211" y="1417638"/>
            <a:ext cx="5561173" cy="4708526"/>
          </a:xfrm>
          <a:prstGeom prst="rect">
            <a:avLst/>
          </a:prstGeom>
        </p:spPr>
      </p:pic>
      <p:sp>
        <p:nvSpPr>
          <p:cNvPr id="5" name="Slide Number Placeholder 4"/>
          <p:cNvSpPr>
            <a:spLocks noGrp="1"/>
          </p:cNvSpPr>
          <p:nvPr>
            <p:ph type="sldNum" sz="quarter" idx="10"/>
          </p:nvPr>
        </p:nvSpPr>
        <p:spPr/>
        <p:txBody>
          <a:bodyPr/>
          <a:lstStyle/>
          <a:p>
            <a:fld id="{9C23272A-A81E-4761-AEE7-A2A50D1A824C}" type="slidenum">
              <a:rPr lang="en-US" smtClean="0"/>
              <a:pPr/>
              <a:t>6</a:t>
            </a:fld>
            <a:endParaRPr lang="en-US" dirty="0"/>
          </a:p>
        </p:txBody>
      </p:sp>
    </p:spTree>
    <p:extLst>
      <p:ext uri="{BB962C8B-B14F-4D97-AF65-F5344CB8AC3E}">
        <p14:creationId xmlns:p14="http://schemas.microsoft.com/office/powerpoint/2010/main" val="1641651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out these results in a live setting</a:t>
            </a:r>
          </a:p>
        </p:txBody>
      </p:sp>
      <p:sp>
        <p:nvSpPr>
          <p:cNvPr id="3" name="Content Placeholder 2"/>
          <p:cNvSpPr>
            <a:spLocks noGrp="1"/>
          </p:cNvSpPr>
          <p:nvPr>
            <p:ph sz="half" idx="1"/>
          </p:nvPr>
        </p:nvSpPr>
        <p:spPr>
          <a:xfrm>
            <a:off x="285716" y="1417638"/>
            <a:ext cx="5535758" cy="4525963"/>
          </a:xfrm>
        </p:spPr>
        <p:txBody>
          <a:bodyPr/>
          <a:lstStyle/>
          <a:p>
            <a:pPr marL="0" indent="0">
              <a:buNone/>
            </a:pPr>
            <a:r>
              <a:rPr lang="en-US" sz="2000" b="1" i="1" dirty="0"/>
              <a:t>-program design and management</a:t>
            </a:r>
            <a:endParaRPr lang="en-US" sz="2000" dirty="0"/>
          </a:p>
          <a:p>
            <a:r>
              <a:rPr lang="en-US" sz="2000" dirty="0"/>
              <a:t>CRPs are married women, available and not too old, respectable and trustworthy, willing to serve and must successfully complete the 1</a:t>
            </a:r>
            <a:r>
              <a:rPr lang="en-US" sz="2000" baseline="30000" dirty="0"/>
              <a:t>st</a:t>
            </a:r>
            <a:r>
              <a:rPr lang="en-US" sz="2000" dirty="0"/>
              <a:t> training. </a:t>
            </a:r>
          </a:p>
          <a:p>
            <a:r>
              <a:rPr lang="en-US" sz="2000" dirty="0"/>
              <a:t>CRPs are motivated via community recognition by having local pastors commission them for service after training, increasing their network or net worth in the community, receiving training, replacing home based water filters provided by program for a fee, transitioning to be local elected leaders or chiefs. </a:t>
            </a:r>
          </a:p>
          <a:p>
            <a:r>
              <a:rPr lang="en-US" sz="2000" dirty="0"/>
              <a:t>TCD have employed field staff who supervise the CRPs weekly</a:t>
            </a:r>
          </a:p>
        </p:txBody>
      </p:sp>
      <p:pic>
        <p:nvPicPr>
          <p:cNvPr id="6" name="Content Placeholder 5"/>
          <p:cNvPicPr>
            <a:picLocks noGrp="1" noChangeAspect="1"/>
          </p:cNvPicPr>
          <p:nvPr>
            <p:ph sz="half" idx="2"/>
          </p:nvPr>
        </p:nvPicPr>
        <p:blipFill>
          <a:blip r:embed="rId3"/>
          <a:stretch>
            <a:fillRect/>
          </a:stretch>
        </p:blipFill>
        <p:spPr>
          <a:xfrm>
            <a:off x="7237412" y="1600201"/>
            <a:ext cx="4341971" cy="4525963"/>
          </a:xfrm>
          <a:prstGeom prst="rect">
            <a:avLst/>
          </a:prstGeom>
        </p:spPr>
      </p:pic>
      <p:sp>
        <p:nvSpPr>
          <p:cNvPr id="5" name="Slide Number Placeholder 4"/>
          <p:cNvSpPr>
            <a:spLocks noGrp="1"/>
          </p:cNvSpPr>
          <p:nvPr>
            <p:ph type="sldNum" sz="quarter" idx="10"/>
          </p:nvPr>
        </p:nvSpPr>
        <p:spPr/>
        <p:txBody>
          <a:bodyPr/>
          <a:lstStyle/>
          <a:p>
            <a:fld id="{9C23272A-A81E-4761-AEE7-A2A50D1A824C}" type="slidenum">
              <a:rPr lang="en-US" smtClean="0"/>
              <a:pPr/>
              <a:t>7</a:t>
            </a:fld>
            <a:endParaRPr lang="en-US"/>
          </a:p>
        </p:txBody>
      </p:sp>
    </p:spTree>
    <p:extLst>
      <p:ext uri="{BB962C8B-B14F-4D97-AF65-F5344CB8AC3E}">
        <p14:creationId xmlns:p14="http://schemas.microsoft.com/office/powerpoint/2010/main" val="3865594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out these results in a live setting</a:t>
            </a:r>
          </a:p>
        </p:txBody>
      </p:sp>
      <p:sp>
        <p:nvSpPr>
          <p:cNvPr id="3" name="Content Placeholder 2"/>
          <p:cNvSpPr>
            <a:spLocks noGrp="1"/>
          </p:cNvSpPr>
          <p:nvPr>
            <p:ph sz="half" idx="1"/>
          </p:nvPr>
        </p:nvSpPr>
        <p:spPr/>
        <p:txBody>
          <a:bodyPr/>
          <a:lstStyle/>
          <a:p>
            <a:pPr marL="0" indent="0">
              <a:buNone/>
            </a:pPr>
            <a:r>
              <a:rPr lang="en-US" sz="2000" b="1" i="1" dirty="0"/>
              <a:t>-community fit</a:t>
            </a:r>
            <a:endParaRPr lang="en-US" sz="2000" dirty="0"/>
          </a:p>
          <a:p>
            <a:r>
              <a:rPr lang="en-US" sz="2000" dirty="0"/>
              <a:t>CRPs work on community priorities by engaging communities in identifying needed interventions, establishing goals and targets, helping to install social sanctions re violators of community interest</a:t>
            </a:r>
          </a:p>
          <a:p>
            <a:endParaRPr lang="en-US" sz="2000" b="1" i="1" dirty="0"/>
          </a:p>
          <a:p>
            <a:endParaRPr lang="en-US" sz="2000" b="1" i="1" dirty="0"/>
          </a:p>
          <a:p>
            <a:pPr marL="0" indent="0">
              <a:buNone/>
            </a:pPr>
            <a:r>
              <a:rPr lang="en-US" sz="2000" b="1" i="1" dirty="0"/>
              <a:t>-integration with the broader environment</a:t>
            </a:r>
            <a:endParaRPr lang="en-US" sz="2000" dirty="0"/>
          </a:p>
          <a:p>
            <a:r>
              <a:rPr lang="en-US" sz="2000" dirty="0"/>
              <a:t>Integration is fostered by having government personnel and other stakeholders involved in CRP training and CRPs “do not belong to Tenwek but to everybody” </a:t>
            </a:r>
          </a:p>
          <a:p>
            <a:endParaRPr lang="en-US" dirty="0"/>
          </a:p>
        </p:txBody>
      </p:sp>
      <p:pic>
        <p:nvPicPr>
          <p:cNvPr id="6" name="Content Placeholder 5"/>
          <p:cNvPicPr>
            <a:picLocks noGrp="1" noChangeAspect="1"/>
          </p:cNvPicPr>
          <p:nvPr>
            <p:ph sz="half" idx="2"/>
          </p:nvPr>
        </p:nvPicPr>
        <p:blipFill>
          <a:blip r:embed="rId2"/>
          <a:stretch>
            <a:fillRect/>
          </a:stretch>
        </p:blipFill>
        <p:spPr>
          <a:xfrm>
            <a:off x="6704013" y="1600201"/>
            <a:ext cx="4875372" cy="4525963"/>
          </a:xfrm>
          <a:prstGeom prst="rect">
            <a:avLst/>
          </a:prstGeom>
        </p:spPr>
      </p:pic>
      <p:sp>
        <p:nvSpPr>
          <p:cNvPr id="5" name="Slide Number Placeholder 4"/>
          <p:cNvSpPr>
            <a:spLocks noGrp="1"/>
          </p:cNvSpPr>
          <p:nvPr>
            <p:ph type="sldNum" sz="quarter" idx="10"/>
          </p:nvPr>
        </p:nvSpPr>
        <p:spPr/>
        <p:txBody>
          <a:bodyPr/>
          <a:lstStyle/>
          <a:p>
            <a:fld id="{9C23272A-A81E-4761-AEE7-A2A50D1A824C}" type="slidenum">
              <a:rPr lang="en-US" smtClean="0"/>
              <a:pPr/>
              <a:t>8</a:t>
            </a:fld>
            <a:endParaRPr lang="en-US"/>
          </a:p>
        </p:txBody>
      </p:sp>
    </p:spTree>
    <p:extLst>
      <p:ext uri="{BB962C8B-B14F-4D97-AF65-F5344CB8AC3E}">
        <p14:creationId xmlns:p14="http://schemas.microsoft.com/office/powerpoint/2010/main" val="2791338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 we go from here?</a:t>
            </a:r>
          </a:p>
        </p:txBody>
      </p:sp>
      <p:sp>
        <p:nvSpPr>
          <p:cNvPr id="3" name="Content Placeholder 2"/>
          <p:cNvSpPr>
            <a:spLocks noGrp="1"/>
          </p:cNvSpPr>
          <p:nvPr>
            <p:ph sz="half" idx="1"/>
          </p:nvPr>
        </p:nvSpPr>
        <p:spPr/>
        <p:txBody>
          <a:bodyPr/>
          <a:lstStyle/>
          <a:p>
            <a:r>
              <a:rPr lang="en-US" sz="2000" dirty="0"/>
              <a:t>For example, can training (and empowerment) of health workers and community resource persons be built into the Global Health Mission Project? </a:t>
            </a:r>
          </a:p>
          <a:p>
            <a:endParaRPr lang="en-US" sz="2000" dirty="0"/>
          </a:p>
          <a:p>
            <a:r>
              <a:rPr lang="en-US" sz="2000" dirty="0"/>
              <a:t>How do we prioritize what key areas of empowerment make the most sense specific to our location?</a:t>
            </a:r>
          </a:p>
          <a:p>
            <a:endParaRPr lang="en-US" sz="2000" dirty="0"/>
          </a:p>
          <a:p>
            <a:r>
              <a:rPr lang="en-US" sz="2000" dirty="0"/>
              <a:t>The Center for Design and Research for Sustainability program has developed a sustainability framework that identifies 5 characteristics that define sustainability at the community setting. </a:t>
            </a:r>
          </a:p>
        </p:txBody>
      </p:sp>
      <p:pic>
        <p:nvPicPr>
          <p:cNvPr id="6" name="Content Placeholder 5"/>
          <p:cNvPicPr>
            <a:picLocks noGrp="1" noChangeAspect="1"/>
          </p:cNvPicPr>
          <p:nvPr>
            <p:ph sz="half" idx="2"/>
          </p:nvPr>
        </p:nvPicPr>
        <p:blipFill>
          <a:blip r:embed="rId2"/>
          <a:stretch>
            <a:fillRect/>
          </a:stretch>
        </p:blipFill>
        <p:spPr>
          <a:xfrm>
            <a:off x="6323012" y="1600200"/>
            <a:ext cx="5256372" cy="4525963"/>
          </a:xfrm>
          <a:prstGeom prst="rect">
            <a:avLst/>
          </a:prstGeom>
        </p:spPr>
      </p:pic>
      <p:sp>
        <p:nvSpPr>
          <p:cNvPr id="5" name="Slide Number Placeholder 4"/>
          <p:cNvSpPr>
            <a:spLocks noGrp="1"/>
          </p:cNvSpPr>
          <p:nvPr>
            <p:ph type="sldNum" sz="quarter" idx="10"/>
          </p:nvPr>
        </p:nvSpPr>
        <p:spPr/>
        <p:txBody>
          <a:bodyPr/>
          <a:lstStyle/>
          <a:p>
            <a:fld id="{9C23272A-A81E-4761-AEE7-A2A50D1A824C}" type="slidenum">
              <a:rPr lang="en-US" smtClean="0"/>
              <a:pPr/>
              <a:t>9</a:t>
            </a:fld>
            <a:endParaRPr lang="en-US"/>
          </a:p>
        </p:txBody>
      </p:sp>
    </p:spTree>
    <p:extLst>
      <p:ext uri="{BB962C8B-B14F-4D97-AF65-F5344CB8AC3E}">
        <p14:creationId xmlns:p14="http://schemas.microsoft.com/office/powerpoint/2010/main" val="260116633"/>
      </p:ext>
    </p:extLst>
  </p:cSld>
  <p:clrMapOvr>
    <a:masterClrMapping/>
  </p:clrMapOvr>
</p:sld>
</file>

<file path=ppt/theme/theme1.xml><?xml version="1.0" encoding="utf-8"?>
<a:theme xmlns:a="http://schemas.openxmlformats.org/drawingml/2006/main" name="PowerPoint">
  <a:themeElements>
    <a:clrScheme name="Champion se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mpion seal">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hampion se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mpion se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mpion se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mpion se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mpion se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mpion se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mpion se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mpion se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mpion se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mpion se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mpion se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mpion se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
  <TotalTime>697</TotalTime>
  <Words>1037</Words>
  <Application>Microsoft Office PowerPoint</Application>
  <PresentationFormat>Custom</PresentationFormat>
  <Paragraphs>94</Paragraphs>
  <Slides>14</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Garamond</vt:lpstr>
      <vt:lpstr>PowerPoint</vt:lpstr>
      <vt:lpstr>Towards More Sustainable Programming for Global Health Missions</vt:lpstr>
      <vt:lpstr>Global Health Missions</vt:lpstr>
      <vt:lpstr>Kenya</vt:lpstr>
      <vt:lpstr>What we know about Global Health Missions</vt:lpstr>
      <vt:lpstr>Tenwek Hospital</vt:lpstr>
      <vt:lpstr>Scaling up and sustainability of CHW programs</vt:lpstr>
      <vt:lpstr>Testing out these results in a live setting</vt:lpstr>
      <vt:lpstr>Testing out these results in a live setting</vt:lpstr>
      <vt:lpstr>Where do we go from here?</vt:lpstr>
      <vt:lpstr>Sustainability Assessment</vt:lpstr>
      <vt:lpstr>The Future</vt:lpstr>
      <vt:lpstr>PowerPoint Presentation</vt:lpstr>
      <vt:lpstr>Lessons Learned</vt:lpstr>
      <vt:lpstr>References</vt:lpstr>
    </vt:vector>
  </TitlesOfParts>
  <Company>AAFP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Rover</dc:creator>
  <cp:lastModifiedBy>Ashley Poole</cp:lastModifiedBy>
  <cp:revision>29</cp:revision>
  <dcterms:created xsi:type="dcterms:W3CDTF">2013-05-20T16:20:33Z</dcterms:created>
  <dcterms:modified xsi:type="dcterms:W3CDTF">2017-10-10T21:06:57Z</dcterms:modified>
</cp:coreProperties>
</file>