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83" r:id="rId5"/>
    <p:sldId id="284" r:id="rId6"/>
    <p:sldId id="285" r:id="rId7"/>
    <p:sldId id="286" r:id="rId8"/>
    <p:sldId id="261" r:id="rId9"/>
    <p:sldId id="265" r:id="rId10"/>
    <p:sldId id="269" r:id="rId11"/>
    <p:sldId id="277" r:id="rId12"/>
    <p:sldId id="262" r:id="rId13"/>
    <p:sldId id="282" r:id="rId14"/>
    <p:sldId id="263" r:id="rId15"/>
    <p:sldId id="287" r:id="rId16"/>
    <p:sldId id="278" r:id="rId17"/>
    <p:sldId id="279" r:id="rId18"/>
    <p:sldId id="280" r:id="rId19"/>
    <p:sldId id="270" r:id="rId20"/>
    <p:sldId id="27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2674" autoAdjust="0"/>
  </p:normalViewPr>
  <p:slideViewPr>
    <p:cSldViewPr>
      <p:cViewPr varScale="1">
        <p:scale>
          <a:sx n="50" d="100"/>
          <a:sy n="50" d="100"/>
        </p:scale>
        <p:origin x="16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785EC-671B-4844-8247-85D73D125E16}" type="datetimeFigureOut">
              <a:rPr lang="en-US" smtClean="0"/>
              <a:t>09/16/2019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DBDD9-7176-4A06-A63A-F9BB4BC94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85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C1FEC-9434-47D2-997B-6A8B194A73C3}" type="datetimeFigureOut">
              <a:rPr lang="en-US" smtClean="0"/>
              <a:t>09/16/2019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7FEF6-4085-4A1F-9059-D206FDF2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1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aseline="0" dirty="0" smtClean="0"/>
              <a:t> items rated essential by 80% include: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wellness part of the residency vocabulary and culture by beginning wellness conversations in orientation and regularly thereafter*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a culture of safe, confidential disclosure for burnout, depression, suicidal ideation, and impairment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wellness part of the residency vocabulary and culture by integrating resident wellness into mentoring and advising system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(directly or referral) accessible, confidential, affordable mental health services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 resident wellness through qualitative methods (e.g., one-to-one check-ins, advisor/mentor meetings, reflection activities, informal feedback) at least annually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Optimize work schedules to promote wellness, such as mechanisms to attend medical visits and a non-punitive back-up system for work absences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Faculty model wellness behaviors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and maintain a regular recurring or longitudinal wellness curriculum (e.g., building skills such as mindfulness, resilience, empathy)*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 and implement solutions to improve the learning and work environment, flow, and efficiency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 residents’ schedules in a timely manner to allow for non-work activities to be scheduled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 one or more wellness champions (faculty or resident) with explicit leadership support*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Schedule and support time to connect with colleagues and mentors (enhancing professional relationships)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a culture that fosters self-reflection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Incorporate elements of fun into the culture</a:t>
            </a:r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7FEF6-4085-4A1F-9059-D206FDF272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78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7FEF6-4085-4A1F-9059-D206FDF272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90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 factors impacting wellness</a:t>
            </a:r>
          </a:p>
          <a:p>
            <a:r>
              <a:rPr lang="en-US" dirty="0" smtClean="0"/>
              <a:t>Lack of psychometric data on many measures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Adherence</a:t>
            </a:r>
          </a:p>
          <a:p>
            <a:r>
              <a:rPr lang="en-US" dirty="0" smtClean="0"/>
              <a:t>Survey fatigue</a:t>
            </a:r>
          </a:p>
          <a:p>
            <a:r>
              <a:rPr lang="en-US" dirty="0" smtClean="0"/>
              <a:t>Managing personal data</a:t>
            </a:r>
          </a:p>
          <a:p>
            <a:r>
              <a:rPr lang="en-US" dirty="0" smtClean="0"/>
              <a:t>Relevance to one’s own program</a:t>
            </a:r>
          </a:p>
          <a:p>
            <a:r>
              <a:rPr lang="en-US" dirty="0" smtClean="0"/>
              <a:t>Other?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7FEF6-4085-4A1F-9059-D206FDF272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your program define Wellness?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7FEF6-4085-4A1F-9059-D206FDF272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868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7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670C0-367F-4D3E-BC10-E94D5A8C8A69}" type="datetimeFigureOut">
              <a:rPr lang="en-US" smtClean="0"/>
              <a:t>09/16/2019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924-6D27-4F40-86F8-6E3268295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0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895600"/>
            <a:ext cx="7086600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40</a:t>
            </a:r>
            <a:r>
              <a:rPr lang="en-US" sz="2400" baseline="30000" dirty="0"/>
              <a:t>th</a:t>
            </a:r>
            <a:r>
              <a:rPr lang="en-US" sz="2400" dirty="0"/>
              <a:t> Forum for Behavioral Science in Family Medicine  </a:t>
            </a:r>
          </a:p>
        </p:txBody>
      </p:sp>
      <p:sp>
        <p:nvSpPr>
          <p:cNvPr id="8" name="Text Placeholder 11"/>
          <p:cNvSpPr txBox="1">
            <a:spLocks/>
          </p:cNvSpPr>
          <p:nvPr/>
        </p:nvSpPr>
        <p:spPr>
          <a:xfrm>
            <a:off x="0" y="6248400"/>
            <a:ext cx="9169958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Sponsored by The </a:t>
            </a:r>
            <a:r>
              <a:rPr lang="en-US" b="1" dirty="0"/>
              <a:t>Medical College of Wisconsin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9" y="43179"/>
            <a:ext cx="381001" cy="56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2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/>
              <a:t>Evaluating What Matters in a Wellness Curriculum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Julie M. Schirmer, LCSW</a:t>
            </a:r>
          </a:p>
          <a:p>
            <a:r>
              <a:rPr lang="en-US" dirty="0"/>
              <a:t>Lindsay Fazio, PhD</a:t>
            </a:r>
          </a:p>
          <a:p>
            <a:r>
              <a:rPr lang="en-US" dirty="0"/>
              <a:t>Aaron Grace, PhD</a:t>
            </a:r>
          </a:p>
          <a:p>
            <a:r>
              <a:rPr lang="en-US" dirty="0"/>
              <a:t>Mary Talen, PhD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53" y="990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Well-Being Dimensions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742" y="1524000"/>
            <a:ext cx="8426424" cy="35026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430" y="5257800"/>
            <a:ext cx="7873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Linton M-J, et al. (2016). Review of 99 self-report measures of well-being in adults; exploring dimensions of well-being and developments over time. BMJ Open 2016;1-16. </a:t>
            </a:r>
          </a:p>
        </p:txBody>
      </p:sp>
    </p:spTree>
    <p:extLst>
      <p:ext uri="{BB962C8B-B14F-4D97-AF65-F5344CB8AC3E}">
        <p14:creationId xmlns:p14="http://schemas.microsoft.com/office/powerpoint/2010/main" val="19167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Wellness Systems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7086600" cy="2392363"/>
          </a:xfrm>
        </p:spPr>
        <p:txBody>
          <a:bodyPr/>
          <a:lstStyle/>
          <a:p>
            <a:r>
              <a:rPr lang="en-US" dirty="0"/>
              <a:t>Individual</a:t>
            </a:r>
          </a:p>
          <a:p>
            <a:r>
              <a:rPr lang="en-US" dirty="0"/>
              <a:t>Team</a:t>
            </a:r>
          </a:p>
          <a:p>
            <a:r>
              <a:rPr lang="en-US" dirty="0"/>
              <a:t>Health Care System</a:t>
            </a:r>
          </a:p>
          <a:p>
            <a:r>
              <a:rPr lang="en-US" dirty="0"/>
              <a:t>National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181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Shanafelt</a:t>
            </a:r>
            <a:r>
              <a:rPr lang="en-US" dirty="0"/>
              <a:t>, TD and </a:t>
            </a:r>
            <a:r>
              <a:rPr lang="en-US" dirty="0" err="1"/>
              <a:t>Noseworth</a:t>
            </a:r>
            <a:r>
              <a:rPr lang="en-US" dirty="0"/>
              <a:t>, J. (2017). Executive Leadership and Physician Well-being</a:t>
            </a:r>
            <a:r>
              <a:rPr lang="en-US" dirty="0" smtClean="0"/>
              <a:t>: Nine </a:t>
            </a:r>
            <a:r>
              <a:rPr lang="en-US" dirty="0"/>
              <a:t>Organizational Strategies to Promote Engagement and Reduce Burnout. Mayo </a:t>
            </a:r>
            <a:r>
              <a:rPr lang="en-US" dirty="0" err="1"/>
              <a:t>Clin</a:t>
            </a:r>
            <a:r>
              <a:rPr lang="en-US" dirty="0"/>
              <a:t> Proc. 2017;92(1):129-146.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5192DC-2648-234B-8A31-CDE068A5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for Optimal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5505D4-95D5-084B-BBA6-1A7B647AC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Get stakeholders together to define Wellness</a:t>
            </a:r>
          </a:p>
          <a:p>
            <a:r>
              <a:rPr lang="en-US" dirty="0" smtClean="0"/>
              <a:t>Identify suitable measure</a:t>
            </a:r>
          </a:p>
          <a:p>
            <a:r>
              <a:rPr lang="en-US" dirty="0" smtClean="0"/>
              <a:t>Review confidentiality and managing personal data</a:t>
            </a:r>
          </a:p>
          <a:p>
            <a:r>
              <a:rPr lang="en-US" dirty="0" smtClean="0"/>
              <a:t>Think about who to survey, frequency and how data will be used</a:t>
            </a:r>
          </a:p>
          <a:p>
            <a:r>
              <a:rPr lang="en-US" dirty="0" smtClean="0"/>
              <a:t>IRB, depending </a:t>
            </a:r>
            <a:r>
              <a:rPr lang="en-US" smtClean="0"/>
              <a:t>on institution</a:t>
            </a:r>
            <a:endParaRPr lang="en-US" dirty="0" smtClean="0"/>
          </a:p>
          <a:p>
            <a:r>
              <a:rPr lang="en-US" dirty="0" smtClean="0"/>
              <a:t>Implement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Feasibility and validity graph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862" y="1557251"/>
            <a:ext cx="67722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70265-BCF9-FC4F-BB80-FA8AD043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residents or team, consider </a:t>
            </a:r>
            <a:r>
              <a:rPr lang="en-US" dirty="0"/>
              <a:t>not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058365-9C17-EF43-ABBB-BAC933B2D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362200"/>
            <a:ext cx="7086600" cy="2392363"/>
          </a:xfrm>
        </p:spPr>
        <p:txBody>
          <a:bodyPr/>
          <a:lstStyle/>
          <a:p>
            <a:r>
              <a:rPr lang="en-US" dirty="0"/>
              <a:t>Depression</a:t>
            </a:r>
          </a:p>
          <a:p>
            <a:r>
              <a:rPr lang="en-US" dirty="0"/>
              <a:t>Suicidality</a:t>
            </a:r>
          </a:p>
          <a:p>
            <a:r>
              <a:rPr lang="en-US" dirty="0"/>
              <a:t>Substance Use</a:t>
            </a:r>
          </a:p>
        </p:txBody>
      </p:sp>
    </p:spTree>
    <p:extLst>
      <p:ext uri="{BB962C8B-B14F-4D97-AF65-F5344CB8AC3E}">
        <p14:creationId xmlns:p14="http://schemas.microsoft.com/office/powerpoint/2010/main" val="22422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219200"/>
            <a:ext cx="496252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45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853409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Individual Worksheets: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9209"/>
            <a:ext cx="40005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current </a:t>
            </a:r>
            <a:r>
              <a:rPr lang="en-US" dirty="0"/>
              <a:t>measurement lens and process</a:t>
            </a:r>
          </a:p>
          <a:p>
            <a:r>
              <a:rPr lang="en-US" b="1" dirty="0">
                <a:solidFill>
                  <a:srgbClr val="FF0000"/>
                </a:solidFill>
              </a:rPr>
              <a:t>preferred </a:t>
            </a:r>
            <a:r>
              <a:rPr lang="en-US" dirty="0" smtClean="0"/>
              <a:t>measurement lens </a:t>
            </a:r>
            <a:r>
              <a:rPr lang="en-US" dirty="0"/>
              <a:t>and process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1870219"/>
            <a:ext cx="4320150" cy="333452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8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Small </a:t>
            </a:r>
            <a:r>
              <a:rPr lang="en-US" dirty="0"/>
              <a:t>Groups</a:t>
            </a: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5091795" cy="337331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486400" y="1752600"/>
            <a:ext cx="320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Consult and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Reports Out</a:t>
            </a:r>
          </a:p>
        </p:txBody>
      </p:sp>
      <p:pic>
        <p:nvPicPr>
          <p:cNvPr id="8" name="Picture 7" descr="Blog | Spark Consult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33600"/>
            <a:ext cx="8191500" cy="25400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3277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990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Collective 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7086600" cy="30781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evelop a consensus statement defining Wellness </a:t>
            </a:r>
          </a:p>
          <a:p>
            <a:r>
              <a:rPr lang="en-US" dirty="0" smtClean="0"/>
              <a:t>Evaluate key components and recommendations for Wellness Measures for FM Community</a:t>
            </a:r>
          </a:p>
          <a:p>
            <a:r>
              <a:rPr lang="en-US" dirty="0" smtClean="0"/>
              <a:t>Participate in collective measurement bank</a:t>
            </a:r>
          </a:p>
          <a:p>
            <a:r>
              <a:rPr lang="en-US" dirty="0" smtClean="0"/>
              <a:t>Other?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066800"/>
          </a:xfrm>
        </p:spPr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467600" cy="3124200"/>
          </a:xfrm>
        </p:spPr>
        <p:txBody>
          <a:bodyPr/>
          <a:lstStyle/>
          <a:p>
            <a:r>
              <a:rPr lang="en-US" dirty="0"/>
              <a:t>The presenters have nothing to disclose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7086600" cy="3230563"/>
          </a:xfrm>
        </p:spPr>
        <p:txBody>
          <a:bodyPr/>
          <a:lstStyle/>
          <a:p>
            <a:r>
              <a:rPr lang="en-US" dirty="0" smtClean="0"/>
              <a:t>Explicit, agreed upon definitions</a:t>
            </a:r>
          </a:p>
          <a:p>
            <a:r>
              <a:rPr lang="en-US" dirty="0" smtClean="0"/>
              <a:t>Measures to follow</a:t>
            </a:r>
          </a:p>
          <a:p>
            <a:r>
              <a:rPr lang="en-US" dirty="0" smtClean="0"/>
              <a:t>? Measurement task force </a:t>
            </a:r>
          </a:p>
          <a:p>
            <a:r>
              <a:rPr lang="en-US" dirty="0" smtClean="0"/>
              <a:t>STFM Well-Being Collaborative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086600" cy="4114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en-US" sz="4000" dirty="0"/>
              <a:t>Increased clarity about key components to consider when designing and evaluating Wellness curriculum for medical learners. </a:t>
            </a:r>
          </a:p>
          <a:p>
            <a:pPr marL="514350" indent="-514350">
              <a:buAutoNum type="arabicParenR"/>
            </a:pPr>
            <a:r>
              <a:rPr lang="en-US" sz="4000" dirty="0"/>
              <a:t>Design a plan to move forward in measuring what matters for their programs' Wellness curriculum.</a:t>
            </a:r>
          </a:p>
          <a:p>
            <a:pPr marL="514350" indent="-514350">
              <a:buAutoNum type="arabicParenR"/>
            </a:pPr>
            <a:r>
              <a:rPr lang="en-US" sz="4000" dirty="0"/>
              <a:t>Collaborate with others on an evaluation design that compares and contrasts Wellness Curricula within and between Family Medicine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define wellness?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7086600" cy="3276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 dynamic and ongoing process involving self-awareness and healthy choices resulting in a successful, balanced lifestyle.  It:</a:t>
            </a:r>
          </a:p>
          <a:p>
            <a:r>
              <a:rPr lang="en-US" dirty="0"/>
              <a:t>incorporates balance between the physical, emotional, intellectual, social, and spiritual realms</a:t>
            </a:r>
          </a:p>
          <a:p>
            <a:r>
              <a:rPr lang="en-US" dirty="0"/>
              <a:t>results in a sense of accomplishment, satisfaction, and belonging</a:t>
            </a:r>
          </a:p>
          <a:p>
            <a:r>
              <a:rPr lang="en-US" dirty="0"/>
              <a:t>provides protection from the unique demands of medical training and beyond</a:t>
            </a:r>
          </a:p>
          <a:p>
            <a:r>
              <a:rPr lang="en-US" dirty="0"/>
              <a:t>encourages a community of openness and support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CFA8A94-4CE7-774C-B423-CB99ED02B0A5}"/>
              </a:ext>
            </a:extLst>
          </p:cNvPr>
          <p:cNvSpPr/>
          <p:nvPr/>
        </p:nvSpPr>
        <p:spPr>
          <a:xfrm>
            <a:off x="723900" y="5281136"/>
            <a:ext cx="7848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From Waukesha Family Medicine Residency Program, Waukesha, WI and adapted from </a:t>
            </a:r>
            <a:r>
              <a:rPr lang="en-US" sz="1400" dirty="0" err="1"/>
              <a:t>Eckleberry</a:t>
            </a:r>
            <a:r>
              <a:rPr lang="en-US" sz="1400" dirty="0"/>
              <a:t>-Hunt J, Van Dyke A, Lick D, </a:t>
            </a:r>
            <a:r>
              <a:rPr lang="en-US" sz="1400" dirty="0" err="1"/>
              <a:t>Tucciarone</a:t>
            </a:r>
            <a:r>
              <a:rPr lang="en-US" sz="1400" dirty="0"/>
              <a:t> J. Changing the conversation from burnout to wellness: Physician well-being in residency training programs. J Grad Med Educ. 2009;1:225-30</a:t>
            </a:r>
          </a:p>
        </p:txBody>
      </p:sp>
    </p:spTree>
    <p:extLst>
      <p:ext uri="{BB962C8B-B14F-4D97-AF65-F5344CB8AC3E}">
        <p14:creationId xmlns:p14="http://schemas.microsoft.com/office/powerpoint/2010/main" val="200985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DDB15C-1363-234B-B4C1-347F59BBE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define wellness?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28C5A4-B542-2E4D-A105-E6A72812A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Balance or health in multiple domains. </a:t>
            </a:r>
            <a:r>
              <a:rPr lang="en-US" sz="1500" i="1" dirty="0" smtClean="0"/>
              <a:t>Physician Wellness Inventory</a:t>
            </a:r>
          </a:p>
          <a:p>
            <a:r>
              <a:rPr lang="en-US" dirty="0"/>
              <a:t>Being challenged, finding meaning, and achieving success in various aspects of personal and professional life</a:t>
            </a:r>
            <a:r>
              <a:rPr lang="en-US" dirty="0" smtClean="0"/>
              <a:t>.  </a:t>
            </a:r>
            <a:r>
              <a:rPr lang="en-US" sz="1500" i="1" dirty="0" err="1" smtClean="0"/>
              <a:t>Shanafelt</a:t>
            </a:r>
            <a:r>
              <a:rPr lang="en-US" sz="1500" i="1" dirty="0" smtClean="0"/>
              <a:t> </a:t>
            </a:r>
            <a:r>
              <a:rPr lang="en-US" sz="1500" i="1" dirty="0"/>
              <a:t>TD, Sloan JA, </a:t>
            </a:r>
            <a:r>
              <a:rPr lang="en-US" sz="1500" i="1" dirty="0" err="1"/>
              <a:t>Habermann</a:t>
            </a:r>
            <a:r>
              <a:rPr lang="en-US" sz="1500" i="1" dirty="0"/>
              <a:t> TM. The well-being of physicians. Am J Med. </a:t>
            </a:r>
            <a:r>
              <a:rPr lang="en-US" sz="1500" i="1" dirty="0" smtClean="0"/>
              <a:t>2003;114:513-519</a:t>
            </a:r>
            <a:endParaRPr lang="en-US" sz="1500" dirty="0" smtClean="0"/>
          </a:p>
          <a:p>
            <a:r>
              <a:rPr lang="en-US" dirty="0"/>
              <a:t>Healthy existence through balance and integration across multiple life </a:t>
            </a:r>
            <a:r>
              <a:rPr lang="en-US" dirty="0" smtClean="0"/>
              <a:t>dimensions. </a:t>
            </a:r>
            <a:r>
              <a:rPr lang="en-US" sz="1500" i="1" dirty="0" smtClean="0"/>
              <a:t>Goss </a:t>
            </a:r>
            <a:r>
              <a:rPr lang="en-US" sz="1500" i="1" dirty="0"/>
              <a:t>HB, </a:t>
            </a:r>
            <a:r>
              <a:rPr lang="en-US" sz="1500" i="1" dirty="0" err="1"/>
              <a:t>Cuddihy</a:t>
            </a:r>
            <a:r>
              <a:rPr lang="en-US" sz="1500" i="1" dirty="0"/>
              <a:t> TF, Tomson ML. Wellness in higher education: a transformative framework for health-related disciplines. Asia-Pac J Heal </a:t>
            </a:r>
            <a:r>
              <a:rPr lang="en-US" sz="1500" i="1" dirty="0" err="1"/>
              <a:t>Phys</a:t>
            </a:r>
            <a:r>
              <a:rPr lang="en-US" sz="1500" i="1" dirty="0"/>
              <a:t> </a:t>
            </a:r>
            <a:r>
              <a:rPr lang="en-US" sz="1500" i="1" dirty="0" err="1"/>
              <a:t>Educ</a:t>
            </a:r>
            <a:r>
              <a:rPr lang="en-US" sz="1500" i="1" dirty="0"/>
              <a:t> Rec. </a:t>
            </a:r>
            <a:r>
              <a:rPr lang="en-US" sz="1500" i="1" dirty="0" smtClean="0"/>
              <a:t>2010;1:19-36</a:t>
            </a:r>
            <a:endParaRPr lang="en-US" sz="1500" dirty="0" smtClean="0"/>
          </a:p>
          <a:p>
            <a:r>
              <a:rPr lang="en-US" dirty="0"/>
              <a:t>The extent to which an individual finds meaning, and is authentically expressive of their self, in their life and work </a:t>
            </a:r>
            <a:r>
              <a:rPr lang="en-US" sz="1500" dirty="0"/>
              <a:t>(</a:t>
            </a:r>
            <a:r>
              <a:rPr lang="en-US" sz="1500" dirty="0" err="1"/>
              <a:t>Suchman</a:t>
            </a:r>
            <a:r>
              <a:rPr lang="en-US" sz="1500" dirty="0"/>
              <a:t> &amp; </a:t>
            </a:r>
            <a:r>
              <a:rPr lang="en-US" sz="1500" dirty="0" err="1"/>
              <a:t>Zeldin</a:t>
            </a:r>
            <a:r>
              <a:rPr lang="en-US" sz="1500" dirty="0"/>
              <a:t>, 2001)</a:t>
            </a:r>
            <a:r>
              <a:rPr lang="en-US" sz="1800" dirty="0"/>
              <a:t>, </a:t>
            </a:r>
            <a:r>
              <a:rPr lang="en-US" dirty="0"/>
              <a:t>which may be indicated by an overall sense of satisfaction and balance in one’s </a:t>
            </a:r>
            <a:r>
              <a:rPr lang="en-US" dirty="0" smtClean="0"/>
              <a:t>life.</a:t>
            </a:r>
          </a:p>
          <a:p>
            <a:pPr marL="0" indent="0">
              <a:buNone/>
            </a:pPr>
            <a:r>
              <a:rPr lang="en-US" sz="1500" i="1" dirty="0"/>
              <a:t> </a:t>
            </a:r>
            <a:r>
              <a:rPr lang="en-US" sz="1500" i="1" dirty="0" smtClean="0"/>
              <a:t>          J.E. Wallace, J. </a:t>
            </a:r>
            <a:r>
              <a:rPr lang="en-US" sz="1500" i="1" dirty="0" err="1" smtClean="0"/>
              <a:t>Lemaire</a:t>
            </a:r>
            <a:r>
              <a:rPr lang="en-US" sz="1500" i="1" dirty="0" smtClean="0"/>
              <a:t>. Social Science &amp; Medicine 64 (2007) 2565–2577</a:t>
            </a:r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40461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4A49F-2B5F-614F-9A81-3FA003C8E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Essential Elements of Wellness </a:t>
            </a:r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54C6AC-D422-7B45-B8AD-F9966AB3A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wellness curricula components</a:t>
            </a:r>
          </a:p>
          <a:p>
            <a:pPr lvl="1"/>
            <a:r>
              <a:rPr lang="en-US" dirty="0" smtClean="0"/>
              <a:t>mindfulness groups</a:t>
            </a:r>
          </a:p>
          <a:p>
            <a:pPr lvl="1"/>
            <a:r>
              <a:rPr lang="en-US" dirty="0" smtClean="0"/>
              <a:t>access to MH care</a:t>
            </a:r>
          </a:p>
          <a:p>
            <a:pPr lvl="1"/>
            <a:r>
              <a:rPr lang="en-US" dirty="0" smtClean="0"/>
              <a:t>flexible administrative time,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Which are most essential?</a:t>
            </a:r>
          </a:p>
          <a:p>
            <a:r>
              <a:rPr lang="en-US" dirty="0" smtClean="0"/>
              <a:t>Study of residency wellness experts using Delphi method to identify most essential elements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700" dirty="0" smtClean="0"/>
              <a:t>Penwell-Waines L, </a:t>
            </a:r>
            <a:r>
              <a:rPr lang="en-US" sz="1700" dirty="0" err="1" smtClean="0"/>
              <a:t>Runyan</a:t>
            </a:r>
            <a:r>
              <a:rPr lang="en-US" sz="1700" dirty="0" smtClean="0"/>
              <a:t> </a:t>
            </a:r>
            <a:r>
              <a:rPr lang="en-US" sz="1700" dirty="0"/>
              <a:t>C, </a:t>
            </a:r>
            <a:r>
              <a:rPr lang="en-US" sz="1700" dirty="0" smtClean="0"/>
              <a:t>Kolobova I, Grace A, Brennan J, Buck K, Ross V, </a:t>
            </a:r>
            <a:r>
              <a:rPr lang="en-US" sz="1700" dirty="0" err="1" smtClean="0"/>
              <a:t>Schneiderhan</a:t>
            </a:r>
            <a:r>
              <a:rPr lang="en-US" sz="1700" dirty="0" smtClean="0"/>
              <a:t> </a:t>
            </a:r>
            <a:r>
              <a:rPr lang="en-US" sz="1700" dirty="0"/>
              <a:t>J. (2019). Making Sense of Family Medicine Resident Wellness Curricula: A Delphi Study of Content Experts. </a:t>
            </a:r>
            <a:r>
              <a:rPr lang="en-US" sz="1700" i="1" dirty="0"/>
              <a:t>Family Medicine, 51</a:t>
            </a:r>
            <a:r>
              <a:rPr lang="en-US" sz="1700" dirty="0"/>
              <a:t>(8):670-676</a:t>
            </a:r>
            <a:r>
              <a:rPr lang="en-US" sz="1700" dirty="0" smtClean="0"/>
              <a:t>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0172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4A49F-2B5F-614F-9A81-3FA003C8E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Essential Elements of Wellness </a:t>
            </a:r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54C6AC-D422-7B45-B8AD-F9966AB3A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Twenty seven participants across 3 rounds</a:t>
            </a:r>
          </a:p>
          <a:p>
            <a:pPr lvl="1"/>
            <a:r>
              <a:rPr lang="en-US" dirty="0" smtClean="0"/>
              <a:t>14 items rated essential by 80% of participants</a:t>
            </a:r>
          </a:p>
          <a:p>
            <a:pPr lvl="1"/>
            <a:r>
              <a:rPr lang="en-US" dirty="0" smtClean="0"/>
              <a:t>5 items rated most essential:</a:t>
            </a:r>
          </a:p>
          <a:p>
            <a:pPr lvl="2"/>
            <a:r>
              <a:rPr lang="en-US" dirty="0" smtClean="0"/>
              <a:t>Make wellness part of vocabulary early and often</a:t>
            </a:r>
          </a:p>
          <a:p>
            <a:pPr lvl="2"/>
            <a:r>
              <a:rPr lang="en-US" dirty="0" smtClean="0"/>
              <a:t>Create a culture for safe disclosure of burnout and depression</a:t>
            </a:r>
          </a:p>
          <a:p>
            <a:pPr lvl="2"/>
            <a:r>
              <a:rPr lang="en-US" dirty="0" smtClean="0"/>
              <a:t>Provide access to confidential, affordable MH services</a:t>
            </a:r>
          </a:p>
          <a:p>
            <a:pPr lvl="2"/>
            <a:r>
              <a:rPr lang="en-US" dirty="0" smtClean="0"/>
              <a:t>Wellness curriculum should be longitudinal</a:t>
            </a:r>
          </a:p>
          <a:p>
            <a:pPr lvl="2"/>
            <a:r>
              <a:rPr lang="en-US" dirty="0" smtClean="0"/>
              <a:t>Identify one or more wellness champion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Perhaps content matters less than structure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700" dirty="0" smtClean="0"/>
              <a:t>Penwell-Waines L, </a:t>
            </a:r>
            <a:r>
              <a:rPr lang="en-US" sz="1700" dirty="0" err="1" smtClean="0"/>
              <a:t>Runyan</a:t>
            </a:r>
            <a:r>
              <a:rPr lang="en-US" sz="1700" dirty="0" smtClean="0"/>
              <a:t> </a:t>
            </a:r>
            <a:r>
              <a:rPr lang="en-US" sz="1700" dirty="0"/>
              <a:t>C, </a:t>
            </a:r>
            <a:r>
              <a:rPr lang="en-US" sz="1700" dirty="0" smtClean="0"/>
              <a:t>Kolobova I, Grace A, Brennan J, Buck K, Ross V, </a:t>
            </a:r>
            <a:r>
              <a:rPr lang="en-US" sz="1700" dirty="0" err="1" smtClean="0"/>
              <a:t>Schneiderhan</a:t>
            </a:r>
            <a:r>
              <a:rPr lang="en-US" sz="1700" dirty="0" smtClean="0"/>
              <a:t> </a:t>
            </a:r>
            <a:r>
              <a:rPr lang="en-US" sz="1700" dirty="0"/>
              <a:t>J. (2019). Making Sense of Family Medicine Resident Wellness Curricula: A Delphi Study of Content Experts. </a:t>
            </a:r>
            <a:r>
              <a:rPr lang="en-US" sz="1700" i="1" dirty="0"/>
              <a:t>Family Medicine, 51</a:t>
            </a:r>
            <a:r>
              <a:rPr lang="en-US" sz="1700" dirty="0"/>
              <a:t>(8):670-676</a:t>
            </a:r>
            <a:r>
              <a:rPr lang="en-US" sz="1700" dirty="0" smtClean="0"/>
              <a:t>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36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B663D1-4C28-8E4C-BC72-6992987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Is well-being the same as lack of burnout?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C24EB3C-2767-F044-A285-9C9611BDC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8108" y="1828800"/>
            <a:ext cx="6047781" cy="35428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366088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Shanafelt</a:t>
            </a:r>
            <a:r>
              <a:rPr lang="en-US" dirty="0"/>
              <a:t>, TD and </a:t>
            </a:r>
            <a:r>
              <a:rPr lang="en-US" dirty="0" err="1"/>
              <a:t>Noseworth</a:t>
            </a:r>
            <a:r>
              <a:rPr lang="en-US" dirty="0"/>
              <a:t>, J. (2017). Executive Leadership and Physician Well-being</a:t>
            </a:r>
            <a:r>
              <a:rPr lang="en-US" dirty="0" smtClean="0"/>
              <a:t>: Nine </a:t>
            </a:r>
            <a:r>
              <a:rPr lang="en-US" dirty="0"/>
              <a:t>Organizational Strategies to Promote Engagement and Reduce Burnout. Mayo </a:t>
            </a:r>
            <a:r>
              <a:rPr lang="en-US" dirty="0" err="1"/>
              <a:t>Clin</a:t>
            </a:r>
            <a:r>
              <a:rPr lang="en-US" dirty="0"/>
              <a:t> Proc. 2017;92(1):129-146.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A7F69F-4FA4-244C-B480-25656E6B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949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Key drivers to burnout and engagement </a:t>
            </a:r>
            <a:r>
              <a:rPr lang="en-US" sz="3100" dirty="0" smtClean="0"/>
              <a:t>(</a:t>
            </a:r>
            <a:r>
              <a:rPr lang="en-US" sz="3100" dirty="0" err="1" smtClean="0"/>
              <a:t>Shanafelt</a:t>
            </a:r>
            <a:r>
              <a:rPr lang="en-US" sz="3100" dirty="0" smtClean="0"/>
              <a:t>, 2017)</a:t>
            </a:r>
            <a:endParaRPr lang="en-US" sz="31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B34E9EC0-D59A-FB46-86E9-09DCDDD51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100" y="2438400"/>
            <a:ext cx="7543800" cy="300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um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1086</Words>
  <Application>Microsoft Office PowerPoint</Application>
  <PresentationFormat>On-screen Show (4:3)</PresentationFormat>
  <Paragraphs>115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forum2014</vt:lpstr>
      <vt:lpstr>Evaluating What Matters in a Wellness Curriculum</vt:lpstr>
      <vt:lpstr>Disclosures</vt:lpstr>
      <vt:lpstr>Goals and Objectives</vt:lpstr>
      <vt:lpstr>How do you define wellness?</vt:lpstr>
      <vt:lpstr>How do you define wellness?</vt:lpstr>
      <vt:lpstr>Essential Elements of Wellness Curriculum</vt:lpstr>
      <vt:lpstr>Essential Elements of Wellness Curriculum</vt:lpstr>
      <vt:lpstr>Is well-being the same as lack of burnout?</vt:lpstr>
      <vt:lpstr>Key drivers to burnout and engagement (Shanafelt, 2017)</vt:lpstr>
      <vt:lpstr>Well-Being Dimensions </vt:lpstr>
      <vt:lpstr>Wellness Systems Dimensions</vt:lpstr>
      <vt:lpstr>Timeline for Optimal Success</vt:lpstr>
      <vt:lpstr>Feasibility and validity graph</vt:lpstr>
      <vt:lpstr>For residents or team, consider not screening</vt:lpstr>
      <vt:lpstr>PowerPoint Presentation</vt:lpstr>
      <vt:lpstr>Individual Worksheets:</vt:lpstr>
      <vt:lpstr>Small Groups</vt:lpstr>
      <vt:lpstr>Reports Out</vt:lpstr>
      <vt:lpstr>Collective next steps?</vt:lpstr>
      <vt:lpstr>Wrap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Radjenovich, MaryEllen</dc:creator>
  <cp:lastModifiedBy>Julie Schirmer</cp:lastModifiedBy>
  <cp:revision>34</cp:revision>
  <cp:lastPrinted>2019-09-16T12:17:39Z</cp:lastPrinted>
  <dcterms:created xsi:type="dcterms:W3CDTF">2014-07-22T20:27:04Z</dcterms:created>
  <dcterms:modified xsi:type="dcterms:W3CDTF">2019-09-16T13:17:48Z</dcterms:modified>
</cp:coreProperties>
</file>