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3" r:id="rId4"/>
    <p:sldId id="266" r:id="rId5"/>
    <p:sldId id="281" r:id="rId6"/>
    <p:sldId id="267" r:id="rId7"/>
    <p:sldId id="282" r:id="rId8"/>
    <p:sldId id="272" r:id="rId9"/>
    <p:sldId id="283" r:id="rId10"/>
    <p:sldId id="284" r:id="rId11"/>
    <p:sldId id="274" r:id="rId12"/>
    <p:sldId id="277" r:id="rId13"/>
    <p:sldId id="259" r:id="rId14"/>
    <p:sldId id="275"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Watson" initials="HW" lastIdx="1" clrIdx="0">
    <p:extLst/>
  </p:cmAuthor>
  <p:cmAuthor id="2" name="Hannah Watson" initials="HW [2]" lastIdx="1" clrIdx="1">
    <p:extLst/>
  </p:cmAuthor>
  <p:cmAuthor id="3" name="Hannah Watson" initials="HW [3]" lastIdx="1" clrIdx="2">
    <p:extLst/>
  </p:cmAuthor>
  <p:cmAuthor id="4" name="Hannah Watson" initials="HW [4]" lastIdx="1" clrIdx="3">
    <p:extLst/>
  </p:cmAuthor>
  <p:cmAuthor id="5" name="Hannah Watson" initials="HW [5]" lastIdx="1" clrIdx="4">
    <p:extLst/>
  </p:cmAuthor>
  <p:cmAuthor id="6" name="Nicole Yonke" initials="NY" lastIdx="2"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0"/>
    <p:restoredTop sz="71916"/>
  </p:normalViewPr>
  <p:slideViewPr>
    <p:cSldViewPr snapToGrid="0" snapToObjects="1">
      <p:cViewPr>
        <p:scale>
          <a:sx n="101" d="100"/>
          <a:sy n="101" d="100"/>
        </p:scale>
        <p:origin x="792" y="-7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9-04-01T18:14:40.696" idx="1">
    <p:pos x="6963" y="1445"/>
    <p:text>NY would residents be willing to do another survey about their Milagro/FOCUS experience? </p:text>
    <p:extLst>
      <p:ext uri="{C676402C-5697-4E1C-873F-D02D1690AC5C}">
        <p15:threadingInfo xmlns:p15="http://schemas.microsoft.com/office/powerpoint/2012/main" timeZoneBias="420"/>
      </p:ext>
    </p:extLst>
  </p:cm>
  <p:cm authorId="6" dt="2019-04-07T21:43:39.605" idx="2">
    <p:pos x="6963" y="1541"/>
    <p:text>Sure I could try to send one out</p:text>
    <p:extLst>
      <p:ext uri="{C676402C-5697-4E1C-873F-D02D1690AC5C}">
        <p15:threadingInfo xmlns:p15="http://schemas.microsoft.com/office/powerpoint/2012/main" timeZoneBias="360">
          <p15:parentCm authorId="5"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9-04-01T17:59:26.300" idx="1">
    <p:pos x="4194" y="1991"/>
    <p:text>LCO and ME: Would residents be willing to complete another survey or could we do a brief focus group to get some formal feedback about NBC? Would love to emphasize the importance of continuity residents offer for high risk patients (eg WC)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F86DE-BB1E-904D-AF1B-709BBCA8CF48}" type="datetimeFigureOut">
              <a:rPr lang="en-US" smtClean="0"/>
              <a:t>4/29/19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F33AF-2F2A-AB44-BE76-7F373A13D05D}" type="slidenum">
              <a:rPr lang="en-US" smtClean="0"/>
              <a:t>‹#›</a:t>
            </a:fld>
            <a:endParaRPr lang="en-US"/>
          </a:p>
        </p:txBody>
      </p:sp>
    </p:spTree>
    <p:extLst>
      <p:ext uri="{BB962C8B-B14F-4D97-AF65-F5344CB8AC3E}">
        <p14:creationId xmlns:p14="http://schemas.microsoft.com/office/powerpoint/2010/main" val="173341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1</a:t>
            </a:fld>
            <a:endParaRPr lang="en-US"/>
          </a:p>
        </p:txBody>
      </p:sp>
    </p:spTree>
    <p:extLst>
      <p:ext uri="{BB962C8B-B14F-4D97-AF65-F5344CB8AC3E}">
        <p14:creationId xmlns:p14="http://schemas.microsoft.com/office/powerpoint/2010/main" val="993364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New Beginnings serves women with substance use disorder in pregnancy, including opioid use disorder, but also women with complex mental health needs and high social needs including homelessness and incarceration. Since founding, we have shown: </a:t>
            </a:r>
          </a:p>
          <a:p>
            <a:pPr marL="171450" indent="-171450">
              <a:buFont typeface="Arial" charset="0"/>
              <a:buChar char="•"/>
            </a:pPr>
            <a:r>
              <a:rPr lang="en-US" dirty="0" smtClean="0"/>
              <a:t>Improved attendance in prenatal visits achieved through active case</a:t>
            </a:r>
            <a:r>
              <a:rPr lang="en-US" baseline="0" dirty="0" smtClean="0"/>
              <a:t> management</a:t>
            </a:r>
          </a:p>
          <a:p>
            <a:pPr marL="171450" indent="-171450">
              <a:buFont typeface="Arial" charset="0"/>
              <a:buChar char="•"/>
            </a:pPr>
            <a:r>
              <a:rPr lang="en-US" baseline="0" dirty="0" smtClean="0"/>
              <a:t>We have active relationships with outpatient treatment programs and growing relationship with the jail </a:t>
            </a:r>
          </a:p>
          <a:p>
            <a:pPr marL="171450" indent="-171450">
              <a:buFont typeface="Arial" charset="0"/>
              <a:buChar char="•"/>
            </a:pPr>
            <a:r>
              <a:rPr lang="en-US" baseline="0" dirty="0" smtClean="0"/>
              <a:t>We have improved access to mental health and perinatal education </a:t>
            </a:r>
          </a:p>
          <a:p>
            <a:pPr marL="171450" indent="-171450">
              <a:buFont typeface="Arial" charset="0"/>
              <a:buChar char="•"/>
            </a:pPr>
            <a:r>
              <a:rPr lang="en-US" baseline="0" dirty="0" smtClean="0"/>
              <a:t>We are the county referral site for other FQHCs and Ob-Gyn colleagues </a:t>
            </a:r>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10</a:t>
            </a:fld>
            <a:endParaRPr lang="en-US"/>
          </a:p>
        </p:txBody>
      </p:sp>
    </p:spTree>
    <p:extLst>
      <p:ext uri="{BB962C8B-B14F-4D97-AF65-F5344CB8AC3E}">
        <p14:creationId xmlns:p14="http://schemas.microsoft.com/office/powerpoint/2010/main" val="1161449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Team-based care teaches residents about community resources</a:t>
            </a:r>
          </a:p>
          <a:p>
            <a:r>
              <a:rPr lang="en-US" baseline="0" dirty="0" smtClean="0"/>
              <a:t>2. When residents co-manage patients they can be effective advocates for patients in hospital.</a:t>
            </a:r>
          </a:p>
          <a:p>
            <a:r>
              <a:rPr lang="en-US" baseline="0" dirty="0" smtClean="0"/>
              <a:t>3. Safe training environment to learn about medication assisted treatment especially buprenorphine, psychiatric comorbidities and safety profiles of commonly used psychiatric medications in pregnancy. </a:t>
            </a:r>
          </a:p>
        </p:txBody>
      </p:sp>
      <p:sp>
        <p:nvSpPr>
          <p:cNvPr id="4" name="Slide Number Placeholder 3"/>
          <p:cNvSpPr>
            <a:spLocks noGrp="1"/>
          </p:cNvSpPr>
          <p:nvPr>
            <p:ph type="sldNum" sz="quarter" idx="10"/>
          </p:nvPr>
        </p:nvSpPr>
        <p:spPr/>
        <p:txBody>
          <a:bodyPr/>
          <a:lstStyle/>
          <a:p>
            <a:fld id="{AF0F33AF-2F2A-AB44-BE76-7F373A13D05D}" type="slidenum">
              <a:rPr lang="en-US" smtClean="0"/>
              <a:t>11</a:t>
            </a:fld>
            <a:endParaRPr lang="en-US"/>
          </a:p>
        </p:txBody>
      </p:sp>
    </p:spTree>
    <p:extLst>
      <p:ext uri="{BB962C8B-B14F-4D97-AF65-F5344CB8AC3E}">
        <p14:creationId xmlns:p14="http://schemas.microsoft.com/office/powerpoint/2010/main" val="845784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12</a:t>
            </a:fld>
            <a:endParaRPr lang="en-US"/>
          </a:p>
        </p:txBody>
      </p:sp>
    </p:spTree>
    <p:extLst>
      <p:ext uri="{BB962C8B-B14F-4D97-AF65-F5344CB8AC3E}">
        <p14:creationId xmlns:p14="http://schemas.microsoft.com/office/powerpoint/2010/main" val="868679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needs and resources of your community should guide program implementation. A few key things to remember: </a:t>
            </a:r>
          </a:p>
          <a:p>
            <a:r>
              <a:rPr lang="en-US" baseline="0" dirty="0" smtClean="0"/>
              <a:t>1. Follow the money: </a:t>
            </a:r>
            <a:r>
              <a:rPr lang="en-US" dirty="0" smtClean="0"/>
              <a:t>There are lots of grant funding opportunities through SAMSA</a:t>
            </a:r>
            <a:r>
              <a:rPr lang="en-US" baseline="0" dirty="0" smtClean="0"/>
              <a:t> and </a:t>
            </a:r>
            <a:r>
              <a:rPr lang="en-US" dirty="0" smtClean="0"/>
              <a:t>HRSA. Even without</a:t>
            </a:r>
            <a:r>
              <a:rPr lang="en-US" baseline="0" dirty="0" smtClean="0"/>
              <a:t> grant support you can build a model with billable visits. Active case management is critical to ensure patients show up. </a:t>
            </a:r>
            <a:endParaRPr lang="en-US" dirty="0" smtClean="0"/>
          </a:p>
          <a:p>
            <a:r>
              <a:rPr lang="en-US" dirty="0" smtClean="0"/>
              <a:t>2. While we have focused specific</a:t>
            </a:r>
            <a:r>
              <a:rPr lang="en-US" baseline="0" dirty="0" smtClean="0"/>
              <a:t>ally on OUD today I would encourage you to us</a:t>
            </a:r>
            <a:r>
              <a:rPr lang="en-US" dirty="0" smtClean="0"/>
              <a:t>e the resources directed at the current opioid</a:t>
            </a:r>
            <a:r>
              <a:rPr lang="en-US" baseline="0" dirty="0" smtClean="0"/>
              <a:t> crisis to improve SUD treatment for all patients </a:t>
            </a:r>
          </a:p>
          <a:p>
            <a:r>
              <a:rPr lang="en-US" baseline="0" dirty="0" smtClean="0"/>
              <a:t>3. Practicing team-based care and collaborating with community partners ensures that complex patients receive the support they need. </a:t>
            </a:r>
          </a:p>
          <a:p>
            <a:r>
              <a:rPr lang="en-US" baseline="0" dirty="0" smtClean="0"/>
              <a:t>4. Residents can be a bridge in vulnerable transitions between clinic, triage, delivery and postpartum </a:t>
            </a:r>
          </a:p>
          <a:p>
            <a:r>
              <a:rPr lang="en-US" baseline="0" dirty="0" smtClean="0"/>
              <a:t>5. Caring for women with OUD in pregnancy is challenging and incredibly gratifying work. Find joy in the journey</a:t>
            </a:r>
          </a:p>
        </p:txBody>
      </p:sp>
      <p:sp>
        <p:nvSpPr>
          <p:cNvPr id="4" name="Slide Number Placeholder 3"/>
          <p:cNvSpPr>
            <a:spLocks noGrp="1"/>
          </p:cNvSpPr>
          <p:nvPr>
            <p:ph type="sldNum" sz="quarter" idx="10"/>
          </p:nvPr>
        </p:nvSpPr>
        <p:spPr/>
        <p:txBody>
          <a:bodyPr/>
          <a:lstStyle/>
          <a:p>
            <a:fld id="{AF0F33AF-2F2A-AB44-BE76-7F373A13D05D}" type="slidenum">
              <a:rPr lang="en-US" smtClean="0"/>
              <a:t>13</a:t>
            </a:fld>
            <a:endParaRPr lang="en-US"/>
          </a:p>
        </p:txBody>
      </p:sp>
    </p:spTree>
    <p:extLst>
      <p:ext uri="{BB962C8B-B14F-4D97-AF65-F5344CB8AC3E}">
        <p14:creationId xmlns:p14="http://schemas.microsoft.com/office/powerpoint/2010/main" val="1020747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14</a:t>
            </a:fld>
            <a:endParaRPr lang="en-US"/>
          </a:p>
        </p:txBody>
      </p:sp>
    </p:spTree>
    <p:extLst>
      <p:ext uri="{BB962C8B-B14F-4D97-AF65-F5344CB8AC3E}">
        <p14:creationId xmlns:p14="http://schemas.microsoft.com/office/powerpoint/2010/main" val="1796177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0F33AF-2F2A-AB44-BE76-7F373A13D05D}" type="slidenum">
              <a:rPr lang="en-US" smtClean="0"/>
              <a:t>15</a:t>
            </a:fld>
            <a:endParaRPr lang="en-US"/>
          </a:p>
        </p:txBody>
      </p:sp>
    </p:spTree>
    <p:extLst>
      <p:ext uri="{BB962C8B-B14F-4D97-AF65-F5344CB8AC3E}">
        <p14:creationId xmlns:p14="http://schemas.microsoft.com/office/powerpoint/2010/main" val="124726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2</a:t>
            </a:fld>
            <a:endParaRPr lang="en-US"/>
          </a:p>
        </p:txBody>
      </p:sp>
    </p:spTree>
    <p:extLst>
      <p:ext uri="{BB962C8B-B14F-4D97-AF65-F5344CB8AC3E}">
        <p14:creationId xmlns:p14="http://schemas.microsoft.com/office/powerpoint/2010/main" val="998425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 bears repeating that the opioid epidemic is prevalent and expensive: </a:t>
            </a:r>
          </a:p>
          <a:p>
            <a:pPr marL="171450" indent="-171450">
              <a:buFont typeface="Arial" charset="0"/>
              <a:buChar char="•"/>
            </a:pPr>
            <a:r>
              <a:rPr lang="en-US" dirty="0" smtClean="0"/>
              <a:t>5.3% pregnant women self-report illicit drug use</a:t>
            </a:r>
          </a:p>
          <a:p>
            <a:pPr marL="171450" indent="-171450">
              <a:buFont typeface="Arial" charset="0"/>
              <a:buChar char="•"/>
            </a:pPr>
            <a:r>
              <a:rPr lang="en-US" dirty="0" smtClean="0"/>
              <a:t>One in five women fill an opioid prescription during pregnancy</a:t>
            </a:r>
            <a:endParaRPr lang="en-US" baseline="30000" dirty="0" smtClean="0"/>
          </a:p>
          <a:p>
            <a:pPr marL="171450" indent="-171450">
              <a:buFont typeface="Arial" charset="0"/>
              <a:buChar char="•"/>
            </a:pPr>
            <a:r>
              <a:rPr lang="en-US" dirty="0" smtClean="0"/>
              <a:t>Largest increase in heroin use in past 9 years is in women</a:t>
            </a:r>
            <a:endParaRPr lang="en-US" baseline="30000" dirty="0" smtClean="0"/>
          </a:p>
          <a:p>
            <a:pPr marL="171450" indent="-171450">
              <a:buFont typeface="Arial" charset="0"/>
              <a:buChar char="•"/>
            </a:pPr>
            <a:r>
              <a:rPr lang="en-US" dirty="0" smtClean="0"/>
              <a:t>Between 1999-2014 there was 333% increase in the prevalence of OUD in pregnancy, with 6.5 cases per 1,000 </a:t>
            </a:r>
          </a:p>
          <a:p>
            <a:pPr marL="171450" indent="-171450">
              <a:buFont typeface="Arial" charset="0"/>
              <a:buChar char="•"/>
            </a:pPr>
            <a:r>
              <a:rPr lang="en-US" dirty="0" smtClean="0"/>
              <a:t>Hospital charges associated with NOWS exceed $1.5 billion per year </a:t>
            </a:r>
          </a:p>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3</a:t>
            </a:fld>
            <a:endParaRPr lang="en-US"/>
          </a:p>
        </p:txBody>
      </p:sp>
    </p:spTree>
    <p:extLst>
      <p:ext uri="{BB962C8B-B14F-4D97-AF65-F5344CB8AC3E}">
        <p14:creationId xmlns:p14="http://schemas.microsoft.com/office/powerpoint/2010/main" val="213625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spcBef>
                <a:spcPts val="0"/>
              </a:spcBef>
            </a:pPr>
            <a:r>
              <a:rPr lang="en-US" baseline="0" dirty="0" smtClean="0"/>
              <a:t>Clearly there is a need for committed providers to provide compassionate and evidence-based care to pregnant women with OUD and their children. </a:t>
            </a:r>
          </a:p>
          <a:p>
            <a:pPr defTabSz="914400">
              <a:spcBef>
                <a:spcPts val="0"/>
              </a:spcBef>
            </a:pPr>
            <a:r>
              <a:rPr lang="en-US" baseline="0" dirty="0" smtClean="0"/>
              <a:t>Can family docs do it? Absolutely, and here’s why: </a:t>
            </a:r>
          </a:p>
          <a:p>
            <a:pPr marL="171450" indent="-171450" defTabSz="914400">
              <a:spcBef>
                <a:spcPts val="0"/>
              </a:spcBef>
              <a:buFont typeface="Arial" charset="0"/>
              <a:buChar char="•"/>
            </a:pPr>
            <a:r>
              <a:rPr lang="en-US" dirty="0" smtClean="0"/>
              <a:t>We are chronic disease experts </a:t>
            </a:r>
          </a:p>
          <a:p>
            <a:pPr marL="171450" indent="-171450" defTabSz="914400">
              <a:spcBef>
                <a:spcPts val="0"/>
              </a:spcBef>
              <a:buFont typeface="Arial" charset="0"/>
              <a:buChar char="•"/>
            </a:pPr>
            <a:r>
              <a:rPr lang="en-US" dirty="0" smtClean="0"/>
              <a:t>We are committed to continuity </a:t>
            </a:r>
          </a:p>
          <a:p>
            <a:pPr marL="171450" indent="-171450" defTabSz="914400">
              <a:spcBef>
                <a:spcPts val="0"/>
              </a:spcBef>
              <a:buFont typeface="Arial" charset="0"/>
              <a:buChar char="•"/>
            </a:pPr>
            <a:r>
              <a:rPr lang="en-US" dirty="0" smtClean="0"/>
              <a:t>We provide maternity care, well child care, well adult care, and substance abuse treatment </a:t>
            </a:r>
          </a:p>
          <a:p>
            <a:pPr marL="171450" indent="-171450" defTabSz="914400">
              <a:spcBef>
                <a:spcPts val="0"/>
              </a:spcBef>
              <a:buFont typeface="Arial" charset="0"/>
              <a:buChar char="•"/>
            </a:pPr>
            <a:r>
              <a:rPr lang="en-US" dirty="0" smtClean="0"/>
              <a:t>We</a:t>
            </a:r>
            <a:r>
              <a:rPr lang="en-US" baseline="0" dirty="0" smtClean="0"/>
              <a:t> </a:t>
            </a:r>
            <a:r>
              <a:rPr lang="en-US" dirty="0" smtClean="0"/>
              <a:t>provide dyad care</a:t>
            </a:r>
          </a:p>
          <a:p>
            <a:pPr marL="171450" indent="-171450" defTabSz="914400">
              <a:spcBef>
                <a:spcPts val="0"/>
              </a:spcBef>
              <a:buFont typeface="Arial" charset="0"/>
              <a:buChar char="•"/>
            </a:pPr>
            <a:r>
              <a:rPr lang="en-US" dirty="0" smtClean="0"/>
              <a:t>We are rural health providers </a:t>
            </a:r>
          </a:p>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4</a:t>
            </a:fld>
            <a:endParaRPr lang="en-US"/>
          </a:p>
        </p:txBody>
      </p:sp>
    </p:spTree>
    <p:extLst>
      <p:ext uri="{BB962C8B-B14F-4D97-AF65-F5344CB8AC3E}">
        <p14:creationId xmlns:p14="http://schemas.microsoft.com/office/powerpoint/2010/main" val="346518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171450" indent="-171450">
              <a:lnSpc>
                <a:spcPct val="70000"/>
              </a:lnSpc>
              <a:spcBef>
                <a:spcPts val="0"/>
              </a:spcBef>
              <a:buSzPts val="1750"/>
            </a:pPr>
            <a:r>
              <a:rPr lang="en-US" sz="2400" baseline="0" dirty="0" smtClean="0"/>
              <a:t>Caring for women with OUD requires collaboration and continuity, and encompasses a few key domains: </a:t>
            </a:r>
          </a:p>
          <a:p>
            <a:pPr marL="171450" indent="-171450">
              <a:lnSpc>
                <a:spcPct val="70000"/>
              </a:lnSpc>
              <a:spcBef>
                <a:spcPts val="0"/>
              </a:spcBef>
              <a:buSzPts val="1750"/>
            </a:pPr>
            <a:endParaRPr lang="en-US" sz="2400" baseline="0" dirty="0" smtClean="0"/>
          </a:p>
          <a:p>
            <a:pPr marL="171450" indent="-171450">
              <a:lnSpc>
                <a:spcPct val="70000"/>
              </a:lnSpc>
              <a:spcBef>
                <a:spcPts val="0"/>
              </a:spcBef>
              <a:buSzPts val="1750"/>
            </a:pPr>
            <a:r>
              <a:rPr lang="en-US" sz="2400" baseline="0" dirty="0" smtClean="0"/>
              <a:t>1. </a:t>
            </a:r>
            <a:r>
              <a:rPr lang="en-US" sz="2400" dirty="0" smtClean="0"/>
              <a:t>Medication </a:t>
            </a:r>
            <a:r>
              <a:rPr lang="en-US" sz="2400" dirty="0"/>
              <a:t>Assisted Therapy for </a:t>
            </a:r>
            <a:r>
              <a:rPr lang="en-US" sz="2400" dirty="0" smtClean="0"/>
              <a:t>OUD</a:t>
            </a:r>
            <a:r>
              <a:rPr lang="en-US" sz="2400" baseline="0" dirty="0" smtClean="0"/>
              <a:t> with buprenorphine or methadone </a:t>
            </a:r>
          </a:p>
          <a:p>
            <a:pPr marL="457200" indent="-457200">
              <a:lnSpc>
                <a:spcPct val="70000"/>
              </a:lnSpc>
              <a:spcBef>
                <a:spcPts val="0"/>
              </a:spcBef>
              <a:buSzPts val="1750"/>
              <a:buAutoNum type="arabicPeriod"/>
            </a:pPr>
            <a:endParaRPr lang="en-US" sz="2400" dirty="0"/>
          </a:p>
          <a:p>
            <a:pPr marL="171450" indent="-171450">
              <a:lnSpc>
                <a:spcPct val="70000"/>
              </a:lnSpc>
              <a:buSzPts val="1750"/>
            </a:pPr>
            <a:r>
              <a:rPr lang="en-US" sz="2400" dirty="0" smtClean="0"/>
              <a:t>2. Obstetric care</a:t>
            </a:r>
          </a:p>
          <a:p>
            <a:pPr marL="171450" indent="-171450">
              <a:lnSpc>
                <a:spcPct val="70000"/>
              </a:lnSpc>
              <a:buSzPts val="1750"/>
            </a:pPr>
            <a:r>
              <a:rPr lang="en-US" sz="2400" dirty="0" smtClean="0"/>
              <a:t>-Prenatal care should</a:t>
            </a:r>
            <a:r>
              <a:rPr lang="en-US" sz="2400" baseline="0" dirty="0" smtClean="0"/>
              <a:t> be r</a:t>
            </a:r>
            <a:r>
              <a:rPr lang="en-US" sz="2400" dirty="0" smtClean="0"/>
              <a:t>ecovery-affirming </a:t>
            </a:r>
            <a:r>
              <a:rPr lang="en-US" sz="2400" dirty="0"/>
              <a:t>and </a:t>
            </a:r>
            <a:r>
              <a:rPr lang="en-US" sz="2400" dirty="0" smtClean="0"/>
              <a:t>trauma-informed</a:t>
            </a:r>
          </a:p>
          <a:p>
            <a:pPr marL="171450" indent="-171450">
              <a:lnSpc>
                <a:spcPct val="70000"/>
              </a:lnSpc>
              <a:buSzPts val="1750"/>
            </a:pPr>
            <a:r>
              <a:rPr lang="en-US" sz="2400" dirty="0" smtClean="0"/>
              <a:t>-High risk consultation</a:t>
            </a:r>
            <a:r>
              <a:rPr lang="en-US" sz="2400" baseline="0" dirty="0" smtClean="0"/>
              <a:t> as needed for IUGR, hypertensive disorders, history of preterm birth, seizure disorders </a:t>
            </a:r>
          </a:p>
          <a:p>
            <a:pPr marL="171450" indent="-171450">
              <a:lnSpc>
                <a:spcPct val="70000"/>
              </a:lnSpc>
              <a:buSzPts val="1750"/>
            </a:pPr>
            <a:endParaRPr lang="en-US" sz="2400" baseline="0" dirty="0" smtClean="0"/>
          </a:p>
          <a:p>
            <a:pPr marL="171450" indent="-171450">
              <a:lnSpc>
                <a:spcPct val="70000"/>
              </a:lnSpc>
              <a:buSzPts val="1750"/>
            </a:pPr>
            <a:r>
              <a:rPr lang="en-US" sz="2400" baseline="0" dirty="0" smtClean="0"/>
              <a:t>3. Mental health care for high prevalence of co-occurring mood disorders, complex PTSD</a:t>
            </a:r>
            <a:endParaRPr lang="en-US" sz="2400" dirty="0"/>
          </a:p>
          <a:p>
            <a:pPr marL="171450" indent="-171450">
              <a:lnSpc>
                <a:spcPct val="70000"/>
              </a:lnSpc>
              <a:buSzPts val="1750"/>
            </a:pPr>
            <a:r>
              <a:rPr lang="en-US" sz="2400" dirty="0" smtClean="0"/>
              <a:t>-Psychiatry </a:t>
            </a:r>
            <a:r>
              <a:rPr lang="en-US" sz="2400" dirty="0"/>
              <a:t>consultation when indicated </a:t>
            </a:r>
          </a:p>
          <a:p>
            <a:pPr marL="171450" indent="-171450">
              <a:lnSpc>
                <a:spcPct val="70000"/>
              </a:lnSpc>
              <a:buSzPts val="1750"/>
            </a:pPr>
            <a:r>
              <a:rPr lang="en-US" sz="2400" dirty="0" smtClean="0"/>
              <a:t>-Behavioral </a:t>
            </a:r>
            <a:r>
              <a:rPr lang="en-US" sz="2400" dirty="0"/>
              <a:t>health </a:t>
            </a:r>
            <a:r>
              <a:rPr lang="en-US" sz="2400" dirty="0" smtClean="0"/>
              <a:t>counseling</a:t>
            </a:r>
          </a:p>
          <a:p>
            <a:pPr marL="171450" indent="-171450">
              <a:lnSpc>
                <a:spcPct val="70000"/>
              </a:lnSpc>
              <a:buSzPts val="1750"/>
            </a:pPr>
            <a:endParaRPr lang="en-US" sz="2400" dirty="0"/>
          </a:p>
          <a:p>
            <a:pPr marL="171450" indent="-171450">
              <a:lnSpc>
                <a:spcPct val="70000"/>
              </a:lnSpc>
              <a:buSzPts val="1750"/>
            </a:pPr>
            <a:r>
              <a:rPr lang="en-US" sz="2400" dirty="0" smtClean="0"/>
              <a:t>4. Community-based services</a:t>
            </a:r>
          </a:p>
          <a:p>
            <a:pPr marL="171450" indent="-171450">
              <a:lnSpc>
                <a:spcPct val="70000"/>
              </a:lnSpc>
              <a:buSzPts val="1750"/>
            </a:pPr>
            <a:r>
              <a:rPr lang="en-US" sz="2400" dirty="0" smtClean="0"/>
              <a:t>-collaboration with treatment facilities </a:t>
            </a:r>
          </a:p>
          <a:p>
            <a:pPr marL="171450" indent="-171450">
              <a:lnSpc>
                <a:spcPct val="70000"/>
              </a:lnSpc>
              <a:buSzPts val="1750"/>
            </a:pPr>
            <a:r>
              <a:rPr lang="en-US" sz="2400" dirty="0" smtClean="0"/>
              <a:t>-referrals</a:t>
            </a:r>
            <a:r>
              <a:rPr lang="en-US" sz="2400" baseline="0" dirty="0" smtClean="0"/>
              <a:t> for social needs including housing, food, childcare, transportation</a:t>
            </a:r>
          </a:p>
          <a:p>
            <a:pPr marL="171450" indent="-171450">
              <a:lnSpc>
                <a:spcPct val="70000"/>
              </a:lnSpc>
              <a:buSzPts val="1750"/>
            </a:pPr>
            <a:endParaRPr lang="en-US" sz="2400" dirty="0"/>
          </a:p>
          <a:p>
            <a:pPr marL="171450" indent="-171450">
              <a:lnSpc>
                <a:spcPct val="70000"/>
              </a:lnSpc>
              <a:buSzPts val="1750"/>
            </a:pPr>
            <a:r>
              <a:rPr lang="en-US" sz="2400" dirty="0" smtClean="0"/>
              <a:t>5. Enhanced </a:t>
            </a:r>
            <a:r>
              <a:rPr lang="en-US" sz="2400" dirty="0"/>
              <a:t>postpartum care: </a:t>
            </a:r>
            <a:endParaRPr lang="en-US" sz="2400" dirty="0" smtClean="0"/>
          </a:p>
          <a:p>
            <a:pPr marL="171450" indent="-171450">
              <a:lnSpc>
                <a:spcPct val="70000"/>
              </a:lnSpc>
              <a:buSzPts val="1750"/>
            </a:pPr>
            <a:r>
              <a:rPr lang="en-US" sz="2400" dirty="0" smtClean="0"/>
              <a:t>-Close </a:t>
            </a:r>
            <a:r>
              <a:rPr lang="en-US" sz="2400" dirty="0"/>
              <a:t>follow-up </a:t>
            </a:r>
            <a:endParaRPr lang="en-US" sz="2400" dirty="0" smtClean="0"/>
          </a:p>
          <a:p>
            <a:pPr marL="171450" indent="-171450">
              <a:lnSpc>
                <a:spcPct val="70000"/>
              </a:lnSpc>
              <a:buSzPts val="1750"/>
            </a:pPr>
            <a:r>
              <a:rPr lang="en-US" sz="2400" dirty="0" smtClean="0"/>
              <a:t>-Lactation support</a:t>
            </a:r>
          </a:p>
          <a:p>
            <a:pPr marL="171450" indent="-171450">
              <a:lnSpc>
                <a:spcPct val="70000"/>
              </a:lnSpc>
              <a:buSzPts val="1750"/>
            </a:pPr>
            <a:r>
              <a:rPr lang="en-US" sz="2400" dirty="0" smtClean="0"/>
              <a:t>-Screening/treatment </a:t>
            </a:r>
            <a:r>
              <a:rPr lang="en-US" sz="2400" dirty="0"/>
              <a:t>for postpartum </a:t>
            </a:r>
            <a:r>
              <a:rPr lang="en-US" sz="2400" dirty="0" smtClean="0"/>
              <a:t>depression</a:t>
            </a:r>
          </a:p>
          <a:p>
            <a:pPr marL="171450" indent="-171450">
              <a:lnSpc>
                <a:spcPct val="70000"/>
              </a:lnSpc>
              <a:buSzPts val="1750"/>
            </a:pPr>
            <a:r>
              <a:rPr lang="en-US" sz="2400" dirty="0" smtClean="0"/>
              <a:t>-Transition </a:t>
            </a:r>
            <a:r>
              <a:rPr lang="en-US" sz="2400" dirty="0"/>
              <a:t>to PCP </a:t>
            </a:r>
          </a:p>
          <a:p>
            <a:pPr marL="0" lvl="0" indent="0">
              <a:spcBef>
                <a:spcPts val="0"/>
              </a:spcBef>
              <a:spcAft>
                <a:spcPts val="0"/>
              </a:spcAft>
              <a:buNone/>
            </a:pPr>
            <a:endParaRPr dirty="0"/>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1833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clinic provides </a:t>
            </a:r>
            <a:r>
              <a:rPr lang="en-US" dirty="0" smtClean="0"/>
              <a:t>pharmacotherapy</a:t>
            </a:r>
            <a:r>
              <a:rPr lang="en-US" dirty="0"/>
              <a:t>, prenatal care, counseling, community support worker, delivery with </a:t>
            </a:r>
            <a:r>
              <a:rPr lang="en-US" dirty="0" smtClean="0"/>
              <a:t>a</a:t>
            </a:r>
            <a:r>
              <a:rPr lang="en-US" baseline="0" dirty="0" smtClean="0"/>
              <a:t> continuity </a:t>
            </a:r>
            <a:r>
              <a:rPr lang="en-US" dirty="0" smtClean="0"/>
              <a:t>provider</a:t>
            </a:r>
            <a:r>
              <a:rPr lang="en-US" dirty="0"/>
              <a:t>, couplet </a:t>
            </a:r>
            <a:r>
              <a:rPr lang="en-US" dirty="0" smtClean="0"/>
              <a:t>care</a:t>
            </a:r>
            <a:r>
              <a:rPr lang="en-US" baseline="0" dirty="0" smtClean="0"/>
              <a:t> treatment for Neonatal Opioid Withdrawal Syndrome and</a:t>
            </a:r>
            <a:r>
              <a:rPr lang="en-US" dirty="0" smtClean="0"/>
              <a:t> </a:t>
            </a:r>
            <a:r>
              <a:rPr lang="en-US" dirty="0"/>
              <a:t>postnatal </a:t>
            </a:r>
            <a:r>
              <a:rPr lang="en-US" dirty="0" smtClean="0"/>
              <a:t>care.</a:t>
            </a:r>
            <a:r>
              <a:rPr lang="en-US" baseline="0" dirty="0" smtClean="0"/>
              <a:t> Families transition to the FOCUS clinic for well child care. </a:t>
            </a:r>
            <a:endParaRPr lang="en-US" dirty="0"/>
          </a:p>
        </p:txBody>
      </p:sp>
      <p:sp>
        <p:nvSpPr>
          <p:cNvPr id="4" name="Slide Number Placeholder 3"/>
          <p:cNvSpPr>
            <a:spLocks noGrp="1"/>
          </p:cNvSpPr>
          <p:nvPr>
            <p:ph type="sldNum" sz="quarter" idx="5"/>
          </p:nvPr>
        </p:nvSpPr>
        <p:spPr/>
        <p:txBody>
          <a:bodyPr/>
          <a:lstStyle/>
          <a:p>
            <a:fld id="{AF0F33AF-2F2A-AB44-BE76-7F373A13D05D}" type="slidenum">
              <a:rPr lang="en-US" smtClean="0"/>
              <a:t>6</a:t>
            </a:fld>
            <a:endParaRPr lang="en-US"/>
          </a:p>
        </p:txBody>
      </p:sp>
    </p:spTree>
    <p:extLst>
      <p:ext uri="{BB962C8B-B14F-4D97-AF65-F5344CB8AC3E}">
        <p14:creationId xmlns:p14="http://schemas.microsoft.com/office/powerpoint/2010/main" val="1150751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smtClean="0"/>
              <a:t>clinic started </a:t>
            </a:r>
            <a:r>
              <a:rPr lang="en-US" dirty="0"/>
              <a:t>as small group in </a:t>
            </a:r>
            <a:r>
              <a:rPr lang="en-US" dirty="0" smtClean="0"/>
              <a:t>2011</a:t>
            </a:r>
            <a:r>
              <a:rPr lang="en-US" baseline="0" dirty="0" smtClean="0"/>
              <a:t> and was initially </a:t>
            </a:r>
            <a:r>
              <a:rPr lang="en-US" dirty="0" smtClean="0"/>
              <a:t>reliant </a:t>
            </a:r>
            <a:r>
              <a:rPr lang="en-US" dirty="0"/>
              <a:t>on our </a:t>
            </a:r>
            <a:r>
              <a:rPr lang="en-US" dirty="0" smtClean="0"/>
              <a:t>Maternal Child Health fellows </a:t>
            </a:r>
            <a:r>
              <a:rPr lang="en-US" dirty="0"/>
              <a:t>and a few </a:t>
            </a:r>
            <a:r>
              <a:rPr lang="en-US" dirty="0" smtClean="0"/>
              <a:t>core faculty.</a:t>
            </a:r>
            <a:r>
              <a:rPr lang="en-US" baseline="0" dirty="0" smtClean="0"/>
              <a:t>  After the promising results of the MOTHER trial, we felt expanded access to MAT with buprenorphine was a critical aspect of treatment for the growing patient population with OUD in pregnancy. Family medicine was already caring for these families after birth, so the Milagro clinic came to be housed in our department. UNM is a large academic system and key stakeholders also include the Ob residency and the MFM fellowship. Training everyone is important, and collaboration is key. Despite some initial apprehension of faculty, we have found success after 8 years. Most of our faculty enjoy this work and want to do it. </a:t>
            </a:r>
          </a:p>
        </p:txBody>
      </p:sp>
      <p:sp>
        <p:nvSpPr>
          <p:cNvPr id="4" name="Slide Number Placeholder 3"/>
          <p:cNvSpPr>
            <a:spLocks noGrp="1"/>
          </p:cNvSpPr>
          <p:nvPr>
            <p:ph type="sldNum" sz="quarter" idx="5"/>
          </p:nvPr>
        </p:nvSpPr>
        <p:spPr/>
        <p:txBody>
          <a:bodyPr/>
          <a:lstStyle/>
          <a:p>
            <a:fld id="{AF0F33AF-2F2A-AB44-BE76-7F373A13D05D}" type="slidenum">
              <a:rPr lang="en-US" smtClean="0"/>
              <a:t>7</a:t>
            </a:fld>
            <a:endParaRPr lang="en-US"/>
          </a:p>
        </p:txBody>
      </p:sp>
    </p:spTree>
    <p:extLst>
      <p:ext uri="{BB962C8B-B14F-4D97-AF65-F5344CB8AC3E}">
        <p14:creationId xmlns:p14="http://schemas.microsoft.com/office/powerpoint/2010/main" val="3731846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is</a:t>
            </a:r>
            <a:r>
              <a:rPr lang="en-US" baseline="0" dirty="0" smtClean="0"/>
              <a:t> a m</a:t>
            </a:r>
            <a:r>
              <a:rPr lang="en-US" dirty="0" smtClean="0"/>
              <a:t>ultidisciplinary program that addresses the complex needs of families with children age 0-3 years who are at risk for developmental delay</a:t>
            </a:r>
          </a:p>
          <a:p>
            <a:pPr marL="171450" indent="-171450">
              <a:buFont typeface="Arial" charset="0"/>
              <a:buChar char="•"/>
            </a:pPr>
            <a:r>
              <a:rPr lang="en-US" dirty="0" smtClean="0"/>
              <a:t>Most of the families in FOCUS are addressing substance use disorders and are additionally affected by mental health disorders, domestic violence, social instability, and poverty</a:t>
            </a:r>
          </a:p>
          <a:p>
            <a:pPr marL="171450" indent="-171450">
              <a:buFont typeface="Arial" charset="0"/>
              <a:buChar char="•"/>
            </a:pPr>
            <a:r>
              <a:rPr lang="en-US" dirty="0" smtClean="0"/>
              <a:t>All second year residents receive buprenorphine training</a:t>
            </a:r>
          </a:p>
          <a:p>
            <a:pPr marL="1714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EI team includes Developmental Specialists, Family Service Coordinators, Occupational Therapists, Speech-Language Therapists, and Infant Mental Health Specialists </a:t>
            </a:r>
          </a:p>
          <a:p>
            <a:pPr marL="171450" indent="-171450">
              <a:buFont typeface="Arial" charset="0"/>
              <a:buChar char="•"/>
            </a:pPr>
            <a:r>
              <a:rPr lang="en-US" dirty="0" smtClean="0"/>
              <a:t>EI Services are funded through a contract with the NM DOH Family, Infants &amp; Toddlers Program</a:t>
            </a:r>
          </a:p>
          <a:p>
            <a:pPr marL="171450" indent="-171450">
              <a:buFont typeface="Arial" charset="0"/>
              <a:buChar char="•"/>
            </a:pPr>
            <a:r>
              <a:rPr lang="en-US" dirty="0" smtClean="0"/>
              <a:t>Department of Family Medicine supports faculty time for clinics</a:t>
            </a:r>
          </a:p>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8</a:t>
            </a:fld>
            <a:endParaRPr lang="en-US"/>
          </a:p>
        </p:txBody>
      </p:sp>
    </p:spTree>
    <p:extLst>
      <p:ext uri="{BB962C8B-B14F-4D97-AF65-F5344CB8AC3E}">
        <p14:creationId xmlns:p14="http://schemas.microsoft.com/office/powerpoint/2010/main" val="1416514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FOCUS clinics occur at two of the resident continuity clinics</a:t>
            </a:r>
          </a:p>
          <a:p>
            <a:pPr marL="171450" indent="-171450">
              <a:buFont typeface="Arial" charset="0"/>
              <a:buChar char="•"/>
            </a:pPr>
            <a:r>
              <a:rPr lang="en-US" dirty="0" smtClean="0"/>
              <a:t>Residents are scheduled into FOCUS clinic in place of their own continuity clinic</a:t>
            </a:r>
          </a:p>
          <a:p>
            <a:endParaRPr lang="en-US" dirty="0"/>
          </a:p>
        </p:txBody>
      </p:sp>
      <p:sp>
        <p:nvSpPr>
          <p:cNvPr id="4" name="Slide Number Placeholder 3"/>
          <p:cNvSpPr>
            <a:spLocks noGrp="1"/>
          </p:cNvSpPr>
          <p:nvPr>
            <p:ph type="sldNum" sz="quarter" idx="10"/>
          </p:nvPr>
        </p:nvSpPr>
        <p:spPr/>
        <p:txBody>
          <a:bodyPr/>
          <a:lstStyle/>
          <a:p>
            <a:fld id="{AF0F33AF-2F2A-AB44-BE76-7F373A13D05D}" type="slidenum">
              <a:rPr lang="en-US" smtClean="0"/>
              <a:t>9</a:t>
            </a:fld>
            <a:endParaRPr lang="en-US"/>
          </a:p>
        </p:txBody>
      </p:sp>
    </p:spTree>
    <p:extLst>
      <p:ext uri="{BB962C8B-B14F-4D97-AF65-F5344CB8AC3E}">
        <p14:creationId xmlns:p14="http://schemas.microsoft.com/office/powerpoint/2010/main" val="1679285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40857" y="1480616"/>
            <a:ext cx="6959286" cy="1470025"/>
          </a:xfrm>
        </p:spPr>
        <p:txBody>
          <a:bodyPr anchor="b" anchorCtr="0">
            <a:noAutofit/>
          </a:bodyPr>
          <a:lstStyle>
            <a:lvl1pPr algn="l">
              <a:defRPr sz="3600" b="1" i="0">
                <a:solidFill>
                  <a:schemeClr val="tx1"/>
                </a:solidFill>
                <a:latin typeface="Helvetica"/>
                <a:cs typeface="Helvetica"/>
              </a:defRPr>
            </a:lvl1pPr>
          </a:lstStyle>
          <a:p>
            <a:r>
              <a:rPr lang="en-US" dirty="0"/>
              <a:t>Click to edit Master title style</a:t>
            </a:r>
            <a:br>
              <a:rPr lang="en-US" dirty="0"/>
            </a:br>
            <a:r>
              <a:rPr lang="en-US" dirty="0"/>
              <a:t>Click to edit Master title style Click to edit Master title style</a:t>
            </a:r>
          </a:p>
        </p:txBody>
      </p:sp>
      <p:sp>
        <p:nvSpPr>
          <p:cNvPr id="3" name="Subtitle 2"/>
          <p:cNvSpPr>
            <a:spLocks noGrp="1"/>
          </p:cNvSpPr>
          <p:nvPr>
            <p:ph type="subTitle" idx="1" hasCustomPrompt="1"/>
          </p:nvPr>
        </p:nvSpPr>
        <p:spPr>
          <a:xfrm>
            <a:off x="1346732" y="3092116"/>
            <a:ext cx="6853411" cy="923330"/>
          </a:xfrm>
          <a:gradFill flip="none" rotWithShape="1">
            <a:gsLst>
              <a:gs pos="1000">
                <a:schemeClr val="accent6"/>
              </a:gs>
              <a:gs pos="1000">
                <a:schemeClr val="bg1"/>
              </a:gs>
            </a:gsLst>
            <a:lin ang="0" scaled="1"/>
            <a:tileRect/>
          </a:gradFill>
          <a:effectLst/>
        </p:spPr>
        <p:txBody>
          <a:bodyPr lIns="274320" tIns="0" bIns="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000" b="0" i="0">
                <a:solidFill>
                  <a:schemeClr val="tx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br>
              <a:rPr lang="en-US" dirty="0"/>
            </a:br>
            <a:r>
              <a:rPr lang="en-US" dirty="0"/>
              <a:t>Click to edit Master subtitle style</a:t>
            </a:r>
          </a:p>
        </p:txBody>
      </p:sp>
    </p:spTree>
    <p:extLst>
      <p:ext uri="{BB962C8B-B14F-4D97-AF65-F5344CB8AC3E}">
        <p14:creationId xmlns:p14="http://schemas.microsoft.com/office/powerpoint/2010/main" val="317455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1068404"/>
            <a:ext cx="8229600" cy="845388"/>
          </a:xfrm>
          <a:prstGeom prst="rect">
            <a:avLst/>
          </a:prstGeom>
        </p:spPr>
        <p:txBody>
          <a:bodyPr vert="horz" lIns="91440" tIns="45720" rIns="91440" bIns="45720" rtlCol="0" anchor="ctr">
            <a:normAutofit/>
          </a:bodyPr>
          <a:lstStyle/>
          <a:p>
            <a:r>
              <a:rPr lang="en-US" dirty="0"/>
              <a:t>Click to edit Master title style</a:t>
            </a:r>
            <a:br>
              <a:rPr lang="en-US" dirty="0"/>
            </a:br>
            <a:r>
              <a:rPr lang="en-US" dirty="0"/>
              <a:t>Click to edit Master title style</a:t>
            </a:r>
          </a:p>
        </p:txBody>
      </p:sp>
      <p:sp>
        <p:nvSpPr>
          <p:cNvPr id="4" name="Text Placeholder 2"/>
          <p:cNvSpPr>
            <a:spLocks noGrp="1"/>
          </p:cNvSpPr>
          <p:nvPr>
            <p:ph idx="1"/>
          </p:nvPr>
        </p:nvSpPr>
        <p:spPr>
          <a:xfrm>
            <a:off x="457200" y="2088683"/>
            <a:ext cx="8229600" cy="41278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79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Left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13CAF-5F83-774F-A930-5B042D24A7F8}"/>
              </a:ext>
            </a:extLst>
          </p:cNvPr>
          <p:cNvSpPr>
            <a:spLocks noGrp="1"/>
          </p:cNvSpPr>
          <p:nvPr>
            <p:ph type="title" hasCustomPrompt="1"/>
          </p:nvPr>
        </p:nvSpPr>
        <p:spPr>
          <a:xfrm>
            <a:off x="4572000" y="1078029"/>
            <a:ext cx="4114800" cy="1414914"/>
          </a:xfrm>
          <a:ln>
            <a:noFill/>
          </a:ln>
        </p:spPr>
        <p:txBody>
          <a:bodyPr anchor="b" anchorCtr="0"/>
          <a:lstStyle>
            <a:lvl1pPr algn="l">
              <a:defRPr/>
            </a:lvl1pPr>
          </a:lstStyle>
          <a:p>
            <a:r>
              <a:rPr lang="en-US" dirty="0"/>
              <a:t/>
            </a:r>
            <a:br>
              <a:rPr lang="en-US" dirty="0"/>
            </a:br>
            <a:r>
              <a:rPr lang="en-US" dirty="0"/>
              <a:t>Click here to edit Master title style</a:t>
            </a:r>
          </a:p>
        </p:txBody>
      </p:sp>
      <p:sp>
        <p:nvSpPr>
          <p:cNvPr id="4" name="Picture Placeholder 3">
            <a:extLst>
              <a:ext uri="{FF2B5EF4-FFF2-40B4-BE49-F238E27FC236}">
                <a16:creationId xmlns:a16="http://schemas.microsoft.com/office/drawing/2014/main" xmlns="" id="{07CFB4D8-0201-784A-BCD3-3F8B8F114CA6}"/>
              </a:ext>
            </a:extLst>
          </p:cNvPr>
          <p:cNvSpPr>
            <a:spLocks noGrp="1"/>
          </p:cNvSpPr>
          <p:nvPr>
            <p:ph type="pic" sz="quarter" idx="10" hasCustomPrompt="1"/>
          </p:nvPr>
        </p:nvSpPr>
        <p:spPr>
          <a:xfrm>
            <a:off x="457200" y="1078029"/>
            <a:ext cx="3913188" cy="5005271"/>
          </a:xfrm>
        </p:spPr>
        <p:txBody>
          <a:bodyPr/>
          <a:lstStyle/>
          <a:p>
            <a:r>
              <a:rPr lang="en-US" dirty="0"/>
              <a:t>Click icon to add photo</a:t>
            </a:r>
          </a:p>
        </p:txBody>
      </p:sp>
      <p:sp>
        <p:nvSpPr>
          <p:cNvPr id="6" name="Text Placeholder 5">
            <a:extLst>
              <a:ext uri="{FF2B5EF4-FFF2-40B4-BE49-F238E27FC236}">
                <a16:creationId xmlns:a16="http://schemas.microsoft.com/office/drawing/2014/main" xmlns="" id="{64D75E5E-3848-A541-AEEB-66EED540A7FF}"/>
              </a:ext>
            </a:extLst>
          </p:cNvPr>
          <p:cNvSpPr>
            <a:spLocks noGrp="1"/>
          </p:cNvSpPr>
          <p:nvPr>
            <p:ph type="body" sz="quarter" idx="11"/>
          </p:nvPr>
        </p:nvSpPr>
        <p:spPr>
          <a:xfrm>
            <a:off x="4572000" y="2685448"/>
            <a:ext cx="4114800" cy="3397851"/>
          </a:xfrm>
        </p:spPr>
        <p:txBody>
          <a:bodyPr>
            <a:normAutofit/>
          </a:bodyPr>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Tree>
    <p:extLst>
      <p:ext uri="{BB962C8B-B14F-4D97-AF65-F5344CB8AC3E}">
        <p14:creationId xmlns:p14="http://schemas.microsoft.com/office/powerpoint/2010/main" val="398967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Right 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xmlns="" id="{46444EF1-F302-D147-B06A-519B00527A2A}"/>
              </a:ext>
            </a:extLst>
          </p:cNvPr>
          <p:cNvSpPr>
            <a:spLocks noGrp="1"/>
          </p:cNvSpPr>
          <p:nvPr>
            <p:ph type="pic" sz="quarter" idx="10" hasCustomPrompt="1"/>
          </p:nvPr>
        </p:nvSpPr>
        <p:spPr>
          <a:xfrm>
            <a:off x="4773612" y="1078029"/>
            <a:ext cx="3913188" cy="5005271"/>
          </a:xfrm>
        </p:spPr>
        <p:txBody>
          <a:bodyPr/>
          <a:lstStyle/>
          <a:p>
            <a:r>
              <a:rPr lang="en-US" dirty="0"/>
              <a:t>Click icon to add photo</a:t>
            </a:r>
          </a:p>
        </p:txBody>
      </p:sp>
      <p:sp>
        <p:nvSpPr>
          <p:cNvPr id="9" name="Text Placeholder 5">
            <a:extLst>
              <a:ext uri="{FF2B5EF4-FFF2-40B4-BE49-F238E27FC236}">
                <a16:creationId xmlns:a16="http://schemas.microsoft.com/office/drawing/2014/main" xmlns="" id="{08603B33-C2A0-794C-9A54-72D5E506D80B}"/>
              </a:ext>
            </a:extLst>
          </p:cNvPr>
          <p:cNvSpPr>
            <a:spLocks noGrp="1"/>
          </p:cNvSpPr>
          <p:nvPr>
            <p:ph type="body" sz="quarter" idx="12"/>
          </p:nvPr>
        </p:nvSpPr>
        <p:spPr>
          <a:xfrm>
            <a:off x="457200" y="2685448"/>
            <a:ext cx="4114800" cy="3397851"/>
          </a:xfrm>
        </p:spPr>
        <p:txBody>
          <a:bodyPr>
            <a:normAutofit/>
          </a:bodyPr>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Title 1">
            <a:extLst>
              <a:ext uri="{FF2B5EF4-FFF2-40B4-BE49-F238E27FC236}">
                <a16:creationId xmlns:a16="http://schemas.microsoft.com/office/drawing/2014/main" xmlns="" id="{07BF78AD-A83B-F943-9798-1A8055EEB913}"/>
              </a:ext>
            </a:extLst>
          </p:cNvPr>
          <p:cNvSpPr>
            <a:spLocks noGrp="1"/>
          </p:cNvSpPr>
          <p:nvPr>
            <p:ph type="title" hasCustomPrompt="1"/>
          </p:nvPr>
        </p:nvSpPr>
        <p:spPr>
          <a:xfrm>
            <a:off x="457200" y="1078029"/>
            <a:ext cx="4114800" cy="1414914"/>
          </a:xfrm>
          <a:ln>
            <a:noFill/>
          </a:ln>
        </p:spPr>
        <p:txBody>
          <a:bodyPr anchor="b" anchorCtr="0"/>
          <a:lstStyle>
            <a:lvl1pPr algn="l">
              <a:defRPr/>
            </a:lvl1pPr>
          </a:lstStyle>
          <a:p>
            <a:r>
              <a:rPr lang="en-US" dirty="0"/>
              <a:t/>
            </a:r>
            <a:br>
              <a:rPr lang="en-US" dirty="0"/>
            </a:br>
            <a:r>
              <a:rPr lang="en-US" dirty="0"/>
              <a:t>Click here to edit Master title style</a:t>
            </a:r>
          </a:p>
        </p:txBody>
      </p:sp>
    </p:spTree>
    <p:extLst>
      <p:ext uri="{BB962C8B-B14F-4D97-AF65-F5344CB8AC3E}">
        <p14:creationId xmlns:p14="http://schemas.microsoft.com/office/powerpoint/2010/main" val="37338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9120F-C578-2C4A-B9F7-1DED2AE5DC85}"/>
              </a:ext>
            </a:extLst>
          </p:cNvPr>
          <p:cNvSpPr>
            <a:spLocks noGrp="1"/>
          </p:cNvSpPr>
          <p:nvPr>
            <p:ph type="title"/>
          </p:nvPr>
        </p:nvSpPr>
        <p:spPr/>
        <p:txBody>
          <a:bodyPr/>
          <a:lstStyle/>
          <a:p>
            <a:r>
              <a:rPr lang="en-US" dirty="0"/>
              <a:t>Click to edit Master title style</a:t>
            </a:r>
          </a:p>
        </p:txBody>
      </p:sp>
      <p:sp>
        <p:nvSpPr>
          <p:cNvPr id="4" name="Picture Placeholder 3">
            <a:extLst>
              <a:ext uri="{FF2B5EF4-FFF2-40B4-BE49-F238E27FC236}">
                <a16:creationId xmlns:a16="http://schemas.microsoft.com/office/drawing/2014/main" xmlns="" id="{5C2C1448-C593-CF4B-8DBA-BA9F8135E2FC}"/>
              </a:ext>
            </a:extLst>
          </p:cNvPr>
          <p:cNvSpPr>
            <a:spLocks noGrp="1"/>
          </p:cNvSpPr>
          <p:nvPr>
            <p:ph type="pic" sz="quarter" idx="10"/>
          </p:nvPr>
        </p:nvSpPr>
        <p:spPr>
          <a:xfrm>
            <a:off x="457199" y="2300537"/>
            <a:ext cx="4008923" cy="3821129"/>
          </a:xfrm>
        </p:spPr>
        <p:txBody>
          <a:bodyPr/>
          <a:lstStyle/>
          <a:p>
            <a:endParaRPr lang="en-US"/>
          </a:p>
        </p:txBody>
      </p:sp>
      <p:sp>
        <p:nvSpPr>
          <p:cNvPr id="5" name="Picture Placeholder 3">
            <a:extLst>
              <a:ext uri="{FF2B5EF4-FFF2-40B4-BE49-F238E27FC236}">
                <a16:creationId xmlns:a16="http://schemas.microsoft.com/office/drawing/2014/main" xmlns="" id="{98A6E4B8-8718-CD49-B746-84311C80F4B1}"/>
              </a:ext>
            </a:extLst>
          </p:cNvPr>
          <p:cNvSpPr>
            <a:spLocks noGrp="1"/>
          </p:cNvSpPr>
          <p:nvPr>
            <p:ph type="pic" sz="quarter" idx="11"/>
          </p:nvPr>
        </p:nvSpPr>
        <p:spPr>
          <a:xfrm>
            <a:off x="4677877" y="2300537"/>
            <a:ext cx="4008923" cy="3821129"/>
          </a:xfrm>
        </p:spPr>
        <p:txBody>
          <a:bodyPr/>
          <a:lstStyle/>
          <a:p>
            <a:endParaRPr lang="en-US"/>
          </a:p>
        </p:txBody>
      </p:sp>
    </p:spTree>
    <p:extLst>
      <p:ext uri="{BB962C8B-B14F-4D97-AF65-F5344CB8AC3E}">
        <p14:creationId xmlns:p14="http://schemas.microsoft.com/office/powerpoint/2010/main" val="395520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350"/>
            </a:lvl2pPr>
            <a:lvl3pPr lvl="2" indent="0">
              <a:spcBef>
                <a:spcPts val="0"/>
              </a:spcBef>
              <a:spcAft>
                <a:spcPts val="0"/>
              </a:spcAft>
              <a:buSzPts val="1400"/>
              <a:buNone/>
              <a:defRPr sz="1350"/>
            </a:lvl3pPr>
            <a:lvl4pPr lvl="3" indent="0">
              <a:spcBef>
                <a:spcPts val="0"/>
              </a:spcBef>
              <a:spcAft>
                <a:spcPts val="0"/>
              </a:spcAft>
              <a:buSzPts val="1400"/>
              <a:buNone/>
              <a:defRPr sz="1350"/>
            </a:lvl4pPr>
            <a:lvl5pPr lvl="4" indent="0">
              <a:spcBef>
                <a:spcPts val="0"/>
              </a:spcBef>
              <a:spcAft>
                <a:spcPts val="0"/>
              </a:spcAft>
              <a:buSzPts val="1400"/>
              <a:buNone/>
              <a:defRPr sz="1350"/>
            </a:lvl5pPr>
            <a:lvl6pPr lvl="5" indent="0">
              <a:spcBef>
                <a:spcPts val="0"/>
              </a:spcBef>
              <a:spcAft>
                <a:spcPts val="0"/>
              </a:spcAft>
              <a:buSzPts val="1400"/>
              <a:buNone/>
              <a:defRPr sz="1350"/>
            </a:lvl6pPr>
            <a:lvl7pPr lvl="6" indent="0">
              <a:spcBef>
                <a:spcPts val="0"/>
              </a:spcBef>
              <a:spcAft>
                <a:spcPts val="0"/>
              </a:spcAft>
              <a:buSzPts val="1400"/>
              <a:buNone/>
              <a:defRPr sz="1350"/>
            </a:lvl7pPr>
            <a:lvl8pPr lvl="7" indent="0">
              <a:spcBef>
                <a:spcPts val="0"/>
              </a:spcBef>
              <a:spcAft>
                <a:spcPts val="0"/>
              </a:spcAft>
              <a:buSzPts val="1400"/>
              <a:buNone/>
              <a:defRPr sz="1350"/>
            </a:lvl8pPr>
            <a:lvl9pPr lvl="8" indent="0">
              <a:spcBef>
                <a:spcPts val="0"/>
              </a:spcBef>
              <a:spcAft>
                <a:spcPts val="0"/>
              </a:spcAft>
              <a:buSzPts val="1400"/>
              <a:buNone/>
              <a:defRPr sz="1350"/>
            </a:lvl9pPr>
          </a:lstStyle>
          <a:p>
            <a:endParaRPr/>
          </a:p>
        </p:txBody>
      </p:sp>
      <p:sp>
        <p:nvSpPr>
          <p:cNvPr id="19" name="Shape 19"/>
          <p:cNvSpPr txBox="1">
            <a:spLocks noGrp="1"/>
          </p:cNvSpPr>
          <p:nvPr>
            <p:ph type="body" idx="1"/>
          </p:nvPr>
        </p:nvSpPr>
        <p:spPr>
          <a:xfrm>
            <a:off x="628650" y="1825625"/>
            <a:ext cx="7886700" cy="4351338"/>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fld id="{00000000-1234-1234-1234-123412341234}" type="slidenum">
              <a:rPr lang="uk-UA" smtClean="0"/>
              <a:pPr/>
              <a:t>‹#›</a:t>
            </a:fld>
            <a:endParaRPr lang="uk-UA"/>
          </a:p>
        </p:txBody>
      </p:sp>
    </p:spTree>
    <p:extLst>
      <p:ext uri="{BB962C8B-B14F-4D97-AF65-F5344CB8AC3E}">
        <p14:creationId xmlns:p14="http://schemas.microsoft.com/office/powerpoint/2010/main" val="357740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40601"/>
            <a:ext cx="8229600" cy="1187865"/>
          </a:xfrm>
          <a:prstGeom prst="rect">
            <a:avLst/>
          </a:prstGeom>
        </p:spPr>
        <p:txBody>
          <a:bodyPr vert="horz" lIns="91440" tIns="45720" rIns="91440" bIns="45720" rtlCol="0" anchor="ctr">
            <a:noAutofit/>
          </a:bodyPr>
          <a:lstStyle/>
          <a:p>
            <a:r>
              <a:rPr lang="en-US" dirty="0"/>
              <a:t>Click to edit Master title style</a:t>
            </a:r>
            <a:br>
              <a:rPr lang="en-US" dirty="0"/>
            </a:br>
            <a:r>
              <a:rPr lang="en-US" dirty="0"/>
              <a:t>Click to edit Master title style</a:t>
            </a:r>
          </a:p>
        </p:txBody>
      </p:sp>
      <p:sp>
        <p:nvSpPr>
          <p:cNvPr id="3" name="Text Placeholder 2"/>
          <p:cNvSpPr>
            <a:spLocks noGrp="1"/>
          </p:cNvSpPr>
          <p:nvPr>
            <p:ph type="body" idx="1"/>
          </p:nvPr>
        </p:nvSpPr>
        <p:spPr>
          <a:xfrm>
            <a:off x="457200" y="2266165"/>
            <a:ext cx="8229600" cy="39562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xmlns="" id="{293D9BAC-59E9-684D-A5B8-CF2D4F14D04D}"/>
              </a:ext>
            </a:extLst>
          </p:cNvPr>
          <p:cNvSpPr txBox="1"/>
          <p:nvPr userDrawn="1"/>
        </p:nvSpPr>
        <p:spPr>
          <a:xfrm>
            <a:off x="-59635" y="6410739"/>
            <a:ext cx="3568149" cy="276999"/>
          </a:xfrm>
          <a:prstGeom prst="rect">
            <a:avLst/>
          </a:prstGeom>
          <a:solidFill>
            <a:schemeClr val="accent6"/>
          </a:solidFill>
        </p:spPr>
        <p:txBody>
          <a:bodyPr wrap="square" lIns="365760" rtlCol="0">
            <a:spAutoFit/>
          </a:bodyPr>
          <a:lstStyle/>
          <a:p>
            <a:r>
              <a:rPr lang="en-US" sz="1200" b="1" dirty="0">
                <a:solidFill>
                  <a:schemeClr val="bg1"/>
                </a:solidFill>
                <a:latin typeface="Helvetica" pitchFamily="2" charset="0"/>
              </a:rPr>
              <a:t>Join the conversation on Twitter: #STFM19</a:t>
            </a:r>
          </a:p>
        </p:txBody>
      </p:sp>
      <p:sp>
        <p:nvSpPr>
          <p:cNvPr id="7" name="TextBox 6">
            <a:extLst>
              <a:ext uri="{FF2B5EF4-FFF2-40B4-BE49-F238E27FC236}">
                <a16:creationId xmlns:a16="http://schemas.microsoft.com/office/drawing/2014/main" xmlns="" id="{CA537069-74CB-414B-A376-180A604F2714}"/>
              </a:ext>
            </a:extLst>
          </p:cNvPr>
          <p:cNvSpPr txBox="1"/>
          <p:nvPr userDrawn="1"/>
        </p:nvSpPr>
        <p:spPr>
          <a:xfrm>
            <a:off x="8441355" y="6410739"/>
            <a:ext cx="762281" cy="276999"/>
          </a:xfrm>
          <a:prstGeom prst="rect">
            <a:avLst/>
          </a:prstGeom>
          <a:solidFill>
            <a:schemeClr val="accent6"/>
          </a:solidFill>
        </p:spPr>
        <p:txBody>
          <a:bodyPr wrap="square" lIns="91440" rIns="365760" rtlCol="0">
            <a:spAutoFit/>
          </a:bodyPr>
          <a:lstStyle/>
          <a:p>
            <a:pPr algn="l"/>
            <a:fld id="{4FEC295B-1AF7-4C4C-BF81-648092A4489C}" type="slidenum">
              <a:rPr lang="en-US" sz="1200" b="1" smtClean="0">
                <a:solidFill>
                  <a:schemeClr val="bg1"/>
                </a:solidFill>
                <a:latin typeface="Helvetica" pitchFamily="2" charset="0"/>
              </a:rPr>
              <a:pPr algn="l"/>
              <a:t>‹#›</a:t>
            </a:fld>
            <a:endParaRPr lang="en-US" sz="1200" b="1" dirty="0">
              <a:solidFill>
                <a:schemeClr val="bg1"/>
              </a:solidFill>
              <a:latin typeface="Helvetica" pitchFamily="2" charset="0"/>
            </a:endParaRPr>
          </a:p>
        </p:txBody>
      </p:sp>
      <p:pic>
        <p:nvPicPr>
          <p:cNvPr id="9" name="Picture 8">
            <a:extLst>
              <a:ext uri="{FF2B5EF4-FFF2-40B4-BE49-F238E27FC236}">
                <a16:creationId xmlns:a16="http://schemas.microsoft.com/office/drawing/2014/main" xmlns="" id="{CB6F679A-DEA0-9A4D-8836-E8BAC9E8139B}"/>
              </a:ext>
            </a:extLst>
          </p:cNvPr>
          <p:cNvPicPr>
            <a:picLocks noChangeAspect="1"/>
          </p:cNvPicPr>
          <p:nvPr userDrawn="1"/>
        </p:nvPicPr>
        <p:blipFill>
          <a:blip r:embed="rId9"/>
          <a:stretch>
            <a:fillRect/>
          </a:stretch>
        </p:blipFill>
        <p:spPr>
          <a:xfrm>
            <a:off x="7255258" y="79142"/>
            <a:ext cx="1496292" cy="653659"/>
          </a:xfrm>
          <a:prstGeom prst="rect">
            <a:avLst/>
          </a:prstGeom>
        </p:spPr>
      </p:pic>
      <p:sp>
        <p:nvSpPr>
          <p:cNvPr id="10" name="TextBox 9">
            <a:extLst>
              <a:ext uri="{FF2B5EF4-FFF2-40B4-BE49-F238E27FC236}">
                <a16:creationId xmlns:a16="http://schemas.microsoft.com/office/drawing/2014/main" xmlns="" id="{48074C25-55F0-014B-9234-93FA875A15D8}"/>
              </a:ext>
            </a:extLst>
          </p:cNvPr>
          <p:cNvSpPr txBox="1"/>
          <p:nvPr userDrawn="1"/>
        </p:nvSpPr>
        <p:spPr>
          <a:xfrm>
            <a:off x="363572" y="182805"/>
            <a:ext cx="5247955" cy="461665"/>
          </a:xfrm>
          <a:prstGeom prst="rect">
            <a:avLst/>
          </a:prstGeom>
          <a:noFill/>
        </p:spPr>
        <p:txBody>
          <a:bodyPr wrap="square" rtlCol="0">
            <a:spAutoFit/>
          </a:bodyPr>
          <a:lstStyle/>
          <a:p>
            <a:r>
              <a:rPr lang="en-US" sz="2400" b="1" i="0" dirty="0">
                <a:solidFill>
                  <a:schemeClr val="bg1"/>
                </a:solidFill>
                <a:latin typeface="Helvetica" pitchFamily="2" charset="0"/>
              </a:rPr>
              <a:t>2019 Annual Spring Conference</a:t>
            </a:r>
          </a:p>
        </p:txBody>
      </p:sp>
    </p:spTree>
    <p:extLst>
      <p:ext uri="{BB962C8B-B14F-4D97-AF65-F5344CB8AC3E}">
        <p14:creationId xmlns:p14="http://schemas.microsoft.com/office/powerpoint/2010/main" val="1358395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457200" rtl="0" eaLnBrk="1" latinLnBrk="0" hangingPunct="1">
        <a:spcBef>
          <a:spcPct val="0"/>
        </a:spcBef>
        <a:buNone/>
        <a:defRPr sz="32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400" b="0" i="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1800" b="0" i="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1600" b="0" i="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omments" Target="../comments/commen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mailto:hannahw@srhealth.org" TargetMode="External"/><Relationship Id="rId4" Type="http://schemas.openxmlformats.org/officeDocument/2006/relationships/hyperlink" Target="mailto:erinl@srhealth.org" TargetMode="External"/><Relationship Id="rId5" Type="http://schemas.openxmlformats.org/officeDocument/2006/relationships/hyperlink" Target="mailto:nyonke@salud.unm.edu" TargetMode="External"/><Relationship Id="rId6" Type="http://schemas.openxmlformats.org/officeDocument/2006/relationships/hyperlink" Target="mailto:kmccalmont@salud.unm.edu"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7E89DF-0EF5-434D-B72D-B4ED6A1F2161}"/>
              </a:ext>
            </a:extLst>
          </p:cNvPr>
          <p:cNvSpPr>
            <a:spLocks noGrp="1"/>
          </p:cNvSpPr>
          <p:nvPr>
            <p:ph type="ctrTitle"/>
          </p:nvPr>
        </p:nvSpPr>
        <p:spPr/>
        <p:txBody>
          <a:bodyPr/>
          <a:lstStyle/>
          <a:p>
            <a:pPr algn="ctr"/>
            <a:r>
              <a:rPr lang="en-US" dirty="0"/>
              <a:t>Perinatal Substance Abuse: </a:t>
            </a:r>
            <a:r>
              <a:rPr lang="en-US" sz="2800" dirty="0"/>
              <a:t>Educating the Next Generation of Physicians in the Midst of an Epidemic</a:t>
            </a:r>
          </a:p>
        </p:txBody>
      </p:sp>
      <p:sp>
        <p:nvSpPr>
          <p:cNvPr id="3" name="Subtitle 2">
            <a:extLst>
              <a:ext uri="{FF2B5EF4-FFF2-40B4-BE49-F238E27FC236}">
                <a16:creationId xmlns:a16="http://schemas.microsoft.com/office/drawing/2014/main" xmlns="" id="{4F7F3CA3-99B1-284E-B0D8-D27D038AAF16}"/>
              </a:ext>
            </a:extLst>
          </p:cNvPr>
          <p:cNvSpPr>
            <a:spLocks noGrp="1"/>
          </p:cNvSpPr>
          <p:nvPr>
            <p:ph type="subTitle" idx="1"/>
          </p:nvPr>
        </p:nvSpPr>
        <p:spPr>
          <a:xfrm>
            <a:off x="0" y="3139430"/>
            <a:ext cx="9144000" cy="2052870"/>
          </a:xfrm>
        </p:spPr>
        <p:txBody>
          <a:bodyPr/>
          <a:lstStyle/>
          <a:p>
            <a:pPr algn="ctr"/>
            <a:r>
              <a:rPr lang="en-US" sz="2300" dirty="0"/>
              <a:t>Hannah Watson, MD, </a:t>
            </a:r>
          </a:p>
          <a:p>
            <a:pPr algn="ctr"/>
            <a:r>
              <a:rPr lang="en-US" sz="2300" dirty="0"/>
              <a:t>Erin Lund, MD, MPH, Joe </a:t>
            </a:r>
            <a:r>
              <a:rPr lang="en-US" sz="2300" dirty="0" err="1"/>
              <a:t>Matel</a:t>
            </a:r>
            <a:r>
              <a:rPr lang="en-US" sz="2300" dirty="0"/>
              <a:t>, MD</a:t>
            </a:r>
          </a:p>
          <a:p>
            <a:pPr algn="ctr"/>
            <a:r>
              <a:rPr lang="en-US" sz="2300" dirty="0"/>
              <a:t> Kate </a:t>
            </a:r>
            <a:r>
              <a:rPr lang="en-US" sz="2300" dirty="0" err="1"/>
              <a:t>McCalmont</a:t>
            </a:r>
            <a:r>
              <a:rPr lang="en-US" sz="2300" dirty="0"/>
              <a:t>, MD</a:t>
            </a:r>
          </a:p>
          <a:p>
            <a:pPr algn="ctr"/>
            <a:r>
              <a:rPr lang="en-US" sz="2300" dirty="0"/>
              <a:t>Lara Crystal-Ornelas, MD, </a:t>
            </a:r>
            <a:r>
              <a:rPr lang="en-US" sz="2300" dirty="0" smtClean="0"/>
              <a:t>Martín </a:t>
            </a:r>
            <a:r>
              <a:rPr lang="en-US" sz="2300" dirty="0" err="1" smtClean="0"/>
              <a:t>Escandón</a:t>
            </a:r>
            <a:r>
              <a:rPr lang="en-US" sz="2300" dirty="0"/>
              <a:t>, MD</a:t>
            </a:r>
            <a:r>
              <a:rPr lang="en-US" sz="2300" dirty="0" smtClean="0"/>
              <a:t>, Eric Wilson, MD </a:t>
            </a:r>
            <a:endParaRPr lang="en-US" sz="2300" dirty="0"/>
          </a:p>
          <a:p>
            <a:pPr algn="ctr"/>
            <a:r>
              <a:rPr lang="en-US" sz="2300" dirty="0"/>
              <a:t>Nicole </a:t>
            </a:r>
            <a:r>
              <a:rPr lang="en-US" sz="2300" dirty="0" err="1"/>
              <a:t>Yonke</a:t>
            </a:r>
            <a:r>
              <a:rPr lang="en-US" sz="2300" dirty="0"/>
              <a:t>, MD, MPH </a:t>
            </a:r>
          </a:p>
        </p:txBody>
      </p:sp>
    </p:spTree>
    <p:extLst>
      <p:ext uri="{BB962C8B-B14F-4D97-AF65-F5344CB8AC3E}">
        <p14:creationId xmlns:p14="http://schemas.microsoft.com/office/powerpoint/2010/main" val="339583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New Beginnings Clinic provides prenatal care and dyad care through age 1 for high risk families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0927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Co-following high risk patients with a multidisciplinary team improves continuity and ensures high quality care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1866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your </a:t>
            </a:r>
            <a:r>
              <a:rPr lang="en-US" dirty="0" smtClean="0"/>
              <a:t>community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3348098"/>
              </p:ext>
            </p:extLst>
          </p:nvPr>
        </p:nvGraphicFramePr>
        <p:xfrm>
          <a:off x="457198" y="2089150"/>
          <a:ext cx="8364072" cy="3870960"/>
        </p:xfrm>
        <a:graphic>
          <a:graphicData uri="http://schemas.openxmlformats.org/drawingml/2006/table">
            <a:tbl>
              <a:tblPr firstRow="1" bandRow="1">
                <a:tableStyleId>{5C22544A-7EE6-4342-B048-85BDC9FD1C3A}</a:tableStyleId>
              </a:tblPr>
              <a:tblGrid>
                <a:gridCol w="4182036">
                  <a:extLst>
                    <a:ext uri="{9D8B030D-6E8A-4147-A177-3AD203B41FA5}">
                      <a16:colId xmlns:a16="http://schemas.microsoft.com/office/drawing/2014/main" xmlns="" val="20000"/>
                    </a:ext>
                  </a:extLst>
                </a:gridCol>
                <a:gridCol w="4182036">
                  <a:extLst>
                    <a:ext uri="{9D8B030D-6E8A-4147-A177-3AD203B41FA5}">
                      <a16:colId xmlns:a16="http://schemas.microsoft.com/office/drawing/2014/main" xmlns="" val="20001"/>
                    </a:ext>
                  </a:extLst>
                </a:gridCol>
              </a:tblGrid>
              <a:tr h="1772584">
                <a:tc>
                  <a:txBody>
                    <a:bodyPr/>
                    <a:lstStyle/>
                    <a:p>
                      <a:r>
                        <a:rPr lang="en-US" sz="3200" dirty="0"/>
                        <a:t>PROBLEM</a:t>
                      </a:r>
                      <a:r>
                        <a:rPr lang="en-US" sz="3200" baseline="0" dirty="0"/>
                        <a:t> </a:t>
                      </a:r>
                      <a:r>
                        <a:rPr lang="en-US" dirty="0"/>
                        <a:t> </a:t>
                      </a:r>
                      <a:endParaRPr lang="en-US" dirty="0" smtClean="0"/>
                    </a:p>
                    <a:p>
                      <a:pPr marL="285750" marR="0" indent="-285750" algn="l" defTabSz="457200" rtl="0" eaLnBrk="1" fontAlgn="auto" latinLnBrk="0" hangingPunct="1">
                        <a:lnSpc>
                          <a:spcPct val="100000"/>
                        </a:lnSpc>
                        <a:spcBef>
                          <a:spcPts val="0"/>
                        </a:spcBef>
                        <a:spcAft>
                          <a:spcPts val="0"/>
                        </a:spcAft>
                        <a:buClrTx/>
                        <a:buSzTx/>
                        <a:buFont typeface="Arial" charset="0"/>
                        <a:buChar char="•"/>
                        <a:tabLst/>
                        <a:defRPr/>
                      </a:pPr>
                      <a:r>
                        <a:rPr lang="en-US" baseline="0" dirty="0" smtClean="0"/>
                        <a:t>How are pregnant patients with SUD managed in your community </a:t>
                      </a:r>
                      <a:endParaRPr lang="en-US" dirty="0" smtClean="0"/>
                    </a:p>
                    <a:p>
                      <a:pPr marL="285750" indent="-285750">
                        <a:buFont typeface="Arial" charset="0"/>
                        <a:buChar char="•"/>
                      </a:pPr>
                      <a:r>
                        <a:rPr lang="en-US" dirty="0" smtClean="0"/>
                        <a:t>What</a:t>
                      </a:r>
                      <a:r>
                        <a:rPr lang="en-US" baseline="0" dirty="0" smtClean="0"/>
                        <a:t> is the current state of perinatal SUD training for students/residents? </a:t>
                      </a:r>
                    </a:p>
                  </a:txBody>
                  <a:tcPr/>
                </a:tc>
                <a:tc>
                  <a:txBody>
                    <a:bodyPr/>
                    <a:lstStyle/>
                    <a:p>
                      <a:r>
                        <a:rPr lang="en-US" sz="3200" dirty="0"/>
                        <a:t>STAKEHOLDERS</a:t>
                      </a:r>
                      <a:r>
                        <a:rPr lang="en-US" sz="3200" baseline="0" dirty="0"/>
                        <a:t> </a:t>
                      </a:r>
                      <a:endParaRPr lang="en-US" sz="3200" baseline="0" dirty="0" smtClean="0"/>
                    </a:p>
                    <a:p>
                      <a:pPr marL="285750" indent="-285750">
                        <a:buFont typeface="Arial" charset="0"/>
                        <a:buChar char="•"/>
                      </a:pPr>
                      <a:r>
                        <a:rPr lang="en-US" dirty="0" smtClean="0"/>
                        <a:t>Who cares</a:t>
                      </a:r>
                      <a:r>
                        <a:rPr lang="en-US" baseline="0" dirty="0" smtClean="0"/>
                        <a:t> for these patients currently? </a:t>
                      </a:r>
                    </a:p>
                    <a:p>
                      <a:pPr marL="285750" indent="-285750">
                        <a:buFont typeface="Arial" charset="0"/>
                        <a:buChar char="•"/>
                      </a:pPr>
                      <a:r>
                        <a:rPr lang="en-US" baseline="0" dirty="0" smtClean="0"/>
                        <a:t>What community resources are available? </a:t>
                      </a:r>
                    </a:p>
                    <a:p>
                      <a:pPr marL="285750" indent="-285750">
                        <a:buFont typeface="Arial" charset="0"/>
                        <a:buChar char="•"/>
                      </a:pPr>
                      <a:r>
                        <a:rPr lang="en-US" baseline="0" dirty="0" smtClean="0"/>
                        <a:t>Who could be a champion? </a:t>
                      </a:r>
                      <a:endParaRPr lang="en-US" dirty="0"/>
                    </a:p>
                  </a:txBody>
                  <a:tcPr/>
                </a:tc>
                <a:extLst>
                  <a:ext uri="{0D108BD9-81ED-4DB2-BD59-A6C34878D82A}">
                    <a16:rowId xmlns:a16="http://schemas.microsoft.com/office/drawing/2014/main" xmlns="" val="10000"/>
                  </a:ext>
                </a:extLst>
              </a:tr>
              <a:tr h="1772584">
                <a:tc>
                  <a:txBody>
                    <a:bodyPr/>
                    <a:lstStyle/>
                    <a:p>
                      <a:r>
                        <a:rPr lang="en-US" sz="3000" dirty="0"/>
                        <a:t>BARRIERS</a:t>
                      </a:r>
                      <a:r>
                        <a:rPr lang="en-US" sz="3000" baseline="0" dirty="0"/>
                        <a:t> </a:t>
                      </a:r>
                      <a:endParaRPr lang="en-US" sz="3000" baseline="0" dirty="0" smtClean="0"/>
                    </a:p>
                    <a:p>
                      <a:pPr marL="285750" indent="-285750">
                        <a:buFont typeface="Arial" charset="0"/>
                        <a:buChar char="•"/>
                      </a:pPr>
                      <a:r>
                        <a:rPr lang="en-US" baseline="0" dirty="0" smtClean="0"/>
                        <a:t>What is access to case management services? </a:t>
                      </a:r>
                    </a:p>
                    <a:p>
                      <a:pPr marL="285750" indent="-285750">
                        <a:buFont typeface="Arial" charset="0"/>
                        <a:buChar char="•"/>
                      </a:pPr>
                      <a:r>
                        <a:rPr lang="en-US" baseline="0" dirty="0" smtClean="0"/>
                        <a:t>What funding pools exist to support collaboration? </a:t>
                      </a:r>
                    </a:p>
                    <a:p>
                      <a:pPr marL="285750" indent="-285750">
                        <a:buFont typeface="Arial" charset="0"/>
                        <a:buChar char="•"/>
                      </a:pPr>
                      <a:endParaRPr lang="en-US" dirty="0"/>
                    </a:p>
                  </a:txBody>
                  <a:tcPr/>
                </a:tc>
                <a:tc>
                  <a:txBody>
                    <a:bodyPr/>
                    <a:lstStyle/>
                    <a:p>
                      <a:r>
                        <a:rPr lang="en-US" sz="3200" dirty="0"/>
                        <a:t>SUCCESS</a:t>
                      </a:r>
                      <a:r>
                        <a:rPr lang="en-US" dirty="0"/>
                        <a:t> </a:t>
                      </a:r>
                      <a:endParaRPr lang="en-US" dirty="0" smtClean="0"/>
                    </a:p>
                    <a:p>
                      <a:pPr marL="285750" indent="-285750">
                        <a:buFont typeface="Arial" charset="0"/>
                        <a:buChar char="•"/>
                      </a:pPr>
                      <a:r>
                        <a:rPr lang="en-US" dirty="0" smtClean="0"/>
                        <a:t>How</a:t>
                      </a:r>
                      <a:r>
                        <a:rPr lang="en-US" baseline="0" dirty="0" smtClean="0"/>
                        <a:t> would you measure improvement in resident education and patient access/outcomes? </a:t>
                      </a:r>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433630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4355E20F-6568-154D-B4C7-A327DCB8233E}"/>
              </a:ext>
            </a:extLst>
          </p:cNvPr>
          <p:cNvSpPr>
            <a:spLocks noGrp="1"/>
          </p:cNvSpPr>
          <p:nvPr>
            <p:ph type="title"/>
          </p:nvPr>
        </p:nvSpPr>
        <p:spPr/>
        <p:txBody>
          <a:bodyPr/>
          <a:lstStyle/>
          <a:p>
            <a:r>
              <a:rPr lang="en-US" dirty="0"/>
              <a:t>Pearls and Pitfalls</a:t>
            </a:r>
          </a:p>
        </p:txBody>
      </p:sp>
    </p:spTree>
    <p:extLst>
      <p:ext uri="{BB962C8B-B14F-4D97-AF65-F5344CB8AC3E}">
        <p14:creationId xmlns:p14="http://schemas.microsoft.com/office/powerpoint/2010/main" val="819900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TextBox 2"/>
          <p:cNvSpPr txBox="1"/>
          <p:nvPr/>
        </p:nvSpPr>
        <p:spPr>
          <a:xfrm>
            <a:off x="635000" y="1913792"/>
            <a:ext cx="8280400" cy="4524315"/>
          </a:xfrm>
          <a:prstGeom prst="rect">
            <a:avLst/>
          </a:prstGeom>
          <a:noFill/>
        </p:spPr>
        <p:txBody>
          <a:bodyPr wrap="square" rtlCol="0">
            <a:spAutoFit/>
          </a:bodyPr>
          <a:lstStyle/>
          <a:p>
            <a:pPr algn="ctr"/>
            <a:r>
              <a:rPr lang="en-US" sz="3000" dirty="0"/>
              <a:t>Hannah Watson </a:t>
            </a:r>
            <a:endParaRPr lang="en-US" sz="3000" dirty="0" smtClean="0">
              <a:hlinkClick r:id="rId3"/>
            </a:endParaRPr>
          </a:p>
          <a:p>
            <a:pPr algn="ctr"/>
            <a:r>
              <a:rPr lang="en-US" sz="3000" dirty="0" smtClean="0">
                <a:hlinkClick r:id="rId3"/>
              </a:rPr>
              <a:t>hannahw@srhealth.org</a:t>
            </a:r>
            <a:endParaRPr lang="en-US" sz="3000" dirty="0"/>
          </a:p>
          <a:p>
            <a:pPr algn="ctr"/>
            <a:r>
              <a:rPr lang="en-US" sz="3000" dirty="0" smtClean="0"/>
              <a:t>Erin Lund</a:t>
            </a:r>
          </a:p>
          <a:p>
            <a:pPr algn="ctr"/>
            <a:r>
              <a:rPr lang="en-US" sz="3000" dirty="0" smtClean="0">
                <a:hlinkClick r:id="rId4"/>
              </a:rPr>
              <a:t>erinl@srhealth.org</a:t>
            </a:r>
            <a:endParaRPr lang="en-US" sz="3000" dirty="0"/>
          </a:p>
          <a:p>
            <a:pPr algn="ctr"/>
            <a:r>
              <a:rPr lang="en-US" sz="3000" dirty="0" smtClean="0"/>
              <a:t>Nicole </a:t>
            </a:r>
            <a:r>
              <a:rPr lang="en-US" sz="3000" dirty="0" err="1" smtClean="0"/>
              <a:t>Yonke</a:t>
            </a:r>
            <a:endParaRPr lang="en-US" sz="3000" dirty="0" smtClean="0"/>
          </a:p>
          <a:p>
            <a:pPr algn="ctr"/>
            <a:r>
              <a:rPr lang="en-US" sz="3000" dirty="0" smtClean="0">
                <a:hlinkClick r:id="rId5"/>
              </a:rPr>
              <a:t>nyonke@salud.unm.edu</a:t>
            </a:r>
            <a:endParaRPr lang="en-US" sz="3000" dirty="0"/>
          </a:p>
          <a:p>
            <a:pPr algn="ctr"/>
            <a:r>
              <a:rPr lang="en-US" sz="3000" dirty="0" smtClean="0"/>
              <a:t>Kate </a:t>
            </a:r>
            <a:r>
              <a:rPr lang="en-US" sz="3000" dirty="0" err="1" smtClean="0"/>
              <a:t>McCalmont</a:t>
            </a:r>
            <a:r>
              <a:rPr lang="en-US" sz="3000" dirty="0" smtClean="0"/>
              <a:t> </a:t>
            </a:r>
          </a:p>
          <a:p>
            <a:pPr algn="ctr"/>
            <a:r>
              <a:rPr lang="en-US" sz="3000" smtClean="0">
                <a:hlinkClick r:id="rId6"/>
              </a:rPr>
              <a:t>kmccalmont@salud.unm.edu</a:t>
            </a:r>
            <a:r>
              <a:rPr lang="en-US" sz="3000" dirty="0" smtClean="0"/>
              <a:t> </a:t>
            </a:r>
          </a:p>
          <a:p>
            <a:pPr algn="ctr"/>
            <a:endParaRPr lang="en-US" sz="3000" dirty="0" smtClean="0"/>
          </a:p>
          <a:p>
            <a:pPr algn="ctr"/>
            <a:r>
              <a:rPr lang="en-US" dirty="0" smtClean="0"/>
              <a:t> </a:t>
            </a:r>
            <a:endParaRPr lang="en-US" dirty="0"/>
          </a:p>
        </p:txBody>
      </p:sp>
    </p:spTree>
    <p:extLst>
      <p:ext uri="{BB962C8B-B14F-4D97-AF65-F5344CB8AC3E}">
        <p14:creationId xmlns:p14="http://schemas.microsoft.com/office/powerpoint/2010/main" val="94179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10AA2D-2136-BE4D-A8C1-3AA0EACF441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47406DAC-D8DA-9441-8761-83D7ADE19017}"/>
              </a:ext>
            </a:extLst>
          </p:cNvPr>
          <p:cNvSpPr>
            <a:spLocks noGrp="1"/>
          </p:cNvSpPr>
          <p:nvPr>
            <p:ph idx="1"/>
          </p:nvPr>
        </p:nvSpPr>
        <p:spPr/>
        <p:txBody>
          <a:bodyPr>
            <a:normAutofit fontScale="47500" lnSpcReduction="20000"/>
          </a:bodyPr>
          <a:lstStyle/>
          <a:p>
            <a:pPr marL="514350" indent="-514350">
              <a:buFont typeface="+mj-lt"/>
              <a:buAutoNum type="arabicPeriod"/>
            </a:pPr>
            <a:r>
              <a:rPr lang="en-US" dirty="0"/>
              <a:t>Substance Abuse and Mental Health Services Administration, Results from the 2013 National Survey on Drug Use and Health: Summary of National Findings. 2014.</a:t>
            </a:r>
          </a:p>
          <a:p>
            <a:pPr marL="514350" indent="-514350">
              <a:buFont typeface="+mj-lt"/>
              <a:buAutoNum type="arabicPeriod"/>
            </a:pPr>
            <a:r>
              <a:rPr lang="en-US" dirty="0"/>
              <a:t>Desai RJ, Hernandez-Diaz S, Bateman BT, </a:t>
            </a:r>
            <a:r>
              <a:rPr lang="en-US" dirty="0" err="1"/>
              <a:t>Huybrechts</a:t>
            </a:r>
            <a:r>
              <a:rPr lang="en-US" dirty="0"/>
              <a:t> KF. Increase in Prescription Opioid Use During Pregnancy Among Medicaid-Enrolled Women: </a:t>
            </a:r>
            <a:r>
              <a:rPr lang="en-US" i="1" dirty="0" err="1"/>
              <a:t>Obstet</a:t>
            </a:r>
            <a:r>
              <a:rPr lang="en-US" i="1" dirty="0"/>
              <a:t> Gynecol</a:t>
            </a:r>
            <a:r>
              <a:rPr lang="en-US" dirty="0"/>
              <a:t>. 2014;123(5):997-1002. doi:10.1097/AOG.0000000000000208</a:t>
            </a:r>
          </a:p>
          <a:p>
            <a:pPr marL="514350" indent="-514350">
              <a:buFont typeface="+mj-lt"/>
              <a:buAutoNum type="arabicPeriod"/>
            </a:pPr>
            <a:r>
              <a:rPr lang="en-US" dirty="0"/>
              <a:t>Jones, Christopher M. Demographic and Substance Use Trends Among Heroin Users — United States, 2002–2013. </a:t>
            </a:r>
            <a:r>
              <a:rPr lang="en-US" i="1" dirty="0"/>
              <a:t>MMWR </a:t>
            </a:r>
            <a:r>
              <a:rPr lang="en-US" i="1" dirty="0" err="1"/>
              <a:t>Morb</a:t>
            </a:r>
            <a:r>
              <a:rPr lang="en-US" i="1" dirty="0"/>
              <a:t> Mortal </a:t>
            </a:r>
            <a:r>
              <a:rPr lang="en-US" i="1" dirty="0" err="1"/>
              <a:t>Wkly</a:t>
            </a:r>
            <a:r>
              <a:rPr lang="en-US" i="1" dirty="0"/>
              <a:t> Rep</a:t>
            </a:r>
            <a:r>
              <a:rPr lang="en-US" dirty="0"/>
              <a:t>. 2015;64:719-725.</a:t>
            </a:r>
          </a:p>
          <a:p>
            <a:pPr marL="514350" indent="-514350">
              <a:buFont typeface="+mj-lt"/>
              <a:buAutoNum type="arabicPeriod"/>
            </a:pPr>
            <a:r>
              <a:rPr lang="en-US" dirty="0"/>
              <a:t>Martin CE, </a:t>
            </a:r>
            <a:r>
              <a:rPr lang="en-US" dirty="0" err="1"/>
              <a:t>Longinaker</a:t>
            </a:r>
            <a:r>
              <a:rPr lang="en-US" dirty="0"/>
              <a:t> N, </a:t>
            </a:r>
            <a:r>
              <a:rPr lang="en-US" dirty="0" err="1"/>
              <a:t>Terplan</a:t>
            </a:r>
            <a:r>
              <a:rPr lang="en-US" dirty="0"/>
              <a:t> M. Recent trends in treatment admissions for prescription opioid abuse during pregnancy. </a:t>
            </a:r>
            <a:r>
              <a:rPr lang="en-US" i="1" dirty="0"/>
              <a:t>J </a:t>
            </a:r>
            <a:r>
              <a:rPr lang="en-US" i="1" dirty="0" err="1"/>
              <a:t>Subst</a:t>
            </a:r>
            <a:r>
              <a:rPr lang="en-US" i="1" dirty="0"/>
              <a:t> Abuse Treat</a:t>
            </a:r>
            <a:r>
              <a:rPr lang="en-US" dirty="0"/>
              <a:t>. 2015;48(1):37-42. doi:10.1016/j.jsat.2014.07.007</a:t>
            </a:r>
          </a:p>
          <a:p>
            <a:pPr marL="514350" indent="-514350">
              <a:buFont typeface="+mj-lt"/>
              <a:buAutoNum type="arabicPeriod"/>
            </a:pPr>
            <a:r>
              <a:rPr lang="en-US" dirty="0"/>
              <a:t>Haight SC, </a:t>
            </a:r>
            <a:r>
              <a:rPr lang="en-US" dirty="0" err="1"/>
              <a:t>Ko</a:t>
            </a:r>
            <a:r>
              <a:rPr lang="en-US" dirty="0"/>
              <a:t> JY, Tong VT, Bohm MK, Callaghan WM. Opioid Use Disorder Documented at Delivery Hospitalization—United States, 1999–2014. </a:t>
            </a:r>
            <a:r>
              <a:rPr lang="en-US" i="1" dirty="0" err="1"/>
              <a:t>Morb</a:t>
            </a:r>
            <a:r>
              <a:rPr lang="en-US" i="1" dirty="0"/>
              <a:t> Mortal </a:t>
            </a:r>
            <a:r>
              <a:rPr lang="en-US" i="1" dirty="0" err="1"/>
              <a:t>Wkly</a:t>
            </a:r>
            <a:r>
              <a:rPr lang="en-US" i="1" dirty="0"/>
              <a:t> Rep</a:t>
            </a:r>
            <a:r>
              <a:rPr lang="en-US" dirty="0"/>
              <a:t>. 2018;67(31):845.</a:t>
            </a:r>
          </a:p>
          <a:p>
            <a:pPr marL="514350" indent="-514350">
              <a:buFont typeface="+mj-lt"/>
              <a:buAutoNum type="arabicPeriod"/>
            </a:pPr>
            <a:r>
              <a:rPr lang="en-US" dirty="0"/>
              <a:t>Patrick S, Davis MM, Lehman CU, Cooper WO. Increasing incidence and geographic distribution of neonatal abstinence syndrome: United States 2009 to 2012. </a:t>
            </a:r>
            <a:r>
              <a:rPr lang="en-US" i="1" dirty="0"/>
              <a:t>J </a:t>
            </a:r>
            <a:r>
              <a:rPr lang="en-US" i="1" dirty="0" err="1"/>
              <a:t>Perinatol</a:t>
            </a:r>
            <a:r>
              <a:rPr lang="en-US" dirty="0"/>
              <a:t>. 2015;35:650–655</a:t>
            </a:r>
            <a:r>
              <a:rPr lang="en-US" dirty="0" smtClean="0"/>
              <a:t>.</a:t>
            </a:r>
            <a:endParaRPr lang="en-US" dirty="0"/>
          </a:p>
          <a:p>
            <a:pPr marL="514350" indent="-514350">
              <a:buFont typeface="+mj-lt"/>
              <a:buAutoNum type="arabicPeriod"/>
            </a:pPr>
            <a:r>
              <a:rPr lang="en-US" dirty="0" smtClean="0"/>
              <a:t>Sai K, Schiff D, Elisha M et al. Caring for Pregnant Women with Opioid Use Disorder in the USA: Expanding and Improving Treatment </a:t>
            </a:r>
            <a:r>
              <a:rPr lang="en-US" i="1" dirty="0" smtClean="0"/>
              <a:t>Current Obstetrics and Gynecology Reports </a:t>
            </a:r>
            <a:r>
              <a:rPr lang="en-US" dirty="0" smtClean="0"/>
              <a:t>2016; 5:257-263</a:t>
            </a:r>
          </a:p>
          <a:p>
            <a:pPr marL="514350" indent="-514350">
              <a:buFont typeface="+mj-lt"/>
              <a:buAutoNum type="arabicPeriod"/>
            </a:pPr>
            <a:r>
              <a:rPr lang="en-US" dirty="0" err="1" smtClean="0"/>
              <a:t>Gopman</a:t>
            </a:r>
            <a:r>
              <a:rPr lang="en-US" dirty="0" smtClean="0"/>
              <a:t> </a:t>
            </a:r>
            <a:r>
              <a:rPr lang="en-US" dirty="0"/>
              <a:t>S. Prenatal and Postpartum Care of Women with Substance Use Disorders. </a:t>
            </a:r>
            <a:r>
              <a:rPr lang="en-US" i="1" dirty="0" err="1"/>
              <a:t>Obstet</a:t>
            </a:r>
            <a:r>
              <a:rPr lang="en-US" i="1" dirty="0"/>
              <a:t> </a:t>
            </a:r>
            <a:r>
              <a:rPr lang="en-US" i="1" dirty="0" err="1"/>
              <a:t>Gynecol</a:t>
            </a:r>
            <a:r>
              <a:rPr lang="en-US" i="1" dirty="0"/>
              <a:t> </a:t>
            </a:r>
            <a:r>
              <a:rPr lang="en-US" i="1" dirty="0" err="1"/>
              <a:t>Clin</a:t>
            </a:r>
            <a:r>
              <a:rPr lang="en-US" i="1" dirty="0"/>
              <a:t> North Am</a:t>
            </a:r>
            <a:r>
              <a:rPr lang="en-US" dirty="0"/>
              <a:t>. 2014;41(2):213-228. doi:10.1016/j.ogc.2014.02.004 </a:t>
            </a:r>
            <a:endParaRPr lang="en-US" dirty="0" smtClean="0"/>
          </a:p>
          <a:p>
            <a:pPr marL="514350" indent="-514350">
              <a:buFont typeface="+mj-lt"/>
              <a:buAutoNum type="arabicPeriod"/>
            </a:pPr>
            <a:r>
              <a:rPr lang="en-US" dirty="0"/>
              <a:t>Sutter MB, </a:t>
            </a:r>
            <a:r>
              <a:rPr lang="en-US" dirty="0" err="1"/>
              <a:t>Gopman</a:t>
            </a:r>
            <a:r>
              <a:rPr lang="en-US" dirty="0"/>
              <a:t> S, Leeman L. Patient-centered Care to Address Barriers for Pregnant Women with Opioid Dependence </a:t>
            </a:r>
            <a:r>
              <a:rPr lang="en-US" i="1" dirty="0" err="1"/>
              <a:t>Obstet</a:t>
            </a:r>
            <a:r>
              <a:rPr lang="en-US" i="1" dirty="0"/>
              <a:t> </a:t>
            </a:r>
            <a:r>
              <a:rPr lang="en-US" i="1" dirty="0" err="1"/>
              <a:t>Gynecol</a:t>
            </a:r>
            <a:r>
              <a:rPr lang="en-US" i="1" dirty="0"/>
              <a:t> </a:t>
            </a:r>
            <a:r>
              <a:rPr lang="en-US" i="1" dirty="0" err="1"/>
              <a:t>Clin</a:t>
            </a:r>
            <a:r>
              <a:rPr lang="en-US" i="1" dirty="0"/>
              <a:t> North Am</a:t>
            </a:r>
            <a:r>
              <a:rPr lang="en-US" dirty="0"/>
              <a:t>. 2017; 1: </a:t>
            </a:r>
            <a:r>
              <a:rPr lang="en-US" dirty="0" smtClean="0"/>
              <a:t>95-107</a:t>
            </a:r>
          </a:p>
          <a:p>
            <a:pPr marL="514350" indent="-514350">
              <a:buFont typeface="+mj-lt"/>
              <a:buAutoNum type="arabicPeriod"/>
            </a:pPr>
            <a:r>
              <a:rPr lang="en-US" dirty="0" smtClean="0"/>
              <a:t>Sutter MB, Watson H, </a:t>
            </a:r>
            <a:r>
              <a:rPr lang="en-US" dirty="0" err="1" smtClean="0"/>
              <a:t>Bauers</a:t>
            </a:r>
            <a:r>
              <a:rPr lang="en-US" dirty="0" smtClean="0"/>
              <a:t> A, Johnson K, </a:t>
            </a:r>
            <a:r>
              <a:rPr lang="en-US" dirty="0" err="1" smtClean="0"/>
              <a:t>Hatley</a:t>
            </a:r>
            <a:r>
              <a:rPr lang="en-US" dirty="0" smtClean="0"/>
              <a:t> M, </a:t>
            </a:r>
            <a:r>
              <a:rPr lang="en-US" dirty="0" err="1" smtClean="0"/>
              <a:t>Yonke</a:t>
            </a:r>
            <a:r>
              <a:rPr lang="en-US" dirty="0" smtClean="0"/>
              <a:t> N, Leeman L. Group Prenatal care for Women </a:t>
            </a:r>
            <a:r>
              <a:rPr lang="en-US" dirty="0"/>
              <a:t>R</a:t>
            </a:r>
            <a:r>
              <a:rPr lang="en-US" dirty="0" smtClean="0"/>
              <a:t>eceiving </a:t>
            </a:r>
            <a:r>
              <a:rPr lang="en-US" dirty="0"/>
              <a:t>M</a:t>
            </a:r>
            <a:r>
              <a:rPr lang="en-US" dirty="0" smtClean="0"/>
              <a:t>edication </a:t>
            </a:r>
            <a:r>
              <a:rPr lang="en-US" dirty="0"/>
              <a:t>A</a:t>
            </a:r>
            <a:r>
              <a:rPr lang="en-US" dirty="0" smtClean="0"/>
              <a:t>ssisted </a:t>
            </a:r>
            <a:r>
              <a:rPr lang="en-US" dirty="0" err="1" smtClean="0"/>
              <a:t>Teatment</a:t>
            </a:r>
            <a:r>
              <a:rPr lang="en-US" dirty="0" smtClean="0"/>
              <a:t> for Opioid </a:t>
            </a:r>
            <a:r>
              <a:rPr lang="en-US" dirty="0"/>
              <a:t>U</a:t>
            </a:r>
            <a:r>
              <a:rPr lang="en-US" dirty="0" smtClean="0"/>
              <a:t>se Disorder in Pregnancy: an </a:t>
            </a:r>
            <a:r>
              <a:rPr lang="en-US" dirty="0" err="1"/>
              <a:t>I</a:t>
            </a:r>
            <a:r>
              <a:rPr lang="en-US" dirty="0" err="1" smtClean="0"/>
              <a:t>nterprofessional</a:t>
            </a:r>
            <a:r>
              <a:rPr lang="en-US" dirty="0" smtClean="0"/>
              <a:t> Approach. </a:t>
            </a:r>
            <a:r>
              <a:rPr lang="en-US" i="1" dirty="0" smtClean="0"/>
              <a:t>J Midwifery Women’s Health. </a:t>
            </a:r>
            <a:r>
              <a:rPr lang="en-US" dirty="0" smtClean="0"/>
              <a:t>2019; 64 (2): 217-224</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272398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10AA2D-2136-BE4D-A8C1-3AA0EACF441A}"/>
              </a:ext>
            </a:extLst>
          </p:cNvPr>
          <p:cNvSpPr>
            <a:spLocks noGrp="1"/>
          </p:cNvSpPr>
          <p:nvPr>
            <p:ph type="title"/>
          </p:nvPr>
        </p:nvSpPr>
        <p:spPr/>
        <p:txBody>
          <a:bodyPr>
            <a:normAutofit fontScale="90000"/>
          </a:bodyPr>
          <a:lstStyle/>
          <a:p>
            <a:r>
              <a:rPr lang="en-US" dirty="0"/>
              <a:t>At the end of this session </a:t>
            </a:r>
            <a:br>
              <a:rPr lang="en-US" dirty="0"/>
            </a:br>
            <a:r>
              <a:rPr lang="en-US" dirty="0"/>
              <a:t>you should be able to</a:t>
            </a:r>
            <a:r>
              <a:rPr lang="mr-IN" dirty="0"/>
              <a:t>…</a:t>
            </a:r>
            <a:endParaRPr lang="en-US" dirty="0"/>
          </a:p>
        </p:txBody>
      </p:sp>
      <p:sp>
        <p:nvSpPr>
          <p:cNvPr id="3" name="Content Placeholder 2">
            <a:extLst>
              <a:ext uri="{FF2B5EF4-FFF2-40B4-BE49-F238E27FC236}">
                <a16:creationId xmlns:a16="http://schemas.microsoft.com/office/drawing/2014/main" xmlns="" id="{47406DAC-D8DA-9441-8761-83D7ADE19017}"/>
              </a:ext>
            </a:extLst>
          </p:cNvPr>
          <p:cNvSpPr>
            <a:spLocks noGrp="1"/>
          </p:cNvSpPr>
          <p:nvPr>
            <p:ph idx="1"/>
          </p:nvPr>
        </p:nvSpPr>
        <p:spPr/>
        <p:txBody>
          <a:bodyPr>
            <a:normAutofit fontScale="92500"/>
          </a:bodyPr>
          <a:lstStyle/>
          <a:p>
            <a:pPr marL="514350" lvl="0" indent="-514350" fontAlgn="base">
              <a:buFont typeface="+mj-lt"/>
              <a:buAutoNum type="arabicPeriod"/>
            </a:pPr>
            <a:r>
              <a:rPr lang="en-US" dirty="0"/>
              <a:t>Describe the epidemiology of perinatal substance abuse in the United States </a:t>
            </a:r>
          </a:p>
          <a:p>
            <a:pPr marL="514350" lvl="0" indent="-514350" fontAlgn="base">
              <a:buFont typeface="+mj-lt"/>
              <a:buAutoNum type="arabicPeriod"/>
            </a:pPr>
            <a:r>
              <a:rPr lang="en-US" dirty="0"/>
              <a:t>Apply principles of public health program planning to describe the landscape of perinatal substance abuse in their community, identify key stakeholders and community partners, and brainstorm potential clinical interventions to address the crisis </a:t>
            </a:r>
          </a:p>
          <a:p>
            <a:pPr marL="514350" lvl="0" indent="-514350" fontAlgn="base">
              <a:buFont typeface="+mj-lt"/>
              <a:buAutoNum type="arabicPeriod"/>
            </a:pPr>
            <a:r>
              <a:rPr lang="en-US" dirty="0"/>
              <a:t>Identify pearls and pitfalls of integrating residents into perinatal substance abuse treatment programs </a:t>
            </a:r>
          </a:p>
          <a:p>
            <a:endParaRPr lang="en-US" dirty="0"/>
          </a:p>
        </p:txBody>
      </p:sp>
    </p:spTree>
    <p:extLst>
      <p:ext uri="{BB962C8B-B14F-4D97-AF65-F5344CB8AC3E}">
        <p14:creationId xmlns:p14="http://schemas.microsoft.com/office/powerpoint/2010/main" val="202301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Opioid Use Disorder (OUD) in </a:t>
            </a:r>
            <a:r>
              <a:rPr lang="en-US" dirty="0" smtClean="0"/>
              <a:t>pregnancy </a:t>
            </a:r>
            <a:r>
              <a:rPr lang="en-US" dirty="0"/>
              <a:t>is </a:t>
            </a:r>
            <a:r>
              <a:rPr lang="en-US" dirty="0" smtClean="0"/>
              <a:t>prevalent </a:t>
            </a:r>
            <a:r>
              <a:rPr lang="en-US" dirty="0"/>
              <a:t>and </a:t>
            </a:r>
            <a:r>
              <a:rPr lang="en-US" dirty="0" smtClean="0"/>
              <a:t>expensive </a:t>
            </a:r>
            <a:endParaRPr lang="en-US" dirty="0"/>
          </a:p>
        </p:txBody>
      </p:sp>
      <p:pic>
        <p:nvPicPr>
          <p:cNvPr id="4" name="Picture 3"/>
          <p:cNvPicPr>
            <a:picLocks noChangeAspect="1"/>
          </p:cNvPicPr>
          <p:nvPr/>
        </p:nvPicPr>
        <p:blipFill>
          <a:blip r:embed="rId3"/>
          <a:stretch>
            <a:fillRect/>
          </a:stretch>
        </p:blipFill>
        <p:spPr>
          <a:xfrm>
            <a:off x="2110158" y="1913792"/>
            <a:ext cx="4739822" cy="4266536"/>
          </a:xfrm>
          <a:prstGeom prst="rect">
            <a:avLst/>
          </a:prstGeom>
        </p:spPr>
      </p:pic>
    </p:spTree>
    <p:extLst>
      <p:ext uri="{BB962C8B-B14F-4D97-AF65-F5344CB8AC3E}">
        <p14:creationId xmlns:p14="http://schemas.microsoft.com/office/powerpoint/2010/main" val="40113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68403"/>
            <a:ext cx="8512630" cy="1311939"/>
          </a:xfrm>
        </p:spPr>
        <p:txBody>
          <a:bodyPr>
            <a:normAutofit fontScale="90000"/>
          </a:bodyPr>
          <a:lstStyle/>
          <a:p>
            <a:pPr algn="l"/>
            <a:r>
              <a:rPr lang="en-US" dirty="0"/>
              <a:t>Family </a:t>
            </a:r>
            <a:r>
              <a:rPr lang="en-US" dirty="0" smtClean="0"/>
              <a:t>physicians </a:t>
            </a:r>
            <a:r>
              <a:rPr lang="en-US" dirty="0"/>
              <a:t>are well suited for treating OUD in pregnancy because we provide continuity of care for the the whole family, chronic disease, and are in rural communities</a:t>
            </a:r>
          </a:p>
        </p:txBody>
      </p:sp>
    </p:spTree>
    <p:extLst>
      <p:ext uri="{BB962C8B-B14F-4D97-AF65-F5344CB8AC3E}">
        <p14:creationId xmlns:p14="http://schemas.microsoft.com/office/powerpoint/2010/main" val="1435645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511493" y="1047750"/>
            <a:ext cx="8088630" cy="1064755"/>
          </a:xfrm>
          <a:prstGeom prst="rect">
            <a:avLst/>
          </a:prstGeom>
          <a:noFill/>
          <a:ln>
            <a:noFill/>
          </a:ln>
        </p:spPr>
        <p:txBody>
          <a:bodyPr spcFirstLastPara="1" vert="horz" wrap="square" lIns="68569" tIns="34275" rIns="68569" bIns="34275" rtlCol="0" anchor="ctr" anchorCtr="0">
            <a:noAutofit/>
          </a:bodyPr>
          <a:lstStyle/>
          <a:p>
            <a:pPr algn="ctr"/>
            <a:r>
              <a:rPr lang="en-US" sz="2900" b="1" dirty="0">
                <a:latin typeface="Helvetica" charset="0"/>
                <a:ea typeface="Helvetica" charset="0"/>
                <a:cs typeface="Helvetica" charset="0"/>
              </a:rPr>
              <a:t>Caring for women with OUD requires collaboration and continuity </a:t>
            </a:r>
            <a:endParaRPr sz="2900" b="1" dirty="0">
              <a:latin typeface="Helvetica" charset="0"/>
              <a:ea typeface="Helvetica" charset="0"/>
              <a:cs typeface="Helvetica" charset="0"/>
            </a:endParaRPr>
          </a:p>
        </p:txBody>
      </p:sp>
      <p:sp>
        <p:nvSpPr>
          <p:cNvPr id="174" name="Shape 174"/>
          <p:cNvSpPr txBox="1"/>
          <p:nvPr/>
        </p:nvSpPr>
        <p:spPr>
          <a:xfrm>
            <a:off x="511491" y="6160168"/>
            <a:ext cx="3400425" cy="328092"/>
          </a:xfrm>
          <a:prstGeom prst="rect">
            <a:avLst/>
          </a:prstGeom>
          <a:noFill/>
          <a:ln>
            <a:noFill/>
          </a:ln>
        </p:spPr>
        <p:txBody>
          <a:bodyPr spcFirstLastPara="1" wrap="square" lIns="68569" tIns="34275" rIns="68569" bIns="34275" anchor="t" anchorCtr="0">
            <a:noAutofit/>
          </a:bodyPr>
          <a:lstStyle/>
          <a:p>
            <a:r>
              <a:rPr lang="en-US" sz="1013">
                <a:solidFill>
                  <a:schemeClr val="dk1"/>
                </a:solidFill>
                <a:latin typeface="Calibri"/>
                <a:ea typeface="Calibri"/>
                <a:cs typeface="Calibri"/>
                <a:sym typeface="Calibri"/>
              </a:rPr>
              <a:t>Saia, K.A. </a:t>
            </a:r>
            <a:r>
              <a:rPr lang="en-US" sz="1013" dirty="0">
                <a:solidFill>
                  <a:schemeClr val="dk1"/>
                </a:solidFill>
                <a:latin typeface="Calibri"/>
                <a:ea typeface="Calibri"/>
                <a:cs typeface="Calibri"/>
                <a:sym typeface="Calibri"/>
              </a:rPr>
              <a:t>et al, 2016</a:t>
            </a:r>
            <a:endParaRPr sz="1350" dirty="0"/>
          </a:p>
        </p:txBody>
      </p:sp>
    </p:spTree>
    <p:extLst>
      <p:ext uri="{BB962C8B-B14F-4D97-AF65-F5344CB8AC3E}">
        <p14:creationId xmlns:p14="http://schemas.microsoft.com/office/powerpoint/2010/main" val="80155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6740"/>
            <a:ext cx="8229600" cy="845388"/>
          </a:xfrm>
        </p:spPr>
        <p:txBody>
          <a:bodyPr>
            <a:normAutofit fontScale="90000"/>
          </a:bodyPr>
          <a:lstStyle/>
          <a:p>
            <a:pPr algn="l"/>
            <a:r>
              <a:rPr lang="en-US" dirty="0"/>
              <a:t>Milagro is an integrated perinatal care and SUD treatment program in the family medicine department at UNM Hospital</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12288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704" y="1303441"/>
            <a:ext cx="8229600" cy="845388"/>
          </a:xfrm>
        </p:spPr>
        <p:txBody>
          <a:bodyPr>
            <a:normAutofit fontScale="90000"/>
          </a:bodyPr>
          <a:lstStyle/>
          <a:p>
            <a:pPr algn="l"/>
            <a:r>
              <a:rPr lang="en-US" dirty="0"/>
              <a:t>There was initial resistance with growing the Milagro clinic, but 8 years later almost all of our faculty feel comfortable caring for these families.</a:t>
            </a:r>
          </a:p>
        </p:txBody>
      </p:sp>
    </p:spTree>
    <p:extLst>
      <p:ext uri="{BB962C8B-B14F-4D97-AF65-F5344CB8AC3E}">
        <p14:creationId xmlns:p14="http://schemas.microsoft.com/office/powerpoint/2010/main" val="50030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FOCUS is a medical home that integrates </a:t>
            </a:r>
            <a:r>
              <a:rPr lang="en-US" dirty="0"/>
              <a:t>home-based Early Intervention with primary medical care </a:t>
            </a:r>
            <a:r>
              <a:rPr lang="en-US" dirty="0" smtClean="0"/>
              <a:t>for families impacted by substance abuse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3485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Residents collaborate in multi-disciplinary teams and provide continuity of care for the whole family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5999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1960</TotalTime>
  <Words>1577</Words>
  <Application>Microsoft Macintosh PowerPoint</Application>
  <PresentationFormat>On-screen Show (4:3)</PresentationFormat>
  <Paragraphs>128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Helvetica</vt:lpstr>
      <vt:lpstr>Arial</vt:lpstr>
      <vt:lpstr>Office Theme</vt:lpstr>
      <vt:lpstr>Perinatal Substance Abuse: Educating the Next Generation of Physicians in the Midst of an Epidemic</vt:lpstr>
      <vt:lpstr>At the end of this session  you should be able to…</vt:lpstr>
      <vt:lpstr>Opioid Use Disorder (OUD) in pregnancy is prevalent and expensive </vt:lpstr>
      <vt:lpstr>Family physicians are well suited for treating OUD in pregnancy because we provide continuity of care for the the whole family, chronic disease, and are in rural communities</vt:lpstr>
      <vt:lpstr>Caring for women with OUD requires collaboration and continuity </vt:lpstr>
      <vt:lpstr>Milagro is an integrated perinatal care and SUD treatment program in the family medicine department at UNM Hospital</vt:lpstr>
      <vt:lpstr>There was initial resistance with growing the Milagro clinic, but 8 years later almost all of our faculty feel comfortable caring for these families.</vt:lpstr>
      <vt:lpstr>   FOCUS is a medical home that integrates home-based Early Intervention with primary medical care for families impacted by substance abuse   </vt:lpstr>
      <vt:lpstr>Residents collaborate in multi-disciplinary teams and provide continuity of care for the whole family </vt:lpstr>
      <vt:lpstr>The New Beginnings Clinic provides prenatal care and dyad care through age 1 for high risk families </vt:lpstr>
      <vt:lpstr>Co-following high risk patients with a multidisciplinary team improves continuity and ensures high quality care </vt:lpstr>
      <vt:lpstr>Plan for your community   </vt:lpstr>
      <vt:lpstr>Pearls and Pitfalls</vt:lpstr>
      <vt:lpstr>Questions? </vt:lpstr>
      <vt:lpstr>References</vt:lpstr>
    </vt:vector>
  </TitlesOfParts>
  <Company>STFM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Abuel</dc:creator>
  <cp:lastModifiedBy>Hannah Watson</cp:lastModifiedBy>
  <cp:revision>105</cp:revision>
  <dcterms:created xsi:type="dcterms:W3CDTF">2013-07-17T19:19:39Z</dcterms:created>
  <dcterms:modified xsi:type="dcterms:W3CDTF">2019-04-29T21:11:03Z</dcterms:modified>
</cp:coreProperties>
</file>