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257" r:id="rId3"/>
    <p:sldId id="259" r:id="rId4"/>
    <p:sldId id="261" r:id="rId5"/>
    <p:sldId id="262" r:id="rId6"/>
    <p:sldId id="263" r:id="rId7"/>
    <p:sldId id="269" r:id="rId8"/>
    <p:sldId id="270" r:id="rId9"/>
    <p:sldId id="268" r:id="rId10"/>
    <p:sldId id="266" r:id="rId11"/>
    <p:sldId id="267" r:id="rId12"/>
  </p:sldIdLst>
  <p:sldSz cx="12188825"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77"/>
    <p:restoredTop sz="88488"/>
  </p:normalViewPr>
  <p:slideViewPr>
    <p:cSldViewPr>
      <p:cViewPr varScale="1">
        <p:scale>
          <a:sx n="57" d="100"/>
          <a:sy n="57" d="100"/>
        </p:scale>
        <p:origin x="1266" y="33"/>
      </p:cViewPr>
      <p:guideLst>
        <p:guide orient="horz" pos="2160"/>
        <p:guide pos="3839"/>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F0D0EA1-186D-42BB-AE6D-92D862308D43}" type="slidenum">
              <a:rPr lang="en-US"/>
              <a:pPr/>
              <a:t>‹#›</a:t>
            </a:fld>
            <a:endParaRPr lang="en-US"/>
          </a:p>
        </p:txBody>
      </p:sp>
    </p:spTree>
    <p:extLst>
      <p:ext uri="{BB962C8B-B14F-4D97-AF65-F5344CB8AC3E}">
        <p14:creationId xmlns:p14="http://schemas.microsoft.com/office/powerpoint/2010/main" val="3056821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589BEBA-59C9-44F8-B95F-7ABF5350FF90}" type="slidenum">
              <a:rPr lang="en-US"/>
              <a:pPr/>
              <a:t>‹#›</a:t>
            </a:fld>
            <a:endParaRPr lang="en-US"/>
          </a:p>
        </p:txBody>
      </p:sp>
    </p:spTree>
    <p:extLst>
      <p:ext uri="{BB962C8B-B14F-4D97-AF65-F5344CB8AC3E}">
        <p14:creationId xmlns:p14="http://schemas.microsoft.com/office/powerpoint/2010/main" val="42403915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F19268-0D2F-41CA-B37C-CE675E3046C9}" type="slidenum">
              <a:rPr lang="en-US"/>
              <a:pPr/>
              <a:t>1</a:t>
            </a:fld>
            <a:endParaRPr lang="en-US"/>
          </a:p>
        </p:txBody>
      </p:sp>
      <p:sp>
        <p:nvSpPr>
          <p:cNvPr id="9218" name="Rectangle 2"/>
          <p:cNvSpPr>
            <a:spLocks noGrp="1" noRot="1" noChangeAspect="1" noChangeArrowheads="1" noTextEdit="1"/>
          </p:cNvSpPr>
          <p:nvPr>
            <p:ph type="sldImg"/>
          </p:nvPr>
        </p:nvSpPr>
        <p:spPr>
          <a:xfrm>
            <a:off x="382588" y="685800"/>
            <a:ext cx="6092825" cy="3429000"/>
          </a:xfrm>
          <a:ln/>
        </p:spPr>
      </p:sp>
      <p:sp>
        <p:nvSpPr>
          <p:cNvPr id="9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00474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Return patients</a:t>
            </a:r>
            <a:r>
              <a:rPr lang="en-US" baseline="0" dirty="0" smtClean="0"/>
              <a:t> were </a:t>
            </a:r>
            <a:r>
              <a:rPr lang="en-US" sz="1200" dirty="0" smtClean="0"/>
              <a:t>matched using name, date of birth, age, address, and gender. </a:t>
            </a:r>
          </a:p>
          <a:p>
            <a:endParaRPr lang="en-US" dirty="0"/>
          </a:p>
        </p:txBody>
      </p:sp>
      <p:sp>
        <p:nvSpPr>
          <p:cNvPr id="4" name="Slide Number Placeholder 3"/>
          <p:cNvSpPr>
            <a:spLocks noGrp="1"/>
          </p:cNvSpPr>
          <p:nvPr>
            <p:ph type="sldNum" sz="quarter" idx="10"/>
          </p:nvPr>
        </p:nvSpPr>
        <p:spPr/>
        <p:txBody>
          <a:bodyPr/>
          <a:lstStyle/>
          <a:p>
            <a:fld id="{2589BEBA-59C9-44F8-B95F-7ABF5350FF90}" type="slidenum">
              <a:rPr lang="en-US" smtClean="0"/>
              <a:pPr/>
              <a:t>7</a:t>
            </a:fld>
            <a:endParaRPr lang="en-US"/>
          </a:p>
        </p:txBody>
      </p:sp>
    </p:spTree>
    <p:extLst>
      <p:ext uri="{BB962C8B-B14F-4D97-AF65-F5344CB8AC3E}">
        <p14:creationId xmlns:p14="http://schemas.microsoft.com/office/powerpoint/2010/main" val="3977230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Return patients</a:t>
            </a:r>
            <a:r>
              <a:rPr lang="en-US" baseline="0" dirty="0" smtClean="0"/>
              <a:t> were </a:t>
            </a:r>
            <a:r>
              <a:rPr lang="en-US" sz="1200" dirty="0" smtClean="0"/>
              <a:t>matched using name, date of birth, age, address, and gender. </a:t>
            </a:r>
          </a:p>
          <a:p>
            <a:endParaRPr lang="en-US" dirty="0"/>
          </a:p>
        </p:txBody>
      </p:sp>
      <p:sp>
        <p:nvSpPr>
          <p:cNvPr id="4" name="Slide Number Placeholder 3"/>
          <p:cNvSpPr>
            <a:spLocks noGrp="1"/>
          </p:cNvSpPr>
          <p:nvPr>
            <p:ph type="sldNum" sz="quarter" idx="10"/>
          </p:nvPr>
        </p:nvSpPr>
        <p:spPr/>
        <p:txBody>
          <a:bodyPr/>
          <a:lstStyle/>
          <a:p>
            <a:fld id="{2589BEBA-59C9-44F8-B95F-7ABF5350FF90}" type="slidenum">
              <a:rPr lang="en-US" smtClean="0"/>
              <a:pPr/>
              <a:t>8</a:t>
            </a:fld>
            <a:endParaRPr lang="en-US"/>
          </a:p>
        </p:txBody>
      </p:sp>
    </p:spTree>
    <p:extLst>
      <p:ext uri="{BB962C8B-B14F-4D97-AF65-F5344CB8AC3E}">
        <p14:creationId xmlns:p14="http://schemas.microsoft.com/office/powerpoint/2010/main" val="36495651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blackWhite">
      <p:bgPr>
        <a:solidFill>
          <a:schemeClr val="bg1"/>
        </a:solidFill>
        <a:effectLst/>
      </p:bgPr>
    </p:bg>
    <p:spTree>
      <p:nvGrpSpPr>
        <p:cNvPr id="1" name=""/>
        <p:cNvGrpSpPr/>
        <p:nvPr/>
      </p:nvGrpSpPr>
      <p:grpSpPr>
        <a:xfrm>
          <a:off x="0" y="0"/>
          <a:ext cx="0" cy="0"/>
          <a:chOff x="0" y="0"/>
          <a:chExt cx="0" cy="0"/>
        </a:xfrm>
      </p:grpSpPr>
      <p:pic>
        <p:nvPicPr>
          <p:cNvPr id="3082" name="Picture 10" descr="brand ppt_M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ctrTitle"/>
          </p:nvPr>
        </p:nvSpPr>
        <p:spPr>
          <a:xfrm>
            <a:off x="914162" y="2130426"/>
            <a:ext cx="10360501" cy="1470025"/>
          </a:xfrm>
        </p:spPr>
        <p:txBody>
          <a:bodyPr/>
          <a:lstStyle>
            <a:lvl1pPr>
              <a:defRPr sz="4300">
                <a:solidFill>
                  <a:schemeClr val="bg1"/>
                </a:solidFill>
              </a:defRPr>
            </a:lvl1pPr>
          </a:lstStyle>
          <a:p>
            <a:pPr lvl="0"/>
            <a:r>
              <a:rPr lang="en-US" noProof="0" smtClean="0"/>
              <a:t>Click to edit Master title style</a:t>
            </a:r>
          </a:p>
        </p:txBody>
      </p:sp>
      <p:sp>
        <p:nvSpPr>
          <p:cNvPr id="3076" name="Rectangle 4"/>
          <p:cNvSpPr>
            <a:spLocks noGrp="1" noChangeArrowheads="1"/>
          </p:cNvSpPr>
          <p:nvPr>
            <p:ph type="subTitle" idx="1"/>
          </p:nvPr>
        </p:nvSpPr>
        <p:spPr>
          <a:xfrm>
            <a:off x="1828324" y="3886200"/>
            <a:ext cx="8532178" cy="1752600"/>
          </a:xfrm>
        </p:spPr>
        <p:txBody>
          <a:bodyPr/>
          <a:lstStyle>
            <a:lvl1pPr marL="0" indent="0" algn="ctr">
              <a:buFontTx/>
              <a:buNone/>
              <a:defRPr sz="2600">
                <a:solidFill>
                  <a:schemeClr val="bg1"/>
                </a:solidFill>
                <a:latin typeface="Garamond" pitchFamily="18" charset="0"/>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9A0E7D5-2386-4BF2-BEDB-F9EEAF3E0F35}" type="slidenum">
              <a:rPr lang="en-US"/>
              <a:pPr/>
              <a:t>‹#›</a:t>
            </a:fld>
            <a:endParaRPr lang="en-US"/>
          </a:p>
        </p:txBody>
      </p:sp>
    </p:spTree>
    <p:extLst>
      <p:ext uri="{BB962C8B-B14F-4D97-AF65-F5344CB8AC3E}">
        <p14:creationId xmlns:p14="http://schemas.microsoft.com/office/powerpoint/2010/main" val="402236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0718" y="274639"/>
            <a:ext cx="281866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721" y="274639"/>
            <a:ext cx="82528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875397B-C1FD-409D-84CA-BDF98B23402D}" type="slidenum">
              <a:rPr lang="en-US"/>
              <a:pPr/>
              <a:t>‹#›</a:t>
            </a:fld>
            <a:endParaRPr lang="en-US"/>
          </a:p>
        </p:txBody>
      </p:sp>
    </p:spTree>
    <p:extLst>
      <p:ext uri="{BB962C8B-B14F-4D97-AF65-F5344CB8AC3E}">
        <p14:creationId xmlns:p14="http://schemas.microsoft.com/office/powerpoint/2010/main" val="1492958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721" y="274639"/>
            <a:ext cx="11274663"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203147" y="6381750"/>
            <a:ext cx="711015" cy="476250"/>
          </a:xfrm>
        </p:spPr>
        <p:txBody>
          <a:bodyPr/>
          <a:lstStyle>
            <a:lvl1pPr>
              <a:defRPr/>
            </a:lvl1pPr>
          </a:lstStyle>
          <a:p>
            <a:fld id="{543AB522-D0C9-4EC7-8854-1D98DD2637B6}" type="slidenum">
              <a:rPr lang="en-US"/>
              <a:pPr/>
              <a:t>‹#›</a:t>
            </a:fld>
            <a:endParaRPr lang="en-US"/>
          </a:p>
        </p:txBody>
      </p:sp>
    </p:spTree>
    <p:extLst>
      <p:ext uri="{BB962C8B-B14F-4D97-AF65-F5344CB8AC3E}">
        <p14:creationId xmlns:p14="http://schemas.microsoft.com/office/powerpoint/2010/main" val="306941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F25531C-F3B7-4618-9A07-E14445AD441B}" type="slidenum">
              <a:rPr lang="en-US"/>
              <a:pPr/>
              <a:t>‹#›</a:t>
            </a:fld>
            <a:endParaRPr lang="en-US"/>
          </a:p>
        </p:txBody>
      </p:sp>
    </p:spTree>
    <p:extLst>
      <p:ext uri="{BB962C8B-B14F-4D97-AF65-F5344CB8AC3E}">
        <p14:creationId xmlns:p14="http://schemas.microsoft.com/office/powerpoint/2010/main" val="33160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93742C1-DE04-44DB-9E21-73AB9B4297C7}" type="slidenum">
              <a:rPr lang="en-US"/>
              <a:pPr/>
              <a:t>‹#›</a:t>
            </a:fld>
            <a:endParaRPr lang="en-US"/>
          </a:p>
        </p:txBody>
      </p:sp>
    </p:spTree>
    <p:extLst>
      <p:ext uri="{BB962C8B-B14F-4D97-AF65-F5344CB8AC3E}">
        <p14:creationId xmlns:p14="http://schemas.microsoft.com/office/powerpoint/2010/main" val="1821591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721" y="1600201"/>
            <a:ext cx="553575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43626" y="1600201"/>
            <a:ext cx="553575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9C23272A-A81E-4761-AEE7-A2A50D1A824C}" type="slidenum">
              <a:rPr lang="en-US"/>
              <a:pPr/>
              <a:t>‹#›</a:t>
            </a:fld>
            <a:endParaRPr lang="en-US"/>
          </a:p>
        </p:txBody>
      </p:sp>
    </p:spTree>
    <p:extLst>
      <p:ext uri="{BB962C8B-B14F-4D97-AF65-F5344CB8AC3E}">
        <p14:creationId xmlns:p14="http://schemas.microsoft.com/office/powerpoint/2010/main" val="33816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C21EA65-0E8D-4E87-9D3C-61AC39E0E524}" type="slidenum">
              <a:rPr lang="en-US"/>
              <a:pPr/>
              <a:t>‹#›</a:t>
            </a:fld>
            <a:endParaRPr lang="en-US"/>
          </a:p>
        </p:txBody>
      </p:sp>
    </p:spTree>
    <p:extLst>
      <p:ext uri="{BB962C8B-B14F-4D97-AF65-F5344CB8AC3E}">
        <p14:creationId xmlns:p14="http://schemas.microsoft.com/office/powerpoint/2010/main" val="789399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D05EB041-ED23-4471-A775-3B165D8EC509}" type="slidenum">
              <a:rPr lang="en-US"/>
              <a:pPr/>
              <a:t>‹#›</a:t>
            </a:fld>
            <a:endParaRPr lang="en-US"/>
          </a:p>
        </p:txBody>
      </p:sp>
    </p:spTree>
    <p:extLst>
      <p:ext uri="{BB962C8B-B14F-4D97-AF65-F5344CB8AC3E}">
        <p14:creationId xmlns:p14="http://schemas.microsoft.com/office/powerpoint/2010/main" val="2402670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F02E7CB-E5B4-4522-BFE5-D1AB0BA01EA6}" type="slidenum">
              <a:rPr lang="en-US"/>
              <a:pPr/>
              <a:t>‹#›</a:t>
            </a:fld>
            <a:endParaRPr lang="en-US"/>
          </a:p>
        </p:txBody>
      </p:sp>
    </p:spTree>
    <p:extLst>
      <p:ext uri="{BB962C8B-B14F-4D97-AF65-F5344CB8AC3E}">
        <p14:creationId xmlns:p14="http://schemas.microsoft.com/office/powerpoint/2010/main" val="2095362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085F8A9-A22B-4E52-9689-D1C790C4C3DA}" type="slidenum">
              <a:rPr lang="en-US"/>
              <a:pPr/>
              <a:t>‹#›</a:t>
            </a:fld>
            <a:endParaRPr lang="en-US"/>
          </a:p>
        </p:txBody>
      </p:sp>
    </p:spTree>
    <p:extLst>
      <p:ext uri="{BB962C8B-B14F-4D97-AF65-F5344CB8AC3E}">
        <p14:creationId xmlns:p14="http://schemas.microsoft.com/office/powerpoint/2010/main" val="411846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8C07190-35DA-4B4D-80A9-BB848C9A2607}" type="slidenum">
              <a:rPr lang="en-US"/>
              <a:pPr/>
              <a:t>‹#›</a:t>
            </a:fld>
            <a:endParaRPr lang="en-US"/>
          </a:p>
        </p:txBody>
      </p:sp>
    </p:spTree>
    <p:extLst>
      <p:ext uri="{BB962C8B-B14F-4D97-AF65-F5344CB8AC3E}">
        <p14:creationId xmlns:p14="http://schemas.microsoft.com/office/powerpoint/2010/main" val="144142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brand ppt_INTERIO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304721" y="274638"/>
            <a:ext cx="112746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721" y="1600201"/>
            <a:ext cx="1127466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6" name="Rectangle 12"/>
          <p:cNvSpPr>
            <a:spLocks noGrp="1" noChangeArrowheads="1"/>
          </p:cNvSpPr>
          <p:nvPr>
            <p:ph type="sldNum" sz="quarter" idx="4"/>
          </p:nvPr>
        </p:nvSpPr>
        <p:spPr bwMode="auto">
          <a:xfrm>
            <a:off x="203147" y="6381750"/>
            <a:ext cx="71101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40AFF801-4D52-4516-B766-8E24031359A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Garamond" pitchFamily="18" charset="0"/>
        </a:defRPr>
      </a:lvl2pPr>
      <a:lvl3pPr algn="ctr" rtl="0" eaLnBrk="1" fontAlgn="base" hangingPunct="1">
        <a:spcBef>
          <a:spcPct val="0"/>
        </a:spcBef>
        <a:spcAft>
          <a:spcPct val="0"/>
        </a:spcAft>
        <a:defRPr sz="4000" b="1">
          <a:solidFill>
            <a:schemeClr val="tx2"/>
          </a:solidFill>
          <a:latin typeface="Garamond" pitchFamily="18" charset="0"/>
        </a:defRPr>
      </a:lvl3pPr>
      <a:lvl4pPr algn="ctr" rtl="0" eaLnBrk="1" fontAlgn="base" hangingPunct="1">
        <a:spcBef>
          <a:spcPct val="0"/>
        </a:spcBef>
        <a:spcAft>
          <a:spcPct val="0"/>
        </a:spcAft>
        <a:defRPr sz="4000" b="1">
          <a:solidFill>
            <a:schemeClr val="tx2"/>
          </a:solidFill>
          <a:latin typeface="Garamond" pitchFamily="18" charset="0"/>
        </a:defRPr>
      </a:lvl4pPr>
      <a:lvl5pPr algn="ctr" rtl="0" eaLnBrk="1" fontAlgn="base" hangingPunct="1">
        <a:spcBef>
          <a:spcPct val="0"/>
        </a:spcBef>
        <a:spcAft>
          <a:spcPct val="0"/>
        </a:spcAft>
        <a:defRPr sz="4000" b="1">
          <a:solidFill>
            <a:schemeClr val="tx2"/>
          </a:solidFill>
          <a:latin typeface="Garamond" pitchFamily="18" charset="0"/>
        </a:defRPr>
      </a:lvl5pPr>
      <a:lvl6pPr marL="457200" algn="ctr" rtl="0" eaLnBrk="1" fontAlgn="base" hangingPunct="1">
        <a:spcBef>
          <a:spcPct val="0"/>
        </a:spcBef>
        <a:spcAft>
          <a:spcPct val="0"/>
        </a:spcAft>
        <a:defRPr sz="4000" b="1">
          <a:solidFill>
            <a:schemeClr val="tx2"/>
          </a:solidFill>
          <a:latin typeface="Garamond" pitchFamily="18" charset="0"/>
        </a:defRPr>
      </a:lvl6pPr>
      <a:lvl7pPr marL="914400" algn="ctr" rtl="0" eaLnBrk="1" fontAlgn="base" hangingPunct="1">
        <a:spcBef>
          <a:spcPct val="0"/>
        </a:spcBef>
        <a:spcAft>
          <a:spcPct val="0"/>
        </a:spcAft>
        <a:defRPr sz="4000" b="1">
          <a:solidFill>
            <a:schemeClr val="tx2"/>
          </a:solidFill>
          <a:latin typeface="Garamond" pitchFamily="18" charset="0"/>
        </a:defRPr>
      </a:lvl7pPr>
      <a:lvl8pPr marL="1371600" algn="ctr" rtl="0" eaLnBrk="1" fontAlgn="base" hangingPunct="1">
        <a:spcBef>
          <a:spcPct val="0"/>
        </a:spcBef>
        <a:spcAft>
          <a:spcPct val="0"/>
        </a:spcAft>
        <a:defRPr sz="4000" b="1">
          <a:solidFill>
            <a:schemeClr val="tx2"/>
          </a:solidFill>
          <a:latin typeface="Garamond" pitchFamily="18" charset="0"/>
        </a:defRPr>
      </a:lvl8pPr>
      <a:lvl9pPr marL="1828800" algn="ctr" rtl="0" eaLnBrk="1" fontAlgn="base" hangingPunct="1">
        <a:spcBef>
          <a:spcPct val="0"/>
        </a:spcBef>
        <a:spcAft>
          <a:spcPct val="0"/>
        </a:spcAft>
        <a:defRPr sz="4000" b="1">
          <a:solidFill>
            <a:schemeClr val="tx2"/>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Do Short-Term Medical Trips Make a Difference in Treating NCDs? </a:t>
            </a:r>
            <a:endParaRPr lang="en-US" dirty="0"/>
          </a:p>
        </p:txBody>
      </p:sp>
      <p:sp>
        <p:nvSpPr>
          <p:cNvPr id="2051" name="Rectangle 3"/>
          <p:cNvSpPr>
            <a:spLocks noGrp="1" noChangeArrowheads="1"/>
          </p:cNvSpPr>
          <p:nvPr>
            <p:ph type="subTitle" idx="1"/>
          </p:nvPr>
        </p:nvSpPr>
        <p:spPr/>
        <p:txBody>
          <a:bodyPr/>
          <a:lstStyle/>
          <a:p>
            <a:r>
              <a:rPr lang="en-US" dirty="0" smtClean="0"/>
              <a:t>Mark Ryan, MD</a:t>
            </a:r>
          </a:p>
          <a:p>
            <a:r>
              <a:rPr lang="en-US" dirty="0" smtClean="0"/>
              <a:t>Goldie Chang, P3; Camille </a:t>
            </a:r>
            <a:r>
              <a:rPr lang="en-US" dirty="0" err="1" smtClean="0"/>
              <a:t>Hochheimer</a:t>
            </a:r>
            <a:r>
              <a:rPr lang="en-US" dirty="0" smtClean="0"/>
              <a:t>, PhD student; </a:t>
            </a:r>
            <a:r>
              <a:rPr lang="en-US" dirty="0" err="1" smtClean="0"/>
              <a:t>Marwah</a:t>
            </a:r>
            <a:r>
              <a:rPr lang="en-US" dirty="0" smtClean="0"/>
              <a:t> Khalid, MD; </a:t>
            </a:r>
            <a:r>
              <a:rPr lang="en-US" dirty="0" err="1" smtClean="0"/>
              <a:t>Dien</a:t>
            </a:r>
            <a:r>
              <a:rPr lang="en-US" dirty="0" smtClean="0"/>
              <a:t> </a:t>
            </a:r>
            <a:r>
              <a:rPr lang="en-US" dirty="0" err="1" smtClean="0"/>
              <a:t>Tu</a:t>
            </a:r>
            <a:r>
              <a:rPr lang="en-US" dirty="0" smtClean="0"/>
              <a:t>, P4; Michelle </a:t>
            </a:r>
            <a:r>
              <a:rPr lang="en-US" dirty="0" err="1" smtClean="0"/>
              <a:t>Vy</a:t>
            </a:r>
            <a:r>
              <a:rPr lang="en-US" dirty="0" smtClean="0"/>
              <a:t>, M3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sz="3000" dirty="0" smtClean="0"/>
              <a:t>There appears to be an increased tendency for the presence and intensity of HTN treatment in the community, independent of the role of our STMT.</a:t>
            </a:r>
          </a:p>
          <a:p>
            <a:r>
              <a:rPr lang="en-US" sz="3000" dirty="0" smtClean="0"/>
              <a:t>Return patients do appear to have some benefit in terms of the outcomes of treatment. This may be due to more-intense treatment, or may be due to availability of medications.</a:t>
            </a:r>
          </a:p>
          <a:p>
            <a:r>
              <a:rPr lang="en-US" sz="3000" dirty="0" smtClean="0"/>
              <a:t>Overall, unclear balance of costs vs. benefits given the small improvements in these outcomes.</a:t>
            </a:r>
            <a:endParaRPr lang="en-US" sz="3000"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10</a:t>
            </a:fld>
            <a:endParaRPr lang="en-US"/>
          </a:p>
        </p:txBody>
      </p:sp>
    </p:spTree>
    <p:extLst>
      <p:ext uri="{BB962C8B-B14F-4D97-AF65-F5344CB8AC3E}">
        <p14:creationId xmlns:p14="http://schemas.microsoft.com/office/powerpoint/2010/main" val="1934377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the Impact of STMT</a:t>
            </a:r>
            <a:endParaRPr lang="en-US" dirty="0"/>
          </a:p>
        </p:txBody>
      </p:sp>
      <p:sp>
        <p:nvSpPr>
          <p:cNvPr id="3" name="Content Placeholder 2"/>
          <p:cNvSpPr>
            <a:spLocks noGrp="1"/>
          </p:cNvSpPr>
          <p:nvPr>
            <p:ph idx="1"/>
          </p:nvPr>
        </p:nvSpPr>
        <p:spPr/>
        <p:txBody>
          <a:bodyPr/>
          <a:lstStyle/>
          <a:p>
            <a:r>
              <a:rPr lang="en-US" sz="3000" dirty="0" smtClean="0"/>
              <a:t>Very difficult to assess, despite the presence of records over the course of time, and labor-intensive process using paper records: </a:t>
            </a:r>
            <a:r>
              <a:rPr lang="en-US" sz="3000" b="1" dirty="0" smtClean="0"/>
              <a:t>need complete, standardized data sets</a:t>
            </a:r>
            <a:r>
              <a:rPr lang="en-US" sz="3000" dirty="0" smtClean="0"/>
              <a:t> </a:t>
            </a:r>
            <a:r>
              <a:rPr lang="en-US" sz="3000" b="1" dirty="0" smtClean="0"/>
              <a:t>in easily-analyzed formats</a:t>
            </a:r>
            <a:r>
              <a:rPr lang="en-US" sz="3000" dirty="0" smtClean="0"/>
              <a:t>.</a:t>
            </a:r>
          </a:p>
          <a:p>
            <a:r>
              <a:rPr lang="en-US" sz="3000" b="1" dirty="0" smtClean="0"/>
              <a:t>Efforts need to continue to assess the benefits vs. costs</a:t>
            </a:r>
            <a:r>
              <a:rPr lang="en-US" sz="3000" dirty="0" smtClean="0"/>
              <a:t> of STMT which focus on NCDs.</a:t>
            </a:r>
          </a:p>
          <a:p>
            <a:r>
              <a:rPr lang="en-US" sz="3000" b="1" dirty="0" smtClean="0"/>
              <a:t>Partnerships with local health systems and/or greater support for medications/treatments for NCDs </a:t>
            </a:r>
            <a:r>
              <a:rPr lang="en-US" sz="3000" dirty="0" smtClean="0"/>
              <a:t>may be better options than STMTs focused on MD assessments, etc.</a:t>
            </a:r>
          </a:p>
        </p:txBody>
      </p:sp>
      <p:sp>
        <p:nvSpPr>
          <p:cNvPr id="4" name="Slide Number Placeholder 3"/>
          <p:cNvSpPr>
            <a:spLocks noGrp="1"/>
          </p:cNvSpPr>
          <p:nvPr>
            <p:ph type="sldNum" sz="quarter" idx="10"/>
          </p:nvPr>
        </p:nvSpPr>
        <p:spPr/>
        <p:txBody>
          <a:bodyPr/>
          <a:lstStyle/>
          <a:p>
            <a:fld id="{BF25531C-F3B7-4618-9A07-E14445AD441B}" type="slidenum">
              <a:rPr lang="en-US" smtClean="0"/>
              <a:pPr/>
              <a:t>11</a:t>
            </a:fld>
            <a:endParaRPr lang="en-US"/>
          </a:p>
        </p:txBody>
      </p:sp>
      <p:sp>
        <p:nvSpPr>
          <p:cNvPr id="6" name="Rectangle 5"/>
          <p:cNvSpPr/>
          <p:nvPr/>
        </p:nvSpPr>
        <p:spPr>
          <a:xfrm>
            <a:off x="304721" y="1594395"/>
            <a:ext cx="11197621" cy="4524315"/>
          </a:xfrm>
          <a:prstGeom prst="rect">
            <a:avLst/>
          </a:prstGeom>
          <a:solidFill>
            <a:schemeClr val="bg1"/>
          </a:solidFill>
        </p:spPr>
        <p:txBody>
          <a:bodyPr wrap="square">
            <a:spAutoFit/>
          </a:bodyPr>
          <a:lstStyle/>
          <a:p>
            <a:pPr marL="285750" indent="-285750">
              <a:buFont typeface="Arial" charset="0"/>
              <a:buChar char="•"/>
            </a:pPr>
            <a:r>
              <a:rPr lang="en-US" sz="3200" dirty="0" smtClean="0"/>
              <a:t>Continued work to evaluate the impacts (both benefits and risks) of STMT is critical, given the costs and challenges that exist in this work, and the ethical obligation to provide proper care to patients and communities.</a:t>
            </a:r>
            <a:endParaRPr lang="en-US" sz="3200" dirty="0"/>
          </a:p>
          <a:p>
            <a:pPr marL="285750" indent="-285750">
              <a:buFont typeface="Arial" charset="0"/>
              <a:buChar char="•"/>
            </a:pPr>
            <a:endParaRPr lang="en-US" sz="1600" dirty="0"/>
          </a:p>
          <a:p>
            <a:pPr marL="285750" indent="-285750">
              <a:buFont typeface="Arial" charset="0"/>
              <a:buChar char="•"/>
            </a:pPr>
            <a:endParaRPr lang="en-US" sz="1600" dirty="0"/>
          </a:p>
          <a:p>
            <a:pPr marL="285750" indent="-285750">
              <a:buFont typeface="Arial" charset="0"/>
              <a:buChar char="•"/>
            </a:pPr>
            <a:endParaRPr lang="en-US" sz="1600" dirty="0" smtClean="0"/>
          </a:p>
          <a:p>
            <a:pPr marL="285750" indent="-285750">
              <a:buFont typeface="Arial" charset="0"/>
              <a:buChar char="•"/>
            </a:pPr>
            <a:endParaRPr lang="en-US" sz="1600" dirty="0" smtClean="0"/>
          </a:p>
          <a:p>
            <a:pPr marL="285750" indent="-285750">
              <a:buFont typeface="Arial" charset="0"/>
              <a:buChar char="•"/>
            </a:pPr>
            <a:endParaRPr lang="en-US" sz="1600" dirty="0"/>
          </a:p>
          <a:p>
            <a:pPr marL="285750" indent="-285750">
              <a:buFont typeface="Arial" charset="0"/>
              <a:buChar char="•"/>
            </a:pPr>
            <a:endParaRPr lang="en-US" sz="1600" dirty="0" smtClean="0"/>
          </a:p>
          <a:p>
            <a:pPr marL="285750" indent="-285750">
              <a:buFont typeface="Arial" charset="0"/>
              <a:buChar char="•"/>
            </a:pPr>
            <a:endParaRPr lang="en-US" sz="1600" dirty="0"/>
          </a:p>
          <a:p>
            <a:pPr marL="285750" indent="-285750">
              <a:buFont typeface="Arial" charset="0"/>
              <a:buChar char="•"/>
            </a:pPr>
            <a:endParaRPr lang="en-US" sz="1600" dirty="0"/>
          </a:p>
          <a:p>
            <a:pPr marL="285750" indent="-285750">
              <a:buFont typeface="Arial" charset="0"/>
              <a:buChar char="•"/>
            </a:pPr>
            <a:endParaRPr lang="en-US" sz="1600" dirty="0"/>
          </a:p>
          <a:p>
            <a:pPr marL="285750" indent="-285750">
              <a:buFont typeface="Arial" charset="0"/>
              <a:buChar char="•"/>
            </a:pPr>
            <a:endParaRPr lang="en-US" sz="1600" dirty="0"/>
          </a:p>
        </p:txBody>
      </p:sp>
    </p:spTree>
    <p:extLst>
      <p:ext uri="{BB962C8B-B14F-4D97-AF65-F5344CB8AC3E}">
        <p14:creationId xmlns:p14="http://schemas.microsoft.com/office/powerpoint/2010/main" val="35033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8C38DD4-20B5-4702-B327-A01EBE74C828}" type="slidenum">
              <a:rPr lang="en-US"/>
              <a:pPr/>
              <a:t>2</a:t>
            </a:fld>
            <a:endParaRPr lang="en-US"/>
          </a:p>
        </p:txBody>
      </p:sp>
      <p:sp>
        <p:nvSpPr>
          <p:cNvPr id="6146" name="Rectangle 2"/>
          <p:cNvSpPr>
            <a:spLocks noGrp="1" noChangeArrowheads="1"/>
          </p:cNvSpPr>
          <p:nvPr>
            <p:ph type="title"/>
          </p:nvPr>
        </p:nvSpPr>
        <p:spPr>
          <a:xfrm>
            <a:off x="203147" y="274638"/>
            <a:ext cx="11376237" cy="1143000"/>
          </a:xfrm>
        </p:spPr>
        <p:txBody>
          <a:bodyPr/>
          <a:lstStyle/>
          <a:p>
            <a:r>
              <a:rPr lang="en-US" dirty="0" smtClean="0"/>
              <a:t>Activity Disclaimer</a:t>
            </a:r>
            <a:endParaRPr lang="en-US" dirty="0"/>
          </a:p>
        </p:txBody>
      </p:sp>
      <p:sp>
        <p:nvSpPr>
          <p:cNvPr id="6147" name="Rectangle 3"/>
          <p:cNvSpPr>
            <a:spLocks noGrp="1" noChangeArrowheads="1"/>
          </p:cNvSpPr>
          <p:nvPr>
            <p:ph type="body" idx="1"/>
          </p:nvPr>
        </p:nvSpPr>
        <p:spPr>
          <a:xfrm>
            <a:off x="203147" y="1600201"/>
            <a:ext cx="11376237" cy="4525963"/>
          </a:xfrm>
        </p:spPr>
        <p:txBody>
          <a:bodyPr/>
          <a:lstStyle/>
          <a:p>
            <a:pPr marL="0" indent="0">
              <a:buNone/>
            </a:pPr>
            <a:r>
              <a:rPr lang="en-US" sz="1100" b="1" dirty="0" smtClean="0">
                <a:solidFill>
                  <a:srgbClr val="000000"/>
                </a:solidFill>
              </a:rPr>
              <a:t>ACTIVITY DISCLAIMER</a:t>
            </a:r>
          </a:p>
          <a:p>
            <a:pPr marL="0" indent="0">
              <a:buNone/>
            </a:pPr>
            <a:endParaRPr lang="en-US" sz="1100" b="1" dirty="0" smtClean="0">
              <a:solidFill>
                <a:srgbClr val="000000"/>
              </a:solidFill>
            </a:endParaRPr>
          </a:p>
          <a:p>
            <a:pPr marL="0" indent="0">
              <a:buNone/>
            </a:pPr>
            <a:endParaRPr lang="en-US" sz="1100" dirty="0" smtClean="0">
              <a:solidFill>
                <a:schemeClr val="tx2"/>
              </a:solidFill>
            </a:endParaRPr>
          </a:p>
          <a:p>
            <a:pPr marL="0" indent="0">
              <a:buNone/>
            </a:pPr>
            <a:r>
              <a:rPr lang="en-US" sz="1100" dirty="0" smtClean="0"/>
              <a:t>It is the policy of the AAFP that all individuals in a position to control content disclose any relationships with commercial interests upon nomination/invitation of participation. Disclosure documents are reviewed for potential conflicts of interest (COI), and if identified, conflicts are resolved prior to confirmation of participation. Only those participants who had no conflict of interest or who agreed to an identified resolution process prior to their participation were involved in this CME activity.</a:t>
            </a:r>
          </a:p>
          <a:p>
            <a:pPr marL="0" indent="0">
              <a:buNone/>
            </a:pPr>
            <a:endParaRPr lang="en-US" sz="1100" dirty="0"/>
          </a:p>
          <a:p>
            <a:pPr marL="0" indent="0">
              <a:buNone/>
            </a:pPr>
            <a:r>
              <a:rPr lang="en-US" sz="1100" dirty="0" smtClean="0"/>
              <a:t>Mark Ryan, Goldie </a:t>
            </a:r>
            <a:r>
              <a:rPr lang="en-US" sz="1100" dirty="0"/>
              <a:t>Chang, </a:t>
            </a:r>
            <a:r>
              <a:rPr lang="en-US" sz="1100" dirty="0" smtClean="0"/>
              <a:t>Camille </a:t>
            </a:r>
            <a:r>
              <a:rPr lang="en-US" sz="1100" dirty="0" err="1"/>
              <a:t>Hochheimer</a:t>
            </a:r>
            <a:r>
              <a:rPr lang="en-US" sz="1100" dirty="0"/>
              <a:t>, </a:t>
            </a:r>
            <a:r>
              <a:rPr lang="en-US" sz="1100" dirty="0" err="1" smtClean="0"/>
              <a:t>Marwah</a:t>
            </a:r>
            <a:r>
              <a:rPr lang="en-US" sz="1100" dirty="0" smtClean="0"/>
              <a:t> Khalid, </a:t>
            </a:r>
            <a:r>
              <a:rPr lang="en-US" sz="1100" dirty="0" err="1" smtClean="0"/>
              <a:t>Dien</a:t>
            </a:r>
            <a:r>
              <a:rPr lang="en-US" sz="1100" dirty="0" smtClean="0"/>
              <a:t> </a:t>
            </a:r>
            <a:r>
              <a:rPr lang="en-US" sz="1100" dirty="0" err="1"/>
              <a:t>Tu</a:t>
            </a:r>
            <a:r>
              <a:rPr lang="en-US" sz="1100" dirty="0"/>
              <a:t>, </a:t>
            </a:r>
            <a:r>
              <a:rPr lang="en-US" sz="1100" dirty="0" smtClean="0"/>
              <a:t>and Michelle </a:t>
            </a:r>
            <a:r>
              <a:rPr lang="en-US" sz="1100" dirty="0" err="1" smtClean="0"/>
              <a:t>Vy</a:t>
            </a:r>
            <a:r>
              <a:rPr lang="en-US" sz="1100" dirty="0" smtClean="0"/>
              <a:t> have indicated they have no relevant financial relationships to disclose.</a:t>
            </a:r>
          </a:p>
          <a:p>
            <a:endParaRPr lang="en-US"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sz="2000" dirty="0"/>
              <a:t>Discuss the impact of non-communicable diseases in developing nation, with a focus on the Dominican Republic, and describe how short-term medical trips may play a role in their treatment</a:t>
            </a:r>
            <a:r>
              <a:rPr lang="en-US" sz="2000" dirty="0" smtClean="0"/>
              <a:t>.</a:t>
            </a:r>
          </a:p>
          <a:p>
            <a:endParaRPr lang="en-US" sz="2000" dirty="0"/>
          </a:p>
          <a:p>
            <a:r>
              <a:rPr lang="en-US" sz="2000" dirty="0"/>
              <a:t>Review trends among hypertension control, hypertension treatment, and CVD risk in a community in Santo Domingo served by a twice-yearly short-term medical trip, and compare these trends with general community trends</a:t>
            </a:r>
            <a:r>
              <a:rPr lang="en-US" sz="2000" dirty="0" smtClean="0"/>
              <a:t>.</a:t>
            </a:r>
          </a:p>
          <a:p>
            <a:endParaRPr lang="en-US" sz="2000" dirty="0"/>
          </a:p>
          <a:p>
            <a:r>
              <a:rPr lang="en-US" sz="2000" dirty="0"/>
              <a:t>Assess whether a regular short-term medical trip has had an impact on awareness, treatment, and control of non-communicable diseases (NCD) in this community, and evaluate what program changes might improve treatment of non-communicable diseases</a:t>
            </a:r>
            <a:r>
              <a:rPr lang="en-US" sz="2000" dirty="0" smtClean="0"/>
              <a:t>.</a:t>
            </a:r>
            <a:endParaRPr lang="en-US" sz="2000"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3</a:t>
            </a:fld>
            <a:endParaRPr lang="en-US"/>
          </a:p>
        </p:txBody>
      </p:sp>
    </p:spTree>
    <p:extLst>
      <p:ext uri="{BB962C8B-B14F-4D97-AF65-F5344CB8AC3E}">
        <p14:creationId xmlns:p14="http://schemas.microsoft.com/office/powerpoint/2010/main" val="3221794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Non-Communicable Disease and the DR</a:t>
            </a:r>
            <a:endParaRPr lang="en-US" dirty="0"/>
          </a:p>
        </p:txBody>
      </p:sp>
      <p:sp>
        <p:nvSpPr>
          <p:cNvPr id="3" name="Content Placeholder 2"/>
          <p:cNvSpPr>
            <a:spLocks noGrp="1"/>
          </p:cNvSpPr>
          <p:nvPr>
            <p:ph idx="1"/>
          </p:nvPr>
        </p:nvSpPr>
        <p:spPr/>
        <p:txBody>
          <a:bodyPr/>
          <a:lstStyle/>
          <a:p>
            <a:r>
              <a:rPr lang="en-US" sz="2200" b="1" dirty="0"/>
              <a:t>NCDs were responsible for 68% of all deaths in 2012</a:t>
            </a:r>
            <a:r>
              <a:rPr lang="en-US" sz="2200" dirty="0"/>
              <a:t>, with cardiovascular disease accounting for 52% and diabetes accounting for 6%.</a:t>
            </a:r>
          </a:p>
          <a:p>
            <a:r>
              <a:rPr lang="en-US" sz="2200" b="1" dirty="0" smtClean="0"/>
              <a:t>40%</a:t>
            </a:r>
            <a:r>
              <a:rPr lang="en-US" sz="2200" dirty="0" smtClean="0"/>
              <a:t> </a:t>
            </a:r>
            <a:r>
              <a:rPr lang="en-US" sz="2200" b="1" dirty="0" smtClean="0"/>
              <a:t>of </a:t>
            </a:r>
            <a:r>
              <a:rPr lang="en-US" sz="2200" b="1" dirty="0"/>
              <a:t>deaths due to NCDs are premature deaths </a:t>
            </a:r>
            <a:r>
              <a:rPr lang="en-US" sz="2200" dirty="0"/>
              <a:t>before the age of 70, and the majority occur in low and middle income countries. </a:t>
            </a:r>
            <a:endParaRPr lang="en-US" sz="2200" dirty="0" smtClean="0"/>
          </a:p>
          <a:p>
            <a:endParaRPr lang="en-US" sz="2200" dirty="0" smtClean="0"/>
          </a:p>
          <a:p>
            <a:r>
              <a:rPr lang="en-US" sz="2200" b="1" dirty="0"/>
              <a:t>Hypertension is the </a:t>
            </a:r>
            <a:r>
              <a:rPr lang="en-US" sz="2200" b="1" dirty="0" smtClean="0"/>
              <a:t>2</a:t>
            </a:r>
            <a:r>
              <a:rPr lang="en-US" sz="2200" b="1" baseline="30000" dirty="0" smtClean="0"/>
              <a:t>nd</a:t>
            </a:r>
            <a:r>
              <a:rPr lang="en-US" sz="2200" b="1" dirty="0" smtClean="0"/>
              <a:t> leading </a:t>
            </a:r>
            <a:r>
              <a:rPr lang="en-US" sz="2200" b="1" dirty="0"/>
              <a:t>cause of death in the Dominican Republic</a:t>
            </a:r>
            <a:r>
              <a:rPr lang="en-US" sz="2200" dirty="0"/>
              <a:t>, while diabetes is the </a:t>
            </a:r>
            <a:r>
              <a:rPr lang="en-US" sz="2200" dirty="0" smtClean="0"/>
              <a:t>6</a:t>
            </a:r>
            <a:r>
              <a:rPr lang="en-US" sz="2200" baseline="30000" dirty="0" smtClean="0"/>
              <a:t>th</a:t>
            </a:r>
            <a:r>
              <a:rPr lang="en-US" sz="2200" dirty="0" smtClean="0"/>
              <a:t> leading </a:t>
            </a:r>
            <a:r>
              <a:rPr lang="en-US" sz="2200" dirty="0"/>
              <a:t>cause of death. </a:t>
            </a:r>
            <a:endParaRPr lang="en-US" sz="2200" dirty="0" smtClean="0"/>
          </a:p>
          <a:p>
            <a:r>
              <a:rPr lang="en-US" sz="2200" b="1" dirty="0" smtClean="0"/>
              <a:t>Nearly </a:t>
            </a:r>
            <a:r>
              <a:rPr lang="en-US" sz="2200" b="1" dirty="0"/>
              <a:t>35% of Dominicans are hypertensive </a:t>
            </a:r>
            <a:r>
              <a:rPr lang="en-US" sz="2200" dirty="0"/>
              <a:t>and approximately 10% have diabetes</a:t>
            </a:r>
            <a:r>
              <a:rPr lang="en-US" sz="2200" dirty="0" smtClean="0"/>
              <a:t>.</a:t>
            </a:r>
          </a:p>
          <a:p>
            <a:endParaRPr lang="en-US" sz="2200" dirty="0"/>
          </a:p>
          <a:p>
            <a:r>
              <a:rPr lang="en-US" sz="2200" dirty="0" smtClean="0"/>
              <a:t>A recent study showed </a:t>
            </a:r>
            <a:r>
              <a:rPr lang="en-US" sz="2200" b="1" dirty="0" smtClean="0"/>
              <a:t>continuing gaps in awareness, treatment, and control </a:t>
            </a:r>
            <a:r>
              <a:rPr lang="en-US" sz="2200" dirty="0" smtClean="0"/>
              <a:t>of NCDs in developed vs. developing nations.</a:t>
            </a:r>
            <a:endParaRPr lang="en-US" sz="2200"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4</a:t>
            </a:fld>
            <a:endParaRPr lang="en-US"/>
          </a:p>
        </p:txBody>
      </p:sp>
    </p:spTree>
    <p:extLst>
      <p:ext uri="{BB962C8B-B14F-4D97-AF65-F5344CB8AC3E}">
        <p14:creationId xmlns:p14="http://schemas.microsoft.com/office/powerpoint/2010/main" val="711390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Treating NCDs in </a:t>
            </a:r>
            <a:r>
              <a:rPr lang="en-US" dirty="0" err="1" smtClean="0"/>
              <a:t>Paraiso</a:t>
            </a:r>
            <a:endParaRPr lang="en-US" dirty="0"/>
          </a:p>
        </p:txBody>
      </p:sp>
      <p:sp>
        <p:nvSpPr>
          <p:cNvPr id="3" name="Content Placeholder 2"/>
          <p:cNvSpPr>
            <a:spLocks noGrp="1"/>
          </p:cNvSpPr>
          <p:nvPr>
            <p:ph idx="1"/>
          </p:nvPr>
        </p:nvSpPr>
        <p:spPr/>
        <p:txBody>
          <a:bodyPr/>
          <a:lstStyle/>
          <a:p>
            <a:r>
              <a:rPr lang="en-US" sz="2600" dirty="0" smtClean="0"/>
              <a:t>Short-term medical trip (STMT) in </a:t>
            </a:r>
            <a:r>
              <a:rPr lang="en-US" sz="2600" dirty="0" err="1" smtClean="0"/>
              <a:t>Paraiso</a:t>
            </a:r>
            <a:r>
              <a:rPr lang="en-US" sz="2600" dirty="0" smtClean="0"/>
              <a:t> since </a:t>
            </a:r>
            <a:r>
              <a:rPr lang="en-US" sz="2600" b="1" dirty="0" smtClean="0"/>
              <a:t>2006</a:t>
            </a:r>
            <a:r>
              <a:rPr lang="en-US" sz="2600" dirty="0" smtClean="0"/>
              <a:t>.</a:t>
            </a:r>
          </a:p>
          <a:p>
            <a:r>
              <a:rPr lang="en-US" sz="2600" dirty="0" smtClean="0"/>
              <a:t>Following AAFP Global Health Workshops in 2010 and 2011, </a:t>
            </a:r>
            <a:r>
              <a:rPr lang="en-US" sz="2600" b="1" dirty="0" smtClean="0"/>
              <a:t>increased focus on addressing NCDs and tracking patients’ care</a:t>
            </a:r>
            <a:r>
              <a:rPr lang="en-US" sz="2600" dirty="0" smtClean="0"/>
              <a:t>.</a:t>
            </a:r>
          </a:p>
          <a:p>
            <a:r>
              <a:rPr lang="en-US" sz="2600" b="1" dirty="0" smtClean="0"/>
              <a:t>Local public health systems are underfunded and overworked</a:t>
            </a:r>
            <a:r>
              <a:rPr lang="en-US" sz="2600" dirty="0" smtClean="0"/>
              <a:t>, with medications often unavailable.</a:t>
            </a:r>
          </a:p>
          <a:p>
            <a:r>
              <a:rPr lang="en-US" sz="2600" dirty="0" smtClean="0"/>
              <a:t>In 2010 we began to </a:t>
            </a:r>
            <a:r>
              <a:rPr lang="en-US" sz="2600" b="1" dirty="0" smtClean="0"/>
              <a:t>source medications for NCDs in-country</a:t>
            </a:r>
            <a:r>
              <a:rPr lang="en-US" sz="2600" dirty="0" smtClean="0"/>
              <a:t>; in 2013 we started to more directly </a:t>
            </a:r>
            <a:r>
              <a:rPr lang="en-US" sz="2600" b="1" dirty="0" smtClean="0"/>
              <a:t>assess impact of NCDs in our community</a:t>
            </a:r>
            <a:r>
              <a:rPr lang="en-US" sz="2600" dirty="0" smtClean="0"/>
              <a:t>.</a:t>
            </a:r>
          </a:p>
          <a:p>
            <a:r>
              <a:rPr lang="en-US" sz="2600" dirty="0" smtClean="0"/>
              <a:t>We have now </a:t>
            </a:r>
            <a:r>
              <a:rPr lang="en-US" sz="2600" b="1" dirty="0" smtClean="0"/>
              <a:t>built the clinic flow around an EHR </a:t>
            </a:r>
            <a:r>
              <a:rPr lang="en-US" sz="2600" dirty="0" smtClean="0"/>
              <a:t>to better allow ongoing treatment.</a:t>
            </a:r>
          </a:p>
          <a:p>
            <a:endParaRPr lang="en-US" sz="2600"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5</a:t>
            </a:fld>
            <a:endParaRPr lang="en-US"/>
          </a:p>
        </p:txBody>
      </p:sp>
    </p:spTree>
    <p:extLst>
      <p:ext uri="{BB962C8B-B14F-4D97-AF65-F5344CB8AC3E}">
        <p14:creationId xmlns:p14="http://schemas.microsoft.com/office/powerpoint/2010/main" val="2123260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NCD Treatment in STMT</a:t>
            </a:r>
            <a:endParaRPr lang="en-US" dirty="0"/>
          </a:p>
        </p:txBody>
      </p:sp>
      <p:sp>
        <p:nvSpPr>
          <p:cNvPr id="3" name="Content Placeholder 2"/>
          <p:cNvSpPr>
            <a:spLocks noGrp="1"/>
          </p:cNvSpPr>
          <p:nvPr>
            <p:ph idx="1"/>
          </p:nvPr>
        </p:nvSpPr>
        <p:spPr/>
        <p:txBody>
          <a:bodyPr/>
          <a:lstStyle/>
          <a:p>
            <a:r>
              <a:rPr lang="en-US" sz="2600" b="1" dirty="0" smtClean="0"/>
              <a:t>Patient understanding and awareness of NCDs</a:t>
            </a:r>
            <a:r>
              <a:rPr lang="en-US" sz="2600" dirty="0" smtClean="0"/>
              <a:t>: our research suggests patients are in agreement with importance of treating NCDs.</a:t>
            </a:r>
          </a:p>
          <a:p>
            <a:r>
              <a:rPr lang="en-US" sz="2600" b="1" dirty="0" smtClean="0"/>
              <a:t>Patients’ access to medications, both from STMTs and from local medical systems</a:t>
            </a:r>
            <a:r>
              <a:rPr lang="en-US" sz="2600" dirty="0" smtClean="0"/>
              <a:t>: we have learned that patient insurance does not sufficiently cover medications, and pharmacy access is an issue.</a:t>
            </a:r>
          </a:p>
          <a:p>
            <a:r>
              <a:rPr lang="en-US" sz="2600" dirty="0" smtClean="0"/>
              <a:t>Risks/benefits of </a:t>
            </a:r>
            <a:r>
              <a:rPr lang="en-US" sz="2600" b="1" dirty="0" smtClean="0"/>
              <a:t>intermittent versus uninterrupted treatment</a:t>
            </a:r>
            <a:r>
              <a:rPr lang="en-US" sz="2600" dirty="0" smtClean="0"/>
              <a:t>?</a:t>
            </a:r>
          </a:p>
          <a:p>
            <a:r>
              <a:rPr lang="en-US" sz="2600" dirty="0" smtClean="0"/>
              <a:t>Importance of having </a:t>
            </a:r>
            <a:r>
              <a:rPr lang="en-US" sz="2600" b="1" dirty="0" smtClean="0"/>
              <a:t>useful access to ongoing health records</a:t>
            </a:r>
            <a:r>
              <a:rPr lang="en-US" sz="2600" dirty="0" smtClean="0"/>
              <a:t>.</a:t>
            </a:r>
          </a:p>
          <a:p>
            <a:r>
              <a:rPr lang="en-US" sz="2600" b="1" dirty="0" smtClean="0"/>
              <a:t>Impact of social determinants of health on NCDs</a:t>
            </a:r>
            <a:r>
              <a:rPr lang="en-US" sz="2600" dirty="0" smtClean="0"/>
              <a:t>, and the ability of STMT to address these.</a:t>
            </a:r>
          </a:p>
          <a:p>
            <a:endParaRPr lang="en-US" sz="2600"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6</a:t>
            </a:fld>
            <a:endParaRPr lang="en-US"/>
          </a:p>
        </p:txBody>
      </p:sp>
      <p:sp>
        <p:nvSpPr>
          <p:cNvPr id="6" name="TextBox 5"/>
          <p:cNvSpPr txBox="1"/>
          <p:nvPr/>
        </p:nvSpPr>
        <p:spPr>
          <a:xfrm>
            <a:off x="304721" y="1569576"/>
            <a:ext cx="11047491" cy="4462760"/>
          </a:xfrm>
          <a:prstGeom prst="rect">
            <a:avLst/>
          </a:prstGeom>
          <a:solidFill>
            <a:schemeClr val="bg1"/>
          </a:solidFill>
        </p:spPr>
        <p:txBody>
          <a:bodyPr wrap="square" rtlCol="0">
            <a:spAutoFit/>
          </a:bodyPr>
          <a:lstStyle/>
          <a:p>
            <a:pPr marL="285750" indent="-285750">
              <a:buFont typeface="Arial" charset="0"/>
              <a:buChar char="•"/>
            </a:pPr>
            <a:r>
              <a:rPr lang="en-US" sz="2800" dirty="0" smtClean="0"/>
              <a:t>We were unable to find any literature assessing the impact of STMT focused on NCDs.</a:t>
            </a:r>
          </a:p>
          <a:p>
            <a:pPr marL="285750" indent="-285750">
              <a:buFont typeface="Arial" charset="0"/>
              <a:buChar char="•"/>
            </a:pPr>
            <a:endParaRPr lang="en-US" sz="2800" dirty="0" smtClean="0"/>
          </a:p>
          <a:p>
            <a:pPr marL="285750" indent="-285750">
              <a:buFont typeface="Arial" charset="0"/>
              <a:buChar char="•"/>
            </a:pPr>
            <a:r>
              <a:rPr lang="en-US" sz="2800" dirty="0" smtClean="0"/>
              <a:t>The literature we found was focused on the impact of procedurally-based STMT.</a:t>
            </a:r>
          </a:p>
          <a:p>
            <a:pPr marL="285750" indent="-285750">
              <a:buFont typeface="Arial" charset="0"/>
              <a:buChar char="•"/>
            </a:pPr>
            <a:endParaRPr lang="en-US" sz="2400" dirty="0"/>
          </a:p>
          <a:p>
            <a:pPr marL="285750" indent="-285750">
              <a:buFont typeface="Arial" charset="0"/>
              <a:buChar char="•"/>
            </a:pPr>
            <a:endParaRPr lang="en-US" sz="2400" dirty="0"/>
          </a:p>
          <a:p>
            <a:pPr marL="285750" indent="-285750">
              <a:buFont typeface="Arial" charset="0"/>
              <a:buChar char="•"/>
            </a:pPr>
            <a:endParaRPr lang="en-US" sz="2400" dirty="0" smtClean="0"/>
          </a:p>
          <a:p>
            <a:pPr marL="285750" indent="-285750">
              <a:buFont typeface="Arial" charset="0"/>
              <a:buChar char="•"/>
            </a:pPr>
            <a:endParaRPr lang="en-US" sz="2400" dirty="0"/>
          </a:p>
          <a:p>
            <a:pPr marL="285750" indent="-285750">
              <a:buFont typeface="Arial" charset="0"/>
              <a:buChar char="•"/>
            </a:pPr>
            <a:endParaRPr lang="en-US" sz="2400" dirty="0" smtClean="0"/>
          </a:p>
          <a:p>
            <a:pPr marL="285750" indent="-285750">
              <a:buFont typeface="Arial" charset="0"/>
              <a:buChar char="•"/>
            </a:pPr>
            <a:endParaRPr lang="en-US" sz="2400" dirty="0"/>
          </a:p>
        </p:txBody>
      </p:sp>
    </p:spTree>
    <p:extLst>
      <p:ext uri="{BB962C8B-B14F-4D97-AF65-F5344CB8AC3E}">
        <p14:creationId xmlns:p14="http://schemas.microsoft.com/office/powerpoint/2010/main" val="35904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a:t>
            </a:r>
            <a:endParaRPr lang="en-US" dirty="0"/>
          </a:p>
        </p:txBody>
      </p:sp>
      <p:sp>
        <p:nvSpPr>
          <p:cNvPr id="3" name="Content Placeholder 2"/>
          <p:cNvSpPr>
            <a:spLocks noGrp="1"/>
          </p:cNvSpPr>
          <p:nvPr>
            <p:ph idx="1"/>
          </p:nvPr>
        </p:nvSpPr>
        <p:spPr>
          <a:xfrm>
            <a:off x="304721" y="1600200"/>
            <a:ext cx="11274663" cy="4419600"/>
          </a:xfrm>
        </p:spPr>
        <p:txBody>
          <a:bodyPr/>
          <a:lstStyle/>
          <a:p>
            <a:r>
              <a:rPr lang="en-US" sz="2800" dirty="0" smtClean="0"/>
              <a:t>Patients were </a:t>
            </a:r>
            <a:r>
              <a:rPr lang="en-US" sz="2800" dirty="0"/>
              <a:t>required to be at least eighteen years of age, have a complete </a:t>
            </a:r>
            <a:r>
              <a:rPr lang="en-US" sz="2800" dirty="0" smtClean="0"/>
              <a:t>clinical data, and </a:t>
            </a:r>
            <a:r>
              <a:rPr lang="en-US" sz="2800" dirty="0"/>
              <a:t>could not be pregnant. </a:t>
            </a:r>
            <a:endParaRPr lang="en-US" sz="2800" dirty="0" smtClean="0"/>
          </a:p>
          <a:p>
            <a:r>
              <a:rPr lang="en-US" sz="2800" dirty="0" smtClean="0"/>
              <a:t>Returning </a:t>
            </a:r>
            <a:r>
              <a:rPr lang="en-US" sz="2800" dirty="0"/>
              <a:t>patients (i.e. those with a documented visit in both 2014 and 2016) were identified by manual review of all patient records. </a:t>
            </a:r>
            <a:r>
              <a:rPr lang="en-US" sz="2800" dirty="0" smtClean="0"/>
              <a:t>A </a:t>
            </a:r>
            <a:r>
              <a:rPr lang="en-US" sz="2800" dirty="0" smtClean="0"/>
              <a:t>random sample of new patients was selected from </a:t>
            </a:r>
            <a:r>
              <a:rPr lang="en-US" sz="2800" dirty="0" smtClean="0"/>
              <a:t>remaining </a:t>
            </a:r>
            <a:r>
              <a:rPr lang="en-US" sz="2800" dirty="0"/>
              <a:t>eligible </a:t>
            </a:r>
            <a:r>
              <a:rPr lang="en-US" sz="2800" dirty="0" smtClean="0"/>
              <a:t>patients.</a:t>
            </a:r>
          </a:p>
          <a:p>
            <a:r>
              <a:rPr lang="en-US" sz="2800" dirty="0" smtClean="0"/>
              <a:t>New patients </a:t>
            </a:r>
            <a:r>
              <a:rPr lang="en-US" sz="2800" dirty="0"/>
              <a:t>at each time point were matched </a:t>
            </a:r>
            <a:r>
              <a:rPr lang="en-US" sz="2800" dirty="0" smtClean="0"/>
              <a:t>on </a:t>
            </a:r>
            <a:r>
              <a:rPr lang="en-US" sz="2800" dirty="0"/>
              <a:t>gender and </a:t>
            </a:r>
            <a:r>
              <a:rPr lang="en-US" sz="2800" dirty="0" smtClean="0"/>
              <a:t>age.</a:t>
            </a:r>
            <a:endParaRPr lang="en-US" sz="2800" dirty="0" smtClean="0"/>
          </a:p>
        </p:txBody>
      </p:sp>
      <p:sp>
        <p:nvSpPr>
          <p:cNvPr id="4" name="Slide Number Placeholder 3"/>
          <p:cNvSpPr>
            <a:spLocks noGrp="1"/>
          </p:cNvSpPr>
          <p:nvPr>
            <p:ph type="sldNum" sz="quarter" idx="10"/>
          </p:nvPr>
        </p:nvSpPr>
        <p:spPr/>
        <p:txBody>
          <a:bodyPr/>
          <a:lstStyle/>
          <a:p>
            <a:fld id="{BF25531C-F3B7-4618-9A07-E14445AD441B}" type="slidenum">
              <a:rPr lang="en-US" smtClean="0"/>
              <a:pPr/>
              <a:t>7</a:t>
            </a:fld>
            <a:endParaRPr lang="en-US"/>
          </a:p>
        </p:txBody>
      </p:sp>
    </p:spTree>
    <p:extLst>
      <p:ext uri="{BB962C8B-B14F-4D97-AF65-F5344CB8AC3E}">
        <p14:creationId xmlns:p14="http://schemas.microsoft.com/office/powerpoint/2010/main" val="36979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Methods</a:t>
            </a:r>
            <a:endParaRPr lang="en-US" dirty="0"/>
          </a:p>
        </p:txBody>
      </p:sp>
      <p:sp>
        <p:nvSpPr>
          <p:cNvPr id="3" name="Content Placeholder 2"/>
          <p:cNvSpPr>
            <a:spLocks noGrp="1"/>
          </p:cNvSpPr>
          <p:nvPr>
            <p:ph idx="1"/>
          </p:nvPr>
        </p:nvSpPr>
        <p:spPr>
          <a:xfrm>
            <a:off x="304721" y="1752600"/>
            <a:ext cx="11274663" cy="4114800"/>
          </a:xfrm>
        </p:spPr>
        <p:txBody>
          <a:bodyPr/>
          <a:lstStyle/>
          <a:p>
            <a:r>
              <a:rPr lang="en-US" sz="2800" dirty="0" smtClean="0"/>
              <a:t>A </a:t>
            </a:r>
            <a:r>
              <a:rPr lang="en-US" sz="2800" dirty="0"/>
              <a:t>paired t-test was used to </a:t>
            </a:r>
            <a:r>
              <a:rPr lang="en-US" sz="2800" dirty="0" smtClean="0"/>
              <a:t>detect </a:t>
            </a:r>
            <a:r>
              <a:rPr lang="en-US" sz="2800" dirty="0"/>
              <a:t>a difference in systolic blood pressure (SBP) and diastolic blood pressure (DBP) over the two year period within both the repeat and non-repeat groups </a:t>
            </a:r>
            <a:r>
              <a:rPr lang="en-US" sz="2800" dirty="0" smtClean="0"/>
              <a:t>individually. A </a:t>
            </a:r>
            <a:r>
              <a:rPr lang="en-US" sz="2800" dirty="0"/>
              <a:t>two sample t-test </a:t>
            </a:r>
            <a:r>
              <a:rPr lang="en-US" sz="2800" dirty="0" smtClean="0"/>
              <a:t>was used to compare </a:t>
            </a:r>
            <a:r>
              <a:rPr lang="en-US" sz="2800" dirty="0"/>
              <a:t>the change in SBP and DBP over time between the two </a:t>
            </a:r>
            <a:r>
              <a:rPr lang="en-US" sz="2800" dirty="0" smtClean="0"/>
              <a:t>groups</a:t>
            </a:r>
            <a:r>
              <a:rPr lang="en-US" sz="2800" dirty="0" smtClean="0"/>
              <a:t>.</a:t>
            </a:r>
          </a:p>
          <a:p>
            <a:r>
              <a:rPr lang="en-US" sz="2800" dirty="0" smtClean="0"/>
              <a:t>A generalized linear mixed model (GLMM) was used to compare the proportion of patients receiving BP treatment and more than one BP treatment within and between both groups.</a:t>
            </a:r>
            <a:endParaRPr lang="en-US" sz="2800"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8</a:t>
            </a:fld>
            <a:endParaRPr lang="en-US"/>
          </a:p>
        </p:txBody>
      </p:sp>
    </p:spTree>
    <p:extLst>
      <p:ext uri="{BB962C8B-B14F-4D97-AF65-F5344CB8AC3E}">
        <p14:creationId xmlns:p14="http://schemas.microsoft.com/office/powerpoint/2010/main" val="888020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304720" y="1219200"/>
            <a:ext cx="11274663" cy="4525963"/>
          </a:xfrm>
        </p:spPr>
        <p:txBody>
          <a:bodyPr/>
          <a:lstStyle/>
          <a:p>
            <a:r>
              <a:rPr lang="en-US" sz="2800" dirty="0" smtClean="0"/>
              <a:t>44 </a:t>
            </a:r>
            <a:r>
              <a:rPr lang="en-US" sz="2800" dirty="0"/>
              <a:t>total returning </a:t>
            </a:r>
            <a:r>
              <a:rPr lang="en-US" sz="2800" dirty="0" smtClean="0"/>
              <a:t>patients, 42 pairs of new patients</a:t>
            </a:r>
            <a:endParaRPr lang="en-US" sz="2800" dirty="0" smtClean="0"/>
          </a:p>
          <a:p>
            <a:r>
              <a:rPr lang="en-US" sz="2800" dirty="0" smtClean="0"/>
              <a:t>The general trend in returning patients was lower BPs, where DBP was significantly lower in 2016 than in 2014 (-6.9 mmHg, P&lt;0.001).</a:t>
            </a:r>
          </a:p>
          <a:p>
            <a:r>
              <a:rPr lang="en-US" sz="2800" dirty="0" smtClean="0"/>
              <a:t>SBP improvement was significantly better in return patients than in new patients (P=0.01)</a:t>
            </a:r>
            <a:r>
              <a:rPr lang="en-US" sz="2800" dirty="0"/>
              <a:t>.</a:t>
            </a:r>
            <a:endParaRPr lang="en-US" sz="2800" dirty="0" smtClean="0"/>
          </a:p>
          <a:p>
            <a:r>
              <a:rPr lang="en-US" sz="2800" dirty="0" smtClean="0"/>
              <a:t>The </a:t>
            </a:r>
            <a:r>
              <a:rPr lang="en-US" sz="2800" dirty="0" smtClean="0"/>
              <a:t>general trend in </a:t>
            </a:r>
            <a:r>
              <a:rPr lang="en-US" sz="2800" dirty="0" smtClean="0"/>
              <a:t>new patients </a:t>
            </a:r>
            <a:r>
              <a:rPr lang="en-US" sz="2800" dirty="0" smtClean="0"/>
              <a:t>appears to be for </a:t>
            </a:r>
            <a:r>
              <a:rPr lang="en-US" sz="2800" dirty="0" smtClean="0"/>
              <a:t>more </a:t>
            </a:r>
            <a:r>
              <a:rPr lang="en-US" sz="2800" dirty="0" smtClean="0"/>
              <a:t>frequent BP </a:t>
            </a:r>
            <a:r>
              <a:rPr lang="en-US" sz="2800" dirty="0" smtClean="0"/>
              <a:t>treatment </a:t>
            </a:r>
            <a:r>
              <a:rPr lang="en-US" sz="2800" dirty="0" smtClean="0"/>
              <a:t>and more intense BP treatment (as assessed by patients with &gt;1 BP treatment</a:t>
            </a:r>
            <a:r>
              <a:rPr lang="en-US" sz="2800" dirty="0" smtClean="0"/>
              <a:t>) (P&lt;0.001, P=0.04).</a:t>
            </a:r>
          </a:p>
          <a:p>
            <a:r>
              <a:rPr lang="en-US" sz="2800" dirty="0" smtClean="0"/>
              <a:t>There was a larger increase in new patients receiving BP treatment than return patients (P=0.01). </a:t>
            </a:r>
            <a:endParaRPr lang="en-US" sz="2800" dirty="0" smtClean="0"/>
          </a:p>
        </p:txBody>
      </p:sp>
      <p:sp>
        <p:nvSpPr>
          <p:cNvPr id="4" name="Slide Number Placeholder 3"/>
          <p:cNvSpPr>
            <a:spLocks noGrp="1"/>
          </p:cNvSpPr>
          <p:nvPr>
            <p:ph type="sldNum" sz="quarter" idx="10"/>
          </p:nvPr>
        </p:nvSpPr>
        <p:spPr/>
        <p:txBody>
          <a:bodyPr/>
          <a:lstStyle/>
          <a:p>
            <a:fld id="{BF25531C-F3B7-4618-9A07-E14445AD441B}" type="slidenum">
              <a:rPr lang="en-US" smtClean="0"/>
              <a:pPr/>
              <a:t>9</a:t>
            </a:fld>
            <a:endParaRPr lang="en-US" dirty="0"/>
          </a:p>
        </p:txBody>
      </p:sp>
    </p:spTree>
    <p:extLst>
      <p:ext uri="{BB962C8B-B14F-4D97-AF65-F5344CB8AC3E}">
        <p14:creationId xmlns:p14="http://schemas.microsoft.com/office/powerpoint/2010/main" val="1523755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a:themeElements>
    <a:clrScheme name="Champion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mpion seal">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ampion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mpion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mpion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mpion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mpion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mpion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mpion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mpion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mpion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mpion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mpion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mpion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
  <TotalTime>945</TotalTime>
  <Words>1116</Words>
  <Application>Microsoft Office PowerPoint</Application>
  <PresentationFormat>Custom</PresentationFormat>
  <Paragraphs>88</Paragraphs>
  <Slides>11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Garamond</vt:lpstr>
      <vt:lpstr>PowerPoint</vt:lpstr>
      <vt:lpstr>Do Short-Term Medical Trips Make a Difference in Treating NCDs? </vt:lpstr>
      <vt:lpstr>Activity Disclaimer</vt:lpstr>
      <vt:lpstr>Objectives</vt:lpstr>
      <vt:lpstr>Non-Communicable Disease and the DR</vt:lpstr>
      <vt:lpstr>Treating NCDs in Paraiso</vt:lpstr>
      <vt:lpstr>Challenges to NCD Treatment in STMT</vt:lpstr>
      <vt:lpstr>Data Collection Methods</vt:lpstr>
      <vt:lpstr>Statistical Methods</vt:lpstr>
      <vt:lpstr>Results</vt:lpstr>
      <vt:lpstr>Discussion</vt:lpstr>
      <vt:lpstr>Assessing the Impact of STMT</vt:lpstr>
    </vt:vector>
  </TitlesOfParts>
  <Company>AAFP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Rover</dc:creator>
  <cp:lastModifiedBy>Camille Hochheimer</cp:lastModifiedBy>
  <cp:revision>37</cp:revision>
  <dcterms:created xsi:type="dcterms:W3CDTF">2013-05-20T16:20:33Z</dcterms:created>
  <dcterms:modified xsi:type="dcterms:W3CDTF">2016-08-29T15:31:53Z</dcterms:modified>
</cp:coreProperties>
</file>