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87" autoAdjust="0"/>
  </p:normalViewPr>
  <p:slideViewPr>
    <p:cSldViewPr>
      <p:cViewPr varScale="1">
        <p:scale>
          <a:sx n="106" d="100"/>
          <a:sy n="106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BE281-6857-4B27-81F0-963080FC59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9C5F-034C-42A7-B673-477E98977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</a:t>
            </a:r>
            <a:r>
              <a:rPr lang="en-US" sz="2400" dirty="0" smtClean="0"/>
              <a:t>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The </a:t>
            </a:r>
            <a:r>
              <a:rPr lang="en-US" b="1" dirty="0"/>
              <a:t>Medical College of Wisconsin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43179"/>
            <a:ext cx="381001" cy="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300" dirty="0"/>
              <a:t>Breaking the Eggshells: The Ethics of Providing Feedback to Medical Learners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376516"/>
            <a:ext cx="5825202" cy="181039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dirty="0" smtClean="0">
                <a:solidFill>
                  <a:schemeClr val="tx1"/>
                </a:solidFill>
                <a:latin typeface="+mj-lt"/>
              </a:rPr>
              <a:t>Scott </a:t>
            </a:r>
            <a:r>
              <a:rPr lang="en-US" sz="7200" dirty="0">
                <a:solidFill>
                  <a:schemeClr val="tx1"/>
                </a:solidFill>
                <a:latin typeface="+mj-lt"/>
              </a:rPr>
              <a:t>A. Fields, Ph.D.  </a:t>
            </a:r>
          </a:p>
          <a:p>
            <a:pPr algn="l"/>
            <a:r>
              <a:rPr lang="en-US" sz="7200" dirty="0">
                <a:solidFill>
                  <a:schemeClr val="tx1"/>
                </a:solidFill>
                <a:latin typeface="+mj-lt"/>
              </a:rPr>
              <a:t>WVU School of Medicine - Charleston Division, Department of Family Medicine</a:t>
            </a:r>
          </a:p>
          <a:p>
            <a:pPr algn="l"/>
            <a:endParaRPr lang="en-US" sz="72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7200" dirty="0">
                <a:solidFill>
                  <a:schemeClr val="tx1"/>
                </a:solidFill>
                <a:latin typeface="+mj-lt"/>
              </a:rPr>
              <a:t>Allison Seavey, LCSW</a:t>
            </a:r>
          </a:p>
          <a:p>
            <a:pPr algn="l"/>
            <a:r>
              <a:rPr lang="en-US" sz="7200" dirty="0">
                <a:solidFill>
                  <a:schemeClr val="tx1"/>
                </a:solidFill>
                <a:latin typeface="+mj-lt"/>
              </a:rPr>
              <a:t>St Marks Family Medicine Residency</a:t>
            </a:r>
          </a:p>
          <a:p>
            <a:pPr algn="l"/>
            <a:r>
              <a:rPr lang="en-US" sz="7200" dirty="0">
                <a:solidFill>
                  <a:schemeClr val="tx1"/>
                </a:solidFill>
                <a:latin typeface="+mj-lt"/>
              </a:rPr>
              <a:t>Salt Lake City, UT </a:t>
            </a:r>
          </a:p>
          <a:p>
            <a:pPr algn="l"/>
            <a:endParaRPr lang="en-US" sz="72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3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Ethics and Medical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47500" lnSpcReduction="20000"/>
          </a:bodyPr>
          <a:lstStyle/>
          <a:p>
            <a:r>
              <a:rPr lang="en-US" sz="3000" dirty="0" smtClean="0"/>
              <a:t>There is debate about the value of Medical Ethics classes for students</a:t>
            </a:r>
          </a:p>
          <a:p>
            <a:r>
              <a:rPr lang="en-US" sz="3000" dirty="0" smtClean="0"/>
              <a:t>Pros: </a:t>
            </a:r>
          </a:p>
          <a:p>
            <a:pPr marL="342900" lvl="1" indent="0">
              <a:buNone/>
            </a:pPr>
            <a:r>
              <a:rPr lang="en-US" sz="3000" dirty="0" smtClean="0"/>
              <a:t>1) Primes students and provides tools for what is to come in practice</a:t>
            </a:r>
          </a:p>
          <a:p>
            <a:pPr marL="342900" lvl="1" indent="0">
              <a:buNone/>
            </a:pPr>
            <a:r>
              <a:rPr lang="en-US" sz="3000" dirty="0" smtClean="0"/>
              <a:t>2) Sends a message that ethics is intrinsically tied to medical practice</a:t>
            </a:r>
          </a:p>
          <a:p>
            <a:r>
              <a:rPr lang="en-US" sz="3000" dirty="0" smtClean="0"/>
              <a:t>Cons:</a:t>
            </a:r>
          </a:p>
          <a:p>
            <a:pPr marL="342900" lvl="1" indent="0">
              <a:buNone/>
            </a:pPr>
            <a:r>
              <a:rPr lang="en-US" sz="3000" dirty="0" smtClean="0"/>
              <a:t>1) Students may view an ethics course as too abstract or impractical</a:t>
            </a:r>
          </a:p>
          <a:p>
            <a:pPr marL="342900" lvl="1" indent="0">
              <a:buNone/>
            </a:pPr>
            <a:r>
              <a:rPr lang="en-US" sz="3000" dirty="0" smtClean="0"/>
              <a:t>2) The situations that courses are intended to prepare students for may not occur for years, if at all  </a:t>
            </a:r>
          </a:p>
          <a:p>
            <a:pPr marL="342900" lvl="1" indent="0">
              <a:buNone/>
            </a:pPr>
            <a:endParaRPr lang="en-US" sz="3000" dirty="0" smtClean="0"/>
          </a:p>
          <a:p>
            <a:pPr marL="342900" lvl="1" indent="0">
              <a:buNone/>
            </a:pPr>
            <a:r>
              <a:rPr lang="en-US" sz="3000" dirty="0" smtClean="0"/>
              <a:t>Data: How do ethics classes impact the likelihood of ethical complaints later in practice? The overall thought is that this is inconclusive when looking at ethical complaints, lawsuits.  </a:t>
            </a:r>
          </a:p>
          <a:p>
            <a:pPr marL="342900" lvl="1" indent="0">
              <a:buNone/>
            </a:pPr>
            <a:r>
              <a:rPr lang="en-US" sz="3000" dirty="0" smtClean="0"/>
              <a:t> </a:t>
            </a:r>
          </a:p>
          <a:p>
            <a:pPr marL="342900" lvl="1" indent="0">
              <a:buNone/>
            </a:pPr>
            <a:r>
              <a:rPr lang="en-US" sz="2300" dirty="0"/>
              <a:t>Sokol, D. (2016). Teaching medical ethics: Useful or useless? </a:t>
            </a:r>
            <a:r>
              <a:rPr lang="en-US" sz="2300" i="1" dirty="0"/>
              <a:t>British Medical Journal, </a:t>
            </a:r>
            <a:r>
              <a:rPr lang="en-US" sz="2300" dirty="0"/>
              <a:t>355:i6415</a:t>
            </a:r>
          </a:p>
          <a:p>
            <a:pPr marL="342900" lvl="1" indent="0">
              <a:buNone/>
            </a:pPr>
            <a:endParaRPr lang="en-US" sz="105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1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Ethics and Medical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Ethical issues are more readily apparent (concrete) in the medical resident environment</a:t>
            </a:r>
          </a:p>
          <a:p>
            <a:endParaRPr lang="en-US" dirty="0" smtClean="0"/>
          </a:p>
          <a:p>
            <a:r>
              <a:rPr lang="en-US" dirty="0" smtClean="0"/>
              <a:t>Barriers to teaching ethics to residents: </a:t>
            </a:r>
            <a:endParaRPr lang="en-US" dirty="0"/>
          </a:p>
          <a:p>
            <a:pPr lvl="1"/>
            <a:r>
              <a:rPr lang="en-US" dirty="0" smtClean="0"/>
              <a:t>The (false) notion that morality can’t be taught.  </a:t>
            </a:r>
          </a:p>
          <a:p>
            <a:pPr lvl="1"/>
            <a:r>
              <a:rPr lang="en-US" dirty="0" smtClean="0"/>
              <a:t>The (partially true) idea that residents will “pick up” ethical skills by observing </a:t>
            </a:r>
            <a:r>
              <a:rPr lang="en-US" dirty="0" err="1" smtClean="0"/>
              <a:t>attendings</a:t>
            </a:r>
            <a:r>
              <a:rPr lang="en-US" dirty="0" smtClean="0"/>
              <a:t> and senior residents.</a:t>
            </a:r>
          </a:p>
          <a:p>
            <a:pPr lvl="1"/>
            <a:r>
              <a:rPr lang="en-US" dirty="0" smtClean="0"/>
              <a:t>The difficult nature of discussing ethical situations with others</a:t>
            </a:r>
          </a:p>
          <a:p>
            <a:pPr lvl="2"/>
            <a:r>
              <a:rPr lang="en-US" dirty="0" smtClean="0"/>
              <a:t>Faculty and resident vulnerability</a:t>
            </a:r>
          </a:p>
          <a:p>
            <a:pPr lvl="2"/>
            <a:r>
              <a:rPr lang="en-US" dirty="0" smtClean="0"/>
              <a:t>Sensitivity of the issue</a:t>
            </a:r>
          </a:p>
          <a:p>
            <a:pPr lvl="2"/>
            <a:r>
              <a:rPr lang="en-US" dirty="0" smtClean="0"/>
              <a:t>Time pressure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7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Ethics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895600"/>
          </a:xfrm>
        </p:spPr>
        <p:txBody>
          <a:bodyPr>
            <a:normAutofit/>
          </a:bodyPr>
          <a:lstStyle/>
          <a:p>
            <a:r>
              <a:rPr lang="en-US" sz="2100" dirty="0"/>
              <a:t>Break into groups of 2-5 members (5 minutes)</a:t>
            </a:r>
          </a:p>
          <a:p>
            <a:r>
              <a:rPr lang="en-US" sz="2100" dirty="0"/>
              <a:t>Discuss an ethical theme/issue that you deal with in your practice with residents (without naming names or identifying anyone)</a:t>
            </a:r>
          </a:p>
          <a:p>
            <a:pPr marL="342900" lvl="1" indent="0">
              <a:buNone/>
            </a:pPr>
            <a:r>
              <a:rPr lang="en-US" sz="1950" dirty="0"/>
              <a:t>1) Identify ways that you have brought up ethical issues or difficult feedback in the past with residents.  </a:t>
            </a:r>
          </a:p>
          <a:p>
            <a:pPr marL="342900" lvl="1" indent="0">
              <a:buNone/>
            </a:pPr>
            <a:r>
              <a:rPr lang="en-US" sz="1950" dirty="0"/>
              <a:t>2) What has been helpful?  Not as helpful?  </a:t>
            </a:r>
          </a:p>
          <a:p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9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Allison’s Recent Tight Spot –</a:t>
            </a:r>
            <a:br>
              <a:rPr lang="en-US" dirty="0" smtClean="0"/>
            </a:br>
            <a:r>
              <a:rPr lang="en-US" dirty="0" smtClean="0"/>
              <a:t> “I’m not an MD; what do I do?”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086600" cy="2392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person observation of clinic encounter of  elderly patient being seen for shortness of breath and chest pain 4 days post shoulder fracture; and resident dismissed my gentle probing to complete physical exam and check O2 stats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99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Issues: Tight Spots with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743200"/>
            <a:ext cx="7086600" cy="2392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dirty="0"/>
              <a:t>Resident resists getting feedback from faculty</a:t>
            </a:r>
          </a:p>
          <a:p>
            <a:pPr lvl="1"/>
            <a:r>
              <a:rPr lang="en-US" sz="1800" dirty="0"/>
              <a:t>Resident talks openly about patients in patient access areas or to clerical staff</a:t>
            </a:r>
          </a:p>
          <a:p>
            <a:pPr lvl="1"/>
            <a:r>
              <a:rPr lang="en-US" sz="1800" dirty="0"/>
              <a:t>You overhear resident talking negatively about patient(s)</a:t>
            </a:r>
          </a:p>
          <a:p>
            <a:pPr lvl="1"/>
            <a:r>
              <a:rPr lang="en-US" sz="1800" dirty="0"/>
              <a:t>Resident insists on treating patients in ways that are not evidence based (e.g., new trends) </a:t>
            </a:r>
          </a:p>
          <a:p>
            <a:pPr lvl="1"/>
            <a:r>
              <a:rPr lang="en-US" sz="1800" dirty="0"/>
              <a:t>Resident continues to make significant errors despite feedback in past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AutoShape 2" descr="Image result for tight spot george clooney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7400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Issues: Tight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100" dirty="0"/>
          </a:p>
          <a:p>
            <a:pPr lvl="1"/>
            <a:r>
              <a:rPr lang="en-US" sz="2100" dirty="0"/>
              <a:t>Resident endorsed being depressed at times and it affected his work</a:t>
            </a:r>
          </a:p>
          <a:p>
            <a:pPr lvl="1"/>
            <a:r>
              <a:rPr lang="en-US" sz="2100" dirty="0"/>
              <a:t>Resident reveals substance abuse to you and she wants it to remain “between us”</a:t>
            </a:r>
          </a:p>
          <a:p>
            <a:pPr lvl="1"/>
            <a:r>
              <a:rPr lang="en-US" sz="2100" dirty="0"/>
              <a:t>You were informed that a resident got into a verbal altercation with a resident from another department</a:t>
            </a:r>
          </a:p>
          <a:p>
            <a:pPr marL="342900" lvl="1" indent="0">
              <a:buNone/>
            </a:pPr>
            <a:endParaRPr lang="en-US" sz="21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25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2698880"/>
          </a:xfrm>
        </p:spPr>
        <p:txBody>
          <a:bodyPr>
            <a:normAutofit/>
          </a:bodyPr>
          <a:lstStyle/>
          <a:p>
            <a:r>
              <a:rPr lang="en-US" sz="3600" dirty="0"/>
              <a:t>Part II. Breaking the Eggshells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44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Tough Subject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0866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sz="2100" dirty="0"/>
              <a:t>The research on faculty-resident feedback indicates that residents:</a:t>
            </a:r>
          </a:p>
          <a:p>
            <a:pPr lvl="2"/>
            <a:r>
              <a:rPr lang="en-US" sz="2100" dirty="0" smtClean="0"/>
              <a:t>Want more feedback </a:t>
            </a:r>
          </a:p>
          <a:p>
            <a:pPr lvl="2"/>
            <a:r>
              <a:rPr lang="en-US" sz="2100" dirty="0" smtClean="0"/>
              <a:t>Are sometimes dissatisfied </a:t>
            </a:r>
            <a:r>
              <a:rPr lang="en-US" sz="2100" dirty="0"/>
              <a:t>with the type </a:t>
            </a:r>
            <a:r>
              <a:rPr lang="en-US" sz="2100" dirty="0" smtClean="0"/>
              <a:t>of feedback received</a:t>
            </a:r>
          </a:p>
          <a:p>
            <a:pPr lvl="2"/>
            <a:r>
              <a:rPr lang="en-US" sz="2100" dirty="0" smtClean="0"/>
              <a:t>Are sometimes dissatisfied with the frequency </a:t>
            </a:r>
            <a:r>
              <a:rPr lang="en-US" sz="2100" dirty="0"/>
              <a:t>of feedback in their </a:t>
            </a:r>
            <a:r>
              <a:rPr lang="en-US" sz="2100" dirty="0" smtClean="0"/>
              <a:t>training </a:t>
            </a:r>
          </a:p>
          <a:p>
            <a:pPr lvl="1"/>
            <a:r>
              <a:rPr lang="en-US" sz="2100" dirty="0"/>
              <a:t>Part of the problem is that evaluations from rotations can be completed after a rotation is completed, such that there is no opportunity to take corrective steps</a:t>
            </a:r>
          </a:p>
          <a:p>
            <a:pPr lvl="1"/>
            <a:r>
              <a:rPr lang="en-US" sz="2100" dirty="0"/>
              <a:t>Another factor is that faculty may be providing feedback and a resident does not recognize it as such if it is informal or “on the fly.”  </a:t>
            </a:r>
          </a:p>
          <a:p>
            <a:pPr lvl="1"/>
            <a:r>
              <a:rPr lang="en-US" sz="2100" dirty="0"/>
              <a:t>Furthermore, a discussion of the topic has a richness and flow that cannot be duplicated in a few brief written sentences of feedback on a form.  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sz="1050" dirty="0"/>
              <a:t>Korin (2011). </a:t>
            </a:r>
            <a:r>
              <a:rPr lang="en-US" sz="1050" i="1" dirty="0"/>
              <a:t>Giving effective feedback</a:t>
            </a:r>
            <a:r>
              <a:rPr lang="en-US" sz="1050" dirty="0"/>
              <a:t>. Workshop presented at UCLA Faculty Development. </a:t>
            </a:r>
          </a:p>
        </p:txBody>
      </p:sp>
    </p:spTree>
    <p:extLst>
      <p:ext uri="{BB962C8B-B14F-4D97-AF65-F5344CB8AC3E}">
        <p14:creationId xmlns:p14="http://schemas.microsoft.com/office/powerpoint/2010/main" val="3968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Tough Subject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Barriers to Faculty-Resident Difficult Discussions</a:t>
            </a:r>
          </a:p>
          <a:p>
            <a:pPr lvl="1"/>
            <a:r>
              <a:rPr lang="en-US" dirty="0" smtClean="0"/>
              <a:t>From faculty point of view</a:t>
            </a:r>
          </a:p>
          <a:p>
            <a:pPr marL="342900" lvl="1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Time</a:t>
            </a:r>
          </a:p>
          <a:p>
            <a:pPr marL="342900" lvl="1" indent="0">
              <a:buNone/>
            </a:pPr>
            <a:r>
              <a:rPr lang="en-US" dirty="0" smtClean="0"/>
              <a:t>2. Difficulty (corrective feedback)</a:t>
            </a:r>
          </a:p>
          <a:p>
            <a:pPr marL="342900" lvl="1" indent="0">
              <a:buNone/>
            </a:pPr>
            <a:r>
              <a:rPr lang="en-US" dirty="0" smtClean="0"/>
              <a:t>3. Bad experiences </a:t>
            </a:r>
            <a:r>
              <a:rPr lang="en-US" dirty="0"/>
              <a:t>giving </a:t>
            </a:r>
            <a:r>
              <a:rPr lang="en-US" dirty="0" smtClean="0"/>
              <a:t>feedback in past</a:t>
            </a:r>
          </a:p>
          <a:p>
            <a:pPr marL="342900" lvl="1" indent="0">
              <a:buNone/>
            </a:pPr>
            <a:r>
              <a:rPr lang="en-US" dirty="0" smtClean="0"/>
              <a:t>4. A notion that the resident “knows” what they did wrong</a:t>
            </a:r>
          </a:p>
          <a:p>
            <a:pPr marL="342900" lvl="1" indent="0">
              <a:buNone/>
            </a:pPr>
            <a:r>
              <a:rPr lang="en-US" dirty="0" smtClean="0"/>
              <a:t>5. Fear of damaging the relationship with the resident</a:t>
            </a:r>
          </a:p>
          <a:p>
            <a:pPr marL="342900" lvl="1" indent="0">
              <a:buNone/>
            </a:pPr>
            <a:r>
              <a:rPr lang="en-US" dirty="0" smtClean="0"/>
              <a:t>6. Fear of retaliation from the resident in 360 degree evaluations (reputation, in some cases money)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sz="2000" dirty="0" smtClean="0"/>
              <a:t>Korin </a:t>
            </a:r>
            <a:r>
              <a:rPr lang="en-US" sz="2000" dirty="0"/>
              <a:t>(2011</a:t>
            </a:r>
            <a:r>
              <a:rPr lang="en-US" sz="2000" dirty="0" smtClean="0"/>
              <a:t>). </a:t>
            </a:r>
            <a:r>
              <a:rPr lang="en-US" sz="2000" i="1" dirty="0"/>
              <a:t>Giving effective feedback</a:t>
            </a:r>
            <a:r>
              <a:rPr lang="en-US" sz="2000" dirty="0"/>
              <a:t>. </a:t>
            </a:r>
            <a:r>
              <a:rPr lang="en-US" sz="2000" dirty="0" smtClean="0"/>
              <a:t>Workshop presented at UCLA </a:t>
            </a:r>
            <a:r>
              <a:rPr lang="en-US" sz="2000" dirty="0"/>
              <a:t>Faculty </a:t>
            </a:r>
            <a:r>
              <a:rPr lang="en-US" sz="2000" dirty="0" smtClean="0"/>
              <a:t>Development. 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1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Feedback: Barriers and 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477692"/>
            <a:ext cx="6447501" cy="3432085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smtClean="0"/>
              <a:t>Resident focus groups on feedback identified five </a:t>
            </a:r>
            <a:r>
              <a:rPr lang="en-US" sz="3400" dirty="0"/>
              <a:t>major </a:t>
            </a:r>
            <a:r>
              <a:rPr lang="en-US" sz="3400" dirty="0" smtClean="0"/>
              <a:t>themes</a:t>
            </a:r>
          </a:p>
          <a:p>
            <a:pPr lvl="1"/>
            <a:r>
              <a:rPr lang="en-US" sz="3400" dirty="0" smtClean="0"/>
              <a:t>Teacher factors, Learner factors, Feedback process, Feedback content and Educational context </a:t>
            </a:r>
          </a:p>
          <a:p>
            <a:pPr lvl="1"/>
            <a:r>
              <a:rPr lang="en-US" sz="3400" dirty="0" smtClean="0"/>
              <a:t>Perception of unapproachable </a:t>
            </a:r>
            <a:r>
              <a:rPr lang="en-US" sz="3400" dirty="0" err="1"/>
              <a:t>attendings</a:t>
            </a:r>
            <a:r>
              <a:rPr lang="en-US" sz="3400" dirty="0"/>
              <a:t>, time </a:t>
            </a:r>
            <a:r>
              <a:rPr lang="en-US" sz="3400" dirty="0" smtClean="0"/>
              <a:t>pressure, </a:t>
            </a:r>
            <a:r>
              <a:rPr lang="en-US" sz="3400" dirty="0"/>
              <a:t>and discomfort with giving negative feedback were cited as </a:t>
            </a:r>
            <a:r>
              <a:rPr lang="en-US" sz="3400" dirty="0" smtClean="0"/>
              <a:t>barriers.  </a:t>
            </a:r>
          </a:p>
          <a:p>
            <a:pPr lvl="1"/>
            <a:r>
              <a:rPr lang="en-US" sz="3400" dirty="0" smtClean="0"/>
              <a:t>Learner </a:t>
            </a:r>
            <a:r>
              <a:rPr lang="en-US" sz="3400" dirty="0"/>
              <a:t>engagement in the </a:t>
            </a:r>
            <a:r>
              <a:rPr lang="en-US" sz="3400" dirty="0" smtClean="0"/>
              <a:t>feedback process </a:t>
            </a:r>
            <a:r>
              <a:rPr lang="en-US" sz="3400" dirty="0"/>
              <a:t>was a </a:t>
            </a:r>
            <a:r>
              <a:rPr lang="en-US" sz="3400" dirty="0" smtClean="0"/>
              <a:t>facilitator.</a:t>
            </a:r>
            <a:endParaRPr lang="en-US" sz="3400" dirty="0"/>
          </a:p>
          <a:p>
            <a:r>
              <a:rPr lang="en-US" sz="3400" dirty="0" smtClean="0"/>
              <a:t>The researchers found that time </a:t>
            </a:r>
            <a:r>
              <a:rPr lang="en-US" sz="3400" dirty="0"/>
              <a:t>pressures in the learning environment may be </a:t>
            </a:r>
            <a:r>
              <a:rPr lang="en-US" sz="3400" dirty="0" smtClean="0"/>
              <a:t>offset some by the quality </a:t>
            </a:r>
            <a:r>
              <a:rPr lang="en-US" sz="3400" dirty="0"/>
              <a:t>of teacher-learner relationships. </a:t>
            </a:r>
            <a:endParaRPr lang="en-US" sz="3400" dirty="0" smtClean="0"/>
          </a:p>
          <a:p>
            <a:r>
              <a:rPr lang="en-US" sz="3400" dirty="0" smtClean="0"/>
              <a:t>Any data or forms </a:t>
            </a:r>
            <a:r>
              <a:rPr lang="en-US" sz="3400" dirty="0"/>
              <a:t>for collecting </a:t>
            </a:r>
            <a:r>
              <a:rPr lang="en-US" sz="3400" dirty="0" smtClean="0"/>
              <a:t>feedback </a:t>
            </a:r>
            <a:r>
              <a:rPr lang="en-US" sz="3400" dirty="0"/>
              <a:t>should be </a:t>
            </a:r>
            <a:r>
              <a:rPr lang="en-US" sz="3400" dirty="0" smtClean="0"/>
              <a:t>crosschecked </a:t>
            </a:r>
            <a:r>
              <a:rPr lang="en-US" sz="3400" dirty="0"/>
              <a:t>by faculty </a:t>
            </a:r>
            <a:r>
              <a:rPr lang="en-US" sz="3400" dirty="0" smtClean="0"/>
              <a:t> </a:t>
            </a:r>
            <a:r>
              <a:rPr lang="en-US" sz="3400" dirty="0"/>
              <a:t>to ensure meaningful use. </a:t>
            </a:r>
            <a:endParaRPr lang="en-US" sz="3400" dirty="0" smtClean="0"/>
          </a:p>
          <a:p>
            <a:r>
              <a:rPr lang="en-US" sz="3400" dirty="0" smtClean="0"/>
              <a:t>Faculty need to foster </a:t>
            </a:r>
            <a:r>
              <a:rPr lang="en-US" sz="3400" dirty="0"/>
              <a:t>an environment </a:t>
            </a:r>
            <a:r>
              <a:rPr lang="en-US" sz="3400" dirty="0" smtClean="0"/>
              <a:t>that provides and values </a:t>
            </a:r>
            <a:r>
              <a:rPr lang="en-US" sz="3400" dirty="0"/>
              <a:t>feedback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Reddy</a:t>
            </a:r>
            <a:r>
              <a:rPr lang="en-US" sz="2200" dirty="0"/>
              <a:t>, S, et al. (2015). Barriers and facilitators to effective feedback. </a:t>
            </a:r>
            <a:r>
              <a:rPr lang="en-US" sz="2200" i="1" dirty="0"/>
              <a:t>J Grad Med </a:t>
            </a:r>
            <a:r>
              <a:rPr lang="en-US" sz="2200" i="1" dirty="0" err="1"/>
              <a:t>Educ</a:t>
            </a:r>
            <a:r>
              <a:rPr lang="en-US" sz="2200" dirty="0"/>
              <a:t>, 7, 214-219.  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48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</p:spPr>
        <p:txBody>
          <a:bodyPr/>
          <a:lstStyle/>
          <a:p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Th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2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10">
                <a:solidFill>
                  <a:srgbClr val="404040"/>
                </a:solidFill>
                <a:latin typeface="Century Gothic"/>
                <a:cs typeface="Century Gothic"/>
              </a:rPr>
              <a:t>vi</a:t>
            </a:r>
            <a:r>
              <a:rPr lang="en-US" spc="-5">
                <a:solidFill>
                  <a:srgbClr val="404040"/>
                </a:solidFill>
                <a:latin typeface="Century Gothic"/>
                <a:cs typeface="Century Gothic"/>
              </a:rPr>
              <a:t>dual</a:t>
            </a:r>
            <a:r>
              <a:rPr lang="en-US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5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lang="en-US" spc="-25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3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nt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lang="en-US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2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lang="en-US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lang="en-US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lang="en-US" spc="-2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co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lang="en-US" spc="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1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lang="en-US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nte</a:t>
            </a:r>
            <a:r>
              <a:rPr lang="en-US" spc="-25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1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45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5">
                <a:solidFill>
                  <a:srgbClr val="404040"/>
                </a:solidFill>
                <a:latin typeface="Century Gothic"/>
                <a:cs typeface="Century Gothic"/>
              </a:rPr>
              <a:t>sc</a:t>
            </a:r>
            <a:r>
              <a:rPr lang="en-US" spc="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lang="en-US" spc="-30">
                <a:solidFill>
                  <a:srgbClr val="404040"/>
                </a:solidFill>
                <a:latin typeface="Century Gothic"/>
                <a:cs typeface="Century Gothic"/>
              </a:rPr>
              <a:t>os</a:t>
            </a:r>
            <a:r>
              <a:rPr lang="en-US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0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Too Scared to Teach?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Could fear keep faculty from providing feedback?  </a:t>
            </a:r>
          </a:p>
          <a:p>
            <a:r>
              <a:rPr lang="en-US" sz="3300" dirty="0" smtClean="0"/>
              <a:t>Study looked at survey evaluations from faculty in a radiology program</a:t>
            </a:r>
          </a:p>
          <a:p>
            <a:pPr lvl="1"/>
            <a:r>
              <a:rPr lang="en-US" sz="3300" dirty="0" smtClean="0"/>
              <a:t>100% reported being comfortable giving written and verbal positive feedback</a:t>
            </a:r>
          </a:p>
          <a:p>
            <a:pPr lvl="1"/>
            <a:r>
              <a:rPr lang="en-US" sz="3300" dirty="0" smtClean="0"/>
              <a:t>71% comfortable giving verbal negative feedback</a:t>
            </a:r>
          </a:p>
          <a:p>
            <a:pPr lvl="1"/>
            <a:r>
              <a:rPr lang="en-US" sz="3300" dirty="0" smtClean="0"/>
              <a:t>65% comfortable giving written negative feedback </a:t>
            </a:r>
          </a:p>
          <a:p>
            <a:pPr lvl="1"/>
            <a:r>
              <a:rPr lang="en-US" sz="3300" dirty="0" smtClean="0"/>
              <a:t>Faculty promotion and pay in this program were partially based on resident evaluations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000" dirty="0"/>
              <a:t>Cousar, et al. (2019).  Too scared to teach?  </a:t>
            </a:r>
            <a:r>
              <a:rPr lang="en-US" sz="2000" i="1" dirty="0"/>
              <a:t>Current Problems in Diagnostic Radiology.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0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Advice on discussing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086600" cy="36115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500" dirty="0"/>
              <a:t>Positive feedback needs to be discussed (to reward and affirm)</a:t>
            </a:r>
          </a:p>
          <a:p>
            <a:pPr marL="0" indent="0">
              <a:buNone/>
            </a:pPr>
            <a:r>
              <a:rPr lang="en-US" sz="4500" dirty="0"/>
              <a:t>If it is difficult feedback, it needs to be discussed as well (to inform, problem solve, and correct)</a:t>
            </a:r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/>
              <a:t>“Create continuing opportunities for residents to bring real-life cases into the classroom and to </a:t>
            </a:r>
            <a:r>
              <a:rPr lang="en-US" sz="4500" u="sng" dirty="0"/>
              <a:t>talk about moments when they were not sure about what the right thing was to do</a:t>
            </a:r>
            <a:r>
              <a:rPr lang="en-US" sz="4500" dirty="0"/>
              <a:t>. It is hard for residents to talk about what is distressing them, but it’s important for them to know that their mentors are open to hearing about moral distress and uncertainty.” </a:t>
            </a:r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3000" dirty="0" smtClean="0"/>
              <a:t>Mildred Solomon from: </a:t>
            </a:r>
          </a:p>
          <a:p>
            <a:pPr marL="0" indent="0">
              <a:buNone/>
            </a:pPr>
            <a:r>
              <a:rPr lang="en-US" sz="3000" dirty="0" smtClean="0"/>
              <a:t>https</a:t>
            </a:r>
            <a:r>
              <a:rPr lang="en-US" sz="3000" dirty="0"/>
              <a:t>://news.aamc.org/medical-education/article/teaching-doctors-ethical-questions/</a:t>
            </a:r>
          </a:p>
          <a:p>
            <a:pPr marL="0" indent="0">
              <a:buNone/>
            </a:pPr>
            <a:endParaRPr lang="en-US" sz="4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7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Ingredient: A Healthy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81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Emotionally safe place to discuss ethics/feedback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Minimize discomfort</a:t>
            </a:r>
          </a:p>
          <a:p>
            <a:pPr lvl="1"/>
            <a:r>
              <a:rPr lang="en-US" dirty="0" smtClean="0"/>
              <a:t>Minimize fears of retribution or repercussions</a:t>
            </a:r>
          </a:p>
          <a:p>
            <a:pPr lvl="1"/>
            <a:r>
              <a:rPr lang="en-US" dirty="0" smtClean="0"/>
              <a:t>Break down the hierarchy when in this environment</a:t>
            </a:r>
          </a:p>
          <a:p>
            <a:pPr lvl="1"/>
            <a:r>
              <a:rPr lang="en-US" dirty="0" smtClean="0"/>
              <a:t>Faculty model the type of communication that they want to observe in the residents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sz="2000" dirty="0"/>
              <a:t>Glicksman, E. (2016). What do I do?  Teaching tomorrow’s doctors how to navigate the tough ethical questions ahead.  </a:t>
            </a:r>
            <a:r>
              <a:rPr lang="en-US" sz="2000" i="1" dirty="0"/>
              <a:t>AAMC </a:t>
            </a:r>
            <a:r>
              <a:rPr lang="en-US" sz="2000" i="1" dirty="0" smtClean="0"/>
              <a:t>News.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89644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2698880"/>
          </a:xfrm>
        </p:spPr>
        <p:txBody>
          <a:bodyPr>
            <a:normAutofit/>
          </a:bodyPr>
          <a:lstStyle/>
          <a:p>
            <a:r>
              <a:rPr lang="en-US" sz="3600" dirty="0"/>
              <a:t>Part III. Strategies to Engage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45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want to go FAST!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40000" lnSpcReduction="20000"/>
          </a:bodyPr>
          <a:lstStyle/>
          <a:p>
            <a:r>
              <a:rPr lang="en-US" sz="3400" dirty="0"/>
              <a:t>FAST</a:t>
            </a:r>
            <a:r>
              <a:rPr lang="en-US" sz="3400" dirty="0" smtClean="0"/>
              <a:t> </a:t>
            </a:r>
          </a:p>
          <a:p>
            <a:r>
              <a:rPr lang="en-US" sz="3400" dirty="0" smtClean="0"/>
              <a:t>A </a:t>
            </a:r>
            <a:r>
              <a:rPr lang="en-US" sz="3400" dirty="0"/>
              <a:t>framework </a:t>
            </a:r>
            <a:r>
              <a:rPr lang="en-US" sz="3400" dirty="0" smtClean="0"/>
              <a:t>to provide residents with effective feedback</a:t>
            </a:r>
          </a:p>
          <a:p>
            <a:pPr lvl="1"/>
            <a:r>
              <a:rPr lang="en-US" sz="3400" dirty="0" smtClean="0"/>
              <a:t>Frequent </a:t>
            </a:r>
          </a:p>
          <a:p>
            <a:pPr lvl="2"/>
            <a:r>
              <a:rPr lang="en-US" sz="3400" dirty="0" smtClean="0"/>
              <a:t>Daily as possible</a:t>
            </a:r>
          </a:p>
          <a:p>
            <a:pPr lvl="1"/>
            <a:r>
              <a:rPr lang="en-US" sz="3400" dirty="0" smtClean="0"/>
              <a:t>Appropriate</a:t>
            </a:r>
          </a:p>
          <a:p>
            <a:pPr lvl="2"/>
            <a:r>
              <a:rPr lang="en-US" sz="3400" dirty="0" smtClean="0"/>
              <a:t>Should be about the skills that the learner needs to gain</a:t>
            </a:r>
          </a:p>
          <a:p>
            <a:pPr lvl="1"/>
            <a:r>
              <a:rPr lang="en-US" sz="3400" dirty="0" smtClean="0"/>
              <a:t>Specific </a:t>
            </a:r>
          </a:p>
          <a:p>
            <a:pPr lvl="2"/>
            <a:r>
              <a:rPr lang="en-US" sz="3400" dirty="0" smtClean="0"/>
              <a:t>With labeled behavioral anchors as possible (“great job discussing medication with that patient”) </a:t>
            </a:r>
          </a:p>
          <a:p>
            <a:pPr lvl="1"/>
            <a:r>
              <a:rPr lang="en-US" sz="3400" dirty="0" smtClean="0"/>
              <a:t>Timely</a:t>
            </a:r>
          </a:p>
          <a:p>
            <a:pPr lvl="2"/>
            <a:r>
              <a:rPr lang="en-US" sz="3400" dirty="0" smtClean="0"/>
              <a:t>As soon as possible so that the feedback can be tethered to the behavior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500" dirty="0"/>
              <a:t>Korin (2011) </a:t>
            </a:r>
            <a:r>
              <a:rPr lang="en-US" sz="2500" i="1" dirty="0"/>
              <a:t>Giving effective feedback</a:t>
            </a:r>
            <a:r>
              <a:rPr lang="en-US" sz="2500" dirty="0"/>
              <a:t>. Workshop presented at UCLA Faculty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Feedback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Formative </a:t>
            </a:r>
          </a:p>
          <a:p>
            <a:pPr lvl="1"/>
            <a:r>
              <a:rPr lang="en-US" dirty="0" smtClean="0"/>
              <a:t>Provided in the moment to help shape behavior</a:t>
            </a:r>
          </a:p>
          <a:p>
            <a:pPr lvl="1"/>
            <a:r>
              <a:rPr lang="en-US" dirty="0" smtClean="0"/>
              <a:t>Reflects what should be shared goals</a:t>
            </a:r>
          </a:p>
          <a:p>
            <a:pPr lvl="1"/>
            <a:r>
              <a:rPr lang="en-US" dirty="0" smtClean="0"/>
              <a:t>Allows for improvement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Summative</a:t>
            </a:r>
          </a:p>
          <a:p>
            <a:pPr lvl="1"/>
            <a:r>
              <a:rPr lang="en-US" dirty="0" smtClean="0"/>
              <a:t>Provided at end of a course or rotation</a:t>
            </a:r>
          </a:p>
          <a:p>
            <a:pPr lvl="1"/>
            <a:r>
              <a:rPr lang="en-US" dirty="0" smtClean="0"/>
              <a:t>Compares performance to a standard (national and/or programmatic)  </a:t>
            </a:r>
          </a:p>
          <a:p>
            <a:pPr lvl="1"/>
            <a:r>
              <a:rPr lang="en-US" dirty="0" smtClean="0"/>
              <a:t>Provides information which could be used to improve future rotations, courses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42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 Formative Feedback: 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1. Inform </a:t>
            </a:r>
            <a:r>
              <a:rPr lang="en-US" dirty="0"/>
              <a:t>learner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Base information on </a:t>
            </a:r>
            <a:r>
              <a:rPr lang="en-US" dirty="0"/>
              <a:t>direct </a:t>
            </a:r>
            <a:r>
              <a:rPr lang="en-US" dirty="0" smtClean="0"/>
              <a:t>observation and/or a reliable source </a:t>
            </a:r>
          </a:p>
          <a:p>
            <a:endParaRPr lang="en-US" dirty="0" smtClean="0"/>
          </a:p>
          <a:p>
            <a:r>
              <a:rPr lang="en-US" dirty="0" smtClean="0"/>
              <a:t>3. Ask </a:t>
            </a:r>
            <a:r>
              <a:rPr lang="en-US" dirty="0"/>
              <a:t>for </a:t>
            </a:r>
            <a:r>
              <a:rPr lang="en-US" dirty="0" smtClean="0"/>
              <a:t>self-assessment or explanation</a:t>
            </a:r>
          </a:p>
          <a:p>
            <a:endParaRPr lang="en-US" dirty="0" smtClean="0"/>
          </a:p>
          <a:p>
            <a:r>
              <a:rPr lang="en-US" dirty="0" smtClean="0"/>
              <a:t>4. Select </a:t>
            </a:r>
            <a:r>
              <a:rPr lang="en-US" dirty="0"/>
              <a:t>one item </a:t>
            </a:r>
            <a:r>
              <a:rPr lang="en-US" dirty="0" smtClean="0"/>
              <a:t>to improve</a:t>
            </a:r>
          </a:p>
          <a:p>
            <a:endParaRPr lang="en-US" dirty="0" smtClean="0"/>
          </a:p>
          <a:p>
            <a:r>
              <a:rPr lang="en-US" dirty="0" smtClean="0"/>
              <a:t>5. Collaborate on plan </a:t>
            </a:r>
            <a:r>
              <a:rPr lang="en-US" dirty="0"/>
              <a:t>for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2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 Formative Feedback: Step by Step with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276600"/>
          </a:xfrm>
        </p:spPr>
        <p:txBody>
          <a:bodyPr>
            <a:noAutofit/>
          </a:bodyPr>
          <a:lstStyle/>
          <a:p>
            <a:r>
              <a:rPr lang="en-US" sz="1200" dirty="0" smtClean="0"/>
              <a:t>1</a:t>
            </a:r>
            <a:r>
              <a:rPr lang="en-US" sz="1200" dirty="0"/>
              <a:t>. </a:t>
            </a:r>
            <a:r>
              <a:rPr lang="en-US" sz="1200" dirty="0" smtClean="0"/>
              <a:t>Inform Learner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“I appreciate you </a:t>
            </a:r>
            <a:r>
              <a:rPr lang="en-US" sz="1200" dirty="0"/>
              <a:t>coming in </a:t>
            </a:r>
            <a:r>
              <a:rPr lang="en-US" sz="1200" dirty="0" smtClean="0"/>
              <a:t>today. This </a:t>
            </a:r>
            <a:r>
              <a:rPr lang="en-US" sz="1200" dirty="0"/>
              <a:t>will only take a few </a:t>
            </a:r>
            <a:r>
              <a:rPr lang="en-US" sz="1200" dirty="0" smtClean="0"/>
              <a:t>minutes of our time. We need to discuss… (incident, </a:t>
            </a:r>
            <a:r>
              <a:rPr lang="en-US" sz="1200" dirty="0"/>
              <a:t>write </a:t>
            </a:r>
            <a:r>
              <a:rPr lang="en-US" sz="1200" dirty="0" smtClean="0"/>
              <a:t>up, performance evaluation, </a:t>
            </a:r>
            <a:r>
              <a:rPr lang="en-US" sz="1200" dirty="0" err="1" smtClean="0"/>
              <a:t>etc</a:t>
            </a:r>
            <a:r>
              <a:rPr lang="en-US" sz="1200" dirty="0" smtClean="0"/>
              <a:t>).” </a:t>
            </a:r>
          </a:p>
          <a:p>
            <a:r>
              <a:rPr lang="en-US" sz="1200" dirty="0" smtClean="0"/>
              <a:t>2</a:t>
            </a:r>
            <a:r>
              <a:rPr lang="en-US" sz="1200" dirty="0"/>
              <a:t>. Base information on direct observation and/or a reliable source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“I heard you say…”  “The write up from the floor indicates…”  “The attending on the rotation informed me that…” </a:t>
            </a:r>
          </a:p>
          <a:p>
            <a:r>
              <a:rPr lang="en-US" sz="1200" dirty="0" smtClean="0"/>
              <a:t>3. Ask </a:t>
            </a:r>
            <a:r>
              <a:rPr lang="en-US" sz="1200" dirty="0"/>
              <a:t>for self-assessment or </a:t>
            </a:r>
            <a:r>
              <a:rPr lang="en-US" sz="1200" dirty="0" smtClean="0"/>
              <a:t>explanation</a:t>
            </a:r>
          </a:p>
          <a:p>
            <a:pPr marL="0" indent="0">
              <a:buNone/>
            </a:pPr>
            <a:r>
              <a:rPr lang="en-US" sz="1200" dirty="0" smtClean="0"/>
              <a:t>“Describe to me </a:t>
            </a:r>
            <a:r>
              <a:rPr lang="en-US" sz="1200" dirty="0"/>
              <a:t>what </a:t>
            </a:r>
            <a:r>
              <a:rPr lang="en-US" sz="1200" dirty="0" smtClean="0"/>
              <a:t>happened.” “Why do you </a:t>
            </a:r>
            <a:r>
              <a:rPr lang="en-US" sz="1200" dirty="0"/>
              <a:t>think this </a:t>
            </a:r>
            <a:r>
              <a:rPr lang="en-US" sz="1200" dirty="0" smtClean="0"/>
              <a:t>happened?” </a:t>
            </a:r>
          </a:p>
          <a:p>
            <a:r>
              <a:rPr lang="en-US" sz="1200" dirty="0"/>
              <a:t>4. Select one item to </a:t>
            </a:r>
            <a:r>
              <a:rPr lang="en-US" sz="1200" dirty="0" smtClean="0"/>
              <a:t>improve</a:t>
            </a:r>
          </a:p>
          <a:p>
            <a:pPr marL="0" indent="0">
              <a:buNone/>
            </a:pPr>
            <a:r>
              <a:rPr lang="en-US" sz="1200" dirty="0" smtClean="0"/>
              <a:t>“The expectation here </a:t>
            </a:r>
            <a:r>
              <a:rPr lang="en-US" sz="1200" dirty="0"/>
              <a:t>in our </a:t>
            </a:r>
            <a:r>
              <a:rPr lang="en-US" sz="1200" dirty="0" smtClean="0"/>
              <a:t>department is…  (inform of policy, rules, norms).” “</a:t>
            </a:r>
            <a:r>
              <a:rPr lang="en-US" sz="1200" dirty="0"/>
              <a:t>What will you do next time to </a:t>
            </a:r>
            <a:r>
              <a:rPr lang="en-US" sz="1200" dirty="0" smtClean="0"/>
              <a:t>keep </a:t>
            </a:r>
            <a:r>
              <a:rPr lang="en-US" sz="1200" dirty="0"/>
              <a:t>this </a:t>
            </a:r>
            <a:r>
              <a:rPr lang="en-US" sz="1200" dirty="0" smtClean="0"/>
              <a:t>sort of thing from happening?” </a:t>
            </a:r>
          </a:p>
          <a:p>
            <a:r>
              <a:rPr lang="en-US" sz="1200" dirty="0"/>
              <a:t>5. Collaborate on plan for improvement</a:t>
            </a:r>
          </a:p>
          <a:p>
            <a:pPr marL="0" indent="0">
              <a:buNone/>
            </a:pPr>
            <a:r>
              <a:rPr lang="en-US" sz="1200" dirty="0" smtClean="0"/>
              <a:t>“Great, it’s </a:t>
            </a:r>
            <a:r>
              <a:rPr lang="en-US" sz="1200" dirty="0"/>
              <a:t>a plan </a:t>
            </a:r>
            <a:r>
              <a:rPr lang="en-US" sz="1200" dirty="0" smtClean="0"/>
              <a:t>then.” “</a:t>
            </a:r>
            <a:r>
              <a:rPr lang="en-US" sz="1200" dirty="0"/>
              <a:t>Do you have any </a:t>
            </a:r>
            <a:r>
              <a:rPr lang="en-US" sz="1200" dirty="0" smtClean="0"/>
              <a:t>concerns or questions </a:t>
            </a:r>
            <a:r>
              <a:rPr lang="en-US" sz="1200" dirty="0"/>
              <a:t>for me?” </a:t>
            </a:r>
            <a:r>
              <a:rPr lang="en-US" sz="1200" dirty="0" smtClean="0"/>
              <a:t>“We </a:t>
            </a:r>
            <a:r>
              <a:rPr lang="en-US" sz="1200" dirty="0"/>
              <a:t>will </a:t>
            </a:r>
            <a:r>
              <a:rPr lang="en-US" sz="1200" dirty="0" smtClean="0"/>
              <a:t>discuss how it is going again in </a:t>
            </a:r>
            <a:r>
              <a:rPr lang="en-US" sz="1200" dirty="0"/>
              <a:t>a few </a:t>
            </a:r>
            <a:r>
              <a:rPr lang="en-US" sz="1200" dirty="0" smtClean="0"/>
              <a:t>days.”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541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20270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Difficult Discussions: </a:t>
            </a:r>
            <a:r>
              <a:rPr lang="en-US" sz="3600" dirty="0" smtClean="0"/>
              <a:t>Other </a:t>
            </a:r>
            <a:r>
              <a:rPr lang="en-US" sz="3600" dirty="0"/>
              <a:t>Strategies &amp; </a:t>
            </a:r>
            <a:r>
              <a:rPr lang="en-US" sz="3600" dirty="0" smtClean="0"/>
              <a:t>Mediators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45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Wellness, Self care and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086600" cy="3200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Self Care -  A personal matter</a:t>
            </a:r>
          </a:p>
          <a:p>
            <a:endParaRPr lang="en-US" dirty="0" smtClean="0"/>
          </a:p>
          <a:p>
            <a:r>
              <a:rPr lang="en-US" dirty="0" smtClean="0"/>
              <a:t>Ethics – </a:t>
            </a:r>
          </a:p>
          <a:p>
            <a:pPr lvl="1"/>
            <a:r>
              <a:rPr lang="en-US" dirty="0" smtClean="0"/>
              <a:t>Doing no harm </a:t>
            </a:r>
          </a:p>
          <a:p>
            <a:pPr lvl="1"/>
            <a:r>
              <a:rPr lang="en-US" dirty="0" smtClean="0"/>
              <a:t>Practicing competently </a:t>
            </a:r>
          </a:p>
          <a:p>
            <a:pPr lvl="1"/>
            <a:r>
              <a:rPr lang="en-US" dirty="0" smtClean="0"/>
              <a:t>Engaging in appropriate human relations </a:t>
            </a:r>
          </a:p>
          <a:p>
            <a:pPr lvl="1"/>
            <a:r>
              <a:rPr lang="en-US" dirty="0" smtClean="0"/>
              <a:t>Providing efficacious treatments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6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Participants will learn about unique ethical problems that exist in the provision of feedback to medical learners.     </a:t>
            </a:r>
          </a:p>
          <a:p>
            <a:pPr lvl="0"/>
            <a:r>
              <a:rPr lang="en-US" sz="1800" dirty="0"/>
              <a:t>Participants will discuss ways to effectively approach and discuss difficult topics, thus “breaking the eggshells” that we might walk on as faculty members/educators.  </a:t>
            </a:r>
          </a:p>
          <a:p>
            <a:pPr lvl="0"/>
            <a:r>
              <a:rPr lang="en-US" sz="1800" dirty="0"/>
              <a:t>Participants will identify several strategies to engage medical learners in productive conversations about ethical issues.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43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Gibson and Wise (2012)</a:t>
            </a:r>
          </a:p>
          <a:p>
            <a:pPr lvl="1"/>
            <a:r>
              <a:rPr lang="en-US" dirty="0" smtClean="0"/>
              <a:t>The downward slide of stress (Advisory Committee on Colleague Assistance)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Stress</a:t>
            </a:r>
          </a:p>
          <a:p>
            <a:pPr lvl="2"/>
            <a:r>
              <a:rPr lang="en-US" dirty="0" smtClean="0"/>
              <a:t>Distress                          </a:t>
            </a:r>
          </a:p>
          <a:p>
            <a:pPr lvl="2"/>
            <a:r>
              <a:rPr lang="en-US" dirty="0" smtClean="0"/>
              <a:t>Impairment            </a:t>
            </a:r>
          </a:p>
          <a:p>
            <a:pPr lvl="2"/>
            <a:r>
              <a:rPr lang="en-US" dirty="0" smtClean="0"/>
              <a:t>Improper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51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Burnout 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895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Watch out for warning signs in residents, such as: 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buNone/>
            </a:pPr>
            <a:r>
              <a:rPr lang="en-US" dirty="0" smtClean="0"/>
              <a:t>		Violating boundaries </a:t>
            </a:r>
          </a:p>
          <a:p>
            <a:pPr>
              <a:buNone/>
            </a:pPr>
            <a:r>
              <a:rPr lang="en-US" dirty="0" smtClean="0"/>
              <a:t>		Substance use</a:t>
            </a:r>
          </a:p>
          <a:p>
            <a:pPr>
              <a:buNone/>
            </a:pPr>
            <a:r>
              <a:rPr lang="en-US" dirty="0" smtClean="0"/>
              <a:t>		Verbally expressing wanting no shows in clinic</a:t>
            </a:r>
          </a:p>
          <a:p>
            <a:pPr>
              <a:buNone/>
            </a:pPr>
            <a:r>
              <a:rPr lang="en-US" dirty="0" smtClean="0"/>
              <a:t>		Problems focusing                    </a:t>
            </a:r>
          </a:p>
          <a:p>
            <a:pPr>
              <a:buNone/>
            </a:pPr>
            <a:r>
              <a:rPr lang="en-US" dirty="0" smtClean="0"/>
              <a:t>		Fatigue </a:t>
            </a:r>
          </a:p>
          <a:p>
            <a:pPr>
              <a:buNone/>
            </a:pPr>
            <a:r>
              <a:rPr lang="en-US" dirty="0" smtClean="0"/>
              <a:t>		Missing or late on rotations or clinic duties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41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Unethical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Awareness</a:t>
            </a:r>
          </a:p>
          <a:p>
            <a:pPr lvl="1"/>
            <a:r>
              <a:rPr lang="en-US" sz="1600" dirty="0" smtClean="0"/>
              <a:t>1. Attending initiated</a:t>
            </a:r>
          </a:p>
          <a:p>
            <a:pPr lvl="1"/>
            <a:r>
              <a:rPr lang="en-US" sz="1600" dirty="0" smtClean="0"/>
              <a:t>2. Self initiated</a:t>
            </a:r>
          </a:p>
          <a:p>
            <a:pPr lvl="1"/>
            <a:r>
              <a:rPr lang="en-US" sz="1600" dirty="0" smtClean="0"/>
              <a:t>3. Colleagues</a:t>
            </a:r>
          </a:p>
          <a:p>
            <a:pPr lvl="1"/>
            <a:r>
              <a:rPr lang="en-US" sz="1600" dirty="0" smtClean="0"/>
              <a:t>4. Family, Friends</a:t>
            </a:r>
          </a:p>
          <a:p>
            <a:endParaRPr lang="en-US" sz="1600" dirty="0" smtClean="0"/>
          </a:p>
          <a:p>
            <a:pPr lvl="1"/>
            <a:r>
              <a:rPr lang="en-US" sz="1600" dirty="0" smtClean="0"/>
              <a:t>Consultation</a:t>
            </a:r>
          </a:p>
          <a:p>
            <a:pPr lvl="2"/>
            <a:r>
              <a:rPr lang="en-US" sz="1600" dirty="0" smtClean="0"/>
              <a:t>Colleagues/Work </a:t>
            </a:r>
          </a:p>
          <a:p>
            <a:pPr lvl="1"/>
            <a:r>
              <a:rPr lang="en-US" sz="1600" dirty="0" smtClean="0"/>
              <a:t>Assistance</a:t>
            </a:r>
          </a:p>
          <a:p>
            <a:pPr lvl="2"/>
            <a:r>
              <a:rPr lang="en-US" sz="1600" dirty="0" smtClean="0"/>
              <a:t>Professional help</a:t>
            </a:r>
          </a:p>
          <a:p>
            <a:pPr lvl="2"/>
            <a:r>
              <a:rPr lang="en-US" sz="1600" dirty="0" smtClean="0"/>
              <a:t>Employee Assistance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736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Care in Faculty/</a:t>
            </a:r>
            <a:r>
              <a:rPr lang="en-US" dirty="0" err="1" smtClean="0"/>
              <a:t>Attendings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importance of modeling self care</a:t>
            </a:r>
          </a:p>
          <a:p>
            <a:pPr lvl="1"/>
            <a:r>
              <a:rPr lang="en-US" dirty="0" smtClean="0"/>
              <a:t>We know that when faculty stress self care, that comes across to those being taught (students, residents)</a:t>
            </a:r>
          </a:p>
          <a:p>
            <a:pPr lvl="1"/>
            <a:r>
              <a:rPr lang="en-US" dirty="0" smtClean="0"/>
              <a:t>Modeling: Others look to us for advice, but what we do is more important than what we say </a:t>
            </a:r>
          </a:p>
          <a:p>
            <a:pPr lvl="1"/>
            <a:r>
              <a:rPr lang="en-US" dirty="0" smtClean="0"/>
              <a:t>Medicine is busy work – how to manage career and self care is important.  </a:t>
            </a:r>
          </a:p>
          <a:p>
            <a:pPr lvl="2"/>
            <a:r>
              <a:rPr lang="en-US" dirty="0" smtClean="0"/>
              <a:t>Physician in training</a:t>
            </a:r>
          </a:p>
          <a:p>
            <a:pPr lvl="2"/>
            <a:r>
              <a:rPr lang="en-US" dirty="0" smtClean="0"/>
              <a:t>Supervising physician</a:t>
            </a:r>
          </a:p>
          <a:p>
            <a:pPr lvl="2"/>
            <a:r>
              <a:rPr lang="en-US" dirty="0" smtClean="0"/>
              <a:t>Patients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Ethics and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also know that people often receive disciplinary action at work during difficult times in their lives  </a:t>
            </a:r>
          </a:p>
          <a:p>
            <a:endParaRPr lang="en-US" dirty="0" smtClean="0"/>
          </a:p>
          <a:p>
            <a:r>
              <a:rPr lang="en-US" dirty="0" smtClean="0"/>
              <a:t>Self care is thus an important part of ethics throughout the career </a:t>
            </a:r>
          </a:p>
          <a:p>
            <a:endParaRPr lang="en-US" dirty="0"/>
          </a:p>
          <a:p>
            <a:r>
              <a:rPr lang="en-US" dirty="0" smtClean="0"/>
              <a:t>Some difficult feedback often must occur when we see lapses in resident performance and/or self care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30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Structured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Support Group – provides opportunities to share and support</a:t>
            </a:r>
          </a:p>
          <a:p>
            <a:r>
              <a:rPr lang="en-US" dirty="0" smtClean="0"/>
              <a:t>Balint Group – addresses emotions involved in difficult cases</a:t>
            </a:r>
          </a:p>
          <a:p>
            <a:r>
              <a:rPr lang="en-US" dirty="0" smtClean="0"/>
              <a:t>Process Group – allows people to process particular themes as they apply to big picture topics (e.g. Self care, communication)</a:t>
            </a:r>
          </a:p>
          <a:p>
            <a:r>
              <a:rPr lang="en-US" dirty="0" smtClean="0"/>
              <a:t>M &amp; M – goal of improved care with discussion of what went wrong in a adverse event</a:t>
            </a:r>
          </a:p>
          <a:p>
            <a:endParaRPr lang="en-US" dirty="0"/>
          </a:p>
          <a:p>
            <a:r>
              <a:rPr lang="en-US" dirty="0" smtClean="0"/>
              <a:t>All (if done in the proper spirit) can provide avenues for residents and faculty to interface and discuss difficult topics.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24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Ethics Discussion Re-visited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100" dirty="0"/>
              <a:t>Break into same groups of 2-5 members (5 minutes)</a:t>
            </a:r>
          </a:p>
          <a:p>
            <a:r>
              <a:rPr lang="en-US" sz="2100" dirty="0"/>
              <a:t>Regarding ethical theme/issue that you deal with in your practice with residents (without naming names or identifying anyone)</a:t>
            </a:r>
          </a:p>
          <a:p>
            <a:pPr lvl="1"/>
            <a:r>
              <a:rPr lang="en-US" sz="2100" dirty="0"/>
              <a:t>1) How can you further encourage a culture where people discuss ethical issues as they arise in your work setting?   </a:t>
            </a:r>
          </a:p>
          <a:p>
            <a:pPr lvl="1"/>
            <a:r>
              <a:rPr lang="en-US" sz="2100" dirty="0"/>
              <a:t>2) What adjustments will you make, if any?  </a:t>
            </a:r>
          </a:p>
          <a:p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90800"/>
            <a:ext cx="7086600" cy="3124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dirty="0">
                <a:latin typeface="Trebuchet MS" panose="020B0603020202020204" pitchFamily="34" charset="0"/>
              </a:rPr>
              <a:t>Cousar, et al. (2019).  Too scared to teach?  </a:t>
            </a:r>
            <a:r>
              <a:rPr lang="en-US" sz="4300" i="1" dirty="0">
                <a:latin typeface="Trebuchet MS" panose="020B0603020202020204" pitchFamily="34" charset="0"/>
              </a:rPr>
              <a:t>Current Problems in Diagnostic </a:t>
            </a:r>
            <a:r>
              <a:rPr lang="en-US" sz="4300" i="1" dirty="0" smtClean="0">
                <a:latin typeface="Trebuchet MS" panose="020B0603020202020204" pitchFamily="34" charset="0"/>
              </a:rPr>
              <a:t>Radiology.     </a:t>
            </a:r>
            <a:r>
              <a:rPr lang="en-US" sz="4300" dirty="0" smtClean="0">
                <a:latin typeface="Trebuchet MS" panose="020B0603020202020204" pitchFamily="34" charset="0"/>
              </a:rPr>
              <a:t>Available at:</a:t>
            </a:r>
            <a:r>
              <a:rPr lang="en-US" sz="4300" i="1" dirty="0" smtClean="0">
                <a:latin typeface="Trebuchet MS" panose="020B0603020202020204" pitchFamily="34" charset="0"/>
              </a:rPr>
              <a:t> </a:t>
            </a:r>
            <a:r>
              <a:rPr lang="en-US" sz="4300" dirty="0"/>
              <a:t>https://doi.org/10.1067/j.cpradiol.2019.04.006</a:t>
            </a:r>
            <a:endParaRPr lang="en-US" sz="43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4300" dirty="0" smtClean="0">
                <a:latin typeface="Trebuchet MS" panose="020B0603020202020204" pitchFamily="34" charset="0"/>
              </a:rPr>
              <a:t>Fields</a:t>
            </a:r>
            <a:r>
              <a:rPr lang="en-US" sz="4300" dirty="0">
                <a:latin typeface="Trebuchet MS" panose="020B0603020202020204" pitchFamily="34" charset="0"/>
              </a:rPr>
              <a:t>, S. A. &amp; Johnson, W. M.  (2012). Physician-patient communication: Breaking bad </a:t>
            </a:r>
            <a:r>
              <a:rPr lang="en-US" sz="4300" dirty="0" smtClean="0">
                <a:latin typeface="Trebuchet MS" panose="020B0603020202020204" pitchFamily="34" charset="0"/>
              </a:rPr>
              <a:t>news</a:t>
            </a:r>
            <a:r>
              <a:rPr lang="en-US" sz="4300" dirty="0">
                <a:latin typeface="Trebuchet MS" panose="020B0603020202020204" pitchFamily="34" charset="0"/>
              </a:rPr>
              <a:t>.  </a:t>
            </a:r>
            <a:r>
              <a:rPr lang="en-US" sz="4300" i="1" dirty="0">
                <a:latin typeface="Trebuchet MS" panose="020B0603020202020204" pitchFamily="34" charset="0"/>
              </a:rPr>
              <a:t>West Virginia Medical Journal, 108 (2), </a:t>
            </a:r>
            <a:r>
              <a:rPr lang="en-US" sz="4300" dirty="0">
                <a:latin typeface="Trebuchet MS" panose="020B0603020202020204" pitchFamily="34" charset="0"/>
              </a:rPr>
              <a:t>32-35. </a:t>
            </a:r>
            <a:endParaRPr lang="en-US" sz="43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Gibson, E. &amp; Wise, C. (2012). </a:t>
            </a:r>
            <a:r>
              <a:rPr lang="en-US" sz="43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Ethics and self-care: Balancing our lives and reducing </a:t>
            </a:r>
            <a:r>
              <a:rPr lang="en-US" sz="4300" i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risk</a:t>
            </a:r>
            <a:r>
              <a:rPr lang="en-US" sz="43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 Workshop presented </a:t>
            </a:r>
            <a:r>
              <a:rPr lang="en-US" sz="43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at the </a:t>
            </a:r>
            <a:r>
              <a:rPr 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the 120</a:t>
            </a:r>
            <a:r>
              <a:rPr lang="en-US" sz="4300" baseline="30000" dirty="0">
                <a:latin typeface="Trebuchet MS" panose="020B0603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4300" dirty="0">
                <a:latin typeface="Trebuchet MS" panose="020B0603020202020204" pitchFamily="34" charset="0"/>
                <a:cs typeface="Times New Roman" panose="02020603050405020304" pitchFamily="18" charset="0"/>
              </a:rPr>
              <a:t> APA Annual Convention: Orlando, FL.  </a:t>
            </a:r>
          </a:p>
          <a:p>
            <a:pPr marL="0" indent="0">
              <a:buNone/>
            </a:pPr>
            <a:r>
              <a:rPr lang="en-US" sz="4300" dirty="0" err="1" smtClean="0">
                <a:latin typeface="Trebuchet MS" panose="020B0603020202020204" pitchFamily="34" charset="0"/>
              </a:rPr>
              <a:t>Glicksman</a:t>
            </a:r>
            <a:r>
              <a:rPr lang="en-US" sz="4300" dirty="0">
                <a:latin typeface="Trebuchet MS" panose="020B0603020202020204" pitchFamily="34" charset="0"/>
              </a:rPr>
              <a:t>, E. (2016). What do I do?  Teaching tomorrow’s doctors how to navigate the tough ethical questions ahead.  </a:t>
            </a:r>
            <a:r>
              <a:rPr lang="en-US" sz="4300" i="1" dirty="0">
                <a:latin typeface="Trebuchet MS" panose="020B0603020202020204" pitchFamily="34" charset="0"/>
              </a:rPr>
              <a:t>AAMC News.  </a:t>
            </a:r>
            <a:r>
              <a:rPr lang="en-US" sz="4300" dirty="0">
                <a:latin typeface="Trebuchet MS" panose="020B0603020202020204" pitchFamily="34" charset="0"/>
              </a:rPr>
              <a:t>Available at: </a:t>
            </a:r>
            <a:r>
              <a:rPr lang="en-US" sz="4300" dirty="0" smtClean="0">
                <a:latin typeface="Trebuchet MS" panose="020B0603020202020204" pitchFamily="34" charset="0"/>
              </a:rPr>
              <a:t>https</a:t>
            </a:r>
            <a:r>
              <a:rPr lang="en-US" sz="4300" dirty="0">
                <a:latin typeface="Trebuchet MS" panose="020B0603020202020204" pitchFamily="34" charset="0"/>
              </a:rPr>
              <a:t>://news.aamc.org/medical-education/article/teaching-doctors-ethical-questions</a:t>
            </a:r>
            <a:r>
              <a:rPr lang="en-US" sz="4300" dirty="0" smtClean="0">
                <a:latin typeface="Trebuchet MS" panose="020B0603020202020204" pitchFamily="34" charset="0"/>
              </a:rPr>
              <a:t>/</a:t>
            </a:r>
          </a:p>
          <a:p>
            <a:pPr marL="0" indent="0">
              <a:buNone/>
            </a:pPr>
            <a:r>
              <a:rPr lang="en-US" sz="43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Korin (2011) </a:t>
            </a:r>
            <a:r>
              <a:rPr lang="en-US" sz="4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Giving effective feedback</a:t>
            </a:r>
            <a:r>
              <a:rPr lang="en-US" sz="43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. </a:t>
            </a:r>
            <a:r>
              <a:rPr lang="en-US" sz="4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Workshop presented to UCLA </a:t>
            </a:r>
            <a:r>
              <a:rPr lang="en-US" sz="43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Faculty </a:t>
            </a:r>
            <a:r>
              <a:rPr lang="en-US" sz="4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Development. </a:t>
            </a:r>
            <a:endParaRPr lang="en-US" sz="4300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4300" dirty="0" smtClean="0">
                <a:latin typeface="Trebuchet MS" panose="020B0603020202020204" pitchFamily="34" charset="0"/>
              </a:rPr>
              <a:t>Reddy</a:t>
            </a:r>
            <a:r>
              <a:rPr lang="en-US" sz="4300" dirty="0">
                <a:latin typeface="Trebuchet MS" panose="020B0603020202020204" pitchFamily="34" charset="0"/>
              </a:rPr>
              <a:t>, S, et al. (2015). Barriers and facilitators to effective feedback. </a:t>
            </a:r>
            <a:r>
              <a:rPr lang="en-US" sz="4300" i="1" dirty="0">
                <a:latin typeface="Trebuchet MS" panose="020B0603020202020204" pitchFamily="34" charset="0"/>
              </a:rPr>
              <a:t>J Grad Med </a:t>
            </a:r>
            <a:r>
              <a:rPr lang="en-US" sz="4300" i="1" dirty="0" err="1">
                <a:latin typeface="Trebuchet MS" panose="020B0603020202020204" pitchFamily="34" charset="0"/>
              </a:rPr>
              <a:t>Educ</a:t>
            </a:r>
            <a:r>
              <a:rPr lang="en-US" sz="4300" dirty="0">
                <a:latin typeface="Trebuchet MS" panose="020B0603020202020204" pitchFamily="34" charset="0"/>
              </a:rPr>
              <a:t>, 7, 214-219.   </a:t>
            </a:r>
          </a:p>
          <a:p>
            <a:pPr marL="0" indent="0">
              <a:buNone/>
            </a:pPr>
            <a:r>
              <a:rPr lang="en-US" sz="4300" dirty="0" err="1" smtClean="0">
                <a:latin typeface="Trebuchet MS" panose="020B0603020202020204" pitchFamily="34" charset="0"/>
              </a:rPr>
              <a:t>Sokol</a:t>
            </a:r>
            <a:r>
              <a:rPr lang="en-US" sz="4300" dirty="0">
                <a:latin typeface="Trebuchet MS" panose="020B0603020202020204" pitchFamily="34" charset="0"/>
              </a:rPr>
              <a:t>, D. (2016). Teaching medical ethics: Useful or useless? </a:t>
            </a:r>
            <a:r>
              <a:rPr lang="en-US" sz="4300" i="1" dirty="0">
                <a:latin typeface="Trebuchet MS" panose="020B0603020202020204" pitchFamily="34" charset="0"/>
              </a:rPr>
              <a:t>British Medical Journal , </a:t>
            </a:r>
            <a:r>
              <a:rPr lang="en-US" sz="4300" dirty="0" smtClean="0">
                <a:latin typeface="Trebuchet MS" panose="020B0603020202020204" pitchFamily="34" charset="0"/>
              </a:rPr>
              <a:t>355:i6415</a:t>
            </a:r>
          </a:p>
          <a:p>
            <a:pPr marL="0" indent="0">
              <a:buNone/>
            </a:pPr>
            <a:endParaRPr lang="en-US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4300" dirty="0"/>
          </a:p>
          <a:p>
            <a:endParaRPr lang="en-US" dirty="0" smtClean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1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Scott’s work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CAMC Family Medicine Center of Charleston</a:t>
            </a:r>
            <a:br>
              <a:rPr lang="en-US" sz="2400" dirty="0"/>
            </a:br>
            <a:r>
              <a:rPr lang="en-US" sz="2400" dirty="0" smtClean="0"/>
              <a:t>WVU </a:t>
            </a:r>
            <a:r>
              <a:rPr lang="en-US" sz="2400" dirty="0"/>
              <a:t>School of Medicine – Charleston Division</a:t>
            </a:r>
          </a:p>
          <a:p>
            <a:pPr marL="0" indent="0">
              <a:buNone/>
            </a:pPr>
            <a:r>
              <a:rPr lang="en-US" sz="2400" dirty="0"/>
              <a:t>Department of Family Medicine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0"/>
            <a:ext cx="2621027" cy="16018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46" y="659107"/>
            <a:ext cx="2637023" cy="2617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210" y="4342888"/>
            <a:ext cx="2948474" cy="15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Scott’s interest in 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9718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/>
              <a:t>Balint group </a:t>
            </a:r>
            <a:r>
              <a:rPr lang="en-US" dirty="0" smtClean="0"/>
              <a:t>experience – Encourages the discussion of emotional aspects of difficult patient situations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Fields</a:t>
            </a:r>
            <a:r>
              <a:rPr lang="en-US" dirty="0"/>
              <a:t>, S. A. &amp; Johnson, W. M.  (2012). Physician-patient communication: Breaking bad news.  </a:t>
            </a:r>
            <a:r>
              <a:rPr lang="en-US" i="1" dirty="0"/>
              <a:t>West Virginia Medical Journal, 108 (2), </a:t>
            </a:r>
            <a:r>
              <a:rPr lang="en-US" dirty="0"/>
              <a:t>32-35. </a:t>
            </a:r>
          </a:p>
          <a:p>
            <a:pPr lvl="1"/>
            <a:r>
              <a:rPr lang="en-US" dirty="0" smtClean="0"/>
              <a:t>ABCDE (Advance preparation, build the environment, communicate well, deal with reactions, encourage and validate emotions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Natural curiosity – Why is it often difficult to provide feedback or discuss ethical issues with residents?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2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889" y="787092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Allison’s work home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762000"/>
            <a:ext cx="2026099" cy="2149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Image result for Salt lake city uta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3665996" cy="19739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95115"/>
            <a:ext cx="533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St Marks Family Medicine Residency,</a:t>
            </a:r>
          </a:p>
          <a:p>
            <a:pPr algn="ctr"/>
            <a:r>
              <a:rPr lang="en-US" sz="3600" dirty="0" smtClean="0"/>
              <a:t> Salt Lake City UT 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6576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 smtClean="0"/>
              <a:t>4-4-4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Unopposed Community Program</a:t>
            </a:r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49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46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Allison’s interest in 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6300" y="3276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Belief that effective communication skills are vital to growth and learning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Observation of attending's not giving difficult feedback in timely manner to maximize the learners experience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66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Breaking the Eggshells: Providing Difficult Feedback to Medical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3200"/>
            <a:ext cx="7086600" cy="3124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Why this title? </a:t>
            </a:r>
          </a:p>
          <a:p>
            <a:endParaRPr lang="en-US" dirty="0"/>
          </a:p>
          <a:p>
            <a:r>
              <a:rPr lang="en-US" dirty="0" smtClean="0"/>
              <a:t>Sometimes faculty can feel like they are walking on eggshells when it comes to providing feedback.  </a:t>
            </a:r>
          </a:p>
          <a:p>
            <a:r>
              <a:rPr lang="en-US" dirty="0" smtClean="0"/>
              <a:t>Providing negative or difficult feedback can feel like a potential conflict in the making, or faculty may envision it as a soul-crushing experience for the person (resident) who receives it.  </a:t>
            </a:r>
          </a:p>
          <a:p>
            <a:pPr lvl="1"/>
            <a:r>
              <a:rPr lang="en-US" dirty="0" smtClean="0"/>
              <a:t>You want residents to grow</a:t>
            </a:r>
          </a:p>
          <a:p>
            <a:pPr lvl="1"/>
            <a:r>
              <a:rPr lang="en-US" dirty="0" smtClean="0"/>
              <a:t>You want residents to know what they did wrong</a:t>
            </a:r>
            <a:endParaRPr lang="en-US" dirty="0"/>
          </a:p>
          <a:p>
            <a:pPr lvl="1"/>
            <a:r>
              <a:rPr lang="en-US" dirty="0" smtClean="0"/>
              <a:t>You don’t want to crush someone’s spirit</a:t>
            </a:r>
          </a:p>
          <a:p>
            <a:pPr lvl="1"/>
            <a:r>
              <a:rPr lang="en-US" dirty="0" smtClean="0"/>
              <a:t>You also don’t want to walk on eggshells for the 3,4,5 years of a resident’s training.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2698880"/>
          </a:xfrm>
        </p:spPr>
        <p:txBody>
          <a:bodyPr>
            <a:normAutofit/>
          </a:bodyPr>
          <a:lstStyle/>
          <a:p>
            <a:r>
              <a:rPr lang="en-US" sz="3600" dirty="0"/>
              <a:t>Part I. Unique Ethical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6563"/>
      </p:ext>
    </p:extLst>
  </p:cSld>
  <p:clrMapOvr>
    <a:masterClrMapping/>
  </p:clrMapOvr>
</p:sld>
</file>

<file path=ppt/theme/theme1.xml><?xml version="1.0" encoding="utf-8"?>
<a:theme xmlns:a="http://schemas.openxmlformats.org/drawingml/2006/main" name="foru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2157</Words>
  <Application>Microsoft Office PowerPoint</Application>
  <PresentationFormat>On-screen Show (4:3)</PresentationFormat>
  <Paragraphs>275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Trebuchet MS</vt:lpstr>
      <vt:lpstr>forum2014</vt:lpstr>
      <vt:lpstr>Breaking the Eggshells: The Ethics of Providing Feedback to Medical Learners   </vt:lpstr>
      <vt:lpstr>Disclosures</vt:lpstr>
      <vt:lpstr>Goals/Objectives</vt:lpstr>
      <vt:lpstr>Scott’s work home</vt:lpstr>
      <vt:lpstr>Scott’s interest in the topic</vt:lpstr>
      <vt:lpstr>Allison’s work home</vt:lpstr>
      <vt:lpstr>Allison’s interest in the topic</vt:lpstr>
      <vt:lpstr>Breaking the Eggshells: Providing Difficult Feedback to Medical Learners</vt:lpstr>
      <vt:lpstr>Part I. Unique Ethical Problems</vt:lpstr>
      <vt:lpstr>Ethics and Medical Students</vt:lpstr>
      <vt:lpstr>Ethics and Medical Residents</vt:lpstr>
      <vt:lpstr>Group Ethics Discussion</vt:lpstr>
      <vt:lpstr>Allison’s Recent Tight Spot –  “I’m not an MD; what do I do?”</vt:lpstr>
      <vt:lpstr>Ethical Issues: Tight Spots with Residents</vt:lpstr>
      <vt:lpstr>Ethical Issues: Tight Spots</vt:lpstr>
      <vt:lpstr>Part II. Breaking the Eggshells</vt:lpstr>
      <vt:lpstr>           Tough Subject Matter</vt:lpstr>
      <vt:lpstr>Tough Subject Matter</vt:lpstr>
      <vt:lpstr>Feedback: Barriers and Facilitators</vt:lpstr>
      <vt:lpstr>                Too Scared to Teach?  </vt:lpstr>
      <vt:lpstr>Advice on discussing ethics</vt:lpstr>
      <vt:lpstr>Key Ingredient: A Healthy Environment</vt:lpstr>
      <vt:lpstr>Part III. Strategies to Engage Others</vt:lpstr>
      <vt:lpstr>I want to go FAST!</vt:lpstr>
      <vt:lpstr>Types of Feedback </vt:lpstr>
      <vt:lpstr>Difficult Formative Feedback: Step by Step</vt:lpstr>
      <vt:lpstr>Difficult Formative Feedback: Step by Step with Dialogue</vt:lpstr>
      <vt:lpstr>Difficult Discussions: Other Strategies &amp; Mediators</vt:lpstr>
      <vt:lpstr>Wellness, Self care and Ethics</vt:lpstr>
      <vt:lpstr>Stress and Ethics</vt:lpstr>
      <vt:lpstr>Burnout Warning Signs</vt:lpstr>
      <vt:lpstr>Unethical practice</vt:lpstr>
      <vt:lpstr>Self Care in Faculty/Attendings</vt:lpstr>
      <vt:lpstr>Ethics and Self care</vt:lpstr>
      <vt:lpstr>Structured Group Work</vt:lpstr>
      <vt:lpstr>Group Ethics Discussion Re-visited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Radjenovich, MaryEllen</dc:creator>
  <cp:lastModifiedBy>Fields, Scott</cp:lastModifiedBy>
  <cp:revision>24</cp:revision>
  <dcterms:created xsi:type="dcterms:W3CDTF">2014-07-22T20:27:04Z</dcterms:created>
  <dcterms:modified xsi:type="dcterms:W3CDTF">2019-09-26T19:24:28Z</dcterms:modified>
</cp:coreProperties>
</file>