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Garamond" panose="02020404030301010803" pitchFamily="18" charset="0"/>
      <p:regular r:id="rId33"/>
      <p:bold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B5394"/>
    <a:srgbClr val="F0EA00"/>
    <a:srgbClr val="FFFF00"/>
    <a:srgbClr val="6CAED6"/>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07C05A-DE03-4A1B-8EA2-BB712330CC74}">
  <a:tblStyle styleId="{5F07C05A-DE03-4A1B-8EA2-BB712330CC74}"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FBA205FA-5BA9-42F2-AA0B-5734E729B668}" styleName="Table_1">
    <a:wholeTbl>
      <a:tcTxStyle/>
      <a:tcStyle>
        <a:tcBdr>
          <a:left>
            <a:ln cap="flat" cmpd="sng">
              <a:solidFill>
                <a:srgbClr val="000000"/>
              </a:solidFill>
              <a:prstDash val="solid"/>
              <a:round/>
              <a:headEnd type="none" w="med" len="med"/>
              <a:tailEnd type="none" w="med" len="med"/>
            </a:ln>
          </a:left>
          <a:right>
            <a:ln cap="flat" cmpd="sng">
              <a:solidFill>
                <a:srgbClr val="000000"/>
              </a:solidFill>
              <a:prstDash val="solid"/>
              <a:round/>
              <a:headEnd type="none" w="med" len="med"/>
              <a:tailEnd type="none" w="med" len="med"/>
            </a:ln>
          </a:right>
          <a:top>
            <a:ln cap="flat" cmpd="sng">
              <a:solidFill>
                <a:srgbClr val="000000"/>
              </a:solidFill>
              <a:prstDash val="solid"/>
              <a:round/>
              <a:headEnd type="none" w="med" len="med"/>
              <a:tailEnd type="none" w="med" len="med"/>
            </a:ln>
          </a:top>
          <a:bottom>
            <a:ln cap="flat" cmpd="sng">
              <a:solidFill>
                <a:srgbClr val="000000"/>
              </a:solidFill>
              <a:prstDash val="solid"/>
              <a:round/>
              <a:headEnd type="none" w="med" len="med"/>
              <a:tailEnd type="none" w="med" len="med"/>
            </a:ln>
          </a:bottom>
          <a:insideH>
            <a:ln cap="flat" cmpd="sng">
              <a:solidFill>
                <a:srgbClr val="000000"/>
              </a:solidFill>
              <a:prstDash val="solid"/>
              <a:round/>
              <a:headEnd type="none" w="med" len="med"/>
              <a:tailEnd type="none" w="med" len="med"/>
            </a:ln>
          </a:insideH>
          <a:insideV>
            <a:ln cap="flat" cmpd="sng">
              <a:solidFill>
                <a:srgbClr val="000000"/>
              </a:solidFill>
              <a:prstDash val="solid"/>
              <a:round/>
              <a:headEnd type="none" w="med" len="med"/>
              <a:tailEnd type="none" w="med" len="med"/>
            </a:ln>
          </a:insideV>
        </a:tcBdr>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36" autoAdjust="0"/>
  </p:normalViewPr>
  <p:slideViewPr>
    <p:cSldViewPr snapToGrid="0">
      <p:cViewPr varScale="1">
        <p:scale>
          <a:sx n="100" d="100"/>
          <a:sy n="100" d="100"/>
        </p:scale>
        <p:origin x="77" y="3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3624043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chemeClr val="dk1"/>
                </a:solidFill>
                <a:latin typeface="Arial"/>
                <a:ea typeface="Arial"/>
                <a:cs typeface="Arial"/>
                <a:sym typeface="Arial"/>
              </a:rPr>
              <a:t>1</a:t>
            </a:fld>
            <a:endParaRPr lang="en" sz="1200" b="0" i="0" u="none" strike="noStrike" cap="none">
              <a:solidFill>
                <a:schemeClr val="dk1"/>
              </a:solidFill>
              <a:latin typeface="Arial"/>
              <a:ea typeface="Arial"/>
              <a:cs typeface="Arial"/>
              <a:sym typeface="Arial"/>
            </a:endParaRPr>
          </a:p>
        </p:txBody>
      </p:sp>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6454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5" name="Shape 175"/>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649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But we all face time constraints….</a:t>
            </a:r>
          </a:p>
          <a:p>
            <a:pPr lvl="0">
              <a:spcBef>
                <a:spcPts val="0"/>
              </a:spcBef>
              <a:buNone/>
            </a:pPr>
            <a:r>
              <a:rPr lang="en"/>
              <a:t>Short term:</a:t>
            </a:r>
          </a:p>
        </p:txBody>
      </p:sp>
    </p:spTree>
    <p:extLst>
      <p:ext uri="{BB962C8B-B14F-4D97-AF65-F5344CB8AC3E}">
        <p14:creationId xmlns:p14="http://schemas.microsoft.com/office/powerpoint/2010/main" val="3183331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304053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041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smtClean="0"/>
              <a:t>Combinations </a:t>
            </a:r>
            <a:r>
              <a:rPr lang="en" dirty="0"/>
              <a:t>questions sensitivities</a:t>
            </a:r>
          </a:p>
          <a:p>
            <a:pPr lvl="0">
              <a:spcBef>
                <a:spcPts val="0"/>
              </a:spcBef>
              <a:buNone/>
            </a:pPr>
            <a:endParaRPr dirty="0"/>
          </a:p>
        </p:txBody>
      </p:sp>
    </p:spTree>
    <p:extLst>
      <p:ext uri="{BB962C8B-B14F-4D97-AF65-F5344CB8AC3E}">
        <p14:creationId xmlns:p14="http://schemas.microsoft.com/office/powerpoint/2010/main" val="325248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p>
        </p:txBody>
      </p:sp>
    </p:spTree>
    <p:extLst>
      <p:ext uri="{BB962C8B-B14F-4D97-AF65-F5344CB8AC3E}">
        <p14:creationId xmlns:p14="http://schemas.microsoft.com/office/powerpoint/2010/main" val="2311449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rtl="0">
              <a:lnSpc>
                <a:spcPct val="115000"/>
              </a:lnSpc>
              <a:spcBef>
                <a:spcPts val="0"/>
              </a:spcBef>
              <a:buClr>
                <a:schemeClr val="dk1"/>
              </a:buClr>
              <a:buSzPct val="100000"/>
              <a:buChar char="●"/>
            </a:pPr>
            <a:r>
              <a:rPr lang="en-US" sz="1200" dirty="0" smtClean="0">
                <a:solidFill>
                  <a:srgbClr val="FF0000"/>
                </a:solidFill>
              </a:rPr>
              <a:t>E</a:t>
            </a:r>
            <a:r>
              <a:rPr lang="en" sz="1200" dirty="0" smtClean="0">
                <a:solidFill>
                  <a:srgbClr val="FF0000"/>
                </a:solidFill>
              </a:rPr>
              <a:t>xzema &amp; allergic</a:t>
            </a:r>
            <a:r>
              <a:rPr lang="en" sz="1200" baseline="0" dirty="0" smtClean="0">
                <a:solidFill>
                  <a:srgbClr val="FF0000"/>
                </a:solidFill>
              </a:rPr>
              <a:t> rhinitis were originally in age 2, 3</a:t>
            </a:r>
          </a:p>
          <a:p>
            <a:pPr marL="457200" lvl="0" indent="-304800" rtl="0">
              <a:lnSpc>
                <a:spcPct val="115000"/>
              </a:lnSpc>
              <a:spcBef>
                <a:spcPts val="0"/>
              </a:spcBef>
              <a:buClr>
                <a:schemeClr val="dk1"/>
              </a:buClr>
              <a:buSzPct val="100000"/>
              <a:buChar char="●"/>
            </a:pPr>
            <a:r>
              <a:rPr lang="en" sz="1200" baseline="0" dirty="0" smtClean="0">
                <a:solidFill>
                  <a:srgbClr val="FF0000"/>
                </a:solidFill>
              </a:rPr>
              <a:t>Wheezing episode frqu. (3+/yr or less) were originally in age 0-3</a:t>
            </a:r>
          </a:p>
          <a:p>
            <a:pPr marL="457200" lvl="0" indent="-304800" rtl="0">
              <a:lnSpc>
                <a:spcPct val="115000"/>
              </a:lnSpc>
              <a:spcBef>
                <a:spcPts val="0"/>
              </a:spcBef>
              <a:buClr>
                <a:schemeClr val="dk1"/>
              </a:buClr>
              <a:buSzPct val="100000"/>
              <a:buChar char="●"/>
            </a:pPr>
            <a:r>
              <a:rPr lang="en" sz="1200" baseline="0" dirty="0" smtClean="0">
                <a:solidFill>
                  <a:srgbClr val="FF0000"/>
                </a:solidFill>
              </a:rPr>
              <a:t>Eosinophilia</a:t>
            </a:r>
          </a:p>
          <a:p>
            <a:pPr marL="152400" lvl="0" indent="0" rtl="0">
              <a:lnSpc>
                <a:spcPct val="115000"/>
              </a:lnSpc>
              <a:spcBef>
                <a:spcPts val="0"/>
              </a:spcBef>
              <a:buClr>
                <a:schemeClr val="dk1"/>
              </a:buClr>
              <a:buSzPct val="100000"/>
              <a:buNone/>
            </a:pPr>
            <a:endParaRPr lang="en" sz="1200" baseline="0" dirty="0" smtClean="0">
              <a:solidFill>
                <a:srgbClr val="FF0000"/>
              </a:solidFill>
            </a:endParaRPr>
          </a:p>
          <a:p>
            <a:pPr marL="457200" lvl="0" indent="-304800" rtl="0">
              <a:lnSpc>
                <a:spcPct val="115000"/>
              </a:lnSpc>
              <a:spcBef>
                <a:spcPts val="0"/>
              </a:spcBef>
              <a:buClr>
                <a:schemeClr val="dk1"/>
              </a:buClr>
              <a:buSzPct val="100000"/>
              <a:buChar char="●"/>
            </a:pPr>
            <a:r>
              <a:rPr lang="en-US" sz="1200" baseline="0" dirty="0" smtClean="0">
                <a:solidFill>
                  <a:srgbClr val="FF0000"/>
                </a:solidFill>
              </a:rPr>
              <a:t>W</a:t>
            </a:r>
            <a:r>
              <a:rPr lang="en" sz="1200" baseline="0" dirty="0" smtClean="0">
                <a:solidFill>
                  <a:srgbClr val="FF0000"/>
                </a:solidFill>
              </a:rPr>
              <a:t>heezing more a survey Q – than MD dx</a:t>
            </a:r>
          </a:p>
          <a:p>
            <a:pPr marL="457200" lvl="0" indent="-304800" rtl="0">
              <a:lnSpc>
                <a:spcPct val="115000"/>
              </a:lnSpc>
              <a:spcBef>
                <a:spcPts val="0"/>
              </a:spcBef>
              <a:buClr>
                <a:schemeClr val="dk1"/>
              </a:buClr>
              <a:buSzPct val="100000"/>
              <a:buChar char="●"/>
            </a:pPr>
            <a:endParaRPr lang="en" sz="1200" baseline="0" dirty="0" smtClean="0">
              <a:solidFill>
                <a:srgbClr val="FF0000"/>
              </a:solidFill>
            </a:endParaRPr>
          </a:p>
          <a:p>
            <a:pPr marL="457200" lvl="0" indent="-304800" rtl="0">
              <a:lnSpc>
                <a:spcPct val="115000"/>
              </a:lnSpc>
              <a:spcBef>
                <a:spcPts val="0"/>
              </a:spcBef>
              <a:buClr>
                <a:schemeClr val="dk1"/>
              </a:buClr>
              <a:buSzPct val="100000"/>
              <a:buChar char="●"/>
            </a:pPr>
            <a:r>
              <a:rPr lang="en" sz="1200" baseline="0" dirty="0" smtClean="0">
                <a:solidFill>
                  <a:srgbClr val="FF0000"/>
                </a:solidFill>
              </a:rPr>
              <a:t>A positive API screen originally also being an early life wheezer (either 3+ episodes per year for first 3 yrs of life (stringent) or &lt;3 episodes per year for first 3 yrs of life)</a:t>
            </a:r>
            <a:endParaRPr lang="en" sz="1200" dirty="0" smtClean="0">
              <a:solidFill>
                <a:srgbClr val="FF0000"/>
              </a:solidFill>
            </a:endParaRPr>
          </a:p>
          <a:p>
            <a:pPr marL="457200" lvl="0" indent="-304800" rtl="0">
              <a:lnSpc>
                <a:spcPct val="115000"/>
              </a:lnSpc>
              <a:spcBef>
                <a:spcPts val="0"/>
              </a:spcBef>
              <a:buClr>
                <a:schemeClr val="dk1"/>
              </a:buClr>
              <a:buSzPct val="100000"/>
              <a:buChar char="●"/>
            </a:pPr>
            <a:r>
              <a:rPr lang="en" sz="1200" dirty="0" smtClean="0">
                <a:solidFill>
                  <a:schemeClr val="dk1"/>
                </a:solidFill>
              </a:rPr>
              <a:t>The </a:t>
            </a:r>
            <a:r>
              <a:rPr lang="en" sz="1200" dirty="0">
                <a:solidFill>
                  <a:schemeClr val="dk1"/>
                </a:solidFill>
              </a:rPr>
              <a:t>API identifies two major and three minor criteria for development of pediatric asthma in children who exhibited wheezing during the first three years of life</a:t>
            </a:r>
          </a:p>
          <a:p>
            <a:pPr marL="457200" lvl="0" indent="-330200" rtl="0">
              <a:lnSpc>
                <a:spcPct val="115000"/>
              </a:lnSpc>
              <a:spcBef>
                <a:spcPts val="0"/>
              </a:spcBef>
              <a:spcAft>
                <a:spcPts val="500"/>
              </a:spcAft>
              <a:buClr>
                <a:schemeClr val="dk1"/>
              </a:buClr>
              <a:buSzPct val="100000"/>
              <a:buChar char="●"/>
            </a:pPr>
            <a:r>
              <a:rPr lang="en" sz="1600" dirty="0">
                <a:solidFill>
                  <a:schemeClr val="dk1"/>
                </a:solidFill>
              </a:rPr>
              <a:t>A positive API screen:</a:t>
            </a:r>
          </a:p>
          <a:p>
            <a:pPr marL="914400" lvl="1" indent="-330200" rtl="0">
              <a:lnSpc>
                <a:spcPct val="115000"/>
              </a:lnSpc>
              <a:spcBef>
                <a:spcPts val="0"/>
              </a:spcBef>
              <a:spcAft>
                <a:spcPts val="500"/>
              </a:spcAft>
              <a:buClr>
                <a:schemeClr val="dk1"/>
              </a:buClr>
              <a:buSzPct val="100000"/>
              <a:buChar char="○"/>
            </a:pPr>
            <a:r>
              <a:rPr lang="en" sz="1600" dirty="0">
                <a:solidFill>
                  <a:schemeClr val="dk1"/>
                </a:solidFill>
              </a:rPr>
              <a:t>one major OR two minor criteria </a:t>
            </a:r>
          </a:p>
          <a:p>
            <a:pPr marL="457200" lvl="0" indent="-304800" rtl="0">
              <a:lnSpc>
                <a:spcPct val="115000"/>
              </a:lnSpc>
              <a:spcBef>
                <a:spcPts val="0"/>
              </a:spcBef>
              <a:buClr>
                <a:schemeClr val="dk1"/>
              </a:buClr>
              <a:buSzPct val="100000"/>
              <a:buChar char="●"/>
            </a:pPr>
            <a:r>
              <a:rPr lang="en" sz="1200" dirty="0">
                <a:solidFill>
                  <a:schemeClr val="dk1"/>
                </a:solidFill>
              </a:rPr>
              <a:t>We only used current eczema, which likely reduced the # responses we would have had.</a:t>
            </a:r>
          </a:p>
          <a:p>
            <a:pPr marL="457200" lvl="0" indent="-304800" rtl="0">
              <a:lnSpc>
                <a:spcPct val="115000"/>
              </a:lnSpc>
              <a:spcBef>
                <a:spcPts val="0"/>
              </a:spcBef>
              <a:buClr>
                <a:schemeClr val="dk1"/>
              </a:buClr>
              <a:buSzPct val="100000"/>
              <a:buChar char="●"/>
            </a:pPr>
            <a:endParaRPr sz="1200" dirty="0">
              <a:solidFill>
                <a:schemeClr val="dk1"/>
              </a:solidFill>
            </a:endParaRPr>
          </a:p>
        </p:txBody>
      </p:sp>
    </p:spTree>
    <p:extLst>
      <p:ext uri="{BB962C8B-B14F-4D97-AF65-F5344CB8AC3E}">
        <p14:creationId xmlns:p14="http://schemas.microsoft.com/office/powerpoint/2010/main" val="2755932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21790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68750"/>
              <a:buFont typeface="Arial"/>
              <a:buNone/>
            </a:pPr>
            <a:r>
              <a:rPr lang="en" sz="1600" b="1">
                <a:solidFill>
                  <a:schemeClr val="dk1"/>
                </a:solidFill>
              </a:rPr>
              <a:t>Part 1: </a:t>
            </a:r>
            <a:r>
              <a:rPr lang="en" sz="1400">
                <a:solidFill>
                  <a:schemeClr val="dk1"/>
                </a:solidFill>
              </a:rPr>
              <a:t>A score of  &gt; 0 in Part 1 was a positive risk for asthma related respiratory difficulties and qualified the patient for the second part of the survey. </a:t>
            </a:r>
          </a:p>
          <a:p>
            <a:pPr lvl="0">
              <a:lnSpc>
                <a:spcPct val="115000"/>
              </a:lnSpc>
              <a:spcBef>
                <a:spcPts val="0"/>
              </a:spcBef>
              <a:buClr>
                <a:schemeClr val="dk1"/>
              </a:buClr>
              <a:buSzPct val="78571"/>
              <a:buFont typeface="Arial"/>
              <a:buNone/>
            </a:pPr>
            <a:endParaRPr sz="1400">
              <a:solidFill>
                <a:schemeClr val="dk1"/>
              </a:solidFill>
            </a:endParaRPr>
          </a:p>
          <a:p>
            <a:pPr lvl="0">
              <a:spcBef>
                <a:spcPts val="0"/>
              </a:spcBef>
              <a:buNone/>
            </a:pPr>
            <a:r>
              <a:rPr lang="en" sz="1600" b="1">
                <a:solidFill>
                  <a:schemeClr val="dk1"/>
                </a:solidFill>
              </a:rPr>
              <a:t>Part 2</a:t>
            </a:r>
            <a:r>
              <a:rPr lang="en" sz="1400">
                <a:solidFill>
                  <a:schemeClr val="dk1"/>
                </a:solidFill>
              </a:rPr>
              <a:t>: Part 2 of the risk assessment included one question directed towards the parent and three questions the physician answered based on clinical examination of the child.</a:t>
            </a:r>
          </a:p>
          <a:p>
            <a:pPr lvl="0">
              <a:spcBef>
                <a:spcPts val="0"/>
              </a:spcBef>
              <a:buNone/>
            </a:pPr>
            <a:endParaRPr/>
          </a:p>
          <a:p>
            <a:pPr lvl="0" rtl="0">
              <a:spcBef>
                <a:spcPts val="0"/>
              </a:spcBef>
              <a:buNone/>
            </a:pPr>
            <a:r>
              <a:rPr lang="en"/>
              <a:t>Practice to make sure I dont confuse ppl wihle restating it</a:t>
            </a:r>
          </a:p>
        </p:txBody>
      </p:sp>
    </p:spTree>
    <p:extLst>
      <p:ext uri="{BB962C8B-B14F-4D97-AF65-F5344CB8AC3E}">
        <p14:creationId xmlns:p14="http://schemas.microsoft.com/office/powerpoint/2010/main" val="595855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Were seen at the brigade clinic</a:t>
            </a:r>
          </a:p>
          <a:p>
            <a:pPr lvl="0">
              <a:spcBef>
                <a:spcPts val="0"/>
              </a:spcBef>
              <a:buNone/>
            </a:pPr>
            <a:r>
              <a:rPr lang="en"/>
              <a:t>For diff in asthma risk assessment</a:t>
            </a:r>
          </a:p>
        </p:txBody>
      </p:sp>
    </p:spTree>
    <p:extLst>
      <p:ext uri="{BB962C8B-B14F-4D97-AF65-F5344CB8AC3E}">
        <p14:creationId xmlns:p14="http://schemas.microsoft.com/office/powerpoint/2010/main" val="179828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622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69223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rtl="0">
              <a:spcBef>
                <a:spcPts val="0"/>
              </a:spcBef>
              <a:buClr>
                <a:schemeClr val="dk1"/>
              </a:buClr>
              <a:buSzPct val="100000"/>
              <a:buChar char="•"/>
            </a:pPr>
            <a:r>
              <a:rPr lang="en" sz="1200" b="1">
                <a:solidFill>
                  <a:schemeClr val="dk1"/>
                </a:solidFill>
              </a:rPr>
              <a:t>62.2% are at risk</a:t>
            </a:r>
          </a:p>
          <a:p>
            <a:pPr marL="457200" lvl="0" indent="-304800">
              <a:spcBef>
                <a:spcPts val="0"/>
              </a:spcBef>
              <a:buClr>
                <a:schemeClr val="dk1"/>
              </a:buClr>
              <a:buSzPct val="100000"/>
              <a:buChar char="•"/>
            </a:pPr>
            <a:r>
              <a:rPr lang="en" sz="1200" b="1">
                <a:solidFill>
                  <a:schemeClr val="dk1"/>
                </a:solidFill>
              </a:rPr>
              <a:t>Not at Risk</a:t>
            </a:r>
            <a:r>
              <a:rPr lang="en" sz="1200">
                <a:solidFill>
                  <a:schemeClr val="dk1"/>
                </a:solidFill>
              </a:rPr>
              <a:t>, defined by those who answered "Never" or “I don’t know” to all four initial screening questions</a:t>
            </a:r>
          </a:p>
          <a:p>
            <a:pPr marL="457200" lvl="0" indent="-304800">
              <a:spcBef>
                <a:spcPts val="0"/>
              </a:spcBef>
              <a:buClr>
                <a:schemeClr val="dk1"/>
              </a:buClr>
              <a:buSzPct val="100000"/>
              <a:buChar char="•"/>
            </a:pPr>
            <a:r>
              <a:rPr lang="en" sz="1200" b="1">
                <a:solidFill>
                  <a:schemeClr val="dk1"/>
                </a:solidFill>
              </a:rPr>
              <a:t>Elevated Risk</a:t>
            </a:r>
            <a:r>
              <a:rPr lang="en" sz="1200">
                <a:solidFill>
                  <a:schemeClr val="dk1"/>
                </a:solidFill>
              </a:rPr>
              <a:t>, defined by those who answered "Sometimes" or “Frequently” to at least one of the four initial screening questions but did not answer "Yes" in any of the API questions for asthma</a:t>
            </a:r>
          </a:p>
          <a:p>
            <a:pPr marL="457200" lvl="0" indent="-304800">
              <a:spcBef>
                <a:spcPts val="0"/>
              </a:spcBef>
              <a:buClr>
                <a:schemeClr val="dk1"/>
              </a:buClr>
              <a:buSzPct val="100000"/>
              <a:buChar char="•"/>
            </a:pPr>
            <a:r>
              <a:rPr lang="en" sz="1200" b="1">
                <a:solidFill>
                  <a:schemeClr val="dk1"/>
                </a:solidFill>
              </a:rPr>
              <a:t>High Risk</a:t>
            </a:r>
            <a:r>
              <a:rPr lang="en" sz="1200">
                <a:solidFill>
                  <a:schemeClr val="dk1"/>
                </a:solidFill>
              </a:rPr>
              <a:t>, defined by those who answered "Sometimes" or “Frequently” to at least one of the four initial screening questions, and answered "Yes" for some of the API questions but not enough to be "high risk"</a:t>
            </a:r>
          </a:p>
          <a:p>
            <a:pPr marL="457200" lvl="0" indent="-304800" rtl="0">
              <a:spcBef>
                <a:spcPts val="0"/>
              </a:spcBef>
              <a:buClr>
                <a:schemeClr val="dk1"/>
              </a:buClr>
              <a:buSzPct val="100000"/>
              <a:buFont typeface="Times New Roman"/>
              <a:buChar char="•"/>
            </a:pPr>
            <a:r>
              <a:rPr lang="en" sz="1200" b="1">
                <a:solidFill>
                  <a:schemeClr val="dk1"/>
                </a:solidFill>
              </a:rPr>
              <a:t>Probable Asthma</a:t>
            </a:r>
            <a:r>
              <a:rPr lang="en" sz="1200">
                <a:solidFill>
                  <a:schemeClr val="dk1"/>
                </a:solidFill>
              </a:rPr>
              <a:t>, defined by those who answered "Sometimes" or “Frequently” to at least one of the four initial screening questions, and met criteria (at least one major, or both minor criteria) under the API for asthma.</a:t>
            </a:r>
          </a:p>
        </p:txBody>
      </p:sp>
    </p:spTree>
    <p:extLst>
      <p:ext uri="{BB962C8B-B14F-4D97-AF65-F5344CB8AC3E}">
        <p14:creationId xmlns:p14="http://schemas.microsoft.com/office/powerpoint/2010/main" val="135390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Recall--estimate from prior was closer to 14%</a:t>
            </a:r>
          </a:p>
        </p:txBody>
      </p:sp>
    </p:spTree>
    <p:extLst>
      <p:ext uri="{BB962C8B-B14F-4D97-AF65-F5344CB8AC3E}">
        <p14:creationId xmlns:p14="http://schemas.microsoft.com/office/powerpoint/2010/main" val="3436537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&lt;5 min </a:t>
            </a:r>
            <a:r>
              <a:rPr lang="en" dirty="0" smtClean="0"/>
              <a:t>use</a:t>
            </a:r>
          </a:p>
          <a:p>
            <a:pPr lvl="0">
              <a:spcBef>
                <a:spcPts val="0"/>
              </a:spcBef>
              <a:buNone/>
            </a:pPr>
            <a:r>
              <a:rPr lang="en" dirty="0" smtClean="0"/>
              <a:t>Though Busi’s questionnaire was not itself validated with North American populations, the same items, in English, have been validated with Americans in Redline et al.’s study</a:t>
            </a:r>
            <a:endParaRPr lang="en" dirty="0"/>
          </a:p>
        </p:txBody>
      </p:sp>
    </p:spTree>
    <p:extLst>
      <p:ext uri="{BB962C8B-B14F-4D97-AF65-F5344CB8AC3E}">
        <p14:creationId xmlns:p14="http://schemas.microsoft.com/office/powerpoint/2010/main" val="375868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68300">
              <a:spcBef>
                <a:spcPts val="500"/>
              </a:spcBef>
              <a:buClr>
                <a:schemeClr val="dk1"/>
              </a:buClr>
              <a:buSzPct val="100000"/>
              <a:buChar char="•"/>
            </a:pPr>
            <a:r>
              <a:rPr lang="en" sz="2200">
                <a:solidFill>
                  <a:schemeClr val="dk1"/>
                </a:solidFill>
              </a:rPr>
              <a:t>Prevalence data could shape clinical decisions such as:</a:t>
            </a:r>
          </a:p>
        </p:txBody>
      </p:sp>
    </p:spTree>
    <p:extLst>
      <p:ext uri="{BB962C8B-B14F-4D97-AF65-F5344CB8AC3E}">
        <p14:creationId xmlns:p14="http://schemas.microsoft.com/office/powerpoint/2010/main" val="1134771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81000">
              <a:spcBef>
                <a:spcPts val="500"/>
              </a:spcBef>
              <a:buClr>
                <a:schemeClr val="dk1"/>
              </a:buClr>
              <a:buSzPct val="100000"/>
              <a:buChar char="•"/>
            </a:pPr>
            <a:r>
              <a:rPr lang="en" sz="2400">
                <a:solidFill>
                  <a:schemeClr val="dk1"/>
                </a:solidFill>
              </a:rPr>
              <a:t>Patient population screened limited to</a:t>
            </a:r>
          </a:p>
        </p:txBody>
      </p:sp>
    </p:spTree>
    <p:extLst>
      <p:ext uri="{BB962C8B-B14F-4D97-AF65-F5344CB8AC3E}">
        <p14:creationId xmlns:p14="http://schemas.microsoft.com/office/powerpoint/2010/main" val="3938619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 build off of our study, future research can look into</a:t>
            </a:r>
          </a:p>
          <a:p>
            <a:pPr lvl="0">
              <a:spcBef>
                <a:spcPts val="0"/>
              </a:spcBef>
              <a:buNone/>
            </a:pPr>
            <a:r>
              <a:rPr lang="en"/>
              <a:t>The role of…. allergies</a:t>
            </a:r>
          </a:p>
        </p:txBody>
      </p:sp>
    </p:spTree>
    <p:extLst>
      <p:ext uri="{BB962C8B-B14F-4D97-AF65-F5344CB8AC3E}">
        <p14:creationId xmlns:p14="http://schemas.microsoft.com/office/powerpoint/2010/main" val="3247540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6915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19817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8695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975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a:t>Last bullet animate later</a:t>
            </a: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0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3472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43" name="Shape 143"/>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23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p:nvPr/>
        </p:nvSpPr>
        <p:spPr>
          <a:xfrm>
            <a:off x="1587500" y="1006475"/>
            <a:ext cx="4595813" cy="344805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0" name="Shape 150"/>
          <p:cNvSpPr txBox="1">
            <a:spLocks noGrp="1"/>
          </p:cNvSpPr>
          <p:nvPr>
            <p:ph type="body" idx="1"/>
          </p:nvPr>
        </p:nvSpPr>
        <p:spPr>
          <a:xfrm>
            <a:off x="1185862" y="4787900"/>
            <a:ext cx="5407025" cy="3825875"/>
          </a:xfrm>
          <a:prstGeom prst="rect">
            <a:avLst/>
          </a:prstGeom>
          <a:noFill/>
          <a:ln>
            <a:noFill/>
          </a:ln>
        </p:spPr>
        <p:txBody>
          <a:bodyPr lIns="0" tIns="0" rIns="0" bIns="0" anchor="t" anchorCtr="0">
            <a:noAutofit/>
          </a:bodyPr>
          <a:lstStyle/>
          <a:p>
            <a:pPr marL="85725" marR="0" lvl="0" indent="-85725" algn="l" rtl="0">
              <a:lnSpc>
                <a:spcPct val="93000"/>
              </a:lnSpc>
              <a:spcBef>
                <a:spcPts val="0"/>
              </a:spcBef>
              <a:spcAft>
                <a:spcPts val="0"/>
              </a:spcAft>
              <a:buClr>
                <a:schemeClr val="dk1"/>
              </a:buClr>
              <a:buSzPct val="25000"/>
              <a:buFont typeface="Noto Sans Symbols"/>
              <a:buNone/>
            </a:pPr>
            <a:r>
              <a:rPr lang="en" sz="1200" b="0" i="0" u="none" strike="noStrike" cap="none">
                <a:solidFill>
                  <a:schemeClr val="dk1"/>
                </a:solidFill>
                <a:latin typeface="Arial"/>
                <a:ea typeface="Arial"/>
                <a:cs typeface="Arial"/>
                <a:sym typeface="Arial"/>
              </a:rPr>
              <a:t>Prevalence of childhood asthma in Latin America.5 7</a:t>
            </a:r>
            <a:r>
              <a:rPr lang="en" sz="1200" b="0" i="0" u="none" strike="noStrike" cap="none" baseline="30000">
                <a:solidFill>
                  <a:schemeClr val="dk1"/>
                </a:solidFill>
                <a:latin typeface="Arial"/>
                <a:ea typeface="Arial"/>
                <a:cs typeface="Arial"/>
                <a:sym typeface="Arial"/>
              </a:rPr>
              <a:t>–</a:t>
            </a:r>
            <a:r>
              <a:rPr lang="en" sz="1200" b="0" i="0" u="none" strike="noStrike" cap="none">
                <a:solidFill>
                  <a:schemeClr val="dk1"/>
                </a:solidFill>
                <a:latin typeface="Arial"/>
                <a:ea typeface="Arial"/>
                <a:cs typeface="Arial"/>
                <a:sym typeface="Arial"/>
              </a:rPr>
              <a:t>9 Prevalence in the Dominican Republic is based on adult asthma.</a:t>
            </a:r>
          </a:p>
        </p:txBody>
      </p:sp>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16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dirty="0"/>
              <a:t>Consider a brief sentence on each about why they did not fully meet the goal of what we </a:t>
            </a:r>
            <a:r>
              <a:rPr lang="en" dirty="0" smtClean="0"/>
              <a:t>needed</a:t>
            </a:r>
          </a:p>
          <a:p>
            <a:pPr lvl="0">
              <a:spcBef>
                <a:spcPts val="0"/>
              </a:spcBef>
              <a:buNone/>
            </a:pPr>
            <a:r>
              <a:rPr lang="en" dirty="0" smtClean="0"/>
              <a:t>(API first made in 2000.</a:t>
            </a:r>
            <a:r>
              <a:rPr lang="en" baseline="0" dirty="0" smtClean="0"/>
              <a:t> The PIAMA score used API and added variables that were unlikely to confer the same predictive value to our population: </a:t>
            </a:r>
            <a:r>
              <a:rPr lang="en-US" dirty="0" smtClean="0"/>
              <a:t>Male sex, </a:t>
            </a:r>
            <a:r>
              <a:rPr lang="en-US" dirty="0" err="1" smtClean="0"/>
              <a:t>posterm</a:t>
            </a:r>
            <a:r>
              <a:rPr lang="en-US" dirty="0" smtClean="0"/>
              <a:t> delivery, low parental education (common here), serious infections (common</a:t>
            </a:r>
            <a:r>
              <a:rPr lang="en-US" baseline="0" dirty="0" smtClean="0"/>
              <a:t> here), parents use of inhalation meds (not feasible here even if they need it)</a:t>
            </a:r>
            <a:endParaRPr lang="en" dirty="0"/>
          </a:p>
        </p:txBody>
      </p:sp>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566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7523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55"/>
        <p:cNvGrpSpPr/>
        <p:nvPr/>
      </p:nvGrpSpPr>
      <p:grpSpPr>
        <a:xfrm>
          <a:off x="0" y="0"/>
          <a:ext cx="0" cy="0"/>
          <a:chOff x="0" y="0"/>
          <a:chExt cx="0" cy="0"/>
        </a:xfrm>
      </p:grpSpPr>
      <p:pic>
        <p:nvPicPr>
          <p:cNvPr id="56" name="Shape 56" descr="brand ppt_MAIN"/>
          <p:cNvPicPr preferRelativeResize="0"/>
          <p:nvPr/>
        </p:nvPicPr>
        <p:blipFill rotWithShape="1">
          <a:blip r:embed="rId2">
            <a:alphaModFix/>
          </a:blip>
          <a:srcRect/>
          <a:stretch/>
        </p:blipFill>
        <p:spPr>
          <a:xfrm>
            <a:off x="0" y="0"/>
            <a:ext cx="9143999" cy="5143500"/>
          </a:xfrm>
          <a:prstGeom prst="rect">
            <a:avLst/>
          </a:prstGeom>
          <a:noFill/>
          <a:ln>
            <a:noFill/>
          </a:ln>
        </p:spPr>
      </p:pic>
      <p:sp>
        <p:nvSpPr>
          <p:cNvPr id="57" name="Shape 57"/>
          <p:cNvSpPr txBox="1">
            <a:spLocks noGrp="1"/>
          </p:cNvSpPr>
          <p:nvPr>
            <p:ph type="ctrTitle"/>
          </p:nvPr>
        </p:nvSpPr>
        <p:spPr>
          <a:xfrm>
            <a:off x="685800" y="1597819"/>
            <a:ext cx="7772399" cy="1102518"/>
          </a:xfrm>
          <a:prstGeom prst="rect">
            <a:avLst/>
          </a:prstGeom>
          <a:noFill/>
          <a:ln>
            <a:noFill/>
          </a:ln>
        </p:spPr>
        <p:txBody>
          <a:bodyPr lIns="68575" tIns="68575" rIns="68575" bIns="68575" anchor="ctr" anchorCtr="0"/>
          <a:lstStyle>
            <a:lvl1pPr marL="0" marR="0" lvl="0" indent="0" algn="ctr" rtl="0">
              <a:spcBef>
                <a:spcPts val="0"/>
              </a:spcBef>
              <a:spcAft>
                <a:spcPts val="0"/>
              </a:spcAft>
              <a:buNone/>
              <a:defRPr sz="3200" b="1" i="0" u="none" strike="noStrike" cap="none">
                <a:solidFill>
                  <a:schemeClr val="lt1"/>
                </a:solidFill>
                <a:latin typeface="Garamond"/>
                <a:ea typeface="Garamond"/>
                <a:cs typeface="Garamond"/>
                <a:sym typeface="Garamond"/>
              </a:defRPr>
            </a:lvl1pPr>
            <a:lvl2pPr marL="0" marR="0" lvl="1" indent="0" algn="ctr" rtl="0">
              <a:spcBef>
                <a:spcPts val="0"/>
              </a:spcBef>
              <a:spcAft>
                <a:spcPts val="0"/>
              </a:spcAft>
              <a:buNone/>
              <a:defRPr sz="3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3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3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3000" b="1" i="0" u="none" strike="noStrike" cap="none">
                <a:solidFill>
                  <a:schemeClr val="dk2"/>
                </a:solidFill>
                <a:latin typeface="Garamond"/>
                <a:ea typeface="Garamond"/>
                <a:cs typeface="Garamond"/>
                <a:sym typeface="Garamond"/>
              </a:defRPr>
            </a:lvl5pPr>
            <a:lvl6pPr marL="342900" marR="0" lvl="5" indent="0" algn="ctr" rtl="0">
              <a:spcBef>
                <a:spcPts val="0"/>
              </a:spcBef>
              <a:spcAft>
                <a:spcPts val="0"/>
              </a:spcAft>
              <a:buNone/>
              <a:defRPr sz="3000" b="1" i="0" u="none" strike="noStrike" cap="none">
                <a:solidFill>
                  <a:schemeClr val="dk2"/>
                </a:solidFill>
                <a:latin typeface="Garamond"/>
                <a:ea typeface="Garamond"/>
                <a:cs typeface="Garamond"/>
                <a:sym typeface="Garamond"/>
              </a:defRPr>
            </a:lvl6pPr>
            <a:lvl7pPr marL="685800" marR="0" lvl="6" indent="0" algn="ctr" rtl="0">
              <a:spcBef>
                <a:spcPts val="0"/>
              </a:spcBef>
              <a:spcAft>
                <a:spcPts val="0"/>
              </a:spcAft>
              <a:buNone/>
              <a:defRPr sz="3000" b="1" i="0" u="none" strike="noStrike" cap="none">
                <a:solidFill>
                  <a:schemeClr val="dk2"/>
                </a:solidFill>
                <a:latin typeface="Garamond"/>
                <a:ea typeface="Garamond"/>
                <a:cs typeface="Garamond"/>
                <a:sym typeface="Garamond"/>
              </a:defRPr>
            </a:lvl7pPr>
            <a:lvl8pPr marL="1028700" marR="0" lvl="7" indent="0" algn="ctr" rtl="0">
              <a:spcBef>
                <a:spcPts val="0"/>
              </a:spcBef>
              <a:spcAft>
                <a:spcPts val="0"/>
              </a:spcAft>
              <a:buNone/>
              <a:defRPr sz="3000" b="1" i="0" u="none" strike="noStrike" cap="none">
                <a:solidFill>
                  <a:schemeClr val="dk2"/>
                </a:solidFill>
                <a:latin typeface="Garamond"/>
                <a:ea typeface="Garamond"/>
                <a:cs typeface="Garamond"/>
                <a:sym typeface="Garamond"/>
              </a:defRPr>
            </a:lvl8pPr>
            <a:lvl9pPr marL="1371600" marR="0" lvl="8" indent="0" algn="ctr" rtl="0">
              <a:spcBef>
                <a:spcPts val="0"/>
              </a:spcBef>
              <a:spcAft>
                <a:spcPts val="0"/>
              </a:spcAft>
              <a:buNone/>
              <a:defRPr sz="3000" b="1" i="0" u="none" strike="noStrike" cap="none">
                <a:solidFill>
                  <a:schemeClr val="dk2"/>
                </a:solidFill>
                <a:latin typeface="Garamond"/>
                <a:ea typeface="Garamond"/>
                <a:cs typeface="Garamond"/>
                <a:sym typeface="Garamond"/>
              </a:defRPr>
            </a:lvl9pPr>
          </a:lstStyle>
          <a:p>
            <a:endParaRPr/>
          </a:p>
        </p:txBody>
      </p:sp>
      <p:sp>
        <p:nvSpPr>
          <p:cNvPr id="58" name="Shape 58"/>
          <p:cNvSpPr txBox="1">
            <a:spLocks noGrp="1"/>
          </p:cNvSpPr>
          <p:nvPr>
            <p:ph type="subTitle" idx="1"/>
          </p:nvPr>
        </p:nvSpPr>
        <p:spPr>
          <a:xfrm>
            <a:off x="1371600" y="2914650"/>
            <a:ext cx="6400800" cy="1314450"/>
          </a:xfrm>
          <a:prstGeom prst="rect">
            <a:avLst/>
          </a:prstGeom>
          <a:noFill/>
          <a:ln>
            <a:noFill/>
          </a:ln>
        </p:spPr>
        <p:txBody>
          <a:bodyPr lIns="68575" tIns="68575" rIns="68575" bIns="68575" anchor="t" anchorCtr="0"/>
          <a:lstStyle>
            <a:lvl1pPr marL="0" marR="0" lvl="0" indent="0" algn="ctr" rtl="0">
              <a:spcBef>
                <a:spcPts val="400"/>
              </a:spcBef>
              <a:spcAft>
                <a:spcPts val="0"/>
              </a:spcAft>
              <a:buClr>
                <a:schemeClr val="lt1"/>
              </a:buClr>
              <a:buFont typeface="Garamond"/>
              <a:buNone/>
              <a:defRPr sz="2000" b="0" i="0" u="none" strike="noStrike" cap="none">
                <a:solidFill>
                  <a:schemeClr val="lt1"/>
                </a:solidFill>
                <a:latin typeface="Garamond"/>
                <a:ea typeface="Garamond"/>
                <a:cs typeface="Garamond"/>
                <a:sym typeface="Garamond"/>
              </a:defRPr>
            </a:lvl1pPr>
            <a:lvl2pPr marL="558800" marR="0" lvl="1" indent="-76200" algn="l" rtl="0">
              <a:spcBef>
                <a:spcPts val="400"/>
              </a:spcBef>
              <a:spcAft>
                <a:spcPts val="0"/>
              </a:spcAft>
              <a:buClr>
                <a:schemeClr val="dk2"/>
              </a:buClr>
              <a:buSzPct val="100000"/>
              <a:buFont typeface="Arial"/>
              <a:buChar char="–"/>
              <a:defRPr sz="2100" b="0" i="0" u="none" strike="noStrike" cap="none">
                <a:solidFill>
                  <a:schemeClr val="dk2"/>
                </a:solidFill>
                <a:latin typeface="Arial"/>
                <a:ea typeface="Arial"/>
                <a:cs typeface="Arial"/>
                <a:sym typeface="Arial"/>
              </a:defRPr>
            </a:lvl2pPr>
            <a:lvl3pPr marL="863600" marR="0" lvl="2" indent="-63500" algn="l" rtl="0">
              <a:spcBef>
                <a:spcPts val="4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206500" marR="0" lvl="3"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4pPr>
            <a:lvl5pPr marL="1549400" marR="0" lvl="4"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5pPr>
            <a:lvl6pPr marL="1892300" marR="0" lvl="5"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6pPr>
            <a:lvl7pPr marL="2235200" marR="0" lvl="6"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7pPr>
            <a:lvl8pPr marL="2578100" marR="0" lvl="7"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8pPr>
            <a:lvl9pPr marL="2921000" marR="0" lvl="8"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28600" y="205978"/>
            <a:ext cx="8458199" cy="857250"/>
          </a:xfrm>
          <a:prstGeom prst="rect">
            <a:avLst/>
          </a:prstGeom>
          <a:noFill/>
          <a:ln>
            <a:noFill/>
          </a:ln>
        </p:spPr>
        <p:txBody>
          <a:bodyPr lIns="68575" tIns="68575" rIns="68575" bIns="68575" anchor="ctr" anchorCtr="0"/>
          <a:lstStyle>
            <a:lvl1pPr marL="0" marR="0" lvl="0" indent="0" algn="ctr" rtl="0">
              <a:spcBef>
                <a:spcPts val="0"/>
              </a:spcBef>
              <a:spcAft>
                <a:spcPts val="0"/>
              </a:spcAft>
              <a:buNone/>
              <a:defRPr sz="3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3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3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3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3000" b="1" i="0" u="none" strike="noStrike" cap="none">
                <a:solidFill>
                  <a:schemeClr val="dk2"/>
                </a:solidFill>
                <a:latin typeface="Garamond"/>
                <a:ea typeface="Garamond"/>
                <a:cs typeface="Garamond"/>
                <a:sym typeface="Garamond"/>
              </a:defRPr>
            </a:lvl5pPr>
            <a:lvl6pPr marL="342900" marR="0" lvl="5" indent="0" algn="ctr" rtl="0">
              <a:spcBef>
                <a:spcPts val="0"/>
              </a:spcBef>
              <a:spcAft>
                <a:spcPts val="0"/>
              </a:spcAft>
              <a:buNone/>
              <a:defRPr sz="3000" b="1" i="0" u="none" strike="noStrike" cap="none">
                <a:solidFill>
                  <a:schemeClr val="dk2"/>
                </a:solidFill>
                <a:latin typeface="Garamond"/>
                <a:ea typeface="Garamond"/>
                <a:cs typeface="Garamond"/>
                <a:sym typeface="Garamond"/>
              </a:defRPr>
            </a:lvl6pPr>
            <a:lvl7pPr marL="685800" marR="0" lvl="6" indent="0" algn="ctr" rtl="0">
              <a:spcBef>
                <a:spcPts val="0"/>
              </a:spcBef>
              <a:spcAft>
                <a:spcPts val="0"/>
              </a:spcAft>
              <a:buNone/>
              <a:defRPr sz="3000" b="1" i="0" u="none" strike="noStrike" cap="none">
                <a:solidFill>
                  <a:schemeClr val="dk2"/>
                </a:solidFill>
                <a:latin typeface="Garamond"/>
                <a:ea typeface="Garamond"/>
                <a:cs typeface="Garamond"/>
                <a:sym typeface="Garamond"/>
              </a:defRPr>
            </a:lvl7pPr>
            <a:lvl8pPr marL="1028700" marR="0" lvl="7" indent="0" algn="ctr" rtl="0">
              <a:spcBef>
                <a:spcPts val="0"/>
              </a:spcBef>
              <a:spcAft>
                <a:spcPts val="0"/>
              </a:spcAft>
              <a:buNone/>
              <a:defRPr sz="3000" b="1" i="0" u="none" strike="noStrike" cap="none">
                <a:solidFill>
                  <a:schemeClr val="dk2"/>
                </a:solidFill>
                <a:latin typeface="Garamond"/>
                <a:ea typeface="Garamond"/>
                <a:cs typeface="Garamond"/>
                <a:sym typeface="Garamond"/>
              </a:defRPr>
            </a:lvl8pPr>
            <a:lvl9pPr marL="1371600" marR="0" lvl="8" indent="0" algn="ctr" rtl="0">
              <a:spcBef>
                <a:spcPts val="0"/>
              </a:spcBef>
              <a:spcAft>
                <a:spcPts val="0"/>
              </a:spcAft>
              <a:buNone/>
              <a:defRPr sz="3000" b="1" i="0" u="none" strike="noStrike" cap="none">
                <a:solidFill>
                  <a:schemeClr val="dk2"/>
                </a:solidFill>
                <a:latin typeface="Garamond"/>
                <a:ea typeface="Garamond"/>
                <a:cs typeface="Garamond"/>
                <a:sym typeface="Garamond"/>
              </a:defRPr>
            </a:lvl9pPr>
          </a:lstStyle>
          <a:p>
            <a:endParaRPr/>
          </a:p>
        </p:txBody>
      </p:sp>
      <p:sp>
        <p:nvSpPr>
          <p:cNvPr id="61" name="Shape 61"/>
          <p:cNvSpPr txBox="1">
            <a:spLocks noGrp="1"/>
          </p:cNvSpPr>
          <p:nvPr>
            <p:ph type="body" idx="1"/>
          </p:nvPr>
        </p:nvSpPr>
        <p:spPr>
          <a:xfrm>
            <a:off x="228600" y="1200150"/>
            <a:ext cx="8458199" cy="3394472"/>
          </a:xfrm>
          <a:prstGeom prst="rect">
            <a:avLst/>
          </a:prstGeom>
          <a:noFill/>
          <a:ln>
            <a:noFill/>
          </a:ln>
        </p:spPr>
        <p:txBody>
          <a:bodyPr lIns="68575" tIns="68575" rIns="68575" bIns="68575" anchor="t" anchorCtr="0"/>
          <a:lstStyle>
            <a:lvl1pPr marL="254000" marR="0" lvl="0" indent="-1016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558800" marR="0" lvl="1" indent="-76200" algn="l" rtl="0">
              <a:spcBef>
                <a:spcPts val="400"/>
              </a:spcBef>
              <a:spcAft>
                <a:spcPts val="0"/>
              </a:spcAft>
              <a:buClr>
                <a:schemeClr val="dk2"/>
              </a:buClr>
              <a:buSzPct val="100000"/>
              <a:buFont typeface="Arial"/>
              <a:buChar char="–"/>
              <a:defRPr sz="2100" b="0" i="0" u="none" strike="noStrike" cap="none">
                <a:solidFill>
                  <a:schemeClr val="dk2"/>
                </a:solidFill>
                <a:latin typeface="Arial"/>
                <a:ea typeface="Arial"/>
                <a:cs typeface="Arial"/>
                <a:sym typeface="Arial"/>
              </a:defRPr>
            </a:lvl2pPr>
            <a:lvl3pPr marL="863600" marR="0" lvl="2" indent="-63500" algn="l" rtl="0">
              <a:spcBef>
                <a:spcPts val="4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206500" marR="0" lvl="3"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4pPr>
            <a:lvl5pPr marL="1549400" marR="0" lvl="4"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5pPr>
            <a:lvl6pPr marL="1892300" marR="0" lvl="5"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6pPr>
            <a:lvl7pPr marL="2235200" marR="0" lvl="6"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7pPr>
            <a:lvl8pPr marL="2578100" marR="0" lvl="7"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8pPr>
            <a:lvl9pPr marL="2921000" marR="0" lvl="8"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b="0" i="0" u="none" strike="noStrike" cap="none">
                <a:solidFill>
                  <a:schemeClr val="lt1"/>
                </a:solidFill>
                <a:latin typeface="Arial"/>
                <a:ea typeface="Arial"/>
                <a:cs typeface="Arial"/>
                <a:sym typeface="Arial"/>
              </a:rPr>
              <a:t>‹#›</a:t>
            </a:fld>
            <a:endParaRPr lang="en" sz="11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
        <p:cNvGrpSpPr/>
        <p:nvPr/>
      </p:nvGrpSpPr>
      <p:grpSpPr>
        <a:xfrm>
          <a:off x="0" y="0"/>
          <a:ext cx="0" cy="0"/>
          <a:chOff x="0" y="0"/>
          <a:chExt cx="0" cy="0"/>
        </a:xfrm>
      </p:grpSpPr>
      <p:sp>
        <p:nvSpPr>
          <p:cNvPr id="64" name="Shape 64"/>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b="0" i="0" u="none" strike="noStrike" cap="none">
                <a:solidFill>
                  <a:schemeClr val="lt1"/>
                </a:solidFill>
                <a:latin typeface="Arial"/>
                <a:ea typeface="Arial"/>
                <a:cs typeface="Arial"/>
                <a:sym typeface="Arial"/>
              </a:rPr>
              <a:t>‹#›</a:t>
            </a:fld>
            <a:endParaRPr lang="en" sz="11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228600" y="205979"/>
            <a:ext cx="8458199" cy="4388643"/>
          </a:xfrm>
          <a:prstGeom prst="rect">
            <a:avLst/>
          </a:prstGeom>
          <a:noFill/>
          <a:ln>
            <a:noFill/>
          </a:ln>
        </p:spPr>
        <p:txBody>
          <a:bodyPr lIns="68575" tIns="68575" rIns="68575" bIns="68575" anchor="t" anchorCtr="0"/>
          <a:lstStyle>
            <a:lvl1pPr marL="254000" marR="0" lvl="0" indent="-1016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558800" marR="0" lvl="1" indent="-76200" algn="l" rtl="0">
              <a:spcBef>
                <a:spcPts val="400"/>
              </a:spcBef>
              <a:spcAft>
                <a:spcPts val="0"/>
              </a:spcAft>
              <a:buClr>
                <a:schemeClr val="dk2"/>
              </a:buClr>
              <a:buSzPct val="100000"/>
              <a:buFont typeface="Arial"/>
              <a:buChar char="–"/>
              <a:defRPr sz="2100" b="0" i="0" u="none" strike="noStrike" cap="none">
                <a:solidFill>
                  <a:schemeClr val="dk2"/>
                </a:solidFill>
                <a:latin typeface="Arial"/>
                <a:ea typeface="Arial"/>
                <a:cs typeface="Arial"/>
                <a:sym typeface="Arial"/>
              </a:defRPr>
            </a:lvl2pPr>
            <a:lvl3pPr marL="863600" marR="0" lvl="2" indent="-63500" algn="l" rtl="0">
              <a:spcBef>
                <a:spcPts val="4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206500" marR="0" lvl="3"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4pPr>
            <a:lvl5pPr marL="1549400" marR="0" lvl="4"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5pPr>
            <a:lvl6pPr marL="1892300" marR="0" lvl="5"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6pPr>
            <a:lvl7pPr marL="2235200" marR="0" lvl="6"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7pPr>
            <a:lvl8pPr marL="2578100" marR="0" lvl="7"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8pPr>
            <a:lvl9pPr marL="2921000" marR="0" lvl="8"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a:solidFill>
                  <a:schemeClr val="lt1"/>
                </a:solidFill>
                <a:latin typeface="Arial"/>
                <a:ea typeface="Arial"/>
                <a:cs typeface="Arial"/>
                <a:sym typeface="Arial"/>
              </a:rPr>
              <a:t>‹#›</a:t>
            </a:fld>
            <a:endParaRPr lang="en" sz="110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722312" y="3305175"/>
            <a:ext cx="7772399" cy="1021556"/>
          </a:xfrm>
          <a:prstGeom prst="rect">
            <a:avLst/>
          </a:prstGeom>
          <a:noFill/>
          <a:ln>
            <a:noFill/>
          </a:ln>
        </p:spPr>
        <p:txBody>
          <a:bodyPr lIns="68575" tIns="68575" rIns="68575" bIns="68575" anchor="t" anchorCtr="0"/>
          <a:lstStyle>
            <a:lvl1pPr marL="0" marR="0" lvl="0" indent="0" algn="l" rtl="0">
              <a:spcBef>
                <a:spcPts val="0"/>
              </a:spcBef>
              <a:spcAft>
                <a:spcPts val="0"/>
              </a:spcAft>
              <a:buNone/>
              <a:defRPr sz="3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3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3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3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3000" b="1" i="0" u="none" strike="noStrike" cap="none">
                <a:solidFill>
                  <a:schemeClr val="dk2"/>
                </a:solidFill>
                <a:latin typeface="Garamond"/>
                <a:ea typeface="Garamond"/>
                <a:cs typeface="Garamond"/>
                <a:sym typeface="Garamond"/>
              </a:defRPr>
            </a:lvl5pPr>
            <a:lvl6pPr marL="342900" marR="0" lvl="5" indent="0" algn="ctr" rtl="0">
              <a:spcBef>
                <a:spcPts val="0"/>
              </a:spcBef>
              <a:spcAft>
                <a:spcPts val="0"/>
              </a:spcAft>
              <a:buNone/>
              <a:defRPr sz="3000" b="1" i="0" u="none" strike="noStrike" cap="none">
                <a:solidFill>
                  <a:schemeClr val="dk2"/>
                </a:solidFill>
                <a:latin typeface="Garamond"/>
                <a:ea typeface="Garamond"/>
                <a:cs typeface="Garamond"/>
                <a:sym typeface="Garamond"/>
              </a:defRPr>
            </a:lvl6pPr>
            <a:lvl7pPr marL="685800" marR="0" lvl="6" indent="0" algn="ctr" rtl="0">
              <a:spcBef>
                <a:spcPts val="0"/>
              </a:spcBef>
              <a:spcAft>
                <a:spcPts val="0"/>
              </a:spcAft>
              <a:buNone/>
              <a:defRPr sz="3000" b="1" i="0" u="none" strike="noStrike" cap="none">
                <a:solidFill>
                  <a:schemeClr val="dk2"/>
                </a:solidFill>
                <a:latin typeface="Garamond"/>
                <a:ea typeface="Garamond"/>
                <a:cs typeface="Garamond"/>
                <a:sym typeface="Garamond"/>
              </a:defRPr>
            </a:lvl7pPr>
            <a:lvl8pPr marL="1028700" marR="0" lvl="7" indent="0" algn="ctr" rtl="0">
              <a:spcBef>
                <a:spcPts val="0"/>
              </a:spcBef>
              <a:spcAft>
                <a:spcPts val="0"/>
              </a:spcAft>
              <a:buNone/>
              <a:defRPr sz="3000" b="1" i="0" u="none" strike="noStrike" cap="none">
                <a:solidFill>
                  <a:schemeClr val="dk2"/>
                </a:solidFill>
                <a:latin typeface="Garamond"/>
                <a:ea typeface="Garamond"/>
                <a:cs typeface="Garamond"/>
                <a:sym typeface="Garamond"/>
              </a:defRPr>
            </a:lvl8pPr>
            <a:lvl9pPr marL="1371600" marR="0" lvl="8" indent="0" algn="ctr" rtl="0">
              <a:spcBef>
                <a:spcPts val="0"/>
              </a:spcBef>
              <a:spcAft>
                <a:spcPts val="0"/>
              </a:spcAft>
              <a:buNone/>
              <a:defRPr sz="3000" b="1" i="0" u="none" strike="noStrike" cap="none">
                <a:solidFill>
                  <a:schemeClr val="dk2"/>
                </a:solidFill>
                <a:latin typeface="Garamond"/>
                <a:ea typeface="Garamond"/>
                <a:cs typeface="Garamond"/>
                <a:sym typeface="Garamond"/>
              </a:defRPr>
            </a:lvl9pPr>
          </a:lstStyle>
          <a:p>
            <a:endParaRPr/>
          </a:p>
        </p:txBody>
      </p:sp>
      <p:sp>
        <p:nvSpPr>
          <p:cNvPr id="70" name="Shape 70"/>
          <p:cNvSpPr txBox="1">
            <a:spLocks noGrp="1"/>
          </p:cNvSpPr>
          <p:nvPr>
            <p:ph type="body" idx="1"/>
          </p:nvPr>
        </p:nvSpPr>
        <p:spPr>
          <a:xfrm>
            <a:off x="722312" y="2180034"/>
            <a:ext cx="7772399" cy="1125140"/>
          </a:xfrm>
          <a:prstGeom prst="rect">
            <a:avLst/>
          </a:prstGeom>
          <a:noFill/>
          <a:ln>
            <a:noFill/>
          </a:ln>
        </p:spPr>
        <p:txBody>
          <a:bodyPr lIns="68575" tIns="68575" rIns="68575" bIns="68575" anchor="b" anchorCtr="0"/>
          <a:lstStyle>
            <a:lvl1pPr marL="0" marR="0" lvl="0" indent="0" algn="l" rtl="0">
              <a:spcBef>
                <a:spcPts val="300"/>
              </a:spcBef>
              <a:spcAft>
                <a:spcPts val="0"/>
              </a:spcAft>
              <a:buClr>
                <a:schemeClr val="dk2"/>
              </a:buClr>
              <a:buFont typeface="Arial"/>
              <a:buNone/>
              <a:defRPr sz="1500" b="0" i="0" u="none" strike="noStrike" cap="none">
                <a:solidFill>
                  <a:schemeClr val="dk2"/>
                </a:solidFill>
                <a:latin typeface="Arial"/>
                <a:ea typeface="Arial"/>
                <a:cs typeface="Arial"/>
                <a:sym typeface="Arial"/>
              </a:defRPr>
            </a:lvl1pPr>
            <a:lvl2pPr marL="342900" marR="0" lvl="1" indent="0" algn="l" rtl="0">
              <a:spcBef>
                <a:spcPts val="300"/>
              </a:spcBef>
              <a:spcAft>
                <a:spcPts val="0"/>
              </a:spcAft>
              <a:buClr>
                <a:schemeClr val="dk2"/>
              </a:buClr>
              <a:buFont typeface="Arial"/>
              <a:buNone/>
              <a:defRPr sz="1400" b="0" i="0" u="none" strike="noStrike" cap="none">
                <a:solidFill>
                  <a:schemeClr val="dk2"/>
                </a:solidFill>
                <a:latin typeface="Arial"/>
                <a:ea typeface="Arial"/>
                <a:cs typeface="Arial"/>
                <a:sym typeface="Arial"/>
              </a:defRPr>
            </a:lvl2pPr>
            <a:lvl3pPr marL="685800" marR="0" lvl="2" indent="0" algn="l" rtl="0">
              <a:spcBef>
                <a:spcPts val="200"/>
              </a:spcBef>
              <a:spcAft>
                <a:spcPts val="0"/>
              </a:spcAft>
              <a:buClr>
                <a:schemeClr val="dk2"/>
              </a:buClr>
              <a:buFont typeface="Arial"/>
              <a:buNone/>
              <a:defRPr sz="1200" b="0" i="0" u="none" strike="noStrike" cap="none">
                <a:solidFill>
                  <a:schemeClr val="dk2"/>
                </a:solidFill>
                <a:latin typeface="Arial"/>
                <a:ea typeface="Arial"/>
                <a:cs typeface="Arial"/>
                <a:sym typeface="Arial"/>
              </a:defRPr>
            </a:lvl3pPr>
            <a:lvl4pPr marL="1028700" marR="0" lvl="3" indent="0" algn="l" rtl="0">
              <a:spcBef>
                <a:spcPts val="200"/>
              </a:spcBef>
              <a:spcAft>
                <a:spcPts val="0"/>
              </a:spcAft>
              <a:buClr>
                <a:schemeClr val="dk2"/>
              </a:buClr>
              <a:buFont typeface="Arial"/>
              <a:buNone/>
              <a:defRPr sz="1100" b="0" i="0" u="none" strike="noStrike" cap="none">
                <a:solidFill>
                  <a:schemeClr val="dk2"/>
                </a:solidFill>
                <a:latin typeface="Arial"/>
                <a:ea typeface="Arial"/>
                <a:cs typeface="Arial"/>
                <a:sym typeface="Arial"/>
              </a:defRPr>
            </a:lvl4pPr>
            <a:lvl5pPr marL="1371600" marR="0" lvl="4" indent="0" algn="l" rtl="0">
              <a:spcBef>
                <a:spcPts val="200"/>
              </a:spcBef>
              <a:spcAft>
                <a:spcPts val="0"/>
              </a:spcAft>
              <a:buClr>
                <a:schemeClr val="dk2"/>
              </a:buClr>
              <a:buFont typeface="Arial"/>
              <a:buNone/>
              <a:defRPr sz="1100" b="0" i="0" u="none" strike="noStrike" cap="none">
                <a:solidFill>
                  <a:schemeClr val="dk2"/>
                </a:solidFill>
                <a:latin typeface="Arial"/>
                <a:ea typeface="Arial"/>
                <a:cs typeface="Arial"/>
                <a:sym typeface="Arial"/>
              </a:defRPr>
            </a:lvl5pPr>
            <a:lvl6pPr marL="1714500" marR="0" lvl="5" indent="0" algn="l" rtl="0">
              <a:spcBef>
                <a:spcPts val="200"/>
              </a:spcBef>
              <a:spcAft>
                <a:spcPts val="0"/>
              </a:spcAft>
              <a:buClr>
                <a:schemeClr val="dk2"/>
              </a:buClr>
              <a:buFont typeface="Arial"/>
              <a:buNone/>
              <a:defRPr sz="1100" b="0" i="0" u="none" strike="noStrike" cap="none">
                <a:solidFill>
                  <a:schemeClr val="dk2"/>
                </a:solidFill>
                <a:latin typeface="Arial"/>
                <a:ea typeface="Arial"/>
                <a:cs typeface="Arial"/>
                <a:sym typeface="Arial"/>
              </a:defRPr>
            </a:lvl6pPr>
            <a:lvl7pPr marL="2057400" marR="0" lvl="6" indent="0" algn="l" rtl="0">
              <a:spcBef>
                <a:spcPts val="200"/>
              </a:spcBef>
              <a:spcAft>
                <a:spcPts val="0"/>
              </a:spcAft>
              <a:buClr>
                <a:schemeClr val="dk2"/>
              </a:buClr>
              <a:buFont typeface="Arial"/>
              <a:buNone/>
              <a:defRPr sz="1100" b="0" i="0" u="none" strike="noStrike" cap="none">
                <a:solidFill>
                  <a:schemeClr val="dk2"/>
                </a:solidFill>
                <a:latin typeface="Arial"/>
                <a:ea typeface="Arial"/>
                <a:cs typeface="Arial"/>
                <a:sym typeface="Arial"/>
              </a:defRPr>
            </a:lvl7pPr>
            <a:lvl8pPr marL="2400300" marR="0" lvl="7" indent="0" algn="l" rtl="0">
              <a:spcBef>
                <a:spcPts val="200"/>
              </a:spcBef>
              <a:spcAft>
                <a:spcPts val="0"/>
              </a:spcAft>
              <a:buClr>
                <a:schemeClr val="dk2"/>
              </a:buClr>
              <a:buFont typeface="Arial"/>
              <a:buNone/>
              <a:defRPr sz="1100" b="0" i="0" u="none" strike="noStrike" cap="none">
                <a:solidFill>
                  <a:schemeClr val="dk2"/>
                </a:solidFill>
                <a:latin typeface="Arial"/>
                <a:ea typeface="Arial"/>
                <a:cs typeface="Arial"/>
                <a:sym typeface="Arial"/>
              </a:defRPr>
            </a:lvl8pPr>
            <a:lvl9pPr marL="2743200" marR="0" lvl="8" indent="0" algn="l" rtl="0">
              <a:spcBef>
                <a:spcPts val="200"/>
              </a:spcBef>
              <a:spcAft>
                <a:spcPts val="0"/>
              </a:spcAft>
              <a:buClr>
                <a:schemeClr val="dk2"/>
              </a:buClr>
              <a:buFont typeface="Arial"/>
              <a:buNone/>
              <a:defRPr sz="1100" b="0" i="0" u="none" strike="noStrike" cap="none">
                <a:solidFill>
                  <a:schemeClr val="dk2"/>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a:solidFill>
                  <a:schemeClr val="lt1"/>
                </a:solidFill>
                <a:latin typeface="Arial"/>
                <a:ea typeface="Arial"/>
                <a:cs typeface="Arial"/>
                <a:sym typeface="Arial"/>
              </a:rPr>
              <a:t>‹#›</a:t>
            </a:fld>
            <a:endParaRPr lang="en" sz="1100">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28600" y="205978"/>
            <a:ext cx="8458199" cy="857250"/>
          </a:xfrm>
          <a:prstGeom prst="rect">
            <a:avLst/>
          </a:prstGeom>
          <a:noFill/>
          <a:ln>
            <a:noFill/>
          </a:ln>
        </p:spPr>
        <p:txBody>
          <a:bodyPr lIns="68575" tIns="68575" rIns="68575" bIns="68575" anchor="ctr" anchorCtr="0"/>
          <a:lstStyle>
            <a:lvl1pPr marL="0" marR="0" lvl="0" indent="0" algn="ctr" rtl="0">
              <a:spcBef>
                <a:spcPts val="0"/>
              </a:spcBef>
              <a:spcAft>
                <a:spcPts val="0"/>
              </a:spcAft>
              <a:buNone/>
              <a:defRPr sz="3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3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3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3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3000" b="1" i="0" u="none" strike="noStrike" cap="none">
                <a:solidFill>
                  <a:schemeClr val="dk2"/>
                </a:solidFill>
                <a:latin typeface="Garamond"/>
                <a:ea typeface="Garamond"/>
                <a:cs typeface="Garamond"/>
                <a:sym typeface="Garamond"/>
              </a:defRPr>
            </a:lvl5pPr>
            <a:lvl6pPr marL="342900" marR="0" lvl="5" indent="0" algn="ctr" rtl="0">
              <a:spcBef>
                <a:spcPts val="0"/>
              </a:spcBef>
              <a:spcAft>
                <a:spcPts val="0"/>
              </a:spcAft>
              <a:buNone/>
              <a:defRPr sz="3000" b="1" i="0" u="none" strike="noStrike" cap="none">
                <a:solidFill>
                  <a:schemeClr val="dk2"/>
                </a:solidFill>
                <a:latin typeface="Garamond"/>
                <a:ea typeface="Garamond"/>
                <a:cs typeface="Garamond"/>
                <a:sym typeface="Garamond"/>
              </a:defRPr>
            </a:lvl6pPr>
            <a:lvl7pPr marL="685800" marR="0" lvl="6" indent="0" algn="ctr" rtl="0">
              <a:spcBef>
                <a:spcPts val="0"/>
              </a:spcBef>
              <a:spcAft>
                <a:spcPts val="0"/>
              </a:spcAft>
              <a:buNone/>
              <a:defRPr sz="3000" b="1" i="0" u="none" strike="noStrike" cap="none">
                <a:solidFill>
                  <a:schemeClr val="dk2"/>
                </a:solidFill>
                <a:latin typeface="Garamond"/>
                <a:ea typeface="Garamond"/>
                <a:cs typeface="Garamond"/>
                <a:sym typeface="Garamond"/>
              </a:defRPr>
            </a:lvl7pPr>
            <a:lvl8pPr marL="1028700" marR="0" lvl="7" indent="0" algn="ctr" rtl="0">
              <a:spcBef>
                <a:spcPts val="0"/>
              </a:spcBef>
              <a:spcAft>
                <a:spcPts val="0"/>
              </a:spcAft>
              <a:buNone/>
              <a:defRPr sz="3000" b="1" i="0" u="none" strike="noStrike" cap="none">
                <a:solidFill>
                  <a:schemeClr val="dk2"/>
                </a:solidFill>
                <a:latin typeface="Garamond"/>
                <a:ea typeface="Garamond"/>
                <a:cs typeface="Garamond"/>
                <a:sym typeface="Garamond"/>
              </a:defRPr>
            </a:lvl8pPr>
            <a:lvl9pPr marL="1371600" marR="0" lvl="8" indent="0" algn="ctr" rtl="0">
              <a:spcBef>
                <a:spcPts val="0"/>
              </a:spcBef>
              <a:spcAft>
                <a:spcPts val="0"/>
              </a:spcAft>
              <a:buNone/>
              <a:defRPr sz="3000" b="1" i="0" u="none" strike="noStrike" cap="none">
                <a:solidFill>
                  <a:schemeClr val="dk2"/>
                </a:solidFill>
                <a:latin typeface="Garamond"/>
                <a:ea typeface="Garamond"/>
                <a:cs typeface="Garamond"/>
                <a:sym typeface="Garamond"/>
              </a:defRPr>
            </a:lvl9pPr>
          </a:lstStyle>
          <a:p>
            <a:endParaRPr/>
          </a:p>
        </p:txBody>
      </p:sp>
      <p:sp>
        <p:nvSpPr>
          <p:cNvPr id="74" name="Shape 74"/>
          <p:cNvSpPr txBox="1">
            <a:spLocks noGrp="1"/>
          </p:cNvSpPr>
          <p:nvPr>
            <p:ph type="body" idx="1"/>
          </p:nvPr>
        </p:nvSpPr>
        <p:spPr>
          <a:xfrm>
            <a:off x="228600" y="1200150"/>
            <a:ext cx="4152899" cy="3394472"/>
          </a:xfrm>
          <a:prstGeom prst="rect">
            <a:avLst/>
          </a:prstGeom>
          <a:noFill/>
          <a:ln>
            <a:noFill/>
          </a:ln>
        </p:spPr>
        <p:txBody>
          <a:bodyPr lIns="68575" tIns="68575" rIns="68575" bIns="68575" anchor="t" anchorCtr="0"/>
          <a:lstStyle>
            <a:lvl1pPr marL="254000" marR="0" lvl="0" indent="-114300" algn="l" rtl="0">
              <a:spcBef>
                <a:spcPts val="400"/>
              </a:spcBef>
              <a:spcAft>
                <a:spcPts val="0"/>
              </a:spcAft>
              <a:buClr>
                <a:schemeClr val="dk2"/>
              </a:buClr>
              <a:buSzPct val="100000"/>
              <a:buFont typeface="Arial"/>
              <a:buChar char="•"/>
              <a:defRPr sz="2100" b="0" i="0" u="none" strike="noStrike" cap="none">
                <a:solidFill>
                  <a:schemeClr val="dk2"/>
                </a:solidFill>
                <a:latin typeface="Arial"/>
                <a:ea typeface="Arial"/>
                <a:cs typeface="Arial"/>
                <a:sym typeface="Arial"/>
              </a:defRPr>
            </a:lvl1pPr>
            <a:lvl2pPr marL="558800" marR="0" lvl="1" indent="-101600" algn="l" rtl="0">
              <a:spcBef>
                <a:spcPts val="4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2pPr>
            <a:lvl3pPr marL="863600" marR="0" lvl="2"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3pPr>
            <a:lvl4pPr marL="1206500" marR="0" lvl="3" indent="-88900" algn="l" rtl="0">
              <a:spcBef>
                <a:spcPts val="3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549400" marR="0" lvl="4" indent="-88900" algn="l" rtl="0">
              <a:spcBef>
                <a:spcPts val="3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1892300" marR="0" lvl="5" indent="-88900" algn="l" rtl="0">
              <a:spcBef>
                <a:spcPts val="3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235200" marR="0" lvl="6" indent="-88900" algn="l" rtl="0">
              <a:spcBef>
                <a:spcPts val="3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2578100" marR="0" lvl="7" indent="-88900" algn="l" rtl="0">
              <a:spcBef>
                <a:spcPts val="3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2921000" marR="0" lvl="8" indent="-88900" algn="l" rtl="0">
              <a:spcBef>
                <a:spcPts val="3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5" name="Shape 75"/>
          <p:cNvSpPr txBox="1">
            <a:spLocks noGrp="1"/>
          </p:cNvSpPr>
          <p:nvPr>
            <p:ph type="body" idx="2"/>
          </p:nvPr>
        </p:nvSpPr>
        <p:spPr>
          <a:xfrm>
            <a:off x="4533900" y="1200150"/>
            <a:ext cx="4152899" cy="3394472"/>
          </a:xfrm>
          <a:prstGeom prst="rect">
            <a:avLst/>
          </a:prstGeom>
          <a:noFill/>
          <a:ln>
            <a:noFill/>
          </a:ln>
        </p:spPr>
        <p:txBody>
          <a:bodyPr lIns="68575" tIns="68575" rIns="68575" bIns="68575" anchor="t" anchorCtr="0"/>
          <a:lstStyle>
            <a:lvl1pPr marL="254000" marR="0" lvl="0" indent="-114300" algn="l" rtl="0">
              <a:spcBef>
                <a:spcPts val="400"/>
              </a:spcBef>
              <a:spcAft>
                <a:spcPts val="0"/>
              </a:spcAft>
              <a:buClr>
                <a:schemeClr val="dk2"/>
              </a:buClr>
              <a:buSzPct val="100000"/>
              <a:buFont typeface="Arial"/>
              <a:buChar char="•"/>
              <a:defRPr sz="2100" b="0" i="0" u="none" strike="noStrike" cap="none">
                <a:solidFill>
                  <a:schemeClr val="dk2"/>
                </a:solidFill>
                <a:latin typeface="Arial"/>
                <a:ea typeface="Arial"/>
                <a:cs typeface="Arial"/>
                <a:sym typeface="Arial"/>
              </a:defRPr>
            </a:lvl1pPr>
            <a:lvl2pPr marL="558800" marR="0" lvl="1" indent="-101600" algn="l" rtl="0">
              <a:spcBef>
                <a:spcPts val="4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2pPr>
            <a:lvl3pPr marL="863600" marR="0" lvl="2"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3pPr>
            <a:lvl4pPr marL="1206500" marR="0" lvl="3" indent="-88900" algn="l" rtl="0">
              <a:spcBef>
                <a:spcPts val="3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549400" marR="0" lvl="4" indent="-88900" algn="l" rtl="0">
              <a:spcBef>
                <a:spcPts val="3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1892300" marR="0" lvl="5" indent="-88900" algn="l" rtl="0">
              <a:spcBef>
                <a:spcPts val="3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235200" marR="0" lvl="6" indent="-88900" algn="l" rtl="0">
              <a:spcBef>
                <a:spcPts val="3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2578100" marR="0" lvl="7" indent="-88900" algn="l" rtl="0">
              <a:spcBef>
                <a:spcPts val="3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2921000" marR="0" lvl="8" indent="-88900" algn="l" rtl="0">
              <a:spcBef>
                <a:spcPts val="3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a:solidFill>
                  <a:schemeClr val="lt1"/>
                </a:solidFill>
                <a:latin typeface="Arial"/>
                <a:ea typeface="Arial"/>
                <a:cs typeface="Arial"/>
                <a:sym typeface="Arial"/>
              </a:rPr>
              <a:t>‹#›</a:t>
            </a:fld>
            <a:endParaRPr lang="en" sz="1100">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199" y="205978"/>
            <a:ext cx="8229600" cy="857250"/>
          </a:xfrm>
          <a:prstGeom prst="rect">
            <a:avLst/>
          </a:prstGeom>
          <a:noFill/>
          <a:ln>
            <a:noFill/>
          </a:ln>
        </p:spPr>
        <p:txBody>
          <a:bodyPr lIns="68575" tIns="68575" rIns="68575" bIns="68575" anchor="ctr" anchorCtr="0"/>
          <a:lstStyle>
            <a:lvl1pPr marL="0" marR="0" lvl="0" indent="0" algn="ctr" rtl="0">
              <a:spcBef>
                <a:spcPts val="0"/>
              </a:spcBef>
              <a:spcAft>
                <a:spcPts val="0"/>
              </a:spcAft>
              <a:buNone/>
              <a:defRPr sz="3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3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3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3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3000" b="1" i="0" u="none" strike="noStrike" cap="none">
                <a:solidFill>
                  <a:schemeClr val="dk2"/>
                </a:solidFill>
                <a:latin typeface="Garamond"/>
                <a:ea typeface="Garamond"/>
                <a:cs typeface="Garamond"/>
                <a:sym typeface="Garamond"/>
              </a:defRPr>
            </a:lvl5pPr>
            <a:lvl6pPr marL="342900" marR="0" lvl="5" indent="0" algn="ctr" rtl="0">
              <a:spcBef>
                <a:spcPts val="0"/>
              </a:spcBef>
              <a:spcAft>
                <a:spcPts val="0"/>
              </a:spcAft>
              <a:buNone/>
              <a:defRPr sz="3000" b="1" i="0" u="none" strike="noStrike" cap="none">
                <a:solidFill>
                  <a:schemeClr val="dk2"/>
                </a:solidFill>
                <a:latin typeface="Garamond"/>
                <a:ea typeface="Garamond"/>
                <a:cs typeface="Garamond"/>
                <a:sym typeface="Garamond"/>
              </a:defRPr>
            </a:lvl6pPr>
            <a:lvl7pPr marL="685800" marR="0" lvl="6" indent="0" algn="ctr" rtl="0">
              <a:spcBef>
                <a:spcPts val="0"/>
              </a:spcBef>
              <a:spcAft>
                <a:spcPts val="0"/>
              </a:spcAft>
              <a:buNone/>
              <a:defRPr sz="3000" b="1" i="0" u="none" strike="noStrike" cap="none">
                <a:solidFill>
                  <a:schemeClr val="dk2"/>
                </a:solidFill>
                <a:latin typeface="Garamond"/>
                <a:ea typeface="Garamond"/>
                <a:cs typeface="Garamond"/>
                <a:sym typeface="Garamond"/>
              </a:defRPr>
            </a:lvl7pPr>
            <a:lvl8pPr marL="1028700" marR="0" lvl="7" indent="0" algn="ctr" rtl="0">
              <a:spcBef>
                <a:spcPts val="0"/>
              </a:spcBef>
              <a:spcAft>
                <a:spcPts val="0"/>
              </a:spcAft>
              <a:buNone/>
              <a:defRPr sz="3000" b="1" i="0" u="none" strike="noStrike" cap="none">
                <a:solidFill>
                  <a:schemeClr val="dk2"/>
                </a:solidFill>
                <a:latin typeface="Garamond"/>
                <a:ea typeface="Garamond"/>
                <a:cs typeface="Garamond"/>
                <a:sym typeface="Garamond"/>
              </a:defRPr>
            </a:lvl8pPr>
            <a:lvl9pPr marL="1371600" marR="0" lvl="8" indent="0" algn="ctr" rtl="0">
              <a:spcBef>
                <a:spcPts val="0"/>
              </a:spcBef>
              <a:spcAft>
                <a:spcPts val="0"/>
              </a:spcAft>
              <a:buNone/>
              <a:defRPr sz="3000" b="1" i="0" u="none" strike="noStrike" cap="none">
                <a:solidFill>
                  <a:schemeClr val="dk2"/>
                </a:solidFill>
                <a:latin typeface="Garamond"/>
                <a:ea typeface="Garamond"/>
                <a:cs typeface="Garamond"/>
                <a:sym typeface="Garamond"/>
              </a:defRPr>
            </a:lvl9pPr>
          </a:lstStyle>
          <a:p>
            <a:endParaRPr/>
          </a:p>
        </p:txBody>
      </p:sp>
      <p:sp>
        <p:nvSpPr>
          <p:cNvPr id="79" name="Shape 79"/>
          <p:cNvSpPr txBox="1">
            <a:spLocks noGrp="1"/>
          </p:cNvSpPr>
          <p:nvPr>
            <p:ph type="body" idx="1"/>
          </p:nvPr>
        </p:nvSpPr>
        <p:spPr>
          <a:xfrm>
            <a:off x="457199" y="1151334"/>
            <a:ext cx="4040187" cy="479821"/>
          </a:xfrm>
          <a:prstGeom prst="rect">
            <a:avLst/>
          </a:prstGeom>
          <a:noFill/>
          <a:ln>
            <a:noFill/>
          </a:ln>
        </p:spPr>
        <p:txBody>
          <a:bodyPr lIns="68575" tIns="68575" rIns="68575" bIns="68575" anchor="b" anchorCtr="0"/>
          <a:lstStyle>
            <a:lvl1pPr marL="0" marR="0" lvl="0" indent="0" algn="l" rtl="0">
              <a:spcBef>
                <a:spcPts val="400"/>
              </a:spcBef>
              <a:spcAft>
                <a:spcPts val="0"/>
              </a:spcAft>
              <a:buClr>
                <a:schemeClr val="dk2"/>
              </a:buClr>
              <a:buFont typeface="Arial"/>
              <a:buNone/>
              <a:defRPr sz="1800" b="1" i="0" u="none" strike="noStrike" cap="none">
                <a:solidFill>
                  <a:schemeClr val="dk2"/>
                </a:solidFill>
                <a:latin typeface="Arial"/>
                <a:ea typeface="Arial"/>
                <a:cs typeface="Arial"/>
                <a:sym typeface="Arial"/>
              </a:defRPr>
            </a:lvl1pPr>
            <a:lvl2pPr marL="342900" marR="0" lvl="1" indent="0" algn="l" rtl="0">
              <a:spcBef>
                <a:spcPts val="300"/>
              </a:spcBef>
              <a:spcAft>
                <a:spcPts val="0"/>
              </a:spcAft>
              <a:buClr>
                <a:schemeClr val="dk2"/>
              </a:buClr>
              <a:buFont typeface="Arial"/>
              <a:buNone/>
              <a:defRPr sz="1500" b="1" i="0" u="none" strike="noStrike" cap="none">
                <a:solidFill>
                  <a:schemeClr val="dk2"/>
                </a:solidFill>
                <a:latin typeface="Arial"/>
                <a:ea typeface="Arial"/>
                <a:cs typeface="Arial"/>
                <a:sym typeface="Arial"/>
              </a:defRPr>
            </a:lvl2pPr>
            <a:lvl3pPr marL="685800" marR="0" lvl="2" indent="0" algn="l" rtl="0">
              <a:spcBef>
                <a:spcPts val="300"/>
              </a:spcBef>
              <a:spcAft>
                <a:spcPts val="0"/>
              </a:spcAft>
              <a:buClr>
                <a:schemeClr val="dk2"/>
              </a:buClr>
              <a:buFont typeface="Arial"/>
              <a:buNone/>
              <a:defRPr sz="1400" b="1" i="0" u="none" strike="noStrike" cap="none">
                <a:solidFill>
                  <a:schemeClr val="dk2"/>
                </a:solidFill>
                <a:latin typeface="Arial"/>
                <a:ea typeface="Arial"/>
                <a:cs typeface="Arial"/>
                <a:sym typeface="Arial"/>
              </a:defRPr>
            </a:lvl3pPr>
            <a:lvl4pPr marL="1028700" marR="0" lvl="3" indent="0" algn="l" rtl="0">
              <a:spcBef>
                <a:spcPts val="200"/>
              </a:spcBef>
              <a:spcAft>
                <a:spcPts val="0"/>
              </a:spcAft>
              <a:buClr>
                <a:schemeClr val="dk2"/>
              </a:buClr>
              <a:buFont typeface="Arial"/>
              <a:buNone/>
              <a:defRPr sz="1200" b="1" i="0" u="none" strike="noStrike" cap="none">
                <a:solidFill>
                  <a:schemeClr val="dk2"/>
                </a:solidFill>
                <a:latin typeface="Arial"/>
                <a:ea typeface="Arial"/>
                <a:cs typeface="Arial"/>
                <a:sym typeface="Arial"/>
              </a:defRPr>
            </a:lvl4pPr>
            <a:lvl5pPr marL="1371600" marR="0" lvl="4" indent="0" algn="l" rtl="0">
              <a:spcBef>
                <a:spcPts val="200"/>
              </a:spcBef>
              <a:spcAft>
                <a:spcPts val="0"/>
              </a:spcAft>
              <a:buClr>
                <a:schemeClr val="dk2"/>
              </a:buClr>
              <a:buFont typeface="Arial"/>
              <a:buNone/>
              <a:defRPr sz="1200" b="1" i="0" u="none" strike="noStrike" cap="none">
                <a:solidFill>
                  <a:schemeClr val="dk2"/>
                </a:solidFill>
                <a:latin typeface="Arial"/>
                <a:ea typeface="Arial"/>
                <a:cs typeface="Arial"/>
                <a:sym typeface="Arial"/>
              </a:defRPr>
            </a:lvl5pPr>
            <a:lvl6pPr marL="1714500" marR="0" lvl="5" indent="0" algn="l" rtl="0">
              <a:spcBef>
                <a:spcPts val="200"/>
              </a:spcBef>
              <a:spcAft>
                <a:spcPts val="0"/>
              </a:spcAft>
              <a:buClr>
                <a:schemeClr val="dk2"/>
              </a:buClr>
              <a:buFont typeface="Arial"/>
              <a:buNone/>
              <a:defRPr sz="1200" b="1" i="0" u="none" strike="noStrike" cap="none">
                <a:solidFill>
                  <a:schemeClr val="dk2"/>
                </a:solidFill>
                <a:latin typeface="Arial"/>
                <a:ea typeface="Arial"/>
                <a:cs typeface="Arial"/>
                <a:sym typeface="Arial"/>
              </a:defRPr>
            </a:lvl6pPr>
            <a:lvl7pPr marL="2057400" marR="0" lvl="6" indent="0" algn="l" rtl="0">
              <a:spcBef>
                <a:spcPts val="200"/>
              </a:spcBef>
              <a:spcAft>
                <a:spcPts val="0"/>
              </a:spcAft>
              <a:buClr>
                <a:schemeClr val="dk2"/>
              </a:buClr>
              <a:buFont typeface="Arial"/>
              <a:buNone/>
              <a:defRPr sz="1200" b="1" i="0" u="none" strike="noStrike" cap="none">
                <a:solidFill>
                  <a:schemeClr val="dk2"/>
                </a:solidFill>
                <a:latin typeface="Arial"/>
                <a:ea typeface="Arial"/>
                <a:cs typeface="Arial"/>
                <a:sym typeface="Arial"/>
              </a:defRPr>
            </a:lvl7pPr>
            <a:lvl8pPr marL="2400300" marR="0" lvl="7" indent="0" algn="l" rtl="0">
              <a:spcBef>
                <a:spcPts val="200"/>
              </a:spcBef>
              <a:spcAft>
                <a:spcPts val="0"/>
              </a:spcAft>
              <a:buClr>
                <a:schemeClr val="dk2"/>
              </a:buClr>
              <a:buFont typeface="Arial"/>
              <a:buNone/>
              <a:defRPr sz="1200" b="1" i="0" u="none" strike="noStrike" cap="none">
                <a:solidFill>
                  <a:schemeClr val="dk2"/>
                </a:solidFill>
                <a:latin typeface="Arial"/>
                <a:ea typeface="Arial"/>
                <a:cs typeface="Arial"/>
                <a:sym typeface="Arial"/>
              </a:defRPr>
            </a:lvl8pPr>
            <a:lvl9pPr marL="2743200" marR="0" lvl="8" indent="0" algn="l" rtl="0">
              <a:spcBef>
                <a:spcPts val="200"/>
              </a:spcBef>
              <a:spcAft>
                <a:spcPts val="0"/>
              </a:spcAft>
              <a:buClr>
                <a:schemeClr val="dk2"/>
              </a:buClr>
              <a:buFont typeface="Arial"/>
              <a:buNone/>
              <a:defRPr sz="1200" b="1" i="0" u="none" strike="noStrike" cap="none">
                <a:solidFill>
                  <a:schemeClr val="dk2"/>
                </a:solidFill>
                <a:latin typeface="Arial"/>
                <a:ea typeface="Arial"/>
                <a:cs typeface="Arial"/>
                <a:sym typeface="Arial"/>
              </a:defRPr>
            </a:lvl9pPr>
          </a:lstStyle>
          <a:p>
            <a:endParaRPr/>
          </a:p>
        </p:txBody>
      </p:sp>
      <p:sp>
        <p:nvSpPr>
          <p:cNvPr id="80" name="Shape 80"/>
          <p:cNvSpPr txBox="1">
            <a:spLocks noGrp="1"/>
          </p:cNvSpPr>
          <p:nvPr>
            <p:ph type="body" idx="2"/>
          </p:nvPr>
        </p:nvSpPr>
        <p:spPr>
          <a:xfrm>
            <a:off x="457199" y="1631156"/>
            <a:ext cx="4040187" cy="2963465"/>
          </a:xfrm>
          <a:prstGeom prst="rect">
            <a:avLst/>
          </a:prstGeom>
          <a:noFill/>
          <a:ln>
            <a:noFill/>
          </a:ln>
        </p:spPr>
        <p:txBody>
          <a:bodyPr lIns="68575" tIns="68575" rIns="68575" bIns="68575" anchor="t" anchorCtr="0"/>
          <a:lstStyle>
            <a:lvl1pPr marL="254000" marR="0" lvl="0" indent="-139700" algn="l" rtl="0">
              <a:spcBef>
                <a:spcPts val="4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58800" marR="0" lvl="1" indent="-1143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2pPr>
            <a:lvl3pPr marL="863600" marR="0" lvl="2" indent="-88900" algn="l" rtl="0">
              <a:spcBef>
                <a:spcPts val="3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206500" marR="0" lvl="3" indent="-101600" algn="l" rtl="0">
              <a:spcBef>
                <a:spcPts val="2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549400" marR="0" lvl="4" indent="-101600" algn="l" rtl="0">
              <a:spcBef>
                <a:spcPts val="2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1892300" marR="0" lvl="5" indent="-101600" algn="l" rtl="0">
              <a:spcBef>
                <a:spcPts val="2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2235200" marR="0" lvl="6" indent="-101600" algn="l" rtl="0">
              <a:spcBef>
                <a:spcPts val="2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2578100" marR="0" lvl="7" indent="-101600" algn="l" rtl="0">
              <a:spcBef>
                <a:spcPts val="2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2921000" marR="0" lvl="8" indent="-101600" algn="l" rtl="0">
              <a:spcBef>
                <a:spcPts val="2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81" name="Shape 81"/>
          <p:cNvSpPr txBox="1">
            <a:spLocks noGrp="1"/>
          </p:cNvSpPr>
          <p:nvPr>
            <p:ph type="body" idx="3"/>
          </p:nvPr>
        </p:nvSpPr>
        <p:spPr>
          <a:xfrm>
            <a:off x="4645025" y="1151334"/>
            <a:ext cx="4041774" cy="479821"/>
          </a:xfrm>
          <a:prstGeom prst="rect">
            <a:avLst/>
          </a:prstGeom>
          <a:noFill/>
          <a:ln>
            <a:noFill/>
          </a:ln>
        </p:spPr>
        <p:txBody>
          <a:bodyPr lIns="68575" tIns="68575" rIns="68575" bIns="68575" anchor="b" anchorCtr="0"/>
          <a:lstStyle>
            <a:lvl1pPr marL="0" marR="0" lvl="0" indent="0" algn="l" rtl="0">
              <a:spcBef>
                <a:spcPts val="400"/>
              </a:spcBef>
              <a:spcAft>
                <a:spcPts val="0"/>
              </a:spcAft>
              <a:buClr>
                <a:schemeClr val="dk2"/>
              </a:buClr>
              <a:buFont typeface="Arial"/>
              <a:buNone/>
              <a:defRPr sz="1800" b="1" i="0" u="none" strike="noStrike" cap="none">
                <a:solidFill>
                  <a:schemeClr val="dk2"/>
                </a:solidFill>
                <a:latin typeface="Arial"/>
                <a:ea typeface="Arial"/>
                <a:cs typeface="Arial"/>
                <a:sym typeface="Arial"/>
              </a:defRPr>
            </a:lvl1pPr>
            <a:lvl2pPr marL="342900" marR="0" lvl="1" indent="0" algn="l" rtl="0">
              <a:spcBef>
                <a:spcPts val="300"/>
              </a:spcBef>
              <a:spcAft>
                <a:spcPts val="0"/>
              </a:spcAft>
              <a:buClr>
                <a:schemeClr val="dk2"/>
              </a:buClr>
              <a:buFont typeface="Arial"/>
              <a:buNone/>
              <a:defRPr sz="1500" b="1" i="0" u="none" strike="noStrike" cap="none">
                <a:solidFill>
                  <a:schemeClr val="dk2"/>
                </a:solidFill>
                <a:latin typeface="Arial"/>
                <a:ea typeface="Arial"/>
                <a:cs typeface="Arial"/>
                <a:sym typeface="Arial"/>
              </a:defRPr>
            </a:lvl2pPr>
            <a:lvl3pPr marL="685800" marR="0" lvl="2" indent="0" algn="l" rtl="0">
              <a:spcBef>
                <a:spcPts val="300"/>
              </a:spcBef>
              <a:spcAft>
                <a:spcPts val="0"/>
              </a:spcAft>
              <a:buClr>
                <a:schemeClr val="dk2"/>
              </a:buClr>
              <a:buFont typeface="Arial"/>
              <a:buNone/>
              <a:defRPr sz="1400" b="1" i="0" u="none" strike="noStrike" cap="none">
                <a:solidFill>
                  <a:schemeClr val="dk2"/>
                </a:solidFill>
                <a:latin typeface="Arial"/>
                <a:ea typeface="Arial"/>
                <a:cs typeface="Arial"/>
                <a:sym typeface="Arial"/>
              </a:defRPr>
            </a:lvl3pPr>
            <a:lvl4pPr marL="1028700" marR="0" lvl="3" indent="0" algn="l" rtl="0">
              <a:spcBef>
                <a:spcPts val="200"/>
              </a:spcBef>
              <a:spcAft>
                <a:spcPts val="0"/>
              </a:spcAft>
              <a:buClr>
                <a:schemeClr val="dk2"/>
              </a:buClr>
              <a:buFont typeface="Arial"/>
              <a:buNone/>
              <a:defRPr sz="1200" b="1" i="0" u="none" strike="noStrike" cap="none">
                <a:solidFill>
                  <a:schemeClr val="dk2"/>
                </a:solidFill>
                <a:latin typeface="Arial"/>
                <a:ea typeface="Arial"/>
                <a:cs typeface="Arial"/>
                <a:sym typeface="Arial"/>
              </a:defRPr>
            </a:lvl4pPr>
            <a:lvl5pPr marL="1371600" marR="0" lvl="4" indent="0" algn="l" rtl="0">
              <a:spcBef>
                <a:spcPts val="200"/>
              </a:spcBef>
              <a:spcAft>
                <a:spcPts val="0"/>
              </a:spcAft>
              <a:buClr>
                <a:schemeClr val="dk2"/>
              </a:buClr>
              <a:buFont typeface="Arial"/>
              <a:buNone/>
              <a:defRPr sz="1200" b="1" i="0" u="none" strike="noStrike" cap="none">
                <a:solidFill>
                  <a:schemeClr val="dk2"/>
                </a:solidFill>
                <a:latin typeface="Arial"/>
                <a:ea typeface="Arial"/>
                <a:cs typeface="Arial"/>
                <a:sym typeface="Arial"/>
              </a:defRPr>
            </a:lvl5pPr>
            <a:lvl6pPr marL="1714500" marR="0" lvl="5" indent="0" algn="l" rtl="0">
              <a:spcBef>
                <a:spcPts val="200"/>
              </a:spcBef>
              <a:spcAft>
                <a:spcPts val="0"/>
              </a:spcAft>
              <a:buClr>
                <a:schemeClr val="dk2"/>
              </a:buClr>
              <a:buFont typeface="Arial"/>
              <a:buNone/>
              <a:defRPr sz="1200" b="1" i="0" u="none" strike="noStrike" cap="none">
                <a:solidFill>
                  <a:schemeClr val="dk2"/>
                </a:solidFill>
                <a:latin typeface="Arial"/>
                <a:ea typeface="Arial"/>
                <a:cs typeface="Arial"/>
                <a:sym typeface="Arial"/>
              </a:defRPr>
            </a:lvl6pPr>
            <a:lvl7pPr marL="2057400" marR="0" lvl="6" indent="0" algn="l" rtl="0">
              <a:spcBef>
                <a:spcPts val="200"/>
              </a:spcBef>
              <a:spcAft>
                <a:spcPts val="0"/>
              </a:spcAft>
              <a:buClr>
                <a:schemeClr val="dk2"/>
              </a:buClr>
              <a:buFont typeface="Arial"/>
              <a:buNone/>
              <a:defRPr sz="1200" b="1" i="0" u="none" strike="noStrike" cap="none">
                <a:solidFill>
                  <a:schemeClr val="dk2"/>
                </a:solidFill>
                <a:latin typeface="Arial"/>
                <a:ea typeface="Arial"/>
                <a:cs typeface="Arial"/>
                <a:sym typeface="Arial"/>
              </a:defRPr>
            </a:lvl7pPr>
            <a:lvl8pPr marL="2400300" marR="0" lvl="7" indent="0" algn="l" rtl="0">
              <a:spcBef>
                <a:spcPts val="200"/>
              </a:spcBef>
              <a:spcAft>
                <a:spcPts val="0"/>
              </a:spcAft>
              <a:buClr>
                <a:schemeClr val="dk2"/>
              </a:buClr>
              <a:buFont typeface="Arial"/>
              <a:buNone/>
              <a:defRPr sz="1200" b="1" i="0" u="none" strike="noStrike" cap="none">
                <a:solidFill>
                  <a:schemeClr val="dk2"/>
                </a:solidFill>
                <a:latin typeface="Arial"/>
                <a:ea typeface="Arial"/>
                <a:cs typeface="Arial"/>
                <a:sym typeface="Arial"/>
              </a:defRPr>
            </a:lvl8pPr>
            <a:lvl9pPr marL="2743200" marR="0" lvl="8" indent="0" algn="l" rtl="0">
              <a:spcBef>
                <a:spcPts val="200"/>
              </a:spcBef>
              <a:spcAft>
                <a:spcPts val="0"/>
              </a:spcAft>
              <a:buClr>
                <a:schemeClr val="dk2"/>
              </a:buClr>
              <a:buFont typeface="Arial"/>
              <a:buNone/>
              <a:defRPr sz="1200" b="1" i="0" u="none" strike="noStrike" cap="none">
                <a:solidFill>
                  <a:schemeClr val="dk2"/>
                </a:solidFill>
                <a:latin typeface="Arial"/>
                <a:ea typeface="Arial"/>
                <a:cs typeface="Arial"/>
                <a:sym typeface="Arial"/>
              </a:defRPr>
            </a:lvl9pPr>
          </a:lstStyle>
          <a:p>
            <a:endParaRPr/>
          </a:p>
        </p:txBody>
      </p:sp>
      <p:sp>
        <p:nvSpPr>
          <p:cNvPr id="82" name="Shape 82"/>
          <p:cNvSpPr txBox="1">
            <a:spLocks noGrp="1"/>
          </p:cNvSpPr>
          <p:nvPr>
            <p:ph type="body" idx="4"/>
          </p:nvPr>
        </p:nvSpPr>
        <p:spPr>
          <a:xfrm>
            <a:off x="4645025" y="1631156"/>
            <a:ext cx="4041774" cy="2963465"/>
          </a:xfrm>
          <a:prstGeom prst="rect">
            <a:avLst/>
          </a:prstGeom>
          <a:noFill/>
          <a:ln>
            <a:noFill/>
          </a:ln>
        </p:spPr>
        <p:txBody>
          <a:bodyPr lIns="68575" tIns="68575" rIns="68575" bIns="68575" anchor="t" anchorCtr="0"/>
          <a:lstStyle>
            <a:lvl1pPr marL="254000" marR="0" lvl="0" indent="-139700" algn="l" rtl="0">
              <a:spcBef>
                <a:spcPts val="4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58800" marR="0" lvl="1" indent="-1143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2pPr>
            <a:lvl3pPr marL="863600" marR="0" lvl="2" indent="-88900" algn="l" rtl="0">
              <a:spcBef>
                <a:spcPts val="3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206500" marR="0" lvl="3" indent="-101600" algn="l" rtl="0">
              <a:spcBef>
                <a:spcPts val="2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549400" marR="0" lvl="4" indent="-101600" algn="l" rtl="0">
              <a:spcBef>
                <a:spcPts val="2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1892300" marR="0" lvl="5" indent="-101600" algn="l" rtl="0">
              <a:spcBef>
                <a:spcPts val="2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2235200" marR="0" lvl="6" indent="-101600" algn="l" rtl="0">
              <a:spcBef>
                <a:spcPts val="2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2578100" marR="0" lvl="7" indent="-101600" algn="l" rtl="0">
              <a:spcBef>
                <a:spcPts val="2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2921000" marR="0" lvl="8" indent="-101600" algn="l" rtl="0">
              <a:spcBef>
                <a:spcPts val="2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a:solidFill>
                  <a:schemeClr val="lt1"/>
                </a:solidFill>
                <a:latin typeface="Arial"/>
                <a:ea typeface="Arial"/>
                <a:cs typeface="Arial"/>
                <a:sym typeface="Arial"/>
              </a:rPr>
              <a:t>‹#›</a:t>
            </a:fld>
            <a:endParaRPr lang="en" sz="1100">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228600" y="205978"/>
            <a:ext cx="8458199" cy="857250"/>
          </a:xfrm>
          <a:prstGeom prst="rect">
            <a:avLst/>
          </a:prstGeom>
          <a:noFill/>
          <a:ln>
            <a:noFill/>
          </a:ln>
        </p:spPr>
        <p:txBody>
          <a:bodyPr lIns="68575" tIns="68575" rIns="68575" bIns="68575" anchor="ctr" anchorCtr="0"/>
          <a:lstStyle>
            <a:lvl1pPr marL="0" marR="0" lvl="0" indent="0" algn="ctr" rtl="0">
              <a:spcBef>
                <a:spcPts val="0"/>
              </a:spcBef>
              <a:spcAft>
                <a:spcPts val="0"/>
              </a:spcAft>
              <a:buNone/>
              <a:defRPr sz="3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3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3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3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3000" b="1" i="0" u="none" strike="noStrike" cap="none">
                <a:solidFill>
                  <a:schemeClr val="dk2"/>
                </a:solidFill>
                <a:latin typeface="Garamond"/>
                <a:ea typeface="Garamond"/>
                <a:cs typeface="Garamond"/>
                <a:sym typeface="Garamond"/>
              </a:defRPr>
            </a:lvl5pPr>
            <a:lvl6pPr marL="342900" marR="0" lvl="5" indent="0" algn="ctr" rtl="0">
              <a:spcBef>
                <a:spcPts val="0"/>
              </a:spcBef>
              <a:spcAft>
                <a:spcPts val="0"/>
              </a:spcAft>
              <a:buNone/>
              <a:defRPr sz="3000" b="1" i="0" u="none" strike="noStrike" cap="none">
                <a:solidFill>
                  <a:schemeClr val="dk2"/>
                </a:solidFill>
                <a:latin typeface="Garamond"/>
                <a:ea typeface="Garamond"/>
                <a:cs typeface="Garamond"/>
                <a:sym typeface="Garamond"/>
              </a:defRPr>
            </a:lvl6pPr>
            <a:lvl7pPr marL="685800" marR="0" lvl="6" indent="0" algn="ctr" rtl="0">
              <a:spcBef>
                <a:spcPts val="0"/>
              </a:spcBef>
              <a:spcAft>
                <a:spcPts val="0"/>
              </a:spcAft>
              <a:buNone/>
              <a:defRPr sz="3000" b="1" i="0" u="none" strike="noStrike" cap="none">
                <a:solidFill>
                  <a:schemeClr val="dk2"/>
                </a:solidFill>
                <a:latin typeface="Garamond"/>
                <a:ea typeface="Garamond"/>
                <a:cs typeface="Garamond"/>
                <a:sym typeface="Garamond"/>
              </a:defRPr>
            </a:lvl7pPr>
            <a:lvl8pPr marL="1028700" marR="0" lvl="7" indent="0" algn="ctr" rtl="0">
              <a:spcBef>
                <a:spcPts val="0"/>
              </a:spcBef>
              <a:spcAft>
                <a:spcPts val="0"/>
              </a:spcAft>
              <a:buNone/>
              <a:defRPr sz="3000" b="1" i="0" u="none" strike="noStrike" cap="none">
                <a:solidFill>
                  <a:schemeClr val="dk2"/>
                </a:solidFill>
                <a:latin typeface="Garamond"/>
                <a:ea typeface="Garamond"/>
                <a:cs typeface="Garamond"/>
                <a:sym typeface="Garamond"/>
              </a:defRPr>
            </a:lvl8pPr>
            <a:lvl9pPr marL="1371600" marR="0" lvl="8" indent="0" algn="ctr" rtl="0">
              <a:spcBef>
                <a:spcPts val="0"/>
              </a:spcBef>
              <a:spcAft>
                <a:spcPts val="0"/>
              </a:spcAft>
              <a:buNone/>
              <a:defRPr sz="3000" b="1" i="0" u="none" strike="noStrike" cap="none">
                <a:solidFill>
                  <a:schemeClr val="dk2"/>
                </a:solidFill>
                <a:latin typeface="Garamond"/>
                <a:ea typeface="Garamond"/>
                <a:cs typeface="Garamond"/>
                <a:sym typeface="Garamond"/>
              </a:defRPr>
            </a:lvl9pPr>
          </a:lstStyle>
          <a:p>
            <a:endParaRPr/>
          </a:p>
        </p:txBody>
      </p:sp>
      <p:sp>
        <p:nvSpPr>
          <p:cNvPr id="86" name="Shape 86"/>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a:solidFill>
                  <a:schemeClr val="lt1"/>
                </a:solidFill>
                <a:latin typeface="Arial"/>
                <a:ea typeface="Arial"/>
                <a:cs typeface="Arial"/>
                <a:sym typeface="Arial"/>
              </a:rPr>
              <a:t>‹#›</a:t>
            </a:fld>
            <a:endParaRPr lang="en" sz="11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4787"/>
            <a:ext cx="3008312" cy="871537"/>
          </a:xfrm>
          <a:prstGeom prst="rect">
            <a:avLst/>
          </a:prstGeom>
          <a:noFill/>
          <a:ln>
            <a:noFill/>
          </a:ln>
        </p:spPr>
        <p:txBody>
          <a:bodyPr lIns="68575" tIns="68575" rIns="68575" bIns="68575" anchor="b" anchorCtr="0"/>
          <a:lstStyle>
            <a:lvl1pPr marL="0" marR="0" lvl="0" indent="0" algn="l" rtl="0">
              <a:spcBef>
                <a:spcPts val="0"/>
              </a:spcBef>
              <a:spcAft>
                <a:spcPts val="0"/>
              </a:spcAft>
              <a:buNone/>
              <a:defRPr sz="15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3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3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3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3000" b="1" i="0" u="none" strike="noStrike" cap="none">
                <a:solidFill>
                  <a:schemeClr val="dk2"/>
                </a:solidFill>
                <a:latin typeface="Garamond"/>
                <a:ea typeface="Garamond"/>
                <a:cs typeface="Garamond"/>
                <a:sym typeface="Garamond"/>
              </a:defRPr>
            </a:lvl5pPr>
            <a:lvl6pPr marL="342900" marR="0" lvl="5" indent="0" algn="ctr" rtl="0">
              <a:spcBef>
                <a:spcPts val="0"/>
              </a:spcBef>
              <a:spcAft>
                <a:spcPts val="0"/>
              </a:spcAft>
              <a:buNone/>
              <a:defRPr sz="3000" b="1" i="0" u="none" strike="noStrike" cap="none">
                <a:solidFill>
                  <a:schemeClr val="dk2"/>
                </a:solidFill>
                <a:latin typeface="Garamond"/>
                <a:ea typeface="Garamond"/>
                <a:cs typeface="Garamond"/>
                <a:sym typeface="Garamond"/>
              </a:defRPr>
            </a:lvl6pPr>
            <a:lvl7pPr marL="685800" marR="0" lvl="6" indent="0" algn="ctr" rtl="0">
              <a:spcBef>
                <a:spcPts val="0"/>
              </a:spcBef>
              <a:spcAft>
                <a:spcPts val="0"/>
              </a:spcAft>
              <a:buNone/>
              <a:defRPr sz="3000" b="1" i="0" u="none" strike="noStrike" cap="none">
                <a:solidFill>
                  <a:schemeClr val="dk2"/>
                </a:solidFill>
                <a:latin typeface="Garamond"/>
                <a:ea typeface="Garamond"/>
                <a:cs typeface="Garamond"/>
                <a:sym typeface="Garamond"/>
              </a:defRPr>
            </a:lvl7pPr>
            <a:lvl8pPr marL="1028700" marR="0" lvl="7" indent="0" algn="ctr" rtl="0">
              <a:spcBef>
                <a:spcPts val="0"/>
              </a:spcBef>
              <a:spcAft>
                <a:spcPts val="0"/>
              </a:spcAft>
              <a:buNone/>
              <a:defRPr sz="3000" b="1" i="0" u="none" strike="noStrike" cap="none">
                <a:solidFill>
                  <a:schemeClr val="dk2"/>
                </a:solidFill>
                <a:latin typeface="Garamond"/>
                <a:ea typeface="Garamond"/>
                <a:cs typeface="Garamond"/>
                <a:sym typeface="Garamond"/>
              </a:defRPr>
            </a:lvl8pPr>
            <a:lvl9pPr marL="1371600" marR="0" lvl="8" indent="0" algn="ctr" rtl="0">
              <a:spcBef>
                <a:spcPts val="0"/>
              </a:spcBef>
              <a:spcAft>
                <a:spcPts val="0"/>
              </a:spcAft>
              <a:buNone/>
              <a:defRPr sz="3000" b="1" i="0" u="none" strike="noStrike" cap="none">
                <a:solidFill>
                  <a:schemeClr val="dk2"/>
                </a:solidFill>
                <a:latin typeface="Garamond"/>
                <a:ea typeface="Garamond"/>
                <a:cs typeface="Garamond"/>
                <a:sym typeface="Garamond"/>
              </a:defRPr>
            </a:lvl9pPr>
          </a:lstStyle>
          <a:p>
            <a:endParaRPr/>
          </a:p>
        </p:txBody>
      </p:sp>
      <p:sp>
        <p:nvSpPr>
          <p:cNvPr id="89" name="Shape 89"/>
          <p:cNvSpPr txBox="1">
            <a:spLocks noGrp="1"/>
          </p:cNvSpPr>
          <p:nvPr>
            <p:ph type="body" idx="1"/>
          </p:nvPr>
        </p:nvSpPr>
        <p:spPr>
          <a:xfrm>
            <a:off x="3575050" y="204788"/>
            <a:ext cx="5111749" cy="4389834"/>
          </a:xfrm>
          <a:prstGeom prst="rect">
            <a:avLst/>
          </a:prstGeom>
          <a:noFill/>
          <a:ln>
            <a:noFill/>
          </a:ln>
        </p:spPr>
        <p:txBody>
          <a:bodyPr lIns="68575" tIns="68575" rIns="68575" bIns="68575" anchor="t" anchorCtr="0"/>
          <a:lstStyle>
            <a:lvl1pPr marL="254000" marR="0" lvl="0" indent="-1016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558800" marR="0" lvl="1" indent="-76200" algn="l" rtl="0">
              <a:spcBef>
                <a:spcPts val="400"/>
              </a:spcBef>
              <a:spcAft>
                <a:spcPts val="0"/>
              </a:spcAft>
              <a:buClr>
                <a:schemeClr val="dk2"/>
              </a:buClr>
              <a:buSzPct val="100000"/>
              <a:buFont typeface="Arial"/>
              <a:buChar char="–"/>
              <a:defRPr sz="2100" b="0" i="0" u="none" strike="noStrike" cap="none">
                <a:solidFill>
                  <a:schemeClr val="dk2"/>
                </a:solidFill>
                <a:latin typeface="Arial"/>
                <a:ea typeface="Arial"/>
                <a:cs typeface="Arial"/>
                <a:sym typeface="Arial"/>
              </a:defRPr>
            </a:lvl2pPr>
            <a:lvl3pPr marL="863600" marR="0" lvl="2" indent="-63500" algn="l" rtl="0">
              <a:spcBef>
                <a:spcPts val="4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206500" marR="0" lvl="3"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4pPr>
            <a:lvl5pPr marL="1549400" marR="0" lvl="4"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5pPr>
            <a:lvl6pPr marL="1892300" marR="0" lvl="5"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6pPr>
            <a:lvl7pPr marL="2235200" marR="0" lvl="6"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7pPr>
            <a:lvl8pPr marL="2578100" marR="0" lvl="7"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8pPr>
            <a:lvl9pPr marL="2921000" marR="0" lvl="8"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9pPr>
          </a:lstStyle>
          <a:p>
            <a:endParaRPr/>
          </a:p>
        </p:txBody>
      </p:sp>
      <p:sp>
        <p:nvSpPr>
          <p:cNvPr id="90" name="Shape 90"/>
          <p:cNvSpPr txBox="1">
            <a:spLocks noGrp="1"/>
          </p:cNvSpPr>
          <p:nvPr>
            <p:ph type="body" idx="2"/>
          </p:nvPr>
        </p:nvSpPr>
        <p:spPr>
          <a:xfrm>
            <a:off x="457200" y="1076325"/>
            <a:ext cx="3008312" cy="3518297"/>
          </a:xfrm>
          <a:prstGeom prst="rect">
            <a:avLst/>
          </a:prstGeom>
          <a:noFill/>
          <a:ln>
            <a:noFill/>
          </a:ln>
        </p:spPr>
        <p:txBody>
          <a:bodyPr lIns="68575" tIns="68575" rIns="68575" bIns="68575" anchor="t" anchorCtr="0"/>
          <a:lstStyle>
            <a:lvl1pPr marL="0" marR="0" lvl="0" indent="0" algn="l" rtl="0">
              <a:spcBef>
                <a:spcPts val="20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342900" marR="0" lvl="1" indent="0" algn="l" rtl="0">
              <a:spcBef>
                <a:spcPts val="200"/>
              </a:spcBef>
              <a:spcAft>
                <a:spcPts val="0"/>
              </a:spcAft>
              <a:buClr>
                <a:schemeClr val="dk2"/>
              </a:buClr>
              <a:buFont typeface="Arial"/>
              <a:buNone/>
              <a:defRPr sz="900" b="0" i="0" u="none" strike="noStrike" cap="none">
                <a:solidFill>
                  <a:schemeClr val="dk2"/>
                </a:solidFill>
                <a:latin typeface="Arial"/>
                <a:ea typeface="Arial"/>
                <a:cs typeface="Arial"/>
                <a:sym typeface="Arial"/>
              </a:defRPr>
            </a:lvl2pPr>
            <a:lvl3pPr marL="685800" marR="0" lvl="2" indent="0" algn="l" rtl="0">
              <a:spcBef>
                <a:spcPts val="200"/>
              </a:spcBef>
              <a:spcAft>
                <a:spcPts val="0"/>
              </a:spcAft>
              <a:buClr>
                <a:schemeClr val="dk2"/>
              </a:buClr>
              <a:buFont typeface="Arial"/>
              <a:buNone/>
              <a:defRPr sz="800" b="0" i="0" u="none" strike="noStrike" cap="none">
                <a:solidFill>
                  <a:schemeClr val="dk2"/>
                </a:solidFill>
                <a:latin typeface="Arial"/>
                <a:ea typeface="Arial"/>
                <a:cs typeface="Arial"/>
                <a:sym typeface="Arial"/>
              </a:defRPr>
            </a:lvl3pPr>
            <a:lvl4pPr marL="1028700" marR="0" lvl="3" indent="0" algn="l" rtl="0">
              <a:spcBef>
                <a:spcPts val="100"/>
              </a:spcBef>
              <a:spcAft>
                <a:spcPts val="0"/>
              </a:spcAft>
              <a:buClr>
                <a:schemeClr val="dk2"/>
              </a:buClr>
              <a:buFont typeface="Arial"/>
              <a:buNone/>
              <a:defRPr sz="700" b="0" i="0" u="none" strike="noStrike" cap="none">
                <a:solidFill>
                  <a:schemeClr val="dk2"/>
                </a:solidFill>
                <a:latin typeface="Arial"/>
                <a:ea typeface="Arial"/>
                <a:cs typeface="Arial"/>
                <a:sym typeface="Arial"/>
              </a:defRPr>
            </a:lvl4pPr>
            <a:lvl5pPr marL="1371600" marR="0" lvl="4" indent="0" algn="l" rtl="0">
              <a:spcBef>
                <a:spcPts val="100"/>
              </a:spcBef>
              <a:spcAft>
                <a:spcPts val="0"/>
              </a:spcAft>
              <a:buClr>
                <a:schemeClr val="dk2"/>
              </a:buClr>
              <a:buFont typeface="Arial"/>
              <a:buNone/>
              <a:defRPr sz="700" b="0" i="0" u="none" strike="noStrike" cap="none">
                <a:solidFill>
                  <a:schemeClr val="dk2"/>
                </a:solidFill>
                <a:latin typeface="Arial"/>
                <a:ea typeface="Arial"/>
                <a:cs typeface="Arial"/>
                <a:sym typeface="Arial"/>
              </a:defRPr>
            </a:lvl5pPr>
            <a:lvl6pPr marL="1714500" marR="0" lvl="5" indent="0" algn="l" rtl="0">
              <a:spcBef>
                <a:spcPts val="100"/>
              </a:spcBef>
              <a:spcAft>
                <a:spcPts val="0"/>
              </a:spcAft>
              <a:buClr>
                <a:schemeClr val="dk2"/>
              </a:buClr>
              <a:buFont typeface="Arial"/>
              <a:buNone/>
              <a:defRPr sz="700" b="0" i="0" u="none" strike="noStrike" cap="none">
                <a:solidFill>
                  <a:schemeClr val="dk2"/>
                </a:solidFill>
                <a:latin typeface="Arial"/>
                <a:ea typeface="Arial"/>
                <a:cs typeface="Arial"/>
                <a:sym typeface="Arial"/>
              </a:defRPr>
            </a:lvl6pPr>
            <a:lvl7pPr marL="2057400" marR="0" lvl="6" indent="0" algn="l" rtl="0">
              <a:spcBef>
                <a:spcPts val="100"/>
              </a:spcBef>
              <a:spcAft>
                <a:spcPts val="0"/>
              </a:spcAft>
              <a:buClr>
                <a:schemeClr val="dk2"/>
              </a:buClr>
              <a:buFont typeface="Arial"/>
              <a:buNone/>
              <a:defRPr sz="700" b="0" i="0" u="none" strike="noStrike" cap="none">
                <a:solidFill>
                  <a:schemeClr val="dk2"/>
                </a:solidFill>
                <a:latin typeface="Arial"/>
                <a:ea typeface="Arial"/>
                <a:cs typeface="Arial"/>
                <a:sym typeface="Arial"/>
              </a:defRPr>
            </a:lvl7pPr>
            <a:lvl8pPr marL="2400300" marR="0" lvl="7" indent="0" algn="l" rtl="0">
              <a:spcBef>
                <a:spcPts val="100"/>
              </a:spcBef>
              <a:spcAft>
                <a:spcPts val="0"/>
              </a:spcAft>
              <a:buClr>
                <a:schemeClr val="dk2"/>
              </a:buClr>
              <a:buFont typeface="Arial"/>
              <a:buNone/>
              <a:defRPr sz="700" b="0" i="0" u="none" strike="noStrike" cap="none">
                <a:solidFill>
                  <a:schemeClr val="dk2"/>
                </a:solidFill>
                <a:latin typeface="Arial"/>
                <a:ea typeface="Arial"/>
                <a:cs typeface="Arial"/>
                <a:sym typeface="Arial"/>
              </a:defRPr>
            </a:lvl8pPr>
            <a:lvl9pPr marL="2743200" marR="0" lvl="8" indent="0" algn="l" rtl="0">
              <a:spcBef>
                <a:spcPts val="100"/>
              </a:spcBef>
              <a:spcAft>
                <a:spcPts val="0"/>
              </a:spcAft>
              <a:buClr>
                <a:schemeClr val="dk2"/>
              </a:buClr>
              <a:buFont typeface="Arial"/>
              <a:buNone/>
              <a:defRPr sz="700" b="0" i="0" u="none" strike="noStrike" cap="none">
                <a:solidFill>
                  <a:schemeClr val="dk2"/>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a:solidFill>
                  <a:schemeClr val="lt1"/>
                </a:solidFill>
                <a:latin typeface="Arial"/>
                <a:ea typeface="Arial"/>
                <a:cs typeface="Arial"/>
                <a:sym typeface="Arial"/>
              </a:rPr>
              <a:t>‹#›</a:t>
            </a:fld>
            <a:endParaRPr lang="en" sz="1100">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792287" y="3600450"/>
            <a:ext cx="5486399" cy="425053"/>
          </a:xfrm>
          <a:prstGeom prst="rect">
            <a:avLst/>
          </a:prstGeom>
          <a:noFill/>
          <a:ln>
            <a:noFill/>
          </a:ln>
        </p:spPr>
        <p:txBody>
          <a:bodyPr lIns="68575" tIns="68575" rIns="68575" bIns="68575" anchor="b" anchorCtr="0"/>
          <a:lstStyle>
            <a:lvl1pPr marL="0" marR="0" lvl="0" indent="0" algn="l" rtl="0">
              <a:spcBef>
                <a:spcPts val="0"/>
              </a:spcBef>
              <a:spcAft>
                <a:spcPts val="0"/>
              </a:spcAft>
              <a:buNone/>
              <a:defRPr sz="15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3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3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3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3000" b="1" i="0" u="none" strike="noStrike" cap="none">
                <a:solidFill>
                  <a:schemeClr val="dk2"/>
                </a:solidFill>
                <a:latin typeface="Garamond"/>
                <a:ea typeface="Garamond"/>
                <a:cs typeface="Garamond"/>
                <a:sym typeface="Garamond"/>
              </a:defRPr>
            </a:lvl5pPr>
            <a:lvl6pPr marL="342900" marR="0" lvl="5" indent="0" algn="ctr" rtl="0">
              <a:spcBef>
                <a:spcPts val="0"/>
              </a:spcBef>
              <a:spcAft>
                <a:spcPts val="0"/>
              </a:spcAft>
              <a:buNone/>
              <a:defRPr sz="3000" b="1" i="0" u="none" strike="noStrike" cap="none">
                <a:solidFill>
                  <a:schemeClr val="dk2"/>
                </a:solidFill>
                <a:latin typeface="Garamond"/>
                <a:ea typeface="Garamond"/>
                <a:cs typeface="Garamond"/>
                <a:sym typeface="Garamond"/>
              </a:defRPr>
            </a:lvl6pPr>
            <a:lvl7pPr marL="685800" marR="0" lvl="6" indent="0" algn="ctr" rtl="0">
              <a:spcBef>
                <a:spcPts val="0"/>
              </a:spcBef>
              <a:spcAft>
                <a:spcPts val="0"/>
              </a:spcAft>
              <a:buNone/>
              <a:defRPr sz="3000" b="1" i="0" u="none" strike="noStrike" cap="none">
                <a:solidFill>
                  <a:schemeClr val="dk2"/>
                </a:solidFill>
                <a:latin typeface="Garamond"/>
                <a:ea typeface="Garamond"/>
                <a:cs typeface="Garamond"/>
                <a:sym typeface="Garamond"/>
              </a:defRPr>
            </a:lvl7pPr>
            <a:lvl8pPr marL="1028700" marR="0" lvl="7" indent="0" algn="ctr" rtl="0">
              <a:spcBef>
                <a:spcPts val="0"/>
              </a:spcBef>
              <a:spcAft>
                <a:spcPts val="0"/>
              </a:spcAft>
              <a:buNone/>
              <a:defRPr sz="3000" b="1" i="0" u="none" strike="noStrike" cap="none">
                <a:solidFill>
                  <a:schemeClr val="dk2"/>
                </a:solidFill>
                <a:latin typeface="Garamond"/>
                <a:ea typeface="Garamond"/>
                <a:cs typeface="Garamond"/>
                <a:sym typeface="Garamond"/>
              </a:defRPr>
            </a:lvl8pPr>
            <a:lvl9pPr marL="1371600" marR="0" lvl="8" indent="0" algn="ctr" rtl="0">
              <a:spcBef>
                <a:spcPts val="0"/>
              </a:spcBef>
              <a:spcAft>
                <a:spcPts val="0"/>
              </a:spcAft>
              <a:buNone/>
              <a:defRPr sz="3000" b="1" i="0" u="none" strike="noStrike" cap="none">
                <a:solidFill>
                  <a:schemeClr val="dk2"/>
                </a:solidFill>
                <a:latin typeface="Garamond"/>
                <a:ea typeface="Garamond"/>
                <a:cs typeface="Garamond"/>
                <a:sym typeface="Garamond"/>
              </a:defRPr>
            </a:lvl9pPr>
          </a:lstStyle>
          <a:p>
            <a:endParaRPr/>
          </a:p>
        </p:txBody>
      </p:sp>
      <p:sp>
        <p:nvSpPr>
          <p:cNvPr id="94" name="Shape 94"/>
          <p:cNvSpPr>
            <a:spLocks noGrp="1"/>
          </p:cNvSpPr>
          <p:nvPr>
            <p:ph type="pic" idx="2"/>
          </p:nvPr>
        </p:nvSpPr>
        <p:spPr>
          <a:xfrm>
            <a:off x="1792287" y="459581"/>
            <a:ext cx="5486399" cy="3086100"/>
          </a:xfrm>
          <a:prstGeom prst="rect">
            <a:avLst/>
          </a:prstGeom>
          <a:noFill/>
          <a:ln>
            <a:noFill/>
          </a:ln>
        </p:spPr>
        <p:txBody>
          <a:bodyPr lIns="68575" tIns="68575" rIns="68575" bIns="68575" anchor="t" anchorCtr="0"/>
          <a:lstStyle>
            <a:lvl1pPr marL="0" marR="0" lvl="0" indent="0" algn="l" rtl="0">
              <a:spcBef>
                <a:spcPts val="500"/>
              </a:spcBef>
              <a:spcAft>
                <a:spcPts val="0"/>
              </a:spcAft>
              <a:buClr>
                <a:schemeClr val="dk2"/>
              </a:buClr>
              <a:buSzPct val="45833"/>
              <a:buFont typeface="Arial"/>
              <a:buNone/>
              <a:defRPr sz="2400" b="0" i="0" u="none" strike="noStrike" cap="none">
                <a:solidFill>
                  <a:schemeClr val="dk2"/>
                </a:solidFill>
                <a:latin typeface="Arial"/>
                <a:ea typeface="Arial"/>
                <a:cs typeface="Arial"/>
                <a:sym typeface="Arial"/>
              </a:defRPr>
            </a:lvl1pPr>
            <a:lvl2pPr marL="342900" marR="0" lvl="1" indent="0" algn="l" rtl="0">
              <a:spcBef>
                <a:spcPts val="400"/>
              </a:spcBef>
              <a:spcAft>
                <a:spcPts val="0"/>
              </a:spcAft>
              <a:buClr>
                <a:schemeClr val="dk2"/>
              </a:buClr>
              <a:buSzPct val="52380"/>
              <a:buFont typeface="Arial"/>
              <a:buNone/>
              <a:defRPr sz="2100" b="0" i="0" u="none" strike="noStrike" cap="none">
                <a:solidFill>
                  <a:schemeClr val="dk2"/>
                </a:solidFill>
                <a:latin typeface="Arial"/>
                <a:ea typeface="Arial"/>
                <a:cs typeface="Arial"/>
                <a:sym typeface="Arial"/>
              </a:defRPr>
            </a:lvl2pPr>
            <a:lvl3pPr marL="685800" marR="0" lvl="2" indent="0" algn="l" rtl="0">
              <a:spcBef>
                <a:spcPts val="400"/>
              </a:spcBef>
              <a:spcAft>
                <a:spcPts val="0"/>
              </a:spcAft>
              <a:buClr>
                <a:schemeClr val="dk2"/>
              </a:buClr>
              <a:buSzPct val="61111"/>
              <a:buFont typeface="Arial"/>
              <a:buNone/>
              <a:defRPr sz="1800" b="0" i="0" u="none" strike="noStrike" cap="none">
                <a:solidFill>
                  <a:schemeClr val="dk2"/>
                </a:solidFill>
                <a:latin typeface="Arial"/>
                <a:ea typeface="Arial"/>
                <a:cs typeface="Arial"/>
                <a:sym typeface="Arial"/>
              </a:defRPr>
            </a:lvl3pPr>
            <a:lvl4pPr marL="1028700" marR="0" lvl="3" indent="0" algn="l" rtl="0">
              <a:spcBef>
                <a:spcPts val="300"/>
              </a:spcBef>
              <a:spcAft>
                <a:spcPts val="0"/>
              </a:spcAft>
              <a:buClr>
                <a:schemeClr val="dk2"/>
              </a:buClr>
              <a:buSzPct val="73333"/>
              <a:buFont typeface="Arial"/>
              <a:buNone/>
              <a:defRPr sz="1500" b="0" i="0" u="none" strike="noStrike" cap="none">
                <a:solidFill>
                  <a:schemeClr val="dk2"/>
                </a:solidFill>
                <a:latin typeface="Arial"/>
                <a:ea typeface="Arial"/>
                <a:cs typeface="Arial"/>
                <a:sym typeface="Arial"/>
              </a:defRPr>
            </a:lvl4pPr>
            <a:lvl5pPr marL="1371600" marR="0" lvl="4" indent="0" algn="l" rtl="0">
              <a:spcBef>
                <a:spcPts val="300"/>
              </a:spcBef>
              <a:spcAft>
                <a:spcPts val="0"/>
              </a:spcAft>
              <a:buClr>
                <a:schemeClr val="dk2"/>
              </a:buClr>
              <a:buSzPct val="73333"/>
              <a:buFont typeface="Arial"/>
              <a:buNone/>
              <a:defRPr sz="1500" b="0" i="0" u="none" strike="noStrike" cap="none">
                <a:solidFill>
                  <a:schemeClr val="dk2"/>
                </a:solidFill>
                <a:latin typeface="Arial"/>
                <a:ea typeface="Arial"/>
                <a:cs typeface="Arial"/>
                <a:sym typeface="Arial"/>
              </a:defRPr>
            </a:lvl5pPr>
            <a:lvl6pPr marL="1714500" marR="0" lvl="5" indent="0" algn="l" rtl="0">
              <a:spcBef>
                <a:spcPts val="300"/>
              </a:spcBef>
              <a:spcAft>
                <a:spcPts val="0"/>
              </a:spcAft>
              <a:buClr>
                <a:schemeClr val="dk2"/>
              </a:buClr>
              <a:buSzPct val="73333"/>
              <a:buFont typeface="Arial"/>
              <a:buNone/>
              <a:defRPr sz="1500" b="0" i="0" u="none" strike="noStrike" cap="none">
                <a:solidFill>
                  <a:schemeClr val="dk2"/>
                </a:solidFill>
                <a:latin typeface="Arial"/>
                <a:ea typeface="Arial"/>
                <a:cs typeface="Arial"/>
                <a:sym typeface="Arial"/>
              </a:defRPr>
            </a:lvl6pPr>
            <a:lvl7pPr marL="2057400" marR="0" lvl="6" indent="0" algn="l" rtl="0">
              <a:spcBef>
                <a:spcPts val="300"/>
              </a:spcBef>
              <a:spcAft>
                <a:spcPts val="0"/>
              </a:spcAft>
              <a:buClr>
                <a:schemeClr val="dk2"/>
              </a:buClr>
              <a:buSzPct val="73333"/>
              <a:buFont typeface="Arial"/>
              <a:buNone/>
              <a:defRPr sz="1500" b="0" i="0" u="none" strike="noStrike" cap="none">
                <a:solidFill>
                  <a:schemeClr val="dk2"/>
                </a:solidFill>
                <a:latin typeface="Arial"/>
                <a:ea typeface="Arial"/>
                <a:cs typeface="Arial"/>
                <a:sym typeface="Arial"/>
              </a:defRPr>
            </a:lvl7pPr>
            <a:lvl8pPr marL="2400300" marR="0" lvl="7" indent="0" algn="l" rtl="0">
              <a:spcBef>
                <a:spcPts val="300"/>
              </a:spcBef>
              <a:spcAft>
                <a:spcPts val="0"/>
              </a:spcAft>
              <a:buClr>
                <a:schemeClr val="dk2"/>
              </a:buClr>
              <a:buSzPct val="73333"/>
              <a:buFont typeface="Arial"/>
              <a:buNone/>
              <a:defRPr sz="1500" b="0" i="0" u="none" strike="noStrike" cap="none">
                <a:solidFill>
                  <a:schemeClr val="dk2"/>
                </a:solidFill>
                <a:latin typeface="Arial"/>
                <a:ea typeface="Arial"/>
                <a:cs typeface="Arial"/>
                <a:sym typeface="Arial"/>
              </a:defRPr>
            </a:lvl8pPr>
            <a:lvl9pPr marL="2743200" marR="0" lvl="8" indent="0" algn="l" rtl="0">
              <a:spcBef>
                <a:spcPts val="300"/>
              </a:spcBef>
              <a:spcAft>
                <a:spcPts val="0"/>
              </a:spcAft>
              <a:buClr>
                <a:schemeClr val="dk2"/>
              </a:buClr>
              <a:buSzPct val="73333"/>
              <a:buFont typeface="Arial"/>
              <a:buNone/>
              <a:defRPr sz="1500" b="0" i="0" u="none" strike="noStrike" cap="none">
                <a:solidFill>
                  <a:schemeClr val="dk2"/>
                </a:solidFill>
                <a:latin typeface="Arial"/>
                <a:ea typeface="Arial"/>
                <a:cs typeface="Arial"/>
                <a:sym typeface="Arial"/>
              </a:defRPr>
            </a:lvl9pPr>
          </a:lstStyle>
          <a:p>
            <a:endParaRPr/>
          </a:p>
        </p:txBody>
      </p:sp>
      <p:sp>
        <p:nvSpPr>
          <p:cNvPr id="95" name="Shape 95"/>
          <p:cNvSpPr txBox="1">
            <a:spLocks noGrp="1"/>
          </p:cNvSpPr>
          <p:nvPr>
            <p:ph type="body" idx="1"/>
          </p:nvPr>
        </p:nvSpPr>
        <p:spPr>
          <a:xfrm>
            <a:off x="1792287" y="4025503"/>
            <a:ext cx="5486399" cy="603646"/>
          </a:xfrm>
          <a:prstGeom prst="rect">
            <a:avLst/>
          </a:prstGeom>
          <a:noFill/>
          <a:ln>
            <a:noFill/>
          </a:ln>
        </p:spPr>
        <p:txBody>
          <a:bodyPr lIns="68575" tIns="68575" rIns="68575" bIns="68575" anchor="t" anchorCtr="0"/>
          <a:lstStyle>
            <a:lvl1pPr marL="0" marR="0" lvl="0" indent="0" algn="l" rtl="0">
              <a:spcBef>
                <a:spcPts val="20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342900" marR="0" lvl="1" indent="0" algn="l" rtl="0">
              <a:spcBef>
                <a:spcPts val="200"/>
              </a:spcBef>
              <a:spcAft>
                <a:spcPts val="0"/>
              </a:spcAft>
              <a:buClr>
                <a:schemeClr val="dk2"/>
              </a:buClr>
              <a:buFont typeface="Arial"/>
              <a:buNone/>
              <a:defRPr sz="900" b="0" i="0" u="none" strike="noStrike" cap="none">
                <a:solidFill>
                  <a:schemeClr val="dk2"/>
                </a:solidFill>
                <a:latin typeface="Arial"/>
                <a:ea typeface="Arial"/>
                <a:cs typeface="Arial"/>
                <a:sym typeface="Arial"/>
              </a:defRPr>
            </a:lvl2pPr>
            <a:lvl3pPr marL="685800" marR="0" lvl="2" indent="0" algn="l" rtl="0">
              <a:spcBef>
                <a:spcPts val="200"/>
              </a:spcBef>
              <a:spcAft>
                <a:spcPts val="0"/>
              </a:spcAft>
              <a:buClr>
                <a:schemeClr val="dk2"/>
              </a:buClr>
              <a:buFont typeface="Arial"/>
              <a:buNone/>
              <a:defRPr sz="800" b="0" i="0" u="none" strike="noStrike" cap="none">
                <a:solidFill>
                  <a:schemeClr val="dk2"/>
                </a:solidFill>
                <a:latin typeface="Arial"/>
                <a:ea typeface="Arial"/>
                <a:cs typeface="Arial"/>
                <a:sym typeface="Arial"/>
              </a:defRPr>
            </a:lvl3pPr>
            <a:lvl4pPr marL="1028700" marR="0" lvl="3" indent="0" algn="l" rtl="0">
              <a:spcBef>
                <a:spcPts val="100"/>
              </a:spcBef>
              <a:spcAft>
                <a:spcPts val="0"/>
              </a:spcAft>
              <a:buClr>
                <a:schemeClr val="dk2"/>
              </a:buClr>
              <a:buFont typeface="Arial"/>
              <a:buNone/>
              <a:defRPr sz="700" b="0" i="0" u="none" strike="noStrike" cap="none">
                <a:solidFill>
                  <a:schemeClr val="dk2"/>
                </a:solidFill>
                <a:latin typeface="Arial"/>
                <a:ea typeface="Arial"/>
                <a:cs typeface="Arial"/>
                <a:sym typeface="Arial"/>
              </a:defRPr>
            </a:lvl4pPr>
            <a:lvl5pPr marL="1371600" marR="0" lvl="4" indent="0" algn="l" rtl="0">
              <a:spcBef>
                <a:spcPts val="100"/>
              </a:spcBef>
              <a:spcAft>
                <a:spcPts val="0"/>
              </a:spcAft>
              <a:buClr>
                <a:schemeClr val="dk2"/>
              </a:buClr>
              <a:buFont typeface="Arial"/>
              <a:buNone/>
              <a:defRPr sz="700" b="0" i="0" u="none" strike="noStrike" cap="none">
                <a:solidFill>
                  <a:schemeClr val="dk2"/>
                </a:solidFill>
                <a:latin typeface="Arial"/>
                <a:ea typeface="Arial"/>
                <a:cs typeface="Arial"/>
                <a:sym typeface="Arial"/>
              </a:defRPr>
            </a:lvl5pPr>
            <a:lvl6pPr marL="1714500" marR="0" lvl="5" indent="0" algn="l" rtl="0">
              <a:spcBef>
                <a:spcPts val="100"/>
              </a:spcBef>
              <a:spcAft>
                <a:spcPts val="0"/>
              </a:spcAft>
              <a:buClr>
                <a:schemeClr val="dk2"/>
              </a:buClr>
              <a:buFont typeface="Arial"/>
              <a:buNone/>
              <a:defRPr sz="700" b="0" i="0" u="none" strike="noStrike" cap="none">
                <a:solidFill>
                  <a:schemeClr val="dk2"/>
                </a:solidFill>
                <a:latin typeface="Arial"/>
                <a:ea typeface="Arial"/>
                <a:cs typeface="Arial"/>
                <a:sym typeface="Arial"/>
              </a:defRPr>
            </a:lvl6pPr>
            <a:lvl7pPr marL="2057400" marR="0" lvl="6" indent="0" algn="l" rtl="0">
              <a:spcBef>
                <a:spcPts val="100"/>
              </a:spcBef>
              <a:spcAft>
                <a:spcPts val="0"/>
              </a:spcAft>
              <a:buClr>
                <a:schemeClr val="dk2"/>
              </a:buClr>
              <a:buFont typeface="Arial"/>
              <a:buNone/>
              <a:defRPr sz="700" b="0" i="0" u="none" strike="noStrike" cap="none">
                <a:solidFill>
                  <a:schemeClr val="dk2"/>
                </a:solidFill>
                <a:latin typeface="Arial"/>
                <a:ea typeface="Arial"/>
                <a:cs typeface="Arial"/>
                <a:sym typeface="Arial"/>
              </a:defRPr>
            </a:lvl7pPr>
            <a:lvl8pPr marL="2400300" marR="0" lvl="7" indent="0" algn="l" rtl="0">
              <a:spcBef>
                <a:spcPts val="100"/>
              </a:spcBef>
              <a:spcAft>
                <a:spcPts val="0"/>
              </a:spcAft>
              <a:buClr>
                <a:schemeClr val="dk2"/>
              </a:buClr>
              <a:buFont typeface="Arial"/>
              <a:buNone/>
              <a:defRPr sz="700" b="0" i="0" u="none" strike="noStrike" cap="none">
                <a:solidFill>
                  <a:schemeClr val="dk2"/>
                </a:solidFill>
                <a:latin typeface="Arial"/>
                <a:ea typeface="Arial"/>
                <a:cs typeface="Arial"/>
                <a:sym typeface="Arial"/>
              </a:defRPr>
            </a:lvl8pPr>
            <a:lvl9pPr marL="2743200" marR="0" lvl="8" indent="0" algn="l" rtl="0">
              <a:spcBef>
                <a:spcPts val="100"/>
              </a:spcBef>
              <a:spcAft>
                <a:spcPts val="0"/>
              </a:spcAft>
              <a:buClr>
                <a:schemeClr val="dk2"/>
              </a:buClr>
              <a:buFont typeface="Arial"/>
              <a:buNone/>
              <a:defRPr sz="700" b="0" i="0" u="none" strike="noStrike" cap="none">
                <a:solidFill>
                  <a:schemeClr val="dk2"/>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a:solidFill>
                  <a:schemeClr val="lt1"/>
                </a:solidFill>
                <a:latin typeface="Arial"/>
                <a:ea typeface="Arial"/>
                <a:cs typeface="Arial"/>
                <a:sym typeface="Arial"/>
              </a:rPr>
              <a:t>‹#›</a:t>
            </a:fld>
            <a:endParaRPr lang="en" sz="1100">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28600" y="205978"/>
            <a:ext cx="8458199" cy="857250"/>
          </a:xfrm>
          <a:prstGeom prst="rect">
            <a:avLst/>
          </a:prstGeom>
          <a:noFill/>
          <a:ln>
            <a:noFill/>
          </a:ln>
        </p:spPr>
        <p:txBody>
          <a:bodyPr lIns="68575" tIns="68575" rIns="68575" bIns="68575" anchor="ctr" anchorCtr="0"/>
          <a:lstStyle>
            <a:lvl1pPr marL="0" marR="0" lvl="0" indent="0" algn="ctr" rtl="0">
              <a:spcBef>
                <a:spcPts val="0"/>
              </a:spcBef>
              <a:spcAft>
                <a:spcPts val="0"/>
              </a:spcAft>
              <a:buNone/>
              <a:defRPr sz="3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3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3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3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3000" b="1" i="0" u="none" strike="noStrike" cap="none">
                <a:solidFill>
                  <a:schemeClr val="dk2"/>
                </a:solidFill>
                <a:latin typeface="Garamond"/>
                <a:ea typeface="Garamond"/>
                <a:cs typeface="Garamond"/>
                <a:sym typeface="Garamond"/>
              </a:defRPr>
            </a:lvl5pPr>
            <a:lvl6pPr marL="342900" marR="0" lvl="5" indent="0" algn="ctr" rtl="0">
              <a:spcBef>
                <a:spcPts val="0"/>
              </a:spcBef>
              <a:spcAft>
                <a:spcPts val="0"/>
              </a:spcAft>
              <a:buNone/>
              <a:defRPr sz="3000" b="1" i="0" u="none" strike="noStrike" cap="none">
                <a:solidFill>
                  <a:schemeClr val="dk2"/>
                </a:solidFill>
                <a:latin typeface="Garamond"/>
                <a:ea typeface="Garamond"/>
                <a:cs typeface="Garamond"/>
                <a:sym typeface="Garamond"/>
              </a:defRPr>
            </a:lvl6pPr>
            <a:lvl7pPr marL="685800" marR="0" lvl="6" indent="0" algn="ctr" rtl="0">
              <a:spcBef>
                <a:spcPts val="0"/>
              </a:spcBef>
              <a:spcAft>
                <a:spcPts val="0"/>
              </a:spcAft>
              <a:buNone/>
              <a:defRPr sz="3000" b="1" i="0" u="none" strike="noStrike" cap="none">
                <a:solidFill>
                  <a:schemeClr val="dk2"/>
                </a:solidFill>
                <a:latin typeface="Garamond"/>
                <a:ea typeface="Garamond"/>
                <a:cs typeface="Garamond"/>
                <a:sym typeface="Garamond"/>
              </a:defRPr>
            </a:lvl7pPr>
            <a:lvl8pPr marL="1028700" marR="0" lvl="7" indent="0" algn="ctr" rtl="0">
              <a:spcBef>
                <a:spcPts val="0"/>
              </a:spcBef>
              <a:spcAft>
                <a:spcPts val="0"/>
              </a:spcAft>
              <a:buNone/>
              <a:defRPr sz="3000" b="1" i="0" u="none" strike="noStrike" cap="none">
                <a:solidFill>
                  <a:schemeClr val="dk2"/>
                </a:solidFill>
                <a:latin typeface="Garamond"/>
                <a:ea typeface="Garamond"/>
                <a:cs typeface="Garamond"/>
                <a:sym typeface="Garamond"/>
              </a:defRPr>
            </a:lvl8pPr>
            <a:lvl9pPr marL="1371600" marR="0" lvl="8" indent="0" algn="ctr" rtl="0">
              <a:spcBef>
                <a:spcPts val="0"/>
              </a:spcBef>
              <a:spcAft>
                <a:spcPts val="0"/>
              </a:spcAft>
              <a:buNone/>
              <a:defRPr sz="3000" b="1" i="0" u="none" strike="noStrike" cap="none">
                <a:solidFill>
                  <a:schemeClr val="dk2"/>
                </a:solidFill>
                <a:latin typeface="Garamond"/>
                <a:ea typeface="Garamond"/>
                <a:cs typeface="Garamond"/>
                <a:sym typeface="Garamond"/>
              </a:defRPr>
            </a:lvl9pPr>
          </a:lstStyle>
          <a:p>
            <a:endParaRPr/>
          </a:p>
        </p:txBody>
      </p:sp>
      <p:sp>
        <p:nvSpPr>
          <p:cNvPr id="99" name="Shape 99"/>
          <p:cNvSpPr txBox="1">
            <a:spLocks noGrp="1"/>
          </p:cNvSpPr>
          <p:nvPr>
            <p:ph type="body" idx="1"/>
          </p:nvPr>
        </p:nvSpPr>
        <p:spPr>
          <a:xfrm rot="5400000">
            <a:off x="2760464" y="-1331712"/>
            <a:ext cx="3394472" cy="8458199"/>
          </a:xfrm>
          <a:prstGeom prst="rect">
            <a:avLst/>
          </a:prstGeom>
          <a:noFill/>
          <a:ln>
            <a:noFill/>
          </a:ln>
        </p:spPr>
        <p:txBody>
          <a:bodyPr lIns="68575" tIns="68575" rIns="68575" bIns="68575" anchor="t" anchorCtr="0"/>
          <a:lstStyle>
            <a:lvl1pPr marL="254000" marR="0" lvl="0" indent="-1016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558800" marR="0" lvl="1" indent="-76200" algn="l" rtl="0">
              <a:spcBef>
                <a:spcPts val="400"/>
              </a:spcBef>
              <a:spcAft>
                <a:spcPts val="0"/>
              </a:spcAft>
              <a:buClr>
                <a:schemeClr val="dk2"/>
              </a:buClr>
              <a:buSzPct val="100000"/>
              <a:buFont typeface="Arial"/>
              <a:buChar char="–"/>
              <a:defRPr sz="2100" b="0" i="0" u="none" strike="noStrike" cap="none">
                <a:solidFill>
                  <a:schemeClr val="dk2"/>
                </a:solidFill>
                <a:latin typeface="Arial"/>
                <a:ea typeface="Arial"/>
                <a:cs typeface="Arial"/>
                <a:sym typeface="Arial"/>
              </a:defRPr>
            </a:lvl2pPr>
            <a:lvl3pPr marL="863600" marR="0" lvl="2" indent="-63500" algn="l" rtl="0">
              <a:spcBef>
                <a:spcPts val="4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206500" marR="0" lvl="3"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4pPr>
            <a:lvl5pPr marL="1549400" marR="0" lvl="4"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5pPr>
            <a:lvl6pPr marL="1892300" marR="0" lvl="5"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6pPr>
            <a:lvl7pPr marL="2235200" marR="0" lvl="6"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7pPr>
            <a:lvl8pPr marL="2578100" marR="0" lvl="7"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8pPr>
            <a:lvl9pPr marL="2921000" marR="0" lvl="8"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9pPr>
          </a:lstStyle>
          <a:p>
            <a:endParaRPr/>
          </a:p>
        </p:txBody>
      </p:sp>
      <p:sp>
        <p:nvSpPr>
          <p:cNvPr id="100" name="Shape 100"/>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a:solidFill>
                  <a:schemeClr val="lt1"/>
                </a:solidFill>
                <a:latin typeface="Arial"/>
                <a:ea typeface="Arial"/>
                <a:cs typeface="Arial"/>
                <a:sym typeface="Arial"/>
              </a:rPr>
              <a:t>‹#›</a:t>
            </a:fld>
            <a:endParaRPr lang="en" sz="1100">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rot="5400000">
            <a:off x="5435203" y="1343026"/>
            <a:ext cx="4388643" cy="2114550"/>
          </a:xfrm>
          <a:prstGeom prst="rect">
            <a:avLst/>
          </a:prstGeom>
          <a:noFill/>
          <a:ln>
            <a:noFill/>
          </a:ln>
        </p:spPr>
        <p:txBody>
          <a:bodyPr lIns="68575" tIns="68575" rIns="68575" bIns="68575" anchor="ctr" anchorCtr="0"/>
          <a:lstStyle>
            <a:lvl1pPr marL="0" marR="0" lvl="0" indent="0" algn="ctr" rtl="0">
              <a:spcBef>
                <a:spcPts val="0"/>
              </a:spcBef>
              <a:spcAft>
                <a:spcPts val="0"/>
              </a:spcAft>
              <a:buNone/>
              <a:defRPr sz="3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3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3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3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3000" b="1" i="0" u="none" strike="noStrike" cap="none">
                <a:solidFill>
                  <a:schemeClr val="dk2"/>
                </a:solidFill>
                <a:latin typeface="Garamond"/>
                <a:ea typeface="Garamond"/>
                <a:cs typeface="Garamond"/>
                <a:sym typeface="Garamond"/>
              </a:defRPr>
            </a:lvl5pPr>
            <a:lvl6pPr marL="342900" marR="0" lvl="5" indent="0" algn="ctr" rtl="0">
              <a:spcBef>
                <a:spcPts val="0"/>
              </a:spcBef>
              <a:spcAft>
                <a:spcPts val="0"/>
              </a:spcAft>
              <a:buNone/>
              <a:defRPr sz="3000" b="1" i="0" u="none" strike="noStrike" cap="none">
                <a:solidFill>
                  <a:schemeClr val="dk2"/>
                </a:solidFill>
                <a:latin typeface="Garamond"/>
                <a:ea typeface="Garamond"/>
                <a:cs typeface="Garamond"/>
                <a:sym typeface="Garamond"/>
              </a:defRPr>
            </a:lvl6pPr>
            <a:lvl7pPr marL="685800" marR="0" lvl="6" indent="0" algn="ctr" rtl="0">
              <a:spcBef>
                <a:spcPts val="0"/>
              </a:spcBef>
              <a:spcAft>
                <a:spcPts val="0"/>
              </a:spcAft>
              <a:buNone/>
              <a:defRPr sz="3000" b="1" i="0" u="none" strike="noStrike" cap="none">
                <a:solidFill>
                  <a:schemeClr val="dk2"/>
                </a:solidFill>
                <a:latin typeface="Garamond"/>
                <a:ea typeface="Garamond"/>
                <a:cs typeface="Garamond"/>
                <a:sym typeface="Garamond"/>
              </a:defRPr>
            </a:lvl7pPr>
            <a:lvl8pPr marL="1028700" marR="0" lvl="7" indent="0" algn="ctr" rtl="0">
              <a:spcBef>
                <a:spcPts val="0"/>
              </a:spcBef>
              <a:spcAft>
                <a:spcPts val="0"/>
              </a:spcAft>
              <a:buNone/>
              <a:defRPr sz="3000" b="1" i="0" u="none" strike="noStrike" cap="none">
                <a:solidFill>
                  <a:schemeClr val="dk2"/>
                </a:solidFill>
                <a:latin typeface="Garamond"/>
                <a:ea typeface="Garamond"/>
                <a:cs typeface="Garamond"/>
                <a:sym typeface="Garamond"/>
              </a:defRPr>
            </a:lvl8pPr>
            <a:lvl9pPr marL="1371600" marR="0" lvl="8" indent="0" algn="ctr" rtl="0">
              <a:spcBef>
                <a:spcPts val="0"/>
              </a:spcBef>
              <a:spcAft>
                <a:spcPts val="0"/>
              </a:spcAft>
              <a:buNone/>
              <a:defRPr sz="3000" b="1" i="0" u="none" strike="noStrike" cap="none">
                <a:solidFill>
                  <a:schemeClr val="dk2"/>
                </a:solidFill>
                <a:latin typeface="Garamond"/>
                <a:ea typeface="Garamond"/>
                <a:cs typeface="Garamond"/>
                <a:sym typeface="Garamond"/>
              </a:defRPr>
            </a:lvl9pPr>
          </a:lstStyle>
          <a:p>
            <a:endParaRPr/>
          </a:p>
        </p:txBody>
      </p:sp>
      <p:sp>
        <p:nvSpPr>
          <p:cNvPr id="103" name="Shape 103"/>
          <p:cNvSpPr txBox="1">
            <a:spLocks noGrp="1"/>
          </p:cNvSpPr>
          <p:nvPr>
            <p:ph type="body" idx="1"/>
          </p:nvPr>
        </p:nvSpPr>
        <p:spPr>
          <a:xfrm rot="5400000">
            <a:off x="1129903" y="-695323"/>
            <a:ext cx="4388643" cy="6191250"/>
          </a:xfrm>
          <a:prstGeom prst="rect">
            <a:avLst/>
          </a:prstGeom>
          <a:noFill/>
          <a:ln>
            <a:noFill/>
          </a:ln>
        </p:spPr>
        <p:txBody>
          <a:bodyPr lIns="68575" tIns="68575" rIns="68575" bIns="68575" anchor="t" anchorCtr="0"/>
          <a:lstStyle>
            <a:lvl1pPr marL="254000" marR="0" lvl="0" indent="-1016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558800" marR="0" lvl="1" indent="-76200" algn="l" rtl="0">
              <a:spcBef>
                <a:spcPts val="400"/>
              </a:spcBef>
              <a:spcAft>
                <a:spcPts val="0"/>
              </a:spcAft>
              <a:buClr>
                <a:schemeClr val="dk2"/>
              </a:buClr>
              <a:buSzPct val="100000"/>
              <a:buFont typeface="Arial"/>
              <a:buChar char="–"/>
              <a:defRPr sz="2100" b="0" i="0" u="none" strike="noStrike" cap="none">
                <a:solidFill>
                  <a:schemeClr val="dk2"/>
                </a:solidFill>
                <a:latin typeface="Arial"/>
                <a:ea typeface="Arial"/>
                <a:cs typeface="Arial"/>
                <a:sym typeface="Arial"/>
              </a:defRPr>
            </a:lvl2pPr>
            <a:lvl3pPr marL="863600" marR="0" lvl="2" indent="-63500" algn="l" rtl="0">
              <a:spcBef>
                <a:spcPts val="4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206500" marR="0" lvl="3"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4pPr>
            <a:lvl5pPr marL="1549400" marR="0" lvl="4"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5pPr>
            <a:lvl6pPr marL="1892300" marR="0" lvl="5"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6pPr>
            <a:lvl7pPr marL="2235200" marR="0" lvl="6"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7pPr>
            <a:lvl8pPr marL="2578100" marR="0" lvl="7"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8pPr>
            <a:lvl9pPr marL="2921000" marR="0" lvl="8"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a:solidFill>
                  <a:schemeClr val="lt1"/>
                </a:solidFill>
                <a:latin typeface="Arial"/>
                <a:ea typeface="Arial"/>
                <a:cs typeface="Arial"/>
                <a:sym typeface="Arial"/>
              </a:rPr>
              <a:t>‹#›</a:t>
            </a:fld>
            <a:endParaRPr lang="en" sz="110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Shape 51" descr="brand ppt_INTERIOR"/>
          <p:cNvPicPr preferRelativeResize="0"/>
          <p:nvPr/>
        </p:nvPicPr>
        <p:blipFill rotWithShape="1">
          <a:blip r:embed="rId14">
            <a:alphaModFix/>
          </a:blip>
          <a:srcRect/>
          <a:stretch/>
        </p:blipFill>
        <p:spPr>
          <a:xfrm>
            <a:off x="0" y="0"/>
            <a:ext cx="9143999" cy="5143500"/>
          </a:xfrm>
          <a:prstGeom prst="rect">
            <a:avLst/>
          </a:prstGeom>
          <a:noFill/>
          <a:ln>
            <a:noFill/>
          </a:ln>
        </p:spPr>
      </p:pic>
      <p:sp>
        <p:nvSpPr>
          <p:cNvPr id="52" name="Shape 52"/>
          <p:cNvSpPr txBox="1">
            <a:spLocks noGrp="1"/>
          </p:cNvSpPr>
          <p:nvPr>
            <p:ph type="title"/>
          </p:nvPr>
        </p:nvSpPr>
        <p:spPr>
          <a:xfrm>
            <a:off x="228600" y="205978"/>
            <a:ext cx="8458199" cy="857250"/>
          </a:xfrm>
          <a:prstGeom prst="rect">
            <a:avLst/>
          </a:prstGeom>
          <a:noFill/>
          <a:ln>
            <a:noFill/>
          </a:ln>
        </p:spPr>
        <p:txBody>
          <a:bodyPr lIns="68575" tIns="68575" rIns="68575" bIns="68575" anchor="ctr" anchorCtr="0"/>
          <a:lstStyle>
            <a:lvl1pPr marL="0" marR="0" lvl="0" indent="0" algn="ctr" rtl="0">
              <a:spcBef>
                <a:spcPts val="0"/>
              </a:spcBef>
              <a:spcAft>
                <a:spcPts val="0"/>
              </a:spcAft>
              <a:buSzPct val="36666"/>
              <a:buNone/>
              <a:defRPr sz="3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SzPct val="36666"/>
              <a:buNone/>
              <a:defRPr sz="3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SzPct val="36666"/>
              <a:buNone/>
              <a:defRPr sz="3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SzPct val="36666"/>
              <a:buNone/>
              <a:defRPr sz="3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SzPct val="36666"/>
              <a:buNone/>
              <a:defRPr sz="3000" b="1" i="0" u="none" strike="noStrike" cap="none">
                <a:solidFill>
                  <a:schemeClr val="dk2"/>
                </a:solidFill>
                <a:latin typeface="Garamond"/>
                <a:ea typeface="Garamond"/>
                <a:cs typeface="Garamond"/>
                <a:sym typeface="Garamond"/>
              </a:defRPr>
            </a:lvl5pPr>
            <a:lvl6pPr marL="342900" marR="0" lvl="5" indent="0" algn="ctr" rtl="0">
              <a:spcBef>
                <a:spcPts val="0"/>
              </a:spcBef>
              <a:spcAft>
                <a:spcPts val="0"/>
              </a:spcAft>
              <a:buSzPct val="36666"/>
              <a:buNone/>
              <a:defRPr sz="3000" b="1" i="0" u="none" strike="noStrike" cap="none">
                <a:solidFill>
                  <a:schemeClr val="dk2"/>
                </a:solidFill>
                <a:latin typeface="Garamond"/>
                <a:ea typeface="Garamond"/>
                <a:cs typeface="Garamond"/>
                <a:sym typeface="Garamond"/>
              </a:defRPr>
            </a:lvl6pPr>
            <a:lvl7pPr marL="685800" marR="0" lvl="6" indent="0" algn="ctr" rtl="0">
              <a:spcBef>
                <a:spcPts val="0"/>
              </a:spcBef>
              <a:spcAft>
                <a:spcPts val="0"/>
              </a:spcAft>
              <a:buSzPct val="36666"/>
              <a:buNone/>
              <a:defRPr sz="3000" b="1" i="0" u="none" strike="noStrike" cap="none">
                <a:solidFill>
                  <a:schemeClr val="dk2"/>
                </a:solidFill>
                <a:latin typeface="Garamond"/>
                <a:ea typeface="Garamond"/>
                <a:cs typeface="Garamond"/>
                <a:sym typeface="Garamond"/>
              </a:defRPr>
            </a:lvl7pPr>
            <a:lvl8pPr marL="1028700" marR="0" lvl="7" indent="0" algn="ctr" rtl="0">
              <a:spcBef>
                <a:spcPts val="0"/>
              </a:spcBef>
              <a:spcAft>
                <a:spcPts val="0"/>
              </a:spcAft>
              <a:buSzPct val="36666"/>
              <a:buNone/>
              <a:defRPr sz="3000" b="1" i="0" u="none" strike="noStrike" cap="none">
                <a:solidFill>
                  <a:schemeClr val="dk2"/>
                </a:solidFill>
                <a:latin typeface="Garamond"/>
                <a:ea typeface="Garamond"/>
                <a:cs typeface="Garamond"/>
                <a:sym typeface="Garamond"/>
              </a:defRPr>
            </a:lvl8pPr>
            <a:lvl9pPr marL="1371600" marR="0" lvl="8" indent="0" algn="ctr" rtl="0">
              <a:spcBef>
                <a:spcPts val="0"/>
              </a:spcBef>
              <a:spcAft>
                <a:spcPts val="0"/>
              </a:spcAft>
              <a:buSzPct val="36666"/>
              <a:buNone/>
              <a:defRPr sz="3000" b="1" i="0" u="none" strike="noStrike" cap="none">
                <a:solidFill>
                  <a:schemeClr val="dk2"/>
                </a:solidFill>
                <a:latin typeface="Garamond"/>
                <a:ea typeface="Garamond"/>
                <a:cs typeface="Garamond"/>
                <a:sym typeface="Garamond"/>
              </a:defRPr>
            </a:lvl9pPr>
          </a:lstStyle>
          <a:p>
            <a:endParaRPr/>
          </a:p>
        </p:txBody>
      </p:sp>
      <p:sp>
        <p:nvSpPr>
          <p:cNvPr id="53" name="Shape 53"/>
          <p:cNvSpPr txBox="1">
            <a:spLocks noGrp="1"/>
          </p:cNvSpPr>
          <p:nvPr>
            <p:ph type="body" idx="1"/>
          </p:nvPr>
        </p:nvSpPr>
        <p:spPr>
          <a:xfrm>
            <a:off x="228600" y="1200150"/>
            <a:ext cx="8458199" cy="3394472"/>
          </a:xfrm>
          <a:prstGeom prst="rect">
            <a:avLst/>
          </a:prstGeom>
          <a:noFill/>
          <a:ln>
            <a:noFill/>
          </a:ln>
        </p:spPr>
        <p:txBody>
          <a:bodyPr lIns="68575" tIns="68575" rIns="68575" bIns="68575" anchor="t" anchorCtr="0"/>
          <a:lstStyle>
            <a:lvl1pPr marL="254000" marR="0" lvl="0" indent="-1016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558800" marR="0" lvl="1" indent="-76200" algn="l" rtl="0">
              <a:spcBef>
                <a:spcPts val="400"/>
              </a:spcBef>
              <a:spcAft>
                <a:spcPts val="0"/>
              </a:spcAft>
              <a:buClr>
                <a:schemeClr val="dk2"/>
              </a:buClr>
              <a:buSzPct val="100000"/>
              <a:buFont typeface="Arial"/>
              <a:buChar char="–"/>
              <a:defRPr sz="2100" b="0" i="0" u="none" strike="noStrike" cap="none">
                <a:solidFill>
                  <a:schemeClr val="dk2"/>
                </a:solidFill>
                <a:latin typeface="Arial"/>
                <a:ea typeface="Arial"/>
                <a:cs typeface="Arial"/>
                <a:sym typeface="Arial"/>
              </a:defRPr>
            </a:lvl2pPr>
            <a:lvl3pPr marL="863600" marR="0" lvl="2" indent="-63500" algn="l" rtl="0">
              <a:spcBef>
                <a:spcPts val="4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206500" marR="0" lvl="3"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4pPr>
            <a:lvl5pPr marL="1549400" marR="0" lvl="4"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5pPr>
            <a:lvl6pPr marL="1892300" marR="0" lvl="5"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6pPr>
            <a:lvl7pPr marL="2235200" marR="0" lvl="6"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7pPr>
            <a:lvl8pPr marL="2578100" marR="0" lvl="7"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8pPr>
            <a:lvl9pPr marL="2921000" marR="0" lvl="8" indent="-76200" algn="l" rtl="0">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b="0" i="0" u="none" strike="noStrike" cap="none">
                <a:solidFill>
                  <a:schemeClr val="lt1"/>
                </a:solidFill>
                <a:latin typeface="Arial"/>
                <a:ea typeface="Arial"/>
                <a:cs typeface="Arial"/>
                <a:sym typeface="Arial"/>
              </a:rPr>
              <a:t>‹#›</a:t>
            </a:fld>
            <a:endParaRPr lang="en" sz="11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xfrm>
            <a:off x="685800" y="1597819"/>
            <a:ext cx="7772399" cy="1102518"/>
          </a:xfrm>
          <a:prstGeom prst="rect">
            <a:avLst/>
          </a:prstGeom>
          <a:noFill/>
          <a:ln>
            <a:noFill/>
          </a:ln>
        </p:spPr>
        <p:txBody>
          <a:bodyPr lIns="68575" tIns="34275" rIns="68575" bIns="34275" anchor="ctr" anchorCtr="0">
            <a:noAutofit/>
          </a:bodyPr>
          <a:lstStyle/>
          <a:p>
            <a:pPr marL="0" marR="0" lvl="0" indent="0" algn="ctr" rtl="0">
              <a:spcBef>
                <a:spcPts val="0"/>
              </a:spcBef>
              <a:spcAft>
                <a:spcPts val="0"/>
              </a:spcAft>
              <a:buSzPct val="25000"/>
              <a:buNone/>
            </a:pPr>
            <a:r>
              <a:rPr lang="en" sz="3200" b="1" i="0" u="none" strike="noStrike" cap="none" dirty="0">
                <a:solidFill>
                  <a:schemeClr val="lt1"/>
                </a:solidFill>
                <a:latin typeface="Garamond"/>
                <a:ea typeface="Garamond"/>
                <a:cs typeface="Garamond"/>
                <a:sym typeface="Garamond"/>
              </a:rPr>
              <a:t>When "</a:t>
            </a:r>
            <a:r>
              <a:rPr lang="en" sz="3200" b="1" i="1" u="none" strike="noStrike" cap="none" dirty="0">
                <a:solidFill>
                  <a:schemeClr val="lt1"/>
                </a:solidFill>
                <a:latin typeface="Garamond"/>
                <a:ea typeface="Garamond"/>
                <a:cs typeface="Garamond"/>
                <a:sym typeface="Garamond"/>
              </a:rPr>
              <a:t>Gripe</a:t>
            </a:r>
            <a:r>
              <a:rPr lang="en" sz="3200" b="1" i="0" u="none" strike="noStrike" cap="none" dirty="0">
                <a:solidFill>
                  <a:schemeClr val="lt1"/>
                </a:solidFill>
                <a:latin typeface="Garamond"/>
                <a:ea typeface="Garamond"/>
                <a:cs typeface="Garamond"/>
                <a:sym typeface="Garamond"/>
              </a:rPr>
              <a:t>" is not just a cold: Assessing pediatric asthma in Santo</a:t>
            </a:r>
            <a:br>
              <a:rPr lang="en" sz="3200" b="1" i="0" u="none" strike="noStrike" cap="none" dirty="0">
                <a:solidFill>
                  <a:schemeClr val="lt1"/>
                </a:solidFill>
                <a:latin typeface="Garamond"/>
                <a:ea typeface="Garamond"/>
                <a:cs typeface="Garamond"/>
                <a:sym typeface="Garamond"/>
              </a:rPr>
            </a:br>
            <a:r>
              <a:rPr lang="en" sz="3200" b="1" i="0" u="none" strike="noStrike" cap="none" dirty="0">
                <a:solidFill>
                  <a:schemeClr val="lt1"/>
                </a:solidFill>
                <a:latin typeface="Garamond"/>
                <a:ea typeface="Garamond"/>
                <a:cs typeface="Garamond"/>
                <a:sym typeface="Garamond"/>
              </a:rPr>
              <a:t>Domingo, Dominican Republic</a:t>
            </a:r>
            <a:br>
              <a:rPr lang="en" sz="3200" b="1" i="0" u="none" strike="noStrike" cap="none" dirty="0">
                <a:solidFill>
                  <a:schemeClr val="lt1"/>
                </a:solidFill>
                <a:latin typeface="Garamond"/>
                <a:ea typeface="Garamond"/>
                <a:cs typeface="Garamond"/>
                <a:sym typeface="Garamond"/>
              </a:rPr>
            </a:br>
            <a:endParaRPr lang="en" sz="3200" b="1" i="0" u="none" strike="noStrike" cap="none" dirty="0">
              <a:solidFill>
                <a:schemeClr val="lt1"/>
              </a:solidFill>
              <a:latin typeface="Garamond"/>
              <a:ea typeface="Garamond"/>
              <a:cs typeface="Garamond"/>
              <a:sym typeface="Garamond"/>
            </a:endParaRPr>
          </a:p>
        </p:txBody>
      </p:sp>
      <p:sp>
        <p:nvSpPr>
          <p:cNvPr id="111" name="Shape 111"/>
          <p:cNvSpPr txBox="1">
            <a:spLocks noGrp="1"/>
          </p:cNvSpPr>
          <p:nvPr>
            <p:ph type="subTitle" idx="1"/>
          </p:nvPr>
        </p:nvSpPr>
        <p:spPr>
          <a:xfrm>
            <a:off x="1371600" y="2914650"/>
            <a:ext cx="6400800" cy="1314450"/>
          </a:xfrm>
          <a:prstGeom prst="rect">
            <a:avLst/>
          </a:prstGeom>
          <a:noFill/>
          <a:ln>
            <a:noFill/>
          </a:ln>
        </p:spPr>
        <p:txBody>
          <a:bodyPr lIns="68575" tIns="34275" rIns="68575" bIns="34275" anchor="t" anchorCtr="0">
            <a:noAutofit/>
          </a:bodyPr>
          <a:lstStyle/>
          <a:p>
            <a:pPr marL="0" marR="0" lvl="0" indent="0" algn="ctr" rtl="0">
              <a:spcBef>
                <a:spcPts val="0"/>
              </a:spcBef>
              <a:spcAft>
                <a:spcPts val="0"/>
              </a:spcAft>
              <a:buClr>
                <a:schemeClr val="lt1"/>
              </a:buClr>
              <a:buSzPct val="25000"/>
              <a:buFont typeface="Garamond"/>
              <a:buNone/>
            </a:pPr>
            <a:r>
              <a:rPr lang="en" sz="2000" b="0" i="0" u="none" strike="noStrike" cap="none" dirty="0">
                <a:solidFill>
                  <a:schemeClr val="lt1"/>
                </a:solidFill>
                <a:latin typeface="Garamond"/>
                <a:ea typeface="Garamond"/>
                <a:cs typeface="Garamond"/>
                <a:sym typeface="Garamond"/>
              </a:rPr>
              <a:t>Presenters: Lipi </a:t>
            </a:r>
            <a:r>
              <a:rPr lang="en" sz="2000" b="0" i="0" u="none" strike="noStrike" cap="none" dirty="0" smtClean="0">
                <a:solidFill>
                  <a:schemeClr val="lt1"/>
                </a:solidFill>
                <a:latin typeface="Garamond"/>
                <a:ea typeface="Garamond"/>
                <a:cs typeface="Garamond"/>
                <a:sym typeface="Garamond"/>
              </a:rPr>
              <a:t>Gupta </a:t>
            </a:r>
            <a:r>
              <a:rPr lang="en" dirty="0"/>
              <a:t>M2</a:t>
            </a:r>
            <a:r>
              <a:rPr lang="en" sz="2000" b="0" i="0" u="none" strike="noStrike" cap="none" dirty="0">
                <a:solidFill>
                  <a:schemeClr val="lt1"/>
                </a:solidFill>
                <a:latin typeface="Garamond"/>
                <a:ea typeface="Garamond"/>
                <a:cs typeface="Garamond"/>
                <a:sym typeface="Garamond"/>
              </a:rPr>
              <a:t>, Mark Ryan M.D.</a:t>
            </a:r>
          </a:p>
          <a:p>
            <a:pPr>
              <a:buSzPct val="25000"/>
            </a:pPr>
            <a:r>
              <a:rPr lang="en" sz="2000" b="0" i="0" u="none" strike="noStrike" cap="none" dirty="0">
                <a:solidFill>
                  <a:schemeClr val="lt1"/>
                </a:solidFill>
                <a:latin typeface="Garamond"/>
                <a:ea typeface="Garamond"/>
                <a:cs typeface="Garamond"/>
                <a:sym typeface="Garamond"/>
              </a:rPr>
              <a:t>Authors (A-Z)</a:t>
            </a:r>
            <a:r>
              <a:rPr lang="en" dirty="0"/>
              <a:t>: Andrew </a:t>
            </a:r>
            <a:r>
              <a:rPr lang="en" dirty="0" smtClean="0">
                <a:solidFill>
                  <a:srgbClr val="FFFFFF"/>
                </a:solidFill>
              </a:rPr>
              <a:t>Andreae </a:t>
            </a:r>
            <a:r>
              <a:rPr lang="en" dirty="0">
                <a:solidFill>
                  <a:srgbClr val="FFFFFF"/>
                </a:solidFill>
              </a:rPr>
              <a:t>M2, Allison Borda M2, Kristin Romutis M2, Lipi Gupta M2, </a:t>
            </a:r>
            <a:r>
              <a:rPr lang="en" dirty="0"/>
              <a:t>Mark Ryan </a:t>
            </a:r>
            <a:r>
              <a:rPr lang="en" dirty="0" smtClean="0"/>
              <a:t>M.D., </a:t>
            </a:r>
            <a:r>
              <a:rPr lang="en" dirty="0" smtClean="0">
                <a:solidFill>
                  <a:srgbClr val="FFFFFF"/>
                </a:solidFill>
              </a:rPr>
              <a:t>Priya </a:t>
            </a:r>
            <a:r>
              <a:rPr lang="en" dirty="0">
                <a:solidFill>
                  <a:srgbClr val="FFFFFF"/>
                </a:solidFill>
              </a:rPr>
              <a:t>Sabu M4, Wendy Sun M2.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42887" y="-76196"/>
            <a:ext cx="8458200" cy="857400"/>
          </a:xfrm>
          <a:prstGeom prst="rect">
            <a:avLst/>
          </a:prstGeom>
          <a:noFill/>
          <a:ln>
            <a:noFill/>
          </a:ln>
        </p:spPr>
        <p:txBody>
          <a:bodyPr lIns="68575" tIns="34275" rIns="68575" bIns="34275" anchor="ctr" anchorCtr="0">
            <a:noAutofit/>
          </a:bodyPr>
          <a:lstStyle/>
          <a:p>
            <a:pPr marL="0" marR="0" lvl="0" indent="0" algn="ctr" rtl="0">
              <a:spcBef>
                <a:spcPts val="0"/>
              </a:spcBef>
              <a:spcAft>
                <a:spcPts val="0"/>
              </a:spcAft>
              <a:buSzPct val="25000"/>
              <a:buNone/>
            </a:pPr>
            <a:r>
              <a:rPr lang="en"/>
              <a:t>Asthma Risk</a:t>
            </a:r>
          </a:p>
        </p:txBody>
      </p:sp>
      <p:sp>
        <p:nvSpPr>
          <p:cNvPr id="178" name="Shape 178"/>
          <p:cNvSpPr txBox="1">
            <a:spLocks noGrp="1"/>
          </p:cNvSpPr>
          <p:nvPr>
            <p:ph type="sldNum" idx="12"/>
          </p:nvPr>
        </p:nvSpPr>
        <p:spPr>
          <a:xfrm>
            <a:off x="152399" y="4786312"/>
            <a:ext cx="533400" cy="357300"/>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b="0" i="0" u="none" strike="noStrike" cap="none">
                <a:solidFill>
                  <a:schemeClr val="lt1"/>
                </a:solidFill>
                <a:latin typeface="Arial"/>
                <a:ea typeface="Arial"/>
                <a:cs typeface="Arial"/>
                <a:sym typeface="Arial"/>
              </a:rPr>
              <a:t>10</a:t>
            </a:fld>
            <a:endParaRPr lang="en" sz="1100" b="0" i="0" u="none" strike="noStrike" cap="none">
              <a:solidFill>
                <a:schemeClr val="lt1"/>
              </a:solidFill>
              <a:latin typeface="Arial"/>
              <a:ea typeface="Arial"/>
              <a:cs typeface="Arial"/>
              <a:sym typeface="Arial"/>
            </a:endParaRPr>
          </a:p>
        </p:txBody>
      </p:sp>
      <p:sp>
        <p:nvSpPr>
          <p:cNvPr id="179" name="Shape 179"/>
          <p:cNvSpPr txBox="1"/>
          <p:nvPr/>
        </p:nvSpPr>
        <p:spPr>
          <a:xfrm>
            <a:off x="2898600" y="1897525"/>
            <a:ext cx="7626000" cy="8898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80" name="Shape 180"/>
          <p:cNvPicPr preferRelativeResize="0"/>
          <p:nvPr/>
        </p:nvPicPr>
        <p:blipFill>
          <a:blip r:embed="rId3">
            <a:alphaModFix/>
          </a:blip>
          <a:stretch>
            <a:fillRect/>
          </a:stretch>
        </p:blipFill>
        <p:spPr>
          <a:xfrm>
            <a:off x="1666437" y="704824"/>
            <a:ext cx="5811124" cy="38205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228600" y="205978"/>
            <a:ext cx="8458200" cy="857400"/>
          </a:xfrm>
          <a:prstGeom prst="rect">
            <a:avLst/>
          </a:prstGeom>
        </p:spPr>
        <p:txBody>
          <a:bodyPr lIns="68575" tIns="68575" rIns="68575" bIns="68575" anchor="ctr" anchorCtr="0">
            <a:noAutofit/>
          </a:bodyPr>
          <a:lstStyle/>
          <a:p>
            <a:pPr lvl="0">
              <a:spcBef>
                <a:spcPts val="0"/>
              </a:spcBef>
              <a:buNone/>
            </a:pPr>
            <a:r>
              <a:rPr lang="en"/>
              <a:t>Study Goals</a:t>
            </a:r>
          </a:p>
        </p:txBody>
      </p:sp>
      <p:sp>
        <p:nvSpPr>
          <p:cNvPr id="186" name="Shape 186"/>
          <p:cNvSpPr txBox="1">
            <a:spLocks noGrp="1"/>
          </p:cNvSpPr>
          <p:nvPr>
            <p:ph type="body" idx="1"/>
          </p:nvPr>
        </p:nvSpPr>
        <p:spPr>
          <a:xfrm>
            <a:off x="228600" y="1200150"/>
            <a:ext cx="8458200" cy="3394500"/>
          </a:xfrm>
          <a:prstGeom prst="rect">
            <a:avLst/>
          </a:prstGeom>
        </p:spPr>
        <p:txBody>
          <a:bodyPr lIns="68575" tIns="68575" rIns="68575" bIns="68575" anchor="t" anchorCtr="0">
            <a:noAutofit/>
          </a:bodyPr>
          <a:lstStyle/>
          <a:p>
            <a:pPr marL="457200" lvl="0" indent="-228600" rtl="0">
              <a:spcBef>
                <a:spcPts val="0"/>
              </a:spcBef>
            </a:pPr>
            <a:r>
              <a:rPr lang="en" b="1" dirty="0">
                <a:solidFill>
                  <a:srgbClr val="0B5394"/>
                </a:solidFill>
              </a:rPr>
              <a:t>Identify the prevalence</a:t>
            </a:r>
            <a:r>
              <a:rPr lang="en" dirty="0"/>
              <a:t> of children with significant asthma risk </a:t>
            </a:r>
          </a:p>
          <a:p>
            <a:pPr marL="0" lvl="0" indent="0" rtl="0">
              <a:spcBef>
                <a:spcPts val="0"/>
              </a:spcBef>
              <a:buNone/>
            </a:pPr>
            <a:endParaRPr dirty="0"/>
          </a:p>
          <a:p>
            <a:pPr marL="457200" lvl="0" indent="-228600">
              <a:spcBef>
                <a:spcPts val="0"/>
              </a:spcBef>
            </a:pPr>
            <a:r>
              <a:rPr lang="en" b="1" dirty="0">
                <a:solidFill>
                  <a:srgbClr val="0B5394"/>
                </a:solidFill>
              </a:rPr>
              <a:t>Assess the usefulness</a:t>
            </a:r>
            <a:r>
              <a:rPr lang="en" dirty="0">
                <a:solidFill>
                  <a:schemeClr val="accent2"/>
                </a:solidFill>
              </a:rPr>
              <a:t> </a:t>
            </a:r>
            <a:r>
              <a:rPr lang="en" dirty="0"/>
              <a:t>of abbreviated, rapid screening tools in a fast-paced, short-term, free clinic with minimal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500"/>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2" end="2"/>
                                            </p:txEl>
                                          </p:spTgt>
                                        </p:tgtEl>
                                        <p:attrNameLst>
                                          <p:attrName>style.visibility</p:attrName>
                                        </p:attrNameLst>
                                      </p:cBhvr>
                                      <p:to>
                                        <p:strVal val="visible"/>
                                      </p:to>
                                    </p:set>
                                    <p:animEffect transition="in" filter="fade">
                                      <p:cBhvr>
                                        <p:cTn id="12" dur="500"/>
                                        <p:tgtEl>
                                          <p:spTgt spid="1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42900" y="205978"/>
            <a:ext cx="8458200" cy="857400"/>
          </a:xfrm>
          <a:prstGeom prst="rect">
            <a:avLst/>
          </a:prstGeom>
        </p:spPr>
        <p:txBody>
          <a:bodyPr lIns="68575" tIns="68575" rIns="68575" bIns="68575" anchor="ctr" anchorCtr="0">
            <a:noAutofit/>
          </a:bodyPr>
          <a:lstStyle/>
          <a:p>
            <a:pPr lvl="0">
              <a:spcBef>
                <a:spcPts val="0"/>
              </a:spcBef>
              <a:buNone/>
            </a:pPr>
            <a:r>
              <a:rPr lang="en"/>
              <a:t>Benefits</a:t>
            </a:r>
          </a:p>
        </p:txBody>
      </p:sp>
      <p:sp>
        <p:nvSpPr>
          <p:cNvPr id="192" name="Shape 192"/>
          <p:cNvSpPr txBox="1">
            <a:spLocks noGrp="1"/>
          </p:cNvSpPr>
          <p:nvPr>
            <p:ph type="body" idx="1"/>
          </p:nvPr>
        </p:nvSpPr>
        <p:spPr>
          <a:xfrm>
            <a:off x="342900" y="1200150"/>
            <a:ext cx="8458200" cy="3394500"/>
          </a:xfrm>
          <a:prstGeom prst="rect">
            <a:avLst/>
          </a:prstGeom>
        </p:spPr>
        <p:txBody>
          <a:bodyPr lIns="68575" tIns="68575" rIns="68575" bIns="68575" anchor="t" anchorCtr="0">
            <a:noAutofit/>
          </a:bodyPr>
          <a:lstStyle/>
          <a:p>
            <a:pPr marL="457200" lvl="0" indent="-228600" rtl="0">
              <a:spcBef>
                <a:spcPts val="0"/>
              </a:spcBef>
              <a:spcAft>
                <a:spcPts val="500"/>
              </a:spcAft>
            </a:pPr>
            <a:r>
              <a:rPr lang="en" dirty="0"/>
              <a:t>Patient education</a:t>
            </a:r>
          </a:p>
          <a:p>
            <a:pPr marL="457200" lvl="0" indent="-228600" rtl="0">
              <a:spcBef>
                <a:spcPts val="0"/>
              </a:spcBef>
              <a:spcAft>
                <a:spcPts val="500"/>
              </a:spcAft>
            </a:pPr>
            <a:r>
              <a:rPr lang="en" dirty="0"/>
              <a:t>Preventative treatment</a:t>
            </a:r>
          </a:p>
          <a:p>
            <a:pPr marL="457200" lvl="0" indent="-228600" rtl="0">
              <a:spcBef>
                <a:spcPts val="0"/>
              </a:spcBef>
              <a:spcAft>
                <a:spcPts val="500"/>
              </a:spcAft>
            </a:pPr>
            <a:r>
              <a:rPr lang="en" dirty="0"/>
              <a:t>Follow-up care</a:t>
            </a:r>
          </a:p>
          <a:p>
            <a:pPr marL="457200" lvl="0" indent="-228600" rtl="0">
              <a:spcBef>
                <a:spcPts val="0"/>
              </a:spcBef>
              <a:spcAft>
                <a:spcPts val="500"/>
              </a:spcAft>
            </a:pPr>
            <a:r>
              <a:rPr lang="en" dirty="0"/>
              <a:t>A screening tool which may be used in other similar settings</a:t>
            </a:r>
          </a:p>
          <a:p>
            <a:pPr marL="0" lvl="0" indent="0" rtl="0">
              <a:spcBef>
                <a:spcPts val="0"/>
              </a:spcBef>
              <a:buNone/>
            </a:pPr>
            <a:endParaRPr sz="2200" dirty="0"/>
          </a:p>
          <a:p>
            <a:pPr marL="0" lvl="0" indent="0" algn="ctr">
              <a:spcBef>
                <a:spcPts val="0"/>
              </a:spcBef>
              <a:buNone/>
            </a:pPr>
            <a:r>
              <a:rPr lang="en" sz="2600" b="1" dirty="0">
                <a:solidFill>
                  <a:srgbClr val="0B5394"/>
                </a:solidFill>
              </a:rPr>
              <a:t>Improve quality of life for children at risk for asthma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500"/>
                                        <p:tgtEl>
                                          <p:spTgt spid="19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2">
                                            <p:txEl>
                                              <p:pRg st="1" end="1"/>
                                            </p:txEl>
                                          </p:spTgt>
                                        </p:tgtEl>
                                        <p:attrNameLst>
                                          <p:attrName>style.visibility</p:attrName>
                                        </p:attrNameLst>
                                      </p:cBhvr>
                                      <p:to>
                                        <p:strVal val="visible"/>
                                      </p:to>
                                    </p:set>
                                    <p:animEffect transition="in" filter="fade">
                                      <p:cBhvr>
                                        <p:cTn id="10" dur="500"/>
                                        <p:tgtEl>
                                          <p:spTgt spid="19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2">
                                            <p:txEl>
                                              <p:pRg st="2" end="2"/>
                                            </p:txEl>
                                          </p:spTgt>
                                        </p:tgtEl>
                                        <p:attrNameLst>
                                          <p:attrName>style.visibility</p:attrName>
                                        </p:attrNameLst>
                                      </p:cBhvr>
                                      <p:to>
                                        <p:strVal val="visible"/>
                                      </p:to>
                                    </p:set>
                                    <p:animEffect transition="in" filter="fade">
                                      <p:cBhvr>
                                        <p:cTn id="13" dur="500"/>
                                        <p:tgtEl>
                                          <p:spTgt spid="19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2">
                                            <p:txEl>
                                              <p:pRg st="3" end="3"/>
                                            </p:txEl>
                                          </p:spTgt>
                                        </p:tgtEl>
                                        <p:attrNameLst>
                                          <p:attrName>style.visibility</p:attrName>
                                        </p:attrNameLst>
                                      </p:cBhvr>
                                      <p:to>
                                        <p:strVal val="visible"/>
                                      </p:to>
                                    </p:set>
                                    <p:animEffect transition="in" filter="fade">
                                      <p:cBhvr>
                                        <p:cTn id="16" dur="500"/>
                                        <p:tgtEl>
                                          <p:spTgt spid="19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2">
                                            <p:txEl>
                                              <p:pRg st="5" end="5"/>
                                            </p:txEl>
                                          </p:spTgt>
                                        </p:tgtEl>
                                        <p:attrNameLst>
                                          <p:attrName>style.visibility</p:attrName>
                                        </p:attrNameLst>
                                      </p:cBhvr>
                                      <p:to>
                                        <p:strVal val="visible"/>
                                      </p:to>
                                    </p:set>
                                    <p:animEffect transition="in" filter="fade">
                                      <p:cBhvr>
                                        <p:cTn id="21" dur="500"/>
                                        <p:tgtEl>
                                          <p:spTgt spid="1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228600" y="205978"/>
            <a:ext cx="8458199" cy="857250"/>
          </a:xfrm>
          <a:prstGeom prst="rect">
            <a:avLst/>
          </a:prstGeom>
          <a:noFill/>
          <a:ln>
            <a:noFill/>
          </a:ln>
        </p:spPr>
        <p:txBody>
          <a:bodyPr lIns="68575" tIns="34275" rIns="68575" bIns="34275" anchor="ctr" anchorCtr="0">
            <a:noAutofit/>
          </a:bodyPr>
          <a:lstStyle/>
          <a:p>
            <a:pPr marL="0" marR="0" lvl="0" indent="0" algn="ctr" rtl="0">
              <a:spcBef>
                <a:spcPts val="0"/>
              </a:spcBef>
              <a:spcAft>
                <a:spcPts val="0"/>
              </a:spcAft>
              <a:buSzPct val="25000"/>
              <a:buNone/>
            </a:pPr>
            <a:r>
              <a:rPr lang="en"/>
              <a:t>Methods </a:t>
            </a:r>
          </a:p>
        </p:txBody>
      </p:sp>
      <p:sp>
        <p:nvSpPr>
          <p:cNvPr id="198" name="Shape 198"/>
          <p:cNvSpPr txBox="1">
            <a:spLocks noGrp="1"/>
          </p:cNvSpPr>
          <p:nvPr>
            <p:ph type="body" idx="1"/>
          </p:nvPr>
        </p:nvSpPr>
        <p:spPr>
          <a:xfrm>
            <a:off x="228600" y="971550"/>
            <a:ext cx="8458200" cy="3394500"/>
          </a:xfrm>
          <a:prstGeom prst="rect">
            <a:avLst/>
          </a:prstGeom>
          <a:noFill/>
          <a:ln>
            <a:noFill/>
          </a:ln>
        </p:spPr>
        <p:txBody>
          <a:bodyPr lIns="68575" tIns="34275" rIns="68575" bIns="34275" anchor="t" anchorCtr="0">
            <a:noAutofit/>
          </a:bodyPr>
          <a:lstStyle/>
          <a:p>
            <a:pPr marL="457200" marR="0" lvl="0" indent="-361950" algn="l" rtl="0">
              <a:spcBef>
                <a:spcPts val="500"/>
              </a:spcBef>
              <a:spcAft>
                <a:spcPts val="500"/>
              </a:spcAft>
              <a:buSzPct val="100000"/>
            </a:pPr>
            <a:r>
              <a:rPr lang="en" sz="2100" dirty="0"/>
              <a:t>Subjects: </a:t>
            </a:r>
          </a:p>
          <a:p>
            <a:pPr marL="914400" marR="0" lvl="1" indent="-361950" algn="l" rtl="0">
              <a:spcBef>
                <a:spcPts val="500"/>
              </a:spcBef>
              <a:spcAft>
                <a:spcPts val="500"/>
              </a:spcAft>
              <a:buSzPct val="116666"/>
            </a:pPr>
            <a:r>
              <a:rPr lang="en" sz="1800" b="1" dirty="0">
                <a:solidFill>
                  <a:srgbClr val="0B5394"/>
                </a:solidFill>
              </a:rPr>
              <a:t>Patients aged 2-12</a:t>
            </a:r>
            <a:r>
              <a:rPr lang="en" sz="1800" b="1" dirty="0">
                <a:solidFill>
                  <a:schemeClr val="accent6"/>
                </a:solidFill>
              </a:rPr>
              <a:t> </a:t>
            </a:r>
            <a:r>
              <a:rPr lang="en" sz="1800" dirty="0"/>
              <a:t>who presented with a parent to the short-term medical outreach clinic in Paraíso, Villa Mella, Santo Domingo Norte</a:t>
            </a:r>
          </a:p>
          <a:p>
            <a:pPr marL="0" marR="0" lvl="0" indent="0" algn="l" rtl="0">
              <a:spcBef>
                <a:spcPts val="500"/>
              </a:spcBef>
              <a:spcAft>
                <a:spcPts val="500"/>
              </a:spcAft>
              <a:buNone/>
            </a:pPr>
            <a:endParaRPr sz="1400" dirty="0"/>
          </a:p>
          <a:p>
            <a:pPr marL="457200" marR="0" lvl="0" indent="-361950" algn="l" rtl="0">
              <a:spcBef>
                <a:spcPts val="500"/>
              </a:spcBef>
              <a:spcAft>
                <a:spcPts val="500"/>
              </a:spcAft>
              <a:buSzPct val="100000"/>
            </a:pPr>
            <a:r>
              <a:rPr lang="en" sz="2100" dirty="0"/>
              <a:t>Risk Assessment: </a:t>
            </a:r>
          </a:p>
          <a:p>
            <a:pPr marL="914400" marR="0" lvl="1" indent="-361950" algn="l" rtl="0">
              <a:spcBef>
                <a:spcPts val="500"/>
              </a:spcBef>
              <a:spcAft>
                <a:spcPts val="500"/>
              </a:spcAft>
              <a:buSzPct val="116666"/>
            </a:pPr>
            <a:r>
              <a:rPr lang="en" sz="1800" dirty="0"/>
              <a:t>A</a:t>
            </a:r>
            <a:r>
              <a:rPr lang="en" sz="1800" dirty="0" smtClean="0"/>
              <a:t>n </a:t>
            </a:r>
            <a:r>
              <a:rPr lang="en" sz="1800" b="1" dirty="0">
                <a:solidFill>
                  <a:srgbClr val="0B5394"/>
                </a:solidFill>
              </a:rPr>
              <a:t>Asthma Questionnaire and Clinical </a:t>
            </a:r>
            <a:r>
              <a:rPr lang="en" sz="1800" b="1" dirty="0" smtClean="0">
                <a:solidFill>
                  <a:srgbClr val="0B5394"/>
                </a:solidFill>
              </a:rPr>
              <a:t>Risk Assessment </a:t>
            </a:r>
            <a:r>
              <a:rPr lang="en" sz="1800" b="1" dirty="0">
                <a:solidFill>
                  <a:srgbClr val="0B5394"/>
                </a:solidFill>
              </a:rPr>
              <a:t>Tool </a:t>
            </a:r>
            <a:r>
              <a:rPr lang="en" sz="1800" dirty="0"/>
              <a:t>based on two previously validated tools</a:t>
            </a:r>
          </a:p>
          <a:p>
            <a:pPr marL="0" marR="0" lvl="0" indent="0" algn="l" rtl="0">
              <a:lnSpc>
                <a:spcPct val="100000"/>
              </a:lnSpc>
              <a:spcBef>
                <a:spcPts val="0"/>
              </a:spcBef>
              <a:spcAft>
                <a:spcPts val="0"/>
              </a:spcAft>
              <a:buNone/>
            </a:pPr>
            <a:endParaRPr sz="1800" dirty="0"/>
          </a:p>
        </p:txBody>
      </p:sp>
      <p:sp>
        <p:nvSpPr>
          <p:cNvPr id="199" name="Shape 199"/>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a:solidFill>
                  <a:schemeClr val="lt1"/>
                </a:solidFill>
                <a:latin typeface="Arial"/>
                <a:ea typeface="Arial"/>
                <a:cs typeface="Arial"/>
                <a:sym typeface="Arial"/>
              </a:rPr>
              <a:t>13</a:t>
            </a:fld>
            <a:endParaRPr lang="en" sz="11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fade">
                                      <p:cBhvr>
                                        <p:cTn id="7" dur="500"/>
                                        <p:tgtEl>
                                          <p:spTgt spid="19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8">
                                            <p:txEl>
                                              <p:pRg st="1" end="1"/>
                                            </p:txEl>
                                          </p:spTgt>
                                        </p:tgtEl>
                                        <p:attrNameLst>
                                          <p:attrName>style.visibility</p:attrName>
                                        </p:attrNameLst>
                                      </p:cBhvr>
                                      <p:to>
                                        <p:strVal val="visible"/>
                                      </p:to>
                                    </p:set>
                                    <p:animEffect transition="in" filter="fade">
                                      <p:cBhvr>
                                        <p:cTn id="10" dur="500"/>
                                        <p:tgtEl>
                                          <p:spTgt spid="19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8">
                                            <p:txEl>
                                              <p:pRg st="3" end="3"/>
                                            </p:txEl>
                                          </p:spTgt>
                                        </p:tgtEl>
                                        <p:attrNameLst>
                                          <p:attrName>style.visibility</p:attrName>
                                        </p:attrNameLst>
                                      </p:cBhvr>
                                      <p:to>
                                        <p:strVal val="visible"/>
                                      </p:to>
                                    </p:set>
                                    <p:animEffect transition="in" filter="fade">
                                      <p:cBhvr>
                                        <p:cTn id="15" dur="500"/>
                                        <p:tgtEl>
                                          <p:spTgt spid="19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98">
                                            <p:txEl>
                                              <p:pRg st="4" end="4"/>
                                            </p:txEl>
                                          </p:spTgt>
                                        </p:tgtEl>
                                        <p:attrNameLst>
                                          <p:attrName>style.visibility</p:attrName>
                                        </p:attrNameLst>
                                      </p:cBhvr>
                                      <p:to>
                                        <p:strVal val="visible"/>
                                      </p:to>
                                    </p:set>
                                    <p:animEffect transition="in" filter="fade">
                                      <p:cBhvr>
                                        <p:cTn id="18" dur="500"/>
                                        <p:tgtEl>
                                          <p:spTgt spid="1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AsthmaSurvey_LG_WS2_5.30.jpg"/>
          <p:cNvPicPr preferRelativeResize="0"/>
          <p:nvPr/>
        </p:nvPicPr>
        <p:blipFill>
          <a:blip r:embed="rId3">
            <a:alphaModFix/>
          </a:blip>
          <a:stretch>
            <a:fillRect/>
          </a:stretch>
        </p:blipFill>
        <p:spPr>
          <a:xfrm>
            <a:off x="136850" y="205950"/>
            <a:ext cx="3580950" cy="4645875"/>
          </a:xfrm>
          <a:prstGeom prst="rect">
            <a:avLst/>
          </a:prstGeom>
          <a:noFill/>
          <a:ln w="12700" cap="flat" cmpd="sng">
            <a:solidFill>
              <a:srgbClr val="000000"/>
            </a:solidFill>
            <a:prstDash val="solid"/>
            <a:miter/>
            <a:headEnd type="none" w="med" len="med"/>
            <a:tailEnd type="none" w="med" len="med"/>
          </a:ln>
        </p:spPr>
      </p:pic>
      <p:sp>
        <p:nvSpPr>
          <p:cNvPr id="205" name="Shape 205"/>
          <p:cNvSpPr txBox="1"/>
          <p:nvPr/>
        </p:nvSpPr>
        <p:spPr>
          <a:xfrm>
            <a:off x="3895850" y="135600"/>
            <a:ext cx="5026200" cy="2829300"/>
          </a:xfrm>
          <a:prstGeom prst="rect">
            <a:avLst/>
          </a:prstGeom>
          <a:noFill/>
          <a:ln>
            <a:noFill/>
          </a:ln>
        </p:spPr>
        <p:txBody>
          <a:bodyPr lIns="91425" tIns="91425" rIns="91425" bIns="91425" anchor="t" anchorCtr="0">
            <a:noAutofit/>
          </a:bodyPr>
          <a:lstStyle/>
          <a:p>
            <a:pPr lvl="0" algn="ctr" rtl="0">
              <a:spcBef>
                <a:spcPts val="0"/>
              </a:spcBef>
              <a:buNone/>
            </a:pPr>
            <a:r>
              <a:rPr lang="en" sz="3000" b="1" dirty="0">
                <a:solidFill>
                  <a:schemeClr val="dk2"/>
                </a:solidFill>
                <a:latin typeface="Garamond"/>
                <a:ea typeface="Garamond"/>
                <a:cs typeface="Garamond"/>
                <a:sym typeface="Garamond"/>
              </a:rPr>
              <a:t>Risk Assessment Design</a:t>
            </a:r>
          </a:p>
          <a:p>
            <a:pPr lvl="0" algn="l" rtl="0">
              <a:spcBef>
                <a:spcPts val="0"/>
              </a:spcBef>
              <a:buNone/>
            </a:pPr>
            <a:endParaRPr sz="1100" b="1" dirty="0"/>
          </a:p>
          <a:p>
            <a:pPr lvl="0" algn="l" rtl="0">
              <a:spcBef>
                <a:spcPts val="500"/>
              </a:spcBef>
              <a:spcAft>
                <a:spcPts val="500"/>
              </a:spcAft>
              <a:buNone/>
            </a:pPr>
            <a:r>
              <a:rPr lang="en" sz="1600" b="1" dirty="0"/>
              <a:t>Part 1: </a:t>
            </a:r>
            <a:r>
              <a:rPr lang="en" sz="1600" dirty="0"/>
              <a:t>Based on the </a:t>
            </a:r>
            <a:r>
              <a:rPr lang="en" sz="1600" b="1" i="1" dirty="0">
                <a:solidFill>
                  <a:srgbClr val="0B5394"/>
                </a:solidFill>
              </a:rPr>
              <a:t>Asthma Parent Screening Questionnaire</a:t>
            </a:r>
            <a:r>
              <a:rPr lang="en" sz="1600" b="1" i="1" dirty="0">
                <a:solidFill>
                  <a:schemeClr val="accent6"/>
                </a:solidFill>
              </a:rPr>
              <a:t> </a:t>
            </a:r>
            <a:r>
              <a:rPr lang="en" sz="1600" dirty="0"/>
              <a:t>developed by Busi et al. (2012), which provided </a:t>
            </a:r>
            <a:r>
              <a:rPr lang="en" sz="1600" b="1" i="1" dirty="0">
                <a:solidFill>
                  <a:srgbClr val="0B5394"/>
                </a:solidFill>
              </a:rPr>
              <a:t>high sensitivity</a:t>
            </a:r>
          </a:p>
          <a:p>
            <a:pPr lvl="0" rtl="0">
              <a:lnSpc>
                <a:spcPct val="115000"/>
              </a:lnSpc>
              <a:spcBef>
                <a:spcPts val="500"/>
              </a:spcBef>
              <a:spcAft>
                <a:spcPts val="500"/>
              </a:spcAft>
              <a:buNone/>
            </a:pPr>
            <a:endParaRPr sz="1800" dirty="0"/>
          </a:p>
        </p:txBody>
      </p:sp>
      <p:sp>
        <p:nvSpPr>
          <p:cNvPr id="206" name="Shape 206"/>
          <p:cNvSpPr txBox="1"/>
          <p:nvPr/>
        </p:nvSpPr>
        <p:spPr>
          <a:xfrm>
            <a:off x="3870119" y="1605091"/>
            <a:ext cx="4785300" cy="2314223"/>
          </a:xfrm>
          <a:prstGeom prst="rect">
            <a:avLst/>
          </a:prstGeom>
          <a:noFill/>
          <a:ln>
            <a:noFill/>
          </a:ln>
        </p:spPr>
        <p:txBody>
          <a:bodyPr lIns="91425" tIns="91425" rIns="91425" bIns="91425" anchor="ctr" anchorCtr="0">
            <a:noAutofit/>
          </a:bodyPr>
          <a:lstStyle/>
          <a:p>
            <a:pPr marL="457200" lvl="0" indent="-342900" rtl="0">
              <a:lnSpc>
                <a:spcPct val="115000"/>
              </a:lnSpc>
              <a:spcBef>
                <a:spcPts val="500"/>
              </a:spcBef>
              <a:spcAft>
                <a:spcPts val="500"/>
              </a:spcAft>
              <a:buClr>
                <a:schemeClr val="dk1"/>
              </a:buClr>
              <a:buSzPct val="100000"/>
              <a:buChar char="●"/>
            </a:pPr>
            <a:r>
              <a:rPr lang="en" sz="1600" dirty="0">
                <a:solidFill>
                  <a:schemeClr val="dk1"/>
                </a:solidFill>
              </a:rPr>
              <a:t>Four questions for the child’s parent</a:t>
            </a:r>
          </a:p>
          <a:p>
            <a:pPr lvl="0" rtl="0">
              <a:lnSpc>
                <a:spcPct val="115000"/>
              </a:lnSpc>
              <a:spcBef>
                <a:spcPts val="500"/>
              </a:spcBef>
              <a:spcAft>
                <a:spcPts val="500"/>
              </a:spcAft>
              <a:buNone/>
            </a:pPr>
            <a:endParaRPr sz="1600" dirty="0">
              <a:solidFill>
                <a:schemeClr val="dk1"/>
              </a:solidFill>
            </a:endParaRPr>
          </a:p>
          <a:p>
            <a:pPr marL="457200" lvl="0" indent="-342900" rtl="0">
              <a:lnSpc>
                <a:spcPct val="115000"/>
              </a:lnSpc>
              <a:spcBef>
                <a:spcPts val="500"/>
              </a:spcBef>
              <a:spcAft>
                <a:spcPts val="500"/>
              </a:spcAft>
              <a:buClr>
                <a:schemeClr val="dk1"/>
              </a:buClr>
              <a:buSzPct val="100000"/>
              <a:buChar char="●"/>
            </a:pPr>
            <a:r>
              <a:rPr lang="en" sz="1600" dirty="0" smtClean="0">
                <a:solidFill>
                  <a:schemeClr val="dk1"/>
                </a:solidFill>
              </a:rPr>
              <a:t>Sensitivity: </a:t>
            </a:r>
            <a:r>
              <a:rPr lang="en" sz="1600" dirty="0">
                <a:solidFill>
                  <a:schemeClr val="dk1"/>
                </a:solidFill>
              </a:rPr>
              <a:t>91-95% (Busi et al., 2012; Busi et al., 2015)</a:t>
            </a:r>
          </a:p>
        </p:txBody>
      </p:sp>
      <p:sp>
        <p:nvSpPr>
          <p:cNvPr id="2" name="Rectangle 1"/>
          <p:cNvSpPr/>
          <p:nvPr/>
        </p:nvSpPr>
        <p:spPr>
          <a:xfrm>
            <a:off x="289169" y="883139"/>
            <a:ext cx="3365780" cy="2438400"/>
          </a:xfrm>
          <a:prstGeom prst="rect">
            <a:avLst/>
          </a:prstGeom>
          <a:solidFill>
            <a:srgbClr val="FFFF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Shape 211" descr="AsthmaSurvey_LG_WS2_5.30.jpg"/>
          <p:cNvPicPr preferRelativeResize="0"/>
          <p:nvPr/>
        </p:nvPicPr>
        <p:blipFill rotWithShape="1">
          <a:blip r:embed="rId3">
            <a:alphaModFix/>
          </a:blip>
          <a:srcRect t="14975" b="32033"/>
          <a:stretch/>
        </p:blipFill>
        <p:spPr>
          <a:xfrm>
            <a:off x="1487000" y="265824"/>
            <a:ext cx="6169991" cy="4241949"/>
          </a:xfrm>
          <a:prstGeom prst="rect">
            <a:avLst/>
          </a:prstGeom>
          <a:noFill/>
          <a:ln w="12700" cap="flat" cmpd="sng">
            <a:solidFill>
              <a:srgbClr val="000000"/>
            </a:solidFill>
            <a:prstDash val="solid"/>
            <a:miter/>
            <a:headEnd type="none" w="med" len="med"/>
            <a:tailEnd type="none" w="med" len="me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Shape 216" descr="AsthmaSurvey_LG_WS2_5.30.jpg"/>
          <p:cNvPicPr preferRelativeResize="0"/>
          <p:nvPr/>
        </p:nvPicPr>
        <p:blipFill>
          <a:blip r:embed="rId3">
            <a:alphaModFix/>
          </a:blip>
          <a:stretch>
            <a:fillRect/>
          </a:stretch>
        </p:blipFill>
        <p:spPr>
          <a:xfrm>
            <a:off x="136850" y="129750"/>
            <a:ext cx="3580950" cy="4645875"/>
          </a:xfrm>
          <a:prstGeom prst="rect">
            <a:avLst/>
          </a:prstGeom>
          <a:noFill/>
          <a:ln w="12700" cap="flat" cmpd="sng">
            <a:solidFill>
              <a:srgbClr val="000000"/>
            </a:solidFill>
            <a:prstDash val="solid"/>
            <a:miter/>
            <a:headEnd type="none" w="med" len="med"/>
            <a:tailEnd type="none" w="med" len="med"/>
          </a:ln>
        </p:spPr>
      </p:pic>
      <p:sp>
        <p:nvSpPr>
          <p:cNvPr id="217" name="Shape 217"/>
          <p:cNvSpPr txBox="1"/>
          <p:nvPr/>
        </p:nvSpPr>
        <p:spPr>
          <a:xfrm>
            <a:off x="3895849" y="135600"/>
            <a:ext cx="5103771" cy="1806300"/>
          </a:xfrm>
          <a:prstGeom prst="rect">
            <a:avLst/>
          </a:prstGeom>
          <a:noFill/>
          <a:ln>
            <a:noFill/>
          </a:ln>
        </p:spPr>
        <p:txBody>
          <a:bodyPr lIns="91425" tIns="91425" rIns="91425" bIns="91425" anchor="t" anchorCtr="0">
            <a:noAutofit/>
          </a:bodyPr>
          <a:lstStyle/>
          <a:p>
            <a:pPr lvl="0" algn="ctr" rtl="0">
              <a:spcBef>
                <a:spcPts val="0"/>
              </a:spcBef>
              <a:buClr>
                <a:schemeClr val="dk1"/>
              </a:buClr>
              <a:buSzPct val="36666"/>
              <a:buFont typeface="Arial"/>
              <a:buNone/>
            </a:pPr>
            <a:r>
              <a:rPr lang="en" sz="3000" b="1" dirty="0">
                <a:solidFill>
                  <a:schemeClr val="dk1"/>
                </a:solidFill>
                <a:latin typeface="Garamond"/>
                <a:ea typeface="Garamond"/>
                <a:cs typeface="Garamond"/>
                <a:sym typeface="Garamond"/>
              </a:rPr>
              <a:t>Risk Assessment Design</a:t>
            </a:r>
          </a:p>
          <a:p>
            <a:pPr lvl="0">
              <a:spcBef>
                <a:spcPts val="0"/>
              </a:spcBef>
              <a:buClr>
                <a:schemeClr val="dk1"/>
              </a:buClr>
              <a:buFont typeface="Arial"/>
              <a:buNone/>
            </a:pPr>
            <a:endParaRPr sz="1050" b="1" dirty="0">
              <a:solidFill>
                <a:schemeClr val="dk1"/>
              </a:solidFill>
            </a:endParaRPr>
          </a:p>
          <a:p>
            <a:pPr lvl="0" rtl="0">
              <a:spcBef>
                <a:spcPts val="0"/>
              </a:spcBef>
              <a:buNone/>
            </a:pPr>
            <a:r>
              <a:rPr lang="en" sz="1800" b="1" dirty="0"/>
              <a:t>Part 2</a:t>
            </a:r>
            <a:r>
              <a:rPr lang="en" sz="1800" dirty="0"/>
              <a:t>: </a:t>
            </a:r>
            <a:r>
              <a:rPr lang="en" sz="1600" dirty="0"/>
              <a:t>Based on the </a:t>
            </a:r>
            <a:r>
              <a:rPr lang="en" sz="1600" b="1" i="1" dirty="0">
                <a:solidFill>
                  <a:srgbClr val="0B5394"/>
                </a:solidFill>
              </a:rPr>
              <a:t>Asthma Predictive Index </a:t>
            </a:r>
            <a:r>
              <a:rPr lang="en" sz="1600" dirty="0"/>
              <a:t>(API) developed by Castro-Rodriguez et al. (2011), which provided </a:t>
            </a:r>
            <a:r>
              <a:rPr lang="en" sz="1600" b="1" i="1" dirty="0">
                <a:solidFill>
                  <a:srgbClr val="0B5394"/>
                </a:solidFill>
              </a:rPr>
              <a:t>high specificity</a:t>
            </a:r>
            <a:r>
              <a:rPr lang="en" sz="1600" dirty="0">
                <a:solidFill>
                  <a:srgbClr val="0B5394"/>
                </a:solidFill>
              </a:rPr>
              <a:t> </a:t>
            </a:r>
          </a:p>
          <a:p>
            <a:pPr lvl="0" rtl="0">
              <a:spcBef>
                <a:spcPts val="0"/>
              </a:spcBef>
              <a:buNone/>
            </a:pPr>
            <a:endParaRPr dirty="0"/>
          </a:p>
          <a:p>
            <a:pPr lvl="0" rtl="0">
              <a:spcBef>
                <a:spcPts val="0"/>
              </a:spcBef>
              <a:buNone/>
            </a:pPr>
            <a:endParaRPr dirty="0"/>
          </a:p>
        </p:txBody>
      </p:sp>
      <p:sp>
        <p:nvSpPr>
          <p:cNvPr id="218" name="Shape 218"/>
          <p:cNvSpPr txBox="1"/>
          <p:nvPr/>
        </p:nvSpPr>
        <p:spPr>
          <a:xfrm>
            <a:off x="3895850" y="1643607"/>
            <a:ext cx="5248150" cy="3000000"/>
          </a:xfrm>
          <a:prstGeom prst="rect">
            <a:avLst/>
          </a:prstGeom>
          <a:noFill/>
          <a:ln>
            <a:noFill/>
          </a:ln>
        </p:spPr>
        <p:txBody>
          <a:bodyPr lIns="91425" tIns="91425" rIns="91425" bIns="91425" anchor="ctr" anchorCtr="0">
            <a:noAutofit/>
          </a:bodyPr>
          <a:lstStyle/>
          <a:p>
            <a:pPr marL="457200" lvl="0" indent="-330200" rtl="0">
              <a:lnSpc>
                <a:spcPct val="115000"/>
              </a:lnSpc>
              <a:spcBef>
                <a:spcPts val="0"/>
              </a:spcBef>
              <a:buClr>
                <a:schemeClr val="dk1"/>
              </a:buClr>
              <a:buSzPct val="100000"/>
              <a:buChar char="●"/>
            </a:pPr>
            <a:r>
              <a:rPr lang="en" sz="1600" dirty="0">
                <a:solidFill>
                  <a:schemeClr val="dk1"/>
                </a:solidFill>
              </a:rPr>
              <a:t>2 Major risk </a:t>
            </a:r>
            <a:r>
              <a:rPr lang="en" sz="1600" dirty="0" smtClean="0">
                <a:solidFill>
                  <a:schemeClr val="dk1"/>
                </a:solidFill>
              </a:rPr>
              <a:t>factors:</a:t>
            </a:r>
            <a:endParaRPr lang="en" sz="1600" dirty="0">
              <a:solidFill>
                <a:schemeClr val="dk1"/>
              </a:solidFill>
            </a:endParaRPr>
          </a:p>
          <a:p>
            <a:pPr marL="914400" lvl="1" indent="-330200" rtl="0">
              <a:lnSpc>
                <a:spcPct val="115000"/>
              </a:lnSpc>
              <a:spcBef>
                <a:spcPts val="0"/>
              </a:spcBef>
              <a:buClr>
                <a:schemeClr val="dk1"/>
              </a:buClr>
              <a:buSzPct val="100000"/>
              <a:buFont typeface="Symbol" panose="05050102010706020507" pitchFamily="18" charset="2"/>
              <a:buChar char=""/>
            </a:pPr>
            <a:r>
              <a:rPr lang="en" sz="1600" dirty="0">
                <a:solidFill>
                  <a:schemeClr val="dk1"/>
                </a:solidFill>
              </a:rPr>
              <a:t>Parental asthma</a:t>
            </a:r>
          </a:p>
          <a:p>
            <a:pPr marL="914400" lvl="1" indent="-330200" rtl="0">
              <a:lnSpc>
                <a:spcPct val="115000"/>
              </a:lnSpc>
              <a:spcBef>
                <a:spcPts val="0"/>
              </a:spcBef>
              <a:buClr>
                <a:schemeClr val="dk1"/>
              </a:buClr>
              <a:buSzPct val="100000"/>
              <a:buFont typeface="Symbol" panose="05050102010706020507" pitchFamily="18" charset="2"/>
              <a:buChar char=""/>
            </a:pPr>
            <a:r>
              <a:rPr lang="en" sz="1600" dirty="0">
                <a:solidFill>
                  <a:schemeClr val="dk1"/>
                </a:solidFill>
              </a:rPr>
              <a:t>Patient </a:t>
            </a:r>
            <a:r>
              <a:rPr lang="en" sz="1600" dirty="0" smtClean="0">
                <a:solidFill>
                  <a:schemeClr val="dk1"/>
                </a:solidFill>
              </a:rPr>
              <a:t>eczema</a:t>
            </a:r>
            <a:endParaRPr lang="en" sz="1600" dirty="0">
              <a:solidFill>
                <a:schemeClr val="dk1"/>
              </a:solidFill>
            </a:endParaRPr>
          </a:p>
          <a:p>
            <a:pPr marL="457200" lvl="0" indent="-330200" rtl="0">
              <a:lnSpc>
                <a:spcPct val="115000"/>
              </a:lnSpc>
              <a:spcBef>
                <a:spcPts val="0"/>
              </a:spcBef>
              <a:buClr>
                <a:schemeClr val="dk1"/>
              </a:buClr>
              <a:buSzPct val="100000"/>
              <a:buChar char="●"/>
            </a:pPr>
            <a:r>
              <a:rPr lang="en" sz="1600" dirty="0">
                <a:solidFill>
                  <a:schemeClr val="dk1"/>
                </a:solidFill>
              </a:rPr>
              <a:t>3 Minor risk factors: </a:t>
            </a:r>
          </a:p>
          <a:p>
            <a:pPr marL="914400" lvl="1" indent="-330200" rtl="0">
              <a:lnSpc>
                <a:spcPct val="115000"/>
              </a:lnSpc>
              <a:spcBef>
                <a:spcPts val="0"/>
              </a:spcBef>
              <a:buClr>
                <a:schemeClr val="dk1"/>
              </a:buClr>
              <a:buSzPct val="100000"/>
              <a:buFont typeface="Symbol" panose="05050102010706020507" pitchFamily="18" charset="2"/>
              <a:buChar char=""/>
            </a:pPr>
            <a:r>
              <a:rPr lang="en" sz="1600" dirty="0" smtClean="0">
                <a:solidFill>
                  <a:schemeClr val="dk1"/>
                </a:solidFill>
              </a:rPr>
              <a:t>Wheezing </a:t>
            </a:r>
            <a:r>
              <a:rPr lang="en" sz="1600" dirty="0">
                <a:solidFill>
                  <a:schemeClr val="dk1"/>
                </a:solidFill>
              </a:rPr>
              <a:t>(outside of colds)</a:t>
            </a:r>
          </a:p>
          <a:p>
            <a:pPr marL="914400" lvl="1" indent="-330200" rtl="0">
              <a:lnSpc>
                <a:spcPct val="115000"/>
              </a:lnSpc>
              <a:spcBef>
                <a:spcPts val="0"/>
              </a:spcBef>
              <a:buClr>
                <a:schemeClr val="dk1"/>
              </a:buClr>
              <a:buSzPct val="100000"/>
              <a:buFont typeface="Symbol" panose="05050102010706020507" pitchFamily="18" charset="2"/>
              <a:buChar char=""/>
            </a:pPr>
            <a:r>
              <a:rPr lang="en" sz="1600" dirty="0">
                <a:solidFill>
                  <a:schemeClr val="dk1"/>
                </a:solidFill>
              </a:rPr>
              <a:t>Allergic rhinitis</a:t>
            </a:r>
          </a:p>
          <a:p>
            <a:pPr marL="914400" lvl="1" indent="-330200" rtl="0">
              <a:lnSpc>
                <a:spcPct val="115000"/>
              </a:lnSpc>
              <a:spcBef>
                <a:spcPts val="0"/>
              </a:spcBef>
              <a:buClr>
                <a:schemeClr val="dk1"/>
              </a:buClr>
              <a:buSzPct val="100000"/>
              <a:buFont typeface="Symbol" panose="05050102010706020507" pitchFamily="18" charset="2"/>
              <a:buChar char=""/>
            </a:pPr>
            <a:r>
              <a:rPr lang="en" sz="1600" i="1" dirty="0" smtClean="0">
                <a:solidFill>
                  <a:schemeClr val="dk1"/>
                </a:solidFill>
              </a:rPr>
              <a:t>Eosinophilia</a:t>
            </a:r>
            <a:endParaRPr lang="en" sz="1600" i="1" dirty="0">
              <a:solidFill>
                <a:schemeClr val="dk1"/>
              </a:solidFill>
            </a:endParaRPr>
          </a:p>
          <a:p>
            <a:pPr marL="457200" lvl="0" indent="-330200" rtl="0">
              <a:lnSpc>
                <a:spcPct val="115000"/>
              </a:lnSpc>
              <a:spcBef>
                <a:spcPts val="0"/>
              </a:spcBef>
              <a:buClr>
                <a:schemeClr val="dk1"/>
              </a:buClr>
              <a:buSzPct val="100000"/>
              <a:buChar char="●"/>
            </a:pPr>
            <a:r>
              <a:rPr lang="en" sz="1600" dirty="0">
                <a:solidFill>
                  <a:schemeClr val="dk1"/>
                </a:solidFill>
              </a:rPr>
              <a:t>A positive API screen:</a:t>
            </a:r>
          </a:p>
          <a:p>
            <a:pPr marL="914400" lvl="1" indent="-330200" rtl="0">
              <a:lnSpc>
                <a:spcPct val="115000"/>
              </a:lnSpc>
              <a:spcBef>
                <a:spcPts val="0"/>
              </a:spcBef>
              <a:buClr>
                <a:schemeClr val="dk1"/>
              </a:buClr>
              <a:buSzPct val="100000"/>
              <a:buFont typeface="Symbol" panose="05050102010706020507" pitchFamily="18" charset="2"/>
              <a:buChar char=""/>
            </a:pPr>
            <a:r>
              <a:rPr lang="en" sz="1600" dirty="0" smtClean="0">
                <a:solidFill>
                  <a:schemeClr val="dk1"/>
                </a:solidFill>
              </a:rPr>
              <a:t>one Major </a:t>
            </a:r>
            <a:r>
              <a:rPr lang="en" sz="1600" dirty="0">
                <a:solidFill>
                  <a:schemeClr val="dk1"/>
                </a:solidFill>
              </a:rPr>
              <a:t>OR </a:t>
            </a:r>
            <a:r>
              <a:rPr lang="en" sz="1600" dirty="0" smtClean="0">
                <a:solidFill>
                  <a:schemeClr val="dk1"/>
                </a:solidFill>
              </a:rPr>
              <a:t>two Minor </a:t>
            </a:r>
            <a:r>
              <a:rPr lang="en" sz="1600" dirty="0">
                <a:solidFill>
                  <a:schemeClr val="dk1"/>
                </a:solidFill>
              </a:rPr>
              <a:t>criteria </a:t>
            </a:r>
          </a:p>
          <a:p>
            <a:pPr marL="457200" lvl="0" indent="-330200" rtl="0">
              <a:lnSpc>
                <a:spcPct val="115000"/>
              </a:lnSpc>
              <a:spcBef>
                <a:spcPts val="0"/>
              </a:spcBef>
              <a:buClr>
                <a:schemeClr val="dk1"/>
              </a:buClr>
              <a:buSzPct val="100000"/>
              <a:buChar char="●"/>
            </a:pPr>
            <a:r>
              <a:rPr lang="en" sz="1600" dirty="0" smtClean="0">
                <a:solidFill>
                  <a:schemeClr val="dk1"/>
                </a:solidFill>
              </a:rPr>
              <a:t>Specificity: 79-97</a:t>
            </a:r>
            <a:r>
              <a:rPr lang="en" sz="1600" dirty="0">
                <a:solidFill>
                  <a:schemeClr val="dk1"/>
                </a:solidFill>
              </a:rPr>
              <a:t>% (Castro-Rodriguez et al, 2011). </a:t>
            </a:r>
          </a:p>
        </p:txBody>
      </p:sp>
      <p:sp>
        <p:nvSpPr>
          <p:cNvPr id="6" name="Rectangle 5"/>
          <p:cNvSpPr/>
          <p:nvPr/>
        </p:nvSpPr>
        <p:spPr>
          <a:xfrm>
            <a:off x="289169" y="3313722"/>
            <a:ext cx="3365780" cy="1148861"/>
          </a:xfrm>
          <a:prstGeom prst="rect">
            <a:avLst/>
          </a:prstGeom>
          <a:solidFill>
            <a:srgbClr val="FFFF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animEffect transition="in" filter="fade">
                                      <p:cBhvr>
                                        <p:cTn id="7" dur="500"/>
                                        <p:tgtEl>
                                          <p:spTgt spid="2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8">
                                            <p:txEl>
                                              <p:pRg st="1" end="1"/>
                                            </p:txEl>
                                          </p:spTgt>
                                        </p:tgtEl>
                                        <p:attrNameLst>
                                          <p:attrName>style.visibility</p:attrName>
                                        </p:attrNameLst>
                                      </p:cBhvr>
                                      <p:to>
                                        <p:strVal val="visible"/>
                                      </p:to>
                                    </p:set>
                                    <p:animEffect transition="in" filter="fade">
                                      <p:cBhvr>
                                        <p:cTn id="10" dur="500"/>
                                        <p:tgtEl>
                                          <p:spTgt spid="21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8">
                                            <p:txEl>
                                              <p:pRg st="2" end="2"/>
                                            </p:txEl>
                                          </p:spTgt>
                                        </p:tgtEl>
                                        <p:attrNameLst>
                                          <p:attrName>style.visibility</p:attrName>
                                        </p:attrNameLst>
                                      </p:cBhvr>
                                      <p:to>
                                        <p:strVal val="visible"/>
                                      </p:to>
                                    </p:set>
                                    <p:animEffect transition="in" filter="fade">
                                      <p:cBhvr>
                                        <p:cTn id="13" dur="500"/>
                                        <p:tgtEl>
                                          <p:spTgt spid="21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8">
                                            <p:txEl>
                                              <p:pRg st="3" end="3"/>
                                            </p:txEl>
                                          </p:spTgt>
                                        </p:tgtEl>
                                        <p:attrNameLst>
                                          <p:attrName>style.visibility</p:attrName>
                                        </p:attrNameLst>
                                      </p:cBhvr>
                                      <p:to>
                                        <p:strVal val="visible"/>
                                      </p:to>
                                    </p:set>
                                    <p:animEffect transition="in" filter="fade">
                                      <p:cBhvr>
                                        <p:cTn id="16" dur="500"/>
                                        <p:tgtEl>
                                          <p:spTgt spid="21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8">
                                            <p:txEl>
                                              <p:pRg st="4" end="4"/>
                                            </p:txEl>
                                          </p:spTgt>
                                        </p:tgtEl>
                                        <p:attrNameLst>
                                          <p:attrName>style.visibility</p:attrName>
                                        </p:attrNameLst>
                                      </p:cBhvr>
                                      <p:to>
                                        <p:strVal val="visible"/>
                                      </p:to>
                                    </p:set>
                                    <p:animEffect transition="in" filter="fade">
                                      <p:cBhvr>
                                        <p:cTn id="19" dur="500"/>
                                        <p:tgtEl>
                                          <p:spTgt spid="21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8">
                                            <p:txEl>
                                              <p:pRg st="5" end="5"/>
                                            </p:txEl>
                                          </p:spTgt>
                                        </p:tgtEl>
                                        <p:attrNameLst>
                                          <p:attrName>style.visibility</p:attrName>
                                        </p:attrNameLst>
                                      </p:cBhvr>
                                      <p:to>
                                        <p:strVal val="visible"/>
                                      </p:to>
                                    </p:set>
                                    <p:animEffect transition="in" filter="fade">
                                      <p:cBhvr>
                                        <p:cTn id="22" dur="500"/>
                                        <p:tgtEl>
                                          <p:spTgt spid="21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18">
                                            <p:txEl>
                                              <p:pRg st="6" end="6"/>
                                            </p:txEl>
                                          </p:spTgt>
                                        </p:tgtEl>
                                        <p:attrNameLst>
                                          <p:attrName>style.visibility</p:attrName>
                                        </p:attrNameLst>
                                      </p:cBhvr>
                                      <p:to>
                                        <p:strVal val="visible"/>
                                      </p:to>
                                    </p:set>
                                    <p:animEffect transition="in" filter="fade">
                                      <p:cBhvr>
                                        <p:cTn id="25" dur="500"/>
                                        <p:tgtEl>
                                          <p:spTgt spid="21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18">
                                            <p:txEl>
                                              <p:pRg st="7" end="7"/>
                                            </p:txEl>
                                          </p:spTgt>
                                        </p:tgtEl>
                                        <p:attrNameLst>
                                          <p:attrName>style.visibility</p:attrName>
                                        </p:attrNameLst>
                                      </p:cBhvr>
                                      <p:to>
                                        <p:strVal val="visible"/>
                                      </p:to>
                                    </p:set>
                                    <p:animEffect transition="in" filter="fade">
                                      <p:cBhvr>
                                        <p:cTn id="28" dur="500"/>
                                        <p:tgtEl>
                                          <p:spTgt spid="21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18">
                                            <p:txEl>
                                              <p:pRg st="8" end="8"/>
                                            </p:txEl>
                                          </p:spTgt>
                                        </p:tgtEl>
                                        <p:attrNameLst>
                                          <p:attrName>style.visibility</p:attrName>
                                        </p:attrNameLst>
                                      </p:cBhvr>
                                      <p:to>
                                        <p:strVal val="visible"/>
                                      </p:to>
                                    </p:set>
                                    <p:animEffect transition="in" filter="fade">
                                      <p:cBhvr>
                                        <p:cTn id="31" dur="500"/>
                                        <p:tgtEl>
                                          <p:spTgt spid="218">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18">
                                            <p:txEl>
                                              <p:pRg st="9" end="9"/>
                                            </p:txEl>
                                          </p:spTgt>
                                        </p:tgtEl>
                                        <p:attrNameLst>
                                          <p:attrName>style.visibility</p:attrName>
                                        </p:attrNameLst>
                                      </p:cBhvr>
                                      <p:to>
                                        <p:strVal val="visible"/>
                                      </p:to>
                                    </p:set>
                                    <p:animEffect transition="in" filter="fade">
                                      <p:cBhvr>
                                        <p:cTn id="34" dur="500"/>
                                        <p:tgtEl>
                                          <p:spTgt spid="2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descr="AsthmaSurvey_LG_WS2_5.30.jpg"/>
          <p:cNvPicPr preferRelativeResize="0"/>
          <p:nvPr/>
        </p:nvPicPr>
        <p:blipFill rotWithShape="1">
          <a:blip r:embed="rId3">
            <a:alphaModFix/>
          </a:blip>
          <a:srcRect l="3649" t="68212" r="1258" b="5167"/>
          <a:stretch/>
        </p:blipFill>
        <p:spPr>
          <a:xfrm>
            <a:off x="59473" y="693048"/>
            <a:ext cx="6437971" cy="2369820"/>
          </a:xfrm>
          <a:prstGeom prst="rect">
            <a:avLst/>
          </a:prstGeom>
          <a:noFill/>
          <a:ln w="12700" cap="flat" cmpd="sng">
            <a:solidFill>
              <a:srgbClr val="000000"/>
            </a:solidFill>
            <a:prstDash val="solid"/>
            <a:miter/>
            <a:headEnd type="none" w="med" len="med"/>
            <a:tailEnd type="none" w="med" len="med"/>
          </a:ln>
        </p:spPr>
      </p:pic>
      <p:sp>
        <p:nvSpPr>
          <p:cNvPr id="231" name="Shape 231"/>
          <p:cNvSpPr txBox="1"/>
          <p:nvPr/>
        </p:nvSpPr>
        <p:spPr>
          <a:xfrm>
            <a:off x="6385932" y="782256"/>
            <a:ext cx="3085171" cy="1070517"/>
          </a:xfrm>
          <a:prstGeom prst="rect">
            <a:avLst/>
          </a:prstGeom>
          <a:noFill/>
          <a:ln>
            <a:noFill/>
          </a:ln>
        </p:spPr>
        <p:txBody>
          <a:bodyPr lIns="91425" tIns="91425" rIns="91425" bIns="91425" anchor="ctr" anchorCtr="0">
            <a:noAutofit/>
          </a:bodyPr>
          <a:lstStyle/>
          <a:p>
            <a:pPr marL="501650" lvl="0" indent="-342900" rtl="0">
              <a:lnSpc>
                <a:spcPct val="115000"/>
              </a:lnSpc>
              <a:spcBef>
                <a:spcPts val="0"/>
              </a:spcBef>
              <a:spcAft>
                <a:spcPts val="500"/>
              </a:spcAft>
              <a:buClr>
                <a:schemeClr val="dk1"/>
              </a:buClr>
              <a:buSzPct val="100000"/>
              <a:buFont typeface="Arial" panose="020B0604020202020204" pitchFamily="34" charset="0"/>
              <a:buChar char="•"/>
            </a:pPr>
            <a:r>
              <a:rPr lang="en" sz="1600" dirty="0">
                <a:solidFill>
                  <a:schemeClr val="dk1"/>
                </a:solidFill>
              </a:rPr>
              <a:t>2 Major risk factors:</a:t>
            </a:r>
          </a:p>
          <a:p>
            <a:pPr marL="958850" lvl="1" indent="-342900" rtl="0">
              <a:lnSpc>
                <a:spcPct val="115000"/>
              </a:lnSpc>
              <a:spcBef>
                <a:spcPts val="0"/>
              </a:spcBef>
              <a:spcAft>
                <a:spcPts val="500"/>
              </a:spcAft>
              <a:buClr>
                <a:schemeClr val="dk1"/>
              </a:buClr>
              <a:buSzPct val="100000"/>
              <a:buFont typeface="Symbol" panose="05050102010706020507" pitchFamily="18" charset="2"/>
              <a:buChar char=""/>
            </a:pPr>
            <a:r>
              <a:rPr lang="en" sz="1600" dirty="0">
                <a:solidFill>
                  <a:schemeClr val="dk1"/>
                </a:solidFill>
              </a:rPr>
              <a:t>Parental asthma</a:t>
            </a:r>
          </a:p>
          <a:p>
            <a:pPr marL="958850" lvl="1" indent="-342900" rtl="0">
              <a:lnSpc>
                <a:spcPct val="115000"/>
              </a:lnSpc>
              <a:spcBef>
                <a:spcPts val="0"/>
              </a:spcBef>
              <a:spcAft>
                <a:spcPts val="500"/>
              </a:spcAft>
              <a:buClr>
                <a:schemeClr val="dk1"/>
              </a:buClr>
              <a:buSzPct val="100000"/>
              <a:buFont typeface="Symbol" panose="05050102010706020507" pitchFamily="18" charset="2"/>
              <a:buChar char=""/>
            </a:pPr>
            <a:r>
              <a:rPr lang="en" sz="1600" dirty="0" smtClean="0">
                <a:solidFill>
                  <a:schemeClr val="dk1"/>
                </a:solidFill>
              </a:rPr>
              <a:t>Patient</a:t>
            </a:r>
            <a:r>
              <a:rPr lang="en" sz="1600" i="1" dirty="0" smtClean="0">
                <a:solidFill>
                  <a:schemeClr val="dk1"/>
                </a:solidFill>
              </a:rPr>
              <a:t> </a:t>
            </a:r>
            <a:r>
              <a:rPr lang="en" sz="1600" dirty="0" smtClean="0">
                <a:solidFill>
                  <a:schemeClr val="dk1"/>
                </a:solidFill>
              </a:rPr>
              <a:t>eczema</a:t>
            </a:r>
            <a:endParaRPr lang="en" sz="1600" dirty="0">
              <a:solidFill>
                <a:schemeClr val="dk1"/>
              </a:solidFill>
            </a:endParaRPr>
          </a:p>
        </p:txBody>
      </p:sp>
      <p:sp>
        <p:nvSpPr>
          <p:cNvPr id="4" name="Shape 231"/>
          <p:cNvSpPr txBox="1"/>
          <p:nvPr/>
        </p:nvSpPr>
        <p:spPr>
          <a:xfrm>
            <a:off x="6385933" y="2581692"/>
            <a:ext cx="2698596" cy="1219200"/>
          </a:xfrm>
          <a:prstGeom prst="rect">
            <a:avLst/>
          </a:prstGeom>
          <a:noFill/>
          <a:ln>
            <a:noFill/>
          </a:ln>
        </p:spPr>
        <p:txBody>
          <a:bodyPr lIns="91425" tIns="91425" rIns="91425" bIns="91425" anchor="ctr" anchorCtr="0">
            <a:noAutofit/>
          </a:bodyPr>
          <a:lstStyle/>
          <a:p>
            <a:pPr marL="457200" lvl="0" indent="-298450" rtl="0">
              <a:lnSpc>
                <a:spcPct val="115000"/>
              </a:lnSpc>
              <a:spcBef>
                <a:spcPts val="0"/>
              </a:spcBef>
              <a:spcAft>
                <a:spcPts val="500"/>
              </a:spcAft>
              <a:buClr>
                <a:schemeClr val="dk1"/>
              </a:buClr>
              <a:buSzPct val="100000"/>
              <a:buFont typeface="Arial" panose="020B0604020202020204" pitchFamily="34" charset="0"/>
              <a:buChar char="•"/>
            </a:pPr>
            <a:r>
              <a:rPr lang="en" sz="1600" dirty="0" smtClean="0">
                <a:solidFill>
                  <a:schemeClr val="dk1"/>
                </a:solidFill>
              </a:rPr>
              <a:t>3 </a:t>
            </a:r>
            <a:r>
              <a:rPr lang="en" sz="1600" dirty="0">
                <a:solidFill>
                  <a:schemeClr val="dk1"/>
                </a:solidFill>
              </a:rPr>
              <a:t>Minor risk factors: </a:t>
            </a:r>
          </a:p>
          <a:p>
            <a:pPr marL="914400" lvl="1" indent="-298450" rtl="0">
              <a:lnSpc>
                <a:spcPct val="115000"/>
              </a:lnSpc>
              <a:spcBef>
                <a:spcPts val="0"/>
              </a:spcBef>
              <a:spcAft>
                <a:spcPts val="500"/>
              </a:spcAft>
              <a:buClr>
                <a:schemeClr val="dk1"/>
              </a:buClr>
              <a:buSzPct val="100000"/>
              <a:buFont typeface="Symbol" panose="05050102010706020507" pitchFamily="18" charset="2"/>
              <a:buChar char=""/>
            </a:pPr>
            <a:r>
              <a:rPr lang="en" sz="1600" dirty="0" smtClean="0">
                <a:solidFill>
                  <a:schemeClr val="dk1"/>
                </a:solidFill>
              </a:rPr>
              <a:t>Allergic </a:t>
            </a:r>
            <a:r>
              <a:rPr lang="en" sz="1600" dirty="0">
                <a:solidFill>
                  <a:schemeClr val="dk1"/>
                </a:solidFill>
              </a:rPr>
              <a:t>rhinitis</a:t>
            </a:r>
          </a:p>
          <a:p>
            <a:pPr marL="914400" lvl="1" indent="-298450">
              <a:lnSpc>
                <a:spcPct val="115000"/>
              </a:lnSpc>
              <a:spcAft>
                <a:spcPts val="500"/>
              </a:spcAft>
              <a:buClr>
                <a:schemeClr val="dk1"/>
              </a:buClr>
              <a:buSzPct val="100000"/>
              <a:buFont typeface="Symbol" panose="05050102010706020507" pitchFamily="18" charset="2"/>
              <a:buChar char=""/>
            </a:pPr>
            <a:r>
              <a:rPr lang="en" sz="1600" dirty="0">
                <a:solidFill>
                  <a:schemeClr val="dk1"/>
                </a:solidFill>
              </a:rPr>
              <a:t>Wheezing (outside of colds)</a:t>
            </a:r>
          </a:p>
          <a:p>
            <a:pPr marL="914400" lvl="1" indent="-298450" rtl="0">
              <a:lnSpc>
                <a:spcPct val="115000"/>
              </a:lnSpc>
              <a:spcBef>
                <a:spcPts val="0"/>
              </a:spcBef>
              <a:spcAft>
                <a:spcPts val="500"/>
              </a:spcAft>
              <a:buClr>
                <a:schemeClr val="dk1"/>
              </a:buClr>
              <a:buSzPct val="100000"/>
              <a:buFont typeface="Symbol" panose="05050102010706020507" pitchFamily="18" charset="2"/>
              <a:buChar char=""/>
            </a:pPr>
            <a:r>
              <a:rPr lang="en" sz="1600" i="1" dirty="0" smtClean="0">
                <a:solidFill>
                  <a:schemeClr val="dk1"/>
                </a:solidFill>
              </a:rPr>
              <a:t>Eosinophilia (not assessed due to clinic limitations)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500"/>
                                        <p:tgtEl>
                                          <p:spTgt spid="2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Shape 236" descr="AsthmaSurvey_LG_WS2_5.30.jpg"/>
          <p:cNvPicPr preferRelativeResize="0"/>
          <p:nvPr/>
        </p:nvPicPr>
        <p:blipFill rotWithShape="1">
          <a:blip r:embed="rId3">
            <a:alphaModFix/>
          </a:blip>
          <a:srcRect t="14022" b="6080"/>
          <a:stretch/>
        </p:blipFill>
        <p:spPr>
          <a:xfrm>
            <a:off x="4120725" y="38875"/>
            <a:ext cx="4887249" cy="5065750"/>
          </a:xfrm>
          <a:prstGeom prst="rect">
            <a:avLst/>
          </a:prstGeom>
          <a:noFill/>
          <a:ln w="12700" cap="flat" cmpd="sng">
            <a:solidFill>
              <a:srgbClr val="000000"/>
            </a:solidFill>
            <a:prstDash val="solid"/>
            <a:miter/>
            <a:headEnd type="none" w="med" len="med"/>
            <a:tailEnd type="none" w="med" len="med"/>
          </a:ln>
        </p:spPr>
      </p:pic>
      <p:sp>
        <p:nvSpPr>
          <p:cNvPr id="237" name="Shape 237"/>
          <p:cNvSpPr txBox="1"/>
          <p:nvPr/>
        </p:nvSpPr>
        <p:spPr>
          <a:xfrm>
            <a:off x="231825" y="949300"/>
            <a:ext cx="3693404" cy="30000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600" b="1" dirty="0">
                <a:solidFill>
                  <a:schemeClr val="dk1"/>
                </a:solidFill>
              </a:rPr>
              <a:t>Part 1: </a:t>
            </a:r>
            <a:r>
              <a:rPr lang="en" dirty="0">
                <a:solidFill>
                  <a:schemeClr val="dk1"/>
                </a:solidFill>
              </a:rPr>
              <a:t>S</a:t>
            </a:r>
            <a:r>
              <a:rPr lang="en" dirty="0" smtClean="0">
                <a:solidFill>
                  <a:schemeClr val="dk1"/>
                </a:solidFill>
              </a:rPr>
              <a:t>core </a:t>
            </a:r>
            <a:r>
              <a:rPr lang="en" dirty="0">
                <a:solidFill>
                  <a:schemeClr val="dk1"/>
                </a:solidFill>
              </a:rPr>
              <a:t>of  </a:t>
            </a:r>
            <a:r>
              <a:rPr lang="en" dirty="0" smtClean="0">
                <a:solidFill>
                  <a:schemeClr val="dk1"/>
                </a:solidFill>
              </a:rPr>
              <a:t>&gt; 0 </a:t>
            </a:r>
            <a:r>
              <a:rPr lang="en" dirty="0">
                <a:solidFill>
                  <a:schemeClr val="dk1"/>
                </a:solidFill>
              </a:rPr>
              <a:t>in Part 1 was a positive risk for asthma related respiratory difficulties and qualified the </a:t>
            </a:r>
            <a:r>
              <a:rPr lang="en" dirty="0" smtClean="0">
                <a:solidFill>
                  <a:schemeClr val="dk1"/>
                </a:solidFill>
              </a:rPr>
              <a:t>child </a:t>
            </a:r>
            <a:r>
              <a:rPr lang="en" dirty="0">
                <a:solidFill>
                  <a:schemeClr val="dk1"/>
                </a:solidFill>
              </a:rPr>
              <a:t>for </a:t>
            </a:r>
            <a:r>
              <a:rPr lang="en" dirty="0" smtClean="0">
                <a:solidFill>
                  <a:schemeClr val="dk1"/>
                </a:solidFill>
              </a:rPr>
              <a:t>Part 2 </a:t>
            </a:r>
            <a:endParaRPr lang="en" dirty="0">
              <a:solidFill>
                <a:schemeClr val="dk1"/>
              </a:solidFill>
            </a:endParaRPr>
          </a:p>
          <a:p>
            <a:pPr lvl="0" rtl="0">
              <a:lnSpc>
                <a:spcPct val="115000"/>
              </a:lnSpc>
              <a:spcBef>
                <a:spcPts val="0"/>
              </a:spcBef>
              <a:buNone/>
            </a:pPr>
            <a:endParaRPr dirty="0">
              <a:solidFill>
                <a:schemeClr val="dk1"/>
              </a:solidFill>
            </a:endParaRPr>
          </a:p>
          <a:p>
            <a:pPr lvl="0" rtl="0">
              <a:lnSpc>
                <a:spcPct val="115000"/>
              </a:lnSpc>
              <a:spcBef>
                <a:spcPts val="0"/>
              </a:spcBef>
              <a:buNone/>
            </a:pPr>
            <a:endParaRPr dirty="0">
              <a:solidFill>
                <a:schemeClr val="dk1"/>
              </a:solidFill>
            </a:endParaRPr>
          </a:p>
          <a:p>
            <a:pPr lvl="0" rtl="0">
              <a:lnSpc>
                <a:spcPct val="115000"/>
              </a:lnSpc>
              <a:spcBef>
                <a:spcPts val="0"/>
              </a:spcBef>
              <a:buNone/>
            </a:pPr>
            <a:endParaRPr dirty="0">
              <a:solidFill>
                <a:schemeClr val="dk1"/>
              </a:solidFill>
            </a:endParaRPr>
          </a:p>
          <a:p>
            <a:pPr lvl="0" rtl="0">
              <a:spcBef>
                <a:spcPts val="0"/>
              </a:spcBef>
              <a:buNone/>
            </a:pPr>
            <a:r>
              <a:rPr lang="en" sz="1600" b="1" dirty="0">
                <a:solidFill>
                  <a:schemeClr val="dk1"/>
                </a:solidFill>
              </a:rPr>
              <a:t>Part </a:t>
            </a:r>
            <a:r>
              <a:rPr lang="en" sz="1600" b="1" dirty="0" smtClean="0">
                <a:solidFill>
                  <a:schemeClr val="dk1"/>
                </a:solidFill>
              </a:rPr>
              <a:t>2</a:t>
            </a:r>
            <a:r>
              <a:rPr lang="en" dirty="0" smtClean="0">
                <a:solidFill>
                  <a:schemeClr val="dk1"/>
                </a:solidFill>
              </a:rPr>
              <a:t>: Includes </a:t>
            </a:r>
            <a:r>
              <a:rPr lang="en" dirty="0">
                <a:solidFill>
                  <a:schemeClr val="dk1"/>
                </a:solidFill>
              </a:rPr>
              <a:t>one question directed towards the parent and three questions the physician answered based on clinical examination of the </a:t>
            </a:r>
            <a:r>
              <a:rPr lang="en" dirty="0" smtClean="0">
                <a:solidFill>
                  <a:schemeClr val="dk1"/>
                </a:solidFill>
              </a:rPr>
              <a:t>child</a:t>
            </a:r>
            <a:endParaRPr lang="en"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Effect transition="in" filter="fade">
                                      <p:cBhvr>
                                        <p:cTn id="7" dur="500"/>
                                        <p:tgtEl>
                                          <p:spTgt spid="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xEl>
                                              <p:pRg st="4" end="4"/>
                                            </p:txEl>
                                          </p:spTgt>
                                        </p:tgtEl>
                                        <p:attrNameLst>
                                          <p:attrName>style.visibility</p:attrName>
                                        </p:attrNameLst>
                                      </p:cBhvr>
                                      <p:to>
                                        <p:strVal val="visible"/>
                                      </p:to>
                                    </p:set>
                                    <p:animEffect transition="in" filter="fade">
                                      <p:cBhvr>
                                        <p:cTn id="12" dur="500"/>
                                        <p:tgtEl>
                                          <p:spTgt spid="2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228600" y="205978"/>
            <a:ext cx="8458200" cy="857400"/>
          </a:xfrm>
          <a:prstGeom prst="rect">
            <a:avLst/>
          </a:prstGeom>
        </p:spPr>
        <p:txBody>
          <a:bodyPr lIns="68575" tIns="68575" rIns="68575" bIns="68575" anchor="ctr" anchorCtr="0">
            <a:noAutofit/>
          </a:bodyPr>
          <a:lstStyle/>
          <a:p>
            <a:pPr lvl="0">
              <a:spcBef>
                <a:spcPts val="0"/>
              </a:spcBef>
              <a:buNone/>
            </a:pPr>
            <a:r>
              <a:rPr lang="en" dirty="0"/>
              <a:t>Results - Study Demographics</a:t>
            </a:r>
          </a:p>
        </p:txBody>
      </p:sp>
      <p:sp>
        <p:nvSpPr>
          <p:cNvPr id="243" name="Shape 243"/>
          <p:cNvSpPr txBox="1">
            <a:spLocks noGrp="1"/>
          </p:cNvSpPr>
          <p:nvPr>
            <p:ph type="body" idx="1"/>
          </p:nvPr>
        </p:nvSpPr>
        <p:spPr>
          <a:xfrm>
            <a:off x="228600" y="1200150"/>
            <a:ext cx="4620900" cy="3040500"/>
          </a:xfrm>
          <a:prstGeom prst="rect">
            <a:avLst/>
          </a:prstGeom>
        </p:spPr>
        <p:txBody>
          <a:bodyPr lIns="68575" tIns="68575" rIns="68575" bIns="68575" anchor="t" anchorCtr="0">
            <a:noAutofit/>
          </a:bodyPr>
          <a:lstStyle/>
          <a:p>
            <a:pPr marL="457200" lvl="0" indent="-355600" rtl="0">
              <a:spcBef>
                <a:spcPts val="0"/>
              </a:spcBef>
              <a:spcAft>
                <a:spcPts val="500"/>
              </a:spcAft>
              <a:buClr>
                <a:schemeClr val="dk1"/>
              </a:buClr>
              <a:buSzPct val="100000"/>
            </a:pPr>
            <a:r>
              <a:rPr lang="en" sz="1800" dirty="0">
                <a:solidFill>
                  <a:schemeClr val="dk1"/>
                </a:solidFill>
              </a:rPr>
              <a:t>7</a:t>
            </a:r>
            <a:r>
              <a:rPr lang="en" sz="1800" dirty="0">
                <a:solidFill>
                  <a:srgbClr val="000000"/>
                </a:solidFill>
              </a:rPr>
              <a:t>4 </a:t>
            </a:r>
            <a:r>
              <a:rPr lang="en" sz="1800" dirty="0" smtClean="0">
                <a:solidFill>
                  <a:srgbClr val="000000"/>
                </a:solidFill>
              </a:rPr>
              <a:t>children</a:t>
            </a:r>
          </a:p>
          <a:p>
            <a:pPr marL="762000" lvl="1" indent="-355600">
              <a:spcBef>
                <a:spcPts val="0"/>
              </a:spcBef>
              <a:spcAft>
                <a:spcPts val="500"/>
              </a:spcAft>
              <a:buClr>
                <a:schemeClr val="dk1"/>
              </a:buClr>
            </a:pPr>
            <a:r>
              <a:rPr lang="en" sz="1800" dirty="0" smtClean="0">
                <a:solidFill>
                  <a:srgbClr val="000000"/>
                </a:solidFill>
              </a:rPr>
              <a:t>35 </a:t>
            </a:r>
            <a:r>
              <a:rPr lang="en" sz="1800" dirty="0">
                <a:solidFill>
                  <a:srgbClr val="000000"/>
                </a:solidFill>
              </a:rPr>
              <a:t>(47%) males </a:t>
            </a:r>
            <a:endParaRPr lang="en" sz="1800" dirty="0" smtClean="0">
              <a:solidFill>
                <a:srgbClr val="000000"/>
              </a:solidFill>
            </a:endParaRPr>
          </a:p>
          <a:p>
            <a:pPr marL="762000" lvl="1" indent="-355600">
              <a:spcBef>
                <a:spcPts val="0"/>
              </a:spcBef>
              <a:spcAft>
                <a:spcPts val="500"/>
              </a:spcAft>
              <a:buClr>
                <a:schemeClr val="dk1"/>
              </a:buClr>
            </a:pPr>
            <a:r>
              <a:rPr lang="en" sz="1800" dirty="0" smtClean="0">
                <a:solidFill>
                  <a:srgbClr val="000000"/>
                </a:solidFill>
              </a:rPr>
              <a:t>36</a:t>
            </a:r>
            <a:r>
              <a:rPr lang="en" sz="1800" dirty="0" smtClean="0">
                <a:solidFill>
                  <a:schemeClr val="dk1"/>
                </a:solidFill>
              </a:rPr>
              <a:t> </a:t>
            </a:r>
            <a:r>
              <a:rPr lang="en" sz="1800" dirty="0">
                <a:solidFill>
                  <a:schemeClr val="dk1"/>
                </a:solidFill>
              </a:rPr>
              <a:t>(49%) </a:t>
            </a:r>
            <a:r>
              <a:rPr lang="en" sz="1800" dirty="0" smtClean="0">
                <a:solidFill>
                  <a:schemeClr val="dk1"/>
                </a:solidFill>
              </a:rPr>
              <a:t>females</a:t>
            </a:r>
          </a:p>
          <a:p>
            <a:pPr marL="762000" lvl="1" indent="-355600">
              <a:spcBef>
                <a:spcPts val="0"/>
              </a:spcBef>
              <a:spcAft>
                <a:spcPts val="500"/>
              </a:spcAft>
              <a:buClr>
                <a:schemeClr val="dk1"/>
              </a:buClr>
            </a:pPr>
            <a:r>
              <a:rPr lang="en" sz="1800" dirty="0" smtClean="0">
                <a:solidFill>
                  <a:schemeClr val="dk1"/>
                </a:solidFill>
              </a:rPr>
              <a:t>3 (4%) unspecified </a:t>
            </a:r>
          </a:p>
          <a:p>
            <a:pPr marL="762000" lvl="1" indent="-355600">
              <a:spcBef>
                <a:spcPts val="0"/>
              </a:spcBef>
              <a:spcAft>
                <a:spcPts val="500"/>
              </a:spcAft>
              <a:buClr>
                <a:schemeClr val="dk1"/>
              </a:buClr>
            </a:pPr>
            <a:r>
              <a:rPr lang="en" sz="1800" dirty="0" smtClean="0">
                <a:solidFill>
                  <a:schemeClr val="dk1"/>
                </a:solidFill>
              </a:rPr>
              <a:t>Aged </a:t>
            </a:r>
            <a:r>
              <a:rPr lang="en" sz="1800" dirty="0">
                <a:solidFill>
                  <a:schemeClr val="dk1"/>
                </a:solidFill>
              </a:rPr>
              <a:t>6.3 ± 3.0 SD </a:t>
            </a:r>
            <a:r>
              <a:rPr lang="en" sz="1800" dirty="0" smtClean="0">
                <a:solidFill>
                  <a:schemeClr val="dk1"/>
                </a:solidFill>
              </a:rPr>
              <a:t>yrs</a:t>
            </a:r>
          </a:p>
          <a:p>
            <a:pPr marL="406400" lvl="1" indent="0">
              <a:spcBef>
                <a:spcPts val="0"/>
              </a:spcBef>
              <a:spcAft>
                <a:spcPts val="500"/>
              </a:spcAft>
              <a:buClr>
                <a:schemeClr val="dk1"/>
              </a:buClr>
              <a:buNone/>
            </a:pPr>
            <a:endParaRPr lang="en" sz="1800" dirty="0">
              <a:solidFill>
                <a:schemeClr val="dk1"/>
              </a:solidFill>
            </a:endParaRPr>
          </a:p>
          <a:p>
            <a:pPr marL="457200" lvl="0" indent="-355600">
              <a:spcBef>
                <a:spcPts val="0"/>
              </a:spcBef>
              <a:spcAft>
                <a:spcPts val="500"/>
              </a:spcAft>
              <a:buClr>
                <a:schemeClr val="dk1"/>
              </a:buClr>
              <a:buSzPct val="100000"/>
            </a:pPr>
            <a:r>
              <a:rPr lang="en" sz="1800" dirty="0">
                <a:solidFill>
                  <a:schemeClr val="dk1"/>
                </a:solidFill>
              </a:rPr>
              <a:t>Differences among sex (</a:t>
            </a:r>
            <a:r>
              <a:rPr lang="en" sz="1800" i="1" dirty="0" smtClean="0">
                <a:solidFill>
                  <a:schemeClr val="dk1"/>
                </a:solidFill>
              </a:rPr>
              <a:t>p </a:t>
            </a:r>
            <a:r>
              <a:rPr lang="en" sz="1800" dirty="0" smtClean="0">
                <a:solidFill>
                  <a:schemeClr val="dk1"/>
                </a:solidFill>
              </a:rPr>
              <a:t>= 0.222</a:t>
            </a:r>
            <a:r>
              <a:rPr lang="en" sz="1800" dirty="0">
                <a:solidFill>
                  <a:schemeClr val="dk1"/>
                </a:solidFill>
              </a:rPr>
              <a:t>) and ages (</a:t>
            </a:r>
            <a:r>
              <a:rPr lang="en" sz="1800" i="1" dirty="0" smtClean="0">
                <a:solidFill>
                  <a:schemeClr val="dk1"/>
                </a:solidFill>
              </a:rPr>
              <a:t>p </a:t>
            </a:r>
            <a:r>
              <a:rPr lang="en" sz="1800" dirty="0" smtClean="0">
                <a:solidFill>
                  <a:schemeClr val="dk1"/>
                </a:solidFill>
              </a:rPr>
              <a:t>= 0.653</a:t>
            </a:r>
            <a:r>
              <a:rPr lang="en" sz="1800" dirty="0">
                <a:solidFill>
                  <a:schemeClr val="dk1"/>
                </a:solidFill>
              </a:rPr>
              <a:t>) NOT statistically significant in chi-squared tests</a:t>
            </a:r>
          </a:p>
        </p:txBody>
      </p:sp>
      <p:graphicFrame>
        <p:nvGraphicFramePr>
          <p:cNvPr id="244" name="Shape 244"/>
          <p:cNvGraphicFramePr/>
          <p:nvPr>
            <p:extLst>
              <p:ext uri="{D42A27DB-BD31-4B8C-83A1-F6EECF244321}">
                <p14:modId xmlns:p14="http://schemas.microsoft.com/office/powerpoint/2010/main" val="2999097180"/>
              </p:ext>
            </p:extLst>
          </p:nvPr>
        </p:nvGraphicFramePr>
        <p:xfrm>
          <a:off x="5018600" y="1200150"/>
          <a:ext cx="3524550" cy="3152140"/>
        </p:xfrm>
        <a:graphic>
          <a:graphicData uri="http://schemas.openxmlformats.org/drawingml/2006/table">
            <a:tbl>
              <a:tblPr bandRow="1">
                <a:tableStyleId>{C083E6E3-FA7D-4D7B-A595-EF9225AFEA82}</a:tableStyleId>
              </a:tblPr>
              <a:tblGrid>
                <a:gridCol w="1845875"/>
                <a:gridCol w="1678675"/>
              </a:tblGrid>
              <a:tr h="266700">
                <a:tc>
                  <a:txBody>
                    <a:bodyPr/>
                    <a:lstStyle/>
                    <a:p>
                      <a:pPr lvl="0" rtl="0">
                        <a:spcBef>
                          <a:spcPts val="0"/>
                        </a:spcBef>
                        <a:buNone/>
                      </a:pPr>
                      <a:r>
                        <a:rPr lang="en" sz="1100" b="1" dirty="0"/>
                        <a:t>Characteristic (100%)</a:t>
                      </a:r>
                    </a:p>
                  </a:txBody>
                  <a:tcPr marL="73025" marR="73025"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rtl="0">
                        <a:spcBef>
                          <a:spcPts val="0"/>
                        </a:spcBef>
                        <a:buNone/>
                      </a:pPr>
                      <a:r>
                        <a:rPr lang="en" sz="1100" b="1" i="1" dirty="0"/>
                        <a:t>N</a:t>
                      </a:r>
                      <a:r>
                        <a:rPr lang="en" sz="1100" b="1" dirty="0" smtClean="0"/>
                        <a:t> </a:t>
                      </a:r>
                      <a:r>
                        <a:rPr lang="en" sz="1100" b="1" dirty="0"/>
                        <a:t>= 74</a:t>
                      </a:r>
                    </a:p>
                  </a:txBody>
                  <a:tcPr marL="73025" marR="73025"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00">
                <a:tc>
                  <a:txBody>
                    <a:bodyPr/>
                    <a:lstStyle/>
                    <a:p>
                      <a:pPr lvl="0" rtl="0">
                        <a:spcBef>
                          <a:spcPts val="0"/>
                        </a:spcBef>
                        <a:buNone/>
                      </a:pPr>
                      <a:r>
                        <a:rPr lang="en" sz="1100" dirty="0"/>
                        <a:t>Age (</a:t>
                      </a:r>
                      <a:r>
                        <a:rPr lang="en" sz="1100" dirty="0" smtClean="0"/>
                        <a:t>yrs</a:t>
                      </a:r>
                      <a:r>
                        <a:rPr lang="en" sz="1100" dirty="0"/>
                        <a:t>)</a:t>
                      </a:r>
                    </a:p>
                  </a:txBody>
                  <a:tcPr marL="73025" marR="73025" marT="0" marB="0">
                    <a:lnT w="12700" cap="flat" cmpd="sng" algn="ctr">
                      <a:solidFill>
                        <a:schemeClr val="tx1"/>
                      </a:solidFill>
                      <a:prstDash val="solid"/>
                      <a:round/>
                      <a:headEnd type="none" w="med" len="med"/>
                      <a:tailEnd type="none" w="med" len="med"/>
                    </a:lnT>
                  </a:tcPr>
                </a:tc>
                <a:tc>
                  <a:txBody>
                    <a:bodyPr/>
                    <a:lstStyle/>
                    <a:p>
                      <a:pPr lvl="0" rtl="0">
                        <a:spcBef>
                          <a:spcPts val="0"/>
                        </a:spcBef>
                        <a:buNone/>
                      </a:pPr>
                      <a:endParaRPr sz="1100"/>
                    </a:p>
                  </a:txBody>
                  <a:tcPr marL="73025" marR="73025" marT="0" marB="0">
                    <a:lnT w="12700" cap="flat" cmpd="sng" algn="ctr">
                      <a:solidFill>
                        <a:schemeClr val="tx1"/>
                      </a:solidFill>
                      <a:prstDash val="solid"/>
                      <a:round/>
                      <a:headEnd type="none" w="med" len="med"/>
                      <a:tailEnd type="none" w="med" len="med"/>
                    </a:lnT>
                  </a:tcPr>
                </a:tc>
              </a:tr>
              <a:tr h="152400">
                <a:tc>
                  <a:txBody>
                    <a:bodyPr/>
                    <a:lstStyle/>
                    <a:p>
                      <a:pPr marL="217170" lvl="0" indent="0" rtl="0">
                        <a:spcBef>
                          <a:spcPts val="0"/>
                        </a:spcBef>
                        <a:buNone/>
                      </a:pPr>
                      <a:r>
                        <a:rPr lang="en" sz="1100"/>
                        <a:t>2</a:t>
                      </a:r>
                    </a:p>
                  </a:txBody>
                  <a:tcPr marL="73025" marR="73025" marT="0" marB="0"/>
                </a:tc>
                <a:tc>
                  <a:txBody>
                    <a:bodyPr/>
                    <a:lstStyle/>
                    <a:p>
                      <a:pPr lvl="0" rtl="0">
                        <a:spcBef>
                          <a:spcPts val="0"/>
                        </a:spcBef>
                        <a:buNone/>
                      </a:pPr>
                      <a:r>
                        <a:rPr lang="en" sz="1100"/>
                        <a:t>5 (6.8%)</a:t>
                      </a:r>
                    </a:p>
                  </a:txBody>
                  <a:tcPr marL="73025" marR="73025" marT="0" marB="0"/>
                </a:tc>
              </a:tr>
              <a:tr h="152400">
                <a:tc>
                  <a:txBody>
                    <a:bodyPr/>
                    <a:lstStyle/>
                    <a:p>
                      <a:pPr marL="217170" lvl="0" indent="0" rtl="0">
                        <a:spcBef>
                          <a:spcPts val="0"/>
                        </a:spcBef>
                        <a:buNone/>
                      </a:pPr>
                      <a:r>
                        <a:rPr lang="en" sz="1100"/>
                        <a:t>3</a:t>
                      </a:r>
                    </a:p>
                  </a:txBody>
                  <a:tcPr marL="73025" marR="73025" marT="0" marB="0"/>
                </a:tc>
                <a:tc>
                  <a:txBody>
                    <a:bodyPr/>
                    <a:lstStyle/>
                    <a:p>
                      <a:pPr lvl="0" rtl="0">
                        <a:spcBef>
                          <a:spcPts val="0"/>
                        </a:spcBef>
                        <a:buNone/>
                      </a:pPr>
                      <a:r>
                        <a:rPr lang="en" sz="1100"/>
                        <a:t>10 (13.5%)</a:t>
                      </a:r>
                    </a:p>
                  </a:txBody>
                  <a:tcPr marL="73025" marR="73025" marT="0" marB="0"/>
                </a:tc>
              </a:tr>
              <a:tr h="152400">
                <a:tc>
                  <a:txBody>
                    <a:bodyPr/>
                    <a:lstStyle/>
                    <a:p>
                      <a:pPr marL="217170" lvl="0" indent="0" rtl="0">
                        <a:spcBef>
                          <a:spcPts val="0"/>
                        </a:spcBef>
                        <a:buNone/>
                      </a:pPr>
                      <a:r>
                        <a:rPr lang="en" sz="1100"/>
                        <a:t>4</a:t>
                      </a:r>
                    </a:p>
                  </a:txBody>
                  <a:tcPr marL="73025" marR="73025" marT="0" marB="0"/>
                </a:tc>
                <a:tc>
                  <a:txBody>
                    <a:bodyPr/>
                    <a:lstStyle/>
                    <a:p>
                      <a:pPr lvl="0" rtl="0">
                        <a:spcBef>
                          <a:spcPts val="0"/>
                        </a:spcBef>
                        <a:buNone/>
                      </a:pPr>
                      <a:r>
                        <a:rPr lang="en" sz="1100"/>
                        <a:t>11 (14.9%)</a:t>
                      </a:r>
                    </a:p>
                  </a:txBody>
                  <a:tcPr marL="73025" marR="73025" marT="0" marB="0"/>
                </a:tc>
              </a:tr>
              <a:tr h="152400">
                <a:tc>
                  <a:txBody>
                    <a:bodyPr/>
                    <a:lstStyle/>
                    <a:p>
                      <a:pPr marL="217170" lvl="0" indent="0" rtl="0">
                        <a:spcBef>
                          <a:spcPts val="0"/>
                        </a:spcBef>
                        <a:buNone/>
                      </a:pPr>
                      <a:r>
                        <a:rPr lang="en" sz="1100"/>
                        <a:t>5</a:t>
                      </a:r>
                    </a:p>
                  </a:txBody>
                  <a:tcPr marL="73025" marR="73025" marT="0" marB="0"/>
                </a:tc>
                <a:tc>
                  <a:txBody>
                    <a:bodyPr/>
                    <a:lstStyle/>
                    <a:p>
                      <a:pPr lvl="0" rtl="0">
                        <a:spcBef>
                          <a:spcPts val="0"/>
                        </a:spcBef>
                        <a:buNone/>
                      </a:pPr>
                      <a:r>
                        <a:rPr lang="en" sz="1100"/>
                        <a:t>6 (8.1%)</a:t>
                      </a:r>
                    </a:p>
                  </a:txBody>
                  <a:tcPr marL="73025" marR="73025" marT="0" marB="0"/>
                </a:tc>
              </a:tr>
              <a:tr h="152400">
                <a:tc>
                  <a:txBody>
                    <a:bodyPr/>
                    <a:lstStyle/>
                    <a:p>
                      <a:pPr marL="217170" lvl="0" indent="0" rtl="0">
                        <a:spcBef>
                          <a:spcPts val="0"/>
                        </a:spcBef>
                        <a:buNone/>
                      </a:pPr>
                      <a:r>
                        <a:rPr lang="en" sz="1100"/>
                        <a:t>6</a:t>
                      </a:r>
                    </a:p>
                  </a:txBody>
                  <a:tcPr marL="73025" marR="73025" marT="0" marB="0"/>
                </a:tc>
                <a:tc>
                  <a:txBody>
                    <a:bodyPr/>
                    <a:lstStyle/>
                    <a:p>
                      <a:pPr lvl="0" rtl="0">
                        <a:spcBef>
                          <a:spcPts val="0"/>
                        </a:spcBef>
                        <a:buNone/>
                      </a:pPr>
                      <a:r>
                        <a:rPr lang="en" sz="1100"/>
                        <a:t>6 (10.8%)</a:t>
                      </a:r>
                    </a:p>
                  </a:txBody>
                  <a:tcPr marL="73025" marR="73025" marT="0" marB="0"/>
                </a:tc>
              </a:tr>
              <a:tr h="152400">
                <a:tc>
                  <a:txBody>
                    <a:bodyPr/>
                    <a:lstStyle/>
                    <a:p>
                      <a:pPr marL="217170" lvl="0" indent="0" rtl="0">
                        <a:spcBef>
                          <a:spcPts val="0"/>
                        </a:spcBef>
                        <a:buNone/>
                      </a:pPr>
                      <a:r>
                        <a:rPr lang="en" sz="1100"/>
                        <a:t>7</a:t>
                      </a:r>
                    </a:p>
                  </a:txBody>
                  <a:tcPr marL="73025" marR="73025" marT="0" marB="0"/>
                </a:tc>
                <a:tc>
                  <a:txBody>
                    <a:bodyPr/>
                    <a:lstStyle/>
                    <a:p>
                      <a:pPr lvl="0" rtl="0">
                        <a:spcBef>
                          <a:spcPts val="0"/>
                        </a:spcBef>
                        <a:buNone/>
                      </a:pPr>
                      <a:r>
                        <a:rPr lang="en" sz="1100"/>
                        <a:t>8 (9.5%)</a:t>
                      </a:r>
                    </a:p>
                  </a:txBody>
                  <a:tcPr marL="73025" marR="73025" marT="0" marB="0"/>
                </a:tc>
              </a:tr>
              <a:tr h="152400">
                <a:tc>
                  <a:txBody>
                    <a:bodyPr/>
                    <a:lstStyle/>
                    <a:p>
                      <a:pPr marL="217170" lvl="0" indent="0" rtl="0">
                        <a:spcBef>
                          <a:spcPts val="0"/>
                        </a:spcBef>
                        <a:buNone/>
                      </a:pPr>
                      <a:r>
                        <a:rPr lang="en" sz="1100"/>
                        <a:t>8</a:t>
                      </a:r>
                    </a:p>
                  </a:txBody>
                  <a:tcPr marL="73025" marR="73025" marT="0" marB="0"/>
                </a:tc>
                <a:tc>
                  <a:txBody>
                    <a:bodyPr/>
                    <a:lstStyle/>
                    <a:p>
                      <a:pPr lvl="0" rtl="0">
                        <a:spcBef>
                          <a:spcPts val="0"/>
                        </a:spcBef>
                        <a:buNone/>
                      </a:pPr>
                      <a:r>
                        <a:rPr lang="en" sz="1100"/>
                        <a:t>7 (8.1%)</a:t>
                      </a:r>
                    </a:p>
                  </a:txBody>
                  <a:tcPr marL="73025" marR="73025" marT="0" marB="0"/>
                </a:tc>
              </a:tr>
              <a:tr h="152400">
                <a:tc>
                  <a:txBody>
                    <a:bodyPr/>
                    <a:lstStyle/>
                    <a:p>
                      <a:pPr marL="217170" lvl="0" indent="0" rtl="0">
                        <a:spcBef>
                          <a:spcPts val="0"/>
                        </a:spcBef>
                        <a:buNone/>
                      </a:pPr>
                      <a:r>
                        <a:rPr lang="en" sz="1100"/>
                        <a:t>9</a:t>
                      </a:r>
                    </a:p>
                  </a:txBody>
                  <a:tcPr marL="73025" marR="73025" marT="0" marB="0"/>
                </a:tc>
                <a:tc>
                  <a:txBody>
                    <a:bodyPr/>
                    <a:lstStyle/>
                    <a:p>
                      <a:pPr lvl="0" rtl="0">
                        <a:spcBef>
                          <a:spcPts val="0"/>
                        </a:spcBef>
                        <a:buNone/>
                      </a:pPr>
                      <a:r>
                        <a:rPr lang="en" sz="1100"/>
                        <a:t>6 (5.4%)</a:t>
                      </a:r>
                    </a:p>
                  </a:txBody>
                  <a:tcPr marL="73025" marR="73025" marT="0" marB="0"/>
                </a:tc>
              </a:tr>
              <a:tr h="152400">
                <a:tc>
                  <a:txBody>
                    <a:bodyPr/>
                    <a:lstStyle/>
                    <a:p>
                      <a:pPr marL="217170" lvl="0" indent="0" rtl="0">
                        <a:spcBef>
                          <a:spcPts val="0"/>
                        </a:spcBef>
                        <a:buNone/>
                      </a:pPr>
                      <a:r>
                        <a:rPr lang="en" sz="1100"/>
                        <a:t>10</a:t>
                      </a:r>
                    </a:p>
                  </a:txBody>
                  <a:tcPr marL="73025" marR="73025" marT="0" marB="0"/>
                </a:tc>
                <a:tc>
                  <a:txBody>
                    <a:bodyPr/>
                    <a:lstStyle/>
                    <a:p>
                      <a:pPr lvl="0" rtl="0">
                        <a:spcBef>
                          <a:spcPts val="0"/>
                        </a:spcBef>
                        <a:buNone/>
                      </a:pPr>
                      <a:r>
                        <a:rPr lang="en" sz="1100"/>
                        <a:t>4 (5.4%)</a:t>
                      </a:r>
                    </a:p>
                  </a:txBody>
                  <a:tcPr marL="73025" marR="73025" marT="0" marB="0"/>
                </a:tc>
              </a:tr>
              <a:tr h="152400">
                <a:tc>
                  <a:txBody>
                    <a:bodyPr/>
                    <a:lstStyle/>
                    <a:p>
                      <a:pPr marL="217170" lvl="0" indent="0" rtl="0">
                        <a:spcBef>
                          <a:spcPts val="0"/>
                        </a:spcBef>
                        <a:buNone/>
                      </a:pPr>
                      <a:r>
                        <a:rPr lang="en" sz="1100"/>
                        <a:t>11</a:t>
                      </a:r>
                    </a:p>
                  </a:txBody>
                  <a:tcPr marL="73025" marR="73025" marT="0" marB="0"/>
                </a:tc>
                <a:tc>
                  <a:txBody>
                    <a:bodyPr/>
                    <a:lstStyle/>
                    <a:p>
                      <a:pPr lvl="0" rtl="0">
                        <a:spcBef>
                          <a:spcPts val="0"/>
                        </a:spcBef>
                        <a:buNone/>
                      </a:pPr>
                      <a:r>
                        <a:rPr lang="en" sz="1100"/>
                        <a:t>5 (6.8%)</a:t>
                      </a:r>
                    </a:p>
                  </a:txBody>
                  <a:tcPr marL="73025" marR="73025" marT="0" marB="0"/>
                </a:tc>
              </a:tr>
              <a:tr h="152400">
                <a:tc>
                  <a:txBody>
                    <a:bodyPr/>
                    <a:lstStyle/>
                    <a:p>
                      <a:pPr marL="217170" lvl="0" indent="0" rtl="0">
                        <a:spcBef>
                          <a:spcPts val="0"/>
                        </a:spcBef>
                        <a:buNone/>
                      </a:pPr>
                      <a:r>
                        <a:rPr lang="en" sz="1100"/>
                        <a:t>12</a:t>
                      </a:r>
                    </a:p>
                  </a:txBody>
                  <a:tcPr marL="73025" marR="73025" marT="0" marB="0"/>
                </a:tc>
                <a:tc>
                  <a:txBody>
                    <a:bodyPr/>
                    <a:lstStyle/>
                    <a:p>
                      <a:pPr lvl="0" rtl="0">
                        <a:spcBef>
                          <a:spcPts val="0"/>
                        </a:spcBef>
                        <a:buNone/>
                      </a:pPr>
                      <a:r>
                        <a:rPr lang="en" sz="1100"/>
                        <a:t>3 (4.1%)</a:t>
                      </a:r>
                    </a:p>
                  </a:txBody>
                  <a:tcPr marL="73025" marR="73025" marT="0" marB="0"/>
                </a:tc>
              </a:tr>
              <a:tr h="152400">
                <a:tc>
                  <a:txBody>
                    <a:bodyPr/>
                    <a:lstStyle/>
                    <a:p>
                      <a:pPr marL="217170" lvl="0" indent="0" rtl="0">
                        <a:spcBef>
                          <a:spcPts val="0"/>
                        </a:spcBef>
                        <a:buNone/>
                      </a:pPr>
                      <a:r>
                        <a:rPr lang="en" sz="1100"/>
                        <a:t>Unspecified</a:t>
                      </a:r>
                    </a:p>
                  </a:txBody>
                  <a:tcPr marL="73025" marR="73025" marT="0" marB="0"/>
                </a:tc>
                <a:tc>
                  <a:txBody>
                    <a:bodyPr/>
                    <a:lstStyle/>
                    <a:p>
                      <a:pPr lvl="0" rtl="0">
                        <a:spcBef>
                          <a:spcPts val="0"/>
                        </a:spcBef>
                        <a:buNone/>
                      </a:pPr>
                      <a:r>
                        <a:rPr lang="en" sz="1100"/>
                        <a:t>3 (4.1%)</a:t>
                      </a:r>
                    </a:p>
                  </a:txBody>
                  <a:tcPr marL="73025" marR="73025" marT="0" marB="0"/>
                </a:tc>
              </a:tr>
              <a:tr h="152400">
                <a:tc>
                  <a:txBody>
                    <a:bodyPr/>
                    <a:lstStyle/>
                    <a:p>
                      <a:pPr lvl="0" rtl="0">
                        <a:spcBef>
                          <a:spcPts val="0"/>
                        </a:spcBef>
                        <a:buNone/>
                      </a:pPr>
                      <a:endParaRPr sz="1100"/>
                    </a:p>
                    <a:p>
                      <a:pPr lvl="0" rtl="0">
                        <a:spcBef>
                          <a:spcPts val="0"/>
                        </a:spcBef>
                        <a:buNone/>
                      </a:pPr>
                      <a:r>
                        <a:rPr lang="en" sz="1100"/>
                        <a:t>Sex</a:t>
                      </a:r>
                    </a:p>
                  </a:txBody>
                  <a:tcPr marL="73025" marR="73025" marT="0" marB="0"/>
                </a:tc>
                <a:tc>
                  <a:txBody>
                    <a:bodyPr/>
                    <a:lstStyle/>
                    <a:p>
                      <a:pPr lvl="0" rtl="0">
                        <a:spcBef>
                          <a:spcPts val="0"/>
                        </a:spcBef>
                        <a:buNone/>
                      </a:pPr>
                      <a:endParaRPr sz="1100"/>
                    </a:p>
                    <a:p>
                      <a:pPr lvl="0" rtl="0">
                        <a:spcBef>
                          <a:spcPts val="0"/>
                        </a:spcBef>
                        <a:buNone/>
                      </a:pPr>
                      <a:endParaRPr sz="1100"/>
                    </a:p>
                  </a:txBody>
                  <a:tcPr marL="73025" marR="73025" marT="0" marB="0"/>
                </a:tc>
              </a:tr>
              <a:tr h="152400">
                <a:tc>
                  <a:txBody>
                    <a:bodyPr/>
                    <a:lstStyle/>
                    <a:p>
                      <a:pPr marL="217170" lvl="0" indent="0" rtl="0">
                        <a:spcBef>
                          <a:spcPts val="0"/>
                        </a:spcBef>
                        <a:buNone/>
                      </a:pPr>
                      <a:r>
                        <a:rPr lang="en" sz="1100"/>
                        <a:t>Males</a:t>
                      </a:r>
                    </a:p>
                  </a:txBody>
                  <a:tcPr marL="73025" marR="73025" marT="0" marB="0"/>
                </a:tc>
                <a:tc>
                  <a:txBody>
                    <a:bodyPr/>
                    <a:lstStyle/>
                    <a:p>
                      <a:pPr lvl="0" rtl="0">
                        <a:spcBef>
                          <a:spcPts val="0"/>
                        </a:spcBef>
                        <a:buNone/>
                      </a:pPr>
                      <a:r>
                        <a:rPr lang="en" sz="1100"/>
                        <a:t>35 (47.3%)</a:t>
                      </a:r>
                    </a:p>
                  </a:txBody>
                  <a:tcPr marL="73025" marR="73025" marT="0" marB="0"/>
                </a:tc>
              </a:tr>
              <a:tr h="152400">
                <a:tc>
                  <a:txBody>
                    <a:bodyPr/>
                    <a:lstStyle/>
                    <a:p>
                      <a:pPr marL="217170" lvl="0" indent="0" rtl="0">
                        <a:spcBef>
                          <a:spcPts val="0"/>
                        </a:spcBef>
                        <a:buNone/>
                      </a:pPr>
                      <a:r>
                        <a:rPr lang="en" sz="1100"/>
                        <a:t>Females</a:t>
                      </a:r>
                    </a:p>
                  </a:txBody>
                  <a:tcPr marL="73025" marR="73025" marT="0" marB="0"/>
                </a:tc>
                <a:tc>
                  <a:txBody>
                    <a:bodyPr/>
                    <a:lstStyle/>
                    <a:p>
                      <a:pPr lvl="0" rtl="0">
                        <a:spcBef>
                          <a:spcPts val="0"/>
                        </a:spcBef>
                        <a:buNone/>
                      </a:pPr>
                      <a:r>
                        <a:rPr lang="en" sz="1100" dirty="0"/>
                        <a:t>36 (48.6%)</a:t>
                      </a:r>
                    </a:p>
                  </a:txBody>
                  <a:tcPr marL="73025" marR="73025"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500"/>
                                        <p:tgtEl>
                                          <p:spTgt spid="2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3">
                                            <p:txEl>
                                              <p:pRg st="1" end="1"/>
                                            </p:txEl>
                                          </p:spTgt>
                                        </p:tgtEl>
                                        <p:attrNameLst>
                                          <p:attrName>style.visibility</p:attrName>
                                        </p:attrNameLst>
                                      </p:cBhvr>
                                      <p:to>
                                        <p:strVal val="visible"/>
                                      </p:to>
                                    </p:set>
                                    <p:animEffect transition="in" filter="fade">
                                      <p:cBhvr>
                                        <p:cTn id="10" dur="500"/>
                                        <p:tgtEl>
                                          <p:spTgt spid="24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3">
                                            <p:txEl>
                                              <p:pRg st="2" end="2"/>
                                            </p:txEl>
                                          </p:spTgt>
                                        </p:tgtEl>
                                        <p:attrNameLst>
                                          <p:attrName>style.visibility</p:attrName>
                                        </p:attrNameLst>
                                      </p:cBhvr>
                                      <p:to>
                                        <p:strVal val="visible"/>
                                      </p:to>
                                    </p:set>
                                    <p:animEffect transition="in" filter="fade">
                                      <p:cBhvr>
                                        <p:cTn id="13" dur="500"/>
                                        <p:tgtEl>
                                          <p:spTgt spid="24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3">
                                            <p:txEl>
                                              <p:pRg st="3" end="3"/>
                                            </p:txEl>
                                          </p:spTgt>
                                        </p:tgtEl>
                                        <p:attrNameLst>
                                          <p:attrName>style.visibility</p:attrName>
                                        </p:attrNameLst>
                                      </p:cBhvr>
                                      <p:to>
                                        <p:strVal val="visible"/>
                                      </p:to>
                                    </p:set>
                                    <p:animEffect transition="in" filter="fade">
                                      <p:cBhvr>
                                        <p:cTn id="16" dur="500"/>
                                        <p:tgtEl>
                                          <p:spTgt spid="24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3">
                                            <p:txEl>
                                              <p:pRg st="4" end="4"/>
                                            </p:txEl>
                                          </p:spTgt>
                                        </p:tgtEl>
                                        <p:attrNameLst>
                                          <p:attrName>style.visibility</p:attrName>
                                        </p:attrNameLst>
                                      </p:cBhvr>
                                      <p:to>
                                        <p:strVal val="visible"/>
                                      </p:to>
                                    </p:set>
                                    <p:animEffect transition="in" filter="fade">
                                      <p:cBhvr>
                                        <p:cTn id="19" dur="500"/>
                                        <p:tgtEl>
                                          <p:spTgt spid="24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3">
                                            <p:txEl>
                                              <p:pRg st="6" end="6"/>
                                            </p:txEl>
                                          </p:spTgt>
                                        </p:tgtEl>
                                        <p:attrNameLst>
                                          <p:attrName>style.visibility</p:attrName>
                                        </p:attrNameLst>
                                      </p:cBhvr>
                                      <p:to>
                                        <p:strVal val="visible"/>
                                      </p:to>
                                    </p:set>
                                    <p:animEffect transition="in" filter="fade">
                                      <p:cBhvr>
                                        <p:cTn id="24" dur="500"/>
                                        <p:tgtEl>
                                          <p:spTgt spid="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b="0" i="0" u="none" strike="noStrike" cap="none">
                <a:solidFill>
                  <a:schemeClr val="lt1"/>
                </a:solidFill>
                <a:latin typeface="Arial"/>
                <a:ea typeface="Arial"/>
                <a:cs typeface="Arial"/>
                <a:sym typeface="Arial"/>
              </a:rPr>
              <a:t>2</a:t>
            </a:fld>
            <a:endParaRPr lang="en" sz="1100" b="0" i="0" u="none" strike="noStrike" cap="none">
              <a:solidFill>
                <a:schemeClr val="lt1"/>
              </a:solidFill>
              <a:latin typeface="Arial"/>
              <a:ea typeface="Arial"/>
              <a:cs typeface="Arial"/>
              <a:sym typeface="Arial"/>
            </a:endParaRPr>
          </a:p>
        </p:txBody>
      </p:sp>
      <p:sp>
        <p:nvSpPr>
          <p:cNvPr id="117" name="Shape 117"/>
          <p:cNvSpPr txBox="1">
            <a:spLocks noGrp="1"/>
          </p:cNvSpPr>
          <p:nvPr>
            <p:ph type="title"/>
          </p:nvPr>
        </p:nvSpPr>
        <p:spPr>
          <a:xfrm>
            <a:off x="152399" y="205978"/>
            <a:ext cx="8534400" cy="857250"/>
          </a:xfrm>
          <a:prstGeom prst="rect">
            <a:avLst/>
          </a:prstGeom>
          <a:noFill/>
          <a:ln>
            <a:noFill/>
          </a:ln>
        </p:spPr>
        <p:txBody>
          <a:bodyPr lIns="68575" tIns="34275" rIns="68575" bIns="34275" anchor="ctr" anchorCtr="0">
            <a:noAutofit/>
          </a:bodyPr>
          <a:lstStyle/>
          <a:p>
            <a:pPr marL="0" marR="0" lvl="0" indent="0" algn="ctr" rtl="0">
              <a:spcBef>
                <a:spcPts val="0"/>
              </a:spcBef>
              <a:spcAft>
                <a:spcPts val="0"/>
              </a:spcAft>
              <a:buSzPct val="25000"/>
              <a:buNone/>
            </a:pPr>
            <a:r>
              <a:rPr lang="en" sz="3000" b="1" i="0" u="none" strike="noStrike" cap="none">
                <a:solidFill>
                  <a:schemeClr val="dk2"/>
                </a:solidFill>
                <a:latin typeface="Garamond"/>
                <a:ea typeface="Garamond"/>
                <a:cs typeface="Garamond"/>
                <a:sym typeface="Garamond"/>
              </a:rPr>
              <a:t>Activity Disclaimer</a:t>
            </a:r>
          </a:p>
        </p:txBody>
      </p:sp>
      <p:sp>
        <p:nvSpPr>
          <p:cNvPr id="118" name="Shape 118"/>
          <p:cNvSpPr txBox="1">
            <a:spLocks noGrp="1"/>
          </p:cNvSpPr>
          <p:nvPr>
            <p:ph type="body" idx="1"/>
          </p:nvPr>
        </p:nvSpPr>
        <p:spPr>
          <a:xfrm>
            <a:off x="152399" y="1200150"/>
            <a:ext cx="8534400" cy="3394472"/>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Clr>
                <a:srgbClr val="000000"/>
              </a:buClr>
              <a:buSzPct val="25000"/>
              <a:buFont typeface="Arial"/>
              <a:buNone/>
            </a:pPr>
            <a:r>
              <a:rPr lang="en" sz="800" b="1" i="0" u="none" strike="noStrike" cap="none" dirty="0">
                <a:solidFill>
                  <a:srgbClr val="000000"/>
                </a:solidFill>
                <a:latin typeface="Arial"/>
                <a:ea typeface="Arial"/>
                <a:cs typeface="Arial"/>
                <a:sym typeface="Arial"/>
              </a:rPr>
              <a:t>ACTIVITY DISCLAIMER</a:t>
            </a:r>
          </a:p>
          <a:p>
            <a:pPr marL="0" marR="0" lvl="0" indent="0" algn="l" rtl="0">
              <a:spcBef>
                <a:spcPts val="200"/>
              </a:spcBef>
              <a:spcAft>
                <a:spcPts val="0"/>
              </a:spcAft>
              <a:buClr>
                <a:schemeClr val="dk2"/>
              </a:buClr>
              <a:buSzPct val="25000"/>
              <a:buFont typeface="Arial"/>
              <a:buNone/>
            </a:pPr>
            <a:endParaRPr sz="800" b="1" i="0" u="none" strike="noStrike" cap="none" dirty="0">
              <a:solidFill>
                <a:srgbClr val="000000"/>
              </a:solidFill>
              <a:latin typeface="Arial"/>
              <a:ea typeface="Arial"/>
              <a:cs typeface="Arial"/>
              <a:sym typeface="Arial"/>
            </a:endParaRPr>
          </a:p>
          <a:p>
            <a:pPr marL="0" marR="0" lvl="0" indent="0" algn="l" rtl="0">
              <a:spcBef>
                <a:spcPts val="200"/>
              </a:spcBef>
              <a:spcAft>
                <a:spcPts val="0"/>
              </a:spcAft>
              <a:buClr>
                <a:schemeClr val="dk2"/>
              </a:buClr>
              <a:buSzPct val="25000"/>
              <a:buFont typeface="Arial"/>
              <a:buNone/>
            </a:pPr>
            <a:endParaRPr sz="800" b="0" i="0" u="none" strike="noStrike" cap="none" dirty="0">
              <a:solidFill>
                <a:schemeClr val="dk2"/>
              </a:solidFill>
              <a:latin typeface="Arial"/>
              <a:ea typeface="Arial"/>
              <a:cs typeface="Arial"/>
              <a:sym typeface="Arial"/>
            </a:endParaRPr>
          </a:p>
          <a:p>
            <a:pPr marL="0" marR="0" lvl="0" indent="0" algn="l" rtl="0">
              <a:spcBef>
                <a:spcPts val="200"/>
              </a:spcBef>
              <a:spcAft>
                <a:spcPts val="0"/>
              </a:spcAft>
              <a:buClr>
                <a:schemeClr val="dk2"/>
              </a:buClr>
              <a:buSzPct val="25000"/>
              <a:buFont typeface="Arial"/>
              <a:buNone/>
            </a:pPr>
            <a:r>
              <a:rPr lang="en" sz="800" b="0" i="0" u="none" strike="noStrike" cap="none" dirty="0">
                <a:solidFill>
                  <a:schemeClr val="dk2"/>
                </a:solidFill>
                <a:latin typeface="Arial"/>
                <a:ea typeface="Arial"/>
                <a:cs typeface="Arial"/>
                <a:sym typeface="Arial"/>
              </a:rPr>
              <a:t>It is the policy of the AAFP that all individuals in a position to control content disclose any relationships with commercial interests upon nomination/invitation of participation. Disclosure documents are reviewed for potential conflicts of interest (COI), and if identified, conflicts are resolved prior to confirmation of participation. Only those participants who had no conflict of interest or who agreed to an identified resolution process prior to their participation were involved in this CME activity.</a:t>
            </a:r>
          </a:p>
          <a:p>
            <a:pPr marL="254000" marR="0" lvl="0" indent="-254000" algn="l" rtl="0">
              <a:spcBef>
                <a:spcPts val="200"/>
              </a:spcBef>
              <a:spcAft>
                <a:spcPts val="0"/>
              </a:spcAft>
              <a:buClr>
                <a:schemeClr val="dk2"/>
              </a:buClr>
              <a:buSzPct val="100000"/>
              <a:buFont typeface="Arial"/>
              <a:buNone/>
            </a:pPr>
            <a:endParaRPr sz="800" b="0" i="0" u="none" strike="noStrike" cap="none" dirty="0">
              <a:solidFill>
                <a:schemeClr val="dk2"/>
              </a:solidFill>
              <a:latin typeface="Arial"/>
              <a:ea typeface="Arial"/>
              <a:cs typeface="Arial"/>
              <a:sym typeface="Arial"/>
            </a:endParaRPr>
          </a:p>
          <a:p>
            <a:pPr marL="0" marR="0" lvl="0" indent="0" algn="l" rtl="0">
              <a:spcBef>
                <a:spcPts val="200"/>
              </a:spcBef>
              <a:spcAft>
                <a:spcPts val="0"/>
              </a:spcAft>
              <a:buClr>
                <a:srgbClr val="FF0000"/>
              </a:buClr>
              <a:buSzPct val="25000"/>
              <a:buFont typeface="Arial"/>
              <a:buNone/>
            </a:pPr>
            <a:r>
              <a:rPr lang="en" sz="800" dirty="0">
                <a:solidFill>
                  <a:srgbClr val="000000"/>
                </a:solidFill>
              </a:rPr>
              <a:t>Dr. Mark Ryan, </a:t>
            </a:r>
            <a:r>
              <a:rPr lang="en" sz="800" b="0" i="0" u="none" strike="noStrike" cap="none" dirty="0">
                <a:solidFill>
                  <a:srgbClr val="000000"/>
                </a:solidFill>
                <a:latin typeface="Arial"/>
                <a:ea typeface="Arial"/>
                <a:cs typeface="Arial"/>
                <a:sym typeface="Arial"/>
              </a:rPr>
              <a:t>Andrew </a:t>
            </a:r>
            <a:r>
              <a:rPr lang="en" sz="800" b="0" i="0" u="none" strike="noStrike" cap="none" dirty="0" smtClean="0">
                <a:solidFill>
                  <a:srgbClr val="000000"/>
                </a:solidFill>
                <a:latin typeface="Arial"/>
                <a:ea typeface="Arial"/>
                <a:cs typeface="Arial"/>
                <a:sym typeface="Arial"/>
              </a:rPr>
              <a:t>Andreae, </a:t>
            </a:r>
            <a:r>
              <a:rPr lang="en" sz="800" b="0" i="0" u="none" strike="noStrike" cap="none" dirty="0">
                <a:solidFill>
                  <a:srgbClr val="000000"/>
                </a:solidFill>
                <a:latin typeface="Arial"/>
                <a:ea typeface="Arial"/>
                <a:cs typeface="Arial"/>
                <a:sym typeface="Arial"/>
              </a:rPr>
              <a:t>Allison Borda, Kristin Romutis, Lipi Gupta, Priya Sabu, &amp; Wendy Sun</a:t>
            </a:r>
            <a:r>
              <a:rPr lang="en" sz="800" dirty="0">
                <a:solidFill>
                  <a:srgbClr val="FF0000"/>
                </a:solidFill>
              </a:rPr>
              <a:t> </a:t>
            </a:r>
            <a:r>
              <a:rPr lang="en" sz="800" b="0" i="0" u="none" strike="noStrike" cap="none" dirty="0">
                <a:solidFill>
                  <a:schemeClr val="dk2"/>
                </a:solidFill>
                <a:latin typeface="Arial"/>
                <a:ea typeface="Arial"/>
                <a:cs typeface="Arial"/>
                <a:sym typeface="Arial"/>
              </a:rPr>
              <a:t>have indicated they have no relevant financial relationships to disclose.</a:t>
            </a:r>
          </a:p>
          <a:p>
            <a:pPr marL="254000" marR="0" lvl="0" indent="-254000" algn="l" rtl="0">
              <a:spcBef>
                <a:spcPts val="200"/>
              </a:spcBef>
              <a:spcAft>
                <a:spcPts val="0"/>
              </a:spcAft>
              <a:buClr>
                <a:schemeClr val="dk2"/>
              </a:buClr>
              <a:buSzPct val="100000"/>
              <a:buFont typeface="Arial"/>
              <a:buNone/>
            </a:pPr>
            <a:endParaRPr sz="800" b="0" i="0" u="none" strike="noStrike" cap="none" dirty="0">
              <a:solidFill>
                <a:schemeClr val="dk2"/>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228600" y="205978"/>
            <a:ext cx="8458200" cy="857400"/>
          </a:xfrm>
          <a:prstGeom prst="rect">
            <a:avLst/>
          </a:prstGeom>
        </p:spPr>
        <p:txBody>
          <a:bodyPr lIns="68575" tIns="68575" rIns="68575" bIns="68575" anchor="ctr" anchorCtr="0">
            <a:noAutofit/>
          </a:bodyPr>
          <a:lstStyle/>
          <a:p>
            <a:pPr lvl="0" rtl="0">
              <a:spcBef>
                <a:spcPts val="0"/>
              </a:spcBef>
              <a:buNone/>
            </a:pPr>
            <a:r>
              <a:rPr lang="en"/>
              <a:t>Results - Questionnaire</a:t>
            </a:r>
          </a:p>
        </p:txBody>
      </p:sp>
      <p:graphicFrame>
        <p:nvGraphicFramePr>
          <p:cNvPr id="250" name="Shape 250"/>
          <p:cNvGraphicFramePr/>
          <p:nvPr>
            <p:extLst>
              <p:ext uri="{D42A27DB-BD31-4B8C-83A1-F6EECF244321}">
                <p14:modId xmlns:p14="http://schemas.microsoft.com/office/powerpoint/2010/main" val="3200066741"/>
              </p:ext>
            </p:extLst>
          </p:nvPr>
        </p:nvGraphicFramePr>
        <p:xfrm>
          <a:off x="4778525" y="1287825"/>
          <a:ext cx="4092950" cy="2984500"/>
        </p:xfrm>
        <a:graphic>
          <a:graphicData uri="http://schemas.openxmlformats.org/drawingml/2006/table">
            <a:tbl>
              <a:tblPr bandRow="1">
                <a:noFill/>
                <a:tableStyleId>{FBA205FA-5BA9-42F2-AA0B-5734E729B668}</a:tableStyleId>
              </a:tblPr>
              <a:tblGrid>
                <a:gridCol w="2019300"/>
                <a:gridCol w="1114425"/>
                <a:gridCol w="959225"/>
              </a:tblGrid>
              <a:tr h="292100">
                <a:tc>
                  <a:txBody>
                    <a:bodyPr/>
                    <a:lstStyle/>
                    <a:p>
                      <a:pPr lvl="0" rtl="0">
                        <a:spcBef>
                          <a:spcPts val="0"/>
                        </a:spcBef>
                        <a:buNone/>
                      </a:pPr>
                      <a:r>
                        <a:rPr lang="en" sz="1100" b="1" dirty="0"/>
                        <a:t>Question</a:t>
                      </a:r>
                    </a:p>
                  </a:txBody>
                  <a:tcPr marL="73025" marR="73025" marT="0" marB="0" anchor="b">
                    <a:lnL cap="flat" cmpd="sng">
                      <a:noFill/>
                      <a:prstDash val="solid"/>
                      <a:round/>
                      <a:headEnd type="none" w="med" len="med"/>
                      <a:tailEnd type="none" w="med" len="med"/>
                    </a:lnL>
                    <a:lnR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sz="1100" b="1" dirty="0"/>
                        <a:t>Frequency</a:t>
                      </a:r>
                    </a:p>
                  </a:txBody>
                  <a:tcPr marL="73025" marR="73025" marT="0" marB="0" anchor="b">
                    <a:lnL cap="flat" cmpd="sng">
                      <a:noFill/>
                      <a:prstDash val="solid"/>
                      <a:round/>
                      <a:headEnd type="none" w="med" len="med"/>
                      <a:tailEnd type="none" w="med" len="med"/>
                    </a:lnL>
                    <a:lnR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sz="1100" b="1" dirty="0"/>
                        <a:t>n = 74</a:t>
                      </a:r>
                    </a:p>
                  </a:txBody>
                  <a:tcPr marL="73025" marR="73025" marT="0" marB="0" anchor="b">
                    <a:lnL cap="flat" cmpd="sng">
                      <a:noFill/>
                      <a:prstDash val="solid"/>
                      <a:round/>
                      <a:headEnd type="none" w="med" len="med"/>
                      <a:tailEnd type="none" w="med" len="med"/>
                    </a:lnL>
                    <a:lnR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2400">
                <a:tc rowSpan="4">
                  <a:txBody>
                    <a:bodyPr/>
                    <a:lstStyle/>
                    <a:p>
                      <a:pPr lvl="0" rtl="0">
                        <a:spcBef>
                          <a:spcPts val="0"/>
                        </a:spcBef>
                        <a:buNone/>
                      </a:pPr>
                      <a:r>
                        <a:rPr lang="en" sz="1100" dirty="0"/>
                        <a:t>Has difficulties taking a deep breath?  </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lvl="0" rtl="0">
                        <a:spcBef>
                          <a:spcPts val="0"/>
                        </a:spcBef>
                        <a:buNone/>
                      </a:pPr>
                      <a:r>
                        <a:rPr lang="en" sz="1100"/>
                        <a:t>Never</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lvl="0" rtl="0">
                        <a:spcBef>
                          <a:spcPts val="0"/>
                        </a:spcBef>
                        <a:buNone/>
                      </a:pPr>
                      <a:r>
                        <a:rPr lang="en" sz="1100"/>
                        <a:t>42 (56.8%)</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52400">
                <a:tc vMerge="1">
                  <a:txBody>
                    <a:bodyPr/>
                    <a:lstStyle/>
                    <a:p>
                      <a:endParaRPr lang="en-US"/>
                    </a:p>
                  </a:txBody>
                  <a:tcPr/>
                </a:tc>
                <a:tc>
                  <a:txBody>
                    <a:bodyPr/>
                    <a:lstStyle/>
                    <a:p>
                      <a:pPr lvl="0" rtl="0">
                        <a:spcBef>
                          <a:spcPts val="0"/>
                        </a:spcBef>
                        <a:buNone/>
                      </a:pPr>
                      <a:r>
                        <a:rPr lang="en" sz="1100"/>
                        <a:t>Sometimes</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lvl="0" rtl="0">
                        <a:spcBef>
                          <a:spcPts val="0"/>
                        </a:spcBef>
                        <a:buNone/>
                      </a:pPr>
                      <a:r>
                        <a:rPr lang="en" sz="1100"/>
                        <a:t>25 (33.8%)</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52400">
                <a:tc vMerge="1">
                  <a:txBody>
                    <a:bodyPr/>
                    <a:lstStyle/>
                    <a:p>
                      <a:endParaRPr lang="en-US"/>
                    </a:p>
                  </a:txBody>
                  <a:tcPr/>
                </a:tc>
                <a:tc>
                  <a:txBody>
                    <a:bodyPr/>
                    <a:lstStyle/>
                    <a:p>
                      <a:pPr lvl="0" rtl="0">
                        <a:spcBef>
                          <a:spcPts val="0"/>
                        </a:spcBef>
                        <a:buNone/>
                      </a:pPr>
                      <a:r>
                        <a:rPr lang="en" sz="1100"/>
                        <a:t>Often</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lvl="0" rtl="0">
                        <a:spcBef>
                          <a:spcPts val="0"/>
                        </a:spcBef>
                        <a:buNone/>
                      </a:pPr>
                      <a:r>
                        <a:rPr lang="en" sz="1100"/>
                        <a:t>7 (9.5%)</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52400">
                <a:tc vMerge="1">
                  <a:txBody>
                    <a:bodyPr/>
                    <a:lstStyle/>
                    <a:p>
                      <a:endParaRPr lang="en-US"/>
                    </a:p>
                  </a:txBody>
                  <a:tcPr/>
                </a:tc>
                <a:tc>
                  <a:txBody>
                    <a:bodyPr/>
                    <a:lstStyle/>
                    <a:p>
                      <a:pPr lvl="0" rtl="0">
                        <a:spcBef>
                          <a:spcPts val="0"/>
                        </a:spcBef>
                        <a:buNone/>
                      </a:pPr>
                      <a:r>
                        <a:rPr lang="en" sz="1100"/>
                        <a:t>Doesn't Know</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lvl="0" rtl="0">
                        <a:spcBef>
                          <a:spcPts val="0"/>
                        </a:spcBef>
                        <a:buNone/>
                      </a:pPr>
                      <a:r>
                        <a:rPr lang="en" sz="1100"/>
                        <a:t>0 (0.0%)</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52400">
                <a:tc rowSpan="4">
                  <a:txBody>
                    <a:bodyPr/>
                    <a:lstStyle/>
                    <a:p>
                      <a:pPr lvl="0" rtl="0">
                        <a:spcBef>
                          <a:spcPts val="0"/>
                        </a:spcBef>
                        <a:buNone/>
                      </a:pPr>
                      <a:r>
                        <a:rPr lang="en" sz="1100" dirty="0"/>
                        <a:t>Makes noisy or wheezy sounds when breathing (awake)?</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sz="1100"/>
                        <a:t>Never</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sz="1100"/>
                        <a:t>44 (59.5%)</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r>
              <a:tr h="177800">
                <a:tc vMerge="1">
                  <a:txBody>
                    <a:bodyPr/>
                    <a:lstStyle/>
                    <a:p>
                      <a:endParaRPr lang="en-US"/>
                    </a:p>
                  </a:txBody>
                  <a:tcPr/>
                </a:tc>
                <a:tc>
                  <a:txBody>
                    <a:bodyPr/>
                    <a:lstStyle/>
                    <a:p>
                      <a:pPr lvl="0" rtl="0">
                        <a:spcBef>
                          <a:spcPts val="0"/>
                        </a:spcBef>
                        <a:buNone/>
                      </a:pPr>
                      <a:r>
                        <a:rPr lang="en" sz="1100" dirty="0"/>
                        <a:t>Sometimes</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sz="1100"/>
                        <a:t>18 (24.3%)</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r>
              <a:tr h="152400">
                <a:tc vMerge="1">
                  <a:txBody>
                    <a:bodyPr/>
                    <a:lstStyle/>
                    <a:p>
                      <a:endParaRPr lang="en-US"/>
                    </a:p>
                  </a:txBody>
                  <a:tcPr/>
                </a:tc>
                <a:tc>
                  <a:txBody>
                    <a:bodyPr/>
                    <a:lstStyle/>
                    <a:p>
                      <a:pPr lvl="0" rtl="0">
                        <a:spcBef>
                          <a:spcPts val="0"/>
                        </a:spcBef>
                        <a:buNone/>
                      </a:pPr>
                      <a:r>
                        <a:rPr lang="en" sz="1100" dirty="0"/>
                        <a:t>Often</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sz="1100"/>
                        <a:t>11 (14.9%)</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r>
              <a:tr h="152400">
                <a:tc vMerge="1">
                  <a:txBody>
                    <a:bodyPr/>
                    <a:lstStyle/>
                    <a:p>
                      <a:endParaRPr lang="en-US"/>
                    </a:p>
                  </a:txBody>
                  <a:tcPr/>
                </a:tc>
                <a:tc>
                  <a:txBody>
                    <a:bodyPr/>
                    <a:lstStyle/>
                    <a:p>
                      <a:pPr lvl="0" rtl="0">
                        <a:spcBef>
                          <a:spcPts val="0"/>
                        </a:spcBef>
                        <a:buNone/>
                      </a:pPr>
                      <a:r>
                        <a:rPr lang="en" sz="1100" dirty="0"/>
                        <a:t>Doesn't Know</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sz="1100"/>
                        <a:t>1 (1.4%)</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r>
              <a:tr h="152400">
                <a:tc rowSpan="4">
                  <a:txBody>
                    <a:bodyPr/>
                    <a:lstStyle/>
                    <a:p>
                      <a:pPr lvl="0" rtl="0">
                        <a:spcBef>
                          <a:spcPts val="0"/>
                        </a:spcBef>
                        <a:buNone/>
                      </a:pPr>
                      <a:r>
                        <a:rPr lang="en" sz="1100"/>
                        <a:t>Complain about a chest that feels tight or hurts after running, playing hard, or doing sports?</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lvl="0" rtl="0">
                        <a:spcBef>
                          <a:spcPts val="0"/>
                        </a:spcBef>
                        <a:buNone/>
                      </a:pPr>
                      <a:r>
                        <a:rPr lang="en" sz="1100" dirty="0"/>
                        <a:t>Never</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lvl="0" rtl="0">
                        <a:spcBef>
                          <a:spcPts val="0"/>
                        </a:spcBef>
                        <a:buNone/>
                      </a:pPr>
                      <a:r>
                        <a:rPr lang="en" sz="1100"/>
                        <a:t>45 (60.8%)</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52400">
                <a:tc vMerge="1">
                  <a:txBody>
                    <a:bodyPr/>
                    <a:lstStyle/>
                    <a:p>
                      <a:endParaRPr lang="en-US"/>
                    </a:p>
                  </a:txBody>
                  <a:tcPr/>
                </a:tc>
                <a:tc>
                  <a:txBody>
                    <a:bodyPr/>
                    <a:lstStyle/>
                    <a:p>
                      <a:pPr lvl="0" rtl="0">
                        <a:spcBef>
                          <a:spcPts val="0"/>
                        </a:spcBef>
                        <a:buNone/>
                      </a:pPr>
                      <a:r>
                        <a:rPr lang="en" sz="1100" dirty="0"/>
                        <a:t>Sometimes</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lvl="0" rtl="0">
                        <a:spcBef>
                          <a:spcPts val="0"/>
                        </a:spcBef>
                        <a:buNone/>
                      </a:pPr>
                      <a:r>
                        <a:rPr lang="en" sz="1100"/>
                        <a:t>15 (20.3%)</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52400">
                <a:tc vMerge="1">
                  <a:txBody>
                    <a:bodyPr/>
                    <a:lstStyle/>
                    <a:p>
                      <a:endParaRPr lang="en-US"/>
                    </a:p>
                  </a:txBody>
                  <a:tcPr/>
                </a:tc>
                <a:tc>
                  <a:txBody>
                    <a:bodyPr/>
                    <a:lstStyle/>
                    <a:p>
                      <a:pPr lvl="0" rtl="0">
                        <a:spcBef>
                          <a:spcPts val="0"/>
                        </a:spcBef>
                        <a:buNone/>
                      </a:pPr>
                      <a:r>
                        <a:rPr lang="en" sz="1100" dirty="0"/>
                        <a:t>Often</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lvl="0" rtl="0">
                        <a:spcBef>
                          <a:spcPts val="0"/>
                        </a:spcBef>
                        <a:buNone/>
                      </a:pPr>
                      <a:r>
                        <a:rPr lang="en" sz="1100"/>
                        <a:t>14 (18.9%)</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52400">
                <a:tc vMerge="1">
                  <a:txBody>
                    <a:bodyPr/>
                    <a:lstStyle/>
                    <a:p>
                      <a:endParaRPr lang="en-US"/>
                    </a:p>
                  </a:txBody>
                  <a:tcPr/>
                </a:tc>
                <a:tc>
                  <a:txBody>
                    <a:bodyPr/>
                    <a:lstStyle/>
                    <a:p>
                      <a:pPr lvl="0" rtl="0">
                        <a:spcBef>
                          <a:spcPts val="0"/>
                        </a:spcBef>
                        <a:buNone/>
                      </a:pPr>
                      <a:r>
                        <a:rPr lang="en" sz="1100"/>
                        <a:t>Doesn't Know</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lvl="0" rtl="0">
                        <a:spcBef>
                          <a:spcPts val="0"/>
                        </a:spcBef>
                        <a:buNone/>
                      </a:pPr>
                      <a:r>
                        <a:rPr lang="en" sz="1100" dirty="0"/>
                        <a:t>0 (0.0%)</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52400">
                <a:tc rowSpan="4">
                  <a:txBody>
                    <a:bodyPr/>
                    <a:lstStyle/>
                    <a:p>
                      <a:pPr lvl="0" rtl="0">
                        <a:spcBef>
                          <a:spcPts val="0"/>
                        </a:spcBef>
                        <a:buNone/>
                      </a:pPr>
                      <a:r>
                        <a:rPr lang="en" sz="1100" dirty="0"/>
                        <a:t>Cough when running, climbing stairs, or playing sports?</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sz="1100"/>
                        <a:t>Never</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sz="1100" dirty="0"/>
                        <a:t>46 (62.2%)</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r>
              <a:tr h="152400">
                <a:tc vMerge="1">
                  <a:txBody>
                    <a:bodyPr/>
                    <a:lstStyle/>
                    <a:p>
                      <a:endParaRPr lang="en-US"/>
                    </a:p>
                  </a:txBody>
                  <a:tcPr/>
                </a:tc>
                <a:tc>
                  <a:txBody>
                    <a:bodyPr/>
                    <a:lstStyle/>
                    <a:p>
                      <a:pPr lvl="0" rtl="0">
                        <a:spcBef>
                          <a:spcPts val="0"/>
                        </a:spcBef>
                        <a:buNone/>
                      </a:pPr>
                      <a:r>
                        <a:rPr lang="en" sz="1100"/>
                        <a:t>Sometimes</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sz="1100" dirty="0"/>
                        <a:t>13 (17.6%)</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r>
              <a:tr h="152400">
                <a:tc vMerge="1">
                  <a:txBody>
                    <a:bodyPr/>
                    <a:lstStyle/>
                    <a:p>
                      <a:endParaRPr lang="en-US"/>
                    </a:p>
                  </a:txBody>
                  <a:tcPr/>
                </a:tc>
                <a:tc>
                  <a:txBody>
                    <a:bodyPr/>
                    <a:lstStyle/>
                    <a:p>
                      <a:pPr lvl="0" rtl="0">
                        <a:spcBef>
                          <a:spcPts val="0"/>
                        </a:spcBef>
                        <a:buNone/>
                      </a:pPr>
                      <a:r>
                        <a:rPr lang="en" sz="1100"/>
                        <a:t>Often</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sz="1100" dirty="0"/>
                        <a:t>15 (20.3%)</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r>
              <a:tr h="152400">
                <a:tc vMerge="1">
                  <a:txBody>
                    <a:bodyPr/>
                    <a:lstStyle/>
                    <a:p>
                      <a:endParaRPr lang="en-US"/>
                    </a:p>
                  </a:txBody>
                  <a:tcPr/>
                </a:tc>
                <a:tc>
                  <a:txBody>
                    <a:bodyPr/>
                    <a:lstStyle/>
                    <a:p>
                      <a:pPr lvl="0" rtl="0">
                        <a:spcBef>
                          <a:spcPts val="0"/>
                        </a:spcBef>
                        <a:buNone/>
                      </a:pPr>
                      <a:r>
                        <a:rPr lang="en" sz="1100" dirty="0"/>
                        <a:t>Doesn't Know</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sz="1100" dirty="0"/>
                        <a:t>0 (0.0%)</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51" name="Shape 251"/>
          <p:cNvSpPr txBox="1">
            <a:spLocks noGrp="1"/>
          </p:cNvSpPr>
          <p:nvPr>
            <p:ph type="body" idx="1"/>
          </p:nvPr>
        </p:nvSpPr>
        <p:spPr>
          <a:xfrm>
            <a:off x="228600" y="1287825"/>
            <a:ext cx="4142678" cy="2103600"/>
          </a:xfrm>
          <a:prstGeom prst="rect">
            <a:avLst/>
          </a:prstGeom>
        </p:spPr>
        <p:txBody>
          <a:bodyPr lIns="68575" tIns="68575" rIns="68575" bIns="68575" anchor="t" anchorCtr="0">
            <a:noAutofit/>
          </a:bodyPr>
          <a:lstStyle/>
          <a:p>
            <a:pPr marL="457200" lvl="0" indent="-355600" rtl="0">
              <a:spcBef>
                <a:spcPts val="0"/>
              </a:spcBef>
              <a:buClr>
                <a:schemeClr val="dk1"/>
              </a:buClr>
              <a:buSzPct val="100000"/>
            </a:pPr>
            <a:r>
              <a:rPr lang="en" sz="1800" dirty="0">
                <a:solidFill>
                  <a:schemeClr val="dk1"/>
                </a:solidFill>
              </a:rPr>
              <a:t>46 of 74 </a:t>
            </a:r>
            <a:r>
              <a:rPr lang="en" sz="1800" b="1" dirty="0">
                <a:solidFill>
                  <a:srgbClr val="0B5394"/>
                </a:solidFill>
              </a:rPr>
              <a:t>(62%) screened positive</a:t>
            </a:r>
            <a:r>
              <a:rPr lang="en" sz="1800" dirty="0">
                <a:solidFill>
                  <a:srgbClr val="0B5394"/>
                </a:solidFill>
              </a:rPr>
              <a:t> </a:t>
            </a:r>
            <a:r>
              <a:rPr lang="en" sz="1800" dirty="0">
                <a:solidFill>
                  <a:schemeClr val="dk1"/>
                </a:solidFill>
              </a:rPr>
              <a:t>via </a:t>
            </a:r>
            <a:r>
              <a:rPr lang="en" sz="1800" dirty="0" smtClean="0">
                <a:solidFill>
                  <a:schemeClr val="dk1"/>
                </a:solidFill>
              </a:rPr>
              <a:t>Part </a:t>
            </a:r>
            <a:r>
              <a:rPr lang="en" sz="1800" dirty="0">
                <a:solidFill>
                  <a:schemeClr val="dk1"/>
                </a:solidFill>
              </a:rPr>
              <a:t>1 of the </a:t>
            </a:r>
            <a:r>
              <a:rPr lang="en" sz="1800" dirty="0" smtClean="0">
                <a:solidFill>
                  <a:schemeClr val="dk1"/>
                </a:solidFill>
              </a:rPr>
              <a:t>risk assessment</a:t>
            </a:r>
          </a:p>
          <a:p>
            <a:pPr marL="101600" lvl="0" indent="0" rtl="0">
              <a:spcBef>
                <a:spcPts val="0"/>
              </a:spcBef>
              <a:buClr>
                <a:schemeClr val="dk1"/>
              </a:buClr>
              <a:buSzPct val="100000"/>
              <a:buNone/>
            </a:pPr>
            <a:endParaRPr lang="en" sz="1800" dirty="0">
              <a:solidFill>
                <a:schemeClr val="dk1"/>
              </a:solidFill>
            </a:endParaRPr>
          </a:p>
          <a:p>
            <a:pPr marL="457200" lvl="0" indent="-355600" rtl="0">
              <a:spcBef>
                <a:spcPts val="0"/>
              </a:spcBef>
              <a:buClr>
                <a:schemeClr val="dk1"/>
              </a:buClr>
              <a:buSzPct val="100000"/>
            </a:pPr>
            <a:r>
              <a:rPr lang="en" sz="1800" dirty="0">
                <a:solidFill>
                  <a:schemeClr val="dk1"/>
                </a:solidFill>
              </a:rPr>
              <a:t>Of the 46 with positive screenings, 19 </a:t>
            </a:r>
            <a:r>
              <a:rPr lang="en" sz="1800" b="1" dirty="0">
                <a:solidFill>
                  <a:srgbClr val="0B5394"/>
                </a:solidFill>
              </a:rPr>
              <a:t>(25.7% of the total sample), met criteria for </a:t>
            </a:r>
            <a:r>
              <a:rPr lang="en" sz="1800" b="1" dirty="0" smtClean="0">
                <a:solidFill>
                  <a:srgbClr val="0B5394"/>
                </a:solidFill>
              </a:rPr>
              <a:t>Probable Asthma </a:t>
            </a:r>
            <a:r>
              <a:rPr lang="en" sz="1800" dirty="0">
                <a:solidFill>
                  <a:schemeClr val="dk1"/>
                </a:solidFill>
              </a:rPr>
              <a:t>under </a:t>
            </a:r>
            <a:r>
              <a:rPr lang="en" sz="1800" dirty="0" smtClean="0">
                <a:solidFill>
                  <a:schemeClr val="dk1"/>
                </a:solidFill>
              </a:rPr>
              <a:t>Part </a:t>
            </a:r>
            <a:r>
              <a:rPr lang="en" sz="1800" dirty="0">
                <a:solidFill>
                  <a:schemeClr val="dk1"/>
                </a:solidFill>
              </a:rPr>
              <a:t>2 of the </a:t>
            </a:r>
            <a:r>
              <a:rPr lang="en" sz="1800" dirty="0" smtClean="0">
                <a:solidFill>
                  <a:schemeClr val="dk1"/>
                </a:solidFill>
              </a:rPr>
              <a:t>risk assessment</a:t>
            </a:r>
            <a:endParaRPr lang="en" sz="18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animEffect transition="in" filter="fade">
                                      <p:cBhvr>
                                        <p:cTn id="7" dur="500"/>
                                        <p:tgtEl>
                                          <p:spTgt spid="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1">
                                            <p:txEl>
                                              <p:pRg st="2" end="2"/>
                                            </p:txEl>
                                          </p:spTgt>
                                        </p:tgtEl>
                                        <p:attrNameLst>
                                          <p:attrName>style.visibility</p:attrName>
                                        </p:attrNameLst>
                                      </p:cBhvr>
                                      <p:to>
                                        <p:strVal val="visible"/>
                                      </p:to>
                                    </p:set>
                                    <p:animEffect transition="in" filter="fade">
                                      <p:cBhvr>
                                        <p:cTn id="12" dur="500"/>
                                        <p:tgtEl>
                                          <p:spTgt spid="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228600" y="205978"/>
            <a:ext cx="8458200" cy="857400"/>
          </a:xfrm>
          <a:prstGeom prst="rect">
            <a:avLst/>
          </a:prstGeom>
        </p:spPr>
        <p:txBody>
          <a:bodyPr lIns="68575" tIns="68575" rIns="68575" bIns="68575" anchor="ctr" anchorCtr="0">
            <a:noAutofit/>
          </a:bodyPr>
          <a:lstStyle/>
          <a:p>
            <a:pPr lvl="0" rtl="0">
              <a:spcBef>
                <a:spcPts val="0"/>
              </a:spcBef>
              <a:buNone/>
            </a:pPr>
            <a:r>
              <a:rPr lang="en"/>
              <a:t>Results - Risk Categories</a:t>
            </a:r>
          </a:p>
        </p:txBody>
      </p:sp>
      <p:graphicFrame>
        <p:nvGraphicFramePr>
          <p:cNvPr id="257" name="Shape 257"/>
          <p:cNvGraphicFramePr/>
          <p:nvPr>
            <p:extLst>
              <p:ext uri="{D42A27DB-BD31-4B8C-83A1-F6EECF244321}">
                <p14:modId xmlns:p14="http://schemas.microsoft.com/office/powerpoint/2010/main" val="2388242213"/>
              </p:ext>
            </p:extLst>
          </p:nvPr>
        </p:nvGraphicFramePr>
        <p:xfrm>
          <a:off x="1065567" y="1734434"/>
          <a:ext cx="7052750" cy="1612200"/>
        </p:xfrm>
        <a:graphic>
          <a:graphicData uri="http://schemas.openxmlformats.org/drawingml/2006/table">
            <a:tbl>
              <a:tblPr bandRow="1">
                <a:noFill/>
                <a:tableStyleId>{FBA205FA-5BA9-42F2-AA0B-5734E729B668}</a:tableStyleId>
              </a:tblPr>
              <a:tblGrid>
                <a:gridCol w="1239450"/>
                <a:gridCol w="1926650"/>
                <a:gridCol w="1617275"/>
                <a:gridCol w="2269375"/>
              </a:tblGrid>
              <a:tr h="550200">
                <a:tc>
                  <a:txBody>
                    <a:bodyPr/>
                    <a:lstStyle/>
                    <a:p>
                      <a:pPr lvl="0" rtl="0">
                        <a:spcBef>
                          <a:spcPts val="0"/>
                        </a:spcBef>
                        <a:buNone/>
                      </a:pPr>
                      <a:r>
                        <a:rPr lang="en" sz="1500" b="1" i="1" dirty="0"/>
                        <a:t>N</a:t>
                      </a:r>
                      <a:r>
                        <a:rPr lang="en" sz="1500" b="1" dirty="0"/>
                        <a:t> = 74</a:t>
                      </a:r>
                    </a:p>
                  </a:txBody>
                  <a:tcPr marL="73025" marR="73025" marT="0" marB="0" anchor="b">
                    <a:lnL cap="flat" cmpd="sng">
                      <a:noFill/>
                      <a:prstDash val="solid"/>
                      <a:round/>
                      <a:headEnd type="none" w="med" len="med"/>
                      <a:tailEnd type="none" w="med" len="med"/>
                    </a:lnL>
                    <a:lnR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sz="1500" b="1" dirty="0"/>
                        <a:t>Risk Category</a:t>
                      </a:r>
                    </a:p>
                  </a:txBody>
                  <a:tcPr marL="73025" marR="73025" marT="0" marB="0" anchor="b">
                    <a:lnL cap="flat" cmpd="sng">
                      <a:noFill/>
                      <a:prstDash val="solid"/>
                      <a:round/>
                      <a:headEnd type="none" w="med" len="med"/>
                      <a:tailEnd type="none" w="med" len="med"/>
                    </a:lnL>
                    <a:lnR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sz="1500" b="1"/>
                        <a:t>Parent Questionnaire</a:t>
                      </a:r>
                    </a:p>
                  </a:txBody>
                  <a:tcPr marL="73025" marR="73025" marT="0" marB="0" anchor="b">
                    <a:lnL cap="flat" cmpd="sng">
                      <a:noFill/>
                      <a:prstDash val="solid"/>
                      <a:round/>
                      <a:headEnd type="none" w="med" len="med"/>
                      <a:tailEnd type="none" w="med" len="med"/>
                    </a:lnL>
                    <a:lnR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sz="1500" b="1" dirty="0"/>
                        <a:t>API</a:t>
                      </a:r>
                    </a:p>
                  </a:txBody>
                  <a:tcPr marL="73025" marR="73025" marT="0" marB="0" anchor="b">
                    <a:lnL cap="flat" cmpd="sng">
                      <a:noFill/>
                      <a:prstDash val="solid"/>
                      <a:round/>
                      <a:headEnd type="none" w="med" len="med"/>
                      <a:tailEnd type="none" w="med" len="med"/>
                    </a:lnL>
                    <a:lnR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5500">
                <a:tc>
                  <a:txBody>
                    <a:bodyPr/>
                    <a:lstStyle/>
                    <a:p>
                      <a:pPr marL="0" lvl="0" indent="0" rtl="0">
                        <a:spcBef>
                          <a:spcPts val="0"/>
                        </a:spcBef>
                        <a:buNone/>
                      </a:pPr>
                      <a:r>
                        <a:rPr lang="en" sz="1500"/>
                        <a:t>28 (37.8%)</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lvl="0" indent="0" rtl="0">
                        <a:spcBef>
                          <a:spcPts val="0"/>
                        </a:spcBef>
                        <a:buNone/>
                      </a:pPr>
                      <a:r>
                        <a:rPr lang="en" sz="1500" dirty="0" smtClean="0">
                          <a:solidFill>
                            <a:srgbClr val="00B050"/>
                          </a:solidFill>
                          <a:sym typeface="Symbol" panose="05050102010706020507" pitchFamily="18" charset="2"/>
                        </a:rPr>
                        <a:t></a:t>
                      </a:r>
                      <a:r>
                        <a:rPr lang="en" sz="1500" dirty="0" smtClean="0">
                          <a:solidFill>
                            <a:schemeClr val="tx1"/>
                          </a:solidFill>
                        </a:rPr>
                        <a:t>Not </a:t>
                      </a:r>
                      <a:r>
                        <a:rPr lang="en" sz="1500" dirty="0">
                          <a:solidFill>
                            <a:schemeClr val="tx1"/>
                          </a:solidFill>
                        </a:rPr>
                        <a:t>at Risk</a:t>
                      </a:r>
                    </a:p>
                  </a:txBody>
                  <a:tcPr marL="73025" marR="73025" marT="0" marB="0" anchor="b">
                    <a:lnL cap="flat" cmpd="sng">
                      <a:noFill/>
                      <a:prstDash val="solid"/>
                      <a:round/>
                      <a:headEnd type="none" w="med" len="med"/>
                      <a:tailEnd type="none" w="med" len="med"/>
                    </a:lnL>
                    <a:lnR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lvl="0" indent="0" rtl="0">
                        <a:spcBef>
                          <a:spcPts val="0"/>
                        </a:spcBef>
                        <a:buNone/>
                      </a:pPr>
                      <a:r>
                        <a:rPr lang="en" sz="1500" b="1" dirty="0">
                          <a:solidFill>
                            <a:srgbClr val="00B050"/>
                          </a:solidFill>
                        </a:rPr>
                        <a:t>-</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lvl="0" indent="0" rtl="0">
                        <a:spcBef>
                          <a:spcPts val="0"/>
                        </a:spcBef>
                        <a:buNone/>
                      </a:pPr>
                      <a:r>
                        <a:rPr lang="en" sz="1500" dirty="0">
                          <a:solidFill>
                            <a:srgbClr val="00B050"/>
                          </a:solidFill>
                        </a:rPr>
                        <a:t>NA</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65500">
                <a:tc>
                  <a:txBody>
                    <a:bodyPr/>
                    <a:lstStyle/>
                    <a:p>
                      <a:pPr marL="0" lvl="0" indent="0" rtl="0">
                        <a:spcBef>
                          <a:spcPts val="0"/>
                        </a:spcBef>
                        <a:buNone/>
                      </a:pPr>
                      <a:r>
                        <a:rPr lang="en" sz="1500"/>
                        <a:t>11 (14.9%)</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buNone/>
                      </a:pPr>
                      <a:r>
                        <a:rPr lang="en" sz="1500" dirty="0" smtClean="0">
                          <a:solidFill>
                            <a:srgbClr val="FFFF00"/>
                          </a:solidFill>
                          <a:effectLst>
                            <a:outerShdw blurRad="38100" dist="38100" dir="2700000" algn="tl">
                              <a:srgbClr val="000000">
                                <a:alpha val="43137"/>
                              </a:srgbClr>
                            </a:outerShdw>
                          </a:effectLst>
                          <a:sym typeface="Symbol" panose="05050102010706020507" pitchFamily="18" charset="2"/>
                        </a:rPr>
                        <a:t></a:t>
                      </a:r>
                      <a:r>
                        <a:rPr lang="en" sz="1500" dirty="0" smtClean="0">
                          <a:solidFill>
                            <a:schemeClr val="tx1"/>
                          </a:solidFill>
                          <a:effectLst/>
                        </a:rPr>
                        <a:t>Elevated </a:t>
                      </a:r>
                      <a:r>
                        <a:rPr lang="en" sz="1500" dirty="0">
                          <a:solidFill>
                            <a:schemeClr val="tx1"/>
                          </a:solidFill>
                          <a:effectLst/>
                        </a:rPr>
                        <a:t>Risk</a:t>
                      </a:r>
                    </a:p>
                  </a:txBody>
                  <a:tcPr marL="73025" marR="73025" marT="0" marB="0" anchor="b">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buNone/>
                      </a:pPr>
                      <a:r>
                        <a:rPr lang="en" sz="1500" b="1" dirty="0">
                          <a:solidFill>
                            <a:srgbClr val="C00000"/>
                          </a:solidFill>
                        </a:rPr>
                        <a:t>+</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buNone/>
                      </a:pPr>
                      <a:r>
                        <a:rPr lang="en" sz="1500" dirty="0">
                          <a:solidFill>
                            <a:srgbClr val="00B050"/>
                          </a:solidFill>
                        </a:rPr>
                        <a:t>No Criteria Met</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tcPr>
                </a:tc>
              </a:tr>
              <a:tr h="265500">
                <a:tc>
                  <a:txBody>
                    <a:bodyPr/>
                    <a:lstStyle/>
                    <a:p>
                      <a:pPr marL="0" lvl="0" indent="-69850" rtl="0">
                        <a:spcBef>
                          <a:spcPts val="0"/>
                        </a:spcBef>
                        <a:buClr>
                          <a:schemeClr val="dk1"/>
                        </a:buClr>
                        <a:buSzPct val="73333"/>
                        <a:buFont typeface="Arial"/>
                        <a:buNone/>
                      </a:pPr>
                      <a:r>
                        <a:rPr lang="en" sz="1500">
                          <a:solidFill>
                            <a:schemeClr val="dk1"/>
                          </a:solidFill>
                        </a:rPr>
                        <a:t>16 (21.6%)</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lvl="0" indent="-69850" rtl="0">
                        <a:spcBef>
                          <a:spcPts val="0"/>
                        </a:spcBef>
                        <a:buClr>
                          <a:srgbClr val="000000"/>
                        </a:buClr>
                        <a:buSzPct val="73333"/>
                        <a:buFont typeface="Arial"/>
                        <a:buNone/>
                      </a:pPr>
                      <a:r>
                        <a:rPr lang="en" sz="1500" dirty="0" smtClean="0">
                          <a:solidFill>
                            <a:srgbClr val="FF9933"/>
                          </a:solidFill>
                          <a:effectLst>
                            <a:outerShdw blurRad="38100" dist="38100" dir="2700000" algn="tl">
                              <a:srgbClr val="000000">
                                <a:alpha val="43137"/>
                              </a:srgbClr>
                            </a:outerShdw>
                          </a:effectLst>
                          <a:sym typeface="Symbol" panose="05050102010706020507" pitchFamily="18" charset="2"/>
                        </a:rPr>
                        <a:t></a:t>
                      </a:r>
                      <a:r>
                        <a:rPr lang="en" sz="1500" dirty="0" smtClean="0">
                          <a:solidFill>
                            <a:schemeClr val="tx1"/>
                          </a:solidFill>
                          <a:effectLst/>
                        </a:rPr>
                        <a:t>High </a:t>
                      </a:r>
                      <a:r>
                        <a:rPr lang="en" sz="1500" dirty="0">
                          <a:solidFill>
                            <a:schemeClr val="tx1"/>
                          </a:solidFill>
                          <a:effectLst/>
                        </a:rPr>
                        <a:t>Risk</a:t>
                      </a:r>
                    </a:p>
                  </a:txBody>
                  <a:tcPr marL="73025" marR="73025" marT="0" marB="0" anchor="b">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lvl="0" indent="0" rtl="0">
                        <a:spcBef>
                          <a:spcPts val="0"/>
                        </a:spcBef>
                        <a:buNone/>
                      </a:pPr>
                      <a:r>
                        <a:rPr lang="en" sz="1500" b="1" dirty="0">
                          <a:solidFill>
                            <a:srgbClr val="C00000"/>
                          </a:solidFill>
                        </a:rPr>
                        <a:t>+</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lvl="0" rtl="0">
                        <a:spcBef>
                          <a:spcPts val="0"/>
                        </a:spcBef>
                        <a:buClr>
                          <a:schemeClr val="dk1"/>
                        </a:buClr>
                        <a:buSzPct val="73333"/>
                        <a:buFont typeface="Arial"/>
                        <a:buNone/>
                      </a:pPr>
                      <a:r>
                        <a:rPr lang="en" sz="1500" dirty="0">
                          <a:solidFill>
                            <a:srgbClr val="FFFF00"/>
                          </a:solidFill>
                          <a:effectLst>
                            <a:outerShdw blurRad="38100" dist="38100" dir="2700000" algn="tl">
                              <a:srgbClr val="000000">
                                <a:alpha val="43137"/>
                              </a:srgbClr>
                            </a:outerShdw>
                          </a:effectLst>
                        </a:rPr>
                        <a:t>Insufficient Criteria Met</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cap="flat" cmpd="sng">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65500">
                <a:tc>
                  <a:txBody>
                    <a:bodyPr/>
                    <a:lstStyle/>
                    <a:p>
                      <a:pPr marL="0" lvl="0" indent="-69850" rtl="0">
                        <a:spcBef>
                          <a:spcPts val="0"/>
                        </a:spcBef>
                        <a:buClr>
                          <a:schemeClr val="dk1"/>
                        </a:buClr>
                        <a:buSzPct val="73333"/>
                        <a:buFont typeface="Arial"/>
                        <a:buNone/>
                      </a:pPr>
                      <a:r>
                        <a:rPr lang="en" sz="1500">
                          <a:solidFill>
                            <a:schemeClr val="dk1"/>
                          </a:solidFill>
                        </a:rPr>
                        <a:t>19 (25.7%)</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buNone/>
                      </a:pPr>
                      <a:r>
                        <a:rPr lang="en" sz="1500" dirty="0" smtClean="0">
                          <a:solidFill>
                            <a:srgbClr val="C00000"/>
                          </a:solidFill>
                          <a:sym typeface="Symbol" panose="05050102010706020507" pitchFamily="18" charset="2"/>
                        </a:rPr>
                        <a:t></a:t>
                      </a:r>
                      <a:r>
                        <a:rPr lang="en" sz="1500" dirty="0" smtClean="0">
                          <a:solidFill>
                            <a:schemeClr val="tx1"/>
                          </a:solidFill>
                        </a:rPr>
                        <a:t>Probable </a:t>
                      </a:r>
                      <a:r>
                        <a:rPr lang="en" sz="1500" dirty="0">
                          <a:solidFill>
                            <a:schemeClr val="tx1"/>
                          </a:solidFill>
                        </a:rPr>
                        <a:t>Asthma</a:t>
                      </a:r>
                    </a:p>
                  </a:txBody>
                  <a:tcPr marL="73025" marR="73025" marT="0" marB="0" anchor="b">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buNone/>
                      </a:pPr>
                      <a:r>
                        <a:rPr lang="en" sz="1500" b="1" dirty="0">
                          <a:solidFill>
                            <a:srgbClr val="C00000"/>
                          </a:solidFill>
                        </a:rPr>
                        <a:t>+</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Clr>
                          <a:schemeClr val="dk1"/>
                        </a:buClr>
                        <a:buSzPct val="73333"/>
                        <a:buFont typeface="Arial"/>
                        <a:buNone/>
                      </a:pPr>
                      <a:r>
                        <a:rPr lang="en" sz="1500" dirty="0">
                          <a:solidFill>
                            <a:srgbClr val="C00000"/>
                          </a:solidFill>
                        </a:rPr>
                        <a:t>Sufficient Criteria Met</a:t>
                      </a:r>
                    </a:p>
                  </a:txBody>
                  <a:tcPr marL="73025" marR="73025" marT="0" marB="0">
                    <a:lnL cap="flat" cmpd="sng">
                      <a:noFill/>
                      <a:prstDash val="solid"/>
                      <a:round/>
                      <a:headEnd type="none" w="med" len="med"/>
                      <a:tailEnd type="none" w="med" len="med"/>
                    </a:lnL>
                    <a:lnR cap="flat" cmpd="sng">
                      <a:noFill/>
                      <a:prstDash val="solid"/>
                      <a:round/>
                      <a:headEnd type="none" w="med" len="med"/>
                      <a:tailEnd type="none" w="med" len="med"/>
                    </a:lnR>
                    <a:lnT cap="flat" cmpd="sng">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228600" y="205978"/>
            <a:ext cx="8458200" cy="857400"/>
          </a:xfrm>
          <a:prstGeom prst="rect">
            <a:avLst/>
          </a:prstGeom>
        </p:spPr>
        <p:txBody>
          <a:bodyPr lIns="68575" tIns="68575" rIns="68575" bIns="68575" anchor="ctr" anchorCtr="0">
            <a:noAutofit/>
          </a:bodyPr>
          <a:lstStyle/>
          <a:p>
            <a:pPr lvl="0">
              <a:spcBef>
                <a:spcPts val="0"/>
              </a:spcBef>
              <a:buNone/>
            </a:pPr>
            <a:r>
              <a:rPr lang="en" dirty="0"/>
              <a:t>Asthma Prevalence</a:t>
            </a:r>
          </a:p>
        </p:txBody>
      </p:sp>
      <p:sp>
        <p:nvSpPr>
          <p:cNvPr id="263" name="Shape 263"/>
          <p:cNvSpPr txBox="1">
            <a:spLocks noGrp="1"/>
          </p:cNvSpPr>
          <p:nvPr>
            <p:ph type="body" idx="1"/>
          </p:nvPr>
        </p:nvSpPr>
        <p:spPr>
          <a:xfrm>
            <a:off x="462875" y="1208650"/>
            <a:ext cx="4299000" cy="3394500"/>
          </a:xfrm>
          <a:prstGeom prst="rect">
            <a:avLst/>
          </a:prstGeom>
        </p:spPr>
        <p:txBody>
          <a:bodyPr lIns="68575" tIns="68575" rIns="68575" bIns="68575" anchor="t" anchorCtr="0">
            <a:noAutofit/>
          </a:bodyPr>
          <a:lstStyle/>
          <a:p>
            <a:pPr marL="0" lvl="0" indent="0">
              <a:spcBef>
                <a:spcPts val="0"/>
              </a:spcBef>
              <a:buNone/>
            </a:pPr>
            <a:r>
              <a:rPr lang="en" sz="1800" b="1" dirty="0">
                <a:solidFill>
                  <a:srgbClr val="0B5394"/>
                </a:solidFill>
              </a:rPr>
              <a:t>Probable </a:t>
            </a:r>
            <a:r>
              <a:rPr lang="en" sz="1800" b="1" dirty="0" smtClean="0">
                <a:solidFill>
                  <a:srgbClr val="0B5394"/>
                </a:solidFill>
              </a:rPr>
              <a:t>childhood asthma </a:t>
            </a:r>
            <a:r>
              <a:rPr lang="en" sz="1800" b="1" dirty="0">
                <a:solidFill>
                  <a:srgbClr val="0B5394"/>
                </a:solidFill>
              </a:rPr>
              <a:t>in the DR</a:t>
            </a:r>
          </a:p>
          <a:p>
            <a:pPr marL="457200" lvl="0" indent="-342900" rtl="0">
              <a:spcBef>
                <a:spcPts val="0"/>
              </a:spcBef>
              <a:buSzPct val="100000"/>
            </a:pPr>
            <a:r>
              <a:rPr lang="en" sz="1800" b="1" dirty="0">
                <a:solidFill>
                  <a:srgbClr val="0B5394"/>
                </a:solidFill>
              </a:rPr>
              <a:t>25.7</a:t>
            </a:r>
            <a:r>
              <a:rPr lang="en" sz="1800" b="1" dirty="0" smtClean="0">
                <a:solidFill>
                  <a:srgbClr val="0B5394"/>
                </a:solidFill>
              </a:rPr>
              <a:t>%</a:t>
            </a:r>
            <a:endParaRPr lang="en" sz="1800" dirty="0"/>
          </a:p>
        </p:txBody>
      </p:sp>
      <p:sp>
        <p:nvSpPr>
          <p:cNvPr id="264" name="Shape 264"/>
          <p:cNvSpPr/>
          <p:nvPr/>
        </p:nvSpPr>
        <p:spPr>
          <a:xfrm>
            <a:off x="3222525" y="2762504"/>
            <a:ext cx="718800" cy="400500"/>
          </a:xfrm>
          <a:prstGeom prst="leftArrow">
            <a:avLst>
              <a:gd name="adj1" fmla="val 50000"/>
              <a:gd name="adj2" fmla="val 50000"/>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65" name="Shape 265"/>
          <p:cNvSpPr txBox="1"/>
          <p:nvPr/>
        </p:nvSpPr>
        <p:spPr>
          <a:xfrm>
            <a:off x="3936875" y="2695904"/>
            <a:ext cx="626100" cy="533700"/>
          </a:xfrm>
          <a:prstGeom prst="rect">
            <a:avLst/>
          </a:prstGeom>
          <a:noFill/>
          <a:ln>
            <a:noFill/>
          </a:ln>
        </p:spPr>
        <p:txBody>
          <a:bodyPr lIns="91425" tIns="91425" rIns="91425" bIns="91425" anchor="t" anchorCtr="0">
            <a:noAutofit/>
          </a:bodyPr>
          <a:lstStyle/>
          <a:p>
            <a:pPr lvl="0">
              <a:spcBef>
                <a:spcPts val="0"/>
              </a:spcBef>
              <a:buNone/>
            </a:pPr>
            <a:r>
              <a:rPr lang="en" sz="2400" dirty="0"/>
              <a:t>DR</a:t>
            </a:r>
          </a:p>
        </p:txBody>
      </p:sp>
      <p:pic>
        <p:nvPicPr>
          <p:cNvPr id="266" name="Shape 266"/>
          <p:cNvPicPr preferRelativeResize="0"/>
          <p:nvPr/>
        </p:nvPicPr>
        <p:blipFill>
          <a:blip r:embed="rId3">
            <a:alphaModFix/>
          </a:blip>
          <a:stretch>
            <a:fillRect/>
          </a:stretch>
        </p:blipFill>
        <p:spPr>
          <a:xfrm>
            <a:off x="4960775" y="1208650"/>
            <a:ext cx="4070450" cy="3126775"/>
          </a:xfrm>
          <a:prstGeom prst="rect">
            <a:avLst/>
          </a:prstGeom>
          <a:noFill/>
          <a:ln>
            <a:noFill/>
          </a:ln>
        </p:spPr>
      </p:pic>
      <p:sp>
        <p:nvSpPr>
          <p:cNvPr id="10" name="Shape 263"/>
          <p:cNvSpPr txBox="1">
            <a:spLocks/>
          </p:cNvSpPr>
          <p:nvPr/>
        </p:nvSpPr>
        <p:spPr>
          <a:xfrm>
            <a:off x="461237" y="2067294"/>
            <a:ext cx="2853988" cy="3394500"/>
          </a:xfrm>
          <a:prstGeom prst="rect">
            <a:avLst/>
          </a:prstGeom>
          <a:noFill/>
          <a:ln>
            <a:noFill/>
          </a:ln>
        </p:spPr>
        <p:txBody>
          <a:bodyPr lIns="68575" tIns="68575" rIns="68575" bIns="68575" anchor="t" anchorCtr="0">
            <a:noAutofit/>
          </a:bodyPr>
          <a:lstStyle>
            <a:defPPr marR="0" lvl="0" algn="l" rtl="0">
              <a:lnSpc>
                <a:spcPct val="100000"/>
              </a:lnSpc>
              <a:spcBef>
                <a:spcPts val="0"/>
              </a:spcBef>
              <a:spcAft>
                <a:spcPts val="0"/>
              </a:spcAft>
            </a:defPPr>
            <a:lvl1pPr marL="254000" marR="0" lvl="0" indent="-101600" algn="l" rtl="0">
              <a:lnSpc>
                <a:spcPct val="100000"/>
              </a:lnSpc>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558800" marR="0" lvl="1" indent="-76200" algn="l" rtl="0">
              <a:lnSpc>
                <a:spcPct val="100000"/>
              </a:lnSpc>
              <a:spcBef>
                <a:spcPts val="400"/>
              </a:spcBef>
              <a:spcAft>
                <a:spcPts val="0"/>
              </a:spcAft>
              <a:buClr>
                <a:schemeClr val="dk2"/>
              </a:buClr>
              <a:buSzPct val="100000"/>
              <a:buFont typeface="Arial"/>
              <a:buChar char="–"/>
              <a:defRPr sz="2100" b="0" i="0" u="none" strike="noStrike" cap="none">
                <a:solidFill>
                  <a:schemeClr val="dk2"/>
                </a:solidFill>
                <a:latin typeface="Arial"/>
                <a:ea typeface="Arial"/>
                <a:cs typeface="Arial"/>
                <a:sym typeface="Arial"/>
              </a:defRPr>
            </a:lvl2pPr>
            <a:lvl3pPr marL="863600" marR="0" lvl="2" indent="-63500" algn="l" rtl="0">
              <a:lnSpc>
                <a:spcPct val="100000"/>
              </a:lnSpc>
              <a:spcBef>
                <a:spcPts val="4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206500" marR="0" lvl="3" indent="-76200" algn="l" rtl="0">
              <a:lnSpc>
                <a:spcPct val="100000"/>
              </a:lnSpc>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4pPr>
            <a:lvl5pPr marL="1549400" marR="0" lvl="4" indent="-76200" algn="l" rtl="0">
              <a:lnSpc>
                <a:spcPct val="100000"/>
              </a:lnSpc>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5pPr>
            <a:lvl6pPr marL="1892300" marR="0" lvl="5" indent="-76200" algn="l" rtl="0">
              <a:lnSpc>
                <a:spcPct val="100000"/>
              </a:lnSpc>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6pPr>
            <a:lvl7pPr marL="2235200" marR="0" lvl="6" indent="-76200" algn="l" rtl="0">
              <a:lnSpc>
                <a:spcPct val="100000"/>
              </a:lnSpc>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7pPr>
            <a:lvl8pPr marL="2578100" marR="0" lvl="7" indent="-76200" algn="l" rtl="0">
              <a:lnSpc>
                <a:spcPct val="100000"/>
              </a:lnSpc>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8pPr>
            <a:lvl9pPr marL="2921000" marR="0" lvl="8" indent="-76200" algn="l" rtl="0">
              <a:lnSpc>
                <a:spcPct val="100000"/>
              </a:lnSpc>
              <a:spcBef>
                <a:spcPts val="300"/>
              </a:spcBef>
              <a:spcAft>
                <a:spcPts val="0"/>
              </a:spcAft>
              <a:buClr>
                <a:schemeClr val="dk2"/>
              </a:buClr>
              <a:buSzPct val="100000"/>
              <a:buFont typeface="Arial"/>
              <a:buChar char="»"/>
              <a:defRPr sz="1500" b="0" i="0" u="none" strike="noStrike" cap="none">
                <a:solidFill>
                  <a:schemeClr val="dk2"/>
                </a:solidFill>
                <a:latin typeface="Arial"/>
                <a:ea typeface="Arial"/>
                <a:cs typeface="Arial"/>
                <a:sym typeface="Arial"/>
              </a:defRPr>
            </a:lvl9pPr>
          </a:lstStyle>
          <a:p>
            <a:pPr marL="0" indent="0">
              <a:spcBef>
                <a:spcPts val="0"/>
              </a:spcBef>
              <a:buFont typeface="Arial"/>
              <a:buNone/>
            </a:pPr>
            <a:r>
              <a:rPr lang="es-ES" sz="1800" dirty="0" smtClean="0"/>
              <a:t>Peer </a:t>
            </a:r>
            <a:r>
              <a:rPr lang="es-ES" sz="1800" dirty="0" err="1" smtClean="0"/>
              <a:t>Countries</a:t>
            </a:r>
            <a:r>
              <a:rPr lang="es-ES" sz="1800" dirty="0" smtClean="0"/>
              <a:t>: </a:t>
            </a:r>
          </a:p>
          <a:p>
            <a:pPr marL="457200" indent="-342900">
              <a:spcBef>
                <a:spcPts val="0"/>
              </a:spcBef>
            </a:pPr>
            <a:r>
              <a:rPr lang="es-ES" sz="1800" dirty="0" smtClean="0"/>
              <a:t>Cuba (30.9%)</a:t>
            </a:r>
          </a:p>
          <a:p>
            <a:pPr marL="457200" indent="-342900">
              <a:spcBef>
                <a:spcPts val="0"/>
              </a:spcBef>
            </a:pPr>
            <a:r>
              <a:rPr lang="es-ES" sz="1800" dirty="0" smtClean="0"/>
              <a:t>Venezuela (29.7%)</a:t>
            </a:r>
          </a:p>
          <a:p>
            <a:pPr marL="457200" indent="-342900">
              <a:spcBef>
                <a:spcPts val="0"/>
              </a:spcBef>
            </a:pPr>
            <a:r>
              <a:rPr lang="es-ES" sz="1800" dirty="0" smtClean="0"/>
              <a:t>Costa Rica (23.2%)</a:t>
            </a:r>
          </a:p>
          <a:p>
            <a:pPr marL="457200" indent="-342900">
              <a:spcBef>
                <a:spcPts val="0"/>
              </a:spcBef>
            </a:pPr>
            <a:r>
              <a:rPr lang="es-ES" sz="1800" dirty="0" smtClean="0"/>
              <a:t>Puerto Rico (21.8%)</a:t>
            </a:r>
          </a:p>
          <a:p>
            <a:pPr marL="457200" indent="-342900">
              <a:spcBef>
                <a:spcPts val="0"/>
              </a:spcBef>
            </a:pPr>
            <a:r>
              <a:rPr lang="es-ES" sz="1800" dirty="0" err="1" smtClean="0"/>
              <a:t>Panama</a:t>
            </a:r>
            <a:r>
              <a:rPr lang="es-ES" sz="1800" dirty="0" smtClean="0"/>
              <a:t> (20.5%)</a:t>
            </a:r>
          </a:p>
          <a:p>
            <a:pPr marL="457200" indent="-342900">
              <a:spcBef>
                <a:spcPts val="0"/>
              </a:spcBef>
            </a:pPr>
            <a:r>
              <a:rPr lang="es-ES" sz="1800" dirty="0" smtClean="0"/>
              <a:t>Honduras (18.3%)</a:t>
            </a:r>
            <a:endParaRPr lang="es-E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Effect transition="in" filter="fade">
                                      <p:cBhvr>
                                        <p:cTn id="7" dur="500"/>
                                        <p:tgtEl>
                                          <p:spTgt spid="2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3">
                                            <p:txEl>
                                              <p:pRg st="1" end="1"/>
                                            </p:txEl>
                                          </p:spTgt>
                                        </p:tgtEl>
                                        <p:attrNameLst>
                                          <p:attrName>style.visibility</p:attrName>
                                        </p:attrNameLst>
                                      </p:cBhvr>
                                      <p:to>
                                        <p:strVal val="visible"/>
                                      </p:to>
                                    </p:set>
                                    <p:animEffect transition="in" filter="fade">
                                      <p:cBhvr>
                                        <p:cTn id="10" dur="500"/>
                                        <p:tgtEl>
                                          <p:spTgt spid="2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4"/>
                                        </p:tgtEl>
                                        <p:attrNameLst>
                                          <p:attrName>style.visibility</p:attrName>
                                        </p:attrNameLst>
                                      </p:cBhvr>
                                      <p:to>
                                        <p:strVal val="visible"/>
                                      </p:to>
                                    </p:set>
                                    <p:animEffect transition="in" filter="fade">
                                      <p:cBhvr>
                                        <p:cTn id="18" dur="500"/>
                                        <p:tgtEl>
                                          <p:spTgt spid="26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5"/>
                                        </p:tgtEl>
                                        <p:attrNameLst>
                                          <p:attrName>style.visibility</p:attrName>
                                        </p:attrNameLst>
                                      </p:cBhvr>
                                      <p:to>
                                        <p:strVal val="visible"/>
                                      </p:to>
                                    </p:set>
                                    <p:animEffect transition="in" filter="fade">
                                      <p:cBhvr>
                                        <p:cTn id="21"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uiExpand="1" build="p"/>
      <p:bldP spid="264" grpId="0" animBg="1"/>
      <p:bldP spid="265"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228600" y="205978"/>
            <a:ext cx="8458200" cy="857400"/>
          </a:xfrm>
          <a:prstGeom prst="rect">
            <a:avLst/>
          </a:prstGeom>
        </p:spPr>
        <p:txBody>
          <a:bodyPr lIns="68575" tIns="68575" rIns="68575" bIns="68575" anchor="ctr" anchorCtr="0">
            <a:noAutofit/>
          </a:bodyPr>
          <a:lstStyle/>
          <a:p>
            <a:pPr lvl="0">
              <a:spcBef>
                <a:spcPts val="0"/>
              </a:spcBef>
              <a:buNone/>
            </a:pPr>
            <a:r>
              <a:rPr lang="en" dirty="0"/>
              <a:t>Usefulness of </a:t>
            </a:r>
            <a:r>
              <a:rPr lang="en" dirty="0" smtClean="0"/>
              <a:t>this study’s Risk Assessment</a:t>
            </a:r>
            <a:endParaRPr lang="en" dirty="0"/>
          </a:p>
        </p:txBody>
      </p:sp>
      <p:sp>
        <p:nvSpPr>
          <p:cNvPr id="272" name="Shape 272"/>
          <p:cNvSpPr txBox="1">
            <a:spLocks noGrp="1"/>
          </p:cNvSpPr>
          <p:nvPr>
            <p:ph type="body" idx="1"/>
          </p:nvPr>
        </p:nvSpPr>
        <p:spPr>
          <a:xfrm>
            <a:off x="228600" y="1063379"/>
            <a:ext cx="8458200" cy="3077788"/>
          </a:xfrm>
          <a:prstGeom prst="rect">
            <a:avLst/>
          </a:prstGeom>
        </p:spPr>
        <p:txBody>
          <a:bodyPr lIns="68575" tIns="68575" rIns="68575" bIns="68575" anchor="t" anchorCtr="0">
            <a:noAutofit/>
          </a:bodyPr>
          <a:lstStyle/>
          <a:p>
            <a:pPr marL="457200" lvl="0" indent="-228600" rtl="0">
              <a:spcBef>
                <a:spcPts val="0"/>
              </a:spcBef>
              <a:spcAft>
                <a:spcPts val="500"/>
              </a:spcAft>
            </a:pPr>
            <a:r>
              <a:rPr lang="en" sz="2200" dirty="0"/>
              <a:t>Fast and easy to use with minimal training needed</a:t>
            </a:r>
          </a:p>
          <a:p>
            <a:pPr marL="457200" lvl="0" indent="-228600" rtl="0">
              <a:spcBef>
                <a:spcPts val="0"/>
              </a:spcBef>
              <a:spcAft>
                <a:spcPts val="500"/>
              </a:spcAft>
            </a:pPr>
            <a:r>
              <a:rPr lang="en" sz="2200" dirty="0"/>
              <a:t>Tool allows physician to both screen, and if necessary assess patient for asthma</a:t>
            </a:r>
          </a:p>
          <a:p>
            <a:pPr marL="457200" lvl="0" indent="-228600" rtl="0">
              <a:spcBef>
                <a:spcPts val="0"/>
              </a:spcBef>
              <a:spcAft>
                <a:spcPts val="500"/>
              </a:spcAft>
              <a:buClr>
                <a:srgbClr val="000000"/>
              </a:buClr>
            </a:pPr>
            <a:r>
              <a:rPr lang="en" sz="2200" dirty="0">
                <a:solidFill>
                  <a:srgbClr val="000000"/>
                </a:solidFill>
              </a:rPr>
              <a:t>No specialized or invasive testing necessary </a:t>
            </a:r>
            <a:endParaRPr lang="en" sz="2200" dirty="0" smtClean="0">
              <a:solidFill>
                <a:srgbClr val="000000"/>
              </a:solidFill>
            </a:endParaRPr>
          </a:p>
          <a:p>
            <a:pPr marL="457200" lvl="0" indent="-228600" rtl="0">
              <a:spcBef>
                <a:spcPts val="0"/>
              </a:spcBef>
              <a:spcAft>
                <a:spcPts val="500"/>
              </a:spcAft>
              <a:buClr>
                <a:srgbClr val="000000"/>
              </a:buClr>
            </a:pPr>
            <a:r>
              <a:rPr lang="en" sz="2200" dirty="0" smtClean="0">
                <a:solidFill>
                  <a:srgbClr val="000000"/>
                </a:solidFill>
              </a:rPr>
              <a:t>Translated into Spanish</a:t>
            </a:r>
          </a:p>
          <a:p>
            <a:pPr marL="457200" lvl="0" indent="-228600" rtl="0">
              <a:spcBef>
                <a:spcPts val="0"/>
              </a:spcBef>
              <a:spcAft>
                <a:spcPts val="500"/>
              </a:spcAft>
              <a:buClr>
                <a:srgbClr val="000000"/>
              </a:buClr>
            </a:pPr>
            <a:r>
              <a:rPr lang="en" sz="2200" dirty="0" smtClean="0">
                <a:solidFill>
                  <a:srgbClr val="000000"/>
                </a:solidFill>
              </a:rPr>
              <a:t>Items have been validated for both Latin American and North American populations</a:t>
            </a:r>
          </a:p>
          <a:p>
            <a:pPr marL="457200" lvl="0" indent="-228600" rtl="0">
              <a:spcBef>
                <a:spcPts val="0"/>
              </a:spcBef>
              <a:spcAft>
                <a:spcPts val="500"/>
              </a:spcAft>
              <a:buClr>
                <a:srgbClr val="000000"/>
              </a:buClr>
            </a:pPr>
            <a:r>
              <a:rPr lang="en" sz="2200" dirty="0" smtClean="0">
                <a:solidFill>
                  <a:srgbClr val="000000"/>
                </a:solidFill>
              </a:rPr>
              <a:t>Useful for toddlers through teenagers</a:t>
            </a:r>
            <a:endParaRPr lang="en" sz="2200" dirty="0">
              <a:solidFill>
                <a:srgbClr val="000000"/>
              </a:solidFill>
            </a:endParaRPr>
          </a:p>
          <a:p>
            <a:pPr marL="457200" lvl="0" indent="-228600" rtl="0">
              <a:spcBef>
                <a:spcPts val="0"/>
              </a:spcBef>
              <a:spcAft>
                <a:spcPts val="500"/>
              </a:spcAft>
            </a:pPr>
            <a:r>
              <a:rPr lang="en" sz="2200" dirty="0"/>
              <a:t>Limited impact of patient health literacy on treatment decisions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42900" y="198728"/>
            <a:ext cx="8458200" cy="857400"/>
          </a:xfrm>
          <a:prstGeom prst="rect">
            <a:avLst/>
          </a:prstGeom>
        </p:spPr>
        <p:txBody>
          <a:bodyPr lIns="68575" tIns="68575" rIns="68575" bIns="68575" anchor="ctr" anchorCtr="0">
            <a:noAutofit/>
          </a:bodyPr>
          <a:lstStyle/>
          <a:p>
            <a:pPr lvl="0">
              <a:spcBef>
                <a:spcPts val="0"/>
              </a:spcBef>
              <a:buNone/>
            </a:pPr>
            <a:r>
              <a:rPr lang="en"/>
              <a:t>Value of this project</a:t>
            </a:r>
          </a:p>
        </p:txBody>
      </p:sp>
      <p:sp>
        <p:nvSpPr>
          <p:cNvPr id="278" name="Shape 278"/>
          <p:cNvSpPr txBox="1">
            <a:spLocks noGrp="1"/>
          </p:cNvSpPr>
          <p:nvPr>
            <p:ph type="body" idx="1"/>
          </p:nvPr>
        </p:nvSpPr>
        <p:spPr>
          <a:xfrm>
            <a:off x="381000" y="1123950"/>
            <a:ext cx="8458200" cy="3394500"/>
          </a:xfrm>
          <a:prstGeom prst="rect">
            <a:avLst/>
          </a:prstGeom>
        </p:spPr>
        <p:txBody>
          <a:bodyPr lIns="68575" tIns="68575" rIns="68575" bIns="68575" anchor="t" anchorCtr="0">
            <a:noAutofit/>
          </a:bodyPr>
          <a:lstStyle/>
          <a:p>
            <a:pPr marL="457200" lvl="0" indent="-368300" rtl="0">
              <a:spcBef>
                <a:spcPts val="0"/>
              </a:spcBef>
              <a:buSzPct val="100000"/>
            </a:pPr>
            <a:r>
              <a:rPr lang="en" sz="2200" dirty="0"/>
              <a:t>First known study to determine the prevalence of pediatric asthma in the DR</a:t>
            </a:r>
          </a:p>
          <a:p>
            <a:pPr marL="0" lvl="0" indent="0" rtl="0">
              <a:spcBef>
                <a:spcPts val="0"/>
              </a:spcBef>
              <a:buNone/>
            </a:pPr>
            <a:r>
              <a:rPr lang="en" sz="2200" dirty="0"/>
              <a:t>	</a:t>
            </a:r>
            <a:r>
              <a:rPr lang="en" sz="2200" dirty="0" smtClean="0"/>
              <a:t>- </a:t>
            </a:r>
            <a:r>
              <a:rPr lang="en" sz="2200" dirty="0"/>
              <a:t>Team Preparation</a:t>
            </a:r>
          </a:p>
          <a:p>
            <a:pPr marL="0" lvl="0" indent="457200" rtl="0">
              <a:spcBef>
                <a:spcPts val="0"/>
              </a:spcBef>
              <a:buNone/>
            </a:pPr>
            <a:r>
              <a:rPr lang="en" sz="2200" dirty="0" smtClean="0">
                <a:solidFill>
                  <a:srgbClr val="000000"/>
                </a:solidFill>
              </a:rPr>
              <a:t>	- </a:t>
            </a:r>
            <a:r>
              <a:rPr lang="en" sz="2200" dirty="0">
                <a:solidFill>
                  <a:srgbClr val="000000"/>
                </a:solidFill>
              </a:rPr>
              <a:t>Patient Education</a:t>
            </a:r>
          </a:p>
          <a:p>
            <a:pPr marL="0" lvl="0" indent="0" rtl="0">
              <a:spcBef>
                <a:spcPts val="0"/>
              </a:spcBef>
              <a:buNone/>
            </a:pPr>
            <a:r>
              <a:rPr lang="en" sz="2200" dirty="0"/>
              <a:t>	- Medication Purchases</a:t>
            </a:r>
          </a:p>
          <a:p>
            <a:pPr marL="0" lvl="0" indent="0" rtl="0">
              <a:spcBef>
                <a:spcPts val="0"/>
              </a:spcBef>
              <a:buNone/>
            </a:pPr>
            <a:endParaRPr sz="1200" dirty="0"/>
          </a:p>
          <a:p>
            <a:pPr marL="457200" lvl="0" indent="-368300" rtl="0">
              <a:spcBef>
                <a:spcPts val="0"/>
              </a:spcBef>
              <a:buSzPct val="100000"/>
            </a:pPr>
            <a:r>
              <a:rPr lang="en" sz="2200" dirty="0"/>
              <a:t>Clinical screening and </a:t>
            </a:r>
            <a:r>
              <a:rPr lang="en" sz="2200" dirty="0" smtClean="0"/>
              <a:t>risk assessment </a:t>
            </a:r>
            <a:r>
              <a:rPr lang="en" sz="2200" dirty="0"/>
              <a:t>tool could be useful for other fast-paced community clinics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228600" y="220478"/>
            <a:ext cx="8458200" cy="857400"/>
          </a:xfrm>
          <a:prstGeom prst="rect">
            <a:avLst/>
          </a:prstGeom>
        </p:spPr>
        <p:txBody>
          <a:bodyPr lIns="68575" tIns="68575" rIns="68575" bIns="68575" anchor="ctr" anchorCtr="0">
            <a:noAutofit/>
          </a:bodyPr>
          <a:lstStyle/>
          <a:p>
            <a:pPr lvl="0">
              <a:spcBef>
                <a:spcPts val="0"/>
              </a:spcBef>
              <a:buNone/>
            </a:pPr>
            <a:r>
              <a:rPr lang="en" dirty="0"/>
              <a:t>Limitations</a:t>
            </a:r>
          </a:p>
        </p:txBody>
      </p:sp>
      <p:sp>
        <p:nvSpPr>
          <p:cNvPr id="284" name="Shape 284"/>
          <p:cNvSpPr txBox="1">
            <a:spLocks noGrp="1"/>
          </p:cNvSpPr>
          <p:nvPr>
            <p:ph type="body" idx="1"/>
          </p:nvPr>
        </p:nvSpPr>
        <p:spPr>
          <a:xfrm>
            <a:off x="228600" y="1200150"/>
            <a:ext cx="8458200" cy="3394500"/>
          </a:xfrm>
          <a:prstGeom prst="rect">
            <a:avLst/>
          </a:prstGeom>
        </p:spPr>
        <p:txBody>
          <a:bodyPr lIns="68575" tIns="68575" rIns="68575" bIns="68575" anchor="t" anchorCtr="0">
            <a:noAutofit/>
          </a:bodyPr>
          <a:lstStyle/>
          <a:p>
            <a:pPr marL="457200" lvl="0" indent="-228600" rtl="0">
              <a:spcBef>
                <a:spcPts val="0"/>
              </a:spcBef>
              <a:spcAft>
                <a:spcPts val="500"/>
              </a:spcAft>
            </a:pPr>
            <a:r>
              <a:rPr lang="en" sz="2200" dirty="0"/>
              <a:t>Smaller-than-expected </a:t>
            </a:r>
            <a:r>
              <a:rPr lang="en" sz="2200" i="1" dirty="0"/>
              <a:t>N</a:t>
            </a:r>
            <a:r>
              <a:rPr lang="en" sz="2200" dirty="0"/>
              <a:t> = 74 as child had to present to clinic with a parent </a:t>
            </a:r>
          </a:p>
          <a:p>
            <a:pPr marL="457200" lvl="0" indent="-228600" rtl="0">
              <a:spcBef>
                <a:spcPts val="0"/>
              </a:spcBef>
              <a:spcAft>
                <a:spcPts val="500"/>
              </a:spcAft>
            </a:pPr>
            <a:r>
              <a:rPr lang="en" sz="2200" dirty="0"/>
              <a:t>Symptoms of eczema, wheezing, and allergic rhinitis were diagnosed using a one-time clinical encounter</a:t>
            </a:r>
          </a:p>
          <a:p>
            <a:pPr marL="457200" lvl="0" indent="-228600">
              <a:spcBef>
                <a:spcPts val="0"/>
              </a:spcBef>
              <a:spcAft>
                <a:spcPts val="500"/>
              </a:spcAft>
            </a:pPr>
            <a:r>
              <a:rPr lang="en" sz="2200" dirty="0"/>
              <a:t>Truncated Asthma Screening Parent Questionnaire and API: might the </a:t>
            </a:r>
            <a:r>
              <a:rPr lang="en" sz="2200" dirty="0" smtClean="0"/>
              <a:t>adaptations </a:t>
            </a:r>
            <a:r>
              <a:rPr lang="en" sz="2200" dirty="0"/>
              <a:t>impact test characteristics?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228600" y="205978"/>
            <a:ext cx="8458200" cy="857400"/>
          </a:xfrm>
          <a:prstGeom prst="rect">
            <a:avLst/>
          </a:prstGeom>
        </p:spPr>
        <p:txBody>
          <a:bodyPr lIns="68575" tIns="68575" rIns="68575" bIns="68575" anchor="ctr" anchorCtr="0">
            <a:noAutofit/>
          </a:bodyPr>
          <a:lstStyle/>
          <a:p>
            <a:pPr lvl="0">
              <a:spcBef>
                <a:spcPts val="0"/>
              </a:spcBef>
              <a:buNone/>
            </a:pPr>
            <a:r>
              <a:rPr lang="en" dirty="0"/>
              <a:t>Future Research</a:t>
            </a:r>
          </a:p>
        </p:txBody>
      </p:sp>
      <p:sp>
        <p:nvSpPr>
          <p:cNvPr id="290" name="Shape 290"/>
          <p:cNvSpPr txBox="1">
            <a:spLocks noGrp="1"/>
          </p:cNvSpPr>
          <p:nvPr>
            <p:ph type="body" idx="1"/>
          </p:nvPr>
        </p:nvSpPr>
        <p:spPr>
          <a:xfrm>
            <a:off x="228600" y="1200150"/>
            <a:ext cx="8458200" cy="3394500"/>
          </a:xfrm>
          <a:prstGeom prst="rect">
            <a:avLst/>
          </a:prstGeom>
        </p:spPr>
        <p:txBody>
          <a:bodyPr lIns="68575" tIns="68575" rIns="68575" bIns="68575" anchor="t" anchorCtr="0">
            <a:noAutofit/>
          </a:bodyPr>
          <a:lstStyle/>
          <a:p>
            <a:pPr marL="457200" lvl="0" indent="-228600" rtl="0">
              <a:spcBef>
                <a:spcPts val="0"/>
              </a:spcBef>
              <a:spcAft>
                <a:spcPts val="500"/>
              </a:spcAft>
            </a:pPr>
            <a:r>
              <a:rPr lang="en" sz="2200" dirty="0"/>
              <a:t>Asthma risk factors, causal mechanisms, and the role of atopy in the DR</a:t>
            </a:r>
          </a:p>
          <a:p>
            <a:pPr marL="457200" lvl="0" indent="-228600" rtl="0">
              <a:spcBef>
                <a:spcPts val="0"/>
              </a:spcBef>
              <a:spcAft>
                <a:spcPts val="500"/>
              </a:spcAft>
            </a:pPr>
            <a:r>
              <a:rPr lang="en" sz="2200" dirty="0"/>
              <a:t>Risk </a:t>
            </a:r>
            <a:r>
              <a:rPr lang="en" sz="2200" dirty="0" smtClean="0"/>
              <a:t>assessment tool </a:t>
            </a:r>
            <a:r>
              <a:rPr lang="en" sz="2200" dirty="0"/>
              <a:t>should be validated to confirm that Probable Asthma is diagnosed asthma</a:t>
            </a:r>
          </a:p>
          <a:p>
            <a:pPr marL="457200" lvl="0" indent="-228600" rtl="0">
              <a:spcBef>
                <a:spcPts val="0"/>
              </a:spcBef>
              <a:spcAft>
                <a:spcPts val="500"/>
              </a:spcAft>
            </a:pPr>
            <a:r>
              <a:rPr lang="en" sz="2200" dirty="0"/>
              <a:t>Assessment of how the tool affects medical trip operations and (?) clinical outcomes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228600" y="205978"/>
            <a:ext cx="8458200" cy="857400"/>
          </a:xfrm>
          <a:prstGeom prst="rect">
            <a:avLst/>
          </a:prstGeom>
        </p:spPr>
        <p:txBody>
          <a:bodyPr lIns="68575" tIns="68575" rIns="68575" bIns="68575" anchor="ctr" anchorCtr="0">
            <a:noAutofit/>
          </a:bodyPr>
          <a:lstStyle/>
          <a:p>
            <a:pPr lvl="0">
              <a:spcBef>
                <a:spcPts val="0"/>
              </a:spcBef>
              <a:buNone/>
            </a:pPr>
            <a:r>
              <a:rPr lang="en"/>
              <a:t>Conclusion</a:t>
            </a:r>
          </a:p>
        </p:txBody>
      </p:sp>
      <p:sp>
        <p:nvSpPr>
          <p:cNvPr id="296" name="Shape 296"/>
          <p:cNvSpPr txBox="1">
            <a:spLocks noGrp="1"/>
          </p:cNvSpPr>
          <p:nvPr>
            <p:ph type="body" idx="1"/>
          </p:nvPr>
        </p:nvSpPr>
        <p:spPr>
          <a:xfrm>
            <a:off x="228550" y="1228420"/>
            <a:ext cx="4590900" cy="3394500"/>
          </a:xfrm>
          <a:prstGeom prst="rect">
            <a:avLst/>
          </a:prstGeom>
        </p:spPr>
        <p:txBody>
          <a:bodyPr lIns="68575" tIns="68575" rIns="68575" bIns="68575" anchor="t" anchorCtr="0">
            <a:noAutofit/>
          </a:bodyPr>
          <a:lstStyle/>
          <a:p>
            <a:pPr marL="457200" lvl="0" indent="-228600" rtl="0">
              <a:spcBef>
                <a:spcPts val="0"/>
              </a:spcBef>
              <a:spcAft>
                <a:spcPts val="500"/>
              </a:spcAft>
            </a:pPr>
            <a:r>
              <a:rPr lang="en" sz="2200" dirty="0"/>
              <a:t>62.2% of patients ages 2-12 are at risk for </a:t>
            </a:r>
            <a:r>
              <a:rPr lang="en" sz="2200" dirty="0" smtClean="0"/>
              <a:t>asthma</a:t>
            </a:r>
          </a:p>
          <a:p>
            <a:pPr marL="228600" lvl="0" indent="0" rtl="0">
              <a:spcBef>
                <a:spcPts val="0"/>
              </a:spcBef>
              <a:spcAft>
                <a:spcPts val="500"/>
              </a:spcAft>
              <a:buNone/>
            </a:pPr>
            <a:endParaRPr lang="en" sz="1100" dirty="0"/>
          </a:p>
          <a:p>
            <a:pPr marL="457200" lvl="0" indent="-228600">
              <a:spcBef>
                <a:spcPts val="0"/>
              </a:spcBef>
              <a:spcAft>
                <a:spcPts val="500"/>
              </a:spcAft>
            </a:pPr>
            <a:r>
              <a:rPr lang="en" sz="2200" dirty="0"/>
              <a:t>Rate of Probable Asthma among children, if representative of the DR, would rank among the highest national rates in Latin America</a:t>
            </a:r>
          </a:p>
        </p:txBody>
      </p:sp>
      <p:pic>
        <p:nvPicPr>
          <p:cNvPr id="297" name="Shape 297" title="Points scored"/>
          <p:cNvPicPr preferRelativeResize="0"/>
          <p:nvPr/>
        </p:nvPicPr>
        <p:blipFill rotWithShape="1">
          <a:blip r:embed="rId3">
            <a:alphaModFix/>
          </a:blip>
          <a:srcRect l="13426" r="16823"/>
          <a:stretch/>
        </p:blipFill>
        <p:spPr>
          <a:xfrm>
            <a:off x="4819400" y="1063375"/>
            <a:ext cx="4291300" cy="3531275"/>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228600" y="205978"/>
            <a:ext cx="8458200" cy="857400"/>
          </a:xfrm>
          <a:prstGeom prst="rect">
            <a:avLst/>
          </a:prstGeom>
        </p:spPr>
        <p:txBody>
          <a:bodyPr lIns="68575" tIns="68575" rIns="68575" bIns="68575" anchor="ctr" anchorCtr="0">
            <a:noAutofit/>
          </a:bodyPr>
          <a:lstStyle/>
          <a:p>
            <a:pPr lvl="0" rtl="0">
              <a:spcBef>
                <a:spcPts val="0"/>
              </a:spcBef>
              <a:buNone/>
            </a:pPr>
            <a:r>
              <a:rPr lang="en"/>
              <a:t>References</a:t>
            </a:r>
          </a:p>
        </p:txBody>
      </p:sp>
      <p:sp>
        <p:nvSpPr>
          <p:cNvPr id="303" name="Shape 303"/>
          <p:cNvSpPr txBox="1">
            <a:spLocks noGrp="1"/>
          </p:cNvSpPr>
          <p:nvPr>
            <p:ph type="body" idx="1"/>
          </p:nvPr>
        </p:nvSpPr>
        <p:spPr>
          <a:xfrm>
            <a:off x="242100" y="1063375"/>
            <a:ext cx="8659800" cy="3531300"/>
          </a:xfrm>
          <a:prstGeom prst="rect">
            <a:avLst/>
          </a:prstGeom>
        </p:spPr>
        <p:txBody>
          <a:bodyPr lIns="68575" tIns="68575" rIns="68575" bIns="68575" anchor="t" anchorCtr="0">
            <a:noAutofit/>
          </a:bodyPr>
          <a:lstStyle/>
          <a:p>
            <a:pPr marL="457200" lvl="0" indent="-298450" rtl="0">
              <a:lnSpc>
                <a:spcPct val="115000"/>
              </a:lnSpc>
              <a:spcBef>
                <a:spcPts val="0"/>
              </a:spcBef>
              <a:spcAft>
                <a:spcPts val="300"/>
              </a:spcAft>
              <a:buClr>
                <a:schemeClr val="dk1"/>
              </a:buClr>
              <a:buSzPct val="100000"/>
              <a:buAutoNum type="arabicPeriod"/>
            </a:pPr>
            <a:r>
              <a:rPr lang="en" sz="1100">
                <a:solidFill>
                  <a:schemeClr val="dk1"/>
                </a:solidFill>
              </a:rPr>
              <a:t>Asher MI, Keil U, Anderson HR, et al. International Study of Asthma and Allergies in Childhood (ISAAC): rationale and methods. European Respiratory Journal 1995, 8:483-491. </a:t>
            </a:r>
          </a:p>
          <a:p>
            <a:pPr marL="457200" lvl="0" indent="-298450" rtl="0">
              <a:lnSpc>
                <a:spcPct val="115000"/>
              </a:lnSpc>
              <a:spcBef>
                <a:spcPts val="0"/>
              </a:spcBef>
              <a:spcAft>
                <a:spcPts val="300"/>
              </a:spcAft>
              <a:buClr>
                <a:schemeClr val="dk1"/>
              </a:buClr>
              <a:buSzPct val="100000"/>
              <a:buAutoNum type="arabicPeriod"/>
            </a:pPr>
            <a:r>
              <a:rPr lang="en" sz="1100">
                <a:solidFill>
                  <a:schemeClr val="dk1"/>
                </a:solidFill>
              </a:rPr>
              <a:t>Busi, LE, Sly, PD, Restuccia, S, &amp; Llancamán, L. Validation of a school‐based written questionnaire for asthma case identification in Argentina. Pediatric Pulmonology. 2012 Jan; 47(1), 1-7.					</a:t>
            </a:r>
          </a:p>
          <a:p>
            <a:pPr marL="457200" lvl="0" indent="-298450" rtl="0">
              <a:lnSpc>
                <a:spcPct val="115000"/>
              </a:lnSpc>
              <a:spcBef>
                <a:spcPts val="0"/>
              </a:spcBef>
              <a:spcAft>
                <a:spcPts val="300"/>
              </a:spcAft>
              <a:buClr>
                <a:schemeClr val="dk1"/>
              </a:buClr>
              <a:buSzPct val="100000"/>
              <a:buAutoNum type="arabicPeriod"/>
            </a:pPr>
            <a:r>
              <a:rPr lang="en" sz="1100">
                <a:solidFill>
                  <a:schemeClr val="dk1"/>
                </a:solidFill>
              </a:rPr>
              <a:t>Busi, LE, Sly, PD, &amp; Llancamán, L. Validation of a questionnaire for asthma case identification in pre‐schools in Latin America. Respirology. 2015 Jun 24; 20(6), 912-916.	</a:t>
            </a:r>
          </a:p>
          <a:p>
            <a:pPr marL="457200" lvl="0" indent="-298450" rtl="0">
              <a:lnSpc>
                <a:spcPct val="115000"/>
              </a:lnSpc>
              <a:spcBef>
                <a:spcPts val="0"/>
              </a:spcBef>
              <a:spcAft>
                <a:spcPts val="300"/>
              </a:spcAft>
              <a:buClr>
                <a:schemeClr val="dk1"/>
              </a:buClr>
              <a:buSzPct val="100000"/>
              <a:buAutoNum type="arabicPeriod"/>
            </a:pPr>
            <a:r>
              <a:rPr lang="en" sz="1100">
                <a:solidFill>
                  <a:schemeClr val="dk1"/>
                </a:solidFill>
              </a:rPr>
              <a:t>Caban-martinez AJ, Halder GE, Tellechea L, et al. Health status and behaviors among adults residing in rural Dominican Republic. Rural Remote Health. 2012 May 15;12:1956.</a:t>
            </a:r>
          </a:p>
          <a:p>
            <a:pPr marL="457200" lvl="0" indent="-298450" rtl="0">
              <a:lnSpc>
                <a:spcPct val="115000"/>
              </a:lnSpc>
              <a:spcBef>
                <a:spcPts val="0"/>
              </a:spcBef>
              <a:spcAft>
                <a:spcPts val="300"/>
              </a:spcAft>
              <a:buClr>
                <a:schemeClr val="dk1"/>
              </a:buClr>
              <a:buSzPct val="100000"/>
              <a:buAutoNum type="arabicPeriod"/>
            </a:pPr>
            <a:r>
              <a:rPr lang="en" sz="1100">
                <a:solidFill>
                  <a:schemeClr val="dk1"/>
                </a:solidFill>
              </a:rPr>
              <a:t>Castro-Rodriguez, JA. The Asthma Predictive Index: early diagnosis of asthma. Current Opinion in Allergy and Clinical Immunology. 2011 June; 11(3), 157-161. </a:t>
            </a:r>
          </a:p>
          <a:p>
            <a:pPr marL="457200" lvl="0" indent="-298450" rtl="0">
              <a:lnSpc>
                <a:spcPct val="115000"/>
              </a:lnSpc>
              <a:spcBef>
                <a:spcPts val="0"/>
              </a:spcBef>
              <a:spcAft>
                <a:spcPts val="300"/>
              </a:spcAft>
              <a:buClr>
                <a:srgbClr val="000000"/>
              </a:buClr>
              <a:buSzPct val="100000"/>
              <a:buAutoNum type="arabicPeriod"/>
            </a:pPr>
            <a:r>
              <a:rPr lang="en" sz="1100">
                <a:solidFill>
                  <a:srgbClr val="000000"/>
                </a:solidFill>
              </a:rPr>
              <a:t>Caudri D, Wijga A, Schipper CM, et al. Predicting the long-term prognosis of children with symptoms suggestive of asthma at preschool age. Journal of Allergy and Clinical Immunology. 2009 Nov 30;124(5):903-10.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228600" y="205978"/>
            <a:ext cx="8458200" cy="857400"/>
          </a:xfrm>
          <a:prstGeom prst="rect">
            <a:avLst/>
          </a:prstGeom>
        </p:spPr>
        <p:txBody>
          <a:bodyPr lIns="68575" tIns="68575" rIns="68575" bIns="68575" anchor="ctr" anchorCtr="0">
            <a:noAutofit/>
          </a:bodyPr>
          <a:lstStyle/>
          <a:p>
            <a:pPr lvl="0">
              <a:spcBef>
                <a:spcPts val="0"/>
              </a:spcBef>
              <a:buNone/>
            </a:pPr>
            <a:r>
              <a:rPr lang="en"/>
              <a:t>References</a:t>
            </a:r>
          </a:p>
        </p:txBody>
      </p:sp>
      <p:sp>
        <p:nvSpPr>
          <p:cNvPr id="309" name="Shape 309"/>
          <p:cNvSpPr txBox="1">
            <a:spLocks noGrp="1"/>
          </p:cNvSpPr>
          <p:nvPr>
            <p:ph type="body" idx="1"/>
          </p:nvPr>
        </p:nvSpPr>
        <p:spPr>
          <a:xfrm>
            <a:off x="242100" y="1063375"/>
            <a:ext cx="8659800" cy="3531300"/>
          </a:xfrm>
          <a:prstGeom prst="rect">
            <a:avLst/>
          </a:prstGeom>
        </p:spPr>
        <p:txBody>
          <a:bodyPr lIns="68575" tIns="68575" rIns="68575" bIns="68575" anchor="t" anchorCtr="0">
            <a:noAutofit/>
          </a:bodyPr>
          <a:lstStyle/>
          <a:p>
            <a:pPr marL="457200" lvl="0" indent="-298450" rtl="0">
              <a:lnSpc>
                <a:spcPct val="115000"/>
              </a:lnSpc>
              <a:spcBef>
                <a:spcPts val="0"/>
              </a:spcBef>
              <a:spcAft>
                <a:spcPts val="300"/>
              </a:spcAft>
              <a:buClr>
                <a:schemeClr val="dk1"/>
              </a:buClr>
              <a:buSzPct val="100000"/>
              <a:buFont typeface="+mj-lt"/>
              <a:buAutoNum type="arabicPeriod" startAt="7"/>
            </a:pPr>
            <a:r>
              <a:rPr lang="en" sz="1100" dirty="0">
                <a:solidFill>
                  <a:srgbClr val="222222"/>
                </a:solidFill>
              </a:rPr>
              <a:t>Fernandez CM, Fernandez-Benitez M, Miranda MP, et al. Validation of the Spanish version of the Phase III ISAAC questionnaire on asthma. Journal of Investigational Allergology and Clinical Immunology. 2005 Jan 1;15(3):201.</a:t>
            </a:r>
          </a:p>
          <a:p>
            <a:pPr marL="457200" lvl="0" indent="-298450">
              <a:lnSpc>
                <a:spcPct val="115000"/>
              </a:lnSpc>
              <a:spcBef>
                <a:spcPts val="0"/>
              </a:spcBef>
              <a:spcAft>
                <a:spcPts val="300"/>
              </a:spcAft>
              <a:buClr>
                <a:schemeClr val="dk1"/>
              </a:buClr>
              <a:buSzPct val="100000"/>
              <a:buAutoNum type="arabicPeriod" startAt="7"/>
            </a:pPr>
            <a:r>
              <a:rPr lang="en" sz="1100" dirty="0">
                <a:solidFill>
                  <a:schemeClr val="dk1"/>
                </a:solidFill>
              </a:rPr>
              <a:t>Forno E, Gogna M, Cepeda A, et al. Asthma in Latin America. Thorax. 2015 Sep;70(9):898-905.</a:t>
            </a:r>
          </a:p>
          <a:p>
            <a:pPr marL="457200" lvl="0" indent="-298450">
              <a:lnSpc>
                <a:spcPct val="115000"/>
              </a:lnSpc>
              <a:spcBef>
                <a:spcPts val="0"/>
              </a:spcBef>
              <a:spcAft>
                <a:spcPts val="300"/>
              </a:spcAft>
              <a:buClr>
                <a:schemeClr val="dk1"/>
              </a:buClr>
              <a:buSzPct val="100000"/>
              <a:buAutoNum type="arabicPeriod" startAt="7"/>
            </a:pPr>
            <a:r>
              <a:rPr lang="en" sz="1100" dirty="0">
                <a:solidFill>
                  <a:schemeClr val="dk1"/>
                </a:solidFill>
              </a:rPr>
              <a:t>Gerald LB, Sockrider MM, Grad R, et al. An official ATS workshop respot: issues in screenig for asthma in children. Proceedings of the American Thoracic Society. 2007; 4, 133-141.</a:t>
            </a:r>
          </a:p>
          <a:p>
            <a:pPr marL="457200" lvl="0" indent="-298450">
              <a:lnSpc>
                <a:spcPct val="115000"/>
              </a:lnSpc>
              <a:spcBef>
                <a:spcPts val="0"/>
              </a:spcBef>
              <a:spcAft>
                <a:spcPts val="300"/>
              </a:spcAft>
              <a:buClr>
                <a:schemeClr val="dk1"/>
              </a:buClr>
              <a:buSzPct val="100000"/>
              <a:buAutoNum type="arabicPeriod" startAt="7"/>
            </a:pPr>
            <a:r>
              <a:rPr lang="en" sz="1100" dirty="0">
                <a:solidFill>
                  <a:schemeClr val="dk1"/>
                </a:solidFill>
              </a:rPr>
              <a:t>Lang JE, Blake KV. Role of biomarkers in understanding and treating children with asthma: towards personalized care.  Dove Press Journal: Pharmacogenomics and Personalized Medicine. 2013 Aug 20; 6, 73-84.</a:t>
            </a:r>
          </a:p>
          <a:p>
            <a:pPr marL="457200" lvl="0" indent="-298450" rtl="0">
              <a:lnSpc>
                <a:spcPct val="115000"/>
              </a:lnSpc>
              <a:spcBef>
                <a:spcPts val="0"/>
              </a:spcBef>
              <a:spcAft>
                <a:spcPts val="300"/>
              </a:spcAft>
              <a:buClr>
                <a:schemeClr val="dk1"/>
              </a:buClr>
              <a:buSzPct val="100000"/>
              <a:buAutoNum type="arabicPeriod" startAt="7"/>
            </a:pPr>
            <a:r>
              <a:rPr lang="en" sz="1100" dirty="0">
                <a:solidFill>
                  <a:schemeClr val="dk1"/>
                </a:solidFill>
              </a:rPr>
              <a:t>Neffen H, Fritscher C, Schacht FC, et al. Asthma control in Latin America: the Asthma Insights and Reality in Latin America (AIRLA) survey. Rev Panam Salud Publica. 2005 Mar 17; 191-197.</a:t>
            </a:r>
          </a:p>
          <a:p>
            <a:pPr marL="457200" lvl="0" indent="-298450">
              <a:lnSpc>
                <a:spcPct val="115000"/>
              </a:lnSpc>
              <a:spcBef>
                <a:spcPts val="0"/>
              </a:spcBef>
              <a:spcAft>
                <a:spcPts val="300"/>
              </a:spcAft>
              <a:buClr>
                <a:srgbClr val="000000"/>
              </a:buClr>
              <a:buSzPct val="100000"/>
              <a:buAutoNum type="arabicPeriod" startAt="7"/>
            </a:pPr>
            <a:r>
              <a:rPr lang="en" sz="1100" dirty="0">
                <a:solidFill>
                  <a:srgbClr val="000000"/>
                </a:solidFill>
              </a:rPr>
              <a:t>Redline S, Gruchalla RS, Wolf RL, et al. Development and validation of school-based asthma and allergy screening questionnaires in a 4-city study. Annals of Allergy, Asthma &amp; Immunology. 2004 Jul 31;93(1):36-48.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24852" y="102118"/>
            <a:ext cx="8458200" cy="857400"/>
          </a:xfrm>
          <a:prstGeom prst="rect">
            <a:avLst/>
          </a:prstGeom>
        </p:spPr>
        <p:txBody>
          <a:bodyPr lIns="68575" tIns="68575" rIns="68575" bIns="68575" anchor="ctr" anchorCtr="0">
            <a:noAutofit/>
          </a:bodyPr>
          <a:lstStyle/>
          <a:p>
            <a:pPr lvl="0">
              <a:spcBef>
                <a:spcPts val="0"/>
              </a:spcBef>
              <a:buNone/>
            </a:pPr>
            <a:r>
              <a:rPr lang="en" dirty="0"/>
              <a:t>Learning Objectives</a:t>
            </a:r>
          </a:p>
        </p:txBody>
      </p:sp>
      <p:sp>
        <p:nvSpPr>
          <p:cNvPr id="124" name="Shape 124"/>
          <p:cNvSpPr txBox="1">
            <a:spLocks noGrp="1"/>
          </p:cNvSpPr>
          <p:nvPr>
            <p:ph type="body" idx="1"/>
          </p:nvPr>
        </p:nvSpPr>
        <p:spPr>
          <a:xfrm>
            <a:off x="252660" y="911390"/>
            <a:ext cx="8458200" cy="3394500"/>
          </a:xfrm>
          <a:prstGeom prst="rect">
            <a:avLst/>
          </a:prstGeom>
        </p:spPr>
        <p:txBody>
          <a:bodyPr lIns="68575" tIns="68575" rIns="68575" bIns="68575" anchor="t" anchorCtr="0">
            <a:noAutofit/>
          </a:bodyPr>
          <a:lstStyle/>
          <a:p>
            <a:r>
              <a:rPr lang="en-US" sz="2200" dirty="0"/>
              <a:t>Recognize the impact of asthma in the developing world, and identify challenges to diagnosis and treatment of asthma on a short-term medical service trip.</a:t>
            </a:r>
          </a:p>
          <a:p>
            <a:r>
              <a:rPr lang="en-US" sz="2200" dirty="0"/>
              <a:t>Describe a rapid and accurate approach to screening for asthma among pediatric patients who present to a short-term medical trip in Santo Domingo, and assess the usefulness of this approach in other settings.</a:t>
            </a:r>
          </a:p>
          <a:p>
            <a:r>
              <a:rPr lang="en-US" sz="2200" dirty="0"/>
              <a:t>Discuss the prevalence of asthma in the community of Paraíso, Santo Domingo, and develop an approach to using this information clinically in terms of diagnosis and </a:t>
            </a:r>
            <a:r>
              <a:rPr lang="en-US" sz="2200" dirty="0" smtClean="0"/>
              <a:t>treatment.</a:t>
            </a:r>
            <a:endParaRPr lang="en-US" sz="2200" dirty="0"/>
          </a:p>
          <a:p>
            <a:pPr lvl="0">
              <a:spcBef>
                <a:spcPts val="0"/>
              </a:spcBef>
              <a:buNone/>
            </a:pPr>
            <a:endParaRPr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42900" y="205978"/>
            <a:ext cx="8458200" cy="857400"/>
          </a:xfrm>
          <a:prstGeom prst="rect">
            <a:avLst/>
          </a:prstGeom>
          <a:noFill/>
          <a:ln>
            <a:noFill/>
          </a:ln>
        </p:spPr>
        <p:txBody>
          <a:bodyPr lIns="68575" tIns="34275" rIns="68575" bIns="34275" anchor="ctr" anchorCtr="0">
            <a:noAutofit/>
          </a:bodyPr>
          <a:lstStyle/>
          <a:p>
            <a:pPr marL="0" marR="0" lvl="0" indent="0" algn="ctr" rtl="0">
              <a:spcBef>
                <a:spcPts val="0"/>
              </a:spcBef>
              <a:spcAft>
                <a:spcPts val="0"/>
              </a:spcAft>
              <a:buSzPct val="25000"/>
              <a:buNone/>
            </a:pPr>
            <a:r>
              <a:rPr lang="en"/>
              <a:t>Do you...</a:t>
            </a:r>
          </a:p>
        </p:txBody>
      </p:sp>
      <p:sp>
        <p:nvSpPr>
          <p:cNvPr id="130" name="Shape 130"/>
          <p:cNvSpPr txBox="1">
            <a:spLocks noGrp="1"/>
          </p:cNvSpPr>
          <p:nvPr>
            <p:ph type="body" idx="1"/>
          </p:nvPr>
        </p:nvSpPr>
        <p:spPr>
          <a:xfrm>
            <a:off x="342900" y="1063379"/>
            <a:ext cx="8458200" cy="3531300"/>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None/>
            </a:pPr>
            <a:endParaRPr sz="1100" dirty="0"/>
          </a:p>
          <a:p>
            <a:pPr marR="0" lvl="0" algn="l" rtl="0">
              <a:spcBef>
                <a:spcPts val="0"/>
              </a:spcBef>
              <a:spcAft>
                <a:spcPts val="600"/>
              </a:spcAft>
              <a:buClr>
                <a:schemeClr val="dk2"/>
              </a:buClr>
              <a:buSzPct val="100000"/>
              <a:buFont typeface="Arial"/>
              <a:buChar char="•"/>
            </a:pPr>
            <a:r>
              <a:rPr lang="en" sz="2200" dirty="0"/>
              <a:t>Want to screen for childhood asthma to manage your patients?</a:t>
            </a:r>
          </a:p>
          <a:p>
            <a:pPr marR="0" lvl="0" algn="l" rtl="0">
              <a:spcBef>
                <a:spcPts val="0"/>
              </a:spcBef>
              <a:spcAft>
                <a:spcPts val="600"/>
              </a:spcAft>
              <a:buClr>
                <a:schemeClr val="dk2"/>
              </a:buClr>
              <a:buSzPct val="100000"/>
              <a:buFont typeface="Arial"/>
              <a:buChar char="•"/>
            </a:pPr>
            <a:r>
              <a:rPr lang="en" sz="2200" b="0" i="0" u="none" strike="noStrike" cap="none" dirty="0">
                <a:solidFill>
                  <a:schemeClr val="dk2"/>
                </a:solidFill>
                <a:sym typeface="Arial"/>
              </a:rPr>
              <a:t>Work </a:t>
            </a:r>
            <a:r>
              <a:rPr lang="en" sz="2200" dirty="0" smtClean="0"/>
              <a:t>i</a:t>
            </a:r>
            <a:r>
              <a:rPr lang="en" sz="2200" b="0" i="0" u="none" strike="noStrike" cap="none" dirty="0" smtClean="0">
                <a:solidFill>
                  <a:schemeClr val="dk2"/>
                </a:solidFill>
                <a:sym typeface="Arial"/>
              </a:rPr>
              <a:t>n </a:t>
            </a:r>
            <a:r>
              <a:rPr lang="en" sz="2200" b="0" i="0" u="none" strike="noStrike" cap="none" dirty="0">
                <a:solidFill>
                  <a:schemeClr val="dk2"/>
                </a:solidFill>
                <a:sym typeface="Arial"/>
              </a:rPr>
              <a:t>an underserved setting?</a:t>
            </a:r>
          </a:p>
          <a:p>
            <a:pPr marR="0" lvl="0" algn="l" rtl="0">
              <a:spcBef>
                <a:spcPts val="0"/>
              </a:spcBef>
              <a:spcAft>
                <a:spcPts val="600"/>
              </a:spcAft>
              <a:buClr>
                <a:schemeClr val="dk2"/>
              </a:buClr>
              <a:buSzPct val="100000"/>
              <a:buFont typeface="Arial"/>
              <a:buChar char="•"/>
            </a:pPr>
            <a:r>
              <a:rPr lang="en" sz="2200" b="0" i="0" u="none" strike="noStrike" cap="none" dirty="0">
                <a:solidFill>
                  <a:schemeClr val="dk2"/>
                </a:solidFill>
                <a:sym typeface="Arial"/>
              </a:rPr>
              <a:t>Work with Spanish-speaking patients?</a:t>
            </a:r>
          </a:p>
          <a:p>
            <a:pPr marR="0" lvl="0" algn="l" rtl="0">
              <a:spcBef>
                <a:spcPts val="0"/>
              </a:spcBef>
              <a:spcAft>
                <a:spcPts val="600"/>
              </a:spcAft>
              <a:buClr>
                <a:schemeClr val="dk2"/>
              </a:buClr>
              <a:buSzPct val="100000"/>
              <a:buFont typeface="Arial"/>
              <a:buChar char="•"/>
            </a:pPr>
            <a:r>
              <a:rPr lang="en" sz="2200" b="0" i="0" u="none" strike="noStrike" cap="none" dirty="0">
                <a:solidFill>
                  <a:schemeClr val="dk2"/>
                </a:solidFill>
                <a:sym typeface="Arial"/>
              </a:rPr>
              <a:t>Want to know more about childhood asthma in Santo Domingo, Dominican Republic (DR)?</a:t>
            </a:r>
          </a:p>
          <a:p>
            <a:pPr marL="0" marR="0" lvl="0" indent="0" algn="l" rtl="0">
              <a:spcBef>
                <a:spcPts val="0"/>
              </a:spcBef>
              <a:spcAft>
                <a:spcPts val="600"/>
              </a:spcAft>
              <a:buNone/>
            </a:pPr>
            <a:endParaRPr sz="2100" dirty="0"/>
          </a:p>
          <a:p>
            <a:pPr marL="254000" marR="0" lvl="0" indent="-234950" algn="l" rtl="0">
              <a:spcBef>
                <a:spcPts val="0"/>
              </a:spcBef>
              <a:spcAft>
                <a:spcPts val="600"/>
              </a:spcAft>
              <a:buClr>
                <a:schemeClr val="dk2"/>
              </a:buClr>
              <a:buSzPct val="100000"/>
              <a:buFont typeface="Arial"/>
              <a:buChar char="•"/>
            </a:pPr>
            <a:r>
              <a:rPr lang="en" sz="2200" dirty="0"/>
              <a:t>Then you’re in the right place!</a:t>
            </a:r>
          </a:p>
        </p:txBody>
      </p:sp>
      <p:sp>
        <p:nvSpPr>
          <p:cNvPr id="131" name="Shape 131"/>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b="0" i="0" u="none" strike="noStrike" cap="none">
                <a:solidFill>
                  <a:schemeClr val="lt1"/>
                </a:solidFill>
                <a:latin typeface="Arial"/>
                <a:ea typeface="Arial"/>
                <a:cs typeface="Arial"/>
                <a:sym typeface="Arial"/>
              </a:rPr>
              <a:t>4</a:t>
            </a:fld>
            <a:endParaRPr lang="en" sz="11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1" end="1"/>
                                            </p:txEl>
                                          </p:spTgt>
                                        </p:tgtEl>
                                        <p:attrNameLst>
                                          <p:attrName>style.visibility</p:attrName>
                                        </p:attrNameLst>
                                      </p:cBhvr>
                                      <p:to>
                                        <p:strVal val="visible"/>
                                      </p:to>
                                    </p:set>
                                    <p:animEffect transition="in" filter="fade">
                                      <p:cBhvr>
                                        <p:cTn id="7" dur="1000"/>
                                        <p:tgtEl>
                                          <p:spTgt spid="1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2" end="2"/>
                                            </p:txEl>
                                          </p:spTgt>
                                        </p:tgtEl>
                                        <p:attrNameLst>
                                          <p:attrName>style.visibility</p:attrName>
                                        </p:attrNameLst>
                                      </p:cBhvr>
                                      <p:to>
                                        <p:strVal val="visible"/>
                                      </p:to>
                                    </p:set>
                                    <p:animEffect transition="in" filter="fade">
                                      <p:cBhvr>
                                        <p:cTn id="12" dur="1000"/>
                                        <p:tgtEl>
                                          <p:spTgt spid="1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3" end="3"/>
                                            </p:txEl>
                                          </p:spTgt>
                                        </p:tgtEl>
                                        <p:attrNameLst>
                                          <p:attrName>style.visibility</p:attrName>
                                        </p:attrNameLst>
                                      </p:cBhvr>
                                      <p:to>
                                        <p:strVal val="visible"/>
                                      </p:to>
                                    </p:set>
                                    <p:animEffect transition="in" filter="fade">
                                      <p:cBhvr>
                                        <p:cTn id="17" dur="1000"/>
                                        <p:tgtEl>
                                          <p:spTgt spid="1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4" end="4"/>
                                            </p:txEl>
                                          </p:spTgt>
                                        </p:tgtEl>
                                        <p:attrNameLst>
                                          <p:attrName>style.visibility</p:attrName>
                                        </p:attrNameLst>
                                      </p:cBhvr>
                                      <p:to>
                                        <p:strVal val="visible"/>
                                      </p:to>
                                    </p:set>
                                    <p:animEffect transition="in" filter="fade">
                                      <p:cBhvr>
                                        <p:cTn id="22" dur="1000"/>
                                        <p:tgtEl>
                                          <p:spTgt spid="1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6" end="6"/>
                                            </p:txEl>
                                          </p:spTgt>
                                        </p:tgtEl>
                                        <p:attrNameLst>
                                          <p:attrName>style.visibility</p:attrName>
                                        </p:attrNameLst>
                                      </p:cBhvr>
                                      <p:to>
                                        <p:strVal val="visible"/>
                                      </p:to>
                                    </p:set>
                                    <p:animEffect transition="in" filter="fade">
                                      <p:cBhvr>
                                        <p:cTn id="27" dur="1000"/>
                                        <p:tgtEl>
                                          <p:spTgt spid="1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28600" y="205978"/>
            <a:ext cx="8458199" cy="857250"/>
          </a:xfrm>
          <a:prstGeom prst="rect">
            <a:avLst/>
          </a:prstGeom>
          <a:noFill/>
          <a:ln>
            <a:noFill/>
          </a:ln>
        </p:spPr>
        <p:txBody>
          <a:bodyPr lIns="68575" tIns="34275" rIns="68575" bIns="34275" anchor="ctr" anchorCtr="0">
            <a:noAutofit/>
          </a:bodyPr>
          <a:lstStyle/>
          <a:p>
            <a:pPr marL="0" marR="0" lvl="0" indent="0" algn="ctr" rtl="0">
              <a:spcBef>
                <a:spcPts val="0"/>
              </a:spcBef>
              <a:spcAft>
                <a:spcPts val="0"/>
              </a:spcAft>
              <a:buSzPct val="25000"/>
              <a:buNone/>
            </a:pPr>
            <a:r>
              <a:rPr lang="en"/>
              <a:t>The Problem</a:t>
            </a:r>
          </a:p>
        </p:txBody>
      </p:sp>
      <p:sp>
        <p:nvSpPr>
          <p:cNvPr id="137" name="Shape 137"/>
          <p:cNvSpPr txBox="1">
            <a:spLocks noGrp="1"/>
          </p:cNvSpPr>
          <p:nvPr>
            <p:ph type="body" idx="1"/>
          </p:nvPr>
        </p:nvSpPr>
        <p:spPr>
          <a:xfrm>
            <a:off x="342900" y="1227525"/>
            <a:ext cx="5173200" cy="3394500"/>
          </a:xfrm>
          <a:prstGeom prst="rect">
            <a:avLst/>
          </a:prstGeom>
          <a:noFill/>
          <a:ln>
            <a:noFill/>
          </a:ln>
        </p:spPr>
        <p:txBody>
          <a:bodyPr lIns="68575" tIns="34275" rIns="68575" bIns="34275" anchor="t" anchorCtr="0">
            <a:noAutofit/>
          </a:bodyPr>
          <a:lstStyle/>
          <a:p>
            <a:pPr lvl="0" rtl="0">
              <a:spcBef>
                <a:spcPts val="0"/>
              </a:spcBef>
              <a:spcAft>
                <a:spcPts val="500"/>
              </a:spcAft>
              <a:buClr>
                <a:schemeClr val="dk1"/>
              </a:buClr>
              <a:buSzPct val="100000"/>
              <a:buFont typeface="Arial"/>
              <a:buChar char="•"/>
            </a:pPr>
            <a:r>
              <a:rPr lang="en" sz="2200" dirty="0">
                <a:solidFill>
                  <a:schemeClr val="dk1"/>
                </a:solidFill>
              </a:rPr>
              <a:t>Adult asthma in top </a:t>
            </a:r>
            <a:r>
              <a:rPr lang="en" sz="2200" dirty="0"/>
              <a:t>3</a:t>
            </a:r>
            <a:r>
              <a:rPr lang="en" dirty="0"/>
              <a:t> </a:t>
            </a:r>
            <a:r>
              <a:rPr lang="en" sz="2200" dirty="0">
                <a:solidFill>
                  <a:srgbClr val="000000"/>
                </a:solidFill>
              </a:rPr>
              <a:t>most prevalent chronic diseases </a:t>
            </a:r>
            <a:r>
              <a:rPr lang="en" sz="2200" dirty="0">
                <a:solidFill>
                  <a:schemeClr val="dk1"/>
                </a:solidFill>
              </a:rPr>
              <a:t>in the DR</a:t>
            </a:r>
          </a:p>
          <a:p>
            <a:pPr lvl="0" rtl="0">
              <a:spcBef>
                <a:spcPts val="0"/>
              </a:spcBef>
              <a:spcAft>
                <a:spcPts val="500"/>
              </a:spcAft>
              <a:buClr>
                <a:schemeClr val="dk1"/>
              </a:buClr>
              <a:buSzPct val="100000"/>
              <a:buFont typeface="Arial"/>
              <a:buChar char="•"/>
            </a:pPr>
            <a:r>
              <a:rPr lang="en" sz="2200" dirty="0">
                <a:solidFill>
                  <a:schemeClr val="dk1"/>
                </a:solidFill>
              </a:rPr>
              <a:t>Common environmental risk factors</a:t>
            </a:r>
            <a:r>
              <a:rPr lang="en" sz="2200" i="1" dirty="0">
                <a:solidFill>
                  <a:schemeClr val="accent2"/>
                </a:solidFill>
              </a:rPr>
              <a:t> </a:t>
            </a:r>
          </a:p>
          <a:p>
            <a:pPr lvl="0" rtl="0">
              <a:spcBef>
                <a:spcPts val="0"/>
              </a:spcBef>
              <a:spcAft>
                <a:spcPts val="500"/>
              </a:spcAft>
              <a:buClr>
                <a:schemeClr val="dk1"/>
              </a:buClr>
              <a:buSzPct val="100000"/>
              <a:buFont typeface="Arial"/>
              <a:buChar char="•"/>
            </a:pPr>
            <a:r>
              <a:rPr lang="en" sz="2200" dirty="0">
                <a:solidFill>
                  <a:schemeClr val="dk1"/>
                </a:solidFill>
              </a:rPr>
              <a:t>Frequent chief complaint of “gripe” </a:t>
            </a:r>
          </a:p>
          <a:p>
            <a:pPr marL="0" lvl="0" indent="0" rtl="0">
              <a:spcBef>
                <a:spcPts val="0"/>
              </a:spcBef>
              <a:buNone/>
            </a:pPr>
            <a:endParaRPr sz="2200" dirty="0">
              <a:solidFill>
                <a:schemeClr val="dk1"/>
              </a:solidFill>
            </a:endParaRPr>
          </a:p>
          <a:p>
            <a:pPr marL="0" lvl="0" indent="0" rtl="0">
              <a:spcBef>
                <a:spcPts val="0"/>
              </a:spcBef>
              <a:buNone/>
            </a:pPr>
            <a:endParaRPr sz="2200" dirty="0">
              <a:solidFill>
                <a:schemeClr val="dk1"/>
              </a:solidFill>
            </a:endParaRPr>
          </a:p>
          <a:p>
            <a:pPr marL="0" lvl="0" indent="-69850" algn="ctr" rtl="0">
              <a:spcBef>
                <a:spcPts val="0"/>
              </a:spcBef>
              <a:buClr>
                <a:schemeClr val="dk1"/>
              </a:buClr>
              <a:buSzPct val="42307"/>
              <a:buFont typeface="Arial"/>
              <a:buNone/>
            </a:pPr>
            <a:endParaRPr sz="2600" b="1" dirty="0">
              <a:solidFill>
                <a:srgbClr val="0B5394"/>
              </a:solidFill>
            </a:endParaRPr>
          </a:p>
          <a:p>
            <a:pPr marL="0" marR="0" lvl="0" indent="0" algn="l" rtl="0">
              <a:spcBef>
                <a:spcPts val="500"/>
              </a:spcBef>
              <a:spcAft>
                <a:spcPts val="0"/>
              </a:spcAft>
              <a:buNone/>
            </a:pPr>
            <a:endParaRPr dirty="0"/>
          </a:p>
        </p:txBody>
      </p:sp>
      <p:sp>
        <p:nvSpPr>
          <p:cNvPr id="138" name="Shape 138"/>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b="0" i="0" u="none" strike="noStrike" cap="none">
                <a:solidFill>
                  <a:schemeClr val="lt1"/>
                </a:solidFill>
                <a:latin typeface="Arial"/>
                <a:ea typeface="Arial"/>
                <a:cs typeface="Arial"/>
                <a:sym typeface="Arial"/>
              </a:rPr>
              <a:t>5</a:t>
            </a:fld>
            <a:endParaRPr lang="en" sz="1100" b="0" i="0" u="none" strike="noStrike" cap="none">
              <a:solidFill>
                <a:schemeClr val="lt1"/>
              </a:solidFill>
              <a:latin typeface="Arial"/>
              <a:ea typeface="Arial"/>
              <a:cs typeface="Arial"/>
              <a:sym typeface="Arial"/>
            </a:endParaRPr>
          </a:p>
        </p:txBody>
      </p:sp>
      <p:pic>
        <p:nvPicPr>
          <p:cNvPr id="139" name="Shape 139"/>
          <p:cNvPicPr preferRelativeResize="0"/>
          <p:nvPr/>
        </p:nvPicPr>
        <p:blipFill>
          <a:blip r:embed="rId3">
            <a:alphaModFix/>
          </a:blip>
          <a:stretch>
            <a:fillRect/>
          </a:stretch>
        </p:blipFill>
        <p:spPr>
          <a:xfrm>
            <a:off x="5516100" y="1227524"/>
            <a:ext cx="400500" cy="1766525"/>
          </a:xfrm>
          <a:prstGeom prst="rect">
            <a:avLst/>
          </a:prstGeom>
          <a:noFill/>
          <a:ln>
            <a:noFill/>
          </a:ln>
        </p:spPr>
      </p:pic>
      <p:sp>
        <p:nvSpPr>
          <p:cNvPr id="140" name="Shape 140"/>
          <p:cNvSpPr txBox="1"/>
          <p:nvPr/>
        </p:nvSpPr>
        <p:spPr>
          <a:xfrm>
            <a:off x="6005625" y="595275"/>
            <a:ext cx="3000000" cy="3000000"/>
          </a:xfrm>
          <a:prstGeom prst="rect">
            <a:avLst/>
          </a:prstGeom>
          <a:noFill/>
          <a:ln>
            <a:noFill/>
          </a:ln>
        </p:spPr>
        <p:txBody>
          <a:bodyPr lIns="91425" tIns="91425" rIns="91425" bIns="91425" anchor="ctr" anchorCtr="0">
            <a:noAutofit/>
          </a:bodyPr>
          <a:lstStyle/>
          <a:p>
            <a:pPr lvl="0" algn="ctr" rtl="0">
              <a:spcBef>
                <a:spcPts val="500"/>
              </a:spcBef>
              <a:buNone/>
            </a:pPr>
            <a:r>
              <a:rPr lang="en" sz="2200" b="1">
                <a:solidFill>
                  <a:srgbClr val="0B5394"/>
                </a:solidFill>
              </a:rPr>
              <a:t>high risk of undiagnosed and untreated childhood asthma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42900" y="205978"/>
            <a:ext cx="8458200" cy="857400"/>
          </a:xfrm>
          <a:prstGeom prst="rect">
            <a:avLst/>
          </a:prstGeom>
          <a:noFill/>
          <a:ln>
            <a:noFill/>
          </a:ln>
        </p:spPr>
        <p:txBody>
          <a:bodyPr lIns="68575" tIns="34275" rIns="68575" bIns="34275" anchor="ctr" anchorCtr="0">
            <a:noAutofit/>
          </a:bodyPr>
          <a:lstStyle/>
          <a:p>
            <a:pPr marL="0" marR="0" lvl="0" indent="0" algn="ctr" rtl="0">
              <a:spcBef>
                <a:spcPts val="0"/>
              </a:spcBef>
              <a:spcAft>
                <a:spcPts val="0"/>
              </a:spcAft>
              <a:buSzPct val="25000"/>
              <a:buNone/>
            </a:pPr>
            <a:r>
              <a:rPr lang="en"/>
              <a:t>The Problem</a:t>
            </a:r>
          </a:p>
        </p:txBody>
      </p:sp>
      <p:sp>
        <p:nvSpPr>
          <p:cNvPr id="146" name="Shape 146"/>
          <p:cNvSpPr txBox="1">
            <a:spLocks noGrp="1"/>
          </p:cNvSpPr>
          <p:nvPr>
            <p:ph type="body" idx="1"/>
          </p:nvPr>
        </p:nvSpPr>
        <p:spPr>
          <a:xfrm>
            <a:off x="342900" y="1227600"/>
            <a:ext cx="8458200" cy="3394500"/>
          </a:xfrm>
          <a:prstGeom prst="rect">
            <a:avLst/>
          </a:prstGeom>
          <a:noFill/>
          <a:ln>
            <a:noFill/>
          </a:ln>
        </p:spPr>
        <p:txBody>
          <a:bodyPr lIns="68575" tIns="34275" rIns="68575" bIns="34275" anchor="t" anchorCtr="0">
            <a:noAutofit/>
          </a:bodyPr>
          <a:lstStyle/>
          <a:p>
            <a:pPr marL="457200" marR="0" lvl="0" indent="-368300" algn="l" rtl="0">
              <a:spcBef>
                <a:spcPts val="500"/>
              </a:spcBef>
              <a:spcAft>
                <a:spcPts val="0"/>
              </a:spcAft>
              <a:buClr>
                <a:schemeClr val="dk1"/>
              </a:buClr>
              <a:buSzPct val="100000"/>
            </a:pPr>
            <a:r>
              <a:rPr lang="en" sz="2200">
                <a:solidFill>
                  <a:schemeClr val="dk1"/>
                </a:solidFill>
              </a:rPr>
              <a:t>No pediatric asthma prevalence data for the DR</a:t>
            </a:r>
          </a:p>
          <a:p>
            <a:pPr marL="0" marR="0" lvl="0" indent="0" algn="l" rtl="0">
              <a:spcBef>
                <a:spcPts val="500"/>
              </a:spcBef>
              <a:spcAft>
                <a:spcPts val="0"/>
              </a:spcAft>
              <a:buNone/>
            </a:pPr>
            <a:endParaRPr sz="900">
              <a:solidFill>
                <a:schemeClr val="dk1"/>
              </a:solidFill>
            </a:endParaRPr>
          </a:p>
          <a:p>
            <a:pPr marL="457200" marR="0" lvl="0" indent="-368300" algn="l" rtl="0">
              <a:spcBef>
                <a:spcPts val="500"/>
              </a:spcBef>
              <a:spcAft>
                <a:spcPts val="0"/>
              </a:spcAft>
              <a:buClr>
                <a:schemeClr val="dk1"/>
              </a:buClr>
              <a:buSzPct val="100000"/>
            </a:pPr>
            <a:r>
              <a:rPr lang="en" sz="2200">
                <a:solidFill>
                  <a:schemeClr val="dk1"/>
                </a:solidFill>
              </a:rPr>
              <a:t>We could not identify Spanish-language screening tools feasible for one-time clinical encounters in medical outreach clinics </a:t>
            </a:r>
          </a:p>
          <a:p>
            <a:pPr marL="0" marR="0" lvl="0" indent="0" algn="l" rtl="0">
              <a:spcBef>
                <a:spcPts val="500"/>
              </a:spcBef>
              <a:spcAft>
                <a:spcPts val="0"/>
              </a:spcAft>
              <a:buNone/>
            </a:pPr>
            <a:endParaRPr sz="2200">
              <a:solidFill>
                <a:schemeClr val="dk1"/>
              </a:solidFill>
            </a:endParaRPr>
          </a:p>
        </p:txBody>
      </p:sp>
      <p:sp>
        <p:nvSpPr>
          <p:cNvPr id="147" name="Shape 147"/>
          <p:cNvSpPr txBox="1">
            <a:spLocks noGrp="1"/>
          </p:cNvSpPr>
          <p:nvPr>
            <p:ph type="sldNum" idx="12"/>
          </p:nvPr>
        </p:nvSpPr>
        <p:spPr>
          <a:xfrm>
            <a:off x="152399" y="4786312"/>
            <a:ext cx="533400" cy="357300"/>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b="0" i="0" u="none" strike="noStrike" cap="none">
                <a:solidFill>
                  <a:schemeClr val="lt1"/>
                </a:solidFill>
                <a:latin typeface="Arial"/>
                <a:ea typeface="Arial"/>
                <a:cs typeface="Arial"/>
                <a:sym typeface="Arial"/>
              </a:rPr>
              <a:t>6</a:t>
            </a:fld>
            <a:endParaRPr lang="en" sz="11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2250597" y="432968"/>
            <a:ext cx="4642800" cy="660900"/>
          </a:xfrm>
          <a:prstGeom prst="rect">
            <a:avLst/>
          </a:prstGeom>
          <a:noFill/>
          <a:ln>
            <a:noFill/>
          </a:ln>
        </p:spPr>
        <p:txBody>
          <a:bodyPr lIns="0" tIns="0" rIns="0" bIns="0" anchor="t" anchorCtr="0">
            <a:noAutofit/>
          </a:bodyPr>
          <a:lstStyle/>
          <a:p>
            <a:pPr marL="0" marR="0" lvl="0" indent="0" algn="ctr" rtl="0">
              <a:spcBef>
                <a:spcPts val="0"/>
              </a:spcBef>
              <a:spcAft>
                <a:spcPts val="0"/>
              </a:spcAft>
              <a:buSzPct val="25000"/>
              <a:buNone/>
            </a:pPr>
            <a:r>
              <a:rPr lang="en" sz="3000" b="1" i="0" u="none" strike="noStrike" cap="none">
                <a:solidFill>
                  <a:srgbClr val="000000"/>
                </a:solidFill>
                <a:latin typeface="Garamond"/>
                <a:ea typeface="Garamond"/>
                <a:cs typeface="Garamond"/>
                <a:sym typeface="Garamond"/>
              </a:rPr>
              <a:t>Prevalence</a:t>
            </a:r>
          </a:p>
          <a:p>
            <a:pPr marL="0" marR="0" lvl="0" indent="0" algn="ctr" rtl="0">
              <a:spcBef>
                <a:spcPts val="0"/>
              </a:spcBef>
              <a:spcAft>
                <a:spcPts val="0"/>
              </a:spcAft>
              <a:buNone/>
            </a:pPr>
            <a:r>
              <a:rPr lang="en" b="1"/>
              <a:t> </a:t>
            </a:r>
          </a:p>
        </p:txBody>
      </p:sp>
      <p:pic>
        <p:nvPicPr>
          <p:cNvPr id="154" name="Shape 154"/>
          <p:cNvPicPr preferRelativeResize="0"/>
          <p:nvPr/>
        </p:nvPicPr>
        <p:blipFill rotWithShape="1">
          <a:blip r:embed="rId3">
            <a:alphaModFix/>
          </a:blip>
          <a:srcRect/>
          <a:stretch/>
        </p:blipFill>
        <p:spPr>
          <a:xfrm>
            <a:off x="-30850" y="0"/>
            <a:ext cx="3680400" cy="4480800"/>
          </a:xfrm>
          <a:prstGeom prst="rect">
            <a:avLst/>
          </a:prstGeom>
          <a:noFill/>
          <a:ln>
            <a:noFill/>
          </a:ln>
        </p:spPr>
      </p:pic>
      <p:sp>
        <p:nvSpPr>
          <p:cNvPr id="155" name="Shape 155"/>
          <p:cNvSpPr txBox="1"/>
          <p:nvPr/>
        </p:nvSpPr>
        <p:spPr>
          <a:xfrm>
            <a:off x="-17631" y="4485852"/>
            <a:ext cx="1989994" cy="134273"/>
          </a:xfrm>
          <a:prstGeom prst="rect">
            <a:avLst/>
          </a:prstGeom>
          <a:solidFill>
            <a:schemeClr val="bg1"/>
          </a:solidFill>
          <a:ln>
            <a:noFill/>
          </a:ln>
        </p:spPr>
        <p:txBody>
          <a:bodyPr lIns="0" tIns="0" rIns="0" bIns="0" anchor="t" anchorCtr="0">
            <a:noAutofit/>
          </a:bodyPr>
          <a:lstStyle/>
          <a:p>
            <a:pPr marL="0" marR="0" lvl="0" indent="0" algn="l" rtl="0">
              <a:spcBef>
                <a:spcPts val="0"/>
              </a:spcBef>
              <a:spcAft>
                <a:spcPts val="0"/>
              </a:spcAft>
              <a:buSzPct val="25000"/>
              <a:buNone/>
            </a:pPr>
            <a:r>
              <a:rPr lang="en" sz="800" i="0" u="none" strike="noStrike" cap="none" dirty="0">
                <a:solidFill>
                  <a:srgbClr val="000000"/>
                </a:solidFill>
                <a:latin typeface="Arial"/>
                <a:ea typeface="Arial"/>
                <a:cs typeface="Arial"/>
                <a:sym typeface="Arial"/>
              </a:rPr>
              <a:t>Erick Forno et al. Thorax 2015;70:898-905</a:t>
            </a:r>
          </a:p>
        </p:txBody>
      </p:sp>
      <p:sp>
        <p:nvSpPr>
          <p:cNvPr id="156" name="Shape 156"/>
          <p:cNvSpPr txBox="1"/>
          <p:nvPr/>
        </p:nvSpPr>
        <p:spPr>
          <a:xfrm>
            <a:off x="1972363" y="4480800"/>
            <a:ext cx="5144839" cy="174080"/>
          </a:xfrm>
          <a:prstGeom prst="rect">
            <a:avLst/>
          </a:prstGeom>
          <a:noFill/>
          <a:ln>
            <a:noFill/>
          </a:ln>
        </p:spPr>
        <p:txBody>
          <a:bodyPr lIns="0" tIns="0" rIns="0" bIns="0" anchor="t" anchorCtr="0">
            <a:noAutofit/>
          </a:bodyPr>
          <a:lstStyle/>
          <a:p>
            <a:pPr marL="63500" marR="0" lvl="0" indent="-63500" algn="l" rtl="0">
              <a:spcBef>
                <a:spcPts val="0"/>
              </a:spcBef>
              <a:spcAft>
                <a:spcPts val="0"/>
              </a:spcAft>
              <a:buSzPct val="25000"/>
              <a:buNone/>
            </a:pPr>
            <a:r>
              <a:rPr lang="en" sz="700" b="0" i="0" u="none" strike="noStrike" cap="none" dirty="0">
                <a:solidFill>
                  <a:srgbClr val="000000"/>
                </a:solidFill>
                <a:latin typeface="Arial"/>
                <a:ea typeface="Arial"/>
                <a:cs typeface="Arial"/>
                <a:sym typeface="Arial"/>
              </a:rPr>
              <a:t>Copyright © BMJ Publishing Group Ltd &amp; British Thoracic Society. All rights reserved.</a:t>
            </a:r>
          </a:p>
        </p:txBody>
      </p:sp>
      <p:sp>
        <p:nvSpPr>
          <p:cNvPr id="157" name="Shape 157"/>
          <p:cNvSpPr txBox="1">
            <a:spLocks noGrp="1"/>
          </p:cNvSpPr>
          <p:nvPr>
            <p:ph type="body" idx="4294967295"/>
          </p:nvPr>
        </p:nvSpPr>
        <p:spPr>
          <a:xfrm>
            <a:off x="4612475" y="1200325"/>
            <a:ext cx="4167300" cy="2957700"/>
          </a:xfrm>
          <a:prstGeom prst="rect">
            <a:avLst/>
          </a:prstGeom>
          <a:noFill/>
          <a:ln>
            <a:noFill/>
          </a:ln>
        </p:spPr>
        <p:txBody>
          <a:bodyPr lIns="68575" tIns="34275" rIns="68575" bIns="34275" anchor="t" anchorCtr="0">
            <a:noAutofit/>
          </a:bodyPr>
          <a:lstStyle/>
          <a:p>
            <a:pPr marL="457200" lvl="0" indent="-368300" algn="l" rtl="0">
              <a:spcBef>
                <a:spcPts val="0"/>
              </a:spcBef>
              <a:spcAft>
                <a:spcPts val="500"/>
              </a:spcAft>
              <a:buClr>
                <a:schemeClr val="dk1"/>
              </a:buClr>
              <a:buSzPct val="100000"/>
            </a:pPr>
            <a:r>
              <a:rPr lang="en" sz="2200">
                <a:solidFill>
                  <a:schemeClr val="dk1"/>
                </a:solidFill>
              </a:rPr>
              <a:t>In this map of childhood asthma in Latin America, DR estimate (14.2%) based on adult asthma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228600" y="205978"/>
            <a:ext cx="8458199" cy="857250"/>
          </a:xfrm>
          <a:prstGeom prst="rect">
            <a:avLst/>
          </a:prstGeom>
          <a:noFill/>
          <a:ln>
            <a:noFill/>
          </a:ln>
        </p:spPr>
        <p:txBody>
          <a:bodyPr lIns="68575" tIns="34275" rIns="68575" bIns="34275" anchor="ctr" anchorCtr="0">
            <a:noAutofit/>
          </a:bodyPr>
          <a:lstStyle/>
          <a:p>
            <a:pPr marL="0" marR="0" lvl="0" indent="0" algn="ctr" rtl="0">
              <a:spcBef>
                <a:spcPts val="0"/>
              </a:spcBef>
              <a:spcAft>
                <a:spcPts val="0"/>
              </a:spcAft>
              <a:buSzPct val="25000"/>
              <a:buNone/>
            </a:pPr>
            <a:r>
              <a:rPr lang="en"/>
              <a:t>Pre-existing </a:t>
            </a:r>
            <a:r>
              <a:rPr lang="en" sz="3000" b="1" i="0" u="none" strike="noStrike" cap="none">
                <a:solidFill>
                  <a:schemeClr val="dk2"/>
                </a:solidFill>
                <a:latin typeface="Garamond"/>
                <a:ea typeface="Garamond"/>
                <a:cs typeface="Garamond"/>
                <a:sym typeface="Garamond"/>
              </a:rPr>
              <a:t>Screening Tools </a:t>
            </a:r>
          </a:p>
        </p:txBody>
      </p:sp>
      <p:graphicFrame>
        <p:nvGraphicFramePr>
          <p:cNvPr id="163" name="Shape 163"/>
          <p:cNvGraphicFramePr/>
          <p:nvPr>
            <p:extLst>
              <p:ext uri="{D42A27DB-BD31-4B8C-83A1-F6EECF244321}">
                <p14:modId xmlns:p14="http://schemas.microsoft.com/office/powerpoint/2010/main" val="1238919948"/>
              </p:ext>
            </p:extLst>
          </p:nvPr>
        </p:nvGraphicFramePr>
        <p:xfrm>
          <a:off x="228659" y="1200150"/>
          <a:ext cx="8610541" cy="3032880"/>
        </p:xfrm>
        <a:graphic>
          <a:graphicData uri="http://schemas.openxmlformats.org/drawingml/2006/table">
            <a:tbl>
              <a:tblPr firstRow="1" bandRow="1">
                <a:noFill/>
                <a:tableStyleId>{5F07C05A-DE03-4A1B-8EA2-BB712330CC74}</a:tableStyleId>
              </a:tblPr>
              <a:tblGrid>
                <a:gridCol w="2577064"/>
                <a:gridCol w="609600"/>
                <a:gridCol w="1219200"/>
                <a:gridCol w="1320800"/>
                <a:gridCol w="1008185"/>
                <a:gridCol w="933017"/>
                <a:gridCol w="942675"/>
              </a:tblGrid>
              <a:tr h="278125">
                <a:tc>
                  <a:txBody>
                    <a:bodyPr/>
                    <a:lstStyle/>
                    <a:p>
                      <a:pPr marL="0" marR="0" lvl="0" indent="0" algn="ctr" rtl="0">
                        <a:spcBef>
                          <a:spcPts val="0"/>
                        </a:spcBef>
                        <a:buSzPct val="25000"/>
                        <a:buNone/>
                      </a:pPr>
                      <a:endParaRPr sz="1200" u="none" strike="noStrike" cap="none" dirty="0"/>
                    </a:p>
                  </a:txBody>
                  <a:tcPr marL="68600" marR="68600" marT="34300" marB="34300"/>
                </a:tc>
                <a:tc>
                  <a:txBody>
                    <a:bodyPr/>
                    <a:lstStyle/>
                    <a:p>
                      <a:pPr marL="0" marR="0" lvl="0" indent="0" algn="ctr" rtl="0">
                        <a:spcBef>
                          <a:spcPts val="0"/>
                        </a:spcBef>
                        <a:buSzPct val="25000"/>
                        <a:buNone/>
                      </a:pPr>
                      <a:r>
                        <a:rPr lang="en" sz="1200" dirty="0"/>
                        <a:t>Items</a:t>
                      </a:r>
                    </a:p>
                  </a:txBody>
                  <a:tcPr marL="68600" marR="68600" marT="34300" marB="34300"/>
                </a:tc>
                <a:tc>
                  <a:txBody>
                    <a:bodyPr/>
                    <a:lstStyle/>
                    <a:p>
                      <a:pPr marL="0" marR="0" lvl="0" indent="0" algn="ctr" rtl="0">
                        <a:spcBef>
                          <a:spcPts val="0"/>
                        </a:spcBef>
                        <a:buSzPct val="25000"/>
                        <a:buNone/>
                      </a:pPr>
                      <a:r>
                        <a:rPr lang="en" sz="1200" dirty="0"/>
                        <a:t>Symptom Questionnaire</a:t>
                      </a:r>
                    </a:p>
                  </a:txBody>
                  <a:tcPr marL="68600" marR="68600" marT="34300" marB="34300"/>
                </a:tc>
                <a:tc>
                  <a:txBody>
                    <a:bodyPr/>
                    <a:lstStyle/>
                    <a:p>
                      <a:pPr marL="0" marR="0" lvl="0" indent="0" algn="ctr" rtl="0">
                        <a:spcBef>
                          <a:spcPts val="0"/>
                        </a:spcBef>
                        <a:buNone/>
                      </a:pPr>
                      <a:r>
                        <a:rPr lang="en" sz="1200"/>
                        <a:t>Clinical Diagnostic Tool</a:t>
                      </a:r>
                    </a:p>
                  </a:txBody>
                  <a:tcPr marL="68600" marR="68600" marT="34300" marB="34300"/>
                </a:tc>
                <a:tc>
                  <a:txBody>
                    <a:bodyPr/>
                    <a:lstStyle/>
                    <a:p>
                      <a:pPr marL="0" marR="0" lvl="0" indent="0" algn="ctr" rtl="0">
                        <a:spcBef>
                          <a:spcPts val="0"/>
                        </a:spcBef>
                        <a:buSzPct val="25000"/>
                        <a:buNone/>
                      </a:pPr>
                      <a:r>
                        <a:rPr lang="en" sz="1200" dirty="0"/>
                        <a:t>Spanish </a:t>
                      </a:r>
                      <a:r>
                        <a:rPr lang="en" sz="1200" dirty="0" smtClean="0"/>
                        <a:t>Language Validation</a:t>
                      </a:r>
                      <a:endParaRPr lang="en" sz="1200" dirty="0"/>
                    </a:p>
                  </a:txBody>
                  <a:tcPr marL="68600" marR="68600" marT="34300" marB="34300"/>
                </a:tc>
                <a:tc>
                  <a:txBody>
                    <a:bodyPr/>
                    <a:lstStyle/>
                    <a:p>
                      <a:pPr algn="ctr"/>
                      <a:r>
                        <a:rPr lang="en-US" sz="1200" dirty="0" smtClean="0"/>
                        <a:t>Latin Am. Population Validation</a:t>
                      </a:r>
                      <a:endParaRPr lang="en-US" sz="1200" dirty="0"/>
                    </a:p>
                  </a:txBody>
                  <a:tcPr marL="68600" marR="68600" marT="34300" marB="34300"/>
                </a:tc>
                <a:tc>
                  <a:txBody>
                    <a:bodyPr/>
                    <a:lstStyle/>
                    <a:p>
                      <a:pPr marL="0" marR="0" lvl="0" indent="0" algn="ctr" rtl="0">
                        <a:spcBef>
                          <a:spcPts val="0"/>
                        </a:spcBef>
                        <a:buSzPct val="25000"/>
                        <a:buNone/>
                      </a:pPr>
                      <a:r>
                        <a:rPr lang="en" sz="1200" u="none" strike="noStrike" cap="none" dirty="0"/>
                        <a:t>Age Range</a:t>
                      </a:r>
                    </a:p>
                  </a:txBody>
                  <a:tcPr marL="68600" marR="68600" marT="34300" marB="34300"/>
                </a:tc>
              </a:tr>
              <a:tr h="278125">
                <a:tc>
                  <a:txBody>
                    <a:bodyPr/>
                    <a:lstStyle/>
                    <a:p>
                      <a:pPr marL="0" marR="0" lvl="0" indent="0" algn="l" rtl="0">
                        <a:spcBef>
                          <a:spcPts val="0"/>
                        </a:spcBef>
                        <a:buSzPct val="25000"/>
                        <a:buNone/>
                      </a:pPr>
                      <a:r>
                        <a:rPr lang="en" sz="1200" b="1"/>
                        <a:t>I</a:t>
                      </a:r>
                      <a:r>
                        <a:rPr lang="en" sz="1200"/>
                        <a:t>nternational </a:t>
                      </a:r>
                      <a:r>
                        <a:rPr lang="en" sz="1200" b="1"/>
                        <a:t>S</a:t>
                      </a:r>
                      <a:r>
                        <a:rPr lang="en" sz="1200"/>
                        <a:t>tudy of </a:t>
                      </a:r>
                      <a:r>
                        <a:rPr lang="en" sz="1200" b="1"/>
                        <a:t>A</a:t>
                      </a:r>
                      <a:r>
                        <a:rPr lang="en" sz="1200"/>
                        <a:t>sthma and </a:t>
                      </a:r>
                      <a:r>
                        <a:rPr lang="en" sz="1200" b="1"/>
                        <a:t>A</a:t>
                      </a:r>
                      <a:r>
                        <a:rPr lang="en" sz="1200"/>
                        <a:t>llergies in </a:t>
                      </a:r>
                      <a:r>
                        <a:rPr lang="en" sz="1200" b="1"/>
                        <a:t>C</a:t>
                      </a:r>
                      <a:r>
                        <a:rPr lang="en" sz="1200"/>
                        <a:t>hildhood (ISAAC) </a:t>
                      </a:r>
                    </a:p>
                    <a:p>
                      <a:pPr marL="0" marR="0" lvl="0" indent="0" algn="l" rtl="0">
                        <a:spcBef>
                          <a:spcPts val="0"/>
                        </a:spcBef>
                        <a:buSzPct val="25000"/>
                        <a:buNone/>
                      </a:pPr>
                      <a:r>
                        <a:rPr lang="en" sz="800" i="1"/>
                        <a:t>[Fernández et al., 2005]</a:t>
                      </a:r>
                    </a:p>
                  </a:txBody>
                  <a:tcPr marL="68600" marR="68600" marT="34300" marB="34300"/>
                </a:tc>
                <a:tc>
                  <a:txBody>
                    <a:bodyPr/>
                    <a:lstStyle/>
                    <a:p>
                      <a:pPr marL="0" marR="0" lvl="0" indent="0" algn="ctr" rtl="0">
                        <a:spcBef>
                          <a:spcPts val="0"/>
                        </a:spcBef>
                        <a:buSzPct val="25000"/>
                        <a:buNone/>
                      </a:pPr>
                      <a:r>
                        <a:rPr lang="en" sz="1200"/>
                        <a:t>8+</a:t>
                      </a:r>
                    </a:p>
                  </a:txBody>
                  <a:tcPr marL="68600" marR="68600" marT="34300" marB="34300"/>
                </a:tc>
                <a:tc>
                  <a:txBody>
                    <a:bodyPr/>
                    <a:lstStyle/>
                    <a:p>
                      <a:pPr marL="0" marR="0" lvl="0" indent="0" algn="ctr" rtl="0">
                        <a:spcBef>
                          <a:spcPts val="0"/>
                        </a:spcBef>
                        <a:buSzPct val="25000"/>
                        <a:buNone/>
                      </a:pPr>
                      <a:r>
                        <a:rPr lang="en" sz="1200"/>
                        <a:t>x</a:t>
                      </a:r>
                    </a:p>
                  </a:txBody>
                  <a:tcPr marL="68600" marR="68600" marT="34300" marB="34300"/>
                </a:tc>
                <a:tc>
                  <a:txBody>
                    <a:bodyPr/>
                    <a:lstStyle/>
                    <a:p>
                      <a:pPr marL="0" marR="0" lvl="0" indent="0" algn="ctr" rtl="0">
                        <a:spcBef>
                          <a:spcPts val="0"/>
                        </a:spcBef>
                        <a:buNone/>
                      </a:pPr>
                      <a:endParaRPr sz="1200"/>
                    </a:p>
                  </a:txBody>
                  <a:tcPr marL="68600" marR="68600" marT="34300" marB="34300"/>
                </a:tc>
                <a:tc>
                  <a:txBody>
                    <a:bodyPr/>
                    <a:lstStyle/>
                    <a:p>
                      <a:pPr marL="0" marR="0" lvl="0" indent="0" algn="ctr" rtl="0">
                        <a:spcBef>
                          <a:spcPts val="0"/>
                        </a:spcBef>
                        <a:buSzPct val="25000"/>
                        <a:buNone/>
                      </a:pPr>
                      <a:r>
                        <a:rPr lang="en" sz="1200"/>
                        <a:t>x</a:t>
                      </a:r>
                    </a:p>
                  </a:txBody>
                  <a:tcPr marL="68600" marR="68600" marT="34300" marB="34300"/>
                </a:tc>
                <a:tc>
                  <a:txBody>
                    <a:bodyPr/>
                    <a:lstStyle/>
                    <a:p>
                      <a:pPr algn="ctr"/>
                      <a:r>
                        <a:rPr lang="en-US" dirty="0" smtClean="0"/>
                        <a:t>x</a:t>
                      </a:r>
                      <a:endParaRPr lang="en-US" dirty="0"/>
                    </a:p>
                  </a:txBody>
                  <a:tcPr marL="68600" marR="68600" marT="34300" marB="34300"/>
                </a:tc>
                <a:tc>
                  <a:txBody>
                    <a:bodyPr/>
                    <a:lstStyle/>
                    <a:p>
                      <a:pPr marL="0" marR="0" lvl="0" indent="0" algn="ctr" rtl="0">
                        <a:spcBef>
                          <a:spcPts val="0"/>
                        </a:spcBef>
                        <a:buSzPct val="25000"/>
                        <a:buNone/>
                      </a:pPr>
                      <a:r>
                        <a:rPr lang="en" sz="1200" dirty="0"/>
                        <a:t>6-7</a:t>
                      </a:r>
                    </a:p>
                    <a:p>
                      <a:pPr marL="0" marR="0" lvl="0" indent="0" algn="ctr" rtl="0">
                        <a:spcBef>
                          <a:spcPts val="0"/>
                        </a:spcBef>
                        <a:buSzPct val="25000"/>
                        <a:buNone/>
                      </a:pPr>
                      <a:r>
                        <a:rPr lang="en" sz="1200" dirty="0"/>
                        <a:t>13-14</a:t>
                      </a:r>
                    </a:p>
                  </a:txBody>
                  <a:tcPr marL="68600" marR="68600" marT="34300" marB="34300"/>
                </a:tc>
              </a:tr>
              <a:tr h="278125">
                <a:tc>
                  <a:txBody>
                    <a:bodyPr/>
                    <a:lstStyle/>
                    <a:p>
                      <a:pPr marL="0" marR="0" lvl="0" indent="0" algn="l" rtl="0">
                        <a:spcBef>
                          <a:spcPts val="0"/>
                        </a:spcBef>
                        <a:buSzPct val="25000"/>
                        <a:buNone/>
                      </a:pPr>
                      <a:r>
                        <a:rPr lang="en" sz="1200" dirty="0"/>
                        <a:t>Asthma Screening Parent </a:t>
                      </a:r>
                      <a:r>
                        <a:rPr lang="en" sz="1200" dirty="0" smtClean="0"/>
                        <a:t>Questionnaire </a:t>
                      </a:r>
                    </a:p>
                    <a:p>
                      <a:pPr marL="0" marR="0" lvl="0" indent="0" algn="l" rtl="0">
                        <a:spcBef>
                          <a:spcPts val="0"/>
                        </a:spcBef>
                        <a:buSzPct val="25000"/>
                        <a:buNone/>
                      </a:pPr>
                      <a:r>
                        <a:rPr lang="en" sz="800" i="1" dirty="0" smtClean="0"/>
                        <a:t>[Busi </a:t>
                      </a:r>
                      <a:r>
                        <a:rPr lang="en" sz="800" i="1" dirty="0"/>
                        <a:t>et al.,  2015]</a:t>
                      </a:r>
                    </a:p>
                  </a:txBody>
                  <a:tcPr marL="68600" marR="68600" marT="34300" marB="34300"/>
                </a:tc>
                <a:tc>
                  <a:txBody>
                    <a:bodyPr/>
                    <a:lstStyle/>
                    <a:p>
                      <a:pPr marL="0" marR="0" lvl="0" indent="0" algn="ctr" rtl="0">
                        <a:spcBef>
                          <a:spcPts val="0"/>
                        </a:spcBef>
                        <a:buSzPct val="25000"/>
                        <a:buNone/>
                      </a:pPr>
                      <a:r>
                        <a:rPr lang="en" sz="1200"/>
                        <a:t>11</a:t>
                      </a:r>
                    </a:p>
                  </a:txBody>
                  <a:tcPr marL="68600" marR="68600" marT="34300" marB="34300"/>
                </a:tc>
                <a:tc>
                  <a:txBody>
                    <a:bodyPr/>
                    <a:lstStyle/>
                    <a:p>
                      <a:pPr marL="0" marR="0" lvl="0" indent="0" algn="ctr" rtl="0">
                        <a:spcBef>
                          <a:spcPts val="0"/>
                        </a:spcBef>
                        <a:buSzPct val="25000"/>
                        <a:buNone/>
                      </a:pPr>
                      <a:r>
                        <a:rPr lang="en" sz="1200"/>
                        <a:t>x</a:t>
                      </a:r>
                    </a:p>
                  </a:txBody>
                  <a:tcPr marL="68600" marR="68600" marT="34300" marB="34300"/>
                </a:tc>
                <a:tc>
                  <a:txBody>
                    <a:bodyPr/>
                    <a:lstStyle/>
                    <a:p>
                      <a:pPr marL="0" marR="0" lvl="0" indent="0" algn="ctr" rtl="0">
                        <a:spcBef>
                          <a:spcPts val="0"/>
                        </a:spcBef>
                        <a:buNone/>
                      </a:pPr>
                      <a:endParaRPr sz="1200"/>
                    </a:p>
                  </a:txBody>
                  <a:tcPr marL="68600" marR="68600" marT="34300" marB="34300"/>
                </a:tc>
                <a:tc>
                  <a:txBody>
                    <a:bodyPr/>
                    <a:lstStyle/>
                    <a:p>
                      <a:pPr marL="0" marR="0" lvl="0" indent="0" algn="ctr" rtl="0">
                        <a:spcBef>
                          <a:spcPts val="0"/>
                        </a:spcBef>
                        <a:buSzPct val="25000"/>
                        <a:buNone/>
                      </a:pPr>
                      <a:r>
                        <a:rPr lang="en" sz="1200"/>
                        <a:t>x</a:t>
                      </a:r>
                    </a:p>
                  </a:txBody>
                  <a:tcPr marL="68600" marR="68600" marT="34300" marB="34300"/>
                </a:tc>
                <a:tc>
                  <a:txBody>
                    <a:bodyPr/>
                    <a:lstStyle/>
                    <a:p>
                      <a:pPr algn="ctr"/>
                      <a:r>
                        <a:rPr lang="en-US" dirty="0" smtClean="0"/>
                        <a:t>x</a:t>
                      </a:r>
                      <a:endParaRPr lang="en-US" dirty="0"/>
                    </a:p>
                  </a:txBody>
                  <a:tcPr marL="68600" marR="68600" marT="34300" marB="34300"/>
                </a:tc>
                <a:tc>
                  <a:txBody>
                    <a:bodyPr/>
                    <a:lstStyle/>
                    <a:p>
                      <a:pPr marL="0" marR="0" lvl="0" indent="0" algn="ctr" rtl="0">
                        <a:spcBef>
                          <a:spcPts val="0"/>
                        </a:spcBef>
                        <a:buSzPct val="25000"/>
                        <a:buNone/>
                      </a:pPr>
                      <a:r>
                        <a:rPr lang="en" sz="1200" dirty="0"/>
                        <a:t>3-6</a:t>
                      </a:r>
                    </a:p>
                    <a:p>
                      <a:pPr marL="0" marR="0" lvl="0" indent="0" algn="ctr" rtl="0">
                        <a:spcBef>
                          <a:spcPts val="0"/>
                        </a:spcBef>
                        <a:buSzPct val="25000"/>
                        <a:buNone/>
                      </a:pPr>
                      <a:r>
                        <a:rPr lang="en" sz="1200" dirty="0"/>
                        <a:t>9-12</a:t>
                      </a:r>
                    </a:p>
                  </a:txBody>
                  <a:tcPr marL="68600" marR="68600" marT="34300" marB="34300"/>
                </a:tc>
              </a:tr>
              <a:tr h="278125">
                <a:tc>
                  <a:txBody>
                    <a:bodyPr/>
                    <a:lstStyle/>
                    <a:p>
                      <a:pPr marL="0" marR="0" lvl="0" indent="0" algn="l" rtl="0">
                        <a:spcBef>
                          <a:spcPts val="0"/>
                        </a:spcBef>
                        <a:buNone/>
                      </a:pPr>
                      <a:r>
                        <a:rPr lang="en" sz="1200" dirty="0"/>
                        <a:t>Asthma-Allergy Screening Parent Questionnaire </a:t>
                      </a:r>
                      <a:endParaRPr lang="en" sz="1200" dirty="0" smtClean="0"/>
                    </a:p>
                    <a:p>
                      <a:pPr marL="0" marR="0" lvl="0" indent="0" algn="l" rtl="0">
                        <a:spcBef>
                          <a:spcPts val="0"/>
                        </a:spcBef>
                        <a:buNone/>
                      </a:pPr>
                      <a:r>
                        <a:rPr lang="en" sz="800" i="1" dirty="0" smtClean="0"/>
                        <a:t>[</a:t>
                      </a:r>
                      <a:r>
                        <a:rPr lang="en" sz="800" i="1" dirty="0"/>
                        <a:t>Redline et al.,  2004]</a:t>
                      </a:r>
                    </a:p>
                  </a:txBody>
                  <a:tcPr marL="68600" marR="68600" marT="34300" marB="34300"/>
                </a:tc>
                <a:tc>
                  <a:txBody>
                    <a:bodyPr/>
                    <a:lstStyle/>
                    <a:p>
                      <a:pPr marL="0" marR="0" lvl="0" indent="0" algn="ctr" rtl="0">
                        <a:spcBef>
                          <a:spcPts val="0"/>
                        </a:spcBef>
                        <a:buNone/>
                      </a:pPr>
                      <a:r>
                        <a:rPr lang="en" sz="1200" dirty="0"/>
                        <a:t>14</a:t>
                      </a:r>
                    </a:p>
                  </a:txBody>
                  <a:tcPr marL="68600" marR="68600" marT="34300" marB="34300"/>
                </a:tc>
                <a:tc>
                  <a:txBody>
                    <a:bodyPr/>
                    <a:lstStyle/>
                    <a:p>
                      <a:pPr marL="0" marR="0" lvl="0" indent="0" algn="ctr" rtl="0">
                        <a:spcBef>
                          <a:spcPts val="0"/>
                        </a:spcBef>
                        <a:buNone/>
                      </a:pPr>
                      <a:r>
                        <a:rPr lang="en" sz="1200" dirty="0"/>
                        <a:t>x</a:t>
                      </a:r>
                    </a:p>
                  </a:txBody>
                  <a:tcPr marL="68600" marR="68600" marT="34300" marB="34300"/>
                </a:tc>
                <a:tc>
                  <a:txBody>
                    <a:bodyPr/>
                    <a:lstStyle/>
                    <a:p>
                      <a:pPr marL="0" marR="0" lvl="0" indent="0" algn="ctr" rtl="0">
                        <a:spcBef>
                          <a:spcPts val="0"/>
                        </a:spcBef>
                        <a:buNone/>
                      </a:pPr>
                      <a:endParaRPr sz="1200" dirty="0"/>
                    </a:p>
                  </a:txBody>
                  <a:tcPr marL="68600" marR="68600" marT="34300" marB="34300"/>
                </a:tc>
                <a:tc>
                  <a:txBody>
                    <a:bodyPr/>
                    <a:lstStyle/>
                    <a:p>
                      <a:pPr marL="0" marR="0" lvl="0" indent="0" algn="ctr" rtl="0">
                        <a:spcBef>
                          <a:spcPts val="0"/>
                        </a:spcBef>
                        <a:buNone/>
                      </a:pPr>
                      <a:endParaRPr sz="1200" dirty="0"/>
                    </a:p>
                  </a:txBody>
                  <a:tcPr marL="68600" marR="68600" marT="34300" marB="34300"/>
                </a:tc>
                <a:tc>
                  <a:txBody>
                    <a:bodyPr/>
                    <a:lstStyle/>
                    <a:p>
                      <a:pPr algn="ctr"/>
                      <a:endParaRPr lang="en-US" dirty="0"/>
                    </a:p>
                  </a:txBody>
                  <a:tcPr marL="68600" marR="68600" marT="34300" marB="34300"/>
                </a:tc>
                <a:tc>
                  <a:txBody>
                    <a:bodyPr/>
                    <a:lstStyle/>
                    <a:p>
                      <a:pPr marL="0" marR="0" lvl="0" indent="0" algn="ctr" rtl="0">
                        <a:spcBef>
                          <a:spcPts val="0"/>
                        </a:spcBef>
                        <a:buNone/>
                      </a:pPr>
                      <a:r>
                        <a:rPr lang="en" sz="1200" dirty="0"/>
                        <a:t>5-12</a:t>
                      </a:r>
                    </a:p>
                  </a:txBody>
                  <a:tcPr marL="68600" marR="68600" marT="34300" marB="34300"/>
                </a:tc>
              </a:tr>
              <a:tr h="278125">
                <a:tc>
                  <a:txBody>
                    <a:bodyPr/>
                    <a:lstStyle/>
                    <a:p>
                      <a:pPr marL="0" marR="0" lvl="0" indent="0" algn="l" rtl="0">
                        <a:spcBef>
                          <a:spcPts val="0"/>
                        </a:spcBef>
                        <a:buSzPct val="25000"/>
                        <a:buNone/>
                      </a:pPr>
                      <a:r>
                        <a:rPr lang="en" sz="1200" dirty="0"/>
                        <a:t>The </a:t>
                      </a:r>
                      <a:r>
                        <a:rPr lang="en" sz="1200" b="1" dirty="0"/>
                        <a:t>A</a:t>
                      </a:r>
                      <a:r>
                        <a:rPr lang="en" sz="1200" dirty="0"/>
                        <a:t>sthma </a:t>
                      </a:r>
                      <a:r>
                        <a:rPr lang="en" sz="1200" b="1" dirty="0"/>
                        <a:t>P</a:t>
                      </a:r>
                      <a:r>
                        <a:rPr lang="en" sz="1200" dirty="0"/>
                        <a:t>redictive </a:t>
                      </a:r>
                      <a:r>
                        <a:rPr lang="en" sz="1200" b="1" dirty="0"/>
                        <a:t>I</a:t>
                      </a:r>
                      <a:r>
                        <a:rPr lang="en" sz="1200" dirty="0"/>
                        <a:t>ndex (API) </a:t>
                      </a:r>
                      <a:r>
                        <a:rPr lang="en" sz="800" i="1" dirty="0"/>
                        <a:t>[Castro-Rodriguez, 2011]</a:t>
                      </a:r>
                    </a:p>
                  </a:txBody>
                  <a:tcPr marL="68600" marR="68600" marT="34300" marB="34300"/>
                </a:tc>
                <a:tc>
                  <a:txBody>
                    <a:bodyPr/>
                    <a:lstStyle/>
                    <a:p>
                      <a:pPr marL="0" marR="0" lvl="0" indent="0" algn="ctr" rtl="0">
                        <a:spcBef>
                          <a:spcPts val="0"/>
                        </a:spcBef>
                        <a:buSzPct val="25000"/>
                        <a:buNone/>
                      </a:pPr>
                      <a:r>
                        <a:rPr lang="en" sz="1200" dirty="0" smtClean="0"/>
                        <a:t>6</a:t>
                      </a:r>
                      <a:endParaRPr lang="en" sz="1200" dirty="0"/>
                    </a:p>
                  </a:txBody>
                  <a:tcPr marL="68600" marR="68600" marT="34300" marB="34300"/>
                </a:tc>
                <a:tc>
                  <a:txBody>
                    <a:bodyPr/>
                    <a:lstStyle/>
                    <a:p>
                      <a:pPr marL="0" marR="0" lvl="0" indent="0" algn="ctr" rtl="0">
                        <a:spcBef>
                          <a:spcPts val="0"/>
                        </a:spcBef>
                        <a:buSzPct val="25000"/>
                        <a:buNone/>
                      </a:pPr>
                      <a:endParaRPr sz="1200" dirty="0"/>
                    </a:p>
                  </a:txBody>
                  <a:tcPr marL="68600" marR="68600" marT="34300" marB="34300"/>
                </a:tc>
                <a:tc>
                  <a:txBody>
                    <a:bodyPr/>
                    <a:lstStyle/>
                    <a:p>
                      <a:pPr marL="0" marR="0" lvl="0" indent="0" algn="ctr" rtl="0">
                        <a:spcBef>
                          <a:spcPts val="0"/>
                        </a:spcBef>
                        <a:buNone/>
                      </a:pPr>
                      <a:r>
                        <a:rPr lang="en" sz="1200"/>
                        <a:t>x</a:t>
                      </a:r>
                    </a:p>
                  </a:txBody>
                  <a:tcPr marL="68600" marR="68600" marT="34300" marB="34300"/>
                </a:tc>
                <a:tc>
                  <a:txBody>
                    <a:bodyPr/>
                    <a:lstStyle/>
                    <a:p>
                      <a:pPr marL="0" marR="0" lvl="0" indent="0" algn="ctr" rtl="0">
                        <a:spcBef>
                          <a:spcPts val="0"/>
                        </a:spcBef>
                        <a:buSzPct val="25000"/>
                        <a:buNone/>
                      </a:pPr>
                      <a:endParaRPr sz="1200"/>
                    </a:p>
                  </a:txBody>
                  <a:tcPr marL="68600" marR="68600" marT="34300" marB="34300"/>
                </a:tc>
                <a:tc>
                  <a:txBody>
                    <a:bodyPr/>
                    <a:lstStyle/>
                    <a:p>
                      <a:pPr algn="ctr"/>
                      <a:endParaRPr lang="en-US" dirty="0"/>
                    </a:p>
                  </a:txBody>
                  <a:tcPr marL="68600" marR="68600" marT="34300" marB="34300"/>
                </a:tc>
                <a:tc>
                  <a:txBody>
                    <a:bodyPr/>
                    <a:lstStyle/>
                    <a:p>
                      <a:pPr marL="0" marR="0" lvl="0" indent="0" algn="ctr" rtl="0">
                        <a:spcBef>
                          <a:spcPts val="0"/>
                        </a:spcBef>
                        <a:buSzPct val="25000"/>
                        <a:buNone/>
                      </a:pPr>
                      <a:r>
                        <a:rPr lang="en" sz="1200" dirty="0"/>
                        <a:t>2-13</a:t>
                      </a:r>
                    </a:p>
                  </a:txBody>
                  <a:tcPr marL="68600" marR="68600" marT="34300" marB="34300"/>
                </a:tc>
              </a:tr>
              <a:tr h="278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PIAMA Asthma</a:t>
                      </a:r>
                      <a:r>
                        <a:rPr lang="en-US" sz="1200" baseline="0" dirty="0" smtClean="0"/>
                        <a:t> Prediction Score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800" b="0" i="1" u="none" strike="noStrike" kern="0" cap="none" spc="0" normalizeH="0" baseline="0" noProof="0" dirty="0" smtClean="0">
                          <a:ln>
                            <a:noFill/>
                          </a:ln>
                          <a:solidFill>
                            <a:srgbClr val="000000"/>
                          </a:solidFill>
                          <a:effectLst/>
                          <a:uLnTx/>
                          <a:uFillTx/>
                          <a:latin typeface="Arial"/>
                          <a:cs typeface="Arial"/>
                          <a:sym typeface="Arial"/>
                        </a:rPr>
                        <a:t>[Caudri et al.,  2009]</a:t>
                      </a:r>
                    </a:p>
                  </a:txBody>
                  <a:tcPr marL="68600" marR="68600" marT="34300" marB="34300"/>
                </a:tc>
                <a:tc>
                  <a:txBody>
                    <a:bodyPr/>
                    <a:lstStyle/>
                    <a:p>
                      <a:pPr marL="0" marR="0" lvl="0" indent="0" algn="ctr" rtl="0">
                        <a:spcBef>
                          <a:spcPts val="0"/>
                        </a:spcBef>
                        <a:buNone/>
                      </a:pPr>
                      <a:r>
                        <a:rPr lang="en-US" sz="1200" dirty="0" smtClean="0"/>
                        <a:t>8</a:t>
                      </a:r>
                      <a:endParaRPr sz="1200" dirty="0"/>
                    </a:p>
                  </a:txBody>
                  <a:tcPr marL="68600" marR="68600" marT="34300" marB="34300"/>
                </a:tc>
                <a:tc>
                  <a:txBody>
                    <a:bodyPr/>
                    <a:lstStyle/>
                    <a:p>
                      <a:pPr marL="0" marR="0" lvl="0" indent="0" algn="ctr" rtl="0">
                        <a:spcBef>
                          <a:spcPts val="0"/>
                        </a:spcBef>
                        <a:buNone/>
                      </a:pPr>
                      <a:r>
                        <a:rPr lang="en-US" sz="1200" dirty="0" smtClean="0"/>
                        <a:t>x</a:t>
                      </a:r>
                      <a:endParaRPr sz="1200" dirty="0"/>
                    </a:p>
                  </a:txBody>
                  <a:tcPr marL="68600" marR="68600" marT="34300" marB="34300"/>
                </a:tc>
                <a:tc>
                  <a:txBody>
                    <a:bodyPr/>
                    <a:lstStyle/>
                    <a:p>
                      <a:pPr marL="0" marR="0" lvl="0" indent="0" algn="ctr" rtl="0">
                        <a:spcBef>
                          <a:spcPts val="0"/>
                        </a:spcBef>
                        <a:buNone/>
                      </a:pPr>
                      <a:r>
                        <a:rPr lang="en-US" sz="1200" dirty="0" smtClean="0"/>
                        <a:t>x</a:t>
                      </a:r>
                      <a:endParaRPr sz="1200" dirty="0"/>
                    </a:p>
                  </a:txBody>
                  <a:tcPr marL="68600" marR="68600" marT="34300" marB="34300"/>
                </a:tc>
                <a:tc>
                  <a:txBody>
                    <a:bodyPr/>
                    <a:lstStyle/>
                    <a:p>
                      <a:pPr marL="0" marR="0" lvl="0" indent="0" algn="ctr" rtl="0">
                        <a:spcBef>
                          <a:spcPts val="0"/>
                        </a:spcBef>
                        <a:buNone/>
                      </a:pPr>
                      <a:endParaRPr sz="1200" dirty="0"/>
                    </a:p>
                  </a:txBody>
                  <a:tcPr marL="68600" marR="68600" marT="34300" marB="34300"/>
                </a:tc>
                <a:tc>
                  <a:txBody>
                    <a:bodyPr/>
                    <a:lstStyle/>
                    <a:p>
                      <a:pPr marL="0" marR="0" lvl="0" indent="0" algn="ctr" rtl="0">
                        <a:spcBef>
                          <a:spcPts val="0"/>
                        </a:spcBef>
                        <a:buNone/>
                      </a:pPr>
                      <a:endParaRPr sz="1200" dirty="0"/>
                    </a:p>
                  </a:txBody>
                  <a:tcPr marL="68600" marR="68600" marT="34300" marB="34300"/>
                </a:tc>
                <a:tc>
                  <a:txBody>
                    <a:bodyPr/>
                    <a:lstStyle/>
                    <a:p>
                      <a:pPr marL="0" marR="0" lvl="0" indent="0" algn="ctr" rtl="0">
                        <a:spcBef>
                          <a:spcPts val="0"/>
                        </a:spcBef>
                        <a:buNone/>
                      </a:pPr>
                      <a:r>
                        <a:rPr lang="en-US" sz="1200" dirty="0" smtClean="0"/>
                        <a:t>0-8</a:t>
                      </a:r>
                      <a:endParaRPr sz="1200" dirty="0"/>
                    </a:p>
                  </a:txBody>
                  <a:tcPr marL="68600" marR="68600" marT="34300" marB="34300"/>
                </a:tc>
              </a:tr>
            </a:tbl>
          </a:graphicData>
        </a:graphic>
      </p:graphicFrame>
      <p:sp>
        <p:nvSpPr>
          <p:cNvPr id="164" name="Shape 164"/>
          <p:cNvSpPr txBox="1">
            <a:spLocks noGrp="1"/>
          </p:cNvSpPr>
          <p:nvPr>
            <p:ph type="sldNum" idx="12"/>
          </p:nvPr>
        </p:nvSpPr>
        <p:spPr>
          <a:xfrm>
            <a:off x="152399" y="4786312"/>
            <a:ext cx="533400" cy="357187"/>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fld id="{00000000-1234-1234-1234-123412341234}" type="slidenum">
              <a:rPr lang="en" sz="1100">
                <a:solidFill>
                  <a:schemeClr val="lt1"/>
                </a:solidFill>
                <a:latin typeface="Arial"/>
                <a:ea typeface="Arial"/>
                <a:cs typeface="Arial"/>
                <a:sym typeface="Arial"/>
              </a:rPr>
              <a:t>8</a:t>
            </a:fld>
            <a:endParaRPr lang="en" sz="110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228600" y="129778"/>
            <a:ext cx="8458200" cy="857400"/>
          </a:xfrm>
          <a:prstGeom prst="rect">
            <a:avLst/>
          </a:prstGeom>
        </p:spPr>
        <p:txBody>
          <a:bodyPr lIns="68575" tIns="68575" rIns="68575" bIns="68575" anchor="ctr" anchorCtr="0">
            <a:noAutofit/>
          </a:bodyPr>
          <a:lstStyle/>
          <a:p>
            <a:pPr lvl="0">
              <a:spcBef>
                <a:spcPts val="0"/>
              </a:spcBef>
              <a:buNone/>
            </a:pPr>
            <a:r>
              <a:rPr lang="en"/>
              <a:t>Asthma’s Burden of Disease</a:t>
            </a:r>
          </a:p>
        </p:txBody>
      </p:sp>
      <p:sp>
        <p:nvSpPr>
          <p:cNvPr id="170" name="Shape 170"/>
          <p:cNvSpPr txBox="1">
            <a:spLocks noGrp="1"/>
          </p:cNvSpPr>
          <p:nvPr>
            <p:ph type="body" idx="1"/>
          </p:nvPr>
        </p:nvSpPr>
        <p:spPr>
          <a:xfrm>
            <a:off x="228600" y="1254275"/>
            <a:ext cx="8458200" cy="3270900"/>
          </a:xfrm>
          <a:prstGeom prst="rect">
            <a:avLst/>
          </a:prstGeom>
        </p:spPr>
        <p:txBody>
          <a:bodyPr lIns="68575" tIns="68575" rIns="68575" bIns="68575" anchor="t" anchorCtr="0">
            <a:noAutofit/>
          </a:bodyPr>
          <a:lstStyle/>
          <a:p>
            <a:pPr marL="457200" marR="0" lvl="0" indent="-368300" algn="l" rtl="0">
              <a:lnSpc>
                <a:spcPct val="100000"/>
              </a:lnSpc>
              <a:spcBef>
                <a:spcPts val="0"/>
              </a:spcBef>
              <a:spcAft>
                <a:spcPts val="500"/>
              </a:spcAft>
              <a:buClr>
                <a:srgbClr val="0B5394"/>
              </a:buClr>
              <a:buSzPct val="100000"/>
            </a:pPr>
            <a:r>
              <a:rPr lang="en" sz="2200" b="1" dirty="0">
                <a:solidFill>
                  <a:srgbClr val="0B5394"/>
                </a:solidFill>
              </a:rPr>
              <a:t>Early childhood onset</a:t>
            </a:r>
          </a:p>
          <a:p>
            <a:pPr marL="457200" marR="0" lvl="0" indent="-368300" algn="l" rtl="0">
              <a:lnSpc>
                <a:spcPct val="100000"/>
              </a:lnSpc>
              <a:spcBef>
                <a:spcPts val="0"/>
              </a:spcBef>
              <a:spcAft>
                <a:spcPts val="500"/>
              </a:spcAft>
              <a:buClr>
                <a:schemeClr val="dk2"/>
              </a:buClr>
              <a:buSzPct val="100000"/>
              <a:buFont typeface="Arial"/>
            </a:pPr>
            <a:r>
              <a:rPr lang="en" sz="2200" dirty="0"/>
              <a:t>Sleep disturbances</a:t>
            </a:r>
          </a:p>
          <a:p>
            <a:pPr marL="457200" lvl="0" indent="-368300" rtl="0">
              <a:spcBef>
                <a:spcPts val="0"/>
              </a:spcBef>
              <a:spcAft>
                <a:spcPts val="500"/>
              </a:spcAft>
              <a:buSzPct val="100000"/>
            </a:pPr>
            <a:r>
              <a:rPr lang="en" sz="2200" dirty="0"/>
              <a:t>School absences/poor </a:t>
            </a:r>
          </a:p>
          <a:p>
            <a:pPr marL="0" lvl="0" indent="0" rtl="0">
              <a:spcBef>
                <a:spcPts val="0"/>
              </a:spcBef>
              <a:spcAft>
                <a:spcPts val="500"/>
              </a:spcAft>
              <a:buNone/>
            </a:pPr>
            <a:r>
              <a:rPr lang="en" sz="2200" dirty="0"/>
              <a:t>      performance</a:t>
            </a:r>
          </a:p>
          <a:p>
            <a:pPr marL="457200" lvl="0" indent="-368300" rtl="0">
              <a:spcBef>
                <a:spcPts val="0"/>
              </a:spcBef>
              <a:spcAft>
                <a:spcPts val="500"/>
              </a:spcAft>
              <a:buSzPct val="100000"/>
            </a:pPr>
            <a:r>
              <a:rPr lang="en" sz="2200" dirty="0"/>
              <a:t>Childhood hospitalizations</a:t>
            </a:r>
          </a:p>
          <a:p>
            <a:pPr marL="0" lvl="0" indent="0" rtl="0">
              <a:spcBef>
                <a:spcPts val="0"/>
              </a:spcBef>
              <a:spcAft>
                <a:spcPts val="500"/>
              </a:spcAft>
              <a:buNone/>
            </a:pPr>
            <a:endParaRPr sz="2200" dirty="0"/>
          </a:p>
          <a:p>
            <a:pPr marL="0" lvl="0" indent="0" rtl="0">
              <a:spcBef>
                <a:spcPts val="0"/>
              </a:spcBef>
              <a:buNone/>
            </a:pPr>
            <a:endParaRPr b="1" dirty="0"/>
          </a:p>
          <a:p>
            <a:pPr marL="0" lvl="0" indent="0" algn="l">
              <a:spcBef>
                <a:spcPts val="0"/>
              </a:spcBef>
              <a:buNone/>
            </a:pPr>
            <a:endParaRPr sz="2200" b="1" dirty="0">
              <a:solidFill>
                <a:srgbClr val="0B5394"/>
              </a:solidFill>
            </a:endParaRPr>
          </a:p>
        </p:txBody>
      </p:sp>
      <p:pic>
        <p:nvPicPr>
          <p:cNvPr id="171" name="Shape 171"/>
          <p:cNvPicPr preferRelativeResize="0"/>
          <p:nvPr/>
        </p:nvPicPr>
        <p:blipFill>
          <a:blip r:embed="rId3">
            <a:alphaModFix/>
          </a:blip>
          <a:stretch>
            <a:fillRect/>
          </a:stretch>
        </p:blipFill>
        <p:spPr>
          <a:xfrm>
            <a:off x="4668450" y="1254275"/>
            <a:ext cx="400500" cy="2130900"/>
          </a:xfrm>
          <a:prstGeom prst="rect">
            <a:avLst/>
          </a:prstGeom>
          <a:noFill/>
          <a:ln>
            <a:noFill/>
          </a:ln>
        </p:spPr>
      </p:pic>
      <p:sp>
        <p:nvSpPr>
          <p:cNvPr id="172" name="Shape 172"/>
          <p:cNvSpPr txBox="1"/>
          <p:nvPr/>
        </p:nvSpPr>
        <p:spPr>
          <a:xfrm>
            <a:off x="5277350" y="759300"/>
            <a:ext cx="3000000" cy="3000000"/>
          </a:xfrm>
          <a:prstGeom prst="rect">
            <a:avLst/>
          </a:prstGeom>
          <a:noFill/>
          <a:ln>
            <a:noFill/>
          </a:ln>
        </p:spPr>
        <p:txBody>
          <a:bodyPr lIns="91425" tIns="91425" rIns="91425" bIns="91425" anchor="ctr" anchorCtr="0">
            <a:noAutofit/>
          </a:bodyPr>
          <a:lstStyle/>
          <a:p>
            <a:pPr lvl="0" algn="ctr" rtl="0">
              <a:spcBef>
                <a:spcPts val="500"/>
              </a:spcBef>
              <a:buNone/>
            </a:pPr>
            <a:r>
              <a:rPr lang="en" sz="2200" b="1" dirty="0">
                <a:solidFill>
                  <a:srgbClr val="0B5394"/>
                </a:solidFill>
              </a:rPr>
              <a:t>Preventable with patient education &amp; treatment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Effect transition="in" filter="fade">
                                      <p:cBhvr>
                                        <p:cTn id="7" dur="500"/>
                                        <p:tgtEl>
                                          <p:spTgt spid="1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0">
                                            <p:txEl>
                                              <p:pRg st="1" end="1"/>
                                            </p:txEl>
                                          </p:spTgt>
                                        </p:tgtEl>
                                        <p:attrNameLst>
                                          <p:attrName>style.visibility</p:attrName>
                                        </p:attrNameLst>
                                      </p:cBhvr>
                                      <p:to>
                                        <p:strVal val="visible"/>
                                      </p:to>
                                    </p:set>
                                    <p:animEffect transition="in" filter="fade">
                                      <p:cBhvr>
                                        <p:cTn id="10" dur="500"/>
                                        <p:tgtEl>
                                          <p:spTgt spid="17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0">
                                            <p:txEl>
                                              <p:pRg st="2" end="2"/>
                                            </p:txEl>
                                          </p:spTgt>
                                        </p:tgtEl>
                                        <p:attrNameLst>
                                          <p:attrName>style.visibility</p:attrName>
                                        </p:attrNameLst>
                                      </p:cBhvr>
                                      <p:to>
                                        <p:strVal val="visible"/>
                                      </p:to>
                                    </p:set>
                                    <p:animEffect transition="in" filter="fade">
                                      <p:cBhvr>
                                        <p:cTn id="13" dur="500"/>
                                        <p:tgtEl>
                                          <p:spTgt spid="17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0">
                                            <p:txEl>
                                              <p:pRg st="3" end="3"/>
                                            </p:txEl>
                                          </p:spTgt>
                                        </p:tgtEl>
                                        <p:attrNameLst>
                                          <p:attrName>style.visibility</p:attrName>
                                        </p:attrNameLst>
                                      </p:cBhvr>
                                      <p:to>
                                        <p:strVal val="visible"/>
                                      </p:to>
                                    </p:set>
                                    <p:animEffect transition="in" filter="fade">
                                      <p:cBhvr>
                                        <p:cTn id="16" dur="500"/>
                                        <p:tgtEl>
                                          <p:spTgt spid="17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0">
                                            <p:txEl>
                                              <p:pRg st="4" end="4"/>
                                            </p:txEl>
                                          </p:spTgt>
                                        </p:tgtEl>
                                        <p:attrNameLst>
                                          <p:attrName>style.visibility</p:attrName>
                                        </p:attrNameLst>
                                      </p:cBhvr>
                                      <p:to>
                                        <p:strVal val="visible"/>
                                      </p:to>
                                    </p:set>
                                    <p:animEffect transition="in" filter="fade">
                                      <p:cBhvr>
                                        <p:cTn id="19" dur="500"/>
                                        <p:tgtEl>
                                          <p:spTgt spid="17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1"/>
                                        </p:tgtEl>
                                        <p:attrNameLst>
                                          <p:attrName>style.visibility</p:attrName>
                                        </p:attrNameLst>
                                      </p:cBhvr>
                                      <p:to>
                                        <p:strVal val="visible"/>
                                      </p:to>
                                    </p:set>
                                    <p:animEffect transition="in" filter="fade">
                                      <p:cBhvr>
                                        <p:cTn id="24" dur="500"/>
                                        <p:tgtEl>
                                          <p:spTgt spid="17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2"/>
                                        </p:tgtEl>
                                        <p:attrNameLst>
                                          <p:attrName>style.visibility</p:attrName>
                                        </p:attrNameLst>
                                      </p:cBhvr>
                                      <p:to>
                                        <p:strVal val="visible"/>
                                      </p:to>
                                    </p:set>
                                    <p:animEffect transition="in" filter="fade">
                                      <p:cBhvr>
                                        <p:cTn id="27"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2343</Words>
  <Application>Microsoft Office PowerPoint</Application>
  <PresentationFormat>On-screen Show (16:9)</PresentationFormat>
  <Paragraphs>335</Paragraphs>
  <Slides>29</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Symbol</vt:lpstr>
      <vt:lpstr>Garamond</vt:lpstr>
      <vt:lpstr>Arial</vt:lpstr>
      <vt:lpstr>Times New Roman</vt:lpstr>
      <vt:lpstr>Noto Sans Symbols</vt:lpstr>
      <vt:lpstr>simple-light-2</vt:lpstr>
      <vt:lpstr>PowerPoint</vt:lpstr>
      <vt:lpstr>When "Gripe" is not just a cold: Assessing pediatric asthma in Santo Domingo, Dominican Republic </vt:lpstr>
      <vt:lpstr>Activity Disclaimer</vt:lpstr>
      <vt:lpstr>Learning Objectives</vt:lpstr>
      <vt:lpstr>Do you...</vt:lpstr>
      <vt:lpstr>The Problem</vt:lpstr>
      <vt:lpstr>The Problem</vt:lpstr>
      <vt:lpstr>PowerPoint Presentation</vt:lpstr>
      <vt:lpstr>Pre-existing Screening Tools </vt:lpstr>
      <vt:lpstr>Asthma’s Burden of Disease</vt:lpstr>
      <vt:lpstr>Asthma Risk</vt:lpstr>
      <vt:lpstr>Study Goals</vt:lpstr>
      <vt:lpstr>Benefits</vt:lpstr>
      <vt:lpstr>Methods </vt:lpstr>
      <vt:lpstr>PowerPoint Presentation</vt:lpstr>
      <vt:lpstr>PowerPoint Presentation</vt:lpstr>
      <vt:lpstr>PowerPoint Presentation</vt:lpstr>
      <vt:lpstr>PowerPoint Presentation</vt:lpstr>
      <vt:lpstr>PowerPoint Presentation</vt:lpstr>
      <vt:lpstr>Results - Study Demographics</vt:lpstr>
      <vt:lpstr>Results - Questionnaire</vt:lpstr>
      <vt:lpstr>Results - Risk Categories</vt:lpstr>
      <vt:lpstr>Asthma Prevalence</vt:lpstr>
      <vt:lpstr>Usefulness of this study’s Risk Assessment</vt:lpstr>
      <vt:lpstr>Value of this project</vt:lpstr>
      <vt:lpstr>Limitations</vt:lpstr>
      <vt:lpstr>Future Research</vt:lpstr>
      <vt:lpstr>Conclusion</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"Gripe" is not just a cold: Assessing pediatric asthma in Santo Domingo, Dominican Republic</dc:title>
  <dc:creator>lipi gupta</dc:creator>
  <cp:lastModifiedBy>lipi gupta</cp:lastModifiedBy>
  <cp:revision>22</cp:revision>
  <dcterms:modified xsi:type="dcterms:W3CDTF">2016-08-17T15:38:23Z</dcterms:modified>
</cp:coreProperties>
</file>