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30"/>
  </p:notesMasterIdLst>
  <p:handoutMasterIdLst>
    <p:handoutMasterId r:id="rId31"/>
  </p:handoutMasterIdLst>
  <p:sldIdLst>
    <p:sldId id="296" r:id="rId5"/>
    <p:sldId id="326" r:id="rId6"/>
    <p:sldId id="302" r:id="rId7"/>
    <p:sldId id="308" r:id="rId8"/>
    <p:sldId id="305" r:id="rId9"/>
    <p:sldId id="304" r:id="rId10"/>
    <p:sldId id="307" r:id="rId11"/>
    <p:sldId id="325" r:id="rId12"/>
    <p:sldId id="309" r:id="rId13"/>
    <p:sldId id="311" r:id="rId14"/>
    <p:sldId id="310"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29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autoAdjust="0"/>
  </p:normalViewPr>
  <p:slideViewPr>
    <p:cSldViewPr snapToGrid="0" snapToObjects="1">
      <p:cViewPr>
        <p:scale>
          <a:sx n="67" d="100"/>
          <a:sy n="67" d="100"/>
        </p:scale>
        <p:origin x="1284" y="60"/>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12/4/2018</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a:t>Click to edit master title style</a:t>
            </a:r>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78F9-2A66-474B-B8FB-9F6FED4B6AB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A2202FB-53EF-480B-954B-FAB0F51AD7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DC4B7E-879B-488E-B14B-75CD4490B590}"/>
              </a:ext>
            </a:extLst>
          </p:cNvPr>
          <p:cNvSpPr>
            <a:spLocks noGrp="1"/>
          </p:cNvSpPr>
          <p:nvPr>
            <p:ph type="dt" sz="half" idx="10"/>
          </p:nvPr>
        </p:nvSpPr>
        <p:spPr>
          <a:xfrm>
            <a:off x="628650" y="6356351"/>
            <a:ext cx="2057400" cy="365125"/>
          </a:xfrm>
          <a:prstGeom prst="rect">
            <a:avLst/>
          </a:prstGeom>
        </p:spPr>
        <p:txBody>
          <a:bodyPr/>
          <a:lstStyle/>
          <a:p>
            <a:fld id="{67A4D60B-92C0-46C3-B63B-82DA072F391A}" type="datetimeFigureOut">
              <a:rPr lang="en-US" smtClean="0"/>
              <a:t>12/4/2018</a:t>
            </a:fld>
            <a:endParaRPr lang="en-US"/>
          </a:p>
        </p:txBody>
      </p:sp>
      <p:sp>
        <p:nvSpPr>
          <p:cNvPr id="5" name="Footer Placeholder 4">
            <a:extLst>
              <a:ext uri="{FF2B5EF4-FFF2-40B4-BE49-F238E27FC236}">
                <a16:creationId xmlns:a16="http://schemas.microsoft.com/office/drawing/2014/main" id="{C5751A1B-0C92-42BA-8092-06404988520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8645E-9DA7-4F55-A50C-91C6ABC41BA6}"/>
              </a:ext>
            </a:extLst>
          </p:cNvPr>
          <p:cNvSpPr>
            <a:spLocks noGrp="1"/>
          </p:cNvSpPr>
          <p:nvPr>
            <p:ph type="sldNum" sz="quarter" idx="12"/>
          </p:nvPr>
        </p:nvSpPr>
        <p:spPr>
          <a:xfrm>
            <a:off x="6457950" y="6356351"/>
            <a:ext cx="2057400" cy="365125"/>
          </a:xfrm>
          <a:prstGeom prst="rect">
            <a:avLst/>
          </a:prstGeom>
        </p:spPr>
        <p:txBody>
          <a:bodyPr/>
          <a:lstStyle/>
          <a:p>
            <a:fld id="{FE4CFAE1-BE17-4BE0-948B-F50D71177E76}" type="slidenum">
              <a:rPr lang="en-US" smtClean="0"/>
              <a:t>‹#›</a:t>
            </a:fld>
            <a:endParaRPr lang="en-US"/>
          </a:p>
        </p:txBody>
      </p:sp>
    </p:spTree>
    <p:extLst>
      <p:ext uri="{BB962C8B-B14F-4D97-AF65-F5344CB8AC3E}">
        <p14:creationId xmlns:p14="http://schemas.microsoft.com/office/powerpoint/2010/main" val="214104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4E3F-A097-4D04-A331-91D80C75A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C4508-21D9-429D-AEF2-E7293A1D6D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334FA-4DB5-479F-BFC6-FA0763945BE2}"/>
              </a:ext>
            </a:extLst>
          </p:cNvPr>
          <p:cNvSpPr>
            <a:spLocks noGrp="1"/>
          </p:cNvSpPr>
          <p:nvPr>
            <p:ph type="dt" sz="half" idx="10"/>
          </p:nvPr>
        </p:nvSpPr>
        <p:spPr>
          <a:xfrm>
            <a:off x="628650" y="6356351"/>
            <a:ext cx="2057400" cy="365125"/>
          </a:xfrm>
          <a:prstGeom prst="rect">
            <a:avLst/>
          </a:prstGeom>
        </p:spPr>
        <p:txBody>
          <a:bodyPr/>
          <a:lstStyle/>
          <a:p>
            <a:fld id="{67A4D60B-92C0-46C3-B63B-82DA072F391A}" type="datetimeFigureOut">
              <a:rPr lang="en-US" smtClean="0"/>
              <a:t>12/4/2018</a:t>
            </a:fld>
            <a:endParaRPr lang="en-US"/>
          </a:p>
        </p:txBody>
      </p:sp>
      <p:sp>
        <p:nvSpPr>
          <p:cNvPr id="5" name="Footer Placeholder 4">
            <a:extLst>
              <a:ext uri="{FF2B5EF4-FFF2-40B4-BE49-F238E27FC236}">
                <a16:creationId xmlns:a16="http://schemas.microsoft.com/office/drawing/2014/main" id="{B61526E3-E825-4C29-8A7F-868405557A8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851263-E1C2-4F2C-8EEB-BA649125AA05}"/>
              </a:ext>
            </a:extLst>
          </p:cNvPr>
          <p:cNvSpPr>
            <a:spLocks noGrp="1"/>
          </p:cNvSpPr>
          <p:nvPr>
            <p:ph type="sldNum" sz="quarter" idx="12"/>
          </p:nvPr>
        </p:nvSpPr>
        <p:spPr>
          <a:xfrm>
            <a:off x="6457950" y="6356351"/>
            <a:ext cx="2057400" cy="365125"/>
          </a:xfrm>
          <a:prstGeom prst="rect">
            <a:avLst/>
          </a:prstGeom>
        </p:spPr>
        <p:txBody>
          <a:bodyPr/>
          <a:lstStyle/>
          <a:p>
            <a:fld id="{FE4CFAE1-BE17-4BE0-948B-F50D71177E76}" type="slidenum">
              <a:rPr lang="en-US" smtClean="0"/>
              <a:t>‹#›</a:t>
            </a:fld>
            <a:endParaRPr lang="en-US"/>
          </a:p>
        </p:txBody>
      </p:sp>
    </p:spTree>
    <p:extLst>
      <p:ext uri="{BB962C8B-B14F-4D97-AF65-F5344CB8AC3E}">
        <p14:creationId xmlns:p14="http://schemas.microsoft.com/office/powerpoint/2010/main" val="344126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EDB95-4B20-44BF-AC02-D0DD7C199081}"/>
              </a:ext>
            </a:extLst>
          </p:cNvPr>
          <p:cNvSpPr>
            <a:spLocks noGrp="1"/>
          </p:cNvSpPr>
          <p:nvPr>
            <p:ph type="dt" sz="half" idx="10"/>
          </p:nvPr>
        </p:nvSpPr>
        <p:spPr>
          <a:xfrm>
            <a:off x="628650" y="6356351"/>
            <a:ext cx="2057400" cy="365125"/>
          </a:xfrm>
          <a:prstGeom prst="rect">
            <a:avLst/>
          </a:prstGeom>
        </p:spPr>
        <p:txBody>
          <a:bodyPr/>
          <a:lstStyle/>
          <a:p>
            <a:fld id="{67A4D60B-92C0-46C3-B63B-82DA072F391A}" type="datetimeFigureOut">
              <a:rPr lang="en-US" smtClean="0"/>
              <a:t>12/4/2018</a:t>
            </a:fld>
            <a:endParaRPr lang="en-US"/>
          </a:p>
        </p:txBody>
      </p:sp>
      <p:sp>
        <p:nvSpPr>
          <p:cNvPr id="3" name="Footer Placeholder 2">
            <a:extLst>
              <a:ext uri="{FF2B5EF4-FFF2-40B4-BE49-F238E27FC236}">
                <a16:creationId xmlns:a16="http://schemas.microsoft.com/office/drawing/2014/main" id="{E09C7734-CD92-4DDF-84B4-44DF322003A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D6BA84-8C46-446E-ABFD-AA5471612F23}"/>
              </a:ext>
            </a:extLst>
          </p:cNvPr>
          <p:cNvSpPr>
            <a:spLocks noGrp="1"/>
          </p:cNvSpPr>
          <p:nvPr>
            <p:ph type="sldNum" sz="quarter" idx="12"/>
          </p:nvPr>
        </p:nvSpPr>
        <p:spPr>
          <a:xfrm>
            <a:off x="6457950" y="6356351"/>
            <a:ext cx="2057400" cy="365125"/>
          </a:xfrm>
          <a:prstGeom prst="rect">
            <a:avLst/>
          </a:prstGeom>
        </p:spPr>
        <p:txBody>
          <a:bodyPr/>
          <a:lstStyle/>
          <a:p>
            <a:fld id="{FE4CFAE1-BE17-4BE0-948B-F50D71177E76}" type="slidenum">
              <a:rPr lang="en-US" smtClean="0"/>
              <a:t>‹#›</a:t>
            </a:fld>
            <a:endParaRPr lang="en-US"/>
          </a:p>
        </p:txBody>
      </p:sp>
    </p:spTree>
    <p:extLst>
      <p:ext uri="{BB962C8B-B14F-4D97-AF65-F5344CB8AC3E}">
        <p14:creationId xmlns:p14="http://schemas.microsoft.com/office/powerpoint/2010/main" val="295483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42E4-D885-4640-BF1F-D8E821905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D53C8E-6627-47CC-BC47-05B92E493A7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739EF-0C1B-49CC-A1FB-CDE393679DD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7B254-C155-4BF6-A48A-DBCD3A96C4B5}"/>
              </a:ext>
            </a:extLst>
          </p:cNvPr>
          <p:cNvSpPr>
            <a:spLocks noGrp="1"/>
          </p:cNvSpPr>
          <p:nvPr>
            <p:ph type="dt" sz="half" idx="10"/>
          </p:nvPr>
        </p:nvSpPr>
        <p:spPr>
          <a:xfrm>
            <a:off x="628650" y="6356351"/>
            <a:ext cx="2057400" cy="365125"/>
          </a:xfrm>
          <a:prstGeom prst="rect">
            <a:avLst/>
          </a:prstGeom>
        </p:spPr>
        <p:txBody>
          <a:bodyPr/>
          <a:lstStyle/>
          <a:p>
            <a:fld id="{67A4D60B-92C0-46C3-B63B-82DA072F391A}" type="datetimeFigureOut">
              <a:rPr lang="en-US" smtClean="0"/>
              <a:t>12/4/2018</a:t>
            </a:fld>
            <a:endParaRPr lang="en-US"/>
          </a:p>
        </p:txBody>
      </p:sp>
      <p:sp>
        <p:nvSpPr>
          <p:cNvPr id="6" name="Footer Placeholder 5">
            <a:extLst>
              <a:ext uri="{FF2B5EF4-FFF2-40B4-BE49-F238E27FC236}">
                <a16:creationId xmlns:a16="http://schemas.microsoft.com/office/drawing/2014/main" id="{C232C327-9E1D-4D3E-8670-2F4D8D15332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FD726B-809B-4D96-B31F-2425C004F4CB}"/>
              </a:ext>
            </a:extLst>
          </p:cNvPr>
          <p:cNvSpPr>
            <a:spLocks noGrp="1"/>
          </p:cNvSpPr>
          <p:nvPr>
            <p:ph type="sldNum" sz="quarter" idx="12"/>
          </p:nvPr>
        </p:nvSpPr>
        <p:spPr>
          <a:xfrm>
            <a:off x="6457950" y="6356351"/>
            <a:ext cx="2057400" cy="365125"/>
          </a:xfrm>
          <a:prstGeom prst="rect">
            <a:avLst/>
          </a:prstGeom>
        </p:spPr>
        <p:txBody>
          <a:bodyPr/>
          <a:lstStyle/>
          <a:p>
            <a:fld id="{FE4CFAE1-BE17-4BE0-948B-F50D71177E76}" type="slidenum">
              <a:rPr lang="en-US" smtClean="0"/>
              <a:t>‹#›</a:t>
            </a:fld>
            <a:endParaRPr lang="en-US"/>
          </a:p>
        </p:txBody>
      </p:sp>
    </p:spTree>
    <p:extLst>
      <p:ext uri="{BB962C8B-B14F-4D97-AF65-F5344CB8AC3E}">
        <p14:creationId xmlns:p14="http://schemas.microsoft.com/office/powerpoint/2010/main" val="344127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a:t>Click to edit master title style</a:t>
            </a:r>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a:t>— Click to add attribution</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a:t>Click to edit title style</a:t>
            </a:r>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a:t>Click to edit master text style</a:t>
            </a:r>
          </a:p>
        </p:txBody>
      </p:sp>
      <p:pic>
        <p:nvPicPr>
          <p:cNvPr id="4" name="Picture 3" descr="OHSU-RGB-1CGRAY-POS.ep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Lst>
  <p:hf sldNum="0"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0" r:id="rId6"/>
    <p:sldLayoutId id="2147483691" r:id="rId7"/>
    <p:sldLayoutId id="2147483692" r:id="rId8"/>
    <p:sldLayoutId id="2147483693" r:id="rId9"/>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58492" y="6148541"/>
            <a:ext cx="7725017" cy="230832"/>
          </a:xfrm>
          <a:prstGeom prst="rect">
            <a:avLst/>
          </a:prstGeom>
          <a:noFill/>
        </p:spPr>
        <p:txBody>
          <a:bodyPr wrap="square" rtlCol="0">
            <a:spAutoFit/>
          </a:bodyPr>
          <a:lstStyle/>
          <a:p>
            <a:r>
              <a:rPr lang="en-US" sz="900" kern="0" spc="80" dirty="0">
                <a:latin typeface="Lato Regular" panose="020F0502020204030203" pitchFamily="34" charset="0"/>
                <a:cs typeface="Lato Light"/>
              </a:rPr>
              <a:t>STFM PRACTICE IMPROVEMENT CONFERENCE, DECEMBER 7, 2018 | PRESENTED BY: TIMOTHY L. HERRICK, M.D., M.S.</a:t>
            </a:r>
          </a:p>
        </p:txBody>
      </p:sp>
      <p:sp>
        <p:nvSpPr>
          <p:cNvPr id="16" name="TextBox 15"/>
          <p:cNvSpPr txBox="1"/>
          <p:nvPr/>
        </p:nvSpPr>
        <p:spPr>
          <a:xfrm>
            <a:off x="622049" y="3315444"/>
            <a:ext cx="7888207" cy="646331"/>
          </a:xfrm>
          <a:prstGeom prst="rect">
            <a:avLst/>
          </a:prstGeom>
          <a:noFill/>
        </p:spPr>
        <p:txBody>
          <a:bodyPr wrap="square" rtlCol="0">
            <a:spAutoFit/>
          </a:bodyPr>
          <a:lstStyle/>
          <a:p>
            <a:r>
              <a:rPr lang="en-US" sz="3600" b="1" dirty="0">
                <a:solidFill>
                  <a:srgbClr val="585E60"/>
                </a:solidFill>
                <a:latin typeface="Lato Regular"/>
                <a:cs typeface="Lato Regular"/>
              </a:rPr>
              <a:t>Primary Care Treatment of Hepatitis C</a:t>
            </a:r>
          </a:p>
        </p:txBody>
      </p:sp>
      <p:sp>
        <p:nvSpPr>
          <p:cNvPr id="17" name="TextBox 16"/>
          <p:cNvSpPr txBox="1"/>
          <p:nvPr/>
        </p:nvSpPr>
        <p:spPr>
          <a:xfrm>
            <a:off x="693169" y="4640130"/>
            <a:ext cx="5580881" cy="738664"/>
          </a:xfrm>
          <a:prstGeom prst="rect">
            <a:avLst/>
          </a:prstGeom>
          <a:noFill/>
        </p:spPr>
        <p:txBody>
          <a:bodyPr wrap="square" rtlCol="0">
            <a:spAutoFit/>
          </a:bodyPr>
          <a:lstStyle/>
          <a:p>
            <a:r>
              <a:rPr lang="en-US" sz="2100" dirty="0">
                <a:solidFill>
                  <a:srgbClr val="585E60"/>
                </a:solidFill>
                <a:latin typeface="Lato Regular"/>
                <a:cs typeface="Lato Regular"/>
              </a:rPr>
              <a:t>The clinic champion in an urban academic family medicine practice</a:t>
            </a:r>
          </a:p>
        </p:txBody>
      </p:sp>
      <p:cxnSp>
        <p:nvCxnSpPr>
          <p:cNvPr id="18" name="Straight Connector 17" title="Straight line."/>
          <p:cNvCxnSpPr/>
          <p:nvPr/>
        </p:nvCxnSpPr>
        <p:spPr>
          <a:xfrm>
            <a:off x="725731" y="5762880"/>
            <a:ext cx="7594261" cy="86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731" y="1896545"/>
            <a:ext cx="603494" cy="1034025"/>
          </a:xfrm>
          <a:prstGeom prst="rect">
            <a:avLst/>
          </a:prstGeom>
        </p:spPr>
      </p:pic>
    </p:spTree>
    <p:extLst>
      <p:ext uri="{BB962C8B-B14F-4D97-AF65-F5344CB8AC3E}">
        <p14:creationId xmlns:p14="http://schemas.microsoft.com/office/powerpoint/2010/main" val="71457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53B5-307A-4EEC-867C-F0DD754BCB89}"/>
              </a:ext>
            </a:extLst>
          </p:cNvPr>
          <p:cNvSpPr>
            <a:spLocks noGrp="1"/>
          </p:cNvSpPr>
          <p:nvPr>
            <p:ph type="title"/>
          </p:nvPr>
        </p:nvSpPr>
        <p:spPr/>
        <p:txBody>
          <a:bodyPr/>
          <a:lstStyle/>
          <a:p>
            <a:r>
              <a:rPr lang="en-US"/>
              <a:t>Caveats</a:t>
            </a:r>
            <a:endParaRPr lang="fr-FR" dirty="0"/>
          </a:p>
        </p:txBody>
      </p:sp>
      <p:sp>
        <p:nvSpPr>
          <p:cNvPr id="3" name="Content Placeholder 2">
            <a:extLst>
              <a:ext uri="{FF2B5EF4-FFF2-40B4-BE49-F238E27FC236}">
                <a16:creationId xmlns:a16="http://schemas.microsoft.com/office/drawing/2014/main" id="{0E32DB2D-9B67-4E95-89BF-05646C606C0C}"/>
              </a:ext>
            </a:extLst>
          </p:cNvPr>
          <p:cNvSpPr>
            <a:spLocks noGrp="1"/>
          </p:cNvSpPr>
          <p:nvPr>
            <p:ph idx="1"/>
          </p:nvPr>
        </p:nvSpPr>
        <p:spPr/>
        <p:txBody>
          <a:bodyPr>
            <a:normAutofit lnSpcReduction="10000"/>
          </a:bodyPr>
          <a:lstStyle/>
          <a:p>
            <a:r>
              <a:rPr lang="en-US" dirty="0"/>
              <a:t>Known new diagnosis; could possibly clear so wait six months before treating.</a:t>
            </a:r>
          </a:p>
          <a:p>
            <a:pPr lvl="1"/>
            <a:r>
              <a:rPr lang="en-US" dirty="0"/>
              <a:t>Predictors:</a:t>
            </a:r>
          </a:p>
          <a:p>
            <a:pPr lvl="2"/>
            <a:r>
              <a:rPr lang="en-US" dirty="0"/>
              <a:t>Female sex</a:t>
            </a:r>
          </a:p>
          <a:p>
            <a:pPr lvl="2"/>
            <a:r>
              <a:rPr lang="en-US" dirty="0"/>
              <a:t>Age &lt; 40</a:t>
            </a:r>
          </a:p>
          <a:p>
            <a:pPr lvl="2"/>
            <a:r>
              <a:rPr lang="en-US" dirty="0"/>
              <a:t>Not co-infected or immunocompromised</a:t>
            </a:r>
          </a:p>
          <a:p>
            <a:pPr lvl="2"/>
            <a:r>
              <a:rPr lang="en-US" dirty="0"/>
              <a:t>Presents with symptoms </a:t>
            </a:r>
          </a:p>
          <a:p>
            <a:r>
              <a:rPr lang="en-US" dirty="0"/>
              <a:t>If Infection &gt;2 years, spontaneous clearance very unlikely</a:t>
            </a:r>
          </a:p>
          <a:p>
            <a:pPr lvl="1"/>
            <a:endParaRPr lang="fr-FR" dirty="0"/>
          </a:p>
        </p:txBody>
      </p:sp>
    </p:spTree>
    <p:extLst>
      <p:ext uri="{BB962C8B-B14F-4D97-AF65-F5344CB8AC3E}">
        <p14:creationId xmlns:p14="http://schemas.microsoft.com/office/powerpoint/2010/main" val="329056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6208-E01C-461C-9B0E-8B3864D50178}"/>
              </a:ext>
            </a:extLst>
          </p:cNvPr>
          <p:cNvSpPr>
            <a:spLocks noGrp="1"/>
          </p:cNvSpPr>
          <p:nvPr>
            <p:ph type="title"/>
          </p:nvPr>
        </p:nvSpPr>
        <p:spPr/>
        <p:txBody>
          <a:bodyPr>
            <a:normAutofit fontScale="90000"/>
          </a:bodyPr>
          <a:lstStyle/>
          <a:p>
            <a:r>
              <a:rPr lang="en-US" dirty="0"/>
              <a:t>Management of Hep C positive patients, 1.</a:t>
            </a:r>
            <a:endParaRPr lang="fr-FR" dirty="0"/>
          </a:p>
        </p:txBody>
      </p:sp>
      <p:sp>
        <p:nvSpPr>
          <p:cNvPr id="3" name="Content Placeholder 2">
            <a:extLst>
              <a:ext uri="{FF2B5EF4-FFF2-40B4-BE49-F238E27FC236}">
                <a16:creationId xmlns:a16="http://schemas.microsoft.com/office/drawing/2014/main" id="{773B6731-C9F8-4776-8537-8010083AA2F3}"/>
              </a:ext>
            </a:extLst>
          </p:cNvPr>
          <p:cNvSpPr>
            <a:spLocks noGrp="1"/>
          </p:cNvSpPr>
          <p:nvPr>
            <p:ph idx="10"/>
          </p:nvPr>
        </p:nvSpPr>
        <p:spPr>
          <a:xfrm>
            <a:off x="3174898" y="1540962"/>
            <a:ext cx="5300242" cy="4634428"/>
          </a:xfrm>
        </p:spPr>
        <p:txBody>
          <a:bodyPr>
            <a:normAutofit/>
          </a:bodyPr>
          <a:lstStyle/>
          <a:p>
            <a:r>
              <a:rPr lang="en-US" dirty="0"/>
              <a:t>Screening for co-infection</a:t>
            </a:r>
          </a:p>
          <a:p>
            <a:pPr lvl="1"/>
            <a:r>
              <a:rPr lang="en-US" dirty="0"/>
              <a:t>Presence of </a:t>
            </a:r>
            <a:r>
              <a:rPr lang="en-US" dirty="0" err="1"/>
              <a:t>Hep</a:t>
            </a:r>
            <a:r>
              <a:rPr lang="en-US" dirty="0"/>
              <a:t> B and HIV have treatment implications</a:t>
            </a:r>
          </a:p>
          <a:p>
            <a:pPr lvl="1"/>
            <a:r>
              <a:rPr lang="en-US" dirty="0"/>
              <a:t>Need for hepatitis prevention by vaccination if non-immune: Hep A, Hep B, [also pneumococcal ppsv23]</a:t>
            </a:r>
          </a:p>
          <a:p>
            <a:pPr lvl="1"/>
            <a:r>
              <a:rPr lang="en-US" dirty="0"/>
              <a:t>Counseling; ETOH!! Other pro-</a:t>
            </a:r>
            <a:r>
              <a:rPr lang="en-US" dirty="0" err="1"/>
              <a:t>fibrotics</a:t>
            </a:r>
            <a:r>
              <a:rPr lang="en-US" dirty="0"/>
              <a:t>?  Acetaminophen; minimize transmission</a:t>
            </a:r>
          </a:p>
          <a:p>
            <a:pPr lvl="1"/>
            <a:endParaRPr lang="en-US" dirty="0"/>
          </a:p>
        </p:txBody>
      </p:sp>
      <p:pic>
        <p:nvPicPr>
          <p:cNvPr id="15" name="Picture Placeholder 14"/>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6182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4957-5A69-4FA5-A90C-1826AE46181D}"/>
              </a:ext>
            </a:extLst>
          </p:cNvPr>
          <p:cNvSpPr>
            <a:spLocks noGrp="1"/>
          </p:cNvSpPr>
          <p:nvPr>
            <p:ph type="title"/>
          </p:nvPr>
        </p:nvSpPr>
        <p:spPr/>
        <p:txBody>
          <a:bodyPr>
            <a:normAutofit fontScale="90000"/>
          </a:bodyPr>
          <a:lstStyle/>
          <a:p>
            <a:r>
              <a:rPr lang="en-US" dirty="0"/>
              <a:t>Management of the Hep C patients, 2. [every </a:t>
            </a:r>
            <a:r>
              <a:rPr lang="en-US" dirty="0" err="1"/>
              <a:t>pcp’s</a:t>
            </a:r>
            <a:r>
              <a:rPr lang="en-US" dirty="0"/>
              <a:t> job!]</a:t>
            </a:r>
            <a:endParaRPr lang="fr-FR" dirty="0"/>
          </a:p>
        </p:txBody>
      </p:sp>
      <p:sp>
        <p:nvSpPr>
          <p:cNvPr id="3" name="Content Placeholder 2">
            <a:extLst>
              <a:ext uri="{FF2B5EF4-FFF2-40B4-BE49-F238E27FC236}">
                <a16:creationId xmlns:a16="http://schemas.microsoft.com/office/drawing/2014/main" id="{48F650E4-5FA3-4185-B6D2-2CF0AC94CA3E}"/>
              </a:ext>
            </a:extLst>
          </p:cNvPr>
          <p:cNvSpPr>
            <a:spLocks noGrp="1"/>
          </p:cNvSpPr>
          <p:nvPr>
            <p:ph idx="1"/>
          </p:nvPr>
        </p:nvSpPr>
        <p:spPr/>
        <p:txBody>
          <a:bodyPr>
            <a:normAutofit lnSpcReduction="10000"/>
          </a:bodyPr>
          <a:lstStyle/>
          <a:p>
            <a:r>
              <a:rPr lang="en-US" dirty="0"/>
              <a:t>Staging liver damage: Childs-Pugh staging; </a:t>
            </a:r>
          </a:p>
          <a:p>
            <a:r>
              <a:rPr lang="en-US" dirty="0"/>
              <a:t>If cirrhosis:  HCC screen, varices screen [</a:t>
            </a:r>
            <a:r>
              <a:rPr lang="en-US" dirty="0" err="1"/>
              <a:t>thisrequirement</a:t>
            </a:r>
            <a:r>
              <a:rPr lang="en-US" dirty="0"/>
              <a:t> remains after Rx]</a:t>
            </a:r>
          </a:p>
          <a:p>
            <a:r>
              <a:rPr lang="en-US" dirty="0"/>
              <a:t>Treatment readiness  abstinence [six months no needles, per insurance] ; adherence ; willingness to cooperate?  Prior treatment? Tobacco; </a:t>
            </a:r>
          </a:p>
          <a:p>
            <a:endParaRPr lang="en-US" dirty="0"/>
          </a:p>
        </p:txBody>
      </p:sp>
    </p:spTree>
    <p:extLst>
      <p:ext uri="{BB962C8B-B14F-4D97-AF65-F5344CB8AC3E}">
        <p14:creationId xmlns:p14="http://schemas.microsoft.com/office/powerpoint/2010/main" val="267244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282D-957E-4BE2-B31C-B0A62C6B7ED3}"/>
              </a:ext>
            </a:extLst>
          </p:cNvPr>
          <p:cNvSpPr>
            <a:spLocks noGrp="1"/>
          </p:cNvSpPr>
          <p:nvPr>
            <p:ph type="title"/>
          </p:nvPr>
        </p:nvSpPr>
        <p:spPr/>
        <p:txBody>
          <a:bodyPr/>
          <a:lstStyle/>
          <a:p>
            <a:r>
              <a:rPr lang="en-US"/>
              <a:t>Evaluation of Fibrosis</a:t>
            </a:r>
            <a:endParaRPr lang="fr-FR" dirty="0"/>
          </a:p>
        </p:txBody>
      </p:sp>
      <p:sp>
        <p:nvSpPr>
          <p:cNvPr id="3" name="Content Placeholder 2">
            <a:extLst>
              <a:ext uri="{FF2B5EF4-FFF2-40B4-BE49-F238E27FC236}">
                <a16:creationId xmlns:a16="http://schemas.microsoft.com/office/drawing/2014/main" id="{88316811-43CD-4F6D-B4F4-0BFE2D7189E8}"/>
              </a:ext>
            </a:extLst>
          </p:cNvPr>
          <p:cNvSpPr>
            <a:spLocks noGrp="1"/>
          </p:cNvSpPr>
          <p:nvPr>
            <p:ph idx="1"/>
          </p:nvPr>
        </p:nvSpPr>
        <p:spPr/>
        <p:txBody>
          <a:bodyPr>
            <a:normAutofit fontScale="77500" lnSpcReduction="20000"/>
          </a:bodyPr>
          <a:lstStyle/>
          <a:p>
            <a:r>
              <a:rPr lang="en-US" dirty="0"/>
              <a:t>Why:  Fibrosis is the key to the pathophysiology of the insult to the liver, due to Chronic Hepatitis C, and the key to getting insurance to pay!</a:t>
            </a:r>
          </a:p>
          <a:p>
            <a:r>
              <a:rPr lang="en-US" dirty="0"/>
              <a:t>How:  </a:t>
            </a:r>
          </a:p>
          <a:p>
            <a:pPr lvl="1"/>
            <a:r>
              <a:rPr lang="en-US" dirty="0"/>
              <a:t>liver biopsy;  invasive,   false negatives</a:t>
            </a:r>
          </a:p>
          <a:p>
            <a:pPr lvl="1"/>
            <a:r>
              <a:rPr lang="en-US" dirty="0" err="1"/>
              <a:t>Fibroscan</a:t>
            </a:r>
            <a:r>
              <a:rPr lang="en-US" dirty="0"/>
              <a:t> [or another image-based method]</a:t>
            </a:r>
          </a:p>
          <a:p>
            <a:pPr lvl="1"/>
            <a:r>
              <a:rPr lang="en-US" dirty="0" err="1"/>
              <a:t>Fibrosure</a:t>
            </a:r>
            <a:r>
              <a:rPr lang="en-US" dirty="0"/>
              <a:t> [or another proprietary blood-based fibrosis measure]</a:t>
            </a:r>
          </a:p>
          <a:p>
            <a:r>
              <a:rPr lang="en-US" dirty="0"/>
              <a:t>When NOT TO?: when you have probable cirrhosis on an 	ultrasound. [why? Probable cirrhosis is enough to get treatment; a lower fibrosis number could knock you out!] </a:t>
            </a:r>
          </a:p>
        </p:txBody>
      </p:sp>
    </p:spTree>
    <p:extLst>
      <p:ext uri="{BB962C8B-B14F-4D97-AF65-F5344CB8AC3E}">
        <p14:creationId xmlns:p14="http://schemas.microsoft.com/office/powerpoint/2010/main" val="18163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696C-BB15-4FD6-BBE7-380711468633}"/>
              </a:ext>
            </a:extLst>
          </p:cNvPr>
          <p:cNvSpPr>
            <a:spLocks noGrp="1"/>
          </p:cNvSpPr>
          <p:nvPr>
            <p:ph type="title"/>
          </p:nvPr>
        </p:nvSpPr>
        <p:spPr/>
        <p:txBody>
          <a:bodyPr/>
          <a:lstStyle/>
          <a:p>
            <a:r>
              <a:rPr lang="en-US"/>
              <a:t>Treatment!</a:t>
            </a:r>
            <a:endParaRPr lang="en-US" dirty="0"/>
          </a:p>
        </p:txBody>
      </p:sp>
      <p:sp>
        <p:nvSpPr>
          <p:cNvPr id="3" name="Content Placeholder 2">
            <a:extLst>
              <a:ext uri="{FF2B5EF4-FFF2-40B4-BE49-F238E27FC236}">
                <a16:creationId xmlns:a16="http://schemas.microsoft.com/office/drawing/2014/main" id="{F31F7CAA-E521-40FD-BDB8-35525F820AA9}"/>
              </a:ext>
            </a:extLst>
          </p:cNvPr>
          <p:cNvSpPr>
            <a:spLocks noGrp="1"/>
          </p:cNvSpPr>
          <p:nvPr>
            <p:ph idx="1"/>
          </p:nvPr>
        </p:nvSpPr>
        <p:spPr/>
        <p:txBody>
          <a:bodyPr>
            <a:normAutofit/>
          </a:bodyPr>
          <a:lstStyle/>
          <a:p>
            <a:r>
              <a:rPr lang="en-US"/>
              <a:t>More and more people are eligible</a:t>
            </a:r>
          </a:p>
          <a:p>
            <a:r>
              <a:rPr lang="en-US"/>
              <a:t>Amenable to treatment in primary care.</a:t>
            </a:r>
          </a:p>
          <a:p>
            <a:r>
              <a:rPr lang="en-US"/>
              <a:t>Those less suitable for primary care:</a:t>
            </a:r>
          </a:p>
          <a:p>
            <a:pPr lvl="1"/>
            <a:r>
              <a:rPr lang="en-US"/>
              <a:t>Co-infections</a:t>
            </a:r>
          </a:p>
          <a:p>
            <a:pPr lvl="1"/>
            <a:r>
              <a:rPr lang="en-US"/>
              <a:t>Significant liver disease [need for other agents, like ribavirin]</a:t>
            </a:r>
            <a:endParaRPr lang="en-US" dirty="0"/>
          </a:p>
        </p:txBody>
      </p:sp>
    </p:spTree>
    <p:extLst>
      <p:ext uri="{BB962C8B-B14F-4D97-AF65-F5344CB8AC3E}">
        <p14:creationId xmlns:p14="http://schemas.microsoft.com/office/powerpoint/2010/main" val="90046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5BDF57-6A48-495C-9455-9DDB2543F962}"/>
              </a:ext>
            </a:extLst>
          </p:cNvPr>
          <p:cNvPicPr>
            <a:picLocks noGrp="1" noChangeAspect="1"/>
          </p:cNvPicPr>
          <p:nvPr>
            <p:ph sz="half" idx="1"/>
          </p:nvPr>
        </p:nvPicPr>
        <p:blipFill>
          <a:blip r:embed="rId2"/>
          <a:stretch>
            <a:fillRect/>
          </a:stretch>
        </p:blipFill>
        <p:spPr>
          <a:xfrm>
            <a:off x="1607237" y="1187450"/>
            <a:ext cx="6004139" cy="4514850"/>
          </a:xfrm>
        </p:spPr>
      </p:pic>
      <p:sp>
        <p:nvSpPr>
          <p:cNvPr id="6" name="Text Placeholder 5"/>
          <p:cNvSpPr>
            <a:spLocks noGrp="1"/>
          </p:cNvSpPr>
          <p:nvPr>
            <p:ph type="body" sz="quarter" idx="10"/>
          </p:nvPr>
        </p:nvSpPr>
        <p:spPr/>
        <p:txBody>
          <a:bodyPr>
            <a:normAutofit lnSpcReduction="10000"/>
          </a:bodyPr>
          <a:lstStyle/>
          <a:p>
            <a:r>
              <a:rPr lang="en-US" dirty="0"/>
              <a:t>DAA mechanisms</a:t>
            </a:r>
          </a:p>
        </p:txBody>
      </p:sp>
    </p:spTree>
    <p:extLst>
      <p:ext uri="{BB962C8B-B14F-4D97-AF65-F5344CB8AC3E}">
        <p14:creationId xmlns:p14="http://schemas.microsoft.com/office/powerpoint/2010/main" val="193279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0EB394-0013-48AB-8AE1-7DE5104B2EF0}"/>
              </a:ext>
            </a:extLst>
          </p:cNvPr>
          <p:cNvPicPr>
            <a:picLocks noGrp="1" noChangeAspect="1"/>
          </p:cNvPicPr>
          <p:nvPr>
            <p:ph sz="half" idx="1"/>
          </p:nvPr>
        </p:nvPicPr>
        <p:blipFill>
          <a:blip r:embed="rId2"/>
          <a:stretch>
            <a:fillRect/>
          </a:stretch>
        </p:blipFill>
        <p:spPr>
          <a:xfrm>
            <a:off x="1084431" y="1187450"/>
            <a:ext cx="7049750" cy="4514850"/>
          </a:xfrm>
        </p:spPr>
      </p:pic>
      <p:sp>
        <p:nvSpPr>
          <p:cNvPr id="6" name="Text Placeholder 5"/>
          <p:cNvSpPr>
            <a:spLocks noGrp="1"/>
          </p:cNvSpPr>
          <p:nvPr>
            <p:ph type="body" sz="quarter" idx="10"/>
          </p:nvPr>
        </p:nvSpPr>
        <p:spPr/>
        <p:txBody>
          <a:bodyPr>
            <a:normAutofit lnSpcReduction="10000"/>
          </a:bodyPr>
          <a:lstStyle/>
          <a:p>
            <a:r>
              <a:rPr lang="en-US" dirty="0"/>
              <a:t>Direct acting anti-</a:t>
            </a:r>
            <a:r>
              <a:rPr lang="en-US" dirty="0" err="1"/>
              <a:t>virals</a:t>
            </a:r>
            <a:endParaRPr lang="en-US" dirty="0"/>
          </a:p>
        </p:txBody>
      </p:sp>
    </p:spTree>
    <p:extLst>
      <p:ext uri="{BB962C8B-B14F-4D97-AF65-F5344CB8AC3E}">
        <p14:creationId xmlns:p14="http://schemas.microsoft.com/office/powerpoint/2010/main" val="154857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46B232-3D09-4B3A-8516-FBEC64DC3312}"/>
              </a:ext>
            </a:extLst>
          </p:cNvPr>
          <p:cNvSpPr>
            <a:spLocks noGrp="1"/>
          </p:cNvSpPr>
          <p:nvPr>
            <p:ph type="title"/>
          </p:nvPr>
        </p:nvSpPr>
        <p:spPr/>
        <p:txBody>
          <a:bodyPr>
            <a:noAutofit/>
          </a:bodyPr>
          <a:lstStyle/>
          <a:p>
            <a:r>
              <a:rPr lang="en-US" sz="2800" dirty="0"/>
              <a:t>Important elements for facilitating introduction of </a:t>
            </a:r>
            <a:r>
              <a:rPr lang="en-US" sz="2800" dirty="0" err="1"/>
              <a:t>Hep</a:t>
            </a:r>
            <a:r>
              <a:rPr lang="en-US" sz="2800" dirty="0"/>
              <a:t> C treatment into an FM practice</a:t>
            </a:r>
            <a:endParaRPr lang="fr-FR" sz="2800" dirty="0"/>
          </a:p>
        </p:txBody>
      </p:sp>
      <p:sp>
        <p:nvSpPr>
          <p:cNvPr id="5" name="Content Placeholder 4">
            <a:extLst>
              <a:ext uri="{FF2B5EF4-FFF2-40B4-BE49-F238E27FC236}">
                <a16:creationId xmlns:a16="http://schemas.microsoft.com/office/drawing/2014/main" id="{4B0BF387-16F4-4F38-8762-55E8515C0A03}"/>
              </a:ext>
            </a:extLst>
          </p:cNvPr>
          <p:cNvSpPr>
            <a:spLocks noGrp="1"/>
          </p:cNvSpPr>
          <p:nvPr>
            <p:ph idx="1"/>
          </p:nvPr>
        </p:nvSpPr>
        <p:spPr/>
        <p:txBody>
          <a:bodyPr/>
          <a:lstStyle/>
          <a:p>
            <a:r>
              <a:rPr lang="en-US" dirty="0"/>
              <a:t>Helpful relationship with </a:t>
            </a:r>
            <a:r>
              <a:rPr lang="en-US" dirty="0" err="1"/>
              <a:t>Hep</a:t>
            </a:r>
            <a:r>
              <a:rPr lang="en-US" dirty="0"/>
              <a:t> C experts including pharmacy </a:t>
            </a:r>
          </a:p>
          <a:p>
            <a:r>
              <a:rPr lang="en-US" dirty="0"/>
              <a:t>The clinic champion</a:t>
            </a:r>
          </a:p>
          <a:p>
            <a:r>
              <a:rPr lang="en-US" dirty="0"/>
              <a:t>The patient Navigator</a:t>
            </a:r>
          </a:p>
          <a:p>
            <a:endParaRPr lang="fr-FR" dirty="0"/>
          </a:p>
        </p:txBody>
      </p:sp>
    </p:spTree>
    <p:extLst>
      <p:ext uri="{BB962C8B-B14F-4D97-AF65-F5344CB8AC3E}">
        <p14:creationId xmlns:p14="http://schemas.microsoft.com/office/powerpoint/2010/main" val="52127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B321-7DEA-40DB-A602-CD2CF6BB2A9B}"/>
              </a:ext>
            </a:extLst>
          </p:cNvPr>
          <p:cNvSpPr>
            <a:spLocks noGrp="1"/>
          </p:cNvSpPr>
          <p:nvPr>
            <p:ph type="title"/>
          </p:nvPr>
        </p:nvSpPr>
        <p:spPr/>
        <p:txBody>
          <a:bodyPr>
            <a:normAutofit fontScale="90000"/>
          </a:bodyPr>
          <a:lstStyle/>
          <a:p>
            <a:r>
              <a:rPr lang="en-US"/>
              <a:t>Helpful relationship with Hep C experts including pharmacy</a:t>
            </a:r>
            <a:endParaRPr lang="fr-FR" dirty="0"/>
          </a:p>
        </p:txBody>
      </p:sp>
      <p:pic>
        <p:nvPicPr>
          <p:cNvPr id="5" name="Content Placeholder 4">
            <a:extLst>
              <a:ext uri="{FF2B5EF4-FFF2-40B4-BE49-F238E27FC236}">
                <a16:creationId xmlns:a16="http://schemas.microsoft.com/office/drawing/2014/main" id="{10D5117F-1B10-46F0-AAED-79739FB3766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04875" y="2112052"/>
            <a:ext cx="7335838" cy="3876908"/>
          </a:xfrm>
        </p:spPr>
      </p:pic>
    </p:spTree>
    <p:extLst>
      <p:ext uri="{BB962C8B-B14F-4D97-AF65-F5344CB8AC3E}">
        <p14:creationId xmlns:p14="http://schemas.microsoft.com/office/powerpoint/2010/main" val="224682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2CE3-B65D-4F68-AB00-A4EBA9DD9981}"/>
              </a:ext>
            </a:extLst>
          </p:cNvPr>
          <p:cNvSpPr>
            <a:spLocks noGrp="1"/>
          </p:cNvSpPr>
          <p:nvPr>
            <p:ph type="title"/>
          </p:nvPr>
        </p:nvSpPr>
        <p:spPr/>
        <p:txBody>
          <a:bodyPr/>
          <a:lstStyle/>
          <a:p>
            <a:r>
              <a:rPr lang="en-US"/>
              <a:t>Clinic champion</a:t>
            </a:r>
            <a:endParaRPr lang="fr-FR" dirty="0"/>
          </a:p>
        </p:txBody>
      </p:sp>
      <p:sp>
        <p:nvSpPr>
          <p:cNvPr id="4" name="Content Placeholder 3">
            <a:extLst>
              <a:ext uri="{FF2B5EF4-FFF2-40B4-BE49-F238E27FC236}">
                <a16:creationId xmlns:a16="http://schemas.microsoft.com/office/drawing/2014/main" id="{BCBB0B1D-FBD5-49E1-BA97-A23A28A905B2}"/>
              </a:ext>
            </a:extLst>
          </p:cNvPr>
          <p:cNvSpPr>
            <a:spLocks noGrp="1"/>
          </p:cNvSpPr>
          <p:nvPr>
            <p:ph idx="10"/>
          </p:nvPr>
        </p:nvSpPr>
        <p:spPr/>
        <p:txBody>
          <a:bodyPr>
            <a:normAutofit/>
          </a:bodyPr>
          <a:lstStyle/>
          <a:p>
            <a:r>
              <a:rPr lang="en-US"/>
              <a:t>A clinic of about 20000 will likely have fewer than 100 hep C patients</a:t>
            </a:r>
          </a:p>
          <a:p>
            <a:r>
              <a:rPr lang="en-US"/>
              <a:t>It makes sense for one provider to take this on for the whole clinic </a:t>
            </a:r>
          </a:p>
          <a:p>
            <a:r>
              <a:rPr lang="en-US"/>
              <a:t>When the clinic director asks you, what can you say?</a:t>
            </a:r>
            <a:endParaRPr lang="fr-FR"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097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6326-F74C-40F4-ADC9-F54235AF4B1F}"/>
              </a:ext>
            </a:extLst>
          </p:cNvPr>
          <p:cNvSpPr>
            <a:spLocks noGrp="1"/>
          </p:cNvSpPr>
          <p:nvPr>
            <p:ph type="title"/>
          </p:nvPr>
        </p:nvSpPr>
        <p:spPr/>
        <p:txBody>
          <a:bodyPr/>
          <a:lstStyle/>
          <a:p>
            <a:r>
              <a:rPr lang="en-US" dirty="0"/>
              <a:t>Disclosure</a:t>
            </a:r>
            <a:endParaRPr lang="fr-FR" dirty="0"/>
          </a:p>
        </p:txBody>
      </p:sp>
      <p:sp>
        <p:nvSpPr>
          <p:cNvPr id="3" name="Content Placeholder 2">
            <a:extLst>
              <a:ext uri="{FF2B5EF4-FFF2-40B4-BE49-F238E27FC236}">
                <a16:creationId xmlns:a16="http://schemas.microsoft.com/office/drawing/2014/main" id="{E28660AC-8D17-4239-A7BD-73ECDA574F8A}"/>
              </a:ext>
            </a:extLst>
          </p:cNvPr>
          <p:cNvSpPr>
            <a:spLocks noGrp="1"/>
          </p:cNvSpPr>
          <p:nvPr>
            <p:ph idx="1"/>
          </p:nvPr>
        </p:nvSpPr>
        <p:spPr>
          <a:xfrm>
            <a:off x="905433" y="2016825"/>
            <a:ext cx="7686117" cy="2840925"/>
          </a:xfrm>
        </p:spPr>
        <p:txBody>
          <a:bodyPr/>
          <a:lstStyle/>
          <a:p>
            <a:r>
              <a:rPr lang="en-US" dirty="0"/>
              <a:t>I have nothing to disclose in terms of commercial interests or conflicts.  I have no financial arrangements outside OHSU.</a:t>
            </a:r>
            <a:endParaRPr lang="fr-FR" dirty="0"/>
          </a:p>
        </p:txBody>
      </p:sp>
    </p:spTree>
    <p:extLst>
      <p:ext uri="{BB962C8B-B14F-4D97-AF65-F5344CB8AC3E}">
        <p14:creationId xmlns:p14="http://schemas.microsoft.com/office/powerpoint/2010/main" val="167762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024EB28-7021-4C23-8BA1-643FD14C2835}"/>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b="-132"/>
          <a:stretch/>
        </p:blipFill>
        <p:spPr/>
      </p:pic>
      <p:sp>
        <p:nvSpPr>
          <p:cNvPr id="2" name="Title 1">
            <a:extLst>
              <a:ext uri="{FF2B5EF4-FFF2-40B4-BE49-F238E27FC236}">
                <a16:creationId xmlns:a16="http://schemas.microsoft.com/office/drawing/2014/main" id="{B31D2EE6-8506-4D5B-B744-48B945ED68C2}"/>
              </a:ext>
            </a:extLst>
          </p:cNvPr>
          <p:cNvSpPr>
            <a:spLocks noGrp="1"/>
          </p:cNvSpPr>
          <p:nvPr>
            <p:ph type="title"/>
          </p:nvPr>
        </p:nvSpPr>
        <p:spPr/>
        <p:txBody>
          <a:bodyPr/>
          <a:lstStyle/>
          <a:p>
            <a:r>
              <a:rPr lang="en-US"/>
              <a:t>Patient navigator</a:t>
            </a:r>
            <a:endParaRPr lang="fr-FR" dirty="0"/>
          </a:p>
        </p:txBody>
      </p:sp>
      <p:sp>
        <p:nvSpPr>
          <p:cNvPr id="3" name="Content Placeholder 2">
            <a:extLst>
              <a:ext uri="{FF2B5EF4-FFF2-40B4-BE49-F238E27FC236}">
                <a16:creationId xmlns:a16="http://schemas.microsoft.com/office/drawing/2014/main" id="{3CEAE1EC-FEA1-49A0-8886-A3CD7BAE4A22}"/>
              </a:ext>
            </a:extLst>
          </p:cNvPr>
          <p:cNvSpPr>
            <a:spLocks noGrp="1"/>
          </p:cNvSpPr>
          <p:nvPr>
            <p:ph idx="10"/>
          </p:nvPr>
        </p:nvSpPr>
        <p:spPr/>
        <p:txBody>
          <a:bodyPr>
            <a:normAutofit/>
          </a:bodyPr>
          <a:lstStyle/>
          <a:p>
            <a:r>
              <a:rPr lang="en-US" dirty="0"/>
              <a:t>Nursing background helpful</a:t>
            </a:r>
          </a:p>
          <a:p>
            <a:r>
              <a:rPr lang="en-US" dirty="0"/>
              <a:t>Roughly 0.25 FTE for </a:t>
            </a:r>
            <a:r>
              <a:rPr lang="en-US" dirty="0" err="1"/>
              <a:t>Hep</a:t>
            </a:r>
            <a:r>
              <a:rPr lang="en-US" dirty="0"/>
              <a:t> C</a:t>
            </a:r>
          </a:p>
          <a:p>
            <a:r>
              <a:rPr lang="en-US" dirty="0"/>
              <a:t>Handles patient scheduling of appointments and lab draws, patient communication, keeps “on” the patients </a:t>
            </a:r>
            <a:endParaRPr lang="fr-FR" dirty="0"/>
          </a:p>
        </p:txBody>
      </p:sp>
    </p:spTree>
    <p:extLst>
      <p:ext uri="{BB962C8B-B14F-4D97-AF65-F5344CB8AC3E}">
        <p14:creationId xmlns:p14="http://schemas.microsoft.com/office/powerpoint/2010/main" val="194448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D5E2A1-C248-4B5C-B505-39962B098062}"/>
              </a:ext>
            </a:extLst>
          </p:cNvPr>
          <p:cNvSpPr>
            <a:spLocks noGrp="1"/>
          </p:cNvSpPr>
          <p:nvPr>
            <p:ph type="title"/>
          </p:nvPr>
        </p:nvSpPr>
        <p:spPr/>
        <p:txBody>
          <a:bodyPr/>
          <a:lstStyle/>
          <a:p>
            <a:r>
              <a:rPr lang="en-US"/>
              <a:t>Resident Involvement</a:t>
            </a:r>
            <a:endParaRPr lang="fr-FR" dirty="0"/>
          </a:p>
        </p:txBody>
      </p:sp>
      <p:sp>
        <p:nvSpPr>
          <p:cNvPr id="6" name="Content Placeholder 5">
            <a:extLst>
              <a:ext uri="{FF2B5EF4-FFF2-40B4-BE49-F238E27FC236}">
                <a16:creationId xmlns:a16="http://schemas.microsoft.com/office/drawing/2014/main" id="{5158D6AF-1585-42CC-B8AA-2E02B7E91099}"/>
              </a:ext>
            </a:extLst>
          </p:cNvPr>
          <p:cNvSpPr>
            <a:spLocks noGrp="1"/>
          </p:cNvSpPr>
          <p:nvPr>
            <p:ph idx="1"/>
          </p:nvPr>
        </p:nvSpPr>
        <p:spPr/>
        <p:txBody>
          <a:bodyPr>
            <a:normAutofit fontScale="92500" lnSpcReduction="20000"/>
          </a:bodyPr>
          <a:lstStyle/>
          <a:p>
            <a:r>
              <a:rPr lang="en-US" dirty="0"/>
              <a:t>Co-scheduling;   in the same way that a faculty and resident are co-scheduled for a procedure,  the resident and </a:t>
            </a:r>
            <a:r>
              <a:rPr lang="en-US" dirty="0" err="1"/>
              <a:t>Hep</a:t>
            </a:r>
            <a:r>
              <a:rPr lang="en-US" dirty="0"/>
              <a:t> C champion are co-scheduled, allowing for a shared clinic visit. </a:t>
            </a:r>
          </a:p>
          <a:p>
            <a:pPr lvl="1"/>
            <a:r>
              <a:rPr lang="en-US" dirty="0"/>
              <a:t>Rationale and plan of the visit is shared with the resident, labs are reviewed and the resident does the documentation and orders, if needed.</a:t>
            </a:r>
          </a:p>
          <a:p>
            <a:pPr lvl="1"/>
            <a:r>
              <a:rPr lang="en-US" dirty="0"/>
              <a:t>Outside residents schedule bloc time to spend in the clinic. </a:t>
            </a:r>
            <a:endParaRPr lang="fr-FR" dirty="0"/>
          </a:p>
        </p:txBody>
      </p:sp>
    </p:spTree>
    <p:extLst>
      <p:ext uri="{BB962C8B-B14F-4D97-AF65-F5344CB8AC3E}">
        <p14:creationId xmlns:p14="http://schemas.microsoft.com/office/powerpoint/2010/main" val="316292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DAF31E-B9B4-43A5-8E61-0E088ED5444C}"/>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575864" y="940661"/>
            <a:ext cx="8302334" cy="4265082"/>
          </a:xfrm>
        </p:spPr>
      </p:pic>
      <p:sp>
        <p:nvSpPr>
          <p:cNvPr id="5" name="Content Placeholder 4">
            <a:extLst>
              <a:ext uri="{FF2B5EF4-FFF2-40B4-BE49-F238E27FC236}">
                <a16:creationId xmlns:a16="http://schemas.microsoft.com/office/drawing/2014/main" id="{19A20438-4451-442D-963D-766B5AA824AC}"/>
              </a:ext>
            </a:extLst>
          </p:cNvPr>
          <p:cNvSpPr>
            <a:spLocks noGrp="1"/>
          </p:cNvSpPr>
          <p:nvPr>
            <p:ph type="body" sz="quarter" idx="10"/>
          </p:nvPr>
        </p:nvSpPr>
        <p:spPr/>
        <p:txBody>
          <a:bodyPr>
            <a:normAutofit lnSpcReduction="10000"/>
          </a:bodyPr>
          <a:lstStyle/>
          <a:p>
            <a:r>
              <a:rPr lang="en-US" dirty="0"/>
              <a:t>Results</a:t>
            </a:r>
            <a:endParaRPr lang="fr-FR" dirty="0"/>
          </a:p>
        </p:txBody>
      </p:sp>
      <p:sp>
        <p:nvSpPr>
          <p:cNvPr id="8" name="Content Placeholder 4">
            <a:extLst>
              <a:ext uri="{FF2B5EF4-FFF2-40B4-BE49-F238E27FC236}">
                <a16:creationId xmlns:a16="http://schemas.microsoft.com/office/drawing/2014/main" id="{19A20438-4451-442D-963D-766B5AA824AC}"/>
              </a:ext>
            </a:extLst>
          </p:cNvPr>
          <p:cNvSpPr txBox="1">
            <a:spLocks/>
          </p:cNvSpPr>
          <p:nvPr/>
        </p:nvSpPr>
        <p:spPr>
          <a:xfrm>
            <a:off x="987425" y="5269563"/>
            <a:ext cx="10181973" cy="1668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Since Jan 1, 2018,</a:t>
            </a:r>
          </a:p>
          <a:p>
            <a:r>
              <a:rPr lang="en-US" sz="1600" dirty="0"/>
              <a:t>Fifteen  patients started</a:t>
            </a:r>
          </a:p>
          <a:p>
            <a:r>
              <a:rPr lang="en-US" sz="1600" dirty="0"/>
              <a:t>8 patients have attained “SVR”</a:t>
            </a:r>
          </a:p>
          <a:p>
            <a:r>
              <a:rPr lang="en-US" sz="1600" dirty="0"/>
              <a:t>7 still being treated or awaiting 12 weeks after RX</a:t>
            </a:r>
          </a:p>
          <a:p>
            <a:r>
              <a:rPr lang="en-US" sz="1600" dirty="0"/>
              <a:t>No failures, no dropouts </a:t>
            </a:r>
            <a:endParaRPr lang="fr-FR" sz="1600" dirty="0"/>
          </a:p>
        </p:txBody>
      </p:sp>
    </p:spTree>
    <p:extLst>
      <p:ext uri="{BB962C8B-B14F-4D97-AF65-F5344CB8AC3E}">
        <p14:creationId xmlns:p14="http://schemas.microsoft.com/office/powerpoint/2010/main" val="602877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7C7A-25B0-467A-80B7-796DAE30D14B}"/>
              </a:ext>
            </a:extLst>
          </p:cNvPr>
          <p:cNvSpPr>
            <a:spLocks noGrp="1"/>
          </p:cNvSpPr>
          <p:nvPr>
            <p:ph type="title"/>
          </p:nvPr>
        </p:nvSpPr>
        <p:spPr/>
        <p:txBody>
          <a:bodyPr/>
          <a:lstStyle/>
          <a:p>
            <a:r>
              <a:rPr lang="en-US"/>
              <a:t>Future plans:</a:t>
            </a:r>
            <a:endParaRPr lang="fr-FR" dirty="0"/>
          </a:p>
        </p:txBody>
      </p:sp>
      <p:sp>
        <p:nvSpPr>
          <p:cNvPr id="3" name="Content Placeholder 2">
            <a:extLst>
              <a:ext uri="{FF2B5EF4-FFF2-40B4-BE49-F238E27FC236}">
                <a16:creationId xmlns:a16="http://schemas.microsoft.com/office/drawing/2014/main" id="{694933CD-5CC8-4A65-ACCF-B57ECAE7FF40}"/>
              </a:ext>
            </a:extLst>
          </p:cNvPr>
          <p:cNvSpPr>
            <a:spLocks noGrp="1"/>
          </p:cNvSpPr>
          <p:nvPr>
            <p:ph idx="1"/>
          </p:nvPr>
        </p:nvSpPr>
        <p:spPr/>
        <p:txBody>
          <a:bodyPr>
            <a:normAutofit lnSpcReduction="10000"/>
          </a:bodyPr>
          <a:lstStyle/>
          <a:p>
            <a:r>
              <a:rPr lang="en-US" dirty="0"/>
              <a:t>Training a second Hep C provider for our clinic</a:t>
            </a:r>
          </a:p>
          <a:p>
            <a:r>
              <a:rPr lang="en-US" dirty="0"/>
              <a:t>Building capacity to manage Hep C patients in all our clinics</a:t>
            </a:r>
          </a:p>
          <a:p>
            <a:r>
              <a:rPr lang="en-US" dirty="0"/>
              <a:t>Expanding to offer Hep C care treatment in all clinics</a:t>
            </a:r>
          </a:p>
          <a:p>
            <a:r>
              <a:rPr lang="en-US" dirty="0"/>
              <a:t>Opening up to offer DAA care to community patients outside our clinic.</a:t>
            </a:r>
            <a:endParaRPr lang="fr-FR" dirty="0"/>
          </a:p>
        </p:txBody>
      </p:sp>
    </p:spTree>
    <p:extLst>
      <p:ext uri="{BB962C8B-B14F-4D97-AF65-F5344CB8AC3E}">
        <p14:creationId xmlns:p14="http://schemas.microsoft.com/office/powerpoint/2010/main" val="1463666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7AC2-F5FD-4A35-9849-C2E4995C8A76}"/>
              </a:ext>
            </a:extLst>
          </p:cNvPr>
          <p:cNvSpPr>
            <a:spLocks noGrp="1"/>
          </p:cNvSpPr>
          <p:nvPr>
            <p:ph type="title"/>
          </p:nvPr>
        </p:nvSpPr>
        <p:spPr/>
        <p:txBody>
          <a:bodyPr/>
          <a:lstStyle/>
          <a:p>
            <a:r>
              <a:rPr lang="en-US"/>
              <a:t>Key Points</a:t>
            </a:r>
            <a:endParaRPr lang="en-US" dirty="0"/>
          </a:p>
        </p:txBody>
      </p:sp>
      <p:sp>
        <p:nvSpPr>
          <p:cNvPr id="3" name="Content Placeholder 2">
            <a:extLst>
              <a:ext uri="{FF2B5EF4-FFF2-40B4-BE49-F238E27FC236}">
                <a16:creationId xmlns:a16="http://schemas.microsoft.com/office/drawing/2014/main" id="{2A68C949-7D7B-4367-A7E1-6135AC28AF35}"/>
              </a:ext>
            </a:extLst>
          </p:cNvPr>
          <p:cNvSpPr>
            <a:spLocks noGrp="1"/>
          </p:cNvSpPr>
          <p:nvPr>
            <p:ph idx="1"/>
          </p:nvPr>
        </p:nvSpPr>
        <p:spPr/>
        <p:txBody>
          <a:bodyPr>
            <a:normAutofit fontScale="62500" lnSpcReduction="20000"/>
          </a:bodyPr>
          <a:lstStyle/>
          <a:p>
            <a:endParaRPr lang="en-US" dirty="0"/>
          </a:p>
          <a:p>
            <a:r>
              <a:rPr lang="en-US" dirty="0"/>
              <a:t>What every PCP needs to do for their patients regarding </a:t>
            </a:r>
            <a:r>
              <a:rPr lang="en-US" dirty="0" err="1"/>
              <a:t>Hep</a:t>
            </a:r>
            <a:r>
              <a:rPr lang="en-US" dirty="0"/>
              <a:t> C</a:t>
            </a:r>
          </a:p>
          <a:p>
            <a:pPr lvl="1"/>
            <a:r>
              <a:rPr lang="en-US" dirty="0"/>
              <a:t>screening</a:t>
            </a:r>
          </a:p>
          <a:p>
            <a:pPr lvl="1"/>
            <a:r>
              <a:rPr lang="en-US" dirty="0"/>
              <a:t>Management</a:t>
            </a:r>
          </a:p>
          <a:p>
            <a:pPr lvl="1"/>
            <a:endParaRPr lang="en-US" dirty="0"/>
          </a:p>
          <a:p>
            <a:r>
              <a:rPr lang="en-US" dirty="0"/>
              <a:t>Three important elements for facilitating introduction of Hep C treatment into a FM practice</a:t>
            </a:r>
          </a:p>
          <a:p>
            <a:pPr lvl="1"/>
            <a:r>
              <a:rPr lang="en-US" dirty="0"/>
              <a:t>-helpful relationship with Hep C experts including pharmacy 	</a:t>
            </a:r>
          </a:p>
          <a:p>
            <a:pPr lvl="1"/>
            <a:r>
              <a:rPr lang="en-US" dirty="0"/>
              <a:t>the clinic champion</a:t>
            </a:r>
          </a:p>
          <a:p>
            <a:pPr lvl="1"/>
            <a:r>
              <a:rPr lang="en-US" dirty="0"/>
              <a:t>the patient navigator		</a:t>
            </a:r>
          </a:p>
          <a:p>
            <a:pPr lvl="1"/>
            <a:endParaRPr lang="en-US" dirty="0"/>
          </a:p>
          <a:p>
            <a:r>
              <a:rPr lang="en-US" dirty="0"/>
              <a:t>	How residents can be involved in this process</a:t>
            </a:r>
          </a:p>
          <a:p>
            <a:pPr lvl="1"/>
            <a:r>
              <a:rPr lang="en-US" dirty="0"/>
              <a:t>co-scheduling</a:t>
            </a:r>
          </a:p>
          <a:p>
            <a:pPr lvl="1"/>
            <a:r>
              <a:rPr lang="en-US" dirty="0"/>
              <a:t>mentorship </a:t>
            </a:r>
          </a:p>
        </p:txBody>
      </p:sp>
    </p:spTree>
    <p:extLst>
      <p:ext uri="{BB962C8B-B14F-4D97-AF65-F5344CB8AC3E}">
        <p14:creationId xmlns:p14="http://schemas.microsoft.com/office/powerpoint/2010/main" val="24656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4459" y="1810771"/>
            <a:ext cx="869688" cy="1490121"/>
          </a:xfrm>
          <a:prstGeom prst="rect">
            <a:avLst/>
          </a:prstGeom>
        </p:spPr>
      </p:pic>
      <p:sp>
        <p:nvSpPr>
          <p:cNvPr id="3" name="Title 1"/>
          <p:cNvSpPr txBox="1">
            <a:spLocks/>
          </p:cNvSpPr>
          <p:nvPr/>
        </p:nvSpPr>
        <p:spPr>
          <a:xfrm>
            <a:off x="713103" y="3648408"/>
            <a:ext cx="7772400" cy="15903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chemeClr val="bg2"/>
                </a:solidFill>
                <a:latin typeface="Lato Regular"/>
                <a:cs typeface="Lato Regular"/>
              </a:rPr>
              <a:t>Questions?</a:t>
            </a:r>
          </a:p>
          <a:p>
            <a:pPr algn="ctr"/>
            <a:r>
              <a:rPr lang="en-US" sz="4800" spc="20" dirty="0">
                <a:solidFill>
                  <a:schemeClr val="bg2"/>
                </a:solidFill>
                <a:latin typeface="Lato Regular"/>
                <a:cs typeface="Lato Regular"/>
              </a:rPr>
              <a:t>herrickt@ohsu.edu</a:t>
            </a:r>
          </a:p>
        </p:txBody>
      </p:sp>
    </p:spTree>
    <p:extLst>
      <p:ext uri="{BB962C8B-B14F-4D97-AF65-F5344CB8AC3E}">
        <p14:creationId xmlns:p14="http://schemas.microsoft.com/office/powerpoint/2010/main" val="266295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7AC2-F5FD-4A35-9849-C2E4995C8A76}"/>
              </a:ext>
            </a:extLst>
          </p:cNvPr>
          <p:cNvSpPr>
            <a:spLocks noGrp="1"/>
          </p:cNvSpPr>
          <p:nvPr>
            <p:ph type="title"/>
          </p:nvPr>
        </p:nvSpPr>
        <p:spPr/>
        <p:txBody>
          <a:bodyPr/>
          <a:lstStyle/>
          <a:p>
            <a:r>
              <a:rPr lang="en-US"/>
              <a:t>Objectives</a:t>
            </a:r>
            <a:endParaRPr lang="en-US" dirty="0"/>
          </a:p>
        </p:txBody>
      </p:sp>
      <p:sp>
        <p:nvSpPr>
          <p:cNvPr id="3" name="Content Placeholder 2">
            <a:extLst>
              <a:ext uri="{FF2B5EF4-FFF2-40B4-BE49-F238E27FC236}">
                <a16:creationId xmlns:a16="http://schemas.microsoft.com/office/drawing/2014/main" id="{2A68C949-7D7B-4367-A7E1-6135AC28AF35}"/>
              </a:ext>
            </a:extLst>
          </p:cNvPr>
          <p:cNvSpPr>
            <a:spLocks noGrp="1"/>
          </p:cNvSpPr>
          <p:nvPr>
            <p:ph idx="1"/>
          </p:nvPr>
        </p:nvSpPr>
        <p:spPr/>
        <p:txBody>
          <a:bodyPr>
            <a:normAutofit fontScale="70000" lnSpcReduction="20000"/>
          </a:bodyPr>
          <a:lstStyle/>
          <a:p>
            <a:r>
              <a:rPr lang="en-US" dirty="0"/>
              <a:t>The participant will understand :</a:t>
            </a:r>
          </a:p>
          <a:p>
            <a:pPr lvl="1"/>
            <a:r>
              <a:rPr lang="en-US" dirty="0"/>
              <a:t>what every PCP needs to do for their patients regarding </a:t>
            </a:r>
            <a:r>
              <a:rPr lang="en-US" dirty="0" err="1"/>
              <a:t>Hep</a:t>
            </a:r>
            <a:r>
              <a:rPr lang="en-US" dirty="0"/>
              <a:t> C</a:t>
            </a:r>
          </a:p>
          <a:p>
            <a:pPr lvl="2"/>
            <a:r>
              <a:rPr lang="en-US" dirty="0"/>
              <a:t>Screening</a:t>
            </a:r>
          </a:p>
          <a:p>
            <a:pPr lvl="2"/>
            <a:r>
              <a:rPr lang="en-US" dirty="0"/>
              <a:t>Management</a:t>
            </a:r>
          </a:p>
          <a:p>
            <a:pPr lvl="1"/>
            <a:r>
              <a:rPr lang="en-US" dirty="0"/>
              <a:t>Three important elements for facilitating introduction of </a:t>
            </a:r>
            <a:r>
              <a:rPr lang="en-US" dirty="0" err="1"/>
              <a:t>Hep</a:t>
            </a:r>
            <a:r>
              <a:rPr lang="en-US" dirty="0"/>
              <a:t> C treatment into a FM practice</a:t>
            </a:r>
          </a:p>
          <a:p>
            <a:pPr lvl="2"/>
            <a:r>
              <a:rPr lang="en-US" dirty="0"/>
              <a:t>Helpful relationship with </a:t>
            </a:r>
            <a:r>
              <a:rPr lang="en-US" dirty="0" err="1"/>
              <a:t>Hep</a:t>
            </a:r>
            <a:r>
              <a:rPr lang="en-US" dirty="0"/>
              <a:t> C experts including pharmacy 	</a:t>
            </a:r>
          </a:p>
          <a:p>
            <a:pPr lvl="2"/>
            <a:r>
              <a:rPr lang="en-US" dirty="0"/>
              <a:t>The clinic champion</a:t>
            </a:r>
          </a:p>
          <a:p>
            <a:pPr lvl="2"/>
            <a:r>
              <a:rPr lang="en-US" dirty="0"/>
              <a:t>The patient Navigator		</a:t>
            </a:r>
          </a:p>
          <a:p>
            <a:r>
              <a:rPr lang="en-US" dirty="0"/>
              <a:t>		How residents can be involved in this process</a:t>
            </a:r>
          </a:p>
          <a:p>
            <a:pPr lvl="2"/>
            <a:r>
              <a:rPr lang="en-US" dirty="0"/>
              <a:t>Co-scheduling</a:t>
            </a:r>
          </a:p>
          <a:p>
            <a:pPr lvl="2"/>
            <a:r>
              <a:rPr lang="en-US" dirty="0"/>
              <a:t>Mentorship </a:t>
            </a:r>
          </a:p>
          <a:p>
            <a:pPr marL="0" indent="0">
              <a:buNone/>
            </a:pPr>
            <a:endParaRPr lang="en-US" dirty="0"/>
          </a:p>
        </p:txBody>
      </p:sp>
    </p:spTree>
    <p:extLst>
      <p:ext uri="{BB962C8B-B14F-4D97-AF65-F5344CB8AC3E}">
        <p14:creationId xmlns:p14="http://schemas.microsoft.com/office/powerpoint/2010/main" val="303459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624AEA-E4BE-42B9-9E3B-B17098B6A8C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1360" y="715224"/>
            <a:ext cx="8023218" cy="6133497"/>
          </a:xfrm>
          <a:prstGeom prst="rect">
            <a:avLst/>
          </a:prstGeom>
        </p:spPr>
      </p:pic>
    </p:spTree>
    <p:extLst>
      <p:ext uri="{BB962C8B-B14F-4D97-AF65-F5344CB8AC3E}">
        <p14:creationId xmlns:p14="http://schemas.microsoft.com/office/powerpoint/2010/main" val="373878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49FE778F-53BE-4C6E-9295-39F845399D37}"/>
              </a:ext>
            </a:extLst>
          </p:cNvPr>
          <p:cNvSpPr>
            <a:spLocks noGrp="1"/>
          </p:cNvSpPr>
          <p:nvPr>
            <p:ph type="title"/>
          </p:nvPr>
        </p:nvSpPr>
        <p:spPr/>
        <p:txBody>
          <a:bodyPr/>
          <a:lstStyle/>
          <a:p>
            <a:r>
              <a:rPr lang="en-US"/>
              <a:t>Who is at High Risk</a:t>
            </a:r>
            <a:endParaRPr lang="fr-FR" dirty="0"/>
          </a:p>
        </p:txBody>
      </p:sp>
      <p:sp>
        <p:nvSpPr>
          <p:cNvPr id="3" name="Content Placeholder 2">
            <a:extLst>
              <a:ext uri="{FF2B5EF4-FFF2-40B4-BE49-F238E27FC236}">
                <a16:creationId xmlns:a16="http://schemas.microsoft.com/office/drawing/2014/main" id="{5B9D1BDB-D481-412A-9C4F-42A6C5CE61F1}"/>
              </a:ext>
            </a:extLst>
          </p:cNvPr>
          <p:cNvSpPr>
            <a:spLocks noGrp="1"/>
          </p:cNvSpPr>
          <p:nvPr>
            <p:ph idx="10"/>
          </p:nvPr>
        </p:nvSpPr>
        <p:spPr/>
        <p:txBody>
          <a:bodyPr>
            <a:normAutofit fontScale="92500" lnSpcReduction="20000"/>
          </a:bodyPr>
          <a:lstStyle/>
          <a:p>
            <a:r>
              <a:rPr lang="en-US"/>
              <a:t>The “birth cohort” [those born between 1945 and 1965]</a:t>
            </a:r>
          </a:p>
          <a:p>
            <a:r>
              <a:rPr lang="en-US"/>
              <a:t>IVDU  [60% of new Hep C used in last 6 months]</a:t>
            </a:r>
          </a:p>
          <a:p>
            <a:r>
              <a:rPr lang="en-US"/>
              <a:t>Transfusion pre-1992</a:t>
            </a:r>
          </a:p>
          <a:p>
            <a:r>
              <a:rPr lang="en-US"/>
              <a:t>long-term hemodialysis, being born to an HCV-infected mother, incarceration, intranasal drug use, getting an unregulated tattoo, and other percutaneous exposures</a:t>
            </a:r>
          </a:p>
          <a:p>
            <a:r>
              <a:rPr lang="en-US"/>
              <a:t>Country of origin [?]</a:t>
            </a:r>
          </a:p>
          <a:p>
            <a:endParaRPr lang="en-US"/>
          </a:p>
          <a:p>
            <a:endParaRPr lang="fr-FR" dirty="0"/>
          </a:p>
        </p:txBody>
      </p:sp>
    </p:spTree>
    <p:extLst>
      <p:ext uri="{BB962C8B-B14F-4D97-AF65-F5344CB8AC3E}">
        <p14:creationId xmlns:p14="http://schemas.microsoft.com/office/powerpoint/2010/main" val="411346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E56C5-16C6-40B7-A72D-1617109C99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7528" y="937740"/>
            <a:ext cx="8084745" cy="5857546"/>
          </a:xfrm>
          <a:prstGeom prst="rect">
            <a:avLst/>
          </a:prstGeom>
        </p:spPr>
      </p:pic>
    </p:spTree>
    <p:extLst>
      <p:ext uri="{BB962C8B-B14F-4D97-AF65-F5344CB8AC3E}">
        <p14:creationId xmlns:p14="http://schemas.microsoft.com/office/powerpoint/2010/main" val="423980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678318-4551-49EA-8C3F-672195B73255}"/>
              </a:ext>
            </a:extLst>
          </p:cNvPr>
          <p:cNvSpPr>
            <a:spLocks noGrp="1"/>
          </p:cNvSpPr>
          <p:nvPr>
            <p:ph type="title"/>
          </p:nvPr>
        </p:nvSpPr>
        <p:spPr/>
        <p:txBody>
          <a:bodyPr/>
          <a:lstStyle/>
          <a:p>
            <a:r>
              <a:rPr lang="en-US" dirty="0"/>
              <a:t>Global Hep C situation </a:t>
            </a:r>
            <a:endParaRPr lang="fr-FR" dirty="0"/>
          </a:p>
        </p:txBody>
      </p:sp>
      <p:pic>
        <p:nvPicPr>
          <p:cNvPr id="6" name="Content Placeholder 5">
            <a:extLst>
              <a:ext uri="{FF2B5EF4-FFF2-40B4-BE49-F238E27FC236}">
                <a16:creationId xmlns:a16="http://schemas.microsoft.com/office/drawing/2014/main" id="{6A73E5A5-0BF5-40EC-AEF8-B80DAFD7FA6B}"/>
              </a:ext>
            </a:extLst>
          </p:cNvPr>
          <p:cNvPicPr>
            <a:picLocks noGrp="1" noChangeAspect="1"/>
          </p:cNvPicPr>
          <p:nvPr>
            <p:ph idx="1"/>
          </p:nvPr>
        </p:nvPicPr>
        <p:blipFill>
          <a:blip r:embed="rId2"/>
          <a:stretch>
            <a:fillRect/>
          </a:stretch>
        </p:blipFill>
        <p:spPr>
          <a:xfrm>
            <a:off x="180009" y="2847976"/>
            <a:ext cx="8963991" cy="4010024"/>
          </a:xfrm>
        </p:spPr>
      </p:pic>
    </p:spTree>
    <p:extLst>
      <p:ext uri="{BB962C8B-B14F-4D97-AF65-F5344CB8AC3E}">
        <p14:creationId xmlns:p14="http://schemas.microsoft.com/office/powerpoint/2010/main" val="168107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3E46-DCD1-4BF5-A0EF-9C814A74BC3A}"/>
              </a:ext>
            </a:extLst>
          </p:cNvPr>
          <p:cNvSpPr>
            <a:spLocks noGrp="1"/>
          </p:cNvSpPr>
          <p:nvPr>
            <p:ph type="title"/>
          </p:nvPr>
        </p:nvSpPr>
        <p:spPr/>
        <p:txBody>
          <a:bodyPr/>
          <a:lstStyle/>
          <a:p>
            <a:r>
              <a:rPr lang="en-US" dirty="0"/>
              <a:t>Tools for screening</a:t>
            </a:r>
            <a:endParaRPr lang="fr-FR" dirty="0"/>
          </a:p>
        </p:txBody>
      </p:sp>
      <p:sp>
        <p:nvSpPr>
          <p:cNvPr id="3" name="Content Placeholder 2">
            <a:extLst>
              <a:ext uri="{FF2B5EF4-FFF2-40B4-BE49-F238E27FC236}">
                <a16:creationId xmlns:a16="http://schemas.microsoft.com/office/drawing/2014/main" id="{BC2B1A79-D133-4E29-B402-B6E6F4DE780B}"/>
              </a:ext>
            </a:extLst>
          </p:cNvPr>
          <p:cNvSpPr>
            <a:spLocks noGrp="1"/>
          </p:cNvSpPr>
          <p:nvPr>
            <p:ph idx="1"/>
          </p:nvPr>
        </p:nvSpPr>
        <p:spPr/>
        <p:txBody>
          <a:bodyPr>
            <a:normAutofit lnSpcReduction="10000"/>
          </a:bodyPr>
          <a:lstStyle/>
          <a:p>
            <a:r>
              <a:rPr lang="en-US" dirty="0"/>
              <a:t>Health Maintenance tab</a:t>
            </a:r>
          </a:p>
          <a:p>
            <a:endParaRPr lang="en-US" dirty="0"/>
          </a:p>
          <a:p>
            <a:r>
              <a:rPr lang="en-US" dirty="0"/>
              <a:t>Clinic registry</a:t>
            </a:r>
          </a:p>
          <a:p>
            <a:pPr lvl="1"/>
            <a:r>
              <a:rPr lang="en-US" dirty="0"/>
              <a:t>EMR based</a:t>
            </a:r>
          </a:p>
          <a:p>
            <a:pPr lvl="1"/>
            <a:r>
              <a:rPr lang="en-US" dirty="0"/>
              <a:t>Identifies all at risk</a:t>
            </a:r>
          </a:p>
          <a:p>
            <a:pPr lvl="1"/>
            <a:r>
              <a:rPr lang="en-US" dirty="0"/>
              <a:t>Can break out by provider</a:t>
            </a:r>
          </a:p>
          <a:p>
            <a:pPr lvl="1"/>
            <a:r>
              <a:rPr lang="en-US" dirty="0"/>
              <a:t>Can identify those needing further workup, RX</a:t>
            </a:r>
            <a:endParaRPr lang="fr-FR" dirty="0"/>
          </a:p>
        </p:txBody>
      </p:sp>
    </p:spTree>
    <p:extLst>
      <p:ext uri="{BB962C8B-B14F-4D97-AF65-F5344CB8AC3E}">
        <p14:creationId xmlns:p14="http://schemas.microsoft.com/office/powerpoint/2010/main" val="356691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7F45-646E-458C-B752-8A17DCE7C7BD}"/>
              </a:ext>
            </a:extLst>
          </p:cNvPr>
          <p:cNvSpPr>
            <a:spLocks noGrp="1"/>
          </p:cNvSpPr>
          <p:nvPr>
            <p:ph type="title"/>
          </p:nvPr>
        </p:nvSpPr>
        <p:spPr/>
        <p:txBody>
          <a:bodyPr/>
          <a:lstStyle/>
          <a:p>
            <a:r>
              <a:rPr lang="en-US"/>
              <a:t>First step after screening</a:t>
            </a:r>
            <a:endParaRPr lang="fr-FR" dirty="0"/>
          </a:p>
        </p:txBody>
      </p:sp>
      <p:sp>
        <p:nvSpPr>
          <p:cNvPr id="3" name="Content Placeholder 2">
            <a:extLst>
              <a:ext uri="{FF2B5EF4-FFF2-40B4-BE49-F238E27FC236}">
                <a16:creationId xmlns:a16="http://schemas.microsoft.com/office/drawing/2014/main" id="{B8C67E8C-0B6B-41F1-A558-B7712EEC295B}"/>
              </a:ext>
            </a:extLst>
          </p:cNvPr>
          <p:cNvSpPr>
            <a:spLocks noGrp="1"/>
          </p:cNvSpPr>
          <p:nvPr>
            <p:ph idx="1"/>
          </p:nvPr>
        </p:nvSpPr>
        <p:spPr/>
        <p:txBody>
          <a:bodyPr/>
          <a:lstStyle/>
          <a:p>
            <a:r>
              <a:rPr lang="en-US" dirty="0"/>
              <a:t>Confirmation with PCR</a:t>
            </a:r>
          </a:p>
          <a:p>
            <a:pPr lvl="1"/>
            <a:r>
              <a:rPr lang="en-US" dirty="0"/>
              <a:t>Should be reflex</a:t>
            </a:r>
          </a:p>
          <a:p>
            <a:pPr lvl="1"/>
            <a:r>
              <a:rPr lang="en-US" dirty="0"/>
              <a:t>Viral load does not correlate with severity, histology</a:t>
            </a:r>
          </a:p>
          <a:p>
            <a:pPr lvl="1"/>
            <a:r>
              <a:rPr lang="en-US" dirty="0"/>
              <a:t>Viral load may influence treatment plan </a:t>
            </a:r>
          </a:p>
          <a:p>
            <a:r>
              <a:rPr lang="en-US" dirty="0"/>
              <a:t>Inform patient personally of positives</a:t>
            </a:r>
            <a:endParaRPr lang="fr-FR" dirty="0"/>
          </a:p>
        </p:txBody>
      </p:sp>
    </p:spTree>
    <p:extLst>
      <p:ext uri="{BB962C8B-B14F-4D97-AF65-F5344CB8AC3E}">
        <p14:creationId xmlns:p14="http://schemas.microsoft.com/office/powerpoint/2010/main" val="1526888285"/>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3201</TotalTime>
  <Words>793</Words>
  <Application>Microsoft Office PowerPoint</Application>
  <PresentationFormat>On-screen Show (4:3)</PresentationFormat>
  <Paragraphs>114</Paragraphs>
  <Slides>25</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Arial</vt:lpstr>
      <vt:lpstr>Lato Light</vt:lpstr>
      <vt:lpstr>Lato Regular</vt:lpstr>
      <vt:lpstr>Noto</vt:lpstr>
      <vt:lpstr>Noto Serif</vt:lpstr>
      <vt:lpstr>OHSU Cool Blues Theme</vt:lpstr>
      <vt:lpstr>White Slide, No Logo</vt:lpstr>
      <vt:lpstr>Gray Slide with Logo</vt:lpstr>
      <vt:lpstr>Gray Slide No Logo</vt:lpstr>
      <vt:lpstr>PowerPoint Presentation</vt:lpstr>
      <vt:lpstr>Disclosure</vt:lpstr>
      <vt:lpstr>Objectives</vt:lpstr>
      <vt:lpstr>PowerPoint Presentation</vt:lpstr>
      <vt:lpstr>Who is at High Risk</vt:lpstr>
      <vt:lpstr>PowerPoint Presentation</vt:lpstr>
      <vt:lpstr>Global Hep C situation </vt:lpstr>
      <vt:lpstr>Tools for screening</vt:lpstr>
      <vt:lpstr>First step after screening</vt:lpstr>
      <vt:lpstr>Caveats</vt:lpstr>
      <vt:lpstr>Management of Hep C positive patients, 1.</vt:lpstr>
      <vt:lpstr>Management of the Hep C patients, 2. [every pcp’s job!]</vt:lpstr>
      <vt:lpstr>Evaluation of Fibrosis</vt:lpstr>
      <vt:lpstr>Treatment!</vt:lpstr>
      <vt:lpstr>PowerPoint Presentation</vt:lpstr>
      <vt:lpstr>PowerPoint Presentation</vt:lpstr>
      <vt:lpstr>Important elements for facilitating introduction of Hep C treatment into an FM practice</vt:lpstr>
      <vt:lpstr>Helpful relationship with Hep C experts including pharmacy</vt:lpstr>
      <vt:lpstr>Clinic champion</vt:lpstr>
      <vt:lpstr>Patient navigator</vt:lpstr>
      <vt:lpstr>Resident Involvement</vt:lpstr>
      <vt:lpstr>PowerPoint Presentation</vt:lpstr>
      <vt:lpstr>Future plans:</vt:lpstr>
      <vt:lpstr>Key Points</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Timothy Herrick</cp:lastModifiedBy>
  <cp:revision>386</cp:revision>
  <dcterms:created xsi:type="dcterms:W3CDTF">2015-05-18T16:26:35Z</dcterms:created>
  <dcterms:modified xsi:type="dcterms:W3CDTF">2018-12-05T01:32:19Z</dcterms:modified>
</cp:coreProperties>
</file>