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Lst>
  <p:sldSz cx="9144000" cy="5143500" type="screen16x9"/>
  <p:notesSz cx="6858000" cy="9144000"/>
  <p:embeddedFontLst>
    <p:embeddedFont>
      <p:font typeface="Trebuchet MS" panose="020B0603020202020204" pitchFamily="3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Roboto" panose="020B0604020202020204" charset="0"/>
      <p:regular r:id="rId38"/>
      <p:bold r:id="rId39"/>
      <p:italic r:id="rId40"/>
      <p:boldItalic r:id="rId41"/>
    </p:embeddedFont>
    <p:embeddedFont>
      <p:font typeface="Source Sans Pro" panose="020B0604020202020204" charset="0"/>
      <p:regular r:id="rId42"/>
      <p:bold r:id="rId43"/>
      <p:italic r:id="rId44"/>
      <p:boldItalic r:id="rId45"/>
    </p:embeddedFont>
    <p:embeddedFont>
      <p:font typeface="Arial Narrow" panose="020B0606020202030204" pitchFamily="34" charset="0"/>
      <p:regular r:id="rId46"/>
      <p:bold r:id="rId47"/>
      <p:italic r:id="rId48"/>
      <p:boldItalic r:id="rId49"/>
    </p:embeddedFont>
    <p:embeddedFont>
      <p:font typeface="Lato"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44548" autoAdjust="0"/>
  </p:normalViewPr>
  <p:slideViewPr>
    <p:cSldViewPr snapToGrid="0">
      <p:cViewPr varScale="1">
        <p:scale>
          <a:sx n="43" d="100"/>
          <a:sy n="43" d="100"/>
        </p:scale>
        <p:origin x="2352" y="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d430314f5e_1_3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5" name="Google Shape;55;gd430314f5e_1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cea74c321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cea74c321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Great </a:t>
            </a:r>
            <a:r>
              <a:rPr lang="en" dirty="0"/>
              <a:t>heterogeneity in the details of multi-disciplinary context of maternity care systems within respondents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cea74c321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cea74c321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Results </a:t>
            </a:r>
            <a:r>
              <a:rPr lang="en" dirty="0"/>
              <a:t>from same survey</a:t>
            </a:r>
            <a:endParaRPr dirty="0"/>
          </a:p>
          <a:p>
            <a:pPr marL="0" lvl="0" indent="0" algn="l" rtl="0">
              <a:spcBef>
                <a:spcPts val="0"/>
              </a:spcBef>
              <a:spcAft>
                <a:spcPts val="0"/>
              </a:spcAft>
              <a:buNone/>
            </a:pPr>
            <a:r>
              <a:rPr lang="en" dirty="0"/>
              <a:t>Last point → there was variety in response and notes that some on-call OBGYN backup systems did not have in-house coverage and were NOT felt to be readily available for emergencies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cea74c321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cea74c321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CERA </a:t>
            </a:r>
            <a:r>
              <a:rPr lang="en" dirty="0"/>
              <a:t>= </a:t>
            </a:r>
            <a:r>
              <a:rPr lang="en" sz="1200" dirty="0">
                <a:solidFill>
                  <a:srgbClr val="212121"/>
                </a:solidFill>
                <a:highlight>
                  <a:srgbClr val="FFFFFF"/>
                </a:highlight>
                <a:latin typeface="Roboto"/>
                <a:ea typeface="Roboto"/>
                <a:cs typeface="Roboto"/>
                <a:sym typeface="Roboto"/>
              </a:rPr>
              <a:t>Council of Academic Family Medicine Education Research </a:t>
            </a:r>
            <a:r>
              <a:rPr lang="en" sz="1200" dirty="0" smtClean="0">
                <a:solidFill>
                  <a:srgbClr val="212121"/>
                </a:solidFill>
                <a:highlight>
                  <a:srgbClr val="FFFFFF"/>
                </a:highlight>
                <a:latin typeface="Roboto"/>
                <a:ea typeface="Roboto"/>
                <a:cs typeface="Roboto"/>
                <a:sym typeface="Roboto"/>
              </a:rPr>
              <a:t>Alliance</a:t>
            </a:r>
            <a:r>
              <a:rPr lang="en" sz="1200" baseline="0" dirty="0">
                <a:solidFill>
                  <a:srgbClr val="212121"/>
                </a:solidFill>
                <a:highlight>
                  <a:srgbClr val="FFFFFF"/>
                </a:highlight>
                <a:latin typeface="Roboto"/>
                <a:ea typeface="Roboto"/>
                <a:cs typeface="Roboto"/>
                <a:sym typeface="Roboto"/>
              </a:rPr>
              <a:t> </a:t>
            </a:r>
            <a:r>
              <a:rPr lang="en" sz="1200" dirty="0" smtClean="0">
                <a:solidFill>
                  <a:srgbClr val="212121"/>
                </a:solidFill>
                <a:highlight>
                  <a:srgbClr val="FFFFFF"/>
                </a:highlight>
                <a:latin typeface="Roboto"/>
                <a:ea typeface="Roboto"/>
                <a:cs typeface="Roboto"/>
                <a:sym typeface="Roboto"/>
              </a:rPr>
              <a:t>Survey </a:t>
            </a:r>
            <a:r>
              <a:rPr lang="en" sz="1200" dirty="0">
                <a:solidFill>
                  <a:srgbClr val="212121"/>
                </a:solidFill>
                <a:highlight>
                  <a:srgbClr val="FFFFFF"/>
                </a:highlight>
                <a:latin typeface="Roboto"/>
                <a:ea typeface="Roboto"/>
                <a:cs typeface="Roboto"/>
                <a:sym typeface="Roboto"/>
              </a:rPr>
              <a:t>of PROGRAM DIRECTORS at FM Residencies</a:t>
            </a:r>
            <a:endParaRPr sz="1200" dirty="0">
              <a:solidFill>
                <a:srgbClr val="212121"/>
              </a:solidFill>
              <a:highlight>
                <a:srgbClr val="FFFFFF"/>
              </a:highlight>
              <a:latin typeface="Roboto"/>
              <a:ea typeface="Roboto"/>
              <a:cs typeface="Roboto"/>
              <a:sym typeface="Roboto"/>
            </a:endParaRPr>
          </a:p>
          <a:p>
            <a:pPr marL="0" lvl="0" indent="0" algn="l" rtl="0">
              <a:spcBef>
                <a:spcPts val="0"/>
              </a:spcBef>
              <a:spcAft>
                <a:spcPts val="0"/>
              </a:spcAft>
              <a:buNone/>
            </a:pPr>
            <a:r>
              <a:rPr lang="en" dirty="0"/>
              <a:t>95% of “laborists” were reported to be Obstetricians (other 5% were FMOB with c-section privileges, without c-section privileges and midwives)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Also of note, 41% of the respondents noted that their main training hospital also housed obstetrical residents in training (not noted what the overlap of these numbers was with the laborist % however)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Unclear what “</a:t>
            </a:r>
            <a:r>
              <a:rPr lang="en" sz="1200" dirty="0">
                <a:solidFill>
                  <a:srgbClr val="595959"/>
                </a:solidFill>
              </a:rPr>
              <a:t>Improvement of resident supervision” means after reading the full text</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cea74c321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cea74c321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Same </a:t>
            </a:r>
            <a:r>
              <a:rPr lang="en" dirty="0"/>
              <a:t>unofficial survey</a:t>
            </a:r>
            <a:endParaRPr dirty="0"/>
          </a:p>
          <a:p>
            <a:pPr marL="0" lvl="0" indent="0" algn="l" rtl="0">
              <a:spcBef>
                <a:spcPts val="0"/>
              </a:spcBef>
              <a:spcAft>
                <a:spcPts val="0"/>
              </a:spcAft>
              <a:buNone/>
            </a:pPr>
            <a:r>
              <a:rPr lang="en" dirty="0"/>
              <a:t>**Note that “Level of Respect” was also variable in the survey → also notes of collegial relationships between physicians (But this slide is focusing on difficulties)</a:t>
            </a:r>
            <a:endParaRPr dirty="0"/>
          </a:p>
          <a:p>
            <a:pPr marL="0" lvl="0" indent="0" algn="l" rtl="0">
              <a:spcBef>
                <a:spcPts val="0"/>
              </a:spcBef>
              <a:spcAft>
                <a:spcPts val="0"/>
              </a:spcAft>
              <a:buNone/>
            </a:pPr>
            <a:r>
              <a:rPr lang="en" dirty="0"/>
              <a:t>RVUs to delivering physician → if a FM physician labored with patient for 24 hours but the patient ultimately went to C/S - all RVUs to OBGYN in some systems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ce6f043aa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ce6f043aa1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ce6f043aa1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ce6f043aa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FMOB </a:t>
            </a:r>
            <a:r>
              <a:rPr lang="en" dirty="0"/>
              <a:t>discussions continue to happen at STFM and in 2014 Maternity Care summit conducted, with consensus that practice should move toward competency assessment after a minimum number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Pecci, Leeman, Wilkinson 2008 “FMOB Fellowship Graduates: Training and Post-Fellowship Experience”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Survey to 165 fellowship grads 1999-2003 - 88% provide prenatal care, 66% have CS privileges, 44% in rural areas, 88% in community hospitals, 49% faculty at FMRs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Identified fellowship programs using the AAFP Directory of Fellowship Programs. Additional programs not listed in the directory were identified by personal communication and by a request on the Society of Teachers of Family Medicine listserve to the Group on Family-centered Perinatal Care (FAMDEL). We asked directors of identified fellowships to provide a list of their graduates during 1992–2002.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a338e73e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a338e73e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ce6f043aa1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ce6f043aa1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Many </a:t>
            </a:r>
            <a:r>
              <a:rPr lang="en" dirty="0"/>
              <a:t>of these were discussed in the informal survey, as well as in literature </a:t>
            </a:r>
            <a:endParaRPr dirty="0"/>
          </a:p>
          <a:p>
            <a:pPr marL="0" lvl="0" indent="0" algn="l" rtl="0">
              <a:spcBef>
                <a:spcPts val="0"/>
              </a:spcBef>
              <a:spcAft>
                <a:spcPts val="0"/>
              </a:spcAft>
              <a:buNone/>
            </a:pPr>
            <a:r>
              <a:rPr lang="en" dirty="0"/>
              <a:t>Most of these trainings are either few-day trainings involving the entire multi-disciplinary team OR trainings that span over a few years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SPECIFICS OF THE TRAININGS:</a:t>
            </a:r>
            <a:endParaRPr dirty="0"/>
          </a:p>
          <a:p>
            <a:pPr marL="0" lvl="0" indent="0" algn="l" rtl="0">
              <a:spcBef>
                <a:spcPts val="0"/>
              </a:spcBef>
              <a:spcAft>
                <a:spcPts val="0"/>
              </a:spcAft>
              <a:buNone/>
            </a:pPr>
            <a:r>
              <a:rPr lang="en" dirty="0"/>
              <a:t>2) </a:t>
            </a:r>
            <a:r>
              <a:rPr lang="en" b="1" dirty="0"/>
              <a:t>CUSP</a:t>
            </a:r>
            <a:r>
              <a:rPr lang="en" dirty="0"/>
              <a:t>: </a:t>
            </a:r>
            <a:r>
              <a:rPr lang="en" sz="1300" dirty="0">
                <a:solidFill>
                  <a:srgbClr val="444444"/>
                </a:solidFill>
                <a:highlight>
                  <a:schemeClr val="lt1"/>
                </a:highlight>
                <a:latin typeface="Arial Narrow"/>
                <a:ea typeface="Arial Narrow"/>
                <a:cs typeface="Arial Narrow"/>
                <a:sym typeface="Arial Narrow"/>
              </a:rPr>
              <a:t>Online modules, One-day course, Cohort training</a:t>
            </a:r>
            <a:endParaRPr sz="1300" dirty="0">
              <a:solidFill>
                <a:srgbClr val="444444"/>
              </a:solidFill>
              <a:highlight>
                <a:schemeClr val="lt1"/>
              </a:highlight>
              <a:latin typeface="Arial Narrow"/>
              <a:ea typeface="Arial Narrow"/>
              <a:cs typeface="Arial Narrow"/>
              <a:sym typeface="Arial Narrow"/>
            </a:endParaRPr>
          </a:p>
          <a:p>
            <a:pPr marL="0" lvl="0" indent="0" algn="l" rtl="0">
              <a:spcBef>
                <a:spcPts val="0"/>
              </a:spcBef>
              <a:spcAft>
                <a:spcPts val="0"/>
              </a:spcAft>
              <a:buNone/>
            </a:pPr>
            <a:r>
              <a:rPr lang="en" sz="1300" dirty="0">
                <a:solidFill>
                  <a:srgbClr val="444444"/>
                </a:solidFill>
                <a:highlight>
                  <a:schemeClr val="lt1"/>
                </a:highlight>
                <a:latin typeface="Arial Narrow"/>
                <a:ea typeface="Arial Narrow"/>
                <a:cs typeface="Arial Narrow"/>
                <a:sym typeface="Arial Narrow"/>
              </a:rPr>
              <a:t>3) </a:t>
            </a:r>
            <a:r>
              <a:rPr lang="en" sz="1300" b="1" dirty="0">
                <a:solidFill>
                  <a:srgbClr val="444444"/>
                </a:solidFill>
                <a:highlight>
                  <a:schemeClr val="lt1"/>
                </a:highlight>
                <a:latin typeface="Arial Narrow"/>
                <a:ea typeface="Arial Narrow"/>
                <a:cs typeface="Arial Narrow"/>
                <a:sym typeface="Arial Narrow"/>
              </a:rPr>
              <a:t>Team Performance Plus: </a:t>
            </a:r>
            <a:endParaRPr sz="1300" b="1" dirty="0">
              <a:solidFill>
                <a:srgbClr val="444444"/>
              </a:solidFill>
              <a:highlight>
                <a:schemeClr val="lt1"/>
              </a:highlight>
              <a:latin typeface="Arial Narrow"/>
              <a:ea typeface="Arial Narrow"/>
              <a:cs typeface="Arial Narrow"/>
              <a:sym typeface="Arial Narrow"/>
            </a:endParaRPr>
          </a:p>
          <a:p>
            <a:pPr marL="0" lvl="0" indent="457200" algn="l" rtl="0">
              <a:spcBef>
                <a:spcPts val="0"/>
              </a:spcBef>
              <a:spcAft>
                <a:spcPts val="0"/>
              </a:spcAft>
              <a:buNone/>
            </a:pPr>
            <a:r>
              <a:rPr lang="en" sz="1300" dirty="0">
                <a:solidFill>
                  <a:srgbClr val="444444"/>
                </a:solidFill>
                <a:highlight>
                  <a:schemeClr val="lt1"/>
                </a:highlight>
                <a:latin typeface="Arial Narrow"/>
                <a:ea typeface="Arial Narrow"/>
                <a:cs typeface="Arial Narrow"/>
                <a:sym typeface="Arial Narrow"/>
              </a:rPr>
              <a:t>Web-based - improves team development and quality of patient care by measuring 7 characteristics of high-performing healthcare teams</a:t>
            </a:r>
            <a:endParaRPr sz="1300" dirty="0">
              <a:solidFill>
                <a:srgbClr val="444444"/>
              </a:solidFill>
              <a:highlight>
                <a:schemeClr val="lt1"/>
              </a:highlight>
              <a:latin typeface="Arial Narrow"/>
              <a:ea typeface="Arial Narrow"/>
              <a:cs typeface="Arial Narrow"/>
              <a:sym typeface="Arial Narrow"/>
            </a:endParaRPr>
          </a:p>
          <a:p>
            <a:pPr marL="0" lvl="0" indent="457200" algn="l" rtl="0">
              <a:spcBef>
                <a:spcPts val="0"/>
              </a:spcBef>
              <a:spcAft>
                <a:spcPts val="0"/>
              </a:spcAft>
              <a:buNone/>
            </a:pPr>
            <a:r>
              <a:rPr lang="en" sz="1300" dirty="0">
                <a:solidFill>
                  <a:srgbClr val="444444"/>
                </a:solidFill>
                <a:highlight>
                  <a:schemeClr val="lt1"/>
                </a:highlight>
                <a:latin typeface="Arial Narrow"/>
                <a:ea typeface="Arial Narrow"/>
                <a:cs typeface="Arial Narrow"/>
                <a:sym typeface="Arial Narrow"/>
              </a:rPr>
              <a:t>Provides leaders with a process for identifying their teams’ growth opportunities, recognizing strengths</a:t>
            </a:r>
            <a:endParaRPr sz="1300" dirty="0">
              <a:solidFill>
                <a:srgbClr val="444444"/>
              </a:solidFill>
              <a:highlight>
                <a:schemeClr val="lt1"/>
              </a:highlight>
              <a:latin typeface="Arial Narrow"/>
              <a:ea typeface="Arial Narrow"/>
              <a:cs typeface="Arial Narrow"/>
              <a:sym typeface="Arial Narrow"/>
            </a:endParaRPr>
          </a:p>
          <a:p>
            <a:pPr marL="0" lvl="0" indent="0" algn="l" rtl="0">
              <a:spcBef>
                <a:spcPts val="0"/>
              </a:spcBef>
              <a:spcAft>
                <a:spcPts val="0"/>
              </a:spcAft>
              <a:buNone/>
            </a:pPr>
            <a:r>
              <a:rPr lang="en" sz="1300" dirty="0">
                <a:solidFill>
                  <a:srgbClr val="444444"/>
                </a:solidFill>
                <a:highlight>
                  <a:schemeClr val="lt1"/>
                </a:highlight>
                <a:latin typeface="Arial Narrow"/>
                <a:ea typeface="Arial Narrow"/>
                <a:cs typeface="Arial Narrow"/>
                <a:sym typeface="Arial Narrow"/>
              </a:rPr>
              <a:t>4) </a:t>
            </a:r>
            <a:r>
              <a:rPr lang="en" sz="1300" b="1" dirty="0">
                <a:solidFill>
                  <a:srgbClr val="444444"/>
                </a:solidFill>
                <a:highlight>
                  <a:schemeClr val="lt1"/>
                </a:highlight>
                <a:latin typeface="Arial Narrow"/>
                <a:ea typeface="Arial Narrow"/>
                <a:cs typeface="Arial Narrow"/>
                <a:sym typeface="Arial Narrow"/>
              </a:rPr>
              <a:t>MORE</a:t>
            </a:r>
            <a:r>
              <a:rPr lang="en" sz="1300" b="1" baseline="30000" dirty="0">
                <a:solidFill>
                  <a:srgbClr val="444444"/>
                </a:solidFill>
                <a:highlight>
                  <a:schemeClr val="lt1"/>
                </a:highlight>
                <a:latin typeface="Arial Narrow"/>
                <a:ea typeface="Arial Narrow"/>
                <a:cs typeface="Arial Narrow"/>
                <a:sym typeface="Arial Narrow"/>
              </a:rPr>
              <a:t>OB</a:t>
            </a:r>
            <a:endParaRPr sz="1300" b="1" baseline="30000" dirty="0">
              <a:solidFill>
                <a:srgbClr val="444444"/>
              </a:solidFill>
              <a:highlight>
                <a:schemeClr val="lt1"/>
              </a:highlight>
              <a:latin typeface="Arial Narrow"/>
              <a:ea typeface="Arial Narrow"/>
              <a:cs typeface="Arial Narrow"/>
              <a:sym typeface="Arial Narrow"/>
            </a:endParaRPr>
          </a:p>
          <a:p>
            <a:pPr marL="914400" lvl="1" indent="-311150" algn="l" rtl="0">
              <a:spcBef>
                <a:spcPts val="1200"/>
              </a:spcBef>
              <a:spcAft>
                <a:spcPts val="0"/>
              </a:spcAft>
              <a:buClr>
                <a:srgbClr val="444444"/>
              </a:buClr>
              <a:buSzPts val="1300"/>
              <a:buChar char="•"/>
            </a:pPr>
            <a:r>
              <a:rPr lang="en" sz="1300" dirty="0">
                <a:solidFill>
                  <a:srgbClr val="444444"/>
                </a:solidFill>
                <a:highlight>
                  <a:schemeClr val="lt1"/>
                </a:highlight>
                <a:latin typeface="Arial Narrow"/>
                <a:ea typeface="Arial Narrow"/>
                <a:cs typeface="Arial Narrow"/>
                <a:sym typeface="Arial Narrow"/>
              </a:rPr>
              <a:t>Interprofessional training on safety, emergencies, teamwork</a:t>
            </a:r>
            <a:endParaRPr sz="1300" dirty="0">
              <a:solidFill>
                <a:srgbClr val="444444"/>
              </a:solidFill>
              <a:highlight>
                <a:schemeClr val="lt1"/>
              </a:highlight>
              <a:latin typeface="Arial Narrow"/>
              <a:ea typeface="Arial Narrow"/>
              <a:cs typeface="Arial Narrow"/>
              <a:sym typeface="Arial Narrow"/>
            </a:endParaRPr>
          </a:p>
          <a:p>
            <a:pPr marL="914400" lvl="1" indent="-311150" algn="l" rtl="0">
              <a:spcBef>
                <a:spcPts val="0"/>
              </a:spcBef>
              <a:spcAft>
                <a:spcPts val="0"/>
              </a:spcAft>
              <a:buClr>
                <a:srgbClr val="444444"/>
              </a:buClr>
              <a:buSzPts val="1300"/>
              <a:buChar char="•"/>
            </a:pPr>
            <a:r>
              <a:rPr lang="en" sz="1300" dirty="0">
                <a:solidFill>
                  <a:srgbClr val="444444"/>
                </a:solidFill>
                <a:highlight>
                  <a:schemeClr val="lt1"/>
                </a:highlight>
                <a:latin typeface="Arial Narrow"/>
                <a:ea typeface="Arial Narrow"/>
                <a:cs typeface="Arial Narrow"/>
                <a:sym typeface="Arial Narrow"/>
              </a:rPr>
              <a:t>Typically 3 year program</a:t>
            </a:r>
            <a:endParaRPr sz="1300" dirty="0">
              <a:solidFill>
                <a:srgbClr val="444444"/>
              </a:solidFill>
              <a:highlight>
                <a:schemeClr val="lt1"/>
              </a:highlight>
              <a:latin typeface="Arial Narrow"/>
              <a:ea typeface="Arial Narrow"/>
              <a:cs typeface="Arial Narrow"/>
              <a:sym typeface="Arial Narrow"/>
            </a:endParaRPr>
          </a:p>
          <a:p>
            <a:pPr marL="914400" lvl="1" indent="-311150" algn="l" rtl="0">
              <a:spcBef>
                <a:spcPts val="0"/>
              </a:spcBef>
              <a:spcAft>
                <a:spcPts val="0"/>
              </a:spcAft>
              <a:buClr>
                <a:srgbClr val="444444"/>
              </a:buClr>
              <a:buSzPts val="1300"/>
              <a:buChar char="•"/>
            </a:pPr>
            <a:r>
              <a:rPr lang="en" sz="1300" dirty="0">
                <a:solidFill>
                  <a:srgbClr val="444444"/>
                </a:solidFill>
                <a:highlight>
                  <a:schemeClr val="lt1"/>
                </a:highlight>
                <a:latin typeface="Arial Narrow"/>
                <a:ea typeface="Arial Narrow"/>
                <a:cs typeface="Arial Narrow"/>
                <a:sym typeface="Arial Narrow"/>
              </a:rPr>
              <a:t>Baseline assessments and post-tests</a:t>
            </a:r>
            <a:endParaRPr sz="1300" dirty="0">
              <a:solidFill>
                <a:srgbClr val="444444"/>
              </a:solidFill>
              <a:highlight>
                <a:schemeClr val="lt1"/>
              </a:highlight>
              <a:latin typeface="Arial Narrow"/>
              <a:ea typeface="Arial Narrow"/>
              <a:cs typeface="Arial Narrow"/>
              <a:sym typeface="Arial Narrow"/>
            </a:endParaRPr>
          </a:p>
          <a:p>
            <a:pPr marL="914400" lvl="0" indent="0" algn="l" rtl="0">
              <a:spcBef>
                <a:spcPts val="1200"/>
              </a:spcBef>
              <a:spcAft>
                <a:spcPts val="0"/>
              </a:spcAft>
              <a:buNone/>
            </a:pPr>
            <a:endParaRPr sz="1300" dirty="0">
              <a:solidFill>
                <a:srgbClr val="444444"/>
              </a:solidFill>
              <a:highlight>
                <a:schemeClr val="lt1"/>
              </a:highlight>
              <a:latin typeface="Arial Narrow"/>
              <a:ea typeface="Arial Narrow"/>
              <a:cs typeface="Arial Narrow"/>
              <a:sym typeface="Arial Narrow"/>
            </a:endParaRPr>
          </a:p>
          <a:p>
            <a:pPr marL="0" lvl="0" indent="0" algn="l" rtl="0">
              <a:spcBef>
                <a:spcPts val="0"/>
              </a:spcBef>
              <a:spcAft>
                <a:spcPts val="0"/>
              </a:spcAft>
              <a:buNone/>
            </a:pPr>
            <a:r>
              <a:rPr lang="en" dirty="0"/>
              <a:t>*Collaborative teaching</a:t>
            </a:r>
            <a:endParaRPr dirty="0"/>
          </a:p>
          <a:p>
            <a:pPr marL="0" lvl="0" indent="0" algn="l" rtl="0">
              <a:spcBef>
                <a:spcPts val="0"/>
              </a:spcBef>
              <a:spcAft>
                <a:spcPts val="0"/>
              </a:spcAft>
              <a:buNone/>
            </a:pPr>
            <a:r>
              <a:rPr lang="en" dirty="0"/>
              <a:t>*Many years of work -- don’t give up!</a:t>
            </a:r>
            <a:endParaRPr dirty="0"/>
          </a:p>
          <a:p>
            <a:pPr marL="0" lvl="0" indent="0" algn="l" rtl="0">
              <a:spcBef>
                <a:spcPts val="0"/>
              </a:spcBef>
              <a:spcAft>
                <a:spcPts val="0"/>
              </a:spcAft>
              <a:buNone/>
            </a:pPr>
            <a:r>
              <a:rPr lang="en" dirty="0"/>
              <a:t>*Clear guidelines optimizing scope of practice for each medical professional</a:t>
            </a:r>
            <a:endParaRPr dirty="0"/>
          </a:p>
          <a:p>
            <a:pPr marL="0" lvl="0" indent="0" algn="l" rtl="0">
              <a:spcBef>
                <a:spcPts val="0"/>
              </a:spcBef>
              <a:spcAft>
                <a:spcPts val="0"/>
              </a:spcAft>
              <a:buNone/>
            </a:pPr>
            <a:r>
              <a:rPr lang="en" dirty="0"/>
              <a:t>*Nurses have FM attending direct phone numbers</a:t>
            </a:r>
            <a:endParaRPr dirty="0"/>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cf32266cd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cf32266cd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Not</a:t>
            </a:r>
            <a:r>
              <a:rPr lang="en-US" baseline="0" dirty="0" smtClean="0"/>
              <a:t> a revolutionary topic – lets keep the discussion going!</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cf0474ecb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cf0474ecb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d430314f5e_1_3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 name="Google Shape;62;gd430314f5e_1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cf0474ecb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cf0474ecb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10 </a:t>
            </a:r>
            <a:r>
              <a:rPr lang="en" dirty="0"/>
              <a:t>key parts to the collaborative model</a:t>
            </a:r>
            <a:endParaRPr dirty="0"/>
          </a:p>
          <a:p>
            <a:pPr marL="457200" lvl="0" indent="-342900" algn="l" rtl="0">
              <a:lnSpc>
                <a:spcPct val="115000"/>
              </a:lnSpc>
              <a:spcBef>
                <a:spcPts val="0"/>
              </a:spcBef>
              <a:spcAft>
                <a:spcPts val="0"/>
              </a:spcAft>
              <a:buClr>
                <a:schemeClr val="dk1"/>
              </a:buClr>
              <a:buSzPts val="1800"/>
              <a:buFont typeface="Source Sans Pro"/>
              <a:buChar char="●"/>
            </a:pPr>
            <a:r>
              <a:rPr lang="en" sz="1800" dirty="0">
                <a:solidFill>
                  <a:schemeClr val="dk1"/>
                </a:solidFill>
                <a:latin typeface="Source Sans Pro"/>
                <a:ea typeface="Source Sans Pro"/>
                <a:cs typeface="Source Sans Pro"/>
                <a:sym typeface="Source Sans Pro"/>
              </a:rPr>
              <a:t>Based on 10 principles</a:t>
            </a:r>
            <a:endParaRPr sz="1800" dirty="0">
              <a:solidFill>
                <a:schemeClr val="dk1"/>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chemeClr val="dk1"/>
              </a:buClr>
              <a:buSzPts val="1800"/>
              <a:buFont typeface="Source Sans Pro"/>
              <a:buChar char="●"/>
            </a:pPr>
            <a:r>
              <a:rPr lang="en" sz="1800" dirty="0">
                <a:solidFill>
                  <a:schemeClr val="dk1"/>
                </a:solidFill>
                <a:latin typeface="Source Sans Pro"/>
                <a:ea typeface="Source Sans Pro"/>
                <a:cs typeface="Source Sans Pro"/>
                <a:sym typeface="Source Sans Pro"/>
              </a:rPr>
              <a:t>Large poster with guiding principles displayed on L&amp;D</a:t>
            </a:r>
            <a:endParaRPr sz="1800" dirty="0">
              <a:solidFill>
                <a:schemeClr val="dk1"/>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chemeClr val="dk1"/>
              </a:buClr>
              <a:buSzPts val="1800"/>
              <a:buFont typeface="Source Sans Pro"/>
              <a:buChar char="●"/>
            </a:pPr>
            <a:r>
              <a:rPr lang="en" sz="1800" dirty="0">
                <a:solidFill>
                  <a:schemeClr val="dk1"/>
                </a:solidFill>
                <a:latin typeface="Source Sans Pro"/>
                <a:ea typeface="Source Sans Pro"/>
                <a:cs typeface="Source Sans Pro"/>
                <a:sym typeface="Source Sans Pro"/>
              </a:rPr>
              <a:t>For first year of project - working group met weekly </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cf0474ecb2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cf0474ecb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400" dirty="0" smtClean="0">
                <a:solidFill>
                  <a:srgbClr val="595959"/>
                </a:solidFill>
              </a:rPr>
              <a:t>*</a:t>
            </a:r>
            <a:r>
              <a:rPr lang="en" sz="1400" dirty="0">
                <a:solidFill>
                  <a:srgbClr val="595959"/>
                </a:solidFill>
              </a:rPr>
              <a:t>24 hour in-house staffing: supported by hospital financially;  merged billing under one entity</a:t>
            </a:r>
            <a:endParaRPr sz="1400" dirty="0">
              <a:solidFill>
                <a:srgbClr val="595959"/>
              </a:solidFill>
            </a:endParaRPr>
          </a:p>
          <a:p>
            <a:pPr marL="0" lvl="0" indent="0" algn="l" rtl="0">
              <a:lnSpc>
                <a:spcPct val="115000"/>
              </a:lnSpc>
              <a:spcBef>
                <a:spcPts val="1200"/>
              </a:spcBef>
              <a:spcAft>
                <a:spcPts val="0"/>
              </a:spcAft>
              <a:buNone/>
            </a:pPr>
            <a:r>
              <a:rPr lang="en" sz="1400" dirty="0">
                <a:solidFill>
                  <a:srgbClr val="595959"/>
                </a:solidFill>
              </a:rPr>
              <a:t>*FM competence in intrapartum skills → monthly faculty seminars, evidence review, hands-on skills; MINIMUM SHIFTS worked/year</a:t>
            </a:r>
            <a:endParaRPr sz="1400" dirty="0">
              <a:solidFill>
                <a:srgbClr val="595959"/>
              </a:solidFill>
            </a:endParaRPr>
          </a:p>
          <a:p>
            <a:pPr marL="0" lvl="0" indent="0" algn="l" rtl="0">
              <a:lnSpc>
                <a:spcPct val="115000"/>
              </a:lnSpc>
              <a:spcBef>
                <a:spcPts val="1200"/>
              </a:spcBef>
              <a:spcAft>
                <a:spcPts val="0"/>
              </a:spcAft>
              <a:buNone/>
            </a:pPr>
            <a:r>
              <a:rPr lang="en" sz="1400" dirty="0">
                <a:solidFill>
                  <a:srgbClr val="595959"/>
                </a:solidFill>
              </a:rPr>
              <a:t>*Team Trainings:  specifically for BMC -- used </a:t>
            </a:r>
            <a:r>
              <a:rPr lang="en" sz="1600" dirty="0">
                <a:solidFill>
                  <a:schemeClr val="dk1"/>
                </a:solidFill>
                <a:latin typeface="Source Sans Pro"/>
                <a:ea typeface="Source Sans Pro"/>
                <a:cs typeface="Source Sans Pro"/>
                <a:sym typeface="Source Sans Pro"/>
              </a:rPr>
              <a:t>TeamSTEPPS, Team Performance Plus, Online educational models on fetal monitoring interpretation and emergency drills</a:t>
            </a:r>
            <a:endParaRPr sz="1400" dirty="0">
              <a:solidFill>
                <a:srgbClr val="595959"/>
              </a:solidFill>
            </a:endParaRPr>
          </a:p>
          <a:p>
            <a:pPr marL="0" lvl="0" indent="0" algn="l" rtl="0">
              <a:lnSpc>
                <a:spcPct val="115000"/>
              </a:lnSpc>
              <a:spcBef>
                <a:spcPts val="1200"/>
              </a:spcBef>
              <a:spcAft>
                <a:spcPts val="1200"/>
              </a:spcAft>
              <a:buNone/>
            </a:pPr>
            <a:endParaRPr sz="1400" dirty="0">
              <a:solidFill>
                <a:srgbClr val="595959"/>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cf0474ecb2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cf0474ecb2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Increase </a:t>
            </a:r>
            <a:r>
              <a:rPr lang="en" dirty="0"/>
              <a:t>in residency deliveries → </a:t>
            </a:r>
            <a:r>
              <a:rPr lang="en" sz="1400" dirty="0">
                <a:solidFill>
                  <a:schemeClr val="dk1"/>
                </a:solidFill>
                <a:latin typeface="Source Sans Pro"/>
                <a:ea typeface="Source Sans Pro"/>
                <a:cs typeface="Source Sans Pro"/>
                <a:sym typeface="Source Sans Pro"/>
              </a:rPr>
              <a:t>Possible increase in FM graduates choosing a position practicing maternity care</a:t>
            </a:r>
            <a:endParaRPr sz="1400" dirty="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 sz="1400" dirty="0">
                <a:solidFill>
                  <a:schemeClr val="dk1"/>
                </a:solidFill>
                <a:latin typeface="Source Sans Pro"/>
                <a:ea typeface="Source Sans Pro"/>
                <a:cs typeface="Source Sans Pro"/>
                <a:sym typeface="Source Sans Pro"/>
              </a:rPr>
              <a:t/>
            </a:r>
            <a:br>
              <a:rPr lang="en" sz="1400" dirty="0">
                <a:solidFill>
                  <a:schemeClr val="dk1"/>
                </a:solidFill>
                <a:latin typeface="Source Sans Pro"/>
                <a:ea typeface="Source Sans Pro"/>
                <a:cs typeface="Source Sans Pro"/>
                <a:sym typeface="Source Sans Pro"/>
              </a:rPr>
            </a:br>
            <a:r>
              <a:rPr lang="en" sz="1400" dirty="0">
                <a:solidFill>
                  <a:schemeClr val="dk1"/>
                </a:solidFill>
                <a:latin typeface="Source Sans Pro"/>
                <a:ea typeface="Source Sans Pro"/>
                <a:cs typeface="Source Sans Pro"/>
                <a:sym typeface="Source Sans Pro"/>
              </a:rPr>
              <a:t>Increase in collegiality MARKED BY..</a:t>
            </a:r>
            <a:endParaRPr sz="1400" dirty="0">
              <a:solidFill>
                <a:schemeClr val="dk1"/>
              </a:solidFill>
              <a:latin typeface="Source Sans Pro"/>
              <a:ea typeface="Source Sans Pro"/>
              <a:cs typeface="Source Sans Pro"/>
              <a:sym typeface="Source Sans Pro"/>
            </a:endParaRPr>
          </a:p>
          <a:p>
            <a:pPr marL="1143000" lvl="2" indent="-228600" algn="l" rtl="0">
              <a:lnSpc>
                <a:spcPct val="90000"/>
              </a:lnSpc>
              <a:spcBef>
                <a:spcPts val="500"/>
              </a:spcBef>
              <a:spcAft>
                <a:spcPts val="0"/>
              </a:spcAft>
              <a:buClr>
                <a:schemeClr val="dk1"/>
              </a:buClr>
              <a:buSzPts val="1200"/>
              <a:buChar char="•"/>
            </a:pPr>
            <a:r>
              <a:rPr lang="en" sz="1200" dirty="0">
                <a:solidFill>
                  <a:schemeClr val="dk1"/>
                </a:solidFill>
                <a:latin typeface="Arial Narrow"/>
                <a:ea typeface="Arial Narrow"/>
                <a:cs typeface="Arial Narrow"/>
                <a:sym typeface="Arial Narrow"/>
              </a:rPr>
              <a:t>OB teaching awards → CNM and FM attendings</a:t>
            </a:r>
            <a:endParaRPr sz="1200" dirty="0">
              <a:solidFill>
                <a:schemeClr val="dk1"/>
              </a:solidFill>
              <a:latin typeface="Arial Narrow"/>
              <a:ea typeface="Arial Narrow"/>
              <a:cs typeface="Arial Narrow"/>
              <a:sym typeface="Arial Narrow"/>
            </a:endParaRPr>
          </a:p>
          <a:p>
            <a:pPr marL="1143000" lvl="2" indent="-228600" algn="l" rtl="0">
              <a:lnSpc>
                <a:spcPct val="90000"/>
              </a:lnSpc>
              <a:spcBef>
                <a:spcPts val="500"/>
              </a:spcBef>
              <a:spcAft>
                <a:spcPts val="0"/>
              </a:spcAft>
              <a:buClr>
                <a:schemeClr val="dk1"/>
              </a:buClr>
              <a:buSzPts val="1200"/>
              <a:buChar char="•"/>
            </a:pPr>
            <a:r>
              <a:rPr lang="en" sz="1200" dirty="0">
                <a:solidFill>
                  <a:schemeClr val="dk1"/>
                </a:solidFill>
                <a:latin typeface="Arial Narrow"/>
                <a:ea typeface="Arial Narrow"/>
                <a:cs typeface="Arial Narrow"/>
                <a:sym typeface="Arial Narrow"/>
              </a:rPr>
              <a:t>FM teaching award → CNM</a:t>
            </a:r>
            <a:endParaRPr sz="1400" dirty="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 sz="1400" dirty="0">
                <a:solidFill>
                  <a:schemeClr val="dk1"/>
                </a:solidFill>
                <a:latin typeface="Source Sans Pro"/>
                <a:ea typeface="Source Sans Pro"/>
                <a:cs typeface="Source Sans Pro"/>
                <a:sym typeface="Source Sans Pro"/>
              </a:rPr>
              <a:t>References for graphs:  Total residency deliveries (Pecci JABFM 2012);  Rate of Claims &amp; Patient Satisfaction (Pecci Obstet Gynecol Clin N Am 2012)</a:t>
            </a:r>
            <a:endParaRPr sz="1400" dirty="0">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cf32266c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cf32266c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*Interprofessional Education</a:t>
            </a:r>
            <a:endParaRPr/>
          </a:p>
          <a:p>
            <a:pPr marL="1371600" lvl="2" indent="-304800" algn="l" rtl="0">
              <a:lnSpc>
                <a:spcPct val="90000"/>
              </a:lnSpc>
              <a:spcBef>
                <a:spcPts val="500"/>
              </a:spcBef>
              <a:spcAft>
                <a:spcPts val="0"/>
              </a:spcAft>
              <a:buClr>
                <a:schemeClr val="dk1"/>
              </a:buClr>
              <a:buSzPts val="1200"/>
              <a:buChar char="•"/>
            </a:pPr>
            <a:r>
              <a:rPr lang="en" sz="1200">
                <a:solidFill>
                  <a:schemeClr val="dk1"/>
                </a:solidFill>
                <a:latin typeface="Arial Narrow"/>
                <a:ea typeface="Arial Narrow"/>
                <a:cs typeface="Arial Narrow"/>
                <a:sym typeface="Arial Narrow"/>
              </a:rPr>
              <a:t>CNMs provide medical education for OBs/medical students</a:t>
            </a:r>
            <a:endParaRPr sz="1200">
              <a:solidFill>
                <a:schemeClr val="dk1"/>
              </a:solidFill>
              <a:latin typeface="Arial Narrow"/>
              <a:ea typeface="Arial Narrow"/>
              <a:cs typeface="Arial Narrow"/>
              <a:sym typeface="Arial Narrow"/>
            </a:endParaRPr>
          </a:p>
          <a:p>
            <a:pPr marL="1371600" lvl="2" indent="-304800" algn="l" rtl="0">
              <a:lnSpc>
                <a:spcPct val="90000"/>
              </a:lnSpc>
              <a:spcBef>
                <a:spcPts val="500"/>
              </a:spcBef>
              <a:spcAft>
                <a:spcPts val="0"/>
              </a:spcAft>
              <a:buClr>
                <a:schemeClr val="dk1"/>
              </a:buClr>
              <a:buSzPts val="1200"/>
              <a:buFont typeface="Arial Narrow"/>
              <a:buChar char="•"/>
            </a:pPr>
            <a:r>
              <a:rPr lang="en" sz="1200">
                <a:solidFill>
                  <a:schemeClr val="dk1"/>
                </a:solidFill>
                <a:latin typeface="Arial Narrow"/>
                <a:ea typeface="Arial Narrow"/>
                <a:cs typeface="Arial Narrow"/>
                <a:sym typeface="Arial Narrow"/>
              </a:rPr>
              <a:t>OB residents spend 1 month of training with the CNM service</a:t>
            </a:r>
            <a:endParaRPr sz="1800">
              <a:solidFill>
                <a:schemeClr val="dk1"/>
              </a:solidFill>
              <a:latin typeface="Trebuchet MS"/>
              <a:ea typeface="Trebuchet MS"/>
              <a:cs typeface="Trebuchet MS"/>
              <a:sym typeface="Trebuchet MS"/>
            </a:endParaRPr>
          </a:p>
          <a:p>
            <a:pPr marL="1143000" lvl="2" indent="-228600" algn="l" rtl="0">
              <a:lnSpc>
                <a:spcPct val="90000"/>
              </a:lnSpc>
              <a:spcBef>
                <a:spcPts val="500"/>
              </a:spcBef>
              <a:spcAft>
                <a:spcPts val="0"/>
              </a:spcAft>
              <a:buClr>
                <a:schemeClr val="dk1"/>
              </a:buClr>
              <a:buSzPts val="1200"/>
              <a:buFont typeface="Arial Narrow"/>
              <a:buChar char="•"/>
            </a:pPr>
            <a:r>
              <a:rPr lang="en" sz="1200">
                <a:solidFill>
                  <a:schemeClr val="dk1"/>
                </a:solidFill>
                <a:latin typeface="Arial Narrow"/>
                <a:ea typeface="Arial Narrow"/>
                <a:cs typeface="Arial Narrow"/>
                <a:sym typeface="Arial Narrow"/>
              </a:rPr>
              <a:t>CNM Director involved in interview process for OB residents</a:t>
            </a:r>
            <a:endParaRPr sz="1200">
              <a:solidFill>
                <a:schemeClr val="dk1"/>
              </a:solidFill>
              <a:latin typeface="Arial Narrow"/>
              <a:ea typeface="Arial Narrow"/>
              <a:cs typeface="Arial Narrow"/>
              <a:sym typeface="Arial Narrow"/>
            </a:endParaRPr>
          </a:p>
          <a:p>
            <a:pPr marL="0" lvl="0" indent="0" algn="l" rtl="0">
              <a:lnSpc>
                <a:spcPct val="90000"/>
              </a:lnSpc>
              <a:spcBef>
                <a:spcPts val="500"/>
              </a:spcBef>
              <a:spcAft>
                <a:spcPts val="0"/>
              </a:spcAft>
              <a:buNone/>
            </a:pPr>
            <a:endParaRPr/>
          </a:p>
          <a:p>
            <a:pPr marL="0" lvl="0" indent="0" algn="l" rtl="0">
              <a:lnSpc>
                <a:spcPct val="90000"/>
              </a:lnSpc>
              <a:spcBef>
                <a:spcPts val="500"/>
              </a:spcBef>
              <a:spcAft>
                <a:spcPts val="0"/>
              </a:spcAft>
              <a:buNone/>
            </a:pPr>
            <a:r>
              <a:rPr lang="en"/>
              <a:t>*Collaborative Practice Agreement - separate from Consultation Guidelines, describes provider scope of care and professional responsibilities (including respect of other specialties)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7a338e73ef_1_8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7a338e73ef_1_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cf32266cd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cf32266cd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MOTIVATION FOR COLLABORATION:</a:t>
            </a:r>
            <a:endParaRPr/>
          </a:p>
          <a:p>
            <a:pPr marL="685800" lvl="1" indent="-228600" algn="l" rtl="0">
              <a:lnSpc>
                <a:spcPct val="90000"/>
              </a:lnSpc>
              <a:spcBef>
                <a:spcPts val="500"/>
              </a:spcBef>
              <a:spcAft>
                <a:spcPts val="0"/>
              </a:spcAft>
              <a:buClr>
                <a:schemeClr val="dk1"/>
              </a:buClr>
              <a:buSzPts val="1800"/>
              <a:buChar char="•"/>
            </a:pPr>
            <a:r>
              <a:rPr lang="en" sz="1200">
                <a:solidFill>
                  <a:schemeClr val="dk1"/>
                </a:solidFill>
                <a:latin typeface="Arial Narrow"/>
                <a:ea typeface="Arial Narrow"/>
                <a:cs typeface="Arial Narrow"/>
                <a:sym typeface="Arial Narrow"/>
              </a:rPr>
              <a:t>Care for women in a safe and effective manner</a:t>
            </a:r>
            <a:endParaRPr sz="1200">
              <a:solidFill>
                <a:schemeClr val="dk1"/>
              </a:solidFill>
              <a:latin typeface="Arial Narrow"/>
              <a:ea typeface="Arial Narrow"/>
              <a:cs typeface="Arial Narrow"/>
              <a:sym typeface="Arial Narrow"/>
            </a:endParaRPr>
          </a:p>
          <a:p>
            <a:pPr marL="685800" lvl="1" indent="-228600" algn="l" rtl="0">
              <a:lnSpc>
                <a:spcPct val="90000"/>
              </a:lnSpc>
              <a:spcBef>
                <a:spcPts val="500"/>
              </a:spcBef>
              <a:spcAft>
                <a:spcPts val="0"/>
              </a:spcAft>
              <a:buClr>
                <a:schemeClr val="dk1"/>
              </a:buClr>
              <a:buSzPts val="1800"/>
              <a:buChar char="•"/>
            </a:pPr>
            <a:r>
              <a:rPr lang="en" sz="1200">
                <a:solidFill>
                  <a:schemeClr val="dk1"/>
                </a:solidFill>
                <a:latin typeface="Arial Narrow"/>
                <a:ea typeface="Arial Narrow"/>
                <a:cs typeface="Arial Narrow"/>
                <a:sym typeface="Arial Narrow"/>
              </a:rPr>
              <a:t>Increase educational opportunities for learners</a:t>
            </a:r>
            <a:endParaRPr/>
          </a:p>
          <a:p>
            <a:pPr marL="0" lvl="0" indent="0" algn="l" rtl="0">
              <a:spcBef>
                <a:spcPts val="0"/>
              </a:spcBef>
              <a:spcAft>
                <a:spcPts val="0"/>
              </a:spcAft>
              <a:buNone/>
            </a:pPr>
            <a:endParaRPr/>
          </a:p>
          <a:p>
            <a:pPr marL="0" lvl="0" indent="0" algn="l" rtl="0">
              <a:spcBef>
                <a:spcPts val="0"/>
              </a:spcBef>
              <a:spcAft>
                <a:spcPts val="0"/>
              </a:spcAft>
              <a:buNone/>
            </a:pPr>
            <a:r>
              <a:rPr lang="en"/>
              <a:t>RECIPROCAL CONSULTATION: </a:t>
            </a:r>
            <a:endParaRPr/>
          </a:p>
          <a:p>
            <a:pPr marL="685800" lvl="1" indent="-228600" algn="l" rtl="0">
              <a:spcBef>
                <a:spcPts val="0"/>
              </a:spcBef>
              <a:spcAft>
                <a:spcPts val="0"/>
              </a:spcAft>
              <a:buClr>
                <a:schemeClr val="dk1"/>
              </a:buClr>
              <a:buSzPts val="1800"/>
              <a:buChar char="•"/>
            </a:pPr>
            <a:r>
              <a:rPr lang="en" sz="1200">
                <a:solidFill>
                  <a:srgbClr val="4D4D4F"/>
                </a:solidFill>
                <a:latin typeface="Arial Narrow"/>
                <a:ea typeface="Arial Narrow"/>
                <a:cs typeface="Arial Narrow"/>
                <a:sym typeface="Arial Narrow"/>
              </a:rPr>
              <a:t>Systematic process for referral of care from one clinician to another</a:t>
            </a:r>
            <a:endParaRPr sz="1200">
              <a:solidFill>
                <a:srgbClr val="4D4D4F"/>
              </a:solidFill>
              <a:latin typeface="Arial Narrow"/>
              <a:ea typeface="Arial Narrow"/>
              <a:cs typeface="Arial Narrow"/>
              <a:sym typeface="Arial Narrow"/>
            </a:endParaRPr>
          </a:p>
          <a:p>
            <a:pPr marL="685800" lvl="1" indent="-228600" algn="l" rtl="0">
              <a:lnSpc>
                <a:spcPct val="90000"/>
              </a:lnSpc>
              <a:spcBef>
                <a:spcPts val="500"/>
              </a:spcBef>
              <a:spcAft>
                <a:spcPts val="0"/>
              </a:spcAft>
              <a:buClr>
                <a:schemeClr val="dk1"/>
              </a:buClr>
              <a:buSzPts val="1800"/>
              <a:buChar char="•"/>
            </a:pPr>
            <a:r>
              <a:rPr lang="en" sz="1200">
                <a:solidFill>
                  <a:schemeClr val="dk1"/>
                </a:solidFill>
                <a:latin typeface="Arial Narrow"/>
                <a:ea typeface="Arial Narrow"/>
                <a:cs typeface="Arial Narrow"/>
                <a:sym typeface="Arial Narrow"/>
              </a:rPr>
              <a:t>Methods of fostering clear communication</a:t>
            </a:r>
            <a:endParaRPr sz="1200">
              <a:solidFill>
                <a:schemeClr val="dk1"/>
              </a:solidFill>
              <a:latin typeface="Arial Narrow"/>
              <a:ea typeface="Arial Narrow"/>
              <a:cs typeface="Arial Narrow"/>
              <a:sym typeface="Arial Narrow"/>
            </a:endParaRPr>
          </a:p>
          <a:p>
            <a:pPr marL="685800" lvl="1" indent="-228600" algn="l" rtl="0">
              <a:lnSpc>
                <a:spcPct val="90000"/>
              </a:lnSpc>
              <a:spcBef>
                <a:spcPts val="500"/>
              </a:spcBef>
              <a:spcAft>
                <a:spcPts val="0"/>
              </a:spcAft>
              <a:buClr>
                <a:schemeClr val="dk1"/>
              </a:buClr>
              <a:buSzPts val="1800"/>
              <a:buChar char="•"/>
            </a:pPr>
            <a:r>
              <a:rPr lang="en" sz="1200">
                <a:solidFill>
                  <a:schemeClr val="dk1"/>
                </a:solidFill>
                <a:latin typeface="Arial Narrow"/>
                <a:ea typeface="Arial Narrow"/>
                <a:cs typeface="Arial Narrow"/>
                <a:sym typeface="Arial Narrow"/>
              </a:rPr>
              <a:t>All groups involved in protocol development and QI projects</a:t>
            </a:r>
            <a:endParaRPr>
              <a:solidFill>
                <a:srgbClr val="4D4D4F"/>
              </a:solidFill>
            </a:endParaRPr>
          </a:p>
          <a:p>
            <a:pPr marL="685800" lvl="1" indent="-190500" algn="l" rtl="0">
              <a:spcBef>
                <a:spcPts val="0"/>
              </a:spcBef>
              <a:spcAft>
                <a:spcPts val="0"/>
              </a:spcAft>
              <a:buClr>
                <a:srgbClr val="4D4D4F"/>
              </a:buClr>
              <a:buSzPts val="1200"/>
              <a:buFont typeface="Arial Narrow"/>
              <a:buChar char="•"/>
            </a:pPr>
            <a:r>
              <a:rPr lang="en">
                <a:solidFill>
                  <a:srgbClr val="4D4D4F"/>
                </a:solidFill>
              </a:rPr>
              <a:t>Ensuring that all groups were using Evidence-Based practice</a:t>
            </a:r>
            <a:endParaRPr sz="1200">
              <a:solidFill>
                <a:schemeClr val="dk1"/>
              </a:solidFill>
              <a:latin typeface="Arial Narrow"/>
              <a:ea typeface="Arial Narrow"/>
              <a:cs typeface="Arial Narrow"/>
              <a:sym typeface="Arial Narrow"/>
            </a:endParaRPr>
          </a:p>
          <a:p>
            <a:pPr marL="685800" lvl="1" indent="-190500" algn="l" rtl="0">
              <a:spcBef>
                <a:spcPts val="0"/>
              </a:spcBef>
              <a:spcAft>
                <a:spcPts val="0"/>
              </a:spcAft>
              <a:buClr>
                <a:schemeClr val="dk1"/>
              </a:buClr>
              <a:buSzPts val="1200"/>
              <a:buFont typeface="Arial Narrow"/>
              <a:buChar char="•"/>
            </a:pPr>
            <a:r>
              <a:rPr lang="en">
                <a:solidFill>
                  <a:schemeClr val="dk1"/>
                </a:solidFill>
              </a:rPr>
              <a:t>Developing feasible financial structure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MUTUAL RESPECT AND TRUST</a:t>
            </a:r>
            <a:endParaRPr>
              <a:solidFill>
                <a:schemeClr val="dk1"/>
              </a:solidFill>
            </a:endParaRPr>
          </a:p>
          <a:p>
            <a:pPr marL="685800" lvl="1" indent="-228600" algn="l" rtl="0">
              <a:lnSpc>
                <a:spcPct val="90000"/>
              </a:lnSpc>
              <a:spcBef>
                <a:spcPts val="500"/>
              </a:spcBef>
              <a:spcAft>
                <a:spcPts val="0"/>
              </a:spcAft>
              <a:buClr>
                <a:schemeClr val="dk1"/>
              </a:buClr>
              <a:buSzPts val="1800"/>
              <a:buChar char="•"/>
            </a:pPr>
            <a:r>
              <a:rPr lang="en" sz="1200">
                <a:solidFill>
                  <a:schemeClr val="dk1"/>
                </a:solidFill>
                <a:latin typeface="Arial Narrow"/>
                <a:ea typeface="Arial Narrow"/>
                <a:cs typeface="Arial Narrow"/>
                <a:sym typeface="Arial Narrow"/>
              </a:rPr>
              <a:t>Leadership roles from all specialties</a:t>
            </a:r>
            <a:endParaRPr sz="1200">
              <a:solidFill>
                <a:schemeClr val="dk1"/>
              </a:solidFill>
              <a:latin typeface="Arial Narrow"/>
              <a:ea typeface="Arial Narrow"/>
              <a:cs typeface="Arial Narrow"/>
              <a:sym typeface="Arial Narrow"/>
            </a:endParaRPr>
          </a:p>
          <a:p>
            <a:pPr marL="685800" lvl="1" indent="-228600" algn="l" rtl="0">
              <a:lnSpc>
                <a:spcPct val="90000"/>
              </a:lnSpc>
              <a:spcBef>
                <a:spcPts val="500"/>
              </a:spcBef>
              <a:spcAft>
                <a:spcPts val="0"/>
              </a:spcAft>
              <a:buClr>
                <a:schemeClr val="dk1"/>
              </a:buClr>
              <a:buSzPts val="1800"/>
              <a:buChar char="•"/>
            </a:pPr>
            <a:r>
              <a:rPr lang="en" sz="1200">
                <a:solidFill>
                  <a:schemeClr val="dk1"/>
                </a:solidFill>
                <a:latin typeface="Arial Narrow"/>
                <a:ea typeface="Arial Narrow"/>
                <a:cs typeface="Arial Narrow"/>
                <a:sym typeface="Arial Narrow"/>
              </a:rPr>
              <a:t>Involvement of all specialties in committees</a:t>
            </a:r>
            <a:endParaRPr sz="1200">
              <a:solidFill>
                <a:schemeClr val="dk1"/>
              </a:solidFill>
              <a:latin typeface="Arial Narrow"/>
              <a:ea typeface="Arial Narrow"/>
              <a:cs typeface="Arial Narrow"/>
              <a:sym typeface="Arial Narrow"/>
            </a:endParaRPr>
          </a:p>
          <a:p>
            <a:pPr marL="685800" lvl="1" indent="-228600" algn="l" rtl="0">
              <a:lnSpc>
                <a:spcPct val="90000"/>
              </a:lnSpc>
              <a:spcBef>
                <a:spcPts val="500"/>
              </a:spcBef>
              <a:spcAft>
                <a:spcPts val="0"/>
              </a:spcAft>
              <a:buClr>
                <a:schemeClr val="dk1"/>
              </a:buClr>
              <a:buSzPts val="1800"/>
              <a:buChar char="•"/>
            </a:pPr>
            <a:r>
              <a:rPr lang="en" sz="1200">
                <a:solidFill>
                  <a:schemeClr val="dk1"/>
                </a:solidFill>
                <a:latin typeface="Arial Narrow"/>
                <a:ea typeface="Arial Narrow"/>
                <a:cs typeface="Arial Narrow"/>
                <a:sym typeface="Arial Narrow"/>
              </a:rPr>
              <a:t>Overcoming misconceptions of specialties and addressing strengths</a:t>
            </a:r>
            <a:endParaRPr>
              <a:solidFill>
                <a:schemeClr val="dk1"/>
              </a:solidFill>
            </a:endParaRPr>
          </a:p>
          <a:p>
            <a:pPr marL="0" lvl="0" indent="0" algn="l" rtl="0">
              <a:spcBef>
                <a:spcPts val="0"/>
              </a:spcBef>
              <a:spcAft>
                <a:spcPts val="0"/>
              </a:spcAft>
              <a:buNone/>
            </a:pPr>
            <a:endParaRPr b="1"/>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7a338e73ef_1_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7a338e73ef_1_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d4192bd48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d4192bd48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ce6f043a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ce6f043a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ce6f043aa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ce6f043aa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ARHQ </a:t>
            </a:r>
            <a:r>
              <a:rPr lang="en" dirty="0"/>
              <a:t>data 2000-2009 - OB safety indicators improved, but inpatient maternal and neonatal mortality remained relatively constant, with persistently higher rates of both among black women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American Congress of Obstetricians and Gynecologists. (2011). The obstetrician-gynecologist workforce in the United States. Facts, Figures and Implications. 2011. http://www.acog.org/publications/ obgynWorkforce/obgynWorkforce.pdf. Accessed Aug 17, 2011</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ce6f043aa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ce6f043aa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4</a:t>
            </a:r>
            <a:r>
              <a:rPr lang="en" dirty="0"/>
              <a:t>. Magee 2017 “Family Medicine Maternity Care call to action”- cost efficacy documented many places</a:t>
            </a:r>
            <a:endParaRPr dirty="0"/>
          </a:p>
          <a:p>
            <a:pPr marL="0" lvl="0" indent="0" algn="l" rtl="0">
              <a:spcBef>
                <a:spcPts val="0"/>
              </a:spcBef>
              <a:spcAft>
                <a:spcPts val="0"/>
              </a:spcAft>
              <a:buNone/>
            </a:pPr>
            <a:r>
              <a:rPr lang="en" dirty="0"/>
              <a:t>5. Tong 2013 “Family physicians in the maternity care workforce: factors influencing declining trends”. ABFM data 2000-2010 - </a:t>
            </a:r>
            <a:r>
              <a:rPr lang="en" sz="1200" dirty="0">
                <a:solidFill>
                  <a:srgbClr val="212121"/>
                </a:solidFill>
                <a:highlight>
                  <a:srgbClr val="FFFFFF"/>
                </a:highlight>
                <a:latin typeface="Roboto"/>
                <a:ea typeface="Roboto"/>
                <a:cs typeface="Roboto"/>
                <a:sym typeface="Roboto"/>
              </a:rPr>
              <a:t> Practicing in a rural setting (OR = 2.2; 95 % CL 2.1-2.4), an educational setting (OR = 6.4; 95 % CL 5.7-7.1) and in either the Midwest (OR = 2.6; 95 % CL 2.3-2.9) or West (OR = 2.3; 95 % CL 2.1-2.6) were the strongest predictors of higher likelihood of providing maternity care</a:t>
            </a:r>
            <a:endParaRPr sz="1200" dirty="0">
              <a:solidFill>
                <a:srgbClr val="212121"/>
              </a:solidFill>
              <a:highlight>
                <a:srgbClr val="FFFFFF"/>
              </a:highlight>
              <a:latin typeface="Roboto"/>
              <a:ea typeface="Roboto"/>
              <a:cs typeface="Roboto"/>
              <a:sym typeface="Roboto"/>
            </a:endParaRPr>
          </a:p>
          <a:p>
            <a:pPr marL="0" lvl="0" indent="0" algn="l" rtl="0">
              <a:spcBef>
                <a:spcPts val="0"/>
              </a:spcBef>
              <a:spcAft>
                <a:spcPts val="0"/>
              </a:spcAft>
              <a:buNone/>
            </a:pPr>
            <a:endParaRPr sz="1200" dirty="0">
              <a:solidFill>
                <a:srgbClr val="212121"/>
              </a:solidFill>
              <a:highlight>
                <a:srgbClr val="FFFFFF"/>
              </a:highlight>
              <a:latin typeface="Roboto"/>
              <a:ea typeface="Roboto"/>
              <a:cs typeface="Roboto"/>
              <a:sym typeface="Roboto"/>
            </a:endParaRPr>
          </a:p>
          <a:p>
            <a:pPr marL="0" lvl="0" indent="0" algn="l" rtl="0">
              <a:spcBef>
                <a:spcPts val="0"/>
              </a:spcBef>
              <a:spcAft>
                <a:spcPts val="0"/>
              </a:spcAft>
              <a:buNone/>
            </a:pPr>
            <a:endParaRPr sz="1200" dirty="0">
              <a:solidFill>
                <a:srgbClr val="212121"/>
              </a:solidFill>
              <a:highlight>
                <a:srgbClr val="FFFFFF"/>
              </a:highlight>
              <a:latin typeface="Roboto"/>
              <a:ea typeface="Roboto"/>
              <a:cs typeface="Roboto"/>
              <a:sym typeface="Robo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ce6f043aa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ce6f043aa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6</a:t>
            </a:r>
            <a:r>
              <a:rPr lang="en" dirty="0"/>
              <a:t>) 	Avery 2014: 14,576 deliveries at regional hospital 2003-2011 - FMOBs do not transfer care for high risk: total CS rate (39 vs 30%), PCS rate, RCS rate lower for FPOB; VBAC rate higher for FPOB (18 vs 4%); instrumental VD higher for FPOBs (15 vs 8%)</a:t>
            </a:r>
            <a:endParaRPr dirty="0"/>
          </a:p>
          <a:p>
            <a:pPr marL="0" lvl="0" indent="0" algn="l" rtl="0">
              <a:spcBef>
                <a:spcPts val="0"/>
              </a:spcBef>
              <a:spcAft>
                <a:spcPts val="0"/>
              </a:spcAft>
              <a:buNone/>
            </a:pPr>
            <a:r>
              <a:rPr lang="en" dirty="0"/>
              <a:t>7) 	Deutchman 1995: 1942 deliveries at community hospital 1991-1992; risk score analysis equal among OB/FM patients; FMOBs had lower incidence of CS (15 vs 26%); higher NSVDs, VBAC, vacuum use; no dif in maternal or neonatal m/m</a:t>
            </a:r>
            <a:endParaRPr dirty="0"/>
          </a:p>
          <a:p>
            <a:pPr marL="0" lvl="0" indent="0" algn="l" rtl="0">
              <a:spcBef>
                <a:spcPts val="0"/>
              </a:spcBef>
              <a:spcAft>
                <a:spcPts val="0"/>
              </a:spcAft>
              <a:buNone/>
            </a:pPr>
            <a:r>
              <a:rPr lang="en" dirty="0"/>
              <a:t>8) 	Avery 2015: reviewed neonatal outcomes of 26,331 infants 2006-2013; 10 common neonatal outcomes (RDS, TTN, sepsis, birth trauma, clavical fx, erb’s palsy, mortality, cephalohematoma, pneumothorax, neonatal seizures → all comparable</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e6f043aa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ce6f043aa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smtClean="0">
                <a:solidFill>
                  <a:srgbClr val="212121"/>
                </a:solidFill>
                <a:highlight>
                  <a:srgbClr val="FFFFFF"/>
                </a:highlight>
                <a:latin typeface="Roboto"/>
                <a:ea typeface="Roboto"/>
                <a:cs typeface="Roboto"/>
                <a:sym typeface="Roboto"/>
              </a:rPr>
              <a:t>5</a:t>
            </a:r>
            <a:r>
              <a:rPr lang="en" sz="1200" dirty="0">
                <a:solidFill>
                  <a:srgbClr val="212121"/>
                </a:solidFill>
                <a:highlight>
                  <a:srgbClr val="FFFFFF"/>
                </a:highlight>
                <a:latin typeface="Roboto"/>
                <a:ea typeface="Roboto"/>
                <a:cs typeface="Roboto"/>
                <a:sym typeface="Roboto"/>
              </a:rPr>
              <a:t>) Tong study: cross sectional study using the American Board of Family Medicine survey data collected from every family physician during application for the Maintenance of Certification Examination to determine the percentage of family physicians that provided maternity care from 2000 to 2010</a:t>
            </a:r>
            <a:endParaRPr sz="1200" dirty="0">
              <a:solidFill>
                <a:srgbClr val="212121"/>
              </a:solidFill>
              <a:highlight>
                <a:srgbClr val="FFFFFF"/>
              </a:highlight>
              <a:latin typeface="Roboto"/>
              <a:ea typeface="Roboto"/>
              <a:cs typeface="Roboto"/>
              <a:sym typeface="Roboto"/>
            </a:endParaRPr>
          </a:p>
          <a:p>
            <a:pPr marL="0" lvl="0" indent="0" algn="l" rtl="0">
              <a:spcBef>
                <a:spcPts val="0"/>
              </a:spcBef>
              <a:spcAft>
                <a:spcPts val="0"/>
              </a:spcAft>
              <a:buNone/>
            </a:pPr>
            <a:endParaRPr sz="1200" dirty="0">
              <a:solidFill>
                <a:srgbClr val="212121"/>
              </a:solidFill>
              <a:highlight>
                <a:srgbClr val="FFFFFF"/>
              </a:highlight>
              <a:latin typeface="Roboto"/>
              <a:ea typeface="Roboto"/>
              <a:cs typeface="Roboto"/>
              <a:sym typeface="Roboto"/>
            </a:endParaRPr>
          </a:p>
          <a:p>
            <a:pPr marL="0" lvl="0" indent="0" algn="l" rtl="0">
              <a:spcBef>
                <a:spcPts val="0"/>
              </a:spcBef>
              <a:spcAft>
                <a:spcPts val="0"/>
              </a:spcAft>
              <a:buNone/>
            </a:pPr>
            <a:r>
              <a:rPr lang="en" sz="1200" dirty="0">
                <a:solidFill>
                  <a:srgbClr val="212121"/>
                </a:solidFill>
                <a:highlight>
                  <a:srgbClr val="FFFFFF"/>
                </a:highlight>
                <a:latin typeface="Roboto"/>
                <a:ea typeface="Roboto"/>
                <a:cs typeface="Roboto"/>
                <a:sym typeface="Roboto"/>
              </a:rPr>
              <a:t>The ABFM demographic data survey includes a mandatory question that asks all candidates for ‘‘percentage of your time by type of practice or professional activity’’ with a number of different possible practice and professional activity choices including ‘‘maternity care.’’ No explanation of the term ‘‘maternity care’’ was provided on the survey and candidates replied to the survey based on their own personal interpretation. Maternity care was used as a binomial variable with any maternity care versus 0 % maternity care. A total of 90,221 ABFM candidates completed the ABFM MOC Examination between 2000 and 2010 </a:t>
            </a:r>
            <a:endParaRPr sz="1200" dirty="0">
              <a:solidFill>
                <a:srgbClr val="212121"/>
              </a:solidFill>
              <a:highlight>
                <a:srgbClr val="FFFFFF"/>
              </a:highlight>
              <a:latin typeface="Roboto"/>
              <a:ea typeface="Roboto"/>
              <a:cs typeface="Roboto"/>
              <a:sym typeface="Roboto"/>
            </a:endParaRPr>
          </a:p>
          <a:p>
            <a:pPr marL="0" lvl="0" indent="0" algn="l" rtl="0">
              <a:spcBef>
                <a:spcPts val="0"/>
              </a:spcBef>
              <a:spcAft>
                <a:spcPts val="0"/>
              </a:spcAft>
              <a:buNone/>
            </a:pPr>
            <a:endParaRPr sz="1200" dirty="0">
              <a:solidFill>
                <a:srgbClr val="212121"/>
              </a:solidFill>
              <a:highlight>
                <a:srgbClr val="FFFFFF"/>
              </a:highlight>
              <a:latin typeface="Roboto"/>
              <a:ea typeface="Roboto"/>
              <a:cs typeface="Roboto"/>
              <a:sym typeface="Roboto"/>
            </a:endParaRPr>
          </a:p>
          <a:p>
            <a:pPr marL="0" lvl="0" indent="0" algn="l" rtl="0">
              <a:spcBef>
                <a:spcPts val="0"/>
              </a:spcBef>
              <a:spcAft>
                <a:spcPts val="0"/>
              </a:spcAft>
              <a:buNone/>
            </a:pPr>
            <a:r>
              <a:rPr lang="en" sz="1200" dirty="0">
                <a:solidFill>
                  <a:srgbClr val="212121"/>
                </a:solidFill>
                <a:highlight>
                  <a:srgbClr val="FFFFFF"/>
                </a:highlight>
                <a:latin typeface="Roboto"/>
                <a:ea typeface="Roboto"/>
                <a:cs typeface="Roboto"/>
                <a:sym typeface="Roboto"/>
              </a:rPr>
              <a:t>Family physicians who were female, younger and US medical graduates were more likely to practice maternity care. Practicing in a rural setting (OR = 2.2; 95 % CL 2.1–2.4), an educational setting (OR = 6.4; 95 % CL 5.7–7.1) and in either the Midwest (OR = 2.6; 95 % CL 2.3–2.9) or West (OR = 2.3; 95 % CL 2.1–2.6) were the strongest predictors of higher likelihood of providing maternity care</a:t>
            </a:r>
            <a:endParaRPr sz="1200" dirty="0">
              <a:solidFill>
                <a:srgbClr val="212121"/>
              </a:solidFill>
              <a:highlight>
                <a:srgbClr val="FFFFFF"/>
              </a:highlight>
              <a:latin typeface="Roboto"/>
              <a:ea typeface="Roboto"/>
              <a:cs typeface="Roboto"/>
              <a:sym typeface="Roboto"/>
            </a:endParaRPr>
          </a:p>
          <a:p>
            <a:pPr marL="0" lvl="0" indent="0" algn="l" rtl="0">
              <a:spcBef>
                <a:spcPts val="0"/>
              </a:spcBef>
              <a:spcAft>
                <a:spcPts val="0"/>
              </a:spcAft>
              <a:buNone/>
            </a:pPr>
            <a:endParaRPr sz="1200" dirty="0">
              <a:solidFill>
                <a:srgbClr val="212121"/>
              </a:solidFill>
              <a:highlight>
                <a:srgbClr val="FFFFFF"/>
              </a:highlight>
              <a:latin typeface="Roboto"/>
              <a:ea typeface="Roboto"/>
              <a:cs typeface="Roboto"/>
              <a:sym typeface="Roboto"/>
            </a:endParaRPr>
          </a:p>
          <a:p>
            <a:pPr marL="0" lvl="0" indent="0" algn="l" rtl="0">
              <a:spcBef>
                <a:spcPts val="0"/>
              </a:spcBef>
              <a:spcAft>
                <a:spcPts val="0"/>
              </a:spcAft>
              <a:buNone/>
            </a:pPr>
            <a:r>
              <a:rPr lang="en" sz="1200" dirty="0">
                <a:solidFill>
                  <a:srgbClr val="212121"/>
                </a:solidFill>
                <a:highlight>
                  <a:srgbClr val="FFFFFF"/>
                </a:highlight>
                <a:latin typeface="Roboto"/>
                <a:ea typeface="Roboto"/>
                <a:cs typeface="Roboto"/>
                <a:sym typeface="Roboto"/>
              </a:rPr>
              <a:t>9) Berreto 2016: used data from the American Board of Family Medicine’s Family Medicine Certification examination application questionnaire, completed by both graduating residents and practicing physicians, from 2014 to 2016. Although 21% of new family medicine graduates in 2016 reported an intention to include obstetric delivery in their scope of practice, only 7% of family physicians currently do so. (Percentage of third-year family medicine residents intending to perform obstetric delivery (n 9128) and percentage of practicing family physicians performing obstetric deliveries, by testing cohort: first recertification (n 8059), second recertification (n 7186), &gt;third recertification (n 10,589)</a:t>
            </a:r>
            <a:endParaRPr sz="1200" dirty="0">
              <a:solidFill>
                <a:srgbClr val="212121"/>
              </a:solidFill>
              <a:highlight>
                <a:srgbClr val="FFFFFF"/>
              </a:highlight>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a338e73ef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a338e73ef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Focus </a:t>
            </a:r>
            <a:r>
              <a:rPr lang="en" dirty="0"/>
              <a:t>on Hospital systems, Multi-disciplinary systems  </a:t>
            </a:r>
            <a:endParaRPr dirty="0"/>
          </a:p>
          <a:p>
            <a:pPr marL="0" lvl="0" indent="0" algn="l" rtl="0">
              <a:spcBef>
                <a:spcPts val="0"/>
              </a:spcBef>
              <a:spcAft>
                <a:spcPts val="0"/>
              </a:spcAft>
              <a:buNone/>
            </a:pPr>
            <a:r>
              <a:rPr lang="en" dirty="0"/>
              <a:t>Aware that there are home deliveries, and models of FM only in rural areas as well</a:t>
            </a:r>
            <a:endParaRPr dirty="0"/>
          </a:p>
          <a:p>
            <a:pPr marL="0" lvl="0" indent="0" algn="l" rtl="0">
              <a:spcBef>
                <a:spcPts val="0"/>
              </a:spcBef>
              <a:spcAft>
                <a:spcPts val="0"/>
              </a:spcAft>
              <a:buNone/>
            </a:pPr>
            <a:r>
              <a:rPr lang="en" dirty="0"/>
              <a:t>For time sake and focus of our discussion, want to focus on settings that we can optimize multi-disciplinary systems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ce6f043aa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ce6f043aa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Unofficial survey to FMOB Moms</a:t>
            </a:r>
            <a:r>
              <a:rPr lang="en" baseline="0" dirty="0" smtClean="0"/>
              <a:t> Facebook group to get a sense of what other maternity care systems in the US look like in general, rather than talking about just our own experience</a:t>
            </a:r>
          </a:p>
          <a:p>
            <a:pPr marL="0" lvl="0" indent="0" algn="l" rtl="0">
              <a:spcBef>
                <a:spcPts val="0"/>
              </a:spcBef>
              <a:spcAft>
                <a:spcPts val="0"/>
              </a:spcAft>
              <a:buNone/>
            </a:pPr>
            <a:endParaRPr lang="en" baseline="0" dirty="0" smtClean="0"/>
          </a:p>
          <a:p>
            <a:pPr marL="0" lvl="0" indent="0" algn="l" rtl="0">
              <a:spcBef>
                <a:spcPts val="0"/>
              </a:spcBef>
              <a:spcAft>
                <a:spcPts val="0"/>
              </a:spcAft>
              <a:buNone/>
            </a:pPr>
            <a:r>
              <a:rPr lang="en" dirty="0" smtClean="0"/>
              <a:t>“Other </a:t>
            </a:r>
            <a:r>
              <a:rPr lang="en" dirty="0"/>
              <a:t>surgical OB procedures” = D&amp;C, tubal ligation</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628650" y="549701"/>
            <a:ext cx="7886700" cy="993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Arial Narrow"/>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2"/>
          <p:cNvSpPr txBox="1">
            <a:spLocks noGrp="1"/>
          </p:cNvSpPr>
          <p:nvPr>
            <p:ph type="body" idx="1"/>
          </p:nvPr>
        </p:nvSpPr>
        <p:spPr>
          <a:xfrm>
            <a:off x="628650" y="1645076"/>
            <a:ext cx="7886700" cy="1581343"/>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 name="Google Shape;13;p2"/>
          <p:cNvSpPr txBox="1">
            <a:spLocks noGrp="1"/>
          </p:cNvSpPr>
          <p:nvPr>
            <p:ph type="sldNum" idx="12"/>
          </p:nvPr>
        </p:nvSpPr>
        <p:spPr>
          <a:xfrm>
            <a:off x="0" y="4906537"/>
            <a:ext cx="2057400" cy="23696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000" b="0" i="0" u="none" strike="noStrike" cap="none">
                <a:solidFill>
                  <a:schemeClr val="accent1"/>
                </a:solidFill>
                <a:latin typeface="Arial Narrow"/>
                <a:ea typeface="Arial Narrow"/>
                <a:cs typeface="Arial Narrow"/>
                <a:sym typeface="Arial Narrow"/>
              </a:defRPr>
            </a:lvl1pPr>
            <a:lvl2pPr marL="0" lvl="1" indent="0" algn="l">
              <a:spcBef>
                <a:spcPts val="0"/>
              </a:spcBef>
              <a:buNone/>
              <a:defRPr sz="1000" b="0" i="0" u="none" strike="noStrike" cap="none">
                <a:solidFill>
                  <a:schemeClr val="accent1"/>
                </a:solidFill>
                <a:latin typeface="Arial Narrow"/>
                <a:ea typeface="Arial Narrow"/>
                <a:cs typeface="Arial Narrow"/>
                <a:sym typeface="Arial Narrow"/>
              </a:defRPr>
            </a:lvl2pPr>
            <a:lvl3pPr marL="0" lvl="2" indent="0" algn="l">
              <a:spcBef>
                <a:spcPts val="0"/>
              </a:spcBef>
              <a:buNone/>
              <a:defRPr sz="1000" b="0" i="0" u="none" strike="noStrike" cap="none">
                <a:solidFill>
                  <a:schemeClr val="accent1"/>
                </a:solidFill>
                <a:latin typeface="Arial Narrow"/>
                <a:ea typeface="Arial Narrow"/>
                <a:cs typeface="Arial Narrow"/>
                <a:sym typeface="Arial Narrow"/>
              </a:defRPr>
            </a:lvl3pPr>
            <a:lvl4pPr marL="0" lvl="3" indent="0" algn="l">
              <a:spcBef>
                <a:spcPts val="0"/>
              </a:spcBef>
              <a:buNone/>
              <a:defRPr sz="1000" b="0" i="0" u="none" strike="noStrike" cap="none">
                <a:solidFill>
                  <a:schemeClr val="accent1"/>
                </a:solidFill>
                <a:latin typeface="Arial Narrow"/>
                <a:ea typeface="Arial Narrow"/>
                <a:cs typeface="Arial Narrow"/>
                <a:sym typeface="Arial Narrow"/>
              </a:defRPr>
            </a:lvl4pPr>
            <a:lvl5pPr marL="0" lvl="4" indent="0" algn="l">
              <a:spcBef>
                <a:spcPts val="0"/>
              </a:spcBef>
              <a:buNone/>
              <a:defRPr sz="1000" b="0" i="0" u="none" strike="noStrike" cap="none">
                <a:solidFill>
                  <a:schemeClr val="accent1"/>
                </a:solidFill>
                <a:latin typeface="Arial Narrow"/>
                <a:ea typeface="Arial Narrow"/>
                <a:cs typeface="Arial Narrow"/>
                <a:sym typeface="Arial Narrow"/>
              </a:defRPr>
            </a:lvl5pPr>
            <a:lvl6pPr marL="0" lvl="5" indent="0" algn="l">
              <a:spcBef>
                <a:spcPts val="0"/>
              </a:spcBef>
              <a:buNone/>
              <a:defRPr sz="1000" b="0" i="0" u="none" strike="noStrike" cap="none">
                <a:solidFill>
                  <a:schemeClr val="accent1"/>
                </a:solidFill>
                <a:latin typeface="Arial Narrow"/>
                <a:ea typeface="Arial Narrow"/>
                <a:cs typeface="Arial Narrow"/>
                <a:sym typeface="Arial Narrow"/>
              </a:defRPr>
            </a:lvl6pPr>
            <a:lvl7pPr marL="0" lvl="6" indent="0" algn="l">
              <a:spcBef>
                <a:spcPts val="0"/>
              </a:spcBef>
              <a:buNone/>
              <a:defRPr sz="1000" b="0" i="0" u="none" strike="noStrike" cap="none">
                <a:solidFill>
                  <a:schemeClr val="accent1"/>
                </a:solidFill>
                <a:latin typeface="Arial Narrow"/>
                <a:ea typeface="Arial Narrow"/>
                <a:cs typeface="Arial Narrow"/>
                <a:sym typeface="Arial Narrow"/>
              </a:defRPr>
            </a:lvl7pPr>
            <a:lvl8pPr marL="0" lvl="7" indent="0" algn="l">
              <a:spcBef>
                <a:spcPts val="0"/>
              </a:spcBef>
              <a:buNone/>
              <a:defRPr sz="1000" b="0" i="0" u="none" strike="noStrike" cap="none">
                <a:solidFill>
                  <a:schemeClr val="accent1"/>
                </a:solidFill>
                <a:latin typeface="Arial Narrow"/>
                <a:ea typeface="Arial Narrow"/>
                <a:cs typeface="Arial Narrow"/>
                <a:sym typeface="Arial Narrow"/>
              </a:defRPr>
            </a:lvl8pPr>
            <a:lvl9pPr marL="0" lvl="8" indent="0" algn="l">
              <a:spcBef>
                <a:spcPts val="0"/>
              </a:spcBef>
              <a:buNone/>
              <a:defRPr sz="1000" b="0" i="0" u="none" strike="noStrike" cap="none">
                <a:solidFill>
                  <a:schemeClr val="accent1"/>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311700" y="445025"/>
            <a:ext cx="8520600" cy="623400"/>
          </a:xfrm>
          <a:prstGeom prst="rect">
            <a:avLst/>
          </a:prstGeom>
        </p:spPr>
        <p:txBody>
          <a:bodyPr spcFirstLastPara="1" wrap="square" lIns="91425" tIns="45700" rIns="91425" bIns="45700" anchor="ctr" anchorCtr="0">
            <a:norm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7" name="Google Shape;47;p11"/>
          <p:cNvSpPr txBox="1">
            <a:spLocks noGrp="1"/>
          </p:cNvSpPr>
          <p:nvPr>
            <p:ph type="body" idx="1"/>
          </p:nvPr>
        </p:nvSpPr>
        <p:spPr>
          <a:xfrm>
            <a:off x="311700" y="1152475"/>
            <a:ext cx="3999900" cy="3416400"/>
          </a:xfrm>
          <a:prstGeom prst="rect">
            <a:avLst/>
          </a:prstGeom>
        </p:spPr>
        <p:txBody>
          <a:bodyPr spcFirstLastPara="1" wrap="square" lIns="91425" tIns="45700" rIns="91425" bIns="45700" anchor="t" anchorCtr="0">
            <a:normAutofit/>
          </a:bodyPr>
          <a:lstStyle>
            <a:lvl1pPr marL="457200" lvl="0" indent="-317500" rtl="0">
              <a:spcBef>
                <a:spcPts val="1000"/>
              </a:spcBef>
              <a:spcAft>
                <a:spcPts val="0"/>
              </a:spcAft>
              <a:buClr>
                <a:srgbClr val="000000"/>
              </a:buClr>
              <a:buSzPts val="1400"/>
              <a:buChar char="•"/>
              <a:defRPr sz="1400">
                <a:solidFill>
                  <a:srgbClr val="000000"/>
                </a:solidFill>
              </a:defRPr>
            </a:lvl1pPr>
            <a:lvl2pPr marL="914400" lvl="1" indent="-304800" rtl="0">
              <a:spcBef>
                <a:spcPts val="500"/>
              </a:spcBef>
              <a:spcAft>
                <a:spcPts val="0"/>
              </a:spcAft>
              <a:buClr>
                <a:srgbClr val="000000"/>
              </a:buClr>
              <a:buSzPts val="1200"/>
              <a:buChar char="•"/>
              <a:defRPr sz="1200">
                <a:solidFill>
                  <a:srgbClr val="000000"/>
                </a:solidFill>
              </a:defRPr>
            </a:lvl2pPr>
            <a:lvl3pPr marL="1371600" lvl="2" indent="-304800" rtl="0">
              <a:spcBef>
                <a:spcPts val="500"/>
              </a:spcBef>
              <a:spcAft>
                <a:spcPts val="0"/>
              </a:spcAft>
              <a:buClr>
                <a:srgbClr val="000000"/>
              </a:buClr>
              <a:buSzPts val="1200"/>
              <a:buChar char="•"/>
              <a:defRPr sz="1200">
                <a:solidFill>
                  <a:srgbClr val="000000"/>
                </a:solidFill>
              </a:defRPr>
            </a:lvl3pPr>
            <a:lvl4pPr marL="1828800" lvl="3" indent="-304800" rtl="0">
              <a:spcBef>
                <a:spcPts val="500"/>
              </a:spcBef>
              <a:spcAft>
                <a:spcPts val="0"/>
              </a:spcAft>
              <a:buClr>
                <a:srgbClr val="000000"/>
              </a:buClr>
              <a:buSzPts val="1200"/>
              <a:buChar char="•"/>
              <a:defRPr sz="1200">
                <a:solidFill>
                  <a:srgbClr val="000000"/>
                </a:solidFill>
              </a:defRPr>
            </a:lvl4pPr>
            <a:lvl5pPr marL="2286000" lvl="4" indent="-304800" rtl="0">
              <a:spcBef>
                <a:spcPts val="500"/>
              </a:spcBef>
              <a:spcAft>
                <a:spcPts val="0"/>
              </a:spcAft>
              <a:buClr>
                <a:srgbClr val="000000"/>
              </a:buClr>
              <a:buSzPts val="1200"/>
              <a:buChar char="•"/>
              <a:defRPr sz="1200">
                <a:solidFill>
                  <a:srgbClr val="000000"/>
                </a:solidFill>
              </a:defRPr>
            </a:lvl5pPr>
            <a:lvl6pPr marL="2743200" lvl="5" indent="-304800" rtl="0">
              <a:spcBef>
                <a:spcPts val="500"/>
              </a:spcBef>
              <a:spcAft>
                <a:spcPts val="0"/>
              </a:spcAft>
              <a:buClr>
                <a:srgbClr val="000000"/>
              </a:buClr>
              <a:buSzPts val="1200"/>
              <a:buChar char="•"/>
              <a:defRPr sz="1200">
                <a:solidFill>
                  <a:srgbClr val="000000"/>
                </a:solidFill>
              </a:defRPr>
            </a:lvl6pPr>
            <a:lvl7pPr marL="3200400" lvl="6" indent="-304800" rtl="0">
              <a:spcBef>
                <a:spcPts val="500"/>
              </a:spcBef>
              <a:spcAft>
                <a:spcPts val="0"/>
              </a:spcAft>
              <a:buClr>
                <a:srgbClr val="000000"/>
              </a:buClr>
              <a:buSzPts val="1200"/>
              <a:buChar char="•"/>
              <a:defRPr sz="1200">
                <a:solidFill>
                  <a:srgbClr val="000000"/>
                </a:solidFill>
              </a:defRPr>
            </a:lvl7pPr>
            <a:lvl8pPr marL="3657600" lvl="7" indent="-304800" rtl="0">
              <a:spcBef>
                <a:spcPts val="500"/>
              </a:spcBef>
              <a:spcAft>
                <a:spcPts val="0"/>
              </a:spcAft>
              <a:buClr>
                <a:srgbClr val="000000"/>
              </a:buClr>
              <a:buSzPts val="1200"/>
              <a:buChar char="•"/>
              <a:defRPr sz="1200">
                <a:solidFill>
                  <a:srgbClr val="000000"/>
                </a:solidFill>
              </a:defRPr>
            </a:lvl8pPr>
            <a:lvl9pPr marL="4114800" lvl="8" indent="-304800" rtl="0">
              <a:spcBef>
                <a:spcPts val="500"/>
              </a:spcBef>
              <a:spcAft>
                <a:spcPts val="0"/>
              </a:spcAft>
              <a:buClr>
                <a:srgbClr val="000000"/>
              </a:buClr>
              <a:buSzPts val="1200"/>
              <a:buChar char="•"/>
              <a:defRPr sz="1200">
                <a:solidFill>
                  <a:srgbClr val="000000"/>
                </a:solidFill>
              </a:defRPr>
            </a:lvl9pPr>
          </a:lstStyle>
          <a:p>
            <a:endParaRPr/>
          </a:p>
        </p:txBody>
      </p:sp>
      <p:sp>
        <p:nvSpPr>
          <p:cNvPr id="48" name="Google Shape;48;p11"/>
          <p:cNvSpPr txBox="1">
            <a:spLocks noGrp="1"/>
          </p:cNvSpPr>
          <p:nvPr>
            <p:ph type="body" idx="2"/>
          </p:nvPr>
        </p:nvSpPr>
        <p:spPr>
          <a:xfrm>
            <a:off x="4832400" y="1152475"/>
            <a:ext cx="3999900" cy="3416400"/>
          </a:xfrm>
          <a:prstGeom prst="rect">
            <a:avLst/>
          </a:prstGeom>
        </p:spPr>
        <p:txBody>
          <a:bodyPr spcFirstLastPara="1" wrap="square" lIns="91425" tIns="45700" rIns="91425" bIns="45700" anchor="t" anchorCtr="0">
            <a:normAutofit/>
          </a:bodyPr>
          <a:lstStyle>
            <a:lvl1pPr marL="457200" lvl="0" indent="-317500" rtl="0">
              <a:spcBef>
                <a:spcPts val="1000"/>
              </a:spcBef>
              <a:spcAft>
                <a:spcPts val="0"/>
              </a:spcAft>
              <a:buClr>
                <a:srgbClr val="000000"/>
              </a:buClr>
              <a:buSzPts val="1400"/>
              <a:buChar char="•"/>
              <a:defRPr sz="1400">
                <a:solidFill>
                  <a:srgbClr val="000000"/>
                </a:solidFill>
              </a:defRPr>
            </a:lvl1pPr>
            <a:lvl2pPr marL="914400" lvl="1" indent="-304800" rtl="0">
              <a:spcBef>
                <a:spcPts val="500"/>
              </a:spcBef>
              <a:spcAft>
                <a:spcPts val="0"/>
              </a:spcAft>
              <a:buClr>
                <a:srgbClr val="000000"/>
              </a:buClr>
              <a:buSzPts val="1200"/>
              <a:buChar char="•"/>
              <a:defRPr sz="1200">
                <a:solidFill>
                  <a:srgbClr val="000000"/>
                </a:solidFill>
              </a:defRPr>
            </a:lvl2pPr>
            <a:lvl3pPr marL="1371600" lvl="2" indent="-304800" rtl="0">
              <a:spcBef>
                <a:spcPts val="500"/>
              </a:spcBef>
              <a:spcAft>
                <a:spcPts val="0"/>
              </a:spcAft>
              <a:buClr>
                <a:srgbClr val="000000"/>
              </a:buClr>
              <a:buSzPts val="1200"/>
              <a:buChar char="•"/>
              <a:defRPr sz="1200">
                <a:solidFill>
                  <a:srgbClr val="000000"/>
                </a:solidFill>
              </a:defRPr>
            </a:lvl3pPr>
            <a:lvl4pPr marL="1828800" lvl="3" indent="-304800" rtl="0">
              <a:spcBef>
                <a:spcPts val="500"/>
              </a:spcBef>
              <a:spcAft>
                <a:spcPts val="0"/>
              </a:spcAft>
              <a:buClr>
                <a:srgbClr val="000000"/>
              </a:buClr>
              <a:buSzPts val="1200"/>
              <a:buChar char="•"/>
              <a:defRPr sz="1200">
                <a:solidFill>
                  <a:srgbClr val="000000"/>
                </a:solidFill>
              </a:defRPr>
            </a:lvl4pPr>
            <a:lvl5pPr marL="2286000" lvl="4" indent="-304800" rtl="0">
              <a:spcBef>
                <a:spcPts val="500"/>
              </a:spcBef>
              <a:spcAft>
                <a:spcPts val="0"/>
              </a:spcAft>
              <a:buClr>
                <a:srgbClr val="000000"/>
              </a:buClr>
              <a:buSzPts val="1200"/>
              <a:buChar char="•"/>
              <a:defRPr sz="1200">
                <a:solidFill>
                  <a:srgbClr val="000000"/>
                </a:solidFill>
              </a:defRPr>
            </a:lvl5pPr>
            <a:lvl6pPr marL="2743200" lvl="5" indent="-304800" rtl="0">
              <a:spcBef>
                <a:spcPts val="500"/>
              </a:spcBef>
              <a:spcAft>
                <a:spcPts val="0"/>
              </a:spcAft>
              <a:buClr>
                <a:srgbClr val="000000"/>
              </a:buClr>
              <a:buSzPts val="1200"/>
              <a:buChar char="•"/>
              <a:defRPr sz="1200">
                <a:solidFill>
                  <a:srgbClr val="000000"/>
                </a:solidFill>
              </a:defRPr>
            </a:lvl6pPr>
            <a:lvl7pPr marL="3200400" lvl="6" indent="-304800" rtl="0">
              <a:spcBef>
                <a:spcPts val="500"/>
              </a:spcBef>
              <a:spcAft>
                <a:spcPts val="0"/>
              </a:spcAft>
              <a:buClr>
                <a:srgbClr val="000000"/>
              </a:buClr>
              <a:buSzPts val="1200"/>
              <a:buChar char="•"/>
              <a:defRPr sz="1200">
                <a:solidFill>
                  <a:srgbClr val="000000"/>
                </a:solidFill>
              </a:defRPr>
            </a:lvl7pPr>
            <a:lvl8pPr marL="3657600" lvl="7" indent="-304800" rtl="0">
              <a:spcBef>
                <a:spcPts val="500"/>
              </a:spcBef>
              <a:spcAft>
                <a:spcPts val="0"/>
              </a:spcAft>
              <a:buClr>
                <a:srgbClr val="000000"/>
              </a:buClr>
              <a:buSzPts val="1200"/>
              <a:buChar char="•"/>
              <a:defRPr sz="1200">
                <a:solidFill>
                  <a:srgbClr val="000000"/>
                </a:solidFill>
              </a:defRPr>
            </a:lvl8pPr>
            <a:lvl9pPr marL="4114800" lvl="8" indent="-304800" rtl="0">
              <a:spcBef>
                <a:spcPts val="500"/>
              </a:spcBef>
              <a:spcAft>
                <a:spcPts val="0"/>
              </a:spcAft>
              <a:buClr>
                <a:srgbClr val="000000"/>
              </a:buClr>
              <a:buSzPts val="1200"/>
              <a:buChar char="•"/>
              <a:defRPr sz="1200">
                <a:solidFill>
                  <a:srgbClr val="000000"/>
                </a:solidFill>
              </a:defRPr>
            </a:lvl9pPr>
          </a:lstStyle>
          <a:p>
            <a:endParaRPr/>
          </a:p>
        </p:txBody>
      </p:sp>
      <p:sp>
        <p:nvSpPr>
          <p:cNvPr id="49" name="Google Shape;49;p11"/>
          <p:cNvSpPr txBox="1">
            <a:spLocks noGrp="1"/>
          </p:cNvSpPr>
          <p:nvPr>
            <p:ph type="sldNum" idx="12"/>
          </p:nvPr>
        </p:nvSpPr>
        <p:spPr>
          <a:xfrm>
            <a:off x="8497999" y="4688759"/>
            <a:ext cx="548700" cy="393600"/>
          </a:xfrm>
          <a:prstGeom prst="rect">
            <a:avLst/>
          </a:prstGeom>
        </p:spPr>
        <p:txBody>
          <a:bodyPr spcFirstLastPara="1" wrap="square" lIns="91425" tIns="45700" rIns="91425"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490250" y="526350"/>
            <a:ext cx="5604000" cy="4090800"/>
          </a:xfrm>
          <a:prstGeom prst="rect">
            <a:avLst/>
          </a:prstGeom>
        </p:spPr>
        <p:txBody>
          <a:bodyPr spcFirstLastPara="1" wrap="square" lIns="91425" tIns="45700" rIns="91425" bIns="45700"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2" name="Google Shape;52;p12"/>
          <p:cNvSpPr txBox="1">
            <a:spLocks noGrp="1"/>
          </p:cNvSpPr>
          <p:nvPr>
            <p:ph type="sldNum" idx="12"/>
          </p:nvPr>
        </p:nvSpPr>
        <p:spPr>
          <a:xfrm>
            <a:off x="8497999" y="4688759"/>
            <a:ext cx="548700" cy="393600"/>
          </a:xfrm>
          <a:prstGeom prst="rect">
            <a:avLst/>
          </a:prstGeom>
        </p:spPr>
        <p:txBody>
          <a:bodyPr spcFirstLastPara="1" wrap="square" lIns="91425" tIns="45700" rIns="91425" bIns="45700"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628650" y="1200150"/>
            <a:ext cx="7688766" cy="80157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accent1"/>
              </a:buClr>
              <a:buSzPts val="3600"/>
              <a:buFont typeface="Arial Narrow"/>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
          <p:cNvSpPr txBox="1">
            <a:spLocks noGrp="1"/>
          </p:cNvSpPr>
          <p:nvPr>
            <p:ph type="subTitle" idx="1"/>
          </p:nvPr>
        </p:nvSpPr>
        <p:spPr>
          <a:xfrm>
            <a:off x="1143000" y="2154217"/>
            <a:ext cx="6858000" cy="12414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3"/>
          <p:cNvSpPr txBox="1">
            <a:spLocks noGrp="1"/>
          </p:cNvSpPr>
          <p:nvPr>
            <p:ph type="sldNum" idx="12"/>
          </p:nvPr>
        </p:nvSpPr>
        <p:spPr>
          <a:xfrm>
            <a:off x="0" y="4906537"/>
            <a:ext cx="2057400" cy="23696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000" b="0" i="0" u="none" strike="noStrike" cap="none">
                <a:solidFill>
                  <a:schemeClr val="accent1"/>
                </a:solidFill>
                <a:latin typeface="Arial Narrow"/>
                <a:ea typeface="Arial Narrow"/>
                <a:cs typeface="Arial Narrow"/>
                <a:sym typeface="Arial Narrow"/>
              </a:defRPr>
            </a:lvl1pPr>
            <a:lvl2pPr marL="0" lvl="1" indent="0" algn="l">
              <a:spcBef>
                <a:spcPts val="0"/>
              </a:spcBef>
              <a:buNone/>
              <a:defRPr sz="1000" b="0" i="0" u="none" strike="noStrike" cap="none">
                <a:solidFill>
                  <a:schemeClr val="accent1"/>
                </a:solidFill>
                <a:latin typeface="Arial Narrow"/>
                <a:ea typeface="Arial Narrow"/>
                <a:cs typeface="Arial Narrow"/>
                <a:sym typeface="Arial Narrow"/>
              </a:defRPr>
            </a:lvl2pPr>
            <a:lvl3pPr marL="0" lvl="2" indent="0" algn="l">
              <a:spcBef>
                <a:spcPts val="0"/>
              </a:spcBef>
              <a:buNone/>
              <a:defRPr sz="1000" b="0" i="0" u="none" strike="noStrike" cap="none">
                <a:solidFill>
                  <a:schemeClr val="accent1"/>
                </a:solidFill>
                <a:latin typeface="Arial Narrow"/>
                <a:ea typeface="Arial Narrow"/>
                <a:cs typeface="Arial Narrow"/>
                <a:sym typeface="Arial Narrow"/>
              </a:defRPr>
            </a:lvl3pPr>
            <a:lvl4pPr marL="0" lvl="3" indent="0" algn="l">
              <a:spcBef>
                <a:spcPts val="0"/>
              </a:spcBef>
              <a:buNone/>
              <a:defRPr sz="1000" b="0" i="0" u="none" strike="noStrike" cap="none">
                <a:solidFill>
                  <a:schemeClr val="accent1"/>
                </a:solidFill>
                <a:latin typeface="Arial Narrow"/>
                <a:ea typeface="Arial Narrow"/>
                <a:cs typeface="Arial Narrow"/>
                <a:sym typeface="Arial Narrow"/>
              </a:defRPr>
            </a:lvl4pPr>
            <a:lvl5pPr marL="0" lvl="4" indent="0" algn="l">
              <a:spcBef>
                <a:spcPts val="0"/>
              </a:spcBef>
              <a:buNone/>
              <a:defRPr sz="1000" b="0" i="0" u="none" strike="noStrike" cap="none">
                <a:solidFill>
                  <a:schemeClr val="accent1"/>
                </a:solidFill>
                <a:latin typeface="Arial Narrow"/>
                <a:ea typeface="Arial Narrow"/>
                <a:cs typeface="Arial Narrow"/>
                <a:sym typeface="Arial Narrow"/>
              </a:defRPr>
            </a:lvl5pPr>
            <a:lvl6pPr marL="0" lvl="5" indent="0" algn="l">
              <a:spcBef>
                <a:spcPts val="0"/>
              </a:spcBef>
              <a:buNone/>
              <a:defRPr sz="1000" b="0" i="0" u="none" strike="noStrike" cap="none">
                <a:solidFill>
                  <a:schemeClr val="accent1"/>
                </a:solidFill>
                <a:latin typeface="Arial Narrow"/>
                <a:ea typeface="Arial Narrow"/>
                <a:cs typeface="Arial Narrow"/>
                <a:sym typeface="Arial Narrow"/>
              </a:defRPr>
            </a:lvl6pPr>
            <a:lvl7pPr marL="0" lvl="6" indent="0" algn="l">
              <a:spcBef>
                <a:spcPts val="0"/>
              </a:spcBef>
              <a:buNone/>
              <a:defRPr sz="1000" b="0" i="0" u="none" strike="noStrike" cap="none">
                <a:solidFill>
                  <a:schemeClr val="accent1"/>
                </a:solidFill>
                <a:latin typeface="Arial Narrow"/>
                <a:ea typeface="Arial Narrow"/>
                <a:cs typeface="Arial Narrow"/>
                <a:sym typeface="Arial Narrow"/>
              </a:defRPr>
            </a:lvl7pPr>
            <a:lvl8pPr marL="0" lvl="7" indent="0" algn="l">
              <a:spcBef>
                <a:spcPts val="0"/>
              </a:spcBef>
              <a:buNone/>
              <a:defRPr sz="1000" b="0" i="0" u="none" strike="noStrike" cap="none">
                <a:solidFill>
                  <a:schemeClr val="accent1"/>
                </a:solidFill>
                <a:latin typeface="Arial Narrow"/>
                <a:ea typeface="Arial Narrow"/>
                <a:cs typeface="Arial Narrow"/>
                <a:sym typeface="Arial Narrow"/>
              </a:defRPr>
            </a:lvl8pPr>
            <a:lvl9pPr marL="0" lvl="8" indent="0" algn="l">
              <a:spcBef>
                <a:spcPts val="0"/>
              </a:spcBef>
              <a:buNone/>
              <a:defRPr sz="1000" b="0" i="0" u="none" strike="noStrike" cap="none">
                <a:solidFill>
                  <a:schemeClr val="accent1"/>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630238" y="741363"/>
            <a:ext cx="2949575"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Arial Narrow"/>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4"/>
          <p:cNvSpPr>
            <a:spLocks noGrp="1"/>
          </p:cNvSpPr>
          <p:nvPr>
            <p:ph type="pic" idx="2"/>
          </p:nvPr>
        </p:nvSpPr>
        <p:spPr>
          <a:xfrm>
            <a:off x="3887788" y="741363"/>
            <a:ext cx="4629150" cy="36544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Narrow"/>
                <a:ea typeface="Arial Narrow"/>
                <a:cs typeface="Arial Narrow"/>
                <a:sym typeface="Arial Narrow"/>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Narrow"/>
                <a:ea typeface="Arial Narrow"/>
                <a:cs typeface="Arial Narrow"/>
                <a:sym typeface="Arial Narrow"/>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Narrow"/>
                <a:ea typeface="Arial Narrow"/>
                <a:cs typeface="Arial Narrow"/>
                <a:sym typeface="Arial Narrow"/>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4"/>
          <p:cNvSpPr txBox="1">
            <a:spLocks noGrp="1"/>
          </p:cNvSpPr>
          <p:nvPr>
            <p:ph type="body" idx="1"/>
          </p:nvPr>
        </p:nvSpPr>
        <p:spPr>
          <a:xfrm>
            <a:off x="630238" y="1941513"/>
            <a:ext cx="2949575" cy="2859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 name="Google Shape;22;p4"/>
          <p:cNvSpPr txBox="1">
            <a:spLocks noGrp="1"/>
          </p:cNvSpPr>
          <p:nvPr>
            <p:ph type="sldNum" idx="12"/>
          </p:nvPr>
        </p:nvSpPr>
        <p:spPr>
          <a:xfrm>
            <a:off x="0" y="4906537"/>
            <a:ext cx="2057400" cy="23696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000" b="0" i="0" u="none" strike="noStrike" cap="none">
                <a:solidFill>
                  <a:schemeClr val="accent1"/>
                </a:solidFill>
                <a:latin typeface="Arial Narrow"/>
                <a:ea typeface="Arial Narrow"/>
                <a:cs typeface="Arial Narrow"/>
                <a:sym typeface="Arial Narrow"/>
              </a:defRPr>
            </a:lvl1pPr>
            <a:lvl2pPr marL="0" lvl="1" indent="0" algn="l">
              <a:spcBef>
                <a:spcPts val="0"/>
              </a:spcBef>
              <a:buNone/>
              <a:defRPr sz="1000" b="0" i="0" u="none" strike="noStrike" cap="none">
                <a:solidFill>
                  <a:schemeClr val="accent1"/>
                </a:solidFill>
                <a:latin typeface="Arial Narrow"/>
                <a:ea typeface="Arial Narrow"/>
                <a:cs typeface="Arial Narrow"/>
                <a:sym typeface="Arial Narrow"/>
              </a:defRPr>
            </a:lvl2pPr>
            <a:lvl3pPr marL="0" lvl="2" indent="0" algn="l">
              <a:spcBef>
                <a:spcPts val="0"/>
              </a:spcBef>
              <a:buNone/>
              <a:defRPr sz="1000" b="0" i="0" u="none" strike="noStrike" cap="none">
                <a:solidFill>
                  <a:schemeClr val="accent1"/>
                </a:solidFill>
                <a:latin typeface="Arial Narrow"/>
                <a:ea typeface="Arial Narrow"/>
                <a:cs typeface="Arial Narrow"/>
                <a:sym typeface="Arial Narrow"/>
              </a:defRPr>
            </a:lvl3pPr>
            <a:lvl4pPr marL="0" lvl="3" indent="0" algn="l">
              <a:spcBef>
                <a:spcPts val="0"/>
              </a:spcBef>
              <a:buNone/>
              <a:defRPr sz="1000" b="0" i="0" u="none" strike="noStrike" cap="none">
                <a:solidFill>
                  <a:schemeClr val="accent1"/>
                </a:solidFill>
                <a:latin typeface="Arial Narrow"/>
                <a:ea typeface="Arial Narrow"/>
                <a:cs typeface="Arial Narrow"/>
                <a:sym typeface="Arial Narrow"/>
              </a:defRPr>
            </a:lvl4pPr>
            <a:lvl5pPr marL="0" lvl="4" indent="0" algn="l">
              <a:spcBef>
                <a:spcPts val="0"/>
              </a:spcBef>
              <a:buNone/>
              <a:defRPr sz="1000" b="0" i="0" u="none" strike="noStrike" cap="none">
                <a:solidFill>
                  <a:schemeClr val="accent1"/>
                </a:solidFill>
                <a:latin typeface="Arial Narrow"/>
                <a:ea typeface="Arial Narrow"/>
                <a:cs typeface="Arial Narrow"/>
                <a:sym typeface="Arial Narrow"/>
              </a:defRPr>
            </a:lvl5pPr>
            <a:lvl6pPr marL="0" lvl="5" indent="0" algn="l">
              <a:spcBef>
                <a:spcPts val="0"/>
              </a:spcBef>
              <a:buNone/>
              <a:defRPr sz="1000" b="0" i="0" u="none" strike="noStrike" cap="none">
                <a:solidFill>
                  <a:schemeClr val="accent1"/>
                </a:solidFill>
                <a:latin typeface="Arial Narrow"/>
                <a:ea typeface="Arial Narrow"/>
                <a:cs typeface="Arial Narrow"/>
                <a:sym typeface="Arial Narrow"/>
              </a:defRPr>
            </a:lvl6pPr>
            <a:lvl7pPr marL="0" lvl="6" indent="0" algn="l">
              <a:spcBef>
                <a:spcPts val="0"/>
              </a:spcBef>
              <a:buNone/>
              <a:defRPr sz="1000" b="0" i="0" u="none" strike="noStrike" cap="none">
                <a:solidFill>
                  <a:schemeClr val="accent1"/>
                </a:solidFill>
                <a:latin typeface="Arial Narrow"/>
                <a:ea typeface="Arial Narrow"/>
                <a:cs typeface="Arial Narrow"/>
                <a:sym typeface="Arial Narrow"/>
              </a:defRPr>
            </a:lvl7pPr>
            <a:lvl8pPr marL="0" lvl="7" indent="0" algn="l">
              <a:spcBef>
                <a:spcPts val="0"/>
              </a:spcBef>
              <a:buNone/>
              <a:defRPr sz="1000" b="0" i="0" u="none" strike="noStrike" cap="none">
                <a:solidFill>
                  <a:schemeClr val="accent1"/>
                </a:solidFill>
                <a:latin typeface="Arial Narrow"/>
                <a:ea typeface="Arial Narrow"/>
                <a:cs typeface="Arial Narrow"/>
                <a:sym typeface="Arial Narrow"/>
              </a:defRPr>
            </a:lvl8pPr>
            <a:lvl9pPr marL="0" lvl="8" indent="0" algn="l">
              <a:spcBef>
                <a:spcPts val="0"/>
              </a:spcBef>
              <a:buNone/>
              <a:defRPr sz="1000" b="0" i="0" u="none" strike="noStrike" cap="none">
                <a:solidFill>
                  <a:schemeClr val="accent1"/>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623888" y="1282700"/>
            <a:ext cx="7886700" cy="72452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3600"/>
              <a:buFont typeface="Arial Narrow"/>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623888" y="2110987"/>
            <a:ext cx="7886700" cy="11255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solidFill>
                  <a:schemeClr val="dk1"/>
                </a:solidFill>
              </a:defRPr>
            </a:lvl1pPr>
            <a:lvl2pPr marL="914400" lvl="1" indent="-228600" algn="l">
              <a:lnSpc>
                <a:spcPct val="90000"/>
              </a:lnSpc>
              <a:spcBef>
                <a:spcPts val="500"/>
              </a:spcBef>
              <a:spcAft>
                <a:spcPts val="0"/>
              </a:spcAft>
              <a:buClr>
                <a:srgbClr val="949495"/>
              </a:buClr>
              <a:buSzPts val="2000"/>
              <a:buNone/>
              <a:defRPr sz="2000">
                <a:solidFill>
                  <a:srgbClr val="949495"/>
                </a:solidFill>
              </a:defRPr>
            </a:lvl2pPr>
            <a:lvl3pPr marL="1371600" lvl="2" indent="-228600" algn="l">
              <a:lnSpc>
                <a:spcPct val="90000"/>
              </a:lnSpc>
              <a:spcBef>
                <a:spcPts val="500"/>
              </a:spcBef>
              <a:spcAft>
                <a:spcPts val="0"/>
              </a:spcAft>
              <a:buClr>
                <a:srgbClr val="949495"/>
              </a:buClr>
              <a:buSzPts val="1800"/>
              <a:buNone/>
              <a:defRPr sz="1800">
                <a:solidFill>
                  <a:srgbClr val="949495"/>
                </a:solidFill>
              </a:defRPr>
            </a:lvl3pPr>
            <a:lvl4pPr marL="1828800" lvl="3" indent="-228600" algn="l">
              <a:lnSpc>
                <a:spcPct val="90000"/>
              </a:lnSpc>
              <a:spcBef>
                <a:spcPts val="500"/>
              </a:spcBef>
              <a:spcAft>
                <a:spcPts val="0"/>
              </a:spcAft>
              <a:buClr>
                <a:srgbClr val="949495"/>
              </a:buClr>
              <a:buSzPts val="1600"/>
              <a:buNone/>
              <a:defRPr sz="1600">
                <a:solidFill>
                  <a:srgbClr val="949495"/>
                </a:solidFill>
              </a:defRPr>
            </a:lvl4pPr>
            <a:lvl5pPr marL="2286000" lvl="4" indent="-228600" algn="l">
              <a:lnSpc>
                <a:spcPct val="90000"/>
              </a:lnSpc>
              <a:spcBef>
                <a:spcPts val="500"/>
              </a:spcBef>
              <a:spcAft>
                <a:spcPts val="0"/>
              </a:spcAft>
              <a:buClr>
                <a:srgbClr val="949495"/>
              </a:buClr>
              <a:buSzPts val="1600"/>
              <a:buNone/>
              <a:defRPr sz="1600">
                <a:solidFill>
                  <a:srgbClr val="949495"/>
                </a:solidFill>
              </a:defRPr>
            </a:lvl5pPr>
            <a:lvl6pPr marL="2743200" lvl="5" indent="-228600" algn="l">
              <a:lnSpc>
                <a:spcPct val="90000"/>
              </a:lnSpc>
              <a:spcBef>
                <a:spcPts val="500"/>
              </a:spcBef>
              <a:spcAft>
                <a:spcPts val="0"/>
              </a:spcAft>
              <a:buClr>
                <a:srgbClr val="949495"/>
              </a:buClr>
              <a:buSzPts val="1600"/>
              <a:buNone/>
              <a:defRPr sz="1600">
                <a:solidFill>
                  <a:srgbClr val="949495"/>
                </a:solidFill>
              </a:defRPr>
            </a:lvl6pPr>
            <a:lvl7pPr marL="3200400" lvl="6" indent="-228600" algn="l">
              <a:lnSpc>
                <a:spcPct val="90000"/>
              </a:lnSpc>
              <a:spcBef>
                <a:spcPts val="500"/>
              </a:spcBef>
              <a:spcAft>
                <a:spcPts val="0"/>
              </a:spcAft>
              <a:buClr>
                <a:srgbClr val="949495"/>
              </a:buClr>
              <a:buSzPts val="1600"/>
              <a:buNone/>
              <a:defRPr sz="1600">
                <a:solidFill>
                  <a:srgbClr val="949495"/>
                </a:solidFill>
              </a:defRPr>
            </a:lvl7pPr>
            <a:lvl8pPr marL="3657600" lvl="7" indent="-228600" algn="l">
              <a:lnSpc>
                <a:spcPct val="90000"/>
              </a:lnSpc>
              <a:spcBef>
                <a:spcPts val="500"/>
              </a:spcBef>
              <a:spcAft>
                <a:spcPts val="0"/>
              </a:spcAft>
              <a:buClr>
                <a:srgbClr val="949495"/>
              </a:buClr>
              <a:buSzPts val="1600"/>
              <a:buNone/>
              <a:defRPr sz="1600">
                <a:solidFill>
                  <a:srgbClr val="949495"/>
                </a:solidFill>
              </a:defRPr>
            </a:lvl8pPr>
            <a:lvl9pPr marL="4114800" lvl="8" indent="-228600" algn="l">
              <a:lnSpc>
                <a:spcPct val="90000"/>
              </a:lnSpc>
              <a:spcBef>
                <a:spcPts val="500"/>
              </a:spcBef>
              <a:spcAft>
                <a:spcPts val="0"/>
              </a:spcAft>
              <a:buClr>
                <a:srgbClr val="949495"/>
              </a:buClr>
              <a:buSzPts val="1600"/>
              <a:buNone/>
              <a:defRPr sz="1600">
                <a:solidFill>
                  <a:srgbClr val="949495"/>
                </a:solidFill>
              </a:defRPr>
            </a:lvl9pPr>
          </a:lstStyle>
          <a:p>
            <a:endParaRPr/>
          </a:p>
        </p:txBody>
      </p:sp>
      <p:sp>
        <p:nvSpPr>
          <p:cNvPr id="26" name="Google Shape;26;p5"/>
          <p:cNvSpPr txBox="1">
            <a:spLocks noGrp="1"/>
          </p:cNvSpPr>
          <p:nvPr>
            <p:ph type="sldNum" idx="12"/>
          </p:nvPr>
        </p:nvSpPr>
        <p:spPr>
          <a:xfrm>
            <a:off x="0" y="4906537"/>
            <a:ext cx="2057400" cy="23696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000" b="0" i="0" u="none" strike="noStrike" cap="none">
                <a:solidFill>
                  <a:schemeClr val="accent1"/>
                </a:solidFill>
                <a:latin typeface="Arial Narrow"/>
                <a:ea typeface="Arial Narrow"/>
                <a:cs typeface="Arial Narrow"/>
                <a:sym typeface="Arial Narrow"/>
              </a:defRPr>
            </a:lvl1pPr>
            <a:lvl2pPr marL="0" lvl="1" indent="0" algn="l">
              <a:spcBef>
                <a:spcPts val="0"/>
              </a:spcBef>
              <a:buNone/>
              <a:defRPr sz="1000" b="0" i="0" u="none" strike="noStrike" cap="none">
                <a:solidFill>
                  <a:schemeClr val="accent1"/>
                </a:solidFill>
                <a:latin typeface="Arial Narrow"/>
                <a:ea typeface="Arial Narrow"/>
                <a:cs typeface="Arial Narrow"/>
                <a:sym typeface="Arial Narrow"/>
              </a:defRPr>
            </a:lvl2pPr>
            <a:lvl3pPr marL="0" lvl="2" indent="0" algn="l">
              <a:spcBef>
                <a:spcPts val="0"/>
              </a:spcBef>
              <a:buNone/>
              <a:defRPr sz="1000" b="0" i="0" u="none" strike="noStrike" cap="none">
                <a:solidFill>
                  <a:schemeClr val="accent1"/>
                </a:solidFill>
                <a:latin typeface="Arial Narrow"/>
                <a:ea typeface="Arial Narrow"/>
                <a:cs typeface="Arial Narrow"/>
                <a:sym typeface="Arial Narrow"/>
              </a:defRPr>
            </a:lvl3pPr>
            <a:lvl4pPr marL="0" lvl="3" indent="0" algn="l">
              <a:spcBef>
                <a:spcPts val="0"/>
              </a:spcBef>
              <a:buNone/>
              <a:defRPr sz="1000" b="0" i="0" u="none" strike="noStrike" cap="none">
                <a:solidFill>
                  <a:schemeClr val="accent1"/>
                </a:solidFill>
                <a:latin typeface="Arial Narrow"/>
                <a:ea typeface="Arial Narrow"/>
                <a:cs typeface="Arial Narrow"/>
                <a:sym typeface="Arial Narrow"/>
              </a:defRPr>
            </a:lvl4pPr>
            <a:lvl5pPr marL="0" lvl="4" indent="0" algn="l">
              <a:spcBef>
                <a:spcPts val="0"/>
              </a:spcBef>
              <a:buNone/>
              <a:defRPr sz="1000" b="0" i="0" u="none" strike="noStrike" cap="none">
                <a:solidFill>
                  <a:schemeClr val="accent1"/>
                </a:solidFill>
                <a:latin typeface="Arial Narrow"/>
                <a:ea typeface="Arial Narrow"/>
                <a:cs typeface="Arial Narrow"/>
                <a:sym typeface="Arial Narrow"/>
              </a:defRPr>
            </a:lvl5pPr>
            <a:lvl6pPr marL="0" lvl="5" indent="0" algn="l">
              <a:spcBef>
                <a:spcPts val="0"/>
              </a:spcBef>
              <a:buNone/>
              <a:defRPr sz="1000" b="0" i="0" u="none" strike="noStrike" cap="none">
                <a:solidFill>
                  <a:schemeClr val="accent1"/>
                </a:solidFill>
                <a:latin typeface="Arial Narrow"/>
                <a:ea typeface="Arial Narrow"/>
                <a:cs typeface="Arial Narrow"/>
                <a:sym typeface="Arial Narrow"/>
              </a:defRPr>
            </a:lvl6pPr>
            <a:lvl7pPr marL="0" lvl="6" indent="0" algn="l">
              <a:spcBef>
                <a:spcPts val="0"/>
              </a:spcBef>
              <a:buNone/>
              <a:defRPr sz="1000" b="0" i="0" u="none" strike="noStrike" cap="none">
                <a:solidFill>
                  <a:schemeClr val="accent1"/>
                </a:solidFill>
                <a:latin typeface="Arial Narrow"/>
                <a:ea typeface="Arial Narrow"/>
                <a:cs typeface="Arial Narrow"/>
                <a:sym typeface="Arial Narrow"/>
              </a:defRPr>
            </a:lvl7pPr>
            <a:lvl8pPr marL="0" lvl="7" indent="0" algn="l">
              <a:spcBef>
                <a:spcPts val="0"/>
              </a:spcBef>
              <a:buNone/>
              <a:defRPr sz="1000" b="0" i="0" u="none" strike="noStrike" cap="none">
                <a:solidFill>
                  <a:schemeClr val="accent1"/>
                </a:solidFill>
                <a:latin typeface="Arial Narrow"/>
                <a:ea typeface="Arial Narrow"/>
                <a:cs typeface="Arial Narrow"/>
                <a:sym typeface="Arial Narrow"/>
              </a:defRPr>
            </a:lvl8pPr>
            <a:lvl9pPr marL="0" lvl="8" indent="0" algn="l">
              <a:spcBef>
                <a:spcPts val="0"/>
              </a:spcBef>
              <a:buNone/>
              <a:defRPr sz="1000" b="0" i="0" u="none" strike="noStrike" cap="none">
                <a:solidFill>
                  <a:schemeClr val="accent1"/>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628650" y="661214"/>
            <a:ext cx="7886700" cy="99377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628650" y="1370013"/>
            <a:ext cx="3867150" cy="326231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a:solidFill>
                  <a:schemeClr val="dk1"/>
                </a:solidFill>
              </a:defRPr>
            </a:lvl1pPr>
            <a:lvl2pPr marL="914400" lvl="1" indent="-342900" algn="l">
              <a:lnSpc>
                <a:spcPct val="90000"/>
              </a:lnSpc>
              <a:spcBef>
                <a:spcPts val="500"/>
              </a:spcBef>
              <a:spcAft>
                <a:spcPts val="0"/>
              </a:spcAft>
              <a:buClr>
                <a:schemeClr val="dk1"/>
              </a:buClr>
              <a:buSzPts val="1800"/>
              <a:buChar char="•"/>
              <a:defRPr>
                <a:solidFill>
                  <a:schemeClr val="dk1"/>
                </a:solidFill>
              </a:defRPr>
            </a:lvl2pPr>
            <a:lvl3pPr marL="1371600" lvl="2" indent="-304800" algn="l">
              <a:lnSpc>
                <a:spcPct val="90000"/>
              </a:lnSpc>
              <a:spcBef>
                <a:spcPts val="500"/>
              </a:spcBef>
              <a:spcAft>
                <a:spcPts val="0"/>
              </a:spcAft>
              <a:buClr>
                <a:schemeClr val="dk1"/>
              </a:buClr>
              <a:buSzPts val="1200"/>
              <a:buChar char="•"/>
              <a:defRPr>
                <a:solidFill>
                  <a:schemeClr val="dk1"/>
                </a:solidFill>
              </a:defRPr>
            </a:lvl3pPr>
            <a:lvl4pPr marL="1828800" lvl="3" indent="-342900" algn="l">
              <a:lnSpc>
                <a:spcPct val="90000"/>
              </a:lnSpc>
              <a:spcBef>
                <a:spcPts val="500"/>
              </a:spcBef>
              <a:spcAft>
                <a:spcPts val="0"/>
              </a:spcAft>
              <a:buClr>
                <a:schemeClr val="dk1"/>
              </a:buClr>
              <a:buSzPts val="1800"/>
              <a:buChar char="•"/>
              <a:defRPr>
                <a:solidFill>
                  <a:schemeClr val="dk1"/>
                </a:solidFill>
              </a:defRPr>
            </a:lvl4pPr>
            <a:lvl5pPr marL="2286000" lvl="4" indent="-342900" algn="l">
              <a:lnSpc>
                <a:spcPct val="90000"/>
              </a:lnSpc>
              <a:spcBef>
                <a:spcPts val="500"/>
              </a:spcBef>
              <a:spcAft>
                <a:spcPts val="0"/>
              </a:spcAft>
              <a:buClr>
                <a:schemeClr val="dk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6"/>
          <p:cNvSpPr txBox="1">
            <a:spLocks noGrp="1"/>
          </p:cNvSpPr>
          <p:nvPr>
            <p:ph type="body" idx="2"/>
          </p:nvPr>
        </p:nvSpPr>
        <p:spPr>
          <a:xfrm>
            <a:off x="4648200" y="1370013"/>
            <a:ext cx="3867150" cy="32623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6"/>
          <p:cNvSpPr txBox="1">
            <a:spLocks noGrp="1"/>
          </p:cNvSpPr>
          <p:nvPr>
            <p:ph type="sldNum" idx="12"/>
          </p:nvPr>
        </p:nvSpPr>
        <p:spPr>
          <a:xfrm>
            <a:off x="0" y="4906537"/>
            <a:ext cx="2057400" cy="23696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000" b="0" i="0" u="none" strike="noStrike" cap="none">
                <a:solidFill>
                  <a:schemeClr val="accent1"/>
                </a:solidFill>
                <a:latin typeface="Arial Narrow"/>
                <a:ea typeface="Arial Narrow"/>
                <a:cs typeface="Arial Narrow"/>
                <a:sym typeface="Arial Narrow"/>
              </a:defRPr>
            </a:lvl1pPr>
            <a:lvl2pPr marL="0" lvl="1" indent="0" algn="l">
              <a:spcBef>
                <a:spcPts val="0"/>
              </a:spcBef>
              <a:buNone/>
              <a:defRPr sz="1000" b="0" i="0" u="none" strike="noStrike" cap="none">
                <a:solidFill>
                  <a:schemeClr val="accent1"/>
                </a:solidFill>
                <a:latin typeface="Arial Narrow"/>
                <a:ea typeface="Arial Narrow"/>
                <a:cs typeface="Arial Narrow"/>
                <a:sym typeface="Arial Narrow"/>
              </a:defRPr>
            </a:lvl2pPr>
            <a:lvl3pPr marL="0" lvl="2" indent="0" algn="l">
              <a:spcBef>
                <a:spcPts val="0"/>
              </a:spcBef>
              <a:buNone/>
              <a:defRPr sz="1000" b="0" i="0" u="none" strike="noStrike" cap="none">
                <a:solidFill>
                  <a:schemeClr val="accent1"/>
                </a:solidFill>
                <a:latin typeface="Arial Narrow"/>
                <a:ea typeface="Arial Narrow"/>
                <a:cs typeface="Arial Narrow"/>
                <a:sym typeface="Arial Narrow"/>
              </a:defRPr>
            </a:lvl3pPr>
            <a:lvl4pPr marL="0" lvl="3" indent="0" algn="l">
              <a:spcBef>
                <a:spcPts val="0"/>
              </a:spcBef>
              <a:buNone/>
              <a:defRPr sz="1000" b="0" i="0" u="none" strike="noStrike" cap="none">
                <a:solidFill>
                  <a:schemeClr val="accent1"/>
                </a:solidFill>
                <a:latin typeface="Arial Narrow"/>
                <a:ea typeface="Arial Narrow"/>
                <a:cs typeface="Arial Narrow"/>
                <a:sym typeface="Arial Narrow"/>
              </a:defRPr>
            </a:lvl4pPr>
            <a:lvl5pPr marL="0" lvl="4" indent="0" algn="l">
              <a:spcBef>
                <a:spcPts val="0"/>
              </a:spcBef>
              <a:buNone/>
              <a:defRPr sz="1000" b="0" i="0" u="none" strike="noStrike" cap="none">
                <a:solidFill>
                  <a:schemeClr val="accent1"/>
                </a:solidFill>
                <a:latin typeface="Arial Narrow"/>
                <a:ea typeface="Arial Narrow"/>
                <a:cs typeface="Arial Narrow"/>
                <a:sym typeface="Arial Narrow"/>
              </a:defRPr>
            </a:lvl5pPr>
            <a:lvl6pPr marL="0" lvl="5" indent="0" algn="l">
              <a:spcBef>
                <a:spcPts val="0"/>
              </a:spcBef>
              <a:buNone/>
              <a:defRPr sz="1000" b="0" i="0" u="none" strike="noStrike" cap="none">
                <a:solidFill>
                  <a:schemeClr val="accent1"/>
                </a:solidFill>
                <a:latin typeface="Arial Narrow"/>
                <a:ea typeface="Arial Narrow"/>
                <a:cs typeface="Arial Narrow"/>
                <a:sym typeface="Arial Narrow"/>
              </a:defRPr>
            </a:lvl6pPr>
            <a:lvl7pPr marL="0" lvl="6" indent="0" algn="l">
              <a:spcBef>
                <a:spcPts val="0"/>
              </a:spcBef>
              <a:buNone/>
              <a:defRPr sz="1000" b="0" i="0" u="none" strike="noStrike" cap="none">
                <a:solidFill>
                  <a:schemeClr val="accent1"/>
                </a:solidFill>
                <a:latin typeface="Arial Narrow"/>
                <a:ea typeface="Arial Narrow"/>
                <a:cs typeface="Arial Narrow"/>
                <a:sym typeface="Arial Narrow"/>
              </a:defRPr>
            </a:lvl7pPr>
            <a:lvl8pPr marL="0" lvl="7" indent="0" algn="l">
              <a:spcBef>
                <a:spcPts val="0"/>
              </a:spcBef>
              <a:buNone/>
              <a:defRPr sz="1000" b="0" i="0" u="none" strike="noStrike" cap="none">
                <a:solidFill>
                  <a:schemeClr val="accent1"/>
                </a:solidFill>
                <a:latin typeface="Arial Narrow"/>
                <a:ea typeface="Arial Narrow"/>
                <a:cs typeface="Arial Narrow"/>
                <a:sym typeface="Arial Narrow"/>
              </a:defRPr>
            </a:lvl8pPr>
            <a:lvl9pPr marL="0" lvl="8" indent="0" algn="l">
              <a:spcBef>
                <a:spcPts val="0"/>
              </a:spcBef>
              <a:buNone/>
              <a:defRPr sz="1000" b="0" i="0" u="none" strike="noStrike" cap="none">
                <a:solidFill>
                  <a:schemeClr val="accent1"/>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628650" y="661214"/>
            <a:ext cx="7886700" cy="9937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7"/>
          <p:cNvSpPr txBox="1">
            <a:spLocks noGrp="1"/>
          </p:cNvSpPr>
          <p:nvPr>
            <p:ph type="sldNum" idx="12"/>
          </p:nvPr>
        </p:nvSpPr>
        <p:spPr>
          <a:xfrm>
            <a:off x="0" y="4906537"/>
            <a:ext cx="2057400" cy="23696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000" b="0" i="0" u="none" strike="noStrike" cap="none">
                <a:solidFill>
                  <a:schemeClr val="accent1"/>
                </a:solidFill>
                <a:latin typeface="Arial Narrow"/>
                <a:ea typeface="Arial Narrow"/>
                <a:cs typeface="Arial Narrow"/>
                <a:sym typeface="Arial Narrow"/>
              </a:defRPr>
            </a:lvl1pPr>
            <a:lvl2pPr marL="0" lvl="1" indent="0" algn="l">
              <a:spcBef>
                <a:spcPts val="0"/>
              </a:spcBef>
              <a:buNone/>
              <a:defRPr sz="1000" b="0" i="0" u="none" strike="noStrike" cap="none">
                <a:solidFill>
                  <a:schemeClr val="accent1"/>
                </a:solidFill>
                <a:latin typeface="Arial Narrow"/>
                <a:ea typeface="Arial Narrow"/>
                <a:cs typeface="Arial Narrow"/>
                <a:sym typeface="Arial Narrow"/>
              </a:defRPr>
            </a:lvl2pPr>
            <a:lvl3pPr marL="0" lvl="2" indent="0" algn="l">
              <a:spcBef>
                <a:spcPts val="0"/>
              </a:spcBef>
              <a:buNone/>
              <a:defRPr sz="1000" b="0" i="0" u="none" strike="noStrike" cap="none">
                <a:solidFill>
                  <a:schemeClr val="accent1"/>
                </a:solidFill>
                <a:latin typeface="Arial Narrow"/>
                <a:ea typeface="Arial Narrow"/>
                <a:cs typeface="Arial Narrow"/>
                <a:sym typeface="Arial Narrow"/>
              </a:defRPr>
            </a:lvl3pPr>
            <a:lvl4pPr marL="0" lvl="3" indent="0" algn="l">
              <a:spcBef>
                <a:spcPts val="0"/>
              </a:spcBef>
              <a:buNone/>
              <a:defRPr sz="1000" b="0" i="0" u="none" strike="noStrike" cap="none">
                <a:solidFill>
                  <a:schemeClr val="accent1"/>
                </a:solidFill>
                <a:latin typeface="Arial Narrow"/>
                <a:ea typeface="Arial Narrow"/>
                <a:cs typeface="Arial Narrow"/>
                <a:sym typeface="Arial Narrow"/>
              </a:defRPr>
            </a:lvl4pPr>
            <a:lvl5pPr marL="0" lvl="4" indent="0" algn="l">
              <a:spcBef>
                <a:spcPts val="0"/>
              </a:spcBef>
              <a:buNone/>
              <a:defRPr sz="1000" b="0" i="0" u="none" strike="noStrike" cap="none">
                <a:solidFill>
                  <a:schemeClr val="accent1"/>
                </a:solidFill>
                <a:latin typeface="Arial Narrow"/>
                <a:ea typeface="Arial Narrow"/>
                <a:cs typeface="Arial Narrow"/>
                <a:sym typeface="Arial Narrow"/>
              </a:defRPr>
            </a:lvl5pPr>
            <a:lvl6pPr marL="0" lvl="5" indent="0" algn="l">
              <a:spcBef>
                <a:spcPts val="0"/>
              </a:spcBef>
              <a:buNone/>
              <a:defRPr sz="1000" b="0" i="0" u="none" strike="noStrike" cap="none">
                <a:solidFill>
                  <a:schemeClr val="accent1"/>
                </a:solidFill>
                <a:latin typeface="Arial Narrow"/>
                <a:ea typeface="Arial Narrow"/>
                <a:cs typeface="Arial Narrow"/>
                <a:sym typeface="Arial Narrow"/>
              </a:defRPr>
            </a:lvl6pPr>
            <a:lvl7pPr marL="0" lvl="6" indent="0" algn="l">
              <a:spcBef>
                <a:spcPts val="0"/>
              </a:spcBef>
              <a:buNone/>
              <a:defRPr sz="1000" b="0" i="0" u="none" strike="noStrike" cap="none">
                <a:solidFill>
                  <a:schemeClr val="accent1"/>
                </a:solidFill>
                <a:latin typeface="Arial Narrow"/>
                <a:ea typeface="Arial Narrow"/>
                <a:cs typeface="Arial Narrow"/>
                <a:sym typeface="Arial Narrow"/>
              </a:defRPr>
            </a:lvl7pPr>
            <a:lvl8pPr marL="0" lvl="7" indent="0" algn="l">
              <a:spcBef>
                <a:spcPts val="0"/>
              </a:spcBef>
              <a:buNone/>
              <a:defRPr sz="1000" b="0" i="0" u="none" strike="noStrike" cap="none">
                <a:solidFill>
                  <a:schemeClr val="accent1"/>
                </a:solidFill>
                <a:latin typeface="Arial Narrow"/>
                <a:ea typeface="Arial Narrow"/>
                <a:cs typeface="Arial Narrow"/>
                <a:sym typeface="Arial Narrow"/>
              </a:defRPr>
            </a:lvl8pPr>
            <a:lvl9pPr marL="0" lvl="8" indent="0" algn="l">
              <a:spcBef>
                <a:spcPts val="0"/>
              </a:spcBef>
              <a:buNone/>
              <a:defRPr sz="1000" b="0" i="0" u="none" strike="noStrike" cap="none">
                <a:solidFill>
                  <a:schemeClr val="accent1"/>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8"/>
          <p:cNvSpPr txBox="1">
            <a:spLocks noGrp="1"/>
          </p:cNvSpPr>
          <p:nvPr>
            <p:ph type="sldNum" idx="12"/>
          </p:nvPr>
        </p:nvSpPr>
        <p:spPr>
          <a:xfrm>
            <a:off x="0" y="4906537"/>
            <a:ext cx="2057400" cy="23696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000" b="0" i="0" u="none" strike="noStrike" cap="none">
                <a:solidFill>
                  <a:schemeClr val="accent1"/>
                </a:solidFill>
                <a:latin typeface="Arial Narrow"/>
                <a:ea typeface="Arial Narrow"/>
                <a:cs typeface="Arial Narrow"/>
                <a:sym typeface="Arial Narrow"/>
              </a:defRPr>
            </a:lvl1pPr>
            <a:lvl2pPr marL="0" lvl="1" indent="0" algn="l">
              <a:spcBef>
                <a:spcPts val="0"/>
              </a:spcBef>
              <a:buNone/>
              <a:defRPr sz="1000" b="0" i="0" u="none" strike="noStrike" cap="none">
                <a:solidFill>
                  <a:schemeClr val="accent1"/>
                </a:solidFill>
                <a:latin typeface="Arial Narrow"/>
                <a:ea typeface="Arial Narrow"/>
                <a:cs typeface="Arial Narrow"/>
                <a:sym typeface="Arial Narrow"/>
              </a:defRPr>
            </a:lvl2pPr>
            <a:lvl3pPr marL="0" lvl="2" indent="0" algn="l">
              <a:spcBef>
                <a:spcPts val="0"/>
              </a:spcBef>
              <a:buNone/>
              <a:defRPr sz="1000" b="0" i="0" u="none" strike="noStrike" cap="none">
                <a:solidFill>
                  <a:schemeClr val="accent1"/>
                </a:solidFill>
                <a:latin typeface="Arial Narrow"/>
                <a:ea typeface="Arial Narrow"/>
                <a:cs typeface="Arial Narrow"/>
                <a:sym typeface="Arial Narrow"/>
              </a:defRPr>
            </a:lvl3pPr>
            <a:lvl4pPr marL="0" lvl="3" indent="0" algn="l">
              <a:spcBef>
                <a:spcPts val="0"/>
              </a:spcBef>
              <a:buNone/>
              <a:defRPr sz="1000" b="0" i="0" u="none" strike="noStrike" cap="none">
                <a:solidFill>
                  <a:schemeClr val="accent1"/>
                </a:solidFill>
                <a:latin typeface="Arial Narrow"/>
                <a:ea typeface="Arial Narrow"/>
                <a:cs typeface="Arial Narrow"/>
                <a:sym typeface="Arial Narrow"/>
              </a:defRPr>
            </a:lvl4pPr>
            <a:lvl5pPr marL="0" lvl="4" indent="0" algn="l">
              <a:spcBef>
                <a:spcPts val="0"/>
              </a:spcBef>
              <a:buNone/>
              <a:defRPr sz="1000" b="0" i="0" u="none" strike="noStrike" cap="none">
                <a:solidFill>
                  <a:schemeClr val="accent1"/>
                </a:solidFill>
                <a:latin typeface="Arial Narrow"/>
                <a:ea typeface="Arial Narrow"/>
                <a:cs typeface="Arial Narrow"/>
                <a:sym typeface="Arial Narrow"/>
              </a:defRPr>
            </a:lvl5pPr>
            <a:lvl6pPr marL="0" lvl="5" indent="0" algn="l">
              <a:spcBef>
                <a:spcPts val="0"/>
              </a:spcBef>
              <a:buNone/>
              <a:defRPr sz="1000" b="0" i="0" u="none" strike="noStrike" cap="none">
                <a:solidFill>
                  <a:schemeClr val="accent1"/>
                </a:solidFill>
                <a:latin typeface="Arial Narrow"/>
                <a:ea typeface="Arial Narrow"/>
                <a:cs typeface="Arial Narrow"/>
                <a:sym typeface="Arial Narrow"/>
              </a:defRPr>
            </a:lvl6pPr>
            <a:lvl7pPr marL="0" lvl="6" indent="0" algn="l">
              <a:spcBef>
                <a:spcPts val="0"/>
              </a:spcBef>
              <a:buNone/>
              <a:defRPr sz="1000" b="0" i="0" u="none" strike="noStrike" cap="none">
                <a:solidFill>
                  <a:schemeClr val="accent1"/>
                </a:solidFill>
                <a:latin typeface="Arial Narrow"/>
                <a:ea typeface="Arial Narrow"/>
                <a:cs typeface="Arial Narrow"/>
                <a:sym typeface="Arial Narrow"/>
              </a:defRPr>
            </a:lvl7pPr>
            <a:lvl8pPr marL="0" lvl="7" indent="0" algn="l">
              <a:spcBef>
                <a:spcPts val="0"/>
              </a:spcBef>
              <a:buNone/>
              <a:defRPr sz="1000" b="0" i="0" u="none" strike="noStrike" cap="none">
                <a:solidFill>
                  <a:schemeClr val="accent1"/>
                </a:solidFill>
                <a:latin typeface="Arial Narrow"/>
                <a:ea typeface="Arial Narrow"/>
                <a:cs typeface="Arial Narrow"/>
                <a:sym typeface="Arial Narrow"/>
              </a:defRPr>
            </a:lvl8pPr>
            <a:lvl9pPr marL="0" lvl="8" indent="0" algn="l">
              <a:spcBef>
                <a:spcPts val="0"/>
              </a:spcBef>
              <a:buNone/>
              <a:defRPr sz="1000" b="0" i="0" u="none" strike="noStrike" cap="none">
                <a:solidFill>
                  <a:schemeClr val="accent1"/>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311700" y="445025"/>
            <a:ext cx="8520600" cy="623400"/>
          </a:xfrm>
          <a:prstGeom prst="rect">
            <a:avLst/>
          </a:prstGeom>
        </p:spPr>
        <p:txBody>
          <a:bodyPr spcFirstLastPara="1" wrap="square" lIns="91425" tIns="45700" rIns="91425" bIns="45700" anchor="ctr" anchorCtr="0">
            <a:norm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 name="Google Shape;39;p9"/>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rmAutofit/>
          </a:bodyPr>
          <a:lstStyle>
            <a:lvl1pPr marL="457200" lvl="0" indent="-355600" rtl="0">
              <a:spcBef>
                <a:spcPts val="1000"/>
              </a:spcBef>
              <a:spcAft>
                <a:spcPts val="0"/>
              </a:spcAft>
              <a:buClr>
                <a:srgbClr val="000000"/>
              </a:buClr>
              <a:buSzPts val="2000"/>
              <a:buChar char="•"/>
              <a:defRPr>
                <a:solidFill>
                  <a:srgbClr val="000000"/>
                </a:solidFill>
              </a:defRPr>
            </a:lvl1pPr>
            <a:lvl2pPr marL="914400" lvl="1" indent="-342900" rtl="0">
              <a:spcBef>
                <a:spcPts val="500"/>
              </a:spcBef>
              <a:spcAft>
                <a:spcPts val="0"/>
              </a:spcAft>
              <a:buClr>
                <a:srgbClr val="000000"/>
              </a:buClr>
              <a:buSzPts val="1800"/>
              <a:buChar char="•"/>
              <a:defRPr>
                <a:solidFill>
                  <a:srgbClr val="000000"/>
                </a:solidFill>
              </a:defRPr>
            </a:lvl2pPr>
            <a:lvl3pPr marL="1371600" lvl="2" indent="-304800" rtl="0">
              <a:spcBef>
                <a:spcPts val="500"/>
              </a:spcBef>
              <a:spcAft>
                <a:spcPts val="0"/>
              </a:spcAft>
              <a:buClr>
                <a:srgbClr val="000000"/>
              </a:buClr>
              <a:buSzPts val="1200"/>
              <a:buChar char="•"/>
              <a:defRPr>
                <a:solidFill>
                  <a:srgbClr val="000000"/>
                </a:solidFill>
              </a:defRPr>
            </a:lvl3pPr>
            <a:lvl4pPr marL="1828800" lvl="3" indent="-342900" rtl="0">
              <a:spcBef>
                <a:spcPts val="500"/>
              </a:spcBef>
              <a:spcAft>
                <a:spcPts val="0"/>
              </a:spcAft>
              <a:buClr>
                <a:srgbClr val="000000"/>
              </a:buClr>
              <a:buSzPts val="1800"/>
              <a:buChar char="•"/>
              <a:defRPr>
                <a:solidFill>
                  <a:srgbClr val="000000"/>
                </a:solidFill>
              </a:defRPr>
            </a:lvl4pPr>
            <a:lvl5pPr marL="2286000" lvl="4" indent="-342900" rtl="0">
              <a:spcBef>
                <a:spcPts val="500"/>
              </a:spcBef>
              <a:spcAft>
                <a:spcPts val="0"/>
              </a:spcAft>
              <a:buClr>
                <a:srgbClr val="000000"/>
              </a:buClr>
              <a:buSzPts val="1800"/>
              <a:buChar char="•"/>
              <a:defRPr>
                <a:solidFill>
                  <a:srgbClr val="000000"/>
                </a:solidFill>
              </a:defRPr>
            </a:lvl5pPr>
            <a:lvl6pPr marL="2743200" lvl="5" indent="-342900" rtl="0">
              <a:spcBef>
                <a:spcPts val="500"/>
              </a:spcBef>
              <a:spcAft>
                <a:spcPts val="0"/>
              </a:spcAft>
              <a:buClr>
                <a:srgbClr val="000000"/>
              </a:buClr>
              <a:buSzPts val="1800"/>
              <a:buChar char="•"/>
              <a:defRPr>
                <a:solidFill>
                  <a:srgbClr val="000000"/>
                </a:solidFill>
              </a:defRPr>
            </a:lvl6pPr>
            <a:lvl7pPr marL="3200400" lvl="6" indent="-342900" rtl="0">
              <a:spcBef>
                <a:spcPts val="500"/>
              </a:spcBef>
              <a:spcAft>
                <a:spcPts val="0"/>
              </a:spcAft>
              <a:buClr>
                <a:srgbClr val="000000"/>
              </a:buClr>
              <a:buSzPts val="1800"/>
              <a:buChar char="•"/>
              <a:defRPr>
                <a:solidFill>
                  <a:srgbClr val="000000"/>
                </a:solidFill>
              </a:defRPr>
            </a:lvl7pPr>
            <a:lvl8pPr marL="3657600" lvl="7" indent="-342900" rtl="0">
              <a:spcBef>
                <a:spcPts val="500"/>
              </a:spcBef>
              <a:spcAft>
                <a:spcPts val="0"/>
              </a:spcAft>
              <a:buClr>
                <a:srgbClr val="000000"/>
              </a:buClr>
              <a:buSzPts val="1800"/>
              <a:buChar char="•"/>
              <a:defRPr>
                <a:solidFill>
                  <a:srgbClr val="000000"/>
                </a:solidFill>
              </a:defRPr>
            </a:lvl8pPr>
            <a:lvl9pPr marL="4114800" lvl="8" indent="-342900" rtl="0">
              <a:spcBef>
                <a:spcPts val="500"/>
              </a:spcBef>
              <a:spcAft>
                <a:spcPts val="0"/>
              </a:spcAft>
              <a:buClr>
                <a:srgbClr val="000000"/>
              </a:buClr>
              <a:buSzPts val="1800"/>
              <a:buChar char="•"/>
              <a:defRPr>
                <a:solidFill>
                  <a:srgbClr val="000000"/>
                </a:solidFill>
              </a:defRPr>
            </a:lvl9pPr>
          </a:lstStyle>
          <a:p>
            <a:endParaRPr/>
          </a:p>
        </p:txBody>
      </p:sp>
      <p:sp>
        <p:nvSpPr>
          <p:cNvPr id="40" name="Google Shape;40;p9"/>
          <p:cNvSpPr txBox="1">
            <a:spLocks noGrp="1"/>
          </p:cNvSpPr>
          <p:nvPr>
            <p:ph type="sldNum" idx="12"/>
          </p:nvPr>
        </p:nvSpPr>
        <p:spPr>
          <a:xfrm>
            <a:off x="8497999" y="4688759"/>
            <a:ext cx="548700" cy="393600"/>
          </a:xfrm>
          <a:prstGeom prst="rect">
            <a:avLst/>
          </a:prstGeom>
        </p:spPr>
        <p:txBody>
          <a:bodyPr spcFirstLastPara="1" wrap="square" lIns="91425" tIns="45700" rIns="91425" bIns="4570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41"/>
        <p:cNvGrpSpPr/>
        <p:nvPr/>
      </p:nvGrpSpPr>
      <p:grpSpPr>
        <a:xfrm>
          <a:off x="0" y="0"/>
          <a:ext cx="0" cy="0"/>
          <a:chOff x="0" y="0"/>
          <a:chExt cx="0" cy="0"/>
        </a:xfrm>
      </p:grpSpPr>
      <p:sp>
        <p:nvSpPr>
          <p:cNvPr id="42" name="Google Shape;42;p10"/>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0"/>
          <p:cNvSpPr txBox="1">
            <a:spLocks noGrp="1"/>
          </p:cNvSpPr>
          <p:nvPr>
            <p:ph type="title"/>
          </p:nvPr>
        </p:nvSpPr>
        <p:spPr>
          <a:xfrm>
            <a:off x="485875" y="1714500"/>
            <a:ext cx="8183700" cy="785700"/>
          </a:xfrm>
          <a:prstGeom prst="rect">
            <a:avLst/>
          </a:prstGeom>
        </p:spPr>
        <p:txBody>
          <a:bodyPr spcFirstLastPara="1" wrap="square" lIns="91425" tIns="45700" rIns="91425" bIns="45700" anchor="b" anchorCtr="0">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4" name="Google Shape;44;p10"/>
          <p:cNvSpPr txBox="1">
            <a:spLocks noGrp="1"/>
          </p:cNvSpPr>
          <p:nvPr>
            <p:ph type="sldNum" idx="12"/>
          </p:nvPr>
        </p:nvSpPr>
        <p:spPr>
          <a:xfrm>
            <a:off x="8497999" y="4688759"/>
            <a:ext cx="548700" cy="393600"/>
          </a:xfrm>
          <a:prstGeom prst="rect">
            <a:avLst/>
          </a:prstGeom>
        </p:spPr>
        <p:txBody>
          <a:bodyPr spcFirstLastPara="1" wrap="square" lIns="91425" tIns="45700" rIns="91425" bIns="45700"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3">
            <a:alphaModFix/>
          </a:blip>
          <a:srcRect/>
          <a:stretch/>
        </p:blipFill>
        <p:spPr>
          <a:xfrm>
            <a:off x="4060" y="0"/>
            <a:ext cx="9135879" cy="5143500"/>
          </a:xfrm>
          <a:prstGeom prst="rect">
            <a:avLst/>
          </a:prstGeom>
          <a:noFill/>
          <a:ln>
            <a:noFill/>
          </a:ln>
        </p:spPr>
      </p:pic>
      <p:sp>
        <p:nvSpPr>
          <p:cNvPr id="7" name="Google Shape;7;p1"/>
          <p:cNvSpPr txBox="1">
            <a:spLocks noGrp="1"/>
          </p:cNvSpPr>
          <p:nvPr>
            <p:ph type="title"/>
          </p:nvPr>
        </p:nvSpPr>
        <p:spPr>
          <a:xfrm>
            <a:off x="628650" y="661214"/>
            <a:ext cx="7886700" cy="9937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600"/>
              <a:buFont typeface="Arial Narrow"/>
              <a:buNone/>
              <a:defRPr sz="3600" b="0" i="0" u="none" strike="noStrike" cap="none">
                <a:solidFill>
                  <a:schemeClr val="accen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628650" y="1756589"/>
            <a:ext cx="7886700" cy="3262312"/>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Narrow"/>
                <a:ea typeface="Arial Narrow"/>
                <a:cs typeface="Arial Narrow"/>
                <a:sym typeface="Arial Narrow"/>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Narrow"/>
                <a:ea typeface="Arial Narrow"/>
                <a:cs typeface="Arial Narrow"/>
                <a:sym typeface="Arial Narrow"/>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9" name="Google Shape;9;p1"/>
          <p:cNvSpPr txBox="1">
            <a:spLocks noGrp="1"/>
          </p:cNvSpPr>
          <p:nvPr>
            <p:ph type="sldNum" idx="12"/>
          </p:nvPr>
        </p:nvSpPr>
        <p:spPr>
          <a:xfrm>
            <a:off x="0" y="4906537"/>
            <a:ext cx="2057400" cy="236963"/>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000" b="0" i="0" u="none" strike="noStrike" cap="none">
                <a:solidFill>
                  <a:schemeClr val="accent1"/>
                </a:solidFill>
                <a:latin typeface="Arial Narrow"/>
                <a:ea typeface="Arial Narrow"/>
                <a:cs typeface="Arial Narrow"/>
                <a:sym typeface="Arial Narrow"/>
              </a:defRPr>
            </a:lvl1pPr>
            <a:lvl2pPr marL="0" marR="0" lvl="1" indent="0" algn="l" rtl="0">
              <a:spcBef>
                <a:spcPts val="0"/>
              </a:spcBef>
              <a:buNone/>
              <a:defRPr sz="1000" b="0" i="0" u="none" strike="noStrike" cap="none">
                <a:solidFill>
                  <a:schemeClr val="accent1"/>
                </a:solidFill>
                <a:latin typeface="Arial Narrow"/>
                <a:ea typeface="Arial Narrow"/>
                <a:cs typeface="Arial Narrow"/>
                <a:sym typeface="Arial Narrow"/>
              </a:defRPr>
            </a:lvl2pPr>
            <a:lvl3pPr marL="0" marR="0" lvl="2" indent="0" algn="l" rtl="0">
              <a:spcBef>
                <a:spcPts val="0"/>
              </a:spcBef>
              <a:buNone/>
              <a:defRPr sz="1000" b="0" i="0" u="none" strike="noStrike" cap="none">
                <a:solidFill>
                  <a:schemeClr val="accent1"/>
                </a:solidFill>
                <a:latin typeface="Arial Narrow"/>
                <a:ea typeface="Arial Narrow"/>
                <a:cs typeface="Arial Narrow"/>
                <a:sym typeface="Arial Narrow"/>
              </a:defRPr>
            </a:lvl3pPr>
            <a:lvl4pPr marL="0" marR="0" lvl="3" indent="0" algn="l" rtl="0">
              <a:spcBef>
                <a:spcPts val="0"/>
              </a:spcBef>
              <a:buNone/>
              <a:defRPr sz="1000" b="0" i="0" u="none" strike="noStrike" cap="none">
                <a:solidFill>
                  <a:schemeClr val="accent1"/>
                </a:solidFill>
                <a:latin typeface="Arial Narrow"/>
                <a:ea typeface="Arial Narrow"/>
                <a:cs typeface="Arial Narrow"/>
                <a:sym typeface="Arial Narrow"/>
              </a:defRPr>
            </a:lvl4pPr>
            <a:lvl5pPr marL="0" marR="0" lvl="4" indent="0" algn="l" rtl="0">
              <a:spcBef>
                <a:spcPts val="0"/>
              </a:spcBef>
              <a:buNone/>
              <a:defRPr sz="1000" b="0" i="0" u="none" strike="noStrike" cap="none">
                <a:solidFill>
                  <a:schemeClr val="accent1"/>
                </a:solidFill>
                <a:latin typeface="Arial Narrow"/>
                <a:ea typeface="Arial Narrow"/>
                <a:cs typeface="Arial Narrow"/>
                <a:sym typeface="Arial Narrow"/>
              </a:defRPr>
            </a:lvl5pPr>
            <a:lvl6pPr marL="0" marR="0" lvl="5" indent="0" algn="l" rtl="0">
              <a:spcBef>
                <a:spcPts val="0"/>
              </a:spcBef>
              <a:buNone/>
              <a:defRPr sz="1000" b="0" i="0" u="none" strike="noStrike" cap="none">
                <a:solidFill>
                  <a:schemeClr val="accent1"/>
                </a:solidFill>
                <a:latin typeface="Arial Narrow"/>
                <a:ea typeface="Arial Narrow"/>
                <a:cs typeface="Arial Narrow"/>
                <a:sym typeface="Arial Narrow"/>
              </a:defRPr>
            </a:lvl6pPr>
            <a:lvl7pPr marL="0" marR="0" lvl="6" indent="0" algn="l" rtl="0">
              <a:spcBef>
                <a:spcPts val="0"/>
              </a:spcBef>
              <a:buNone/>
              <a:defRPr sz="1000" b="0" i="0" u="none" strike="noStrike" cap="none">
                <a:solidFill>
                  <a:schemeClr val="accent1"/>
                </a:solidFill>
                <a:latin typeface="Arial Narrow"/>
                <a:ea typeface="Arial Narrow"/>
                <a:cs typeface="Arial Narrow"/>
                <a:sym typeface="Arial Narrow"/>
              </a:defRPr>
            </a:lvl7pPr>
            <a:lvl8pPr marL="0" marR="0" lvl="7" indent="0" algn="l" rtl="0">
              <a:spcBef>
                <a:spcPts val="0"/>
              </a:spcBef>
              <a:buNone/>
              <a:defRPr sz="1000" b="0" i="0" u="none" strike="noStrike" cap="none">
                <a:solidFill>
                  <a:schemeClr val="accent1"/>
                </a:solidFill>
                <a:latin typeface="Arial Narrow"/>
                <a:ea typeface="Arial Narrow"/>
                <a:cs typeface="Arial Narrow"/>
                <a:sym typeface="Arial Narrow"/>
              </a:defRPr>
            </a:lvl8pPr>
            <a:lvl9pPr marL="0" marR="0" lvl="8" indent="0" algn="l" rtl="0">
              <a:spcBef>
                <a:spcPts val="0"/>
              </a:spcBef>
              <a:buNone/>
              <a:defRPr sz="1000" b="0" i="0" u="none" strike="noStrike" cap="none">
                <a:solidFill>
                  <a:schemeClr val="accent1"/>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628650" y="1134376"/>
            <a:ext cx="7886700" cy="993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600"/>
              <a:buFont typeface="Arial Narrow"/>
              <a:buNone/>
            </a:pPr>
            <a:r>
              <a:rPr lang="en"/>
              <a:t>Maintaining Family Medicine Foothold in Labor and Delivery:</a:t>
            </a:r>
            <a:endParaRPr/>
          </a:p>
          <a:p>
            <a:pPr marL="0" lvl="0" indent="0" algn="l" rtl="0">
              <a:lnSpc>
                <a:spcPct val="90000"/>
              </a:lnSpc>
              <a:spcBef>
                <a:spcPts val="0"/>
              </a:spcBef>
              <a:spcAft>
                <a:spcPts val="0"/>
              </a:spcAft>
              <a:buClr>
                <a:schemeClr val="accent1"/>
              </a:buClr>
              <a:buSzPts val="3600"/>
              <a:buFont typeface="Arial Narrow"/>
              <a:buNone/>
            </a:pPr>
            <a:r>
              <a:rPr lang="en"/>
              <a:t>Developing Obstetric Leaders in Increasingly Specialized Climates</a:t>
            </a:r>
            <a:endParaRPr/>
          </a:p>
        </p:txBody>
      </p:sp>
      <p:sp>
        <p:nvSpPr>
          <p:cNvPr id="58" name="Google Shape;58;p13"/>
          <p:cNvSpPr txBox="1">
            <a:spLocks noGrp="1"/>
          </p:cNvSpPr>
          <p:nvPr>
            <p:ph type="body" idx="1"/>
          </p:nvPr>
        </p:nvSpPr>
        <p:spPr>
          <a:xfrm>
            <a:off x="628650" y="2992001"/>
            <a:ext cx="7886700" cy="1581300"/>
          </a:xfrm>
          <a:prstGeom prst="rect">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chemeClr val="dk1"/>
              </a:buClr>
              <a:buSzPts val="2000"/>
              <a:buNone/>
            </a:pPr>
            <a:r>
              <a:rPr lang="en"/>
              <a:t>Elise Laflamme MD</a:t>
            </a:r>
            <a:endParaRPr/>
          </a:p>
          <a:p>
            <a:pPr marL="228600" lvl="0" indent="-101600" algn="l" rtl="0">
              <a:lnSpc>
                <a:spcPct val="90000"/>
              </a:lnSpc>
              <a:spcBef>
                <a:spcPts val="0"/>
              </a:spcBef>
              <a:spcAft>
                <a:spcPts val="0"/>
              </a:spcAft>
              <a:buClr>
                <a:schemeClr val="dk1"/>
              </a:buClr>
              <a:buSzPts val="2000"/>
              <a:buNone/>
            </a:pPr>
            <a:r>
              <a:rPr lang="en"/>
              <a:t>Caroline Komanecky MD</a:t>
            </a:r>
            <a:endParaRPr/>
          </a:p>
          <a:p>
            <a:pPr marL="228600" lvl="0" indent="-101600" algn="l" rtl="0">
              <a:lnSpc>
                <a:spcPct val="90000"/>
              </a:lnSpc>
              <a:spcBef>
                <a:spcPts val="0"/>
              </a:spcBef>
              <a:spcAft>
                <a:spcPts val="0"/>
              </a:spcAft>
              <a:buClr>
                <a:schemeClr val="dk1"/>
              </a:buClr>
              <a:buSzPts val="2000"/>
              <a:buNone/>
            </a:pPr>
            <a:endParaRPr/>
          </a:p>
          <a:p>
            <a:pPr marL="228600" lvl="0" indent="-101600" algn="l" rtl="0">
              <a:lnSpc>
                <a:spcPct val="90000"/>
              </a:lnSpc>
              <a:spcBef>
                <a:spcPts val="0"/>
              </a:spcBef>
              <a:spcAft>
                <a:spcPts val="0"/>
              </a:spcAft>
              <a:buClr>
                <a:schemeClr val="dk1"/>
              </a:buClr>
              <a:buSzPts val="2000"/>
              <a:buNone/>
            </a:pPr>
            <a:r>
              <a:rPr lang="en"/>
              <a:t>Greater Lawrence Family Health Center</a:t>
            </a:r>
            <a:endParaRPr/>
          </a:p>
          <a:p>
            <a:pPr marL="228600" lvl="0" indent="-101600" algn="l" rtl="0">
              <a:lnSpc>
                <a:spcPct val="90000"/>
              </a:lnSpc>
              <a:spcBef>
                <a:spcPts val="0"/>
              </a:spcBef>
              <a:spcAft>
                <a:spcPts val="0"/>
              </a:spcAft>
              <a:buClr>
                <a:schemeClr val="dk1"/>
              </a:buClr>
              <a:buSzPts val="2000"/>
              <a:buNone/>
            </a:pPr>
            <a:r>
              <a:rPr lang="en"/>
              <a:t>Lawrence Family Medicine Residency</a:t>
            </a:r>
            <a:endParaRPr/>
          </a:p>
        </p:txBody>
      </p:sp>
      <p:sp>
        <p:nvSpPr>
          <p:cNvPr id="59" name="Google Shape;59;p13"/>
          <p:cNvSpPr txBox="1">
            <a:spLocks noGrp="1"/>
          </p:cNvSpPr>
          <p:nvPr>
            <p:ph type="sldNum" idx="12"/>
          </p:nvPr>
        </p:nvSpPr>
        <p:spPr>
          <a:xfrm>
            <a:off x="0" y="4906537"/>
            <a:ext cx="2057400" cy="236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311700" y="274400"/>
            <a:ext cx="8520600" cy="572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30555"/>
              <a:buFont typeface="Arial"/>
              <a:buNone/>
            </a:pPr>
            <a:r>
              <a:rPr lang="en" b="1"/>
              <a:t>Varying Models of FM Maternity Care in the U.S.</a:t>
            </a:r>
            <a:endParaRPr b="1"/>
          </a:p>
        </p:txBody>
      </p:sp>
      <p:sp>
        <p:nvSpPr>
          <p:cNvPr id="132" name="Google Shape;132;p22"/>
          <p:cNvSpPr txBox="1">
            <a:spLocks noGrp="1"/>
          </p:cNvSpPr>
          <p:nvPr>
            <p:ph type="body" idx="1"/>
          </p:nvPr>
        </p:nvSpPr>
        <p:spPr>
          <a:xfrm>
            <a:off x="353350" y="992825"/>
            <a:ext cx="8520600" cy="3519000"/>
          </a:xfrm>
          <a:prstGeom prst="rect">
            <a:avLst/>
          </a:prstGeom>
          <a:ln>
            <a:noFill/>
          </a:ln>
        </p:spPr>
        <p:txBody>
          <a:bodyPr spcFirstLastPara="1" wrap="square" lIns="91425" tIns="0" rIns="91425" bIns="91425" anchor="t" anchorCtr="0">
            <a:normAutofit/>
          </a:bodyPr>
          <a:lstStyle/>
          <a:p>
            <a:pPr marL="0" lvl="0" indent="0" algn="l" rtl="0">
              <a:spcBef>
                <a:spcPts val="1000"/>
              </a:spcBef>
              <a:spcAft>
                <a:spcPts val="0"/>
              </a:spcAft>
              <a:buNone/>
            </a:pPr>
            <a:r>
              <a:rPr lang="en" sz="2200" b="1">
                <a:solidFill>
                  <a:schemeClr val="dk1"/>
                </a:solidFill>
              </a:rPr>
              <a:t>General Structure of Inpatient Maternity Care Backup System</a:t>
            </a:r>
            <a:endParaRPr sz="2200" b="1">
              <a:solidFill>
                <a:schemeClr val="dk1"/>
              </a:solidFill>
            </a:endParaRPr>
          </a:p>
          <a:p>
            <a:pPr marL="457200" lvl="0" indent="-368300" algn="l" rtl="0">
              <a:spcBef>
                <a:spcPts val="1000"/>
              </a:spcBef>
              <a:spcAft>
                <a:spcPts val="0"/>
              </a:spcAft>
              <a:buSzPts val="2200"/>
              <a:buChar char="●"/>
            </a:pPr>
            <a:r>
              <a:rPr lang="en" sz="2200" b="1">
                <a:solidFill>
                  <a:schemeClr val="dk1"/>
                </a:solidFill>
              </a:rPr>
              <a:t>13%</a:t>
            </a:r>
            <a:r>
              <a:rPr lang="en" sz="2200"/>
              <a:t> : FM care for low-risk subset </a:t>
            </a:r>
            <a:r>
              <a:rPr lang="en" sz="2200" b="1">
                <a:solidFill>
                  <a:schemeClr val="dk1"/>
                </a:solidFill>
              </a:rPr>
              <a:t>/</a:t>
            </a:r>
            <a:r>
              <a:rPr lang="en" sz="2200"/>
              <a:t> OB cares for high-risk subset</a:t>
            </a:r>
            <a:endParaRPr sz="2200"/>
          </a:p>
          <a:p>
            <a:pPr marL="457200" lvl="0" indent="-368300" algn="l" rtl="0">
              <a:spcBef>
                <a:spcPts val="1000"/>
              </a:spcBef>
              <a:spcAft>
                <a:spcPts val="0"/>
              </a:spcAft>
              <a:buSzPts val="2200"/>
              <a:buChar char="●"/>
            </a:pPr>
            <a:r>
              <a:rPr lang="en" sz="2200" b="1">
                <a:solidFill>
                  <a:schemeClr val="dk1"/>
                </a:solidFill>
              </a:rPr>
              <a:t>25% </a:t>
            </a:r>
            <a:r>
              <a:rPr lang="en" sz="2200"/>
              <a:t>: FM care for low-risk subset       consult on-call OBGYN for high risk subset</a:t>
            </a:r>
            <a:endParaRPr sz="2200"/>
          </a:p>
          <a:p>
            <a:pPr marL="457200" lvl="0" indent="-368300" algn="l" rtl="0">
              <a:spcBef>
                <a:spcPts val="1000"/>
              </a:spcBef>
              <a:spcAft>
                <a:spcPts val="0"/>
              </a:spcAft>
              <a:buSzPts val="2200"/>
              <a:buChar char="●"/>
            </a:pPr>
            <a:r>
              <a:rPr lang="en" sz="2200" b="1">
                <a:solidFill>
                  <a:schemeClr val="dk1"/>
                </a:solidFill>
              </a:rPr>
              <a:t>18%</a:t>
            </a:r>
            <a:r>
              <a:rPr lang="en" sz="2200"/>
              <a:t> : FM care for low-risk subset       consult Laborist for high-risk subset</a:t>
            </a:r>
            <a:endParaRPr sz="2200"/>
          </a:p>
          <a:p>
            <a:pPr marL="457200" lvl="0" indent="-368300" algn="l" rtl="0">
              <a:spcBef>
                <a:spcPts val="1000"/>
              </a:spcBef>
              <a:spcAft>
                <a:spcPts val="0"/>
              </a:spcAft>
              <a:buSzPts val="2200"/>
              <a:buChar char="●"/>
            </a:pPr>
            <a:r>
              <a:rPr lang="en" sz="2200" b="1">
                <a:solidFill>
                  <a:schemeClr val="dk1"/>
                </a:solidFill>
              </a:rPr>
              <a:t>15%</a:t>
            </a:r>
            <a:r>
              <a:rPr lang="en" sz="2200"/>
              <a:t> : FM staffs all laboring patients      MFM consult when necessary</a:t>
            </a:r>
            <a:endParaRPr sz="2200"/>
          </a:p>
          <a:p>
            <a:pPr marL="457200" lvl="0" indent="-368300" algn="l" rtl="0">
              <a:spcBef>
                <a:spcPts val="1000"/>
              </a:spcBef>
              <a:spcAft>
                <a:spcPts val="0"/>
              </a:spcAft>
              <a:buSzPts val="2200"/>
              <a:buChar char="●"/>
            </a:pPr>
            <a:r>
              <a:rPr lang="en" sz="2200" b="1">
                <a:solidFill>
                  <a:schemeClr val="dk1"/>
                </a:solidFill>
              </a:rPr>
              <a:t>15%</a:t>
            </a:r>
            <a:r>
              <a:rPr lang="en" sz="2200"/>
              <a:t> : FM staffs all laboring patients       transfers to outside hospital if                                  requiring higher level of care</a:t>
            </a:r>
            <a:endParaRPr sz="2200"/>
          </a:p>
        </p:txBody>
      </p:sp>
      <p:sp>
        <p:nvSpPr>
          <p:cNvPr id="133" name="Google Shape;133;p22"/>
          <p:cNvSpPr/>
          <p:nvPr/>
        </p:nvSpPr>
        <p:spPr>
          <a:xfrm>
            <a:off x="4415122" y="2028142"/>
            <a:ext cx="222900" cy="153300"/>
          </a:xfrm>
          <a:prstGeom prst="rightArrow">
            <a:avLst>
              <a:gd name="adj1" fmla="val 50000"/>
              <a:gd name="adj2" fmla="val 50000"/>
            </a:avLst>
          </a:pr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2"/>
          <p:cNvSpPr/>
          <p:nvPr/>
        </p:nvSpPr>
        <p:spPr>
          <a:xfrm>
            <a:off x="4427435" y="2775921"/>
            <a:ext cx="222900" cy="153300"/>
          </a:xfrm>
          <a:prstGeom prst="rightArrow">
            <a:avLst>
              <a:gd name="adj1" fmla="val 50000"/>
              <a:gd name="adj2" fmla="val 50000"/>
            </a:avLst>
          </a:pr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2"/>
          <p:cNvSpPr/>
          <p:nvPr/>
        </p:nvSpPr>
        <p:spPr>
          <a:xfrm>
            <a:off x="4603698" y="3193333"/>
            <a:ext cx="222900" cy="153300"/>
          </a:xfrm>
          <a:prstGeom prst="rightArrow">
            <a:avLst>
              <a:gd name="adj1" fmla="val 50000"/>
              <a:gd name="adj2" fmla="val 50000"/>
            </a:avLst>
          </a:pr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2"/>
          <p:cNvSpPr/>
          <p:nvPr/>
        </p:nvSpPr>
        <p:spPr>
          <a:xfrm>
            <a:off x="4650335" y="3633006"/>
            <a:ext cx="222900" cy="153300"/>
          </a:xfrm>
          <a:prstGeom prst="rightArrow">
            <a:avLst>
              <a:gd name="adj1" fmla="val 50000"/>
              <a:gd name="adj2" fmla="val 50000"/>
            </a:avLst>
          </a:prstGeom>
          <a:solidFill>
            <a:schemeClr val="accent6"/>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187425" y="236000"/>
            <a:ext cx="8956500" cy="781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 sz="2720" b="1"/>
              <a:t>Positive Aspects of Involving OBGYNs in FM Resident Training</a:t>
            </a:r>
            <a:endParaRPr sz="2720" b="1"/>
          </a:p>
        </p:txBody>
      </p:sp>
      <p:sp>
        <p:nvSpPr>
          <p:cNvPr id="142" name="Google Shape;142;p23"/>
          <p:cNvSpPr txBox="1">
            <a:spLocks noGrp="1"/>
          </p:cNvSpPr>
          <p:nvPr>
            <p:ph type="body" idx="1"/>
          </p:nvPr>
        </p:nvSpPr>
        <p:spPr>
          <a:xfrm>
            <a:off x="311700" y="947475"/>
            <a:ext cx="8782500" cy="4146900"/>
          </a:xfrm>
          <a:prstGeom prst="rect">
            <a:avLst/>
          </a:prstGeom>
        </p:spPr>
        <p:txBody>
          <a:bodyPr spcFirstLastPara="1" wrap="square" lIns="91425" tIns="45700" rIns="91425" bIns="45700" anchor="t" anchorCtr="0">
            <a:normAutofit/>
          </a:bodyPr>
          <a:lstStyle/>
          <a:p>
            <a:pPr marL="457200" lvl="0" indent="-355600" algn="l" rtl="0">
              <a:spcBef>
                <a:spcPts val="1000"/>
              </a:spcBef>
              <a:spcAft>
                <a:spcPts val="0"/>
              </a:spcAft>
              <a:buSzPts val="2000"/>
              <a:buChar char="•"/>
            </a:pPr>
            <a:r>
              <a:rPr lang="en" dirty="0"/>
              <a:t>Breadth and Depth of experiences</a:t>
            </a:r>
            <a:endParaRPr dirty="0"/>
          </a:p>
          <a:p>
            <a:pPr marL="914400" lvl="1" indent="-342900" algn="l" rtl="0">
              <a:spcBef>
                <a:spcPts val="500"/>
              </a:spcBef>
              <a:spcAft>
                <a:spcPts val="0"/>
              </a:spcAft>
              <a:buSzPts val="1800"/>
              <a:buChar char="•"/>
            </a:pPr>
            <a:r>
              <a:rPr lang="en" sz="1800" dirty="0"/>
              <a:t>Increased volume</a:t>
            </a:r>
            <a:endParaRPr sz="1800" dirty="0"/>
          </a:p>
          <a:p>
            <a:pPr marL="914400" lvl="1" indent="-342900" algn="l" rtl="0">
              <a:spcBef>
                <a:spcPts val="500"/>
              </a:spcBef>
              <a:spcAft>
                <a:spcPts val="0"/>
              </a:spcAft>
              <a:buSzPts val="1800"/>
              <a:buChar char="•"/>
            </a:pPr>
            <a:r>
              <a:rPr lang="en" sz="1800" dirty="0"/>
              <a:t>Varying styles to learn </a:t>
            </a:r>
            <a:r>
              <a:rPr lang="en" sz="1800" dirty="0" smtClean="0"/>
              <a:t>from</a:t>
            </a:r>
          </a:p>
          <a:p>
            <a:pPr lvl="0" indent="-342900">
              <a:spcBef>
                <a:spcPts val="500"/>
              </a:spcBef>
              <a:buSzPts val="1800"/>
            </a:pPr>
            <a:r>
              <a:rPr lang="en-US" dirty="0" smtClean="0"/>
              <a:t>Strengthen </a:t>
            </a:r>
            <a:r>
              <a:rPr lang="en-US" dirty="0"/>
              <a:t>surgical training (complications of surgeries, specific GYN surgical techniques</a:t>
            </a:r>
            <a:r>
              <a:rPr lang="en-US" dirty="0" smtClean="0"/>
              <a:t>)</a:t>
            </a:r>
            <a:endParaRPr dirty="0"/>
          </a:p>
          <a:p>
            <a:pPr marL="457200" lvl="0" indent="-355600" algn="l" rtl="0">
              <a:spcBef>
                <a:spcPts val="1000"/>
              </a:spcBef>
              <a:spcAft>
                <a:spcPts val="0"/>
              </a:spcAft>
              <a:buSzPts val="2000"/>
              <a:buChar char="•"/>
            </a:pPr>
            <a:r>
              <a:rPr lang="en" dirty="0"/>
              <a:t>Confidence in managing high-risk labors/high-risk patients</a:t>
            </a:r>
            <a:endParaRPr dirty="0"/>
          </a:p>
          <a:p>
            <a:pPr marL="457200" lvl="0" indent="-355600" algn="l" rtl="0">
              <a:spcBef>
                <a:spcPts val="1000"/>
              </a:spcBef>
              <a:spcAft>
                <a:spcPts val="0"/>
              </a:spcAft>
              <a:buSzPts val="2000"/>
              <a:buChar char="•"/>
            </a:pPr>
            <a:r>
              <a:rPr lang="en" dirty="0"/>
              <a:t>Demonstrates care of complex patients within a multidisciplinary framework</a:t>
            </a:r>
            <a:endParaRPr dirty="0"/>
          </a:p>
          <a:p>
            <a:pPr marL="457200" lvl="0" indent="-355600" algn="l" rtl="0">
              <a:spcBef>
                <a:spcPts val="1000"/>
              </a:spcBef>
              <a:spcAft>
                <a:spcPts val="0"/>
              </a:spcAft>
              <a:buSzPts val="2000"/>
              <a:buChar char="•"/>
            </a:pPr>
            <a:r>
              <a:rPr lang="en" dirty="0"/>
              <a:t>Demonstrates collaboration, trust, and respect between specialties</a:t>
            </a:r>
            <a:endParaRPr dirty="0"/>
          </a:p>
          <a:p>
            <a:pPr marL="457200" lvl="0" indent="-355600" algn="l" rtl="0">
              <a:spcBef>
                <a:spcPts val="1000"/>
              </a:spcBef>
              <a:spcAft>
                <a:spcPts val="0"/>
              </a:spcAft>
              <a:buSzPts val="2000"/>
              <a:buChar char="•"/>
            </a:pPr>
            <a:r>
              <a:rPr lang="en" dirty="0"/>
              <a:t>Wellness for FM physicians (less call if sharing with OBGYNs)</a:t>
            </a:r>
            <a:endParaRPr dirty="0"/>
          </a:p>
          <a:p>
            <a:pPr marL="457200" lvl="0" indent="-355600" algn="l" rtl="0">
              <a:spcBef>
                <a:spcPts val="1000"/>
              </a:spcBef>
              <a:spcAft>
                <a:spcPts val="0"/>
              </a:spcAft>
              <a:buSzPts val="2000"/>
              <a:buChar char="•"/>
            </a:pPr>
            <a:r>
              <a:rPr lang="en" dirty="0" smtClean="0"/>
              <a:t>Rapidly </a:t>
            </a:r>
            <a:r>
              <a:rPr lang="en" dirty="0"/>
              <a:t>available for emergencies (if in-house)</a:t>
            </a: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9" name="Google Shape;149;p24"/>
          <p:cNvSpPr txBox="1">
            <a:spLocks noGrp="1"/>
          </p:cNvSpPr>
          <p:nvPr>
            <p:ph type="body" idx="1"/>
          </p:nvPr>
        </p:nvSpPr>
        <p:spPr>
          <a:xfrm>
            <a:off x="0" y="832950"/>
            <a:ext cx="4615800" cy="4157700"/>
          </a:xfrm>
          <a:prstGeom prst="rect">
            <a:avLst/>
          </a:prstGeom>
        </p:spPr>
        <p:txBody>
          <a:bodyPr spcFirstLastPara="1" wrap="square" lIns="91425" tIns="45700" rIns="91425" bIns="45700" anchor="t" anchorCtr="0">
            <a:normAutofit/>
          </a:bodyPr>
          <a:lstStyle/>
          <a:p>
            <a:pPr marL="457200" lvl="0" indent="0" algn="l" rtl="0">
              <a:spcBef>
                <a:spcPts val="1000"/>
              </a:spcBef>
              <a:spcAft>
                <a:spcPts val="0"/>
              </a:spcAft>
              <a:buNone/>
            </a:pPr>
            <a:r>
              <a:rPr lang="en" sz="1900" dirty="0"/>
              <a:t>44% of FM programs reported a laborist model in their main teaching hospital</a:t>
            </a:r>
            <a:endParaRPr sz="1900" dirty="0"/>
          </a:p>
          <a:p>
            <a:pPr marL="914400" lvl="0" indent="457200" algn="l" rtl="0">
              <a:spcBef>
                <a:spcPts val="1000"/>
              </a:spcBef>
              <a:spcAft>
                <a:spcPts val="0"/>
              </a:spcAft>
              <a:buNone/>
            </a:pPr>
            <a:r>
              <a:rPr lang="en" sz="1900" dirty="0"/>
              <a:t>     Of these….</a:t>
            </a:r>
            <a:endParaRPr sz="1900" dirty="0"/>
          </a:p>
          <a:p>
            <a:pPr marL="228600" lvl="0" indent="-215900" algn="l" rtl="0">
              <a:lnSpc>
                <a:spcPct val="100000"/>
              </a:lnSpc>
              <a:spcBef>
                <a:spcPts val="1000"/>
              </a:spcBef>
              <a:spcAft>
                <a:spcPts val="0"/>
              </a:spcAft>
              <a:buSzPts val="1800"/>
              <a:buChar char="●"/>
            </a:pPr>
            <a:r>
              <a:rPr lang="en" sz="1800" b="1" dirty="0">
                <a:solidFill>
                  <a:schemeClr val="dk1"/>
                </a:solidFill>
              </a:rPr>
              <a:t>64.1% </a:t>
            </a:r>
            <a:r>
              <a:rPr lang="en" sz="1800" dirty="0"/>
              <a:t>viewed laborists as good/excellent educators</a:t>
            </a:r>
            <a:endParaRPr sz="1800" dirty="0"/>
          </a:p>
          <a:p>
            <a:pPr marL="228600" lvl="0" indent="-215900" algn="l" rtl="0">
              <a:lnSpc>
                <a:spcPct val="100000"/>
              </a:lnSpc>
              <a:spcBef>
                <a:spcPts val="1000"/>
              </a:spcBef>
              <a:spcAft>
                <a:spcPts val="0"/>
              </a:spcAft>
              <a:buSzPts val="1800"/>
              <a:buChar char="●"/>
            </a:pPr>
            <a:r>
              <a:rPr lang="en" sz="1800" b="1" dirty="0">
                <a:solidFill>
                  <a:schemeClr val="dk1"/>
                </a:solidFill>
              </a:rPr>
              <a:t>54.3% </a:t>
            </a:r>
            <a:r>
              <a:rPr lang="en" sz="1800" dirty="0"/>
              <a:t>reported no change in L&amp;D teaching required of their faculty despite the laborist service</a:t>
            </a:r>
            <a:endParaRPr sz="1800" dirty="0"/>
          </a:p>
          <a:p>
            <a:pPr marL="228600" lvl="0" indent="-215900" algn="l" rtl="0">
              <a:lnSpc>
                <a:spcPct val="100000"/>
              </a:lnSpc>
              <a:spcBef>
                <a:spcPts val="1000"/>
              </a:spcBef>
              <a:spcAft>
                <a:spcPts val="1000"/>
              </a:spcAft>
              <a:buSzPts val="1800"/>
              <a:buChar char="●"/>
            </a:pPr>
            <a:r>
              <a:rPr lang="en" sz="1800" b="1" dirty="0">
                <a:solidFill>
                  <a:schemeClr val="dk1"/>
                </a:solidFill>
              </a:rPr>
              <a:t>15%</a:t>
            </a:r>
            <a:r>
              <a:rPr lang="en" sz="1800" dirty="0"/>
              <a:t> reported that &gt; 30% of graduating residents went on to practice OB within family medicine</a:t>
            </a:r>
            <a:endParaRPr sz="1800" dirty="0"/>
          </a:p>
        </p:txBody>
      </p:sp>
      <p:sp>
        <p:nvSpPr>
          <p:cNvPr id="147" name="Google Shape;147;p24"/>
          <p:cNvSpPr txBox="1"/>
          <p:nvPr/>
        </p:nvSpPr>
        <p:spPr>
          <a:xfrm>
            <a:off x="284550" y="967409"/>
            <a:ext cx="4029033" cy="554214"/>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148" name="Google Shape;148;p24"/>
          <p:cNvSpPr txBox="1">
            <a:spLocks noGrp="1"/>
          </p:cNvSpPr>
          <p:nvPr>
            <p:ph type="title"/>
          </p:nvPr>
        </p:nvSpPr>
        <p:spPr>
          <a:xfrm>
            <a:off x="138825" y="229675"/>
            <a:ext cx="8857200" cy="572700"/>
          </a:xfrm>
          <a:prstGeom prst="rect">
            <a:avLst/>
          </a:prstGeom>
        </p:spPr>
        <p:txBody>
          <a:bodyPr spcFirstLastPara="1" wrap="square" lIns="91425" tIns="45700" rIns="91425" bIns="45700" anchor="ctr" anchorCtr="0">
            <a:noAutofit/>
          </a:bodyPr>
          <a:lstStyle/>
          <a:p>
            <a:pPr marL="0" lvl="0" indent="0" algn="l" rtl="0">
              <a:lnSpc>
                <a:spcPct val="115000"/>
              </a:lnSpc>
              <a:spcBef>
                <a:spcPts val="1200"/>
              </a:spcBef>
              <a:spcAft>
                <a:spcPts val="1200"/>
              </a:spcAft>
              <a:buSzPts val="990"/>
              <a:buNone/>
            </a:pPr>
            <a:r>
              <a:rPr lang="en" sz="2520" b="1" dirty="0"/>
              <a:t>2015 CERA Study: Use of Laborists in FM Residency Training</a:t>
            </a:r>
            <a:endParaRPr sz="2520" b="1" dirty="0"/>
          </a:p>
        </p:txBody>
      </p:sp>
      <p:sp>
        <p:nvSpPr>
          <p:cNvPr id="150" name="Google Shape;150;p24"/>
          <p:cNvSpPr txBox="1"/>
          <p:nvPr/>
        </p:nvSpPr>
        <p:spPr>
          <a:xfrm>
            <a:off x="-48500" y="4633973"/>
            <a:ext cx="4491000" cy="416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Clr>
                <a:schemeClr val="dk1"/>
              </a:buClr>
              <a:buSzPts val="1100"/>
              <a:buFont typeface="Arial"/>
              <a:buNone/>
            </a:pPr>
            <a:r>
              <a:rPr lang="en" sz="700" dirty="0">
                <a:highlight>
                  <a:srgbClr val="FFFFFF"/>
                </a:highlight>
                <a:latin typeface="Roboto"/>
                <a:ea typeface="Roboto"/>
                <a:cs typeface="Roboto"/>
                <a:sym typeface="Roboto"/>
              </a:rPr>
              <a:t>Baldor RA, Pecci CC, Moreno G, Van Duyne V, Potts SE. A National CERA Study of the Use of Laborists in Family Medicine Residency Training. </a:t>
            </a:r>
            <a:r>
              <a:rPr lang="en" sz="700" i="1" dirty="0">
                <a:highlight>
                  <a:srgbClr val="FFFFFF"/>
                </a:highlight>
                <a:latin typeface="Roboto"/>
                <a:ea typeface="Roboto"/>
                <a:cs typeface="Roboto"/>
                <a:sym typeface="Roboto"/>
              </a:rPr>
              <a:t>Fam Med</a:t>
            </a:r>
            <a:r>
              <a:rPr lang="en" sz="700" dirty="0">
                <a:highlight>
                  <a:srgbClr val="FFFFFF"/>
                </a:highlight>
                <a:latin typeface="Roboto"/>
                <a:ea typeface="Roboto"/>
                <a:cs typeface="Roboto"/>
                <a:sym typeface="Roboto"/>
              </a:rPr>
              <a:t>. 2017;49(2):114-121.</a:t>
            </a:r>
            <a:endParaRPr sz="1100" dirty="0">
              <a:latin typeface="Roboto"/>
              <a:ea typeface="Roboto"/>
              <a:cs typeface="Roboto"/>
              <a:sym typeface="Roboto"/>
            </a:endParaRPr>
          </a:p>
        </p:txBody>
      </p:sp>
      <p:sp>
        <p:nvSpPr>
          <p:cNvPr id="151" name="Google Shape;151;p24"/>
          <p:cNvSpPr txBox="1">
            <a:spLocks noGrp="1"/>
          </p:cNvSpPr>
          <p:nvPr>
            <p:ph type="body" idx="2"/>
          </p:nvPr>
        </p:nvSpPr>
        <p:spPr>
          <a:xfrm>
            <a:off x="4615800" y="868975"/>
            <a:ext cx="4528200" cy="3644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 sz="1900" b="1" dirty="0"/>
              <a:t>Significant Variety of responses in regards to:</a:t>
            </a:r>
            <a:endParaRPr sz="1900" b="1" dirty="0"/>
          </a:p>
          <a:p>
            <a:pPr marL="914400" lvl="1" indent="-349250" algn="l" rtl="0">
              <a:spcBef>
                <a:spcPts val="500"/>
              </a:spcBef>
              <a:spcAft>
                <a:spcPts val="0"/>
              </a:spcAft>
              <a:buSzPts val="1900"/>
              <a:buChar char="•"/>
            </a:pPr>
            <a:r>
              <a:rPr lang="en" sz="1900" dirty="0"/>
              <a:t>Laborist direct supervision of exam skills</a:t>
            </a:r>
            <a:endParaRPr sz="1900" dirty="0"/>
          </a:p>
          <a:p>
            <a:pPr marL="914400" lvl="1" indent="-349250" algn="l" rtl="0">
              <a:spcBef>
                <a:spcPts val="500"/>
              </a:spcBef>
              <a:spcAft>
                <a:spcPts val="0"/>
              </a:spcAft>
              <a:buSzPts val="1900"/>
              <a:buChar char="•"/>
            </a:pPr>
            <a:r>
              <a:rPr lang="en" sz="1900" dirty="0"/>
              <a:t>Laborist giving formal didactics </a:t>
            </a:r>
            <a:endParaRPr sz="1900" dirty="0"/>
          </a:p>
          <a:p>
            <a:pPr marL="914400" lvl="1" indent="-349250" algn="l" rtl="0">
              <a:spcBef>
                <a:spcPts val="500"/>
              </a:spcBef>
              <a:spcAft>
                <a:spcPts val="0"/>
              </a:spcAft>
              <a:buSzPts val="1900"/>
              <a:buChar char="•"/>
            </a:pPr>
            <a:r>
              <a:rPr lang="en" sz="1900" dirty="0"/>
              <a:t>Laborist attending morning report with teaching component</a:t>
            </a:r>
            <a:endParaRPr sz="1900" dirty="0"/>
          </a:p>
          <a:p>
            <a:pPr marL="914400" lvl="1" indent="-349250" algn="l" rtl="0">
              <a:spcBef>
                <a:spcPts val="500"/>
              </a:spcBef>
              <a:spcAft>
                <a:spcPts val="0"/>
              </a:spcAft>
              <a:buSzPts val="1900"/>
              <a:buChar char="•"/>
            </a:pPr>
            <a:r>
              <a:rPr lang="en" sz="1900" dirty="0"/>
              <a:t>Improvement of maternity care training quality with laborists</a:t>
            </a:r>
            <a:endParaRPr sz="1900" dirty="0"/>
          </a:p>
          <a:p>
            <a:pPr marL="914400" lvl="1" indent="-349250" algn="l" rtl="0">
              <a:spcBef>
                <a:spcPts val="500"/>
              </a:spcBef>
              <a:spcAft>
                <a:spcPts val="0"/>
              </a:spcAft>
              <a:buSzPts val="1900"/>
              <a:buChar char="•"/>
            </a:pPr>
            <a:r>
              <a:rPr lang="en" sz="1900" dirty="0"/>
              <a:t>Improvement of resident supervision with laborist presence</a:t>
            </a:r>
            <a:endParaRPr sz="1900" dirty="0"/>
          </a:p>
        </p:txBody>
      </p:sp>
      <p:sp>
        <p:nvSpPr>
          <p:cNvPr id="152" name="Google Shape;152;p24"/>
          <p:cNvSpPr/>
          <p:nvPr/>
        </p:nvSpPr>
        <p:spPr>
          <a:xfrm>
            <a:off x="42900" y="1564695"/>
            <a:ext cx="4621400" cy="2540093"/>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u="sng">
              <a:solidFill>
                <a:srgbClr val="1155CC"/>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186300" y="375450"/>
            <a:ext cx="91101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 sz="2700" b="1"/>
              <a:t>Difficulties: OBGYN involvement in FM resident training</a:t>
            </a:r>
            <a:endParaRPr sz="2700" b="1"/>
          </a:p>
        </p:txBody>
      </p:sp>
      <p:sp>
        <p:nvSpPr>
          <p:cNvPr id="158" name="Google Shape;158;p25"/>
          <p:cNvSpPr txBox="1">
            <a:spLocks noGrp="1"/>
          </p:cNvSpPr>
          <p:nvPr>
            <p:ph type="body" idx="1"/>
          </p:nvPr>
        </p:nvSpPr>
        <p:spPr>
          <a:xfrm>
            <a:off x="144000" y="1024350"/>
            <a:ext cx="4238100" cy="3942900"/>
          </a:xfrm>
          <a:prstGeom prst="rect">
            <a:avLst/>
          </a:prstGeom>
        </p:spPr>
        <p:txBody>
          <a:bodyPr spcFirstLastPara="1" wrap="square" lIns="91425" tIns="45700" rIns="91425" bIns="45700" anchor="t" anchorCtr="0">
            <a:normAutofit lnSpcReduction="10000"/>
          </a:bodyPr>
          <a:lstStyle/>
          <a:p>
            <a:pPr marL="457200" lvl="0" indent="-342900" algn="l" rtl="0">
              <a:spcBef>
                <a:spcPts val="1000"/>
              </a:spcBef>
              <a:spcAft>
                <a:spcPts val="0"/>
              </a:spcAft>
              <a:buClr>
                <a:schemeClr val="dk1"/>
              </a:buClr>
              <a:buSzPts val="1800"/>
              <a:buChar char="•"/>
            </a:pPr>
            <a:r>
              <a:rPr lang="en" sz="1800" b="1" dirty="0">
                <a:solidFill>
                  <a:schemeClr val="dk1"/>
                </a:solidFill>
              </a:rPr>
              <a:t>Communication</a:t>
            </a:r>
            <a:endParaRPr sz="1800" b="1" dirty="0">
              <a:solidFill>
                <a:schemeClr val="dk1"/>
              </a:solidFill>
            </a:endParaRPr>
          </a:p>
          <a:p>
            <a:pPr marL="914400" lvl="1" indent="-317500" algn="l" rtl="0">
              <a:lnSpc>
                <a:spcPct val="100000"/>
              </a:lnSpc>
              <a:spcBef>
                <a:spcPts val="0"/>
              </a:spcBef>
              <a:spcAft>
                <a:spcPts val="0"/>
              </a:spcAft>
              <a:buSzPts val="1400"/>
              <a:buChar char="•"/>
            </a:pPr>
            <a:r>
              <a:rPr lang="en" sz="1400" dirty="0"/>
              <a:t>Nursing        Laborist/OB</a:t>
            </a:r>
            <a:endParaRPr sz="1400" dirty="0"/>
          </a:p>
          <a:p>
            <a:pPr marL="914400" lvl="1" indent="-317500" algn="l" rtl="0">
              <a:lnSpc>
                <a:spcPct val="100000"/>
              </a:lnSpc>
              <a:spcBef>
                <a:spcPts val="0"/>
              </a:spcBef>
              <a:spcAft>
                <a:spcPts val="0"/>
              </a:spcAft>
              <a:buSzPts val="1400"/>
              <a:buChar char="•"/>
            </a:pPr>
            <a:r>
              <a:rPr lang="en" sz="1400" dirty="0"/>
              <a:t>Board Rounds</a:t>
            </a:r>
            <a:endParaRPr sz="1400" dirty="0">
              <a:solidFill>
                <a:schemeClr val="dk1"/>
              </a:solidFill>
            </a:endParaRPr>
          </a:p>
          <a:p>
            <a:pPr marL="457200" lvl="0" indent="-342900" algn="l" rtl="0">
              <a:spcBef>
                <a:spcPts val="1000"/>
              </a:spcBef>
              <a:spcAft>
                <a:spcPts val="0"/>
              </a:spcAft>
              <a:buClr>
                <a:schemeClr val="dk1"/>
              </a:buClr>
              <a:buSzPts val="1800"/>
              <a:buChar char="•"/>
            </a:pPr>
            <a:r>
              <a:rPr lang="en" sz="1800" b="1" dirty="0">
                <a:solidFill>
                  <a:schemeClr val="dk1"/>
                </a:solidFill>
              </a:rPr>
              <a:t>OB distrust of Family Medicine skillset</a:t>
            </a:r>
            <a:endParaRPr sz="1800" b="1" dirty="0">
              <a:solidFill>
                <a:schemeClr val="dk1"/>
              </a:solidFill>
            </a:endParaRPr>
          </a:p>
          <a:p>
            <a:pPr marL="914400" lvl="1" indent="-317500" algn="l" rtl="0">
              <a:spcBef>
                <a:spcPts val="0"/>
              </a:spcBef>
              <a:spcAft>
                <a:spcPts val="0"/>
              </a:spcAft>
              <a:buSzPts val="1400"/>
              <a:buChar char="•"/>
            </a:pPr>
            <a:r>
              <a:rPr lang="en" sz="1400" dirty="0"/>
              <a:t>Preconceived negative bias</a:t>
            </a:r>
            <a:endParaRPr sz="1400" dirty="0"/>
          </a:p>
          <a:p>
            <a:pPr marL="914400" lvl="1" indent="-317500" algn="l" rtl="0">
              <a:spcBef>
                <a:spcPts val="0"/>
              </a:spcBef>
              <a:spcAft>
                <a:spcPts val="0"/>
              </a:spcAft>
              <a:buSzPts val="1400"/>
              <a:buChar char="•"/>
            </a:pPr>
            <a:r>
              <a:rPr lang="en" sz="1400" dirty="0"/>
              <a:t>“Hovering”</a:t>
            </a:r>
            <a:endParaRPr sz="1400" dirty="0"/>
          </a:p>
          <a:p>
            <a:pPr marL="914400" lvl="1" indent="-317500" algn="l" rtl="0">
              <a:spcBef>
                <a:spcPts val="0"/>
              </a:spcBef>
              <a:spcAft>
                <a:spcPts val="0"/>
              </a:spcAft>
              <a:buSzPts val="1400"/>
              <a:buChar char="•"/>
            </a:pPr>
            <a:r>
              <a:rPr lang="en" sz="1400" dirty="0"/>
              <a:t>Consulting without request</a:t>
            </a:r>
            <a:endParaRPr sz="1400" dirty="0"/>
          </a:p>
          <a:p>
            <a:pPr marL="457200" lvl="0" indent="-342900" algn="l" rtl="0">
              <a:spcBef>
                <a:spcPts val="1000"/>
              </a:spcBef>
              <a:spcAft>
                <a:spcPts val="0"/>
              </a:spcAft>
              <a:buClr>
                <a:schemeClr val="dk1"/>
              </a:buClr>
              <a:buSzPts val="1800"/>
              <a:buChar char="•"/>
            </a:pPr>
            <a:r>
              <a:rPr lang="en" sz="1800" b="1" dirty="0">
                <a:solidFill>
                  <a:schemeClr val="dk1"/>
                </a:solidFill>
              </a:rPr>
              <a:t>Variable teaching skills/interest</a:t>
            </a:r>
            <a:endParaRPr sz="1800" b="1" dirty="0">
              <a:solidFill>
                <a:schemeClr val="dk1"/>
              </a:solidFill>
            </a:endParaRPr>
          </a:p>
          <a:p>
            <a:pPr marL="914400" lvl="1" indent="-317500" algn="l" rtl="0">
              <a:spcBef>
                <a:spcPts val="500"/>
              </a:spcBef>
              <a:spcAft>
                <a:spcPts val="0"/>
              </a:spcAft>
              <a:buSzPts val="1400"/>
              <a:buChar char="•"/>
            </a:pPr>
            <a:r>
              <a:rPr lang="en" sz="1400" dirty="0"/>
              <a:t>Resistant to involving residents in care</a:t>
            </a:r>
            <a:endParaRPr sz="1400" dirty="0"/>
          </a:p>
          <a:p>
            <a:pPr marL="914400" lvl="1" indent="-317500" algn="l" rtl="0">
              <a:spcBef>
                <a:spcPts val="500"/>
              </a:spcBef>
              <a:spcAft>
                <a:spcPts val="0"/>
              </a:spcAft>
              <a:buSzPts val="1400"/>
              <a:buChar char="•"/>
            </a:pPr>
            <a:r>
              <a:rPr lang="en" sz="1400" dirty="0"/>
              <a:t>Impatient with residents</a:t>
            </a:r>
            <a:endParaRPr sz="1400" dirty="0"/>
          </a:p>
          <a:p>
            <a:pPr marL="914400" lvl="1" indent="-317500" algn="l" rtl="0">
              <a:spcBef>
                <a:spcPts val="500"/>
              </a:spcBef>
              <a:spcAft>
                <a:spcPts val="0"/>
              </a:spcAft>
              <a:buSzPts val="1400"/>
              <a:buChar char="•"/>
            </a:pPr>
            <a:r>
              <a:rPr lang="en" sz="1400" dirty="0"/>
              <a:t>Use scrub tech/other options for 1st assist</a:t>
            </a:r>
            <a:endParaRPr sz="1400" dirty="0"/>
          </a:p>
          <a:p>
            <a:pPr marL="914400" lvl="1" indent="-317500" algn="l" rtl="0">
              <a:spcBef>
                <a:spcPts val="500"/>
              </a:spcBef>
              <a:spcAft>
                <a:spcPts val="0"/>
              </a:spcAft>
              <a:buSzPts val="1400"/>
              <a:buChar char="•"/>
            </a:pPr>
            <a:r>
              <a:rPr lang="en" sz="1400" dirty="0"/>
              <a:t>Learning cases may be prioritized to OB residents</a:t>
            </a:r>
            <a:endParaRPr sz="1400" dirty="0"/>
          </a:p>
          <a:p>
            <a:pPr marL="914400" lvl="1" indent="-317500" algn="l" rtl="0">
              <a:spcBef>
                <a:spcPts val="500"/>
              </a:spcBef>
              <a:spcAft>
                <a:spcPts val="0"/>
              </a:spcAft>
              <a:buSzPts val="1400"/>
              <a:buChar char="•"/>
            </a:pPr>
            <a:r>
              <a:rPr lang="en" sz="1400" dirty="0"/>
              <a:t>Limited use of evidence-based practice</a:t>
            </a:r>
            <a:endParaRPr sz="1400" dirty="0"/>
          </a:p>
          <a:p>
            <a:pPr marL="457200" lvl="0" indent="-342900" algn="l" rtl="0">
              <a:spcBef>
                <a:spcPts val="1000"/>
              </a:spcBef>
              <a:spcAft>
                <a:spcPts val="1000"/>
              </a:spcAft>
              <a:buClr>
                <a:schemeClr val="dk1"/>
              </a:buClr>
              <a:buSzPts val="1800"/>
              <a:buChar char="•"/>
            </a:pPr>
            <a:r>
              <a:rPr lang="en" sz="1800" b="1" dirty="0">
                <a:solidFill>
                  <a:schemeClr val="dk1"/>
                </a:solidFill>
              </a:rPr>
              <a:t>Decrease in volume; Case-load shift</a:t>
            </a:r>
            <a:endParaRPr sz="1800" b="1" dirty="0">
              <a:solidFill>
                <a:schemeClr val="dk1"/>
              </a:solidFill>
            </a:endParaRPr>
          </a:p>
        </p:txBody>
      </p:sp>
      <p:sp>
        <p:nvSpPr>
          <p:cNvPr id="159" name="Google Shape;159;p25"/>
          <p:cNvSpPr txBox="1">
            <a:spLocks noGrp="1"/>
          </p:cNvSpPr>
          <p:nvPr>
            <p:ph type="body" idx="2"/>
          </p:nvPr>
        </p:nvSpPr>
        <p:spPr>
          <a:xfrm>
            <a:off x="4128325" y="1028800"/>
            <a:ext cx="5015700" cy="41091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Clr>
                <a:schemeClr val="dk1"/>
              </a:buClr>
              <a:buSzPts val="1800"/>
              <a:buChar char="•"/>
            </a:pPr>
            <a:r>
              <a:rPr lang="en" sz="1800" b="1" dirty="0">
                <a:solidFill>
                  <a:schemeClr val="dk1"/>
                </a:solidFill>
              </a:rPr>
              <a:t>Level of respect varies</a:t>
            </a:r>
            <a:endParaRPr sz="1800" b="1" dirty="0">
              <a:solidFill>
                <a:schemeClr val="dk1"/>
              </a:solidFill>
            </a:endParaRPr>
          </a:p>
          <a:p>
            <a:pPr marL="914400" lvl="1" indent="-317500" algn="l" rtl="0">
              <a:spcBef>
                <a:spcPts val="0"/>
              </a:spcBef>
              <a:spcAft>
                <a:spcPts val="0"/>
              </a:spcAft>
              <a:buSzPts val="1400"/>
              <a:buChar char="•"/>
            </a:pPr>
            <a:r>
              <a:rPr lang="en" sz="1400" dirty="0"/>
              <a:t>Verbal abuse/derogatory comments</a:t>
            </a:r>
            <a:endParaRPr sz="1400" dirty="0"/>
          </a:p>
          <a:p>
            <a:pPr marL="914400" lvl="1" indent="-317500" algn="l" rtl="0">
              <a:spcBef>
                <a:spcPts val="0"/>
              </a:spcBef>
              <a:spcAft>
                <a:spcPts val="0"/>
              </a:spcAft>
              <a:buSzPts val="1400"/>
              <a:buChar char="•"/>
            </a:pPr>
            <a:r>
              <a:rPr lang="en" sz="1400" dirty="0"/>
              <a:t>Toxic environment can scare residents away from OB in future career</a:t>
            </a:r>
            <a:endParaRPr sz="1400" dirty="0"/>
          </a:p>
          <a:p>
            <a:pPr marL="457200" lvl="0" indent="-342900" algn="l" rtl="0">
              <a:spcBef>
                <a:spcPts val="1000"/>
              </a:spcBef>
              <a:spcAft>
                <a:spcPts val="0"/>
              </a:spcAft>
              <a:buClr>
                <a:schemeClr val="dk1"/>
              </a:buClr>
              <a:buSzPts val="1800"/>
              <a:buChar char="•"/>
            </a:pPr>
            <a:r>
              <a:rPr lang="en" sz="1800" b="1" dirty="0">
                <a:solidFill>
                  <a:schemeClr val="dk1"/>
                </a:solidFill>
              </a:rPr>
              <a:t>Resident exposure to practices not typical in FM training</a:t>
            </a:r>
            <a:endParaRPr sz="1800" b="1" dirty="0">
              <a:solidFill>
                <a:schemeClr val="dk1"/>
              </a:solidFill>
            </a:endParaRPr>
          </a:p>
          <a:p>
            <a:pPr marL="914400" lvl="1" indent="-317500" algn="l" rtl="0">
              <a:spcBef>
                <a:spcPts val="0"/>
              </a:spcBef>
              <a:spcAft>
                <a:spcPts val="0"/>
              </a:spcAft>
              <a:buSzPts val="1400"/>
              <a:buChar char="•"/>
            </a:pPr>
            <a:r>
              <a:rPr lang="en" sz="1400" dirty="0"/>
              <a:t>Example: early amniotomy</a:t>
            </a:r>
            <a:endParaRPr sz="1400" dirty="0"/>
          </a:p>
          <a:p>
            <a:pPr marL="457200" lvl="0" indent="-342900" algn="l" rtl="0">
              <a:spcBef>
                <a:spcPts val="1000"/>
              </a:spcBef>
              <a:spcAft>
                <a:spcPts val="0"/>
              </a:spcAft>
              <a:buClr>
                <a:schemeClr val="dk1"/>
              </a:buClr>
              <a:buSzPts val="1800"/>
              <a:buChar char="•"/>
            </a:pPr>
            <a:r>
              <a:rPr lang="en" sz="1800" b="1" dirty="0">
                <a:solidFill>
                  <a:schemeClr val="dk1"/>
                </a:solidFill>
              </a:rPr>
              <a:t>Complex consultation guidelines</a:t>
            </a:r>
            <a:endParaRPr sz="1800" b="1" dirty="0">
              <a:solidFill>
                <a:schemeClr val="dk1"/>
              </a:solidFill>
            </a:endParaRPr>
          </a:p>
          <a:p>
            <a:pPr marL="457200" lvl="0" indent="-342900" algn="l" rtl="0">
              <a:spcBef>
                <a:spcPts val="1000"/>
              </a:spcBef>
              <a:spcAft>
                <a:spcPts val="0"/>
              </a:spcAft>
              <a:buClr>
                <a:schemeClr val="dk1"/>
              </a:buClr>
              <a:buSzPts val="1800"/>
              <a:buChar char="•"/>
            </a:pPr>
            <a:r>
              <a:rPr lang="en" sz="1800" b="1" dirty="0">
                <a:solidFill>
                  <a:schemeClr val="dk1"/>
                </a:solidFill>
              </a:rPr>
              <a:t>Inequity in credentialing requirements (OBvsFM) </a:t>
            </a:r>
            <a:endParaRPr sz="1800" b="1" dirty="0">
              <a:solidFill>
                <a:schemeClr val="dk1"/>
              </a:solidFill>
            </a:endParaRPr>
          </a:p>
          <a:p>
            <a:pPr marL="457200" lvl="0" indent="-342900" algn="l" rtl="0">
              <a:spcBef>
                <a:spcPts val="1000"/>
              </a:spcBef>
              <a:spcAft>
                <a:spcPts val="0"/>
              </a:spcAft>
              <a:buClr>
                <a:schemeClr val="dk1"/>
              </a:buClr>
              <a:buSzPts val="1800"/>
              <a:buChar char="•"/>
            </a:pPr>
            <a:r>
              <a:rPr lang="en" sz="1800" b="1" dirty="0">
                <a:solidFill>
                  <a:schemeClr val="dk1"/>
                </a:solidFill>
              </a:rPr>
              <a:t>Financial issues</a:t>
            </a:r>
            <a:endParaRPr sz="1800" b="1" dirty="0">
              <a:solidFill>
                <a:schemeClr val="dk1"/>
              </a:solidFill>
            </a:endParaRPr>
          </a:p>
          <a:p>
            <a:pPr marL="914400" lvl="1" indent="-317500" algn="l" rtl="0">
              <a:spcBef>
                <a:spcPts val="500"/>
              </a:spcBef>
              <a:spcAft>
                <a:spcPts val="0"/>
              </a:spcAft>
              <a:buSzPts val="1400"/>
              <a:buChar char="•"/>
            </a:pPr>
            <a:r>
              <a:rPr lang="en" sz="1400" dirty="0"/>
              <a:t>RVUs to delivering physician </a:t>
            </a:r>
            <a:endParaRPr sz="1400" dirty="0"/>
          </a:p>
          <a:p>
            <a:pPr marL="0" lvl="0" indent="0" algn="l" rtl="0">
              <a:spcBef>
                <a:spcPts val="1000"/>
              </a:spcBef>
              <a:spcAft>
                <a:spcPts val="0"/>
              </a:spcAft>
              <a:buNone/>
            </a:pPr>
            <a:endParaRPr dirty="0"/>
          </a:p>
        </p:txBody>
      </p:sp>
      <p:sp>
        <p:nvSpPr>
          <p:cNvPr id="160" name="Google Shape;160;p25"/>
          <p:cNvSpPr/>
          <p:nvPr/>
        </p:nvSpPr>
        <p:spPr>
          <a:xfrm>
            <a:off x="1669774" y="1417983"/>
            <a:ext cx="291548" cy="198662"/>
          </a:xfrm>
          <a:prstGeom prst="leftRigh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8">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8">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8">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8">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8">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8">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8">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8">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9">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9">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9">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9">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9">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9">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9">
                                            <p:txEl>
                                              <p:pRg st="7" end="7"/>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311700" y="425025"/>
            <a:ext cx="8520600" cy="572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 b="1"/>
              <a:t>Tried and Proven: Approaches to Support Family Medicine Roles within a Hospital System </a:t>
            </a:r>
            <a:endParaRPr b="1"/>
          </a:p>
        </p:txBody>
      </p:sp>
      <p:sp>
        <p:nvSpPr>
          <p:cNvPr id="166" name="Google Shape;166;p26"/>
          <p:cNvSpPr txBox="1">
            <a:spLocks noGrp="1"/>
          </p:cNvSpPr>
          <p:nvPr>
            <p:ph type="body" idx="1"/>
          </p:nvPr>
        </p:nvSpPr>
        <p:spPr>
          <a:xfrm>
            <a:off x="339475" y="1284075"/>
            <a:ext cx="8520600" cy="3169200"/>
          </a:xfrm>
          <a:prstGeom prst="rect">
            <a:avLst/>
          </a:prstGeom>
        </p:spPr>
        <p:txBody>
          <a:bodyPr spcFirstLastPara="1" wrap="square" lIns="91425" tIns="45700" rIns="91425" bIns="45700" anchor="t" anchorCtr="0">
            <a:noAutofit/>
          </a:bodyPr>
          <a:lstStyle/>
          <a:p>
            <a:pPr marL="457200" lvl="0" indent="-388894" algn="l" rtl="0">
              <a:spcBef>
                <a:spcPts val="1000"/>
              </a:spcBef>
              <a:spcAft>
                <a:spcPts val="0"/>
              </a:spcAft>
              <a:buSzPts val="2524"/>
              <a:buChar char="•"/>
            </a:pPr>
            <a:r>
              <a:rPr lang="en" sz="2324" dirty="0">
                <a:solidFill>
                  <a:schemeClr val="tx1">
                    <a:lumMod val="50000"/>
                  </a:schemeClr>
                </a:solidFill>
                <a:highlight>
                  <a:srgbClr val="FFFFFF"/>
                </a:highlight>
              </a:rPr>
              <a:t>Leadership awareness of Family Medicine training/scope of practice</a:t>
            </a:r>
            <a:endParaRPr sz="2324" dirty="0">
              <a:solidFill>
                <a:schemeClr val="tx1">
                  <a:lumMod val="50000"/>
                </a:schemeClr>
              </a:solidFill>
              <a:highlight>
                <a:srgbClr val="FFFFFF"/>
              </a:highlight>
            </a:endParaRPr>
          </a:p>
          <a:p>
            <a:pPr marL="457200" lvl="0" indent="-388894" algn="l" rtl="0">
              <a:spcBef>
                <a:spcPts val="1000"/>
              </a:spcBef>
              <a:spcAft>
                <a:spcPts val="0"/>
              </a:spcAft>
              <a:buSzPts val="2524"/>
              <a:buChar char="•"/>
            </a:pPr>
            <a:r>
              <a:rPr lang="en" sz="2324" dirty="0">
                <a:solidFill>
                  <a:schemeClr val="tx1">
                    <a:lumMod val="50000"/>
                  </a:schemeClr>
                </a:solidFill>
                <a:highlight>
                  <a:srgbClr val="FFFFFF"/>
                </a:highlight>
              </a:rPr>
              <a:t>Seat at the table in hospital leadership/on all committees</a:t>
            </a:r>
            <a:endParaRPr sz="2400" dirty="0">
              <a:solidFill>
                <a:schemeClr val="tx1">
                  <a:lumMod val="50000"/>
                </a:schemeClr>
              </a:solidFill>
            </a:endParaRPr>
          </a:p>
          <a:p>
            <a:pPr marL="914400" lvl="1" indent="-342900" algn="l" rtl="0">
              <a:spcBef>
                <a:spcPts val="0"/>
              </a:spcBef>
              <a:spcAft>
                <a:spcPts val="0"/>
              </a:spcAft>
              <a:buSzPts val="1800"/>
              <a:buChar char="•"/>
            </a:pPr>
            <a:r>
              <a:rPr lang="en" dirty="0">
                <a:solidFill>
                  <a:schemeClr val="tx1">
                    <a:lumMod val="50000"/>
                  </a:schemeClr>
                </a:solidFill>
              </a:rPr>
              <a:t>Peer Review/Case Review, Quality Improvement, Multidisciplinary projects, Guideline and Protocol development, Privileging </a:t>
            </a:r>
            <a:endParaRPr dirty="0">
              <a:solidFill>
                <a:schemeClr val="tx1">
                  <a:lumMod val="50000"/>
                </a:schemeClr>
              </a:solidFill>
            </a:endParaRPr>
          </a:p>
          <a:p>
            <a:pPr marL="457200" lvl="0" indent="-371475" algn="l" rtl="0">
              <a:spcBef>
                <a:spcPts val="1000"/>
              </a:spcBef>
              <a:spcAft>
                <a:spcPts val="0"/>
              </a:spcAft>
              <a:buSzPts val="2250"/>
              <a:buChar char="•"/>
            </a:pPr>
            <a:r>
              <a:rPr lang="en" sz="2250" dirty="0">
                <a:solidFill>
                  <a:schemeClr val="tx1">
                    <a:lumMod val="50000"/>
                  </a:schemeClr>
                </a:solidFill>
              </a:rPr>
              <a:t>Increasing time that those in leadership roles spend in clinical hospital duties</a:t>
            </a:r>
            <a:endParaRPr sz="2400" dirty="0">
              <a:solidFill>
                <a:schemeClr val="tx1">
                  <a:lumMod val="50000"/>
                </a:schemeClr>
              </a:solidFill>
            </a:endParaRPr>
          </a:p>
          <a:p>
            <a:pPr marL="457200" lvl="0" indent="-371475" algn="l" rtl="0">
              <a:spcBef>
                <a:spcPts val="1000"/>
              </a:spcBef>
              <a:spcAft>
                <a:spcPts val="0"/>
              </a:spcAft>
              <a:buClr>
                <a:srgbClr val="444444"/>
              </a:buClr>
              <a:buSzPts val="2250"/>
              <a:buChar char="•"/>
            </a:pPr>
            <a:r>
              <a:rPr lang="en" sz="2250" dirty="0">
                <a:solidFill>
                  <a:schemeClr val="tx1">
                    <a:lumMod val="50000"/>
                  </a:schemeClr>
                </a:solidFill>
                <a:highlight>
                  <a:srgbClr val="FFFFFF"/>
                </a:highlight>
              </a:rPr>
              <a:t>Regular </a:t>
            </a:r>
            <a:r>
              <a:rPr lang="en" sz="2250" u="sng" dirty="0">
                <a:solidFill>
                  <a:schemeClr val="tx1">
                    <a:lumMod val="50000"/>
                  </a:schemeClr>
                </a:solidFill>
                <a:highlight>
                  <a:srgbClr val="FFFFFF"/>
                </a:highlight>
              </a:rPr>
              <a:t>multi-specialty</a:t>
            </a:r>
            <a:r>
              <a:rPr lang="en" sz="2250" dirty="0">
                <a:solidFill>
                  <a:schemeClr val="tx1">
                    <a:lumMod val="50000"/>
                  </a:schemeClr>
                </a:solidFill>
                <a:highlight>
                  <a:srgbClr val="FFFFFF"/>
                </a:highlight>
              </a:rPr>
              <a:t> meetings reviewing high-risk patients</a:t>
            </a:r>
            <a:endParaRPr sz="2250" dirty="0">
              <a:solidFill>
                <a:schemeClr val="tx1">
                  <a:lumMod val="50000"/>
                </a:schemeClr>
              </a:solidFill>
            </a:endParaRPr>
          </a:p>
          <a:p>
            <a:pPr marL="457200" lvl="0" indent="-371475" algn="l" rtl="0">
              <a:spcBef>
                <a:spcPts val="1200"/>
              </a:spcBef>
              <a:spcAft>
                <a:spcPts val="0"/>
              </a:spcAft>
              <a:buClr>
                <a:srgbClr val="444444"/>
              </a:buClr>
              <a:buSzPts val="2250"/>
              <a:buChar char="•"/>
            </a:pPr>
            <a:r>
              <a:rPr lang="en" sz="2250" dirty="0">
                <a:solidFill>
                  <a:schemeClr val="tx1">
                    <a:lumMod val="50000"/>
                  </a:schemeClr>
                </a:solidFill>
                <a:highlight>
                  <a:srgbClr val="FFFFFF"/>
                </a:highlight>
              </a:rPr>
              <a:t>Training residents within the organization</a:t>
            </a:r>
            <a:endParaRPr sz="2250" dirty="0">
              <a:solidFill>
                <a:schemeClr val="tx1">
                  <a:lumMod val="50000"/>
                </a:schemeClr>
              </a:solidFill>
              <a:highlight>
                <a:srgbClr val="FFFFFF"/>
              </a:highlight>
            </a:endParaRPr>
          </a:p>
          <a:p>
            <a:pPr marL="0" lvl="0" indent="0" algn="l" rtl="0">
              <a:spcBef>
                <a:spcPts val="1000"/>
              </a:spcBef>
              <a:spcAft>
                <a:spcPts val="0"/>
              </a:spcAft>
              <a:buNone/>
            </a:pPr>
            <a:endParaRPr sz="1850" dirty="0"/>
          </a:p>
        </p:txBody>
      </p:sp>
      <p:sp>
        <p:nvSpPr>
          <p:cNvPr id="167" name="Google Shape;167;p26"/>
          <p:cNvSpPr txBox="1"/>
          <p:nvPr/>
        </p:nvSpPr>
        <p:spPr>
          <a:xfrm>
            <a:off x="0" y="4739625"/>
            <a:ext cx="52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highlight>
                  <a:srgbClr val="FFFFFF"/>
                </a:highlight>
                <a:latin typeface="Roboto"/>
                <a:ea typeface="Roboto"/>
                <a:cs typeface="Roboto"/>
                <a:sym typeface="Roboto"/>
              </a:rPr>
              <a:t>Pecci CC, Mottl-Santiago J, Culpepper L, Heffner L, McMahan T, Lee-Parritz A. The birth of a collaborative model: obstetricians, midwives, and family physicians. </a:t>
            </a:r>
            <a:r>
              <a:rPr lang="en" sz="700" i="1">
                <a:highlight>
                  <a:srgbClr val="FFFFFF"/>
                </a:highlight>
                <a:latin typeface="Roboto"/>
                <a:ea typeface="Roboto"/>
                <a:cs typeface="Roboto"/>
                <a:sym typeface="Roboto"/>
              </a:rPr>
              <a:t>Obstet Gynecol Clin North Am</a:t>
            </a:r>
            <a:r>
              <a:rPr lang="en" sz="700">
                <a:highlight>
                  <a:srgbClr val="FFFFFF"/>
                </a:highlight>
                <a:latin typeface="Roboto"/>
                <a:ea typeface="Roboto"/>
                <a:cs typeface="Roboto"/>
                <a:sym typeface="Roboto"/>
              </a:rPr>
              <a:t>. 2012;39(3):323-334. doi:10.1016/j.ogc.2012.05.001</a:t>
            </a:r>
            <a:endParaRPr sz="9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52950" y="355425"/>
            <a:ext cx="9038100" cy="572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 b="1"/>
              <a:t>Preparing FM residents OB for successful practice</a:t>
            </a:r>
            <a:endParaRPr b="1"/>
          </a:p>
        </p:txBody>
      </p:sp>
      <p:sp>
        <p:nvSpPr>
          <p:cNvPr id="173" name="Google Shape;173;p27"/>
          <p:cNvSpPr txBox="1">
            <a:spLocks noGrp="1"/>
          </p:cNvSpPr>
          <p:nvPr>
            <p:ph type="body" idx="1"/>
          </p:nvPr>
        </p:nvSpPr>
        <p:spPr>
          <a:xfrm>
            <a:off x="311700" y="1179325"/>
            <a:ext cx="8520600" cy="3416400"/>
          </a:xfrm>
          <a:prstGeom prst="rect">
            <a:avLst/>
          </a:prstGeom>
        </p:spPr>
        <p:txBody>
          <a:bodyPr spcFirstLastPara="1" wrap="square" lIns="91425" tIns="45700" rIns="91425" bIns="45700" anchor="t" anchorCtr="0">
            <a:normAutofit/>
          </a:bodyPr>
          <a:lstStyle/>
          <a:p>
            <a:pPr marL="457200" lvl="0" indent="-355600" algn="l" rtl="0">
              <a:spcBef>
                <a:spcPts val="1000"/>
              </a:spcBef>
              <a:spcAft>
                <a:spcPts val="0"/>
              </a:spcAft>
              <a:buSzPts val="2000"/>
              <a:buChar char="•"/>
            </a:pPr>
            <a:r>
              <a:rPr lang="en"/>
              <a:t>Cervical dilation models</a:t>
            </a:r>
            <a:endParaRPr/>
          </a:p>
          <a:p>
            <a:pPr marL="457200" lvl="0" indent="-355600" algn="l" rtl="0">
              <a:spcBef>
                <a:spcPts val="1000"/>
              </a:spcBef>
              <a:spcAft>
                <a:spcPts val="0"/>
              </a:spcAft>
              <a:buSzPts val="2000"/>
              <a:buChar char="•"/>
            </a:pPr>
            <a:r>
              <a:rPr lang="en"/>
              <a:t>ALSO</a:t>
            </a:r>
            <a:endParaRPr/>
          </a:p>
          <a:p>
            <a:pPr marL="457200" lvl="0" indent="-355600" algn="l" rtl="0">
              <a:spcBef>
                <a:spcPts val="1000"/>
              </a:spcBef>
              <a:spcAft>
                <a:spcPts val="0"/>
              </a:spcAft>
              <a:buSzPts val="2000"/>
              <a:buChar char="•"/>
            </a:pPr>
            <a:r>
              <a:rPr lang="en"/>
              <a:t>Perineal laceration models</a:t>
            </a:r>
            <a:endParaRPr/>
          </a:p>
          <a:p>
            <a:pPr marL="457200" lvl="0" indent="-355600" algn="l" rtl="0">
              <a:spcBef>
                <a:spcPts val="1000"/>
              </a:spcBef>
              <a:spcAft>
                <a:spcPts val="0"/>
              </a:spcAft>
              <a:buSzPts val="2000"/>
              <a:buChar char="•"/>
            </a:pPr>
            <a:r>
              <a:rPr lang="en"/>
              <a:t>C-section models</a:t>
            </a:r>
            <a:endParaRPr/>
          </a:p>
          <a:p>
            <a:pPr marL="457200" lvl="0" indent="-355600" algn="l" rtl="0">
              <a:spcBef>
                <a:spcPts val="1000"/>
              </a:spcBef>
              <a:spcAft>
                <a:spcPts val="0"/>
              </a:spcAft>
              <a:buSzPts val="2000"/>
              <a:buChar char="•"/>
            </a:pPr>
            <a:r>
              <a:rPr lang="en"/>
              <a:t>Competency focused</a:t>
            </a:r>
            <a:endParaRPr/>
          </a:p>
          <a:p>
            <a:pPr marL="457200" lvl="0" indent="-355600" algn="l" rtl="0">
              <a:spcBef>
                <a:spcPts val="1000"/>
              </a:spcBef>
              <a:spcAft>
                <a:spcPts val="0"/>
              </a:spcAft>
              <a:buSzPts val="2000"/>
              <a:buChar char="•"/>
            </a:pPr>
            <a:r>
              <a:rPr lang="en"/>
              <a:t>Fellowship (or “area of concentration” at LFMR)</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body" idx="1"/>
          </p:nvPr>
        </p:nvSpPr>
        <p:spPr>
          <a:xfrm>
            <a:off x="270050" y="806025"/>
            <a:ext cx="8520600" cy="3416400"/>
          </a:xfrm>
          <a:prstGeom prst="rect">
            <a:avLst/>
          </a:prstGeom>
        </p:spPr>
        <p:txBody>
          <a:bodyPr spcFirstLastPara="1" wrap="square" lIns="91425" tIns="45700" rIns="91425" bIns="45700" anchor="t" anchorCtr="0">
            <a:normAutofit/>
          </a:bodyPr>
          <a:lstStyle/>
          <a:p>
            <a:pPr marL="0" lvl="0" indent="0" algn="l" rtl="0">
              <a:spcBef>
                <a:spcPts val="1200"/>
              </a:spcBef>
              <a:spcAft>
                <a:spcPts val="0"/>
              </a:spcAft>
              <a:buNone/>
            </a:pPr>
            <a:r>
              <a:rPr lang="en" sz="1900" b="1">
                <a:solidFill>
                  <a:srgbClr val="1C4587"/>
                </a:solidFill>
                <a:highlight>
                  <a:srgbClr val="FFFFFF"/>
                </a:highlight>
                <a:latin typeface="Roboto"/>
                <a:ea typeface="Roboto"/>
                <a:cs typeface="Roboto"/>
                <a:sym typeface="Roboto"/>
              </a:rPr>
              <a:t>“In most discussions of system failures in healthcare organizations, there are 3 root causes that are common to organizations with a high number of occurrences of medical injury: </a:t>
            </a:r>
            <a:endParaRPr sz="1900" b="1">
              <a:solidFill>
                <a:srgbClr val="1C4587"/>
              </a:solidFill>
              <a:highlight>
                <a:srgbClr val="FFFFFF"/>
              </a:highlight>
              <a:latin typeface="Roboto"/>
              <a:ea typeface="Roboto"/>
              <a:cs typeface="Roboto"/>
              <a:sym typeface="Roboto"/>
            </a:endParaRPr>
          </a:p>
          <a:p>
            <a:pPr marL="457200" lvl="0" indent="-349250" algn="l" rtl="0">
              <a:spcBef>
                <a:spcPts val="1200"/>
              </a:spcBef>
              <a:spcAft>
                <a:spcPts val="0"/>
              </a:spcAft>
              <a:buClr>
                <a:srgbClr val="1C4587"/>
              </a:buClr>
              <a:buSzPts val="1900"/>
              <a:buFont typeface="Roboto"/>
              <a:buAutoNum type="arabicParenR"/>
            </a:pPr>
            <a:r>
              <a:rPr lang="en" sz="1900" b="1">
                <a:solidFill>
                  <a:srgbClr val="1C4587"/>
                </a:solidFill>
                <a:highlight>
                  <a:srgbClr val="FFFFFF"/>
                </a:highlight>
                <a:latin typeface="Roboto"/>
                <a:ea typeface="Roboto"/>
                <a:cs typeface="Roboto"/>
                <a:sym typeface="Roboto"/>
              </a:rPr>
              <a:t>The concept and process of the normalization of deviant behavior</a:t>
            </a:r>
            <a:endParaRPr sz="1900" b="1">
              <a:solidFill>
                <a:srgbClr val="1C4587"/>
              </a:solidFill>
              <a:highlight>
                <a:srgbClr val="FFFFFF"/>
              </a:highlight>
              <a:latin typeface="Roboto"/>
              <a:ea typeface="Roboto"/>
              <a:cs typeface="Roboto"/>
              <a:sym typeface="Roboto"/>
            </a:endParaRPr>
          </a:p>
          <a:p>
            <a:pPr marL="457200" lvl="0" indent="-349250" algn="l" rtl="0">
              <a:spcBef>
                <a:spcPts val="1200"/>
              </a:spcBef>
              <a:spcAft>
                <a:spcPts val="0"/>
              </a:spcAft>
              <a:buClr>
                <a:srgbClr val="1C4587"/>
              </a:buClr>
              <a:buSzPts val="1900"/>
              <a:buFont typeface="Roboto"/>
              <a:buAutoNum type="arabicParenR"/>
            </a:pPr>
            <a:r>
              <a:rPr lang="en" sz="1900" b="1">
                <a:solidFill>
                  <a:srgbClr val="1C4587"/>
                </a:solidFill>
                <a:highlight>
                  <a:srgbClr val="FFFFFF"/>
                </a:highlight>
                <a:latin typeface="Roboto"/>
                <a:ea typeface="Roboto"/>
                <a:cs typeface="Roboto"/>
                <a:sym typeface="Roboto"/>
              </a:rPr>
              <a:t>Hierarchy between caregivers</a:t>
            </a:r>
            <a:endParaRPr sz="1900" b="1">
              <a:solidFill>
                <a:srgbClr val="1C4587"/>
              </a:solidFill>
              <a:highlight>
                <a:srgbClr val="FFFFFF"/>
              </a:highlight>
              <a:latin typeface="Roboto"/>
              <a:ea typeface="Roboto"/>
              <a:cs typeface="Roboto"/>
              <a:sym typeface="Roboto"/>
            </a:endParaRPr>
          </a:p>
          <a:p>
            <a:pPr marL="457200" lvl="0" indent="-349250" algn="l" rtl="0">
              <a:spcBef>
                <a:spcPts val="1200"/>
              </a:spcBef>
              <a:spcAft>
                <a:spcPts val="0"/>
              </a:spcAft>
              <a:buClr>
                <a:srgbClr val="1C4587"/>
              </a:buClr>
              <a:buSzPts val="1900"/>
              <a:buFont typeface="Roboto"/>
              <a:buAutoNum type="arabicParenR"/>
            </a:pPr>
            <a:r>
              <a:rPr lang="en" sz="1900" b="1">
                <a:solidFill>
                  <a:srgbClr val="1C4587"/>
                </a:solidFill>
                <a:highlight>
                  <a:srgbClr val="FFFFFF"/>
                </a:highlight>
                <a:latin typeface="Roboto"/>
                <a:ea typeface="Roboto"/>
                <a:cs typeface="Roboto"/>
                <a:sym typeface="Roboto"/>
              </a:rPr>
              <a:t>Failure of trust, teamwork, and communication within the organization.”</a:t>
            </a:r>
            <a:endParaRPr sz="2700" b="1">
              <a:solidFill>
                <a:srgbClr val="1C4587"/>
              </a:solidFill>
              <a:latin typeface="Roboto"/>
              <a:ea typeface="Roboto"/>
              <a:cs typeface="Roboto"/>
              <a:sym typeface="Roboto"/>
            </a:endParaRPr>
          </a:p>
        </p:txBody>
      </p:sp>
      <p:sp>
        <p:nvSpPr>
          <p:cNvPr id="179" name="Google Shape;179;p28"/>
          <p:cNvSpPr txBox="1"/>
          <p:nvPr/>
        </p:nvSpPr>
        <p:spPr>
          <a:xfrm>
            <a:off x="0" y="4582950"/>
            <a:ext cx="4338300" cy="507900"/>
          </a:xfrm>
          <a:prstGeom prst="rect">
            <a:avLst/>
          </a:prstGeom>
          <a:noFill/>
          <a:ln>
            <a:noFill/>
          </a:ln>
        </p:spPr>
        <p:txBody>
          <a:bodyPr spcFirstLastPara="1" wrap="square" lIns="91425" tIns="91425" rIns="91425" bIns="91425" anchor="t" anchorCtr="0">
            <a:spAutoFit/>
          </a:bodyPr>
          <a:lstStyle/>
          <a:p>
            <a:pPr marL="0" lvl="0" indent="0" algn="l" rtl="0">
              <a:spcBef>
                <a:spcPts val="1200"/>
              </a:spcBef>
              <a:spcAft>
                <a:spcPts val="1200"/>
              </a:spcAft>
              <a:buNone/>
            </a:pPr>
            <a:r>
              <a:rPr lang="en" sz="700" dirty="0">
                <a:highlight>
                  <a:srgbClr val="FFFFFF"/>
                </a:highlight>
              </a:rPr>
              <a:t>Collins, Dawn E. (2008). Multidisciplinary Teamwork Approach in Labor and Delivery and Electronic Fetal Monitoring Education: A Medical-Legal Perspective. </a:t>
            </a:r>
            <a:r>
              <a:rPr lang="en" sz="700" i="1" dirty="0">
                <a:highlight>
                  <a:srgbClr val="FFFFFF"/>
                </a:highlight>
              </a:rPr>
              <a:t>The Journal of Perinatal &amp; Neonatal Nursing</a:t>
            </a:r>
            <a:r>
              <a:rPr lang="en" sz="700" dirty="0">
                <a:highlight>
                  <a:srgbClr val="FFFFFF"/>
                </a:highlight>
              </a:rPr>
              <a:t>, </a:t>
            </a:r>
            <a:r>
              <a:rPr lang="en" sz="700" i="1" dirty="0">
                <a:highlight>
                  <a:srgbClr val="FFFFFF"/>
                </a:highlight>
              </a:rPr>
              <a:t>22</a:t>
            </a:r>
            <a:r>
              <a:rPr lang="en" sz="700" dirty="0">
                <a:highlight>
                  <a:srgbClr val="FFFFFF"/>
                </a:highlight>
              </a:rPr>
              <a:t>(2), 125–132. </a:t>
            </a:r>
            <a:endParaRPr sz="700" dirty="0"/>
          </a:p>
        </p:txBody>
      </p:sp>
      <p:sp>
        <p:nvSpPr>
          <p:cNvPr id="180" name="Google Shape;180;p28"/>
          <p:cNvSpPr/>
          <p:nvPr/>
        </p:nvSpPr>
        <p:spPr>
          <a:xfrm>
            <a:off x="76200" y="445500"/>
            <a:ext cx="8790600" cy="2760600"/>
          </a:xfrm>
          <a:prstGeom prst="wedgeRoundRectCallout">
            <a:avLst>
              <a:gd name="adj1" fmla="val -20833"/>
              <a:gd name="adj2" fmla="val 62500"/>
              <a:gd name="adj3" fmla="val 0"/>
            </a:avLst>
          </a:prstGeom>
          <a:noFill/>
          <a:ln w="28575" cap="flat" cmpd="sng">
            <a:solidFill>
              <a:srgbClr val="23BCF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8"/>
          <p:cNvSpPr txBox="1"/>
          <p:nvPr/>
        </p:nvSpPr>
        <p:spPr>
          <a:xfrm>
            <a:off x="1781375" y="3530625"/>
            <a:ext cx="2936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Source Sans Pro"/>
                <a:ea typeface="Source Sans Pro"/>
                <a:cs typeface="Source Sans Pro"/>
                <a:sym typeface="Source Sans Pro"/>
              </a:rPr>
              <a:t>Dawn Collins, RN, JD</a:t>
            </a:r>
            <a:endParaRPr b="1">
              <a:latin typeface="Source Sans Pro"/>
              <a:ea typeface="Source Sans Pro"/>
              <a:cs typeface="Source Sans Pro"/>
              <a:sym typeface="Source Sans Pro"/>
            </a:endParaRPr>
          </a:p>
          <a:p>
            <a:pPr marL="0" lvl="0" indent="0" algn="l" rtl="0">
              <a:spcBef>
                <a:spcPts val="0"/>
              </a:spcBef>
              <a:spcAft>
                <a:spcPts val="0"/>
              </a:spcAft>
              <a:buNone/>
            </a:pPr>
            <a:r>
              <a:rPr lang="en" b="1">
                <a:latin typeface="Source Sans Pro"/>
                <a:ea typeface="Source Sans Pro"/>
                <a:cs typeface="Source Sans Pro"/>
                <a:sym typeface="Source Sans Pro"/>
              </a:rPr>
              <a:t>2008</a:t>
            </a:r>
            <a:endParaRPr b="1">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9"/>
          <p:cNvSpPr txBox="1">
            <a:spLocks noGrp="1"/>
          </p:cNvSpPr>
          <p:nvPr>
            <p:ph type="title"/>
          </p:nvPr>
        </p:nvSpPr>
        <p:spPr>
          <a:xfrm>
            <a:off x="160800" y="474925"/>
            <a:ext cx="8822400" cy="572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 b="1"/>
              <a:t>Improving Interprofessional Communication on L &amp; D </a:t>
            </a:r>
            <a:endParaRPr b="1"/>
          </a:p>
        </p:txBody>
      </p:sp>
      <p:sp>
        <p:nvSpPr>
          <p:cNvPr id="187" name="Google Shape;187;p29"/>
          <p:cNvSpPr txBox="1">
            <a:spLocks noGrp="1"/>
          </p:cNvSpPr>
          <p:nvPr>
            <p:ph type="body" idx="1"/>
          </p:nvPr>
        </p:nvSpPr>
        <p:spPr>
          <a:xfrm>
            <a:off x="160800" y="1195875"/>
            <a:ext cx="8520600" cy="4005000"/>
          </a:xfrm>
          <a:prstGeom prst="rect">
            <a:avLst/>
          </a:prstGeom>
        </p:spPr>
        <p:txBody>
          <a:bodyPr spcFirstLastPara="1" wrap="square" lIns="91425" tIns="45700" rIns="91425" bIns="45700" anchor="t" anchorCtr="0">
            <a:noAutofit/>
          </a:bodyPr>
          <a:lstStyle/>
          <a:p>
            <a:pPr marL="457200" lvl="0" indent="-336550" algn="l" rtl="0">
              <a:lnSpc>
                <a:spcPct val="100000"/>
              </a:lnSpc>
              <a:spcBef>
                <a:spcPts val="1200"/>
              </a:spcBef>
              <a:spcAft>
                <a:spcPts val="0"/>
              </a:spcAft>
              <a:buClr>
                <a:srgbClr val="444444"/>
              </a:buClr>
              <a:buSzPts val="1700"/>
              <a:buChar char="•"/>
            </a:pPr>
            <a:r>
              <a:rPr lang="en" sz="1700" b="1">
                <a:solidFill>
                  <a:srgbClr val="444444"/>
                </a:solidFill>
                <a:highlight>
                  <a:srgbClr val="FFFFFF"/>
                </a:highlight>
              </a:rPr>
              <a:t>TEAMSTEPPS</a:t>
            </a:r>
            <a:r>
              <a:rPr lang="en" sz="1700">
                <a:solidFill>
                  <a:srgbClr val="444444"/>
                </a:solidFill>
                <a:highlight>
                  <a:srgbClr val="FFFFFF"/>
                </a:highlight>
              </a:rPr>
              <a:t> training (Team Strategies and Tools to Enhance Performance and Patient Safety)</a:t>
            </a:r>
            <a:endParaRPr sz="1700">
              <a:solidFill>
                <a:srgbClr val="444444"/>
              </a:solidFill>
              <a:highlight>
                <a:srgbClr val="FFFFFF"/>
              </a:highlight>
            </a:endParaRPr>
          </a:p>
          <a:p>
            <a:pPr marL="457200" lvl="0" indent="-336550" algn="l" rtl="0">
              <a:lnSpc>
                <a:spcPct val="100000"/>
              </a:lnSpc>
              <a:spcBef>
                <a:spcPts val="0"/>
              </a:spcBef>
              <a:spcAft>
                <a:spcPts val="0"/>
              </a:spcAft>
              <a:buClr>
                <a:srgbClr val="444444"/>
              </a:buClr>
              <a:buSzPts val="1700"/>
              <a:buChar char="•"/>
            </a:pPr>
            <a:r>
              <a:rPr lang="en" sz="1700" b="1">
                <a:solidFill>
                  <a:srgbClr val="444444"/>
                </a:solidFill>
                <a:highlight>
                  <a:srgbClr val="FFFFFF"/>
                </a:highlight>
              </a:rPr>
              <a:t>Comprehensive Unit-based Safety Program (CUSP)</a:t>
            </a:r>
            <a:r>
              <a:rPr lang="en" sz="1700">
                <a:solidFill>
                  <a:srgbClr val="444444"/>
                </a:solidFill>
                <a:highlight>
                  <a:srgbClr val="FFFFFF"/>
                </a:highlight>
              </a:rPr>
              <a:t> training - AHRQ</a:t>
            </a:r>
            <a:endParaRPr sz="1700">
              <a:solidFill>
                <a:srgbClr val="444444"/>
              </a:solidFill>
              <a:highlight>
                <a:srgbClr val="FFFFFF"/>
              </a:highlight>
            </a:endParaRPr>
          </a:p>
          <a:p>
            <a:pPr marL="457200" lvl="0" indent="-336550" algn="l" rtl="0">
              <a:lnSpc>
                <a:spcPct val="100000"/>
              </a:lnSpc>
              <a:spcBef>
                <a:spcPts val="0"/>
              </a:spcBef>
              <a:spcAft>
                <a:spcPts val="0"/>
              </a:spcAft>
              <a:buClr>
                <a:srgbClr val="444444"/>
              </a:buClr>
              <a:buSzPts val="1700"/>
              <a:buChar char="•"/>
            </a:pPr>
            <a:r>
              <a:rPr lang="en" sz="1700" b="1">
                <a:solidFill>
                  <a:srgbClr val="444444"/>
                </a:solidFill>
                <a:highlight>
                  <a:srgbClr val="FFFFFF"/>
                </a:highlight>
              </a:rPr>
              <a:t>Team Performance Plus </a:t>
            </a:r>
            <a:r>
              <a:rPr lang="en" sz="1700">
                <a:solidFill>
                  <a:srgbClr val="444444"/>
                </a:solidFill>
                <a:highlight>
                  <a:srgbClr val="FFFFFF"/>
                </a:highlight>
              </a:rPr>
              <a:t>training</a:t>
            </a:r>
            <a:endParaRPr sz="1700">
              <a:solidFill>
                <a:srgbClr val="444444"/>
              </a:solidFill>
              <a:highlight>
                <a:srgbClr val="FFFFFF"/>
              </a:highlight>
            </a:endParaRPr>
          </a:p>
          <a:p>
            <a:pPr marL="457200" lvl="0" indent="-336550" algn="l" rtl="0">
              <a:lnSpc>
                <a:spcPct val="100000"/>
              </a:lnSpc>
              <a:spcBef>
                <a:spcPts val="0"/>
              </a:spcBef>
              <a:spcAft>
                <a:spcPts val="0"/>
              </a:spcAft>
              <a:buClr>
                <a:srgbClr val="444444"/>
              </a:buClr>
              <a:buSzPts val="1700"/>
              <a:buChar char="•"/>
            </a:pPr>
            <a:r>
              <a:rPr lang="en" sz="1700" b="1">
                <a:solidFill>
                  <a:srgbClr val="444444"/>
                </a:solidFill>
                <a:highlight>
                  <a:srgbClr val="FFFFFF"/>
                </a:highlight>
              </a:rPr>
              <a:t>MORE</a:t>
            </a:r>
            <a:r>
              <a:rPr lang="en" sz="1700" b="1" baseline="30000">
                <a:solidFill>
                  <a:srgbClr val="444444"/>
                </a:solidFill>
                <a:highlight>
                  <a:srgbClr val="FFFFFF"/>
                </a:highlight>
              </a:rPr>
              <a:t>OB</a:t>
            </a:r>
            <a:endParaRPr sz="1700">
              <a:solidFill>
                <a:srgbClr val="444444"/>
              </a:solidFill>
              <a:highlight>
                <a:srgbClr val="FFFFFF"/>
              </a:highlight>
            </a:endParaRPr>
          </a:p>
          <a:p>
            <a:pPr marL="457200" lvl="0" indent="-336550" algn="l" rtl="0">
              <a:lnSpc>
                <a:spcPct val="100000"/>
              </a:lnSpc>
              <a:spcBef>
                <a:spcPts val="0"/>
              </a:spcBef>
              <a:spcAft>
                <a:spcPts val="0"/>
              </a:spcAft>
              <a:buClr>
                <a:srgbClr val="444444"/>
              </a:buClr>
              <a:buSzPts val="1700"/>
              <a:buChar char="•"/>
            </a:pPr>
            <a:r>
              <a:rPr lang="en" sz="1700" b="1">
                <a:solidFill>
                  <a:srgbClr val="444444"/>
                </a:solidFill>
                <a:highlight>
                  <a:srgbClr val="FFFFFF"/>
                </a:highlight>
              </a:rPr>
              <a:t>ALSO</a:t>
            </a:r>
            <a:r>
              <a:rPr lang="en" sz="1700">
                <a:solidFill>
                  <a:srgbClr val="444444"/>
                </a:solidFill>
                <a:highlight>
                  <a:srgbClr val="FFFFFF"/>
                </a:highlight>
              </a:rPr>
              <a:t> (Advanced Life Support in Obstetrics)</a:t>
            </a:r>
            <a:endParaRPr sz="1700">
              <a:solidFill>
                <a:srgbClr val="444444"/>
              </a:solidFill>
              <a:highlight>
                <a:srgbClr val="FFFFFF"/>
              </a:highlight>
            </a:endParaRPr>
          </a:p>
          <a:p>
            <a:pPr marL="457200" lvl="0" indent="0" algn="l" rtl="0">
              <a:lnSpc>
                <a:spcPct val="100000"/>
              </a:lnSpc>
              <a:spcBef>
                <a:spcPts val="1200"/>
              </a:spcBef>
              <a:spcAft>
                <a:spcPts val="0"/>
              </a:spcAft>
              <a:buNone/>
            </a:pPr>
            <a:endParaRPr sz="1300">
              <a:solidFill>
                <a:srgbClr val="444444"/>
              </a:solidFill>
              <a:highlight>
                <a:srgbClr val="FFFFFF"/>
              </a:highlight>
            </a:endParaRPr>
          </a:p>
          <a:p>
            <a:pPr marL="457200" lvl="0" indent="-330200" algn="l" rtl="0">
              <a:lnSpc>
                <a:spcPct val="100000"/>
              </a:lnSpc>
              <a:spcBef>
                <a:spcPts val="1200"/>
              </a:spcBef>
              <a:spcAft>
                <a:spcPts val="0"/>
              </a:spcAft>
              <a:buClr>
                <a:srgbClr val="444444"/>
              </a:buClr>
              <a:buSzPts val="1600"/>
              <a:buChar char="•"/>
            </a:pPr>
            <a:r>
              <a:rPr lang="en" sz="1600">
                <a:solidFill>
                  <a:srgbClr val="444444"/>
                </a:solidFill>
                <a:highlight>
                  <a:srgbClr val="FFFFFF"/>
                </a:highlight>
              </a:rPr>
              <a:t>Formal safety huddles - organized presentation and comment style</a:t>
            </a:r>
            <a:endParaRPr sz="1600">
              <a:solidFill>
                <a:srgbClr val="444444"/>
              </a:solidFill>
              <a:highlight>
                <a:srgbClr val="FFFFFF"/>
              </a:highlight>
            </a:endParaRPr>
          </a:p>
          <a:p>
            <a:pPr marL="914400" lvl="1" indent="-330200" algn="l" rtl="0">
              <a:lnSpc>
                <a:spcPct val="100000"/>
              </a:lnSpc>
              <a:spcBef>
                <a:spcPts val="0"/>
              </a:spcBef>
              <a:spcAft>
                <a:spcPts val="0"/>
              </a:spcAft>
              <a:buClr>
                <a:srgbClr val="444444"/>
              </a:buClr>
              <a:buSzPts val="1600"/>
              <a:buChar char="•"/>
            </a:pPr>
            <a:r>
              <a:rPr lang="en" sz="1600">
                <a:solidFill>
                  <a:srgbClr val="444444"/>
                </a:solidFill>
                <a:highlight>
                  <a:srgbClr val="FFFFFF"/>
                </a:highlight>
              </a:rPr>
              <a:t>Often involving formal teaching for residents</a:t>
            </a:r>
            <a:endParaRPr sz="1600">
              <a:solidFill>
                <a:srgbClr val="444444"/>
              </a:solidFill>
              <a:highlight>
                <a:srgbClr val="FFFFFF"/>
              </a:highlight>
            </a:endParaRPr>
          </a:p>
          <a:p>
            <a:pPr marL="457200" lvl="0" indent="-330200" algn="l" rtl="0">
              <a:lnSpc>
                <a:spcPct val="100000"/>
              </a:lnSpc>
              <a:spcBef>
                <a:spcPts val="0"/>
              </a:spcBef>
              <a:spcAft>
                <a:spcPts val="0"/>
              </a:spcAft>
              <a:buClr>
                <a:srgbClr val="444444"/>
              </a:buClr>
              <a:buSzPts val="1600"/>
              <a:buChar char="•"/>
            </a:pPr>
            <a:r>
              <a:rPr lang="en" sz="1600">
                <a:solidFill>
                  <a:srgbClr val="444444"/>
                </a:solidFill>
                <a:highlight>
                  <a:srgbClr val="FFFFFF"/>
                </a:highlight>
              </a:rPr>
              <a:t>Timely feedback and leadership buy-in</a:t>
            </a:r>
            <a:endParaRPr sz="1600">
              <a:solidFill>
                <a:srgbClr val="444444"/>
              </a:solidFill>
              <a:highlight>
                <a:srgbClr val="FFFFFF"/>
              </a:highlight>
            </a:endParaRPr>
          </a:p>
          <a:p>
            <a:pPr marL="457200" lvl="0" indent="-330200" algn="l" rtl="0">
              <a:lnSpc>
                <a:spcPct val="100000"/>
              </a:lnSpc>
              <a:spcBef>
                <a:spcPts val="0"/>
              </a:spcBef>
              <a:spcAft>
                <a:spcPts val="0"/>
              </a:spcAft>
              <a:buClr>
                <a:srgbClr val="444444"/>
              </a:buClr>
              <a:buSzPts val="1600"/>
              <a:buChar char="•"/>
            </a:pPr>
            <a:r>
              <a:rPr lang="en" sz="1600">
                <a:solidFill>
                  <a:srgbClr val="444444"/>
                </a:solidFill>
                <a:highlight>
                  <a:srgbClr val="FFFFFF"/>
                </a:highlight>
              </a:rPr>
              <a:t>Frequent and Early communication between specialties/nursing</a:t>
            </a:r>
            <a:endParaRPr sz="1600">
              <a:solidFill>
                <a:srgbClr val="444444"/>
              </a:solidFill>
              <a:highlight>
                <a:srgbClr val="FFFFFF"/>
              </a:highlight>
            </a:endParaRPr>
          </a:p>
          <a:p>
            <a:pPr marL="457200" lvl="0" indent="-330200" algn="l" rtl="0">
              <a:lnSpc>
                <a:spcPct val="100000"/>
              </a:lnSpc>
              <a:spcBef>
                <a:spcPts val="0"/>
              </a:spcBef>
              <a:spcAft>
                <a:spcPts val="0"/>
              </a:spcAft>
              <a:buClr>
                <a:srgbClr val="444444"/>
              </a:buClr>
              <a:buSzPts val="1600"/>
              <a:buChar char="•"/>
            </a:pPr>
            <a:r>
              <a:rPr lang="en" sz="1600">
                <a:solidFill>
                  <a:srgbClr val="444444"/>
                </a:solidFill>
                <a:highlight>
                  <a:srgbClr val="FFFFFF"/>
                </a:highlight>
              </a:rPr>
              <a:t>Multi-disciplinary emergency drills</a:t>
            </a:r>
            <a:endParaRPr sz="1600">
              <a:solidFill>
                <a:srgbClr val="444444"/>
              </a:solidFill>
              <a:highlight>
                <a:srgbClr val="FFFFFF"/>
              </a:highlight>
            </a:endParaRPr>
          </a:p>
        </p:txBody>
      </p:sp>
      <p:pic>
        <p:nvPicPr>
          <p:cNvPr id="188" name="Google Shape;188;p29"/>
          <p:cNvPicPr preferRelativeResize="0"/>
          <p:nvPr/>
        </p:nvPicPr>
        <p:blipFill>
          <a:blip r:embed="rId3">
            <a:alphaModFix/>
          </a:blip>
          <a:stretch>
            <a:fillRect/>
          </a:stretch>
        </p:blipFill>
        <p:spPr>
          <a:xfrm>
            <a:off x="6139700" y="1966050"/>
            <a:ext cx="2705475" cy="680225"/>
          </a:xfrm>
          <a:prstGeom prst="rect">
            <a:avLst/>
          </a:prstGeom>
          <a:noFill/>
          <a:ln>
            <a:noFill/>
          </a:ln>
        </p:spPr>
      </p:pic>
      <p:grpSp>
        <p:nvGrpSpPr>
          <p:cNvPr id="189" name="Google Shape;189;p29"/>
          <p:cNvGrpSpPr/>
          <p:nvPr/>
        </p:nvGrpSpPr>
        <p:grpSpPr>
          <a:xfrm>
            <a:off x="5732575" y="3065088"/>
            <a:ext cx="3333751" cy="1279169"/>
            <a:chOff x="5747750" y="2861075"/>
            <a:chExt cx="3333751" cy="1279169"/>
          </a:xfrm>
        </p:grpSpPr>
        <p:pic>
          <p:nvPicPr>
            <p:cNvPr id="190" name="Google Shape;190;p29"/>
            <p:cNvPicPr preferRelativeResize="0"/>
            <p:nvPr/>
          </p:nvPicPr>
          <p:blipFill>
            <a:blip r:embed="rId4">
              <a:alphaModFix/>
            </a:blip>
            <a:stretch>
              <a:fillRect/>
            </a:stretch>
          </p:blipFill>
          <p:spPr>
            <a:xfrm>
              <a:off x="5747750" y="3060507"/>
              <a:ext cx="3333751" cy="1079737"/>
            </a:xfrm>
            <a:prstGeom prst="rect">
              <a:avLst/>
            </a:prstGeom>
            <a:noFill/>
            <a:ln>
              <a:noFill/>
            </a:ln>
          </p:spPr>
        </p:pic>
        <p:sp>
          <p:nvSpPr>
            <p:cNvPr id="191" name="Google Shape;191;p29"/>
            <p:cNvSpPr txBox="1"/>
            <p:nvPr/>
          </p:nvSpPr>
          <p:spPr>
            <a:xfrm>
              <a:off x="6366013" y="2861075"/>
              <a:ext cx="248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Lato"/>
                  <a:ea typeface="Lato"/>
                  <a:cs typeface="Lato"/>
                  <a:sym typeface="Lato"/>
                </a:rPr>
                <a:t>Team Performance Plus</a:t>
              </a:r>
              <a:endParaRPr b="1">
                <a:latin typeface="Lato"/>
                <a:ea typeface="Lato"/>
                <a:cs typeface="Lato"/>
                <a:sym typeface="Lato"/>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0"/>
          <p:cNvSpPr txBox="1">
            <a:spLocks noGrp="1"/>
          </p:cNvSpPr>
          <p:nvPr>
            <p:ph type="title"/>
          </p:nvPr>
        </p:nvSpPr>
        <p:spPr>
          <a:xfrm>
            <a:off x="94000" y="417075"/>
            <a:ext cx="8877000" cy="572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30555"/>
              <a:buFont typeface="Arial"/>
              <a:buNone/>
            </a:pPr>
            <a:r>
              <a:rPr lang="en" b="1"/>
              <a:t>Improving Interprofessional Communication on L &amp; D</a:t>
            </a:r>
            <a:endParaRPr b="1"/>
          </a:p>
        </p:txBody>
      </p:sp>
      <p:sp>
        <p:nvSpPr>
          <p:cNvPr id="197" name="Google Shape;197;p30"/>
          <p:cNvSpPr txBox="1">
            <a:spLocks noGrp="1"/>
          </p:cNvSpPr>
          <p:nvPr>
            <p:ph type="body" idx="1"/>
          </p:nvPr>
        </p:nvSpPr>
        <p:spPr>
          <a:xfrm>
            <a:off x="358650" y="1150238"/>
            <a:ext cx="8426700" cy="3416400"/>
          </a:xfrm>
          <a:prstGeom prst="rect">
            <a:avLst/>
          </a:prstGeom>
        </p:spPr>
        <p:txBody>
          <a:bodyPr spcFirstLastPara="1" wrap="square" lIns="91425" tIns="45700" rIns="91425" bIns="45700" anchor="t" anchorCtr="0">
            <a:normAutofit/>
          </a:bodyPr>
          <a:lstStyle/>
          <a:p>
            <a:pPr marL="457200" lvl="0" indent="-354965" algn="l" rtl="0">
              <a:lnSpc>
                <a:spcPct val="75000"/>
              </a:lnSpc>
              <a:spcBef>
                <a:spcPts val="1000"/>
              </a:spcBef>
              <a:spcAft>
                <a:spcPts val="0"/>
              </a:spcAft>
              <a:buSzPts val="1990"/>
              <a:buChar char="•"/>
            </a:pPr>
            <a:r>
              <a:rPr lang="en" sz="1990"/>
              <a:t>2016, 2017 - STFM Annual Conference presentations on similar topics</a:t>
            </a:r>
            <a:endParaRPr sz="1990"/>
          </a:p>
          <a:p>
            <a:pPr marL="457200" lvl="0" indent="-354965" algn="l" rtl="0">
              <a:lnSpc>
                <a:spcPct val="75000"/>
              </a:lnSpc>
              <a:spcBef>
                <a:spcPts val="1000"/>
              </a:spcBef>
              <a:spcAft>
                <a:spcPts val="0"/>
              </a:spcAft>
              <a:buSzPts val="1990"/>
              <a:buChar char="•"/>
            </a:pPr>
            <a:r>
              <a:rPr lang="en" sz="1990"/>
              <a:t>FM physicians can </a:t>
            </a:r>
            <a:r>
              <a:rPr lang="en" sz="1990" b="1"/>
              <a:t>improve interprofessional relationships</a:t>
            </a:r>
            <a:r>
              <a:rPr lang="en" sz="1990"/>
              <a:t> by:</a:t>
            </a:r>
            <a:endParaRPr sz="1990"/>
          </a:p>
          <a:p>
            <a:pPr marL="914400" lvl="1" indent="-342265" algn="l" rtl="0">
              <a:lnSpc>
                <a:spcPct val="75000"/>
              </a:lnSpc>
              <a:spcBef>
                <a:spcPts val="500"/>
              </a:spcBef>
              <a:spcAft>
                <a:spcPts val="0"/>
              </a:spcAft>
              <a:buSzPts val="1790"/>
              <a:buChar char="•"/>
            </a:pPr>
            <a:r>
              <a:rPr lang="en" sz="1790"/>
              <a:t>Filling clinical areas of need at the hospital</a:t>
            </a:r>
            <a:endParaRPr sz="1790"/>
          </a:p>
          <a:p>
            <a:pPr marL="914400" lvl="1" indent="-342265" algn="l" rtl="0">
              <a:lnSpc>
                <a:spcPct val="75000"/>
              </a:lnSpc>
              <a:spcBef>
                <a:spcPts val="0"/>
              </a:spcBef>
              <a:spcAft>
                <a:spcPts val="0"/>
              </a:spcAft>
              <a:buSzPts val="1790"/>
              <a:buChar char="•"/>
            </a:pPr>
            <a:r>
              <a:rPr lang="en" sz="1790"/>
              <a:t>Teaching maternity/team-based trainings</a:t>
            </a:r>
            <a:endParaRPr sz="1790"/>
          </a:p>
          <a:p>
            <a:pPr marL="457200" lvl="0" indent="-354965" algn="l" rtl="0">
              <a:lnSpc>
                <a:spcPct val="75000"/>
              </a:lnSpc>
              <a:spcBef>
                <a:spcPts val="1000"/>
              </a:spcBef>
              <a:spcAft>
                <a:spcPts val="0"/>
              </a:spcAft>
              <a:buSzPts val="1990"/>
              <a:buChar char="•"/>
            </a:pPr>
            <a:r>
              <a:rPr lang="en" sz="1990"/>
              <a:t>FM physicians can </a:t>
            </a:r>
            <a:r>
              <a:rPr lang="en" sz="1990" b="1"/>
              <a:t>improve maternity care presence </a:t>
            </a:r>
            <a:r>
              <a:rPr lang="en" sz="1990"/>
              <a:t>by:</a:t>
            </a:r>
            <a:endParaRPr sz="1990"/>
          </a:p>
          <a:p>
            <a:pPr marL="914400" lvl="1" indent="-342265" algn="l" rtl="0">
              <a:lnSpc>
                <a:spcPct val="75000"/>
              </a:lnSpc>
              <a:spcBef>
                <a:spcPts val="500"/>
              </a:spcBef>
              <a:spcAft>
                <a:spcPts val="0"/>
              </a:spcAft>
              <a:buSzPts val="1790"/>
              <a:buChar char="•"/>
            </a:pPr>
            <a:r>
              <a:rPr lang="en" sz="1790"/>
              <a:t>FM representation on committees/leadership</a:t>
            </a:r>
            <a:endParaRPr sz="1790"/>
          </a:p>
          <a:p>
            <a:pPr marL="914400" lvl="1" indent="-342265" algn="l" rtl="0">
              <a:lnSpc>
                <a:spcPct val="75000"/>
              </a:lnSpc>
              <a:spcBef>
                <a:spcPts val="500"/>
              </a:spcBef>
              <a:spcAft>
                <a:spcPts val="0"/>
              </a:spcAft>
              <a:buSzPts val="1790"/>
              <a:buChar char="•"/>
            </a:pPr>
            <a:r>
              <a:rPr lang="en" sz="1790"/>
              <a:t>FM representation in writing of maternity care privileging requirements</a:t>
            </a:r>
            <a:endParaRPr sz="1790"/>
          </a:p>
        </p:txBody>
      </p:sp>
      <p:sp>
        <p:nvSpPr>
          <p:cNvPr id="198" name="Google Shape;198;p30"/>
          <p:cNvSpPr txBox="1"/>
          <p:nvPr/>
        </p:nvSpPr>
        <p:spPr>
          <a:xfrm>
            <a:off x="-36342" y="4612013"/>
            <a:ext cx="4456500" cy="416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700" dirty="0">
                <a:highlight>
                  <a:srgbClr val="FFFFFF"/>
                </a:highlight>
                <a:latin typeface="Roboto"/>
                <a:ea typeface="Roboto"/>
                <a:cs typeface="Roboto"/>
                <a:sym typeface="Roboto"/>
              </a:rPr>
              <a:t>Goldstein JT, Hartman SG, Meunier MR, Panchal B, Pecci CC, Zink NM, Shields SG. Supporting Family Physician Maternity Care Providers. Fam Med. 2018 Oct;50(9):662-671.</a:t>
            </a:r>
            <a:endParaRPr sz="900" dirty="0"/>
          </a:p>
        </p:txBody>
      </p:sp>
      <p:pic>
        <p:nvPicPr>
          <p:cNvPr id="199" name="Google Shape;199;p30"/>
          <p:cNvPicPr preferRelativeResize="0"/>
          <p:nvPr/>
        </p:nvPicPr>
        <p:blipFill>
          <a:blip r:embed="rId3">
            <a:alphaModFix/>
          </a:blip>
          <a:stretch>
            <a:fillRect/>
          </a:stretch>
        </p:blipFill>
        <p:spPr>
          <a:xfrm>
            <a:off x="3958425" y="3439088"/>
            <a:ext cx="3086100" cy="1381125"/>
          </a:xfrm>
          <a:prstGeom prst="rect">
            <a:avLst/>
          </a:prstGeom>
          <a:noFill/>
          <a:ln>
            <a:noFill/>
          </a:ln>
        </p:spPr>
      </p:pic>
      <p:pic>
        <p:nvPicPr>
          <p:cNvPr id="200" name="Google Shape;200;p30"/>
          <p:cNvPicPr preferRelativeResize="0"/>
          <p:nvPr/>
        </p:nvPicPr>
        <p:blipFill>
          <a:blip r:embed="rId4">
            <a:alphaModFix/>
          </a:blip>
          <a:stretch>
            <a:fillRect/>
          </a:stretch>
        </p:blipFill>
        <p:spPr>
          <a:xfrm>
            <a:off x="2995050" y="3242750"/>
            <a:ext cx="5333100" cy="19635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p:nvPr/>
        </p:nvSpPr>
        <p:spPr>
          <a:xfrm>
            <a:off x="3958975" y="1554000"/>
            <a:ext cx="5079900" cy="1524000"/>
          </a:xfrm>
          <a:prstGeom prst="rect">
            <a:avLst/>
          </a:prstGeom>
          <a:solidFill>
            <a:srgbClr val="B6D7A8"/>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1"/>
          <p:cNvSpPr/>
          <p:nvPr/>
        </p:nvSpPr>
        <p:spPr>
          <a:xfrm>
            <a:off x="37600" y="1630200"/>
            <a:ext cx="1601700" cy="333600"/>
          </a:xfrm>
          <a:prstGeom prst="rect">
            <a:avLst/>
          </a:prstGeom>
          <a:solidFill>
            <a:srgbClr val="3D85C6"/>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1"/>
          <p:cNvSpPr txBox="1">
            <a:spLocks noGrp="1"/>
          </p:cNvSpPr>
          <p:nvPr>
            <p:ph type="title"/>
          </p:nvPr>
        </p:nvSpPr>
        <p:spPr>
          <a:xfrm>
            <a:off x="250950" y="402600"/>
            <a:ext cx="8642100" cy="664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b="1"/>
              <a:t>Boston Medical Center - Collaborative Model</a:t>
            </a:r>
            <a:endParaRPr b="1"/>
          </a:p>
          <a:p>
            <a:pPr marL="0" lvl="0" indent="0" algn="l" rtl="0">
              <a:spcBef>
                <a:spcPts val="0"/>
              </a:spcBef>
              <a:spcAft>
                <a:spcPts val="0"/>
              </a:spcAft>
              <a:buNone/>
            </a:pPr>
            <a:endParaRPr sz="1688"/>
          </a:p>
        </p:txBody>
      </p:sp>
      <p:sp>
        <p:nvSpPr>
          <p:cNvPr id="208" name="Google Shape;208;p31"/>
          <p:cNvSpPr txBox="1"/>
          <p:nvPr/>
        </p:nvSpPr>
        <p:spPr>
          <a:xfrm>
            <a:off x="-38600" y="4714275"/>
            <a:ext cx="40077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highlight>
                  <a:srgbClr val="FFFFFF"/>
                </a:highlight>
                <a:latin typeface="Roboto"/>
                <a:ea typeface="Roboto"/>
                <a:cs typeface="Roboto"/>
                <a:sym typeface="Roboto"/>
              </a:rPr>
              <a:t>Pecci CC, Mottl-Santiago J, Culpepper L, Heffner L, McMahan T, Lee-Parritz A. The birth of a collaborative model: obstetricians, midwives, and family physicians. </a:t>
            </a:r>
            <a:r>
              <a:rPr lang="en" sz="700" i="1">
                <a:highlight>
                  <a:srgbClr val="FFFFFF"/>
                </a:highlight>
                <a:latin typeface="Roboto"/>
                <a:ea typeface="Roboto"/>
                <a:cs typeface="Roboto"/>
                <a:sym typeface="Roboto"/>
              </a:rPr>
              <a:t>Obstet Gynecol Clin North Am</a:t>
            </a:r>
            <a:r>
              <a:rPr lang="en" sz="700">
                <a:highlight>
                  <a:srgbClr val="FFFFFF"/>
                </a:highlight>
                <a:latin typeface="Roboto"/>
                <a:ea typeface="Roboto"/>
                <a:cs typeface="Roboto"/>
                <a:sym typeface="Roboto"/>
              </a:rPr>
              <a:t>. 2012;39(3):323-334. </a:t>
            </a:r>
            <a:endParaRPr sz="900"/>
          </a:p>
        </p:txBody>
      </p:sp>
      <p:sp>
        <p:nvSpPr>
          <p:cNvPr id="209" name="Google Shape;209;p31"/>
          <p:cNvSpPr/>
          <p:nvPr/>
        </p:nvSpPr>
        <p:spPr>
          <a:xfrm>
            <a:off x="82400" y="2047613"/>
            <a:ext cx="1398600" cy="333600"/>
          </a:xfrm>
          <a:prstGeom prst="rect">
            <a:avLst/>
          </a:prstGeom>
          <a:solidFill>
            <a:srgbClr val="C27BA0"/>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 name="Google Shape;210;p31"/>
          <p:cNvGrpSpPr/>
          <p:nvPr/>
        </p:nvGrpSpPr>
        <p:grpSpPr>
          <a:xfrm>
            <a:off x="37600" y="1580250"/>
            <a:ext cx="1601700" cy="1268350"/>
            <a:chOff x="37600" y="1596900"/>
            <a:chExt cx="1601700" cy="1268350"/>
          </a:xfrm>
        </p:grpSpPr>
        <p:sp>
          <p:nvSpPr>
            <p:cNvPr id="211" name="Google Shape;211;p31"/>
            <p:cNvSpPr txBox="1"/>
            <p:nvPr/>
          </p:nvSpPr>
          <p:spPr>
            <a:xfrm>
              <a:off x="37600" y="1596900"/>
              <a:ext cx="160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Family Medicine</a:t>
              </a:r>
              <a:endParaRPr b="1"/>
            </a:p>
          </p:txBody>
        </p:sp>
        <p:sp>
          <p:nvSpPr>
            <p:cNvPr id="212" name="Google Shape;212;p31"/>
            <p:cNvSpPr/>
            <p:nvPr/>
          </p:nvSpPr>
          <p:spPr>
            <a:xfrm>
              <a:off x="82400" y="2503038"/>
              <a:ext cx="1398600" cy="333600"/>
            </a:xfrm>
            <a:prstGeom prst="rect">
              <a:avLst/>
            </a:prstGeom>
            <a:solidFill>
              <a:srgbClr val="FFD966"/>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1"/>
            <p:cNvSpPr txBox="1"/>
            <p:nvPr/>
          </p:nvSpPr>
          <p:spPr>
            <a:xfrm>
              <a:off x="516800" y="2465050"/>
              <a:ext cx="68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CNM</a:t>
              </a:r>
              <a:endParaRPr b="1"/>
            </a:p>
          </p:txBody>
        </p:sp>
        <p:sp>
          <p:nvSpPr>
            <p:cNvPr id="214" name="Google Shape;214;p31"/>
            <p:cNvSpPr txBox="1"/>
            <p:nvPr/>
          </p:nvSpPr>
          <p:spPr>
            <a:xfrm>
              <a:off x="379750" y="2030975"/>
              <a:ext cx="91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OBGYN</a:t>
              </a:r>
              <a:endParaRPr b="1"/>
            </a:p>
          </p:txBody>
        </p:sp>
      </p:grpSp>
      <p:sp>
        <p:nvSpPr>
          <p:cNvPr id="215" name="Google Shape;215;p31"/>
          <p:cNvSpPr/>
          <p:nvPr/>
        </p:nvSpPr>
        <p:spPr>
          <a:xfrm>
            <a:off x="3199950" y="1847350"/>
            <a:ext cx="630600" cy="617400"/>
          </a:xfrm>
          <a:prstGeom prst="strip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1"/>
          <p:cNvSpPr txBox="1"/>
          <p:nvPr/>
        </p:nvSpPr>
        <p:spPr>
          <a:xfrm>
            <a:off x="3882775" y="1597425"/>
            <a:ext cx="5079900" cy="14931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Source Sans Pro"/>
              <a:buChar char="●"/>
            </a:pPr>
            <a:r>
              <a:rPr lang="en" sz="1700">
                <a:latin typeface="Source Sans Pro"/>
                <a:ea typeface="Source Sans Pro"/>
                <a:cs typeface="Source Sans Pro"/>
                <a:sym typeface="Source Sans Pro"/>
              </a:rPr>
              <a:t>High-functioning, collaborative maternity care team with clearly defined practice structure</a:t>
            </a:r>
            <a:endParaRPr sz="1700">
              <a:latin typeface="Source Sans Pro"/>
              <a:ea typeface="Source Sans Pro"/>
              <a:cs typeface="Source Sans Pro"/>
              <a:sym typeface="Source Sans Pro"/>
            </a:endParaRPr>
          </a:p>
          <a:p>
            <a:pPr marL="457200" lvl="0" indent="-336550" algn="l" rtl="0">
              <a:spcBef>
                <a:spcPts val="0"/>
              </a:spcBef>
              <a:spcAft>
                <a:spcPts val="0"/>
              </a:spcAft>
              <a:buSzPts val="1700"/>
              <a:buFont typeface="Source Sans Pro"/>
              <a:buChar char="●"/>
            </a:pPr>
            <a:r>
              <a:rPr lang="en" sz="1700">
                <a:latin typeface="Source Sans Pro"/>
                <a:ea typeface="Source Sans Pro"/>
                <a:cs typeface="Source Sans Pro"/>
                <a:sym typeface="Source Sans Pro"/>
              </a:rPr>
              <a:t>Systems promoting culture of safety</a:t>
            </a:r>
            <a:endParaRPr sz="1700">
              <a:latin typeface="Source Sans Pro"/>
              <a:ea typeface="Source Sans Pro"/>
              <a:cs typeface="Source Sans Pro"/>
              <a:sym typeface="Source Sans Pro"/>
            </a:endParaRPr>
          </a:p>
          <a:p>
            <a:pPr marL="457200" lvl="0" indent="-336550" algn="l" rtl="0">
              <a:spcBef>
                <a:spcPts val="0"/>
              </a:spcBef>
              <a:spcAft>
                <a:spcPts val="0"/>
              </a:spcAft>
              <a:buSzPts val="1700"/>
              <a:buFont typeface="Source Sans Pro"/>
              <a:buChar char="●"/>
            </a:pPr>
            <a:r>
              <a:rPr lang="en" sz="1700">
                <a:latin typeface="Source Sans Pro"/>
                <a:ea typeface="Source Sans Pro"/>
                <a:cs typeface="Source Sans Pro"/>
                <a:sym typeface="Source Sans Pro"/>
              </a:rPr>
              <a:t>Interdisciplinary education that integrates skills and expertise of each profession</a:t>
            </a:r>
            <a:endParaRPr sz="1700">
              <a:latin typeface="Source Sans Pro"/>
              <a:ea typeface="Source Sans Pro"/>
              <a:cs typeface="Source Sans Pro"/>
              <a:sym typeface="Source Sans Pro"/>
            </a:endParaRPr>
          </a:p>
        </p:txBody>
      </p:sp>
      <p:sp>
        <p:nvSpPr>
          <p:cNvPr id="217" name="Google Shape;217;p31"/>
          <p:cNvSpPr txBox="1"/>
          <p:nvPr/>
        </p:nvSpPr>
        <p:spPr>
          <a:xfrm rot="-2378367">
            <a:off x="1516211" y="1740475"/>
            <a:ext cx="2000457" cy="83114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Mistrust, inconsistent communication, variable skill sets</a:t>
            </a:r>
            <a:endParaRPr>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ctrTitle"/>
          </p:nvPr>
        </p:nvSpPr>
        <p:spPr>
          <a:xfrm>
            <a:off x="628650" y="2111502"/>
            <a:ext cx="7688766" cy="80157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accent1"/>
              </a:buClr>
              <a:buSzPts val="3600"/>
              <a:buFont typeface="Arial Narrow"/>
              <a:buNone/>
            </a:pPr>
            <a:r>
              <a:rPr lang="en" b="1"/>
              <a:t>Disclosures</a:t>
            </a:r>
            <a:endParaRPr b="1"/>
          </a:p>
        </p:txBody>
      </p:sp>
      <p:sp>
        <p:nvSpPr>
          <p:cNvPr id="65" name="Google Shape;65;p14"/>
          <p:cNvSpPr txBox="1">
            <a:spLocks noGrp="1"/>
          </p:cNvSpPr>
          <p:nvPr>
            <p:ph type="subTitle" idx="1"/>
          </p:nvPr>
        </p:nvSpPr>
        <p:spPr>
          <a:xfrm>
            <a:off x="1143000" y="2690665"/>
            <a:ext cx="6858000" cy="124142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414141"/>
              </a:buClr>
              <a:buSzPts val="2000"/>
              <a:buNone/>
            </a:pPr>
            <a:r>
              <a:rPr lang="en">
                <a:solidFill>
                  <a:srgbClr val="414141"/>
                </a:solidFill>
              </a:rPr>
              <a:t>None</a:t>
            </a:r>
            <a:endParaRPr sz="1800">
              <a:solidFill>
                <a:srgbClr val="414141"/>
              </a:solidFill>
              <a:latin typeface="Calibri"/>
              <a:ea typeface="Calibri"/>
              <a:cs typeface="Calibri"/>
              <a:sym typeface="Calibri"/>
            </a:endParaRPr>
          </a:p>
        </p:txBody>
      </p:sp>
      <p:sp>
        <p:nvSpPr>
          <p:cNvPr id="66" name="Google Shape;66;p14"/>
          <p:cNvSpPr txBox="1">
            <a:spLocks noGrp="1"/>
          </p:cNvSpPr>
          <p:nvPr>
            <p:ph type="sldNum" idx="12"/>
          </p:nvPr>
        </p:nvSpPr>
        <p:spPr>
          <a:xfrm>
            <a:off x="0" y="4906537"/>
            <a:ext cx="2057400" cy="236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2"/>
          <p:cNvSpPr txBox="1">
            <a:spLocks noGrp="1"/>
          </p:cNvSpPr>
          <p:nvPr>
            <p:ph type="title"/>
          </p:nvPr>
        </p:nvSpPr>
        <p:spPr>
          <a:xfrm>
            <a:off x="311700" y="445025"/>
            <a:ext cx="8520600" cy="623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0555"/>
              <a:buFont typeface="Arial"/>
              <a:buNone/>
            </a:pPr>
            <a:r>
              <a:rPr lang="en" b="1"/>
              <a:t>Boston Medical Center - Collaborative Model</a:t>
            </a:r>
            <a:endParaRPr b="1"/>
          </a:p>
        </p:txBody>
      </p:sp>
      <p:sp>
        <p:nvSpPr>
          <p:cNvPr id="223" name="Google Shape;223;p32"/>
          <p:cNvSpPr txBox="1"/>
          <p:nvPr/>
        </p:nvSpPr>
        <p:spPr>
          <a:xfrm>
            <a:off x="610850" y="1309025"/>
            <a:ext cx="1488900" cy="400200"/>
          </a:xfrm>
          <a:prstGeom prst="rect">
            <a:avLst/>
          </a:prstGeom>
          <a:solidFill>
            <a:srgbClr val="3D85C6"/>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Team-Focused</a:t>
            </a:r>
            <a:endParaRPr b="1"/>
          </a:p>
        </p:txBody>
      </p:sp>
      <p:sp>
        <p:nvSpPr>
          <p:cNvPr id="224" name="Google Shape;224;p32"/>
          <p:cNvSpPr txBox="1"/>
          <p:nvPr/>
        </p:nvSpPr>
        <p:spPr>
          <a:xfrm>
            <a:off x="224125" y="2000525"/>
            <a:ext cx="2332500" cy="400200"/>
          </a:xfrm>
          <a:prstGeom prst="rect">
            <a:avLst/>
          </a:prstGeom>
          <a:solidFill>
            <a:srgbClr val="8E7CC3"/>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Clarity of Responsibility</a:t>
            </a:r>
            <a:endParaRPr b="1"/>
          </a:p>
        </p:txBody>
      </p:sp>
      <p:sp>
        <p:nvSpPr>
          <p:cNvPr id="225" name="Google Shape;225;p32"/>
          <p:cNvSpPr txBox="1"/>
          <p:nvPr/>
        </p:nvSpPr>
        <p:spPr>
          <a:xfrm>
            <a:off x="744500" y="2692025"/>
            <a:ext cx="1131300" cy="400200"/>
          </a:xfrm>
          <a:prstGeom prst="rect">
            <a:avLst/>
          </a:prstGeom>
          <a:solidFill>
            <a:srgbClr val="FFD966"/>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Citizenship</a:t>
            </a:r>
            <a:endParaRPr b="1"/>
          </a:p>
        </p:txBody>
      </p:sp>
      <p:sp>
        <p:nvSpPr>
          <p:cNvPr id="226" name="Google Shape;226;p32"/>
          <p:cNvSpPr txBox="1"/>
          <p:nvPr/>
        </p:nvSpPr>
        <p:spPr>
          <a:xfrm>
            <a:off x="3375300" y="1309025"/>
            <a:ext cx="2151300" cy="400200"/>
          </a:xfrm>
          <a:prstGeom prst="rect">
            <a:avLst/>
          </a:prstGeom>
          <a:solidFill>
            <a:srgbClr val="EA9999"/>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Acceptable Case Load</a:t>
            </a:r>
            <a:endParaRPr b="1"/>
          </a:p>
        </p:txBody>
      </p:sp>
      <p:sp>
        <p:nvSpPr>
          <p:cNvPr id="227" name="Google Shape;227;p32"/>
          <p:cNvSpPr txBox="1"/>
          <p:nvPr/>
        </p:nvSpPr>
        <p:spPr>
          <a:xfrm>
            <a:off x="3384150" y="1927375"/>
            <a:ext cx="2133600" cy="400200"/>
          </a:xfrm>
          <a:prstGeom prst="rect">
            <a:avLst/>
          </a:prstGeom>
          <a:solidFill>
            <a:srgbClr val="93C47D"/>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Maximizing Continuity</a:t>
            </a:r>
            <a:endParaRPr b="1"/>
          </a:p>
        </p:txBody>
      </p:sp>
      <p:sp>
        <p:nvSpPr>
          <p:cNvPr id="228" name="Google Shape;228;p32"/>
          <p:cNvSpPr txBox="1"/>
          <p:nvPr/>
        </p:nvSpPr>
        <p:spPr>
          <a:xfrm>
            <a:off x="3272100" y="2632975"/>
            <a:ext cx="2399100" cy="400200"/>
          </a:xfrm>
          <a:prstGeom prst="rect">
            <a:avLst/>
          </a:prstGeom>
          <a:solidFill>
            <a:srgbClr val="F6B26B"/>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Frequent Communication</a:t>
            </a:r>
            <a:endParaRPr b="1"/>
          </a:p>
        </p:txBody>
      </p:sp>
      <p:sp>
        <p:nvSpPr>
          <p:cNvPr id="229" name="Google Shape;229;p32"/>
          <p:cNvSpPr txBox="1"/>
          <p:nvPr/>
        </p:nvSpPr>
        <p:spPr>
          <a:xfrm>
            <a:off x="6445250" y="1363025"/>
            <a:ext cx="2081700" cy="400200"/>
          </a:xfrm>
          <a:prstGeom prst="rect">
            <a:avLst/>
          </a:prstGeom>
          <a:solidFill>
            <a:srgbClr val="A2C4C9"/>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Good Documentation</a:t>
            </a:r>
            <a:endParaRPr b="1"/>
          </a:p>
        </p:txBody>
      </p:sp>
      <p:sp>
        <p:nvSpPr>
          <p:cNvPr id="230" name="Google Shape;230;p32"/>
          <p:cNvSpPr txBox="1"/>
          <p:nvPr/>
        </p:nvSpPr>
        <p:spPr>
          <a:xfrm>
            <a:off x="6616725" y="2000525"/>
            <a:ext cx="1488900" cy="400200"/>
          </a:xfrm>
          <a:prstGeom prst="rect">
            <a:avLst/>
          </a:prstGeom>
          <a:solidFill>
            <a:srgbClr val="D5A6BD"/>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High Efficiency</a:t>
            </a:r>
            <a:endParaRPr b="1"/>
          </a:p>
        </p:txBody>
      </p:sp>
      <p:sp>
        <p:nvSpPr>
          <p:cNvPr id="231" name="Google Shape;231;p32"/>
          <p:cNvSpPr txBox="1"/>
          <p:nvPr/>
        </p:nvSpPr>
        <p:spPr>
          <a:xfrm>
            <a:off x="6351825" y="2638025"/>
            <a:ext cx="2018700" cy="400200"/>
          </a:xfrm>
          <a:prstGeom prst="rect">
            <a:avLst/>
          </a:prstGeom>
          <a:solidFill>
            <a:srgbClr val="CC4125"/>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Evidence-Based Care</a:t>
            </a:r>
            <a:endParaRPr b="1"/>
          </a:p>
        </p:txBody>
      </p:sp>
      <p:sp>
        <p:nvSpPr>
          <p:cNvPr id="232" name="Google Shape;232;p32"/>
          <p:cNvSpPr txBox="1"/>
          <p:nvPr/>
        </p:nvSpPr>
        <p:spPr>
          <a:xfrm>
            <a:off x="3375300" y="3321925"/>
            <a:ext cx="2238000" cy="400200"/>
          </a:xfrm>
          <a:prstGeom prst="rect">
            <a:avLst/>
          </a:prstGeom>
          <a:solidFill>
            <a:srgbClr val="A64D79"/>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t>Excellence in Education</a:t>
            </a:r>
            <a:endParaRPr b="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3"/>
          <p:cNvSpPr txBox="1">
            <a:spLocks noGrp="1"/>
          </p:cNvSpPr>
          <p:nvPr>
            <p:ph type="title"/>
          </p:nvPr>
        </p:nvSpPr>
        <p:spPr>
          <a:xfrm>
            <a:off x="311700" y="445025"/>
            <a:ext cx="8520600" cy="623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ct val="30555"/>
              <a:buFont typeface="Arial"/>
              <a:buNone/>
            </a:pPr>
            <a:r>
              <a:rPr lang="en" b="1"/>
              <a:t>Boston Medical Center - Collaborative Model</a:t>
            </a:r>
            <a:endParaRPr b="1"/>
          </a:p>
        </p:txBody>
      </p:sp>
      <p:sp>
        <p:nvSpPr>
          <p:cNvPr id="238" name="Google Shape;238;p33"/>
          <p:cNvSpPr txBox="1">
            <a:spLocks noGrp="1"/>
          </p:cNvSpPr>
          <p:nvPr>
            <p:ph type="body" idx="1"/>
          </p:nvPr>
        </p:nvSpPr>
        <p:spPr>
          <a:xfrm>
            <a:off x="105475" y="1047875"/>
            <a:ext cx="4601100" cy="4046700"/>
          </a:xfrm>
          <a:prstGeom prst="rect">
            <a:avLst/>
          </a:prstGeom>
        </p:spPr>
        <p:txBody>
          <a:bodyPr spcFirstLastPara="1" wrap="square" lIns="91425" tIns="45700" rIns="91425" bIns="45700" anchor="t" anchorCtr="0">
            <a:normAutofit/>
          </a:bodyPr>
          <a:lstStyle/>
          <a:p>
            <a:pPr marL="457200" lvl="0" indent="-355600" algn="l" rtl="0">
              <a:spcBef>
                <a:spcPts val="1000"/>
              </a:spcBef>
              <a:spcAft>
                <a:spcPts val="0"/>
              </a:spcAft>
              <a:buSzPts val="2000"/>
              <a:buChar char="•"/>
            </a:pPr>
            <a:r>
              <a:rPr lang="en" sz="2000" b="1" dirty="0"/>
              <a:t>24 hour in-house staffing for OB/FM/CMN</a:t>
            </a:r>
            <a:endParaRPr sz="1800" dirty="0"/>
          </a:p>
          <a:p>
            <a:pPr marL="457200" lvl="0" indent="-355600" algn="l" rtl="0">
              <a:spcBef>
                <a:spcPts val="1000"/>
              </a:spcBef>
              <a:spcAft>
                <a:spcPts val="0"/>
              </a:spcAft>
              <a:buSzPts val="2000"/>
              <a:buChar char="•"/>
            </a:pPr>
            <a:r>
              <a:rPr lang="en" sz="2000" b="1" dirty="0"/>
              <a:t>Hierarchy de-emphasized; promote skill-set strengths/scope of care</a:t>
            </a:r>
            <a:endParaRPr sz="2000" b="1" dirty="0"/>
          </a:p>
          <a:p>
            <a:pPr marL="457200" lvl="0" indent="-355600" algn="l" rtl="0">
              <a:spcBef>
                <a:spcPts val="1000"/>
              </a:spcBef>
              <a:spcAft>
                <a:spcPts val="0"/>
              </a:spcAft>
              <a:buSzPts val="2000"/>
              <a:buChar char="•"/>
            </a:pPr>
            <a:r>
              <a:rPr lang="en" sz="2000" b="1" dirty="0"/>
              <a:t>Clarity of supervising attending provider </a:t>
            </a:r>
            <a:endParaRPr sz="2000" b="1" dirty="0"/>
          </a:p>
          <a:p>
            <a:pPr marL="457200" lvl="0" indent="-355600" algn="l" rtl="0">
              <a:spcBef>
                <a:spcPts val="1000"/>
              </a:spcBef>
              <a:spcAft>
                <a:spcPts val="0"/>
              </a:spcAft>
              <a:buSzPts val="2000"/>
              <a:buChar char="•"/>
            </a:pPr>
            <a:r>
              <a:rPr lang="en" sz="2000" b="1" dirty="0"/>
              <a:t>Multi-disciplinary teaching</a:t>
            </a:r>
            <a:endParaRPr sz="2000" b="1" dirty="0"/>
          </a:p>
          <a:p>
            <a:pPr marL="685800" lvl="1" indent="-241300" algn="l" rtl="0">
              <a:spcBef>
                <a:spcPts val="500"/>
              </a:spcBef>
              <a:spcAft>
                <a:spcPts val="0"/>
              </a:spcAft>
              <a:buSzPts val="2000"/>
              <a:buChar char="•"/>
            </a:pPr>
            <a:r>
              <a:rPr lang="en" sz="1600" dirty="0"/>
              <a:t>Resident assigned to all deliveries/labors, including with CNM</a:t>
            </a:r>
            <a:endParaRPr sz="1600" dirty="0"/>
          </a:p>
        </p:txBody>
      </p:sp>
      <p:sp>
        <p:nvSpPr>
          <p:cNvPr id="239" name="Google Shape;239;p33"/>
          <p:cNvSpPr txBox="1">
            <a:spLocks noGrp="1"/>
          </p:cNvSpPr>
          <p:nvPr>
            <p:ph type="body" idx="2"/>
          </p:nvPr>
        </p:nvSpPr>
        <p:spPr>
          <a:xfrm>
            <a:off x="4356550" y="1068425"/>
            <a:ext cx="4727100" cy="4005600"/>
          </a:xfrm>
          <a:prstGeom prst="rect">
            <a:avLst/>
          </a:prstGeom>
        </p:spPr>
        <p:txBody>
          <a:bodyPr spcFirstLastPara="1" wrap="square" lIns="91425" tIns="45700" rIns="91425" bIns="45700" anchor="t" anchorCtr="0">
            <a:normAutofit/>
          </a:bodyPr>
          <a:lstStyle/>
          <a:p>
            <a:pPr marL="228600" lvl="0" indent="-228600" algn="l" rtl="0">
              <a:spcBef>
                <a:spcPts val="1000"/>
              </a:spcBef>
              <a:spcAft>
                <a:spcPts val="0"/>
              </a:spcAft>
              <a:buClr>
                <a:srgbClr val="000000"/>
              </a:buClr>
              <a:buSzPts val="2000"/>
              <a:buChar char="•"/>
            </a:pPr>
            <a:r>
              <a:rPr lang="en" sz="2000" b="1" dirty="0"/>
              <a:t>OBs: required leadership workshops</a:t>
            </a:r>
            <a:endParaRPr sz="2000" dirty="0"/>
          </a:p>
          <a:p>
            <a:pPr marL="228600" lvl="0" indent="-228600" algn="l" rtl="0">
              <a:spcBef>
                <a:spcPts val="1000"/>
              </a:spcBef>
              <a:spcAft>
                <a:spcPts val="0"/>
              </a:spcAft>
              <a:buClr>
                <a:srgbClr val="000000"/>
              </a:buClr>
              <a:buSzPts val="2000"/>
              <a:buChar char="•"/>
            </a:pPr>
            <a:r>
              <a:rPr lang="en" sz="2000" b="1" dirty="0"/>
              <a:t>FMs: maintain competence in intrapartum </a:t>
            </a:r>
            <a:r>
              <a:rPr lang="en" sz="2000" b="1" dirty="0" smtClean="0"/>
              <a:t>skills</a:t>
            </a:r>
            <a:endParaRPr lang="en" sz="2000" dirty="0"/>
          </a:p>
          <a:p>
            <a:pPr marL="228600" lvl="0" indent="-228600" algn="l" rtl="0">
              <a:spcBef>
                <a:spcPts val="1000"/>
              </a:spcBef>
              <a:spcAft>
                <a:spcPts val="0"/>
              </a:spcAft>
              <a:buClr>
                <a:srgbClr val="000000"/>
              </a:buClr>
              <a:buSzPts val="2000"/>
              <a:buChar char="•"/>
            </a:pPr>
            <a:r>
              <a:rPr lang="en" sz="2000" b="1" dirty="0" smtClean="0"/>
              <a:t>Team </a:t>
            </a:r>
            <a:r>
              <a:rPr lang="en" sz="2000" b="1" dirty="0"/>
              <a:t>trainings: </a:t>
            </a:r>
            <a:endParaRPr sz="2000" b="1" dirty="0"/>
          </a:p>
          <a:p>
            <a:pPr marL="914400" lvl="1" indent="-330200" algn="l" rtl="0">
              <a:spcBef>
                <a:spcPts val="500"/>
              </a:spcBef>
              <a:spcAft>
                <a:spcPts val="0"/>
              </a:spcAft>
              <a:buClr>
                <a:schemeClr val="dk2"/>
              </a:buClr>
              <a:buSzPts val="1600"/>
              <a:buChar char="•"/>
            </a:pPr>
            <a:r>
              <a:rPr lang="en" sz="1600" dirty="0">
                <a:solidFill>
                  <a:srgbClr val="222222"/>
                </a:solidFill>
                <a:highlight>
                  <a:schemeClr val="lt1"/>
                </a:highlight>
              </a:rPr>
              <a:t>OB, CNM, FM, anesthesiology, RNs, ED physicians</a:t>
            </a:r>
            <a:endParaRPr sz="1600" dirty="0">
              <a:solidFill>
                <a:srgbClr val="222222"/>
              </a:solidFill>
              <a:highlight>
                <a:schemeClr val="lt1"/>
              </a:highlight>
            </a:endParaRPr>
          </a:p>
          <a:p>
            <a:pPr marL="457200" lvl="0" indent="-355600" algn="l" rtl="0">
              <a:spcBef>
                <a:spcPts val="1000"/>
              </a:spcBef>
              <a:spcAft>
                <a:spcPts val="0"/>
              </a:spcAft>
              <a:buClr>
                <a:srgbClr val="000000"/>
              </a:buClr>
              <a:buSzPts val="2000"/>
              <a:buChar char="•"/>
            </a:pPr>
            <a:r>
              <a:rPr lang="en" sz="2000" b="1" dirty="0">
                <a:highlight>
                  <a:schemeClr val="lt1"/>
                </a:highlight>
              </a:rPr>
              <a:t>Clinical guidelines developed by all parties</a:t>
            </a:r>
            <a:endParaRPr sz="2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4"/>
          <p:cNvSpPr txBox="1">
            <a:spLocks noGrp="1"/>
          </p:cNvSpPr>
          <p:nvPr>
            <p:ph type="title"/>
          </p:nvPr>
        </p:nvSpPr>
        <p:spPr>
          <a:xfrm>
            <a:off x="311700" y="243575"/>
            <a:ext cx="8520600" cy="572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30555"/>
              <a:buFont typeface="Arial"/>
              <a:buNone/>
            </a:pPr>
            <a:r>
              <a:rPr lang="en" b="1"/>
              <a:t>Boston Medical Center - Collaborative Model</a:t>
            </a:r>
            <a:endParaRPr b="1"/>
          </a:p>
        </p:txBody>
      </p:sp>
      <p:sp>
        <p:nvSpPr>
          <p:cNvPr id="245" name="Google Shape;245;p34"/>
          <p:cNvSpPr txBox="1">
            <a:spLocks noGrp="1"/>
          </p:cNvSpPr>
          <p:nvPr>
            <p:ph type="body" idx="1"/>
          </p:nvPr>
        </p:nvSpPr>
        <p:spPr>
          <a:xfrm>
            <a:off x="69425" y="816275"/>
            <a:ext cx="5164200" cy="3299700"/>
          </a:xfrm>
          <a:prstGeom prst="rect">
            <a:avLst/>
          </a:prstGeom>
        </p:spPr>
        <p:txBody>
          <a:bodyPr spcFirstLastPara="1" wrap="square" lIns="91425" tIns="45700" rIns="91425" bIns="45700" anchor="t" anchorCtr="0">
            <a:normAutofit/>
          </a:bodyPr>
          <a:lstStyle/>
          <a:p>
            <a:pPr marL="457200" lvl="0" indent="-355600" algn="l" rtl="0">
              <a:spcBef>
                <a:spcPts val="1000"/>
              </a:spcBef>
              <a:spcAft>
                <a:spcPts val="0"/>
              </a:spcAft>
              <a:buClr>
                <a:schemeClr val="dk1"/>
              </a:buClr>
              <a:buSzPts val="2000"/>
              <a:buChar char="•"/>
            </a:pPr>
            <a:r>
              <a:rPr lang="en" b="1" dirty="0">
                <a:solidFill>
                  <a:schemeClr val="dk1"/>
                </a:solidFill>
              </a:rPr>
              <a:t>Described Outcomes</a:t>
            </a:r>
            <a:endParaRPr b="1" dirty="0">
              <a:solidFill>
                <a:schemeClr val="dk1"/>
              </a:solidFill>
            </a:endParaRPr>
          </a:p>
          <a:p>
            <a:pPr marL="685800" lvl="1" indent="-228600" algn="l" rtl="0">
              <a:spcBef>
                <a:spcPts val="500"/>
              </a:spcBef>
              <a:spcAft>
                <a:spcPts val="0"/>
              </a:spcAft>
              <a:buSzPts val="1800"/>
              <a:buChar char="•"/>
            </a:pPr>
            <a:r>
              <a:rPr lang="en" sz="1600" dirty="0"/>
              <a:t>Model of sustainable maternity care practice in urban environment for FM residents</a:t>
            </a:r>
            <a:endParaRPr sz="1600" dirty="0"/>
          </a:p>
          <a:p>
            <a:pPr marL="685800" lvl="1" indent="-228600" algn="l" rtl="0">
              <a:spcBef>
                <a:spcPts val="500"/>
              </a:spcBef>
              <a:spcAft>
                <a:spcPts val="0"/>
              </a:spcAft>
              <a:buSzPts val="1800"/>
              <a:buChar char="•"/>
            </a:pPr>
            <a:r>
              <a:rPr lang="en" sz="1600" dirty="0"/>
              <a:t>Increase in residency deliveries</a:t>
            </a:r>
            <a:endParaRPr sz="1600" dirty="0"/>
          </a:p>
          <a:p>
            <a:pPr marL="685800" lvl="1" indent="-228600" algn="l" rtl="0">
              <a:spcBef>
                <a:spcPts val="500"/>
              </a:spcBef>
              <a:spcAft>
                <a:spcPts val="0"/>
              </a:spcAft>
              <a:buSzPts val="1800"/>
              <a:buChar char="•"/>
            </a:pPr>
            <a:r>
              <a:rPr lang="en" sz="1600" dirty="0"/>
              <a:t>Improved patient satisfaction (Press Ganey)</a:t>
            </a:r>
            <a:endParaRPr sz="1600" dirty="0"/>
          </a:p>
          <a:p>
            <a:pPr marL="685800" lvl="1" indent="-228600" algn="l" rtl="0">
              <a:spcBef>
                <a:spcPts val="500"/>
              </a:spcBef>
              <a:spcAft>
                <a:spcPts val="0"/>
              </a:spcAft>
              <a:buSzPts val="1800"/>
              <a:buChar char="•"/>
            </a:pPr>
            <a:r>
              <a:rPr lang="en" sz="1600" dirty="0"/>
              <a:t>Decreased malpractice claims</a:t>
            </a:r>
            <a:endParaRPr sz="1600" dirty="0"/>
          </a:p>
          <a:p>
            <a:pPr marL="685800" lvl="1" indent="-228600" algn="l" rtl="0">
              <a:spcBef>
                <a:spcPts val="500"/>
              </a:spcBef>
              <a:spcAft>
                <a:spcPts val="0"/>
              </a:spcAft>
              <a:buSzPts val="1800"/>
              <a:buChar char="•"/>
            </a:pPr>
            <a:r>
              <a:rPr lang="en" sz="1600" dirty="0"/>
              <a:t>Increased collegiality</a:t>
            </a:r>
            <a:endParaRPr sz="1600" dirty="0"/>
          </a:p>
        </p:txBody>
      </p:sp>
      <p:pic>
        <p:nvPicPr>
          <p:cNvPr id="246" name="Google Shape;246;p34"/>
          <p:cNvPicPr preferRelativeResize="0"/>
          <p:nvPr/>
        </p:nvPicPr>
        <p:blipFill>
          <a:blip r:embed="rId3">
            <a:alphaModFix/>
          </a:blip>
          <a:stretch>
            <a:fillRect/>
          </a:stretch>
        </p:blipFill>
        <p:spPr>
          <a:xfrm>
            <a:off x="5729207" y="774444"/>
            <a:ext cx="3368225" cy="2045950"/>
          </a:xfrm>
          <a:prstGeom prst="rect">
            <a:avLst/>
          </a:prstGeom>
          <a:noFill/>
          <a:ln>
            <a:noFill/>
          </a:ln>
        </p:spPr>
      </p:pic>
      <p:grpSp>
        <p:nvGrpSpPr>
          <p:cNvPr id="247" name="Google Shape;247;p34"/>
          <p:cNvGrpSpPr/>
          <p:nvPr/>
        </p:nvGrpSpPr>
        <p:grpSpPr>
          <a:xfrm>
            <a:off x="5273347" y="2888233"/>
            <a:ext cx="3559078" cy="1615211"/>
            <a:chOff x="2019925" y="3581400"/>
            <a:chExt cx="3367150" cy="1562100"/>
          </a:xfrm>
        </p:grpSpPr>
        <p:pic>
          <p:nvPicPr>
            <p:cNvPr id="248" name="Google Shape;248;p34"/>
            <p:cNvPicPr preferRelativeResize="0"/>
            <p:nvPr/>
          </p:nvPicPr>
          <p:blipFill>
            <a:blip r:embed="rId4">
              <a:alphaModFix/>
            </a:blip>
            <a:stretch>
              <a:fillRect/>
            </a:stretch>
          </p:blipFill>
          <p:spPr>
            <a:xfrm>
              <a:off x="2019925" y="3581400"/>
              <a:ext cx="3105150" cy="1562100"/>
            </a:xfrm>
            <a:prstGeom prst="rect">
              <a:avLst/>
            </a:prstGeom>
            <a:noFill/>
            <a:ln>
              <a:noFill/>
            </a:ln>
          </p:spPr>
        </p:pic>
        <p:sp>
          <p:nvSpPr>
            <p:cNvPr id="249" name="Google Shape;249;p34"/>
            <p:cNvSpPr txBox="1"/>
            <p:nvPr/>
          </p:nvSpPr>
          <p:spPr>
            <a:xfrm>
              <a:off x="2416175" y="3581400"/>
              <a:ext cx="2970900" cy="32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t>Rate of Claims per Policy Year Deliveries</a:t>
              </a:r>
              <a:endParaRPr sz="1000" b="1"/>
            </a:p>
          </p:txBody>
        </p:sp>
      </p:grpSp>
      <p:pic>
        <p:nvPicPr>
          <p:cNvPr id="250" name="Google Shape;250;p34"/>
          <p:cNvPicPr preferRelativeResize="0"/>
          <p:nvPr/>
        </p:nvPicPr>
        <p:blipFill>
          <a:blip r:embed="rId5">
            <a:alphaModFix/>
          </a:blip>
          <a:stretch>
            <a:fillRect/>
          </a:stretch>
        </p:blipFill>
        <p:spPr>
          <a:xfrm>
            <a:off x="1107612" y="2941225"/>
            <a:ext cx="3464389" cy="2163951"/>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5"/>
          <p:cNvSpPr txBox="1">
            <a:spLocks noGrp="1"/>
          </p:cNvSpPr>
          <p:nvPr>
            <p:ph type="title"/>
          </p:nvPr>
        </p:nvSpPr>
        <p:spPr>
          <a:xfrm>
            <a:off x="353350" y="236625"/>
            <a:ext cx="8520600" cy="623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 b="1"/>
              <a:t>Dartmouth-Hitchcock Collaborative Care Model</a:t>
            </a:r>
            <a:endParaRPr b="1"/>
          </a:p>
        </p:txBody>
      </p:sp>
      <p:sp>
        <p:nvSpPr>
          <p:cNvPr id="256" name="Google Shape;256;p35"/>
          <p:cNvSpPr txBox="1">
            <a:spLocks noGrp="1"/>
          </p:cNvSpPr>
          <p:nvPr>
            <p:ph type="body" idx="1"/>
          </p:nvPr>
        </p:nvSpPr>
        <p:spPr>
          <a:xfrm>
            <a:off x="311700" y="860025"/>
            <a:ext cx="8920200" cy="3926400"/>
          </a:xfrm>
          <a:prstGeom prst="rect">
            <a:avLst/>
          </a:prstGeom>
        </p:spPr>
        <p:txBody>
          <a:bodyPr spcFirstLastPara="1" wrap="square" lIns="91425" tIns="45700" rIns="91425" bIns="45700" anchor="t" anchorCtr="0">
            <a:normAutofit/>
          </a:bodyPr>
          <a:lstStyle/>
          <a:p>
            <a:pPr marL="457200" lvl="0" indent="-368300" algn="l" rtl="0">
              <a:spcBef>
                <a:spcPts val="1000"/>
              </a:spcBef>
              <a:spcAft>
                <a:spcPts val="0"/>
              </a:spcAft>
              <a:buClr>
                <a:srgbClr val="212121"/>
              </a:buClr>
              <a:buSzPts val="2200"/>
              <a:buChar char="•"/>
            </a:pPr>
            <a:r>
              <a:rPr lang="en" sz="2200" b="1">
                <a:solidFill>
                  <a:srgbClr val="212121"/>
                </a:solidFill>
              </a:rPr>
              <a:t>Motivation: </a:t>
            </a:r>
            <a:r>
              <a:rPr lang="en" sz="2200">
                <a:solidFill>
                  <a:srgbClr val="212121"/>
                </a:solidFill>
              </a:rPr>
              <a:t>patient requests for female providers</a:t>
            </a:r>
            <a:endParaRPr sz="2200">
              <a:solidFill>
                <a:srgbClr val="212121"/>
              </a:solidFill>
            </a:endParaRPr>
          </a:p>
          <a:p>
            <a:pPr marL="457200" lvl="0" indent="-368300" algn="l" rtl="0">
              <a:spcBef>
                <a:spcPts val="1000"/>
              </a:spcBef>
              <a:spcAft>
                <a:spcPts val="0"/>
              </a:spcAft>
              <a:buClr>
                <a:srgbClr val="212121"/>
              </a:buClr>
              <a:buSzPts val="2200"/>
              <a:buChar char="•"/>
            </a:pPr>
            <a:r>
              <a:rPr lang="en" sz="2200" b="1">
                <a:solidFill>
                  <a:srgbClr val="212121"/>
                </a:solidFill>
              </a:rPr>
              <a:t>Solution: </a:t>
            </a:r>
            <a:r>
              <a:rPr lang="en" sz="2200">
                <a:solidFill>
                  <a:srgbClr val="212121"/>
                </a:solidFill>
              </a:rPr>
              <a:t>CNM service added to OBGYN service</a:t>
            </a:r>
            <a:endParaRPr sz="2200">
              <a:solidFill>
                <a:srgbClr val="212121"/>
              </a:solidFill>
            </a:endParaRPr>
          </a:p>
          <a:p>
            <a:pPr marL="914400" lvl="1" indent="-355600" algn="l" rtl="0">
              <a:spcBef>
                <a:spcPts val="500"/>
              </a:spcBef>
              <a:spcAft>
                <a:spcPts val="0"/>
              </a:spcAft>
              <a:buSzPts val="2000"/>
              <a:buChar char="•"/>
            </a:pPr>
            <a:r>
              <a:rPr lang="en" sz="2000"/>
              <a:t>Public leadership support of CNM/OB collaborative practice</a:t>
            </a:r>
            <a:endParaRPr sz="2000"/>
          </a:p>
          <a:p>
            <a:pPr marL="914400" lvl="1" indent="-355600" algn="l" rtl="0">
              <a:spcBef>
                <a:spcPts val="500"/>
              </a:spcBef>
              <a:spcAft>
                <a:spcPts val="0"/>
              </a:spcAft>
              <a:buSzPts val="2000"/>
              <a:buChar char="•"/>
            </a:pPr>
            <a:r>
              <a:rPr lang="en" sz="2000"/>
              <a:t>OB Department Chair readily available for brainstorming</a:t>
            </a:r>
            <a:endParaRPr sz="2000"/>
          </a:p>
          <a:p>
            <a:pPr marL="914400" lvl="1" indent="-355600" algn="l" rtl="0">
              <a:spcBef>
                <a:spcPts val="500"/>
              </a:spcBef>
              <a:spcAft>
                <a:spcPts val="0"/>
              </a:spcAft>
              <a:buSzPts val="2000"/>
              <a:buChar char="•"/>
            </a:pPr>
            <a:r>
              <a:rPr lang="en" sz="2000"/>
              <a:t>Collaborative Practice Agreement   </a:t>
            </a:r>
            <a:r>
              <a:rPr lang="en" sz="2000" b="1"/>
              <a:t>AND</a:t>
            </a:r>
            <a:r>
              <a:rPr lang="en" sz="2000"/>
              <a:t>   Clinical Practice Guidelines</a:t>
            </a:r>
            <a:endParaRPr sz="2000"/>
          </a:p>
          <a:p>
            <a:pPr marL="914400" lvl="1" indent="-355600" algn="l" rtl="0">
              <a:spcBef>
                <a:spcPts val="500"/>
              </a:spcBef>
              <a:spcAft>
                <a:spcPts val="0"/>
              </a:spcAft>
              <a:buSzPts val="2000"/>
              <a:buChar char="•"/>
            </a:pPr>
            <a:r>
              <a:rPr lang="en" sz="2000"/>
              <a:t>Hire individuals interested in working in a collaborative practice; who view differences as potentially beneficial</a:t>
            </a:r>
            <a:endParaRPr sz="2000"/>
          </a:p>
          <a:p>
            <a:pPr marL="914400" lvl="1" indent="-355600" algn="l" rtl="0">
              <a:spcBef>
                <a:spcPts val="500"/>
              </a:spcBef>
              <a:spcAft>
                <a:spcPts val="0"/>
              </a:spcAft>
              <a:buSzPts val="2000"/>
              <a:buChar char="•"/>
            </a:pPr>
            <a:r>
              <a:rPr lang="en" sz="2000"/>
              <a:t>Bi-directional specialty support and consultation</a:t>
            </a:r>
            <a:endParaRPr sz="2000"/>
          </a:p>
          <a:p>
            <a:pPr marL="914400" lvl="1" indent="-355600" algn="l" rtl="0">
              <a:spcBef>
                <a:spcPts val="500"/>
              </a:spcBef>
              <a:spcAft>
                <a:spcPts val="0"/>
              </a:spcAft>
              <a:buSzPts val="2000"/>
              <a:buChar char="•"/>
            </a:pPr>
            <a:r>
              <a:rPr lang="en" sz="2000"/>
              <a:t>Interprofessional education</a:t>
            </a:r>
            <a:endParaRPr sz="2000"/>
          </a:p>
          <a:p>
            <a:pPr marL="914400" lvl="1" indent="-355600" algn="l" rtl="0">
              <a:spcBef>
                <a:spcPts val="500"/>
              </a:spcBef>
              <a:spcAft>
                <a:spcPts val="0"/>
              </a:spcAft>
              <a:buSzPts val="2000"/>
              <a:buChar char="•"/>
            </a:pPr>
            <a:r>
              <a:rPr lang="en" sz="2000"/>
              <a:t>Regular M&amp;M, obstetric case conferences, Grand Rounds</a:t>
            </a:r>
            <a:endParaRPr sz="2000"/>
          </a:p>
          <a:p>
            <a:pPr marL="1600200" lvl="3" indent="-241300" algn="l" rtl="0">
              <a:spcBef>
                <a:spcPts val="500"/>
              </a:spcBef>
              <a:spcAft>
                <a:spcPts val="0"/>
              </a:spcAft>
              <a:buSzPts val="2000"/>
              <a:buFont typeface="Arial Narrow"/>
              <a:buChar char="•"/>
            </a:pPr>
            <a:r>
              <a:rPr lang="en" sz="2000">
                <a:latin typeface="Arial Narrow"/>
                <a:ea typeface="Arial Narrow"/>
                <a:cs typeface="Arial Narrow"/>
                <a:sym typeface="Arial Narrow"/>
              </a:rPr>
              <a:t>Public demonstration of respect between colleagues</a:t>
            </a:r>
            <a:endParaRPr sz="2000"/>
          </a:p>
        </p:txBody>
      </p:sp>
      <p:sp>
        <p:nvSpPr>
          <p:cNvPr id="257" name="Google Shape;257;p35"/>
          <p:cNvSpPr txBox="1"/>
          <p:nvPr/>
        </p:nvSpPr>
        <p:spPr>
          <a:xfrm>
            <a:off x="-485986" y="4640740"/>
            <a:ext cx="5188500" cy="4164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1200"/>
              </a:spcBef>
              <a:spcAft>
                <a:spcPts val="1200"/>
              </a:spcAft>
              <a:buNone/>
            </a:pPr>
            <a:r>
              <a:rPr lang="en" sz="700" dirty="0">
                <a:highlight>
                  <a:srgbClr val="FFFFFF"/>
                </a:highlight>
                <a:latin typeface="Roboto"/>
                <a:ea typeface="Roboto"/>
                <a:cs typeface="Roboto"/>
                <a:sym typeface="Roboto"/>
              </a:rPr>
              <a:t>Cordell MN, Foster TC, Baker ER, Fildes B. Collaborative maternity care: three decades of success at Dartmouth-Hitchcock Medical Center. Obstet Gynecol Clin North Am. 2012 Sep;39(3):383-98.</a:t>
            </a:r>
            <a:endParaRPr sz="9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6"/>
          <p:cNvSpPr txBox="1">
            <a:spLocks noGrp="1"/>
          </p:cNvSpPr>
          <p:nvPr>
            <p:ph type="title"/>
          </p:nvPr>
        </p:nvSpPr>
        <p:spPr>
          <a:xfrm>
            <a:off x="311700" y="445025"/>
            <a:ext cx="8520600" cy="623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ct val="30555"/>
              <a:buFont typeface="Arial"/>
              <a:buNone/>
            </a:pPr>
            <a:r>
              <a:rPr lang="en" b="1"/>
              <a:t>Dartmouth-Hitchcock Collaborative Care Model</a:t>
            </a:r>
            <a:endParaRPr b="1"/>
          </a:p>
        </p:txBody>
      </p:sp>
      <p:sp>
        <p:nvSpPr>
          <p:cNvPr id="263" name="Google Shape;263;p36"/>
          <p:cNvSpPr txBox="1">
            <a:spLocks noGrp="1"/>
          </p:cNvSpPr>
          <p:nvPr>
            <p:ph type="body" idx="1"/>
          </p:nvPr>
        </p:nvSpPr>
        <p:spPr>
          <a:xfrm>
            <a:off x="311700" y="1194125"/>
            <a:ext cx="8520600" cy="3416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 b="1">
                <a:solidFill>
                  <a:schemeClr val="dk1"/>
                </a:solidFill>
              </a:rPr>
              <a:t>Described Learning Points</a:t>
            </a:r>
            <a:endParaRPr b="1">
              <a:solidFill>
                <a:schemeClr val="dk1"/>
              </a:solidFill>
            </a:endParaRPr>
          </a:p>
          <a:p>
            <a:pPr marL="457200" lvl="0" indent="-355600" algn="l" rtl="0">
              <a:spcBef>
                <a:spcPts val="1000"/>
              </a:spcBef>
              <a:spcAft>
                <a:spcPts val="0"/>
              </a:spcAft>
              <a:buClr>
                <a:srgbClr val="000000"/>
              </a:buClr>
              <a:buSzPts val="2000"/>
              <a:buChar char="•"/>
            </a:pPr>
            <a:r>
              <a:rPr lang="en"/>
              <a:t>Good intentions are not enough → need supportive leadership &amp; infrastructure</a:t>
            </a:r>
            <a:endParaRPr/>
          </a:p>
          <a:p>
            <a:pPr marL="914400" lvl="1" indent="-342900" algn="l" rtl="0">
              <a:spcBef>
                <a:spcPts val="500"/>
              </a:spcBef>
              <a:spcAft>
                <a:spcPts val="0"/>
              </a:spcAft>
              <a:buClr>
                <a:srgbClr val="000000"/>
              </a:buClr>
              <a:buSzPts val="1800"/>
              <a:buChar char="•"/>
            </a:pPr>
            <a:r>
              <a:rPr lang="en"/>
              <a:t>Absence of a hierarchical approach = communication that shares power</a:t>
            </a:r>
            <a:endParaRPr/>
          </a:p>
          <a:p>
            <a:pPr marL="914400" lvl="1" indent="-342900" algn="l" rtl="0">
              <a:spcBef>
                <a:spcPts val="500"/>
              </a:spcBef>
              <a:spcAft>
                <a:spcPts val="0"/>
              </a:spcAft>
              <a:buClr>
                <a:srgbClr val="000000"/>
              </a:buClr>
              <a:buSzPts val="1800"/>
              <a:buChar char="•"/>
            </a:pPr>
            <a:r>
              <a:rPr lang="en"/>
              <a:t>Everyone practices to full extent and not beyond level of training</a:t>
            </a:r>
            <a:endParaRPr/>
          </a:p>
          <a:p>
            <a:pPr marL="914400" lvl="1" indent="-342900" algn="l" rtl="0">
              <a:spcBef>
                <a:spcPts val="500"/>
              </a:spcBef>
              <a:spcAft>
                <a:spcPts val="0"/>
              </a:spcAft>
              <a:buClr>
                <a:srgbClr val="000000"/>
              </a:buClr>
              <a:buSzPts val="1800"/>
              <a:buChar char="•"/>
            </a:pPr>
            <a:r>
              <a:rPr lang="en"/>
              <a:t>All providers held equally accountable to high level of standard</a:t>
            </a:r>
            <a:endParaRPr/>
          </a:p>
          <a:p>
            <a:pPr marL="914400" lvl="0" indent="0" algn="l" rtl="0">
              <a:spcBef>
                <a:spcPts val="1000"/>
              </a:spcBef>
              <a:spcAft>
                <a:spcPts val="0"/>
              </a:spcAft>
              <a:buNone/>
            </a:pPr>
            <a:endParaRPr/>
          </a:p>
          <a:p>
            <a:pPr marL="457200" lvl="0" indent="-355600" algn="l" rtl="0">
              <a:spcBef>
                <a:spcPts val="1000"/>
              </a:spcBef>
              <a:spcAft>
                <a:spcPts val="0"/>
              </a:spcAft>
              <a:buClr>
                <a:srgbClr val="000000"/>
              </a:buClr>
              <a:buSzPts val="2000"/>
              <a:buChar char="•"/>
            </a:pPr>
            <a:r>
              <a:rPr lang="en"/>
              <a:t>Barriers to interprofessional education</a:t>
            </a:r>
            <a:endParaRPr/>
          </a:p>
          <a:p>
            <a:pPr marL="914400" lvl="1" indent="-342900" algn="l" rtl="0">
              <a:spcBef>
                <a:spcPts val="500"/>
              </a:spcBef>
              <a:spcAft>
                <a:spcPts val="0"/>
              </a:spcAft>
              <a:buClr>
                <a:srgbClr val="000000"/>
              </a:buClr>
              <a:buSzPts val="1800"/>
              <a:buChar char="•"/>
            </a:pPr>
            <a:r>
              <a:rPr lang="en"/>
              <a:t>Historical hierarchy, belief that physicians are the most powerful medical professionals</a:t>
            </a:r>
            <a:endParaRPr/>
          </a:p>
          <a:p>
            <a:pPr marL="0" lvl="0" indent="0" algn="l" rtl="0">
              <a:spcBef>
                <a:spcPts val="1000"/>
              </a:spcBef>
              <a:spcAft>
                <a:spcPts val="0"/>
              </a:spcAft>
              <a:buNone/>
            </a:pPr>
            <a:endParaRPr/>
          </a:p>
        </p:txBody>
      </p:sp>
      <p:sp>
        <p:nvSpPr>
          <p:cNvPr id="264" name="Google Shape;264;p36"/>
          <p:cNvSpPr txBox="1"/>
          <p:nvPr/>
        </p:nvSpPr>
        <p:spPr>
          <a:xfrm>
            <a:off x="-479473" y="4610525"/>
            <a:ext cx="5188500" cy="4164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1200"/>
              </a:spcBef>
              <a:spcAft>
                <a:spcPts val="1200"/>
              </a:spcAft>
              <a:buNone/>
            </a:pPr>
            <a:r>
              <a:rPr lang="en" sz="700" dirty="0">
                <a:highlight>
                  <a:srgbClr val="FFFFFF"/>
                </a:highlight>
                <a:latin typeface="Roboto"/>
                <a:ea typeface="Roboto"/>
                <a:cs typeface="Roboto"/>
                <a:sym typeface="Roboto"/>
              </a:rPr>
              <a:t>Cordell MN, Foster TC, Baker ER, Fildes B. Collaborative maternity care: three decades of success at Dartmouth-Hitchcock Medical Center. Obstet Gynecol Clin North Am. 2012 Sep;39(3):383-98.</a:t>
            </a:r>
            <a:endParaRPr sz="9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7"/>
          <p:cNvSpPr txBox="1">
            <a:spLocks noGrp="1"/>
          </p:cNvSpPr>
          <p:nvPr>
            <p:ph type="title"/>
          </p:nvPr>
        </p:nvSpPr>
        <p:spPr>
          <a:xfrm>
            <a:off x="89250" y="374250"/>
            <a:ext cx="8981100" cy="572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
              <a:t>Evidence supporting collaborative Maternity Care practice</a:t>
            </a:r>
            <a:endParaRPr/>
          </a:p>
        </p:txBody>
      </p:sp>
      <p:sp>
        <p:nvSpPr>
          <p:cNvPr id="270" name="Google Shape;270;p37"/>
          <p:cNvSpPr txBox="1">
            <a:spLocks noGrp="1"/>
          </p:cNvSpPr>
          <p:nvPr>
            <p:ph type="body" idx="1"/>
          </p:nvPr>
        </p:nvSpPr>
        <p:spPr>
          <a:xfrm>
            <a:off x="311700" y="1152475"/>
            <a:ext cx="8520600" cy="3657900"/>
          </a:xfrm>
          <a:prstGeom prst="rect">
            <a:avLst/>
          </a:prstGeom>
        </p:spPr>
        <p:txBody>
          <a:bodyPr spcFirstLastPara="1" wrap="square" lIns="91425" tIns="45700" rIns="91425" bIns="45700" anchor="t" anchorCtr="0">
            <a:normAutofit/>
          </a:bodyPr>
          <a:lstStyle/>
          <a:p>
            <a:pPr marL="457200" lvl="0" indent="-355600" algn="l" rtl="0">
              <a:spcBef>
                <a:spcPts val="1000"/>
              </a:spcBef>
              <a:spcAft>
                <a:spcPts val="0"/>
              </a:spcAft>
              <a:buSzPts val="2000"/>
              <a:buChar char="•"/>
            </a:pPr>
            <a:r>
              <a:rPr lang="en"/>
              <a:t>3 ACOG fellows and 3 CNM </a:t>
            </a:r>
            <a:endParaRPr/>
          </a:p>
          <a:p>
            <a:pPr marL="457200" lvl="0" indent="-355600" algn="l" rtl="0">
              <a:spcBef>
                <a:spcPts val="1000"/>
              </a:spcBef>
              <a:spcAft>
                <a:spcPts val="0"/>
              </a:spcAft>
              <a:buSzPts val="2000"/>
              <a:buChar char="•"/>
            </a:pPr>
            <a:r>
              <a:rPr lang="en"/>
              <a:t>Reviewed 60 papers on successful models of sustained collaborative practices</a:t>
            </a:r>
            <a:endParaRPr/>
          </a:p>
          <a:p>
            <a:pPr marL="457200" lvl="0" indent="-368300" algn="l" rtl="0">
              <a:spcBef>
                <a:spcPts val="1000"/>
              </a:spcBef>
              <a:spcAft>
                <a:spcPts val="0"/>
              </a:spcAft>
              <a:buSzPts val="2200"/>
              <a:buChar char="•"/>
            </a:pPr>
            <a:r>
              <a:rPr lang="en" sz="2200" u="sng"/>
              <a:t>5 successful themes found</a:t>
            </a:r>
            <a:endParaRPr sz="2200" u="sng"/>
          </a:p>
          <a:p>
            <a:pPr marL="914400" lvl="1" indent="-355600" algn="l" rtl="0">
              <a:spcBef>
                <a:spcPts val="500"/>
              </a:spcBef>
              <a:spcAft>
                <a:spcPts val="0"/>
              </a:spcAft>
              <a:buClr>
                <a:srgbClr val="212121"/>
              </a:buClr>
              <a:buSzPts val="2000"/>
              <a:buChar char="•"/>
            </a:pPr>
            <a:r>
              <a:rPr lang="en" sz="2000">
                <a:solidFill>
                  <a:srgbClr val="212121"/>
                </a:solidFill>
              </a:rPr>
              <a:t>Motivation for Collaboration</a:t>
            </a:r>
            <a:endParaRPr sz="2000">
              <a:solidFill>
                <a:srgbClr val="212121"/>
              </a:solidFill>
            </a:endParaRPr>
          </a:p>
          <a:p>
            <a:pPr marL="914400" lvl="1" indent="-355600" algn="l" rtl="0">
              <a:spcBef>
                <a:spcPts val="500"/>
              </a:spcBef>
              <a:spcAft>
                <a:spcPts val="0"/>
              </a:spcAft>
              <a:buClr>
                <a:srgbClr val="212121"/>
              </a:buClr>
              <a:buSzPts val="2000"/>
              <a:buChar char="•"/>
            </a:pPr>
            <a:r>
              <a:rPr lang="en" sz="2000">
                <a:solidFill>
                  <a:srgbClr val="212121"/>
                </a:solidFill>
              </a:rPr>
              <a:t>Reciprocal Consultation</a:t>
            </a:r>
            <a:endParaRPr sz="2000">
              <a:solidFill>
                <a:srgbClr val="212121"/>
              </a:solidFill>
            </a:endParaRPr>
          </a:p>
          <a:p>
            <a:pPr marL="914400" lvl="1" indent="-355600" algn="l" rtl="0">
              <a:spcBef>
                <a:spcPts val="500"/>
              </a:spcBef>
              <a:spcAft>
                <a:spcPts val="0"/>
              </a:spcAft>
              <a:buClr>
                <a:srgbClr val="212121"/>
              </a:buClr>
              <a:buSzPts val="2000"/>
              <a:buChar char="•"/>
            </a:pPr>
            <a:r>
              <a:rPr lang="en" sz="2000">
                <a:solidFill>
                  <a:srgbClr val="212121"/>
                </a:solidFill>
              </a:rPr>
              <a:t>Mutual Respect and Trust</a:t>
            </a:r>
            <a:endParaRPr sz="2000">
              <a:solidFill>
                <a:srgbClr val="212121"/>
              </a:solidFill>
            </a:endParaRPr>
          </a:p>
          <a:p>
            <a:pPr marL="914400" lvl="1" indent="-355600" algn="l" rtl="0">
              <a:spcBef>
                <a:spcPts val="500"/>
              </a:spcBef>
              <a:spcAft>
                <a:spcPts val="0"/>
              </a:spcAft>
              <a:buClr>
                <a:srgbClr val="212121"/>
              </a:buClr>
              <a:buSzPts val="2000"/>
              <a:buChar char="•"/>
            </a:pPr>
            <a:r>
              <a:rPr lang="en" sz="2000">
                <a:solidFill>
                  <a:srgbClr val="212121"/>
                </a:solidFill>
              </a:rPr>
              <a:t>Care Integration - review of FHT/Care plans at board rounds with respectful communication</a:t>
            </a:r>
            <a:endParaRPr sz="2000">
              <a:solidFill>
                <a:srgbClr val="212121"/>
              </a:solidFill>
            </a:endParaRPr>
          </a:p>
          <a:p>
            <a:pPr marL="914400" lvl="1" indent="-355600" algn="l" rtl="0">
              <a:spcBef>
                <a:spcPts val="500"/>
              </a:spcBef>
              <a:spcAft>
                <a:spcPts val="0"/>
              </a:spcAft>
              <a:buClr>
                <a:srgbClr val="212121"/>
              </a:buClr>
              <a:buSzPts val="2000"/>
              <a:buChar char="•"/>
            </a:pPr>
            <a:r>
              <a:rPr lang="en" sz="2000">
                <a:solidFill>
                  <a:srgbClr val="212121"/>
                </a:solidFill>
              </a:rPr>
              <a:t>Interprofessional Education </a:t>
            </a:r>
            <a:endParaRPr sz="2000">
              <a:solidFill>
                <a:srgbClr val="212121"/>
              </a:solidFill>
            </a:endParaRPr>
          </a:p>
        </p:txBody>
      </p:sp>
      <p:sp>
        <p:nvSpPr>
          <p:cNvPr id="271" name="Google Shape;271;p37"/>
          <p:cNvSpPr txBox="1"/>
          <p:nvPr/>
        </p:nvSpPr>
        <p:spPr>
          <a:xfrm>
            <a:off x="-63150" y="4792875"/>
            <a:ext cx="4511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highlight>
                  <a:srgbClr val="FFFFFF"/>
                </a:highlight>
                <a:latin typeface="Roboto"/>
                <a:ea typeface="Roboto"/>
                <a:cs typeface="Roboto"/>
                <a:sym typeface="Roboto"/>
              </a:rPr>
              <a:t>Avery MD, Montgomery O, Brandl-Salutz E. Essential components of successful collaborative maternity care models: the ACOG-ACNM project. Obstet Gynecol Clin North Am. 2012 Sep;39(3):423-34. </a:t>
            </a:r>
            <a:endParaRPr sz="9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9"/>
          <p:cNvSpPr txBox="1">
            <a:spLocks noGrp="1"/>
          </p:cNvSpPr>
          <p:nvPr>
            <p:ph type="title"/>
          </p:nvPr>
        </p:nvSpPr>
        <p:spPr>
          <a:xfrm>
            <a:off x="311700" y="445025"/>
            <a:ext cx="8520600" cy="623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References </a:t>
            </a:r>
            <a:endParaRPr/>
          </a:p>
        </p:txBody>
      </p:sp>
      <p:sp>
        <p:nvSpPr>
          <p:cNvPr id="283" name="Google Shape;283;p39"/>
          <p:cNvSpPr txBox="1">
            <a:spLocks noGrp="1"/>
          </p:cNvSpPr>
          <p:nvPr>
            <p:ph type="body" idx="1"/>
          </p:nvPr>
        </p:nvSpPr>
        <p:spPr>
          <a:xfrm>
            <a:off x="402100" y="753450"/>
            <a:ext cx="8641200" cy="4465200"/>
          </a:xfrm>
          <a:prstGeom prst="rect">
            <a:avLst/>
          </a:prstGeom>
        </p:spPr>
        <p:txBody>
          <a:bodyPr spcFirstLastPara="1" wrap="square" lIns="0" tIns="0" rIns="0" bIns="0" anchor="ctr" anchorCtr="0">
            <a:normAutofit/>
          </a:bodyPr>
          <a:lstStyle/>
          <a:p>
            <a:pPr marL="0" lvl="0" indent="-47625" algn="l" rtl="0">
              <a:lnSpc>
                <a:spcPct val="100000"/>
              </a:lnSpc>
              <a:spcBef>
                <a:spcPts val="0"/>
              </a:spcBef>
              <a:spcAft>
                <a:spcPts val="0"/>
              </a:spcAft>
              <a:buSzPts val="750"/>
              <a:buFont typeface="Arial"/>
              <a:buAutoNum type="arabicPeriod"/>
            </a:pPr>
            <a:r>
              <a:rPr lang="en" sz="750">
                <a:highlight>
                  <a:schemeClr val="lt1"/>
                </a:highlight>
                <a:latin typeface="Arial"/>
                <a:ea typeface="Arial"/>
                <a:cs typeface="Arial"/>
                <a:sym typeface="Arial"/>
              </a:rPr>
              <a:t>Howell EA, Zeitlin J, Hebert P, Balbierz A, Egorova N. Paradoxical trends and racial differences in obstetric quality and neonatal and maternal mortality. </a:t>
            </a:r>
            <a:r>
              <a:rPr lang="en" sz="750" i="1">
                <a:highlight>
                  <a:schemeClr val="lt1"/>
                </a:highlight>
                <a:latin typeface="Arial"/>
                <a:ea typeface="Arial"/>
                <a:cs typeface="Arial"/>
                <a:sym typeface="Arial"/>
              </a:rPr>
              <a:t>Obstet Gynecol</a:t>
            </a:r>
            <a:r>
              <a:rPr lang="en" sz="750">
                <a:highlight>
                  <a:schemeClr val="lt1"/>
                </a:highlight>
                <a:latin typeface="Arial"/>
                <a:ea typeface="Arial"/>
                <a:cs typeface="Arial"/>
                <a:sym typeface="Arial"/>
              </a:rPr>
              <a:t>. 2013;121(6):1201-1208.</a:t>
            </a:r>
            <a:endParaRPr sz="750">
              <a:highlight>
                <a:schemeClr val="lt1"/>
              </a:highlight>
              <a:latin typeface="Arial"/>
              <a:ea typeface="Arial"/>
              <a:cs typeface="Arial"/>
              <a:sym typeface="Arial"/>
            </a:endParaRPr>
          </a:p>
          <a:p>
            <a:pPr marL="0" lvl="0" indent="-47625" algn="l" rtl="0">
              <a:lnSpc>
                <a:spcPct val="100000"/>
              </a:lnSpc>
              <a:spcBef>
                <a:spcPts val="0"/>
              </a:spcBef>
              <a:spcAft>
                <a:spcPts val="0"/>
              </a:spcAft>
              <a:buSzPts val="750"/>
              <a:buFont typeface="Arial"/>
              <a:buAutoNum type="arabicPeriod"/>
            </a:pPr>
            <a:r>
              <a:rPr lang="en" sz="750">
                <a:highlight>
                  <a:schemeClr val="lt1"/>
                </a:highlight>
                <a:latin typeface="Arial"/>
                <a:ea typeface="Arial"/>
                <a:cs typeface="Arial"/>
                <a:sym typeface="Arial"/>
              </a:rPr>
              <a:t>Rayburn WF. The Obstetrician-Gynecologist Workforce in the United States: Facts, Figures, and Implications. Washington, DC: American Congress of Obstetricians and Gynecologists. 2011.</a:t>
            </a:r>
            <a:endParaRPr sz="750">
              <a:highlight>
                <a:schemeClr val="lt1"/>
              </a:highlight>
              <a:latin typeface="Arial"/>
              <a:ea typeface="Arial"/>
              <a:cs typeface="Arial"/>
              <a:sym typeface="Arial"/>
            </a:endParaRPr>
          </a:p>
          <a:p>
            <a:pPr marL="0" lvl="0" indent="-47625" algn="l" rtl="0">
              <a:lnSpc>
                <a:spcPct val="100000"/>
              </a:lnSpc>
              <a:spcBef>
                <a:spcPts val="0"/>
              </a:spcBef>
              <a:spcAft>
                <a:spcPts val="0"/>
              </a:spcAft>
              <a:buSzPts val="750"/>
              <a:buFont typeface="Arial"/>
              <a:buAutoNum type="arabicPeriod"/>
            </a:pPr>
            <a:r>
              <a:rPr lang="en" sz="750">
                <a:highlight>
                  <a:schemeClr val="lt1"/>
                </a:highlight>
                <a:latin typeface="Arial"/>
                <a:ea typeface="Arial"/>
                <a:cs typeface="Arial"/>
                <a:sym typeface="Arial"/>
              </a:rPr>
              <a:t>Rayburn WF, Tracy EE. Changes in the Practice of Obstetrics and Gynecology. </a:t>
            </a:r>
            <a:r>
              <a:rPr lang="en" sz="750" i="1">
                <a:highlight>
                  <a:schemeClr val="lt1"/>
                </a:highlight>
                <a:latin typeface="Arial"/>
                <a:ea typeface="Arial"/>
                <a:cs typeface="Arial"/>
                <a:sym typeface="Arial"/>
              </a:rPr>
              <a:t>Obstet Gynecol Surv</a:t>
            </a:r>
            <a:r>
              <a:rPr lang="en" sz="750">
                <a:highlight>
                  <a:schemeClr val="lt1"/>
                </a:highlight>
                <a:latin typeface="Arial"/>
                <a:ea typeface="Arial"/>
                <a:cs typeface="Arial"/>
                <a:sym typeface="Arial"/>
              </a:rPr>
              <a:t>. 2016;71(1):43-50.</a:t>
            </a:r>
            <a:endParaRPr sz="750">
              <a:highlight>
                <a:schemeClr val="lt1"/>
              </a:highlight>
              <a:latin typeface="Arial"/>
              <a:ea typeface="Arial"/>
              <a:cs typeface="Arial"/>
              <a:sym typeface="Arial"/>
            </a:endParaRPr>
          </a:p>
          <a:p>
            <a:pPr marL="0" lvl="0" indent="-47625" algn="l" rtl="0">
              <a:lnSpc>
                <a:spcPct val="100000"/>
              </a:lnSpc>
              <a:spcBef>
                <a:spcPts val="0"/>
              </a:spcBef>
              <a:spcAft>
                <a:spcPts val="0"/>
              </a:spcAft>
              <a:buSzPts val="750"/>
              <a:buFont typeface="Arial"/>
              <a:buAutoNum type="arabicPeriod"/>
            </a:pPr>
            <a:r>
              <a:rPr lang="en" sz="750">
                <a:highlight>
                  <a:schemeClr val="lt1"/>
                </a:highlight>
                <a:latin typeface="Arial"/>
                <a:ea typeface="Arial"/>
                <a:cs typeface="Arial"/>
                <a:sym typeface="Arial"/>
              </a:rPr>
              <a:t>Magee, Susanna R. et al. Family Medicine Maternity Care Call to Action: Moving Toward National Standards for Training and Competency Assessment. </a:t>
            </a:r>
            <a:r>
              <a:rPr lang="en" sz="750" i="1">
                <a:highlight>
                  <a:schemeClr val="lt1"/>
                </a:highlight>
                <a:latin typeface="Arial"/>
                <a:ea typeface="Arial"/>
                <a:cs typeface="Arial"/>
                <a:sym typeface="Arial"/>
              </a:rPr>
              <a:t>Family medicine</a:t>
            </a:r>
            <a:r>
              <a:rPr lang="en" sz="750">
                <a:highlight>
                  <a:schemeClr val="lt1"/>
                </a:highlight>
                <a:latin typeface="Arial"/>
                <a:ea typeface="Arial"/>
                <a:cs typeface="Arial"/>
                <a:sym typeface="Arial"/>
              </a:rPr>
              <a:t> 49 3 (2017): 211-217 .</a:t>
            </a:r>
            <a:endParaRPr sz="750">
              <a:highlight>
                <a:schemeClr val="lt1"/>
              </a:highlight>
              <a:latin typeface="Arial"/>
              <a:ea typeface="Arial"/>
              <a:cs typeface="Arial"/>
              <a:sym typeface="Arial"/>
            </a:endParaRPr>
          </a:p>
          <a:p>
            <a:pPr marL="0" lvl="0" indent="-47625" algn="l" rtl="0">
              <a:lnSpc>
                <a:spcPct val="100000"/>
              </a:lnSpc>
              <a:spcBef>
                <a:spcPts val="0"/>
              </a:spcBef>
              <a:spcAft>
                <a:spcPts val="0"/>
              </a:spcAft>
              <a:buSzPts val="750"/>
              <a:buFont typeface="Arial"/>
              <a:buAutoNum type="arabicPeriod"/>
            </a:pPr>
            <a:r>
              <a:rPr lang="en" sz="750">
                <a:highlight>
                  <a:schemeClr val="lt1"/>
                </a:highlight>
                <a:latin typeface="Arial"/>
                <a:ea typeface="Arial"/>
                <a:cs typeface="Arial"/>
                <a:sym typeface="Arial"/>
              </a:rPr>
              <a:t>Tong ST, Makaroff LA, Xierali IM, Puffer JC, Newton WP, Bazemore AW. Family physicians in the maternity care workforce: factors influencing declining trends. </a:t>
            </a:r>
            <a:r>
              <a:rPr lang="en" sz="750" i="1">
                <a:highlight>
                  <a:schemeClr val="lt1"/>
                </a:highlight>
                <a:latin typeface="Arial"/>
                <a:ea typeface="Arial"/>
                <a:cs typeface="Arial"/>
                <a:sym typeface="Arial"/>
              </a:rPr>
              <a:t>Matern Child Health J</a:t>
            </a:r>
            <a:r>
              <a:rPr lang="en" sz="750">
                <a:highlight>
                  <a:schemeClr val="lt1"/>
                </a:highlight>
                <a:latin typeface="Arial"/>
                <a:ea typeface="Arial"/>
                <a:cs typeface="Arial"/>
                <a:sym typeface="Arial"/>
              </a:rPr>
              <a:t>. 2013;17(9):1576-1581.</a:t>
            </a:r>
            <a:endParaRPr sz="750">
              <a:highlight>
                <a:schemeClr val="lt1"/>
              </a:highlight>
              <a:latin typeface="Arial"/>
              <a:ea typeface="Arial"/>
              <a:cs typeface="Arial"/>
              <a:sym typeface="Arial"/>
            </a:endParaRPr>
          </a:p>
          <a:p>
            <a:pPr marL="0" lvl="0" indent="-47625" algn="l" rtl="0">
              <a:lnSpc>
                <a:spcPct val="100000"/>
              </a:lnSpc>
              <a:spcBef>
                <a:spcPts val="0"/>
              </a:spcBef>
              <a:spcAft>
                <a:spcPts val="0"/>
              </a:spcAft>
              <a:buSzPts val="750"/>
              <a:buFont typeface="Roboto"/>
              <a:buAutoNum type="arabicPeriod"/>
            </a:pPr>
            <a:r>
              <a:rPr lang="en" sz="750">
                <a:highlight>
                  <a:schemeClr val="lt1"/>
                </a:highlight>
                <a:latin typeface="Roboto"/>
                <a:ea typeface="Roboto"/>
                <a:cs typeface="Roboto"/>
                <a:sym typeface="Roboto"/>
              </a:rPr>
              <a:t>Avery, Daniel M. Graettinger, Kristine R. Waits, Shelley. Parton, Jason M. Comparison of Delivery Procedure Rates Among Obstetrician-Gynecologists and Family Physicians Practicing Obstetrics. American Journal of Clinical Medicine 2014; 10(1); 16-20.</a:t>
            </a:r>
            <a:endParaRPr sz="750">
              <a:highlight>
                <a:schemeClr val="lt1"/>
              </a:highlight>
              <a:latin typeface="Roboto"/>
              <a:ea typeface="Roboto"/>
              <a:cs typeface="Roboto"/>
              <a:sym typeface="Roboto"/>
            </a:endParaRPr>
          </a:p>
          <a:p>
            <a:pPr marL="0" lvl="0" indent="-47625" algn="l" rtl="0">
              <a:lnSpc>
                <a:spcPct val="100000"/>
              </a:lnSpc>
              <a:spcBef>
                <a:spcPts val="0"/>
              </a:spcBef>
              <a:spcAft>
                <a:spcPts val="0"/>
              </a:spcAft>
              <a:buSzPts val="750"/>
              <a:buFont typeface="Roboto"/>
              <a:buAutoNum type="arabicPeriod"/>
            </a:pPr>
            <a:r>
              <a:rPr lang="en" sz="750">
                <a:highlight>
                  <a:schemeClr val="lt1"/>
                </a:highlight>
                <a:latin typeface="Roboto"/>
                <a:ea typeface="Roboto"/>
                <a:cs typeface="Roboto"/>
                <a:sym typeface="Roboto"/>
              </a:rPr>
              <a:t>Detuchman, Mark E. Sills. Sills, DeAnna. Connor, Pamela D. Perinatal Outcomes: A Comparison Between Family Physicians and Obstetricians. J Am Board Fam Pract 1995; 8(6): 440-447.</a:t>
            </a:r>
            <a:endParaRPr sz="750">
              <a:highlight>
                <a:schemeClr val="lt1"/>
              </a:highlight>
              <a:latin typeface="Roboto"/>
              <a:ea typeface="Roboto"/>
              <a:cs typeface="Roboto"/>
              <a:sym typeface="Roboto"/>
            </a:endParaRPr>
          </a:p>
          <a:p>
            <a:pPr marL="0" lvl="0" indent="-47625" algn="l" rtl="0">
              <a:lnSpc>
                <a:spcPct val="100000"/>
              </a:lnSpc>
              <a:spcBef>
                <a:spcPts val="0"/>
              </a:spcBef>
              <a:spcAft>
                <a:spcPts val="0"/>
              </a:spcAft>
              <a:buSzPts val="750"/>
              <a:buFont typeface="Roboto"/>
              <a:buAutoNum type="arabicPeriod"/>
            </a:pPr>
            <a:r>
              <a:rPr lang="en" sz="750">
                <a:highlight>
                  <a:schemeClr val="lt1"/>
                </a:highlight>
                <a:latin typeface="Roboto"/>
                <a:ea typeface="Roboto"/>
                <a:cs typeface="Roboto"/>
                <a:sym typeface="Roboto"/>
              </a:rPr>
              <a:t>Avery, Daniel M. et al. Neonatal Outcomes of 26,331 Infants Delivered by Obstetrics Fellowship Trained Family Physicians and OB/Gyns. Journal of Family Medicine and Disease Prevention 2015; 1(3).</a:t>
            </a:r>
            <a:endParaRPr sz="750">
              <a:highlight>
                <a:schemeClr val="lt1"/>
              </a:highlight>
              <a:latin typeface="Roboto"/>
              <a:ea typeface="Roboto"/>
              <a:cs typeface="Roboto"/>
              <a:sym typeface="Roboto"/>
            </a:endParaRPr>
          </a:p>
          <a:p>
            <a:pPr marL="0" lvl="0" indent="-47625" algn="l" rtl="0">
              <a:lnSpc>
                <a:spcPct val="100000"/>
              </a:lnSpc>
              <a:spcBef>
                <a:spcPts val="0"/>
              </a:spcBef>
              <a:spcAft>
                <a:spcPts val="0"/>
              </a:spcAft>
              <a:buSzPts val="750"/>
              <a:buFont typeface="Arial"/>
              <a:buAutoNum type="arabicPeriod"/>
            </a:pPr>
            <a:r>
              <a:rPr lang="en" sz="750">
                <a:highlight>
                  <a:schemeClr val="lt1"/>
                </a:highlight>
                <a:latin typeface="Arial"/>
                <a:ea typeface="Arial"/>
                <a:cs typeface="Arial"/>
                <a:sym typeface="Arial"/>
              </a:rPr>
              <a:t>Berreto, Tyler W. et al. Intention Versus Reality: Family Medicine Residency Graduates’ Intention to Practice Obstetrics. J Am Board Fam Med 2016; 30: 405-406.</a:t>
            </a:r>
            <a:endParaRPr sz="750">
              <a:highlight>
                <a:schemeClr val="lt1"/>
              </a:highlight>
              <a:latin typeface="Arial"/>
              <a:ea typeface="Arial"/>
              <a:cs typeface="Arial"/>
              <a:sym typeface="Arial"/>
            </a:endParaRPr>
          </a:p>
          <a:p>
            <a:pPr marL="0" lvl="0" indent="-47625" algn="l" rtl="0">
              <a:lnSpc>
                <a:spcPct val="100000"/>
              </a:lnSpc>
              <a:spcBef>
                <a:spcPts val="0"/>
              </a:spcBef>
              <a:spcAft>
                <a:spcPts val="0"/>
              </a:spcAft>
              <a:buSzPts val="750"/>
              <a:buFont typeface="Roboto"/>
              <a:buAutoNum type="arabicPeriod"/>
            </a:pPr>
            <a:r>
              <a:rPr lang="en" sz="750">
                <a:highlight>
                  <a:schemeClr val="lt1"/>
                </a:highlight>
                <a:latin typeface="Roboto"/>
                <a:ea typeface="Roboto"/>
                <a:cs typeface="Roboto"/>
                <a:sym typeface="Roboto"/>
              </a:rPr>
              <a:t>Baldor RA, Pecci CC, Moreno G, Van Duyne V, Potts SE. A National CERA Study of the Use of Laborists in Family Medicine Residency Training. </a:t>
            </a:r>
            <a:r>
              <a:rPr lang="en" sz="750" i="1">
                <a:highlight>
                  <a:schemeClr val="lt1"/>
                </a:highlight>
                <a:latin typeface="Roboto"/>
                <a:ea typeface="Roboto"/>
                <a:cs typeface="Roboto"/>
                <a:sym typeface="Roboto"/>
              </a:rPr>
              <a:t>Fam Med</a:t>
            </a:r>
            <a:r>
              <a:rPr lang="en" sz="750">
                <a:highlight>
                  <a:schemeClr val="lt1"/>
                </a:highlight>
                <a:latin typeface="Roboto"/>
                <a:ea typeface="Roboto"/>
                <a:cs typeface="Roboto"/>
                <a:sym typeface="Roboto"/>
              </a:rPr>
              <a:t>. 2017;49(2):114-121.</a:t>
            </a:r>
            <a:endParaRPr sz="750">
              <a:highlight>
                <a:schemeClr val="lt1"/>
              </a:highlight>
              <a:latin typeface="Roboto"/>
              <a:ea typeface="Roboto"/>
              <a:cs typeface="Roboto"/>
              <a:sym typeface="Roboto"/>
            </a:endParaRPr>
          </a:p>
          <a:p>
            <a:pPr marL="0" lvl="0" indent="-47625" algn="l" rtl="0">
              <a:lnSpc>
                <a:spcPct val="100000"/>
              </a:lnSpc>
              <a:spcBef>
                <a:spcPts val="0"/>
              </a:spcBef>
              <a:spcAft>
                <a:spcPts val="0"/>
              </a:spcAft>
              <a:buSzPts val="750"/>
              <a:buFont typeface="Roboto"/>
              <a:buAutoNum type="arabicPeriod"/>
            </a:pPr>
            <a:r>
              <a:rPr lang="en" sz="750">
                <a:highlight>
                  <a:schemeClr val="lt1"/>
                </a:highlight>
                <a:latin typeface="Roboto"/>
                <a:ea typeface="Roboto"/>
                <a:cs typeface="Roboto"/>
                <a:sym typeface="Roboto"/>
              </a:rPr>
              <a:t>Pecci CC, Mottl-Santiago J, Culpepper L, Heffner L, McMahan T, Lee-Parritz A. The birth of a collaborative model: obstetricians, midwives, and family physicians. </a:t>
            </a:r>
            <a:r>
              <a:rPr lang="en" sz="750" i="1">
                <a:highlight>
                  <a:schemeClr val="lt1"/>
                </a:highlight>
                <a:latin typeface="Roboto"/>
                <a:ea typeface="Roboto"/>
                <a:cs typeface="Roboto"/>
                <a:sym typeface="Roboto"/>
              </a:rPr>
              <a:t>Obstet Gynecol Clin North Am</a:t>
            </a:r>
            <a:r>
              <a:rPr lang="en" sz="750">
                <a:highlight>
                  <a:schemeClr val="lt1"/>
                </a:highlight>
                <a:latin typeface="Roboto"/>
                <a:ea typeface="Roboto"/>
                <a:cs typeface="Roboto"/>
                <a:sym typeface="Roboto"/>
              </a:rPr>
              <a:t>. 2012;39(3):323-334. doi:10.1016/j.ogc.2012.05.001</a:t>
            </a:r>
            <a:endParaRPr sz="750">
              <a:latin typeface="Arial"/>
              <a:ea typeface="Arial"/>
              <a:cs typeface="Arial"/>
              <a:sym typeface="Arial"/>
            </a:endParaRPr>
          </a:p>
          <a:p>
            <a:pPr marL="0" lvl="0" indent="-47625" algn="l" rtl="0">
              <a:lnSpc>
                <a:spcPct val="100000"/>
              </a:lnSpc>
              <a:spcBef>
                <a:spcPts val="0"/>
              </a:spcBef>
              <a:spcAft>
                <a:spcPts val="0"/>
              </a:spcAft>
              <a:buSzPts val="750"/>
              <a:buFont typeface="Arial"/>
              <a:buAutoNum type="arabicPeriod"/>
            </a:pPr>
            <a:r>
              <a:rPr lang="en" sz="750">
                <a:latin typeface="Arial"/>
                <a:ea typeface="Arial"/>
                <a:cs typeface="Arial"/>
                <a:sym typeface="Arial"/>
              </a:rPr>
              <a:t>Pecci, Christine. Leeman, Lawrence. Wilkinson, Joanne. Family Medicine Obstetrics Fellowship Graduates: Training and Post-Fellowship Experience. Fam Med 2008; 0(5): 326-332.</a:t>
            </a:r>
            <a:endParaRPr sz="750">
              <a:latin typeface="Arial"/>
              <a:ea typeface="Arial"/>
              <a:cs typeface="Arial"/>
              <a:sym typeface="Arial"/>
            </a:endParaRPr>
          </a:p>
          <a:p>
            <a:pPr marL="0" lvl="0" indent="-47625" algn="l" rtl="0">
              <a:lnSpc>
                <a:spcPct val="100000"/>
              </a:lnSpc>
              <a:spcBef>
                <a:spcPts val="0"/>
              </a:spcBef>
              <a:spcAft>
                <a:spcPts val="0"/>
              </a:spcAft>
              <a:buSzPts val="750"/>
              <a:buFont typeface="Arial"/>
              <a:buAutoNum type="arabicPeriod"/>
            </a:pPr>
            <a:r>
              <a:rPr lang="en" sz="750">
                <a:highlight>
                  <a:srgbClr val="FFFFFF"/>
                </a:highlight>
                <a:latin typeface="Arial"/>
                <a:ea typeface="Arial"/>
                <a:cs typeface="Arial"/>
                <a:sym typeface="Arial"/>
              </a:rPr>
              <a:t>Collins, Dawn E. (2008). Multidisciplinary Teamwork Approach in Labor and Delivery and Electronic Fetal Monitoring Education: A Medical-Legal Perspective. </a:t>
            </a:r>
            <a:r>
              <a:rPr lang="en" sz="750" i="1">
                <a:highlight>
                  <a:srgbClr val="FFFFFF"/>
                </a:highlight>
                <a:latin typeface="Arial"/>
                <a:ea typeface="Arial"/>
                <a:cs typeface="Arial"/>
                <a:sym typeface="Arial"/>
              </a:rPr>
              <a:t>The Journal of Perinatal &amp; Neonatal Nursing</a:t>
            </a:r>
            <a:r>
              <a:rPr lang="en" sz="750">
                <a:highlight>
                  <a:srgbClr val="FFFFFF"/>
                </a:highlight>
                <a:latin typeface="Arial"/>
                <a:ea typeface="Arial"/>
                <a:cs typeface="Arial"/>
                <a:sym typeface="Arial"/>
              </a:rPr>
              <a:t>, </a:t>
            </a:r>
            <a:r>
              <a:rPr lang="en" sz="750" i="1">
                <a:highlight>
                  <a:srgbClr val="FFFFFF"/>
                </a:highlight>
                <a:latin typeface="Arial"/>
                <a:ea typeface="Arial"/>
                <a:cs typeface="Arial"/>
                <a:sym typeface="Arial"/>
              </a:rPr>
              <a:t>22</a:t>
            </a:r>
            <a:r>
              <a:rPr lang="en" sz="750">
                <a:highlight>
                  <a:srgbClr val="FFFFFF"/>
                </a:highlight>
                <a:latin typeface="Arial"/>
                <a:ea typeface="Arial"/>
                <a:cs typeface="Arial"/>
                <a:sym typeface="Arial"/>
              </a:rPr>
              <a:t>(2), 125–132. </a:t>
            </a:r>
            <a:endParaRPr sz="750">
              <a:highlight>
                <a:srgbClr val="FFFFFF"/>
              </a:highlight>
              <a:latin typeface="Arial"/>
              <a:ea typeface="Arial"/>
              <a:cs typeface="Arial"/>
              <a:sym typeface="Arial"/>
            </a:endParaRPr>
          </a:p>
          <a:p>
            <a:pPr marL="0" lvl="0" indent="-47625" algn="l" rtl="0">
              <a:lnSpc>
                <a:spcPct val="100000"/>
              </a:lnSpc>
              <a:spcBef>
                <a:spcPts val="0"/>
              </a:spcBef>
              <a:spcAft>
                <a:spcPts val="0"/>
              </a:spcAft>
              <a:buSzPts val="750"/>
              <a:buFont typeface="Roboto"/>
              <a:buAutoNum type="arabicPeriod"/>
            </a:pPr>
            <a:r>
              <a:rPr lang="en" sz="750">
                <a:highlight>
                  <a:schemeClr val="lt1"/>
                </a:highlight>
                <a:latin typeface="Roboto"/>
                <a:ea typeface="Roboto"/>
                <a:cs typeface="Roboto"/>
                <a:sym typeface="Roboto"/>
              </a:rPr>
              <a:t>Goldstein JT, Hartman SG, Meunier MR, Panchal B, Pecci CC, Zink NM, Shields SG. Supporting Family Physician Maternity Care Providers. Fam Med. 2018 Oct;50(9):662-671.</a:t>
            </a:r>
            <a:endParaRPr sz="750">
              <a:highlight>
                <a:schemeClr val="lt1"/>
              </a:highlight>
              <a:latin typeface="Roboto"/>
              <a:ea typeface="Roboto"/>
              <a:cs typeface="Roboto"/>
              <a:sym typeface="Roboto"/>
            </a:endParaRPr>
          </a:p>
          <a:p>
            <a:pPr marL="0" lvl="0" indent="-47625" algn="l" rtl="0">
              <a:lnSpc>
                <a:spcPct val="100000"/>
              </a:lnSpc>
              <a:spcBef>
                <a:spcPts val="0"/>
              </a:spcBef>
              <a:spcAft>
                <a:spcPts val="0"/>
              </a:spcAft>
              <a:buSzPts val="750"/>
              <a:buFont typeface="Roboto"/>
              <a:buAutoNum type="arabicPeriod"/>
            </a:pPr>
            <a:r>
              <a:rPr lang="en" sz="750">
                <a:highlight>
                  <a:schemeClr val="lt1"/>
                </a:highlight>
                <a:latin typeface="Roboto"/>
                <a:ea typeface="Roboto"/>
                <a:cs typeface="Roboto"/>
                <a:sym typeface="Roboto"/>
              </a:rPr>
              <a:t>Pecci CC, Mottl-Santiago J, Culpepper L, Heffner L, McMahan T, Lee-Parritz A. The birth of a collaborative model: obstetricians, midwives, and family physicians. </a:t>
            </a:r>
            <a:r>
              <a:rPr lang="en" sz="750" i="1">
                <a:highlight>
                  <a:schemeClr val="lt1"/>
                </a:highlight>
                <a:latin typeface="Roboto"/>
                <a:ea typeface="Roboto"/>
                <a:cs typeface="Roboto"/>
                <a:sym typeface="Roboto"/>
              </a:rPr>
              <a:t>Obstet Gynecol Clin North Am</a:t>
            </a:r>
            <a:r>
              <a:rPr lang="en" sz="750">
                <a:highlight>
                  <a:schemeClr val="lt1"/>
                </a:highlight>
                <a:latin typeface="Roboto"/>
                <a:ea typeface="Roboto"/>
                <a:cs typeface="Roboto"/>
                <a:sym typeface="Roboto"/>
              </a:rPr>
              <a:t>. 2012;39(3):323-334. </a:t>
            </a:r>
            <a:endParaRPr sz="750">
              <a:highlight>
                <a:schemeClr val="lt1"/>
              </a:highlight>
              <a:latin typeface="Roboto"/>
              <a:ea typeface="Roboto"/>
              <a:cs typeface="Roboto"/>
              <a:sym typeface="Roboto"/>
            </a:endParaRPr>
          </a:p>
          <a:p>
            <a:pPr marL="0" lvl="0" indent="-47625" algn="l" rtl="0">
              <a:lnSpc>
                <a:spcPct val="100000"/>
              </a:lnSpc>
              <a:spcBef>
                <a:spcPts val="0"/>
              </a:spcBef>
              <a:spcAft>
                <a:spcPts val="0"/>
              </a:spcAft>
              <a:buSzPts val="750"/>
              <a:buFont typeface="Roboto"/>
              <a:buAutoNum type="arabicPeriod"/>
            </a:pPr>
            <a:r>
              <a:rPr lang="en" sz="750">
                <a:highlight>
                  <a:srgbClr val="FFFFFF"/>
                </a:highlight>
                <a:latin typeface="Roboto"/>
                <a:ea typeface="Roboto"/>
                <a:cs typeface="Roboto"/>
                <a:sym typeface="Roboto"/>
              </a:rPr>
              <a:t>Pecci CC, Hines TC, Williams CT, Culpepper L. How we built our team: collaborating with partners to strengthen skills in pregnancy, delivery, and newborn care. J Am Board Fam Med. 2012 Jul-Aug;25(4):511-21. doi: 10.3122/jabfm.2012.04.110160. PMID: 22773719.</a:t>
            </a:r>
            <a:endParaRPr sz="750">
              <a:highlight>
                <a:srgbClr val="FFFFFF"/>
              </a:highlight>
              <a:latin typeface="Roboto"/>
              <a:ea typeface="Roboto"/>
              <a:cs typeface="Roboto"/>
              <a:sym typeface="Roboto"/>
            </a:endParaRPr>
          </a:p>
          <a:p>
            <a:pPr marL="0" lvl="0" indent="-47625" algn="l" rtl="0">
              <a:lnSpc>
                <a:spcPct val="100000"/>
              </a:lnSpc>
              <a:spcBef>
                <a:spcPts val="0"/>
              </a:spcBef>
              <a:spcAft>
                <a:spcPts val="0"/>
              </a:spcAft>
              <a:buSzPts val="750"/>
              <a:buFont typeface="Roboto"/>
              <a:buAutoNum type="arabicPeriod"/>
            </a:pPr>
            <a:r>
              <a:rPr lang="en" sz="750">
                <a:highlight>
                  <a:schemeClr val="lt1"/>
                </a:highlight>
                <a:latin typeface="Roboto"/>
                <a:ea typeface="Roboto"/>
                <a:cs typeface="Roboto"/>
                <a:sym typeface="Roboto"/>
              </a:rPr>
              <a:t>Cordell MN, Foster TC, Baker ER, Fildes B. Collaborative maternity care: three decades of success at Dartmouth-Hitchcock Medical Center. Obstet Gynecol Clin North Am. 2012 Sep;39(3):383-98.</a:t>
            </a:r>
            <a:endParaRPr sz="750">
              <a:highlight>
                <a:schemeClr val="lt1"/>
              </a:highlight>
              <a:latin typeface="Roboto"/>
              <a:ea typeface="Roboto"/>
              <a:cs typeface="Roboto"/>
              <a:sym typeface="Roboto"/>
            </a:endParaRPr>
          </a:p>
          <a:p>
            <a:pPr marL="0" lvl="0" indent="-47625" algn="l" rtl="0">
              <a:lnSpc>
                <a:spcPct val="100000"/>
              </a:lnSpc>
              <a:spcBef>
                <a:spcPts val="0"/>
              </a:spcBef>
              <a:spcAft>
                <a:spcPts val="0"/>
              </a:spcAft>
              <a:buSzPts val="750"/>
              <a:buFont typeface="Roboto"/>
              <a:buAutoNum type="arabicPeriod"/>
            </a:pPr>
            <a:r>
              <a:rPr lang="en" sz="750">
                <a:highlight>
                  <a:schemeClr val="lt1"/>
                </a:highlight>
                <a:latin typeface="Roboto"/>
                <a:ea typeface="Roboto"/>
                <a:cs typeface="Roboto"/>
                <a:sym typeface="Roboto"/>
              </a:rPr>
              <a:t>Avery MD, Montgomery O, Brandl-Salutz E. Essential components of successful collaborative maternity care models: the ACOG-ACNM project. Obstet Gynecol Clin North Am. 2012 Sep;39(3):423-34. </a:t>
            </a:r>
            <a:endParaRPr sz="750">
              <a:latin typeface="Arial"/>
              <a:ea typeface="Arial"/>
              <a:cs typeface="Arial"/>
              <a:sym typeface="Arial"/>
            </a:endParaRPr>
          </a:p>
          <a:p>
            <a:pPr marL="0" lvl="0" indent="0" algn="l" rtl="0">
              <a:lnSpc>
                <a:spcPct val="100000"/>
              </a:lnSpc>
              <a:spcBef>
                <a:spcPts val="0"/>
              </a:spcBef>
              <a:spcAft>
                <a:spcPts val="0"/>
              </a:spcAft>
              <a:buClr>
                <a:schemeClr val="dk2"/>
              </a:buClr>
              <a:buSzPts val="1100"/>
              <a:buFont typeface="Arial"/>
              <a:buNone/>
            </a:pPr>
            <a:endParaRPr sz="800">
              <a:highlight>
                <a:schemeClr val="lt1"/>
              </a:highlight>
              <a:latin typeface="Roboto"/>
              <a:ea typeface="Roboto"/>
              <a:cs typeface="Roboto"/>
              <a:sym typeface="Roboto"/>
            </a:endParaRPr>
          </a:p>
          <a:p>
            <a:pPr marL="0" lvl="0" indent="0" algn="l" rtl="0">
              <a:lnSpc>
                <a:spcPct val="100000"/>
              </a:lnSpc>
              <a:spcBef>
                <a:spcPts val="0"/>
              </a:spcBef>
              <a:spcAft>
                <a:spcPts val="0"/>
              </a:spcAft>
              <a:buNone/>
            </a:pPr>
            <a:endParaRPr sz="800">
              <a:highlight>
                <a:srgbClr val="FFFFFF"/>
              </a:highlight>
              <a:latin typeface="Arial"/>
              <a:ea typeface="Arial"/>
              <a:cs typeface="Arial"/>
              <a:sym typeface="Arial"/>
            </a:endParaRPr>
          </a:p>
          <a:p>
            <a:pPr marL="0" lvl="0" indent="0" algn="l" rtl="0">
              <a:lnSpc>
                <a:spcPct val="100000"/>
              </a:lnSpc>
              <a:spcBef>
                <a:spcPts val="0"/>
              </a:spcBef>
              <a:spcAft>
                <a:spcPts val="0"/>
              </a:spcAft>
              <a:buNone/>
            </a:pPr>
            <a:endParaRPr sz="80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8"/>
          <p:cNvSpPr txBox="1">
            <a:spLocks noGrp="1"/>
          </p:cNvSpPr>
          <p:nvPr>
            <p:ph type="title"/>
          </p:nvPr>
        </p:nvSpPr>
        <p:spPr>
          <a:xfrm>
            <a:off x="137100" y="1203800"/>
            <a:ext cx="8520600" cy="623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b="1"/>
              <a:t>Discussion</a:t>
            </a:r>
            <a:endParaRPr b="1"/>
          </a:p>
        </p:txBody>
      </p:sp>
      <p:sp>
        <p:nvSpPr>
          <p:cNvPr id="277" name="Google Shape;277;p38"/>
          <p:cNvSpPr txBox="1">
            <a:spLocks noGrp="1"/>
          </p:cNvSpPr>
          <p:nvPr>
            <p:ph type="body" idx="1"/>
          </p:nvPr>
        </p:nvSpPr>
        <p:spPr>
          <a:xfrm>
            <a:off x="311700" y="1917950"/>
            <a:ext cx="8520600" cy="34164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 sz="2900">
                <a:latin typeface="Arial"/>
                <a:ea typeface="Arial"/>
                <a:cs typeface="Arial"/>
                <a:sym typeface="Arial"/>
              </a:rPr>
              <a:t>Please share something from your institution that has been successful in developing positive multi-disciplinary culture on L&amp;D</a:t>
            </a:r>
            <a:endParaRPr sz="290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623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b="1"/>
              <a:t>Objectives</a:t>
            </a:r>
            <a:endParaRPr b="1"/>
          </a:p>
        </p:txBody>
      </p:sp>
      <p:sp>
        <p:nvSpPr>
          <p:cNvPr id="72" name="Google Shape;72;p15"/>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rmAutofit/>
          </a:bodyPr>
          <a:lstStyle/>
          <a:p>
            <a:pPr marL="457200" lvl="0" indent="-355600" algn="l" rtl="0">
              <a:spcBef>
                <a:spcPts val="1000"/>
              </a:spcBef>
              <a:spcAft>
                <a:spcPts val="0"/>
              </a:spcAft>
              <a:buSzPts val="2000"/>
              <a:buAutoNum type="arabicPeriod"/>
            </a:pPr>
            <a:r>
              <a:rPr lang="en" dirty="0">
                <a:solidFill>
                  <a:srgbClr val="444444"/>
                </a:solidFill>
              </a:rPr>
              <a:t>Review potential advantages of a multidisciplinary maternity care setting for a Family Medicine residency training program.</a:t>
            </a:r>
            <a:endParaRPr dirty="0">
              <a:solidFill>
                <a:srgbClr val="444444"/>
              </a:solidFill>
            </a:endParaRPr>
          </a:p>
          <a:p>
            <a:pPr marL="457200" lvl="0" indent="-355600" algn="l" rtl="0">
              <a:spcBef>
                <a:spcPts val="1000"/>
              </a:spcBef>
              <a:spcAft>
                <a:spcPts val="0"/>
              </a:spcAft>
              <a:buSzPts val="2000"/>
              <a:buAutoNum type="arabicPeriod"/>
            </a:pPr>
            <a:r>
              <a:rPr lang="en" dirty="0">
                <a:solidFill>
                  <a:srgbClr val="444444"/>
                </a:solidFill>
              </a:rPr>
              <a:t>Gain at least one technique to improve interdisciplinary communication on Labor and Delivery.</a:t>
            </a:r>
            <a:endParaRPr dirty="0">
              <a:solidFill>
                <a:srgbClr val="444444"/>
              </a:solidFill>
            </a:endParaRPr>
          </a:p>
          <a:p>
            <a:pPr marL="457200" lvl="0" indent="-355600" algn="l" rtl="0">
              <a:spcBef>
                <a:spcPts val="1000"/>
              </a:spcBef>
              <a:spcAft>
                <a:spcPts val="0"/>
              </a:spcAft>
              <a:buSzPts val="2000"/>
              <a:buAutoNum type="arabicPeriod"/>
            </a:pPr>
            <a:r>
              <a:rPr lang="en" dirty="0">
                <a:solidFill>
                  <a:srgbClr val="444444"/>
                </a:solidFill>
              </a:rPr>
              <a:t>Identify </a:t>
            </a:r>
            <a:r>
              <a:rPr lang="en" dirty="0" smtClean="0">
                <a:solidFill>
                  <a:srgbClr val="444444"/>
                </a:solidFill>
              </a:rPr>
              <a:t>at least one </a:t>
            </a:r>
            <a:r>
              <a:rPr lang="en" dirty="0">
                <a:solidFill>
                  <a:srgbClr val="444444"/>
                </a:solidFill>
              </a:rPr>
              <a:t>approach to support the role of Family Medicine in a hospital system.</a:t>
            </a:r>
            <a:endParaRPr dirty="0">
              <a:solidFill>
                <a:srgbClr val="444444"/>
              </a:solidFill>
            </a:endParaRPr>
          </a:p>
          <a:p>
            <a:pPr marL="457200" lvl="0" indent="-355600" algn="l" rtl="0">
              <a:spcBef>
                <a:spcPts val="1000"/>
              </a:spcBef>
              <a:spcAft>
                <a:spcPts val="0"/>
              </a:spcAft>
              <a:buSzPts val="2000"/>
              <a:buAutoNum type="arabicPeriod"/>
            </a:pPr>
            <a:r>
              <a:rPr lang="en" dirty="0">
                <a:solidFill>
                  <a:srgbClr val="444444"/>
                </a:solidFill>
              </a:rPr>
              <a:t>Share strategies to teach Family Medicine residents within a historically hierarchical maternity care system.</a:t>
            </a: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623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b="1"/>
              <a:t>Need for obstetric providers</a:t>
            </a:r>
            <a:endParaRPr b="1"/>
          </a:p>
        </p:txBody>
      </p:sp>
      <p:sp>
        <p:nvSpPr>
          <p:cNvPr id="78" name="Google Shape;78;p16"/>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rmAutofit/>
          </a:bodyPr>
          <a:lstStyle/>
          <a:p>
            <a:pPr marL="457200" lvl="0" indent="-355600" algn="l" rtl="0">
              <a:spcBef>
                <a:spcPts val="1000"/>
              </a:spcBef>
              <a:spcAft>
                <a:spcPts val="0"/>
              </a:spcAft>
              <a:buSzPts val="2000"/>
              <a:buChar char="●"/>
            </a:pPr>
            <a:r>
              <a:rPr lang="en"/>
              <a:t>Despite improving technology and safety practices, maternal and infant mortality and racial disparities in OB care have not improved </a:t>
            </a:r>
            <a:endParaRPr/>
          </a:p>
          <a:p>
            <a:pPr marL="457200" lvl="0" indent="-355600" algn="l" rtl="0">
              <a:spcBef>
                <a:spcPts val="1000"/>
              </a:spcBef>
              <a:spcAft>
                <a:spcPts val="0"/>
              </a:spcAft>
              <a:buSzPts val="2000"/>
              <a:buChar char="●"/>
            </a:pPr>
            <a:r>
              <a:rPr lang="en"/>
              <a:t>Huge need in rural settings</a:t>
            </a:r>
            <a:endParaRPr/>
          </a:p>
          <a:p>
            <a:pPr marL="914400" lvl="1" indent="-342900" algn="l" rtl="0">
              <a:spcBef>
                <a:spcPts val="500"/>
              </a:spcBef>
              <a:spcAft>
                <a:spcPts val="0"/>
              </a:spcAft>
              <a:buSzPts val="1800"/>
              <a:buChar char="○"/>
            </a:pPr>
            <a:r>
              <a:rPr lang="en"/>
              <a:t>49% of all counties in the US do not have OBGYNs</a:t>
            </a:r>
            <a:endParaRPr/>
          </a:p>
          <a:p>
            <a:pPr marL="457200" lvl="0" indent="-355600" algn="l" rtl="0">
              <a:spcBef>
                <a:spcPts val="1000"/>
              </a:spcBef>
              <a:spcAft>
                <a:spcPts val="0"/>
              </a:spcAft>
              <a:buSzPts val="2000"/>
              <a:buChar char="●"/>
            </a:pPr>
            <a:r>
              <a:rPr lang="en"/>
              <a:t>In-hospital OB care is decreasing in relation to US population </a:t>
            </a:r>
            <a:endParaRPr/>
          </a:p>
          <a:p>
            <a:pPr marL="914400" lvl="1" indent="-342900" algn="l" rtl="0">
              <a:spcBef>
                <a:spcPts val="500"/>
              </a:spcBef>
              <a:spcAft>
                <a:spcPts val="0"/>
              </a:spcAft>
              <a:buSzPts val="1800"/>
              <a:buChar char="○"/>
            </a:pPr>
            <a:r>
              <a:rPr lang="en"/>
              <a:t>Decreasing OBGYN generalists</a:t>
            </a:r>
            <a:endParaRPr/>
          </a:p>
          <a:p>
            <a:pPr marL="914400" lvl="1" indent="-342900" algn="l" rtl="0">
              <a:spcBef>
                <a:spcPts val="500"/>
              </a:spcBef>
              <a:spcAft>
                <a:spcPts val="0"/>
              </a:spcAft>
              <a:buSzPts val="1800"/>
              <a:buChar char="○"/>
            </a:pPr>
            <a:r>
              <a:rPr lang="en"/>
              <a:t>Earlier OBGYN retirement</a:t>
            </a:r>
            <a:endParaRPr/>
          </a:p>
          <a:p>
            <a:pPr marL="914400" lvl="1" indent="-342900" algn="l" rtl="0">
              <a:spcBef>
                <a:spcPts val="500"/>
              </a:spcBef>
              <a:spcAft>
                <a:spcPts val="0"/>
              </a:spcAft>
              <a:buSzPts val="1800"/>
              <a:buChar char="○"/>
            </a:pPr>
            <a:r>
              <a:rPr lang="en"/>
              <a:t>Clustering of OBGYN in metropolitan areas</a:t>
            </a:r>
            <a:endParaRPr/>
          </a:p>
        </p:txBody>
      </p:sp>
      <p:sp>
        <p:nvSpPr>
          <p:cNvPr id="79" name="Google Shape;79;p16"/>
          <p:cNvSpPr txBox="1"/>
          <p:nvPr/>
        </p:nvSpPr>
        <p:spPr>
          <a:xfrm>
            <a:off x="2870125" y="3894125"/>
            <a:ext cx="620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623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b="1"/>
              <a:t>FM-OBs can fill this need</a:t>
            </a:r>
            <a:endParaRPr b="1"/>
          </a:p>
        </p:txBody>
      </p:sp>
      <p:sp>
        <p:nvSpPr>
          <p:cNvPr id="85" name="Google Shape;85;p17"/>
          <p:cNvSpPr txBox="1">
            <a:spLocks noGrp="1"/>
          </p:cNvSpPr>
          <p:nvPr>
            <p:ph type="body" idx="1"/>
          </p:nvPr>
        </p:nvSpPr>
        <p:spPr>
          <a:xfrm>
            <a:off x="278125" y="1118925"/>
            <a:ext cx="8520600" cy="3416400"/>
          </a:xfrm>
          <a:prstGeom prst="rect">
            <a:avLst/>
          </a:prstGeom>
        </p:spPr>
        <p:txBody>
          <a:bodyPr spcFirstLastPara="1" wrap="square" lIns="91425" tIns="45700" rIns="91425" bIns="45700" anchor="t" anchorCtr="0">
            <a:normAutofit/>
          </a:bodyPr>
          <a:lstStyle/>
          <a:p>
            <a:pPr marL="457200" lvl="0" indent="-355600" algn="l" rtl="0">
              <a:spcBef>
                <a:spcPts val="1000"/>
              </a:spcBef>
              <a:spcAft>
                <a:spcPts val="0"/>
              </a:spcAft>
              <a:buSzPts val="2000"/>
              <a:buChar char="•"/>
            </a:pPr>
            <a:r>
              <a:rPr lang="en"/>
              <a:t>FM-OBs are cost effective </a:t>
            </a:r>
            <a:endParaRPr/>
          </a:p>
          <a:p>
            <a:pPr marL="457200" lvl="0" indent="-355600" algn="l" rtl="0">
              <a:spcBef>
                <a:spcPts val="1000"/>
              </a:spcBef>
              <a:spcAft>
                <a:spcPts val="0"/>
              </a:spcAft>
              <a:buSzPts val="2000"/>
              <a:buChar char="•"/>
            </a:pPr>
            <a:r>
              <a:rPr lang="en"/>
              <a:t>FM-OBs more likely to work in rural and underserved areas, where this need is greatest </a:t>
            </a:r>
            <a:endParaRPr/>
          </a:p>
          <a:p>
            <a:pPr marL="457200" lvl="0" indent="-355600" algn="l" rtl="0">
              <a:spcBef>
                <a:spcPts val="1000"/>
              </a:spcBef>
              <a:spcAft>
                <a:spcPts val="0"/>
              </a:spcAft>
              <a:buSzPts val="2000"/>
              <a:buChar char="•"/>
            </a:pPr>
            <a:r>
              <a:rPr lang="en"/>
              <a:t>More FMs entering practice </a:t>
            </a:r>
            <a:endParaRPr/>
          </a:p>
          <a:p>
            <a:pPr marL="914400" lvl="1" indent="-342900" algn="l" rtl="0">
              <a:spcBef>
                <a:spcPts val="500"/>
              </a:spcBef>
              <a:spcAft>
                <a:spcPts val="0"/>
              </a:spcAft>
              <a:buSzPts val="1800"/>
              <a:buChar char="•"/>
            </a:pPr>
            <a:r>
              <a:rPr lang="en"/>
              <a:t>More than two times annual residency spots in FM as compared to OBGYN</a:t>
            </a:r>
            <a:endParaRPr/>
          </a:p>
        </p:txBody>
      </p:sp>
      <p:sp>
        <p:nvSpPr>
          <p:cNvPr id="86" name="Google Shape;86;p17"/>
          <p:cNvSpPr txBox="1"/>
          <p:nvPr/>
        </p:nvSpPr>
        <p:spPr>
          <a:xfrm>
            <a:off x="3338575" y="3620100"/>
            <a:ext cx="54084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623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b="1"/>
              <a:t>FM-OBs provide high quality perinatal care</a:t>
            </a:r>
            <a:endParaRPr b="1"/>
          </a:p>
        </p:txBody>
      </p:sp>
      <p:sp>
        <p:nvSpPr>
          <p:cNvPr id="92" name="Google Shape;92;p18"/>
          <p:cNvSpPr txBox="1">
            <a:spLocks noGrp="1"/>
          </p:cNvSpPr>
          <p:nvPr>
            <p:ph type="body" idx="1"/>
          </p:nvPr>
        </p:nvSpPr>
        <p:spPr>
          <a:xfrm>
            <a:off x="244650" y="1142900"/>
            <a:ext cx="4209300" cy="3416400"/>
          </a:xfrm>
          <a:prstGeom prst="rect">
            <a:avLst/>
          </a:prstGeom>
        </p:spPr>
        <p:txBody>
          <a:bodyPr spcFirstLastPara="1" wrap="square" lIns="91425" tIns="45700" rIns="91425" bIns="45700" anchor="t" anchorCtr="0">
            <a:normAutofit/>
          </a:bodyPr>
          <a:lstStyle/>
          <a:p>
            <a:pPr marL="457200" lvl="0" indent="-355600" algn="l" rtl="0">
              <a:spcBef>
                <a:spcPts val="1000"/>
              </a:spcBef>
              <a:spcAft>
                <a:spcPts val="0"/>
              </a:spcAft>
              <a:buSzPts val="2000"/>
              <a:buChar char="•"/>
            </a:pPr>
            <a:r>
              <a:rPr lang="en"/>
              <a:t>FM-OBs and OBGYNs provide comparable maternity care with no differences in neonatal outcomes</a:t>
            </a:r>
            <a:endParaRPr/>
          </a:p>
          <a:p>
            <a:pPr marL="914400" lvl="1" indent="-342900" algn="l" rtl="0">
              <a:spcBef>
                <a:spcPts val="500"/>
              </a:spcBef>
              <a:spcAft>
                <a:spcPts val="0"/>
              </a:spcAft>
              <a:buSzPts val="1800"/>
              <a:buChar char="•"/>
            </a:pPr>
            <a:r>
              <a:rPr lang="en"/>
              <a:t>FM-OBs have lower CS rates, higher VBAC rates</a:t>
            </a:r>
            <a:endParaRPr/>
          </a:p>
          <a:p>
            <a:pPr marL="1371600" lvl="2" indent="-304800" algn="l" rtl="0">
              <a:spcBef>
                <a:spcPts val="500"/>
              </a:spcBef>
              <a:spcAft>
                <a:spcPts val="0"/>
              </a:spcAft>
              <a:buSzPts val="1200"/>
              <a:buChar char="•"/>
            </a:pPr>
            <a:r>
              <a:rPr lang="en"/>
              <a:t>Avery 2014</a:t>
            </a:r>
            <a:endParaRPr/>
          </a:p>
          <a:p>
            <a:pPr marL="1371600" lvl="2" indent="-304800" algn="l" rtl="0">
              <a:spcBef>
                <a:spcPts val="500"/>
              </a:spcBef>
              <a:spcAft>
                <a:spcPts val="0"/>
              </a:spcAft>
              <a:buSzPts val="1200"/>
              <a:buChar char="•"/>
            </a:pPr>
            <a:r>
              <a:rPr lang="en"/>
              <a:t>Deutchman 1995</a:t>
            </a:r>
            <a:endParaRPr/>
          </a:p>
          <a:p>
            <a:pPr marL="914400" lvl="1" indent="-342900" algn="l" rtl="0">
              <a:spcBef>
                <a:spcPts val="500"/>
              </a:spcBef>
              <a:spcAft>
                <a:spcPts val="0"/>
              </a:spcAft>
              <a:buSzPts val="1800"/>
              <a:buChar char="•"/>
            </a:pPr>
            <a:r>
              <a:rPr lang="en"/>
              <a:t>FM-OBs and OBGYNs have comparable neonatal outcomes</a:t>
            </a:r>
            <a:endParaRPr/>
          </a:p>
          <a:p>
            <a:pPr marL="1371600" lvl="2" indent="-304800" algn="l" rtl="0">
              <a:spcBef>
                <a:spcPts val="500"/>
              </a:spcBef>
              <a:spcAft>
                <a:spcPts val="0"/>
              </a:spcAft>
              <a:buSzPts val="1200"/>
              <a:buChar char="•"/>
            </a:pPr>
            <a:r>
              <a:rPr lang="en"/>
              <a:t>Avery 2015</a:t>
            </a:r>
            <a:endParaRPr/>
          </a:p>
        </p:txBody>
      </p:sp>
      <p:pic>
        <p:nvPicPr>
          <p:cNvPr id="93" name="Google Shape;93;p18"/>
          <p:cNvPicPr preferRelativeResize="0"/>
          <p:nvPr/>
        </p:nvPicPr>
        <p:blipFill rotWithShape="1">
          <a:blip r:embed="rId3">
            <a:alphaModFix/>
          </a:blip>
          <a:srcRect t="3660"/>
          <a:stretch/>
        </p:blipFill>
        <p:spPr>
          <a:xfrm>
            <a:off x="4745225" y="1001375"/>
            <a:ext cx="4000874" cy="2032125"/>
          </a:xfrm>
          <a:prstGeom prst="rect">
            <a:avLst/>
          </a:prstGeom>
          <a:noFill/>
          <a:ln w="19050" cap="flat" cmpd="sng">
            <a:solidFill>
              <a:srgbClr val="000000"/>
            </a:solidFill>
            <a:prstDash val="solid"/>
            <a:round/>
            <a:headEnd type="none" w="sm" len="sm"/>
            <a:tailEnd type="none" w="sm" len="sm"/>
          </a:ln>
        </p:spPr>
      </p:pic>
      <p:pic>
        <p:nvPicPr>
          <p:cNvPr id="94" name="Google Shape;94;p18"/>
          <p:cNvPicPr preferRelativeResize="0"/>
          <p:nvPr/>
        </p:nvPicPr>
        <p:blipFill rotWithShape="1">
          <a:blip r:embed="rId4">
            <a:alphaModFix/>
          </a:blip>
          <a:srcRect r="28217" b="4580"/>
          <a:stretch/>
        </p:blipFill>
        <p:spPr>
          <a:xfrm>
            <a:off x="4745225" y="3146350"/>
            <a:ext cx="4125799" cy="1914875"/>
          </a:xfrm>
          <a:prstGeom prst="rect">
            <a:avLst/>
          </a:prstGeom>
          <a:noFill/>
          <a:ln w="19050" cap="flat" cmpd="sng">
            <a:solidFill>
              <a:srgbClr val="000000"/>
            </a:solidFill>
            <a:prstDash val="solid"/>
            <a:round/>
            <a:headEnd type="none" w="sm" len="sm"/>
            <a:tailEnd type="none" w="sm" len="sm"/>
          </a:ln>
        </p:spPr>
      </p:pic>
      <p:sp>
        <p:nvSpPr>
          <p:cNvPr id="95" name="Google Shape;95;p18"/>
          <p:cNvSpPr/>
          <p:nvPr/>
        </p:nvSpPr>
        <p:spPr>
          <a:xfrm>
            <a:off x="4696425" y="1503775"/>
            <a:ext cx="4125900" cy="718500"/>
          </a:xfrm>
          <a:prstGeom prst="rect">
            <a:avLst/>
          </a:prstGeom>
          <a:noFill/>
          <a:ln w="2857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445025"/>
            <a:ext cx="8520600" cy="623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b="1"/>
              <a:t>...Yet FM-OBs are still declining</a:t>
            </a:r>
            <a:endParaRPr b="1"/>
          </a:p>
        </p:txBody>
      </p:sp>
      <p:sp>
        <p:nvSpPr>
          <p:cNvPr id="101" name="Google Shape;101;p19"/>
          <p:cNvSpPr txBox="1">
            <a:spLocks noGrp="1"/>
          </p:cNvSpPr>
          <p:nvPr>
            <p:ph type="body" idx="1"/>
          </p:nvPr>
        </p:nvSpPr>
        <p:spPr>
          <a:xfrm>
            <a:off x="156450" y="1019250"/>
            <a:ext cx="8831100" cy="3416400"/>
          </a:xfrm>
          <a:prstGeom prst="rect">
            <a:avLst/>
          </a:prstGeom>
        </p:spPr>
        <p:txBody>
          <a:bodyPr spcFirstLastPara="1" wrap="square" lIns="91425" tIns="45700" rIns="91425" bIns="45700" anchor="t" anchorCtr="0">
            <a:normAutofit/>
          </a:bodyPr>
          <a:lstStyle/>
          <a:p>
            <a:pPr marL="457200" lvl="0" indent="-355600" algn="l" rtl="0">
              <a:spcBef>
                <a:spcPts val="1000"/>
              </a:spcBef>
              <a:spcAft>
                <a:spcPts val="0"/>
              </a:spcAft>
              <a:buSzPts val="2000"/>
              <a:buChar char="•"/>
            </a:pPr>
            <a:r>
              <a:rPr lang="en"/>
              <a:t>Maternity care by FM physicians declined from 23.3% in 2000 to 9.7% in 2010</a:t>
            </a:r>
            <a:endParaRPr/>
          </a:p>
          <a:p>
            <a:pPr marL="914400" lvl="1" indent="-342900" algn="l" rtl="0">
              <a:spcBef>
                <a:spcPts val="500"/>
              </a:spcBef>
              <a:spcAft>
                <a:spcPts val="0"/>
              </a:spcAft>
              <a:buSzPts val="1800"/>
              <a:buChar char="•"/>
            </a:pPr>
            <a:r>
              <a:rPr lang="en"/>
              <a:t>Factors associated with increased likelihood to practice maternity care: female, younger, rural setting, educational setting, in the midwest or West</a:t>
            </a:r>
            <a:endParaRPr/>
          </a:p>
          <a:p>
            <a:pPr marL="457200" lvl="0" indent="-355600" algn="l" rtl="0">
              <a:spcBef>
                <a:spcPts val="1000"/>
              </a:spcBef>
              <a:spcAft>
                <a:spcPts val="0"/>
              </a:spcAft>
              <a:buSzPts val="2000"/>
              <a:buChar char="•"/>
            </a:pPr>
            <a:r>
              <a:rPr lang="en"/>
              <a:t>Many FM trainees intend to provide maternity care but few actually do once in practice</a:t>
            </a:r>
            <a:endParaRPr/>
          </a:p>
          <a:p>
            <a:pPr marL="0" lvl="0" indent="0" algn="l" rtl="0">
              <a:spcBef>
                <a:spcPts val="1000"/>
              </a:spcBef>
              <a:spcAft>
                <a:spcPts val="0"/>
              </a:spcAft>
              <a:buNone/>
            </a:pPr>
            <a:endParaRPr/>
          </a:p>
        </p:txBody>
      </p:sp>
      <p:pic>
        <p:nvPicPr>
          <p:cNvPr id="102" name="Google Shape;102;p19"/>
          <p:cNvPicPr preferRelativeResize="0"/>
          <p:nvPr/>
        </p:nvPicPr>
        <p:blipFill>
          <a:blip r:embed="rId3">
            <a:alphaModFix/>
          </a:blip>
          <a:stretch>
            <a:fillRect/>
          </a:stretch>
        </p:blipFill>
        <p:spPr>
          <a:xfrm>
            <a:off x="3528050" y="2417475"/>
            <a:ext cx="3592902" cy="2596850"/>
          </a:xfrm>
          <a:prstGeom prst="rect">
            <a:avLst/>
          </a:prstGeom>
          <a:noFill/>
          <a:ln w="19050" cap="flat" cmpd="sng">
            <a:solidFill>
              <a:srgbClr val="000000"/>
            </a:solidFill>
            <a:prstDash val="solid"/>
            <a:round/>
            <a:headEnd type="none" w="sm" len="sm"/>
            <a:tailEnd type="none" w="sm" len="sm"/>
          </a:ln>
        </p:spPr>
      </p:pic>
      <p:pic>
        <p:nvPicPr>
          <p:cNvPr id="103" name="Google Shape;103;p19"/>
          <p:cNvPicPr preferRelativeResize="0"/>
          <p:nvPr/>
        </p:nvPicPr>
        <p:blipFill>
          <a:blip r:embed="rId4">
            <a:alphaModFix/>
          </a:blip>
          <a:stretch>
            <a:fillRect/>
          </a:stretch>
        </p:blipFill>
        <p:spPr>
          <a:xfrm>
            <a:off x="198848" y="2456288"/>
            <a:ext cx="3106001" cy="2519225"/>
          </a:xfrm>
          <a:prstGeom prst="rect">
            <a:avLst/>
          </a:prstGeom>
          <a:noFill/>
          <a:ln w="19050"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485875" y="1714500"/>
            <a:ext cx="8183700" cy="7857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 b="1" dirty="0"/>
              <a:t>Models of Maternity Care </a:t>
            </a:r>
            <a:r>
              <a:rPr lang="en" b="1" dirty="0" smtClean="0"/>
              <a:t>Involving </a:t>
            </a:r>
            <a:br>
              <a:rPr lang="en" b="1" dirty="0" smtClean="0"/>
            </a:br>
            <a:r>
              <a:rPr lang="en" b="1" dirty="0" smtClean="0"/>
              <a:t>Family </a:t>
            </a:r>
            <a:r>
              <a:rPr lang="en" b="1" dirty="0"/>
              <a:t>Medicine </a:t>
            </a:r>
            <a:r>
              <a:rPr lang="en" b="1" dirty="0" smtClean="0"/>
              <a:t>Physicians</a:t>
            </a:r>
            <a:endParaRPr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118000" y="118000"/>
            <a:ext cx="8898900" cy="913500"/>
          </a:xfrm>
          <a:prstGeom prst="rect">
            <a:avLst/>
          </a:prstGeom>
        </p:spPr>
        <p:txBody>
          <a:bodyPr spcFirstLastPara="1" wrap="square" lIns="91425" tIns="45700" rIns="91425" bIns="45700" anchor="ctr" anchorCtr="0">
            <a:noAutofit/>
          </a:bodyPr>
          <a:lstStyle/>
          <a:p>
            <a:pPr marL="0" lvl="0" indent="0" algn="l" rtl="0">
              <a:lnSpc>
                <a:spcPct val="115000"/>
              </a:lnSpc>
              <a:spcBef>
                <a:spcPts val="0"/>
              </a:spcBef>
              <a:spcAft>
                <a:spcPts val="1200"/>
              </a:spcAft>
              <a:buClr>
                <a:schemeClr val="dk1"/>
              </a:buClr>
              <a:buSzPts val="1100"/>
              <a:buFont typeface="Arial"/>
              <a:buNone/>
            </a:pPr>
            <a:r>
              <a:rPr lang="en" sz="2400" b="1" dirty="0"/>
              <a:t>Unofficial Survey of FM Physicians Delivering Maternity Care</a:t>
            </a:r>
            <a:endParaRPr sz="3800" b="1" dirty="0"/>
          </a:p>
        </p:txBody>
      </p:sp>
      <p:sp>
        <p:nvSpPr>
          <p:cNvPr id="114" name="Google Shape;114;p21"/>
          <p:cNvSpPr txBox="1">
            <a:spLocks noGrp="1"/>
          </p:cNvSpPr>
          <p:nvPr>
            <p:ph type="body" idx="1"/>
          </p:nvPr>
        </p:nvSpPr>
        <p:spPr>
          <a:xfrm>
            <a:off x="33750" y="964850"/>
            <a:ext cx="5241900" cy="3755100"/>
          </a:xfrm>
          <a:prstGeom prst="rect">
            <a:avLst/>
          </a:prstGeom>
        </p:spPr>
        <p:txBody>
          <a:bodyPr spcFirstLastPara="1" wrap="square" lIns="91425" tIns="91425" rIns="91425" bIns="91425" anchor="t" anchorCtr="0">
            <a:normAutofit fontScale="85000" lnSpcReduction="20000"/>
          </a:bodyPr>
          <a:lstStyle/>
          <a:p>
            <a:pPr marL="0" lvl="0" indent="0" algn="l" rtl="0">
              <a:lnSpc>
                <a:spcPct val="100000"/>
              </a:lnSpc>
              <a:spcBef>
                <a:spcPts val="1000"/>
              </a:spcBef>
              <a:spcAft>
                <a:spcPts val="0"/>
              </a:spcAft>
              <a:buNone/>
            </a:pPr>
            <a:r>
              <a:rPr lang="en" sz="2000" dirty="0"/>
              <a:t>             ⅓ Rural, ⅓ Suburban, ⅓ Urban</a:t>
            </a:r>
            <a:endParaRPr sz="2000" dirty="0"/>
          </a:p>
          <a:p>
            <a:pPr marL="457200" lvl="0" indent="0" algn="l" rtl="0">
              <a:lnSpc>
                <a:spcPct val="100000"/>
              </a:lnSpc>
              <a:spcBef>
                <a:spcPts val="1000"/>
              </a:spcBef>
              <a:spcAft>
                <a:spcPts val="0"/>
              </a:spcAft>
              <a:buNone/>
            </a:pPr>
            <a:endParaRPr sz="2000" dirty="0"/>
          </a:p>
          <a:p>
            <a:pPr marL="0" lvl="0" indent="0" algn="l" rtl="0">
              <a:lnSpc>
                <a:spcPct val="100000"/>
              </a:lnSpc>
              <a:spcBef>
                <a:spcPts val="1000"/>
              </a:spcBef>
              <a:spcAft>
                <a:spcPts val="0"/>
              </a:spcAft>
              <a:buNone/>
            </a:pPr>
            <a:r>
              <a:rPr lang="en" sz="2000" b="1" dirty="0"/>
              <a:t>Inpatient Maternity Care </a:t>
            </a:r>
            <a:endParaRPr sz="2000" b="1" dirty="0"/>
          </a:p>
          <a:p>
            <a:pPr marL="914400" lvl="0" indent="0" algn="l" rtl="0">
              <a:lnSpc>
                <a:spcPct val="100000"/>
              </a:lnSpc>
              <a:spcBef>
                <a:spcPts val="1000"/>
              </a:spcBef>
              <a:spcAft>
                <a:spcPts val="0"/>
              </a:spcAft>
              <a:buNone/>
            </a:pPr>
            <a:endParaRPr dirty="0"/>
          </a:p>
          <a:p>
            <a:pPr marL="914400" lvl="0" indent="0" algn="l" rtl="0">
              <a:lnSpc>
                <a:spcPct val="100000"/>
              </a:lnSpc>
              <a:spcBef>
                <a:spcPts val="1000"/>
              </a:spcBef>
              <a:spcAft>
                <a:spcPts val="0"/>
              </a:spcAft>
              <a:buNone/>
            </a:pPr>
            <a:endParaRPr dirty="0"/>
          </a:p>
          <a:p>
            <a:pPr marL="914400" lvl="0" indent="0" algn="l" rtl="0">
              <a:lnSpc>
                <a:spcPct val="100000"/>
              </a:lnSpc>
              <a:spcBef>
                <a:spcPts val="1000"/>
              </a:spcBef>
              <a:spcAft>
                <a:spcPts val="0"/>
              </a:spcAft>
              <a:buNone/>
            </a:pPr>
            <a:endParaRPr dirty="0"/>
          </a:p>
          <a:p>
            <a:pPr marL="914400" lvl="0" indent="0" algn="l" rtl="0">
              <a:lnSpc>
                <a:spcPct val="100000"/>
              </a:lnSpc>
              <a:spcBef>
                <a:spcPts val="1000"/>
              </a:spcBef>
              <a:spcAft>
                <a:spcPts val="0"/>
              </a:spcAft>
              <a:buNone/>
            </a:pPr>
            <a:endParaRPr dirty="0"/>
          </a:p>
          <a:p>
            <a:pPr marL="914400" lvl="0" indent="0" algn="l" rtl="0">
              <a:lnSpc>
                <a:spcPct val="100000"/>
              </a:lnSpc>
              <a:spcBef>
                <a:spcPts val="1000"/>
              </a:spcBef>
              <a:spcAft>
                <a:spcPts val="0"/>
              </a:spcAft>
              <a:buNone/>
            </a:pPr>
            <a:endParaRPr dirty="0"/>
          </a:p>
          <a:p>
            <a:pPr marL="0" lvl="0" indent="0" algn="l" rtl="0">
              <a:lnSpc>
                <a:spcPct val="100000"/>
              </a:lnSpc>
              <a:spcBef>
                <a:spcPts val="1000"/>
              </a:spcBef>
              <a:spcAft>
                <a:spcPts val="0"/>
              </a:spcAft>
              <a:buNone/>
            </a:pPr>
            <a:endParaRPr dirty="0"/>
          </a:p>
          <a:p>
            <a:pPr marL="914400" lvl="0" indent="0" algn="l" rtl="0">
              <a:lnSpc>
                <a:spcPct val="100000"/>
              </a:lnSpc>
              <a:spcBef>
                <a:spcPts val="1000"/>
              </a:spcBef>
              <a:spcAft>
                <a:spcPts val="0"/>
              </a:spcAft>
              <a:buNone/>
            </a:pPr>
            <a:endParaRPr dirty="0"/>
          </a:p>
          <a:p>
            <a:pPr marL="914400" lvl="1" indent="-372230" algn="l" rtl="0">
              <a:lnSpc>
                <a:spcPct val="100000"/>
              </a:lnSpc>
              <a:spcBef>
                <a:spcPts val="500"/>
              </a:spcBef>
              <a:spcAft>
                <a:spcPts val="0"/>
              </a:spcAft>
              <a:buSzPct val="129111"/>
              <a:buChar char="○"/>
            </a:pPr>
            <a:r>
              <a:rPr lang="en" sz="2061" dirty="0"/>
              <a:t>20% - Training FM residents in surgical obstetrics</a:t>
            </a:r>
            <a:endParaRPr sz="2061" dirty="0"/>
          </a:p>
          <a:p>
            <a:pPr marL="914400" lvl="1" indent="-372230" algn="l" rtl="0">
              <a:lnSpc>
                <a:spcPct val="100000"/>
              </a:lnSpc>
              <a:spcBef>
                <a:spcPts val="500"/>
              </a:spcBef>
              <a:spcAft>
                <a:spcPts val="0"/>
              </a:spcAft>
              <a:buSzPct val="129111"/>
              <a:buChar char="○"/>
            </a:pPr>
            <a:r>
              <a:rPr lang="en" sz="2061" dirty="0"/>
              <a:t>17% - Family Medicine OB Fellowship</a:t>
            </a:r>
            <a:endParaRPr sz="2061" dirty="0"/>
          </a:p>
        </p:txBody>
      </p:sp>
      <p:sp>
        <p:nvSpPr>
          <p:cNvPr id="115" name="Google Shape;115;p21"/>
          <p:cNvSpPr txBox="1">
            <a:spLocks noGrp="1"/>
          </p:cNvSpPr>
          <p:nvPr>
            <p:ph type="body" idx="2"/>
          </p:nvPr>
        </p:nvSpPr>
        <p:spPr>
          <a:xfrm>
            <a:off x="5011400" y="1031500"/>
            <a:ext cx="4291200" cy="42549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 sz="2000" dirty="0"/>
              <a:t>           </a:t>
            </a:r>
            <a:r>
              <a:rPr lang="en" sz="2000" b="1" dirty="0"/>
              <a:t>Spectrum of Maternity Care </a:t>
            </a:r>
            <a:endParaRPr sz="2000" b="1" dirty="0"/>
          </a:p>
          <a:p>
            <a:pPr marL="914400" lvl="1" indent="-342900" algn="l" rtl="0">
              <a:spcBef>
                <a:spcPts val="500"/>
              </a:spcBef>
              <a:spcAft>
                <a:spcPts val="0"/>
              </a:spcAft>
              <a:buSzPts val="1800"/>
              <a:buChar char="○"/>
            </a:pPr>
            <a:r>
              <a:rPr lang="en" sz="1800" dirty="0"/>
              <a:t>94% - Vaginal deliveries</a:t>
            </a:r>
            <a:endParaRPr sz="1800" dirty="0"/>
          </a:p>
          <a:p>
            <a:pPr marL="914400" lvl="1" indent="-342900" algn="l" rtl="0">
              <a:spcBef>
                <a:spcPts val="500"/>
              </a:spcBef>
              <a:spcAft>
                <a:spcPts val="0"/>
              </a:spcAft>
              <a:buSzPts val="1800"/>
              <a:buChar char="○"/>
            </a:pPr>
            <a:r>
              <a:rPr lang="en" sz="1800" dirty="0"/>
              <a:t>51% - Cesarean sections</a:t>
            </a:r>
            <a:endParaRPr sz="1800" dirty="0"/>
          </a:p>
          <a:p>
            <a:pPr marL="914400" lvl="1" indent="-342900" algn="l" rtl="0">
              <a:spcBef>
                <a:spcPts val="500"/>
              </a:spcBef>
              <a:spcAft>
                <a:spcPts val="0"/>
              </a:spcAft>
              <a:buSzPts val="1800"/>
              <a:buChar char="○"/>
            </a:pPr>
            <a:r>
              <a:rPr lang="en" sz="1800" dirty="0"/>
              <a:t>63% - Other OB surgical procedures</a:t>
            </a:r>
            <a:endParaRPr sz="1800" dirty="0"/>
          </a:p>
          <a:p>
            <a:pPr marL="914400" lvl="1" indent="-342900" algn="l" rtl="0">
              <a:spcBef>
                <a:spcPts val="500"/>
              </a:spcBef>
              <a:spcAft>
                <a:spcPts val="0"/>
              </a:spcAft>
              <a:buSzPts val="1800"/>
              <a:buChar char="○"/>
            </a:pPr>
            <a:r>
              <a:rPr lang="en" sz="1800" dirty="0"/>
              <a:t>4% - 1st assist cesarean sections</a:t>
            </a:r>
            <a:endParaRPr sz="1800" dirty="0"/>
          </a:p>
          <a:p>
            <a:pPr marL="914400" lvl="1" indent="-342900" algn="l" rtl="0">
              <a:spcBef>
                <a:spcPts val="500"/>
              </a:spcBef>
              <a:spcAft>
                <a:spcPts val="0"/>
              </a:spcAft>
              <a:buSzPts val="1800"/>
              <a:buChar char="○"/>
            </a:pPr>
            <a:r>
              <a:rPr lang="en" sz="1800" dirty="0"/>
              <a:t>3% - Vacuum delivery privileges </a:t>
            </a:r>
            <a:r>
              <a:rPr lang="en" sz="1800" dirty="0" smtClean="0"/>
              <a:t>only</a:t>
            </a:r>
            <a:endParaRPr sz="1800" dirty="0"/>
          </a:p>
          <a:p>
            <a:pPr marL="914400" lvl="0" indent="0" algn="l" rtl="0">
              <a:spcBef>
                <a:spcPts val="1000"/>
              </a:spcBef>
              <a:spcAft>
                <a:spcPts val="0"/>
              </a:spcAft>
              <a:buNone/>
            </a:pPr>
            <a:endParaRPr sz="1800" dirty="0"/>
          </a:p>
          <a:p>
            <a:pPr marL="914400" lvl="1" indent="-342900" algn="l" rtl="0">
              <a:spcBef>
                <a:spcPts val="500"/>
              </a:spcBef>
              <a:spcAft>
                <a:spcPts val="0"/>
              </a:spcAft>
              <a:buSzPts val="1800"/>
              <a:buChar char="○"/>
            </a:pPr>
            <a:r>
              <a:rPr lang="en" sz="1800" dirty="0"/>
              <a:t>94% - Inpatient postpartum care</a:t>
            </a:r>
            <a:endParaRPr sz="1800" dirty="0"/>
          </a:p>
          <a:p>
            <a:pPr marL="914400" lvl="1" indent="-342900" algn="l" rtl="0">
              <a:spcBef>
                <a:spcPts val="500"/>
              </a:spcBef>
              <a:spcAft>
                <a:spcPts val="0"/>
              </a:spcAft>
              <a:buSzPts val="1800"/>
              <a:buChar char="○"/>
            </a:pPr>
            <a:r>
              <a:rPr lang="en" sz="1800" dirty="0"/>
              <a:t>87% - Inpatient newborn care</a:t>
            </a:r>
            <a:endParaRPr sz="1800" dirty="0"/>
          </a:p>
          <a:p>
            <a:pPr marL="914400" lvl="1" indent="-342900" algn="l" rtl="0">
              <a:spcBef>
                <a:spcPts val="500"/>
              </a:spcBef>
              <a:spcAft>
                <a:spcPts val="0"/>
              </a:spcAft>
              <a:buSzPts val="1800"/>
              <a:buChar char="○"/>
            </a:pPr>
            <a:r>
              <a:rPr lang="en" sz="1800" dirty="0"/>
              <a:t>83% - Newborn circumcision</a:t>
            </a:r>
            <a:endParaRPr sz="1600" dirty="0"/>
          </a:p>
        </p:txBody>
      </p:sp>
      <p:sp>
        <p:nvSpPr>
          <p:cNvPr id="116" name="Google Shape;116;p21"/>
          <p:cNvSpPr txBox="1"/>
          <p:nvPr/>
        </p:nvSpPr>
        <p:spPr>
          <a:xfrm>
            <a:off x="992875" y="619100"/>
            <a:ext cx="507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libri"/>
                <a:ea typeface="Calibri"/>
                <a:cs typeface="Calibri"/>
                <a:sym typeface="Calibri"/>
              </a:rPr>
              <a:t>105 responses </a:t>
            </a:r>
            <a:endParaRPr>
              <a:latin typeface="Calibri"/>
              <a:ea typeface="Calibri"/>
              <a:cs typeface="Calibri"/>
              <a:sym typeface="Calibri"/>
            </a:endParaRPr>
          </a:p>
        </p:txBody>
      </p:sp>
      <p:grpSp>
        <p:nvGrpSpPr>
          <p:cNvPr id="117" name="Google Shape;117;p21"/>
          <p:cNvGrpSpPr/>
          <p:nvPr/>
        </p:nvGrpSpPr>
        <p:grpSpPr>
          <a:xfrm>
            <a:off x="431000" y="1869950"/>
            <a:ext cx="4141000" cy="1944900"/>
            <a:chOff x="1192125" y="1831250"/>
            <a:chExt cx="4141000" cy="1944900"/>
          </a:xfrm>
        </p:grpSpPr>
        <p:grpSp>
          <p:nvGrpSpPr>
            <p:cNvPr id="118" name="Google Shape;118;p21"/>
            <p:cNvGrpSpPr/>
            <p:nvPr/>
          </p:nvGrpSpPr>
          <p:grpSpPr>
            <a:xfrm>
              <a:off x="1192125" y="2047450"/>
              <a:ext cx="2903851" cy="1728700"/>
              <a:chOff x="1207425" y="3331050"/>
              <a:chExt cx="2903851" cy="1728700"/>
            </a:xfrm>
          </p:grpSpPr>
          <p:pic>
            <p:nvPicPr>
              <p:cNvPr id="119" name="Google Shape;119;p21" title="Chart"/>
              <p:cNvPicPr preferRelativeResize="0"/>
              <p:nvPr/>
            </p:nvPicPr>
            <p:blipFill>
              <a:blip r:embed="rId3">
                <a:alphaModFix/>
              </a:blip>
              <a:stretch>
                <a:fillRect/>
              </a:stretch>
            </p:blipFill>
            <p:spPr>
              <a:xfrm>
                <a:off x="1320225" y="3331050"/>
                <a:ext cx="2791051" cy="1728700"/>
              </a:xfrm>
              <a:prstGeom prst="rect">
                <a:avLst/>
              </a:prstGeom>
              <a:noFill/>
              <a:ln>
                <a:noFill/>
              </a:ln>
            </p:spPr>
          </p:pic>
          <p:sp>
            <p:nvSpPr>
              <p:cNvPr id="120" name="Google Shape;120;p21"/>
              <p:cNvSpPr txBox="1"/>
              <p:nvPr/>
            </p:nvSpPr>
            <p:spPr>
              <a:xfrm>
                <a:off x="2833950" y="4026050"/>
                <a:ext cx="111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t>FM residency (60%)</a:t>
                </a:r>
                <a:endParaRPr sz="1000" b="1"/>
              </a:p>
            </p:txBody>
          </p:sp>
          <p:sp>
            <p:nvSpPr>
              <p:cNvPr id="121" name="Google Shape;121;p21"/>
              <p:cNvSpPr txBox="1"/>
              <p:nvPr/>
            </p:nvSpPr>
            <p:spPr>
              <a:xfrm>
                <a:off x="1207425" y="3839100"/>
                <a:ext cx="1738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t>Community Hospital, </a:t>
                </a:r>
                <a:endParaRPr sz="1000" b="1"/>
              </a:p>
              <a:p>
                <a:pPr marL="0" lvl="0" indent="0" algn="l" rtl="0">
                  <a:spcBef>
                    <a:spcPts val="0"/>
                  </a:spcBef>
                  <a:spcAft>
                    <a:spcPts val="0"/>
                  </a:spcAft>
                  <a:buNone/>
                </a:pPr>
                <a:r>
                  <a:rPr lang="en" sz="1000" b="1"/>
                  <a:t>no FM residency (37%)</a:t>
                </a:r>
                <a:endParaRPr sz="1000" b="1"/>
              </a:p>
            </p:txBody>
          </p:sp>
        </p:grpSp>
        <p:sp>
          <p:nvSpPr>
            <p:cNvPr id="122" name="Google Shape;122;p21"/>
            <p:cNvSpPr txBox="1"/>
            <p:nvPr/>
          </p:nvSpPr>
          <p:spPr>
            <a:xfrm>
              <a:off x="2917825" y="1831250"/>
              <a:ext cx="2415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t>Training FM residents under umbrella of OBGYN residency (1%)</a:t>
              </a:r>
              <a:endParaRPr sz="1000" b="1"/>
            </a:p>
          </p:txBody>
        </p:sp>
        <p:sp>
          <p:nvSpPr>
            <p:cNvPr id="123" name="Google Shape;123;p21"/>
            <p:cNvSpPr/>
            <p:nvPr/>
          </p:nvSpPr>
          <p:spPr>
            <a:xfrm flipH="1">
              <a:off x="2624550" y="1976875"/>
              <a:ext cx="265500" cy="245700"/>
            </a:xfrm>
            <a:prstGeom prst="uturnArrow">
              <a:avLst>
                <a:gd name="adj1" fmla="val 25000"/>
                <a:gd name="adj2" fmla="val 25000"/>
                <a:gd name="adj3" fmla="val 25000"/>
                <a:gd name="adj4" fmla="val 43750"/>
                <a:gd name="adj5" fmla="val 7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21"/>
          <p:cNvSpPr/>
          <p:nvPr/>
        </p:nvSpPr>
        <p:spPr>
          <a:xfrm>
            <a:off x="65250" y="1611425"/>
            <a:ext cx="5178900" cy="30564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1"/>
          <p:cNvSpPr/>
          <p:nvPr/>
        </p:nvSpPr>
        <p:spPr>
          <a:xfrm>
            <a:off x="5574950" y="943100"/>
            <a:ext cx="3519300" cy="3472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55CC"/>
              </a:solidFill>
            </a:endParaRPr>
          </a:p>
        </p:txBody>
      </p:sp>
      <p:sp>
        <p:nvSpPr>
          <p:cNvPr id="126" name="Google Shape;126;p21"/>
          <p:cNvSpPr/>
          <p:nvPr/>
        </p:nvSpPr>
        <p:spPr>
          <a:xfrm>
            <a:off x="715103" y="1029238"/>
            <a:ext cx="2638500" cy="423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2021 STFM 1">
      <a:dk1>
        <a:srgbClr val="4D4D4F"/>
      </a:dk1>
      <a:lt1>
        <a:srgbClr val="FFFFFF"/>
      </a:lt1>
      <a:dk2>
        <a:srgbClr val="6D6E71"/>
      </a:dk2>
      <a:lt2>
        <a:srgbClr val="E7E6E6"/>
      </a:lt2>
      <a:accent1>
        <a:srgbClr val="0096D2"/>
      </a:accent1>
      <a:accent2>
        <a:srgbClr val="1D417B"/>
      </a:accent2>
      <a:accent3>
        <a:srgbClr val="EF8D2B"/>
      </a:accent3>
      <a:accent4>
        <a:srgbClr val="ED1163"/>
      </a:accent4>
      <a:accent5>
        <a:srgbClr val="6F69AF"/>
      </a:accent5>
      <a:accent6>
        <a:srgbClr val="00ABC5"/>
      </a:accent6>
      <a:hlink>
        <a:srgbClr val="ED1163"/>
      </a:hlink>
      <a:folHlink>
        <a:srgbClr val="0096D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3833</Words>
  <Application>Microsoft Office PowerPoint</Application>
  <PresentationFormat>On-screen Show (16:9)</PresentationFormat>
  <Paragraphs>351</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Trebuchet MS</vt:lpstr>
      <vt:lpstr>Calibri</vt:lpstr>
      <vt:lpstr>Roboto</vt:lpstr>
      <vt:lpstr>Source Sans Pro</vt:lpstr>
      <vt:lpstr>Arial Narrow</vt:lpstr>
      <vt:lpstr>Lato</vt:lpstr>
      <vt:lpstr>Arial</vt:lpstr>
      <vt:lpstr>1_Custom Design</vt:lpstr>
      <vt:lpstr>Maintaining Family Medicine Foothold in Labor and Delivery: Developing Obstetric Leaders in Increasingly Specialized Climates</vt:lpstr>
      <vt:lpstr>Disclosures</vt:lpstr>
      <vt:lpstr>Objectives</vt:lpstr>
      <vt:lpstr>Need for obstetric providers</vt:lpstr>
      <vt:lpstr>FM-OBs can fill this need</vt:lpstr>
      <vt:lpstr>FM-OBs provide high quality perinatal care</vt:lpstr>
      <vt:lpstr>...Yet FM-OBs are still declining</vt:lpstr>
      <vt:lpstr>Models of Maternity Care Involving  Family Medicine Physicians</vt:lpstr>
      <vt:lpstr>Unofficial Survey of FM Physicians Delivering Maternity Care</vt:lpstr>
      <vt:lpstr>Varying Models of FM Maternity Care in the U.S.</vt:lpstr>
      <vt:lpstr>Positive Aspects of Involving OBGYNs in FM Resident Training</vt:lpstr>
      <vt:lpstr>2015 CERA Study: Use of Laborists in FM Residency Training</vt:lpstr>
      <vt:lpstr>Difficulties: OBGYN involvement in FM resident training</vt:lpstr>
      <vt:lpstr>Tried and Proven: Approaches to Support Family Medicine Roles within a Hospital System </vt:lpstr>
      <vt:lpstr>Preparing FM residents OB for successful practice</vt:lpstr>
      <vt:lpstr>PowerPoint Presentation</vt:lpstr>
      <vt:lpstr>Improving Interprofessional Communication on L &amp; D </vt:lpstr>
      <vt:lpstr>Improving Interprofessional Communication on L &amp; D</vt:lpstr>
      <vt:lpstr>Boston Medical Center - Collaborative Model </vt:lpstr>
      <vt:lpstr>Boston Medical Center - Collaborative Model</vt:lpstr>
      <vt:lpstr>Boston Medical Center - Collaborative Model</vt:lpstr>
      <vt:lpstr>Boston Medical Center - Collaborative Model</vt:lpstr>
      <vt:lpstr>Dartmouth-Hitchcock Collaborative Care Model</vt:lpstr>
      <vt:lpstr>Dartmouth-Hitchcock Collaborative Care Model</vt:lpstr>
      <vt:lpstr>Evidence supporting collaborative Maternity Care practice</vt:lpstr>
      <vt:lpstr>References </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Maintaining Family Medicine Foothold in Labor and Delivery: Developing Obstetric Leaders in Increasingly Specialized Climates</dc:title>
  <dc:creator>LaFlamme, Elise</dc:creator>
  <cp:lastModifiedBy>LaFlamme, Elise</cp:lastModifiedBy>
  <cp:revision>5</cp:revision>
  <dcterms:modified xsi:type="dcterms:W3CDTF">2021-05-07T18:58:10Z</dcterms:modified>
</cp:coreProperties>
</file>