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2" r:id="rId3"/>
    <p:sldMasterId id="2147483674" r:id="rId4"/>
  </p:sldMasterIdLst>
  <p:notesMasterIdLst>
    <p:notesMasterId r:id="rId62"/>
  </p:notesMasterIdLst>
  <p:sldIdLst>
    <p:sldId id="256" r:id="rId5"/>
    <p:sldId id="264" r:id="rId6"/>
    <p:sldId id="265" r:id="rId7"/>
    <p:sldId id="976" r:id="rId8"/>
    <p:sldId id="977" r:id="rId9"/>
    <p:sldId id="978" r:id="rId10"/>
    <p:sldId id="979" r:id="rId11"/>
    <p:sldId id="962" r:id="rId12"/>
    <p:sldId id="1146" r:id="rId13"/>
    <p:sldId id="963" r:id="rId14"/>
    <p:sldId id="1102" r:id="rId15"/>
    <p:sldId id="324" r:id="rId16"/>
    <p:sldId id="953" r:id="rId17"/>
    <p:sldId id="325" r:id="rId18"/>
    <p:sldId id="326" r:id="rId19"/>
    <p:sldId id="981" r:id="rId20"/>
    <p:sldId id="1160" r:id="rId21"/>
    <p:sldId id="1041" r:id="rId22"/>
    <p:sldId id="722" r:id="rId23"/>
    <p:sldId id="946" r:id="rId24"/>
    <p:sldId id="292" r:id="rId25"/>
    <p:sldId id="1103" r:id="rId26"/>
    <p:sldId id="1156" r:id="rId27"/>
    <p:sldId id="263" r:id="rId28"/>
    <p:sldId id="1044" r:id="rId29"/>
    <p:sldId id="990" r:id="rId30"/>
    <p:sldId id="451" r:id="rId31"/>
    <p:sldId id="791" r:id="rId32"/>
    <p:sldId id="1161" r:id="rId33"/>
    <p:sldId id="1188" r:id="rId34"/>
    <p:sldId id="1189" r:id="rId35"/>
    <p:sldId id="1047" r:id="rId36"/>
    <p:sldId id="1030" r:id="rId37"/>
    <p:sldId id="1104" r:id="rId38"/>
    <p:sldId id="1045" r:id="rId39"/>
    <p:sldId id="337" r:id="rId40"/>
    <p:sldId id="273" r:id="rId41"/>
    <p:sldId id="275" r:id="rId42"/>
    <p:sldId id="276" r:id="rId43"/>
    <p:sldId id="278" r:id="rId44"/>
    <p:sldId id="281" r:id="rId45"/>
    <p:sldId id="282" r:id="rId46"/>
    <p:sldId id="1100" r:id="rId47"/>
    <p:sldId id="288" r:id="rId48"/>
    <p:sldId id="283" r:id="rId49"/>
    <p:sldId id="327" r:id="rId50"/>
    <p:sldId id="1101" r:id="rId51"/>
    <p:sldId id="1111" r:id="rId52"/>
    <p:sldId id="290" r:id="rId53"/>
    <p:sldId id="299" r:id="rId54"/>
    <p:sldId id="1190" r:id="rId55"/>
    <p:sldId id="1187" r:id="rId56"/>
    <p:sldId id="967" r:id="rId57"/>
    <p:sldId id="1098" r:id="rId58"/>
    <p:sldId id="1099" r:id="rId59"/>
    <p:sldId id="262" r:id="rId60"/>
    <p:sldId id="266"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6"/>
    <p:restoredTop sz="90136" autoAdjust="0"/>
  </p:normalViewPr>
  <p:slideViewPr>
    <p:cSldViewPr snapToGrid="0">
      <p:cViewPr varScale="1">
        <p:scale>
          <a:sx n="153" d="100"/>
          <a:sy n="153"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6876A-BD4E-4C35-B80E-4CD151BB5C40}"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31DAA796-2AAA-4B15-BB27-BD184D8FDC01}">
      <dgm:prSet phldrT="[Text]"/>
      <dgm:spPr/>
      <dgm:t>
        <a:bodyPr/>
        <a:lstStyle/>
        <a:p>
          <a:r>
            <a:rPr lang="en-US" dirty="0"/>
            <a:t>1800s</a:t>
          </a:r>
        </a:p>
      </dgm:t>
    </dgm:pt>
    <dgm:pt modelId="{B64D896F-8889-4F67-A7B2-C8FBDA10659C}" type="parTrans" cxnId="{2FF5DC0A-0E2C-4A82-BCAC-28E835DD9932}">
      <dgm:prSet/>
      <dgm:spPr/>
      <dgm:t>
        <a:bodyPr/>
        <a:lstStyle/>
        <a:p>
          <a:endParaRPr lang="en-US"/>
        </a:p>
      </dgm:t>
    </dgm:pt>
    <dgm:pt modelId="{1504EED0-28BC-45B7-BCA5-8A5D4CA0E3BE}" type="sibTrans" cxnId="{2FF5DC0A-0E2C-4A82-BCAC-28E835DD9932}">
      <dgm:prSet/>
      <dgm:spPr/>
      <dgm:t>
        <a:bodyPr/>
        <a:lstStyle/>
        <a:p>
          <a:endParaRPr lang="en-US"/>
        </a:p>
      </dgm:t>
    </dgm:pt>
    <dgm:pt modelId="{84D8E5D6-8084-419C-9B5F-EEB558DC45D7}">
      <dgm:prSet phldrT="[Text]"/>
      <dgm:spPr/>
      <dgm:t>
        <a:bodyPr/>
        <a:lstStyle/>
        <a:p>
          <a:r>
            <a:rPr lang="en-US" dirty="0"/>
            <a:t>1876</a:t>
          </a:r>
        </a:p>
      </dgm:t>
    </dgm:pt>
    <dgm:pt modelId="{C55DA67C-E8B8-46F7-B345-44E5C64AFA5B}" type="parTrans" cxnId="{96E676F4-889D-4F0F-B8EE-BD003BD57D1F}">
      <dgm:prSet/>
      <dgm:spPr/>
      <dgm:t>
        <a:bodyPr/>
        <a:lstStyle/>
        <a:p>
          <a:endParaRPr lang="en-US"/>
        </a:p>
      </dgm:t>
    </dgm:pt>
    <dgm:pt modelId="{8FD4667D-F8AF-4721-B8F4-517708904005}" type="sibTrans" cxnId="{96E676F4-889D-4F0F-B8EE-BD003BD57D1F}">
      <dgm:prSet/>
      <dgm:spPr/>
      <dgm:t>
        <a:bodyPr/>
        <a:lstStyle/>
        <a:p>
          <a:endParaRPr lang="en-US"/>
        </a:p>
      </dgm:t>
    </dgm:pt>
    <dgm:pt modelId="{CCC8BFAC-66B9-4ADE-9593-8F36EF49FF5F}">
      <dgm:prSet phldrT="[Text]"/>
      <dgm:spPr/>
      <dgm:t>
        <a:bodyPr/>
        <a:lstStyle/>
        <a:p>
          <a:r>
            <a:rPr lang="en-US" dirty="0"/>
            <a:t>1905</a:t>
          </a:r>
        </a:p>
      </dgm:t>
    </dgm:pt>
    <dgm:pt modelId="{108E6F4F-E5D1-48CE-880C-05EC63954E37}" type="parTrans" cxnId="{D054A757-4983-402C-AC4C-3BF3667669A1}">
      <dgm:prSet/>
      <dgm:spPr/>
      <dgm:t>
        <a:bodyPr/>
        <a:lstStyle/>
        <a:p>
          <a:endParaRPr lang="en-US"/>
        </a:p>
      </dgm:t>
    </dgm:pt>
    <dgm:pt modelId="{7981563A-2834-4B9A-85CA-CDD4224E7374}" type="sibTrans" cxnId="{D054A757-4983-402C-AC4C-3BF3667669A1}">
      <dgm:prSet/>
      <dgm:spPr/>
      <dgm:t>
        <a:bodyPr/>
        <a:lstStyle/>
        <a:p>
          <a:endParaRPr lang="en-US"/>
        </a:p>
      </dgm:t>
    </dgm:pt>
    <dgm:pt modelId="{2E0E07CD-9FA1-48AC-9423-E65FCF3C45A3}">
      <dgm:prSet/>
      <dgm:spPr/>
      <dgm:t>
        <a:bodyPr/>
        <a:lstStyle/>
        <a:p>
          <a:r>
            <a:rPr lang="en-US" dirty="0"/>
            <a:t>1907</a:t>
          </a:r>
        </a:p>
      </dgm:t>
    </dgm:pt>
    <dgm:pt modelId="{9F807540-BF9E-4D6D-84CD-9EC8D2F43381}" type="parTrans" cxnId="{3F335C2A-EF5A-4243-840B-F79F340E55A5}">
      <dgm:prSet/>
      <dgm:spPr/>
      <dgm:t>
        <a:bodyPr/>
        <a:lstStyle/>
        <a:p>
          <a:endParaRPr lang="en-US"/>
        </a:p>
      </dgm:t>
    </dgm:pt>
    <dgm:pt modelId="{686CE213-8DCD-4708-BB55-A7DE609B962C}" type="sibTrans" cxnId="{3F335C2A-EF5A-4243-840B-F79F340E55A5}">
      <dgm:prSet/>
      <dgm:spPr/>
      <dgm:t>
        <a:bodyPr/>
        <a:lstStyle/>
        <a:p>
          <a:endParaRPr lang="en-US"/>
        </a:p>
      </dgm:t>
    </dgm:pt>
    <dgm:pt modelId="{428A534F-6F1E-4900-A71B-EA5BB29EAD58}">
      <dgm:prSet/>
      <dgm:spPr/>
      <dgm:t>
        <a:bodyPr/>
        <a:lstStyle/>
        <a:p>
          <a:r>
            <a:rPr lang="en-US" dirty="0"/>
            <a:t>1910</a:t>
          </a:r>
        </a:p>
      </dgm:t>
    </dgm:pt>
    <dgm:pt modelId="{7F7356B4-7BE1-4C35-A711-EBBA2D5A0FFB}" type="parTrans" cxnId="{040C3FFF-F501-4F1C-91E8-899B298D2755}">
      <dgm:prSet/>
      <dgm:spPr/>
      <dgm:t>
        <a:bodyPr/>
        <a:lstStyle/>
        <a:p>
          <a:endParaRPr lang="en-US"/>
        </a:p>
      </dgm:t>
    </dgm:pt>
    <dgm:pt modelId="{E478D408-3373-4688-BC71-F22E93F3222E}" type="sibTrans" cxnId="{040C3FFF-F501-4F1C-91E8-899B298D2755}">
      <dgm:prSet/>
      <dgm:spPr/>
      <dgm:t>
        <a:bodyPr/>
        <a:lstStyle/>
        <a:p>
          <a:endParaRPr lang="en-US"/>
        </a:p>
      </dgm:t>
    </dgm:pt>
    <dgm:pt modelId="{8FDC6288-8ADB-49A7-B15C-524420182D0E}">
      <dgm:prSet/>
      <dgm:spPr/>
      <dgm:t>
        <a:bodyPr/>
        <a:lstStyle/>
        <a:p>
          <a:r>
            <a:rPr lang="en-US" dirty="0"/>
            <a:t>1919</a:t>
          </a:r>
        </a:p>
      </dgm:t>
    </dgm:pt>
    <dgm:pt modelId="{6B627506-46C9-43D1-8D3D-D528BC49F49D}" type="parTrans" cxnId="{6E91B2BB-07E9-4A26-A69C-11D3CDC32978}">
      <dgm:prSet/>
      <dgm:spPr/>
      <dgm:t>
        <a:bodyPr/>
        <a:lstStyle/>
        <a:p>
          <a:endParaRPr lang="en-US"/>
        </a:p>
      </dgm:t>
    </dgm:pt>
    <dgm:pt modelId="{7592F18D-3DCC-4118-A774-A1A7497FFBF3}" type="sibTrans" cxnId="{6E91B2BB-07E9-4A26-A69C-11D3CDC32978}">
      <dgm:prSet/>
      <dgm:spPr/>
      <dgm:t>
        <a:bodyPr/>
        <a:lstStyle/>
        <a:p>
          <a:endParaRPr lang="en-US"/>
        </a:p>
      </dgm:t>
    </dgm:pt>
    <dgm:pt modelId="{50BE3D08-4335-436F-ADED-205EADDD79F1}">
      <dgm:prSet/>
      <dgm:spPr/>
      <dgm:t>
        <a:bodyPr/>
        <a:lstStyle/>
        <a:p>
          <a:r>
            <a:rPr lang="en-US" dirty="0"/>
            <a:t>1981</a:t>
          </a:r>
        </a:p>
      </dgm:t>
    </dgm:pt>
    <dgm:pt modelId="{6E1F2BB4-5CC9-4947-8A89-3DC70C562D21}" type="parTrans" cxnId="{71FD85E3-1294-4B58-BEB0-49A02DB70214}">
      <dgm:prSet/>
      <dgm:spPr/>
      <dgm:t>
        <a:bodyPr/>
        <a:lstStyle/>
        <a:p>
          <a:endParaRPr lang="en-US"/>
        </a:p>
      </dgm:t>
    </dgm:pt>
    <dgm:pt modelId="{45EB5CA8-F089-4CC4-9A26-87A4402B0403}" type="sibTrans" cxnId="{71FD85E3-1294-4B58-BEB0-49A02DB70214}">
      <dgm:prSet/>
      <dgm:spPr/>
      <dgm:t>
        <a:bodyPr/>
        <a:lstStyle/>
        <a:p>
          <a:endParaRPr lang="en-US"/>
        </a:p>
      </dgm:t>
    </dgm:pt>
    <dgm:pt modelId="{8DBA3078-AF72-48DC-B0E6-0F25E6992FC2}" type="pres">
      <dgm:prSet presAssocID="{2766876A-BD4E-4C35-B80E-4CD151BB5C40}" presName="Name0" presStyleCnt="0">
        <dgm:presLayoutVars>
          <dgm:dir/>
          <dgm:resizeHandles val="exact"/>
        </dgm:presLayoutVars>
      </dgm:prSet>
      <dgm:spPr/>
    </dgm:pt>
    <dgm:pt modelId="{B6F5BF3A-8A73-4D23-8830-6EAAD1D18CD5}" type="pres">
      <dgm:prSet presAssocID="{2766876A-BD4E-4C35-B80E-4CD151BB5C40}" presName="arrow" presStyleLbl="bgShp" presStyleIdx="0" presStyleCnt="1"/>
      <dgm:spPr/>
    </dgm:pt>
    <dgm:pt modelId="{DDA8E2C8-9918-44DE-B05F-8088ADB274D1}" type="pres">
      <dgm:prSet presAssocID="{2766876A-BD4E-4C35-B80E-4CD151BB5C40}" presName="points" presStyleCnt="0"/>
      <dgm:spPr/>
    </dgm:pt>
    <dgm:pt modelId="{0933FCA6-79E1-42AD-A71E-BF07CC589BA7}" type="pres">
      <dgm:prSet presAssocID="{31DAA796-2AAA-4B15-BB27-BD184D8FDC01}" presName="compositeA" presStyleCnt="0"/>
      <dgm:spPr/>
    </dgm:pt>
    <dgm:pt modelId="{E2784825-AB69-4392-B0EA-C58D18D4B2D9}" type="pres">
      <dgm:prSet presAssocID="{31DAA796-2AAA-4B15-BB27-BD184D8FDC01}" presName="textA" presStyleLbl="revTx" presStyleIdx="0" presStyleCnt="7">
        <dgm:presLayoutVars>
          <dgm:bulletEnabled val="1"/>
        </dgm:presLayoutVars>
      </dgm:prSet>
      <dgm:spPr/>
    </dgm:pt>
    <dgm:pt modelId="{783EA4F3-3892-48BB-9E9B-B9924CBF1365}" type="pres">
      <dgm:prSet presAssocID="{31DAA796-2AAA-4B15-BB27-BD184D8FDC01}" presName="circleA" presStyleLbl="node1" presStyleIdx="0" presStyleCnt="7"/>
      <dgm:spPr/>
    </dgm:pt>
    <dgm:pt modelId="{F21CDCCB-7E52-47CA-8E76-1F33A850252E}" type="pres">
      <dgm:prSet presAssocID="{31DAA796-2AAA-4B15-BB27-BD184D8FDC01}" presName="spaceA" presStyleCnt="0"/>
      <dgm:spPr/>
    </dgm:pt>
    <dgm:pt modelId="{1B6BFDCF-9A03-4D88-B00C-521E4F2DDC76}" type="pres">
      <dgm:prSet presAssocID="{1504EED0-28BC-45B7-BCA5-8A5D4CA0E3BE}" presName="space" presStyleCnt="0"/>
      <dgm:spPr/>
    </dgm:pt>
    <dgm:pt modelId="{9CAB4B63-F0CB-41A0-8D53-CA92735DBED2}" type="pres">
      <dgm:prSet presAssocID="{84D8E5D6-8084-419C-9B5F-EEB558DC45D7}" presName="compositeB" presStyleCnt="0"/>
      <dgm:spPr/>
    </dgm:pt>
    <dgm:pt modelId="{11888651-ED2C-481A-AAA6-46AF7B47BCA0}" type="pres">
      <dgm:prSet presAssocID="{84D8E5D6-8084-419C-9B5F-EEB558DC45D7}" presName="textB" presStyleLbl="revTx" presStyleIdx="1" presStyleCnt="7">
        <dgm:presLayoutVars>
          <dgm:bulletEnabled val="1"/>
        </dgm:presLayoutVars>
      </dgm:prSet>
      <dgm:spPr/>
    </dgm:pt>
    <dgm:pt modelId="{C422182D-93BD-4BEA-B56C-FC3B5169F818}" type="pres">
      <dgm:prSet presAssocID="{84D8E5D6-8084-419C-9B5F-EEB558DC45D7}" presName="circleB" presStyleLbl="node1" presStyleIdx="1" presStyleCnt="7"/>
      <dgm:spPr/>
    </dgm:pt>
    <dgm:pt modelId="{403C0428-8E47-41D9-A318-9B01DCD032CD}" type="pres">
      <dgm:prSet presAssocID="{84D8E5D6-8084-419C-9B5F-EEB558DC45D7}" presName="spaceB" presStyleCnt="0"/>
      <dgm:spPr/>
    </dgm:pt>
    <dgm:pt modelId="{105D9EF1-12AA-4BBD-948F-E5B7C3DD0910}" type="pres">
      <dgm:prSet presAssocID="{8FD4667D-F8AF-4721-B8F4-517708904005}" presName="space" presStyleCnt="0"/>
      <dgm:spPr/>
    </dgm:pt>
    <dgm:pt modelId="{2EC6FCD3-377B-4CE9-BA29-167ED216316E}" type="pres">
      <dgm:prSet presAssocID="{CCC8BFAC-66B9-4ADE-9593-8F36EF49FF5F}" presName="compositeA" presStyleCnt="0"/>
      <dgm:spPr/>
    </dgm:pt>
    <dgm:pt modelId="{3B6F178C-268F-43E5-9DC3-93CA80E8A1DA}" type="pres">
      <dgm:prSet presAssocID="{CCC8BFAC-66B9-4ADE-9593-8F36EF49FF5F}" presName="textA" presStyleLbl="revTx" presStyleIdx="2" presStyleCnt="7">
        <dgm:presLayoutVars>
          <dgm:bulletEnabled val="1"/>
        </dgm:presLayoutVars>
      </dgm:prSet>
      <dgm:spPr/>
    </dgm:pt>
    <dgm:pt modelId="{FAF9652A-BFC5-40C9-AB95-EA862878F7CF}" type="pres">
      <dgm:prSet presAssocID="{CCC8BFAC-66B9-4ADE-9593-8F36EF49FF5F}" presName="circleA" presStyleLbl="node1" presStyleIdx="2" presStyleCnt="7"/>
      <dgm:spPr/>
    </dgm:pt>
    <dgm:pt modelId="{8FE8D390-2DAD-4571-BA80-F7669EEE8AA0}" type="pres">
      <dgm:prSet presAssocID="{CCC8BFAC-66B9-4ADE-9593-8F36EF49FF5F}" presName="spaceA" presStyleCnt="0"/>
      <dgm:spPr/>
    </dgm:pt>
    <dgm:pt modelId="{B6C3B3BB-E6F9-4EC6-B314-2CAFA7873527}" type="pres">
      <dgm:prSet presAssocID="{7981563A-2834-4B9A-85CA-CDD4224E7374}" presName="space" presStyleCnt="0"/>
      <dgm:spPr/>
    </dgm:pt>
    <dgm:pt modelId="{57C7B4D1-D859-4414-BC25-DC6F045D6058}" type="pres">
      <dgm:prSet presAssocID="{2E0E07CD-9FA1-48AC-9423-E65FCF3C45A3}" presName="compositeB" presStyleCnt="0"/>
      <dgm:spPr/>
    </dgm:pt>
    <dgm:pt modelId="{4F04BD98-AB40-4A19-8455-68E2E10252A0}" type="pres">
      <dgm:prSet presAssocID="{2E0E07CD-9FA1-48AC-9423-E65FCF3C45A3}" presName="textB" presStyleLbl="revTx" presStyleIdx="3" presStyleCnt="7">
        <dgm:presLayoutVars>
          <dgm:bulletEnabled val="1"/>
        </dgm:presLayoutVars>
      </dgm:prSet>
      <dgm:spPr/>
    </dgm:pt>
    <dgm:pt modelId="{AE39BF4D-B032-4001-B697-95C286C104D0}" type="pres">
      <dgm:prSet presAssocID="{2E0E07CD-9FA1-48AC-9423-E65FCF3C45A3}" presName="circleB" presStyleLbl="node1" presStyleIdx="3" presStyleCnt="7"/>
      <dgm:spPr/>
    </dgm:pt>
    <dgm:pt modelId="{ADFF7F44-25B5-4D7F-AD49-975101C6E80A}" type="pres">
      <dgm:prSet presAssocID="{2E0E07CD-9FA1-48AC-9423-E65FCF3C45A3}" presName="spaceB" presStyleCnt="0"/>
      <dgm:spPr/>
    </dgm:pt>
    <dgm:pt modelId="{AE2BD62A-A11D-4557-80A2-E5CB5B46D6C7}" type="pres">
      <dgm:prSet presAssocID="{686CE213-8DCD-4708-BB55-A7DE609B962C}" presName="space" presStyleCnt="0"/>
      <dgm:spPr/>
    </dgm:pt>
    <dgm:pt modelId="{F45493E0-7C05-443D-9342-02A673B57908}" type="pres">
      <dgm:prSet presAssocID="{428A534F-6F1E-4900-A71B-EA5BB29EAD58}" presName="compositeA" presStyleCnt="0"/>
      <dgm:spPr/>
    </dgm:pt>
    <dgm:pt modelId="{2633B60E-64D9-47F4-9340-A7C0B16C2965}" type="pres">
      <dgm:prSet presAssocID="{428A534F-6F1E-4900-A71B-EA5BB29EAD58}" presName="textA" presStyleLbl="revTx" presStyleIdx="4" presStyleCnt="7">
        <dgm:presLayoutVars>
          <dgm:bulletEnabled val="1"/>
        </dgm:presLayoutVars>
      </dgm:prSet>
      <dgm:spPr/>
    </dgm:pt>
    <dgm:pt modelId="{F046754F-E1CF-4F94-80FA-C688B0336BB5}" type="pres">
      <dgm:prSet presAssocID="{428A534F-6F1E-4900-A71B-EA5BB29EAD58}" presName="circleA" presStyleLbl="node1" presStyleIdx="4" presStyleCnt="7"/>
      <dgm:spPr/>
    </dgm:pt>
    <dgm:pt modelId="{DC2BE654-BA5E-423A-93C3-2D72861C01E5}" type="pres">
      <dgm:prSet presAssocID="{428A534F-6F1E-4900-A71B-EA5BB29EAD58}" presName="spaceA" presStyleCnt="0"/>
      <dgm:spPr/>
    </dgm:pt>
    <dgm:pt modelId="{FDF778BC-25C5-4D58-935A-A8FD35EF64F4}" type="pres">
      <dgm:prSet presAssocID="{E478D408-3373-4688-BC71-F22E93F3222E}" presName="space" presStyleCnt="0"/>
      <dgm:spPr/>
    </dgm:pt>
    <dgm:pt modelId="{24A69EFE-78D6-467A-8C70-6BB2603FD51D}" type="pres">
      <dgm:prSet presAssocID="{8FDC6288-8ADB-49A7-B15C-524420182D0E}" presName="compositeB" presStyleCnt="0"/>
      <dgm:spPr/>
    </dgm:pt>
    <dgm:pt modelId="{D6E9025C-2A07-4385-B2EC-81DDC5E34CD6}" type="pres">
      <dgm:prSet presAssocID="{8FDC6288-8ADB-49A7-B15C-524420182D0E}" presName="textB" presStyleLbl="revTx" presStyleIdx="5" presStyleCnt="7">
        <dgm:presLayoutVars>
          <dgm:bulletEnabled val="1"/>
        </dgm:presLayoutVars>
      </dgm:prSet>
      <dgm:spPr/>
    </dgm:pt>
    <dgm:pt modelId="{A1FBDACA-B351-4F3A-9D5D-A5FCCB8824C6}" type="pres">
      <dgm:prSet presAssocID="{8FDC6288-8ADB-49A7-B15C-524420182D0E}" presName="circleB" presStyleLbl="node1" presStyleIdx="5" presStyleCnt="7"/>
      <dgm:spPr/>
    </dgm:pt>
    <dgm:pt modelId="{3994C47A-9594-42D8-9606-517031D6F481}" type="pres">
      <dgm:prSet presAssocID="{8FDC6288-8ADB-49A7-B15C-524420182D0E}" presName="spaceB" presStyleCnt="0"/>
      <dgm:spPr/>
    </dgm:pt>
    <dgm:pt modelId="{AEA8155E-9452-4B95-A64F-302263086373}" type="pres">
      <dgm:prSet presAssocID="{7592F18D-3DCC-4118-A774-A1A7497FFBF3}" presName="space" presStyleCnt="0"/>
      <dgm:spPr/>
    </dgm:pt>
    <dgm:pt modelId="{F26DA9F0-E0AD-4A19-8EB6-0499D16D88FF}" type="pres">
      <dgm:prSet presAssocID="{50BE3D08-4335-436F-ADED-205EADDD79F1}" presName="compositeA" presStyleCnt="0"/>
      <dgm:spPr/>
    </dgm:pt>
    <dgm:pt modelId="{CBBE5A59-D627-4CF7-A098-AFE99AB1B681}" type="pres">
      <dgm:prSet presAssocID="{50BE3D08-4335-436F-ADED-205EADDD79F1}" presName="textA" presStyleLbl="revTx" presStyleIdx="6" presStyleCnt="7">
        <dgm:presLayoutVars>
          <dgm:bulletEnabled val="1"/>
        </dgm:presLayoutVars>
      </dgm:prSet>
      <dgm:spPr/>
    </dgm:pt>
    <dgm:pt modelId="{F78B7488-0FEB-4E32-8ACE-59750CC06E41}" type="pres">
      <dgm:prSet presAssocID="{50BE3D08-4335-436F-ADED-205EADDD79F1}" presName="circleA" presStyleLbl="node1" presStyleIdx="6" presStyleCnt="7"/>
      <dgm:spPr/>
    </dgm:pt>
    <dgm:pt modelId="{03015459-2012-4132-801D-77E50D92697C}" type="pres">
      <dgm:prSet presAssocID="{50BE3D08-4335-436F-ADED-205EADDD79F1}" presName="spaceA" presStyleCnt="0"/>
      <dgm:spPr/>
    </dgm:pt>
  </dgm:ptLst>
  <dgm:cxnLst>
    <dgm:cxn modelId="{76B98C0A-2210-43E0-96CA-57BB97CC46E7}" type="presOf" srcId="{2766876A-BD4E-4C35-B80E-4CD151BB5C40}" destId="{8DBA3078-AF72-48DC-B0E6-0F25E6992FC2}" srcOrd="0" destOrd="0" presId="urn:microsoft.com/office/officeart/2005/8/layout/hProcess11"/>
    <dgm:cxn modelId="{2FF5DC0A-0E2C-4A82-BCAC-28E835DD9932}" srcId="{2766876A-BD4E-4C35-B80E-4CD151BB5C40}" destId="{31DAA796-2AAA-4B15-BB27-BD184D8FDC01}" srcOrd="0" destOrd="0" parTransId="{B64D896F-8889-4F67-A7B2-C8FBDA10659C}" sibTransId="{1504EED0-28BC-45B7-BCA5-8A5D4CA0E3BE}"/>
    <dgm:cxn modelId="{3F335C2A-EF5A-4243-840B-F79F340E55A5}" srcId="{2766876A-BD4E-4C35-B80E-4CD151BB5C40}" destId="{2E0E07CD-9FA1-48AC-9423-E65FCF3C45A3}" srcOrd="3" destOrd="0" parTransId="{9F807540-BF9E-4D6D-84CD-9EC8D2F43381}" sibTransId="{686CE213-8DCD-4708-BB55-A7DE609B962C}"/>
    <dgm:cxn modelId="{9E214B2E-A4DA-4D92-9093-11BBD2A63341}" type="presOf" srcId="{31DAA796-2AAA-4B15-BB27-BD184D8FDC01}" destId="{E2784825-AB69-4392-B0EA-C58D18D4B2D9}" srcOrd="0" destOrd="0" presId="urn:microsoft.com/office/officeart/2005/8/layout/hProcess11"/>
    <dgm:cxn modelId="{188C4E4E-1B18-4C34-BF3C-BE6BA2176D9C}" type="presOf" srcId="{50BE3D08-4335-436F-ADED-205EADDD79F1}" destId="{CBBE5A59-D627-4CF7-A098-AFE99AB1B681}" srcOrd="0" destOrd="0" presId="urn:microsoft.com/office/officeart/2005/8/layout/hProcess11"/>
    <dgm:cxn modelId="{D054A757-4983-402C-AC4C-3BF3667669A1}" srcId="{2766876A-BD4E-4C35-B80E-4CD151BB5C40}" destId="{CCC8BFAC-66B9-4ADE-9593-8F36EF49FF5F}" srcOrd="2" destOrd="0" parTransId="{108E6F4F-E5D1-48CE-880C-05EC63954E37}" sibTransId="{7981563A-2834-4B9A-85CA-CDD4224E7374}"/>
    <dgm:cxn modelId="{E59F615E-759C-4DDF-9DDA-126C8DA1CDAA}" type="presOf" srcId="{428A534F-6F1E-4900-A71B-EA5BB29EAD58}" destId="{2633B60E-64D9-47F4-9340-A7C0B16C2965}" srcOrd="0" destOrd="0" presId="urn:microsoft.com/office/officeart/2005/8/layout/hProcess11"/>
    <dgm:cxn modelId="{F052B962-E4A1-4907-9611-5454D5C48AEB}" type="presOf" srcId="{8FDC6288-8ADB-49A7-B15C-524420182D0E}" destId="{D6E9025C-2A07-4385-B2EC-81DDC5E34CD6}" srcOrd="0" destOrd="0" presId="urn:microsoft.com/office/officeart/2005/8/layout/hProcess11"/>
    <dgm:cxn modelId="{6786CD62-7DDE-4EDF-92AB-FD980A479F58}" type="presOf" srcId="{84D8E5D6-8084-419C-9B5F-EEB558DC45D7}" destId="{11888651-ED2C-481A-AAA6-46AF7B47BCA0}" srcOrd="0" destOrd="0" presId="urn:microsoft.com/office/officeart/2005/8/layout/hProcess11"/>
    <dgm:cxn modelId="{56595A7B-87D1-4477-8E27-742B40029C5C}" type="presOf" srcId="{CCC8BFAC-66B9-4ADE-9593-8F36EF49FF5F}" destId="{3B6F178C-268F-43E5-9DC3-93CA80E8A1DA}" srcOrd="0" destOrd="0" presId="urn:microsoft.com/office/officeart/2005/8/layout/hProcess11"/>
    <dgm:cxn modelId="{87F8C8AF-372A-4D67-9F2C-FF42201C56F0}" type="presOf" srcId="{2E0E07CD-9FA1-48AC-9423-E65FCF3C45A3}" destId="{4F04BD98-AB40-4A19-8455-68E2E10252A0}" srcOrd="0" destOrd="0" presId="urn:microsoft.com/office/officeart/2005/8/layout/hProcess11"/>
    <dgm:cxn modelId="{6E91B2BB-07E9-4A26-A69C-11D3CDC32978}" srcId="{2766876A-BD4E-4C35-B80E-4CD151BB5C40}" destId="{8FDC6288-8ADB-49A7-B15C-524420182D0E}" srcOrd="5" destOrd="0" parTransId="{6B627506-46C9-43D1-8D3D-D528BC49F49D}" sibTransId="{7592F18D-3DCC-4118-A774-A1A7497FFBF3}"/>
    <dgm:cxn modelId="{71FD85E3-1294-4B58-BEB0-49A02DB70214}" srcId="{2766876A-BD4E-4C35-B80E-4CD151BB5C40}" destId="{50BE3D08-4335-436F-ADED-205EADDD79F1}" srcOrd="6" destOrd="0" parTransId="{6E1F2BB4-5CC9-4947-8A89-3DC70C562D21}" sibTransId="{45EB5CA8-F089-4CC4-9A26-87A4402B0403}"/>
    <dgm:cxn modelId="{96E676F4-889D-4F0F-B8EE-BD003BD57D1F}" srcId="{2766876A-BD4E-4C35-B80E-4CD151BB5C40}" destId="{84D8E5D6-8084-419C-9B5F-EEB558DC45D7}" srcOrd="1" destOrd="0" parTransId="{C55DA67C-E8B8-46F7-B345-44E5C64AFA5B}" sibTransId="{8FD4667D-F8AF-4721-B8F4-517708904005}"/>
    <dgm:cxn modelId="{040C3FFF-F501-4F1C-91E8-899B298D2755}" srcId="{2766876A-BD4E-4C35-B80E-4CD151BB5C40}" destId="{428A534F-6F1E-4900-A71B-EA5BB29EAD58}" srcOrd="4" destOrd="0" parTransId="{7F7356B4-7BE1-4C35-A711-EBBA2D5A0FFB}" sibTransId="{E478D408-3373-4688-BC71-F22E93F3222E}"/>
    <dgm:cxn modelId="{53B03A3A-BE9F-440A-868C-1DAE3988DBD3}" type="presParOf" srcId="{8DBA3078-AF72-48DC-B0E6-0F25E6992FC2}" destId="{B6F5BF3A-8A73-4D23-8830-6EAAD1D18CD5}" srcOrd="0" destOrd="0" presId="urn:microsoft.com/office/officeart/2005/8/layout/hProcess11"/>
    <dgm:cxn modelId="{F24B1EAF-CD1D-4CA6-8884-964439F349C0}" type="presParOf" srcId="{8DBA3078-AF72-48DC-B0E6-0F25E6992FC2}" destId="{DDA8E2C8-9918-44DE-B05F-8088ADB274D1}" srcOrd="1" destOrd="0" presId="urn:microsoft.com/office/officeart/2005/8/layout/hProcess11"/>
    <dgm:cxn modelId="{E8F32E30-C333-41B7-9F92-AB30BE19A3C6}" type="presParOf" srcId="{DDA8E2C8-9918-44DE-B05F-8088ADB274D1}" destId="{0933FCA6-79E1-42AD-A71E-BF07CC589BA7}" srcOrd="0" destOrd="0" presId="urn:microsoft.com/office/officeart/2005/8/layout/hProcess11"/>
    <dgm:cxn modelId="{9653A240-DB6B-4935-B55B-B7ACDF8D1E3F}" type="presParOf" srcId="{0933FCA6-79E1-42AD-A71E-BF07CC589BA7}" destId="{E2784825-AB69-4392-B0EA-C58D18D4B2D9}" srcOrd="0" destOrd="0" presId="urn:microsoft.com/office/officeart/2005/8/layout/hProcess11"/>
    <dgm:cxn modelId="{D1B6F8D3-DAD7-4DAD-AE78-CC271821DE9C}" type="presParOf" srcId="{0933FCA6-79E1-42AD-A71E-BF07CC589BA7}" destId="{783EA4F3-3892-48BB-9E9B-B9924CBF1365}" srcOrd="1" destOrd="0" presId="urn:microsoft.com/office/officeart/2005/8/layout/hProcess11"/>
    <dgm:cxn modelId="{14C07F72-6A9D-4572-BCA5-24BECC29A52B}" type="presParOf" srcId="{0933FCA6-79E1-42AD-A71E-BF07CC589BA7}" destId="{F21CDCCB-7E52-47CA-8E76-1F33A850252E}" srcOrd="2" destOrd="0" presId="urn:microsoft.com/office/officeart/2005/8/layout/hProcess11"/>
    <dgm:cxn modelId="{8A45E439-5AFE-4D95-88E1-EACDE89D2B0E}" type="presParOf" srcId="{DDA8E2C8-9918-44DE-B05F-8088ADB274D1}" destId="{1B6BFDCF-9A03-4D88-B00C-521E4F2DDC76}" srcOrd="1" destOrd="0" presId="urn:microsoft.com/office/officeart/2005/8/layout/hProcess11"/>
    <dgm:cxn modelId="{D131284E-EA81-4BC4-AAEF-EB138929962C}" type="presParOf" srcId="{DDA8E2C8-9918-44DE-B05F-8088ADB274D1}" destId="{9CAB4B63-F0CB-41A0-8D53-CA92735DBED2}" srcOrd="2" destOrd="0" presId="urn:microsoft.com/office/officeart/2005/8/layout/hProcess11"/>
    <dgm:cxn modelId="{F5F2B5CD-144F-4BAF-8C81-D9C94292A18F}" type="presParOf" srcId="{9CAB4B63-F0CB-41A0-8D53-CA92735DBED2}" destId="{11888651-ED2C-481A-AAA6-46AF7B47BCA0}" srcOrd="0" destOrd="0" presId="urn:microsoft.com/office/officeart/2005/8/layout/hProcess11"/>
    <dgm:cxn modelId="{7C346C92-CE31-420A-965F-F7075E26E09F}" type="presParOf" srcId="{9CAB4B63-F0CB-41A0-8D53-CA92735DBED2}" destId="{C422182D-93BD-4BEA-B56C-FC3B5169F818}" srcOrd="1" destOrd="0" presId="urn:microsoft.com/office/officeart/2005/8/layout/hProcess11"/>
    <dgm:cxn modelId="{6AEFFFE5-0CAA-415E-AB48-A91FCD2E6C8E}" type="presParOf" srcId="{9CAB4B63-F0CB-41A0-8D53-CA92735DBED2}" destId="{403C0428-8E47-41D9-A318-9B01DCD032CD}" srcOrd="2" destOrd="0" presId="urn:microsoft.com/office/officeart/2005/8/layout/hProcess11"/>
    <dgm:cxn modelId="{2AB033AE-EBD9-42B4-A326-363F6BB70E35}" type="presParOf" srcId="{DDA8E2C8-9918-44DE-B05F-8088ADB274D1}" destId="{105D9EF1-12AA-4BBD-948F-E5B7C3DD0910}" srcOrd="3" destOrd="0" presId="urn:microsoft.com/office/officeart/2005/8/layout/hProcess11"/>
    <dgm:cxn modelId="{CF9B7EEE-8E4C-4EA9-87B7-92346714672E}" type="presParOf" srcId="{DDA8E2C8-9918-44DE-B05F-8088ADB274D1}" destId="{2EC6FCD3-377B-4CE9-BA29-167ED216316E}" srcOrd="4" destOrd="0" presId="urn:microsoft.com/office/officeart/2005/8/layout/hProcess11"/>
    <dgm:cxn modelId="{3CD89358-8D38-447D-9772-AB3EE9C4AFDC}" type="presParOf" srcId="{2EC6FCD3-377B-4CE9-BA29-167ED216316E}" destId="{3B6F178C-268F-43E5-9DC3-93CA80E8A1DA}" srcOrd="0" destOrd="0" presId="urn:microsoft.com/office/officeart/2005/8/layout/hProcess11"/>
    <dgm:cxn modelId="{90D84098-1998-438A-9B9B-9DC429BB7767}" type="presParOf" srcId="{2EC6FCD3-377B-4CE9-BA29-167ED216316E}" destId="{FAF9652A-BFC5-40C9-AB95-EA862878F7CF}" srcOrd="1" destOrd="0" presId="urn:microsoft.com/office/officeart/2005/8/layout/hProcess11"/>
    <dgm:cxn modelId="{A5537C60-14FF-40EA-9052-91A739A7D13B}" type="presParOf" srcId="{2EC6FCD3-377B-4CE9-BA29-167ED216316E}" destId="{8FE8D390-2DAD-4571-BA80-F7669EEE8AA0}" srcOrd="2" destOrd="0" presId="urn:microsoft.com/office/officeart/2005/8/layout/hProcess11"/>
    <dgm:cxn modelId="{9DFD0CB0-75AD-4942-8248-57986311C6C0}" type="presParOf" srcId="{DDA8E2C8-9918-44DE-B05F-8088ADB274D1}" destId="{B6C3B3BB-E6F9-4EC6-B314-2CAFA7873527}" srcOrd="5" destOrd="0" presId="urn:microsoft.com/office/officeart/2005/8/layout/hProcess11"/>
    <dgm:cxn modelId="{C760EDC2-8FEB-4591-877F-B4B932B3D1A8}" type="presParOf" srcId="{DDA8E2C8-9918-44DE-B05F-8088ADB274D1}" destId="{57C7B4D1-D859-4414-BC25-DC6F045D6058}" srcOrd="6" destOrd="0" presId="urn:microsoft.com/office/officeart/2005/8/layout/hProcess11"/>
    <dgm:cxn modelId="{246611D1-9475-43A0-920D-272F8454514A}" type="presParOf" srcId="{57C7B4D1-D859-4414-BC25-DC6F045D6058}" destId="{4F04BD98-AB40-4A19-8455-68E2E10252A0}" srcOrd="0" destOrd="0" presId="urn:microsoft.com/office/officeart/2005/8/layout/hProcess11"/>
    <dgm:cxn modelId="{C79C920F-BBE8-40D9-88C5-4EEADE8163F3}" type="presParOf" srcId="{57C7B4D1-D859-4414-BC25-DC6F045D6058}" destId="{AE39BF4D-B032-4001-B697-95C286C104D0}" srcOrd="1" destOrd="0" presId="urn:microsoft.com/office/officeart/2005/8/layout/hProcess11"/>
    <dgm:cxn modelId="{1E53E080-EB85-4939-A5FC-2700BD1A13A1}" type="presParOf" srcId="{57C7B4D1-D859-4414-BC25-DC6F045D6058}" destId="{ADFF7F44-25B5-4D7F-AD49-975101C6E80A}" srcOrd="2" destOrd="0" presId="urn:microsoft.com/office/officeart/2005/8/layout/hProcess11"/>
    <dgm:cxn modelId="{34FF0DA2-E1D4-4D91-8ACB-70FD59670316}" type="presParOf" srcId="{DDA8E2C8-9918-44DE-B05F-8088ADB274D1}" destId="{AE2BD62A-A11D-4557-80A2-E5CB5B46D6C7}" srcOrd="7" destOrd="0" presId="urn:microsoft.com/office/officeart/2005/8/layout/hProcess11"/>
    <dgm:cxn modelId="{768E16CD-932F-4361-B0C1-26864F5D21D2}" type="presParOf" srcId="{DDA8E2C8-9918-44DE-B05F-8088ADB274D1}" destId="{F45493E0-7C05-443D-9342-02A673B57908}" srcOrd="8" destOrd="0" presId="urn:microsoft.com/office/officeart/2005/8/layout/hProcess11"/>
    <dgm:cxn modelId="{74F2D8B4-86C1-453D-8204-29F9A5DECE27}" type="presParOf" srcId="{F45493E0-7C05-443D-9342-02A673B57908}" destId="{2633B60E-64D9-47F4-9340-A7C0B16C2965}" srcOrd="0" destOrd="0" presId="urn:microsoft.com/office/officeart/2005/8/layout/hProcess11"/>
    <dgm:cxn modelId="{881140D7-24CD-4441-9939-738A0F3693EC}" type="presParOf" srcId="{F45493E0-7C05-443D-9342-02A673B57908}" destId="{F046754F-E1CF-4F94-80FA-C688B0336BB5}" srcOrd="1" destOrd="0" presId="urn:microsoft.com/office/officeart/2005/8/layout/hProcess11"/>
    <dgm:cxn modelId="{BB01BA0A-6B4F-4785-BBB9-9D8A01B75790}" type="presParOf" srcId="{F45493E0-7C05-443D-9342-02A673B57908}" destId="{DC2BE654-BA5E-423A-93C3-2D72861C01E5}" srcOrd="2" destOrd="0" presId="urn:microsoft.com/office/officeart/2005/8/layout/hProcess11"/>
    <dgm:cxn modelId="{9712F6B4-4EFB-4FB6-AE8A-4D3F5F9D35B8}" type="presParOf" srcId="{DDA8E2C8-9918-44DE-B05F-8088ADB274D1}" destId="{FDF778BC-25C5-4D58-935A-A8FD35EF64F4}" srcOrd="9" destOrd="0" presId="urn:microsoft.com/office/officeart/2005/8/layout/hProcess11"/>
    <dgm:cxn modelId="{BA0031E6-4640-4D0C-86E4-A4CB5343962F}" type="presParOf" srcId="{DDA8E2C8-9918-44DE-B05F-8088ADB274D1}" destId="{24A69EFE-78D6-467A-8C70-6BB2603FD51D}" srcOrd="10" destOrd="0" presId="urn:microsoft.com/office/officeart/2005/8/layout/hProcess11"/>
    <dgm:cxn modelId="{22DB6853-0E83-4535-9A53-50DE2750E531}" type="presParOf" srcId="{24A69EFE-78D6-467A-8C70-6BB2603FD51D}" destId="{D6E9025C-2A07-4385-B2EC-81DDC5E34CD6}" srcOrd="0" destOrd="0" presId="urn:microsoft.com/office/officeart/2005/8/layout/hProcess11"/>
    <dgm:cxn modelId="{3B62BD87-15E9-4876-A082-DB83F987BFB7}" type="presParOf" srcId="{24A69EFE-78D6-467A-8C70-6BB2603FD51D}" destId="{A1FBDACA-B351-4F3A-9D5D-A5FCCB8824C6}" srcOrd="1" destOrd="0" presId="urn:microsoft.com/office/officeart/2005/8/layout/hProcess11"/>
    <dgm:cxn modelId="{93370A4F-F739-4E19-88C3-4A89433CC538}" type="presParOf" srcId="{24A69EFE-78D6-467A-8C70-6BB2603FD51D}" destId="{3994C47A-9594-42D8-9606-517031D6F481}" srcOrd="2" destOrd="0" presId="urn:microsoft.com/office/officeart/2005/8/layout/hProcess11"/>
    <dgm:cxn modelId="{CFAA322F-C810-48CE-8B90-0C5AA4412CF2}" type="presParOf" srcId="{DDA8E2C8-9918-44DE-B05F-8088ADB274D1}" destId="{AEA8155E-9452-4B95-A64F-302263086373}" srcOrd="11" destOrd="0" presId="urn:microsoft.com/office/officeart/2005/8/layout/hProcess11"/>
    <dgm:cxn modelId="{1FBBAD00-E6AB-4FF6-9693-B3AD4D12A517}" type="presParOf" srcId="{DDA8E2C8-9918-44DE-B05F-8088ADB274D1}" destId="{F26DA9F0-E0AD-4A19-8EB6-0499D16D88FF}" srcOrd="12" destOrd="0" presId="urn:microsoft.com/office/officeart/2005/8/layout/hProcess11"/>
    <dgm:cxn modelId="{7BA3F22D-3DA3-43BB-BA19-E2F005616257}" type="presParOf" srcId="{F26DA9F0-E0AD-4A19-8EB6-0499D16D88FF}" destId="{CBBE5A59-D627-4CF7-A098-AFE99AB1B681}" srcOrd="0" destOrd="0" presId="urn:microsoft.com/office/officeart/2005/8/layout/hProcess11"/>
    <dgm:cxn modelId="{DCABA004-8AF6-4627-B183-039FC76D5780}" type="presParOf" srcId="{F26DA9F0-E0AD-4A19-8EB6-0499D16D88FF}" destId="{F78B7488-0FEB-4E32-8ACE-59750CC06E41}" srcOrd="1" destOrd="0" presId="urn:microsoft.com/office/officeart/2005/8/layout/hProcess11"/>
    <dgm:cxn modelId="{D6E0C211-72BA-48C7-AEB9-F746490C333C}" type="presParOf" srcId="{F26DA9F0-E0AD-4A19-8EB6-0499D16D88FF}" destId="{03015459-2012-4132-801D-77E50D92697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BF3A-8A73-4D23-8830-6EAAD1D18CD5}">
      <dsp:nvSpPr>
        <dsp:cNvPr id="0" name=""/>
        <dsp:cNvSpPr/>
      </dsp:nvSpPr>
      <dsp:spPr>
        <a:xfrm>
          <a:off x="0" y="1245336"/>
          <a:ext cx="8764524" cy="1660448"/>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784825-AB69-4392-B0EA-C58D18D4B2D9}">
      <dsp:nvSpPr>
        <dsp:cNvPr id="0" name=""/>
        <dsp:cNvSpPr/>
      </dsp:nvSpPr>
      <dsp:spPr>
        <a:xfrm>
          <a:off x="674" y="0"/>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1800s</a:t>
          </a:r>
        </a:p>
      </dsp:txBody>
      <dsp:txXfrm>
        <a:off x="674" y="0"/>
        <a:ext cx="1080373" cy="1660448"/>
      </dsp:txXfrm>
    </dsp:sp>
    <dsp:sp modelId="{783EA4F3-3892-48BB-9E9B-B9924CBF1365}">
      <dsp:nvSpPr>
        <dsp:cNvPr id="0" name=""/>
        <dsp:cNvSpPr/>
      </dsp:nvSpPr>
      <dsp:spPr>
        <a:xfrm>
          <a:off x="333304" y="1868004"/>
          <a:ext cx="415112" cy="4151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88651-ED2C-481A-AAA6-46AF7B47BCA0}">
      <dsp:nvSpPr>
        <dsp:cNvPr id="0" name=""/>
        <dsp:cNvSpPr/>
      </dsp:nvSpPr>
      <dsp:spPr>
        <a:xfrm>
          <a:off x="1135065" y="2490673"/>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1876</a:t>
          </a:r>
        </a:p>
      </dsp:txBody>
      <dsp:txXfrm>
        <a:off x="1135065" y="2490673"/>
        <a:ext cx="1080373" cy="1660448"/>
      </dsp:txXfrm>
    </dsp:sp>
    <dsp:sp modelId="{C422182D-93BD-4BEA-B56C-FC3B5169F818}">
      <dsp:nvSpPr>
        <dsp:cNvPr id="0" name=""/>
        <dsp:cNvSpPr/>
      </dsp:nvSpPr>
      <dsp:spPr>
        <a:xfrm>
          <a:off x="1467696" y="1868004"/>
          <a:ext cx="415112" cy="41511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F178C-268F-43E5-9DC3-93CA80E8A1DA}">
      <dsp:nvSpPr>
        <dsp:cNvPr id="0" name=""/>
        <dsp:cNvSpPr/>
      </dsp:nvSpPr>
      <dsp:spPr>
        <a:xfrm>
          <a:off x="2269457" y="0"/>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1905</a:t>
          </a:r>
        </a:p>
      </dsp:txBody>
      <dsp:txXfrm>
        <a:off x="2269457" y="0"/>
        <a:ext cx="1080373" cy="1660448"/>
      </dsp:txXfrm>
    </dsp:sp>
    <dsp:sp modelId="{FAF9652A-BFC5-40C9-AB95-EA862878F7CF}">
      <dsp:nvSpPr>
        <dsp:cNvPr id="0" name=""/>
        <dsp:cNvSpPr/>
      </dsp:nvSpPr>
      <dsp:spPr>
        <a:xfrm>
          <a:off x="2602087" y="1868004"/>
          <a:ext cx="415112" cy="4151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4BD98-AB40-4A19-8455-68E2E10252A0}">
      <dsp:nvSpPr>
        <dsp:cNvPr id="0" name=""/>
        <dsp:cNvSpPr/>
      </dsp:nvSpPr>
      <dsp:spPr>
        <a:xfrm>
          <a:off x="3403849" y="2490673"/>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1907</a:t>
          </a:r>
        </a:p>
      </dsp:txBody>
      <dsp:txXfrm>
        <a:off x="3403849" y="2490673"/>
        <a:ext cx="1080373" cy="1660448"/>
      </dsp:txXfrm>
    </dsp:sp>
    <dsp:sp modelId="{AE39BF4D-B032-4001-B697-95C286C104D0}">
      <dsp:nvSpPr>
        <dsp:cNvPr id="0" name=""/>
        <dsp:cNvSpPr/>
      </dsp:nvSpPr>
      <dsp:spPr>
        <a:xfrm>
          <a:off x="3736479" y="1868004"/>
          <a:ext cx="415112" cy="41511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3B60E-64D9-47F4-9340-A7C0B16C2965}">
      <dsp:nvSpPr>
        <dsp:cNvPr id="0" name=""/>
        <dsp:cNvSpPr/>
      </dsp:nvSpPr>
      <dsp:spPr>
        <a:xfrm>
          <a:off x="4538240" y="0"/>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1910</a:t>
          </a:r>
        </a:p>
      </dsp:txBody>
      <dsp:txXfrm>
        <a:off x="4538240" y="0"/>
        <a:ext cx="1080373" cy="1660448"/>
      </dsp:txXfrm>
    </dsp:sp>
    <dsp:sp modelId="{F046754F-E1CF-4F94-80FA-C688B0336BB5}">
      <dsp:nvSpPr>
        <dsp:cNvPr id="0" name=""/>
        <dsp:cNvSpPr/>
      </dsp:nvSpPr>
      <dsp:spPr>
        <a:xfrm>
          <a:off x="4870871" y="1868004"/>
          <a:ext cx="415112" cy="41511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9025C-2A07-4385-B2EC-81DDC5E34CD6}">
      <dsp:nvSpPr>
        <dsp:cNvPr id="0" name=""/>
        <dsp:cNvSpPr/>
      </dsp:nvSpPr>
      <dsp:spPr>
        <a:xfrm>
          <a:off x="5672632" y="2490673"/>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1919</a:t>
          </a:r>
        </a:p>
      </dsp:txBody>
      <dsp:txXfrm>
        <a:off x="5672632" y="2490673"/>
        <a:ext cx="1080373" cy="1660448"/>
      </dsp:txXfrm>
    </dsp:sp>
    <dsp:sp modelId="{A1FBDACA-B351-4F3A-9D5D-A5FCCB8824C6}">
      <dsp:nvSpPr>
        <dsp:cNvPr id="0" name=""/>
        <dsp:cNvSpPr/>
      </dsp:nvSpPr>
      <dsp:spPr>
        <a:xfrm>
          <a:off x="6005263" y="1868004"/>
          <a:ext cx="415112" cy="4151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E5A59-D627-4CF7-A098-AFE99AB1B681}">
      <dsp:nvSpPr>
        <dsp:cNvPr id="0" name=""/>
        <dsp:cNvSpPr/>
      </dsp:nvSpPr>
      <dsp:spPr>
        <a:xfrm>
          <a:off x="6807024" y="0"/>
          <a:ext cx="1080373" cy="166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1981</a:t>
          </a:r>
        </a:p>
      </dsp:txBody>
      <dsp:txXfrm>
        <a:off x="6807024" y="0"/>
        <a:ext cx="1080373" cy="1660448"/>
      </dsp:txXfrm>
    </dsp:sp>
    <dsp:sp modelId="{F78B7488-0FEB-4E32-8ACE-59750CC06E41}">
      <dsp:nvSpPr>
        <dsp:cNvPr id="0" name=""/>
        <dsp:cNvSpPr/>
      </dsp:nvSpPr>
      <dsp:spPr>
        <a:xfrm>
          <a:off x="7139654" y="1868004"/>
          <a:ext cx="415112" cy="41511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4DB1-A86A-4927-B841-6BF8750B94E4}" type="datetimeFigureOut">
              <a:rPr lang="en-US" smtClean="0"/>
              <a:t>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52086-B211-47BA-84C0-4CC0DE2A111E}" type="slidenum">
              <a:rPr lang="en-US" smtClean="0"/>
              <a:t>‹#›</a:t>
            </a:fld>
            <a:endParaRPr lang="en-US"/>
          </a:p>
        </p:txBody>
      </p:sp>
    </p:spTree>
    <p:extLst>
      <p:ext uri="{BB962C8B-B14F-4D97-AF65-F5344CB8AC3E}">
        <p14:creationId xmlns:p14="http://schemas.microsoft.com/office/powerpoint/2010/main" val="151238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ubmed/3136540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2</a:t>
            </a:fld>
            <a:endParaRPr lang="en-US"/>
          </a:p>
        </p:txBody>
      </p:sp>
    </p:spTree>
    <p:extLst>
      <p:ext uri="{BB962C8B-B14F-4D97-AF65-F5344CB8AC3E}">
        <p14:creationId xmlns:p14="http://schemas.microsoft.com/office/powerpoint/2010/main" val="98639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19</a:t>
            </a:fld>
            <a:endParaRPr lang="en-US"/>
          </a:p>
        </p:txBody>
      </p:sp>
    </p:spTree>
    <p:extLst>
      <p:ext uri="{BB962C8B-B14F-4D97-AF65-F5344CB8AC3E}">
        <p14:creationId xmlns:p14="http://schemas.microsoft.com/office/powerpoint/2010/main" val="407189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23</a:t>
            </a:fld>
            <a:endParaRPr lang="en-US"/>
          </a:p>
        </p:txBody>
      </p:sp>
    </p:spTree>
    <p:extLst>
      <p:ext uri="{BB962C8B-B14F-4D97-AF65-F5344CB8AC3E}">
        <p14:creationId xmlns:p14="http://schemas.microsoft.com/office/powerpoint/2010/main" val="220119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start looking at these metrics in the AI year?</a:t>
            </a:r>
          </a:p>
        </p:txBody>
      </p:sp>
      <p:sp>
        <p:nvSpPr>
          <p:cNvPr id="4" name="Slide Number Placeholder 3"/>
          <p:cNvSpPr>
            <a:spLocks noGrp="1"/>
          </p:cNvSpPr>
          <p:nvPr>
            <p:ph type="sldNum" sz="quarter" idx="5"/>
          </p:nvPr>
        </p:nvSpPr>
        <p:spPr/>
        <p:txBody>
          <a:bodyPr/>
          <a:lstStyle/>
          <a:p>
            <a:fld id="{C3152086-B211-47BA-84C0-4CC0DE2A111E}" type="slidenum">
              <a:rPr lang="en-US" smtClean="0"/>
              <a:t>24</a:t>
            </a:fld>
            <a:endParaRPr lang="en-US"/>
          </a:p>
        </p:txBody>
      </p:sp>
    </p:spTree>
    <p:extLst>
      <p:ext uri="{BB962C8B-B14F-4D97-AF65-F5344CB8AC3E}">
        <p14:creationId xmlns:p14="http://schemas.microsoft.com/office/powerpoint/2010/main" val="1369486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is based on abilities required to progress to the next stage of learning. It’s about what you can do, not how you compare to others.</a:t>
            </a:r>
          </a:p>
        </p:txBody>
      </p:sp>
      <p:sp>
        <p:nvSpPr>
          <p:cNvPr id="4" name="Slide Number Placeholder 3"/>
          <p:cNvSpPr>
            <a:spLocks noGrp="1"/>
          </p:cNvSpPr>
          <p:nvPr>
            <p:ph type="sldNum" sz="quarter" idx="5"/>
          </p:nvPr>
        </p:nvSpPr>
        <p:spPr/>
        <p:txBody>
          <a:bodyPr/>
          <a:lstStyle/>
          <a:p>
            <a:fld id="{F0EAFEA3-095E-4CAD-94A8-C02A1E328F3F}" type="slidenum">
              <a:rPr lang="en-US" smtClean="0"/>
              <a:t>25</a:t>
            </a:fld>
            <a:endParaRPr lang="en-US"/>
          </a:p>
        </p:txBody>
      </p:sp>
    </p:spTree>
    <p:extLst>
      <p:ext uri="{BB962C8B-B14F-4D97-AF65-F5344CB8AC3E}">
        <p14:creationId xmlns:p14="http://schemas.microsoft.com/office/powerpoint/2010/main" val="360160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Grades that use normative rankings are not seen as transparent or fair</a:t>
            </a:r>
          </a:p>
          <a:p>
            <a:r>
              <a:rPr lang="en-US" sz="1200" dirty="0"/>
              <a:t>They are not useful for feedback</a:t>
            </a:r>
          </a:p>
          <a:p>
            <a:r>
              <a:rPr lang="en-US" sz="1200" dirty="0"/>
              <a:t>They orient learners toward performance rather than mastery</a:t>
            </a:r>
          </a:p>
          <a:p>
            <a:r>
              <a:rPr lang="en-US" sz="1200" dirty="0"/>
              <a:t>They lead to avoidance behaviors rather than curiosity</a:t>
            </a:r>
            <a:endParaRPr lang="en-US" dirty="0"/>
          </a:p>
          <a:p>
            <a:endParaRPr lang="en-US" dirty="0"/>
          </a:p>
          <a:p>
            <a:r>
              <a:rPr lang="en-US" dirty="0"/>
              <a:t>Why are we doing this?</a:t>
            </a:r>
          </a:p>
          <a:p>
            <a:r>
              <a:rPr lang="en-US" dirty="0"/>
              <a:t>Get a sense of the tone in the literature </a:t>
            </a:r>
          </a:p>
          <a:p>
            <a:r>
              <a:rPr lang="en-US" dirty="0"/>
              <a:t>Lots of debate about grades – not many solutions</a:t>
            </a:r>
          </a:p>
          <a:p>
            <a:r>
              <a:rPr lang="en-US" dirty="0"/>
              <a:t>Why clerkship grading? What are the downsides and what are the upsides?</a:t>
            </a:r>
          </a:p>
          <a:p>
            <a:r>
              <a:rPr lang="en-US" dirty="0"/>
              <a:t>40% of students felt like clerkship grading was fair. </a:t>
            </a:r>
          </a:p>
          <a:p>
            <a:r>
              <a:rPr lang="en-US" dirty="0"/>
              <a:t>https://www.aamc.org/news-insights/healing-broken-clerkship-grading-system</a:t>
            </a:r>
          </a:p>
          <a:p>
            <a:endParaRPr lang="en-US" dirty="0"/>
          </a:p>
          <a:p>
            <a:r>
              <a:rPr lang="en-US" sz="1200" b="0" i="0" kern="1200" dirty="0">
                <a:solidFill>
                  <a:schemeClr val="tx1"/>
                </a:solidFill>
                <a:effectLst/>
                <a:latin typeface="+mn-lt"/>
                <a:ea typeface="+mn-ea"/>
                <a:cs typeface="+mn-cs"/>
              </a:rPr>
              <a:t>Imagine starting a new job in a new setting with unfamiliar coworkers. You receive little feedback on your performance, and your supervisors don't observe you doing some of the job’s key tasks. After two months, you receive an evaluation form with ratings and one adjective (honors, high pass, pass) and then that word (or grade) will be sent to every job you are going to apply for in the future.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to make things worse, that evaluation (and grade) is going to provide no real sense of how you might improve in the future. This is what the experience is like for many medical students during their first year of core clinical clerkships.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our 2019 study of more than 600 students at six medical schools, respondents </a:t>
            </a:r>
            <a:r>
              <a:rPr lang="en-US" sz="1200" b="0" i="0" u="sng" kern="1200" dirty="0">
                <a:solidFill>
                  <a:schemeClr val="tx1"/>
                </a:solidFill>
                <a:effectLst/>
                <a:latin typeface="+mn-lt"/>
                <a:ea typeface="+mn-ea"/>
                <a:cs typeface="+mn-cs"/>
                <a:hlinkClick r:id="rId3"/>
              </a:rPr>
              <a:t>shared their perceptions</a:t>
            </a:r>
            <a:r>
              <a:rPr lang="en-US" sz="1200" b="0" i="0" kern="1200" dirty="0">
                <a:solidFill>
                  <a:schemeClr val="tx1"/>
                </a:solidFill>
                <a:effectLst/>
                <a:latin typeface="+mn-lt"/>
                <a:ea typeface="+mn-ea"/>
                <a:cs typeface="+mn-cs"/>
              </a:rPr>
              <a:t> of the various drivers of their final clerkship grades. What did they consider the two most important factors? Being liked and which doctors students worked with — not clinical reasoning or medical knowledge. Least important in determining final grades? Improvement. So, many students believe that if they are not perfect on day one, they cannot earn top grades — and that hard work, learning, and improving are not rewarded as much as the good luck to work with team members who like you.</a:t>
            </a:r>
            <a:endParaRPr lang="en-US" dirty="0"/>
          </a:p>
        </p:txBody>
      </p:sp>
      <p:sp>
        <p:nvSpPr>
          <p:cNvPr id="4" name="Slide Number Placeholder 3"/>
          <p:cNvSpPr>
            <a:spLocks noGrp="1"/>
          </p:cNvSpPr>
          <p:nvPr>
            <p:ph type="sldNum" sz="quarter" idx="5"/>
          </p:nvPr>
        </p:nvSpPr>
        <p:spPr/>
        <p:txBody>
          <a:bodyPr/>
          <a:lstStyle/>
          <a:p>
            <a:fld id="{4DA5D1D3-6AFB-4AF8-88A3-48AB0EB4909F}" type="slidenum">
              <a:rPr lang="en-US" smtClean="0"/>
              <a:t>27</a:t>
            </a:fld>
            <a:endParaRPr lang="en-US"/>
          </a:p>
        </p:txBody>
      </p:sp>
    </p:spTree>
    <p:extLst>
      <p:ext uri="{BB962C8B-B14F-4D97-AF65-F5344CB8AC3E}">
        <p14:creationId xmlns:p14="http://schemas.microsoft.com/office/powerpoint/2010/main" val="342094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feels high stakes</a:t>
            </a:r>
          </a:p>
          <a:p>
            <a:r>
              <a:rPr lang="en-US" dirty="0"/>
              <a:t>Assessment and feedback represent risk rather than growth opportunities</a:t>
            </a:r>
          </a:p>
        </p:txBody>
      </p:sp>
      <p:sp>
        <p:nvSpPr>
          <p:cNvPr id="4" name="Slide Number Placeholder 3"/>
          <p:cNvSpPr>
            <a:spLocks noGrp="1"/>
          </p:cNvSpPr>
          <p:nvPr>
            <p:ph type="sldNum" sz="quarter" idx="5"/>
          </p:nvPr>
        </p:nvSpPr>
        <p:spPr/>
        <p:txBody>
          <a:bodyPr/>
          <a:lstStyle/>
          <a:p>
            <a:fld id="{4DA5D1D3-6AFB-4AF8-88A3-48AB0EB4909F}" type="slidenum">
              <a:rPr lang="en-US" smtClean="0"/>
              <a:t>28</a:t>
            </a:fld>
            <a:endParaRPr lang="en-US"/>
          </a:p>
        </p:txBody>
      </p:sp>
    </p:spTree>
    <p:extLst>
      <p:ext uri="{BB962C8B-B14F-4D97-AF65-F5344CB8AC3E}">
        <p14:creationId xmlns:p14="http://schemas.microsoft.com/office/powerpoint/2010/main" val="1706511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marL="228600" indent="-228600">
              <a:buAutoNum type="arabicParenR"/>
            </a:pPr>
            <a:r>
              <a:rPr lang="en-US" sz="1200" b="0" i="0" u="none" strike="noStrike" kern="1200" baseline="0" dirty="0">
                <a:solidFill>
                  <a:schemeClr val="tx1"/>
                </a:solidFill>
                <a:latin typeface="+mn-lt"/>
                <a:ea typeface="+mn-ea"/>
                <a:cs typeface="+mn-cs"/>
              </a:rPr>
              <a:t>“illusion of objectivity.” viewing grades as objective measures</a:t>
            </a:r>
          </a:p>
          <a:p>
            <a:pPr marL="228600" indent="-228600">
              <a:buAutoNum type="arabicParenR"/>
            </a:pPr>
            <a:r>
              <a:rPr lang="en-US" sz="1200" b="0" i="0" u="none" strike="noStrike" kern="1200" baseline="0" dirty="0">
                <a:solidFill>
                  <a:schemeClr val="tx1"/>
                </a:solidFill>
                <a:latin typeface="+mn-lt"/>
                <a:ea typeface="+mn-ea"/>
                <a:cs typeface="+mn-cs"/>
              </a:rPr>
              <a:t>importance of incentives – students, UME leaders, GME leaders</a:t>
            </a:r>
          </a:p>
          <a:p>
            <a:pPr marL="228600" indent="-228600">
              <a:buAutoNum type="arabicParenR"/>
            </a:pPr>
            <a:endParaRPr lang="en-US" sz="1200" b="0" i="0" u="none" strike="noStrike" kern="1200" baseline="0" dirty="0">
              <a:solidFill>
                <a:schemeClr val="tx1"/>
              </a:solidFill>
              <a:latin typeface="+mn-lt"/>
              <a:ea typeface="+mn-ea"/>
              <a:cs typeface="+mn-cs"/>
            </a:endParaRP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recognized that residency selection plays an outsized role in perpetuating norm-referenced grading</a:t>
            </a:r>
          </a:p>
          <a:p>
            <a:r>
              <a:rPr lang="en-US" sz="1200" b="0" i="0" u="none" strike="noStrike" kern="1200" baseline="0" dirty="0">
                <a:solidFill>
                  <a:schemeClr val="tx1"/>
                </a:solidFill>
                <a:latin typeface="+mn-lt"/>
                <a:ea typeface="+mn-ea"/>
                <a:cs typeface="+mn-cs"/>
              </a:rPr>
              <a:t>Residency get </a:t>
            </a:r>
            <a:r>
              <a:rPr lang="en-US" sz="1200" b="0" i="0" u="none" strike="noStrike" kern="1200" baseline="0" dirty="0" err="1">
                <a:solidFill>
                  <a:schemeClr val="tx1"/>
                </a:solidFill>
                <a:latin typeface="+mn-lt"/>
                <a:ea typeface="+mn-ea"/>
                <a:cs typeface="+mn-cs"/>
              </a:rPr>
              <a:t>hundres</a:t>
            </a:r>
            <a:r>
              <a:rPr lang="en-US" sz="1200" b="0" i="0" u="none" strike="noStrike" kern="1200" baseline="0" dirty="0">
                <a:solidFill>
                  <a:schemeClr val="tx1"/>
                </a:solidFill>
                <a:latin typeface="+mn-lt"/>
                <a:ea typeface="+mn-ea"/>
                <a:cs typeface="+mn-cs"/>
              </a:rPr>
              <a:t> of applications – why are students applying to so many places. 2020 average US med graduate applied to 70 programs. 2007 half the number </a:t>
            </a:r>
          </a:p>
          <a:p>
            <a:r>
              <a:rPr lang="en-US" sz="1200" b="0" i="0" u="none" strike="noStrike" kern="1200" baseline="0" dirty="0">
                <a:solidFill>
                  <a:schemeClr val="tx1"/>
                </a:solidFill>
                <a:latin typeface="+mn-lt"/>
                <a:ea typeface="+mn-ea"/>
                <a:cs typeface="+mn-cs"/>
              </a:rPr>
              <a:t>Match is more competitive because of increasing Med school graduates without change in residency positions</a:t>
            </a:r>
          </a:p>
          <a:p>
            <a:r>
              <a:rPr lang="en-US" sz="1200" b="0" i="0" u="none" strike="noStrike" kern="1200" baseline="0" dirty="0">
                <a:solidFill>
                  <a:schemeClr val="tx1"/>
                </a:solidFill>
                <a:latin typeface="+mn-lt"/>
                <a:ea typeface="+mn-ea"/>
                <a:cs typeface="+mn-cs"/>
              </a:rPr>
              <a:t>Ranking in match furthers the notion that there are actually measurable differences between applicants. Maybe between 1 and 250 but the ordinal manner as if the 32 is better than the 39</a:t>
            </a:r>
          </a:p>
          <a:p>
            <a:r>
              <a:rPr lang="en-US" sz="1200" b="0" i="0" u="none" strike="noStrike" kern="1200" baseline="0" dirty="0">
                <a:solidFill>
                  <a:schemeClr val="tx1"/>
                </a:solidFill>
                <a:latin typeface="+mn-lt"/>
                <a:ea typeface="+mn-ea"/>
                <a:cs typeface="+mn-cs"/>
              </a:rPr>
              <a:t>Residency programs feel there is a best applicant/best match. Seeking the “best” creates downsides and conflicts of interest. This perpetuates a cycle </a:t>
            </a:r>
            <a:r>
              <a:rPr lang="en-US" sz="1200" b="0" i="0" u="none" strike="noStrike" kern="1200" baseline="0" dirty="0" err="1">
                <a:solidFill>
                  <a:schemeClr val="tx1"/>
                </a:solidFill>
                <a:latin typeface="+mn-lt"/>
                <a:ea typeface="+mn-ea"/>
                <a:cs typeface="+mn-cs"/>
              </a:rPr>
              <a:t>bc</a:t>
            </a:r>
            <a:r>
              <a:rPr lang="en-US" sz="1200" b="0" i="0" u="none" strike="noStrike" kern="1200" baseline="0" dirty="0">
                <a:solidFill>
                  <a:schemeClr val="tx1"/>
                </a:solidFill>
                <a:latin typeface="+mn-lt"/>
                <a:ea typeface="+mn-ea"/>
                <a:cs typeface="+mn-cs"/>
              </a:rPr>
              <a:t> residencies use “best match” to say something about their training, schools use “best match” to say something about their school, and thus they try to recruit the “best students” – maybe better term is the “right” instead of the best. </a:t>
            </a:r>
          </a:p>
          <a:p>
            <a:r>
              <a:rPr lang="en-US" sz="1200" b="0" i="0" u="none" strike="noStrike" kern="1200" baseline="0" dirty="0">
                <a:solidFill>
                  <a:schemeClr val="tx1"/>
                </a:solidFill>
                <a:latin typeface="+mn-lt"/>
                <a:ea typeface="+mn-ea"/>
                <a:cs typeface="+mn-cs"/>
              </a:rPr>
              <a:t>Residency programs don’t trust medical schools to identify strugglers – seeking the best is a way to avoid the “worst” and avoid those that will require remediation. This begs the question – “why avoid those who require remediation if programs are designed to support the training of physicians?” </a:t>
            </a:r>
          </a:p>
          <a:p>
            <a:r>
              <a:rPr lang="en-US" sz="1200" b="0" i="0" u="none" strike="noStrike" kern="1200" baseline="0" dirty="0">
                <a:solidFill>
                  <a:schemeClr val="tx1"/>
                </a:solidFill>
                <a:latin typeface="+mn-lt"/>
                <a:ea typeface="+mn-ea"/>
                <a:cs typeface="+mn-cs"/>
              </a:rPr>
              <a:t>GME is not resources or incentivized to support developmental progression. There is no best, there are only different needs. There is no reward for how well a program fosters the development of a learner, only the outcome.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2E375DA-F46E-4283-9AC8-5F9F06001199}" type="slidenum">
              <a:rPr lang="en-US" smtClean="0"/>
              <a:t>29</a:t>
            </a:fld>
            <a:endParaRPr lang="en-US"/>
          </a:p>
        </p:txBody>
      </p:sp>
    </p:spTree>
    <p:extLst>
      <p:ext uri="{BB962C8B-B14F-4D97-AF65-F5344CB8AC3E}">
        <p14:creationId xmlns:p14="http://schemas.microsoft.com/office/powerpoint/2010/main" val="2951150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occurs in setting flexible enough to accommodate variation in individual learner needs</a:t>
            </a:r>
          </a:p>
        </p:txBody>
      </p:sp>
      <p:sp>
        <p:nvSpPr>
          <p:cNvPr id="4" name="Slide Number Placeholder 3"/>
          <p:cNvSpPr>
            <a:spLocks noGrp="1"/>
          </p:cNvSpPr>
          <p:nvPr>
            <p:ph type="sldNum" sz="quarter" idx="5"/>
          </p:nvPr>
        </p:nvSpPr>
        <p:spPr/>
        <p:txBody>
          <a:bodyPr/>
          <a:lstStyle/>
          <a:p>
            <a:fld id="{F0EAFEA3-095E-4CAD-94A8-C02A1E328F3F}" type="slidenum">
              <a:rPr lang="en-US" smtClean="0"/>
              <a:t>35</a:t>
            </a:fld>
            <a:endParaRPr lang="en-US"/>
          </a:p>
        </p:txBody>
      </p:sp>
    </p:spTree>
    <p:extLst>
      <p:ext uri="{BB962C8B-B14F-4D97-AF65-F5344CB8AC3E}">
        <p14:creationId xmlns:p14="http://schemas.microsoft.com/office/powerpoint/2010/main" val="4779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AFEA3-095E-4CAD-94A8-C02A1E328F3F}" type="slidenum">
              <a:rPr lang="en-US" smtClean="0"/>
              <a:t>37</a:t>
            </a:fld>
            <a:endParaRPr lang="en-US"/>
          </a:p>
        </p:txBody>
      </p:sp>
    </p:spTree>
    <p:extLst>
      <p:ext uri="{BB962C8B-B14F-4D97-AF65-F5344CB8AC3E}">
        <p14:creationId xmlns:p14="http://schemas.microsoft.com/office/powerpoint/2010/main" val="108018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1987</a:t>
            </a:r>
            <a:r>
              <a:rPr lang="en-US" baseline="0" dirty="0"/>
              <a:t> residents across 23 </a:t>
            </a:r>
            <a:r>
              <a:rPr lang="en-US" baseline="0" dirty="0" err="1"/>
              <a:t>Peds</a:t>
            </a:r>
            <a:r>
              <a:rPr lang="en-US" baseline="0" dirty="0"/>
              <a:t> residencies, 3 years</a:t>
            </a:r>
            <a:endParaRPr lang="en-US" dirty="0"/>
          </a:p>
        </p:txBody>
      </p:sp>
      <p:sp>
        <p:nvSpPr>
          <p:cNvPr id="4" name="Slide Number Placeholder 3"/>
          <p:cNvSpPr>
            <a:spLocks noGrp="1"/>
          </p:cNvSpPr>
          <p:nvPr>
            <p:ph type="sldNum" sz="quarter" idx="10"/>
          </p:nvPr>
        </p:nvSpPr>
        <p:spPr/>
        <p:txBody>
          <a:bodyPr/>
          <a:lstStyle/>
          <a:p>
            <a:fld id="{EA3C994C-47CB-467A-BF32-B75E8DF90863}" type="slidenum">
              <a:rPr lang="en-US" smtClean="0"/>
              <a:t>38</a:t>
            </a:fld>
            <a:endParaRPr lang="en-US"/>
          </a:p>
        </p:txBody>
      </p:sp>
    </p:spTree>
    <p:extLst>
      <p:ext uri="{BB962C8B-B14F-4D97-AF65-F5344CB8AC3E}">
        <p14:creationId xmlns:p14="http://schemas.microsoft.com/office/powerpoint/2010/main" val="241097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5</a:t>
            </a:fld>
            <a:endParaRPr lang="en-US"/>
          </a:p>
        </p:txBody>
      </p:sp>
    </p:spTree>
    <p:extLst>
      <p:ext uri="{BB962C8B-B14F-4D97-AF65-F5344CB8AC3E}">
        <p14:creationId xmlns:p14="http://schemas.microsoft.com/office/powerpoint/2010/main" val="183604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C994C-47CB-467A-BF32-B75E8DF90863}" type="slidenum">
              <a:rPr lang="en-US" smtClean="0"/>
              <a:t>41</a:t>
            </a:fld>
            <a:endParaRPr lang="en-US"/>
          </a:p>
        </p:txBody>
      </p:sp>
    </p:spTree>
    <p:extLst>
      <p:ext uri="{BB962C8B-B14F-4D97-AF65-F5344CB8AC3E}">
        <p14:creationId xmlns:p14="http://schemas.microsoft.com/office/powerpoint/2010/main" val="2081249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C994C-47CB-467A-BF32-B75E8DF90863}" type="slidenum">
              <a:rPr lang="en-US" smtClean="0"/>
              <a:t>42</a:t>
            </a:fld>
            <a:endParaRPr lang="en-US"/>
          </a:p>
        </p:txBody>
      </p:sp>
    </p:spTree>
    <p:extLst>
      <p:ext uri="{BB962C8B-B14F-4D97-AF65-F5344CB8AC3E}">
        <p14:creationId xmlns:p14="http://schemas.microsoft.com/office/powerpoint/2010/main" val="170035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raise the question: Why not give more responsibility to</a:t>
            </a:r>
            <a:r>
              <a:rPr lang="en-US" baseline="0" dirty="0"/>
              <a:t> </a:t>
            </a:r>
            <a:r>
              <a:rPr lang="en-US" dirty="0"/>
              <a:t>residents entrusted to perform certain EPAs without supervision?</a:t>
            </a:r>
          </a:p>
          <a:p>
            <a:endParaRPr lang="en-US" dirty="0"/>
          </a:p>
        </p:txBody>
      </p:sp>
      <p:sp>
        <p:nvSpPr>
          <p:cNvPr id="4" name="Slide Number Placeholder 3"/>
          <p:cNvSpPr>
            <a:spLocks noGrp="1"/>
          </p:cNvSpPr>
          <p:nvPr>
            <p:ph type="sldNum" sz="quarter" idx="10"/>
          </p:nvPr>
        </p:nvSpPr>
        <p:spPr/>
        <p:txBody>
          <a:bodyPr/>
          <a:lstStyle/>
          <a:p>
            <a:fld id="{EA3C994C-47CB-467A-BF32-B75E8DF90863}" type="slidenum">
              <a:rPr lang="en-US" smtClean="0"/>
              <a:t>43</a:t>
            </a:fld>
            <a:endParaRPr lang="en-US"/>
          </a:p>
        </p:txBody>
      </p:sp>
    </p:spTree>
    <p:extLst>
      <p:ext uri="{BB962C8B-B14F-4D97-AF65-F5344CB8AC3E}">
        <p14:creationId xmlns:p14="http://schemas.microsoft.com/office/powerpoint/2010/main" val="276302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C994C-47CB-467A-BF32-B75E8DF90863}" type="slidenum">
              <a:rPr lang="en-US" smtClean="0"/>
              <a:t>45</a:t>
            </a:fld>
            <a:endParaRPr lang="en-US"/>
          </a:p>
        </p:txBody>
      </p:sp>
    </p:spTree>
    <p:extLst>
      <p:ext uri="{BB962C8B-B14F-4D97-AF65-F5344CB8AC3E}">
        <p14:creationId xmlns:p14="http://schemas.microsoft.com/office/powerpoint/2010/main" val="3623404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a curricular anarchist.</a:t>
            </a:r>
            <a:r>
              <a:rPr lang="en-US" baseline="0" dirty="0"/>
              <a:t>  Having some basic structure is important, but focusing more on the outcomes and less on the processes is important. </a:t>
            </a:r>
            <a:endParaRPr lang="en-US" dirty="0"/>
          </a:p>
        </p:txBody>
      </p:sp>
      <p:sp>
        <p:nvSpPr>
          <p:cNvPr id="4" name="Slide Number Placeholder 3"/>
          <p:cNvSpPr>
            <a:spLocks noGrp="1"/>
          </p:cNvSpPr>
          <p:nvPr>
            <p:ph type="sldNum" sz="quarter" idx="10"/>
          </p:nvPr>
        </p:nvSpPr>
        <p:spPr/>
        <p:txBody>
          <a:bodyPr/>
          <a:lstStyle/>
          <a:p>
            <a:fld id="{F0EAFEA3-095E-4CAD-94A8-C02A1E328F3F}" type="slidenum">
              <a:rPr lang="en-US" smtClean="0"/>
              <a:t>47</a:t>
            </a:fld>
            <a:endParaRPr lang="en-US"/>
          </a:p>
        </p:txBody>
      </p:sp>
    </p:spTree>
    <p:extLst>
      <p:ext uri="{BB962C8B-B14F-4D97-AF65-F5344CB8AC3E}">
        <p14:creationId xmlns:p14="http://schemas.microsoft.com/office/powerpoint/2010/main" val="167913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a resource, not the measuring stick.</a:t>
            </a:r>
          </a:p>
        </p:txBody>
      </p:sp>
      <p:sp>
        <p:nvSpPr>
          <p:cNvPr id="4" name="Slide Number Placeholder 3"/>
          <p:cNvSpPr>
            <a:spLocks noGrp="1"/>
          </p:cNvSpPr>
          <p:nvPr>
            <p:ph type="sldNum" sz="quarter" idx="10"/>
          </p:nvPr>
        </p:nvSpPr>
        <p:spPr/>
        <p:txBody>
          <a:bodyPr/>
          <a:lstStyle/>
          <a:p>
            <a:fld id="{EA3C994C-47CB-467A-BF32-B75E8DF90863}" type="slidenum">
              <a:rPr lang="en-US" smtClean="0"/>
              <a:t>49</a:t>
            </a:fld>
            <a:endParaRPr lang="en-US"/>
          </a:p>
        </p:txBody>
      </p:sp>
    </p:spTree>
    <p:extLst>
      <p:ext uri="{BB962C8B-B14F-4D97-AF65-F5344CB8AC3E}">
        <p14:creationId xmlns:p14="http://schemas.microsoft.com/office/powerpoint/2010/main" val="2973023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variability places particular demands on the assessment data that are so necessary for making decisions about learner progress.</a:t>
            </a:r>
          </a:p>
          <a:p>
            <a:endParaRPr lang="en-US" dirty="0"/>
          </a:p>
        </p:txBody>
      </p:sp>
      <p:sp>
        <p:nvSpPr>
          <p:cNvPr id="4" name="Slide Number Placeholder 3"/>
          <p:cNvSpPr>
            <a:spLocks noGrp="1"/>
          </p:cNvSpPr>
          <p:nvPr>
            <p:ph type="sldNum" sz="quarter" idx="5"/>
          </p:nvPr>
        </p:nvSpPr>
        <p:spPr/>
        <p:txBody>
          <a:bodyPr/>
          <a:lstStyle/>
          <a:p>
            <a:fld id="{2D9E6494-AFFC-FE46-8CA3-2FC26414D6E0}" type="slidenum">
              <a:rPr lang="en-US" smtClean="0"/>
              <a:t>52</a:t>
            </a:fld>
            <a:endParaRPr lang="en-US"/>
          </a:p>
        </p:txBody>
      </p:sp>
    </p:spTree>
    <p:extLst>
      <p:ext uri="{BB962C8B-B14F-4D97-AF65-F5344CB8AC3E}">
        <p14:creationId xmlns:p14="http://schemas.microsoft.com/office/powerpoint/2010/main" val="3140965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53</a:t>
            </a:fld>
            <a:endParaRPr lang="en-US"/>
          </a:p>
        </p:txBody>
      </p:sp>
    </p:spTree>
    <p:extLst>
      <p:ext uri="{BB962C8B-B14F-4D97-AF65-F5344CB8AC3E}">
        <p14:creationId xmlns:p14="http://schemas.microsoft.com/office/powerpoint/2010/main" val="354983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senior anesthetists from 21 European countries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trust your loved one to be cared for by each trainee you have certified?”</a:t>
            </a:r>
          </a:p>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8</a:t>
            </a:fld>
            <a:endParaRPr lang="en-US"/>
          </a:p>
        </p:txBody>
      </p:sp>
    </p:spTree>
    <p:extLst>
      <p:ext uri="{BB962C8B-B14F-4D97-AF65-F5344CB8AC3E}">
        <p14:creationId xmlns:p14="http://schemas.microsoft.com/office/powerpoint/2010/main" val="229629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N=246 surveyed</a:t>
            </a:r>
          </a:p>
        </p:txBody>
      </p:sp>
      <p:sp>
        <p:nvSpPr>
          <p:cNvPr id="4" name="Slide Number Placeholder 3"/>
          <p:cNvSpPr>
            <a:spLocks noGrp="1"/>
          </p:cNvSpPr>
          <p:nvPr>
            <p:ph type="sldNum" sz="quarter" idx="5"/>
          </p:nvPr>
        </p:nvSpPr>
        <p:spPr/>
        <p:txBody>
          <a:bodyPr/>
          <a:lstStyle/>
          <a:p>
            <a:fld id="{C3152086-B211-47BA-84C0-4CC0DE2A111E}" type="slidenum">
              <a:rPr lang="en-US" smtClean="0"/>
              <a:t>9</a:t>
            </a:fld>
            <a:endParaRPr lang="en-US"/>
          </a:p>
        </p:txBody>
      </p:sp>
    </p:spTree>
    <p:extLst>
      <p:ext uri="{BB962C8B-B14F-4D97-AF65-F5344CB8AC3E}">
        <p14:creationId xmlns:p14="http://schemas.microsoft.com/office/powerpoint/2010/main" val="58948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11</a:t>
            </a:fld>
            <a:endParaRPr lang="en-US"/>
          </a:p>
        </p:txBody>
      </p:sp>
    </p:spTree>
    <p:extLst>
      <p:ext uri="{BB962C8B-B14F-4D97-AF65-F5344CB8AC3E}">
        <p14:creationId xmlns:p14="http://schemas.microsoft.com/office/powerpoint/2010/main" val="378106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1800s – apprenticeships, proprietary schools (lectures from physicians),</a:t>
            </a:r>
            <a:r>
              <a:rPr lang="en-US" baseline="0" dirty="0"/>
              <a:t> or university systems.  No fixed time here, but also little regulation of quality.</a:t>
            </a:r>
            <a:endParaRPr lang="en-US" dirty="0"/>
          </a:p>
          <a:p>
            <a:r>
              <a:rPr lang="en-US" dirty="0"/>
              <a:t>1870s</a:t>
            </a:r>
            <a:r>
              <a:rPr lang="en-US" baseline="0" dirty="0"/>
              <a:t> – Shift had begun by graduates from American universities travelled to Europe and saw the more rigorous European models, </a:t>
            </a:r>
            <a:r>
              <a:rPr lang="en-US" baseline="0" dirty="0" err="1"/>
              <a:t>esp</a:t>
            </a:r>
            <a:r>
              <a:rPr lang="en-US" baseline="0" dirty="0"/>
              <a:t> German model that combined rigorous sciences with subsequent clinical training</a:t>
            </a:r>
          </a:p>
          <a:p>
            <a:r>
              <a:rPr lang="en-US" baseline="0" dirty="0"/>
              <a:t>1876 – American Medical College Association began – renamed AAMC in 1890.  Also American Academy of Medicine formed.</a:t>
            </a:r>
          </a:p>
          <a:p>
            <a:r>
              <a:rPr lang="en-US" baseline="0" dirty="0"/>
              <a:t>1905 – AAMC adopted as minimum standard of med </a:t>
            </a:r>
            <a:r>
              <a:rPr lang="en-US" baseline="0" dirty="0" err="1"/>
              <a:t>ed</a:t>
            </a:r>
            <a:r>
              <a:rPr lang="en-US" baseline="0" dirty="0"/>
              <a:t> a 4 year curriculum – 2 years of which were lab-based science and 2 years clinical</a:t>
            </a:r>
          </a:p>
          <a:p>
            <a:r>
              <a:rPr lang="en-US" baseline="0" dirty="0"/>
              <a:t>1907 – Council on </a:t>
            </a:r>
            <a:r>
              <a:rPr lang="en-US" baseline="0" dirty="0" err="1"/>
              <a:t>MedEd</a:t>
            </a:r>
            <a:r>
              <a:rPr lang="en-US" baseline="0" dirty="0"/>
              <a:t> from the AMA did a national study of medical schools to determine if they met the 1905 standard.  Visited 160 med schools – found </a:t>
            </a:r>
            <a:r>
              <a:rPr lang="en-US" baseline="0" dirty="0" err="1"/>
              <a:t>onluy</a:t>
            </a:r>
            <a:r>
              <a:rPr lang="en-US" baseline="0" dirty="0"/>
              <a:t> 51% as acceptable</a:t>
            </a:r>
          </a:p>
          <a:p>
            <a:r>
              <a:rPr lang="en-US" baseline="0" dirty="0"/>
              <a:t>1910 – Flexner report – funded by the Carnegie Foundation also funded by John Dr. Rockefeller.  Visited 155 schools over 18 months – found only 45% acceptable</a:t>
            </a:r>
          </a:p>
          <a:p>
            <a:r>
              <a:rPr lang="en-US" baseline="0" dirty="0"/>
              <a:t>As result of CME and Flexner reports, number of med schools dropped from 160 to 85 in 10 years</a:t>
            </a:r>
          </a:p>
          <a:p>
            <a:r>
              <a:rPr lang="en-US" baseline="0" dirty="0"/>
              <a:t>1919 – AMA establishes first educational standards for internship programs.  Varied in length – 12-36mo.</a:t>
            </a:r>
            <a:endParaRPr lang="en-US" dirty="0"/>
          </a:p>
        </p:txBody>
      </p:sp>
      <p:sp>
        <p:nvSpPr>
          <p:cNvPr id="4" name="Slide Number Placeholder 3"/>
          <p:cNvSpPr>
            <a:spLocks noGrp="1"/>
          </p:cNvSpPr>
          <p:nvPr>
            <p:ph type="sldNum" sz="quarter" idx="10"/>
          </p:nvPr>
        </p:nvSpPr>
        <p:spPr/>
        <p:txBody>
          <a:bodyPr/>
          <a:lstStyle/>
          <a:p>
            <a:fld id="{F0EAFEA3-095E-4CAD-94A8-C02A1E328F3F}" type="slidenum">
              <a:rPr lang="en-US" smtClean="0"/>
              <a:t>12</a:t>
            </a:fld>
            <a:endParaRPr lang="en-US"/>
          </a:p>
        </p:txBody>
      </p:sp>
    </p:spTree>
    <p:extLst>
      <p:ext uri="{BB962C8B-B14F-4D97-AF65-F5344CB8AC3E}">
        <p14:creationId xmlns:p14="http://schemas.microsoft.com/office/powerpoint/2010/main" val="375110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a:r>
            <a:r>
              <a:rPr lang="en-US" sz="1200" b="0" i="0" u="none" strike="noStrike" baseline="0" dirty="0">
                <a:latin typeface="Georgia" panose="02040502050405020303" pitchFamily="18" charset="0"/>
              </a:rPr>
              <a:t>After all, if Soviet Union technology was more advanced than America’s, then the very foundation upon which American technological superiority was supposed to rest – its education system– was obviously the source of the problem”</a:t>
            </a:r>
            <a:endParaRPr lang="en-US" dirty="0"/>
          </a:p>
          <a:p>
            <a:endParaRPr lang="en-US" dirty="0"/>
          </a:p>
          <a:p>
            <a:r>
              <a:rPr lang="en-US" dirty="0"/>
              <a:t>Competency-based training</a:t>
            </a:r>
          </a:p>
          <a:p>
            <a:r>
              <a:rPr lang="en-US" dirty="0"/>
              <a:t>Competency-based education</a:t>
            </a:r>
          </a:p>
          <a:p>
            <a:r>
              <a:rPr lang="en-US" dirty="0"/>
              <a:t>Performance-based teacher education</a:t>
            </a:r>
          </a:p>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13</a:t>
            </a:fld>
            <a:endParaRPr lang="en-US"/>
          </a:p>
        </p:txBody>
      </p:sp>
    </p:spTree>
    <p:extLst>
      <p:ext uri="{BB962C8B-B14F-4D97-AF65-F5344CB8AC3E}">
        <p14:creationId xmlns:p14="http://schemas.microsoft.com/office/powerpoint/2010/main" val="10240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14</a:t>
            </a:fld>
            <a:endParaRPr lang="en-US"/>
          </a:p>
        </p:txBody>
      </p:sp>
    </p:spTree>
    <p:extLst>
      <p:ext uri="{BB962C8B-B14F-4D97-AF65-F5344CB8AC3E}">
        <p14:creationId xmlns:p14="http://schemas.microsoft.com/office/powerpoint/2010/main" val="2993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AFEA3-095E-4CAD-94A8-C02A1E328F3F}" type="slidenum">
              <a:rPr lang="en-US" smtClean="0"/>
              <a:t>17</a:t>
            </a:fld>
            <a:endParaRPr lang="en-US"/>
          </a:p>
        </p:txBody>
      </p:sp>
    </p:spTree>
    <p:extLst>
      <p:ext uri="{BB962C8B-B14F-4D97-AF65-F5344CB8AC3E}">
        <p14:creationId xmlns:p14="http://schemas.microsoft.com/office/powerpoint/2010/main" val="360583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8FFE-7323-44AF-A503-9534B5E492E2}"/>
              </a:ext>
            </a:extLst>
          </p:cNvPr>
          <p:cNvSpPr>
            <a:spLocks noGrp="1"/>
          </p:cNvSpPr>
          <p:nvPr>
            <p:ph type="title"/>
          </p:nvPr>
        </p:nvSpPr>
        <p:spPr>
          <a:xfrm>
            <a:off x="630238" y="342899"/>
            <a:ext cx="2949575" cy="173099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49A8BAB-A408-0B54-B7FA-8BC17C1C2929}"/>
              </a:ext>
            </a:extLst>
          </p:cNvPr>
          <p:cNvSpPr>
            <a:spLocks noGrp="1"/>
          </p:cNvSpPr>
          <p:nvPr>
            <p:ph type="pic" idx="1"/>
          </p:nvPr>
        </p:nvSpPr>
        <p:spPr>
          <a:xfrm>
            <a:off x="3887788" y="342899"/>
            <a:ext cx="4629150" cy="40528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43859B-1408-BEAA-066F-A066B6B603C0}"/>
              </a:ext>
            </a:extLst>
          </p:cNvPr>
          <p:cNvSpPr>
            <a:spLocks noGrp="1"/>
          </p:cNvSpPr>
          <p:nvPr>
            <p:ph type="body" sz="half" idx="2"/>
          </p:nvPr>
        </p:nvSpPr>
        <p:spPr>
          <a:xfrm>
            <a:off x="630238" y="2300140"/>
            <a:ext cx="2949575" cy="2101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47E120-2D18-7BE5-BDB5-AF64BE4C555D}"/>
              </a:ext>
            </a:extLst>
          </p:cNvPr>
          <p:cNvSpPr>
            <a:spLocks noGrp="1"/>
          </p:cNvSpPr>
          <p:nvPr>
            <p:ph type="dt" sz="half" idx="10"/>
          </p:nvPr>
        </p:nvSpPr>
        <p:spPr>
          <a:xfrm>
            <a:off x="628650" y="4767263"/>
            <a:ext cx="2057400" cy="274637"/>
          </a:xfrm>
          <a:prstGeom prst="rect">
            <a:avLst/>
          </a:prstGeom>
        </p:spPr>
        <p:txBody>
          <a:bodyPr/>
          <a:lstStyle/>
          <a:p>
            <a:fld id="{60830CAC-A2AC-4A47-95D1-255F46949B2C}" type="datetimeFigureOut">
              <a:rPr lang="en-US" smtClean="0"/>
              <a:t>2/8/24</a:t>
            </a:fld>
            <a:endParaRPr lang="en-US"/>
          </a:p>
        </p:txBody>
      </p:sp>
      <p:sp>
        <p:nvSpPr>
          <p:cNvPr id="6" name="Footer Placeholder 5">
            <a:extLst>
              <a:ext uri="{FF2B5EF4-FFF2-40B4-BE49-F238E27FC236}">
                <a16:creationId xmlns:a16="http://schemas.microsoft.com/office/drawing/2014/main" id="{95949C8C-6E6E-05AE-365E-6294255AA3D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E6FB41-EECA-3BB0-63A3-9D3C4187CEFD}"/>
              </a:ext>
            </a:extLst>
          </p:cNvPr>
          <p:cNvSpPr>
            <a:spLocks noGrp="1"/>
          </p:cNvSpPr>
          <p:nvPr>
            <p:ph type="sldNum" sz="quarter" idx="12"/>
          </p:nvPr>
        </p:nvSpPr>
        <p:spPr>
          <a:xfrm>
            <a:off x="6457950" y="4767263"/>
            <a:ext cx="2057400" cy="274637"/>
          </a:xfrm>
          <a:prstGeom prst="rect">
            <a:avLst/>
          </a:prstGeom>
        </p:spPr>
        <p:txBody>
          <a:bodyPr/>
          <a:lstStyle/>
          <a:p>
            <a:fld id="{656C9BFF-4E1C-9C4E-B98E-3165261B36B6}" type="slidenum">
              <a:rPr lang="en-US" smtClean="0"/>
              <a:t>‹#›</a:t>
            </a:fld>
            <a:endParaRPr lang="en-US"/>
          </a:p>
        </p:txBody>
      </p:sp>
    </p:spTree>
    <p:extLst>
      <p:ext uri="{BB962C8B-B14F-4D97-AF65-F5344CB8AC3E}">
        <p14:creationId xmlns:p14="http://schemas.microsoft.com/office/powerpoint/2010/main" val="230161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4E48-D834-A13D-A4D3-EF3292B96173}"/>
              </a:ext>
            </a:extLst>
          </p:cNvPr>
          <p:cNvSpPr>
            <a:spLocks noGrp="1"/>
          </p:cNvSpPr>
          <p:nvPr>
            <p:ph type="ctrTitle"/>
          </p:nvPr>
        </p:nvSpPr>
        <p:spPr>
          <a:xfrm>
            <a:off x="1143000" y="1970201"/>
            <a:ext cx="6858000" cy="661873"/>
          </a:xfrm>
        </p:spPr>
        <p:txBody>
          <a:bodyPr anchor="t">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D05DBB6-5587-984A-5737-80C3DA2B44B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2450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4E48-D834-A13D-A4D3-EF3292B96173}"/>
              </a:ext>
            </a:extLst>
          </p:cNvPr>
          <p:cNvSpPr>
            <a:spLocks noGrp="1"/>
          </p:cNvSpPr>
          <p:nvPr>
            <p:ph type="ctrTitle"/>
          </p:nvPr>
        </p:nvSpPr>
        <p:spPr>
          <a:xfrm>
            <a:off x="1143000" y="1970201"/>
            <a:ext cx="6858000" cy="661873"/>
          </a:xfrm>
        </p:spPr>
        <p:txBody>
          <a:bodyPr anchor="t">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D05DBB6-5587-984A-5737-80C3DA2B44B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581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1B8E-4084-9901-FF46-E9A856F0C9C1}"/>
              </a:ext>
            </a:extLst>
          </p:cNvPr>
          <p:cNvSpPr>
            <a:spLocks noGrp="1"/>
          </p:cNvSpPr>
          <p:nvPr>
            <p:ph type="ctrTitle"/>
          </p:nvPr>
        </p:nvSpPr>
        <p:spPr>
          <a:xfrm>
            <a:off x="1143000" y="1670933"/>
            <a:ext cx="6858000" cy="600926"/>
          </a:xfrm>
        </p:spPr>
        <p:txBody>
          <a:bodyPr anchor="t">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7F88C60-DF39-639F-05FA-98EABEA97565}"/>
              </a:ext>
            </a:extLst>
          </p:cNvPr>
          <p:cNvSpPr>
            <a:spLocks noGrp="1"/>
          </p:cNvSpPr>
          <p:nvPr>
            <p:ph type="subTitle" idx="1"/>
          </p:nvPr>
        </p:nvSpPr>
        <p:spPr>
          <a:xfrm>
            <a:off x="1143000" y="2403835"/>
            <a:ext cx="6858000" cy="15395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745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B54F-119F-2942-5A76-1B3CF883F98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3AA862-D32A-7B02-5CBE-DE18097AF38E}"/>
              </a:ext>
            </a:extLst>
          </p:cNvPr>
          <p:cNvSpPr>
            <a:spLocks noGrp="1"/>
          </p:cNvSpPr>
          <p:nvPr>
            <p:ph idx="1"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D28E-C42A-3250-B209-79A5879A903E}"/>
              </a:ext>
            </a:extLst>
          </p:cNvPr>
          <p:cNvSpPr>
            <a:spLocks noGrp="1"/>
          </p:cNvSpPr>
          <p:nvPr>
            <p:ph type="title"/>
          </p:nvPr>
        </p:nvSpPr>
        <p:spPr>
          <a:xfrm>
            <a:off x="623888" y="1282700"/>
            <a:ext cx="7886700" cy="630941"/>
          </a:xfrm>
        </p:spPr>
        <p:txBody>
          <a:bodyPr anchor="t">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B3748D5-74DD-AEA5-015F-96F21F337FB7}"/>
              </a:ext>
            </a:extLst>
          </p:cNvPr>
          <p:cNvSpPr>
            <a:spLocks noGrp="1"/>
          </p:cNvSpPr>
          <p:nvPr>
            <p:ph type="body" idx="1"/>
          </p:nvPr>
        </p:nvSpPr>
        <p:spPr>
          <a:xfrm>
            <a:off x="623888" y="2026763"/>
            <a:ext cx="7886700" cy="2540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9531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D931-11C2-0B72-86BD-5B998BA1D91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4D65A5D-D407-AD90-7C1F-3FC06EA202FF}"/>
              </a:ext>
            </a:extLst>
          </p:cNvPr>
          <p:cNvSpPr>
            <a:spLocks noGrp="1"/>
          </p:cNvSpPr>
          <p:nvPr>
            <p:ph sz="half" idx="1" hasCustomPrompt="1"/>
          </p:nvPr>
        </p:nvSpPr>
        <p:spPr>
          <a:xfrm>
            <a:off x="628650" y="1115490"/>
            <a:ext cx="3867150" cy="326231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2D233FC-4C55-BF68-EC3D-2005D4B6E6E6}"/>
              </a:ext>
            </a:extLst>
          </p:cNvPr>
          <p:cNvSpPr>
            <a:spLocks noGrp="1"/>
          </p:cNvSpPr>
          <p:nvPr>
            <p:ph sz="half" idx="2" hasCustomPrompt="1"/>
          </p:nvPr>
        </p:nvSpPr>
        <p:spPr>
          <a:xfrm>
            <a:off x="4648200" y="1115490"/>
            <a:ext cx="3867150" cy="326231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914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D522-14BF-13E7-90DA-76A1CDD9BFC2}"/>
              </a:ext>
            </a:extLst>
          </p:cNvPr>
          <p:cNvSpPr>
            <a:spLocks noGrp="1"/>
          </p:cNvSpPr>
          <p:nvPr>
            <p:ph type="title"/>
          </p:nvPr>
        </p:nvSpPr>
        <p:spPr>
          <a:xfrm>
            <a:off x="630238" y="512339"/>
            <a:ext cx="7886700" cy="61912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2436228-1354-B910-5419-773CDA4BCA1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1965E-0A44-8C2C-B0F6-13976672D6A6}"/>
              </a:ext>
            </a:extLst>
          </p:cNvPr>
          <p:cNvSpPr>
            <a:spLocks noGrp="1"/>
          </p:cNvSpPr>
          <p:nvPr>
            <p:ph sz="half" idx="2" hasCustomPrompt="1"/>
          </p:nvPr>
        </p:nvSpPr>
        <p:spPr>
          <a:xfrm>
            <a:off x="630238" y="1879600"/>
            <a:ext cx="3868737" cy="2762250"/>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10E1244-8BD1-6294-B877-DDDBE2F13F9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34A5D-68F5-48DA-40E9-263E4949019F}"/>
              </a:ext>
            </a:extLst>
          </p:cNvPr>
          <p:cNvSpPr>
            <a:spLocks noGrp="1"/>
          </p:cNvSpPr>
          <p:nvPr>
            <p:ph sz="quarter" idx="4" hasCustomPrompt="1"/>
          </p:nvPr>
        </p:nvSpPr>
        <p:spPr>
          <a:xfrm>
            <a:off x="4629150" y="1879600"/>
            <a:ext cx="3887788" cy="2762250"/>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23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2482-ED19-32AD-596D-49F7411AF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837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19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A22A-061A-5BA6-C4E3-800A001A03CC}"/>
              </a:ext>
            </a:extLst>
          </p:cNvPr>
          <p:cNvSpPr>
            <a:spLocks noGrp="1"/>
          </p:cNvSpPr>
          <p:nvPr>
            <p:ph type="title"/>
          </p:nvPr>
        </p:nvSpPr>
        <p:spPr>
          <a:xfrm>
            <a:off x="630238" y="342899"/>
            <a:ext cx="2949575" cy="163672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D7966F4-4346-0DFD-A0D4-2284990CD1F3}"/>
              </a:ext>
            </a:extLst>
          </p:cNvPr>
          <p:cNvSpPr>
            <a:spLocks noGrp="1"/>
          </p:cNvSpPr>
          <p:nvPr>
            <p:ph idx="1" hasCustomPrompt="1"/>
          </p:nvPr>
        </p:nvSpPr>
        <p:spPr>
          <a:xfrm>
            <a:off x="3887788" y="342899"/>
            <a:ext cx="4629150" cy="40528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D836E0A-7315-6BA0-9A56-A9B3D9E28F57}"/>
              </a:ext>
            </a:extLst>
          </p:cNvPr>
          <p:cNvSpPr>
            <a:spLocks noGrp="1"/>
          </p:cNvSpPr>
          <p:nvPr>
            <p:ph type="body" sz="half" idx="2"/>
          </p:nvPr>
        </p:nvSpPr>
        <p:spPr>
          <a:xfrm>
            <a:off x="630238" y="2375554"/>
            <a:ext cx="2949575" cy="20265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72039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yellow and blue background with text&#10;&#10;Description automatically generated">
            <a:extLst>
              <a:ext uri="{FF2B5EF4-FFF2-40B4-BE49-F238E27FC236}">
                <a16:creationId xmlns:a16="http://schemas.microsoft.com/office/drawing/2014/main" id="{7E56C14C-8F3D-E7BB-4633-8466FBD56870}"/>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298024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white background&#10;&#10;Description automatically generated">
            <a:extLst>
              <a:ext uri="{FF2B5EF4-FFF2-40B4-BE49-F238E27FC236}">
                <a16:creationId xmlns:a16="http://schemas.microsoft.com/office/drawing/2014/main" id="{2271C4AE-7E40-E661-BE93-EFBEBD2043A3}"/>
              </a:ext>
            </a:extLst>
          </p:cNvPr>
          <p:cNvPicPr>
            <a:picLocks noChangeAspect="1"/>
          </p:cNvPicPr>
          <p:nvPr userDrawn="1"/>
        </p:nvPicPr>
        <p:blipFill>
          <a:blip r:embed="rId11"/>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6D279470-C0E1-B8EB-13EC-4DF6D9075E82}"/>
              </a:ext>
            </a:extLst>
          </p:cNvPr>
          <p:cNvSpPr>
            <a:spLocks noGrp="1"/>
          </p:cNvSpPr>
          <p:nvPr>
            <p:ph type="title"/>
          </p:nvPr>
        </p:nvSpPr>
        <p:spPr>
          <a:xfrm>
            <a:off x="628650" y="414779"/>
            <a:ext cx="7886700" cy="55618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956249-DC21-707F-F489-F090FD5613DD}"/>
              </a:ext>
            </a:extLst>
          </p:cNvPr>
          <p:cNvSpPr>
            <a:spLocks noGrp="1"/>
          </p:cNvSpPr>
          <p:nvPr>
            <p:ph type="body" idx="1"/>
          </p:nvPr>
        </p:nvSpPr>
        <p:spPr>
          <a:xfrm>
            <a:off x="628650" y="1093509"/>
            <a:ext cx="7886700" cy="3538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7480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36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background with a city silhouette&#10;&#10;Description automatically generated">
            <a:extLst>
              <a:ext uri="{FF2B5EF4-FFF2-40B4-BE49-F238E27FC236}">
                <a16:creationId xmlns:a16="http://schemas.microsoft.com/office/drawing/2014/main" id="{5830E1AE-22A8-0ED4-2949-71D1FA149595}"/>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367CFEA0-34AA-5BFB-9B3E-3322CF49A668}"/>
              </a:ext>
            </a:extLst>
          </p:cNvPr>
          <p:cNvSpPr>
            <a:spLocks noGrp="1"/>
          </p:cNvSpPr>
          <p:nvPr>
            <p:ph type="title"/>
          </p:nvPr>
        </p:nvSpPr>
        <p:spPr>
          <a:xfrm>
            <a:off x="628650" y="274638"/>
            <a:ext cx="7886700" cy="99377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DCCA43-B198-CED6-47B5-FA96A8EB336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67951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ectangular orange and white frame&#10;&#10;Description automatically generated">
            <a:extLst>
              <a:ext uri="{FF2B5EF4-FFF2-40B4-BE49-F238E27FC236}">
                <a16:creationId xmlns:a16="http://schemas.microsoft.com/office/drawing/2014/main" id="{23D6368F-2DF3-AFB1-C08A-CE47DE435795}"/>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367CFEA0-34AA-5BFB-9B3E-3322CF49A668}"/>
              </a:ext>
            </a:extLst>
          </p:cNvPr>
          <p:cNvSpPr>
            <a:spLocks noGrp="1"/>
          </p:cNvSpPr>
          <p:nvPr>
            <p:ph type="title"/>
          </p:nvPr>
        </p:nvSpPr>
        <p:spPr>
          <a:xfrm>
            <a:off x="628650" y="935465"/>
            <a:ext cx="7886700" cy="99377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DCCA43-B198-CED6-47B5-FA96A8EB3362}"/>
              </a:ext>
            </a:extLst>
          </p:cNvPr>
          <p:cNvSpPr>
            <a:spLocks noGrp="1"/>
          </p:cNvSpPr>
          <p:nvPr>
            <p:ph type="body" idx="1"/>
          </p:nvPr>
        </p:nvSpPr>
        <p:spPr>
          <a:xfrm>
            <a:off x="628650" y="2030840"/>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63723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36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oprah.com/health/finding-a-doctor-how-doctors-choose-their-own-physicia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eatthis.com/how-doctors-choose-doctors/"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22.pn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hyperlink" Target="mailto:kinneabn@ucmail.uc.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99.jpg"/><Relationship Id="rId4" Type="http://schemas.openxmlformats.org/officeDocument/2006/relationships/image" Target="../media/image98.jp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kinneabn@ucmail.uc.edu" TargetMode="Externa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295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CE1D-F67F-4A0F-B077-F13B1719D2F9}"/>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id="{634838E0-F8D8-4A3D-9BD6-FE918396BB7E}"/>
              </a:ext>
            </a:extLst>
          </p:cNvPr>
          <p:cNvPicPr>
            <a:picLocks noChangeAspect="1"/>
          </p:cNvPicPr>
          <p:nvPr/>
        </p:nvPicPr>
        <p:blipFill rotWithShape="1">
          <a:blip r:embed="rId2"/>
          <a:srcRect b="16025"/>
          <a:stretch/>
        </p:blipFill>
        <p:spPr>
          <a:xfrm>
            <a:off x="1212784" y="205978"/>
            <a:ext cx="5042825" cy="4251502"/>
          </a:xfrm>
          <a:prstGeom prst="rect">
            <a:avLst/>
          </a:prstGeom>
        </p:spPr>
      </p:pic>
      <p:sp>
        <p:nvSpPr>
          <p:cNvPr id="3" name="Rectangle 2">
            <a:extLst>
              <a:ext uri="{FF2B5EF4-FFF2-40B4-BE49-F238E27FC236}">
                <a16:creationId xmlns:a16="http://schemas.microsoft.com/office/drawing/2014/main" id="{B4F9A4A7-6732-425E-BA53-FE21FDFEF19C}"/>
              </a:ext>
            </a:extLst>
          </p:cNvPr>
          <p:cNvSpPr/>
          <p:nvPr/>
        </p:nvSpPr>
        <p:spPr>
          <a:xfrm>
            <a:off x="1296825" y="2613454"/>
            <a:ext cx="4874741" cy="20528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426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D129BE-2464-44D4-A64C-B3C5F5E1B097}"/>
              </a:ext>
            </a:extLst>
          </p:cNvPr>
          <p:cNvPicPr>
            <a:picLocks noGrp="1" noChangeAspect="1"/>
          </p:cNvPicPr>
          <p:nvPr>
            <p:ph idx="1"/>
          </p:nvPr>
        </p:nvPicPr>
        <p:blipFill rotWithShape="1">
          <a:blip r:embed="rId3"/>
          <a:srcRect l="33664" t="37150" r="12307" b="35934"/>
          <a:stretch/>
        </p:blipFill>
        <p:spPr>
          <a:xfrm>
            <a:off x="247158" y="575756"/>
            <a:ext cx="5084754" cy="1424884"/>
          </a:xfrm>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292974B0-97F5-4E81-9E3E-192BB0037495}"/>
              </a:ext>
            </a:extLst>
          </p:cNvPr>
          <p:cNvSpPr txBox="1">
            <a:spLocks/>
          </p:cNvSpPr>
          <p:nvPr/>
        </p:nvSpPr>
        <p:spPr>
          <a:xfrm>
            <a:off x="620379" y="3142860"/>
            <a:ext cx="7758864" cy="857250"/>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accent1">
                    <a:lumMod val="75000"/>
                  </a:schemeClr>
                </a:solidFill>
              </a:rPr>
              <a:t>50% consulted with a colleague before choosing a physician</a:t>
            </a:r>
          </a:p>
        </p:txBody>
      </p:sp>
      <p:pic>
        <p:nvPicPr>
          <p:cNvPr id="8" name="Picture 7">
            <a:extLst>
              <a:ext uri="{FF2B5EF4-FFF2-40B4-BE49-F238E27FC236}">
                <a16:creationId xmlns:a16="http://schemas.microsoft.com/office/drawing/2014/main" id="{DC457482-6A69-4447-A4EF-45F88ECC20E5}"/>
              </a:ext>
            </a:extLst>
          </p:cNvPr>
          <p:cNvPicPr>
            <a:picLocks noChangeAspect="1"/>
          </p:cNvPicPr>
          <p:nvPr/>
        </p:nvPicPr>
        <p:blipFill rotWithShape="1">
          <a:blip r:embed="rId4"/>
          <a:srcRect l="10000" t="53754" r="51131" b="30807"/>
          <a:stretch/>
        </p:blipFill>
        <p:spPr>
          <a:xfrm>
            <a:off x="5469765" y="414779"/>
            <a:ext cx="3554129" cy="79408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E7FAD87-EEFA-4F04-9BFF-F148B380CFB5}"/>
              </a:ext>
            </a:extLst>
          </p:cNvPr>
          <p:cNvPicPr>
            <a:picLocks noChangeAspect="1"/>
          </p:cNvPicPr>
          <p:nvPr/>
        </p:nvPicPr>
        <p:blipFill rotWithShape="1">
          <a:blip r:embed="rId5"/>
          <a:srcRect l="8605" t="63584" r="47263" b="18175"/>
          <a:stretch/>
        </p:blipFill>
        <p:spPr>
          <a:xfrm>
            <a:off x="5596816" y="1325429"/>
            <a:ext cx="3300026" cy="767253"/>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FEA050A-14FF-4146-9570-EBB18E160C1C}"/>
              </a:ext>
            </a:extLst>
          </p:cNvPr>
          <p:cNvSpPr txBox="1"/>
          <p:nvPr/>
        </p:nvSpPr>
        <p:spPr>
          <a:xfrm>
            <a:off x="385011" y="4290139"/>
            <a:ext cx="4114800" cy="438582"/>
          </a:xfrm>
          <a:prstGeom prst="rect">
            <a:avLst/>
          </a:prstGeom>
          <a:noFill/>
        </p:spPr>
        <p:txBody>
          <a:bodyPr wrap="square" rtlCol="0">
            <a:spAutoFit/>
          </a:bodyPr>
          <a:lstStyle/>
          <a:p>
            <a:r>
              <a:rPr lang="en-US" sz="750" dirty="0" err="1"/>
              <a:t>Pegel</a:t>
            </a:r>
            <a:r>
              <a:rPr lang="en-US" sz="750" dirty="0"/>
              <a:t> et al. Medical Care. 2011.</a:t>
            </a:r>
          </a:p>
          <a:p>
            <a:r>
              <a:rPr lang="en-US" sz="750" dirty="0">
                <a:hlinkClick r:id="rId6"/>
              </a:rPr>
              <a:t>https://www.eatthis.com/how-doctors-choose-doctors/</a:t>
            </a:r>
            <a:endParaRPr lang="en-US" sz="750" dirty="0"/>
          </a:p>
          <a:p>
            <a:r>
              <a:rPr lang="en-US" sz="750" dirty="0">
                <a:hlinkClick r:id="rId7"/>
              </a:rPr>
              <a:t>https://www.oprah.com/health/finding-a-doctor-how-doctors-choose-their-own-physicians</a:t>
            </a:r>
            <a:r>
              <a:rPr lang="en-US" sz="750" dirty="0"/>
              <a:t> </a:t>
            </a:r>
          </a:p>
        </p:txBody>
      </p:sp>
    </p:spTree>
    <p:extLst>
      <p:ext uri="{BB962C8B-B14F-4D97-AF65-F5344CB8AC3E}">
        <p14:creationId xmlns:p14="http://schemas.microsoft.com/office/powerpoint/2010/main" val="348805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0876" y="507492"/>
          <a:ext cx="8764524" cy="415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50876" y="562356"/>
            <a:ext cx="987552" cy="987552"/>
          </a:xfrm>
          <a:prstGeom prst="rect">
            <a:avLst/>
          </a:prstGeom>
        </p:spPr>
      </p:pic>
      <p:pic>
        <p:nvPicPr>
          <p:cNvPr id="5" name="Picture 4"/>
          <p:cNvPicPr>
            <a:picLocks noChangeAspect="1"/>
          </p:cNvPicPr>
          <p:nvPr/>
        </p:nvPicPr>
        <p:blipFill>
          <a:blip r:embed="rId9"/>
          <a:stretch>
            <a:fillRect/>
          </a:stretch>
        </p:blipFill>
        <p:spPr>
          <a:xfrm>
            <a:off x="1138429" y="3506661"/>
            <a:ext cx="1502426" cy="830812"/>
          </a:xfrm>
          <a:prstGeom prst="rect">
            <a:avLst/>
          </a:prstGeom>
          <a:ln>
            <a:noFill/>
          </a:ln>
        </p:spPr>
      </p:pic>
      <p:pic>
        <p:nvPicPr>
          <p:cNvPr id="6" name="Picture 5"/>
          <p:cNvPicPr>
            <a:picLocks noChangeAspect="1"/>
          </p:cNvPicPr>
          <p:nvPr/>
        </p:nvPicPr>
        <p:blipFill rotWithShape="1">
          <a:blip r:embed="rId10"/>
          <a:srcRect l="62083" t="26167" r="20625" b="26931"/>
          <a:stretch/>
        </p:blipFill>
        <p:spPr>
          <a:xfrm>
            <a:off x="2414016" y="507492"/>
            <a:ext cx="1170812" cy="1082649"/>
          </a:xfrm>
          <a:prstGeom prst="rect">
            <a:avLst/>
          </a:prstGeom>
          <a:ln>
            <a:solidFill>
              <a:schemeClr val="tx1"/>
            </a:solidFill>
          </a:ln>
        </p:spPr>
      </p:pic>
      <p:pic>
        <p:nvPicPr>
          <p:cNvPr id="7" name="Picture 6"/>
          <p:cNvPicPr>
            <a:picLocks noChangeAspect="1"/>
          </p:cNvPicPr>
          <p:nvPr/>
        </p:nvPicPr>
        <p:blipFill rotWithShape="1">
          <a:blip r:embed="rId11"/>
          <a:srcRect l="14993" t="7368" r="8918" b="28486"/>
          <a:stretch/>
        </p:blipFill>
        <p:spPr>
          <a:xfrm>
            <a:off x="4656764" y="275158"/>
            <a:ext cx="1121862" cy="1274750"/>
          </a:xfrm>
          <a:prstGeom prst="rect">
            <a:avLst/>
          </a:prstGeom>
          <a:ln>
            <a:solidFill>
              <a:schemeClr val="tx1"/>
            </a:solidFill>
          </a:ln>
        </p:spPr>
      </p:pic>
      <p:pic>
        <p:nvPicPr>
          <p:cNvPr id="9" name="Picture 2" descr="American Medical Association | Drupal.or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626" y="3738610"/>
            <a:ext cx="1264444" cy="547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3"/>
          <a:srcRect l="55885" t="18069" r="21667" b="56112"/>
          <a:stretch/>
        </p:blipFill>
        <p:spPr>
          <a:xfrm>
            <a:off x="3376613" y="3594278"/>
            <a:ext cx="1841082" cy="721910"/>
          </a:xfrm>
          <a:prstGeom prst="rect">
            <a:avLst/>
          </a:prstGeom>
        </p:spPr>
      </p:pic>
      <p:pic>
        <p:nvPicPr>
          <p:cNvPr id="10" name="Picture 9"/>
          <p:cNvPicPr>
            <a:picLocks noChangeAspect="1"/>
          </p:cNvPicPr>
          <p:nvPr/>
        </p:nvPicPr>
        <p:blipFill>
          <a:blip r:embed="rId14"/>
          <a:stretch>
            <a:fillRect/>
          </a:stretch>
        </p:blipFill>
        <p:spPr>
          <a:xfrm>
            <a:off x="6410847" y="707943"/>
            <a:ext cx="1725216" cy="792245"/>
          </a:xfrm>
          <a:prstGeom prst="rect">
            <a:avLst/>
          </a:prstGeom>
        </p:spPr>
      </p:pic>
      <p:sp>
        <p:nvSpPr>
          <p:cNvPr id="12" name="TextBox 11"/>
          <p:cNvSpPr txBox="1"/>
          <p:nvPr/>
        </p:nvSpPr>
        <p:spPr>
          <a:xfrm>
            <a:off x="215859" y="4188482"/>
            <a:ext cx="4114800" cy="553998"/>
          </a:xfrm>
          <a:prstGeom prst="rect">
            <a:avLst/>
          </a:prstGeom>
          <a:noFill/>
        </p:spPr>
        <p:txBody>
          <a:bodyPr wrap="square" rtlCol="0">
            <a:spAutoFit/>
          </a:bodyPr>
          <a:lstStyle/>
          <a:p>
            <a:endParaRPr lang="en-US" sz="750" dirty="0"/>
          </a:p>
          <a:p>
            <a:r>
              <a:rPr lang="en-US" sz="750" dirty="0"/>
              <a:t>Barr et al. Medical Education. 2011.</a:t>
            </a:r>
          </a:p>
          <a:p>
            <a:r>
              <a:rPr lang="en-US" sz="750" dirty="0"/>
              <a:t>Beck. JAMA. 2004</a:t>
            </a:r>
          </a:p>
          <a:p>
            <a:r>
              <a:rPr lang="en-US" sz="750" dirty="0" err="1"/>
              <a:t>Custers</a:t>
            </a:r>
            <a:r>
              <a:rPr lang="en-US" sz="750" dirty="0"/>
              <a:t> et al. Academic Medicine. 2018.</a:t>
            </a:r>
          </a:p>
        </p:txBody>
      </p:sp>
      <p:sp>
        <p:nvSpPr>
          <p:cNvPr id="11" name="Rectangle 10"/>
          <p:cNvSpPr/>
          <p:nvPr/>
        </p:nvSpPr>
        <p:spPr>
          <a:xfrm>
            <a:off x="89725" y="262935"/>
            <a:ext cx="1481138" cy="17441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124331" y="3009601"/>
            <a:ext cx="1481138" cy="12760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3376613" y="3092857"/>
            <a:ext cx="1908093" cy="13980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p:nvSpPr>
        <p:spPr>
          <a:xfrm>
            <a:off x="5670278" y="3092857"/>
            <a:ext cx="1481138" cy="13980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ectangle 16"/>
          <p:cNvSpPr/>
          <p:nvPr/>
        </p:nvSpPr>
        <p:spPr>
          <a:xfrm>
            <a:off x="2373244" y="317616"/>
            <a:ext cx="1481138" cy="17441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Rectangle 17"/>
          <p:cNvSpPr/>
          <p:nvPr/>
        </p:nvSpPr>
        <p:spPr>
          <a:xfrm>
            <a:off x="4533138" y="228600"/>
            <a:ext cx="1481138" cy="1790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a:off x="6481763" y="389458"/>
            <a:ext cx="1582197" cy="17441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538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ED30A-0AC6-4A0F-BCEA-CDCE918BA4BC}"/>
              </a:ext>
            </a:extLst>
          </p:cNvPr>
          <p:cNvSpPr txBox="1"/>
          <p:nvPr/>
        </p:nvSpPr>
        <p:spPr>
          <a:xfrm>
            <a:off x="395883" y="4549351"/>
            <a:ext cx="4114800" cy="207749"/>
          </a:xfrm>
          <a:prstGeom prst="rect">
            <a:avLst/>
          </a:prstGeom>
          <a:noFill/>
        </p:spPr>
        <p:txBody>
          <a:bodyPr wrap="square" rtlCol="0">
            <a:spAutoFit/>
          </a:bodyPr>
          <a:lstStyle/>
          <a:p>
            <a:r>
              <a:rPr lang="en-US" sz="750" dirty="0"/>
              <a:t>Hodge, Australian Journal of Adult Learning, 2007.</a:t>
            </a:r>
          </a:p>
        </p:txBody>
      </p:sp>
      <p:pic>
        <p:nvPicPr>
          <p:cNvPr id="2" name="Picture 1">
            <a:extLst>
              <a:ext uri="{FF2B5EF4-FFF2-40B4-BE49-F238E27FC236}">
                <a16:creationId xmlns:a16="http://schemas.microsoft.com/office/drawing/2014/main" id="{9647EE25-7FD2-4F9C-842B-B57B1A621004}"/>
              </a:ext>
            </a:extLst>
          </p:cNvPr>
          <p:cNvPicPr>
            <a:picLocks noChangeAspect="1"/>
          </p:cNvPicPr>
          <p:nvPr/>
        </p:nvPicPr>
        <p:blipFill>
          <a:blip r:embed="rId3"/>
          <a:stretch>
            <a:fillRect/>
          </a:stretch>
        </p:blipFill>
        <p:spPr>
          <a:xfrm>
            <a:off x="1013329" y="117383"/>
            <a:ext cx="6994709" cy="4336719"/>
          </a:xfrm>
          <a:prstGeom prst="rect">
            <a:avLst/>
          </a:prstGeom>
        </p:spPr>
      </p:pic>
    </p:spTree>
    <p:extLst>
      <p:ext uri="{BB962C8B-B14F-4D97-AF65-F5344CB8AC3E}">
        <p14:creationId xmlns:p14="http://schemas.microsoft.com/office/powerpoint/2010/main" val="2343808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333" t="26473" r="68125" b="20666"/>
          <a:stretch/>
        </p:blipFill>
        <p:spPr>
          <a:xfrm>
            <a:off x="246427" y="387452"/>
            <a:ext cx="3653141" cy="3550524"/>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a:srcRect l="14843" t="25861" r="69271" b="44805"/>
          <a:stretch/>
        </p:blipFill>
        <p:spPr>
          <a:xfrm>
            <a:off x="4463772" y="931244"/>
            <a:ext cx="4375405" cy="2754354"/>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246427" y="4147690"/>
            <a:ext cx="4114800" cy="553998"/>
          </a:xfrm>
          <a:prstGeom prst="rect">
            <a:avLst/>
          </a:prstGeom>
          <a:noFill/>
        </p:spPr>
        <p:txBody>
          <a:bodyPr wrap="square" rtlCol="0">
            <a:spAutoFit/>
          </a:bodyPr>
          <a:lstStyle/>
          <a:p>
            <a:endParaRPr lang="en-US" sz="750" dirty="0"/>
          </a:p>
          <a:p>
            <a:r>
              <a:rPr lang="en-US" sz="750" dirty="0" err="1"/>
              <a:t>McGaghie</a:t>
            </a:r>
            <a:r>
              <a:rPr lang="en-US" sz="750" dirty="0"/>
              <a:t> et al. WHO. 1978.</a:t>
            </a:r>
          </a:p>
          <a:p>
            <a:r>
              <a:rPr lang="en-US" sz="750" dirty="0" err="1"/>
              <a:t>Carraccio</a:t>
            </a:r>
            <a:r>
              <a:rPr lang="en-US" sz="750" dirty="0"/>
              <a:t> et al. Academic Medicine. 2002</a:t>
            </a:r>
          </a:p>
          <a:p>
            <a:r>
              <a:rPr lang="en-US" sz="750" dirty="0" err="1"/>
              <a:t>Nasca</a:t>
            </a:r>
            <a:r>
              <a:rPr lang="en-US" sz="750" dirty="0"/>
              <a:t>, NEJM, 2012</a:t>
            </a:r>
          </a:p>
        </p:txBody>
      </p:sp>
    </p:spTree>
    <p:extLst>
      <p:ext uri="{BB962C8B-B14F-4D97-AF65-F5344CB8AC3E}">
        <p14:creationId xmlns:p14="http://schemas.microsoft.com/office/powerpoint/2010/main" val="360159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044F1-3E01-F34D-9F5A-9B9DB14ADF1E}"/>
              </a:ext>
            </a:extLst>
          </p:cNvPr>
          <p:cNvPicPr>
            <a:picLocks noChangeAspect="1"/>
          </p:cNvPicPr>
          <p:nvPr/>
        </p:nvPicPr>
        <p:blipFill rotWithShape="1">
          <a:blip r:embed="rId2"/>
          <a:srcRect l="6069" t="4580" r="5448" b="15701"/>
          <a:stretch/>
        </p:blipFill>
        <p:spPr>
          <a:xfrm>
            <a:off x="2084166" y="466725"/>
            <a:ext cx="4526185" cy="3609975"/>
          </a:xfrm>
          <a:prstGeom prst="rect">
            <a:avLst/>
          </a:prstGeom>
        </p:spPr>
      </p:pic>
      <p:sp>
        <p:nvSpPr>
          <p:cNvPr id="3" name="TextBox 2"/>
          <p:cNvSpPr txBox="1"/>
          <p:nvPr/>
        </p:nvSpPr>
        <p:spPr>
          <a:xfrm>
            <a:off x="358133" y="4401235"/>
            <a:ext cx="4114800" cy="323165"/>
          </a:xfrm>
          <a:prstGeom prst="rect">
            <a:avLst/>
          </a:prstGeom>
          <a:noFill/>
        </p:spPr>
        <p:txBody>
          <a:bodyPr wrap="square" rtlCol="0">
            <a:spAutoFit/>
          </a:bodyPr>
          <a:lstStyle/>
          <a:p>
            <a:endParaRPr lang="en-US" sz="750" dirty="0"/>
          </a:p>
          <a:p>
            <a:r>
              <a:rPr lang="en-US" sz="750" dirty="0" err="1"/>
              <a:t>Frenk</a:t>
            </a:r>
            <a:r>
              <a:rPr lang="en-US" sz="750" dirty="0"/>
              <a:t> et al. Lancet. 2010.</a:t>
            </a:r>
          </a:p>
        </p:txBody>
      </p:sp>
      <p:sp>
        <p:nvSpPr>
          <p:cNvPr id="4" name="Rectangle 3"/>
          <p:cNvSpPr/>
          <p:nvPr/>
        </p:nvSpPr>
        <p:spPr>
          <a:xfrm>
            <a:off x="1828800" y="419100"/>
            <a:ext cx="4714875" cy="18383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4"/>
          <p:cNvSpPr/>
          <p:nvPr/>
        </p:nvSpPr>
        <p:spPr>
          <a:xfrm>
            <a:off x="1895475" y="2305050"/>
            <a:ext cx="4714875" cy="18383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2465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9"/>
            <a:ext cx="8229600" cy="857250"/>
          </a:xfrm>
        </p:spPr>
        <p:txBody>
          <a:bodyPr>
            <a:normAutofit/>
          </a:bodyPr>
          <a:lstStyle/>
          <a:p>
            <a:r>
              <a:rPr lang="en-US" dirty="0"/>
              <a:t>Competency Based Education (CBE)</a:t>
            </a:r>
          </a:p>
        </p:txBody>
      </p:sp>
      <p:sp>
        <p:nvSpPr>
          <p:cNvPr id="3" name="Content Placeholder 2"/>
          <p:cNvSpPr>
            <a:spLocks noGrp="1"/>
          </p:cNvSpPr>
          <p:nvPr>
            <p:ph idx="1"/>
          </p:nvPr>
        </p:nvSpPr>
        <p:spPr>
          <a:xfrm>
            <a:off x="424981" y="1088472"/>
            <a:ext cx="8229600" cy="3400724"/>
          </a:xfrm>
        </p:spPr>
        <p:txBody>
          <a:bodyPr>
            <a:normAutofit fontScale="77500" lnSpcReduction="20000"/>
          </a:bodyPr>
          <a:lstStyle/>
          <a:p>
            <a:r>
              <a:rPr lang="en-US" dirty="0"/>
              <a:t>Outcome competencies</a:t>
            </a:r>
          </a:p>
          <a:p>
            <a:endParaRPr lang="en-US" dirty="0"/>
          </a:p>
          <a:p>
            <a:r>
              <a:rPr lang="en-US" dirty="0"/>
              <a:t>Sequenced progression</a:t>
            </a:r>
          </a:p>
          <a:p>
            <a:pPr marL="0" indent="0">
              <a:buNone/>
            </a:pPr>
            <a:endParaRPr lang="en-US" dirty="0"/>
          </a:p>
          <a:p>
            <a:r>
              <a:rPr lang="en-US" dirty="0"/>
              <a:t>Programmatic assessment</a:t>
            </a:r>
          </a:p>
          <a:p>
            <a:endParaRPr lang="en-US" dirty="0"/>
          </a:p>
          <a:p>
            <a:r>
              <a:rPr lang="en-US" dirty="0"/>
              <a:t>Competency-focused instruction</a:t>
            </a:r>
          </a:p>
          <a:p>
            <a:endParaRPr lang="en-US" dirty="0"/>
          </a:p>
          <a:p>
            <a:r>
              <a:rPr lang="en-US" dirty="0"/>
              <a:t>Tailored learning experiences (individualized)</a:t>
            </a:r>
          </a:p>
          <a:p>
            <a:pPr marL="0" indent="0">
              <a:buNone/>
            </a:pPr>
            <a:endParaRPr lang="en-US" dirty="0"/>
          </a:p>
          <a:p>
            <a:endParaRPr lang="en-US" dirty="0"/>
          </a:p>
          <a:p>
            <a:endParaRPr lang="en-US" dirty="0"/>
          </a:p>
        </p:txBody>
      </p:sp>
      <p:sp>
        <p:nvSpPr>
          <p:cNvPr id="4" name="TextBox 3"/>
          <p:cNvSpPr txBox="1"/>
          <p:nvPr/>
        </p:nvSpPr>
        <p:spPr>
          <a:xfrm>
            <a:off x="289698" y="4390779"/>
            <a:ext cx="4114800" cy="323165"/>
          </a:xfrm>
          <a:prstGeom prst="rect">
            <a:avLst/>
          </a:prstGeom>
          <a:noFill/>
        </p:spPr>
        <p:txBody>
          <a:bodyPr wrap="square" rtlCol="0">
            <a:spAutoFit/>
          </a:bodyPr>
          <a:lstStyle/>
          <a:p>
            <a:endParaRPr lang="en-US" sz="750" dirty="0"/>
          </a:p>
          <a:p>
            <a:r>
              <a:rPr lang="en-US" sz="750" dirty="0"/>
              <a:t>Van </a:t>
            </a:r>
            <a:r>
              <a:rPr lang="en-US" sz="750" dirty="0" err="1"/>
              <a:t>Melle</a:t>
            </a:r>
            <a:r>
              <a:rPr lang="en-US" sz="750" dirty="0"/>
              <a:t>, Academic Medicine, 2019 </a:t>
            </a:r>
          </a:p>
        </p:txBody>
      </p:sp>
    </p:spTree>
    <p:extLst>
      <p:ext uri="{BB962C8B-B14F-4D97-AF65-F5344CB8AC3E}">
        <p14:creationId xmlns:p14="http://schemas.microsoft.com/office/powerpoint/2010/main" val="364301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0" end="0"/>
                                            </p:txEl>
                                          </p:spTgt>
                                        </p:tgtEl>
                                        <p:attrNameLst>
                                          <p:attrName>style.fontWeight</p:attrName>
                                        </p:attrNameLst>
                                      </p:cBhvr>
                                      <p:to>
                                        <p:strVal val="bold"/>
                                      </p:to>
                                    </p:set>
                                  </p:childTnLst>
                                </p:cTn>
                              </p:par>
                              <p:par>
                                <p:cTn id="7" presetID="15" presetClass="emph" presetSubtype="0" nodeType="withEffect">
                                  <p:stCondLst>
                                    <p:cond delay="0"/>
                                  </p:stCondLst>
                                  <p:childTnLst>
                                    <p:set>
                                      <p:cBhvr override="childStyle">
                                        <p:cTn id="8"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F2039-0468-95E2-1B51-FDFB63EF654B}"/>
              </a:ext>
            </a:extLst>
          </p:cNvPr>
          <p:cNvPicPr>
            <a:picLocks noChangeAspect="1"/>
          </p:cNvPicPr>
          <p:nvPr/>
        </p:nvPicPr>
        <p:blipFill rotWithShape="1">
          <a:blip r:embed="rId3"/>
          <a:srcRect l="19719" t="22446" r="32922" b="20172"/>
          <a:stretch/>
        </p:blipFill>
        <p:spPr>
          <a:xfrm>
            <a:off x="6004555" y="287947"/>
            <a:ext cx="2750284" cy="179111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73CCCEA-29AA-2D0F-E031-CF0DA9E6CAB8}"/>
              </a:ext>
            </a:extLst>
          </p:cNvPr>
          <p:cNvPicPr>
            <a:picLocks noChangeAspect="1"/>
          </p:cNvPicPr>
          <p:nvPr/>
        </p:nvPicPr>
        <p:blipFill rotWithShape="1">
          <a:blip r:embed="rId4"/>
          <a:srcRect l="9354" t="30128" r="28455" b="48001"/>
          <a:stretch/>
        </p:blipFill>
        <p:spPr>
          <a:xfrm>
            <a:off x="324191" y="779612"/>
            <a:ext cx="5266344" cy="99546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6EA27FA-29C9-29F0-9070-183EBD620EB9}"/>
              </a:ext>
            </a:extLst>
          </p:cNvPr>
          <p:cNvPicPr>
            <a:picLocks noChangeAspect="1"/>
          </p:cNvPicPr>
          <p:nvPr/>
        </p:nvPicPr>
        <p:blipFill rotWithShape="1">
          <a:blip r:embed="rId5"/>
          <a:srcRect l="19932" t="22497" r="22473" b="19045"/>
          <a:stretch/>
        </p:blipFill>
        <p:spPr>
          <a:xfrm>
            <a:off x="2686800" y="2571751"/>
            <a:ext cx="2955312" cy="161231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1F3C46-66D8-9754-8368-0F512BBD5142}"/>
              </a:ext>
            </a:extLst>
          </p:cNvPr>
          <p:cNvPicPr>
            <a:picLocks noChangeAspect="1"/>
          </p:cNvPicPr>
          <p:nvPr/>
        </p:nvPicPr>
        <p:blipFill rotWithShape="1">
          <a:blip r:embed="rId6"/>
          <a:srcRect l="39316" t="24993" r="26895" b="36231"/>
          <a:stretch/>
        </p:blipFill>
        <p:spPr>
          <a:xfrm>
            <a:off x="5851069" y="2273599"/>
            <a:ext cx="2903770" cy="179111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1E262B3-065D-0CD5-A359-B0DFE5A8D8F0}"/>
              </a:ext>
            </a:extLst>
          </p:cNvPr>
          <p:cNvPicPr>
            <a:picLocks noChangeAspect="1"/>
          </p:cNvPicPr>
          <p:nvPr/>
        </p:nvPicPr>
        <p:blipFill rotWithShape="1">
          <a:blip r:embed="rId7"/>
          <a:srcRect l="25479" t="26899" r="34333" b="15157"/>
          <a:stretch/>
        </p:blipFill>
        <p:spPr>
          <a:xfrm>
            <a:off x="241825" y="2461690"/>
            <a:ext cx="2236018" cy="18134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8777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9"/>
            <a:ext cx="8229600" cy="857250"/>
          </a:xfrm>
        </p:spPr>
        <p:txBody>
          <a:bodyPr>
            <a:normAutofit/>
          </a:bodyPr>
          <a:lstStyle/>
          <a:p>
            <a:r>
              <a:rPr lang="en-US" dirty="0"/>
              <a:t>Competency Based Education (CBE)</a:t>
            </a:r>
          </a:p>
        </p:txBody>
      </p:sp>
      <p:sp>
        <p:nvSpPr>
          <p:cNvPr id="3" name="Content Placeholder 2"/>
          <p:cNvSpPr>
            <a:spLocks noGrp="1"/>
          </p:cNvSpPr>
          <p:nvPr>
            <p:ph idx="1"/>
          </p:nvPr>
        </p:nvSpPr>
        <p:spPr>
          <a:xfrm>
            <a:off x="424981" y="1088472"/>
            <a:ext cx="8229600" cy="3400724"/>
          </a:xfrm>
        </p:spPr>
        <p:txBody>
          <a:bodyPr>
            <a:normAutofit fontScale="77500" lnSpcReduction="20000"/>
          </a:bodyPr>
          <a:lstStyle/>
          <a:p>
            <a:r>
              <a:rPr lang="en-US" dirty="0"/>
              <a:t>Outcome competencies</a:t>
            </a:r>
          </a:p>
          <a:p>
            <a:endParaRPr lang="en-US" dirty="0"/>
          </a:p>
          <a:p>
            <a:r>
              <a:rPr lang="en-US" dirty="0"/>
              <a:t>Sequenced progression</a:t>
            </a:r>
          </a:p>
          <a:p>
            <a:pPr marL="0" indent="0">
              <a:buNone/>
            </a:pPr>
            <a:endParaRPr lang="en-US" dirty="0"/>
          </a:p>
          <a:p>
            <a:r>
              <a:rPr lang="en-US" dirty="0"/>
              <a:t>Programmatic assessment</a:t>
            </a:r>
          </a:p>
          <a:p>
            <a:endParaRPr lang="en-US" dirty="0"/>
          </a:p>
          <a:p>
            <a:r>
              <a:rPr lang="en-US" dirty="0"/>
              <a:t>Competency-focused instruction</a:t>
            </a:r>
          </a:p>
          <a:p>
            <a:endParaRPr lang="en-US" dirty="0"/>
          </a:p>
          <a:p>
            <a:r>
              <a:rPr lang="en-US" dirty="0"/>
              <a:t>Tailored learning experiences (individualized)</a:t>
            </a:r>
          </a:p>
          <a:p>
            <a:pPr marL="0" indent="0">
              <a:buNone/>
            </a:pPr>
            <a:endParaRPr lang="en-US" dirty="0"/>
          </a:p>
          <a:p>
            <a:endParaRPr lang="en-US" dirty="0"/>
          </a:p>
          <a:p>
            <a:endParaRPr lang="en-US" dirty="0"/>
          </a:p>
        </p:txBody>
      </p:sp>
      <p:sp>
        <p:nvSpPr>
          <p:cNvPr id="4" name="TextBox 3"/>
          <p:cNvSpPr txBox="1"/>
          <p:nvPr/>
        </p:nvSpPr>
        <p:spPr>
          <a:xfrm>
            <a:off x="302055" y="4378422"/>
            <a:ext cx="4114800" cy="323165"/>
          </a:xfrm>
          <a:prstGeom prst="rect">
            <a:avLst/>
          </a:prstGeom>
          <a:noFill/>
        </p:spPr>
        <p:txBody>
          <a:bodyPr wrap="square" rtlCol="0">
            <a:spAutoFit/>
          </a:bodyPr>
          <a:lstStyle/>
          <a:p>
            <a:endParaRPr lang="en-US" sz="750" dirty="0"/>
          </a:p>
          <a:p>
            <a:r>
              <a:rPr lang="en-US" sz="750" dirty="0"/>
              <a:t>Van </a:t>
            </a:r>
            <a:r>
              <a:rPr lang="en-US" sz="750" dirty="0" err="1"/>
              <a:t>Melle</a:t>
            </a:r>
            <a:r>
              <a:rPr lang="en-US" sz="750" dirty="0"/>
              <a:t>, Academic Medicine, 2019 </a:t>
            </a:r>
          </a:p>
        </p:txBody>
      </p:sp>
    </p:spTree>
    <p:extLst>
      <p:ext uri="{BB962C8B-B14F-4D97-AF65-F5344CB8AC3E}">
        <p14:creationId xmlns:p14="http://schemas.microsoft.com/office/powerpoint/2010/main" val="17941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udent assessment">
            <a:hlinkClick r:id="" action="ppaction://media"/>
            <a:extLst>
              <a:ext uri="{FF2B5EF4-FFF2-40B4-BE49-F238E27FC236}">
                <a16:creationId xmlns:a16="http://schemas.microsoft.com/office/drawing/2014/main" id="{EC4DC7B3-20C4-40DA-9B57-A36E50C83F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5160" y="881770"/>
            <a:ext cx="5209245" cy="2927913"/>
          </a:xfrm>
          <a:prstGeom prst="rect">
            <a:avLst/>
          </a:prstGeom>
        </p:spPr>
      </p:pic>
      <p:sp>
        <p:nvSpPr>
          <p:cNvPr id="5" name="Rectangle: Rounded Corners 4">
            <a:extLst>
              <a:ext uri="{FF2B5EF4-FFF2-40B4-BE49-F238E27FC236}">
                <a16:creationId xmlns:a16="http://schemas.microsoft.com/office/drawing/2014/main" id="{BF0DA597-CBF5-4BAF-AA79-7AAA3710A576}"/>
              </a:ext>
            </a:extLst>
          </p:cNvPr>
          <p:cNvSpPr/>
          <p:nvPr/>
        </p:nvSpPr>
        <p:spPr>
          <a:xfrm>
            <a:off x="198610" y="1041986"/>
            <a:ext cx="1630018" cy="1001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ysClr val="windowText" lastClr="000000"/>
                </a:solidFill>
              </a:rPr>
              <a:t>MCQ test</a:t>
            </a:r>
          </a:p>
        </p:txBody>
      </p:sp>
      <p:sp>
        <p:nvSpPr>
          <p:cNvPr id="7" name="Rectangle: Rounded Corners 6">
            <a:extLst>
              <a:ext uri="{FF2B5EF4-FFF2-40B4-BE49-F238E27FC236}">
                <a16:creationId xmlns:a16="http://schemas.microsoft.com/office/drawing/2014/main" id="{8C921913-51CA-479B-819D-AD660FCBDA1E}"/>
              </a:ext>
            </a:extLst>
          </p:cNvPr>
          <p:cNvSpPr/>
          <p:nvPr/>
        </p:nvSpPr>
        <p:spPr>
          <a:xfrm>
            <a:off x="7091398" y="881770"/>
            <a:ext cx="1630018" cy="10013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Case-based discussion</a:t>
            </a:r>
          </a:p>
        </p:txBody>
      </p:sp>
      <p:sp>
        <p:nvSpPr>
          <p:cNvPr id="9" name="Rectangle: Rounded Corners 8">
            <a:extLst>
              <a:ext uri="{FF2B5EF4-FFF2-40B4-BE49-F238E27FC236}">
                <a16:creationId xmlns:a16="http://schemas.microsoft.com/office/drawing/2014/main" id="{C571803E-8BFB-4299-B1F6-4AC070B2D158}"/>
              </a:ext>
            </a:extLst>
          </p:cNvPr>
          <p:cNvSpPr/>
          <p:nvPr/>
        </p:nvSpPr>
        <p:spPr>
          <a:xfrm>
            <a:off x="7005983" y="2358663"/>
            <a:ext cx="1630018" cy="10013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ysClr val="windowText" lastClr="000000"/>
                </a:solidFill>
              </a:rPr>
              <a:t>Mini-CEX</a:t>
            </a:r>
          </a:p>
        </p:txBody>
      </p:sp>
      <p:sp>
        <p:nvSpPr>
          <p:cNvPr id="11" name="Rectangle: Rounded Corners 10">
            <a:extLst>
              <a:ext uri="{FF2B5EF4-FFF2-40B4-BE49-F238E27FC236}">
                <a16:creationId xmlns:a16="http://schemas.microsoft.com/office/drawing/2014/main" id="{106F0972-BF5A-4DAD-8B15-3BE433A599C5}"/>
              </a:ext>
            </a:extLst>
          </p:cNvPr>
          <p:cNvSpPr/>
          <p:nvPr/>
        </p:nvSpPr>
        <p:spPr>
          <a:xfrm>
            <a:off x="199541" y="2708035"/>
            <a:ext cx="1630018" cy="10013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OSCE</a:t>
            </a:r>
          </a:p>
        </p:txBody>
      </p:sp>
      <p:sp>
        <p:nvSpPr>
          <p:cNvPr id="13" name="Rectangle: Rounded Corners 12">
            <a:extLst>
              <a:ext uri="{FF2B5EF4-FFF2-40B4-BE49-F238E27FC236}">
                <a16:creationId xmlns:a16="http://schemas.microsoft.com/office/drawing/2014/main" id="{CC555539-834C-4B91-B57C-021B3669F77C}"/>
              </a:ext>
            </a:extLst>
          </p:cNvPr>
          <p:cNvSpPr/>
          <p:nvPr/>
        </p:nvSpPr>
        <p:spPr>
          <a:xfrm>
            <a:off x="2285828" y="3474331"/>
            <a:ext cx="1630018" cy="100136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ysClr val="windowText" lastClr="000000"/>
                </a:solidFill>
              </a:rPr>
              <a:t>OSATS</a:t>
            </a:r>
          </a:p>
        </p:txBody>
      </p:sp>
      <p:sp>
        <p:nvSpPr>
          <p:cNvPr id="15" name="Rectangle: Rounded Corners 14">
            <a:extLst>
              <a:ext uri="{FF2B5EF4-FFF2-40B4-BE49-F238E27FC236}">
                <a16:creationId xmlns:a16="http://schemas.microsoft.com/office/drawing/2014/main" id="{17DF73D3-A4AA-49E8-8C77-A2A74813F487}"/>
              </a:ext>
            </a:extLst>
          </p:cNvPr>
          <p:cNvSpPr/>
          <p:nvPr/>
        </p:nvSpPr>
        <p:spPr>
          <a:xfrm>
            <a:off x="4928705" y="3474330"/>
            <a:ext cx="1630018" cy="1001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ysClr val="windowText" lastClr="000000"/>
                </a:solidFill>
              </a:rPr>
              <a:t>Multisource team ratings</a:t>
            </a:r>
          </a:p>
        </p:txBody>
      </p:sp>
      <p:sp>
        <p:nvSpPr>
          <p:cNvPr id="17" name="Rectangle: Rounded Corners 16">
            <a:extLst>
              <a:ext uri="{FF2B5EF4-FFF2-40B4-BE49-F238E27FC236}">
                <a16:creationId xmlns:a16="http://schemas.microsoft.com/office/drawing/2014/main" id="{98BCF304-993D-4FAF-B0EE-022EFAC86C63}"/>
              </a:ext>
            </a:extLst>
          </p:cNvPr>
          <p:cNvSpPr/>
          <p:nvPr/>
        </p:nvSpPr>
        <p:spPr>
          <a:xfrm>
            <a:off x="2285828" y="312936"/>
            <a:ext cx="1630018" cy="10013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ysClr val="windowText" lastClr="000000"/>
                </a:solidFill>
              </a:rPr>
              <a:t>Chart audit</a:t>
            </a:r>
          </a:p>
        </p:txBody>
      </p:sp>
      <p:sp>
        <p:nvSpPr>
          <p:cNvPr id="19" name="Rectangle: Rounded Corners 18">
            <a:extLst>
              <a:ext uri="{FF2B5EF4-FFF2-40B4-BE49-F238E27FC236}">
                <a16:creationId xmlns:a16="http://schemas.microsoft.com/office/drawing/2014/main" id="{6249C685-B934-45D1-8B86-40BE7E3ECAFC}"/>
              </a:ext>
            </a:extLst>
          </p:cNvPr>
          <p:cNvSpPr/>
          <p:nvPr/>
        </p:nvSpPr>
        <p:spPr>
          <a:xfrm>
            <a:off x="5002860" y="312935"/>
            <a:ext cx="1630018" cy="100136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ysClr val="windowText" lastClr="000000"/>
                </a:solidFill>
              </a:rPr>
              <a:t>Workplace-based observation</a:t>
            </a:r>
          </a:p>
        </p:txBody>
      </p:sp>
      <p:pic>
        <p:nvPicPr>
          <p:cNvPr id="21" name="Picture 20">
            <a:extLst>
              <a:ext uri="{FF2B5EF4-FFF2-40B4-BE49-F238E27FC236}">
                <a16:creationId xmlns:a16="http://schemas.microsoft.com/office/drawing/2014/main" id="{4BCE7964-9B75-427B-9C4B-DBC4E3333073}"/>
              </a:ext>
            </a:extLst>
          </p:cNvPr>
          <p:cNvPicPr>
            <a:picLocks noChangeAspect="1"/>
          </p:cNvPicPr>
          <p:nvPr/>
        </p:nvPicPr>
        <p:blipFill rotWithShape="1">
          <a:blip r:embed="rId6"/>
          <a:srcRect l="3333" t="14850" r="17198" b="19116"/>
          <a:stretch/>
        </p:blipFill>
        <p:spPr>
          <a:xfrm>
            <a:off x="2473276" y="1408389"/>
            <a:ext cx="3927764" cy="1971855"/>
          </a:xfrm>
          <a:prstGeom prst="rect">
            <a:avLst/>
          </a:prstGeom>
        </p:spPr>
      </p:pic>
    </p:spTree>
    <p:extLst>
      <p:ext uri="{BB962C8B-B14F-4D97-AF65-F5344CB8AC3E}">
        <p14:creationId xmlns:p14="http://schemas.microsoft.com/office/powerpoint/2010/main" val="32080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 presetClass="mediacall" presetSubtype="0" fill="hold" nodeType="withEffect">
                                  <p:stCondLst>
                                    <p:cond delay="0"/>
                                  </p:stCondLst>
                                  <p:childTnLst>
                                    <p:cmd type="call" cmd="playFrom(0.0)">
                                      <p:cBhvr>
                                        <p:cTn id="54" dur="3500" fill="hold"/>
                                        <p:tgtEl>
                                          <p:spTgt spid="4"/>
                                        </p:tgtEl>
                                      </p:cBhvr>
                                    </p:cmd>
                                  </p:childTnLst>
                                </p:cTn>
                              </p:par>
                              <p:par>
                                <p:cTn id="55" presetID="10" presetClass="exit" presetSubtype="0" fill="hold"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8" fill="hold" display="0">
                  <p:stCondLst>
                    <p:cond delay="indefinite"/>
                  </p:stCondLst>
                </p:cTn>
                <p:tgtEl>
                  <p:spTgt spid="4"/>
                </p:tgtEl>
              </p:cMediaNode>
            </p:video>
          </p:childTnLst>
        </p:cTn>
      </p:par>
    </p:tnLst>
    <p:bldLst>
      <p:bldP spid="5" grpId="0" animBg="1"/>
      <p:bldP spid="7" grpId="0" animBg="1"/>
      <p:bldP spid="9" grpId="0" animBg="1"/>
      <p:bldP spid="11" grpId="0" animBg="1"/>
      <p:bldP spid="13" grpId="0" animBg="1"/>
      <p:bldP spid="15"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969265" y="2939389"/>
            <a:ext cx="5143500" cy="1241822"/>
          </a:xfrm>
        </p:spPr>
        <p:txBody>
          <a:bodyPr>
            <a:normAutofit/>
          </a:bodyPr>
          <a:lstStyle/>
          <a:p>
            <a:pPr algn="ctr"/>
            <a:r>
              <a:rPr lang="en-US" sz="1200" dirty="0"/>
              <a:t>Benjamin Kinnear, MD, MEd</a:t>
            </a:r>
          </a:p>
          <a:p>
            <a:pPr algn="ctr"/>
            <a:r>
              <a:rPr lang="en-US" sz="1200" dirty="0"/>
              <a:t>Associate Professor - Internal Medicine and Pediatrics</a:t>
            </a:r>
          </a:p>
          <a:p>
            <a:pPr algn="ctr"/>
            <a:r>
              <a:rPr lang="en-US" sz="1200" dirty="0"/>
              <a:t>University of Cincinnati College of Medicine</a:t>
            </a:r>
          </a:p>
          <a:p>
            <a:pPr algn="ctr"/>
            <a:r>
              <a:rPr lang="en-US" sz="1200" dirty="0"/>
              <a:t>Cincinnati Children’s Hospital Medical Center</a:t>
            </a:r>
          </a:p>
        </p:txBody>
      </p:sp>
      <p:sp>
        <p:nvSpPr>
          <p:cNvPr id="6" name="Title 3"/>
          <p:cNvSpPr>
            <a:spLocks noGrp="1"/>
          </p:cNvSpPr>
          <p:nvPr>
            <p:ph type="ctrTitle"/>
          </p:nvPr>
        </p:nvSpPr>
        <p:spPr>
          <a:xfrm>
            <a:off x="1657350" y="836724"/>
            <a:ext cx="5829300" cy="1790700"/>
          </a:xfrm>
        </p:spPr>
        <p:txBody>
          <a:bodyPr>
            <a:normAutofit fontScale="90000"/>
          </a:bodyPr>
          <a:lstStyle/>
          <a:p>
            <a:pPr algn="ctr"/>
            <a:r>
              <a:rPr lang="en-US" b="1" dirty="0"/>
              <a:t>Competency Based Education as a Path to Societal Trust</a:t>
            </a:r>
            <a:br>
              <a:rPr lang="en-US" dirty="0"/>
            </a:br>
            <a:br>
              <a:rPr lang="en-US" dirty="0"/>
            </a:br>
            <a:endParaRPr lang="en-US" sz="2400" dirty="0"/>
          </a:p>
        </p:txBody>
      </p:sp>
      <p:sp>
        <p:nvSpPr>
          <p:cNvPr id="4" name="Title 3"/>
          <p:cNvSpPr txBox="1">
            <a:spLocks/>
          </p:cNvSpPr>
          <p:nvPr/>
        </p:nvSpPr>
        <p:spPr>
          <a:xfrm>
            <a:off x="1469873" y="987129"/>
            <a:ext cx="6299459" cy="1790700"/>
          </a:xfrm>
          <a:prstGeom prst="rect">
            <a:avLst/>
          </a:prstGeom>
        </p:spPr>
        <p:txBody>
          <a:bodyPr vert="horz" lIns="68580" tIns="34290" rIns="68580" bIns="34290" rtlCol="0" anchor="t">
            <a:normAutofit fontScale="97500"/>
          </a:bodyPr>
          <a:lstStyle>
            <a:lvl1pPr algn="l" defTabSz="457200" rtl="0" eaLnBrk="1" latinLnBrk="0" hangingPunct="1">
              <a:spcBef>
                <a:spcPct val="0"/>
              </a:spcBef>
              <a:buNone/>
              <a:defRPr sz="6000" kern="1200">
                <a:solidFill>
                  <a:schemeClr val="tx1"/>
                </a:solidFill>
                <a:latin typeface="+mj-lt"/>
                <a:ea typeface="+mj-ea"/>
                <a:cs typeface="+mj-cs"/>
              </a:defRPr>
            </a:lvl1pPr>
          </a:lstStyle>
          <a:p>
            <a:pPr algn="ctr"/>
            <a:endParaRPr lang="en-US" sz="2400" dirty="0"/>
          </a:p>
        </p:txBody>
      </p:sp>
      <p:sp>
        <p:nvSpPr>
          <p:cNvPr id="7" name="Subtitle 4">
            <a:extLst>
              <a:ext uri="{FF2B5EF4-FFF2-40B4-BE49-F238E27FC236}">
                <a16:creationId xmlns:a16="http://schemas.microsoft.com/office/drawing/2014/main" id="{FAD1EE33-1055-4D55-A20A-1A3E53E4C064}"/>
              </a:ext>
            </a:extLst>
          </p:cNvPr>
          <p:cNvSpPr txBox="1">
            <a:spLocks/>
          </p:cNvSpPr>
          <p:nvPr/>
        </p:nvSpPr>
        <p:spPr>
          <a:xfrm>
            <a:off x="416505" y="4156371"/>
            <a:ext cx="5143500" cy="1241822"/>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dirty="0">
                <a:hlinkClick r:id="rId3"/>
              </a:rPr>
              <a:t>kinneabn@ucmail.uc.edu</a:t>
            </a:r>
            <a:r>
              <a:rPr lang="en-US" sz="1200" dirty="0"/>
              <a:t> </a:t>
            </a:r>
          </a:p>
          <a:p>
            <a:r>
              <a:rPr lang="en-US" sz="1200" dirty="0"/>
              <a:t>@Midwest_MedPeds </a:t>
            </a:r>
          </a:p>
        </p:txBody>
      </p:sp>
      <p:pic>
        <p:nvPicPr>
          <p:cNvPr id="2" name="Picture 1">
            <a:extLst>
              <a:ext uri="{FF2B5EF4-FFF2-40B4-BE49-F238E27FC236}">
                <a16:creationId xmlns:a16="http://schemas.microsoft.com/office/drawing/2014/main" id="{22077C12-AE4F-44FA-986A-B48E8BBE7A74}"/>
              </a:ext>
            </a:extLst>
          </p:cNvPr>
          <p:cNvPicPr>
            <a:picLocks noChangeAspect="1"/>
          </p:cNvPicPr>
          <p:nvPr/>
        </p:nvPicPr>
        <p:blipFill>
          <a:blip r:embed="rId4"/>
          <a:stretch>
            <a:fillRect/>
          </a:stretch>
        </p:blipFill>
        <p:spPr>
          <a:xfrm>
            <a:off x="88250" y="4086643"/>
            <a:ext cx="283135" cy="264829"/>
          </a:xfrm>
          <a:prstGeom prst="rect">
            <a:avLst/>
          </a:prstGeom>
        </p:spPr>
      </p:pic>
      <p:pic>
        <p:nvPicPr>
          <p:cNvPr id="1026" name="Picture 2" descr="About Twitter | Our logo, brand guidelines, and Tweet tools">
            <a:extLst>
              <a:ext uri="{FF2B5EF4-FFF2-40B4-BE49-F238E27FC236}">
                <a16:creationId xmlns:a16="http://schemas.microsoft.com/office/drawing/2014/main" id="{9EBC6E98-C0D6-C7BB-A190-19C35D4AA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94" y="4400550"/>
            <a:ext cx="198873" cy="20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5A219-BAC6-49D7-ABF5-E6FB747ACC6F}"/>
              </a:ext>
            </a:extLst>
          </p:cNvPr>
          <p:cNvPicPr>
            <a:picLocks noChangeAspect="1"/>
          </p:cNvPicPr>
          <p:nvPr/>
        </p:nvPicPr>
        <p:blipFill rotWithShape="1">
          <a:blip r:embed="rId2"/>
          <a:srcRect l="6054" t="21596" r="36990" b="53427"/>
          <a:stretch/>
        </p:blipFill>
        <p:spPr>
          <a:xfrm>
            <a:off x="98983" y="2298143"/>
            <a:ext cx="4327810" cy="114661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244C3A4-D7A7-4502-B82C-310E1C28F0F3}"/>
              </a:ext>
            </a:extLst>
          </p:cNvPr>
          <p:cNvPicPr>
            <a:picLocks noChangeAspect="1"/>
          </p:cNvPicPr>
          <p:nvPr/>
        </p:nvPicPr>
        <p:blipFill rotWithShape="1">
          <a:blip r:embed="rId3"/>
          <a:srcRect l="5634" t="20454" r="32485" b="55606"/>
          <a:stretch/>
        </p:blipFill>
        <p:spPr>
          <a:xfrm>
            <a:off x="98983" y="3632632"/>
            <a:ext cx="4327810" cy="101153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E5A7E20-B48E-47C2-9E87-1A9B58CE6979}"/>
              </a:ext>
            </a:extLst>
          </p:cNvPr>
          <p:cNvPicPr>
            <a:picLocks noChangeAspect="1"/>
          </p:cNvPicPr>
          <p:nvPr/>
        </p:nvPicPr>
        <p:blipFill rotWithShape="1">
          <a:blip r:embed="rId4"/>
          <a:srcRect l="15978" t="22903" r="26718" b="56818"/>
          <a:stretch/>
        </p:blipFill>
        <p:spPr>
          <a:xfrm>
            <a:off x="75893" y="1047950"/>
            <a:ext cx="4390550" cy="93876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A36C7EA-F3A9-4D2C-91E0-EB354E8367F2}"/>
              </a:ext>
            </a:extLst>
          </p:cNvPr>
          <p:cNvPicPr>
            <a:picLocks noChangeAspect="1"/>
          </p:cNvPicPr>
          <p:nvPr/>
        </p:nvPicPr>
        <p:blipFill rotWithShape="1">
          <a:blip r:embed="rId5"/>
          <a:srcRect l="5267" t="13636" r="38801" b="61667"/>
          <a:stretch/>
        </p:blipFill>
        <p:spPr>
          <a:xfrm>
            <a:off x="4572000" y="2571750"/>
            <a:ext cx="4421039" cy="117942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39574D8-9C47-4AD5-BD68-DFEA88CD22D0}"/>
              </a:ext>
            </a:extLst>
          </p:cNvPr>
          <p:cNvPicPr>
            <a:picLocks noChangeAspect="1"/>
          </p:cNvPicPr>
          <p:nvPr/>
        </p:nvPicPr>
        <p:blipFill rotWithShape="1">
          <a:blip r:embed="rId6"/>
          <a:srcRect l="5359" t="19623" r="36879" b="49810"/>
          <a:stretch/>
        </p:blipFill>
        <p:spPr>
          <a:xfrm>
            <a:off x="4677558" y="1047950"/>
            <a:ext cx="4281965" cy="136903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5B90E9B-A298-BDF2-705F-200BC4254FB5}"/>
              </a:ext>
            </a:extLst>
          </p:cNvPr>
          <p:cNvSpPr txBox="1">
            <a:spLocks/>
          </p:cNvSpPr>
          <p:nvPr/>
        </p:nvSpPr>
        <p:spPr>
          <a:xfrm>
            <a:off x="429388" y="98735"/>
            <a:ext cx="8419699" cy="857250"/>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300" dirty="0"/>
              <a:t>What is the quality of care your trainees deliver?</a:t>
            </a:r>
          </a:p>
        </p:txBody>
      </p:sp>
    </p:spTree>
    <p:extLst>
      <p:ext uri="{BB962C8B-B14F-4D97-AF65-F5344CB8AC3E}">
        <p14:creationId xmlns:p14="http://schemas.microsoft.com/office/powerpoint/2010/main" val="3323252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7960AB-625B-4F6E-8C7B-D4B2B25CDC7E}"/>
              </a:ext>
            </a:extLst>
          </p:cNvPr>
          <p:cNvSpPr/>
          <p:nvPr/>
        </p:nvSpPr>
        <p:spPr>
          <a:xfrm>
            <a:off x="1189150" y="1869305"/>
            <a:ext cx="3155751" cy="542456"/>
          </a:xfrm>
          <a:prstGeom prst="rect">
            <a:avLst/>
          </a:prstGeom>
          <a:ln>
            <a:solidFill>
              <a:schemeClr val="tx1"/>
            </a:solidFill>
          </a:ln>
        </p:spPr>
        <p:txBody>
          <a:bodyPr wrap="square">
            <a:spAutoFit/>
          </a:bodyPr>
          <a:lstStyle/>
          <a:p>
            <a:r>
              <a:rPr lang="en-US" sz="675" dirty="0">
                <a:solidFill>
                  <a:srgbClr val="000000"/>
                </a:solidFill>
              </a:rPr>
              <a:t>Chen C, </a:t>
            </a:r>
            <a:r>
              <a:rPr lang="en-US" sz="675" dirty="0" err="1">
                <a:solidFill>
                  <a:srgbClr val="000000"/>
                </a:solidFill>
              </a:rPr>
              <a:t>Petterson</a:t>
            </a:r>
            <a:r>
              <a:rPr lang="en-US" sz="675" dirty="0">
                <a:solidFill>
                  <a:srgbClr val="000000"/>
                </a:solidFill>
              </a:rPr>
              <a:t> S, Phillips R, </a:t>
            </a:r>
            <a:r>
              <a:rPr lang="en-US" sz="675" dirty="0" err="1">
                <a:solidFill>
                  <a:srgbClr val="000000"/>
                </a:solidFill>
              </a:rPr>
              <a:t>Bazemore</a:t>
            </a:r>
            <a:r>
              <a:rPr lang="en-US" sz="675" dirty="0">
                <a:solidFill>
                  <a:srgbClr val="000000"/>
                </a:solidFill>
              </a:rPr>
              <a:t> A, </a:t>
            </a:r>
            <a:r>
              <a:rPr lang="en-US" sz="675" dirty="0" err="1">
                <a:solidFill>
                  <a:srgbClr val="000000"/>
                </a:solidFill>
              </a:rPr>
              <a:t>Mullan</a:t>
            </a:r>
            <a:r>
              <a:rPr lang="en-US" sz="675" dirty="0">
                <a:solidFill>
                  <a:srgbClr val="000000"/>
                </a:solidFill>
              </a:rPr>
              <a:t> F. </a:t>
            </a:r>
            <a:r>
              <a:rPr lang="en-US" sz="900" b="1" dirty="0">
                <a:solidFill>
                  <a:srgbClr val="FF0000"/>
                </a:solidFill>
              </a:rPr>
              <a:t>Spending Patterns </a:t>
            </a:r>
            <a:r>
              <a:rPr lang="en-US" sz="675" dirty="0">
                <a:solidFill>
                  <a:srgbClr val="000000"/>
                </a:solidFill>
              </a:rPr>
              <a:t>in region of residency training and subsequent expenditures for care provided by practicing physicians for Medicare beneficiaries. JAMA. 2014 Dec 10;312(22):2385-93. </a:t>
            </a:r>
            <a:r>
              <a:rPr lang="en-US" sz="675" dirty="0" err="1">
                <a:solidFill>
                  <a:srgbClr val="000000"/>
                </a:solidFill>
              </a:rPr>
              <a:t>doi</a:t>
            </a:r>
            <a:r>
              <a:rPr lang="en-US" sz="675" dirty="0">
                <a:solidFill>
                  <a:srgbClr val="000000"/>
                </a:solidFill>
              </a:rPr>
              <a:t>: 10.1001/jama.2014.15973. PubMed PMID: 25490329</a:t>
            </a:r>
          </a:p>
        </p:txBody>
      </p:sp>
      <p:sp>
        <p:nvSpPr>
          <p:cNvPr id="6" name="Rectangle 5">
            <a:extLst>
              <a:ext uri="{FF2B5EF4-FFF2-40B4-BE49-F238E27FC236}">
                <a16:creationId xmlns:a16="http://schemas.microsoft.com/office/drawing/2014/main" id="{7692F7C3-3782-4330-B188-79078BC7E3BC}"/>
              </a:ext>
            </a:extLst>
          </p:cNvPr>
          <p:cNvSpPr/>
          <p:nvPr/>
        </p:nvSpPr>
        <p:spPr>
          <a:xfrm>
            <a:off x="1188567" y="1292719"/>
            <a:ext cx="3166467" cy="611706"/>
          </a:xfrm>
          <a:prstGeom prst="rect">
            <a:avLst/>
          </a:prstGeom>
          <a:ln>
            <a:solidFill>
              <a:schemeClr val="tx1"/>
            </a:solidFill>
          </a:ln>
        </p:spPr>
        <p:txBody>
          <a:bodyPr wrap="square">
            <a:spAutoFit/>
          </a:bodyPr>
          <a:lstStyle/>
          <a:p>
            <a:r>
              <a:rPr lang="en-US" sz="675" dirty="0">
                <a:solidFill>
                  <a:schemeClr val="tx1">
                    <a:lumMod val="50000"/>
                  </a:schemeClr>
                </a:solidFill>
              </a:rPr>
              <a:t>Bansal N, Simmons KD, Epstein AJ, Morris JB, </a:t>
            </a:r>
            <a:r>
              <a:rPr lang="en-US" sz="675" dirty="0" err="1">
                <a:solidFill>
                  <a:schemeClr val="tx1">
                    <a:lumMod val="50000"/>
                  </a:schemeClr>
                </a:solidFill>
              </a:rPr>
              <a:t>Kelz</a:t>
            </a:r>
            <a:r>
              <a:rPr lang="en-US" sz="675" dirty="0">
                <a:solidFill>
                  <a:schemeClr val="tx1">
                    <a:lumMod val="50000"/>
                  </a:schemeClr>
                </a:solidFill>
              </a:rPr>
              <a:t> RR. </a:t>
            </a:r>
            <a:r>
              <a:rPr lang="en-US" sz="900" b="1" dirty="0">
                <a:solidFill>
                  <a:srgbClr val="FF0000"/>
                </a:solidFill>
              </a:rPr>
              <a:t>Using Patient Outcomes to Evaluate General Surgery Residency Program Performance. </a:t>
            </a:r>
            <a:r>
              <a:rPr lang="en-US" sz="675" dirty="0">
                <a:solidFill>
                  <a:schemeClr val="tx1">
                    <a:lumMod val="50000"/>
                  </a:schemeClr>
                </a:solidFill>
              </a:rPr>
              <a:t>JAMA Surg. 2016 Feb;151(2):111-9. </a:t>
            </a:r>
            <a:r>
              <a:rPr lang="en-US" sz="675" dirty="0" err="1">
                <a:solidFill>
                  <a:schemeClr val="tx1">
                    <a:lumMod val="50000"/>
                  </a:schemeClr>
                </a:solidFill>
              </a:rPr>
              <a:t>doi</a:t>
            </a:r>
            <a:r>
              <a:rPr lang="en-US" sz="675" dirty="0">
                <a:solidFill>
                  <a:schemeClr val="tx1">
                    <a:lumMod val="50000"/>
                  </a:schemeClr>
                </a:solidFill>
              </a:rPr>
              <a:t>: 10.1001/jamasurg.2015.3637. PubMed PMID: 26510131. </a:t>
            </a:r>
          </a:p>
        </p:txBody>
      </p:sp>
      <p:sp>
        <p:nvSpPr>
          <p:cNvPr id="7" name="Rectangle 6">
            <a:extLst>
              <a:ext uri="{FF2B5EF4-FFF2-40B4-BE49-F238E27FC236}">
                <a16:creationId xmlns:a16="http://schemas.microsoft.com/office/drawing/2014/main" id="{DC101B71-9885-4AA5-ABC7-90FE71EF546F}"/>
              </a:ext>
            </a:extLst>
          </p:cNvPr>
          <p:cNvSpPr/>
          <p:nvPr/>
        </p:nvSpPr>
        <p:spPr>
          <a:xfrm>
            <a:off x="1189151" y="704097"/>
            <a:ext cx="3155752" cy="473206"/>
          </a:xfrm>
          <a:prstGeom prst="rect">
            <a:avLst/>
          </a:prstGeom>
          <a:solidFill>
            <a:schemeClr val="bg1"/>
          </a:solidFill>
          <a:ln>
            <a:solidFill>
              <a:schemeClr val="tx1"/>
            </a:solidFill>
          </a:ln>
        </p:spPr>
        <p:txBody>
          <a:bodyPr wrap="square">
            <a:spAutoFit/>
          </a:bodyPr>
          <a:lstStyle/>
          <a:p>
            <a:r>
              <a:rPr lang="en-US" sz="675" dirty="0">
                <a:solidFill>
                  <a:srgbClr val="000000"/>
                </a:solidFill>
              </a:rPr>
              <a:t>Asch DA, Nicholson S, Srinivas S, Herrin J, Epstein AJ. </a:t>
            </a:r>
            <a:r>
              <a:rPr lang="en-US" sz="900" b="1" dirty="0">
                <a:solidFill>
                  <a:srgbClr val="FF0000"/>
                </a:solidFill>
              </a:rPr>
              <a:t>Evaluating Obstetrical Residency Programs Using Patient Outcomes.</a:t>
            </a:r>
            <a:r>
              <a:rPr lang="en-US" sz="675" dirty="0">
                <a:solidFill>
                  <a:srgbClr val="FF0000"/>
                </a:solidFill>
              </a:rPr>
              <a:t> </a:t>
            </a:r>
            <a:r>
              <a:rPr lang="en-US" sz="675" dirty="0">
                <a:solidFill>
                  <a:srgbClr val="000000"/>
                </a:solidFill>
              </a:rPr>
              <a:t>JAMA</a:t>
            </a:r>
            <a:r>
              <a:rPr lang="en-US" sz="675" b="1" dirty="0">
                <a:solidFill>
                  <a:srgbClr val="000000"/>
                </a:solidFill>
              </a:rPr>
              <a:t>.</a:t>
            </a:r>
            <a:r>
              <a:rPr lang="en-US" sz="675" dirty="0">
                <a:solidFill>
                  <a:srgbClr val="000000"/>
                </a:solidFill>
              </a:rPr>
              <a:t>. 2009 Sep 23;302(12):1277-83. </a:t>
            </a:r>
            <a:r>
              <a:rPr lang="en-US" sz="675" dirty="0" err="1">
                <a:solidFill>
                  <a:srgbClr val="000000"/>
                </a:solidFill>
              </a:rPr>
              <a:t>doi</a:t>
            </a:r>
            <a:r>
              <a:rPr lang="en-US" sz="675" dirty="0">
                <a:solidFill>
                  <a:srgbClr val="000000"/>
                </a:solidFill>
              </a:rPr>
              <a:t>: 10.1001/jama.2009.1356. PubMed PMID: 19773562.</a:t>
            </a:r>
          </a:p>
        </p:txBody>
      </p:sp>
      <p:sp>
        <p:nvSpPr>
          <p:cNvPr id="8" name="Rectangle 7">
            <a:extLst>
              <a:ext uri="{FF2B5EF4-FFF2-40B4-BE49-F238E27FC236}">
                <a16:creationId xmlns:a16="http://schemas.microsoft.com/office/drawing/2014/main" id="{2F9C1A55-5978-4223-A499-9CAB83C06714}"/>
              </a:ext>
            </a:extLst>
          </p:cNvPr>
          <p:cNvSpPr/>
          <p:nvPr/>
        </p:nvSpPr>
        <p:spPr>
          <a:xfrm>
            <a:off x="1193927" y="2536430"/>
            <a:ext cx="3155750" cy="542456"/>
          </a:xfrm>
          <a:prstGeom prst="rect">
            <a:avLst/>
          </a:prstGeom>
          <a:ln>
            <a:solidFill>
              <a:schemeClr val="tx1"/>
            </a:solidFill>
          </a:ln>
        </p:spPr>
        <p:txBody>
          <a:bodyPr wrap="square">
            <a:spAutoFit/>
          </a:bodyPr>
          <a:lstStyle/>
          <a:p>
            <a:r>
              <a:rPr lang="en-US" sz="675" dirty="0" err="1">
                <a:solidFill>
                  <a:schemeClr val="tx1">
                    <a:lumMod val="50000"/>
                  </a:schemeClr>
                </a:solidFill>
              </a:rPr>
              <a:t>Sirovich</a:t>
            </a:r>
            <a:r>
              <a:rPr lang="en-US" sz="675" dirty="0">
                <a:solidFill>
                  <a:schemeClr val="tx1">
                    <a:lumMod val="50000"/>
                  </a:schemeClr>
                </a:solidFill>
              </a:rPr>
              <a:t> BE, </a:t>
            </a:r>
            <a:r>
              <a:rPr lang="en-US" sz="675" dirty="0" err="1">
                <a:solidFill>
                  <a:schemeClr val="tx1">
                    <a:lumMod val="50000"/>
                  </a:schemeClr>
                </a:solidFill>
              </a:rPr>
              <a:t>Lipner</a:t>
            </a:r>
            <a:r>
              <a:rPr lang="en-US" sz="675" dirty="0">
                <a:solidFill>
                  <a:schemeClr val="tx1">
                    <a:lumMod val="50000"/>
                  </a:schemeClr>
                </a:solidFill>
              </a:rPr>
              <a:t> RS, Johnston M, </a:t>
            </a:r>
            <a:r>
              <a:rPr lang="en-US" sz="675" dirty="0" err="1">
                <a:solidFill>
                  <a:schemeClr val="tx1">
                    <a:lumMod val="50000"/>
                  </a:schemeClr>
                </a:solidFill>
              </a:rPr>
              <a:t>Holmboe</a:t>
            </a:r>
            <a:r>
              <a:rPr lang="en-US" sz="675" dirty="0">
                <a:solidFill>
                  <a:schemeClr val="tx1">
                    <a:lumMod val="50000"/>
                  </a:schemeClr>
                </a:solidFill>
              </a:rPr>
              <a:t> ES. The association between residency training and internists' </a:t>
            </a:r>
            <a:r>
              <a:rPr lang="en-US" sz="900" b="1" dirty="0">
                <a:solidFill>
                  <a:srgbClr val="FF0000"/>
                </a:solidFill>
              </a:rPr>
              <a:t>Ability to Practice Conservatively</a:t>
            </a:r>
            <a:r>
              <a:rPr lang="en-US" sz="675" dirty="0">
                <a:solidFill>
                  <a:srgbClr val="FF0000"/>
                </a:solidFill>
              </a:rPr>
              <a:t>. </a:t>
            </a:r>
            <a:r>
              <a:rPr lang="en-US" sz="675" dirty="0">
                <a:solidFill>
                  <a:schemeClr val="tx1">
                    <a:lumMod val="50000"/>
                  </a:schemeClr>
                </a:solidFill>
              </a:rPr>
              <a:t>JAMA Intern Med. 2014 Oct;174(10):1640-8. </a:t>
            </a:r>
            <a:r>
              <a:rPr lang="en-US" sz="675" dirty="0" err="1">
                <a:solidFill>
                  <a:schemeClr val="tx1">
                    <a:lumMod val="50000"/>
                  </a:schemeClr>
                </a:solidFill>
              </a:rPr>
              <a:t>doi</a:t>
            </a:r>
            <a:r>
              <a:rPr lang="en-US" sz="675" dirty="0">
                <a:solidFill>
                  <a:schemeClr val="tx1">
                    <a:lumMod val="50000"/>
                  </a:schemeClr>
                </a:solidFill>
              </a:rPr>
              <a:t>: 10.1001/jamainternmed.2014.3337. PubMed PMID: 25179515; PubMed Central PMCID: PMC4445367.</a:t>
            </a:r>
          </a:p>
        </p:txBody>
      </p:sp>
      <p:sp>
        <p:nvSpPr>
          <p:cNvPr id="10" name="Rectangle 9">
            <a:extLst>
              <a:ext uri="{FF2B5EF4-FFF2-40B4-BE49-F238E27FC236}">
                <a16:creationId xmlns:a16="http://schemas.microsoft.com/office/drawing/2014/main" id="{635A92EC-0D0A-407A-98D4-CA7E9D87D5DD}"/>
              </a:ext>
            </a:extLst>
          </p:cNvPr>
          <p:cNvSpPr/>
          <p:nvPr/>
        </p:nvSpPr>
        <p:spPr>
          <a:xfrm>
            <a:off x="5100467" y="1082186"/>
            <a:ext cx="3889943" cy="3277820"/>
          </a:xfrm>
          <a:prstGeom prst="rect">
            <a:avLst/>
          </a:prstGeom>
        </p:spPr>
        <p:txBody>
          <a:bodyPr wrap="square">
            <a:spAutoFit/>
          </a:bodyPr>
          <a:lstStyle/>
          <a:p>
            <a:r>
              <a:rPr lang="en-US" sz="2700" dirty="0"/>
              <a:t>The patterns and quality of training programs become the patterns and quality of healthcare professionals after training.</a:t>
            </a:r>
          </a:p>
          <a:p>
            <a:endParaRPr lang="en-US" sz="2700" dirty="0"/>
          </a:p>
          <a:p>
            <a:r>
              <a:rPr lang="en-US" i="1" dirty="0"/>
              <a:t>-Dr. Eric Warm</a:t>
            </a:r>
          </a:p>
        </p:txBody>
      </p:sp>
      <p:sp>
        <p:nvSpPr>
          <p:cNvPr id="11" name="Rectangle 10">
            <a:extLst>
              <a:ext uri="{FF2B5EF4-FFF2-40B4-BE49-F238E27FC236}">
                <a16:creationId xmlns:a16="http://schemas.microsoft.com/office/drawing/2014/main" id="{2F189394-FE9C-4BA0-8268-C5B303FC3305}"/>
              </a:ext>
            </a:extLst>
          </p:cNvPr>
          <p:cNvSpPr/>
          <p:nvPr/>
        </p:nvSpPr>
        <p:spPr>
          <a:xfrm>
            <a:off x="1188568" y="3782925"/>
            <a:ext cx="3155750" cy="715581"/>
          </a:xfrm>
          <a:prstGeom prst="rect">
            <a:avLst/>
          </a:prstGeom>
          <a:ln>
            <a:solidFill>
              <a:schemeClr val="tx1"/>
            </a:solidFill>
          </a:ln>
        </p:spPr>
        <p:txBody>
          <a:bodyPr wrap="square">
            <a:spAutoFit/>
          </a:bodyPr>
          <a:lstStyle/>
          <a:p>
            <a:r>
              <a:rPr lang="en-US" sz="675" dirty="0">
                <a:solidFill>
                  <a:srgbClr val="000000"/>
                </a:solidFill>
              </a:rPr>
              <a:t>Norcini JJ, Boulet JR, </a:t>
            </a:r>
            <a:r>
              <a:rPr lang="en-US" sz="675" dirty="0" err="1">
                <a:solidFill>
                  <a:srgbClr val="000000"/>
                </a:solidFill>
              </a:rPr>
              <a:t>Opalek</a:t>
            </a:r>
            <a:r>
              <a:rPr lang="en-US" sz="675" dirty="0">
                <a:solidFill>
                  <a:srgbClr val="000000"/>
                </a:solidFill>
              </a:rPr>
              <a:t> A, </a:t>
            </a:r>
            <a:r>
              <a:rPr lang="en-US" sz="675" dirty="0" err="1">
                <a:solidFill>
                  <a:srgbClr val="000000"/>
                </a:solidFill>
              </a:rPr>
              <a:t>Dauphinee</a:t>
            </a:r>
            <a:r>
              <a:rPr lang="en-US" sz="675" dirty="0">
                <a:solidFill>
                  <a:srgbClr val="000000"/>
                </a:solidFill>
              </a:rPr>
              <a:t> WD. </a:t>
            </a:r>
            <a:r>
              <a:rPr lang="en-US" sz="900" b="1" dirty="0">
                <a:solidFill>
                  <a:srgbClr val="FF0000"/>
                </a:solidFill>
              </a:rPr>
              <a:t>Specialty Board Certification Rate as an Outcome Metric for GME Training Institutions: A Relationship With Quality of Care. </a:t>
            </a:r>
            <a:r>
              <a:rPr lang="en-US" sz="675" dirty="0">
                <a:solidFill>
                  <a:srgbClr val="000000"/>
                </a:solidFill>
              </a:rPr>
              <a:t>Eval Health Prof. 2018 Aug 27:163278718796128. doi:10.1177/0163278718796128. [</a:t>
            </a:r>
            <a:r>
              <a:rPr lang="en-US" sz="675" dirty="0" err="1">
                <a:solidFill>
                  <a:srgbClr val="000000"/>
                </a:solidFill>
              </a:rPr>
              <a:t>Epub</a:t>
            </a:r>
            <a:r>
              <a:rPr lang="en-US" sz="675" dirty="0">
                <a:solidFill>
                  <a:srgbClr val="000000"/>
                </a:solidFill>
              </a:rPr>
              <a:t> ahead of print] PubMed PMID: 30149726</a:t>
            </a:r>
            <a:r>
              <a:rPr lang="en-US" sz="675" dirty="0">
                <a:solidFill>
                  <a:srgbClr val="000000"/>
                </a:solidFill>
                <a:latin typeface="Calibri" panose="020F0502020204030204" pitchFamily="34" charset="0"/>
              </a:rPr>
              <a:t>.</a:t>
            </a:r>
          </a:p>
        </p:txBody>
      </p:sp>
      <p:sp>
        <p:nvSpPr>
          <p:cNvPr id="12" name="Rectangle 11">
            <a:extLst>
              <a:ext uri="{FF2B5EF4-FFF2-40B4-BE49-F238E27FC236}">
                <a16:creationId xmlns:a16="http://schemas.microsoft.com/office/drawing/2014/main" id="{0C524C99-C524-4E02-B7C1-2D2DA25B6CCA}"/>
              </a:ext>
            </a:extLst>
          </p:cNvPr>
          <p:cNvSpPr/>
          <p:nvPr/>
        </p:nvSpPr>
        <p:spPr>
          <a:xfrm>
            <a:off x="1189151" y="3194302"/>
            <a:ext cx="3155750" cy="507831"/>
          </a:xfrm>
          <a:prstGeom prst="rect">
            <a:avLst/>
          </a:prstGeom>
          <a:ln>
            <a:solidFill>
              <a:schemeClr val="tx1"/>
            </a:solidFill>
          </a:ln>
        </p:spPr>
        <p:txBody>
          <a:bodyPr wrap="square">
            <a:spAutoFit/>
          </a:bodyPr>
          <a:lstStyle/>
          <a:p>
            <a:r>
              <a:rPr lang="en-US" sz="675" dirty="0" err="1">
                <a:solidFill>
                  <a:srgbClr val="000000"/>
                </a:solidFill>
              </a:rPr>
              <a:t>Gaufberg</a:t>
            </a:r>
            <a:r>
              <a:rPr lang="en-US" sz="675" dirty="0">
                <a:solidFill>
                  <a:srgbClr val="000000"/>
                </a:solidFill>
              </a:rPr>
              <a:t> E, Hirsh D, </a:t>
            </a:r>
            <a:r>
              <a:rPr lang="en-US" sz="675" dirty="0" err="1">
                <a:solidFill>
                  <a:srgbClr val="000000"/>
                </a:solidFill>
              </a:rPr>
              <a:t>Krupat</a:t>
            </a:r>
            <a:r>
              <a:rPr lang="en-US" sz="675" dirty="0">
                <a:solidFill>
                  <a:srgbClr val="000000"/>
                </a:solidFill>
              </a:rPr>
              <a:t> E, </a:t>
            </a:r>
            <a:r>
              <a:rPr lang="en-US" sz="675" dirty="0" err="1">
                <a:solidFill>
                  <a:srgbClr val="000000"/>
                </a:solidFill>
              </a:rPr>
              <a:t>Ogur</a:t>
            </a:r>
            <a:r>
              <a:rPr lang="en-US" sz="675" dirty="0">
                <a:solidFill>
                  <a:srgbClr val="000000"/>
                </a:solidFill>
              </a:rPr>
              <a:t> B, Pelletier S, </a:t>
            </a:r>
            <a:r>
              <a:rPr lang="en-US" sz="675" dirty="0" err="1">
                <a:solidFill>
                  <a:srgbClr val="000000"/>
                </a:solidFill>
              </a:rPr>
              <a:t>Reiff</a:t>
            </a:r>
            <a:r>
              <a:rPr lang="en-US" sz="675" dirty="0">
                <a:solidFill>
                  <a:srgbClr val="000000"/>
                </a:solidFill>
              </a:rPr>
              <a:t> D, </a:t>
            </a:r>
            <a:r>
              <a:rPr lang="en-US" sz="675" dirty="0" err="1">
                <a:solidFill>
                  <a:srgbClr val="000000"/>
                </a:solidFill>
              </a:rPr>
              <a:t>Bor</a:t>
            </a:r>
            <a:r>
              <a:rPr lang="en-US" sz="675" dirty="0">
                <a:solidFill>
                  <a:srgbClr val="000000"/>
                </a:solidFill>
              </a:rPr>
              <a:t> D. </a:t>
            </a:r>
            <a:r>
              <a:rPr lang="en-US" sz="900" b="1" dirty="0">
                <a:solidFill>
                  <a:srgbClr val="FF0000"/>
                </a:solidFill>
              </a:rPr>
              <a:t>Into the</a:t>
            </a:r>
          </a:p>
          <a:p>
            <a:r>
              <a:rPr lang="en-US" sz="900" b="1" dirty="0">
                <a:solidFill>
                  <a:srgbClr val="FF0000"/>
                </a:solidFill>
              </a:rPr>
              <a:t>future: patient-centeredness endures in longitudinal integrated clerkship graduates. </a:t>
            </a:r>
            <a:r>
              <a:rPr lang="en-US" sz="675" dirty="0">
                <a:solidFill>
                  <a:srgbClr val="000000"/>
                </a:solidFill>
              </a:rPr>
              <a:t>Med Educ. 2014 Jun;48(6):572-82.</a:t>
            </a:r>
          </a:p>
        </p:txBody>
      </p:sp>
    </p:spTree>
    <p:extLst>
      <p:ext uri="{BB962C8B-B14F-4D97-AF65-F5344CB8AC3E}">
        <p14:creationId xmlns:p14="http://schemas.microsoft.com/office/powerpoint/2010/main" val="400291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BB261-FC88-4A63-AC79-877773EEBF81}"/>
              </a:ext>
            </a:extLst>
          </p:cNvPr>
          <p:cNvSpPr>
            <a:spLocks noGrp="1"/>
          </p:cNvSpPr>
          <p:nvPr>
            <p:ph type="sldNum" sz="quarter" idx="12"/>
          </p:nvPr>
        </p:nvSpPr>
        <p:spPr>
          <a:xfrm>
            <a:off x="11375717" y="5648960"/>
            <a:ext cx="731520" cy="396240"/>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11E9E-A2B7-4DE2-8324-AE8AA3E67CA1}" type="slidenum">
              <a:rPr lang="en-US" smtClean="0"/>
              <a:pPr/>
              <a:t>22</a:t>
            </a:fld>
            <a:endParaRPr lang="en-US"/>
          </a:p>
        </p:txBody>
      </p:sp>
      <p:pic>
        <p:nvPicPr>
          <p:cNvPr id="3" name="Picture 2">
            <a:extLst>
              <a:ext uri="{FF2B5EF4-FFF2-40B4-BE49-F238E27FC236}">
                <a16:creationId xmlns:a16="http://schemas.microsoft.com/office/drawing/2014/main" id="{7F88B5DA-3ADD-4223-83FD-02FDFDE1410C}"/>
              </a:ext>
            </a:extLst>
          </p:cNvPr>
          <p:cNvPicPr>
            <a:picLocks noChangeAspect="1"/>
          </p:cNvPicPr>
          <p:nvPr/>
        </p:nvPicPr>
        <p:blipFill rotWithShape="1">
          <a:blip r:embed="rId2"/>
          <a:srcRect l="2290" t="31328" r="51683" b="12701"/>
          <a:stretch/>
        </p:blipFill>
        <p:spPr>
          <a:xfrm>
            <a:off x="830688" y="324628"/>
            <a:ext cx="5959241" cy="4076298"/>
          </a:xfrm>
          <a:prstGeom prst="rect">
            <a:avLst/>
          </a:prstGeom>
        </p:spPr>
      </p:pic>
      <p:sp>
        <p:nvSpPr>
          <p:cNvPr id="4" name="Rectangle 3">
            <a:extLst>
              <a:ext uri="{FF2B5EF4-FFF2-40B4-BE49-F238E27FC236}">
                <a16:creationId xmlns:a16="http://schemas.microsoft.com/office/drawing/2014/main" id="{15C5BE57-2196-464F-981C-52BF0534E7D9}"/>
              </a:ext>
            </a:extLst>
          </p:cNvPr>
          <p:cNvSpPr/>
          <p:nvPr/>
        </p:nvSpPr>
        <p:spPr>
          <a:xfrm>
            <a:off x="5522494" y="121853"/>
            <a:ext cx="1619264" cy="4279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8AF198B5-ED05-4E93-838F-93FAB5A0622A}"/>
              </a:ext>
            </a:extLst>
          </p:cNvPr>
          <p:cNvSpPr/>
          <p:nvPr/>
        </p:nvSpPr>
        <p:spPr>
          <a:xfrm>
            <a:off x="3948158" y="148925"/>
            <a:ext cx="1619264" cy="4279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2E11C59-864E-4FD6-B23A-9B920032A183}"/>
              </a:ext>
            </a:extLst>
          </p:cNvPr>
          <p:cNvSpPr/>
          <p:nvPr/>
        </p:nvSpPr>
        <p:spPr>
          <a:xfrm>
            <a:off x="2549104" y="157949"/>
            <a:ext cx="1619264" cy="4279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CFB99FB3-DF4E-4BAC-954A-5117D7D27873}"/>
              </a:ext>
            </a:extLst>
          </p:cNvPr>
          <p:cNvSpPr txBox="1"/>
          <p:nvPr/>
        </p:nvSpPr>
        <p:spPr>
          <a:xfrm>
            <a:off x="728079" y="4503815"/>
            <a:ext cx="3280559" cy="253916"/>
          </a:xfrm>
          <a:prstGeom prst="rect">
            <a:avLst/>
          </a:prstGeom>
          <a:noFill/>
        </p:spPr>
        <p:txBody>
          <a:bodyPr wrap="square" rtlCol="0">
            <a:spAutoFit/>
          </a:bodyPr>
          <a:lstStyle/>
          <a:p>
            <a:r>
              <a:rPr lang="en-US" sz="1050" dirty="0"/>
              <a:t>Zafar et al. Academic Medicine. 2014</a:t>
            </a:r>
          </a:p>
        </p:txBody>
      </p:sp>
    </p:spTree>
    <p:extLst>
      <p:ext uri="{BB962C8B-B14F-4D97-AF65-F5344CB8AC3E}">
        <p14:creationId xmlns:p14="http://schemas.microsoft.com/office/powerpoint/2010/main" val="70869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D9C3EB-FF95-024B-D5B5-9B0734799D48}"/>
              </a:ext>
            </a:extLst>
          </p:cNvPr>
          <p:cNvSpPr>
            <a:spLocks noGrp="1"/>
          </p:cNvSpPr>
          <p:nvPr>
            <p:ph type="sldNum" sz="quarter" idx="12"/>
          </p:nvPr>
        </p:nvSpPr>
        <p:spPr>
          <a:xfrm>
            <a:off x="11375717" y="5648960"/>
            <a:ext cx="731520" cy="396240"/>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11E9E-A2B7-4DE2-8324-AE8AA3E67CA1}" type="slidenum">
              <a:rPr lang="en-US" smtClean="0"/>
              <a:pPr/>
              <a:t>23</a:t>
            </a:fld>
            <a:endParaRPr lang="en-US" dirty="0"/>
          </a:p>
        </p:txBody>
      </p:sp>
      <p:pic>
        <p:nvPicPr>
          <p:cNvPr id="6" name="Picture 5">
            <a:extLst>
              <a:ext uri="{FF2B5EF4-FFF2-40B4-BE49-F238E27FC236}">
                <a16:creationId xmlns:a16="http://schemas.microsoft.com/office/drawing/2014/main" id="{B35A4C84-DF19-47B1-7592-518AD1D509C3}"/>
              </a:ext>
            </a:extLst>
          </p:cNvPr>
          <p:cNvPicPr>
            <a:picLocks noChangeAspect="1"/>
          </p:cNvPicPr>
          <p:nvPr/>
        </p:nvPicPr>
        <p:blipFill rotWithShape="1">
          <a:blip r:embed="rId3"/>
          <a:srcRect l="18794" t="42055" r="34384" b="9473"/>
          <a:stretch/>
        </p:blipFill>
        <p:spPr>
          <a:xfrm>
            <a:off x="1191773" y="517109"/>
            <a:ext cx="6286234" cy="34977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53115D9-838D-7B73-FE39-C2BD88DA4226}"/>
              </a:ext>
            </a:extLst>
          </p:cNvPr>
          <p:cNvSpPr txBox="1"/>
          <p:nvPr/>
        </p:nvSpPr>
        <p:spPr>
          <a:xfrm>
            <a:off x="0" y="4499433"/>
            <a:ext cx="3280559" cy="253916"/>
          </a:xfrm>
          <a:prstGeom prst="rect">
            <a:avLst/>
          </a:prstGeom>
          <a:noFill/>
        </p:spPr>
        <p:txBody>
          <a:bodyPr wrap="square" rtlCol="0">
            <a:spAutoFit/>
          </a:bodyPr>
          <a:lstStyle/>
          <a:p>
            <a:r>
              <a:rPr lang="en-US" sz="1050" dirty="0" err="1"/>
              <a:t>Rafel</a:t>
            </a:r>
            <a:r>
              <a:rPr lang="en-US" sz="1050" dirty="0"/>
              <a:t> et al. Perspectives on </a:t>
            </a:r>
            <a:r>
              <a:rPr lang="en-US" sz="1050" dirty="0" err="1"/>
              <a:t>MedEd</a:t>
            </a:r>
            <a:r>
              <a:rPr lang="en-US" sz="1050" dirty="0"/>
              <a:t>. 2023</a:t>
            </a:r>
          </a:p>
        </p:txBody>
      </p:sp>
      <p:pic>
        <p:nvPicPr>
          <p:cNvPr id="3" name="Picture 2">
            <a:extLst>
              <a:ext uri="{FF2B5EF4-FFF2-40B4-BE49-F238E27FC236}">
                <a16:creationId xmlns:a16="http://schemas.microsoft.com/office/drawing/2014/main" id="{CF87922F-647A-C2C1-E463-416100693676}"/>
              </a:ext>
            </a:extLst>
          </p:cNvPr>
          <p:cNvPicPr>
            <a:picLocks noChangeAspect="1"/>
          </p:cNvPicPr>
          <p:nvPr/>
        </p:nvPicPr>
        <p:blipFill>
          <a:blip r:embed="rId4"/>
          <a:stretch>
            <a:fillRect/>
          </a:stretch>
        </p:blipFill>
        <p:spPr>
          <a:xfrm>
            <a:off x="7478007" y="4107017"/>
            <a:ext cx="1566865" cy="646332"/>
          </a:xfrm>
          <a:prstGeom prst="rect">
            <a:avLst/>
          </a:prstGeom>
        </p:spPr>
      </p:pic>
    </p:spTree>
    <p:extLst>
      <p:ext uri="{BB962C8B-B14F-4D97-AF65-F5344CB8AC3E}">
        <p14:creationId xmlns:p14="http://schemas.microsoft.com/office/powerpoint/2010/main" val="407720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F2EF-D851-F1C9-C23D-C0039F21EFDA}"/>
              </a:ext>
            </a:extLst>
          </p:cNvPr>
          <p:cNvSpPr>
            <a:spLocks noGrp="1"/>
          </p:cNvSpPr>
          <p:nvPr>
            <p:ph type="title"/>
          </p:nvPr>
        </p:nvSpPr>
        <p:spPr>
          <a:xfrm>
            <a:off x="208246" y="203877"/>
            <a:ext cx="8481891" cy="662218"/>
          </a:xfrm>
        </p:spPr>
        <p:txBody>
          <a:bodyPr>
            <a:normAutofit fontScale="90000"/>
          </a:bodyPr>
          <a:lstStyle/>
          <a:p>
            <a:r>
              <a:rPr lang="en-US" dirty="0"/>
              <a:t>Caring for inpatients with diabetes mellitus</a:t>
            </a:r>
          </a:p>
        </p:txBody>
      </p:sp>
      <p:graphicFrame>
        <p:nvGraphicFramePr>
          <p:cNvPr id="5" name="Content Placeholder 4">
            <a:extLst>
              <a:ext uri="{FF2B5EF4-FFF2-40B4-BE49-F238E27FC236}">
                <a16:creationId xmlns:a16="http://schemas.microsoft.com/office/drawing/2014/main" id="{59A1FE93-73DE-4BD7-8AC1-DE64621755E2}"/>
              </a:ext>
            </a:extLst>
          </p:cNvPr>
          <p:cNvGraphicFramePr>
            <a:graphicFrameLocks noGrp="1"/>
          </p:cNvGraphicFramePr>
          <p:nvPr>
            <p:ph idx="1"/>
            <p:extLst>
              <p:ext uri="{D42A27DB-BD31-4B8C-83A1-F6EECF244321}">
                <p14:modId xmlns:p14="http://schemas.microsoft.com/office/powerpoint/2010/main" val="3514612959"/>
              </p:ext>
            </p:extLst>
          </p:nvPr>
        </p:nvGraphicFramePr>
        <p:xfrm>
          <a:off x="673033" y="1158446"/>
          <a:ext cx="6951086" cy="1303020"/>
        </p:xfrm>
        <a:graphic>
          <a:graphicData uri="http://schemas.openxmlformats.org/drawingml/2006/table">
            <a:tbl>
              <a:tblPr firstRow="1" bandRow="1">
                <a:tableStyleId>{7DF18680-E054-41AD-8BC1-D1AEF772440D}</a:tableStyleId>
              </a:tblPr>
              <a:tblGrid>
                <a:gridCol w="3260129">
                  <a:extLst>
                    <a:ext uri="{9D8B030D-6E8A-4147-A177-3AD203B41FA5}">
                      <a16:colId xmlns:a16="http://schemas.microsoft.com/office/drawing/2014/main" val="2359277300"/>
                    </a:ext>
                  </a:extLst>
                </a:gridCol>
                <a:gridCol w="1835748">
                  <a:extLst>
                    <a:ext uri="{9D8B030D-6E8A-4147-A177-3AD203B41FA5}">
                      <a16:colId xmlns:a16="http://schemas.microsoft.com/office/drawing/2014/main" val="3921263361"/>
                    </a:ext>
                  </a:extLst>
                </a:gridCol>
                <a:gridCol w="1855209">
                  <a:extLst>
                    <a:ext uri="{9D8B030D-6E8A-4147-A177-3AD203B41FA5}">
                      <a16:colId xmlns:a16="http://schemas.microsoft.com/office/drawing/2014/main" val="2542228133"/>
                    </a:ext>
                  </a:extLst>
                </a:gridCol>
              </a:tblGrid>
              <a:tr h="342900">
                <a:tc>
                  <a:txBody>
                    <a:bodyPr/>
                    <a:lstStyle/>
                    <a:p>
                      <a:r>
                        <a:rPr lang="en-US" sz="1800" dirty="0"/>
                        <a:t>Metric</a:t>
                      </a:r>
                    </a:p>
                  </a:txBody>
                  <a:tcPr marL="68580" marR="68580" marT="34290" marB="34290"/>
                </a:tc>
                <a:tc>
                  <a:txBody>
                    <a:bodyPr/>
                    <a:lstStyle/>
                    <a:p>
                      <a:r>
                        <a:rPr lang="en-US" sz="1800" dirty="0"/>
                        <a:t>All patients</a:t>
                      </a:r>
                    </a:p>
                  </a:txBody>
                  <a:tcPr marL="68580" marR="68580" marT="34290" marB="34290"/>
                </a:tc>
                <a:tc>
                  <a:txBody>
                    <a:bodyPr/>
                    <a:lstStyle/>
                    <a:p>
                      <a:r>
                        <a:rPr lang="en-US" sz="1800" dirty="0"/>
                        <a:t>“High risk” patients</a:t>
                      </a:r>
                    </a:p>
                  </a:txBody>
                  <a:tcPr marL="68580" marR="68580" marT="34290" marB="34290"/>
                </a:tc>
                <a:extLst>
                  <a:ext uri="{0D108BD9-81ED-4DB2-BD59-A6C34878D82A}">
                    <a16:rowId xmlns:a16="http://schemas.microsoft.com/office/drawing/2014/main" val="3638920471"/>
                  </a:ext>
                </a:extLst>
              </a:tr>
              <a:tr h="342900">
                <a:tc>
                  <a:txBody>
                    <a:bodyPr/>
                    <a:lstStyle/>
                    <a:p>
                      <a:r>
                        <a:rPr lang="en-US" sz="1800" dirty="0"/>
                        <a:t>Ordering long-acting insulin</a:t>
                      </a:r>
                    </a:p>
                  </a:txBody>
                  <a:tcPr marL="68580" marR="68580" marT="34290" marB="34290"/>
                </a:tc>
                <a:tc>
                  <a:txBody>
                    <a:bodyPr/>
                    <a:lstStyle/>
                    <a:p>
                      <a:r>
                        <a:rPr lang="en-US" sz="1800" dirty="0"/>
                        <a:t>28%</a:t>
                      </a:r>
                    </a:p>
                  </a:txBody>
                  <a:tcPr marL="68580" marR="68580" marT="34290" marB="34290"/>
                </a:tc>
                <a:tc>
                  <a:txBody>
                    <a:bodyPr/>
                    <a:lstStyle/>
                    <a:p>
                      <a:r>
                        <a:rPr lang="en-US" sz="1800" dirty="0"/>
                        <a:t>46%</a:t>
                      </a:r>
                    </a:p>
                  </a:txBody>
                  <a:tcPr marL="68580" marR="68580" marT="34290" marB="34290"/>
                </a:tc>
                <a:extLst>
                  <a:ext uri="{0D108BD9-81ED-4DB2-BD59-A6C34878D82A}">
                    <a16:rowId xmlns:a16="http://schemas.microsoft.com/office/drawing/2014/main" val="3456637218"/>
                  </a:ext>
                </a:extLst>
              </a:tr>
              <a:tr h="342900">
                <a:tc>
                  <a:txBody>
                    <a:bodyPr/>
                    <a:lstStyle/>
                    <a:p>
                      <a:r>
                        <a:rPr lang="en-US" sz="1800" dirty="0"/>
                        <a:t>Ordering short-acting insulin</a:t>
                      </a:r>
                    </a:p>
                  </a:txBody>
                  <a:tcPr marL="68580" marR="68580" marT="34290" marB="34290"/>
                </a:tc>
                <a:tc>
                  <a:txBody>
                    <a:bodyPr/>
                    <a:lstStyle/>
                    <a:p>
                      <a:r>
                        <a:rPr lang="en-US" sz="1800" dirty="0"/>
                        <a:t>72%</a:t>
                      </a:r>
                    </a:p>
                  </a:txBody>
                  <a:tcPr marL="68580" marR="68580" marT="34290" marB="34290"/>
                </a:tc>
                <a:tc>
                  <a:txBody>
                    <a:bodyPr/>
                    <a:lstStyle/>
                    <a:p>
                      <a:r>
                        <a:rPr lang="en-US" sz="1800" dirty="0"/>
                        <a:t>83%</a:t>
                      </a:r>
                    </a:p>
                  </a:txBody>
                  <a:tcPr marL="68580" marR="68580" marT="34290" marB="34290"/>
                </a:tc>
                <a:extLst>
                  <a:ext uri="{0D108BD9-81ED-4DB2-BD59-A6C34878D82A}">
                    <a16:rowId xmlns:a16="http://schemas.microsoft.com/office/drawing/2014/main" val="980849985"/>
                  </a:ext>
                </a:extLst>
              </a:tr>
            </a:tbl>
          </a:graphicData>
        </a:graphic>
      </p:graphicFrame>
      <p:sp>
        <p:nvSpPr>
          <p:cNvPr id="11" name="TextBox 10">
            <a:extLst>
              <a:ext uri="{FF2B5EF4-FFF2-40B4-BE49-F238E27FC236}">
                <a16:creationId xmlns:a16="http://schemas.microsoft.com/office/drawing/2014/main" id="{FCE1DC94-9305-A5C9-9E12-A8610BD4FF68}"/>
              </a:ext>
            </a:extLst>
          </p:cNvPr>
          <p:cNvSpPr txBox="1"/>
          <p:nvPr/>
        </p:nvSpPr>
        <p:spPr>
          <a:xfrm>
            <a:off x="1200150" y="3150337"/>
            <a:ext cx="1200150" cy="369332"/>
          </a:xfrm>
          <a:prstGeom prst="rect">
            <a:avLst/>
          </a:prstGeom>
          <a:noFill/>
        </p:spPr>
        <p:txBody>
          <a:bodyPr wrap="square" rtlCol="0">
            <a:spAutoFit/>
          </a:bodyPr>
          <a:lstStyle/>
          <a:p>
            <a:r>
              <a:rPr lang="en-US" b="1" dirty="0"/>
              <a:t>Resident A</a:t>
            </a:r>
          </a:p>
        </p:txBody>
      </p:sp>
      <p:sp>
        <p:nvSpPr>
          <p:cNvPr id="12" name="TextBox 11">
            <a:extLst>
              <a:ext uri="{FF2B5EF4-FFF2-40B4-BE49-F238E27FC236}">
                <a16:creationId xmlns:a16="http://schemas.microsoft.com/office/drawing/2014/main" id="{4AE1CDC7-7939-3B31-F29E-6BA3B0F64DE5}"/>
              </a:ext>
            </a:extLst>
          </p:cNvPr>
          <p:cNvSpPr txBox="1"/>
          <p:nvPr/>
        </p:nvSpPr>
        <p:spPr>
          <a:xfrm>
            <a:off x="4572000" y="3102932"/>
            <a:ext cx="1200150" cy="369332"/>
          </a:xfrm>
          <a:prstGeom prst="rect">
            <a:avLst/>
          </a:prstGeom>
          <a:noFill/>
        </p:spPr>
        <p:txBody>
          <a:bodyPr wrap="square" rtlCol="0">
            <a:spAutoFit/>
          </a:bodyPr>
          <a:lstStyle/>
          <a:p>
            <a:r>
              <a:rPr lang="en-US" b="1" dirty="0"/>
              <a:t>Resident B</a:t>
            </a:r>
          </a:p>
        </p:txBody>
      </p:sp>
      <p:sp>
        <p:nvSpPr>
          <p:cNvPr id="13" name="object 20">
            <a:extLst>
              <a:ext uri="{FF2B5EF4-FFF2-40B4-BE49-F238E27FC236}">
                <a16:creationId xmlns:a16="http://schemas.microsoft.com/office/drawing/2014/main" id="{CBAECCAA-F655-FBEF-CFC0-72FE2CD0ED36}"/>
              </a:ext>
            </a:extLst>
          </p:cNvPr>
          <p:cNvSpPr/>
          <p:nvPr/>
        </p:nvSpPr>
        <p:spPr>
          <a:xfrm>
            <a:off x="1548051" y="3631736"/>
            <a:ext cx="504349" cy="663893"/>
          </a:xfrm>
          <a:custGeom>
            <a:avLst/>
            <a:gdLst/>
            <a:ahLst/>
            <a:cxnLst/>
            <a:rect l="l" t="t" r="r" b="b"/>
            <a:pathLst>
              <a:path w="672464" h="885189">
                <a:moveTo>
                  <a:pt x="339825" y="885190"/>
                </a:moveTo>
                <a:lnTo>
                  <a:pt x="279741" y="883920"/>
                </a:lnTo>
                <a:lnTo>
                  <a:pt x="221099" y="880110"/>
                </a:lnTo>
                <a:lnTo>
                  <a:pt x="165483" y="875030"/>
                </a:lnTo>
                <a:lnTo>
                  <a:pt x="114478" y="867410"/>
                </a:lnTo>
                <a:lnTo>
                  <a:pt x="69671" y="858520"/>
                </a:lnTo>
                <a:lnTo>
                  <a:pt x="32645" y="845820"/>
                </a:lnTo>
                <a:lnTo>
                  <a:pt x="0" y="829310"/>
                </a:lnTo>
                <a:lnTo>
                  <a:pt x="0" y="638810"/>
                </a:lnTo>
                <a:lnTo>
                  <a:pt x="10669" y="596900"/>
                </a:lnTo>
                <a:lnTo>
                  <a:pt x="37617" y="562610"/>
                </a:lnTo>
                <a:lnTo>
                  <a:pt x="97211" y="521970"/>
                </a:lnTo>
                <a:lnTo>
                  <a:pt x="162427" y="492760"/>
                </a:lnTo>
                <a:lnTo>
                  <a:pt x="147380" y="488950"/>
                </a:lnTo>
                <a:lnTo>
                  <a:pt x="132629" y="483870"/>
                </a:lnTo>
                <a:lnTo>
                  <a:pt x="118221" y="477520"/>
                </a:lnTo>
                <a:lnTo>
                  <a:pt x="104202" y="471170"/>
                </a:lnTo>
                <a:lnTo>
                  <a:pt x="103316" y="471170"/>
                </a:lnTo>
                <a:lnTo>
                  <a:pt x="97926" y="467360"/>
                </a:lnTo>
                <a:lnTo>
                  <a:pt x="96862" y="459740"/>
                </a:lnTo>
                <a:lnTo>
                  <a:pt x="100537" y="454660"/>
                </a:lnTo>
                <a:lnTo>
                  <a:pt x="109158" y="443230"/>
                </a:lnTo>
                <a:lnTo>
                  <a:pt x="116162" y="430530"/>
                </a:lnTo>
                <a:lnTo>
                  <a:pt x="121475" y="416560"/>
                </a:lnTo>
                <a:lnTo>
                  <a:pt x="125022" y="402590"/>
                </a:lnTo>
                <a:lnTo>
                  <a:pt x="126194" y="379730"/>
                </a:lnTo>
                <a:lnTo>
                  <a:pt x="126348" y="358140"/>
                </a:lnTo>
                <a:lnTo>
                  <a:pt x="125484" y="335280"/>
                </a:lnTo>
                <a:lnTo>
                  <a:pt x="123599" y="313690"/>
                </a:lnTo>
                <a:lnTo>
                  <a:pt x="121855" y="285750"/>
                </a:lnTo>
                <a:lnTo>
                  <a:pt x="120402" y="259080"/>
                </a:lnTo>
                <a:lnTo>
                  <a:pt x="119345" y="231140"/>
                </a:lnTo>
                <a:lnTo>
                  <a:pt x="119246" y="226060"/>
                </a:lnTo>
                <a:lnTo>
                  <a:pt x="118870" y="198120"/>
                </a:lnTo>
                <a:lnTo>
                  <a:pt x="122718" y="138430"/>
                </a:lnTo>
                <a:lnTo>
                  <a:pt x="134820" y="92710"/>
                </a:lnTo>
                <a:lnTo>
                  <a:pt x="156013" y="57150"/>
                </a:lnTo>
                <a:lnTo>
                  <a:pt x="187135" y="29210"/>
                </a:lnTo>
                <a:lnTo>
                  <a:pt x="228352" y="10160"/>
                </a:lnTo>
                <a:lnTo>
                  <a:pt x="272022" y="1270"/>
                </a:lnTo>
                <a:lnTo>
                  <a:pt x="316821" y="0"/>
                </a:lnTo>
                <a:lnTo>
                  <a:pt x="361429" y="6350"/>
                </a:lnTo>
                <a:lnTo>
                  <a:pt x="397189" y="21590"/>
                </a:lnTo>
                <a:lnTo>
                  <a:pt x="315117" y="21590"/>
                </a:lnTo>
                <a:lnTo>
                  <a:pt x="274938" y="22860"/>
                </a:lnTo>
                <a:lnTo>
                  <a:pt x="235768" y="31750"/>
                </a:lnTo>
                <a:lnTo>
                  <a:pt x="198778" y="48260"/>
                </a:lnTo>
                <a:lnTo>
                  <a:pt x="154772" y="102870"/>
                </a:lnTo>
                <a:lnTo>
                  <a:pt x="144544" y="144780"/>
                </a:lnTo>
                <a:lnTo>
                  <a:pt x="141281" y="198120"/>
                </a:lnTo>
                <a:lnTo>
                  <a:pt x="141648" y="226060"/>
                </a:lnTo>
                <a:lnTo>
                  <a:pt x="144368" y="287020"/>
                </a:lnTo>
                <a:lnTo>
                  <a:pt x="147930" y="335280"/>
                </a:lnTo>
                <a:lnTo>
                  <a:pt x="148795" y="358140"/>
                </a:lnTo>
                <a:lnTo>
                  <a:pt x="147220" y="405130"/>
                </a:lnTo>
                <a:lnTo>
                  <a:pt x="133773" y="444500"/>
                </a:lnTo>
                <a:lnTo>
                  <a:pt x="126299" y="457200"/>
                </a:lnTo>
                <a:lnTo>
                  <a:pt x="145742" y="464820"/>
                </a:lnTo>
                <a:lnTo>
                  <a:pt x="170548" y="471170"/>
                </a:lnTo>
                <a:lnTo>
                  <a:pt x="197157" y="473710"/>
                </a:lnTo>
                <a:lnTo>
                  <a:pt x="249549" y="473710"/>
                </a:lnTo>
                <a:lnTo>
                  <a:pt x="244392" y="480060"/>
                </a:lnTo>
                <a:lnTo>
                  <a:pt x="234827" y="487680"/>
                </a:lnTo>
                <a:lnTo>
                  <a:pt x="229896" y="490220"/>
                </a:lnTo>
                <a:lnTo>
                  <a:pt x="222052" y="492760"/>
                </a:lnTo>
                <a:lnTo>
                  <a:pt x="249567" y="502920"/>
                </a:lnTo>
                <a:lnTo>
                  <a:pt x="254293" y="504190"/>
                </a:lnTo>
                <a:lnTo>
                  <a:pt x="195741" y="504190"/>
                </a:lnTo>
                <a:lnTo>
                  <a:pt x="184894" y="508000"/>
                </a:lnTo>
                <a:lnTo>
                  <a:pt x="184894" y="516890"/>
                </a:lnTo>
                <a:lnTo>
                  <a:pt x="162483" y="516890"/>
                </a:lnTo>
                <a:lnTo>
                  <a:pt x="133118" y="529590"/>
                </a:lnTo>
                <a:lnTo>
                  <a:pt x="77788" y="561340"/>
                </a:lnTo>
                <a:lnTo>
                  <a:pt x="39984" y="591820"/>
                </a:lnTo>
                <a:lnTo>
                  <a:pt x="22411" y="638810"/>
                </a:lnTo>
                <a:lnTo>
                  <a:pt x="22411" y="816610"/>
                </a:lnTo>
                <a:lnTo>
                  <a:pt x="91550" y="840740"/>
                </a:lnTo>
                <a:lnTo>
                  <a:pt x="138769" y="849630"/>
                </a:lnTo>
                <a:lnTo>
                  <a:pt x="192044" y="855980"/>
                </a:lnTo>
                <a:lnTo>
                  <a:pt x="249593" y="859790"/>
                </a:lnTo>
                <a:lnTo>
                  <a:pt x="309632" y="862330"/>
                </a:lnTo>
                <a:lnTo>
                  <a:pt x="588416" y="862330"/>
                </a:lnTo>
                <a:lnTo>
                  <a:pt x="563563" y="867410"/>
                </a:lnTo>
                <a:lnTo>
                  <a:pt x="513481" y="875030"/>
                </a:lnTo>
                <a:lnTo>
                  <a:pt x="458421" y="880110"/>
                </a:lnTo>
                <a:lnTo>
                  <a:pt x="399998" y="883920"/>
                </a:lnTo>
                <a:lnTo>
                  <a:pt x="339825" y="885190"/>
                </a:lnTo>
                <a:close/>
              </a:path>
              <a:path w="672464" h="885189">
                <a:moveTo>
                  <a:pt x="444004" y="88900"/>
                </a:moveTo>
                <a:lnTo>
                  <a:pt x="438951" y="86360"/>
                </a:lnTo>
                <a:lnTo>
                  <a:pt x="436598" y="82550"/>
                </a:lnTo>
                <a:lnTo>
                  <a:pt x="432507" y="76200"/>
                </a:lnTo>
                <a:lnTo>
                  <a:pt x="419010" y="62230"/>
                </a:lnTo>
                <a:lnTo>
                  <a:pt x="393940" y="44450"/>
                </a:lnTo>
                <a:lnTo>
                  <a:pt x="355132" y="27940"/>
                </a:lnTo>
                <a:lnTo>
                  <a:pt x="315117" y="21590"/>
                </a:lnTo>
                <a:lnTo>
                  <a:pt x="397189" y="21590"/>
                </a:lnTo>
                <a:lnTo>
                  <a:pt x="423383" y="36830"/>
                </a:lnTo>
                <a:lnTo>
                  <a:pt x="441168" y="52070"/>
                </a:lnTo>
                <a:lnTo>
                  <a:pt x="451703" y="64770"/>
                </a:lnTo>
                <a:lnTo>
                  <a:pt x="498107" y="64770"/>
                </a:lnTo>
                <a:lnTo>
                  <a:pt x="508269" y="68580"/>
                </a:lnTo>
                <a:lnTo>
                  <a:pt x="531394" y="85090"/>
                </a:lnTo>
                <a:lnTo>
                  <a:pt x="475084" y="85090"/>
                </a:lnTo>
                <a:lnTo>
                  <a:pt x="461325" y="86360"/>
                </a:lnTo>
                <a:lnTo>
                  <a:pt x="448924" y="87630"/>
                </a:lnTo>
                <a:lnTo>
                  <a:pt x="444004" y="88900"/>
                </a:lnTo>
                <a:close/>
              </a:path>
              <a:path w="672464" h="885189">
                <a:moveTo>
                  <a:pt x="498107" y="64770"/>
                </a:moveTo>
                <a:lnTo>
                  <a:pt x="451703" y="64770"/>
                </a:lnTo>
                <a:lnTo>
                  <a:pt x="464181" y="63500"/>
                </a:lnTo>
                <a:lnTo>
                  <a:pt x="479272" y="62230"/>
                </a:lnTo>
                <a:lnTo>
                  <a:pt x="494719" y="63500"/>
                </a:lnTo>
                <a:lnTo>
                  <a:pt x="498107" y="64770"/>
                </a:lnTo>
                <a:close/>
              </a:path>
              <a:path w="672464" h="885189">
                <a:moveTo>
                  <a:pt x="552118" y="473710"/>
                </a:moveTo>
                <a:lnTo>
                  <a:pt x="473783" y="473710"/>
                </a:lnTo>
                <a:lnTo>
                  <a:pt x="499455" y="469900"/>
                </a:lnTo>
                <a:lnTo>
                  <a:pt x="523418" y="462280"/>
                </a:lnTo>
                <a:lnTo>
                  <a:pt x="542380" y="453390"/>
                </a:lnTo>
                <a:lnTo>
                  <a:pt x="529709" y="436880"/>
                </a:lnTo>
                <a:lnTo>
                  <a:pt x="519663" y="419100"/>
                </a:lnTo>
                <a:lnTo>
                  <a:pt x="512386" y="400050"/>
                </a:lnTo>
                <a:lnTo>
                  <a:pt x="508023" y="379730"/>
                </a:lnTo>
                <a:lnTo>
                  <a:pt x="509276" y="359410"/>
                </a:lnTo>
                <a:lnTo>
                  <a:pt x="511620" y="337820"/>
                </a:lnTo>
                <a:lnTo>
                  <a:pt x="515048" y="317500"/>
                </a:lnTo>
                <a:lnTo>
                  <a:pt x="519554" y="295910"/>
                </a:lnTo>
                <a:lnTo>
                  <a:pt x="525738" y="266700"/>
                </a:lnTo>
                <a:lnTo>
                  <a:pt x="530623" y="236220"/>
                </a:lnTo>
                <a:lnTo>
                  <a:pt x="534204" y="204470"/>
                </a:lnTo>
                <a:lnTo>
                  <a:pt x="536474" y="173990"/>
                </a:lnTo>
                <a:lnTo>
                  <a:pt x="533741" y="139700"/>
                </a:lnTo>
                <a:lnTo>
                  <a:pt x="525906" y="115570"/>
                </a:lnTo>
                <a:lnTo>
                  <a:pt x="513513" y="99060"/>
                </a:lnTo>
                <a:lnTo>
                  <a:pt x="497108" y="87630"/>
                </a:lnTo>
                <a:lnTo>
                  <a:pt x="487808" y="85090"/>
                </a:lnTo>
                <a:lnTo>
                  <a:pt x="531394" y="85090"/>
                </a:lnTo>
                <a:lnTo>
                  <a:pt x="547144" y="107950"/>
                </a:lnTo>
                <a:lnTo>
                  <a:pt x="556138" y="137160"/>
                </a:lnTo>
                <a:lnTo>
                  <a:pt x="558801" y="171450"/>
                </a:lnTo>
                <a:lnTo>
                  <a:pt x="558907" y="175260"/>
                </a:lnTo>
                <a:lnTo>
                  <a:pt x="556719" y="205740"/>
                </a:lnTo>
                <a:lnTo>
                  <a:pt x="553066" y="237490"/>
                </a:lnTo>
                <a:lnTo>
                  <a:pt x="548044" y="269240"/>
                </a:lnTo>
                <a:lnTo>
                  <a:pt x="541663" y="300990"/>
                </a:lnTo>
                <a:lnTo>
                  <a:pt x="537499" y="320040"/>
                </a:lnTo>
                <a:lnTo>
                  <a:pt x="534240" y="339090"/>
                </a:lnTo>
                <a:lnTo>
                  <a:pt x="531891" y="359410"/>
                </a:lnTo>
                <a:lnTo>
                  <a:pt x="530457" y="378460"/>
                </a:lnTo>
                <a:lnTo>
                  <a:pt x="537393" y="405130"/>
                </a:lnTo>
                <a:lnTo>
                  <a:pt x="550112" y="426720"/>
                </a:lnTo>
                <a:lnTo>
                  <a:pt x="562402" y="441960"/>
                </a:lnTo>
                <a:lnTo>
                  <a:pt x="568052" y="448310"/>
                </a:lnTo>
                <a:lnTo>
                  <a:pt x="568724" y="449580"/>
                </a:lnTo>
                <a:lnTo>
                  <a:pt x="569307" y="449580"/>
                </a:lnTo>
                <a:lnTo>
                  <a:pt x="573117" y="455930"/>
                </a:lnTo>
                <a:lnTo>
                  <a:pt x="571559" y="462280"/>
                </a:lnTo>
                <a:lnTo>
                  <a:pt x="566326" y="466090"/>
                </a:lnTo>
                <a:lnTo>
                  <a:pt x="552118" y="473710"/>
                </a:lnTo>
                <a:close/>
              </a:path>
              <a:path w="672464" h="885189">
                <a:moveTo>
                  <a:pt x="249549" y="473710"/>
                </a:moveTo>
                <a:lnTo>
                  <a:pt x="197157" y="473710"/>
                </a:lnTo>
                <a:lnTo>
                  <a:pt x="222008" y="468630"/>
                </a:lnTo>
                <a:lnTo>
                  <a:pt x="230042" y="464820"/>
                </a:lnTo>
                <a:lnTo>
                  <a:pt x="235230" y="457200"/>
                </a:lnTo>
                <a:lnTo>
                  <a:pt x="235242" y="414020"/>
                </a:lnTo>
                <a:lnTo>
                  <a:pt x="206937" y="387350"/>
                </a:lnTo>
                <a:lnTo>
                  <a:pt x="185842" y="354330"/>
                </a:lnTo>
                <a:lnTo>
                  <a:pt x="172658" y="318770"/>
                </a:lnTo>
                <a:lnTo>
                  <a:pt x="168086" y="279400"/>
                </a:lnTo>
                <a:lnTo>
                  <a:pt x="168086" y="217170"/>
                </a:lnTo>
                <a:lnTo>
                  <a:pt x="173106" y="212090"/>
                </a:lnTo>
                <a:lnTo>
                  <a:pt x="179291" y="212090"/>
                </a:lnTo>
                <a:lnTo>
                  <a:pt x="215996" y="209550"/>
                </a:lnTo>
                <a:lnTo>
                  <a:pt x="252206" y="201930"/>
                </a:lnTo>
                <a:lnTo>
                  <a:pt x="287724" y="193040"/>
                </a:lnTo>
                <a:lnTo>
                  <a:pt x="322355" y="180340"/>
                </a:lnTo>
                <a:lnTo>
                  <a:pt x="333561" y="173990"/>
                </a:lnTo>
                <a:lnTo>
                  <a:pt x="354917" y="163830"/>
                </a:lnTo>
                <a:lnTo>
                  <a:pt x="375351" y="152400"/>
                </a:lnTo>
                <a:lnTo>
                  <a:pt x="394767" y="138430"/>
                </a:lnTo>
                <a:lnTo>
                  <a:pt x="413065" y="123190"/>
                </a:lnTo>
                <a:lnTo>
                  <a:pt x="416315" y="120650"/>
                </a:lnTo>
                <a:lnTo>
                  <a:pt x="420428" y="118110"/>
                </a:lnTo>
                <a:lnTo>
                  <a:pt x="433585" y="118110"/>
                </a:lnTo>
                <a:lnTo>
                  <a:pt x="441224" y="121920"/>
                </a:lnTo>
                <a:lnTo>
                  <a:pt x="446953" y="128270"/>
                </a:lnTo>
                <a:lnTo>
                  <a:pt x="449966" y="135890"/>
                </a:lnTo>
                <a:lnTo>
                  <a:pt x="450507" y="139700"/>
                </a:lnTo>
                <a:lnTo>
                  <a:pt x="427801" y="139700"/>
                </a:lnTo>
                <a:lnTo>
                  <a:pt x="408536" y="156210"/>
                </a:lnTo>
                <a:lnTo>
                  <a:pt x="387998" y="170180"/>
                </a:lnTo>
                <a:lnTo>
                  <a:pt x="366300" y="184150"/>
                </a:lnTo>
                <a:lnTo>
                  <a:pt x="343556" y="194310"/>
                </a:lnTo>
                <a:lnTo>
                  <a:pt x="331992" y="200660"/>
                </a:lnTo>
                <a:lnTo>
                  <a:pt x="297680" y="213360"/>
                </a:lnTo>
                <a:lnTo>
                  <a:pt x="262556" y="223520"/>
                </a:lnTo>
                <a:lnTo>
                  <a:pt x="226775" y="229870"/>
                </a:lnTo>
                <a:lnTo>
                  <a:pt x="190497" y="234950"/>
                </a:lnTo>
                <a:lnTo>
                  <a:pt x="190497" y="279400"/>
                </a:lnTo>
                <a:lnTo>
                  <a:pt x="197962" y="326390"/>
                </a:lnTo>
                <a:lnTo>
                  <a:pt x="218654" y="365760"/>
                </a:lnTo>
                <a:lnTo>
                  <a:pt x="250182" y="397510"/>
                </a:lnTo>
                <a:lnTo>
                  <a:pt x="290152" y="417830"/>
                </a:lnTo>
                <a:lnTo>
                  <a:pt x="336172" y="425450"/>
                </a:lnTo>
                <a:lnTo>
                  <a:pt x="437023" y="425450"/>
                </a:lnTo>
                <a:lnTo>
                  <a:pt x="437023" y="427990"/>
                </a:lnTo>
                <a:lnTo>
                  <a:pt x="257731" y="427990"/>
                </a:lnTo>
                <a:lnTo>
                  <a:pt x="257731" y="448310"/>
                </a:lnTo>
                <a:lnTo>
                  <a:pt x="256165" y="459740"/>
                </a:lnTo>
                <a:lnTo>
                  <a:pt x="251612" y="471170"/>
                </a:lnTo>
                <a:lnTo>
                  <a:pt x="249549" y="473710"/>
                </a:lnTo>
                <a:close/>
              </a:path>
              <a:path w="672464" h="885189">
                <a:moveTo>
                  <a:pt x="437023" y="425450"/>
                </a:moveTo>
                <a:lnTo>
                  <a:pt x="336172" y="425450"/>
                </a:lnTo>
                <a:lnTo>
                  <a:pt x="382198" y="417830"/>
                </a:lnTo>
                <a:lnTo>
                  <a:pt x="422174" y="397510"/>
                </a:lnTo>
                <a:lnTo>
                  <a:pt x="453707" y="365760"/>
                </a:lnTo>
                <a:lnTo>
                  <a:pt x="474402" y="326390"/>
                </a:lnTo>
                <a:lnTo>
                  <a:pt x="481869" y="279400"/>
                </a:lnTo>
                <a:lnTo>
                  <a:pt x="481869" y="251460"/>
                </a:lnTo>
                <a:lnTo>
                  <a:pt x="479011" y="248920"/>
                </a:lnTo>
                <a:lnTo>
                  <a:pt x="469502" y="242570"/>
                </a:lnTo>
                <a:lnTo>
                  <a:pt x="460978" y="234950"/>
                </a:lnTo>
                <a:lnTo>
                  <a:pt x="440078" y="198120"/>
                </a:lnTo>
                <a:lnTo>
                  <a:pt x="430175" y="154940"/>
                </a:lnTo>
                <a:lnTo>
                  <a:pt x="427801" y="139700"/>
                </a:lnTo>
                <a:lnTo>
                  <a:pt x="450507" y="139700"/>
                </a:lnTo>
                <a:lnTo>
                  <a:pt x="452491" y="153670"/>
                </a:lnTo>
                <a:lnTo>
                  <a:pt x="456156" y="171450"/>
                </a:lnTo>
                <a:lnTo>
                  <a:pt x="471658" y="213360"/>
                </a:lnTo>
                <a:lnTo>
                  <a:pt x="495013" y="232410"/>
                </a:lnTo>
                <a:lnTo>
                  <a:pt x="498352" y="236220"/>
                </a:lnTo>
                <a:lnTo>
                  <a:pt x="501333" y="238760"/>
                </a:lnTo>
                <a:lnTo>
                  <a:pt x="503171" y="241300"/>
                </a:lnTo>
                <a:lnTo>
                  <a:pt x="504168" y="243840"/>
                </a:lnTo>
                <a:lnTo>
                  <a:pt x="504258" y="279400"/>
                </a:lnTo>
                <a:lnTo>
                  <a:pt x="499679" y="318770"/>
                </a:lnTo>
                <a:lnTo>
                  <a:pt x="486478" y="354330"/>
                </a:lnTo>
                <a:lnTo>
                  <a:pt x="465359" y="387350"/>
                </a:lnTo>
                <a:lnTo>
                  <a:pt x="437023" y="414020"/>
                </a:lnTo>
                <a:lnTo>
                  <a:pt x="437023" y="425450"/>
                </a:lnTo>
                <a:close/>
              </a:path>
              <a:path w="672464" h="885189">
                <a:moveTo>
                  <a:pt x="336195" y="448310"/>
                </a:moveTo>
                <a:lnTo>
                  <a:pt x="296049" y="443230"/>
                </a:lnTo>
                <a:lnTo>
                  <a:pt x="257731" y="427990"/>
                </a:lnTo>
                <a:lnTo>
                  <a:pt x="414668" y="427990"/>
                </a:lnTo>
                <a:lnTo>
                  <a:pt x="376344" y="443230"/>
                </a:lnTo>
                <a:lnTo>
                  <a:pt x="336195" y="448310"/>
                </a:lnTo>
                <a:close/>
              </a:path>
              <a:path w="672464" h="885189">
                <a:moveTo>
                  <a:pt x="454741" y="515620"/>
                </a:moveTo>
                <a:lnTo>
                  <a:pt x="336172" y="515620"/>
                </a:lnTo>
                <a:lnTo>
                  <a:pt x="365455" y="514350"/>
                </a:lnTo>
                <a:lnTo>
                  <a:pt x="394395" y="510540"/>
                </a:lnTo>
                <a:lnTo>
                  <a:pt x="422745" y="502920"/>
                </a:lnTo>
                <a:lnTo>
                  <a:pt x="450257" y="492760"/>
                </a:lnTo>
                <a:lnTo>
                  <a:pt x="441035" y="488950"/>
                </a:lnTo>
                <a:lnTo>
                  <a:pt x="439758" y="488950"/>
                </a:lnTo>
                <a:lnTo>
                  <a:pt x="438458" y="487680"/>
                </a:lnTo>
                <a:lnTo>
                  <a:pt x="428678" y="480060"/>
                </a:lnTo>
                <a:lnTo>
                  <a:pt x="421239" y="471170"/>
                </a:lnTo>
                <a:lnTo>
                  <a:pt x="416461" y="459740"/>
                </a:lnTo>
                <a:lnTo>
                  <a:pt x="414668" y="448310"/>
                </a:lnTo>
                <a:lnTo>
                  <a:pt x="414668" y="427990"/>
                </a:lnTo>
                <a:lnTo>
                  <a:pt x="437023" y="427990"/>
                </a:lnTo>
                <a:lnTo>
                  <a:pt x="437023" y="457200"/>
                </a:lnTo>
                <a:lnTo>
                  <a:pt x="441954" y="464820"/>
                </a:lnTo>
                <a:lnTo>
                  <a:pt x="449697" y="468630"/>
                </a:lnTo>
                <a:lnTo>
                  <a:pt x="473783" y="473710"/>
                </a:lnTo>
                <a:lnTo>
                  <a:pt x="552118" y="473710"/>
                </a:lnTo>
                <a:lnTo>
                  <a:pt x="537402" y="481330"/>
                </a:lnTo>
                <a:lnTo>
                  <a:pt x="506678" y="491490"/>
                </a:lnTo>
                <a:lnTo>
                  <a:pt x="537687" y="504190"/>
                </a:lnTo>
                <a:lnTo>
                  <a:pt x="476591" y="504190"/>
                </a:lnTo>
                <a:lnTo>
                  <a:pt x="454741" y="515620"/>
                </a:lnTo>
                <a:close/>
              </a:path>
              <a:path w="672464" h="885189">
                <a:moveTo>
                  <a:pt x="336172" y="537210"/>
                </a:moveTo>
                <a:lnTo>
                  <a:pt x="294387" y="534670"/>
                </a:lnTo>
                <a:lnTo>
                  <a:pt x="255905" y="528320"/>
                </a:lnTo>
                <a:lnTo>
                  <a:pt x="222449" y="518160"/>
                </a:lnTo>
                <a:lnTo>
                  <a:pt x="195741" y="504190"/>
                </a:lnTo>
                <a:lnTo>
                  <a:pt x="254293" y="504190"/>
                </a:lnTo>
                <a:lnTo>
                  <a:pt x="277923" y="510540"/>
                </a:lnTo>
                <a:lnTo>
                  <a:pt x="306873" y="514350"/>
                </a:lnTo>
                <a:lnTo>
                  <a:pt x="336172" y="515620"/>
                </a:lnTo>
                <a:lnTo>
                  <a:pt x="454741" y="515620"/>
                </a:lnTo>
                <a:lnTo>
                  <a:pt x="449885" y="518160"/>
                </a:lnTo>
                <a:lnTo>
                  <a:pt x="416433" y="528320"/>
                </a:lnTo>
                <a:lnTo>
                  <a:pt x="377955" y="534670"/>
                </a:lnTo>
                <a:lnTo>
                  <a:pt x="336172" y="537210"/>
                </a:lnTo>
                <a:close/>
              </a:path>
              <a:path w="672464" h="885189">
                <a:moveTo>
                  <a:pt x="491949" y="671830"/>
                </a:moveTo>
                <a:lnTo>
                  <a:pt x="475771" y="665480"/>
                </a:lnTo>
                <a:lnTo>
                  <a:pt x="462945" y="654050"/>
                </a:lnTo>
                <a:lnTo>
                  <a:pt x="455221" y="638810"/>
                </a:lnTo>
                <a:lnTo>
                  <a:pt x="454330" y="621030"/>
                </a:lnTo>
                <a:lnTo>
                  <a:pt x="460121" y="604520"/>
                </a:lnTo>
                <a:lnTo>
                  <a:pt x="471556" y="591820"/>
                </a:lnTo>
                <a:lnTo>
                  <a:pt x="487595" y="584200"/>
                </a:lnTo>
                <a:lnTo>
                  <a:pt x="487449" y="582930"/>
                </a:lnTo>
                <a:lnTo>
                  <a:pt x="487449" y="508000"/>
                </a:lnTo>
                <a:lnTo>
                  <a:pt x="476591" y="504190"/>
                </a:lnTo>
                <a:lnTo>
                  <a:pt x="537687" y="504190"/>
                </a:lnTo>
                <a:lnTo>
                  <a:pt x="540788" y="505460"/>
                </a:lnTo>
                <a:lnTo>
                  <a:pt x="563509" y="516890"/>
                </a:lnTo>
                <a:lnTo>
                  <a:pt x="509861" y="516890"/>
                </a:lnTo>
                <a:lnTo>
                  <a:pt x="509861" y="582930"/>
                </a:lnTo>
                <a:lnTo>
                  <a:pt x="509726" y="584200"/>
                </a:lnTo>
                <a:lnTo>
                  <a:pt x="520922" y="588010"/>
                </a:lnTo>
                <a:lnTo>
                  <a:pt x="530355" y="595630"/>
                </a:lnTo>
                <a:lnTo>
                  <a:pt x="537566" y="604520"/>
                </a:lnTo>
                <a:lnTo>
                  <a:pt x="498711" y="604520"/>
                </a:lnTo>
                <a:lnTo>
                  <a:pt x="489985" y="607060"/>
                </a:lnTo>
                <a:lnTo>
                  <a:pt x="482862" y="610870"/>
                </a:lnTo>
                <a:lnTo>
                  <a:pt x="478060" y="618490"/>
                </a:lnTo>
                <a:lnTo>
                  <a:pt x="476299" y="627380"/>
                </a:lnTo>
                <a:lnTo>
                  <a:pt x="478060" y="636270"/>
                </a:lnTo>
                <a:lnTo>
                  <a:pt x="482862" y="642620"/>
                </a:lnTo>
                <a:lnTo>
                  <a:pt x="489985" y="647700"/>
                </a:lnTo>
                <a:lnTo>
                  <a:pt x="498711" y="648970"/>
                </a:lnTo>
                <a:lnTo>
                  <a:pt x="537645" y="648970"/>
                </a:lnTo>
                <a:lnTo>
                  <a:pt x="537200" y="650240"/>
                </a:lnTo>
                <a:lnTo>
                  <a:pt x="525765" y="662940"/>
                </a:lnTo>
                <a:lnTo>
                  <a:pt x="509726" y="670560"/>
                </a:lnTo>
                <a:lnTo>
                  <a:pt x="491949" y="671830"/>
                </a:lnTo>
                <a:close/>
              </a:path>
              <a:path w="672464" h="885189">
                <a:moveTo>
                  <a:pt x="133221" y="783590"/>
                </a:moveTo>
                <a:lnTo>
                  <a:pt x="126791" y="783590"/>
                </a:lnTo>
                <a:lnTo>
                  <a:pt x="120678" y="782320"/>
                </a:lnTo>
                <a:lnTo>
                  <a:pt x="115643" y="777240"/>
                </a:lnTo>
                <a:lnTo>
                  <a:pt x="105175" y="773430"/>
                </a:lnTo>
                <a:lnTo>
                  <a:pt x="96959" y="765810"/>
                </a:lnTo>
                <a:lnTo>
                  <a:pt x="91585" y="755650"/>
                </a:lnTo>
                <a:lnTo>
                  <a:pt x="89645" y="744220"/>
                </a:lnTo>
                <a:lnTo>
                  <a:pt x="89645" y="660400"/>
                </a:lnTo>
                <a:lnTo>
                  <a:pt x="95278" y="631190"/>
                </a:lnTo>
                <a:lnTo>
                  <a:pt x="110701" y="607060"/>
                </a:lnTo>
                <a:lnTo>
                  <a:pt x="133806" y="590550"/>
                </a:lnTo>
                <a:lnTo>
                  <a:pt x="162483" y="582930"/>
                </a:lnTo>
                <a:lnTo>
                  <a:pt x="162483" y="516890"/>
                </a:lnTo>
                <a:lnTo>
                  <a:pt x="184894" y="516890"/>
                </a:lnTo>
                <a:lnTo>
                  <a:pt x="184894" y="582930"/>
                </a:lnTo>
                <a:lnTo>
                  <a:pt x="213571" y="590550"/>
                </a:lnTo>
                <a:lnTo>
                  <a:pt x="233121" y="604520"/>
                </a:lnTo>
                <a:lnTo>
                  <a:pt x="168086" y="604520"/>
                </a:lnTo>
                <a:lnTo>
                  <a:pt x="146288" y="609600"/>
                </a:lnTo>
                <a:lnTo>
                  <a:pt x="128486" y="621030"/>
                </a:lnTo>
                <a:lnTo>
                  <a:pt x="116476" y="638810"/>
                </a:lnTo>
                <a:lnTo>
                  <a:pt x="112057" y="660400"/>
                </a:lnTo>
                <a:lnTo>
                  <a:pt x="112102" y="749300"/>
                </a:lnTo>
                <a:lnTo>
                  <a:pt x="114376" y="753110"/>
                </a:lnTo>
                <a:lnTo>
                  <a:pt x="117985" y="754380"/>
                </a:lnTo>
                <a:lnTo>
                  <a:pt x="138933" y="754380"/>
                </a:lnTo>
                <a:lnTo>
                  <a:pt x="142290" y="756920"/>
                </a:lnTo>
                <a:lnTo>
                  <a:pt x="145231" y="763270"/>
                </a:lnTo>
                <a:lnTo>
                  <a:pt x="145632" y="769620"/>
                </a:lnTo>
                <a:lnTo>
                  <a:pt x="143592" y="775970"/>
                </a:lnTo>
                <a:lnTo>
                  <a:pt x="139208" y="781050"/>
                </a:lnTo>
                <a:lnTo>
                  <a:pt x="133221" y="783590"/>
                </a:lnTo>
                <a:close/>
              </a:path>
              <a:path w="672464" h="885189">
                <a:moveTo>
                  <a:pt x="588416" y="862330"/>
                </a:moveTo>
                <a:lnTo>
                  <a:pt x="370381" y="862330"/>
                </a:lnTo>
                <a:lnTo>
                  <a:pt x="430055" y="861060"/>
                </a:lnTo>
                <a:lnTo>
                  <a:pt x="486873" y="855980"/>
                </a:lnTo>
                <a:lnTo>
                  <a:pt x="539052" y="849630"/>
                </a:lnTo>
                <a:lnTo>
                  <a:pt x="584810" y="840740"/>
                </a:lnTo>
                <a:lnTo>
                  <a:pt x="622365" y="830580"/>
                </a:lnTo>
                <a:lnTo>
                  <a:pt x="649932" y="817880"/>
                </a:lnTo>
                <a:lnTo>
                  <a:pt x="649932" y="638810"/>
                </a:lnTo>
                <a:lnTo>
                  <a:pt x="632263" y="591820"/>
                </a:lnTo>
                <a:lnTo>
                  <a:pt x="594485" y="561340"/>
                </a:lnTo>
                <a:lnTo>
                  <a:pt x="539200" y="529590"/>
                </a:lnTo>
                <a:lnTo>
                  <a:pt x="509861" y="516890"/>
                </a:lnTo>
                <a:lnTo>
                  <a:pt x="563509" y="516890"/>
                </a:lnTo>
                <a:lnTo>
                  <a:pt x="604977" y="541020"/>
                </a:lnTo>
                <a:lnTo>
                  <a:pt x="650046" y="577850"/>
                </a:lnTo>
                <a:lnTo>
                  <a:pt x="669175" y="615950"/>
                </a:lnTo>
                <a:lnTo>
                  <a:pt x="672344" y="637540"/>
                </a:lnTo>
                <a:lnTo>
                  <a:pt x="672344" y="829310"/>
                </a:lnTo>
                <a:lnTo>
                  <a:pt x="667817" y="831850"/>
                </a:lnTo>
                <a:lnTo>
                  <a:pt x="642344" y="845820"/>
                </a:lnTo>
                <a:lnTo>
                  <a:pt x="607055" y="858520"/>
                </a:lnTo>
                <a:lnTo>
                  <a:pt x="588416" y="862330"/>
                </a:lnTo>
                <a:close/>
              </a:path>
              <a:path w="672464" h="885189">
                <a:moveTo>
                  <a:pt x="256009" y="754380"/>
                </a:moveTo>
                <a:lnTo>
                  <a:pt x="229403" y="754380"/>
                </a:lnTo>
                <a:lnTo>
                  <a:pt x="233012" y="753110"/>
                </a:lnTo>
                <a:lnTo>
                  <a:pt x="235275" y="749300"/>
                </a:lnTo>
                <a:lnTo>
                  <a:pt x="235320" y="660400"/>
                </a:lnTo>
                <a:lnTo>
                  <a:pt x="218891" y="621030"/>
                </a:lnTo>
                <a:lnTo>
                  <a:pt x="179291" y="604520"/>
                </a:lnTo>
                <a:lnTo>
                  <a:pt x="233121" y="604520"/>
                </a:lnTo>
                <a:lnTo>
                  <a:pt x="236676" y="607060"/>
                </a:lnTo>
                <a:lnTo>
                  <a:pt x="252099" y="631190"/>
                </a:lnTo>
                <a:lnTo>
                  <a:pt x="257731" y="660400"/>
                </a:lnTo>
                <a:lnTo>
                  <a:pt x="257731" y="744220"/>
                </a:lnTo>
                <a:lnTo>
                  <a:pt x="256009" y="754380"/>
                </a:lnTo>
                <a:close/>
              </a:path>
              <a:path w="672464" h="885189">
                <a:moveTo>
                  <a:pt x="537645" y="648970"/>
                </a:moveTo>
                <a:lnTo>
                  <a:pt x="498711" y="648970"/>
                </a:lnTo>
                <a:lnTo>
                  <a:pt x="507437" y="647700"/>
                </a:lnTo>
                <a:lnTo>
                  <a:pt x="514560" y="642620"/>
                </a:lnTo>
                <a:lnTo>
                  <a:pt x="519362" y="636270"/>
                </a:lnTo>
                <a:lnTo>
                  <a:pt x="521122" y="627380"/>
                </a:lnTo>
                <a:lnTo>
                  <a:pt x="519362" y="618490"/>
                </a:lnTo>
                <a:lnTo>
                  <a:pt x="514560" y="610870"/>
                </a:lnTo>
                <a:lnTo>
                  <a:pt x="507437" y="607060"/>
                </a:lnTo>
                <a:lnTo>
                  <a:pt x="498711" y="604520"/>
                </a:lnTo>
                <a:lnTo>
                  <a:pt x="537566" y="604520"/>
                </a:lnTo>
                <a:lnTo>
                  <a:pt x="542100" y="615950"/>
                </a:lnTo>
                <a:lnTo>
                  <a:pt x="542991" y="633730"/>
                </a:lnTo>
                <a:lnTo>
                  <a:pt x="537645" y="648970"/>
                </a:lnTo>
                <a:close/>
              </a:path>
              <a:path w="672464" h="885189">
                <a:moveTo>
                  <a:pt x="138933" y="754380"/>
                </a:moveTo>
                <a:lnTo>
                  <a:pt x="118724" y="754380"/>
                </a:lnTo>
                <a:lnTo>
                  <a:pt x="124712" y="750570"/>
                </a:lnTo>
                <a:lnTo>
                  <a:pt x="131142" y="750570"/>
                </a:lnTo>
                <a:lnTo>
                  <a:pt x="137254" y="753110"/>
                </a:lnTo>
                <a:lnTo>
                  <a:pt x="138933" y="754380"/>
                </a:lnTo>
                <a:close/>
              </a:path>
              <a:path w="672464" h="885189">
                <a:moveTo>
                  <a:pt x="219652" y="783590"/>
                </a:moveTo>
                <a:lnTo>
                  <a:pt x="213255" y="783590"/>
                </a:lnTo>
                <a:lnTo>
                  <a:pt x="207440" y="779780"/>
                </a:lnTo>
                <a:lnTo>
                  <a:pt x="203350" y="774700"/>
                </a:lnTo>
                <a:lnTo>
                  <a:pt x="201658" y="768350"/>
                </a:lnTo>
                <a:lnTo>
                  <a:pt x="202420" y="762000"/>
                </a:lnTo>
                <a:lnTo>
                  <a:pt x="205692" y="755650"/>
                </a:lnTo>
                <a:lnTo>
                  <a:pt x="210971" y="751840"/>
                </a:lnTo>
                <a:lnTo>
                  <a:pt x="217191" y="750570"/>
                </a:lnTo>
                <a:lnTo>
                  <a:pt x="223588" y="750570"/>
                </a:lnTo>
                <a:lnTo>
                  <a:pt x="229403" y="754380"/>
                </a:lnTo>
                <a:lnTo>
                  <a:pt x="256009" y="754380"/>
                </a:lnTo>
                <a:lnTo>
                  <a:pt x="255794" y="755650"/>
                </a:lnTo>
                <a:lnTo>
                  <a:pt x="250424" y="765810"/>
                </a:lnTo>
                <a:lnTo>
                  <a:pt x="242211" y="773430"/>
                </a:lnTo>
                <a:lnTo>
                  <a:pt x="231745" y="777240"/>
                </a:lnTo>
                <a:lnTo>
                  <a:pt x="231140" y="778510"/>
                </a:lnTo>
                <a:lnTo>
                  <a:pt x="225868" y="782320"/>
                </a:lnTo>
                <a:lnTo>
                  <a:pt x="219652" y="783590"/>
                </a:lnTo>
                <a:close/>
              </a:path>
            </a:pathLst>
          </a:custGeom>
          <a:solidFill>
            <a:srgbClr val="000000"/>
          </a:solidFill>
        </p:spPr>
        <p:txBody>
          <a:bodyPr wrap="square" lIns="0" tIns="0" rIns="0" bIns="0" rtlCol="0"/>
          <a:lstStyle/>
          <a:p>
            <a:endParaRPr sz="1350"/>
          </a:p>
        </p:txBody>
      </p:sp>
      <p:sp>
        <p:nvSpPr>
          <p:cNvPr id="14" name="object 20">
            <a:extLst>
              <a:ext uri="{FF2B5EF4-FFF2-40B4-BE49-F238E27FC236}">
                <a16:creationId xmlns:a16="http://schemas.microsoft.com/office/drawing/2014/main" id="{BA7B3B1D-C29D-1493-8D87-56E355F57DDC}"/>
              </a:ext>
            </a:extLst>
          </p:cNvPr>
          <p:cNvSpPr/>
          <p:nvPr/>
        </p:nvSpPr>
        <p:spPr>
          <a:xfrm>
            <a:off x="4919901" y="3631736"/>
            <a:ext cx="504349" cy="663893"/>
          </a:xfrm>
          <a:custGeom>
            <a:avLst/>
            <a:gdLst/>
            <a:ahLst/>
            <a:cxnLst/>
            <a:rect l="l" t="t" r="r" b="b"/>
            <a:pathLst>
              <a:path w="672464" h="885189">
                <a:moveTo>
                  <a:pt x="339825" y="885190"/>
                </a:moveTo>
                <a:lnTo>
                  <a:pt x="279741" y="883920"/>
                </a:lnTo>
                <a:lnTo>
                  <a:pt x="221099" y="880110"/>
                </a:lnTo>
                <a:lnTo>
                  <a:pt x="165483" y="875030"/>
                </a:lnTo>
                <a:lnTo>
                  <a:pt x="114478" y="867410"/>
                </a:lnTo>
                <a:lnTo>
                  <a:pt x="69671" y="858520"/>
                </a:lnTo>
                <a:lnTo>
                  <a:pt x="32645" y="845820"/>
                </a:lnTo>
                <a:lnTo>
                  <a:pt x="0" y="829310"/>
                </a:lnTo>
                <a:lnTo>
                  <a:pt x="0" y="638810"/>
                </a:lnTo>
                <a:lnTo>
                  <a:pt x="10669" y="596900"/>
                </a:lnTo>
                <a:lnTo>
                  <a:pt x="37617" y="562610"/>
                </a:lnTo>
                <a:lnTo>
                  <a:pt x="97211" y="521970"/>
                </a:lnTo>
                <a:lnTo>
                  <a:pt x="162427" y="492760"/>
                </a:lnTo>
                <a:lnTo>
                  <a:pt x="147380" y="488950"/>
                </a:lnTo>
                <a:lnTo>
                  <a:pt x="132629" y="483870"/>
                </a:lnTo>
                <a:lnTo>
                  <a:pt x="118221" y="477520"/>
                </a:lnTo>
                <a:lnTo>
                  <a:pt x="104202" y="471170"/>
                </a:lnTo>
                <a:lnTo>
                  <a:pt x="103316" y="471170"/>
                </a:lnTo>
                <a:lnTo>
                  <a:pt x="97926" y="467360"/>
                </a:lnTo>
                <a:lnTo>
                  <a:pt x="96862" y="459740"/>
                </a:lnTo>
                <a:lnTo>
                  <a:pt x="100537" y="454660"/>
                </a:lnTo>
                <a:lnTo>
                  <a:pt x="109158" y="443230"/>
                </a:lnTo>
                <a:lnTo>
                  <a:pt x="116162" y="430530"/>
                </a:lnTo>
                <a:lnTo>
                  <a:pt x="121475" y="416560"/>
                </a:lnTo>
                <a:lnTo>
                  <a:pt x="125022" y="402590"/>
                </a:lnTo>
                <a:lnTo>
                  <a:pt x="126194" y="379730"/>
                </a:lnTo>
                <a:lnTo>
                  <a:pt x="126348" y="358140"/>
                </a:lnTo>
                <a:lnTo>
                  <a:pt x="125484" y="335280"/>
                </a:lnTo>
                <a:lnTo>
                  <a:pt x="123599" y="313690"/>
                </a:lnTo>
                <a:lnTo>
                  <a:pt x="121855" y="285750"/>
                </a:lnTo>
                <a:lnTo>
                  <a:pt x="120402" y="259080"/>
                </a:lnTo>
                <a:lnTo>
                  <a:pt x="119345" y="231140"/>
                </a:lnTo>
                <a:lnTo>
                  <a:pt x="119246" y="226060"/>
                </a:lnTo>
                <a:lnTo>
                  <a:pt x="118870" y="198120"/>
                </a:lnTo>
                <a:lnTo>
                  <a:pt x="122718" y="138430"/>
                </a:lnTo>
                <a:lnTo>
                  <a:pt x="134820" y="92710"/>
                </a:lnTo>
                <a:lnTo>
                  <a:pt x="156013" y="57150"/>
                </a:lnTo>
                <a:lnTo>
                  <a:pt x="187135" y="29210"/>
                </a:lnTo>
                <a:lnTo>
                  <a:pt x="228352" y="10160"/>
                </a:lnTo>
                <a:lnTo>
                  <a:pt x="272022" y="1270"/>
                </a:lnTo>
                <a:lnTo>
                  <a:pt x="316821" y="0"/>
                </a:lnTo>
                <a:lnTo>
                  <a:pt x="361429" y="6350"/>
                </a:lnTo>
                <a:lnTo>
                  <a:pt x="397189" y="21590"/>
                </a:lnTo>
                <a:lnTo>
                  <a:pt x="315117" y="21590"/>
                </a:lnTo>
                <a:lnTo>
                  <a:pt x="274938" y="22860"/>
                </a:lnTo>
                <a:lnTo>
                  <a:pt x="235768" y="31750"/>
                </a:lnTo>
                <a:lnTo>
                  <a:pt x="198778" y="48260"/>
                </a:lnTo>
                <a:lnTo>
                  <a:pt x="154772" y="102870"/>
                </a:lnTo>
                <a:lnTo>
                  <a:pt x="144544" y="144780"/>
                </a:lnTo>
                <a:lnTo>
                  <a:pt x="141281" y="198120"/>
                </a:lnTo>
                <a:lnTo>
                  <a:pt x="141648" y="226060"/>
                </a:lnTo>
                <a:lnTo>
                  <a:pt x="144368" y="287020"/>
                </a:lnTo>
                <a:lnTo>
                  <a:pt x="147930" y="335280"/>
                </a:lnTo>
                <a:lnTo>
                  <a:pt x="148795" y="358140"/>
                </a:lnTo>
                <a:lnTo>
                  <a:pt x="147220" y="405130"/>
                </a:lnTo>
                <a:lnTo>
                  <a:pt x="133773" y="444500"/>
                </a:lnTo>
                <a:lnTo>
                  <a:pt x="126299" y="457200"/>
                </a:lnTo>
                <a:lnTo>
                  <a:pt x="145742" y="464820"/>
                </a:lnTo>
                <a:lnTo>
                  <a:pt x="170548" y="471170"/>
                </a:lnTo>
                <a:lnTo>
                  <a:pt x="197157" y="473710"/>
                </a:lnTo>
                <a:lnTo>
                  <a:pt x="249549" y="473710"/>
                </a:lnTo>
                <a:lnTo>
                  <a:pt x="244392" y="480060"/>
                </a:lnTo>
                <a:lnTo>
                  <a:pt x="234827" y="487680"/>
                </a:lnTo>
                <a:lnTo>
                  <a:pt x="229896" y="490220"/>
                </a:lnTo>
                <a:lnTo>
                  <a:pt x="222052" y="492760"/>
                </a:lnTo>
                <a:lnTo>
                  <a:pt x="249567" y="502920"/>
                </a:lnTo>
                <a:lnTo>
                  <a:pt x="254293" y="504190"/>
                </a:lnTo>
                <a:lnTo>
                  <a:pt x="195741" y="504190"/>
                </a:lnTo>
                <a:lnTo>
                  <a:pt x="184894" y="508000"/>
                </a:lnTo>
                <a:lnTo>
                  <a:pt x="184894" y="516890"/>
                </a:lnTo>
                <a:lnTo>
                  <a:pt x="162483" y="516890"/>
                </a:lnTo>
                <a:lnTo>
                  <a:pt x="133118" y="529590"/>
                </a:lnTo>
                <a:lnTo>
                  <a:pt x="77788" y="561340"/>
                </a:lnTo>
                <a:lnTo>
                  <a:pt x="39984" y="591820"/>
                </a:lnTo>
                <a:lnTo>
                  <a:pt x="22411" y="638810"/>
                </a:lnTo>
                <a:lnTo>
                  <a:pt x="22411" y="816610"/>
                </a:lnTo>
                <a:lnTo>
                  <a:pt x="91550" y="840740"/>
                </a:lnTo>
                <a:lnTo>
                  <a:pt x="138769" y="849630"/>
                </a:lnTo>
                <a:lnTo>
                  <a:pt x="192044" y="855980"/>
                </a:lnTo>
                <a:lnTo>
                  <a:pt x="249593" y="859790"/>
                </a:lnTo>
                <a:lnTo>
                  <a:pt x="309632" y="862330"/>
                </a:lnTo>
                <a:lnTo>
                  <a:pt x="588416" y="862330"/>
                </a:lnTo>
                <a:lnTo>
                  <a:pt x="563563" y="867410"/>
                </a:lnTo>
                <a:lnTo>
                  <a:pt x="513481" y="875030"/>
                </a:lnTo>
                <a:lnTo>
                  <a:pt x="458421" y="880110"/>
                </a:lnTo>
                <a:lnTo>
                  <a:pt x="399998" y="883920"/>
                </a:lnTo>
                <a:lnTo>
                  <a:pt x="339825" y="885190"/>
                </a:lnTo>
                <a:close/>
              </a:path>
              <a:path w="672464" h="885189">
                <a:moveTo>
                  <a:pt x="444004" y="88900"/>
                </a:moveTo>
                <a:lnTo>
                  <a:pt x="438951" y="86360"/>
                </a:lnTo>
                <a:lnTo>
                  <a:pt x="436598" y="82550"/>
                </a:lnTo>
                <a:lnTo>
                  <a:pt x="432507" y="76200"/>
                </a:lnTo>
                <a:lnTo>
                  <a:pt x="419010" y="62230"/>
                </a:lnTo>
                <a:lnTo>
                  <a:pt x="393940" y="44450"/>
                </a:lnTo>
                <a:lnTo>
                  <a:pt x="355132" y="27940"/>
                </a:lnTo>
                <a:lnTo>
                  <a:pt x="315117" y="21590"/>
                </a:lnTo>
                <a:lnTo>
                  <a:pt x="397189" y="21590"/>
                </a:lnTo>
                <a:lnTo>
                  <a:pt x="423383" y="36830"/>
                </a:lnTo>
                <a:lnTo>
                  <a:pt x="441168" y="52070"/>
                </a:lnTo>
                <a:lnTo>
                  <a:pt x="451703" y="64770"/>
                </a:lnTo>
                <a:lnTo>
                  <a:pt x="498107" y="64770"/>
                </a:lnTo>
                <a:lnTo>
                  <a:pt x="508269" y="68580"/>
                </a:lnTo>
                <a:lnTo>
                  <a:pt x="531394" y="85090"/>
                </a:lnTo>
                <a:lnTo>
                  <a:pt x="475084" y="85090"/>
                </a:lnTo>
                <a:lnTo>
                  <a:pt x="461325" y="86360"/>
                </a:lnTo>
                <a:lnTo>
                  <a:pt x="448924" y="87630"/>
                </a:lnTo>
                <a:lnTo>
                  <a:pt x="444004" y="88900"/>
                </a:lnTo>
                <a:close/>
              </a:path>
              <a:path w="672464" h="885189">
                <a:moveTo>
                  <a:pt x="498107" y="64770"/>
                </a:moveTo>
                <a:lnTo>
                  <a:pt x="451703" y="64770"/>
                </a:lnTo>
                <a:lnTo>
                  <a:pt x="464181" y="63500"/>
                </a:lnTo>
                <a:lnTo>
                  <a:pt x="479272" y="62230"/>
                </a:lnTo>
                <a:lnTo>
                  <a:pt x="494719" y="63500"/>
                </a:lnTo>
                <a:lnTo>
                  <a:pt x="498107" y="64770"/>
                </a:lnTo>
                <a:close/>
              </a:path>
              <a:path w="672464" h="885189">
                <a:moveTo>
                  <a:pt x="552118" y="473710"/>
                </a:moveTo>
                <a:lnTo>
                  <a:pt x="473783" y="473710"/>
                </a:lnTo>
                <a:lnTo>
                  <a:pt x="499455" y="469900"/>
                </a:lnTo>
                <a:lnTo>
                  <a:pt x="523418" y="462280"/>
                </a:lnTo>
                <a:lnTo>
                  <a:pt x="542380" y="453390"/>
                </a:lnTo>
                <a:lnTo>
                  <a:pt x="529709" y="436880"/>
                </a:lnTo>
                <a:lnTo>
                  <a:pt x="519663" y="419100"/>
                </a:lnTo>
                <a:lnTo>
                  <a:pt x="512386" y="400050"/>
                </a:lnTo>
                <a:lnTo>
                  <a:pt x="508023" y="379730"/>
                </a:lnTo>
                <a:lnTo>
                  <a:pt x="509276" y="359410"/>
                </a:lnTo>
                <a:lnTo>
                  <a:pt x="511620" y="337820"/>
                </a:lnTo>
                <a:lnTo>
                  <a:pt x="515048" y="317500"/>
                </a:lnTo>
                <a:lnTo>
                  <a:pt x="519554" y="295910"/>
                </a:lnTo>
                <a:lnTo>
                  <a:pt x="525738" y="266700"/>
                </a:lnTo>
                <a:lnTo>
                  <a:pt x="530623" y="236220"/>
                </a:lnTo>
                <a:lnTo>
                  <a:pt x="534204" y="204470"/>
                </a:lnTo>
                <a:lnTo>
                  <a:pt x="536474" y="173990"/>
                </a:lnTo>
                <a:lnTo>
                  <a:pt x="533741" y="139700"/>
                </a:lnTo>
                <a:lnTo>
                  <a:pt x="525906" y="115570"/>
                </a:lnTo>
                <a:lnTo>
                  <a:pt x="513513" y="99060"/>
                </a:lnTo>
                <a:lnTo>
                  <a:pt x="497108" y="87630"/>
                </a:lnTo>
                <a:lnTo>
                  <a:pt x="487808" y="85090"/>
                </a:lnTo>
                <a:lnTo>
                  <a:pt x="531394" y="85090"/>
                </a:lnTo>
                <a:lnTo>
                  <a:pt x="547144" y="107950"/>
                </a:lnTo>
                <a:lnTo>
                  <a:pt x="556138" y="137160"/>
                </a:lnTo>
                <a:lnTo>
                  <a:pt x="558801" y="171450"/>
                </a:lnTo>
                <a:lnTo>
                  <a:pt x="558907" y="175260"/>
                </a:lnTo>
                <a:lnTo>
                  <a:pt x="556719" y="205740"/>
                </a:lnTo>
                <a:lnTo>
                  <a:pt x="553066" y="237490"/>
                </a:lnTo>
                <a:lnTo>
                  <a:pt x="548044" y="269240"/>
                </a:lnTo>
                <a:lnTo>
                  <a:pt x="541663" y="300990"/>
                </a:lnTo>
                <a:lnTo>
                  <a:pt x="537499" y="320040"/>
                </a:lnTo>
                <a:lnTo>
                  <a:pt x="534240" y="339090"/>
                </a:lnTo>
                <a:lnTo>
                  <a:pt x="531891" y="359410"/>
                </a:lnTo>
                <a:lnTo>
                  <a:pt x="530457" y="378460"/>
                </a:lnTo>
                <a:lnTo>
                  <a:pt x="537393" y="405130"/>
                </a:lnTo>
                <a:lnTo>
                  <a:pt x="550112" y="426720"/>
                </a:lnTo>
                <a:lnTo>
                  <a:pt x="562402" y="441960"/>
                </a:lnTo>
                <a:lnTo>
                  <a:pt x="568052" y="448310"/>
                </a:lnTo>
                <a:lnTo>
                  <a:pt x="568724" y="449580"/>
                </a:lnTo>
                <a:lnTo>
                  <a:pt x="569307" y="449580"/>
                </a:lnTo>
                <a:lnTo>
                  <a:pt x="573117" y="455930"/>
                </a:lnTo>
                <a:lnTo>
                  <a:pt x="571559" y="462280"/>
                </a:lnTo>
                <a:lnTo>
                  <a:pt x="566326" y="466090"/>
                </a:lnTo>
                <a:lnTo>
                  <a:pt x="552118" y="473710"/>
                </a:lnTo>
                <a:close/>
              </a:path>
              <a:path w="672464" h="885189">
                <a:moveTo>
                  <a:pt x="249549" y="473710"/>
                </a:moveTo>
                <a:lnTo>
                  <a:pt x="197157" y="473710"/>
                </a:lnTo>
                <a:lnTo>
                  <a:pt x="222008" y="468630"/>
                </a:lnTo>
                <a:lnTo>
                  <a:pt x="230042" y="464820"/>
                </a:lnTo>
                <a:lnTo>
                  <a:pt x="235230" y="457200"/>
                </a:lnTo>
                <a:lnTo>
                  <a:pt x="235242" y="414020"/>
                </a:lnTo>
                <a:lnTo>
                  <a:pt x="206937" y="387350"/>
                </a:lnTo>
                <a:lnTo>
                  <a:pt x="185842" y="354330"/>
                </a:lnTo>
                <a:lnTo>
                  <a:pt x="172658" y="318770"/>
                </a:lnTo>
                <a:lnTo>
                  <a:pt x="168086" y="279400"/>
                </a:lnTo>
                <a:lnTo>
                  <a:pt x="168086" y="217170"/>
                </a:lnTo>
                <a:lnTo>
                  <a:pt x="173106" y="212090"/>
                </a:lnTo>
                <a:lnTo>
                  <a:pt x="179291" y="212090"/>
                </a:lnTo>
                <a:lnTo>
                  <a:pt x="215996" y="209550"/>
                </a:lnTo>
                <a:lnTo>
                  <a:pt x="252206" y="201930"/>
                </a:lnTo>
                <a:lnTo>
                  <a:pt x="287724" y="193040"/>
                </a:lnTo>
                <a:lnTo>
                  <a:pt x="322355" y="180340"/>
                </a:lnTo>
                <a:lnTo>
                  <a:pt x="333561" y="173990"/>
                </a:lnTo>
                <a:lnTo>
                  <a:pt x="354917" y="163830"/>
                </a:lnTo>
                <a:lnTo>
                  <a:pt x="375351" y="152400"/>
                </a:lnTo>
                <a:lnTo>
                  <a:pt x="394767" y="138430"/>
                </a:lnTo>
                <a:lnTo>
                  <a:pt x="413065" y="123190"/>
                </a:lnTo>
                <a:lnTo>
                  <a:pt x="416315" y="120650"/>
                </a:lnTo>
                <a:lnTo>
                  <a:pt x="420428" y="118110"/>
                </a:lnTo>
                <a:lnTo>
                  <a:pt x="433585" y="118110"/>
                </a:lnTo>
                <a:lnTo>
                  <a:pt x="441224" y="121920"/>
                </a:lnTo>
                <a:lnTo>
                  <a:pt x="446953" y="128270"/>
                </a:lnTo>
                <a:lnTo>
                  <a:pt x="449966" y="135890"/>
                </a:lnTo>
                <a:lnTo>
                  <a:pt x="450507" y="139700"/>
                </a:lnTo>
                <a:lnTo>
                  <a:pt x="427801" y="139700"/>
                </a:lnTo>
                <a:lnTo>
                  <a:pt x="408536" y="156210"/>
                </a:lnTo>
                <a:lnTo>
                  <a:pt x="387998" y="170180"/>
                </a:lnTo>
                <a:lnTo>
                  <a:pt x="366300" y="184150"/>
                </a:lnTo>
                <a:lnTo>
                  <a:pt x="343556" y="194310"/>
                </a:lnTo>
                <a:lnTo>
                  <a:pt x="331992" y="200660"/>
                </a:lnTo>
                <a:lnTo>
                  <a:pt x="297680" y="213360"/>
                </a:lnTo>
                <a:lnTo>
                  <a:pt x="262556" y="223520"/>
                </a:lnTo>
                <a:lnTo>
                  <a:pt x="226775" y="229870"/>
                </a:lnTo>
                <a:lnTo>
                  <a:pt x="190497" y="234950"/>
                </a:lnTo>
                <a:lnTo>
                  <a:pt x="190497" y="279400"/>
                </a:lnTo>
                <a:lnTo>
                  <a:pt x="197962" y="326390"/>
                </a:lnTo>
                <a:lnTo>
                  <a:pt x="218654" y="365760"/>
                </a:lnTo>
                <a:lnTo>
                  <a:pt x="250182" y="397510"/>
                </a:lnTo>
                <a:lnTo>
                  <a:pt x="290152" y="417830"/>
                </a:lnTo>
                <a:lnTo>
                  <a:pt x="336172" y="425450"/>
                </a:lnTo>
                <a:lnTo>
                  <a:pt x="437023" y="425450"/>
                </a:lnTo>
                <a:lnTo>
                  <a:pt x="437023" y="427990"/>
                </a:lnTo>
                <a:lnTo>
                  <a:pt x="257731" y="427990"/>
                </a:lnTo>
                <a:lnTo>
                  <a:pt x="257731" y="448310"/>
                </a:lnTo>
                <a:lnTo>
                  <a:pt x="256165" y="459740"/>
                </a:lnTo>
                <a:lnTo>
                  <a:pt x="251612" y="471170"/>
                </a:lnTo>
                <a:lnTo>
                  <a:pt x="249549" y="473710"/>
                </a:lnTo>
                <a:close/>
              </a:path>
              <a:path w="672464" h="885189">
                <a:moveTo>
                  <a:pt x="437023" y="425450"/>
                </a:moveTo>
                <a:lnTo>
                  <a:pt x="336172" y="425450"/>
                </a:lnTo>
                <a:lnTo>
                  <a:pt x="382198" y="417830"/>
                </a:lnTo>
                <a:lnTo>
                  <a:pt x="422174" y="397510"/>
                </a:lnTo>
                <a:lnTo>
                  <a:pt x="453707" y="365760"/>
                </a:lnTo>
                <a:lnTo>
                  <a:pt x="474402" y="326390"/>
                </a:lnTo>
                <a:lnTo>
                  <a:pt x="481869" y="279400"/>
                </a:lnTo>
                <a:lnTo>
                  <a:pt x="481869" y="251460"/>
                </a:lnTo>
                <a:lnTo>
                  <a:pt x="479011" y="248920"/>
                </a:lnTo>
                <a:lnTo>
                  <a:pt x="469502" y="242570"/>
                </a:lnTo>
                <a:lnTo>
                  <a:pt x="460978" y="234950"/>
                </a:lnTo>
                <a:lnTo>
                  <a:pt x="440078" y="198120"/>
                </a:lnTo>
                <a:lnTo>
                  <a:pt x="430175" y="154940"/>
                </a:lnTo>
                <a:lnTo>
                  <a:pt x="427801" y="139700"/>
                </a:lnTo>
                <a:lnTo>
                  <a:pt x="450507" y="139700"/>
                </a:lnTo>
                <a:lnTo>
                  <a:pt x="452491" y="153670"/>
                </a:lnTo>
                <a:lnTo>
                  <a:pt x="456156" y="171450"/>
                </a:lnTo>
                <a:lnTo>
                  <a:pt x="471658" y="213360"/>
                </a:lnTo>
                <a:lnTo>
                  <a:pt x="495013" y="232410"/>
                </a:lnTo>
                <a:lnTo>
                  <a:pt x="498352" y="236220"/>
                </a:lnTo>
                <a:lnTo>
                  <a:pt x="501333" y="238760"/>
                </a:lnTo>
                <a:lnTo>
                  <a:pt x="503171" y="241300"/>
                </a:lnTo>
                <a:lnTo>
                  <a:pt x="504168" y="243840"/>
                </a:lnTo>
                <a:lnTo>
                  <a:pt x="504258" y="279400"/>
                </a:lnTo>
                <a:lnTo>
                  <a:pt x="499679" y="318770"/>
                </a:lnTo>
                <a:lnTo>
                  <a:pt x="486478" y="354330"/>
                </a:lnTo>
                <a:lnTo>
                  <a:pt x="465359" y="387350"/>
                </a:lnTo>
                <a:lnTo>
                  <a:pt x="437023" y="414020"/>
                </a:lnTo>
                <a:lnTo>
                  <a:pt x="437023" y="425450"/>
                </a:lnTo>
                <a:close/>
              </a:path>
              <a:path w="672464" h="885189">
                <a:moveTo>
                  <a:pt x="336195" y="448310"/>
                </a:moveTo>
                <a:lnTo>
                  <a:pt x="296049" y="443230"/>
                </a:lnTo>
                <a:lnTo>
                  <a:pt x="257731" y="427990"/>
                </a:lnTo>
                <a:lnTo>
                  <a:pt x="414668" y="427990"/>
                </a:lnTo>
                <a:lnTo>
                  <a:pt x="376344" y="443230"/>
                </a:lnTo>
                <a:lnTo>
                  <a:pt x="336195" y="448310"/>
                </a:lnTo>
                <a:close/>
              </a:path>
              <a:path w="672464" h="885189">
                <a:moveTo>
                  <a:pt x="454741" y="515620"/>
                </a:moveTo>
                <a:lnTo>
                  <a:pt x="336172" y="515620"/>
                </a:lnTo>
                <a:lnTo>
                  <a:pt x="365455" y="514350"/>
                </a:lnTo>
                <a:lnTo>
                  <a:pt x="394395" y="510540"/>
                </a:lnTo>
                <a:lnTo>
                  <a:pt x="422745" y="502920"/>
                </a:lnTo>
                <a:lnTo>
                  <a:pt x="450257" y="492760"/>
                </a:lnTo>
                <a:lnTo>
                  <a:pt x="441035" y="488950"/>
                </a:lnTo>
                <a:lnTo>
                  <a:pt x="439758" y="488950"/>
                </a:lnTo>
                <a:lnTo>
                  <a:pt x="438458" y="487680"/>
                </a:lnTo>
                <a:lnTo>
                  <a:pt x="428678" y="480060"/>
                </a:lnTo>
                <a:lnTo>
                  <a:pt x="421239" y="471170"/>
                </a:lnTo>
                <a:lnTo>
                  <a:pt x="416461" y="459740"/>
                </a:lnTo>
                <a:lnTo>
                  <a:pt x="414668" y="448310"/>
                </a:lnTo>
                <a:lnTo>
                  <a:pt x="414668" y="427990"/>
                </a:lnTo>
                <a:lnTo>
                  <a:pt x="437023" y="427990"/>
                </a:lnTo>
                <a:lnTo>
                  <a:pt x="437023" y="457200"/>
                </a:lnTo>
                <a:lnTo>
                  <a:pt x="441954" y="464820"/>
                </a:lnTo>
                <a:lnTo>
                  <a:pt x="449697" y="468630"/>
                </a:lnTo>
                <a:lnTo>
                  <a:pt x="473783" y="473710"/>
                </a:lnTo>
                <a:lnTo>
                  <a:pt x="552118" y="473710"/>
                </a:lnTo>
                <a:lnTo>
                  <a:pt x="537402" y="481330"/>
                </a:lnTo>
                <a:lnTo>
                  <a:pt x="506678" y="491490"/>
                </a:lnTo>
                <a:lnTo>
                  <a:pt x="537687" y="504190"/>
                </a:lnTo>
                <a:lnTo>
                  <a:pt x="476591" y="504190"/>
                </a:lnTo>
                <a:lnTo>
                  <a:pt x="454741" y="515620"/>
                </a:lnTo>
                <a:close/>
              </a:path>
              <a:path w="672464" h="885189">
                <a:moveTo>
                  <a:pt x="336172" y="537210"/>
                </a:moveTo>
                <a:lnTo>
                  <a:pt x="294387" y="534670"/>
                </a:lnTo>
                <a:lnTo>
                  <a:pt x="255905" y="528320"/>
                </a:lnTo>
                <a:lnTo>
                  <a:pt x="222449" y="518160"/>
                </a:lnTo>
                <a:lnTo>
                  <a:pt x="195741" y="504190"/>
                </a:lnTo>
                <a:lnTo>
                  <a:pt x="254293" y="504190"/>
                </a:lnTo>
                <a:lnTo>
                  <a:pt x="277923" y="510540"/>
                </a:lnTo>
                <a:lnTo>
                  <a:pt x="306873" y="514350"/>
                </a:lnTo>
                <a:lnTo>
                  <a:pt x="336172" y="515620"/>
                </a:lnTo>
                <a:lnTo>
                  <a:pt x="454741" y="515620"/>
                </a:lnTo>
                <a:lnTo>
                  <a:pt x="449885" y="518160"/>
                </a:lnTo>
                <a:lnTo>
                  <a:pt x="416433" y="528320"/>
                </a:lnTo>
                <a:lnTo>
                  <a:pt x="377955" y="534670"/>
                </a:lnTo>
                <a:lnTo>
                  <a:pt x="336172" y="537210"/>
                </a:lnTo>
                <a:close/>
              </a:path>
              <a:path w="672464" h="885189">
                <a:moveTo>
                  <a:pt x="491949" y="671830"/>
                </a:moveTo>
                <a:lnTo>
                  <a:pt x="475771" y="665480"/>
                </a:lnTo>
                <a:lnTo>
                  <a:pt x="462945" y="654050"/>
                </a:lnTo>
                <a:lnTo>
                  <a:pt x="455221" y="638810"/>
                </a:lnTo>
                <a:lnTo>
                  <a:pt x="454330" y="621030"/>
                </a:lnTo>
                <a:lnTo>
                  <a:pt x="460121" y="604520"/>
                </a:lnTo>
                <a:lnTo>
                  <a:pt x="471556" y="591820"/>
                </a:lnTo>
                <a:lnTo>
                  <a:pt x="487595" y="584200"/>
                </a:lnTo>
                <a:lnTo>
                  <a:pt x="487449" y="582930"/>
                </a:lnTo>
                <a:lnTo>
                  <a:pt x="487449" y="508000"/>
                </a:lnTo>
                <a:lnTo>
                  <a:pt x="476591" y="504190"/>
                </a:lnTo>
                <a:lnTo>
                  <a:pt x="537687" y="504190"/>
                </a:lnTo>
                <a:lnTo>
                  <a:pt x="540788" y="505460"/>
                </a:lnTo>
                <a:lnTo>
                  <a:pt x="563509" y="516890"/>
                </a:lnTo>
                <a:lnTo>
                  <a:pt x="509861" y="516890"/>
                </a:lnTo>
                <a:lnTo>
                  <a:pt x="509861" y="582930"/>
                </a:lnTo>
                <a:lnTo>
                  <a:pt x="509726" y="584200"/>
                </a:lnTo>
                <a:lnTo>
                  <a:pt x="520922" y="588010"/>
                </a:lnTo>
                <a:lnTo>
                  <a:pt x="530355" y="595630"/>
                </a:lnTo>
                <a:lnTo>
                  <a:pt x="537566" y="604520"/>
                </a:lnTo>
                <a:lnTo>
                  <a:pt x="498711" y="604520"/>
                </a:lnTo>
                <a:lnTo>
                  <a:pt x="489985" y="607060"/>
                </a:lnTo>
                <a:lnTo>
                  <a:pt x="482862" y="610870"/>
                </a:lnTo>
                <a:lnTo>
                  <a:pt x="478060" y="618490"/>
                </a:lnTo>
                <a:lnTo>
                  <a:pt x="476299" y="627380"/>
                </a:lnTo>
                <a:lnTo>
                  <a:pt x="478060" y="636270"/>
                </a:lnTo>
                <a:lnTo>
                  <a:pt x="482862" y="642620"/>
                </a:lnTo>
                <a:lnTo>
                  <a:pt x="489985" y="647700"/>
                </a:lnTo>
                <a:lnTo>
                  <a:pt x="498711" y="648970"/>
                </a:lnTo>
                <a:lnTo>
                  <a:pt x="537645" y="648970"/>
                </a:lnTo>
                <a:lnTo>
                  <a:pt x="537200" y="650240"/>
                </a:lnTo>
                <a:lnTo>
                  <a:pt x="525765" y="662940"/>
                </a:lnTo>
                <a:lnTo>
                  <a:pt x="509726" y="670560"/>
                </a:lnTo>
                <a:lnTo>
                  <a:pt x="491949" y="671830"/>
                </a:lnTo>
                <a:close/>
              </a:path>
              <a:path w="672464" h="885189">
                <a:moveTo>
                  <a:pt x="133221" y="783590"/>
                </a:moveTo>
                <a:lnTo>
                  <a:pt x="126791" y="783590"/>
                </a:lnTo>
                <a:lnTo>
                  <a:pt x="120678" y="782320"/>
                </a:lnTo>
                <a:lnTo>
                  <a:pt x="115643" y="777240"/>
                </a:lnTo>
                <a:lnTo>
                  <a:pt x="105175" y="773430"/>
                </a:lnTo>
                <a:lnTo>
                  <a:pt x="96959" y="765810"/>
                </a:lnTo>
                <a:lnTo>
                  <a:pt x="91585" y="755650"/>
                </a:lnTo>
                <a:lnTo>
                  <a:pt x="89645" y="744220"/>
                </a:lnTo>
                <a:lnTo>
                  <a:pt x="89645" y="660400"/>
                </a:lnTo>
                <a:lnTo>
                  <a:pt x="95278" y="631190"/>
                </a:lnTo>
                <a:lnTo>
                  <a:pt x="110701" y="607060"/>
                </a:lnTo>
                <a:lnTo>
                  <a:pt x="133806" y="590550"/>
                </a:lnTo>
                <a:lnTo>
                  <a:pt x="162483" y="582930"/>
                </a:lnTo>
                <a:lnTo>
                  <a:pt x="162483" y="516890"/>
                </a:lnTo>
                <a:lnTo>
                  <a:pt x="184894" y="516890"/>
                </a:lnTo>
                <a:lnTo>
                  <a:pt x="184894" y="582930"/>
                </a:lnTo>
                <a:lnTo>
                  <a:pt x="213571" y="590550"/>
                </a:lnTo>
                <a:lnTo>
                  <a:pt x="233121" y="604520"/>
                </a:lnTo>
                <a:lnTo>
                  <a:pt x="168086" y="604520"/>
                </a:lnTo>
                <a:lnTo>
                  <a:pt x="146288" y="609600"/>
                </a:lnTo>
                <a:lnTo>
                  <a:pt x="128486" y="621030"/>
                </a:lnTo>
                <a:lnTo>
                  <a:pt x="116476" y="638810"/>
                </a:lnTo>
                <a:lnTo>
                  <a:pt x="112057" y="660400"/>
                </a:lnTo>
                <a:lnTo>
                  <a:pt x="112102" y="749300"/>
                </a:lnTo>
                <a:lnTo>
                  <a:pt x="114376" y="753110"/>
                </a:lnTo>
                <a:lnTo>
                  <a:pt x="117985" y="754380"/>
                </a:lnTo>
                <a:lnTo>
                  <a:pt x="138933" y="754380"/>
                </a:lnTo>
                <a:lnTo>
                  <a:pt x="142290" y="756920"/>
                </a:lnTo>
                <a:lnTo>
                  <a:pt x="145231" y="763270"/>
                </a:lnTo>
                <a:lnTo>
                  <a:pt x="145632" y="769620"/>
                </a:lnTo>
                <a:lnTo>
                  <a:pt x="143592" y="775970"/>
                </a:lnTo>
                <a:lnTo>
                  <a:pt x="139208" y="781050"/>
                </a:lnTo>
                <a:lnTo>
                  <a:pt x="133221" y="783590"/>
                </a:lnTo>
                <a:close/>
              </a:path>
              <a:path w="672464" h="885189">
                <a:moveTo>
                  <a:pt x="588416" y="862330"/>
                </a:moveTo>
                <a:lnTo>
                  <a:pt x="370381" y="862330"/>
                </a:lnTo>
                <a:lnTo>
                  <a:pt x="430055" y="861060"/>
                </a:lnTo>
                <a:lnTo>
                  <a:pt x="486873" y="855980"/>
                </a:lnTo>
                <a:lnTo>
                  <a:pt x="539052" y="849630"/>
                </a:lnTo>
                <a:lnTo>
                  <a:pt x="584810" y="840740"/>
                </a:lnTo>
                <a:lnTo>
                  <a:pt x="622365" y="830580"/>
                </a:lnTo>
                <a:lnTo>
                  <a:pt x="649932" y="817880"/>
                </a:lnTo>
                <a:lnTo>
                  <a:pt x="649932" y="638810"/>
                </a:lnTo>
                <a:lnTo>
                  <a:pt x="632263" y="591820"/>
                </a:lnTo>
                <a:lnTo>
                  <a:pt x="594485" y="561340"/>
                </a:lnTo>
                <a:lnTo>
                  <a:pt x="539200" y="529590"/>
                </a:lnTo>
                <a:lnTo>
                  <a:pt x="509861" y="516890"/>
                </a:lnTo>
                <a:lnTo>
                  <a:pt x="563509" y="516890"/>
                </a:lnTo>
                <a:lnTo>
                  <a:pt x="604977" y="541020"/>
                </a:lnTo>
                <a:lnTo>
                  <a:pt x="650046" y="577850"/>
                </a:lnTo>
                <a:lnTo>
                  <a:pt x="669175" y="615950"/>
                </a:lnTo>
                <a:lnTo>
                  <a:pt x="672344" y="637540"/>
                </a:lnTo>
                <a:lnTo>
                  <a:pt x="672344" y="829310"/>
                </a:lnTo>
                <a:lnTo>
                  <a:pt x="667817" y="831850"/>
                </a:lnTo>
                <a:lnTo>
                  <a:pt x="642344" y="845820"/>
                </a:lnTo>
                <a:lnTo>
                  <a:pt x="607055" y="858520"/>
                </a:lnTo>
                <a:lnTo>
                  <a:pt x="588416" y="862330"/>
                </a:lnTo>
                <a:close/>
              </a:path>
              <a:path w="672464" h="885189">
                <a:moveTo>
                  <a:pt x="256009" y="754380"/>
                </a:moveTo>
                <a:lnTo>
                  <a:pt x="229403" y="754380"/>
                </a:lnTo>
                <a:lnTo>
                  <a:pt x="233012" y="753110"/>
                </a:lnTo>
                <a:lnTo>
                  <a:pt x="235275" y="749300"/>
                </a:lnTo>
                <a:lnTo>
                  <a:pt x="235320" y="660400"/>
                </a:lnTo>
                <a:lnTo>
                  <a:pt x="218891" y="621030"/>
                </a:lnTo>
                <a:lnTo>
                  <a:pt x="179291" y="604520"/>
                </a:lnTo>
                <a:lnTo>
                  <a:pt x="233121" y="604520"/>
                </a:lnTo>
                <a:lnTo>
                  <a:pt x="236676" y="607060"/>
                </a:lnTo>
                <a:lnTo>
                  <a:pt x="252099" y="631190"/>
                </a:lnTo>
                <a:lnTo>
                  <a:pt x="257731" y="660400"/>
                </a:lnTo>
                <a:lnTo>
                  <a:pt x="257731" y="744220"/>
                </a:lnTo>
                <a:lnTo>
                  <a:pt x="256009" y="754380"/>
                </a:lnTo>
                <a:close/>
              </a:path>
              <a:path w="672464" h="885189">
                <a:moveTo>
                  <a:pt x="537645" y="648970"/>
                </a:moveTo>
                <a:lnTo>
                  <a:pt x="498711" y="648970"/>
                </a:lnTo>
                <a:lnTo>
                  <a:pt x="507437" y="647700"/>
                </a:lnTo>
                <a:lnTo>
                  <a:pt x="514560" y="642620"/>
                </a:lnTo>
                <a:lnTo>
                  <a:pt x="519362" y="636270"/>
                </a:lnTo>
                <a:lnTo>
                  <a:pt x="521122" y="627380"/>
                </a:lnTo>
                <a:lnTo>
                  <a:pt x="519362" y="618490"/>
                </a:lnTo>
                <a:lnTo>
                  <a:pt x="514560" y="610870"/>
                </a:lnTo>
                <a:lnTo>
                  <a:pt x="507437" y="607060"/>
                </a:lnTo>
                <a:lnTo>
                  <a:pt x="498711" y="604520"/>
                </a:lnTo>
                <a:lnTo>
                  <a:pt x="537566" y="604520"/>
                </a:lnTo>
                <a:lnTo>
                  <a:pt x="542100" y="615950"/>
                </a:lnTo>
                <a:lnTo>
                  <a:pt x="542991" y="633730"/>
                </a:lnTo>
                <a:lnTo>
                  <a:pt x="537645" y="648970"/>
                </a:lnTo>
                <a:close/>
              </a:path>
              <a:path w="672464" h="885189">
                <a:moveTo>
                  <a:pt x="138933" y="754380"/>
                </a:moveTo>
                <a:lnTo>
                  <a:pt x="118724" y="754380"/>
                </a:lnTo>
                <a:lnTo>
                  <a:pt x="124712" y="750570"/>
                </a:lnTo>
                <a:lnTo>
                  <a:pt x="131142" y="750570"/>
                </a:lnTo>
                <a:lnTo>
                  <a:pt x="137254" y="753110"/>
                </a:lnTo>
                <a:lnTo>
                  <a:pt x="138933" y="754380"/>
                </a:lnTo>
                <a:close/>
              </a:path>
              <a:path w="672464" h="885189">
                <a:moveTo>
                  <a:pt x="219652" y="783590"/>
                </a:moveTo>
                <a:lnTo>
                  <a:pt x="213255" y="783590"/>
                </a:lnTo>
                <a:lnTo>
                  <a:pt x="207440" y="779780"/>
                </a:lnTo>
                <a:lnTo>
                  <a:pt x="203350" y="774700"/>
                </a:lnTo>
                <a:lnTo>
                  <a:pt x="201658" y="768350"/>
                </a:lnTo>
                <a:lnTo>
                  <a:pt x="202420" y="762000"/>
                </a:lnTo>
                <a:lnTo>
                  <a:pt x="205692" y="755650"/>
                </a:lnTo>
                <a:lnTo>
                  <a:pt x="210971" y="751840"/>
                </a:lnTo>
                <a:lnTo>
                  <a:pt x="217191" y="750570"/>
                </a:lnTo>
                <a:lnTo>
                  <a:pt x="223588" y="750570"/>
                </a:lnTo>
                <a:lnTo>
                  <a:pt x="229403" y="754380"/>
                </a:lnTo>
                <a:lnTo>
                  <a:pt x="256009" y="754380"/>
                </a:lnTo>
                <a:lnTo>
                  <a:pt x="255794" y="755650"/>
                </a:lnTo>
                <a:lnTo>
                  <a:pt x="250424" y="765810"/>
                </a:lnTo>
                <a:lnTo>
                  <a:pt x="242211" y="773430"/>
                </a:lnTo>
                <a:lnTo>
                  <a:pt x="231745" y="777240"/>
                </a:lnTo>
                <a:lnTo>
                  <a:pt x="231140" y="778510"/>
                </a:lnTo>
                <a:lnTo>
                  <a:pt x="225868" y="782320"/>
                </a:lnTo>
                <a:lnTo>
                  <a:pt x="219652" y="783590"/>
                </a:lnTo>
                <a:close/>
              </a:path>
            </a:pathLst>
          </a:custGeom>
          <a:solidFill>
            <a:srgbClr val="000000"/>
          </a:solidFill>
        </p:spPr>
        <p:txBody>
          <a:bodyPr wrap="square" lIns="0" tIns="0" rIns="0" bIns="0" rtlCol="0"/>
          <a:lstStyle/>
          <a:p>
            <a:endParaRPr sz="1350"/>
          </a:p>
        </p:txBody>
      </p:sp>
      <p:sp>
        <p:nvSpPr>
          <p:cNvPr id="15" name="TextBox 14">
            <a:extLst>
              <a:ext uri="{FF2B5EF4-FFF2-40B4-BE49-F238E27FC236}">
                <a16:creationId xmlns:a16="http://schemas.microsoft.com/office/drawing/2014/main" id="{165FEDA2-9C99-E86B-1293-DB30EAA742BD}"/>
              </a:ext>
            </a:extLst>
          </p:cNvPr>
          <p:cNvSpPr txBox="1"/>
          <p:nvPr/>
        </p:nvSpPr>
        <p:spPr>
          <a:xfrm>
            <a:off x="2193131" y="3591009"/>
            <a:ext cx="2052401" cy="646331"/>
          </a:xfrm>
          <a:prstGeom prst="rect">
            <a:avLst/>
          </a:prstGeom>
          <a:noFill/>
        </p:spPr>
        <p:txBody>
          <a:bodyPr wrap="square" rtlCol="0">
            <a:spAutoFit/>
          </a:bodyPr>
          <a:lstStyle/>
          <a:p>
            <a:r>
              <a:rPr lang="en-US" dirty="0"/>
              <a:t>LAI for 67% </a:t>
            </a:r>
          </a:p>
          <a:p>
            <a:r>
              <a:rPr lang="en-US" dirty="0"/>
              <a:t>SAI for 83%</a:t>
            </a:r>
          </a:p>
        </p:txBody>
      </p:sp>
      <p:sp>
        <p:nvSpPr>
          <p:cNvPr id="16" name="TextBox 15">
            <a:extLst>
              <a:ext uri="{FF2B5EF4-FFF2-40B4-BE49-F238E27FC236}">
                <a16:creationId xmlns:a16="http://schemas.microsoft.com/office/drawing/2014/main" id="{0AB0E5CA-82FB-5C67-259C-C2CCADE40F4B}"/>
              </a:ext>
            </a:extLst>
          </p:cNvPr>
          <p:cNvSpPr txBox="1"/>
          <p:nvPr/>
        </p:nvSpPr>
        <p:spPr>
          <a:xfrm>
            <a:off x="5528190" y="3591009"/>
            <a:ext cx="2052401" cy="646331"/>
          </a:xfrm>
          <a:prstGeom prst="rect">
            <a:avLst/>
          </a:prstGeom>
          <a:noFill/>
        </p:spPr>
        <p:txBody>
          <a:bodyPr wrap="square" rtlCol="0">
            <a:spAutoFit/>
          </a:bodyPr>
          <a:lstStyle/>
          <a:p>
            <a:r>
              <a:rPr lang="en-US" dirty="0"/>
              <a:t>LAI for 0% </a:t>
            </a:r>
          </a:p>
          <a:p>
            <a:r>
              <a:rPr lang="en-US" dirty="0"/>
              <a:t>SAI for 27%</a:t>
            </a:r>
          </a:p>
        </p:txBody>
      </p:sp>
      <p:sp>
        <p:nvSpPr>
          <p:cNvPr id="4" name="Rectangle 3">
            <a:extLst>
              <a:ext uri="{FF2B5EF4-FFF2-40B4-BE49-F238E27FC236}">
                <a16:creationId xmlns:a16="http://schemas.microsoft.com/office/drawing/2014/main" id="{1BFB8C52-3A6C-B3A7-453B-A7DABB0530DF}"/>
              </a:ext>
            </a:extLst>
          </p:cNvPr>
          <p:cNvSpPr/>
          <p:nvPr/>
        </p:nvSpPr>
        <p:spPr>
          <a:xfrm>
            <a:off x="5772150" y="984840"/>
            <a:ext cx="2117053" cy="21988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BF665A-C01C-170B-0B8B-0EF009473DFF}"/>
              </a:ext>
            </a:extLst>
          </p:cNvPr>
          <p:cNvPicPr>
            <a:picLocks noChangeAspect="1"/>
          </p:cNvPicPr>
          <p:nvPr/>
        </p:nvPicPr>
        <p:blipFill>
          <a:blip r:embed="rId3"/>
          <a:stretch>
            <a:fillRect/>
          </a:stretch>
        </p:blipFill>
        <p:spPr>
          <a:xfrm>
            <a:off x="7595949" y="4059617"/>
            <a:ext cx="1566865" cy="646332"/>
          </a:xfrm>
          <a:prstGeom prst="rect">
            <a:avLst/>
          </a:prstGeom>
        </p:spPr>
      </p:pic>
    </p:spTree>
    <p:extLst>
      <p:ext uri="{BB962C8B-B14F-4D97-AF65-F5344CB8AC3E}">
        <p14:creationId xmlns:p14="http://schemas.microsoft.com/office/powerpoint/2010/main" val="33308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p:bldP spid="1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9"/>
            <a:ext cx="8229600" cy="857250"/>
          </a:xfrm>
        </p:spPr>
        <p:txBody>
          <a:bodyPr>
            <a:normAutofit/>
          </a:bodyPr>
          <a:lstStyle/>
          <a:p>
            <a:r>
              <a:rPr lang="en-US" dirty="0"/>
              <a:t>Competency Based Education (CBE)</a:t>
            </a:r>
          </a:p>
        </p:txBody>
      </p:sp>
      <p:sp>
        <p:nvSpPr>
          <p:cNvPr id="3" name="Content Placeholder 2"/>
          <p:cNvSpPr>
            <a:spLocks noGrp="1"/>
          </p:cNvSpPr>
          <p:nvPr>
            <p:ph idx="1"/>
          </p:nvPr>
        </p:nvSpPr>
        <p:spPr>
          <a:xfrm>
            <a:off x="424981" y="1088472"/>
            <a:ext cx="8229600" cy="3400724"/>
          </a:xfrm>
        </p:spPr>
        <p:txBody>
          <a:bodyPr>
            <a:normAutofit fontScale="77500" lnSpcReduction="20000"/>
          </a:bodyPr>
          <a:lstStyle/>
          <a:p>
            <a:r>
              <a:rPr lang="en-US" dirty="0"/>
              <a:t>Outcome competencies</a:t>
            </a:r>
          </a:p>
          <a:p>
            <a:endParaRPr lang="en-US" dirty="0"/>
          </a:p>
          <a:p>
            <a:r>
              <a:rPr lang="en-US" dirty="0"/>
              <a:t>Sequenced progression</a:t>
            </a:r>
          </a:p>
          <a:p>
            <a:pPr marL="0" indent="0">
              <a:buNone/>
            </a:pPr>
            <a:endParaRPr lang="en-US" dirty="0"/>
          </a:p>
          <a:p>
            <a:r>
              <a:rPr lang="en-US" dirty="0"/>
              <a:t>Programmatic assessment</a:t>
            </a:r>
          </a:p>
          <a:p>
            <a:endParaRPr lang="en-US" dirty="0"/>
          </a:p>
          <a:p>
            <a:r>
              <a:rPr lang="en-US" dirty="0"/>
              <a:t>Competency-focused instruction</a:t>
            </a:r>
          </a:p>
          <a:p>
            <a:endParaRPr lang="en-US" dirty="0"/>
          </a:p>
          <a:p>
            <a:r>
              <a:rPr lang="en-US" dirty="0"/>
              <a:t>Tailored learning experiences (individualized)</a:t>
            </a:r>
          </a:p>
          <a:p>
            <a:pPr marL="0" indent="0">
              <a:buNone/>
            </a:pPr>
            <a:endParaRPr lang="en-US" dirty="0"/>
          </a:p>
          <a:p>
            <a:endParaRPr lang="en-US" dirty="0"/>
          </a:p>
          <a:p>
            <a:endParaRPr lang="en-US" dirty="0"/>
          </a:p>
        </p:txBody>
      </p:sp>
      <p:sp>
        <p:nvSpPr>
          <p:cNvPr id="4" name="TextBox 3"/>
          <p:cNvSpPr txBox="1"/>
          <p:nvPr/>
        </p:nvSpPr>
        <p:spPr>
          <a:xfrm>
            <a:off x="251770" y="4378413"/>
            <a:ext cx="4114800" cy="323165"/>
          </a:xfrm>
          <a:prstGeom prst="rect">
            <a:avLst/>
          </a:prstGeom>
          <a:noFill/>
        </p:spPr>
        <p:txBody>
          <a:bodyPr wrap="square" rtlCol="0">
            <a:spAutoFit/>
          </a:bodyPr>
          <a:lstStyle/>
          <a:p>
            <a:endParaRPr lang="en-US" sz="750" dirty="0"/>
          </a:p>
          <a:p>
            <a:r>
              <a:rPr lang="en-US" sz="750" dirty="0"/>
              <a:t>Van </a:t>
            </a:r>
            <a:r>
              <a:rPr lang="en-US" sz="750" dirty="0" err="1"/>
              <a:t>Melle</a:t>
            </a:r>
            <a:r>
              <a:rPr lang="en-US" sz="750" dirty="0"/>
              <a:t>, Academic Medicine, 2019 </a:t>
            </a:r>
          </a:p>
        </p:txBody>
      </p:sp>
    </p:spTree>
    <p:extLst>
      <p:ext uri="{BB962C8B-B14F-4D97-AF65-F5344CB8AC3E}">
        <p14:creationId xmlns:p14="http://schemas.microsoft.com/office/powerpoint/2010/main" val="25600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6"/>
          <p:cNvSpPr txBox="1">
            <a:spLocks noChangeArrowheads="1"/>
          </p:cNvSpPr>
          <p:nvPr/>
        </p:nvSpPr>
        <p:spPr bwMode="auto">
          <a:xfrm>
            <a:off x="4718050" y="4094797"/>
            <a:ext cx="6858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hangingPunct="1">
              <a:defRPr/>
            </a:pPr>
            <a:r>
              <a:rPr lang="en-US" sz="1350">
                <a:solidFill>
                  <a:prstClr val="black"/>
                </a:solidFill>
              </a:rPr>
              <a:t>5.49</a:t>
            </a:r>
          </a:p>
        </p:txBody>
      </p:sp>
      <p:sp>
        <p:nvSpPr>
          <p:cNvPr id="17415" name="TextBox 9"/>
          <p:cNvSpPr txBox="1">
            <a:spLocks noChangeArrowheads="1"/>
          </p:cNvSpPr>
          <p:nvPr/>
        </p:nvSpPr>
        <p:spPr bwMode="auto">
          <a:xfrm>
            <a:off x="4718050" y="465772"/>
            <a:ext cx="6858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hangingPunct="1">
              <a:defRPr/>
            </a:pPr>
            <a:r>
              <a:rPr lang="en-US" sz="1350" dirty="0">
                <a:solidFill>
                  <a:prstClr val="black"/>
                </a:solidFill>
              </a:rPr>
              <a:t>9.58</a:t>
            </a:r>
          </a:p>
        </p:txBody>
      </p:sp>
      <p:cxnSp>
        <p:nvCxnSpPr>
          <p:cNvPr id="11" name="Straight Arrow Connector 10"/>
          <p:cNvCxnSpPr/>
          <p:nvPr/>
        </p:nvCxnSpPr>
        <p:spPr>
          <a:xfrm flipV="1">
            <a:off x="5403860" y="465772"/>
            <a:ext cx="838199" cy="57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242059" y="351472"/>
            <a:ext cx="2079997" cy="4000500"/>
            <a:chOff x="6248399" y="1371600"/>
            <a:chExt cx="2079997" cy="533400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9" y="1400908"/>
              <a:ext cx="2079997" cy="5304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6248399" y="1371600"/>
              <a:ext cx="533401" cy="5334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grpSp>
      <p:sp>
        <p:nvSpPr>
          <p:cNvPr id="13" name="TextBox 9"/>
          <p:cNvSpPr txBox="1">
            <a:spLocks noChangeArrowheads="1"/>
          </p:cNvSpPr>
          <p:nvPr/>
        </p:nvSpPr>
        <p:spPr bwMode="auto">
          <a:xfrm>
            <a:off x="4718050" y="1323022"/>
            <a:ext cx="6858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hangingPunct="1">
              <a:defRPr/>
            </a:pPr>
            <a:r>
              <a:rPr lang="en-US" sz="1350" dirty="0">
                <a:solidFill>
                  <a:prstClr val="black"/>
                </a:solidFill>
              </a:rPr>
              <a:t>9.00</a:t>
            </a:r>
          </a:p>
        </p:txBody>
      </p:sp>
      <p:cxnSp>
        <p:nvCxnSpPr>
          <p:cNvPr id="16" name="Straight Arrow Connector 15"/>
          <p:cNvCxnSpPr>
            <a:stCxn id="13" idx="3"/>
          </p:cNvCxnSpPr>
          <p:nvPr/>
        </p:nvCxnSpPr>
        <p:spPr>
          <a:xfrm flipV="1">
            <a:off x="5403850" y="1465897"/>
            <a:ext cx="838209" cy="71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9"/>
          <p:cNvSpPr txBox="1">
            <a:spLocks noChangeArrowheads="1"/>
          </p:cNvSpPr>
          <p:nvPr/>
        </p:nvSpPr>
        <p:spPr bwMode="auto">
          <a:xfrm>
            <a:off x="4718050" y="3323268"/>
            <a:ext cx="6858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hangingPunct="1">
              <a:defRPr/>
            </a:pPr>
            <a:r>
              <a:rPr lang="en-US" sz="1350" dirty="0">
                <a:solidFill>
                  <a:prstClr val="black"/>
                </a:solidFill>
              </a:rPr>
              <a:t>8.00</a:t>
            </a:r>
          </a:p>
        </p:txBody>
      </p:sp>
      <p:cxnSp>
        <p:nvCxnSpPr>
          <p:cNvPr id="19" name="Straight Arrow Connector 18"/>
          <p:cNvCxnSpPr>
            <a:cxnSpLocks/>
            <a:stCxn id="18" idx="3"/>
          </p:cNvCxnSpPr>
          <p:nvPr/>
        </p:nvCxnSpPr>
        <p:spPr>
          <a:xfrm>
            <a:off x="5403850" y="3473309"/>
            <a:ext cx="838209" cy="785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718060" y="3720010"/>
            <a:ext cx="6858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hangingPunct="1">
              <a:defRPr/>
            </a:pPr>
            <a:r>
              <a:rPr lang="en-US" sz="1350" dirty="0">
                <a:solidFill>
                  <a:prstClr val="black"/>
                </a:solidFill>
              </a:rPr>
              <a:t>7.00</a:t>
            </a:r>
          </a:p>
        </p:txBody>
      </p:sp>
      <p:cxnSp>
        <p:nvCxnSpPr>
          <p:cNvPr id="21" name="Straight Arrow Connector 20"/>
          <p:cNvCxnSpPr>
            <a:cxnSpLocks/>
            <a:stCxn id="20" idx="3"/>
          </p:cNvCxnSpPr>
          <p:nvPr/>
        </p:nvCxnSpPr>
        <p:spPr>
          <a:xfrm>
            <a:off x="5403860" y="3870051"/>
            <a:ext cx="914390" cy="3676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17413" idx="3"/>
          </p:cNvCxnSpPr>
          <p:nvPr/>
        </p:nvCxnSpPr>
        <p:spPr>
          <a:xfrm>
            <a:off x="5403850" y="4244838"/>
            <a:ext cx="914400" cy="1071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B40F5D7-4037-7EA8-99DB-70AF374BDB21}"/>
              </a:ext>
            </a:extLst>
          </p:cNvPr>
          <p:cNvPicPr>
            <a:picLocks noChangeAspect="1"/>
          </p:cNvPicPr>
          <p:nvPr/>
        </p:nvPicPr>
        <p:blipFill>
          <a:blip r:embed="rId3"/>
          <a:stretch>
            <a:fillRect/>
          </a:stretch>
        </p:blipFill>
        <p:spPr>
          <a:xfrm>
            <a:off x="103767" y="2093952"/>
            <a:ext cx="4043984" cy="1055480"/>
          </a:xfrm>
          <a:prstGeom prst="rect">
            <a:avLst/>
          </a:prstGeom>
        </p:spPr>
      </p:pic>
      <p:cxnSp>
        <p:nvCxnSpPr>
          <p:cNvPr id="14" name="Straight Connector 13">
            <a:extLst>
              <a:ext uri="{FF2B5EF4-FFF2-40B4-BE49-F238E27FC236}">
                <a16:creationId xmlns:a16="http://schemas.microsoft.com/office/drawing/2014/main" id="{85FEA0D4-876E-5744-6A97-684B71880D91}"/>
              </a:ext>
            </a:extLst>
          </p:cNvPr>
          <p:cNvCxnSpPr>
            <a:cxnSpLocks/>
          </p:cNvCxnSpPr>
          <p:nvPr/>
        </p:nvCxnSpPr>
        <p:spPr>
          <a:xfrm flipV="1">
            <a:off x="6242059" y="3531371"/>
            <a:ext cx="2598255" cy="20501"/>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6" name="Straight Connector 25">
            <a:extLst>
              <a:ext uri="{FF2B5EF4-FFF2-40B4-BE49-F238E27FC236}">
                <a16:creationId xmlns:a16="http://schemas.microsoft.com/office/drawing/2014/main" id="{D7E5BDCE-3442-D90F-E145-409DF7D896A1}"/>
              </a:ext>
            </a:extLst>
          </p:cNvPr>
          <p:cNvCxnSpPr>
            <a:cxnSpLocks/>
          </p:cNvCxnSpPr>
          <p:nvPr/>
        </p:nvCxnSpPr>
        <p:spPr>
          <a:xfrm flipV="1">
            <a:off x="6242059" y="1465898"/>
            <a:ext cx="2598255" cy="20501"/>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7" name="Straight Connector 26">
            <a:extLst>
              <a:ext uri="{FF2B5EF4-FFF2-40B4-BE49-F238E27FC236}">
                <a16:creationId xmlns:a16="http://schemas.microsoft.com/office/drawing/2014/main" id="{420D1132-3AC2-26D5-6866-87D265D41820}"/>
              </a:ext>
            </a:extLst>
          </p:cNvPr>
          <p:cNvCxnSpPr>
            <a:cxnSpLocks/>
          </p:cNvCxnSpPr>
          <p:nvPr/>
        </p:nvCxnSpPr>
        <p:spPr>
          <a:xfrm flipV="1">
            <a:off x="6242059" y="4444292"/>
            <a:ext cx="2598255" cy="20501"/>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569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5" grpId="0" animBg="1"/>
      <p:bldP spid="13"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1ED620-4219-4289-9846-80FDF82D12A6}"/>
              </a:ext>
            </a:extLst>
          </p:cNvPr>
          <p:cNvPicPr>
            <a:picLocks noGrp="1" noChangeAspect="1"/>
          </p:cNvPicPr>
          <p:nvPr>
            <p:ph idx="1"/>
          </p:nvPr>
        </p:nvPicPr>
        <p:blipFill rotWithShape="1">
          <a:blip r:embed="rId3"/>
          <a:srcRect l="3911" t="20203" r="24430" b="58412"/>
          <a:stretch/>
        </p:blipFill>
        <p:spPr>
          <a:xfrm>
            <a:off x="287464" y="93072"/>
            <a:ext cx="4708604" cy="790418"/>
          </a:xfr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3E56764-FFCA-49C1-8747-3777DADD481C}"/>
              </a:ext>
            </a:extLst>
          </p:cNvPr>
          <p:cNvPicPr>
            <a:picLocks noChangeAspect="1"/>
          </p:cNvPicPr>
          <p:nvPr/>
        </p:nvPicPr>
        <p:blipFill rotWithShape="1">
          <a:blip r:embed="rId4"/>
          <a:srcRect l="5000" t="21896" r="36667" b="60198"/>
          <a:stretch/>
        </p:blipFill>
        <p:spPr>
          <a:xfrm>
            <a:off x="287463" y="1065832"/>
            <a:ext cx="4284537" cy="73980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350B7EE4-9C9D-4FD3-9BD1-5C6EDD3D997F}"/>
              </a:ext>
            </a:extLst>
          </p:cNvPr>
          <p:cNvPicPr>
            <a:picLocks noChangeAspect="1"/>
          </p:cNvPicPr>
          <p:nvPr/>
        </p:nvPicPr>
        <p:blipFill rotWithShape="1">
          <a:blip r:embed="rId5"/>
          <a:srcRect l="5001" t="20671" r="47901" b="60000"/>
          <a:stretch/>
        </p:blipFill>
        <p:spPr>
          <a:xfrm>
            <a:off x="287463" y="1851638"/>
            <a:ext cx="3730897" cy="861257"/>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63B6D5B-983C-4763-82DF-42EBE5627E1B}"/>
              </a:ext>
            </a:extLst>
          </p:cNvPr>
          <p:cNvPicPr>
            <a:picLocks noChangeAspect="1"/>
          </p:cNvPicPr>
          <p:nvPr/>
        </p:nvPicPr>
        <p:blipFill rotWithShape="1">
          <a:blip r:embed="rId6"/>
          <a:srcRect l="7812" t="55741" r="34271" b="24931"/>
          <a:stretch/>
        </p:blipFill>
        <p:spPr>
          <a:xfrm>
            <a:off x="287463" y="2835214"/>
            <a:ext cx="4598862" cy="86332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4547ED88-1DE5-4A40-BB11-D696D0A63F58}"/>
              </a:ext>
            </a:extLst>
          </p:cNvPr>
          <p:cNvPicPr>
            <a:picLocks noChangeAspect="1"/>
          </p:cNvPicPr>
          <p:nvPr/>
        </p:nvPicPr>
        <p:blipFill rotWithShape="1">
          <a:blip r:embed="rId7"/>
          <a:srcRect l="14063" t="51667" r="31667" b="29004"/>
          <a:stretch/>
        </p:blipFill>
        <p:spPr>
          <a:xfrm>
            <a:off x="259125" y="3781242"/>
            <a:ext cx="4598862" cy="921317"/>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2C63679C-E09D-447A-8FCF-7DB6B430BBA9}"/>
              </a:ext>
            </a:extLst>
          </p:cNvPr>
          <p:cNvPicPr>
            <a:picLocks noChangeAspect="1"/>
          </p:cNvPicPr>
          <p:nvPr/>
        </p:nvPicPr>
        <p:blipFill rotWithShape="1">
          <a:blip r:embed="rId8"/>
          <a:srcRect l="4288" t="31752" r="49931" b="46015"/>
          <a:stretch/>
        </p:blipFill>
        <p:spPr>
          <a:xfrm>
            <a:off x="5506311" y="3350613"/>
            <a:ext cx="3152775" cy="86125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7CDC7834-47FF-471F-9CFE-3E1033FBC8A8}"/>
              </a:ext>
            </a:extLst>
          </p:cNvPr>
          <p:cNvPicPr>
            <a:picLocks noChangeAspect="1"/>
          </p:cNvPicPr>
          <p:nvPr/>
        </p:nvPicPr>
        <p:blipFill rotWithShape="1">
          <a:blip r:embed="rId9"/>
          <a:srcRect l="25582" t="23703" r="35313" b="52903"/>
          <a:stretch/>
        </p:blipFill>
        <p:spPr>
          <a:xfrm>
            <a:off x="5852557" y="2279954"/>
            <a:ext cx="2705757" cy="910525"/>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A026535-6B39-48CD-9123-AA41E252D3BA}"/>
              </a:ext>
            </a:extLst>
          </p:cNvPr>
          <p:cNvPicPr>
            <a:picLocks noChangeAspect="1"/>
          </p:cNvPicPr>
          <p:nvPr/>
        </p:nvPicPr>
        <p:blipFill rotWithShape="1">
          <a:blip r:embed="rId10"/>
          <a:srcRect l="69148" t="14762" r="12225" b="60916"/>
          <a:stretch/>
        </p:blipFill>
        <p:spPr>
          <a:xfrm>
            <a:off x="5909233" y="1092772"/>
            <a:ext cx="2649081" cy="97289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1514B0D-53F0-8796-3BEB-001D4BE75C7F}"/>
              </a:ext>
            </a:extLst>
          </p:cNvPr>
          <p:cNvPicPr>
            <a:picLocks noChangeAspect="1"/>
          </p:cNvPicPr>
          <p:nvPr/>
        </p:nvPicPr>
        <p:blipFill>
          <a:blip r:embed="rId11"/>
          <a:stretch>
            <a:fillRect/>
          </a:stretch>
        </p:blipFill>
        <p:spPr>
          <a:xfrm>
            <a:off x="5227808" y="88065"/>
            <a:ext cx="3955257" cy="7904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285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035A4-1983-46CF-BF89-24A074D77468}"/>
              </a:ext>
            </a:extLst>
          </p:cNvPr>
          <p:cNvPicPr>
            <a:picLocks noChangeAspect="1"/>
          </p:cNvPicPr>
          <p:nvPr/>
        </p:nvPicPr>
        <p:blipFill>
          <a:blip r:embed="rId3"/>
          <a:stretch>
            <a:fillRect/>
          </a:stretch>
        </p:blipFill>
        <p:spPr>
          <a:xfrm>
            <a:off x="0" y="-133735"/>
            <a:ext cx="9386888" cy="5632133"/>
          </a:xfrm>
          <a:prstGeom prst="rect">
            <a:avLst/>
          </a:prstGeom>
        </p:spPr>
      </p:pic>
      <p:sp>
        <p:nvSpPr>
          <p:cNvPr id="10" name="TextBox 9">
            <a:extLst>
              <a:ext uri="{FF2B5EF4-FFF2-40B4-BE49-F238E27FC236}">
                <a16:creationId xmlns:a16="http://schemas.microsoft.com/office/drawing/2014/main" id="{E26AB0D0-5E15-432A-BDF2-FB3EB615C499}"/>
              </a:ext>
            </a:extLst>
          </p:cNvPr>
          <p:cNvSpPr txBox="1"/>
          <p:nvPr/>
        </p:nvSpPr>
        <p:spPr>
          <a:xfrm>
            <a:off x="3060132" y="2571750"/>
            <a:ext cx="3458057" cy="646331"/>
          </a:xfrm>
          <a:prstGeom prst="rect">
            <a:avLst/>
          </a:prstGeom>
          <a:noFill/>
        </p:spPr>
        <p:txBody>
          <a:bodyPr wrap="square" rtlCol="0">
            <a:spAutoFit/>
          </a:bodyPr>
          <a:lstStyle/>
          <a:p>
            <a:r>
              <a:rPr lang="en-US" sz="3600" b="1" dirty="0">
                <a:solidFill>
                  <a:schemeClr val="bg1"/>
                </a:solidFill>
              </a:rPr>
              <a:t>Clerkship years</a:t>
            </a:r>
          </a:p>
        </p:txBody>
      </p:sp>
    </p:spTree>
    <p:extLst>
      <p:ext uri="{BB962C8B-B14F-4D97-AF65-F5344CB8AC3E}">
        <p14:creationId xmlns:p14="http://schemas.microsoft.com/office/powerpoint/2010/main" val="178142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ADB42-FCD6-BA84-E6A1-D1F92DD08B6A}"/>
              </a:ext>
            </a:extLst>
          </p:cNvPr>
          <p:cNvPicPr>
            <a:picLocks noChangeAspect="1"/>
          </p:cNvPicPr>
          <p:nvPr/>
        </p:nvPicPr>
        <p:blipFill>
          <a:blip r:embed="rId3"/>
          <a:stretch>
            <a:fillRect/>
          </a:stretch>
        </p:blipFill>
        <p:spPr>
          <a:xfrm>
            <a:off x="952620" y="221334"/>
            <a:ext cx="6176690" cy="132020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78673DF0-7B3F-ABE0-2CC3-DE7140CDA9AD}"/>
              </a:ext>
            </a:extLst>
          </p:cNvPr>
          <p:cNvSpPr txBox="1"/>
          <p:nvPr/>
        </p:nvSpPr>
        <p:spPr>
          <a:xfrm>
            <a:off x="471487" y="3318542"/>
            <a:ext cx="8283179" cy="1200329"/>
          </a:xfrm>
          <a:prstGeom prst="rect">
            <a:avLst/>
          </a:prstGeom>
          <a:noFill/>
        </p:spPr>
        <p:txBody>
          <a:bodyPr wrap="square" rtlCol="0">
            <a:spAutoFit/>
          </a:bodyPr>
          <a:lstStyle/>
          <a:p>
            <a:r>
              <a:rPr lang="en-US" sz="2400" dirty="0"/>
              <a:t>“The reason we continue to see norm-referencing is because. . . the (implied) primary purpose of assessment in UME is to offer stratification for residency selection.”</a:t>
            </a:r>
          </a:p>
        </p:txBody>
      </p:sp>
      <p:pic>
        <p:nvPicPr>
          <p:cNvPr id="3" name="Picture 2">
            <a:extLst>
              <a:ext uri="{FF2B5EF4-FFF2-40B4-BE49-F238E27FC236}">
                <a16:creationId xmlns:a16="http://schemas.microsoft.com/office/drawing/2014/main" id="{1B7850A6-242F-9F55-F9C3-C231A17543E2}"/>
              </a:ext>
            </a:extLst>
          </p:cNvPr>
          <p:cNvPicPr>
            <a:picLocks noChangeAspect="1"/>
          </p:cNvPicPr>
          <p:nvPr/>
        </p:nvPicPr>
        <p:blipFill>
          <a:blip r:embed="rId4"/>
          <a:stretch>
            <a:fillRect/>
          </a:stretch>
        </p:blipFill>
        <p:spPr>
          <a:xfrm>
            <a:off x="3309140" y="1898389"/>
            <a:ext cx="2607871" cy="1346721"/>
          </a:xfrm>
          <a:prstGeom prst="rect">
            <a:avLst/>
          </a:prstGeom>
        </p:spPr>
      </p:pic>
    </p:spTree>
    <p:extLst>
      <p:ext uri="{BB962C8B-B14F-4D97-AF65-F5344CB8AC3E}">
        <p14:creationId xmlns:p14="http://schemas.microsoft.com/office/powerpoint/2010/main" val="33878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F724-5F05-E3EF-E73A-B944F857EE13}"/>
              </a:ext>
            </a:extLst>
          </p:cNvPr>
          <p:cNvSpPr>
            <a:spLocks noGrp="1"/>
          </p:cNvSpPr>
          <p:nvPr>
            <p:ph type="ctrTitle"/>
          </p:nvPr>
        </p:nvSpPr>
        <p:spPr>
          <a:xfrm>
            <a:off x="1143000" y="458083"/>
            <a:ext cx="6858000" cy="600926"/>
          </a:xfrm>
        </p:spPr>
        <p:txBody>
          <a:bodyPr/>
          <a:lstStyle/>
          <a:p>
            <a:r>
              <a:rPr lang="en-US" dirty="0"/>
              <a:t>Disclosures</a:t>
            </a:r>
          </a:p>
        </p:txBody>
      </p:sp>
      <p:sp>
        <p:nvSpPr>
          <p:cNvPr id="3" name="Subtitle 2">
            <a:extLst>
              <a:ext uri="{FF2B5EF4-FFF2-40B4-BE49-F238E27FC236}">
                <a16:creationId xmlns:a16="http://schemas.microsoft.com/office/drawing/2014/main" id="{261CF2E8-D0C1-F0B2-A481-8A5CB745C144}"/>
              </a:ext>
            </a:extLst>
          </p:cNvPr>
          <p:cNvSpPr>
            <a:spLocks noGrp="1"/>
          </p:cNvSpPr>
          <p:nvPr>
            <p:ph type="subTitle" idx="1"/>
          </p:nvPr>
        </p:nvSpPr>
        <p:spPr>
          <a:xfrm>
            <a:off x="1143000" y="1568451"/>
            <a:ext cx="6858000" cy="2374900"/>
          </a:xfrm>
        </p:spPr>
        <p:txBody>
          <a:bodyPr>
            <a:normAutofit fontScale="92500" lnSpcReduction="10000"/>
          </a:bodyPr>
          <a:lstStyle/>
          <a:p>
            <a:pPr marL="0" indent="0">
              <a:buNone/>
            </a:pPr>
            <a:r>
              <a:rPr lang="en-US" sz="2400" dirty="0"/>
              <a:t>I received grant funding from the Josiah Macy Jr. Foundation through the Macy Faculty Scholars Program to pilot competency-based time-variable education.</a:t>
            </a:r>
          </a:p>
          <a:p>
            <a:pPr marL="0" indent="0">
              <a:buNone/>
            </a:pPr>
            <a:endParaRPr lang="en-US" dirty="0"/>
          </a:p>
          <a:p>
            <a:pPr marL="0" indent="0">
              <a:buNone/>
            </a:pPr>
            <a:r>
              <a:rPr lang="en-US" sz="2400" dirty="0"/>
              <a:t>I also receive funding from the AMA relating to innovation around the UME-GME transition</a:t>
            </a:r>
          </a:p>
        </p:txBody>
      </p:sp>
    </p:spTree>
    <p:extLst>
      <p:ext uri="{BB962C8B-B14F-4D97-AF65-F5344CB8AC3E}">
        <p14:creationId xmlns:p14="http://schemas.microsoft.com/office/powerpoint/2010/main" val="2858846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9E891-E598-E014-3B1A-C9AD8F425267}"/>
              </a:ext>
            </a:extLst>
          </p:cNvPr>
          <p:cNvSpPr>
            <a:spLocks noGrp="1"/>
          </p:cNvSpPr>
          <p:nvPr>
            <p:ph idx="1"/>
          </p:nvPr>
        </p:nvSpPr>
        <p:spPr>
          <a:xfrm>
            <a:off x="628650" y="278297"/>
            <a:ext cx="7886700" cy="4015408"/>
          </a:xfrm>
        </p:spPr>
        <p:txBody>
          <a:bodyPr>
            <a:normAutofit/>
          </a:bodyPr>
          <a:lstStyle/>
          <a:p>
            <a:pPr marL="0" indent="0">
              <a:buNone/>
            </a:pPr>
            <a:r>
              <a:rPr lang="en-US" dirty="0"/>
              <a:t>“At least when I fail, </a:t>
            </a:r>
            <a:r>
              <a:rPr lang="en-US" b="1" dirty="0"/>
              <a:t>I'm worried about the patient and the team first </a:t>
            </a:r>
            <a:r>
              <a:rPr lang="en-US" dirty="0"/>
              <a:t>and foremost, but then I'm only worried about myself after that. And it's like, oh, well I messed that up. </a:t>
            </a:r>
            <a:r>
              <a:rPr lang="en-US" b="1" dirty="0"/>
              <a:t>I can probably do better tomorrow. </a:t>
            </a:r>
          </a:p>
          <a:p>
            <a:pPr marL="0" indent="0">
              <a:buNone/>
            </a:pPr>
            <a:r>
              <a:rPr lang="en-US" dirty="0"/>
              <a:t>Whereas if I was getting grades, </a:t>
            </a:r>
            <a:r>
              <a:rPr lang="en-US" b="1" dirty="0"/>
              <a:t>I'd probably be first and foremost worried about my grades</a:t>
            </a:r>
            <a:r>
              <a:rPr lang="en-US" dirty="0"/>
              <a:t>. And that would be just lingering over my head.”</a:t>
            </a:r>
          </a:p>
          <a:p>
            <a:pPr marL="0" indent="0">
              <a:buNone/>
            </a:pPr>
            <a:r>
              <a:rPr lang="en-US" sz="1600" i="1" dirty="0"/>
              <a:t>-MS3 in Competency-Based Pathway</a:t>
            </a:r>
          </a:p>
        </p:txBody>
      </p:sp>
      <p:sp>
        <p:nvSpPr>
          <p:cNvPr id="4" name="TextBox 3">
            <a:extLst>
              <a:ext uri="{FF2B5EF4-FFF2-40B4-BE49-F238E27FC236}">
                <a16:creationId xmlns:a16="http://schemas.microsoft.com/office/drawing/2014/main" id="{0662B09D-F140-B1F5-5BBD-000D545C41D7}"/>
              </a:ext>
            </a:extLst>
          </p:cNvPr>
          <p:cNvSpPr txBox="1"/>
          <p:nvPr/>
        </p:nvSpPr>
        <p:spPr>
          <a:xfrm>
            <a:off x="267673" y="4203484"/>
            <a:ext cx="4114800" cy="430887"/>
          </a:xfrm>
          <a:prstGeom prst="rect">
            <a:avLst/>
          </a:prstGeom>
          <a:noFill/>
        </p:spPr>
        <p:txBody>
          <a:bodyPr wrap="square" rtlCol="0">
            <a:spAutoFit/>
          </a:bodyPr>
          <a:lstStyle/>
          <a:p>
            <a:endParaRPr lang="en-US" sz="1100" dirty="0"/>
          </a:p>
          <a:p>
            <a:r>
              <a:rPr lang="en-US" sz="1100" dirty="0"/>
              <a:t>Kelleher et al. under revisions with Academic Medicine</a:t>
            </a:r>
          </a:p>
        </p:txBody>
      </p:sp>
    </p:spTree>
    <p:extLst>
      <p:ext uri="{BB962C8B-B14F-4D97-AF65-F5344CB8AC3E}">
        <p14:creationId xmlns:p14="http://schemas.microsoft.com/office/powerpoint/2010/main" val="421819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9E891-E598-E014-3B1A-C9AD8F425267}"/>
              </a:ext>
            </a:extLst>
          </p:cNvPr>
          <p:cNvSpPr>
            <a:spLocks noGrp="1"/>
          </p:cNvSpPr>
          <p:nvPr>
            <p:ph idx="1"/>
          </p:nvPr>
        </p:nvSpPr>
        <p:spPr>
          <a:xfrm>
            <a:off x="628650" y="278297"/>
            <a:ext cx="7886700" cy="4015408"/>
          </a:xfrm>
        </p:spPr>
        <p:txBody>
          <a:bodyPr>
            <a:normAutofit fontScale="92500" lnSpcReduction="10000"/>
          </a:bodyPr>
          <a:lstStyle/>
          <a:p>
            <a:pPr marL="0" indent="0">
              <a:buNone/>
            </a:pPr>
            <a:r>
              <a:rPr lang="en-US" dirty="0"/>
              <a:t>“</a:t>
            </a:r>
            <a:r>
              <a:rPr lang="en-US" b="1" dirty="0"/>
              <a:t>I don't feel that tension to perform</a:t>
            </a:r>
            <a:r>
              <a:rPr lang="en-US" dirty="0"/>
              <a:t>. I feel more of a draw to seek out the learning and seek out experiences that will make my skills better, even if that means I am not performing "well" in front of someone who's grading me. </a:t>
            </a:r>
            <a:r>
              <a:rPr lang="en-US" b="1" dirty="0"/>
              <a:t>So I feel like it's liberated me in a way</a:t>
            </a:r>
            <a:r>
              <a:rPr lang="en-US" dirty="0"/>
              <a:t>...to really interact with my team in a meaningful way. </a:t>
            </a:r>
          </a:p>
          <a:p>
            <a:pPr marL="0" indent="0">
              <a:buNone/>
            </a:pPr>
            <a:r>
              <a:rPr lang="en-US" dirty="0"/>
              <a:t>I'm not nervous that they're going to fail me or they're going to grade me badly... </a:t>
            </a:r>
            <a:r>
              <a:rPr lang="en-US" b="1" dirty="0"/>
              <a:t>I'm just there to soak it up</a:t>
            </a:r>
            <a:r>
              <a:rPr lang="en-US" dirty="0"/>
              <a:t>. I'm just soaking up their knowledge, their skills, and their experience....”</a:t>
            </a:r>
          </a:p>
          <a:p>
            <a:pPr marL="0" indent="0">
              <a:buNone/>
            </a:pPr>
            <a:r>
              <a:rPr lang="en-US" sz="1600" i="1" dirty="0"/>
              <a:t>-MS3 in Competency-Based Pathway</a:t>
            </a:r>
          </a:p>
        </p:txBody>
      </p:sp>
      <p:sp>
        <p:nvSpPr>
          <p:cNvPr id="4" name="TextBox 3">
            <a:extLst>
              <a:ext uri="{FF2B5EF4-FFF2-40B4-BE49-F238E27FC236}">
                <a16:creationId xmlns:a16="http://schemas.microsoft.com/office/drawing/2014/main" id="{0662B09D-F140-B1F5-5BBD-000D545C41D7}"/>
              </a:ext>
            </a:extLst>
          </p:cNvPr>
          <p:cNvSpPr txBox="1"/>
          <p:nvPr/>
        </p:nvSpPr>
        <p:spPr>
          <a:xfrm>
            <a:off x="259721" y="4293705"/>
            <a:ext cx="4114800" cy="430887"/>
          </a:xfrm>
          <a:prstGeom prst="rect">
            <a:avLst/>
          </a:prstGeom>
          <a:noFill/>
        </p:spPr>
        <p:txBody>
          <a:bodyPr wrap="square" rtlCol="0">
            <a:spAutoFit/>
          </a:bodyPr>
          <a:lstStyle/>
          <a:p>
            <a:endParaRPr lang="en-US" sz="1100" dirty="0"/>
          </a:p>
          <a:p>
            <a:r>
              <a:rPr lang="en-US" sz="1100" dirty="0"/>
              <a:t>Kelleher et al. under revisions with Academic Medicine</a:t>
            </a:r>
          </a:p>
        </p:txBody>
      </p:sp>
    </p:spTree>
    <p:extLst>
      <p:ext uri="{BB962C8B-B14F-4D97-AF65-F5344CB8AC3E}">
        <p14:creationId xmlns:p14="http://schemas.microsoft.com/office/powerpoint/2010/main" val="38955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8CC1A-438F-4AE3-9206-4329FA82551F}"/>
              </a:ext>
            </a:extLst>
          </p:cNvPr>
          <p:cNvSpPr/>
          <p:nvPr/>
        </p:nvSpPr>
        <p:spPr>
          <a:xfrm>
            <a:off x="2112789" y="2402421"/>
            <a:ext cx="4606064" cy="830997"/>
          </a:xfrm>
          <a:prstGeom prst="rect">
            <a:avLst/>
          </a:prstGeom>
        </p:spPr>
        <p:txBody>
          <a:bodyPr wrap="square">
            <a:spAutoFit/>
          </a:bodyPr>
          <a:lstStyle/>
          <a:p>
            <a:pPr algn="ctr"/>
            <a:r>
              <a:rPr lang="en-US" sz="2400" dirty="0">
                <a:solidFill>
                  <a:srgbClr val="000000"/>
                </a:solidFill>
                <a:latin typeface="Arial" panose="020B0604020202020204" pitchFamily="34" charset="0"/>
                <a:cs typeface="Arial" panose="020B0604020202020204" pitchFamily="34" charset="0"/>
              </a:rPr>
              <a:t>Criterion referencing does NOT mean everyone is the same.</a:t>
            </a:r>
          </a:p>
        </p:txBody>
      </p:sp>
      <p:sp>
        <p:nvSpPr>
          <p:cNvPr id="7" name="Rectangle 6">
            <a:extLst>
              <a:ext uri="{FF2B5EF4-FFF2-40B4-BE49-F238E27FC236}">
                <a16:creationId xmlns:a16="http://schemas.microsoft.com/office/drawing/2014/main" id="{7558A8B5-28A5-4FAA-878B-2BB847B875A1}"/>
              </a:ext>
            </a:extLst>
          </p:cNvPr>
          <p:cNvSpPr/>
          <p:nvPr/>
        </p:nvSpPr>
        <p:spPr>
          <a:xfrm>
            <a:off x="1352517" y="3664024"/>
            <a:ext cx="6674632" cy="553998"/>
          </a:xfrm>
          <a:prstGeom prst="rect">
            <a:avLst/>
          </a:prstGeom>
        </p:spPr>
        <p:txBody>
          <a:bodyPr wrap="square">
            <a:spAutoFit/>
          </a:bodyPr>
          <a:lstStyle/>
          <a:p>
            <a:pPr algn="ctr"/>
            <a:r>
              <a:rPr lang="en-US" sz="3000" b="1" dirty="0">
                <a:solidFill>
                  <a:srgbClr val="000000"/>
                </a:solidFill>
                <a:latin typeface="Arial" panose="020B0604020202020204" pitchFamily="34" charset="0"/>
                <a:cs typeface="Arial" panose="020B0604020202020204" pitchFamily="34" charset="0"/>
              </a:rPr>
              <a:t>It means everyone is </a:t>
            </a:r>
            <a:r>
              <a:rPr lang="en-US" sz="3000" b="1" dirty="0">
                <a:solidFill>
                  <a:srgbClr val="00B050"/>
                </a:solidFill>
                <a:latin typeface="Arial" panose="020B0604020202020204" pitchFamily="34" charset="0"/>
                <a:cs typeface="Arial" panose="020B0604020202020204" pitchFamily="34" charset="0"/>
              </a:rPr>
              <a:t>good enough</a:t>
            </a:r>
            <a:endParaRPr lang="en-US" sz="3000" dirty="0">
              <a:solidFill>
                <a:srgbClr val="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F33B2D7-C507-407D-B032-9D1FA2CE607E}"/>
              </a:ext>
            </a:extLst>
          </p:cNvPr>
          <p:cNvPicPr>
            <a:picLocks noChangeAspect="1"/>
          </p:cNvPicPr>
          <p:nvPr/>
        </p:nvPicPr>
        <p:blipFill rotWithShape="1">
          <a:blip r:embed="rId2"/>
          <a:srcRect t="28277" b="18189"/>
          <a:stretch/>
        </p:blipFill>
        <p:spPr>
          <a:xfrm>
            <a:off x="1554436" y="278606"/>
            <a:ext cx="6035128" cy="1817321"/>
          </a:xfrm>
          <a:prstGeom prst="rect">
            <a:avLst/>
          </a:prstGeom>
        </p:spPr>
      </p:pic>
    </p:spTree>
    <p:extLst>
      <p:ext uri="{BB962C8B-B14F-4D97-AF65-F5344CB8AC3E}">
        <p14:creationId xmlns:p14="http://schemas.microsoft.com/office/powerpoint/2010/main" val="485069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5C366E-D745-43E0-9E2E-53C5A018A17A}"/>
              </a:ext>
            </a:extLst>
          </p:cNvPr>
          <p:cNvCxnSpPr>
            <a:cxnSpLocks/>
          </p:cNvCxnSpPr>
          <p:nvPr/>
        </p:nvCxnSpPr>
        <p:spPr>
          <a:xfrm>
            <a:off x="2171700" y="1485900"/>
            <a:ext cx="5600700" cy="0"/>
          </a:xfrm>
          <a:prstGeom prst="line">
            <a:avLst/>
          </a:prstGeom>
          <a:ln w="6032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68A510C-28DE-4AB5-81DB-BAE22D5191FD}"/>
              </a:ext>
            </a:extLst>
          </p:cNvPr>
          <p:cNvSpPr/>
          <p:nvPr/>
        </p:nvSpPr>
        <p:spPr>
          <a:xfrm>
            <a:off x="685800" y="885827"/>
            <a:ext cx="971550" cy="3371844"/>
          </a:xfrm>
          <a:prstGeom prst="rect">
            <a:avLst/>
          </a:prstGeom>
          <a:gradFill>
            <a:gsLst>
              <a:gs pos="0">
                <a:srgbClr val="92D050"/>
              </a:gs>
              <a:gs pos="42000">
                <a:schemeClr val="accent1">
                  <a:lumMod val="45000"/>
                  <a:lumOff val="55000"/>
                </a:schemeClr>
              </a:gs>
              <a:gs pos="53000">
                <a:schemeClr val="accent1">
                  <a:lumMod val="45000"/>
                  <a:lumOff val="55000"/>
                </a:schemeClr>
              </a:gs>
              <a:gs pos="100000">
                <a:srgbClr val="FF00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TextBox 7">
            <a:extLst>
              <a:ext uri="{FF2B5EF4-FFF2-40B4-BE49-F238E27FC236}">
                <a16:creationId xmlns:a16="http://schemas.microsoft.com/office/drawing/2014/main" id="{EA54ACBC-73AD-47D4-B90C-2AC8B950756B}"/>
              </a:ext>
            </a:extLst>
          </p:cNvPr>
          <p:cNvSpPr txBox="1"/>
          <p:nvPr/>
        </p:nvSpPr>
        <p:spPr>
          <a:xfrm>
            <a:off x="628650" y="493412"/>
            <a:ext cx="1085850" cy="415498"/>
          </a:xfrm>
          <a:prstGeom prst="rect">
            <a:avLst/>
          </a:prstGeom>
          <a:noFill/>
        </p:spPr>
        <p:txBody>
          <a:bodyPr wrap="square" rtlCol="0">
            <a:spAutoFit/>
          </a:bodyPr>
          <a:lstStyle/>
          <a:p>
            <a:pPr algn="ctr"/>
            <a:r>
              <a:rPr lang="en-US" sz="2100" b="1" dirty="0">
                <a:solidFill>
                  <a:srgbClr val="000000"/>
                </a:solidFill>
              </a:rPr>
              <a:t>Best</a:t>
            </a:r>
            <a:endParaRPr lang="en-US" sz="1350" b="1" dirty="0">
              <a:solidFill>
                <a:srgbClr val="000000"/>
              </a:solidFill>
            </a:endParaRPr>
          </a:p>
        </p:txBody>
      </p:sp>
      <p:sp>
        <p:nvSpPr>
          <p:cNvPr id="9" name="TextBox 8">
            <a:extLst>
              <a:ext uri="{FF2B5EF4-FFF2-40B4-BE49-F238E27FC236}">
                <a16:creationId xmlns:a16="http://schemas.microsoft.com/office/drawing/2014/main" id="{2E46E217-6087-45F7-B1C4-6A57D490CFC7}"/>
              </a:ext>
            </a:extLst>
          </p:cNvPr>
          <p:cNvSpPr txBox="1"/>
          <p:nvPr/>
        </p:nvSpPr>
        <p:spPr>
          <a:xfrm>
            <a:off x="590550" y="4257673"/>
            <a:ext cx="1085850" cy="415498"/>
          </a:xfrm>
          <a:prstGeom prst="rect">
            <a:avLst/>
          </a:prstGeom>
          <a:noFill/>
        </p:spPr>
        <p:txBody>
          <a:bodyPr wrap="square" rtlCol="0">
            <a:spAutoFit/>
          </a:bodyPr>
          <a:lstStyle/>
          <a:p>
            <a:pPr algn="ctr"/>
            <a:r>
              <a:rPr lang="en-US" sz="2100" b="1" dirty="0">
                <a:solidFill>
                  <a:srgbClr val="000000"/>
                </a:solidFill>
              </a:rPr>
              <a:t>Worse</a:t>
            </a:r>
            <a:endParaRPr lang="en-US" sz="1350" b="1" dirty="0">
              <a:solidFill>
                <a:srgbClr val="000000"/>
              </a:solidFill>
            </a:endParaRPr>
          </a:p>
        </p:txBody>
      </p:sp>
      <p:sp>
        <p:nvSpPr>
          <p:cNvPr id="11" name="TextBox 10">
            <a:extLst>
              <a:ext uri="{FF2B5EF4-FFF2-40B4-BE49-F238E27FC236}">
                <a16:creationId xmlns:a16="http://schemas.microsoft.com/office/drawing/2014/main" id="{6D2058B3-9ABE-47B7-B770-BD6F7DACD222}"/>
              </a:ext>
            </a:extLst>
          </p:cNvPr>
          <p:cNvSpPr txBox="1"/>
          <p:nvPr/>
        </p:nvSpPr>
        <p:spPr>
          <a:xfrm>
            <a:off x="7858125" y="1335859"/>
            <a:ext cx="1285875" cy="323165"/>
          </a:xfrm>
          <a:prstGeom prst="rect">
            <a:avLst/>
          </a:prstGeom>
          <a:noFill/>
        </p:spPr>
        <p:txBody>
          <a:bodyPr wrap="square" rtlCol="0">
            <a:spAutoFit/>
          </a:bodyPr>
          <a:lstStyle/>
          <a:p>
            <a:pPr algn="ctr"/>
            <a:r>
              <a:rPr lang="en-US" sz="1500" b="1" dirty="0">
                <a:solidFill>
                  <a:srgbClr val="000000"/>
                </a:solidFill>
              </a:rPr>
              <a:t>Competent</a:t>
            </a:r>
          </a:p>
        </p:txBody>
      </p:sp>
      <p:sp>
        <p:nvSpPr>
          <p:cNvPr id="20" name="AutoShape 2" descr="Image result for medical symbol">
            <a:extLst>
              <a:ext uri="{FF2B5EF4-FFF2-40B4-BE49-F238E27FC236}">
                <a16:creationId xmlns:a16="http://schemas.microsoft.com/office/drawing/2014/main" id="{59E88AE7-D5D6-40EB-8CE7-D2812F8F9E4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 name="AutoShape 4" descr="Image result for medical symbol">
            <a:extLst>
              <a:ext uri="{FF2B5EF4-FFF2-40B4-BE49-F238E27FC236}">
                <a16:creationId xmlns:a16="http://schemas.microsoft.com/office/drawing/2014/main" id="{1834CFE8-0FB1-4F93-889F-7FF1E8B03123}"/>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 name="TextBox 1">
            <a:extLst>
              <a:ext uri="{FF2B5EF4-FFF2-40B4-BE49-F238E27FC236}">
                <a16:creationId xmlns:a16="http://schemas.microsoft.com/office/drawing/2014/main" id="{E290FDBE-7A8B-38AA-C4CD-F446E5165A8B}"/>
              </a:ext>
            </a:extLst>
          </p:cNvPr>
          <p:cNvSpPr txBox="1"/>
          <p:nvPr/>
        </p:nvSpPr>
        <p:spPr>
          <a:xfrm rot="16200000">
            <a:off x="-763959" y="1963076"/>
            <a:ext cx="2149868" cy="369332"/>
          </a:xfrm>
          <a:prstGeom prst="rect">
            <a:avLst/>
          </a:prstGeom>
          <a:noFill/>
        </p:spPr>
        <p:txBody>
          <a:bodyPr wrap="square" rtlCol="0">
            <a:spAutoFit/>
          </a:bodyPr>
          <a:lstStyle/>
          <a:p>
            <a:r>
              <a:rPr lang="en-US" dirty="0"/>
              <a:t>Performance</a:t>
            </a:r>
          </a:p>
        </p:txBody>
      </p:sp>
    </p:spTree>
    <p:extLst>
      <p:ext uri="{BB962C8B-B14F-4D97-AF65-F5344CB8AC3E}">
        <p14:creationId xmlns:p14="http://schemas.microsoft.com/office/powerpoint/2010/main" val="22148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5C366E-D745-43E0-9E2E-53C5A018A17A}"/>
              </a:ext>
            </a:extLst>
          </p:cNvPr>
          <p:cNvCxnSpPr>
            <a:cxnSpLocks/>
          </p:cNvCxnSpPr>
          <p:nvPr/>
        </p:nvCxnSpPr>
        <p:spPr>
          <a:xfrm>
            <a:off x="2171700" y="1485900"/>
            <a:ext cx="5600700" cy="0"/>
          </a:xfrm>
          <a:prstGeom prst="line">
            <a:avLst/>
          </a:prstGeom>
          <a:ln w="6032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68A510C-28DE-4AB5-81DB-BAE22D5191FD}"/>
              </a:ext>
            </a:extLst>
          </p:cNvPr>
          <p:cNvSpPr/>
          <p:nvPr/>
        </p:nvSpPr>
        <p:spPr>
          <a:xfrm>
            <a:off x="685800" y="885827"/>
            <a:ext cx="971550" cy="392415"/>
          </a:xfrm>
          <a:prstGeom prst="rect">
            <a:avLst/>
          </a:prstGeom>
          <a:gradFill>
            <a:gsLst>
              <a:gs pos="0">
                <a:srgbClr val="92D050"/>
              </a:gs>
              <a:gs pos="42000">
                <a:schemeClr val="accent1">
                  <a:lumMod val="45000"/>
                  <a:lumOff val="55000"/>
                </a:schemeClr>
              </a:gs>
              <a:gs pos="53000">
                <a:schemeClr val="accent1">
                  <a:lumMod val="45000"/>
                  <a:lumOff val="55000"/>
                </a:schemeClr>
              </a:gs>
              <a:gs pos="100000">
                <a:srgbClr val="FF00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TextBox 7">
            <a:extLst>
              <a:ext uri="{FF2B5EF4-FFF2-40B4-BE49-F238E27FC236}">
                <a16:creationId xmlns:a16="http://schemas.microsoft.com/office/drawing/2014/main" id="{EA54ACBC-73AD-47D4-B90C-2AC8B950756B}"/>
              </a:ext>
            </a:extLst>
          </p:cNvPr>
          <p:cNvSpPr txBox="1"/>
          <p:nvPr/>
        </p:nvSpPr>
        <p:spPr>
          <a:xfrm>
            <a:off x="628650" y="493412"/>
            <a:ext cx="1085850" cy="415498"/>
          </a:xfrm>
          <a:prstGeom prst="rect">
            <a:avLst/>
          </a:prstGeom>
          <a:noFill/>
        </p:spPr>
        <p:txBody>
          <a:bodyPr wrap="square" rtlCol="0">
            <a:spAutoFit/>
          </a:bodyPr>
          <a:lstStyle/>
          <a:p>
            <a:pPr algn="ctr"/>
            <a:r>
              <a:rPr lang="en-US" sz="2100" b="1" dirty="0">
                <a:solidFill>
                  <a:srgbClr val="000000"/>
                </a:solidFill>
              </a:rPr>
              <a:t>Best</a:t>
            </a:r>
            <a:endParaRPr lang="en-US" sz="1350" b="1" dirty="0">
              <a:solidFill>
                <a:srgbClr val="000000"/>
              </a:solidFill>
            </a:endParaRPr>
          </a:p>
        </p:txBody>
      </p:sp>
      <p:sp>
        <p:nvSpPr>
          <p:cNvPr id="9" name="TextBox 8">
            <a:extLst>
              <a:ext uri="{FF2B5EF4-FFF2-40B4-BE49-F238E27FC236}">
                <a16:creationId xmlns:a16="http://schemas.microsoft.com/office/drawing/2014/main" id="{2E46E217-6087-45F7-B1C4-6A57D490CFC7}"/>
              </a:ext>
            </a:extLst>
          </p:cNvPr>
          <p:cNvSpPr txBox="1"/>
          <p:nvPr/>
        </p:nvSpPr>
        <p:spPr>
          <a:xfrm>
            <a:off x="650081" y="1243526"/>
            <a:ext cx="1085850" cy="415498"/>
          </a:xfrm>
          <a:prstGeom prst="rect">
            <a:avLst/>
          </a:prstGeom>
          <a:noFill/>
        </p:spPr>
        <p:txBody>
          <a:bodyPr wrap="square" rtlCol="0">
            <a:spAutoFit/>
          </a:bodyPr>
          <a:lstStyle/>
          <a:p>
            <a:pPr algn="ctr"/>
            <a:r>
              <a:rPr lang="en-US" sz="2100" b="1" dirty="0">
                <a:solidFill>
                  <a:srgbClr val="000000"/>
                </a:solidFill>
              </a:rPr>
              <a:t>Worse</a:t>
            </a:r>
            <a:endParaRPr lang="en-US" sz="1350" b="1" dirty="0">
              <a:solidFill>
                <a:srgbClr val="000000"/>
              </a:solidFill>
            </a:endParaRPr>
          </a:p>
        </p:txBody>
      </p:sp>
      <p:sp>
        <p:nvSpPr>
          <p:cNvPr id="11" name="TextBox 10">
            <a:extLst>
              <a:ext uri="{FF2B5EF4-FFF2-40B4-BE49-F238E27FC236}">
                <a16:creationId xmlns:a16="http://schemas.microsoft.com/office/drawing/2014/main" id="{6D2058B3-9ABE-47B7-B770-BD6F7DACD222}"/>
              </a:ext>
            </a:extLst>
          </p:cNvPr>
          <p:cNvSpPr txBox="1"/>
          <p:nvPr/>
        </p:nvSpPr>
        <p:spPr>
          <a:xfrm>
            <a:off x="7858125" y="1335859"/>
            <a:ext cx="1285875" cy="323165"/>
          </a:xfrm>
          <a:prstGeom prst="rect">
            <a:avLst/>
          </a:prstGeom>
          <a:noFill/>
        </p:spPr>
        <p:txBody>
          <a:bodyPr wrap="square" rtlCol="0">
            <a:spAutoFit/>
          </a:bodyPr>
          <a:lstStyle/>
          <a:p>
            <a:pPr algn="ctr"/>
            <a:r>
              <a:rPr lang="en-US" sz="1500" b="1" dirty="0">
                <a:solidFill>
                  <a:srgbClr val="000000"/>
                </a:solidFill>
              </a:rPr>
              <a:t>Competent</a:t>
            </a:r>
          </a:p>
        </p:txBody>
      </p:sp>
      <p:pic>
        <p:nvPicPr>
          <p:cNvPr id="18" name="Picture 17">
            <a:extLst>
              <a:ext uri="{FF2B5EF4-FFF2-40B4-BE49-F238E27FC236}">
                <a16:creationId xmlns:a16="http://schemas.microsoft.com/office/drawing/2014/main" id="{1C3191BF-6D81-42ED-A0B1-8EAEE3AA624E}"/>
              </a:ext>
            </a:extLst>
          </p:cNvPr>
          <p:cNvPicPr>
            <a:picLocks noChangeAspect="1"/>
          </p:cNvPicPr>
          <p:nvPr/>
        </p:nvPicPr>
        <p:blipFill>
          <a:blip r:embed="rId2"/>
          <a:stretch>
            <a:fillRect/>
          </a:stretch>
        </p:blipFill>
        <p:spPr>
          <a:xfrm>
            <a:off x="2457451" y="328311"/>
            <a:ext cx="2621756" cy="978694"/>
          </a:xfrm>
          <a:prstGeom prst="rect">
            <a:avLst/>
          </a:prstGeom>
        </p:spPr>
      </p:pic>
      <p:sp>
        <p:nvSpPr>
          <p:cNvPr id="20" name="AutoShape 2" descr="Image result for medical symbol">
            <a:extLst>
              <a:ext uri="{FF2B5EF4-FFF2-40B4-BE49-F238E27FC236}">
                <a16:creationId xmlns:a16="http://schemas.microsoft.com/office/drawing/2014/main" id="{59E88AE7-D5D6-40EB-8CE7-D2812F8F9E4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 name="AutoShape 4" descr="Image result for medical symbol">
            <a:extLst>
              <a:ext uri="{FF2B5EF4-FFF2-40B4-BE49-F238E27FC236}">
                <a16:creationId xmlns:a16="http://schemas.microsoft.com/office/drawing/2014/main" id="{1834CFE8-0FB1-4F93-889F-7FF1E8B03123}"/>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pic>
        <p:nvPicPr>
          <p:cNvPr id="1030" name="Picture 6" descr="Image result for medical symbol">
            <a:extLst>
              <a:ext uri="{FF2B5EF4-FFF2-40B4-BE49-F238E27FC236}">
                <a16:creationId xmlns:a16="http://schemas.microsoft.com/office/drawing/2014/main" id="{94F52268-7BF9-48EF-B1DD-0C151D228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650" y="171451"/>
            <a:ext cx="1100233" cy="12250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94676-CD64-49A4-90B1-11A077BBFE12}"/>
              </a:ext>
            </a:extLst>
          </p:cNvPr>
          <p:cNvSpPr txBox="1"/>
          <p:nvPr/>
        </p:nvSpPr>
        <p:spPr>
          <a:xfrm>
            <a:off x="2457450" y="2286000"/>
            <a:ext cx="5029200"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000000"/>
                </a:solidFill>
              </a:rPr>
              <a:t>The bar of competent should be high enough that it makes ‘best’ irrelevant</a:t>
            </a:r>
          </a:p>
        </p:txBody>
      </p:sp>
    </p:spTree>
    <p:extLst>
      <p:ext uri="{BB962C8B-B14F-4D97-AF65-F5344CB8AC3E}">
        <p14:creationId xmlns:p14="http://schemas.microsoft.com/office/powerpoint/2010/main" val="195317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9"/>
            <a:ext cx="8229600" cy="857250"/>
          </a:xfrm>
        </p:spPr>
        <p:txBody>
          <a:bodyPr>
            <a:normAutofit/>
          </a:bodyPr>
          <a:lstStyle/>
          <a:p>
            <a:r>
              <a:rPr lang="en-US" dirty="0"/>
              <a:t>Competency Based Education (CBE)</a:t>
            </a:r>
          </a:p>
        </p:txBody>
      </p:sp>
      <p:sp>
        <p:nvSpPr>
          <p:cNvPr id="3" name="Content Placeholder 2"/>
          <p:cNvSpPr>
            <a:spLocks noGrp="1"/>
          </p:cNvSpPr>
          <p:nvPr>
            <p:ph idx="1"/>
          </p:nvPr>
        </p:nvSpPr>
        <p:spPr>
          <a:xfrm>
            <a:off x="424981" y="1088472"/>
            <a:ext cx="8229600" cy="3400724"/>
          </a:xfrm>
        </p:spPr>
        <p:txBody>
          <a:bodyPr>
            <a:normAutofit fontScale="77500" lnSpcReduction="20000"/>
          </a:bodyPr>
          <a:lstStyle/>
          <a:p>
            <a:r>
              <a:rPr lang="en-US" dirty="0"/>
              <a:t>Outcome competencies</a:t>
            </a:r>
          </a:p>
          <a:p>
            <a:endParaRPr lang="en-US" dirty="0"/>
          </a:p>
          <a:p>
            <a:r>
              <a:rPr lang="en-US" dirty="0"/>
              <a:t>Sequenced progression</a:t>
            </a:r>
          </a:p>
          <a:p>
            <a:pPr marL="0" indent="0">
              <a:buNone/>
            </a:pPr>
            <a:endParaRPr lang="en-US" dirty="0"/>
          </a:p>
          <a:p>
            <a:r>
              <a:rPr lang="en-US" dirty="0"/>
              <a:t>Programmatic assessment</a:t>
            </a:r>
          </a:p>
          <a:p>
            <a:endParaRPr lang="en-US" dirty="0"/>
          </a:p>
          <a:p>
            <a:r>
              <a:rPr lang="en-US" dirty="0"/>
              <a:t>Competency-focused instruction</a:t>
            </a:r>
          </a:p>
          <a:p>
            <a:endParaRPr lang="en-US" dirty="0"/>
          </a:p>
          <a:p>
            <a:r>
              <a:rPr lang="en-US" dirty="0"/>
              <a:t>Tailored learning experiences (individualized)</a:t>
            </a:r>
          </a:p>
          <a:p>
            <a:pPr marL="0" indent="0">
              <a:buNone/>
            </a:pPr>
            <a:endParaRPr lang="en-US" dirty="0"/>
          </a:p>
          <a:p>
            <a:endParaRPr lang="en-US" dirty="0"/>
          </a:p>
          <a:p>
            <a:endParaRPr lang="en-US" dirty="0"/>
          </a:p>
        </p:txBody>
      </p:sp>
      <p:sp>
        <p:nvSpPr>
          <p:cNvPr id="4" name="TextBox 3"/>
          <p:cNvSpPr txBox="1"/>
          <p:nvPr/>
        </p:nvSpPr>
        <p:spPr>
          <a:xfrm>
            <a:off x="320590" y="4396957"/>
            <a:ext cx="4114800" cy="323165"/>
          </a:xfrm>
          <a:prstGeom prst="rect">
            <a:avLst/>
          </a:prstGeom>
          <a:noFill/>
        </p:spPr>
        <p:txBody>
          <a:bodyPr wrap="square" rtlCol="0">
            <a:spAutoFit/>
          </a:bodyPr>
          <a:lstStyle/>
          <a:p>
            <a:endParaRPr lang="en-US" sz="750" dirty="0"/>
          </a:p>
          <a:p>
            <a:r>
              <a:rPr lang="en-US" sz="750" dirty="0"/>
              <a:t>Van </a:t>
            </a:r>
            <a:r>
              <a:rPr lang="en-US" sz="750" dirty="0" err="1"/>
              <a:t>Melle</a:t>
            </a:r>
            <a:r>
              <a:rPr lang="en-US" sz="750" dirty="0"/>
              <a:t>, Academic Medicine, 2019 </a:t>
            </a:r>
          </a:p>
        </p:txBody>
      </p:sp>
    </p:spTree>
    <p:extLst>
      <p:ext uri="{BB962C8B-B14F-4D97-AF65-F5344CB8AC3E}">
        <p14:creationId xmlns:p14="http://schemas.microsoft.com/office/powerpoint/2010/main" val="14929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00408" y="4201449"/>
            <a:ext cx="1166606" cy="300082"/>
          </a:xfrm>
          <a:prstGeom prst="rect">
            <a:avLst/>
          </a:prstGeom>
          <a:noFill/>
        </p:spPr>
        <p:txBody>
          <a:bodyPr wrap="square" rtlCol="0">
            <a:spAutoFit/>
          </a:bodyPr>
          <a:lstStyle/>
          <a:p>
            <a:r>
              <a:rPr lang="en-US" sz="1350" b="1" dirty="0"/>
              <a:t>Time</a:t>
            </a:r>
          </a:p>
        </p:txBody>
      </p:sp>
      <p:grpSp>
        <p:nvGrpSpPr>
          <p:cNvPr id="9" name="Group 8"/>
          <p:cNvGrpSpPr/>
          <p:nvPr/>
        </p:nvGrpSpPr>
        <p:grpSpPr>
          <a:xfrm>
            <a:off x="2456068" y="908897"/>
            <a:ext cx="4465154" cy="3237672"/>
            <a:chOff x="1575352" y="1263925"/>
            <a:chExt cx="5953539" cy="4316896"/>
          </a:xfrm>
        </p:grpSpPr>
        <p:cxnSp>
          <p:nvCxnSpPr>
            <p:cNvPr id="5" name="Straight Arrow Connector 4"/>
            <p:cNvCxnSpPr/>
            <p:nvPr/>
          </p:nvCxnSpPr>
          <p:spPr>
            <a:xfrm>
              <a:off x="1575352" y="5560943"/>
              <a:ext cx="5953539" cy="19878"/>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600200" y="1263925"/>
              <a:ext cx="1" cy="4316896"/>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1289461" y="2285359"/>
            <a:ext cx="1166606" cy="507831"/>
          </a:xfrm>
          <a:prstGeom prst="rect">
            <a:avLst/>
          </a:prstGeom>
          <a:noFill/>
        </p:spPr>
        <p:txBody>
          <a:bodyPr wrap="square" rtlCol="0">
            <a:spAutoFit/>
          </a:bodyPr>
          <a:lstStyle/>
          <a:p>
            <a:r>
              <a:rPr lang="en-US" sz="1350" b="1" dirty="0"/>
              <a:t>Learner competence</a:t>
            </a:r>
          </a:p>
        </p:txBody>
      </p:sp>
      <p:cxnSp>
        <p:nvCxnSpPr>
          <p:cNvPr id="15" name="Straight Connector 14"/>
          <p:cNvCxnSpPr/>
          <p:nvPr/>
        </p:nvCxnSpPr>
        <p:spPr>
          <a:xfrm flipV="1">
            <a:off x="2493340" y="1332553"/>
            <a:ext cx="3928439" cy="2776742"/>
          </a:xfrm>
          <a:prstGeom prst="line">
            <a:avLst/>
          </a:prstGeom>
          <a:ln>
            <a:solidFill>
              <a:schemeClr val="accent6"/>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2493340" y="1497575"/>
            <a:ext cx="4107346" cy="3728"/>
          </a:xfrm>
          <a:prstGeom prst="line">
            <a:avLst/>
          </a:prstGeom>
          <a:ln w="762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89461" y="1243659"/>
            <a:ext cx="1294572" cy="507831"/>
          </a:xfrm>
          <a:prstGeom prst="rect">
            <a:avLst/>
          </a:prstGeom>
          <a:noFill/>
        </p:spPr>
        <p:txBody>
          <a:bodyPr wrap="square" rtlCol="0">
            <a:spAutoFit/>
          </a:bodyPr>
          <a:lstStyle/>
          <a:p>
            <a:r>
              <a:rPr lang="en-US" sz="1350" b="1" dirty="0">
                <a:solidFill>
                  <a:schemeClr val="accent4"/>
                </a:solidFill>
              </a:rPr>
              <a:t>Competence threshold</a:t>
            </a:r>
          </a:p>
        </p:txBody>
      </p:sp>
      <p:cxnSp>
        <p:nvCxnSpPr>
          <p:cNvPr id="8" name="Straight Arrow Connector 7"/>
          <p:cNvCxnSpPr/>
          <p:nvPr/>
        </p:nvCxnSpPr>
        <p:spPr>
          <a:xfrm>
            <a:off x="6179514" y="1563639"/>
            <a:ext cx="3727" cy="2545657"/>
          </a:xfrm>
          <a:prstGeom prst="straightConnector1">
            <a:avLst/>
          </a:prstGeom>
          <a:ln>
            <a:solidFill>
              <a:srgbClr val="92D05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20437" y="4201450"/>
            <a:ext cx="1425023" cy="253916"/>
          </a:xfrm>
          <a:prstGeom prst="rect">
            <a:avLst/>
          </a:prstGeom>
          <a:noFill/>
        </p:spPr>
        <p:txBody>
          <a:bodyPr wrap="square" rtlCol="0">
            <a:spAutoFit/>
          </a:bodyPr>
          <a:lstStyle/>
          <a:p>
            <a:r>
              <a:rPr lang="en-US" sz="1050" b="1" dirty="0">
                <a:solidFill>
                  <a:schemeClr val="accent4"/>
                </a:solidFill>
              </a:rPr>
              <a:t>Exactly X months</a:t>
            </a:r>
          </a:p>
        </p:txBody>
      </p:sp>
    </p:spTree>
    <p:extLst>
      <p:ext uri="{BB962C8B-B14F-4D97-AF65-F5344CB8AC3E}">
        <p14:creationId xmlns:p14="http://schemas.microsoft.com/office/powerpoint/2010/main" val="11287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36" y="74746"/>
            <a:ext cx="8394192" cy="857250"/>
          </a:xfrm>
        </p:spPr>
        <p:txBody>
          <a:bodyPr>
            <a:normAutofit/>
          </a:bodyPr>
          <a:lstStyle/>
          <a:p>
            <a:r>
              <a:rPr lang="en-US" dirty="0"/>
              <a:t>189 IM residents at U of Cincinnati</a:t>
            </a:r>
          </a:p>
        </p:txBody>
      </p:sp>
      <p:pic>
        <p:nvPicPr>
          <p:cNvPr id="5" name="Picture 4"/>
          <p:cNvPicPr>
            <a:picLocks noChangeAspect="1"/>
          </p:cNvPicPr>
          <p:nvPr/>
        </p:nvPicPr>
        <p:blipFill rotWithShape="1">
          <a:blip r:embed="rId3"/>
          <a:srcRect l="26210" t="24316" r="26842" b="9625"/>
          <a:stretch/>
        </p:blipFill>
        <p:spPr>
          <a:xfrm>
            <a:off x="1912301" y="931996"/>
            <a:ext cx="4607645" cy="3646857"/>
          </a:xfrm>
          <a:prstGeom prst="rect">
            <a:avLst/>
          </a:prstGeom>
        </p:spPr>
      </p:pic>
      <p:sp>
        <p:nvSpPr>
          <p:cNvPr id="4" name="TextBox 3"/>
          <p:cNvSpPr txBox="1"/>
          <p:nvPr/>
        </p:nvSpPr>
        <p:spPr>
          <a:xfrm>
            <a:off x="637447" y="4474978"/>
            <a:ext cx="4114800" cy="207749"/>
          </a:xfrm>
          <a:prstGeom prst="rect">
            <a:avLst/>
          </a:prstGeom>
          <a:noFill/>
        </p:spPr>
        <p:txBody>
          <a:bodyPr wrap="square" rtlCol="0">
            <a:spAutoFit/>
          </a:bodyPr>
          <a:lstStyle/>
          <a:p>
            <a:r>
              <a:rPr lang="en-US" sz="750" dirty="0"/>
              <a:t>Warm. Academic Medicine. 2016.</a:t>
            </a:r>
          </a:p>
        </p:txBody>
      </p:sp>
      <p:pic>
        <p:nvPicPr>
          <p:cNvPr id="7" name="Picture 6">
            <a:extLst>
              <a:ext uri="{FF2B5EF4-FFF2-40B4-BE49-F238E27FC236}">
                <a16:creationId xmlns:a16="http://schemas.microsoft.com/office/drawing/2014/main" id="{6A460A4B-46F4-CA02-CC4B-6D811EF1A39B}"/>
              </a:ext>
            </a:extLst>
          </p:cNvPr>
          <p:cNvPicPr>
            <a:picLocks noChangeAspect="1"/>
          </p:cNvPicPr>
          <p:nvPr/>
        </p:nvPicPr>
        <p:blipFill rotWithShape="1">
          <a:blip r:embed="rId4"/>
          <a:srcRect l="30104" t="27820" r="21472" b="22240"/>
          <a:stretch/>
        </p:blipFill>
        <p:spPr>
          <a:xfrm>
            <a:off x="6627192" y="2017854"/>
            <a:ext cx="2361023" cy="1475139"/>
          </a:xfrm>
          <a:prstGeom prst="rect">
            <a:avLst/>
          </a:prstGeom>
        </p:spPr>
      </p:pic>
    </p:spTree>
    <p:extLst>
      <p:ext uri="{BB962C8B-B14F-4D97-AF65-F5344CB8AC3E}">
        <p14:creationId xmlns:p14="http://schemas.microsoft.com/office/powerpoint/2010/main" val="78351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08" y="205979"/>
            <a:ext cx="8508492" cy="857250"/>
          </a:xfrm>
        </p:spPr>
        <p:txBody>
          <a:bodyPr>
            <a:normAutofit/>
          </a:bodyPr>
          <a:lstStyle/>
          <a:p>
            <a:r>
              <a:rPr lang="en-US" dirty="0"/>
              <a:t>1987 Peds residents, 23 residencies</a:t>
            </a:r>
          </a:p>
        </p:txBody>
      </p:sp>
      <p:pic>
        <p:nvPicPr>
          <p:cNvPr id="5" name="Picture 4"/>
          <p:cNvPicPr>
            <a:picLocks noChangeAspect="1"/>
          </p:cNvPicPr>
          <p:nvPr/>
        </p:nvPicPr>
        <p:blipFill rotWithShape="1">
          <a:blip r:embed="rId3"/>
          <a:srcRect l="10987" t="29869" r="73272" b="43345"/>
          <a:stretch/>
        </p:blipFill>
        <p:spPr>
          <a:xfrm>
            <a:off x="274321" y="1785535"/>
            <a:ext cx="4331631" cy="2512862"/>
          </a:xfrm>
          <a:prstGeom prst="rect">
            <a:avLst/>
          </a:prstGeom>
        </p:spPr>
      </p:pic>
      <p:pic>
        <p:nvPicPr>
          <p:cNvPr id="6" name="Picture 5"/>
          <p:cNvPicPr>
            <a:picLocks noChangeAspect="1"/>
          </p:cNvPicPr>
          <p:nvPr/>
        </p:nvPicPr>
        <p:blipFill rotWithShape="1">
          <a:blip r:embed="rId3"/>
          <a:srcRect l="10987" t="57171" r="73272" b="15868"/>
          <a:stretch/>
        </p:blipFill>
        <p:spPr>
          <a:xfrm>
            <a:off x="4703232" y="1714501"/>
            <a:ext cx="4425242" cy="2583896"/>
          </a:xfrm>
          <a:prstGeom prst="rect">
            <a:avLst/>
          </a:prstGeom>
        </p:spPr>
      </p:pic>
      <p:sp>
        <p:nvSpPr>
          <p:cNvPr id="7" name="TextBox 6"/>
          <p:cNvSpPr txBox="1"/>
          <p:nvPr/>
        </p:nvSpPr>
        <p:spPr>
          <a:xfrm>
            <a:off x="588432" y="4765004"/>
            <a:ext cx="4114800" cy="207749"/>
          </a:xfrm>
          <a:prstGeom prst="rect">
            <a:avLst/>
          </a:prstGeom>
          <a:noFill/>
        </p:spPr>
        <p:txBody>
          <a:bodyPr wrap="square" rtlCol="0">
            <a:spAutoFit/>
          </a:bodyPr>
          <a:lstStyle/>
          <a:p>
            <a:r>
              <a:rPr lang="en-US" sz="750" dirty="0"/>
              <a:t>Schumacher et al. </a:t>
            </a:r>
            <a:r>
              <a:rPr lang="en-US" sz="750" i="1" dirty="0"/>
              <a:t>JAMA </a:t>
            </a:r>
            <a:r>
              <a:rPr lang="en-US" sz="750" i="1" dirty="0" err="1"/>
              <a:t>Netw</a:t>
            </a:r>
            <a:r>
              <a:rPr lang="en-US" sz="750" i="1" dirty="0"/>
              <a:t> Open.</a:t>
            </a:r>
            <a:r>
              <a:rPr lang="en-US" sz="750" dirty="0"/>
              <a:t> 2020</a:t>
            </a:r>
          </a:p>
        </p:txBody>
      </p:sp>
      <p:pic>
        <p:nvPicPr>
          <p:cNvPr id="4" name="Picture 3">
            <a:extLst>
              <a:ext uri="{FF2B5EF4-FFF2-40B4-BE49-F238E27FC236}">
                <a16:creationId xmlns:a16="http://schemas.microsoft.com/office/drawing/2014/main" id="{5BD462D6-8F10-D230-55E3-5EB339BCF702}"/>
              </a:ext>
            </a:extLst>
          </p:cNvPr>
          <p:cNvPicPr>
            <a:picLocks noChangeAspect="1"/>
          </p:cNvPicPr>
          <p:nvPr/>
        </p:nvPicPr>
        <p:blipFill rotWithShape="1">
          <a:blip r:embed="rId4"/>
          <a:srcRect l="30104" t="27820" r="21472" b="22240"/>
          <a:stretch/>
        </p:blipFill>
        <p:spPr>
          <a:xfrm>
            <a:off x="4703232" y="1560941"/>
            <a:ext cx="4331631" cy="2706351"/>
          </a:xfrm>
          <a:prstGeom prst="rect">
            <a:avLst/>
          </a:prstGeom>
        </p:spPr>
      </p:pic>
    </p:spTree>
    <p:extLst>
      <p:ext uri="{BB962C8B-B14F-4D97-AF65-F5344CB8AC3E}">
        <p14:creationId xmlns:p14="http://schemas.microsoft.com/office/powerpoint/2010/main" val="345165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9876" y="839855"/>
            <a:ext cx="4465154" cy="3237672"/>
            <a:chOff x="1575352" y="1263925"/>
            <a:chExt cx="5953539" cy="4316896"/>
          </a:xfrm>
        </p:grpSpPr>
        <p:cxnSp>
          <p:nvCxnSpPr>
            <p:cNvPr id="5" name="Straight Arrow Connector 4"/>
            <p:cNvCxnSpPr/>
            <p:nvPr/>
          </p:nvCxnSpPr>
          <p:spPr>
            <a:xfrm>
              <a:off x="1575352" y="5560943"/>
              <a:ext cx="5953539" cy="19878"/>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600200" y="1263925"/>
              <a:ext cx="1" cy="4316896"/>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1303269" y="2216318"/>
            <a:ext cx="1166606" cy="507831"/>
          </a:xfrm>
          <a:prstGeom prst="rect">
            <a:avLst/>
          </a:prstGeom>
          <a:noFill/>
        </p:spPr>
        <p:txBody>
          <a:bodyPr wrap="square" rtlCol="0">
            <a:spAutoFit/>
          </a:bodyPr>
          <a:lstStyle/>
          <a:p>
            <a:r>
              <a:rPr lang="en-US" sz="1350" b="1" dirty="0"/>
              <a:t>Learner competence</a:t>
            </a:r>
          </a:p>
        </p:txBody>
      </p:sp>
      <p:sp>
        <p:nvSpPr>
          <p:cNvPr id="11" name="TextBox 10"/>
          <p:cNvSpPr txBox="1"/>
          <p:nvPr/>
        </p:nvSpPr>
        <p:spPr>
          <a:xfrm>
            <a:off x="4414216" y="4132408"/>
            <a:ext cx="1166606" cy="300082"/>
          </a:xfrm>
          <a:prstGeom prst="rect">
            <a:avLst/>
          </a:prstGeom>
          <a:noFill/>
        </p:spPr>
        <p:txBody>
          <a:bodyPr wrap="square" rtlCol="0">
            <a:spAutoFit/>
          </a:bodyPr>
          <a:lstStyle/>
          <a:p>
            <a:r>
              <a:rPr lang="en-US" sz="1350" b="1" dirty="0"/>
              <a:t>Time</a:t>
            </a:r>
          </a:p>
        </p:txBody>
      </p:sp>
      <p:cxnSp>
        <p:nvCxnSpPr>
          <p:cNvPr id="15" name="Straight Connector 14"/>
          <p:cNvCxnSpPr/>
          <p:nvPr/>
        </p:nvCxnSpPr>
        <p:spPr>
          <a:xfrm flipV="1">
            <a:off x="2507149" y="1263512"/>
            <a:ext cx="3928439" cy="2776742"/>
          </a:xfrm>
          <a:prstGeom prst="line">
            <a:avLst/>
          </a:prstGeom>
          <a:ln>
            <a:solidFill>
              <a:schemeClr val="accent6"/>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2507148" y="1428534"/>
            <a:ext cx="4107346" cy="3728"/>
          </a:xfrm>
          <a:prstGeom prst="line">
            <a:avLst/>
          </a:prstGeom>
          <a:ln w="762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57716" y="1189274"/>
            <a:ext cx="1294572" cy="507831"/>
          </a:xfrm>
          <a:prstGeom prst="rect">
            <a:avLst/>
          </a:prstGeom>
          <a:noFill/>
        </p:spPr>
        <p:txBody>
          <a:bodyPr wrap="square" rtlCol="0">
            <a:spAutoFit/>
          </a:bodyPr>
          <a:lstStyle/>
          <a:p>
            <a:r>
              <a:rPr lang="en-US" sz="1350" b="1" dirty="0">
                <a:solidFill>
                  <a:schemeClr val="accent4">
                    <a:lumMod val="75000"/>
                  </a:schemeClr>
                </a:solidFill>
              </a:rPr>
              <a:t>Competence threshold</a:t>
            </a:r>
          </a:p>
        </p:txBody>
      </p:sp>
      <p:cxnSp>
        <p:nvCxnSpPr>
          <p:cNvPr id="8" name="Straight Arrow Connector 7"/>
          <p:cNvCxnSpPr/>
          <p:nvPr/>
        </p:nvCxnSpPr>
        <p:spPr>
          <a:xfrm>
            <a:off x="6193322" y="1494598"/>
            <a:ext cx="3727" cy="2545657"/>
          </a:xfrm>
          <a:prstGeom prst="straightConnector1">
            <a:avLst/>
          </a:prstGeom>
          <a:ln>
            <a:solidFill>
              <a:srgbClr val="92D05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34245" y="4132409"/>
            <a:ext cx="1425023" cy="253916"/>
          </a:xfrm>
          <a:prstGeom prst="rect">
            <a:avLst/>
          </a:prstGeom>
          <a:noFill/>
        </p:spPr>
        <p:txBody>
          <a:bodyPr wrap="square" rtlCol="0">
            <a:spAutoFit/>
          </a:bodyPr>
          <a:lstStyle/>
          <a:p>
            <a:r>
              <a:rPr lang="en-US" sz="1050" b="1" dirty="0">
                <a:solidFill>
                  <a:schemeClr val="accent4">
                    <a:lumMod val="75000"/>
                  </a:schemeClr>
                </a:solidFill>
              </a:rPr>
              <a:t>Exactly X months</a:t>
            </a:r>
          </a:p>
        </p:txBody>
      </p:sp>
    </p:spTree>
    <p:extLst>
      <p:ext uri="{BB962C8B-B14F-4D97-AF65-F5344CB8AC3E}">
        <p14:creationId xmlns:p14="http://schemas.microsoft.com/office/powerpoint/2010/main" val="386712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miling&#10;&#10;Description automatically generated with medium confidence">
            <a:extLst>
              <a:ext uri="{FF2B5EF4-FFF2-40B4-BE49-F238E27FC236}">
                <a16:creationId xmlns:a16="http://schemas.microsoft.com/office/drawing/2014/main" id="{72CDBA45-B17B-4276-BA52-BA80A6AE35AB}"/>
              </a:ext>
            </a:extLst>
          </p:cNvPr>
          <p:cNvPicPr>
            <a:picLocks noChangeAspect="1"/>
          </p:cNvPicPr>
          <p:nvPr/>
        </p:nvPicPr>
        <p:blipFill>
          <a:blip r:embed="rId2"/>
          <a:stretch>
            <a:fillRect/>
          </a:stretch>
        </p:blipFill>
        <p:spPr>
          <a:xfrm>
            <a:off x="471487" y="1053962"/>
            <a:ext cx="3563720" cy="2628833"/>
          </a:xfrm>
          <a:prstGeom prst="rect">
            <a:avLst/>
          </a:prstGeom>
        </p:spPr>
      </p:pic>
      <p:pic>
        <p:nvPicPr>
          <p:cNvPr id="2050" name="Picture 2">
            <a:extLst>
              <a:ext uri="{FF2B5EF4-FFF2-40B4-BE49-F238E27FC236}">
                <a16:creationId xmlns:a16="http://schemas.microsoft.com/office/drawing/2014/main" id="{80618649-7EA0-4FD9-BC2D-D385913D8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82504"/>
            <a:ext cx="3414713"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9BF1BC-6762-49BD-B2FC-90777AF60716}"/>
              </a:ext>
            </a:extLst>
          </p:cNvPr>
          <p:cNvSpPr txBox="1"/>
          <p:nvPr/>
        </p:nvSpPr>
        <p:spPr>
          <a:xfrm>
            <a:off x="1356528" y="3812539"/>
            <a:ext cx="2080009" cy="300082"/>
          </a:xfrm>
          <a:prstGeom prst="rect">
            <a:avLst/>
          </a:prstGeom>
          <a:noFill/>
        </p:spPr>
        <p:txBody>
          <a:bodyPr wrap="square" rtlCol="0">
            <a:spAutoFit/>
          </a:bodyPr>
          <a:lstStyle/>
          <a:p>
            <a:r>
              <a:rPr lang="en-US" sz="1350" dirty="0"/>
              <a:t>November 2019</a:t>
            </a:r>
          </a:p>
        </p:txBody>
      </p:sp>
      <p:sp>
        <p:nvSpPr>
          <p:cNvPr id="8" name="TextBox 7">
            <a:extLst>
              <a:ext uri="{FF2B5EF4-FFF2-40B4-BE49-F238E27FC236}">
                <a16:creationId xmlns:a16="http://schemas.microsoft.com/office/drawing/2014/main" id="{03CB716B-423D-42FC-9B5B-F6911E1A5B86}"/>
              </a:ext>
            </a:extLst>
          </p:cNvPr>
          <p:cNvSpPr txBox="1"/>
          <p:nvPr/>
        </p:nvSpPr>
        <p:spPr>
          <a:xfrm>
            <a:off x="6592504" y="3783997"/>
            <a:ext cx="2080009" cy="300082"/>
          </a:xfrm>
          <a:prstGeom prst="rect">
            <a:avLst/>
          </a:prstGeom>
          <a:noFill/>
        </p:spPr>
        <p:txBody>
          <a:bodyPr wrap="square" rtlCol="0">
            <a:spAutoFit/>
          </a:bodyPr>
          <a:lstStyle/>
          <a:p>
            <a:r>
              <a:rPr lang="en-US" sz="1350" dirty="0"/>
              <a:t>March 2021</a:t>
            </a:r>
          </a:p>
        </p:txBody>
      </p:sp>
      <p:pic>
        <p:nvPicPr>
          <p:cNvPr id="2052" name="Picture 4" descr="❓ Black Question Mark Ornament Emoji">
            <a:extLst>
              <a:ext uri="{FF2B5EF4-FFF2-40B4-BE49-F238E27FC236}">
                <a16:creationId xmlns:a16="http://schemas.microsoft.com/office/drawing/2014/main" id="{8E3C266D-471B-4141-A025-DEDE386BC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7" y="1718297"/>
            <a:ext cx="1300163" cy="13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8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63" y="0"/>
            <a:ext cx="8274050" cy="556182"/>
          </a:xfrm>
        </p:spPr>
        <p:txBody>
          <a:bodyPr>
            <a:normAutofit fontScale="90000"/>
          </a:bodyPr>
          <a:lstStyle/>
          <a:p>
            <a:r>
              <a:rPr lang="en-US" dirty="0"/>
              <a:t>Individuals have variable learning curves</a:t>
            </a:r>
          </a:p>
        </p:txBody>
      </p:sp>
      <p:pic>
        <p:nvPicPr>
          <p:cNvPr id="5" name="Picture 4"/>
          <p:cNvPicPr>
            <a:picLocks noChangeAspect="1"/>
          </p:cNvPicPr>
          <p:nvPr/>
        </p:nvPicPr>
        <p:blipFill rotWithShape="1">
          <a:blip r:embed="rId2"/>
          <a:srcRect l="26210" t="24316" r="26842" b="9625"/>
          <a:stretch/>
        </p:blipFill>
        <p:spPr>
          <a:xfrm>
            <a:off x="2007061" y="757210"/>
            <a:ext cx="4998038" cy="3955845"/>
          </a:xfrm>
          <a:prstGeom prst="rect">
            <a:avLst/>
          </a:prstGeom>
        </p:spPr>
      </p:pic>
      <p:pic>
        <p:nvPicPr>
          <p:cNvPr id="3" name="Picture 2"/>
          <p:cNvPicPr>
            <a:picLocks noChangeAspect="1"/>
          </p:cNvPicPr>
          <p:nvPr/>
        </p:nvPicPr>
        <p:blipFill rotWithShape="1">
          <a:blip r:embed="rId3"/>
          <a:srcRect l="26210" t="22257" r="26843" b="11058"/>
          <a:stretch/>
        </p:blipFill>
        <p:spPr>
          <a:xfrm>
            <a:off x="1617528" y="491027"/>
            <a:ext cx="5284204" cy="4222028"/>
          </a:xfrm>
          <a:prstGeom prst="rect">
            <a:avLst/>
          </a:prstGeom>
        </p:spPr>
      </p:pic>
      <p:sp>
        <p:nvSpPr>
          <p:cNvPr id="7" name="TextBox 6"/>
          <p:cNvSpPr txBox="1"/>
          <p:nvPr/>
        </p:nvSpPr>
        <p:spPr>
          <a:xfrm>
            <a:off x="391280" y="4505306"/>
            <a:ext cx="4114800" cy="207749"/>
          </a:xfrm>
          <a:prstGeom prst="rect">
            <a:avLst/>
          </a:prstGeom>
          <a:noFill/>
        </p:spPr>
        <p:txBody>
          <a:bodyPr wrap="square" rtlCol="0">
            <a:spAutoFit/>
          </a:bodyPr>
          <a:lstStyle/>
          <a:p>
            <a:r>
              <a:rPr lang="en-US" sz="750" dirty="0"/>
              <a:t>Warm. Academic Medicine. 2016.</a:t>
            </a:r>
          </a:p>
        </p:txBody>
      </p:sp>
    </p:spTree>
    <p:extLst>
      <p:ext uri="{BB962C8B-B14F-4D97-AF65-F5344CB8AC3E}">
        <p14:creationId xmlns:p14="http://schemas.microsoft.com/office/powerpoint/2010/main" val="8116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5919"/>
            <a:ext cx="7886700" cy="556182"/>
          </a:xfrm>
        </p:spPr>
        <p:txBody>
          <a:bodyPr>
            <a:normAutofit fontScale="90000"/>
          </a:bodyPr>
          <a:lstStyle/>
          <a:p>
            <a:r>
              <a:rPr lang="en-US" dirty="0"/>
              <a:t>Significant inter-learner variability </a:t>
            </a:r>
          </a:p>
        </p:txBody>
      </p:sp>
      <p:sp>
        <p:nvSpPr>
          <p:cNvPr id="4" name="TextBox 3"/>
          <p:cNvSpPr txBox="1"/>
          <p:nvPr/>
        </p:nvSpPr>
        <p:spPr>
          <a:xfrm>
            <a:off x="520700" y="4441382"/>
            <a:ext cx="4114800" cy="207749"/>
          </a:xfrm>
          <a:prstGeom prst="rect">
            <a:avLst/>
          </a:prstGeom>
          <a:noFill/>
        </p:spPr>
        <p:txBody>
          <a:bodyPr wrap="square" rtlCol="0">
            <a:spAutoFit/>
          </a:bodyPr>
          <a:lstStyle/>
          <a:p>
            <a:r>
              <a:rPr lang="en-US" sz="750" dirty="0"/>
              <a:t>Schumacher. </a:t>
            </a:r>
            <a:r>
              <a:rPr lang="en-US" sz="750" i="1" dirty="0"/>
              <a:t>JAMA </a:t>
            </a:r>
            <a:r>
              <a:rPr lang="en-US" sz="750" i="1" dirty="0" err="1"/>
              <a:t>Netw</a:t>
            </a:r>
            <a:r>
              <a:rPr lang="en-US" sz="750" i="1" dirty="0"/>
              <a:t> Open.</a:t>
            </a:r>
            <a:r>
              <a:rPr lang="en-US" sz="750" dirty="0"/>
              <a:t> 2020</a:t>
            </a:r>
          </a:p>
        </p:txBody>
      </p:sp>
      <p:pic>
        <p:nvPicPr>
          <p:cNvPr id="5" name="Picture 4"/>
          <p:cNvPicPr>
            <a:picLocks noChangeAspect="1"/>
          </p:cNvPicPr>
          <p:nvPr/>
        </p:nvPicPr>
        <p:blipFill rotWithShape="1">
          <a:blip r:embed="rId3"/>
          <a:srcRect l="12099" t="58963" r="67407" b="32605"/>
          <a:stretch/>
        </p:blipFill>
        <p:spPr>
          <a:xfrm>
            <a:off x="350617" y="1506115"/>
            <a:ext cx="7851781" cy="1101266"/>
          </a:xfrm>
          <a:prstGeom prst="rect">
            <a:avLst/>
          </a:prstGeom>
        </p:spPr>
      </p:pic>
      <p:sp>
        <p:nvSpPr>
          <p:cNvPr id="6" name="Up Arrow 5"/>
          <p:cNvSpPr/>
          <p:nvPr/>
        </p:nvSpPr>
        <p:spPr>
          <a:xfrm>
            <a:off x="5722523" y="1863429"/>
            <a:ext cx="207434" cy="103292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p:nvSpPr>
        <p:spPr>
          <a:xfrm>
            <a:off x="5352864" y="2896358"/>
            <a:ext cx="1458200" cy="715581"/>
          </a:xfrm>
          <a:prstGeom prst="rect">
            <a:avLst/>
          </a:prstGeom>
          <a:noFill/>
        </p:spPr>
        <p:txBody>
          <a:bodyPr wrap="square" rtlCol="0">
            <a:spAutoFit/>
          </a:bodyPr>
          <a:lstStyle/>
          <a:p>
            <a:r>
              <a:rPr lang="en-US" sz="1350" dirty="0">
                <a:solidFill>
                  <a:schemeClr val="accent1"/>
                </a:solidFill>
              </a:rPr>
              <a:t>25% of learners achieved this level</a:t>
            </a:r>
          </a:p>
        </p:txBody>
      </p:sp>
      <p:sp>
        <p:nvSpPr>
          <p:cNvPr id="8" name="Up Arrow 7"/>
          <p:cNvSpPr/>
          <p:nvPr/>
        </p:nvSpPr>
        <p:spPr>
          <a:xfrm>
            <a:off x="7121351" y="1863428"/>
            <a:ext cx="207434" cy="10329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7047384" y="2896359"/>
            <a:ext cx="901700" cy="300082"/>
          </a:xfrm>
          <a:prstGeom prst="rect">
            <a:avLst/>
          </a:prstGeom>
          <a:noFill/>
        </p:spPr>
        <p:txBody>
          <a:bodyPr wrap="square" rtlCol="0">
            <a:spAutoFit/>
          </a:bodyPr>
          <a:lstStyle/>
          <a:p>
            <a:r>
              <a:rPr lang="en-US" sz="1350" dirty="0">
                <a:solidFill>
                  <a:schemeClr val="accent1"/>
                </a:solidFill>
              </a:rPr>
              <a:t>75%</a:t>
            </a:r>
          </a:p>
        </p:txBody>
      </p:sp>
      <p:sp>
        <p:nvSpPr>
          <p:cNvPr id="10" name="Up Arrow 9"/>
          <p:cNvSpPr/>
          <p:nvPr/>
        </p:nvSpPr>
        <p:spPr>
          <a:xfrm>
            <a:off x="7684676" y="1863427"/>
            <a:ext cx="207434" cy="10329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p:cNvSpPr txBox="1"/>
          <p:nvPr/>
        </p:nvSpPr>
        <p:spPr>
          <a:xfrm>
            <a:off x="7613651" y="2896358"/>
            <a:ext cx="901700" cy="300082"/>
          </a:xfrm>
          <a:prstGeom prst="rect">
            <a:avLst/>
          </a:prstGeom>
          <a:noFill/>
        </p:spPr>
        <p:txBody>
          <a:bodyPr wrap="square" rtlCol="0">
            <a:spAutoFit/>
          </a:bodyPr>
          <a:lstStyle/>
          <a:p>
            <a:r>
              <a:rPr lang="en-US" sz="1350" dirty="0">
                <a:solidFill>
                  <a:schemeClr val="accent1"/>
                </a:solidFill>
              </a:rPr>
              <a:t>90%</a:t>
            </a:r>
          </a:p>
        </p:txBody>
      </p:sp>
    </p:spTree>
    <p:extLst>
      <p:ext uri="{BB962C8B-B14F-4D97-AF65-F5344CB8AC3E}">
        <p14:creationId xmlns:p14="http://schemas.microsoft.com/office/powerpoint/2010/main" val="25601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88" y="0"/>
            <a:ext cx="7009046" cy="857250"/>
          </a:xfrm>
        </p:spPr>
        <p:txBody>
          <a:bodyPr>
            <a:normAutofit fontScale="90000"/>
          </a:bodyPr>
          <a:lstStyle/>
          <a:p>
            <a:r>
              <a:rPr lang="en-US" dirty="0"/>
              <a:t>Significant inter-learner variability </a:t>
            </a:r>
          </a:p>
        </p:txBody>
      </p:sp>
      <p:sp>
        <p:nvSpPr>
          <p:cNvPr id="4" name="TextBox 3"/>
          <p:cNvSpPr txBox="1"/>
          <p:nvPr/>
        </p:nvSpPr>
        <p:spPr>
          <a:xfrm>
            <a:off x="499703" y="4729778"/>
            <a:ext cx="4114800" cy="207749"/>
          </a:xfrm>
          <a:prstGeom prst="rect">
            <a:avLst/>
          </a:prstGeom>
          <a:noFill/>
        </p:spPr>
        <p:txBody>
          <a:bodyPr wrap="square" rtlCol="0">
            <a:spAutoFit/>
          </a:bodyPr>
          <a:lstStyle/>
          <a:p>
            <a:r>
              <a:rPr lang="en-US" sz="750" dirty="0"/>
              <a:t>Schumacher et al. </a:t>
            </a:r>
            <a:r>
              <a:rPr lang="en-US" sz="750" i="1" dirty="0"/>
              <a:t>JAMA </a:t>
            </a:r>
            <a:r>
              <a:rPr lang="en-US" sz="750" i="1" dirty="0" err="1"/>
              <a:t>Netw</a:t>
            </a:r>
            <a:r>
              <a:rPr lang="en-US" sz="750" i="1" dirty="0"/>
              <a:t> Open.</a:t>
            </a:r>
            <a:r>
              <a:rPr lang="en-US" sz="750" dirty="0"/>
              <a:t> 2020</a:t>
            </a:r>
          </a:p>
        </p:txBody>
      </p:sp>
      <p:pic>
        <p:nvPicPr>
          <p:cNvPr id="13" name="Picture 12"/>
          <p:cNvPicPr>
            <a:picLocks noChangeAspect="1"/>
          </p:cNvPicPr>
          <p:nvPr/>
        </p:nvPicPr>
        <p:blipFill rotWithShape="1">
          <a:blip r:embed="rId3"/>
          <a:srcRect l="14815" t="27819" r="68333" b="17860"/>
          <a:stretch/>
        </p:blipFill>
        <p:spPr>
          <a:xfrm>
            <a:off x="830792" y="753674"/>
            <a:ext cx="3452622" cy="3794090"/>
          </a:xfrm>
          <a:prstGeom prst="rect">
            <a:avLst/>
          </a:prstGeom>
        </p:spPr>
      </p:pic>
      <p:pic>
        <p:nvPicPr>
          <p:cNvPr id="14" name="Picture 13"/>
          <p:cNvPicPr>
            <a:picLocks noChangeAspect="1"/>
          </p:cNvPicPr>
          <p:nvPr/>
        </p:nvPicPr>
        <p:blipFill rotWithShape="1">
          <a:blip r:embed="rId4"/>
          <a:srcRect l="14507" t="32888" r="69567" b="26091"/>
          <a:stretch/>
        </p:blipFill>
        <p:spPr>
          <a:xfrm>
            <a:off x="4283413" y="881521"/>
            <a:ext cx="3713015" cy="3260310"/>
          </a:xfrm>
          <a:prstGeom prst="rect">
            <a:avLst/>
          </a:prstGeom>
        </p:spPr>
      </p:pic>
    </p:spTree>
    <p:extLst>
      <p:ext uri="{BB962C8B-B14F-4D97-AF65-F5344CB8AC3E}">
        <p14:creationId xmlns:p14="http://schemas.microsoft.com/office/powerpoint/2010/main" val="2011492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897" y="1066722"/>
            <a:ext cx="5331400" cy="3785822"/>
          </a:xfrm>
        </p:spPr>
        <p:txBody>
          <a:bodyPr>
            <a:normAutofit/>
          </a:bodyPr>
          <a:lstStyle/>
          <a:p>
            <a:pPr marL="0" indent="0">
              <a:buNone/>
            </a:pPr>
            <a:r>
              <a:rPr lang="en-US" dirty="0"/>
              <a:t>“Our findings. . . .</a:t>
            </a:r>
            <a:r>
              <a:rPr lang="en-US" b="1" dirty="0"/>
              <a:t>make a strong argument for the shift to time-variable advancement</a:t>
            </a:r>
            <a:r>
              <a:rPr lang="en-US" dirty="0"/>
              <a:t>. . . </a:t>
            </a:r>
          </a:p>
          <a:p>
            <a:pPr marL="0" indent="0">
              <a:buNone/>
            </a:pPr>
            <a:r>
              <a:rPr lang="en-US" dirty="0"/>
              <a:t>a system in which </a:t>
            </a:r>
            <a:r>
              <a:rPr lang="en-US" b="1" dirty="0"/>
              <a:t>outcomes are fixed and time is a resource to achieve those outcomes</a:t>
            </a:r>
            <a:r>
              <a:rPr lang="en-US" dirty="0"/>
              <a:t>.”</a:t>
            </a:r>
          </a:p>
        </p:txBody>
      </p:sp>
      <p:sp>
        <p:nvSpPr>
          <p:cNvPr id="5" name="TextBox 4"/>
          <p:cNvSpPr txBox="1"/>
          <p:nvPr/>
        </p:nvSpPr>
        <p:spPr>
          <a:xfrm>
            <a:off x="572851" y="4366260"/>
            <a:ext cx="4114800" cy="276999"/>
          </a:xfrm>
          <a:prstGeom prst="rect">
            <a:avLst/>
          </a:prstGeom>
          <a:noFill/>
        </p:spPr>
        <p:txBody>
          <a:bodyPr wrap="square" rtlCol="0">
            <a:spAutoFit/>
          </a:bodyPr>
          <a:lstStyle/>
          <a:p>
            <a:r>
              <a:rPr lang="en-US" sz="1200" dirty="0"/>
              <a:t>Schumacher et al. </a:t>
            </a:r>
            <a:r>
              <a:rPr lang="en-US" sz="1200" i="1" dirty="0"/>
              <a:t>JAMA </a:t>
            </a:r>
            <a:r>
              <a:rPr lang="en-US" sz="1200" i="1" dirty="0" err="1"/>
              <a:t>Netw</a:t>
            </a:r>
            <a:r>
              <a:rPr lang="en-US" sz="1200" i="1" dirty="0"/>
              <a:t> Open.</a:t>
            </a:r>
            <a:r>
              <a:rPr lang="en-US" sz="1200" dirty="0"/>
              <a:t> 2020</a:t>
            </a:r>
          </a:p>
        </p:txBody>
      </p:sp>
      <p:pic>
        <p:nvPicPr>
          <p:cNvPr id="1026" name="Picture 2" descr="The Persistence of Memory - Wikipedia">
            <a:extLst>
              <a:ext uri="{FF2B5EF4-FFF2-40B4-BE49-F238E27FC236}">
                <a16:creationId xmlns:a16="http://schemas.microsoft.com/office/drawing/2014/main" id="{DA7019F5-BBEC-45B1-9922-D73F2D3CA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297" y="1154456"/>
            <a:ext cx="3124228" cy="230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28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803" y="2592170"/>
            <a:ext cx="7965351" cy="3292083"/>
          </a:xfrm>
        </p:spPr>
        <p:txBody>
          <a:bodyPr>
            <a:normAutofit/>
          </a:bodyPr>
          <a:lstStyle/>
          <a:p>
            <a:pPr marL="0" indent="0">
              <a:buNone/>
            </a:pPr>
            <a:r>
              <a:rPr lang="en-US" dirty="0"/>
              <a:t>“The notion that every medical student across the nation has somehow achieved all the competencies necessary to start residency training on July 1 of their graduation year is </a:t>
            </a:r>
            <a:r>
              <a:rPr lang="en-US" b="1" dirty="0"/>
              <a:t>magical thinking</a:t>
            </a:r>
            <a:r>
              <a:rPr lang="en-US" dirty="0"/>
              <a:t>.”</a:t>
            </a:r>
          </a:p>
        </p:txBody>
      </p:sp>
      <p:sp>
        <p:nvSpPr>
          <p:cNvPr id="5" name="TextBox 4"/>
          <p:cNvSpPr txBox="1"/>
          <p:nvPr/>
        </p:nvSpPr>
        <p:spPr>
          <a:xfrm>
            <a:off x="5601716" y="4495340"/>
            <a:ext cx="3987800" cy="207749"/>
          </a:xfrm>
          <a:prstGeom prst="rect">
            <a:avLst/>
          </a:prstGeom>
          <a:noFill/>
        </p:spPr>
        <p:txBody>
          <a:bodyPr wrap="square" rtlCol="0">
            <a:spAutoFit/>
          </a:bodyPr>
          <a:lstStyle/>
          <a:p>
            <a:r>
              <a:rPr lang="en-US" sz="750" dirty="0"/>
              <a:t>Englander, R. and C. </a:t>
            </a:r>
            <a:r>
              <a:rPr lang="en-US" sz="750" dirty="0" err="1"/>
              <a:t>Carraccio</a:t>
            </a:r>
            <a:r>
              <a:rPr lang="en-US" sz="750" dirty="0"/>
              <a:t>. Academic Medicine. 2018.</a:t>
            </a:r>
          </a:p>
        </p:txBody>
      </p:sp>
      <p:pic>
        <p:nvPicPr>
          <p:cNvPr id="6" name="Picture 5"/>
          <p:cNvPicPr>
            <a:picLocks noChangeAspect="1"/>
          </p:cNvPicPr>
          <p:nvPr/>
        </p:nvPicPr>
        <p:blipFill>
          <a:blip r:embed="rId2"/>
          <a:stretch>
            <a:fillRect/>
          </a:stretch>
        </p:blipFill>
        <p:spPr>
          <a:xfrm>
            <a:off x="5230490" y="107758"/>
            <a:ext cx="1266753" cy="1905350"/>
          </a:xfrm>
          <a:prstGeom prst="rect">
            <a:avLst/>
          </a:prstGeom>
        </p:spPr>
      </p:pic>
      <p:pic>
        <p:nvPicPr>
          <p:cNvPr id="7" name="Picture 6"/>
          <p:cNvPicPr>
            <a:picLocks noChangeAspect="1"/>
          </p:cNvPicPr>
          <p:nvPr/>
        </p:nvPicPr>
        <p:blipFill>
          <a:blip r:embed="rId3"/>
          <a:stretch>
            <a:fillRect/>
          </a:stretch>
        </p:blipFill>
        <p:spPr>
          <a:xfrm>
            <a:off x="2687530" y="118861"/>
            <a:ext cx="1461329" cy="1894247"/>
          </a:xfrm>
          <a:prstGeom prst="rect">
            <a:avLst/>
          </a:prstGeom>
        </p:spPr>
      </p:pic>
      <p:sp>
        <p:nvSpPr>
          <p:cNvPr id="8" name="Rectangle 7"/>
          <p:cNvSpPr/>
          <p:nvPr/>
        </p:nvSpPr>
        <p:spPr>
          <a:xfrm>
            <a:off x="4276770" y="2629575"/>
            <a:ext cx="2613070" cy="37893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rPr>
              <a:t>resident</a:t>
            </a:r>
          </a:p>
        </p:txBody>
      </p:sp>
      <p:sp>
        <p:nvSpPr>
          <p:cNvPr id="9" name="Rectangle 8"/>
          <p:cNvSpPr/>
          <p:nvPr/>
        </p:nvSpPr>
        <p:spPr>
          <a:xfrm>
            <a:off x="4711000" y="3434142"/>
            <a:ext cx="3300238" cy="37893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rPr>
              <a:t>for unsupervised practice</a:t>
            </a:r>
          </a:p>
        </p:txBody>
      </p:sp>
      <p:sp>
        <p:nvSpPr>
          <p:cNvPr id="10" name="TextBox 9"/>
          <p:cNvSpPr txBox="1"/>
          <p:nvPr/>
        </p:nvSpPr>
        <p:spPr>
          <a:xfrm>
            <a:off x="2519196" y="2099773"/>
            <a:ext cx="1883453" cy="300082"/>
          </a:xfrm>
          <a:prstGeom prst="rect">
            <a:avLst/>
          </a:prstGeom>
          <a:noFill/>
        </p:spPr>
        <p:txBody>
          <a:bodyPr wrap="square" rtlCol="0">
            <a:spAutoFit/>
          </a:bodyPr>
          <a:lstStyle/>
          <a:p>
            <a:r>
              <a:rPr lang="en-US" sz="1350" dirty="0"/>
              <a:t>Dr. Robert Englander</a:t>
            </a:r>
          </a:p>
        </p:txBody>
      </p:sp>
      <p:sp>
        <p:nvSpPr>
          <p:cNvPr id="11" name="TextBox 10"/>
          <p:cNvSpPr txBox="1"/>
          <p:nvPr/>
        </p:nvSpPr>
        <p:spPr>
          <a:xfrm>
            <a:off x="5096017" y="2149286"/>
            <a:ext cx="1883453" cy="300082"/>
          </a:xfrm>
          <a:prstGeom prst="rect">
            <a:avLst/>
          </a:prstGeom>
          <a:noFill/>
        </p:spPr>
        <p:txBody>
          <a:bodyPr wrap="square" rtlCol="0">
            <a:spAutoFit/>
          </a:bodyPr>
          <a:lstStyle/>
          <a:p>
            <a:r>
              <a:rPr lang="en-US" sz="1350" dirty="0"/>
              <a:t>Dr. Carol </a:t>
            </a:r>
            <a:r>
              <a:rPr lang="en-US" sz="1350" dirty="0" err="1"/>
              <a:t>Carraccio</a:t>
            </a:r>
            <a:endParaRPr lang="en-US" sz="1350" dirty="0"/>
          </a:p>
        </p:txBody>
      </p:sp>
    </p:spTree>
    <p:extLst>
      <p:ext uri="{BB962C8B-B14F-4D97-AF65-F5344CB8AC3E}">
        <p14:creationId xmlns:p14="http://schemas.microsoft.com/office/powerpoint/2010/main" val="1224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9153" y="663163"/>
            <a:ext cx="4018371" cy="3860048"/>
          </a:xfrm>
          <a:prstGeom prst="rect">
            <a:avLst/>
          </a:prstGeom>
        </p:spPr>
      </p:pic>
      <p:sp>
        <p:nvSpPr>
          <p:cNvPr id="6" name="TextBox 5"/>
          <p:cNvSpPr txBox="1"/>
          <p:nvPr/>
        </p:nvSpPr>
        <p:spPr>
          <a:xfrm>
            <a:off x="264762" y="4318225"/>
            <a:ext cx="4114800" cy="438582"/>
          </a:xfrm>
          <a:prstGeom prst="rect">
            <a:avLst/>
          </a:prstGeom>
          <a:noFill/>
        </p:spPr>
        <p:txBody>
          <a:bodyPr wrap="square" rtlCol="0">
            <a:spAutoFit/>
          </a:bodyPr>
          <a:lstStyle/>
          <a:p>
            <a:r>
              <a:rPr lang="en-US" sz="750" dirty="0" err="1"/>
              <a:t>Hatala</a:t>
            </a:r>
            <a:r>
              <a:rPr lang="en-US" sz="750" dirty="0"/>
              <a:t>. </a:t>
            </a:r>
            <a:r>
              <a:rPr lang="en-US" sz="750" i="1" dirty="0" err="1"/>
              <a:t>Adv</a:t>
            </a:r>
            <a:r>
              <a:rPr lang="en-US" sz="750" i="1" dirty="0"/>
              <a:t> in Health </a:t>
            </a:r>
            <a:r>
              <a:rPr lang="en-US" sz="750" i="1" dirty="0" err="1"/>
              <a:t>Sci</a:t>
            </a:r>
            <a:r>
              <a:rPr lang="en-US" sz="750" i="1" dirty="0"/>
              <a:t> Ed. </a:t>
            </a:r>
            <a:r>
              <a:rPr lang="en-US" sz="750" dirty="0"/>
              <a:t>2019.</a:t>
            </a:r>
          </a:p>
          <a:p>
            <a:r>
              <a:rPr lang="en-US" sz="750" dirty="0" err="1"/>
              <a:t>Pusic</a:t>
            </a:r>
            <a:r>
              <a:rPr lang="en-US" sz="750" dirty="0"/>
              <a:t>. </a:t>
            </a:r>
            <a:r>
              <a:rPr lang="en-US" sz="750" i="1" dirty="0" err="1"/>
              <a:t>Acad</a:t>
            </a:r>
            <a:r>
              <a:rPr lang="en-US" sz="750" i="1" dirty="0"/>
              <a:t> Med. </a:t>
            </a:r>
            <a:r>
              <a:rPr lang="en-US" sz="750" dirty="0"/>
              <a:t>2015</a:t>
            </a:r>
            <a:r>
              <a:rPr lang="en-US" sz="750" i="1" dirty="0"/>
              <a:t>.</a:t>
            </a:r>
          </a:p>
          <a:p>
            <a:r>
              <a:rPr lang="en-US" sz="750" dirty="0"/>
              <a:t>Chung. </a:t>
            </a:r>
            <a:r>
              <a:rPr lang="en-US" sz="750" i="1" dirty="0"/>
              <a:t>Gut and Liver</a:t>
            </a:r>
            <a:r>
              <a:rPr lang="en-US" sz="750" dirty="0"/>
              <a:t>. 2010.</a:t>
            </a:r>
          </a:p>
        </p:txBody>
      </p:sp>
      <p:pic>
        <p:nvPicPr>
          <p:cNvPr id="4" name="Picture 3"/>
          <p:cNvPicPr>
            <a:picLocks noChangeAspect="1"/>
          </p:cNvPicPr>
          <p:nvPr/>
        </p:nvPicPr>
        <p:blipFill rotWithShape="1">
          <a:blip r:embed="rId4"/>
          <a:srcRect l="4014" t="33621" r="77483" b="17725"/>
          <a:stretch/>
        </p:blipFill>
        <p:spPr>
          <a:xfrm>
            <a:off x="2322162" y="737475"/>
            <a:ext cx="4092353" cy="3668550"/>
          </a:xfrm>
          <a:prstGeom prst="rect">
            <a:avLst/>
          </a:prstGeom>
        </p:spPr>
      </p:pic>
      <p:pic>
        <p:nvPicPr>
          <p:cNvPr id="3" name="Picture 2">
            <a:extLst>
              <a:ext uri="{FF2B5EF4-FFF2-40B4-BE49-F238E27FC236}">
                <a16:creationId xmlns:a16="http://schemas.microsoft.com/office/drawing/2014/main" id="{AF4D1129-18EE-F799-6C72-4C8B2A996510}"/>
              </a:ext>
            </a:extLst>
          </p:cNvPr>
          <p:cNvPicPr>
            <a:picLocks noChangeAspect="1"/>
          </p:cNvPicPr>
          <p:nvPr/>
        </p:nvPicPr>
        <p:blipFill>
          <a:blip r:embed="rId5"/>
          <a:stretch>
            <a:fillRect/>
          </a:stretch>
        </p:blipFill>
        <p:spPr>
          <a:xfrm>
            <a:off x="2359153" y="503879"/>
            <a:ext cx="4857198" cy="3814346"/>
          </a:xfrm>
          <a:prstGeom prst="rect">
            <a:avLst/>
          </a:prstGeom>
        </p:spPr>
      </p:pic>
    </p:spTree>
    <p:extLst>
      <p:ext uri="{BB962C8B-B14F-4D97-AF65-F5344CB8AC3E}">
        <p14:creationId xmlns:p14="http://schemas.microsoft.com/office/powerpoint/2010/main" val="106758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230982"/>
            <a:ext cx="8229600" cy="857250"/>
          </a:xfrm>
        </p:spPr>
        <p:txBody>
          <a:bodyPr>
            <a:normAutofit/>
          </a:bodyPr>
          <a:lstStyle/>
          <a:p>
            <a:r>
              <a:rPr lang="en-US" dirty="0"/>
              <a:t>Competence and time </a:t>
            </a:r>
            <a:r>
              <a:rPr lang="en-US" i="1" dirty="0"/>
              <a:t>are</a:t>
            </a:r>
            <a:r>
              <a:rPr lang="en-US" dirty="0"/>
              <a:t> related. . . </a:t>
            </a:r>
          </a:p>
        </p:txBody>
      </p:sp>
      <p:pic>
        <p:nvPicPr>
          <p:cNvPr id="3" name="Picture 2"/>
          <p:cNvPicPr>
            <a:picLocks noChangeAspect="1"/>
          </p:cNvPicPr>
          <p:nvPr/>
        </p:nvPicPr>
        <p:blipFill rotWithShape="1">
          <a:blip r:embed="rId2"/>
          <a:srcRect l="26210" t="22257" r="26843" b="11058"/>
          <a:stretch/>
        </p:blipFill>
        <p:spPr>
          <a:xfrm>
            <a:off x="653102" y="1093589"/>
            <a:ext cx="3420618" cy="2733041"/>
          </a:xfrm>
          <a:prstGeom prst="rect">
            <a:avLst/>
          </a:prstGeom>
        </p:spPr>
      </p:pic>
      <p:sp>
        <p:nvSpPr>
          <p:cNvPr id="7" name="TextBox 6"/>
          <p:cNvSpPr txBox="1"/>
          <p:nvPr/>
        </p:nvSpPr>
        <p:spPr>
          <a:xfrm>
            <a:off x="540933" y="4510241"/>
            <a:ext cx="4114800" cy="207749"/>
          </a:xfrm>
          <a:prstGeom prst="rect">
            <a:avLst/>
          </a:prstGeom>
          <a:noFill/>
        </p:spPr>
        <p:txBody>
          <a:bodyPr wrap="square" rtlCol="0">
            <a:spAutoFit/>
          </a:bodyPr>
          <a:lstStyle/>
          <a:p>
            <a:r>
              <a:rPr lang="en-US" sz="750" dirty="0"/>
              <a:t>Warm et al. Academic Medicine. 2016.</a:t>
            </a:r>
          </a:p>
        </p:txBody>
      </p:sp>
      <p:sp>
        <p:nvSpPr>
          <p:cNvPr id="6" name="Title 1"/>
          <p:cNvSpPr txBox="1">
            <a:spLocks/>
          </p:cNvSpPr>
          <p:nvPr/>
        </p:nvSpPr>
        <p:spPr>
          <a:xfrm>
            <a:off x="1904555" y="3961269"/>
            <a:ext cx="8229600" cy="857250"/>
          </a:xfrm>
          <a:prstGeom prst="rect">
            <a:avLst/>
          </a:prstGeom>
        </p:spPr>
        <p:txBody>
          <a:bodyPr vert="horz" lIns="68580" tIns="34290" rIns="68580" bIns="34290" rtlCol="0" anchor="t">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300" dirty="0"/>
              <a:t>But not in a fixed manner</a:t>
            </a:r>
          </a:p>
        </p:txBody>
      </p:sp>
      <p:pic>
        <p:nvPicPr>
          <p:cNvPr id="4" name="Picture 3">
            <a:extLst>
              <a:ext uri="{FF2B5EF4-FFF2-40B4-BE49-F238E27FC236}">
                <a16:creationId xmlns:a16="http://schemas.microsoft.com/office/drawing/2014/main" id="{B00059B4-854C-34A5-8598-346924A92B22}"/>
              </a:ext>
            </a:extLst>
          </p:cNvPr>
          <p:cNvPicPr>
            <a:picLocks noChangeAspect="1"/>
          </p:cNvPicPr>
          <p:nvPr/>
        </p:nvPicPr>
        <p:blipFill>
          <a:blip r:embed="rId3"/>
          <a:stretch>
            <a:fillRect/>
          </a:stretch>
        </p:blipFill>
        <p:spPr>
          <a:xfrm>
            <a:off x="5070281" y="1010653"/>
            <a:ext cx="3384534" cy="2657867"/>
          </a:xfrm>
          <a:prstGeom prst="rect">
            <a:avLst/>
          </a:prstGeom>
        </p:spPr>
      </p:pic>
    </p:spTree>
    <p:extLst>
      <p:ext uri="{BB962C8B-B14F-4D97-AF65-F5344CB8AC3E}">
        <p14:creationId xmlns:p14="http://schemas.microsoft.com/office/powerpoint/2010/main" val="41008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a:xfrm>
            <a:off x="168176" y="2124114"/>
            <a:ext cx="5492873" cy="3292083"/>
          </a:xfrm>
        </p:spPr>
        <p:txBody>
          <a:bodyPr>
            <a:normAutofit/>
          </a:bodyPr>
          <a:lstStyle/>
          <a:p>
            <a:pPr marL="0" indent="0">
              <a:buNone/>
            </a:pPr>
            <a:r>
              <a:rPr lang="en-US" sz="3000" dirty="0"/>
              <a:t>“By making time a constant, we make achievement a variable.”</a:t>
            </a:r>
          </a:p>
        </p:txBody>
      </p:sp>
      <p:sp>
        <p:nvSpPr>
          <p:cNvPr id="4" name="TextBox 3"/>
          <p:cNvSpPr txBox="1"/>
          <p:nvPr/>
        </p:nvSpPr>
        <p:spPr>
          <a:xfrm>
            <a:off x="457200" y="4478331"/>
            <a:ext cx="4114800" cy="207749"/>
          </a:xfrm>
          <a:prstGeom prst="rect">
            <a:avLst/>
          </a:prstGeom>
          <a:noFill/>
        </p:spPr>
        <p:txBody>
          <a:bodyPr wrap="square" rtlCol="0">
            <a:spAutoFit/>
          </a:bodyPr>
          <a:lstStyle/>
          <a:p>
            <a:r>
              <a:rPr lang="en-US" sz="750" dirty="0"/>
              <a:t>Jason. Proceedings of a 1969 International Symposium on Medical Education. 1970</a:t>
            </a:r>
          </a:p>
        </p:txBody>
      </p:sp>
      <p:sp>
        <p:nvSpPr>
          <p:cNvPr id="6" name="TextBox 5"/>
          <p:cNvSpPr txBox="1"/>
          <p:nvPr/>
        </p:nvSpPr>
        <p:spPr>
          <a:xfrm>
            <a:off x="1675011" y="3163595"/>
            <a:ext cx="2132361" cy="369332"/>
          </a:xfrm>
          <a:prstGeom prst="rect">
            <a:avLst/>
          </a:prstGeom>
          <a:noFill/>
        </p:spPr>
        <p:txBody>
          <a:bodyPr wrap="square" rtlCol="0">
            <a:spAutoFit/>
          </a:bodyPr>
          <a:lstStyle/>
          <a:p>
            <a:r>
              <a:rPr lang="en-US" dirty="0"/>
              <a:t>- Dr. Hilliard Jason</a:t>
            </a:r>
          </a:p>
        </p:txBody>
      </p:sp>
      <p:pic>
        <p:nvPicPr>
          <p:cNvPr id="7" name="Picture 2" descr="The Persistence of Memory - Wikipedia">
            <a:extLst>
              <a:ext uri="{FF2B5EF4-FFF2-40B4-BE49-F238E27FC236}">
                <a16:creationId xmlns:a16="http://schemas.microsoft.com/office/drawing/2014/main" id="{61D38A44-3300-4A8B-AE5F-90FFA2050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97" y="1595891"/>
            <a:ext cx="3124228" cy="230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31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333" y="796678"/>
            <a:ext cx="5339193" cy="3695556"/>
          </a:xfrm>
        </p:spPr>
        <p:txBody>
          <a:bodyPr>
            <a:normAutofit fontScale="92500" lnSpcReduction="20000"/>
          </a:bodyPr>
          <a:lstStyle/>
          <a:p>
            <a:pPr marL="0" indent="0">
              <a:buNone/>
            </a:pPr>
            <a:r>
              <a:rPr lang="en-US" dirty="0"/>
              <a:t>“History has not given a clear rationale for the need of any specific length of training for medicine or for a given specialty.”</a:t>
            </a:r>
          </a:p>
          <a:p>
            <a:pPr marL="0" indent="0">
              <a:buNone/>
            </a:pPr>
            <a:endParaRPr lang="en-US" dirty="0"/>
          </a:p>
          <a:p>
            <a:pPr marL="0" indent="0">
              <a:buNone/>
            </a:pPr>
            <a:r>
              <a:rPr lang="en-US" dirty="0"/>
              <a:t>“The length of training is basically an arbitrary and historically and politically agreed upon entity that proved workable, but that never had an empirically argued grounding.”</a:t>
            </a:r>
          </a:p>
        </p:txBody>
      </p:sp>
      <p:sp>
        <p:nvSpPr>
          <p:cNvPr id="6" name="TextBox 5"/>
          <p:cNvSpPr txBox="1"/>
          <p:nvPr/>
        </p:nvSpPr>
        <p:spPr>
          <a:xfrm>
            <a:off x="370333" y="4492234"/>
            <a:ext cx="4226177" cy="207749"/>
          </a:xfrm>
          <a:prstGeom prst="rect">
            <a:avLst/>
          </a:prstGeom>
          <a:noFill/>
        </p:spPr>
        <p:txBody>
          <a:bodyPr wrap="square" rtlCol="0">
            <a:spAutoFit/>
          </a:bodyPr>
          <a:lstStyle/>
          <a:p>
            <a:r>
              <a:rPr lang="en-US" sz="750" dirty="0"/>
              <a:t>Achieving Competency-Based, Time-Variable Health Professions Education. 2017.</a:t>
            </a:r>
          </a:p>
        </p:txBody>
      </p:sp>
      <p:pic>
        <p:nvPicPr>
          <p:cNvPr id="4" name="Picture 3">
            <a:extLst>
              <a:ext uri="{FF2B5EF4-FFF2-40B4-BE49-F238E27FC236}">
                <a16:creationId xmlns:a16="http://schemas.microsoft.com/office/drawing/2014/main" id="{97149139-11F3-4BE7-54E3-50C6AFB1E1BA}"/>
              </a:ext>
            </a:extLst>
          </p:cNvPr>
          <p:cNvPicPr>
            <a:picLocks noChangeAspect="1"/>
          </p:cNvPicPr>
          <p:nvPr/>
        </p:nvPicPr>
        <p:blipFill rotWithShape="1">
          <a:blip r:embed="rId2"/>
          <a:srcRect l="37142" t="25026" r="37381" b="19736"/>
          <a:stretch/>
        </p:blipFill>
        <p:spPr>
          <a:xfrm>
            <a:off x="6096374" y="543347"/>
            <a:ext cx="2822362" cy="3442226"/>
          </a:xfrm>
          <a:prstGeom prst="rect">
            <a:avLst/>
          </a:prstGeom>
        </p:spPr>
      </p:pic>
    </p:spTree>
    <p:extLst>
      <p:ext uri="{BB962C8B-B14F-4D97-AF65-F5344CB8AC3E}">
        <p14:creationId xmlns:p14="http://schemas.microsoft.com/office/powerpoint/2010/main" val="40008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35441" y="1763487"/>
            <a:ext cx="2808515" cy="16900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Fixed time</a:t>
            </a:r>
          </a:p>
          <a:p>
            <a:pPr algn="ctr"/>
            <a:r>
              <a:rPr lang="en-US" sz="2400" dirty="0"/>
              <a:t>Variable outcomes</a:t>
            </a:r>
          </a:p>
        </p:txBody>
      </p:sp>
      <p:sp>
        <p:nvSpPr>
          <p:cNvPr id="5" name="Rounded Rectangle 4"/>
          <p:cNvSpPr/>
          <p:nvPr/>
        </p:nvSpPr>
        <p:spPr>
          <a:xfrm>
            <a:off x="5301343" y="1771651"/>
            <a:ext cx="2808515" cy="16900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Fixed outcomes</a:t>
            </a:r>
          </a:p>
          <a:p>
            <a:pPr algn="ctr"/>
            <a:r>
              <a:rPr lang="en-US" sz="2400" dirty="0"/>
              <a:t>Variable time</a:t>
            </a:r>
          </a:p>
        </p:txBody>
      </p:sp>
      <p:sp>
        <p:nvSpPr>
          <p:cNvPr id="6" name="Right Arrow 5"/>
          <p:cNvSpPr/>
          <p:nvPr/>
        </p:nvSpPr>
        <p:spPr>
          <a:xfrm>
            <a:off x="4245430" y="2343151"/>
            <a:ext cx="661307" cy="547007"/>
          </a:xfrm>
          <a:prstGeom prst="right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5733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F42EFD4-E607-4C68-B0F2-6CC508B2F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344"/>
          <a:stretch/>
        </p:blipFill>
        <p:spPr bwMode="auto">
          <a:xfrm>
            <a:off x="136783" y="1887295"/>
            <a:ext cx="3415775" cy="14605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E2FF5A8-A35A-4778-BAD2-D1E257E667AA}"/>
              </a:ext>
            </a:extLst>
          </p:cNvPr>
          <p:cNvSpPr>
            <a:spLocks noGrp="1"/>
          </p:cNvSpPr>
          <p:nvPr>
            <p:ph idx="1"/>
          </p:nvPr>
        </p:nvSpPr>
        <p:spPr>
          <a:xfrm>
            <a:off x="3804085" y="145915"/>
            <a:ext cx="4814888" cy="4394597"/>
          </a:xfrm>
          <a:solidFill>
            <a:schemeClr val="bg1"/>
          </a:solidFill>
        </p:spPr>
        <p:txBody>
          <a:bodyPr>
            <a:noAutofit/>
          </a:bodyPr>
          <a:lstStyle/>
          <a:p>
            <a:pPr marL="0" indent="0">
              <a:buNone/>
            </a:pPr>
            <a:r>
              <a:rPr lang="en-US" sz="1200" b="1" dirty="0">
                <a:solidFill>
                  <a:srgbClr val="3A3A3A"/>
                </a:solidFill>
              </a:rPr>
              <a:t>Findings</a:t>
            </a:r>
            <a:r>
              <a:rPr lang="en-US" sz="1200" dirty="0">
                <a:solidFill>
                  <a:srgbClr val="3A3A3A"/>
                </a:solidFill>
              </a:rPr>
              <a:t>:</a:t>
            </a:r>
          </a:p>
          <a:p>
            <a:pPr marL="0" indent="0">
              <a:buNone/>
            </a:pPr>
            <a:r>
              <a:rPr lang="en-US" sz="1200" dirty="0">
                <a:solidFill>
                  <a:schemeClr val="tx1">
                    <a:lumMod val="50000"/>
                  </a:schemeClr>
                </a:solidFill>
              </a:rPr>
              <a:t>Small and large bowel are normal in appearance. No acute inflammatory processes noted. The colon is normal in appearance and without any wall thickening or </a:t>
            </a:r>
            <a:r>
              <a:rPr lang="en-US" sz="1200" dirty="0" err="1">
                <a:solidFill>
                  <a:schemeClr val="tx1">
                    <a:lumMod val="50000"/>
                  </a:schemeClr>
                </a:solidFill>
              </a:rPr>
              <a:t>pericolonic</a:t>
            </a:r>
            <a:r>
              <a:rPr lang="en-US" sz="1200" dirty="0">
                <a:solidFill>
                  <a:schemeClr val="tx1">
                    <a:lumMod val="50000"/>
                  </a:schemeClr>
                </a:solidFill>
              </a:rPr>
              <a:t> stranding. </a:t>
            </a:r>
          </a:p>
          <a:p>
            <a:pPr marL="0" indent="0">
              <a:buNone/>
            </a:pPr>
            <a:r>
              <a:rPr lang="en-US" sz="1200" dirty="0">
                <a:solidFill>
                  <a:schemeClr val="tx1">
                    <a:lumMod val="50000"/>
                  </a:schemeClr>
                </a:solidFill>
              </a:rPr>
              <a:t>The inferior aspect of the right hepatic lobe appears enlarged. There are nodular enhancing masses occupying much of the inferior liver. If the patient has any prior studies please correlate with prior exams to see if there is been any interval change. Otherwise, these lesions are indeterminate. Benign etiologies include hemangiomas. Malignancy or malignant process unable to be excluded with certainty. Standard MRI of the liver may be useful for correlation with old studies if possible with most likely be most useful. Follow-up PET scan could be done as well. Clinical and lab correlation recommended. </a:t>
            </a:r>
          </a:p>
          <a:p>
            <a:pPr marL="0" indent="0">
              <a:buNone/>
            </a:pPr>
            <a:r>
              <a:rPr lang="en-US" sz="1200" dirty="0">
                <a:solidFill>
                  <a:schemeClr val="tx1">
                    <a:lumMod val="50000"/>
                  </a:schemeClr>
                </a:solidFill>
              </a:rPr>
              <a:t>The pancreas, spleen, adrenals and kidneys are normal in appearance.  </a:t>
            </a:r>
          </a:p>
          <a:p>
            <a:pPr marL="0" indent="0">
              <a:buNone/>
            </a:pPr>
            <a:r>
              <a:rPr lang="en-US" sz="1200" dirty="0">
                <a:solidFill>
                  <a:schemeClr val="tx1">
                    <a:lumMod val="50000"/>
                  </a:schemeClr>
                </a:solidFill>
              </a:rPr>
              <a:t>No hydronephrosis, peri-nephric stranding or radio-opaque calculi are visualized. </a:t>
            </a:r>
          </a:p>
          <a:p>
            <a:pPr marL="0" indent="0">
              <a:buNone/>
            </a:pPr>
            <a:r>
              <a:rPr lang="en-US" sz="1200" dirty="0">
                <a:solidFill>
                  <a:schemeClr val="tx1">
                    <a:lumMod val="50000"/>
                  </a:schemeClr>
                </a:solidFill>
              </a:rPr>
              <a:t>The urinary bladder, prostate/uterus and adnexa are within normal limits. </a:t>
            </a:r>
          </a:p>
          <a:p>
            <a:pPr marL="0" indent="0">
              <a:buNone/>
            </a:pPr>
            <a:r>
              <a:rPr lang="en-US" sz="1200" dirty="0">
                <a:solidFill>
                  <a:schemeClr val="tx1">
                    <a:lumMod val="50000"/>
                  </a:schemeClr>
                </a:solidFill>
              </a:rPr>
              <a:t>No intraperitoneal free air of fluid is identified. </a:t>
            </a:r>
          </a:p>
          <a:p>
            <a:pPr marL="0" indent="0">
              <a:buNone/>
            </a:pPr>
            <a:r>
              <a:rPr lang="en-US" sz="1200" dirty="0">
                <a:solidFill>
                  <a:schemeClr val="tx1">
                    <a:lumMod val="50000"/>
                  </a:schemeClr>
                </a:solidFill>
              </a:rPr>
              <a:t>No pathologic lymphadenopathy is seen.  </a:t>
            </a:r>
          </a:p>
        </p:txBody>
      </p:sp>
      <p:sp>
        <p:nvSpPr>
          <p:cNvPr id="8" name="Content Placeholder 2">
            <a:extLst>
              <a:ext uri="{FF2B5EF4-FFF2-40B4-BE49-F238E27FC236}">
                <a16:creationId xmlns:a16="http://schemas.microsoft.com/office/drawing/2014/main" id="{43CA969E-6DAB-4E90-8C6E-824659E6E8FE}"/>
              </a:ext>
            </a:extLst>
          </p:cNvPr>
          <p:cNvSpPr txBox="1">
            <a:spLocks/>
          </p:cNvSpPr>
          <p:nvPr/>
        </p:nvSpPr>
        <p:spPr>
          <a:xfrm>
            <a:off x="3804085" y="156100"/>
            <a:ext cx="4814888" cy="4394597"/>
          </a:xfrm>
          <a:prstGeom prst="rect">
            <a:avLst/>
          </a:prstGeom>
          <a:solidFill>
            <a:schemeClr val="bg1"/>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rgbClr val="3A3A3A"/>
                </a:solidFill>
                <a:latin typeface="Arial" panose="020B0604020202020204" pitchFamily="34" charset="0"/>
              </a:rPr>
              <a:t>Findings</a:t>
            </a:r>
            <a:r>
              <a:rPr lang="en-US" sz="1200" dirty="0">
                <a:solidFill>
                  <a:srgbClr val="3A3A3A"/>
                </a:solidFill>
                <a:latin typeface="Arial" panose="020B0604020202020204" pitchFamily="34" charset="0"/>
              </a:rPr>
              <a:t>:</a:t>
            </a:r>
          </a:p>
          <a:p>
            <a:pPr marL="0" indent="0">
              <a:buNone/>
            </a:pPr>
            <a:r>
              <a:rPr lang="en-US" sz="1200" dirty="0">
                <a:solidFill>
                  <a:schemeClr val="tx1">
                    <a:lumMod val="50000"/>
                  </a:schemeClr>
                </a:solidFill>
                <a:latin typeface="Arial" panose="020B0604020202020204" pitchFamily="34" charset="0"/>
              </a:rPr>
              <a:t>Small and large bowel are normal in appearance. </a:t>
            </a:r>
            <a:r>
              <a:rPr lang="en-US" sz="1200" dirty="0">
                <a:solidFill>
                  <a:srgbClr val="FF0000"/>
                </a:solidFill>
                <a:latin typeface="Arial" panose="020B0604020202020204" pitchFamily="34" charset="0"/>
              </a:rPr>
              <a:t>No acute inflammatory processes noted. The colon is normal in appearance and without any wall thickening or </a:t>
            </a:r>
            <a:r>
              <a:rPr lang="en-US" sz="1200" dirty="0" err="1">
                <a:solidFill>
                  <a:srgbClr val="FF0000"/>
                </a:solidFill>
                <a:latin typeface="Arial" panose="020B0604020202020204" pitchFamily="34" charset="0"/>
              </a:rPr>
              <a:t>pericolonic</a:t>
            </a:r>
            <a:r>
              <a:rPr lang="en-US" sz="1200" dirty="0">
                <a:solidFill>
                  <a:srgbClr val="FF0000"/>
                </a:solidFill>
                <a:latin typeface="Arial" panose="020B0604020202020204" pitchFamily="34" charset="0"/>
              </a:rPr>
              <a:t> stranding</a:t>
            </a:r>
            <a:r>
              <a:rPr lang="en-US" sz="1200" dirty="0">
                <a:solidFill>
                  <a:schemeClr val="tx1">
                    <a:lumMod val="50000"/>
                  </a:schemeClr>
                </a:solidFill>
                <a:latin typeface="Arial" panose="020B0604020202020204" pitchFamily="34" charset="0"/>
              </a:rPr>
              <a:t>. </a:t>
            </a:r>
          </a:p>
          <a:p>
            <a:pPr marL="0" indent="0">
              <a:buNone/>
            </a:pPr>
            <a:r>
              <a:rPr lang="en-US" sz="1200" dirty="0">
                <a:solidFill>
                  <a:schemeClr val="tx1">
                    <a:lumMod val="50000"/>
                  </a:schemeClr>
                </a:solidFill>
              </a:rPr>
              <a:t>The inferior aspect of the right hepatic lobe appears enlarged. There are nodular enhancing masses occupying much of the inferior liver. If the patient has any prior studies please correlate with prior exams to see if there is been any interval change. Otherwise, these lesions are indeterminate. Benign etiologies include hemangiomas. Malignancy or malignant process unable to be excluded with certainty. Standard MRI of the liver may be useful for correlation with old studies if possible with most likely be most useful. Follow-up PET scan could be done as well. Clinical and lab correlation recommended. </a:t>
            </a:r>
          </a:p>
          <a:p>
            <a:pPr marL="0" indent="0">
              <a:buNone/>
            </a:pPr>
            <a:r>
              <a:rPr lang="en-US" sz="1200" dirty="0">
                <a:solidFill>
                  <a:schemeClr val="tx1">
                    <a:lumMod val="50000"/>
                  </a:schemeClr>
                </a:solidFill>
                <a:latin typeface="Arial" panose="020B0604020202020204" pitchFamily="34" charset="0"/>
              </a:rPr>
              <a:t>The pancreas, spleen, adrenals and kidneys are normal in appearance.  </a:t>
            </a:r>
          </a:p>
          <a:p>
            <a:pPr marL="0" indent="0">
              <a:buNone/>
            </a:pPr>
            <a:r>
              <a:rPr lang="en-US" sz="1200" dirty="0">
                <a:solidFill>
                  <a:schemeClr val="tx1">
                    <a:lumMod val="50000"/>
                  </a:schemeClr>
                </a:solidFill>
                <a:latin typeface="Arial" panose="020B0604020202020204" pitchFamily="34" charset="0"/>
              </a:rPr>
              <a:t>No hydronephrosis, peri-nephric stranding or radio-opaque calculi are visualized. </a:t>
            </a:r>
          </a:p>
          <a:p>
            <a:pPr marL="0" indent="0">
              <a:buNone/>
            </a:pPr>
            <a:r>
              <a:rPr lang="en-US" sz="1200" dirty="0">
                <a:solidFill>
                  <a:schemeClr val="tx1">
                    <a:lumMod val="50000"/>
                  </a:schemeClr>
                </a:solidFill>
                <a:latin typeface="Arial" panose="020B0604020202020204" pitchFamily="34" charset="0"/>
              </a:rPr>
              <a:t>The urinary bladder, prostate/uterus and adnexa are within normal limits. </a:t>
            </a:r>
          </a:p>
          <a:p>
            <a:pPr marL="0" indent="0">
              <a:buNone/>
            </a:pPr>
            <a:r>
              <a:rPr lang="en-US" sz="1200" dirty="0">
                <a:solidFill>
                  <a:schemeClr val="tx1">
                    <a:lumMod val="50000"/>
                  </a:schemeClr>
                </a:solidFill>
                <a:latin typeface="Arial" panose="020B0604020202020204" pitchFamily="34" charset="0"/>
              </a:rPr>
              <a:t>No intraperitoneal free air of fluid is identified. </a:t>
            </a:r>
          </a:p>
          <a:p>
            <a:pPr marL="0" indent="0">
              <a:buNone/>
            </a:pPr>
            <a:r>
              <a:rPr lang="en-US" sz="1200" dirty="0">
                <a:solidFill>
                  <a:schemeClr val="tx1">
                    <a:lumMod val="50000"/>
                  </a:schemeClr>
                </a:solidFill>
                <a:latin typeface="Arial" panose="020B0604020202020204" pitchFamily="34" charset="0"/>
              </a:rPr>
              <a:t>No pathologic lymphadenopathy is seen.  </a:t>
            </a:r>
          </a:p>
          <a:p>
            <a:pPr marL="0" indent="0">
              <a:buNone/>
            </a:pPr>
            <a:r>
              <a:rPr lang="en-US" sz="1200" dirty="0">
                <a:solidFill>
                  <a:schemeClr val="tx1">
                    <a:lumMod val="50000"/>
                  </a:schemeClr>
                </a:solidFill>
                <a:latin typeface="Arial" panose="020B0604020202020204" pitchFamily="34" charset="0"/>
              </a:rPr>
              <a:t>There are no osseous or soft tissue abnormalities. </a:t>
            </a:r>
            <a:endParaRPr lang="en-US" sz="1200" dirty="0">
              <a:solidFill>
                <a:schemeClr val="tx1">
                  <a:lumMod val="50000"/>
                </a:schemeClr>
              </a:solidFill>
            </a:endParaRPr>
          </a:p>
        </p:txBody>
      </p:sp>
      <p:sp>
        <p:nvSpPr>
          <p:cNvPr id="9" name="Content Placeholder 2">
            <a:extLst>
              <a:ext uri="{FF2B5EF4-FFF2-40B4-BE49-F238E27FC236}">
                <a16:creationId xmlns:a16="http://schemas.microsoft.com/office/drawing/2014/main" id="{8136BBC3-E3CB-4771-88F6-4D05FE76A67A}"/>
              </a:ext>
            </a:extLst>
          </p:cNvPr>
          <p:cNvSpPr txBox="1">
            <a:spLocks/>
          </p:cNvSpPr>
          <p:nvPr/>
        </p:nvSpPr>
        <p:spPr>
          <a:xfrm>
            <a:off x="3807696" y="156100"/>
            <a:ext cx="4948799" cy="4394597"/>
          </a:xfrm>
          <a:prstGeom prst="rect">
            <a:avLst/>
          </a:prstGeom>
          <a:solidFill>
            <a:schemeClr val="bg1"/>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rgbClr val="3A3A3A"/>
                </a:solidFill>
                <a:latin typeface="Arial" panose="020B0604020202020204" pitchFamily="34" charset="0"/>
              </a:rPr>
              <a:t>Findings</a:t>
            </a:r>
            <a:r>
              <a:rPr lang="en-US" sz="1200" dirty="0">
                <a:solidFill>
                  <a:srgbClr val="3A3A3A"/>
                </a:solidFill>
                <a:latin typeface="Arial" panose="020B0604020202020204" pitchFamily="34" charset="0"/>
              </a:rPr>
              <a:t>:</a:t>
            </a:r>
          </a:p>
          <a:p>
            <a:pPr marL="0" indent="0">
              <a:buNone/>
            </a:pPr>
            <a:r>
              <a:rPr lang="en-US" sz="1200" dirty="0">
                <a:solidFill>
                  <a:schemeClr val="tx1">
                    <a:lumMod val="50000"/>
                  </a:schemeClr>
                </a:solidFill>
                <a:latin typeface="Arial" panose="020B0604020202020204" pitchFamily="34" charset="0"/>
              </a:rPr>
              <a:t>Small and large bowel are normal in appearance. No acute inflammatory processes noted. The colon is normal in appearance and without any wall thickening or </a:t>
            </a:r>
            <a:r>
              <a:rPr lang="en-US" sz="1200" dirty="0" err="1">
                <a:solidFill>
                  <a:schemeClr val="tx1">
                    <a:lumMod val="50000"/>
                  </a:schemeClr>
                </a:solidFill>
                <a:latin typeface="Arial" panose="020B0604020202020204" pitchFamily="34" charset="0"/>
              </a:rPr>
              <a:t>pericolonic</a:t>
            </a:r>
            <a:r>
              <a:rPr lang="en-US" sz="1200" dirty="0">
                <a:solidFill>
                  <a:schemeClr val="tx1">
                    <a:lumMod val="50000"/>
                  </a:schemeClr>
                </a:solidFill>
                <a:latin typeface="Arial" panose="020B0604020202020204" pitchFamily="34" charset="0"/>
              </a:rPr>
              <a:t> stranding. </a:t>
            </a:r>
          </a:p>
          <a:p>
            <a:pPr marL="0" indent="0">
              <a:buNone/>
            </a:pPr>
            <a:r>
              <a:rPr lang="en-US" sz="1200" dirty="0">
                <a:solidFill>
                  <a:schemeClr val="tx1">
                    <a:lumMod val="50000"/>
                  </a:schemeClr>
                </a:solidFill>
              </a:rPr>
              <a:t>The inferior aspect of the right hepatic lobe appears enlarged. There are </a:t>
            </a:r>
            <a:r>
              <a:rPr lang="en-US" sz="1200" b="1" dirty="0">
                <a:solidFill>
                  <a:srgbClr val="FF0000"/>
                </a:solidFill>
              </a:rPr>
              <a:t>nodular enhancing masses occupying much of the inferior liver</a:t>
            </a:r>
            <a:r>
              <a:rPr lang="en-US" sz="1200" b="1" dirty="0">
                <a:solidFill>
                  <a:schemeClr val="tx1">
                    <a:lumMod val="50000"/>
                  </a:schemeClr>
                </a:solidFill>
              </a:rPr>
              <a:t>. </a:t>
            </a:r>
            <a:r>
              <a:rPr lang="en-US" sz="1200" dirty="0">
                <a:solidFill>
                  <a:schemeClr val="tx1">
                    <a:lumMod val="50000"/>
                  </a:schemeClr>
                </a:solidFill>
              </a:rPr>
              <a:t>If the patient has any prior studies please correlate with prior exams to see if there is been any interval change. Otherwise, these lesions are indeterminate. Benign etiologies include hemangiomas. </a:t>
            </a:r>
            <a:r>
              <a:rPr lang="en-US" sz="1200" b="1" dirty="0">
                <a:solidFill>
                  <a:srgbClr val="FF0000"/>
                </a:solidFill>
              </a:rPr>
              <a:t>Malignancy or malignant process unable to be excluded with certainty. Standard MRI of the liver may be useful for correlation with old studies if possible with most likely be most useful.</a:t>
            </a:r>
            <a:r>
              <a:rPr lang="en-US" sz="1200" b="1" dirty="0">
                <a:solidFill>
                  <a:schemeClr val="tx1">
                    <a:lumMod val="50000"/>
                  </a:schemeClr>
                </a:solidFill>
              </a:rPr>
              <a:t> </a:t>
            </a:r>
            <a:r>
              <a:rPr lang="en-US" sz="1200" dirty="0">
                <a:solidFill>
                  <a:schemeClr val="tx1">
                    <a:lumMod val="50000"/>
                  </a:schemeClr>
                </a:solidFill>
              </a:rPr>
              <a:t>Follow-up PET scan could be done as well. Clinical and lab correlation recommended. </a:t>
            </a:r>
          </a:p>
          <a:p>
            <a:pPr marL="0" indent="0">
              <a:buNone/>
            </a:pPr>
            <a:r>
              <a:rPr lang="en-US" sz="1200" dirty="0">
                <a:solidFill>
                  <a:schemeClr val="tx1">
                    <a:lumMod val="50000"/>
                  </a:schemeClr>
                </a:solidFill>
                <a:latin typeface="Arial" panose="020B0604020202020204" pitchFamily="34" charset="0"/>
              </a:rPr>
              <a:t>The pancreas, spleen, adrenals and kidneys are normal in appearance.  </a:t>
            </a:r>
          </a:p>
          <a:p>
            <a:pPr marL="0" indent="0">
              <a:buNone/>
            </a:pPr>
            <a:r>
              <a:rPr lang="en-US" sz="1200" dirty="0">
                <a:solidFill>
                  <a:schemeClr val="tx1">
                    <a:lumMod val="50000"/>
                  </a:schemeClr>
                </a:solidFill>
                <a:latin typeface="Arial" panose="020B0604020202020204" pitchFamily="34" charset="0"/>
              </a:rPr>
              <a:t>No hydronephrosis, peri-nephric stranding or radio-opaque calculi are visualized. </a:t>
            </a:r>
          </a:p>
          <a:p>
            <a:pPr marL="0" indent="0">
              <a:buNone/>
            </a:pPr>
            <a:r>
              <a:rPr lang="en-US" sz="1200" dirty="0">
                <a:solidFill>
                  <a:schemeClr val="tx1">
                    <a:lumMod val="50000"/>
                  </a:schemeClr>
                </a:solidFill>
                <a:latin typeface="Arial" panose="020B0604020202020204" pitchFamily="34" charset="0"/>
              </a:rPr>
              <a:t>The urinary bladder, prostate/uterus and adnexa are within normal limits. </a:t>
            </a:r>
          </a:p>
          <a:p>
            <a:pPr marL="0" indent="0">
              <a:buNone/>
            </a:pPr>
            <a:r>
              <a:rPr lang="en-US" sz="1200" dirty="0">
                <a:solidFill>
                  <a:schemeClr val="tx1">
                    <a:lumMod val="50000"/>
                  </a:schemeClr>
                </a:solidFill>
                <a:latin typeface="Arial" panose="020B0604020202020204" pitchFamily="34" charset="0"/>
              </a:rPr>
              <a:t>No intraperitoneal free air of fluid is identified. </a:t>
            </a:r>
          </a:p>
          <a:p>
            <a:pPr marL="0" indent="0">
              <a:buNone/>
            </a:pPr>
            <a:r>
              <a:rPr lang="en-US" sz="1200" dirty="0">
                <a:solidFill>
                  <a:schemeClr val="tx1">
                    <a:lumMod val="50000"/>
                  </a:schemeClr>
                </a:solidFill>
                <a:latin typeface="Arial" panose="020B0604020202020204" pitchFamily="34" charset="0"/>
              </a:rPr>
              <a:t>No pathologic lymphadenopathy is seen.  </a:t>
            </a:r>
          </a:p>
          <a:p>
            <a:pPr marL="0" indent="0">
              <a:buNone/>
            </a:pPr>
            <a:r>
              <a:rPr lang="en-US" sz="1200" dirty="0">
                <a:solidFill>
                  <a:schemeClr val="tx1">
                    <a:lumMod val="50000"/>
                  </a:schemeClr>
                </a:solidFill>
                <a:latin typeface="Arial" panose="020B0604020202020204" pitchFamily="34" charset="0"/>
              </a:rPr>
              <a:t>There are no osseous or soft tissue abnormalities. </a:t>
            </a:r>
            <a:endParaRPr lang="en-US" sz="1200" dirty="0">
              <a:solidFill>
                <a:schemeClr val="tx1">
                  <a:lumMod val="50000"/>
                </a:schemeClr>
              </a:solidFill>
            </a:endParaRPr>
          </a:p>
        </p:txBody>
      </p:sp>
    </p:spTree>
    <p:extLst>
      <p:ext uri="{BB962C8B-B14F-4D97-AF65-F5344CB8AC3E}">
        <p14:creationId xmlns:p14="http://schemas.microsoft.com/office/powerpoint/2010/main" val="20004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grpSp>
        <p:nvGrpSpPr>
          <p:cNvPr id="7" name="Group 6"/>
          <p:cNvGrpSpPr/>
          <p:nvPr/>
        </p:nvGrpSpPr>
        <p:grpSpPr>
          <a:xfrm>
            <a:off x="1679956" y="703956"/>
            <a:ext cx="2460530" cy="3702550"/>
            <a:chOff x="1291293" y="846138"/>
            <a:chExt cx="3280707" cy="4936733"/>
          </a:xfrm>
        </p:grpSpPr>
        <p:pic>
          <p:nvPicPr>
            <p:cNvPr id="4" name="Picture 3"/>
            <p:cNvPicPr>
              <a:picLocks noChangeAspect="1"/>
            </p:cNvPicPr>
            <p:nvPr/>
          </p:nvPicPr>
          <p:blipFill>
            <a:blip r:embed="rId2"/>
            <a:stretch>
              <a:fillRect/>
            </a:stretch>
          </p:blipFill>
          <p:spPr>
            <a:xfrm>
              <a:off x="1291293" y="846138"/>
              <a:ext cx="3280707" cy="4936733"/>
            </a:xfrm>
            <a:prstGeom prst="rect">
              <a:avLst/>
            </a:prstGeom>
          </p:spPr>
        </p:pic>
        <p:sp>
          <p:nvSpPr>
            <p:cNvPr id="5" name="TextBox 4"/>
            <p:cNvSpPr txBox="1"/>
            <p:nvPr/>
          </p:nvSpPr>
          <p:spPr>
            <a:xfrm>
              <a:off x="1818526" y="1885250"/>
              <a:ext cx="2321959" cy="646331"/>
            </a:xfrm>
            <a:prstGeom prst="rect">
              <a:avLst/>
            </a:prstGeom>
            <a:solidFill>
              <a:schemeClr val="bg1">
                <a:lumMod val="95000"/>
              </a:schemeClr>
            </a:solidFill>
            <a:ln>
              <a:noFill/>
            </a:ln>
          </p:spPr>
          <p:txBody>
            <a:bodyPr wrap="square" rtlCol="0">
              <a:spAutoFit/>
            </a:bodyPr>
            <a:lstStyle/>
            <a:p>
              <a:r>
                <a:rPr lang="en-US" sz="1275" b="1" dirty="0"/>
                <a:t>Competency-based Time-variable</a:t>
              </a:r>
            </a:p>
          </p:txBody>
        </p:sp>
        <p:sp>
          <p:nvSpPr>
            <p:cNvPr id="6" name="TextBox 5"/>
            <p:cNvSpPr txBox="1"/>
            <p:nvPr/>
          </p:nvSpPr>
          <p:spPr>
            <a:xfrm>
              <a:off x="1818526" y="4292886"/>
              <a:ext cx="2378468" cy="646331"/>
            </a:xfrm>
            <a:prstGeom prst="rect">
              <a:avLst/>
            </a:prstGeom>
            <a:solidFill>
              <a:schemeClr val="bg1">
                <a:lumMod val="95000"/>
              </a:schemeClr>
            </a:solidFill>
            <a:ln>
              <a:noFill/>
            </a:ln>
          </p:spPr>
          <p:txBody>
            <a:bodyPr wrap="square" rtlCol="0">
              <a:spAutoFit/>
            </a:bodyPr>
            <a:lstStyle/>
            <a:p>
              <a:r>
                <a:rPr lang="en-US" sz="1275" b="1" dirty="0"/>
                <a:t>Time-based</a:t>
              </a:r>
            </a:p>
            <a:p>
              <a:r>
                <a:rPr lang="en-US" sz="1275" b="1" dirty="0"/>
                <a:t>Competency-variable</a:t>
              </a:r>
            </a:p>
          </p:txBody>
        </p:sp>
      </p:grpSp>
      <p:grpSp>
        <p:nvGrpSpPr>
          <p:cNvPr id="11" name="Group 10"/>
          <p:cNvGrpSpPr/>
          <p:nvPr/>
        </p:nvGrpSpPr>
        <p:grpSpPr>
          <a:xfrm>
            <a:off x="5134510" y="962447"/>
            <a:ext cx="2142162" cy="3395868"/>
            <a:chOff x="5322013" y="1283262"/>
            <a:chExt cx="2856216" cy="4527824"/>
          </a:xfrm>
        </p:grpSpPr>
        <p:pic>
          <p:nvPicPr>
            <p:cNvPr id="8" name="Picture 7"/>
            <p:cNvPicPr>
              <a:picLocks noChangeAspect="1"/>
            </p:cNvPicPr>
            <p:nvPr/>
          </p:nvPicPr>
          <p:blipFill rotWithShape="1">
            <a:blip r:embed="rId3"/>
            <a:srcRect l="25141" t="11081" r="25930" b="11354"/>
            <a:stretch/>
          </p:blipFill>
          <p:spPr>
            <a:xfrm>
              <a:off x="5322013" y="1283262"/>
              <a:ext cx="2856216" cy="4527824"/>
            </a:xfrm>
            <a:prstGeom prst="rect">
              <a:avLst/>
            </a:prstGeom>
          </p:spPr>
        </p:pic>
        <p:sp>
          <p:nvSpPr>
            <p:cNvPr id="9" name="TextBox 8"/>
            <p:cNvSpPr txBox="1"/>
            <p:nvPr/>
          </p:nvSpPr>
          <p:spPr>
            <a:xfrm>
              <a:off x="5589141" y="4473502"/>
              <a:ext cx="2378468" cy="646331"/>
            </a:xfrm>
            <a:prstGeom prst="rect">
              <a:avLst/>
            </a:prstGeom>
            <a:solidFill>
              <a:schemeClr val="bg1">
                <a:lumMod val="95000"/>
              </a:schemeClr>
            </a:solidFill>
            <a:ln>
              <a:noFill/>
            </a:ln>
          </p:spPr>
          <p:txBody>
            <a:bodyPr wrap="square" rtlCol="0">
              <a:spAutoFit/>
            </a:bodyPr>
            <a:lstStyle/>
            <a:p>
              <a:r>
                <a:rPr lang="en-US" sz="1275" b="1" dirty="0"/>
                <a:t>Time-based</a:t>
              </a:r>
            </a:p>
            <a:p>
              <a:r>
                <a:rPr lang="en-US" sz="1275" b="1" dirty="0"/>
                <a:t>Competency-variable</a:t>
              </a:r>
            </a:p>
          </p:txBody>
        </p:sp>
        <p:sp>
          <p:nvSpPr>
            <p:cNvPr id="10" name="TextBox 9"/>
            <p:cNvSpPr txBox="1"/>
            <p:nvPr/>
          </p:nvSpPr>
          <p:spPr>
            <a:xfrm>
              <a:off x="5589141" y="1849797"/>
              <a:ext cx="2321959" cy="646331"/>
            </a:xfrm>
            <a:prstGeom prst="rect">
              <a:avLst/>
            </a:prstGeom>
            <a:solidFill>
              <a:schemeClr val="bg1">
                <a:lumMod val="95000"/>
              </a:schemeClr>
            </a:solidFill>
            <a:ln>
              <a:noFill/>
            </a:ln>
          </p:spPr>
          <p:txBody>
            <a:bodyPr wrap="square" rtlCol="0">
              <a:spAutoFit/>
            </a:bodyPr>
            <a:lstStyle/>
            <a:p>
              <a:r>
                <a:rPr lang="en-US" sz="1275" b="1" dirty="0"/>
                <a:t>Competency-based Time-variable</a:t>
              </a:r>
            </a:p>
          </p:txBody>
        </p:sp>
      </p:grpSp>
    </p:spTree>
    <p:extLst>
      <p:ext uri="{BB962C8B-B14F-4D97-AF65-F5344CB8AC3E}">
        <p14:creationId xmlns:p14="http://schemas.microsoft.com/office/powerpoint/2010/main" val="38879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8A52678-B716-483A-A021-A9A98BA228EC}"/>
              </a:ext>
            </a:extLst>
          </p:cNvPr>
          <p:cNvSpPr>
            <a:spLocks noGrp="1"/>
          </p:cNvSpPr>
          <p:nvPr>
            <p:ph idx="1"/>
          </p:nvPr>
        </p:nvSpPr>
        <p:spPr>
          <a:xfrm>
            <a:off x="457201" y="1601984"/>
            <a:ext cx="6369977" cy="3206787"/>
          </a:xfrm>
        </p:spPr>
        <p:txBody>
          <a:bodyPr>
            <a:normAutofit/>
          </a:bodyPr>
          <a:lstStyle/>
          <a:p>
            <a:r>
              <a:rPr lang="en-US" dirty="0"/>
              <a:t>↑ scrutiny of data and decisions</a:t>
            </a:r>
          </a:p>
          <a:p>
            <a:endParaRPr lang="en-US" dirty="0"/>
          </a:p>
          <a:p>
            <a:r>
              <a:rPr lang="en-US" b="1" dirty="0"/>
              <a:t>↑</a:t>
            </a:r>
            <a:r>
              <a:rPr lang="en-US" dirty="0"/>
              <a:t> perceived “weight” of decisions</a:t>
            </a:r>
          </a:p>
          <a:p>
            <a:pPr marL="0" indent="0">
              <a:buNone/>
            </a:pPr>
            <a:endParaRPr lang="en-US" dirty="0"/>
          </a:p>
          <a:p>
            <a:r>
              <a:rPr lang="en-US" dirty="0"/>
              <a:t>Passive decisions → active</a:t>
            </a:r>
          </a:p>
          <a:p>
            <a:pPr marL="0" indent="0">
              <a:buNone/>
            </a:pPr>
            <a:endParaRPr lang="en-US" dirty="0"/>
          </a:p>
        </p:txBody>
      </p:sp>
      <p:pic>
        <p:nvPicPr>
          <p:cNvPr id="4" name="Picture 3" descr="Shape&#10;&#10;Description automatically generated with low confidence">
            <a:extLst>
              <a:ext uri="{FF2B5EF4-FFF2-40B4-BE49-F238E27FC236}">
                <a16:creationId xmlns:a16="http://schemas.microsoft.com/office/drawing/2014/main" id="{F03EA220-D0BD-256F-0505-F6A008AC8323}"/>
              </a:ext>
            </a:extLst>
          </p:cNvPr>
          <p:cNvPicPr>
            <a:picLocks noChangeAspect="1"/>
          </p:cNvPicPr>
          <p:nvPr/>
        </p:nvPicPr>
        <p:blipFill>
          <a:blip r:embed="rId2"/>
          <a:stretch>
            <a:fillRect/>
          </a:stretch>
        </p:blipFill>
        <p:spPr>
          <a:xfrm>
            <a:off x="6742416" y="1571304"/>
            <a:ext cx="2204449" cy="2204449"/>
          </a:xfrm>
          <a:prstGeom prst="rect">
            <a:avLst/>
          </a:prstGeom>
        </p:spPr>
      </p:pic>
      <p:sp>
        <p:nvSpPr>
          <p:cNvPr id="5" name="Rectangle 4">
            <a:extLst>
              <a:ext uri="{FF2B5EF4-FFF2-40B4-BE49-F238E27FC236}">
                <a16:creationId xmlns:a16="http://schemas.microsoft.com/office/drawing/2014/main" id="{F17666C1-9B49-C3C2-6063-4A859CF0A39F}"/>
              </a:ext>
            </a:extLst>
          </p:cNvPr>
          <p:cNvSpPr/>
          <p:nvPr/>
        </p:nvSpPr>
        <p:spPr>
          <a:xfrm>
            <a:off x="7001501" y="3089953"/>
            <a:ext cx="1677325" cy="5702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1375CD8D-8751-6323-4004-2829A40C133A}"/>
              </a:ext>
            </a:extLst>
          </p:cNvPr>
          <p:cNvPicPr/>
          <p:nvPr/>
        </p:nvPicPr>
        <p:blipFill rotWithShape="1">
          <a:blip r:embed="rId3"/>
          <a:srcRect l="9081" t="18423" r="13783" b="53811"/>
          <a:stretch/>
        </p:blipFill>
        <p:spPr bwMode="auto">
          <a:xfrm>
            <a:off x="1450999" y="180013"/>
            <a:ext cx="5835638" cy="1066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56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2EFE78D-39CD-E961-5395-95DD34E1BA7D}"/>
              </a:ext>
            </a:extLst>
          </p:cNvPr>
          <p:cNvPicPr>
            <a:picLocks noChangeAspect="1"/>
          </p:cNvPicPr>
          <p:nvPr/>
        </p:nvPicPr>
        <p:blipFill>
          <a:blip r:embed="rId3"/>
          <a:stretch>
            <a:fillRect/>
          </a:stretch>
        </p:blipFill>
        <p:spPr>
          <a:xfrm>
            <a:off x="2222015" y="1610942"/>
            <a:ext cx="631783" cy="701981"/>
          </a:xfrm>
          <a:prstGeom prst="rect">
            <a:avLst/>
          </a:prstGeom>
        </p:spPr>
      </p:pic>
      <p:pic>
        <p:nvPicPr>
          <p:cNvPr id="34" name="Picture 33">
            <a:extLst>
              <a:ext uri="{FF2B5EF4-FFF2-40B4-BE49-F238E27FC236}">
                <a16:creationId xmlns:a16="http://schemas.microsoft.com/office/drawing/2014/main" id="{BE16E54D-43BC-2552-FAF1-3EBC212020D3}"/>
              </a:ext>
            </a:extLst>
          </p:cNvPr>
          <p:cNvPicPr>
            <a:picLocks noChangeAspect="1"/>
          </p:cNvPicPr>
          <p:nvPr/>
        </p:nvPicPr>
        <p:blipFill>
          <a:blip r:embed="rId3"/>
          <a:stretch>
            <a:fillRect/>
          </a:stretch>
        </p:blipFill>
        <p:spPr>
          <a:xfrm>
            <a:off x="2853798" y="1620315"/>
            <a:ext cx="631783" cy="701981"/>
          </a:xfrm>
          <a:prstGeom prst="rect">
            <a:avLst/>
          </a:prstGeom>
        </p:spPr>
      </p:pic>
      <p:pic>
        <p:nvPicPr>
          <p:cNvPr id="35" name="Picture 34">
            <a:extLst>
              <a:ext uri="{FF2B5EF4-FFF2-40B4-BE49-F238E27FC236}">
                <a16:creationId xmlns:a16="http://schemas.microsoft.com/office/drawing/2014/main" id="{80CA4E29-5A88-92D6-0435-E9CC9D3DB54A}"/>
              </a:ext>
            </a:extLst>
          </p:cNvPr>
          <p:cNvPicPr>
            <a:picLocks noChangeAspect="1"/>
          </p:cNvPicPr>
          <p:nvPr/>
        </p:nvPicPr>
        <p:blipFill>
          <a:blip r:embed="rId3"/>
          <a:stretch>
            <a:fillRect/>
          </a:stretch>
        </p:blipFill>
        <p:spPr>
          <a:xfrm>
            <a:off x="3438686" y="1627309"/>
            <a:ext cx="631783" cy="701981"/>
          </a:xfrm>
          <a:prstGeom prst="rect">
            <a:avLst/>
          </a:prstGeom>
        </p:spPr>
      </p:pic>
      <p:pic>
        <p:nvPicPr>
          <p:cNvPr id="36" name="Picture 35">
            <a:extLst>
              <a:ext uri="{FF2B5EF4-FFF2-40B4-BE49-F238E27FC236}">
                <a16:creationId xmlns:a16="http://schemas.microsoft.com/office/drawing/2014/main" id="{23013BB7-704B-09FF-D629-35775F48EA16}"/>
              </a:ext>
            </a:extLst>
          </p:cNvPr>
          <p:cNvPicPr>
            <a:picLocks noChangeAspect="1"/>
          </p:cNvPicPr>
          <p:nvPr/>
        </p:nvPicPr>
        <p:blipFill>
          <a:blip r:embed="rId3"/>
          <a:stretch>
            <a:fillRect/>
          </a:stretch>
        </p:blipFill>
        <p:spPr>
          <a:xfrm>
            <a:off x="4046783" y="1607930"/>
            <a:ext cx="631783" cy="701981"/>
          </a:xfrm>
          <a:prstGeom prst="rect">
            <a:avLst/>
          </a:prstGeom>
        </p:spPr>
      </p:pic>
      <p:pic>
        <p:nvPicPr>
          <p:cNvPr id="37" name="Picture 36">
            <a:extLst>
              <a:ext uri="{FF2B5EF4-FFF2-40B4-BE49-F238E27FC236}">
                <a16:creationId xmlns:a16="http://schemas.microsoft.com/office/drawing/2014/main" id="{E2466266-7824-8486-B4E0-34939D6B53EC}"/>
              </a:ext>
            </a:extLst>
          </p:cNvPr>
          <p:cNvPicPr>
            <a:picLocks noChangeAspect="1"/>
          </p:cNvPicPr>
          <p:nvPr/>
        </p:nvPicPr>
        <p:blipFill>
          <a:blip r:embed="rId3"/>
          <a:stretch>
            <a:fillRect/>
          </a:stretch>
        </p:blipFill>
        <p:spPr>
          <a:xfrm>
            <a:off x="4593514" y="1592833"/>
            <a:ext cx="631783" cy="701981"/>
          </a:xfrm>
          <a:prstGeom prst="rect">
            <a:avLst/>
          </a:prstGeom>
        </p:spPr>
      </p:pic>
      <p:pic>
        <p:nvPicPr>
          <p:cNvPr id="38" name="Picture 37">
            <a:extLst>
              <a:ext uri="{FF2B5EF4-FFF2-40B4-BE49-F238E27FC236}">
                <a16:creationId xmlns:a16="http://schemas.microsoft.com/office/drawing/2014/main" id="{D2B848D4-95C5-49EC-6A33-CB0D4E458B64}"/>
              </a:ext>
            </a:extLst>
          </p:cNvPr>
          <p:cNvPicPr>
            <a:picLocks noChangeAspect="1"/>
          </p:cNvPicPr>
          <p:nvPr/>
        </p:nvPicPr>
        <p:blipFill>
          <a:blip r:embed="rId3"/>
          <a:stretch>
            <a:fillRect/>
          </a:stretch>
        </p:blipFill>
        <p:spPr>
          <a:xfrm>
            <a:off x="5102790" y="1599244"/>
            <a:ext cx="631783" cy="701981"/>
          </a:xfrm>
          <a:prstGeom prst="rect">
            <a:avLst/>
          </a:prstGeom>
        </p:spPr>
      </p:pic>
      <p:pic>
        <p:nvPicPr>
          <p:cNvPr id="39" name="Picture 38">
            <a:extLst>
              <a:ext uri="{FF2B5EF4-FFF2-40B4-BE49-F238E27FC236}">
                <a16:creationId xmlns:a16="http://schemas.microsoft.com/office/drawing/2014/main" id="{AACDAEEE-DBDB-4181-A52E-9991CEDFF11A}"/>
              </a:ext>
            </a:extLst>
          </p:cNvPr>
          <p:cNvPicPr>
            <a:picLocks noChangeAspect="1"/>
          </p:cNvPicPr>
          <p:nvPr/>
        </p:nvPicPr>
        <p:blipFill>
          <a:blip r:embed="rId3"/>
          <a:stretch>
            <a:fillRect/>
          </a:stretch>
        </p:blipFill>
        <p:spPr>
          <a:xfrm>
            <a:off x="5649521" y="1585726"/>
            <a:ext cx="631783" cy="701981"/>
          </a:xfrm>
          <a:prstGeom prst="rect">
            <a:avLst/>
          </a:prstGeom>
        </p:spPr>
      </p:pic>
      <p:pic>
        <p:nvPicPr>
          <p:cNvPr id="40" name="Picture 39">
            <a:extLst>
              <a:ext uri="{FF2B5EF4-FFF2-40B4-BE49-F238E27FC236}">
                <a16:creationId xmlns:a16="http://schemas.microsoft.com/office/drawing/2014/main" id="{5C39A7A5-739A-13B7-6DBF-C4C9971DCB6C}"/>
              </a:ext>
            </a:extLst>
          </p:cNvPr>
          <p:cNvPicPr>
            <a:picLocks noChangeAspect="1"/>
          </p:cNvPicPr>
          <p:nvPr/>
        </p:nvPicPr>
        <p:blipFill>
          <a:blip r:embed="rId3"/>
          <a:stretch>
            <a:fillRect/>
          </a:stretch>
        </p:blipFill>
        <p:spPr>
          <a:xfrm>
            <a:off x="6252213" y="1606132"/>
            <a:ext cx="631783" cy="701981"/>
          </a:xfrm>
          <a:prstGeom prst="rect">
            <a:avLst/>
          </a:prstGeom>
        </p:spPr>
      </p:pic>
      <p:sp>
        <p:nvSpPr>
          <p:cNvPr id="5" name="Slide Number Placeholder 4">
            <a:extLst>
              <a:ext uri="{FF2B5EF4-FFF2-40B4-BE49-F238E27FC236}">
                <a16:creationId xmlns:a16="http://schemas.microsoft.com/office/drawing/2014/main" id="{A37A50D5-4D0F-7322-C233-9F7B7BE9171D}"/>
              </a:ext>
            </a:extLst>
          </p:cNvPr>
          <p:cNvSpPr>
            <a:spLocks noGrp="1"/>
          </p:cNvSpPr>
          <p:nvPr>
            <p:ph type="sldNum" sz="quarter" idx="12"/>
          </p:nvPr>
        </p:nvSpPr>
        <p:spPr>
          <a:xfrm>
            <a:off x="8515350" y="4915389"/>
            <a:ext cx="469622" cy="238388"/>
          </a:xfrm>
          <a:prstGeom prst="rect">
            <a:avLst/>
          </a:prstGeom>
        </p:spPr>
        <p:txBody>
          <a:bodyPr vert="horz" lIns="68580" tIns="34290" rIns="68580" bIns="34290" rtlCol="0" anchor="t" anchorCtr="0"/>
          <a:lstStyle>
            <a:defPPr>
              <a:defRPr lang="en-US"/>
            </a:defPPr>
            <a:lvl1pPr marL="0" algn="r" defTabSz="685800" rtl="0" eaLnBrk="1" latinLnBrk="0" hangingPunct="1">
              <a:defRPr sz="750" kern="1200">
                <a:solidFill>
                  <a:srgbClr val="4B4F54"/>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F408A5D-059A-A247-8344-29C129C8EF29}" type="slidenum">
              <a:rPr lang="en-US" smtClean="0"/>
              <a:pPr/>
              <a:t>52</a:t>
            </a:fld>
            <a:endParaRPr lang="en-US" dirty="0"/>
          </a:p>
        </p:txBody>
      </p:sp>
      <p:pic>
        <p:nvPicPr>
          <p:cNvPr id="7" name="Picture 6">
            <a:extLst>
              <a:ext uri="{FF2B5EF4-FFF2-40B4-BE49-F238E27FC236}">
                <a16:creationId xmlns:a16="http://schemas.microsoft.com/office/drawing/2014/main" id="{51F9803C-7932-4E81-61FC-4D8E89A36EC9}"/>
              </a:ext>
            </a:extLst>
          </p:cNvPr>
          <p:cNvPicPr>
            <a:picLocks noChangeAspect="1"/>
          </p:cNvPicPr>
          <p:nvPr/>
        </p:nvPicPr>
        <p:blipFill rotWithShape="1">
          <a:blip r:embed="rId4"/>
          <a:srcRect l="38260" t="23256" r="19027" b="51628"/>
          <a:stretch/>
        </p:blipFill>
        <p:spPr>
          <a:xfrm>
            <a:off x="271158" y="150238"/>
            <a:ext cx="3476932" cy="1235226"/>
          </a:xfrm>
          <a:prstGeom prst="rect">
            <a:avLst/>
          </a:prstGeom>
          <a:effectLst>
            <a:outerShdw blurRad="50800" dist="38100" dir="2700000" algn="tl" rotWithShape="0">
              <a:prstClr val="black">
                <a:alpha val="40000"/>
              </a:prstClr>
            </a:outerShdw>
          </a:effectLst>
        </p:spPr>
      </p:pic>
      <p:pic>
        <p:nvPicPr>
          <p:cNvPr id="9" name="Picture 8" descr="Shape&#10;&#10;Description automatically generated with low confidence">
            <a:extLst>
              <a:ext uri="{FF2B5EF4-FFF2-40B4-BE49-F238E27FC236}">
                <a16:creationId xmlns:a16="http://schemas.microsoft.com/office/drawing/2014/main" id="{4A594287-1A00-9DEB-5440-B5166B8928D5}"/>
              </a:ext>
            </a:extLst>
          </p:cNvPr>
          <p:cNvPicPr>
            <a:picLocks noChangeAspect="1"/>
          </p:cNvPicPr>
          <p:nvPr/>
        </p:nvPicPr>
        <p:blipFill>
          <a:blip r:embed="rId5"/>
          <a:stretch>
            <a:fillRect/>
          </a:stretch>
        </p:blipFill>
        <p:spPr>
          <a:xfrm>
            <a:off x="1557006" y="2606371"/>
            <a:ext cx="3014995" cy="2424224"/>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D08374F-654A-A37B-E39E-F0C3B94D205D}"/>
              </a:ext>
            </a:extLst>
          </p:cNvPr>
          <p:cNvPicPr>
            <a:picLocks noChangeAspect="1"/>
          </p:cNvPicPr>
          <p:nvPr/>
        </p:nvPicPr>
        <p:blipFill>
          <a:blip r:embed="rId5"/>
          <a:stretch>
            <a:fillRect/>
          </a:stretch>
        </p:blipFill>
        <p:spPr>
          <a:xfrm>
            <a:off x="4433172" y="2606371"/>
            <a:ext cx="3014995" cy="2424224"/>
          </a:xfrm>
          <a:prstGeom prst="rect">
            <a:avLst/>
          </a:prstGeom>
        </p:spPr>
      </p:pic>
      <p:sp>
        <p:nvSpPr>
          <p:cNvPr id="11" name="TextBox 10">
            <a:extLst>
              <a:ext uri="{FF2B5EF4-FFF2-40B4-BE49-F238E27FC236}">
                <a16:creationId xmlns:a16="http://schemas.microsoft.com/office/drawing/2014/main" id="{EFE597B7-6901-D2C5-DF67-D1B2A0FD01F4}"/>
              </a:ext>
            </a:extLst>
          </p:cNvPr>
          <p:cNvSpPr txBox="1"/>
          <p:nvPr/>
        </p:nvSpPr>
        <p:spPr>
          <a:xfrm>
            <a:off x="2178678" y="4302198"/>
            <a:ext cx="1638079" cy="507831"/>
          </a:xfrm>
          <a:prstGeom prst="rect">
            <a:avLst/>
          </a:prstGeom>
          <a:noFill/>
        </p:spPr>
        <p:txBody>
          <a:bodyPr wrap="square" rtlCol="0">
            <a:spAutoFit/>
          </a:bodyPr>
          <a:lstStyle/>
          <a:p>
            <a:pPr algn="ctr"/>
            <a:r>
              <a:rPr lang="en-US" sz="1350" b="1" dirty="0"/>
              <a:t>Undergraduate medical education</a:t>
            </a:r>
          </a:p>
        </p:txBody>
      </p:sp>
      <p:sp>
        <p:nvSpPr>
          <p:cNvPr id="12" name="TextBox 11">
            <a:extLst>
              <a:ext uri="{FF2B5EF4-FFF2-40B4-BE49-F238E27FC236}">
                <a16:creationId xmlns:a16="http://schemas.microsoft.com/office/drawing/2014/main" id="{7D74AC51-04F7-D003-E86B-50385DE354CD}"/>
              </a:ext>
            </a:extLst>
          </p:cNvPr>
          <p:cNvSpPr txBox="1"/>
          <p:nvPr/>
        </p:nvSpPr>
        <p:spPr>
          <a:xfrm>
            <a:off x="5219589" y="4300847"/>
            <a:ext cx="1592225" cy="507831"/>
          </a:xfrm>
          <a:prstGeom prst="rect">
            <a:avLst/>
          </a:prstGeom>
          <a:noFill/>
        </p:spPr>
        <p:txBody>
          <a:bodyPr wrap="square" rtlCol="0">
            <a:spAutoFit/>
          </a:bodyPr>
          <a:lstStyle/>
          <a:p>
            <a:pPr algn="ctr"/>
            <a:r>
              <a:rPr lang="en-US" sz="1350" b="1" dirty="0"/>
              <a:t>Postgraduate medical education</a:t>
            </a:r>
          </a:p>
        </p:txBody>
      </p:sp>
      <p:pic>
        <p:nvPicPr>
          <p:cNvPr id="19" name="Picture 18" descr="Shape&#10;&#10;Description automatically generated with low confidence">
            <a:extLst>
              <a:ext uri="{FF2B5EF4-FFF2-40B4-BE49-F238E27FC236}">
                <a16:creationId xmlns:a16="http://schemas.microsoft.com/office/drawing/2014/main" id="{0EE6C854-111E-9454-2273-25256B8534B2}"/>
              </a:ext>
            </a:extLst>
          </p:cNvPr>
          <p:cNvPicPr>
            <a:picLocks noChangeAspect="1"/>
          </p:cNvPicPr>
          <p:nvPr/>
        </p:nvPicPr>
        <p:blipFill>
          <a:blip r:embed="rId6"/>
          <a:stretch>
            <a:fillRect/>
          </a:stretch>
        </p:blipFill>
        <p:spPr>
          <a:xfrm>
            <a:off x="5335764" y="2252773"/>
            <a:ext cx="1283669" cy="1283669"/>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02A0B64B-B146-9BEE-6EDF-625C6F0BD9B3}"/>
              </a:ext>
            </a:extLst>
          </p:cNvPr>
          <p:cNvPicPr>
            <a:picLocks noChangeAspect="1"/>
          </p:cNvPicPr>
          <p:nvPr/>
        </p:nvPicPr>
        <p:blipFill>
          <a:blip r:embed="rId7"/>
          <a:stretch>
            <a:fillRect/>
          </a:stretch>
        </p:blipFill>
        <p:spPr>
          <a:xfrm flipH="1">
            <a:off x="7519754" y="2625476"/>
            <a:ext cx="1374126" cy="1374126"/>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E251D489-5A38-95CD-D121-53A0EF043EB9}"/>
              </a:ext>
            </a:extLst>
          </p:cNvPr>
          <p:cNvPicPr>
            <a:picLocks noChangeAspect="1"/>
          </p:cNvPicPr>
          <p:nvPr/>
        </p:nvPicPr>
        <p:blipFill>
          <a:blip r:embed="rId8"/>
          <a:stretch>
            <a:fillRect/>
          </a:stretch>
        </p:blipFill>
        <p:spPr>
          <a:xfrm>
            <a:off x="408796" y="2840156"/>
            <a:ext cx="1159447" cy="1159447"/>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7172A8E0-07ED-E12B-DF6B-1B90664406BB}"/>
              </a:ext>
            </a:extLst>
          </p:cNvPr>
          <p:cNvPicPr>
            <a:picLocks noChangeAspect="1"/>
          </p:cNvPicPr>
          <p:nvPr/>
        </p:nvPicPr>
        <p:blipFill>
          <a:blip r:embed="rId9"/>
          <a:stretch>
            <a:fillRect/>
          </a:stretch>
        </p:blipFill>
        <p:spPr>
          <a:xfrm>
            <a:off x="1882069" y="2319187"/>
            <a:ext cx="1283669" cy="1283669"/>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174944AD-3650-16D0-2D19-19913BF6F8AF}"/>
              </a:ext>
            </a:extLst>
          </p:cNvPr>
          <p:cNvPicPr>
            <a:picLocks noChangeAspect="1"/>
          </p:cNvPicPr>
          <p:nvPr/>
        </p:nvPicPr>
        <p:blipFill>
          <a:blip r:embed="rId10"/>
          <a:stretch>
            <a:fillRect/>
          </a:stretch>
        </p:blipFill>
        <p:spPr>
          <a:xfrm>
            <a:off x="3426337" y="2260747"/>
            <a:ext cx="1283669" cy="1283669"/>
          </a:xfrm>
          <a:prstGeom prst="rect">
            <a:avLst/>
          </a:prstGeom>
        </p:spPr>
      </p:pic>
      <p:sp>
        <p:nvSpPr>
          <p:cNvPr id="2" name="Rectangle 1">
            <a:extLst>
              <a:ext uri="{FF2B5EF4-FFF2-40B4-BE49-F238E27FC236}">
                <a16:creationId xmlns:a16="http://schemas.microsoft.com/office/drawing/2014/main" id="{55EE8FD4-C708-F94F-63F2-03D61F808FEB}"/>
              </a:ext>
            </a:extLst>
          </p:cNvPr>
          <p:cNvSpPr/>
          <p:nvPr/>
        </p:nvSpPr>
        <p:spPr>
          <a:xfrm>
            <a:off x="6674852" y="4521115"/>
            <a:ext cx="2365539" cy="4847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336D48B-D9AF-2E51-2C45-42FA0B7B9C4B}"/>
              </a:ext>
            </a:extLst>
          </p:cNvPr>
          <p:cNvSpPr txBox="1"/>
          <p:nvPr/>
        </p:nvSpPr>
        <p:spPr>
          <a:xfrm>
            <a:off x="7470964" y="4303885"/>
            <a:ext cx="1592225" cy="507831"/>
          </a:xfrm>
          <a:prstGeom prst="rect">
            <a:avLst/>
          </a:prstGeom>
          <a:noFill/>
        </p:spPr>
        <p:txBody>
          <a:bodyPr wrap="square" rtlCol="0">
            <a:spAutoFit/>
          </a:bodyPr>
          <a:lstStyle/>
          <a:p>
            <a:pPr algn="ctr"/>
            <a:r>
              <a:rPr lang="en-US" sz="1350" b="1" dirty="0"/>
              <a:t>Unsupervised practice</a:t>
            </a:r>
          </a:p>
        </p:txBody>
      </p:sp>
      <p:pic>
        <p:nvPicPr>
          <p:cNvPr id="3" name="Picture 2">
            <a:extLst>
              <a:ext uri="{FF2B5EF4-FFF2-40B4-BE49-F238E27FC236}">
                <a16:creationId xmlns:a16="http://schemas.microsoft.com/office/drawing/2014/main" id="{1D6E5B8F-DF54-3C48-4375-0B733F3DB5C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520190" y="2537129"/>
            <a:ext cx="1208366" cy="1208366"/>
          </a:xfrm>
          <a:prstGeom prst="rect">
            <a:avLst/>
          </a:prstGeom>
        </p:spPr>
      </p:pic>
      <p:pic>
        <p:nvPicPr>
          <p:cNvPr id="4" name="Picture 3">
            <a:extLst>
              <a:ext uri="{FF2B5EF4-FFF2-40B4-BE49-F238E27FC236}">
                <a16:creationId xmlns:a16="http://schemas.microsoft.com/office/drawing/2014/main" id="{183D69D6-2C9E-D0AD-28F8-E4519282CA8C}"/>
              </a:ext>
            </a:extLst>
          </p:cNvPr>
          <p:cNvPicPr>
            <a:picLocks noChangeAspect="1"/>
          </p:cNvPicPr>
          <p:nvPr/>
        </p:nvPicPr>
        <p:blipFill>
          <a:blip r:embed="rId13"/>
          <a:stretch>
            <a:fillRect/>
          </a:stretch>
        </p:blipFill>
        <p:spPr>
          <a:xfrm>
            <a:off x="2327206" y="1689567"/>
            <a:ext cx="393394" cy="559900"/>
          </a:xfrm>
          <a:prstGeom prst="rect">
            <a:avLst/>
          </a:prstGeom>
        </p:spPr>
      </p:pic>
      <p:pic>
        <p:nvPicPr>
          <p:cNvPr id="6" name="Picture 5">
            <a:extLst>
              <a:ext uri="{FF2B5EF4-FFF2-40B4-BE49-F238E27FC236}">
                <a16:creationId xmlns:a16="http://schemas.microsoft.com/office/drawing/2014/main" id="{16126D5B-F354-D8EF-7E59-4C5EDDC7B5D1}"/>
              </a:ext>
            </a:extLst>
          </p:cNvPr>
          <p:cNvPicPr>
            <a:picLocks noChangeAspect="1"/>
          </p:cNvPicPr>
          <p:nvPr/>
        </p:nvPicPr>
        <p:blipFill>
          <a:blip r:embed="rId13"/>
          <a:stretch>
            <a:fillRect/>
          </a:stretch>
        </p:blipFill>
        <p:spPr>
          <a:xfrm>
            <a:off x="2952964" y="1689565"/>
            <a:ext cx="393394" cy="559900"/>
          </a:xfrm>
          <a:prstGeom prst="rect">
            <a:avLst/>
          </a:prstGeom>
        </p:spPr>
      </p:pic>
      <p:pic>
        <p:nvPicPr>
          <p:cNvPr id="8" name="Picture 7">
            <a:extLst>
              <a:ext uri="{FF2B5EF4-FFF2-40B4-BE49-F238E27FC236}">
                <a16:creationId xmlns:a16="http://schemas.microsoft.com/office/drawing/2014/main" id="{8FEF401E-18B0-51FD-1E9C-C169BC1F1232}"/>
              </a:ext>
            </a:extLst>
          </p:cNvPr>
          <p:cNvPicPr>
            <a:picLocks noChangeAspect="1"/>
          </p:cNvPicPr>
          <p:nvPr/>
        </p:nvPicPr>
        <p:blipFill>
          <a:blip r:embed="rId13"/>
          <a:stretch>
            <a:fillRect/>
          </a:stretch>
        </p:blipFill>
        <p:spPr>
          <a:xfrm>
            <a:off x="3573702" y="1689566"/>
            <a:ext cx="393394" cy="559900"/>
          </a:xfrm>
          <a:prstGeom prst="rect">
            <a:avLst/>
          </a:prstGeom>
        </p:spPr>
      </p:pic>
      <p:pic>
        <p:nvPicPr>
          <p:cNvPr id="14" name="Picture 13">
            <a:extLst>
              <a:ext uri="{FF2B5EF4-FFF2-40B4-BE49-F238E27FC236}">
                <a16:creationId xmlns:a16="http://schemas.microsoft.com/office/drawing/2014/main" id="{F8FF9BCD-53DD-47C2-4412-2B5967F79CA5}"/>
              </a:ext>
            </a:extLst>
          </p:cNvPr>
          <p:cNvPicPr>
            <a:picLocks noChangeAspect="1"/>
          </p:cNvPicPr>
          <p:nvPr/>
        </p:nvPicPr>
        <p:blipFill>
          <a:blip r:embed="rId13"/>
          <a:stretch>
            <a:fillRect/>
          </a:stretch>
        </p:blipFill>
        <p:spPr>
          <a:xfrm>
            <a:off x="4144365" y="1679514"/>
            <a:ext cx="393394" cy="559900"/>
          </a:xfrm>
          <a:prstGeom prst="rect">
            <a:avLst/>
          </a:prstGeom>
        </p:spPr>
      </p:pic>
      <p:pic>
        <p:nvPicPr>
          <p:cNvPr id="15" name="Picture 14">
            <a:extLst>
              <a:ext uri="{FF2B5EF4-FFF2-40B4-BE49-F238E27FC236}">
                <a16:creationId xmlns:a16="http://schemas.microsoft.com/office/drawing/2014/main" id="{4169707D-EF20-F1DB-C378-AAA016E3C28B}"/>
              </a:ext>
            </a:extLst>
          </p:cNvPr>
          <p:cNvPicPr>
            <a:picLocks noChangeAspect="1"/>
          </p:cNvPicPr>
          <p:nvPr/>
        </p:nvPicPr>
        <p:blipFill>
          <a:blip r:embed="rId13"/>
          <a:stretch>
            <a:fillRect/>
          </a:stretch>
        </p:blipFill>
        <p:spPr>
          <a:xfrm>
            <a:off x="4703379" y="1650310"/>
            <a:ext cx="393394" cy="559900"/>
          </a:xfrm>
          <a:prstGeom prst="rect">
            <a:avLst/>
          </a:prstGeom>
        </p:spPr>
      </p:pic>
      <p:pic>
        <p:nvPicPr>
          <p:cNvPr id="16" name="Picture 15">
            <a:extLst>
              <a:ext uri="{FF2B5EF4-FFF2-40B4-BE49-F238E27FC236}">
                <a16:creationId xmlns:a16="http://schemas.microsoft.com/office/drawing/2014/main" id="{1574DEE8-5F70-030D-ED4A-128472790C49}"/>
              </a:ext>
            </a:extLst>
          </p:cNvPr>
          <p:cNvPicPr>
            <a:picLocks noChangeAspect="1"/>
          </p:cNvPicPr>
          <p:nvPr/>
        </p:nvPicPr>
        <p:blipFill>
          <a:blip r:embed="rId13"/>
          <a:stretch>
            <a:fillRect/>
          </a:stretch>
        </p:blipFill>
        <p:spPr>
          <a:xfrm>
            <a:off x="5227044" y="1689564"/>
            <a:ext cx="393394" cy="559900"/>
          </a:xfrm>
          <a:prstGeom prst="rect">
            <a:avLst/>
          </a:prstGeom>
        </p:spPr>
      </p:pic>
      <p:pic>
        <p:nvPicPr>
          <p:cNvPr id="17" name="Picture 16">
            <a:extLst>
              <a:ext uri="{FF2B5EF4-FFF2-40B4-BE49-F238E27FC236}">
                <a16:creationId xmlns:a16="http://schemas.microsoft.com/office/drawing/2014/main" id="{A9859D26-5319-D4DC-C9A4-CD2C4E3792F9}"/>
              </a:ext>
            </a:extLst>
          </p:cNvPr>
          <p:cNvPicPr>
            <a:picLocks noChangeAspect="1"/>
          </p:cNvPicPr>
          <p:nvPr/>
        </p:nvPicPr>
        <p:blipFill>
          <a:blip r:embed="rId13"/>
          <a:stretch>
            <a:fillRect/>
          </a:stretch>
        </p:blipFill>
        <p:spPr>
          <a:xfrm>
            <a:off x="5780901" y="1679513"/>
            <a:ext cx="393394" cy="559900"/>
          </a:xfrm>
          <a:prstGeom prst="rect">
            <a:avLst/>
          </a:prstGeom>
        </p:spPr>
      </p:pic>
      <p:pic>
        <p:nvPicPr>
          <p:cNvPr id="18" name="Picture 17">
            <a:extLst>
              <a:ext uri="{FF2B5EF4-FFF2-40B4-BE49-F238E27FC236}">
                <a16:creationId xmlns:a16="http://schemas.microsoft.com/office/drawing/2014/main" id="{F02F7112-04AB-AACF-E249-71E45F04CDFD}"/>
              </a:ext>
            </a:extLst>
          </p:cNvPr>
          <p:cNvPicPr>
            <a:picLocks noChangeAspect="1"/>
          </p:cNvPicPr>
          <p:nvPr/>
        </p:nvPicPr>
        <p:blipFill>
          <a:blip r:embed="rId13"/>
          <a:stretch>
            <a:fillRect/>
          </a:stretch>
        </p:blipFill>
        <p:spPr>
          <a:xfrm>
            <a:off x="6367003" y="1665381"/>
            <a:ext cx="393394" cy="559900"/>
          </a:xfrm>
          <a:prstGeom prst="rect">
            <a:avLst/>
          </a:prstGeom>
        </p:spPr>
      </p:pic>
      <p:pic>
        <p:nvPicPr>
          <p:cNvPr id="20" name="Picture 19">
            <a:extLst>
              <a:ext uri="{FF2B5EF4-FFF2-40B4-BE49-F238E27FC236}">
                <a16:creationId xmlns:a16="http://schemas.microsoft.com/office/drawing/2014/main" id="{9C84BD1C-4C36-FF00-98D3-5D4CA88A4728}"/>
              </a:ext>
            </a:extLst>
          </p:cNvPr>
          <p:cNvPicPr>
            <a:picLocks noChangeAspect="1"/>
          </p:cNvPicPr>
          <p:nvPr/>
        </p:nvPicPr>
        <p:blipFill>
          <a:blip r:embed="rId3"/>
          <a:stretch>
            <a:fillRect/>
          </a:stretch>
        </p:blipFill>
        <p:spPr>
          <a:xfrm>
            <a:off x="2215998" y="1620051"/>
            <a:ext cx="631783" cy="701981"/>
          </a:xfrm>
          <a:prstGeom prst="rect">
            <a:avLst/>
          </a:prstGeom>
        </p:spPr>
      </p:pic>
      <p:pic>
        <p:nvPicPr>
          <p:cNvPr id="22" name="Picture 21">
            <a:extLst>
              <a:ext uri="{FF2B5EF4-FFF2-40B4-BE49-F238E27FC236}">
                <a16:creationId xmlns:a16="http://schemas.microsoft.com/office/drawing/2014/main" id="{17D9E8C6-E348-D51F-DAE3-71AA13A8291A}"/>
              </a:ext>
            </a:extLst>
          </p:cNvPr>
          <p:cNvPicPr>
            <a:picLocks noChangeAspect="1"/>
          </p:cNvPicPr>
          <p:nvPr/>
        </p:nvPicPr>
        <p:blipFill>
          <a:blip r:embed="rId3"/>
          <a:stretch>
            <a:fillRect/>
          </a:stretch>
        </p:blipFill>
        <p:spPr>
          <a:xfrm>
            <a:off x="2847781" y="1629424"/>
            <a:ext cx="631783" cy="701981"/>
          </a:xfrm>
          <a:prstGeom prst="rect">
            <a:avLst/>
          </a:prstGeom>
        </p:spPr>
      </p:pic>
      <p:pic>
        <p:nvPicPr>
          <p:cNvPr id="24" name="Picture 23">
            <a:extLst>
              <a:ext uri="{FF2B5EF4-FFF2-40B4-BE49-F238E27FC236}">
                <a16:creationId xmlns:a16="http://schemas.microsoft.com/office/drawing/2014/main" id="{4121F6DC-7B3C-7AB3-8180-1B8511A8EAFC}"/>
              </a:ext>
            </a:extLst>
          </p:cNvPr>
          <p:cNvPicPr>
            <a:picLocks noChangeAspect="1"/>
          </p:cNvPicPr>
          <p:nvPr/>
        </p:nvPicPr>
        <p:blipFill>
          <a:blip r:embed="rId3"/>
          <a:stretch>
            <a:fillRect/>
          </a:stretch>
        </p:blipFill>
        <p:spPr>
          <a:xfrm>
            <a:off x="3432669" y="1636417"/>
            <a:ext cx="631783" cy="701981"/>
          </a:xfrm>
          <a:prstGeom prst="rect">
            <a:avLst/>
          </a:prstGeom>
        </p:spPr>
      </p:pic>
      <p:pic>
        <p:nvPicPr>
          <p:cNvPr id="26" name="Picture 25">
            <a:extLst>
              <a:ext uri="{FF2B5EF4-FFF2-40B4-BE49-F238E27FC236}">
                <a16:creationId xmlns:a16="http://schemas.microsoft.com/office/drawing/2014/main" id="{2BA75DD8-011E-168C-08D3-6EB6EDCA6640}"/>
              </a:ext>
            </a:extLst>
          </p:cNvPr>
          <p:cNvPicPr>
            <a:picLocks noChangeAspect="1"/>
          </p:cNvPicPr>
          <p:nvPr/>
        </p:nvPicPr>
        <p:blipFill>
          <a:blip r:embed="rId3"/>
          <a:stretch>
            <a:fillRect/>
          </a:stretch>
        </p:blipFill>
        <p:spPr>
          <a:xfrm>
            <a:off x="4040766" y="1617039"/>
            <a:ext cx="631783" cy="701981"/>
          </a:xfrm>
          <a:prstGeom prst="rect">
            <a:avLst/>
          </a:prstGeom>
        </p:spPr>
      </p:pic>
      <p:pic>
        <p:nvPicPr>
          <p:cNvPr id="41" name="Picture 40">
            <a:extLst>
              <a:ext uri="{FF2B5EF4-FFF2-40B4-BE49-F238E27FC236}">
                <a16:creationId xmlns:a16="http://schemas.microsoft.com/office/drawing/2014/main" id="{D80F16C4-1594-99DF-0C71-6F9D60A137AD}"/>
              </a:ext>
            </a:extLst>
          </p:cNvPr>
          <p:cNvPicPr>
            <a:picLocks noChangeAspect="1"/>
          </p:cNvPicPr>
          <p:nvPr/>
        </p:nvPicPr>
        <p:blipFill>
          <a:blip r:embed="rId3"/>
          <a:stretch>
            <a:fillRect/>
          </a:stretch>
        </p:blipFill>
        <p:spPr>
          <a:xfrm>
            <a:off x="4572000" y="1601942"/>
            <a:ext cx="631783" cy="701981"/>
          </a:xfrm>
          <a:prstGeom prst="rect">
            <a:avLst/>
          </a:prstGeom>
        </p:spPr>
      </p:pic>
      <p:pic>
        <p:nvPicPr>
          <p:cNvPr id="42" name="Picture 41">
            <a:extLst>
              <a:ext uri="{FF2B5EF4-FFF2-40B4-BE49-F238E27FC236}">
                <a16:creationId xmlns:a16="http://schemas.microsoft.com/office/drawing/2014/main" id="{F57F2C88-1983-A5FA-D5B4-3CA3F0FAC9EF}"/>
              </a:ext>
            </a:extLst>
          </p:cNvPr>
          <p:cNvPicPr>
            <a:picLocks noChangeAspect="1"/>
          </p:cNvPicPr>
          <p:nvPr/>
        </p:nvPicPr>
        <p:blipFill>
          <a:blip r:embed="rId3"/>
          <a:stretch>
            <a:fillRect/>
          </a:stretch>
        </p:blipFill>
        <p:spPr>
          <a:xfrm>
            <a:off x="5081276" y="1608352"/>
            <a:ext cx="631783" cy="701981"/>
          </a:xfrm>
          <a:prstGeom prst="rect">
            <a:avLst/>
          </a:prstGeom>
        </p:spPr>
      </p:pic>
      <p:pic>
        <p:nvPicPr>
          <p:cNvPr id="43" name="Picture 42">
            <a:extLst>
              <a:ext uri="{FF2B5EF4-FFF2-40B4-BE49-F238E27FC236}">
                <a16:creationId xmlns:a16="http://schemas.microsoft.com/office/drawing/2014/main" id="{60F26E80-1EB1-2949-9B3C-558E27E3ACEB}"/>
              </a:ext>
            </a:extLst>
          </p:cNvPr>
          <p:cNvPicPr>
            <a:picLocks noChangeAspect="1"/>
          </p:cNvPicPr>
          <p:nvPr/>
        </p:nvPicPr>
        <p:blipFill>
          <a:blip r:embed="rId3"/>
          <a:stretch>
            <a:fillRect/>
          </a:stretch>
        </p:blipFill>
        <p:spPr>
          <a:xfrm>
            <a:off x="5628007" y="1594834"/>
            <a:ext cx="631783" cy="701981"/>
          </a:xfrm>
          <a:prstGeom prst="rect">
            <a:avLst/>
          </a:prstGeom>
        </p:spPr>
      </p:pic>
      <p:pic>
        <p:nvPicPr>
          <p:cNvPr id="44" name="Picture 43">
            <a:extLst>
              <a:ext uri="{FF2B5EF4-FFF2-40B4-BE49-F238E27FC236}">
                <a16:creationId xmlns:a16="http://schemas.microsoft.com/office/drawing/2014/main" id="{EA844B4F-A29A-BB00-8EB9-7E63B968F6E5}"/>
              </a:ext>
            </a:extLst>
          </p:cNvPr>
          <p:cNvPicPr>
            <a:picLocks noChangeAspect="1"/>
          </p:cNvPicPr>
          <p:nvPr/>
        </p:nvPicPr>
        <p:blipFill>
          <a:blip r:embed="rId3"/>
          <a:stretch>
            <a:fillRect/>
          </a:stretch>
        </p:blipFill>
        <p:spPr>
          <a:xfrm>
            <a:off x="6230699" y="1615240"/>
            <a:ext cx="631783" cy="701981"/>
          </a:xfrm>
          <a:prstGeom prst="rect">
            <a:avLst/>
          </a:prstGeom>
        </p:spPr>
      </p:pic>
      <p:pic>
        <p:nvPicPr>
          <p:cNvPr id="30" name="Picture 29">
            <a:extLst>
              <a:ext uri="{FF2B5EF4-FFF2-40B4-BE49-F238E27FC236}">
                <a16:creationId xmlns:a16="http://schemas.microsoft.com/office/drawing/2014/main" id="{78216B4B-553B-10EE-141D-B6FF3B9D8633}"/>
              </a:ext>
            </a:extLst>
          </p:cNvPr>
          <p:cNvPicPr>
            <a:picLocks noChangeAspect="1"/>
          </p:cNvPicPr>
          <p:nvPr/>
        </p:nvPicPr>
        <p:blipFill rotWithShape="1">
          <a:blip r:embed="rId14"/>
          <a:srcRect l="36012" t="39908" r="9197" b="35506"/>
          <a:stretch/>
        </p:blipFill>
        <p:spPr>
          <a:xfrm>
            <a:off x="4310347" y="246160"/>
            <a:ext cx="4439814" cy="10708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38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500"/>
                                        <p:tgtEl>
                                          <p:spTgt spid="4"/>
                                        </p:tgtEl>
                                      </p:cBhvr>
                                    </p:animEffect>
                                  </p:childTnLst>
                                </p:cTn>
                              </p:par>
                              <p:par>
                                <p:cTn id="91" presetID="10"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cTn>
                              </p:par>
                              <p:par>
                                <p:cTn id="94" presetID="10" presetClass="entr" presetSubtype="0" fill="hold"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par>
                                <p:cTn id="100" presetID="10" presetClass="entr" presetSubtype="0" fill="hold"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500"/>
                                        <p:tgtEl>
                                          <p:spTgt spid="2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fade">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500"/>
                                        <p:tgtEl>
                                          <p:spTgt spid="4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fade">
                                      <p:cBhvr>
                                        <p:cTn id="1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7C014-ADE3-4FAF-9241-84B2C3E6EF16}"/>
              </a:ext>
            </a:extLst>
          </p:cNvPr>
          <p:cNvPicPr>
            <a:picLocks noChangeAspect="1"/>
          </p:cNvPicPr>
          <p:nvPr/>
        </p:nvPicPr>
        <p:blipFill>
          <a:blip r:embed="rId3"/>
          <a:stretch>
            <a:fillRect/>
          </a:stretch>
        </p:blipFill>
        <p:spPr>
          <a:xfrm>
            <a:off x="0" y="-3141"/>
            <a:ext cx="9144000" cy="5149781"/>
          </a:xfrm>
          <a:prstGeom prst="rect">
            <a:avLst/>
          </a:prstGeom>
        </p:spPr>
      </p:pic>
      <p:sp>
        <p:nvSpPr>
          <p:cNvPr id="7" name="TextBox 6">
            <a:extLst>
              <a:ext uri="{FF2B5EF4-FFF2-40B4-BE49-F238E27FC236}">
                <a16:creationId xmlns:a16="http://schemas.microsoft.com/office/drawing/2014/main" id="{FAC21DA9-CC94-471B-B41B-58F00B00B0B1}"/>
              </a:ext>
            </a:extLst>
          </p:cNvPr>
          <p:cNvSpPr txBox="1"/>
          <p:nvPr/>
        </p:nvSpPr>
        <p:spPr>
          <a:xfrm>
            <a:off x="6705601" y="515870"/>
            <a:ext cx="2571005" cy="854080"/>
          </a:xfrm>
          <a:prstGeom prst="rect">
            <a:avLst/>
          </a:prstGeom>
          <a:noFill/>
        </p:spPr>
        <p:txBody>
          <a:bodyPr wrap="square" rtlCol="0">
            <a:spAutoFit/>
          </a:bodyPr>
          <a:lstStyle/>
          <a:p>
            <a:r>
              <a:rPr lang="en-US" sz="4950" dirty="0">
                <a:solidFill>
                  <a:schemeClr val="bg1"/>
                </a:solidFill>
                <a:latin typeface="Freestyle Script" panose="030804020302050B0404" pitchFamily="66" charset="0"/>
              </a:rPr>
              <a:t>Imagine if</a:t>
            </a:r>
          </a:p>
        </p:txBody>
      </p:sp>
    </p:spTree>
    <p:extLst>
      <p:ext uri="{BB962C8B-B14F-4D97-AF65-F5344CB8AC3E}">
        <p14:creationId xmlns:p14="http://schemas.microsoft.com/office/powerpoint/2010/main" val="425211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9"/>
            <a:ext cx="8229600" cy="857250"/>
          </a:xfrm>
        </p:spPr>
        <p:txBody>
          <a:bodyPr>
            <a:normAutofit/>
          </a:bodyPr>
          <a:lstStyle/>
          <a:p>
            <a:r>
              <a:rPr lang="en-US" dirty="0"/>
              <a:t>Competency Based Education</a:t>
            </a:r>
          </a:p>
        </p:txBody>
      </p:sp>
      <p:sp>
        <p:nvSpPr>
          <p:cNvPr id="3" name="Content Placeholder 2"/>
          <p:cNvSpPr>
            <a:spLocks noGrp="1"/>
          </p:cNvSpPr>
          <p:nvPr>
            <p:ph idx="1"/>
          </p:nvPr>
        </p:nvSpPr>
        <p:spPr>
          <a:xfrm>
            <a:off x="424981" y="777563"/>
            <a:ext cx="8229600" cy="3823281"/>
          </a:xfrm>
        </p:spPr>
        <p:txBody>
          <a:bodyPr>
            <a:normAutofit fontScale="55000" lnSpcReduction="20000"/>
          </a:bodyPr>
          <a:lstStyle/>
          <a:p>
            <a:r>
              <a:rPr lang="en-US" dirty="0"/>
              <a:t>Outcome competencies</a:t>
            </a:r>
          </a:p>
          <a:p>
            <a:endParaRPr lang="en-US" dirty="0"/>
          </a:p>
          <a:p>
            <a:endParaRPr lang="en-US" dirty="0"/>
          </a:p>
          <a:p>
            <a:r>
              <a:rPr lang="en-US" dirty="0"/>
              <a:t>Sequenced progression</a:t>
            </a:r>
          </a:p>
          <a:p>
            <a:endParaRPr lang="en-US" dirty="0"/>
          </a:p>
          <a:p>
            <a:pPr marL="0" indent="0">
              <a:buNone/>
            </a:pPr>
            <a:endParaRPr lang="en-US" dirty="0"/>
          </a:p>
          <a:p>
            <a:r>
              <a:rPr lang="en-US" dirty="0"/>
              <a:t>Programmatic assessment</a:t>
            </a:r>
          </a:p>
          <a:p>
            <a:endParaRPr lang="en-US" dirty="0"/>
          </a:p>
          <a:p>
            <a:endParaRPr lang="en-US" dirty="0"/>
          </a:p>
          <a:p>
            <a:r>
              <a:rPr lang="en-US" dirty="0"/>
              <a:t>Competency-focused instruction</a:t>
            </a:r>
          </a:p>
          <a:p>
            <a:endParaRPr lang="en-US" dirty="0"/>
          </a:p>
          <a:p>
            <a:endParaRPr lang="en-US" dirty="0"/>
          </a:p>
          <a:p>
            <a:r>
              <a:rPr lang="en-US" dirty="0"/>
              <a:t>Tailored learning experiences (individualized)</a:t>
            </a:r>
          </a:p>
          <a:p>
            <a:pPr marL="0"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7F0181A0-6967-435E-81B9-BFDA4D8F9E1B}"/>
              </a:ext>
            </a:extLst>
          </p:cNvPr>
          <p:cNvPicPr>
            <a:picLocks noChangeAspect="1"/>
          </p:cNvPicPr>
          <p:nvPr/>
        </p:nvPicPr>
        <p:blipFill rotWithShape="1">
          <a:blip r:embed="rId2"/>
          <a:srcRect l="29506" t="27268" r="13461" b="12722"/>
          <a:stretch/>
        </p:blipFill>
        <p:spPr>
          <a:xfrm>
            <a:off x="3882683" y="671279"/>
            <a:ext cx="2099675" cy="1187477"/>
          </a:xfrm>
          <a:prstGeom prst="rect">
            <a:avLst/>
          </a:prstGeom>
        </p:spPr>
      </p:pic>
      <p:pic>
        <p:nvPicPr>
          <p:cNvPr id="6" name="Picture 5">
            <a:extLst>
              <a:ext uri="{FF2B5EF4-FFF2-40B4-BE49-F238E27FC236}">
                <a16:creationId xmlns:a16="http://schemas.microsoft.com/office/drawing/2014/main" id="{15779CC4-C305-407A-8378-3FD6C105999F}"/>
              </a:ext>
            </a:extLst>
          </p:cNvPr>
          <p:cNvPicPr>
            <a:picLocks noChangeAspect="1"/>
          </p:cNvPicPr>
          <p:nvPr/>
        </p:nvPicPr>
        <p:blipFill rotWithShape="1">
          <a:blip r:embed="rId3"/>
          <a:srcRect l="9417" t="34076" r="49417" b="12692"/>
          <a:stretch/>
        </p:blipFill>
        <p:spPr>
          <a:xfrm>
            <a:off x="6310449" y="654304"/>
            <a:ext cx="1695415" cy="1187477"/>
          </a:xfrm>
          <a:prstGeom prst="rect">
            <a:avLst/>
          </a:prstGeom>
        </p:spPr>
      </p:pic>
      <p:pic>
        <p:nvPicPr>
          <p:cNvPr id="17" name="Picture 16">
            <a:extLst>
              <a:ext uri="{FF2B5EF4-FFF2-40B4-BE49-F238E27FC236}">
                <a16:creationId xmlns:a16="http://schemas.microsoft.com/office/drawing/2014/main" id="{EFBEDF23-4F84-46B5-AB04-13420FF65495}"/>
              </a:ext>
            </a:extLst>
          </p:cNvPr>
          <p:cNvPicPr>
            <a:picLocks noChangeAspect="1"/>
          </p:cNvPicPr>
          <p:nvPr/>
        </p:nvPicPr>
        <p:blipFill rotWithShape="1">
          <a:blip r:embed="rId4"/>
          <a:srcRect l="26210" t="22257" r="26843" b="11058"/>
          <a:stretch/>
        </p:blipFill>
        <p:spPr>
          <a:xfrm>
            <a:off x="7711925" y="3818812"/>
            <a:ext cx="1133043" cy="905291"/>
          </a:xfrm>
          <a:prstGeom prst="rect">
            <a:avLst/>
          </a:prstGeom>
        </p:spPr>
      </p:pic>
      <p:pic>
        <p:nvPicPr>
          <p:cNvPr id="19" name="Picture 18">
            <a:extLst>
              <a:ext uri="{FF2B5EF4-FFF2-40B4-BE49-F238E27FC236}">
                <a16:creationId xmlns:a16="http://schemas.microsoft.com/office/drawing/2014/main" id="{E93DB4B3-B66F-4220-9B89-C858F7955187}"/>
              </a:ext>
            </a:extLst>
          </p:cNvPr>
          <p:cNvPicPr>
            <a:picLocks noChangeAspect="1"/>
          </p:cNvPicPr>
          <p:nvPr/>
        </p:nvPicPr>
        <p:blipFill rotWithShape="1">
          <a:blip r:embed="rId5"/>
          <a:srcRect l="34102" t="38750" r="18095" b="36250"/>
          <a:stretch/>
        </p:blipFill>
        <p:spPr>
          <a:xfrm>
            <a:off x="5563998" y="4213392"/>
            <a:ext cx="1678364" cy="493736"/>
          </a:xfrm>
          <a:prstGeom prst="rect">
            <a:avLst/>
          </a:prstGeom>
        </p:spPr>
      </p:pic>
      <p:pic>
        <p:nvPicPr>
          <p:cNvPr id="9" name="Picture 8">
            <a:extLst>
              <a:ext uri="{FF2B5EF4-FFF2-40B4-BE49-F238E27FC236}">
                <a16:creationId xmlns:a16="http://schemas.microsoft.com/office/drawing/2014/main" id="{1D873BF4-A0E7-9256-553B-3C7E65352207}"/>
              </a:ext>
            </a:extLst>
          </p:cNvPr>
          <p:cNvPicPr>
            <a:picLocks noChangeAspect="1"/>
          </p:cNvPicPr>
          <p:nvPr/>
        </p:nvPicPr>
        <p:blipFill rotWithShape="1">
          <a:blip r:embed="rId6"/>
          <a:srcRect l="6317" t="2800" r="1001" b="64744"/>
          <a:stretch/>
        </p:blipFill>
        <p:spPr>
          <a:xfrm>
            <a:off x="4628190" y="3425678"/>
            <a:ext cx="2821946" cy="555858"/>
          </a:xfrm>
          <a:prstGeom prst="rect">
            <a:avLst/>
          </a:prstGeom>
        </p:spPr>
      </p:pic>
      <p:pic>
        <p:nvPicPr>
          <p:cNvPr id="8" name="Picture 7">
            <a:extLst>
              <a:ext uri="{FF2B5EF4-FFF2-40B4-BE49-F238E27FC236}">
                <a16:creationId xmlns:a16="http://schemas.microsoft.com/office/drawing/2014/main" id="{B21DA1FC-3E7E-99FD-FB5F-639A530CCD20}"/>
              </a:ext>
            </a:extLst>
          </p:cNvPr>
          <p:cNvPicPr>
            <a:picLocks noChangeAspect="1"/>
          </p:cNvPicPr>
          <p:nvPr/>
        </p:nvPicPr>
        <p:blipFill>
          <a:blip r:embed="rId7"/>
          <a:stretch>
            <a:fillRect/>
          </a:stretch>
        </p:blipFill>
        <p:spPr>
          <a:xfrm>
            <a:off x="4398320" y="2009201"/>
            <a:ext cx="2004860" cy="1126247"/>
          </a:xfrm>
          <a:prstGeom prst="rect">
            <a:avLst/>
          </a:prstGeom>
        </p:spPr>
      </p:pic>
    </p:spTree>
    <p:extLst>
      <p:ext uri="{BB962C8B-B14F-4D97-AF65-F5344CB8AC3E}">
        <p14:creationId xmlns:p14="http://schemas.microsoft.com/office/powerpoint/2010/main" val="7859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1685-6C3F-47FA-B0E0-12F90968BA17}"/>
              </a:ext>
            </a:extLst>
          </p:cNvPr>
          <p:cNvSpPr>
            <a:spLocks noGrp="1"/>
          </p:cNvSpPr>
          <p:nvPr>
            <p:ph type="title"/>
          </p:nvPr>
        </p:nvSpPr>
        <p:spPr/>
        <p:txBody>
          <a:bodyPr>
            <a:normAutofit fontScale="90000"/>
          </a:bodyPr>
          <a:lstStyle/>
          <a:p>
            <a:endParaRPr lang="en-US"/>
          </a:p>
        </p:txBody>
      </p:sp>
      <p:pic>
        <p:nvPicPr>
          <p:cNvPr id="4" name="Picture 2">
            <a:extLst>
              <a:ext uri="{FF2B5EF4-FFF2-40B4-BE49-F238E27FC236}">
                <a16:creationId xmlns:a16="http://schemas.microsoft.com/office/drawing/2014/main" id="{5FFC9211-0D39-431A-9197-38D34DC2DD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663"/>
          <a:stretch/>
        </p:blipFill>
        <p:spPr bwMode="auto">
          <a:xfrm>
            <a:off x="113548" y="1916869"/>
            <a:ext cx="2743200" cy="11584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holding stuffed animals&#10;&#10;Description automatically generated with medium confidence">
            <a:extLst>
              <a:ext uri="{FF2B5EF4-FFF2-40B4-BE49-F238E27FC236}">
                <a16:creationId xmlns:a16="http://schemas.microsoft.com/office/drawing/2014/main" id="{DE0BE807-271C-4270-87A5-1CCB8012BF00}"/>
              </a:ext>
            </a:extLst>
          </p:cNvPr>
          <p:cNvPicPr>
            <a:picLocks noChangeAspect="1"/>
          </p:cNvPicPr>
          <p:nvPr/>
        </p:nvPicPr>
        <p:blipFill>
          <a:blip r:embed="rId3"/>
          <a:stretch>
            <a:fillRect/>
          </a:stretch>
        </p:blipFill>
        <p:spPr>
          <a:xfrm>
            <a:off x="3322598" y="1063229"/>
            <a:ext cx="2528279" cy="3364030"/>
          </a:xfrm>
          <a:prstGeom prst="rect">
            <a:avLst/>
          </a:prstGeom>
        </p:spPr>
      </p:pic>
      <p:pic>
        <p:nvPicPr>
          <p:cNvPr id="8" name="Picture 7" descr="A person and a child&#10;&#10;Description automatically generated with low confidence">
            <a:extLst>
              <a:ext uri="{FF2B5EF4-FFF2-40B4-BE49-F238E27FC236}">
                <a16:creationId xmlns:a16="http://schemas.microsoft.com/office/drawing/2014/main" id="{C1163567-3B29-4C7C-ADFB-F03998068AC2}"/>
              </a:ext>
            </a:extLst>
          </p:cNvPr>
          <p:cNvPicPr>
            <a:picLocks noChangeAspect="1"/>
          </p:cNvPicPr>
          <p:nvPr/>
        </p:nvPicPr>
        <p:blipFill>
          <a:blip r:embed="rId4"/>
          <a:stretch>
            <a:fillRect/>
          </a:stretch>
        </p:blipFill>
        <p:spPr>
          <a:xfrm>
            <a:off x="6627581" y="81253"/>
            <a:ext cx="1766771" cy="2350797"/>
          </a:xfrm>
          <a:prstGeom prst="rect">
            <a:avLst/>
          </a:prstGeom>
        </p:spPr>
      </p:pic>
      <p:pic>
        <p:nvPicPr>
          <p:cNvPr id="10" name="Picture 9" descr="A person and two children on a couch&#10;&#10;Description automatically generated with low confidence">
            <a:extLst>
              <a:ext uri="{FF2B5EF4-FFF2-40B4-BE49-F238E27FC236}">
                <a16:creationId xmlns:a16="http://schemas.microsoft.com/office/drawing/2014/main" id="{44E67E70-CE0A-4A76-8D75-CCD1DF2759FE}"/>
              </a:ext>
            </a:extLst>
          </p:cNvPr>
          <p:cNvPicPr>
            <a:picLocks noChangeAspect="1"/>
          </p:cNvPicPr>
          <p:nvPr/>
        </p:nvPicPr>
        <p:blipFill>
          <a:blip r:embed="rId5"/>
          <a:stretch>
            <a:fillRect/>
          </a:stretch>
        </p:blipFill>
        <p:spPr>
          <a:xfrm>
            <a:off x="6067124" y="2571750"/>
            <a:ext cx="2757638" cy="2072537"/>
          </a:xfrm>
          <a:prstGeom prst="rect">
            <a:avLst/>
          </a:prstGeom>
        </p:spPr>
      </p:pic>
    </p:spTree>
    <p:extLst>
      <p:ext uri="{BB962C8B-B14F-4D97-AF65-F5344CB8AC3E}">
        <p14:creationId xmlns:p14="http://schemas.microsoft.com/office/powerpoint/2010/main" val="3032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4270-2B72-01F4-B77A-B44916D096D7}"/>
              </a:ext>
            </a:extLst>
          </p:cNvPr>
          <p:cNvSpPr>
            <a:spLocks noGrp="1"/>
          </p:cNvSpPr>
          <p:nvPr>
            <p:ph type="ctrTitle"/>
          </p:nvPr>
        </p:nvSpPr>
        <p:spPr>
          <a:xfrm>
            <a:off x="998986" y="1321184"/>
            <a:ext cx="6858000" cy="661873"/>
          </a:xfrm>
        </p:spPr>
        <p:txBody>
          <a:bodyPr/>
          <a:lstStyle/>
          <a:p>
            <a:r>
              <a:rPr lang="en-US" dirty="0"/>
              <a:t>Thank You</a:t>
            </a:r>
          </a:p>
        </p:txBody>
      </p:sp>
      <p:sp>
        <p:nvSpPr>
          <p:cNvPr id="5" name="Subtitle 4">
            <a:extLst>
              <a:ext uri="{FF2B5EF4-FFF2-40B4-BE49-F238E27FC236}">
                <a16:creationId xmlns:a16="http://schemas.microsoft.com/office/drawing/2014/main" id="{8B6A5F54-56CE-C1EB-16CC-C0A6EB9B1BEB}"/>
              </a:ext>
            </a:extLst>
          </p:cNvPr>
          <p:cNvSpPr txBox="1">
            <a:spLocks/>
          </p:cNvSpPr>
          <p:nvPr/>
        </p:nvSpPr>
        <p:spPr>
          <a:xfrm>
            <a:off x="3165851" y="2831496"/>
            <a:ext cx="5143500" cy="1241822"/>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hlinkClick r:id="rId2"/>
              </a:rPr>
              <a:t>kinneabn@ucmail.uc.edu</a:t>
            </a:r>
            <a:r>
              <a:rPr lang="en-US" sz="2400" dirty="0"/>
              <a:t> </a:t>
            </a:r>
          </a:p>
          <a:p>
            <a:r>
              <a:rPr lang="en-US" sz="2400" dirty="0">
                <a:solidFill>
                  <a:schemeClr val="bg1"/>
                </a:solidFill>
              </a:rPr>
              <a:t>@Midwest_MedPeds </a:t>
            </a:r>
          </a:p>
        </p:txBody>
      </p:sp>
      <p:pic>
        <p:nvPicPr>
          <p:cNvPr id="6" name="Picture 5">
            <a:extLst>
              <a:ext uri="{FF2B5EF4-FFF2-40B4-BE49-F238E27FC236}">
                <a16:creationId xmlns:a16="http://schemas.microsoft.com/office/drawing/2014/main" id="{0554D242-FCB8-D67A-A15A-2E15562074BC}"/>
              </a:ext>
            </a:extLst>
          </p:cNvPr>
          <p:cNvPicPr>
            <a:picLocks noChangeAspect="1"/>
          </p:cNvPicPr>
          <p:nvPr/>
        </p:nvPicPr>
        <p:blipFill>
          <a:blip r:embed="rId3"/>
          <a:stretch>
            <a:fillRect/>
          </a:stretch>
        </p:blipFill>
        <p:spPr>
          <a:xfrm>
            <a:off x="2653882" y="2831496"/>
            <a:ext cx="429514" cy="401744"/>
          </a:xfrm>
          <a:prstGeom prst="rect">
            <a:avLst/>
          </a:prstGeom>
        </p:spPr>
      </p:pic>
      <p:pic>
        <p:nvPicPr>
          <p:cNvPr id="8" name="Picture 2" descr="About Twitter | Our logo, brand guidelines, and Tweet tools">
            <a:extLst>
              <a:ext uri="{FF2B5EF4-FFF2-40B4-BE49-F238E27FC236}">
                <a16:creationId xmlns:a16="http://schemas.microsoft.com/office/drawing/2014/main" id="{8B305E4F-8926-AA60-6950-1A3FCA2EA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882" y="3350807"/>
            <a:ext cx="326643" cy="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19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F724-5F05-E3EF-E73A-B944F857EE13}"/>
              </a:ext>
            </a:extLst>
          </p:cNvPr>
          <p:cNvSpPr>
            <a:spLocks noGrp="1"/>
          </p:cNvSpPr>
          <p:nvPr>
            <p:ph type="ctrTitle"/>
          </p:nvPr>
        </p:nvSpPr>
        <p:spPr/>
        <p:txBody>
          <a:bodyPr/>
          <a:lstStyle/>
          <a:p>
            <a:r>
              <a:rPr lang="en-US" dirty="0"/>
              <a:t>Evaluation</a:t>
            </a:r>
          </a:p>
        </p:txBody>
      </p:sp>
      <p:sp>
        <p:nvSpPr>
          <p:cNvPr id="3" name="Subtitle 2">
            <a:extLst>
              <a:ext uri="{FF2B5EF4-FFF2-40B4-BE49-F238E27FC236}">
                <a16:creationId xmlns:a16="http://schemas.microsoft.com/office/drawing/2014/main" id="{261CF2E8-D0C1-F0B2-A481-8A5CB745C144}"/>
              </a:ext>
            </a:extLst>
          </p:cNvPr>
          <p:cNvSpPr>
            <a:spLocks noGrp="1"/>
          </p:cNvSpPr>
          <p:nvPr>
            <p:ph type="subTitle" idx="1"/>
          </p:nvPr>
        </p:nvSpPr>
        <p:spPr/>
        <p:txBody>
          <a:bodyPr>
            <a:normAutofit/>
          </a:bodyPr>
          <a:lstStyle/>
          <a:p>
            <a:r>
              <a:rPr lang="en-US" sz="2000" b="0" i="0" dirty="0">
                <a:effectLst/>
                <a:latin typeface="Arial" panose="020B0604020202020204" pitchFamily="34" charset="0"/>
              </a:rPr>
              <a:t>Please evaluate this presentation </a:t>
            </a:r>
            <a:br>
              <a:rPr lang="en-US" sz="2000" b="0" i="0" dirty="0">
                <a:effectLst/>
                <a:latin typeface="Arial" panose="020B0604020202020204" pitchFamily="34" charset="0"/>
              </a:rPr>
            </a:br>
            <a:r>
              <a:rPr lang="en-US" sz="2000" b="0" i="0" dirty="0">
                <a:effectLst/>
                <a:latin typeface="Arial" panose="020B0604020202020204" pitchFamily="34" charset="0"/>
              </a:rPr>
              <a:t>in the conference mobile app.</a:t>
            </a:r>
            <a:endParaRPr lang="en-US" sz="2000" dirty="0"/>
          </a:p>
        </p:txBody>
      </p:sp>
    </p:spTree>
    <p:extLst>
      <p:ext uri="{BB962C8B-B14F-4D97-AF65-F5344CB8AC3E}">
        <p14:creationId xmlns:p14="http://schemas.microsoft.com/office/powerpoint/2010/main" val="24657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E2FF5A8-A35A-4778-BAD2-D1E257E667AA}"/>
              </a:ext>
            </a:extLst>
          </p:cNvPr>
          <p:cNvSpPr>
            <a:spLocks noGrp="1"/>
          </p:cNvSpPr>
          <p:nvPr>
            <p:ph idx="1"/>
          </p:nvPr>
        </p:nvSpPr>
        <p:spPr>
          <a:xfrm>
            <a:off x="4006216" y="903906"/>
            <a:ext cx="4814888" cy="3588530"/>
          </a:xfrm>
          <a:solidFill>
            <a:schemeClr val="bg1"/>
          </a:solidFill>
        </p:spPr>
        <p:txBody>
          <a:bodyPr>
            <a:noAutofit/>
          </a:bodyPr>
          <a:lstStyle/>
          <a:p>
            <a:pPr marL="0" indent="0">
              <a:buNone/>
            </a:pPr>
            <a:r>
              <a:rPr lang="en-US" sz="1500" b="1" dirty="0">
                <a:solidFill>
                  <a:srgbClr val="3A3A3A"/>
                </a:solidFill>
              </a:rPr>
              <a:t>Findings</a:t>
            </a:r>
            <a:r>
              <a:rPr lang="en-US" sz="1500" dirty="0">
                <a:solidFill>
                  <a:srgbClr val="3A3A3A"/>
                </a:solidFill>
              </a:rPr>
              <a:t>:</a:t>
            </a:r>
          </a:p>
          <a:p>
            <a:pPr marL="0" indent="0">
              <a:buNone/>
            </a:pPr>
            <a:r>
              <a:rPr lang="en-US" sz="1500" dirty="0">
                <a:solidFill>
                  <a:schemeClr val="tx1">
                    <a:lumMod val="50000"/>
                  </a:schemeClr>
                </a:solidFill>
              </a:rPr>
              <a:t>Focal liver lesions: There are </a:t>
            </a:r>
            <a:r>
              <a:rPr lang="en-US" sz="1500" dirty="0">
                <a:solidFill>
                  <a:srgbClr val="FF0000"/>
                </a:solidFill>
              </a:rPr>
              <a:t>numerous enhancing lesions throughout both lobes of the liver</a:t>
            </a:r>
            <a:r>
              <a:rPr lang="en-US" sz="1500" dirty="0">
                <a:solidFill>
                  <a:schemeClr val="tx1">
                    <a:lumMod val="50000"/>
                  </a:schemeClr>
                </a:solidFill>
              </a:rPr>
              <a:t>, some of which are new, and others increased in size from the prior CT scan.</a:t>
            </a:r>
          </a:p>
          <a:p>
            <a:pPr marL="0" indent="0">
              <a:buNone/>
            </a:pPr>
            <a:endParaRPr lang="en-US" sz="1500" dirty="0">
              <a:solidFill>
                <a:schemeClr val="tx1">
                  <a:lumMod val="50000"/>
                </a:schemeClr>
              </a:solidFill>
            </a:endParaRPr>
          </a:p>
          <a:p>
            <a:pPr marL="0" indent="0">
              <a:buNone/>
            </a:pPr>
            <a:r>
              <a:rPr lang="en-US" sz="1500" dirty="0">
                <a:solidFill>
                  <a:schemeClr val="tx1">
                    <a:lumMod val="50000"/>
                  </a:schemeClr>
                </a:solidFill>
              </a:rPr>
              <a:t>There is a large conglomeration of lesions involving and expanding the inferior right </a:t>
            </a:r>
            <a:r>
              <a:rPr lang="en-US" sz="1500" dirty="0" err="1">
                <a:solidFill>
                  <a:schemeClr val="tx1">
                    <a:lumMod val="50000"/>
                  </a:schemeClr>
                </a:solidFill>
              </a:rPr>
              <a:t>hemiliver</a:t>
            </a:r>
            <a:r>
              <a:rPr lang="en-US" sz="1500" dirty="0">
                <a:solidFill>
                  <a:schemeClr val="tx1">
                    <a:lumMod val="50000"/>
                  </a:schemeClr>
                </a:solidFill>
              </a:rPr>
              <a:t> measuring approximately </a:t>
            </a:r>
            <a:r>
              <a:rPr lang="en-US" sz="1500" dirty="0">
                <a:solidFill>
                  <a:srgbClr val="FF0000"/>
                </a:solidFill>
              </a:rPr>
              <a:t>9.0 x 7.1 cm, previously 5.3 x 2.5 cm</a:t>
            </a:r>
            <a:r>
              <a:rPr lang="en-US" sz="1500" dirty="0">
                <a:solidFill>
                  <a:schemeClr val="tx1">
                    <a:lumMod val="50000"/>
                  </a:schemeClr>
                </a:solidFill>
              </a:rPr>
              <a:t> (series 19 image 50). For reference, a 2.7 x 2.6 cm rim-enhancing lesion within hepatic segment 2 (series 19 image24) is new.</a:t>
            </a:r>
          </a:p>
        </p:txBody>
      </p:sp>
      <p:pic>
        <p:nvPicPr>
          <p:cNvPr id="4098" name="Picture 2">
            <a:extLst>
              <a:ext uri="{FF2B5EF4-FFF2-40B4-BE49-F238E27FC236}">
                <a16:creationId xmlns:a16="http://schemas.microsoft.com/office/drawing/2014/main" id="{CD200645-A312-418E-BC2B-B12C255AB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237"/>
          <a:stretch/>
        </p:blipFill>
        <p:spPr bwMode="auto">
          <a:xfrm>
            <a:off x="322897" y="750508"/>
            <a:ext cx="3233603" cy="1947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0A8584-F1E7-49A2-B6A3-7F3560BDED57}"/>
              </a:ext>
            </a:extLst>
          </p:cNvPr>
          <p:cNvPicPr>
            <a:picLocks noChangeAspect="1"/>
          </p:cNvPicPr>
          <p:nvPr/>
        </p:nvPicPr>
        <p:blipFill>
          <a:blip r:embed="rId3"/>
          <a:stretch>
            <a:fillRect/>
          </a:stretch>
        </p:blipFill>
        <p:spPr>
          <a:xfrm>
            <a:off x="246868" y="3167839"/>
            <a:ext cx="3309632" cy="1055245"/>
          </a:xfrm>
          <a:prstGeom prst="rect">
            <a:avLst/>
          </a:prstGeom>
        </p:spPr>
      </p:pic>
    </p:spTree>
    <p:extLst>
      <p:ext uri="{BB962C8B-B14F-4D97-AF65-F5344CB8AC3E}">
        <p14:creationId xmlns:p14="http://schemas.microsoft.com/office/powerpoint/2010/main" val="47545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95B7-B367-467D-ADF7-859092E2A43B}"/>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id="{C44EEC70-DE32-4B63-8BAB-45E8A1F99C0B}"/>
              </a:ext>
            </a:extLst>
          </p:cNvPr>
          <p:cNvPicPr>
            <a:picLocks noChangeAspect="1"/>
          </p:cNvPicPr>
          <p:nvPr/>
        </p:nvPicPr>
        <p:blipFill>
          <a:blip r:embed="rId2"/>
          <a:stretch>
            <a:fillRect/>
          </a:stretch>
        </p:blipFill>
        <p:spPr>
          <a:xfrm>
            <a:off x="0" y="-416334"/>
            <a:ext cx="9144000" cy="6091670"/>
          </a:xfrm>
          <a:prstGeom prst="rect">
            <a:avLst/>
          </a:prstGeom>
        </p:spPr>
      </p:pic>
    </p:spTree>
    <p:extLst>
      <p:ext uri="{BB962C8B-B14F-4D97-AF65-F5344CB8AC3E}">
        <p14:creationId xmlns:p14="http://schemas.microsoft.com/office/powerpoint/2010/main" val="243576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7CE8-B1C4-4235-96A8-0749B1D6414F}"/>
              </a:ext>
            </a:extLst>
          </p:cNvPr>
          <p:cNvSpPr>
            <a:spLocks noGrp="1"/>
          </p:cNvSpPr>
          <p:nvPr>
            <p:ph type="title"/>
          </p:nvPr>
        </p:nvSpPr>
        <p:spPr/>
        <p:txBody>
          <a:bodyPr>
            <a:normAutofit fontScale="90000"/>
          </a:bodyPr>
          <a:lstStyle/>
          <a:p>
            <a:endParaRPr lang="en-US"/>
          </a:p>
        </p:txBody>
      </p:sp>
      <p:pic>
        <p:nvPicPr>
          <p:cNvPr id="5" name="Picture 4">
            <a:extLst>
              <a:ext uri="{FF2B5EF4-FFF2-40B4-BE49-F238E27FC236}">
                <a16:creationId xmlns:a16="http://schemas.microsoft.com/office/drawing/2014/main" id="{E05C1A4E-BCCE-4C3E-BB5A-7D3169D967EE}"/>
              </a:ext>
            </a:extLst>
          </p:cNvPr>
          <p:cNvPicPr>
            <a:picLocks noChangeAspect="1"/>
          </p:cNvPicPr>
          <p:nvPr/>
        </p:nvPicPr>
        <p:blipFill rotWithShape="1">
          <a:blip r:embed="rId3"/>
          <a:srcRect l="29921" t="43789" r="8737" b="29391"/>
          <a:stretch/>
        </p:blipFill>
        <p:spPr>
          <a:xfrm>
            <a:off x="803986" y="528639"/>
            <a:ext cx="7536027" cy="1853376"/>
          </a:xfrm>
          <a:prstGeom prst="rect">
            <a:avLst/>
          </a:prstGeom>
        </p:spPr>
      </p:pic>
      <p:sp>
        <p:nvSpPr>
          <p:cNvPr id="7" name="Content Placeholder 2">
            <a:extLst>
              <a:ext uri="{FF2B5EF4-FFF2-40B4-BE49-F238E27FC236}">
                <a16:creationId xmlns:a16="http://schemas.microsoft.com/office/drawing/2014/main" id="{58EC57D8-484F-439F-84EE-19CD74E240AF}"/>
              </a:ext>
            </a:extLst>
          </p:cNvPr>
          <p:cNvSpPr txBox="1">
            <a:spLocks/>
          </p:cNvSpPr>
          <p:nvPr/>
        </p:nvSpPr>
        <p:spPr>
          <a:xfrm>
            <a:off x="1308618" y="2827272"/>
            <a:ext cx="7835382" cy="3695556"/>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6">
                    <a:lumMod val="75000"/>
                  </a:schemeClr>
                </a:solidFill>
              </a:rPr>
              <a:t>38% - No</a:t>
            </a:r>
          </a:p>
          <a:p>
            <a:pPr marL="0" indent="0">
              <a:buNone/>
            </a:pPr>
            <a:r>
              <a:rPr lang="en-US" b="1" dirty="0">
                <a:solidFill>
                  <a:schemeClr val="accent6">
                    <a:lumMod val="75000"/>
                  </a:schemeClr>
                </a:solidFill>
              </a:rPr>
              <a:t>Even more – Unsure</a:t>
            </a:r>
          </a:p>
        </p:txBody>
      </p:sp>
    </p:spTree>
    <p:extLst>
      <p:ext uri="{BB962C8B-B14F-4D97-AF65-F5344CB8AC3E}">
        <p14:creationId xmlns:p14="http://schemas.microsoft.com/office/powerpoint/2010/main" val="42293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357E-1636-E61D-D608-8DE117F180C2}"/>
              </a:ext>
            </a:extLst>
          </p:cNvPr>
          <p:cNvSpPr>
            <a:spLocks noGrp="1"/>
          </p:cNvSpPr>
          <p:nvPr>
            <p:ph type="title"/>
          </p:nvPr>
        </p:nvSpPr>
        <p:spPr/>
        <p:txBody>
          <a:bodyPr>
            <a:normAutofit fontScale="90000"/>
          </a:bodyPr>
          <a:lstStyle/>
          <a:p>
            <a:r>
              <a:rPr lang="en-US" dirty="0"/>
              <a:t>AAIM Program Director Survey</a:t>
            </a:r>
          </a:p>
        </p:txBody>
      </p:sp>
      <p:sp>
        <p:nvSpPr>
          <p:cNvPr id="4" name="Rectangle 1">
            <a:extLst>
              <a:ext uri="{FF2B5EF4-FFF2-40B4-BE49-F238E27FC236}">
                <a16:creationId xmlns:a16="http://schemas.microsoft.com/office/drawing/2014/main" id="{E19772D5-2618-DAE6-DA3B-E5B3CD63BA47}"/>
              </a:ext>
            </a:extLst>
          </p:cNvPr>
          <p:cNvSpPr>
            <a:spLocks noChangeArrowheads="1"/>
          </p:cNvSpPr>
          <p:nvPr/>
        </p:nvSpPr>
        <p:spPr bwMode="auto">
          <a:xfrm>
            <a:off x="315311" y="4463264"/>
            <a:ext cx="3953204"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en-US" altLang="en-US" sz="900" dirty="0">
                <a:solidFill>
                  <a:srgbClr val="000000"/>
                </a:solidFill>
              </a:rPr>
              <a:t>Fletcher et al. AAIM Perspectives. 2020.</a:t>
            </a:r>
          </a:p>
          <a:p>
            <a:pPr lvl="0" eaLnBrk="0" fontAlgn="base" hangingPunct="0">
              <a:spcBef>
                <a:spcPct val="0"/>
              </a:spcBef>
              <a:spcAft>
                <a:spcPct val="0"/>
              </a:spcAft>
            </a:pPr>
            <a:endParaRPr lang="en-US" altLang="en-US" sz="375" dirty="0">
              <a:solidFill>
                <a:srgbClr val="000000"/>
              </a:solidFill>
            </a:endParaRPr>
          </a:p>
        </p:txBody>
      </p:sp>
      <p:sp>
        <p:nvSpPr>
          <p:cNvPr id="3" name="Content Placeholder 2">
            <a:extLst>
              <a:ext uri="{FF2B5EF4-FFF2-40B4-BE49-F238E27FC236}">
                <a16:creationId xmlns:a16="http://schemas.microsoft.com/office/drawing/2014/main" id="{403A6FF6-82F8-3DFB-97F0-70E3DB10E856}"/>
              </a:ext>
            </a:extLst>
          </p:cNvPr>
          <p:cNvSpPr>
            <a:spLocks noGrp="1"/>
          </p:cNvSpPr>
          <p:nvPr>
            <p:ph idx="1"/>
          </p:nvPr>
        </p:nvSpPr>
        <p:spPr>
          <a:xfrm>
            <a:off x="472139" y="1590991"/>
            <a:ext cx="7835382" cy="1371949"/>
          </a:xfrm>
        </p:spPr>
        <p:txBody>
          <a:bodyPr>
            <a:normAutofit/>
          </a:bodyPr>
          <a:lstStyle/>
          <a:p>
            <a:pPr marL="0" indent="0">
              <a:buNone/>
            </a:pPr>
            <a:r>
              <a:rPr lang="en-US" dirty="0"/>
              <a:t>“I have graduated at least 1 person in the last 3 academic years about whom I have concerns regarding their ability to practice independently”</a:t>
            </a:r>
          </a:p>
        </p:txBody>
      </p:sp>
      <p:sp>
        <p:nvSpPr>
          <p:cNvPr id="7" name="Content Placeholder 2">
            <a:extLst>
              <a:ext uri="{FF2B5EF4-FFF2-40B4-BE49-F238E27FC236}">
                <a16:creationId xmlns:a16="http://schemas.microsoft.com/office/drawing/2014/main" id="{B0E29ED2-82CF-C36C-D24C-C1BB6A4C4ACE}"/>
              </a:ext>
            </a:extLst>
          </p:cNvPr>
          <p:cNvSpPr txBox="1">
            <a:spLocks/>
          </p:cNvSpPr>
          <p:nvPr/>
        </p:nvSpPr>
        <p:spPr>
          <a:xfrm>
            <a:off x="3401311" y="3072999"/>
            <a:ext cx="1957498" cy="1019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solidFill>
                  <a:schemeClr val="accent1">
                    <a:lumMod val="75000"/>
                  </a:schemeClr>
                </a:solidFill>
              </a:rPr>
              <a:t>52%</a:t>
            </a:r>
          </a:p>
        </p:txBody>
      </p:sp>
    </p:spTree>
    <p:extLst>
      <p:ext uri="{BB962C8B-B14F-4D97-AF65-F5344CB8AC3E}">
        <p14:creationId xmlns:p14="http://schemas.microsoft.com/office/powerpoint/2010/main" val="42498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3AN">
      <a:dk1>
        <a:srgbClr val="000000"/>
      </a:dk1>
      <a:lt1>
        <a:srgbClr val="FFFFFF"/>
      </a:lt1>
      <a:dk2>
        <a:srgbClr val="44546A"/>
      </a:dk2>
      <a:lt2>
        <a:srgbClr val="E7E6E6"/>
      </a:lt2>
      <a:accent1>
        <a:srgbClr val="F1513E"/>
      </a:accent1>
      <a:accent2>
        <a:srgbClr val="EAE5E1"/>
      </a:accent2>
      <a:accent3>
        <a:srgbClr val="DFA620"/>
      </a:accent3>
      <a:accent4>
        <a:srgbClr val="96D6C6"/>
      </a:accent4>
      <a:accent5>
        <a:srgbClr val="00827C"/>
      </a:accent5>
      <a:accent6>
        <a:srgbClr val="97979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24MSE 1">
      <a:dk1>
        <a:srgbClr val="000000"/>
      </a:dk1>
      <a:lt1>
        <a:srgbClr val="FFFFFF"/>
      </a:lt1>
      <a:dk2>
        <a:srgbClr val="44546A"/>
      </a:dk2>
      <a:lt2>
        <a:srgbClr val="E7E6E6"/>
      </a:lt2>
      <a:accent1>
        <a:srgbClr val="DB4530"/>
      </a:accent1>
      <a:accent2>
        <a:srgbClr val="AAD9E2"/>
      </a:accent2>
      <a:accent3>
        <a:srgbClr val="DE9726"/>
      </a:accent3>
      <a:accent4>
        <a:srgbClr val="26A2AB"/>
      </a:accent4>
      <a:accent5>
        <a:srgbClr val="78823A"/>
      </a:accent5>
      <a:accent6>
        <a:srgbClr val="CC653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23AN">
      <a:dk1>
        <a:srgbClr val="000000"/>
      </a:dk1>
      <a:lt1>
        <a:srgbClr val="FFFFFF"/>
      </a:lt1>
      <a:dk2>
        <a:srgbClr val="44546A"/>
      </a:dk2>
      <a:lt2>
        <a:srgbClr val="E7E6E6"/>
      </a:lt2>
      <a:accent1>
        <a:srgbClr val="F1513E"/>
      </a:accent1>
      <a:accent2>
        <a:srgbClr val="EAE5E1"/>
      </a:accent2>
      <a:accent3>
        <a:srgbClr val="DFA620"/>
      </a:accent3>
      <a:accent4>
        <a:srgbClr val="96D6C6"/>
      </a:accent4>
      <a:accent5>
        <a:srgbClr val="00827C"/>
      </a:accent5>
      <a:accent6>
        <a:srgbClr val="97979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24MSE 1">
      <a:dk1>
        <a:srgbClr val="000000"/>
      </a:dk1>
      <a:lt1>
        <a:srgbClr val="FFFFFF"/>
      </a:lt1>
      <a:dk2>
        <a:srgbClr val="44546A"/>
      </a:dk2>
      <a:lt2>
        <a:srgbClr val="E7E6E6"/>
      </a:lt2>
      <a:accent1>
        <a:srgbClr val="DB4530"/>
      </a:accent1>
      <a:accent2>
        <a:srgbClr val="AAD9E2"/>
      </a:accent2>
      <a:accent3>
        <a:srgbClr val="DE9726"/>
      </a:accent3>
      <a:accent4>
        <a:srgbClr val="26A2AB"/>
      </a:accent4>
      <a:accent5>
        <a:srgbClr val="78823A"/>
      </a:accent5>
      <a:accent6>
        <a:srgbClr val="CC653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TotalTime>
  <Words>3243</Words>
  <Application>Microsoft Macintosh PowerPoint</Application>
  <PresentationFormat>On-screen Show (16:9)</PresentationFormat>
  <Paragraphs>356</Paragraphs>
  <Slides>57</Slides>
  <Notes>27</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57</vt:i4>
      </vt:variant>
    </vt:vector>
  </HeadingPairs>
  <TitlesOfParts>
    <vt:vector size="65" baseType="lpstr">
      <vt:lpstr>Arial</vt:lpstr>
      <vt:lpstr>Calibri</vt:lpstr>
      <vt:lpstr>Freestyle Script</vt:lpstr>
      <vt:lpstr>Georgia</vt:lpstr>
      <vt:lpstr>Office Theme</vt:lpstr>
      <vt:lpstr>Custom Design</vt:lpstr>
      <vt:lpstr>1_Custom Design</vt:lpstr>
      <vt:lpstr>2_Custom Design</vt:lpstr>
      <vt:lpstr>PowerPoint Presentation</vt:lpstr>
      <vt:lpstr>Competency Based Education as a Path to Societal Trust  </vt:lpstr>
      <vt:lpstr>Disclosures</vt:lpstr>
      <vt:lpstr>PowerPoint Presentation</vt:lpstr>
      <vt:lpstr>PowerPoint Presentation</vt:lpstr>
      <vt:lpstr>PowerPoint Presentation</vt:lpstr>
      <vt:lpstr>PowerPoint Presentation</vt:lpstr>
      <vt:lpstr>PowerPoint Presentation</vt:lpstr>
      <vt:lpstr>AAIM Program Director Survey</vt:lpstr>
      <vt:lpstr>PowerPoint Presentation</vt:lpstr>
      <vt:lpstr>PowerPoint Presentation</vt:lpstr>
      <vt:lpstr>PowerPoint Presentation</vt:lpstr>
      <vt:lpstr>PowerPoint Presentation</vt:lpstr>
      <vt:lpstr>PowerPoint Presentation</vt:lpstr>
      <vt:lpstr>PowerPoint Presentation</vt:lpstr>
      <vt:lpstr>Competency Based Education (CBE)</vt:lpstr>
      <vt:lpstr>PowerPoint Presentation</vt:lpstr>
      <vt:lpstr>Competency Based Education (CBE)</vt:lpstr>
      <vt:lpstr>PowerPoint Presentation</vt:lpstr>
      <vt:lpstr>PowerPoint Presentation</vt:lpstr>
      <vt:lpstr>PowerPoint Presentation</vt:lpstr>
      <vt:lpstr>PowerPoint Presentation</vt:lpstr>
      <vt:lpstr>PowerPoint Presentation</vt:lpstr>
      <vt:lpstr>Caring for inpatients with diabetes mellitus</vt:lpstr>
      <vt:lpstr>Competency Based Education (CBE)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Competency Based Education (CBE)</vt:lpstr>
      <vt:lpstr>PowerPoint Presentation</vt:lpstr>
      <vt:lpstr>189 IM residents at U of Cincinnati</vt:lpstr>
      <vt:lpstr>1987 Peds residents, 23 residencies</vt:lpstr>
      <vt:lpstr>PowerPoint Presentation</vt:lpstr>
      <vt:lpstr>Individuals have variable learning curves</vt:lpstr>
      <vt:lpstr>Significant inter-learner variability </vt:lpstr>
      <vt:lpstr>Significant inter-learner variability </vt:lpstr>
      <vt:lpstr>PowerPoint Presentation</vt:lpstr>
      <vt:lpstr>PowerPoint Presentation</vt:lpstr>
      <vt:lpstr>PowerPoint Presentation</vt:lpstr>
      <vt:lpstr>Competence and time are related.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Competency Based Education</vt:lpstr>
      <vt:lpstr>PowerPoint Presentation</vt:lpstr>
      <vt:lpstr>Thank You</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STFM_Staff_Mac</cp:lastModifiedBy>
  <cp:revision>54</cp:revision>
  <dcterms:created xsi:type="dcterms:W3CDTF">2022-08-26T15:15:24Z</dcterms:created>
  <dcterms:modified xsi:type="dcterms:W3CDTF">2024-02-09T02:59:16Z</dcterms:modified>
</cp:coreProperties>
</file>