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6"/>
  </p:notesMasterIdLst>
  <p:sldIdLst>
    <p:sldId id="256" r:id="rId2"/>
    <p:sldId id="262" r:id="rId3"/>
    <p:sldId id="258" r:id="rId4"/>
    <p:sldId id="259" r:id="rId5"/>
    <p:sldId id="260" r:id="rId6"/>
    <p:sldId id="269" r:id="rId7"/>
    <p:sldId id="263" r:id="rId8"/>
    <p:sldId id="267" r:id="rId9"/>
    <p:sldId id="261" r:id="rId10"/>
    <p:sldId id="268" r:id="rId11"/>
    <p:sldId id="265" r:id="rId12"/>
    <p:sldId id="266" r:id="rId13"/>
    <p:sldId id="271" r:id="rId14"/>
    <p:sldId id="278" r:id="rId15"/>
    <p:sldId id="280" r:id="rId16"/>
    <p:sldId id="279" r:id="rId17"/>
    <p:sldId id="272" r:id="rId18"/>
    <p:sldId id="273" r:id="rId19"/>
    <p:sldId id="270" r:id="rId20"/>
    <p:sldId id="277" r:id="rId21"/>
    <p:sldId id="275" r:id="rId22"/>
    <p:sldId id="281" r:id="rId23"/>
    <p:sldId id="28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0"/>
    <p:restoredTop sz="54003" autoAdjust="0"/>
  </p:normalViewPr>
  <p:slideViewPr>
    <p:cSldViewPr snapToGrid="0" snapToObjects="1">
      <p:cViewPr varScale="1">
        <p:scale>
          <a:sx n="55" d="100"/>
          <a:sy n="55" d="100"/>
        </p:scale>
        <p:origin x="9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DBE09-249E-FA4D-864E-F7AE5479C99B}" type="datetimeFigureOut">
              <a:rPr lang="en-US" smtClean="0"/>
              <a:t>3/4/2021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9A210-CF29-0D49-95CC-2CF3205F4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0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6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2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7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45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20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5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4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89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38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4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5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51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270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minutes for questions</a:t>
            </a:r>
          </a:p>
          <a:p>
            <a:endParaRPr lang="en-US" dirty="0"/>
          </a:p>
          <a:p>
            <a:r>
              <a:rPr lang="en-US" dirty="0"/>
              <a:t>-continuing the discussion on STFM connect listserv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80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1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0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1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3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18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5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29A210-CF29-0D49-95CC-2CF3205F43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6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023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9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2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14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9C646AA-F36E-4540-911D-FFFC0A0EF24A}" type="datetime1">
              <a:rPr lang="en-US" smtClean="0"/>
              <a:t>3/4/2021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99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5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8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497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1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3/4/2021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3/4/2021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1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6FA2B21-3FCD-4721-B95C-427943F61125}" type="datetime1">
              <a:rPr lang="en-US" smtClean="0"/>
              <a:t>3/4/2021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8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jp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Limor.Gildenblatt@amitahealth.or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hyperlink" Target="mailto:Carlie.Nikel@tmcmed.org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alworkers.org/About/Ethics/Code-of-Ethics/Code-of-Ethics-English" TargetMode="External"/><Relationship Id="rId3" Type="http://schemas.microsoft.com/office/2007/relationships/hdphoto" Target="../media/hdphoto2.wdp"/><Relationship Id="rId7" Type="http://schemas.openxmlformats.org/officeDocument/2006/relationships/hyperlink" Target="https://doi-org.proxy.library.umkc.edu/10.1001/jama.2012.33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-org.proxy.library.umkc.edu/10.1080/15228835.2017.1277906" TargetMode="External"/><Relationship Id="rId5" Type="http://schemas.openxmlformats.org/officeDocument/2006/relationships/hyperlink" Target="http://www.apa.org/practice/guidelines/telepsychology.aspx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ama-assn.org/delivering-care/ama-principles-medical-ethics" TargetMode="External"/><Relationship Id="rId9" Type="http://schemas.openxmlformats.org/officeDocument/2006/relationships/hyperlink" Target="https://doiorg.proxy.library.umkc.edu/10.1037/cpp0000228.sup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02CA33-6577-4CB6-9A0F-513A38CFA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04" r="909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4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BD31B9-094A-9A42-AC57-546B80B69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en-US" sz="4800" dirty="0"/>
              <a:t>Insta-who? </a:t>
            </a:r>
            <a:br>
              <a:rPr lang="en-US" sz="4800" dirty="0"/>
            </a:br>
            <a:r>
              <a:rPr lang="en-US" sz="4800" dirty="0"/>
              <a:t>TO FOLLOW OR NOT TO FOLLOW RESIDENTS: THAT IS THE ETHICAL </a:t>
            </a:r>
            <a:r>
              <a:rPr lang="en-US" sz="4800" dirty="0" err="1"/>
              <a:t>QUESTIOn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811663-3813-4949-BCF9-A798D0011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7" y="5565117"/>
            <a:ext cx="8454061" cy="620015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dirty="0" err="1"/>
              <a:t>Limor</a:t>
            </a:r>
            <a:r>
              <a:rPr lang="en-US" sz="2800" dirty="0"/>
              <a:t> </a:t>
            </a:r>
            <a:r>
              <a:rPr lang="en-US" sz="2800" dirty="0" err="1"/>
              <a:t>Gildenblatt</a:t>
            </a:r>
            <a:r>
              <a:rPr lang="en-US" sz="2800" dirty="0"/>
              <a:t>, PhD, LCSW &amp; Carlie </a:t>
            </a:r>
            <a:r>
              <a:rPr lang="en-US" sz="2800" dirty="0" err="1"/>
              <a:t>Nikel</a:t>
            </a:r>
            <a:r>
              <a:rPr lang="en-US" sz="2800" dirty="0"/>
              <a:t>, PsyD</a:t>
            </a:r>
          </a:p>
        </p:txBody>
      </p:sp>
    </p:spTree>
    <p:extLst>
      <p:ext uri="{BB962C8B-B14F-4D97-AF65-F5344CB8AC3E}">
        <p14:creationId xmlns:p14="http://schemas.microsoft.com/office/powerpoint/2010/main" val="319469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555D2-40EB-4E44-9C5F-BC60E693B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88468"/>
            <a:ext cx="10747925" cy="1609344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PROS &amp; CONS OF SOCIAL MEDIA CONNECTION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5C761-30CC-8443-A2F8-3F1ADB890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28" y="4597400"/>
            <a:ext cx="2260600" cy="22606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1E10C-7971-0C42-AF62-595E42E127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PROS</a:t>
            </a:r>
          </a:p>
          <a:p>
            <a:r>
              <a:rPr lang="en-US" sz="2800" dirty="0"/>
              <a:t>Deepen connection with residents</a:t>
            </a:r>
          </a:p>
          <a:p>
            <a:r>
              <a:rPr lang="en-US" sz="2800" dirty="0"/>
              <a:t>May detect residents who are suffering emotionally</a:t>
            </a:r>
          </a:p>
          <a:p>
            <a:r>
              <a:rPr lang="en-US" sz="2800" dirty="0"/>
              <a:t>Ability to share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B366F5-22D1-1647-A1BD-E971D1A14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8224" y="2194560"/>
            <a:ext cx="4754880" cy="4104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CONS</a:t>
            </a:r>
          </a:p>
          <a:p>
            <a:r>
              <a:rPr lang="en-US" sz="2800" dirty="0"/>
              <a:t>Residents may learn personal info about us faculty</a:t>
            </a:r>
          </a:p>
          <a:p>
            <a:r>
              <a:rPr lang="en-US" sz="2800" dirty="0"/>
              <a:t>We may learn things about residents that puts us in diff places with work</a:t>
            </a:r>
          </a:p>
          <a:p>
            <a:r>
              <a:rPr lang="en-US" sz="2800" dirty="0"/>
              <a:t>Residents may feel like there is favoritism</a:t>
            </a:r>
          </a:p>
        </p:txBody>
      </p:sp>
    </p:spTree>
    <p:extLst>
      <p:ext uri="{BB962C8B-B14F-4D97-AF65-F5344CB8AC3E}">
        <p14:creationId xmlns:p14="http://schemas.microsoft.com/office/powerpoint/2010/main" val="363776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3FCBB-7B57-364E-9231-F8A6909DC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Social media and </a:t>
            </a:r>
            <a:r>
              <a:rPr lang="en-US" dirty="0" err="1"/>
              <a:t>Covid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598612"/>
            <a:ext cx="5375161" cy="2982232"/>
          </a:xfr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6986" y="2547257"/>
            <a:ext cx="42212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Virtual recruitment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Easy way to share stress management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2587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76764-FF85-1A45-AD15-3C2C5986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Ethics: Psychologists, Social workers, and physicians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ABB6-7139-4547-AAFD-F3DBD926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537413"/>
            <a:ext cx="4988052" cy="3851787"/>
          </a:xfrm>
        </p:spPr>
        <p:txBody>
          <a:bodyPr>
            <a:normAutofit/>
          </a:bodyPr>
          <a:lstStyle/>
          <a:p>
            <a:r>
              <a:rPr lang="en-US" sz="2800" dirty="0"/>
              <a:t>Interdisciplinary team members may address ethical dilemmas differently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Need to openly discuss these differences when making decisions </a:t>
            </a:r>
          </a:p>
          <a:p>
            <a:endParaRPr lang="en-US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3660" r="18295"/>
          <a:stretch/>
        </p:blipFill>
        <p:spPr>
          <a:xfrm>
            <a:off x="6476441" y="2423903"/>
            <a:ext cx="4651807" cy="383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0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76764-FF85-1A45-AD15-3C2C5986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Psychologists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ABB6-7139-4547-AAFD-F3DBD926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sz="2800" dirty="0"/>
              <a:t>Avoid harm</a:t>
            </a:r>
          </a:p>
          <a:p>
            <a:r>
              <a:rPr lang="en-US" sz="2800" dirty="0"/>
              <a:t>Do not exploit persons who you supervisor, evaluate, or other authority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*Social Media Guideline – Confidentiality of Data and Information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9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2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76764-FF85-1A45-AD15-3C2C5986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800"/>
              <a:t>Social Workers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ABB6-7139-4547-AAFD-F3DBD926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en-US" sz="2800" dirty="0"/>
              <a:t>Avoid harm</a:t>
            </a:r>
          </a:p>
          <a:p>
            <a:r>
              <a:rPr lang="en-US" sz="2800" dirty="0"/>
              <a:t>Do not exploit others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Conflicts of Interest</a:t>
            </a:r>
          </a:p>
          <a:p>
            <a:r>
              <a:rPr lang="en-US" sz="2800" dirty="0"/>
              <a:t>Supervision and Consultation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85F763D-A510-6B44-A99C-09B22A0AF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460" y="2333791"/>
            <a:ext cx="3369177" cy="189304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359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76764-FF85-1A45-AD15-3C2C5986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Physicians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AD7FBD-AD48-324E-84E6-F7E5E54A06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20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ABB6-7139-4547-AAFD-F3DBD926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320412"/>
            <a:ext cx="4632031" cy="3851787"/>
          </a:xfrm>
        </p:spPr>
        <p:txBody>
          <a:bodyPr anchor="ctr">
            <a:normAutofit/>
          </a:bodyPr>
          <a:lstStyle/>
          <a:p>
            <a:r>
              <a:rPr lang="en-US" sz="2800" dirty="0"/>
              <a:t>Do no harm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*Code of Medical Ethics Opinion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309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B76764-FF85-1A45-AD15-3C2C59869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To sum it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DABB6-7139-4547-AAFD-F3DBD926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3"/>
            <a:ext cx="10058400" cy="1914703"/>
          </a:xfrm>
        </p:spPr>
        <p:txBody>
          <a:bodyPr numCol="2">
            <a:normAutofit/>
          </a:bodyPr>
          <a:lstStyle/>
          <a:p>
            <a:r>
              <a:rPr lang="en-US" sz="2800" dirty="0"/>
              <a:t>Similarities</a:t>
            </a:r>
          </a:p>
          <a:p>
            <a:pPr lvl="1"/>
            <a:r>
              <a:rPr lang="en-US" sz="2400" dirty="0"/>
              <a:t>Do no harm</a:t>
            </a:r>
          </a:p>
          <a:p>
            <a:pPr lvl="1"/>
            <a:r>
              <a:rPr lang="en-US" sz="2400" dirty="0"/>
              <a:t>Avoid exploiting people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Differences</a:t>
            </a:r>
          </a:p>
          <a:p>
            <a:pPr lvl="2"/>
            <a:r>
              <a:rPr lang="en-US" sz="2400" dirty="0"/>
              <a:t>Level of guidance within ethics code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2337" y="4684295"/>
            <a:ext cx="8887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Professionalism!</a:t>
            </a:r>
          </a:p>
        </p:txBody>
      </p:sp>
    </p:spTree>
    <p:extLst>
      <p:ext uri="{BB962C8B-B14F-4D97-AF65-F5344CB8AC3E}">
        <p14:creationId xmlns:p14="http://schemas.microsoft.com/office/powerpoint/2010/main" val="1206454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0DD4F-0D86-284A-AC07-0DA9BBAA7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What Dilemmas may arise?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2A4E0-E7A9-C046-9B2A-F899C8A9E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sz="2800" dirty="0"/>
              <a:t>Unprofessional behavior</a:t>
            </a:r>
          </a:p>
          <a:p>
            <a:r>
              <a:rPr lang="en-US" sz="2800" dirty="0"/>
              <a:t>Privacy violations</a:t>
            </a:r>
          </a:p>
          <a:p>
            <a:r>
              <a:rPr lang="en-US" sz="2800" dirty="0"/>
              <a:t>Pushing boundaries</a:t>
            </a:r>
          </a:p>
          <a:p>
            <a:endParaRPr lang="en-US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491" y="2320412"/>
            <a:ext cx="5234757" cy="348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53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653143" y="447448"/>
            <a:ext cx="10580914" cy="592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59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1CCFF-A64F-594F-A75E-C53D4FC54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Breakout rooms |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5CBE-AC7E-7447-8DA3-246D02372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do you/does your residency handle social media relationships with residents?  Why?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How do we talk about this as a faculty, especially when we are all likely on many parts of the scale?  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Is this a personal choice as a faculty member or should this be a group decision as a faculty?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282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FF3001-8A6F-4E45-A26A-F91C2F9B0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C980B-E339-1B4F-A95F-B7F899941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6004"/>
            <a:ext cx="10058400" cy="4050792"/>
          </a:xfrm>
        </p:spPr>
        <p:txBody>
          <a:bodyPr>
            <a:noAutofit/>
          </a:bodyPr>
          <a:lstStyle/>
          <a:p>
            <a:r>
              <a:rPr lang="en-US" sz="2800" dirty="0" err="1"/>
              <a:t>Limor</a:t>
            </a:r>
            <a:r>
              <a:rPr lang="en-US" sz="2800" dirty="0"/>
              <a:t> </a:t>
            </a:r>
            <a:r>
              <a:rPr lang="en-US" sz="2800" dirty="0" err="1"/>
              <a:t>Gildenblatt</a:t>
            </a:r>
            <a:r>
              <a:rPr lang="en-US" sz="2800" dirty="0"/>
              <a:t>, PhD, LCSW – Behavioral Health Faculty </a:t>
            </a:r>
          </a:p>
          <a:p>
            <a:pPr lvl="1"/>
            <a:r>
              <a:rPr lang="en-US" sz="2500" dirty="0"/>
              <a:t>Saints Mary &amp; Elizabeth Family Medicine Residency – July 2020</a:t>
            </a:r>
          </a:p>
          <a:p>
            <a:pPr lvl="1"/>
            <a:r>
              <a:rPr lang="en-US" sz="2500" dirty="0"/>
              <a:t>Resurrection Medical Center Family Medicine Residency – 4 </a:t>
            </a:r>
            <a:r>
              <a:rPr lang="en-US" sz="2500" dirty="0" err="1"/>
              <a:t>yrs</a:t>
            </a:r>
            <a:endParaRPr lang="en-US" sz="2500" dirty="0"/>
          </a:p>
          <a:p>
            <a:pPr lvl="1"/>
            <a:r>
              <a:rPr lang="en-US" sz="2500" dirty="0"/>
              <a:t>Masonic Family Medicine Residency Program – 1 year</a:t>
            </a:r>
          </a:p>
          <a:p>
            <a:pPr lvl="1"/>
            <a:endParaRPr lang="en-US" sz="2800" dirty="0"/>
          </a:p>
          <a:p>
            <a:r>
              <a:rPr lang="en-US" sz="2800" dirty="0"/>
              <a:t>Carlie </a:t>
            </a:r>
            <a:r>
              <a:rPr lang="en-US" sz="2800" dirty="0" err="1"/>
              <a:t>Nikel</a:t>
            </a:r>
            <a:r>
              <a:rPr lang="en-US" sz="2800" dirty="0"/>
              <a:t>, PsyD – APD &amp; Director of Behavioral Science</a:t>
            </a:r>
          </a:p>
          <a:p>
            <a:pPr lvl="1"/>
            <a:r>
              <a:rPr lang="en-US" sz="2500" dirty="0"/>
              <a:t>University of Missouri Kansas City – 4.5 years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E1798E-0FC8-D140-ABDB-4B716D5F82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129"/>
          <a:stretch/>
        </p:blipFill>
        <p:spPr>
          <a:xfrm>
            <a:off x="8585889" y="970783"/>
            <a:ext cx="2552700" cy="41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87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DDEC6E-B280-494E-8666-37A1E039B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Breakout rooms REPS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C8A9079B-FB9C-524C-A128-0B746D6AC5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2679923" y="2519324"/>
            <a:ext cx="6677768" cy="3739550"/>
          </a:xfrm>
        </p:spPr>
      </p:pic>
    </p:spTree>
    <p:extLst>
      <p:ext uri="{BB962C8B-B14F-4D97-AF65-F5344CB8AC3E}">
        <p14:creationId xmlns:p14="http://schemas.microsoft.com/office/powerpoint/2010/main" val="1554204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1D6A80-414C-4E41-BFC9-E3957B03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Conclusion &amp;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0F021-73B9-1D41-9A56-2B28074BF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sz="2800" dirty="0"/>
              <a:t>Professionalism education</a:t>
            </a:r>
          </a:p>
          <a:p>
            <a:pPr lvl="1"/>
            <a:r>
              <a:rPr lang="en-US" sz="2500" dirty="0"/>
              <a:t>Include social media behaviors</a:t>
            </a:r>
          </a:p>
          <a:p>
            <a:pPr marL="274320" lvl="1" indent="0">
              <a:buNone/>
            </a:pPr>
            <a:endParaRPr lang="en-US" sz="2600" dirty="0"/>
          </a:p>
          <a:p>
            <a:r>
              <a:rPr lang="en-US" sz="2800" dirty="0"/>
              <a:t>Talk about this amongst your faculty</a:t>
            </a:r>
          </a:p>
          <a:p>
            <a:pPr lvl="1"/>
            <a:r>
              <a:rPr lang="en-US" sz="2500" dirty="0"/>
              <a:t>Decide as a program if this should be an individual vs. group choice</a:t>
            </a:r>
          </a:p>
          <a:p>
            <a:pPr lvl="1"/>
            <a:r>
              <a:rPr lang="en-US" sz="2500" dirty="0"/>
              <a:t>Make a plan to address social media professionalism lapses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715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53382-1922-E144-A3FD-6960069C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CONCLUSIONS &amp;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93FE7-A14E-B543-AA1A-1B414CF1F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sz="2800" dirty="0"/>
              <a:t>Be transparent with residents</a:t>
            </a:r>
          </a:p>
          <a:p>
            <a:pPr lvl="1"/>
            <a:r>
              <a:rPr lang="en-US" sz="2500" dirty="0"/>
              <a:t>Can talk about what program decides from the get-go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sz="2800" dirty="0"/>
              <a:t>Revisit these conversations and decisions often </a:t>
            </a:r>
          </a:p>
          <a:p>
            <a:pPr lvl="1"/>
            <a:r>
              <a:rPr lang="en-US" sz="2500" dirty="0"/>
              <a:t>Does this work in your residency program?</a:t>
            </a:r>
          </a:p>
          <a:p>
            <a:pPr lvl="1"/>
            <a:r>
              <a:rPr lang="en-US" sz="2500" dirty="0"/>
              <a:t>Is it causing issues?</a:t>
            </a:r>
          </a:p>
          <a:p>
            <a:pPr lvl="1"/>
            <a:r>
              <a:rPr lang="en-US" sz="2500" dirty="0"/>
              <a:t>Is it having a positive impact?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658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700C5A-3813-4EE7-BDFF-F67A7032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/>
              <a:t>QUESTIONS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573A50C-6A87-4A37-919F-9BE1844321A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543"/>
          <a:stretch/>
        </p:blipFill>
        <p:spPr bwMode="auto">
          <a:xfrm>
            <a:off x="3344" y="10"/>
            <a:ext cx="46467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4D9D9-A9B4-44D2-A49E-83956A13C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5916" y="2044347"/>
            <a:ext cx="6730277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Limor Gildenblatt, PhD, LCSW</a:t>
            </a:r>
          </a:p>
          <a:p>
            <a:pPr marL="0" indent="0">
              <a:buNone/>
            </a:pPr>
            <a:r>
              <a:rPr lang="en-US" sz="2400" dirty="0">
                <a:hlinkClick r:id="rId8"/>
              </a:rPr>
              <a:t>Limor.Gildenblatt@amitahealth.org</a:t>
            </a:r>
            <a:endParaRPr lang="en-US" sz="2400" dirty="0"/>
          </a:p>
          <a:p>
            <a:pPr marL="0"/>
            <a:endParaRPr lang="en-US" sz="2400" dirty="0"/>
          </a:p>
          <a:p>
            <a:pPr marL="0" indent="0">
              <a:buNone/>
            </a:pPr>
            <a:r>
              <a:rPr lang="en-US" sz="2400" dirty="0"/>
              <a:t>Carlie Nikel, PsyD</a:t>
            </a:r>
          </a:p>
          <a:p>
            <a:pPr marL="0" indent="0">
              <a:buNone/>
            </a:pPr>
            <a:r>
              <a:rPr lang="en-US" sz="2400" dirty="0">
                <a:hlinkClick r:id="rId9"/>
              </a:rPr>
              <a:t>Carlie.Nikel@tmcmed.org</a:t>
            </a:r>
            <a:endParaRPr lang="en-US" sz="2400" dirty="0"/>
          </a:p>
          <a:p>
            <a:pPr marL="0"/>
            <a:endParaRPr lang="en-US" sz="2400" dirty="0"/>
          </a:p>
          <a:p>
            <a:r>
              <a:rPr lang="en-US" sz="2400" dirty="0"/>
              <a:t>STFM Connect </a:t>
            </a:r>
          </a:p>
          <a:p>
            <a:pPr lvl="1"/>
            <a:r>
              <a:rPr lang="en-US" sz="2400" dirty="0"/>
              <a:t>STFM Listserv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440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E37E5-15D5-A84A-90BE-D8E0E74C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D8E01-3372-A14D-A7F9-6499DA03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American Medical Association. (2016). AMA principles of medical ethics. Retrieved Sept. 20, 2020, from </a:t>
            </a:r>
            <a:r>
              <a:rPr lang="en-US" dirty="0">
                <a:hlinkClick r:id="rId4"/>
              </a:rPr>
              <a:t>https://www.ama-assn.org/delivering-care/ama-principles-medical-ethics</a:t>
            </a:r>
            <a:endParaRPr lang="en-US" dirty="0"/>
          </a:p>
          <a:p>
            <a:r>
              <a:rPr lang="en-US" dirty="0"/>
              <a:t>American Psychological Association. (2013). Guidelines for the practice of telepsychology.  </a:t>
            </a:r>
            <a:r>
              <a:rPr lang="en-US" dirty="0">
                <a:hlinkClick r:id="rId5"/>
              </a:rPr>
              <a:t>http://www.apa.org/practice/guidelines/telepsychology.aspx</a:t>
            </a:r>
            <a:endParaRPr lang="en-US" dirty="0"/>
          </a:p>
          <a:p>
            <a:r>
              <a:rPr lang="en-US" dirty="0"/>
              <a:t>American Psychological Association. (2017). Ethical principles of psychologists and code of conduct Retrieved at https://www.apa.org/ethics/code/ethics-code-2017.pdf </a:t>
            </a:r>
          </a:p>
          <a:p>
            <a:r>
              <a:rPr lang="en-US" dirty="0"/>
              <a:t>Association of State and Provincial Psychology Boards. (2013). ASPPB social media task force guidelines for the use of social media for psychologists in practice. Retrieved from https://asppb.site-ym.com/resource/resmgr/PSYPACT_Docs/ASPPB_TELEPSYCH_PRINCIPLES.pdf </a:t>
            </a:r>
          </a:p>
          <a:p>
            <a:r>
              <a:rPr lang="en-US" dirty="0" err="1"/>
              <a:t>Barsky</a:t>
            </a:r>
            <a:r>
              <a:rPr lang="en-US" dirty="0"/>
              <a:t>, A. E. (2017). Social Work Practice and Technology: Ethical Issues and Policy Responses. Journal of Technology in Human Services, 35(1), 8–19. </a:t>
            </a:r>
            <a:r>
              <a:rPr lang="en-US" dirty="0">
                <a:hlinkClick r:id="rId6"/>
              </a:rPr>
              <a:t>https://doi-org.proxy.library.umkc.edu/10.1080/15228835.2017.1277906</a:t>
            </a:r>
            <a:endParaRPr lang="en-US" dirty="0"/>
          </a:p>
          <a:p>
            <a:r>
              <a:rPr lang="en-US" dirty="0"/>
              <a:t>Federation of State Medical Boards. (2012). Model policy guidelines for the appropriate use of social media and social networking in medical practice. Retrieved at http://www.fsmb.org/siteassets/advocacy/policies/model-guidelines-for-the-appropriate-use-of-social-media-and-social-networking.pdf </a:t>
            </a:r>
          </a:p>
          <a:p>
            <a:r>
              <a:rPr lang="en-US" dirty="0" err="1"/>
              <a:t>Greysen</a:t>
            </a:r>
            <a:r>
              <a:rPr lang="en-US" dirty="0"/>
              <a:t>, S. R., Chretien, K. C., Kind, T., Young, A., &amp; Gross, C. P. (2012). Physician violations of online professionalism and disciplinary actions: a national survey of state medical boards. JAMA, 307(11), 1141–1142. </a:t>
            </a:r>
            <a:r>
              <a:rPr lang="en-US" dirty="0">
                <a:hlinkClick r:id="rId7"/>
              </a:rPr>
              <a:t>https://doi-org.proxy.library.umkc.edu/10.1001/jama.2012.330</a:t>
            </a:r>
            <a:endParaRPr lang="en-US" dirty="0"/>
          </a:p>
          <a:p>
            <a:r>
              <a:rPr lang="en-US" dirty="0" err="1"/>
              <a:t>Lannin</a:t>
            </a:r>
            <a:r>
              <a:rPr lang="en-US" dirty="0"/>
              <a:t>, D. G., &amp; Scott, N. A. (2013). Social networking ethics: Developing best practices for the new small world. Professional Psychology Research and Practice, 44(3), 135-141. </a:t>
            </a:r>
          </a:p>
          <a:p>
            <a:r>
              <a:rPr lang="en-US" dirty="0"/>
              <a:t>National Association of Social Workers. (2017). NASW code of ethics. Retrieved Sept. 20, 2020, from </a:t>
            </a:r>
            <a:r>
              <a:rPr lang="en-US" dirty="0">
                <a:hlinkClick r:id="rId8"/>
              </a:rPr>
              <a:t>https://www.socialworkers.org/About/Ethics/Code-of-Ethics/Code-of-Ethics-English</a:t>
            </a:r>
            <a:endParaRPr lang="en-US" dirty="0"/>
          </a:p>
          <a:p>
            <a:r>
              <a:rPr lang="en-US" dirty="0" err="1"/>
              <a:t>Tutelman</a:t>
            </a:r>
            <a:r>
              <a:rPr lang="en-US" dirty="0"/>
              <a:t>, P. R., </a:t>
            </a:r>
            <a:r>
              <a:rPr lang="en-US" dirty="0" err="1"/>
              <a:t>Dol</a:t>
            </a:r>
            <a:r>
              <a:rPr lang="en-US" dirty="0"/>
              <a:t>, J., </a:t>
            </a:r>
            <a:r>
              <a:rPr lang="en-US" dirty="0" err="1"/>
              <a:t>Tougas</a:t>
            </a:r>
            <a:r>
              <a:rPr lang="en-US" dirty="0"/>
              <a:t>, M. E., &amp; Chambers, C. T. (2018). Navigating your social media presence: Opportunities and challenges. Clinical Practice in Pediatric Psychology, 6(3), 289–298. </a:t>
            </a:r>
            <a:r>
              <a:rPr lang="en-US" dirty="0">
                <a:hlinkClick r:id="rId9"/>
              </a:rPr>
              <a:t>https://doiorg.proxy.library.umkc.edu/10.1037/cpp0000228.supp</a:t>
            </a: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09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7098A-32F2-8A40-8044-0896BF846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Disclosures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0FE7A0-D5A7-DC43-906C-E41D7F1400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9371"/>
          <a:stretch/>
        </p:blipFill>
        <p:spPr>
          <a:xfrm>
            <a:off x="3917865" y="2488807"/>
            <a:ext cx="3565995" cy="3884561"/>
          </a:xfr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70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7B1222-00E5-5743-81E3-B5A292160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D5FB-A226-A54D-84FD-841711125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2320412"/>
            <a:ext cx="10222991" cy="38517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Evaluate the pros and cons of being connected on social media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Compare and contrast ethical differences between various disciplines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Outline educational opportunities and discussion topics to have with faculty and/or residents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5E115A-7DAE-0043-9C52-D5070D40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Why talk about boundaries &amp; </a:t>
            </a:r>
            <a:br>
              <a:rPr lang="en-US" dirty="0"/>
            </a:br>
            <a:r>
              <a:rPr lang="en-US" dirty="0"/>
              <a:t>social media?</a:t>
            </a:r>
          </a:p>
        </p:txBody>
      </p:sp>
      <p:pic>
        <p:nvPicPr>
          <p:cNvPr id="4" name="Picture 3" descr="A stop sign&#10;&#10;Description automatically generated">
            <a:extLst>
              <a:ext uri="{FF2B5EF4-FFF2-40B4-BE49-F238E27FC236}">
                <a16:creationId xmlns:a16="http://schemas.microsoft.com/office/drawing/2014/main" id="{BFAF1EAB-9C1E-0248-A4F0-89F2F54E4D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69" r="15486" b="1"/>
          <a:stretch/>
        </p:blipFill>
        <p:spPr>
          <a:xfrm>
            <a:off x="1007196" y="2265037"/>
            <a:ext cx="5088800" cy="390715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19FE-ACFB-F248-8D0B-3EC3FD04B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216" y="2265038"/>
            <a:ext cx="4632031" cy="3907162"/>
          </a:xfrm>
        </p:spPr>
        <p:txBody>
          <a:bodyPr anchor="ctr">
            <a:normAutofit/>
          </a:bodyPr>
          <a:lstStyle/>
          <a:p>
            <a:r>
              <a:rPr lang="en-US" sz="2800" dirty="0"/>
              <a:t>This topic feels relevant to all of us – inevitable boundary considerations we face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Making decisions based on ethical guidelines may further distance us from residents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64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39A6A-B3CF-B446-ACE7-0E3899EF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400" dirty="0"/>
              <a:t>Why talk about boundaries &amp; </a:t>
            </a:r>
            <a:br>
              <a:rPr lang="en-US" sz="4400" dirty="0"/>
            </a:br>
            <a:r>
              <a:rPr lang="en-US" sz="4400" dirty="0"/>
              <a:t>social media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14470-B4B5-534E-B801-869CBD671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269" y="2322576"/>
            <a:ext cx="6949854" cy="4050792"/>
          </a:xfrm>
        </p:spPr>
        <p:txBody>
          <a:bodyPr>
            <a:normAutofit/>
          </a:bodyPr>
          <a:lstStyle/>
          <a:p>
            <a:r>
              <a:rPr lang="en-US" sz="2800" dirty="0"/>
              <a:t>No road map in terms of what we should be doing when it comes to social media relationships with our residents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It’s still 2020…so boundaries may feel even more complicated at times, we may be relying more on social media in our residencies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DF1999D-B9B5-B249-BE5E-EAD71E088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980" y="1619130"/>
            <a:ext cx="3619740" cy="361974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9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A4F608-D182-0244-98D0-5B74A49A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THE Social media DILEMMA - LG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DEEEEB-2439-C540-B539-FB63484C7B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07857" y="2320925"/>
            <a:ext cx="7382635" cy="3851275"/>
          </a:xfr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771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964AE-A901-714F-AD99-B7334BE4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The Social media DILEMMA - CN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62" y="2351315"/>
            <a:ext cx="7231226" cy="4049486"/>
          </a:xfr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07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41A494-F17E-5A43-A86A-D84FE7F7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 err="1"/>
              <a:t>fACULTY</a:t>
            </a:r>
            <a:r>
              <a:rPr lang="en-US" dirty="0"/>
              <a:t>/resident relationships &amp; BOUNDARIES…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D75D2D-B369-D240-B594-5E8372C397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50" y="3031067"/>
            <a:ext cx="103505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81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1060</Words>
  <Application>Microsoft Office PowerPoint</Application>
  <PresentationFormat>Widescreen</PresentationFormat>
  <Paragraphs>137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Insta-who?  TO FOLLOW OR NOT TO FOLLOW RESIDENTS: THAT IS THE ETHICAL QUESTIOn</vt:lpstr>
      <vt:lpstr>INTRODUCTIONS</vt:lpstr>
      <vt:lpstr>Disclosures </vt:lpstr>
      <vt:lpstr>OBJECTIVES</vt:lpstr>
      <vt:lpstr>Why talk about boundaries &amp;  social media?</vt:lpstr>
      <vt:lpstr>Why talk about boundaries &amp;  social media Continued…</vt:lpstr>
      <vt:lpstr>THE Social media DILEMMA - LG</vt:lpstr>
      <vt:lpstr>The Social media DILEMMA - CN</vt:lpstr>
      <vt:lpstr>fACULTY/resident relationships &amp; BOUNDARIES…</vt:lpstr>
      <vt:lpstr>PROS &amp; CONS OF SOCIAL MEDIA CONNECTION</vt:lpstr>
      <vt:lpstr>Social media and Covid</vt:lpstr>
      <vt:lpstr>Ethics: Psychologists, Social workers, and physicians</vt:lpstr>
      <vt:lpstr>Psychologists</vt:lpstr>
      <vt:lpstr>Social Workers</vt:lpstr>
      <vt:lpstr>Physicians</vt:lpstr>
      <vt:lpstr>To sum it up…</vt:lpstr>
      <vt:lpstr>What Dilemmas may arise?</vt:lpstr>
      <vt:lpstr>PowerPoint Presentation</vt:lpstr>
      <vt:lpstr>Breakout rooms | Questions</vt:lpstr>
      <vt:lpstr>Breakout rooms REPS</vt:lpstr>
      <vt:lpstr>Conclusion &amp; recommendations</vt:lpstr>
      <vt:lpstr>CONCLUSIONS &amp; RECOMMENDATIONS</vt:lpstr>
      <vt:lpstr>QUESTIONS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Insta-who?  TO FOLLOW OR NOT TO FOLLOW RESIDENTS: THAT IS THE ETHICAL QUESTIOn</dc:title>
  <dc:creator>Gildenblatt, Limor</dc:creator>
  <cp:lastModifiedBy>Gildenblatt, Limor</cp:lastModifiedBy>
  <cp:revision>3</cp:revision>
  <dcterms:created xsi:type="dcterms:W3CDTF">2020-10-22T16:14:40Z</dcterms:created>
  <dcterms:modified xsi:type="dcterms:W3CDTF">2021-03-04T18:36:16Z</dcterms:modified>
</cp:coreProperties>
</file>