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7" r:id="rId3"/>
    <p:sldId id="257" r:id="rId4"/>
    <p:sldId id="258" r:id="rId5"/>
    <p:sldId id="259" r:id="rId6"/>
    <p:sldId id="266" r:id="rId7"/>
    <p:sldId id="262" r:id="rId8"/>
    <p:sldId id="285" r:id="rId9"/>
    <p:sldId id="289" r:id="rId10"/>
    <p:sldId id="291" r:id="rId11"/>
    <p:sldId id="300" r:id="rId12"/>
    <p:sldId id="303" r:id="rId13"/>
    <p:sldId id="292" r:id="rId14"/>
    <p:sldId id="293" r:id="rId15"/>
    <p:sldId id="294" r:id="rId16"/>
    <p:sldId id="295" r:id="rId17"/>
    <p:sldId id="296" r:id="rId18"/>
    <p:sldId id="304" r:id="rId19"/>
    <p:sldId id="305" r:id="rId20"/>
    <p:sldId id="284" r:id="rId21"/>
    <p:sldId id="286" r:id="rId22"/>
    <p:sldId id="283" r:id="rId23"/>
    <p:sldId id="269" r:id="rId24"/>
    <p:sldId id="271" r:id="rId25"/>
    <p:sldId id="270" r:id="rId26"/>
    <p:sldId id="282" r:id="rId27"/>
    <p:sldId id="281" r:id="rId28"/>
    <p:sldId id="272" r:id="rId29"/>
    <p:sldId id="277" r:id="rId30"/>
    <p:sldId id="287" r:id="rId31"/>
    <p:sldId id="288" r:id="rId32"/>
    <p:sldId id="279" r:id="rId33"/>
    <p:sldId id="278" r:id="rId34"/>
    <p:sldId id="28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6" autoAdjust="0"/>
    <p:restoredTop sz="92925" autoAdjust="0"/>
  </p:normalViewPr>
  <p:slideViewPr>
    <p:cSldViewPr>
      <p:cViewPr varScale="1">
        <p:scale>
          <a:sx n="103" d="100"/>
          <a:sy n="103" d="100"/>
        </p:scale>
        <p:origin x="79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CC3263-0D52-3142-8392-2DCACBEB6B55}" type="doc">
      <dgm:prSet loTypeId="urn:microsoft.com/office/officeart/2005/8/layout/pyramid2" loCatId="" qsTypeId="urn:microsoft.com/office/officeart/2005/8/quickstyle/simple4" qsCatId="simple" csTypeId="urn:microsoft.com/office/officeart/2005/8/colors/accent1_2" csCatId="accent1" phldr="1"/>
      <dgm:spPr/>
    </dgm:pt>
    <dgm:pt modelId="{7BA7ACAF-9308-0A48-9C35-280FD31211C5}">
      <dgm:prSet phldrT="[Text]"/>
      <dgm:spPr/>
      <dgm:t>
        <a:bodyPr/>
        <a:lstStyle/>
        <a:p>
          <a:r>
            <a:rPr lang="en-US" b="1" dirty="0"/>
            <a:t>Resident Wellness Committee</a:t>
          </a:r>
        </a:p>
      </dgm:t>
    </dgm:pt>
    <dgm:pt modelId="{A0AF0379-9305-2746-8E24-256954EB2465}" type="parTrans" cxnId="{F767BE8F-23D4-2145-8122-2524DCF55CA3}">
      <dgm:prSet/>
      <dgm:spPr/>
      <dgm:t>
        <a:bodyPr/>
        <a:lstStyle/>
        <a:p>
          <a:endParaRPr lang="en-US"/>
        </a:p>
      </dgm:t>
    </dgm:pt>
    <dgm:pt modelId="{208A6A0A-B842-1347-9834-522AA711816F}" type="sibTrans" cxnId="{F767BE8F-23D4-2145-8122-2524DCF55CA3}">
      <dgm:prSet/>
      <dgm:spPr/>
      <dgm:t>
        <a:bodyPr/>
        <a:lstStyle/>
        <a:p>
          <a:endParaRPr lang="en-US"/>
        </a:p>
      </dgm:t>
    </dgm:pt>
    <dgm:pt modelId="{0990115D-161F-6249-A60B-2A77C9113CB9}">
      <dgm:prSet phldrT="[Text]"/>
      <dgm:spPr/>
      <dgm:t>
        <a:bodyPr/>
        <a:lstStyle/>
        <a:p>
          <a:r>
            <a:rPr lang="en-US" b="1" dirty="0"/>
            <a:t>Process Group</a:t>
          </a:r>
        </a:p>
      </dgm:t>
    </dgm:pt>
    <dgm:pt modelId="{F49E3A25-EBB0-9A45-9E7D-8E86B68A5DCA}" type="parTrans" cxnId="{4539F81B-DD9F-8949-81D8-76CF31792C3E}">
      <dgm:prSet/>
      <dgm:spPr/>
      <dgm:t>
        <a:bodyPr/>
        <a:lstStyle/>
        <a:p>
          <a:endParaRPr lang="en-US"/>
        </a:p>
      </dgm:t>
    </dgm:pt>
    <dgm:pt modelId="{E3E58AEA-C836-8947-AC75-B975709EB44E}" type="sibTrans" cxnId="{4539F81B-DD9F-8949-81D8-76CF31792C3E}">
      <dgm:prSet/>
      <dgm:spPr/>
      <dgm:t>
        <a:bodyPr/>
        <a:lstStyle/>
        <a:p>
          <a:endParaRPr lang="en-US"/>
        </a:p>
      </dgm:t>
    </dgm:pt>
    <dgm:pt modelId="{A49E1C83-F3E8-4E48-AEA8-1254A179DCD6}">
      <dgm:prSet phldrT="[Text]"/>
      <dgm:spPr/>
      <dgm:t>
        <a:bodyPr/>
        <a:lstStyle/>
        <a:p>
          <a:r>
            <a:rPr lang="en-US" b="1"/>
            <a:t>Well-Being Workshops</a:t>
          </a:r>
          <a:endParaRPr lang="en-US" b="1" dirty="0"/>
        </a:p>
      </dgm:t>
    </dgm:pt>
    <dgm:pt modelId="{C8CF4A59-87D0-654C-83EE-CB26D4D1B595}" type="parTrans" cxnId="{9AEEE178-1B64-BF49-9A6B-C839ECE30522}">
      <dgm:prSet/>
      <dgm:spPr/>
      <dgm:t>
        <a:bodyPr/>
        <a:lstStyle/>
        <a:p>
          <a:endParaRPr lang="en-US"/>
        </a:p>
      </dgm:t>
    </dgm:pt>
    <dgm:pt modelId="{3EE6623A-3CD0-7E42-98CD-018BC924C8D2}" type="sibTrans" cxnId="{9AEEE178-1B64-BF49-9A6B-C839ECE30522}">
      <dgm:prSet/>
      <dgm:spPr/>
      <dgm:t>
        <a:bodyPr/>
        <a:lstStyle/>
        <a:p>
          <a:endParaRPr lang="en-US"/>
        </a:p>
      </dgm:t>
    </dgm:pt>
    <dgm:pt modelId="{09AE89AD-DAEF-C148-82B7-5D6DF2DE8655}" type="pres">
      <dgm:prSet presAssocID="{83CC3263-0D52-3142-8392-2DCACBEB6B55}" presName="compositeShape" presStyleCnt="0">
        <dgm:presLayoutVars>
          <dgm:dir/>
          <dgm:resizeHandles/>
        </dgm:presLayoutVars>
      </dgm:prSet>
      <dgm:spPr/>
    </dgm:pt>
    <dgm:pt modelId="{4427A8B7-553B-BA47-900A-5BFE2B6B0795}" type="pres">
      <dgm:prSet presAssocID="{83CC3263-0D52-3142-8392-2DCACBEB6B55}" presName="pyramid" presStyleLbl="node1" presStyleIdx="0" presStyleCnt="1" custScaleX="153812"/>
      <dgm:spPr/>
    </dgm:pt>
    <dgm:pt modelId="{CF26E005-A34E-014B-A28D-EDEB9E69A0FD}" type="pres">
      <dgm:prSet presAssocID="{83CC3263-0D52-3142-8392-2DCACBEB6B55}" presName="theList" presStyleCnt="0"/>
      <dgm:spPr/>
    </dgm:pt>
    <dgm:pt modelId="{1217A5AA-4614-2D4C-8955-9DFABB70E347}" type="pres">
      <dgm:prSet presAssocID="{7BA7ACAF-9308-0A48-9C35-280FD31211C5}" presName="aNode" presStyleLbl="fgAcc1" presStyleIdx="0" presStyleCnt="3">
        <dgm:presLayoutVars>
          <dgm:bulletEnabled val="1"/>
        </dgm:presLayoutVars>
      </dgm:prSet>
      <dgm:spPr/>
      <dgm:t>
        <a:bodyPr/>
        <a:lstStyle/>
        <a:p>
          <a:endParaRPr lang="en-US"/>
        </a:p>
      </dgm:t>
    </dgm:pt>
    <dgm:pt modelId="{EB7C5F53-2CF7-3E4F-B7E7-6CA7591ADE2A}" type="pres">
      <dgm:prSet presAssocID="{7BA7ACAF-9308-0A48-9C35-280FD31211C5}" presName="aSpace" presStyleCnt="0"/>
      <dgm:spPr/>
    </dgm:pt>
    <dgm:pt modelId="{CCF27744-3ACB-1242-8339-C3798B09C23D}" type="pres">
      <dgm:prSet presAssocID="{0990115D-161F-6249-A60B-2A77C9113CB9}" presName="aNode" presStyleLbl="fgAcc1" presStyleIdx="1" presStyleCnt="3">
        <dgm:presLayoutVars>
          <dgm:bulletEnabled val="1"/>
        </dgm:presLayoutVars>
      </dgm:prSet>
      <dgm:spPr/>
      <dgm:t>
        <a:bodyPr/>
        <a:lstStyle/>
        <a:p>
          <a:endParaRPr lang="en-US"/>
        </a:p>
      </dgm:t>
    </dgm:pt>
    <dgm:pt modelId="{7DD255C8-DF1E-5742-972F-0098A818A60D}" type="pres">
      <dgm:prSet presAssocID="{0990115D-161F-6249-A60B-2A77C9113CB9}" presName="aSpace" presStyleCnt="0"/>
      <dgm:spPr/>
    </dgm:pt>
    <dgm:pt modelId="{D050F7BA-B663-824E-BFDF-10A5DF5927D9}" type="pres">
      <dgm:prSet presAssocID="{A49E1C83-F3E8-4E48-AEA8-1254A179DCD6}" presName="aNode" presStyleLbl="fgAcc1" presStyleIdx="2" presStyleCnt="3">
        <dgm:presLayoutVars>
          <dgm:bulletEnabled val="1"/>
        </dgm:presLayoutVars>
      </dgm:prSet>
      <dgm:spPr/>
      <dgm:t>
        <a:bodyPr/>
        <a:lstStyle/>
        <a:p>
          <a:endParaRPr lang="en-US"/>
        </a:p>
      </dgm:t>
    </dgm:pt>
    <dgm:pt modelId="{3BA2103C-93E2-414B-9F83-7EE6B3B7125E}" type="pres">
      <dgm:prSet presAssocID="{A49E1C83-F3E8-4E48-AEA8-1254A179DCD6}" presName="aSpace" presStyleCnt="0"/>
      <dgm:spPr/>
    </dgm:pt>
  </dgm:ptLst>
  <dgm:cxnLst>
    <dgm:cxn modelId="{FD4736A8-81EB-45C0-A8A3-76ACB1722110}" type="presOf" srcId="{83CC3263-0D52-3142-8392-2DCACBEB6B55}" destId="{09AE89AD-DAEF-C148-82B7-5D6DF2DE8655}" srcOrd="0" destOrd="0" presId="urn:microsoft.com/office/officeart/2005/8/layout/pyramid2"/>
    <dgm:cxn modelId="{F767BE8F-23D4-2145-8122-2524DCF55CA3}" srcId="{83CC3263-0D52-3142-8392-2DCACBEB6B55}" destId="{7BA7ACAF-9308-0A48-9C35-280FD31211C5}" srcOrd="0" destOrd="0" parTransId="{A0AF0379-9305-2746-8E24-256954EB2465}" sibTransId="{208A6A0A-B842-1347-9834-522AA711816F}"/>
    <dgm:cxn modelId="{021AE98B-CD2E-4032-896E-4F471A61C60A}" type="presOf" srcId="{A49E1C83-F3E8-4E48-AEA8-1254A179DCD6}" destId="{D050F7BA-B663-824E-BFDF-10A5DF5927D9}" srcOrd="0" destOrd="0" presId="urn:microsoft.com/office/officeart/2005/8/layout/pyramid2"/>
    <dgm:cxn modelId="{A186F2A6-7E2A-4B33-A8D1-E87B0E827802}" type="presOf" srcId="{7BA7ACAF-9308-0A48-9C35-280FD31211C5}" destId="{1217A5AA-4614-2D4C-8955-9DFABB70E347}" srcOrd="0" destOrd="0" presId="urn:microsoft.com/office/officeart/2005/8/layout/pyramid2"/>
    <dgm:cxn modelId="{AB0BC522-1321-4F9B-8D4D-809C67E2328B}" type="presOf" srcId="{0990115D-161F-6249-A60B-2A77C9113CB9}" destId="{CCF27744-3ACB-1242-8339-C3798B09C23D}" srcOrd="0" destOrd="0" presId="urn:microsoft.com/office/officeart/2005/8/layout/pyramid2"/>
    <dgm:cxn modelId="{9AEEE178-1B64-BF49-9A6B-C839ECE30522}" srcId="{83CC3263-0D52-3142-8392-2DCACBEB6B55}" destId="{A49E1C83-F3E8-4E48-AEA8-1254A179DCD6}" srcOrd="2" destOrd="0" parTransId="{C8CF4A59-87D0-654C-83EE-CB26D4D1B595}" sibTransId="{3EE6623A-3CD0-7E42-98CD-018BC924C8D2}"/>
    <dgm:cxn modelId="{4539F81B-DD9F-8949-81D8-76CF31792C3E}" srcId="{83CC3263-0D52-3142-8392-2DCACBEB6B55}" destId="{0990115D-161F-6249-A60B-2A77C9113CB9}" srcOrd="1" destOrd="0" parTransId="{F49E3A25-EBB0-9A45-9E7D-8E86B68A5DCA}" sibTransId="{E3E58AEA-C836-8947-AC75-B975709EB44E}"/>
    <dgm:cxn modelId="{3C7C50BC-9473-4537-A268-B2E69EDF8893}" type="presParOf" srcId="{09AE89AD-DAEF-C148-82B7-5D6DF2DE8655}" destId="{4427A8B7-553B-BA47-900A-5BFE2B6B0795}" srcOrd="0" destOrd="0" presId="urn:microsoft.com/office/officeart/2005/8/layout/pyramid2"/>
    <dgm:cxn modelId="{22BB7612-F99C-4582-8FE1-0C517969F932}" type="presParOf" srcId="{09AE89AD-DAEF-C148-82B7-5D6DF2DE8655}" destId="{CF26E005-A34E-014B-A28D-EDEB9E69A0FD}" srcOrd="1" destOrd="0" presId="urn:microsoft.com/office/officeart/2005/8/layout/pyramid2"/>
    <dgm:cxn modelId="{5B777EDD-860F-48A5-86FF-11AF97176E96}" type="presParOf" srcId="{CF26E005-A34E-014B-A28D-EDEB9E69A0FD}" destId="{1217A5AA-4614-2D4C-8955-9DFABB70E347}" srcOrd="0" destOrd="0" presId="urn:microsoft.com/office/officeart/2005/8/layout/pyramid2"/>
    <dgm:cxn modelId="{5011B494-3D8B-4AF8-B0C1-585E9CA5BE24}" type="presParOf" srcId="{CF26E005-A34E-014B-A28D-EDEB9E69A0FD}" destId="{EB7C5F53-2CF7-3E4F-B7E7-6CA7591ADE2A}" srcOrd="1" destOrd="0" presId="urn:microsoft.com/office/officeart/2005/8/layout/pyramid2"/>
    <dgm:cxn modelId="{D118C392-0353-4088-9FE1-533459FF52C4}" type="presParOf" srcId="{CF26E005-A34E-014B-A28D-EDEB9E69A0FD}" destId="{CCF27744-3ACB-1242-8339-C3798B09C23D}" srcOrd="2" destOrd="0" presId="urn:microsoft.com/office/officeart/2005/8/layout/pyramid2"/>
    <dgm:cxn modelId="{91C17D1D-5297-48B6-B036-6724330B70E2}" type="presParOf" srcId="{CF26E005-A34E-014B-A28D-EDEB9E69A0FD}" destId="{7DD255C8-DF1E-5742-972F-0098A818A60D}" srcOrd="3" destOrd="0" presId="urn:microsoft.com/office/officeart/2005/8/layout/pyramid2"/>
    <dgm:cxn modelId="{FD9B2EB7-FF7D-40A6-B0D0-D1016DC434A6}" type="presParOf" srcId="{CF26E005-A34E-014B-A28D-EDEB9E69A0FD}" destId="{D050F7BA-B663-824E-BFDF-10A5DF5927D9}" srcOrd="4" destOrd="0" presId="urn:microsoft.com/office/officeart/2005/8/layout/pyramid2"/>
    <dgm:cxn modelId="{C7A963E7-6F85-4790-A551-CA720E27884A}" type="presParOf" srcId="{CF26E005-A34E-014B-A28D-EDEB9E69A0FD}" destId="{3BA2103C-93E2-414B-9F83-7EE6B3B7125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CC3263-0D52-3142-8392-2DCACBEB6B55}" type="doc">
      <dgm:prSet loTypeId="urn:microsoft.com/office/officeart/2005/8/layout/pyramid2" loCatId="" qsTypeId="urn:microsoft.com/office/officeart/2005/8/quickstyle/simple4" qsCatId="simple" csTypeId="urn:microsoft.com/office/officeart/2005/8/colors/accent1_2" csCatId="accent1" phldr="1"/>
      <dgm:spPr/>
    </dgm:pt>
    <dgm:pt modelId="{7BA7ACAF-9308-0A48-9C35-280FD31211C5}">
      <dgm:prSet phldrT="[Text]"/>
      <dgm:spPr/>
      <dgm:t>
        <a:bodyPr/>
        <a:lstStyle/>
        <a:p>
          <a:r>
            <a:rPr lang="en-US" b="1" dirty="0"/>
            <a:t>Resident Wellness Committee</a:t>
          </a:r>
        </a:p>
      </dgm:t>
    </dgm:pt>
    <dgm:pt modelId="{A0AF0379-9305-2746-8E24-256954EB2465}" type="parTrans" cxnId="{F767BE8F-23D4-2145-8122-2524DCF55CA3}">
      <dgm:prSet/>
      <dgm:spPr/>
      <dgm:t>
        <a:bodyPr/>
        <a:lstStyle/>
        <a:p>
          <a:endParaRPr lang="en-US"/>
        </a:p>
      </dgm:t>
    </dgm:pt>
    <dgm:pt modelId="{208A6A0A-B842-1347-9834-522AA711816F}" type="sibTrans" cxnId="{F767BE8F-23D4-2145-8122-2524DCF55CA3}">
      <dgm:prSet/>
      <dgm:spPr/>
      <dgm:t>
        <a:bodyPr/>
        <a:lstStyle/>
        <a:p>
          <a:endParaRPr lang="en-US"/>
        </a:p>
      </dgm:t>
    </dgm:pt>
    <dgm:pt modelId="{0990115D-161F-6249-A60B-2A77C9113CB9}">
      <dgm:prSet phldrT="[Text]"/>
      <dgm:spPr/>
      <dgm:t>
        <a:bodyPr/>
        <a:lstStyle/>
        <a:p>
          <a:r>
            <a:rPr lang="en-US" b="1" dirty="0">
              <a:solidFill>
                <a:schemeClr val="bg1">
                  <a:lumMod val="65000"/>
                </a:schemeClr>
              </a:solidFill>
            </a:rPr>
            <a:t>Process Group</a:t>
          </a:r>
        </a:p>
      </dgm:t>
    </dgm:pt>
    <dgm:pt modelId="{F49E3A25-EBB0-9A45-9E7D-8E86B68A5DCA}" type="parTrans" cxnId="{4539F81B-DD9F-8949-81D8-76CF31792C3E}">
      <dgm:prSet/>
      <dgm:spPr/>
      <dgm:t>
        <a:bodyPr/>
        <a:lstStyle/>
        <a:p>
          <a:endParaRPr lang="en-US"/>
        </a:p>
      </dgm:t>
    </dgm:pt>
    <dgm:pt modelId="{E3E58AEA-C836-8947-AC75-B975709EB44E}" type="sibTrans" cxnId="{4539F81B-DD9F-8949-81D8-76CF31792C3E}">
      <dgm:prSet/>
      <dgm:spPr/>
      <dgm:t>
        <a:bodyPr/>
        <a:lstStyle/>
        <a:p>
          <a:endParaRPr lang="en-US"/>
        </a:p>
      </dgm:t>
    </dgm:pt>
    <dgm:pt modelId="{A49E1C83-F3E8-4E48-AEA8-1254A179DCD6}">
      <dgm:prSet phldrT="[Text]"/>
      <dgm:spPr/>
      <dgm:t>
        <a:bodyPr/>
        <a:lstStyle/>
        <a:p>
          <a:r>
            <a:rPr lang="en-US" b="1" dirty="0">
              <a:solidFill>
                <a:schemeClr val="bg1">
                  <a:lumMod val="65000"/>
                </a:schemeClr>
              </a:solidFill>
            </a:rPr>
            <a:t>Well-Being Workshops</a:t>
          </a:r>
        </a:p>
      </dgm:t>
    </dgm:pt>
    <dgm:pt modelId="{C8CF4A59-87D0-654C-83EE-CB26D4D1B595}" type="parTrans" cxnId="{9AEEE178-1B64-BF49-9A6B-C839ECE30522}">
      <dgm:prSet/>
      <dgm:spPr/>
      <dgm:t>
        <a:bodyPr/>
        <a:lstStyle/>
        <a:p>
          <a:endParaRPr lang="en-US"/>
        </a:p>
      </dgm:t>
    </dgm:pt>
    <dgm:pt modelId="{3EE6623A-3CD0-7E42-98CD-018BC924C8D2}" type="sibTrans" cxnId="{9AEEE178-1B64-BF49-9A6B-C839ECE30522}">
      <dgm:prSet/>
      <dgm:spPr/>
      <dgm:t>
        <a:bodyPr/>
        <a:lstStyle/>
        <a:p>
          <a:endParaRPr lang="en-US"/>
        </a:p>
      </dgm:t>
    </dgm:pt>
    <dgm:pt modelId="{09AE89AD-DAEF-C148-82B7-5D6DF2DE8655}" type="pres">
      <dgm:prSet presAssocID="{83CC3263-0D52-3142-8392-2DCACBEB6B55}" presName="compositeShape" presStyleCnt="0">
        <dgm:presLayoutVars>
          <dgm:dir/>
          <dgm:resizeHandles/>
        </dgm:presLayoutVars>
      </dgm:prSet>
      <dgm:spPr/>
    </dgm:pt>
    <dgm:pt modelId="{4427A8B7-553B-BA47-900A-5BFE2B6B0795}" type="pres">
      <dgm:prSet presAssocID="{83CC3263-0D52-3142-8392-2DCACBEB6B55}" presName="pyramid" presStyleLbl="node1" presStyleIdx="0" presStyleCnt="1" custScaleX="153812"/>
      <dgm:spPr/>
    </dgm:pt>
    <dgm:pt modelId="{CF26E005-A34E-014B-A28D-EDEB9E69A0FD}" type="pres">
      <dgm:prSet presAssocID="{83CC3263-0D52-3142-8392-2DCACBEB6B55}" presName="theList" presStyleCnt="0"/>
      <dgm:spPr/>
    </dgm:pt>
    <dgm:pt modelId="{1217A5AA-4614-2D4C-8955-9DFABB70E347}" type="pres">
      <dgm:prSet presAssocID="{7BA7ACAF-9308-0A48-9C35-280FD31211C5}" presName="aNode" presStyleLbl="fgAcc1" presStyleIdx="0" presStyleCnt="3">
        <dgm:presLayoutVars>
          <dgm:bulletEnabled val="1"/>
        </dgm:presLayoutVars>
      </dgm:prSet>
      <dgm:spPr/>
      <dgm:t>
        <a:bodyPr/>
        <a:lstStyle/>
        <a:p>
          <a:endParaRPr lang="en-US"/>
        </a:p>
      </dgm:t>
    </dgm:pt>
    <dgm:pt modelId="{EB7C5F53-2CF7-3E4F-B7E7-6CA7591ADE2A}" type="pres">
      <dgm:prSet presAssocID="{7BA7ACAF-9308-0A48-9C35-280FD31211C5}" presName="aSpace" presStyleCnt="0"/>
      <dgm:spPr/>
    </dgm:pt>
    <dgm:pt modelId="{CCF27744-3ACB-1242-8339-C3798B09C23D}" type="pres">
      <dgm:prSet presAssocID="{0990115D-161F-6249-A60B-2A77C9113CB9}" presName="aNode" presStyleLbl="fgAcc1" presStyleIdx="1" presStyleCnt="3">
        <dgm:presLayoutVars>
          <dgm:bulletEnabled val="1"/>
        </dgm:presLayoutVars>
      </dgm:prSet>
      <dgm:spPr/>
      <dgm:t>
        <a:bodyPr/>
        <a:lstStyle/>
        <a:p>
          <a:endParaRPr lang="en-US"/>
        </a:p>
      </dgm:t>
    </dgm:pt>
    <dgm:pt modelId="{7DD255C8-DF1E-5742-972F-0098A818A60D}" type="pres">
      <dgm:prSet presAssocID="{0990115D-161F-6249-A60B-2A77C9113CB9}" presName="aSpace" presStyleCnt="0"/>
      <dgm:spPr/>
    </dgm:pt>
    <dgm:pt modelId="{D050F7BA-B663-824E-BFDF-10A5DF5927D9}" type="pres">
      <dgm:prSet presAssocID="{A49E1C83-F3E8-4E48-AEA8-1254A179DCD6}" presName="aNode" presStyleLbl="fgAcc1" presStyleIdx="2" presStyleCnt="3">
        <dgm:presLayoutVars>
          <dgm:bulletEnabled val="1"/>
        </dgm:presLayoutVars>
      </dgm:prSet>
      <dgm:spPr/>
      <dgm:t>
        <a:bodyPr/>
        <a:lstStyle/>
        <a:p>
          <a:endParaRPr lang="en-US"/>
        </a:p>
      </dgm:t>
    </dgm:pt>
    <dgm:pt modelId="{3BA2103C-93E2-414B-9F83-7EE6B3B7125E}" type="pres">
      <dgm:prSet presAssocID="{A49E1C83-F3E8-4E48-AEA8-1254A179DCD6}" presName="aSpace" presStyleCnt="0"/>
      <dgm:spPr/>
    </dgm:pt>
  </dgm:ptLst>
  <dgm:cxnLst>
    <dgm:cxn modelId="{53A89E0C-AB0C-4078-8801-AC8CA53B1E96}" type="presOf" srcId="{83CC3263-0D52-3142-8392-2DCACBEB6B55}" destId="{09AE89AD-DAEF-C148-82B7-5D6DF2DE8655}" srcOrd="0" destOrd="0" presId="urn:microsoft.com/office/officeart/2005/8/layout/pyramid2"/>
    <dgm:cxn modelId="{F767BE8F-23D4-2145-8122-2524DCF55CA3}" srcId="{83CC3263-0D52-3142-8392-2DCACBEB6B55}" destId="{7BA7ACAF-9308-0A48-9C35-280FD31211C5}" srcOrd="0" destOrd="0" parTransId="{A0AF0379-9305-2746-8E24-256954EB2465}" sibTransId="{208A6A0A-B842-1347-9834-522AA711816F}"/>
    <dgm:cxn modelId="{33ED0FBD-5148-443E-A2D6-27BC9678327B}" type="presOf" srcId="{7BA7ACAF-9308-0A48-9C35-280FD31211C5}" destId="{1217A5AA-4614-2D4C-8955-9DFABB70E347}" srcOrd="0" destOrd="0" presId="urn:microsoft.com/office/officeart/2005/8/layout/pyramid2"/>
    <dgm:cxn modelId="{89434EC9-3C10-411F-8901-8BEBDF5D028E}" type="presOf" srcId="{A49E1C83-F3E8-4E48-AEA8-1254A179DCD6}" destId="{D050F7BA-B663-824E-BFDF-10A5DF5927D9}" srcOrd="0" destOrd="0" presId="urn:microsoft.com/office/officeart/2005/8/layout/pyramid2"/>
    <dgm:cxn modelId="{9AEEE178-1B64-BF49-9A6B-C839ECE30522}" srcId="{83CC3263-0D52-3142-8392-2DCACBEB6B55}" destId="{A49E1C83-F3E8-4E48-AEA8-1254A179DCD6}" srcOrd="2" destOrd="0" parTransId="{C8CF4A59-87D0-654C-83EE-CB26D4D1B595}" sibTransId="{3EE6623A-3CD0-7E42-98CD-018BC924C8D2}"/>
    <dgm:cxn modelId="{4539F81B-DD9F-8949-81D8-76CF31792C3E}" srcId="{83CC3263-0D52-3142-8392-2DCACBEB6B55}" destId="{0990115D-161F-6249-A60B-2A77C9113CB9}" srcOrd="1" destOrd="0" parTransId="{F49E3A25-EBB0-9A45-9E7D-8E86B68A5DCA}" sibTransId="{E3E58AEA-C836-8947-AC75-B975709EB44E}"/>
    <dgm:cxn modelId="{0795C0C4-4FD0-4FF7-A0A1-75E0F2F47F7C}" type="presOf" srcId="{0990115D-161F-6249-A60B-2A77C9113CB9}" destId="{CCF27744-3ACB-1242-8339-C3798B09C23D}" srcOrd="0" destOrd="0" presId="urn:microsoft.com/office/officeart/2005/8/layout/pyramid2"/>
    <dgm:cxn modelId="{AFFEC848-3F56-4700-80A6-317460CC90DC}" type="presParOf" srcId="{09AE89AD-DAEF-C148-82B7-5D6DF2DE8655}" destId="{4427A8B7-553B-BA47-900A-5BFE2B6B0795}" srcOrd="0" destOrd="0" presId="urn:microsoft.com/office/officeart/2005/8/layout/pyramid2"/>
    <dgm:cxn modelId="{15FFC0A9-7934-4FA6-B8E5-8E4916E1C68D}" type="presParOf" srcId="{09AE89AD-DAEF-C148-82B7-5D6DF2DE8655}" destId="{CF26E005-A34E-014B-A28D-EDEB9E69A0FD}" srcOrd="1" destOrd="0" presId="urn:microsoft.com/office/officeart/2005/8/layout/pyramid2"/>
    <dgm:cxn modelId="{9FB02F60-80E3-4A34-87C1-B3BCDFEA7D4A}" type="presParOf" srcId="{CF26E005-A34E-014B-A28D-EDEB9E69A0FD}" destId="{1217A5AA-4614-2D4C-8955-9DFABB70E347}" srcOrd="0" destOrd="0" presId="urn:microsoft.com/office/officeart/2005/8/layout/pyramid2"/>
    <dgm:cxn modelId="{C11BE64D-816E-437F-8170-B9A3A2A77A83}" type="presParOf" srcId="{CF26E005-A34E-014B-A28D-EDEB9E69A0FD}" destId="{EB7C5F53-2CF7-3E4F-B7E7-6CA7591ADE2A}" srcOrd="1" destOrd="0" presId="urn:microsoft.com/office/officeart/2005/8/layout/pyramid2"/>
    <dgm:cxn modelId="{770CBCC5-D9E5-4811-A12A-15C968B1D38E}" type="presParOf" srcId="{CF26E005-A34E-014B-A28D-EDEB9E69A0FD}" destId="{CCF27744-3ACB-1242-8339-C3798B09C23D}" srcOrd="2" destOrd="0" presId="urn:microsoft.com/office/officeart/2005/8/layout/pyramid2"/>
    <dgm:cxn modelId="{DCDD7322-43C6-4AD2-B6A8-56DFF2B1DBF9}" type="presParOf" srcId="{CF26E005-A34E-014B-A28D-EDEB9E69A0FD}" destId="{7DD255C8-DF1E-5742-972F-0098A818A60D}" srcOrd="3" destOrd="0" presId="urn:microsoft.com/office/officeart/2005/8/layout/pyramid2"/>
    <dgm:cxn modelId="{72004E99-E9C5-4C32-A7AE-AC3E3ACCD503}" type="presParOf" srcId="{CF26E005-A34E-014B-A28D-EDEB9E69A0FD}" destId="{D050F7BA-B663-824E-BFDF-10A5DF5927D9}" srcOrd="4" destOrd="0" presId="urn:microsoft.com/office/officeart/2005/8/layout/pyramid2"/>
    <dgm:cxn modelId="{E5B68111-F9DA-41A5-90D2-4BA6FCB231E7}" type="presParOf" srcId="{CF26E005-A34E-014B-A28D-EDEB9E69A0FD}" destId="{3BA2103C-93E2-414B-9F83-7EE6B3B7125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C3263-0D52-3142-8392-2DCACBEB6B55}" type="doc">
      <dgm:prSet loTypeId="urn:microsoft.com/office/officeart/2005/8/layout/pyramid2" loCatId="" qsTypeId="urn:microsoft.com/office/officeart/2005/8/quickstyle/simple4" qsCatId="simple" csTypeId="urn:microsoft.com/office/officeart/2005/8/colors/accent1_2" csCatId="accent1" phldr="1"/>
      <dgm:spPr/>
    </dgm:pt>
    <dgm:pt modelId="{7BA7ACAF-9308-0A48-9C35-280FD31211C5}">
      <dgm:prSet phldrT="[Text]"/>
      <dgm:spPr/>
      <dgm:t>
        <a:bodyPr/>
        <a:lstStyle/>
        <a:p>
          <a:r>
            <a:rPr lang="en-US" b="1" dirty="0">
              <a:solidFill>
                <a:schemeClr val="bg1">
                  <a:lumMod val="65000"/>
                </a:schemeClr>
              </a:solidFill>
            </a:rPr>
            <a:t>Resident Wellness Committee</a:t>
          </a:r>
        </a:p>
      </dgm:t>
    </dgm:pt>
    <dgm:pt modelId="{A0AF0379-9305-2746-8E24-256954EB2465}" type="parTrans" cxnId="{F767BE8F-23D4-2145-8122-2524DCF55CA3}">
      <dgm:prSet/>
      <dgm:spPr/>
      <dgm:t>
        <a:bodyPr/>
        <a:lstStyle/>
        <a:p>
          <a:endParaRPr lang="en-US"/>
        </a:p>
      </dgm:t>
    </dgm:pt>
    <dgm:pt modelId="{208A6A0A-B842-1347-9834-522AA711816F}" type="sibTrans" cxnId="{F767BE8F-23D4-2145-8122-2524DCF55CA3}">
      <dgm:prSet/>
      <dgm:spPr/>
      <dgm:t>
        <a:bodyPr/>
        <a:lstStyle/>
        <a:p>
          <a:endParaRPr lang="en-US"/>
        </a:p>
      </dgm:t>
    </dgm:pt>
    <dgm:pt modelId="{0990115D-161F-6249-A60B-2A77C9113CB9}">
      <dgm:prSet phldrT="[Text]"/>
      <dgm:spPr/>
      <dgm:t>
        <a:bodyPr/>
        <a:lstStyle/>
        <a:p>
          <a:r>
            <a:rPr lang="en-US" b="1" dirty="0">
              <a:solidFill>
                <a:schemeClr val="tx1"/>
              </a:solidFill>
            </a:rPr>
            <a:t>Process Group</a:t>
          </a:r>
        </a:p>
      </dgm:t>
    </dgm:pt>
    <dgm:pt modelId="{F49E3A25-EBB0-9A45-9E7D-8E86B68A5DCA}" type="parTrans" cxnId="{4539F81B-DD9F-8949-81D8-76CF31792C3E}">
      <dgm:prSet/>
      <dgm:spPr/>
      <dgm:t>
        <a:bodyPr/>
        <a:lstStyle/>
        <a:p>
          <a:endParaRPr lang="en-US"/>
        </a:p>
      </dgm:t>
    </dgm:pt>
    <dgm:pt modelId="{E3E58AEA-C836-8947-AC75-B975709EB44E}" type="sibTrans" cxnId="{4539F81B-DD9F-8949-81D8-76CF31792C3E}">
      <dgm:prSet/>
      <dgm:spPr/>
      <dgm:t>
        <a:bodyPr/>
        <a:lstStyle/>
        <a:p>
          <a:endParaRPr lang="en-US"/>
        </a:p>
      </dgm:t>
    </dgm:pt>
    <dgm:pt modelId="{A49E1C83-F3E8-4E48-AEA8-1254A179DCD6}">
      <dgm:prSet phldrT="[Text]"/>
      <dgm:spPr/>
      <dgm:t>
        <a:bodyPr/>
        <a:lstStyle/>
        <a:p>
          <a:r>
            <a:rPr lang="en-US" b="1" dirty="0">
              <a:solidFill>
                <a:schemeClr val="bg1">
                  <a:lumMod val="65000"/>
                </a:schemeClr>
              </a:solidFill>
            </a:rPr>
            <a:t>Well-Being Workshops</a:t>
          </a:r>
        </a:p>
      </dgm:t>
    </dgm:pt>
    <dgm:pt modelId="{C8CF4A59-87D0-654C-83EE-CB26D4D1B595}" type="parTrans" cxnId="{9AEEE178-1B64-BF49-9A6B-C839ECE30522}">
      <dgm:prSet/>
      <dgm:spPr/>
      <dgm:t>
        <a:bodyPr/>
        <a:lstStyle/>
        <a:p>
          <a:endParaRPr lang="en-US"/>
        </a:p>
      </dgm:t>
    </dgm:pt>
    <dgm:pt modelId="{3EE6623A-3CD0-7E42-98CD-018BC924C8D2}" type="sibTrans" cxnId="{9AEEE178-1B64-BF49-9A6B-C839ECE30522}">
      <dgm:prSet/>
      <dgm:spPr/>
      <dgm:t>
        <a:bodyPr/>
        <a:lstStyle/>
        <a:p>
          <a:endParaRPr lang="en-US"/>
        </a:p>
      </dgm:t>
    </dgm:pt>
    <dgm:pt modelId="{09AE89AD-DAEF-C148-82B7-5D6DF2DE8655}" type="pres">
      <dgm:prSet presAssocID="{83CC3263-0D52-3142-8392-2DCACBEB6B55}" presName="compositeShape" presStyleCnt="0">
        <dgm:presLayoutVars>
          <dgm:dir/>
          <dgm:resizeHandles/>
        </dgm:presLayoutVars>
      </dgm:prSet>
      <dgm:spPr/>
    </dgm:pt>
    <dgm:pt modelId="{4427A8B7-553B-BA47-900A-5BFE2B6B0795}" type="pres">
      <dgm:prSet presAssocID="{83CC3263-0D52-3142-8392-2DCACBEB6B55}" presName="pyramid" presStyleLbl="node1" presStyleIdx="0" presStyleCnt="1" custScaleX="153812"/>
      <dgm:spPr/>
    </dgm:pt>
    <dgm:pt modelId="{CF26E005-A34E-014B-A28D-EDEB9E69A0FD}" type="pres">
      <dgm:prSet presAssocID="{83CC3263-0D52-3142-8392-2DCACBEB6B55}" presName="theList" presStyleCnt="0"/>
      <dgm:spPr/>
    </dgm:pt>
    <dgm:pt modelId="{1217A5AA-4614-2D4C-8955-9DFABB70E347}" type="pres">
      <dgm:prSet presAssocID="{7BA7ACAF-9308-0A48-9C35-280FD31211C5}" presName="aNode" presStyleLbl="fgAcc1" presStyleIdx="0" presStyleCnt="3">
        <dgm:presLayoutVars>
          <dgm:bulletEnabled val="1"/>
        </dgm:presLayoutVars>
      </dgm:prSet>
      <dgm:spPr/>
      <dgm:t>
        <a:bodyPr/>
        <a:lstStyle/>
        <a:p>
          <a:endParaRPr lang="en-US"/>
        </a:p>
      </dgm:t>
    </dgm:pt>
    <dgm:pt modelId="{EB7C5F53-2CF7-3E4F-B7E7-6CA7591ADE2A}" type="pres">
      <dgm:prSet presAssocID="{7BA7ACAF-9308-0A48-9C35-280FD31211C5}" presName="aSpace" presStyleCnt="0"/>
      <dgm:spPr/>
    </dgm:pt>
    <dgm:pt modelId="{CCF27744-3ACB-1242-8339-C3798B09C23D}" type="pres">
      <dgm:prSet presAssocID="{0990115D-161F-6249-A60B-2A77C9113CB9}" presName="aNode" presStyleLbl="fgAcc1" presStyleIdx="1" presStyleCnt="3">
        <dgm:presLayoutVars>
          <dgm:bulletEnabled val="1"/>
        </dgm:presLayoutVars>
      </dgm:prSet>
      <dgm:spPr/>
      <dgm:t>
        <a:bodyPr/>
        <a:lstStyle/>
        <a:p>
          <a:endParaRPr lang="en-US"/>
        </a:p>
      </dgm:t>
    </dgm:pt>
    <dgm:pt modelId="{7DD255C8-DF1E-5742-972F-0098A818A60D}" type="pres">
      <dgm:prSet presAssocID="{0990115D-161F-6249-A60B-2A77C9113CB9}" presName="aSpace" presStyleCnt="0"/>
      <dgm:spPr/>
    </dgm:pt>
    <dgm:pt modelId="{D050F7BA-B663-824E-BFDF-10A5DF5927D9}" type="pres">
      <dgm:prSet presAssocID="{A49E1C83-F3E8-4E48-AEA8-1254A179DCD6}" presName="aNode" presStyleLbl="fgAcc1" presStyleIdx="2" presStyleCnt="3">
        <dgm:presLayoutVars>
          <dgm:bulletEnabled val="1"/>
        </dgm:presLayoutVars>
      </dgm:prSet>
      <dgm:spPr/>
      <dgm:t>
        <a:bodyPr/>
        <a:lstStyle/>
        <a:p>
          <a:endParaRPr lang="en-US"/>
        </a:p>
      </dgm:t>
    </dgm:pt>
    <dgm:pt modelId="{3BA2103C-93E2-414B-9F83-7EE6B3B7125E}" type="pres">
      <dgm:prSet presAssocID="{A49E1C83-F3E8-4E48-AEA8-1254A179DCD6}" presName="aSpace" presStyleCnt="0"/>
      <dgm:spPr/>
    </dgm:pt>
  </dgm:ptLst>
  <dgm:cxnLst>
    <dgm:cxn modelId="{F767BE8F-23D4-2145-8122-2524DCF55CA3}" srcId="{83CC3263-0D52-3142-8392-2DCACBEB6B55}" destId="{7BA7ACAF-9308-0A48-9C35-280FD31211C5}" srcOrd="0" destOrd="0" parTransId="{A0AF0379-9305-2746-8E24-256954EB2465}" sibTransId="{208A6A0A-B842-1347-9834-522AA711816F}"/>
    <dgm:cxn modelId="{89603751-A99F-44A2-92CA-BFD4F2936416}" type="presOf" srcId="{83CC3263-0D52-3142-8392-2DCACBEB6B55}" destId="{09AE89AD-DAEF-C148-82B7-5D6DF2DE8655}" srcOrd="0" destOrd="0" presId="urn:microsoft.com/office/officeart/2005/8/layout/pyramid2"/>
    <dgm:cxn modelId="{9AEEE178-1B64-BF49-9A6B-C839ECE30522}" srcId="{83CC3263-0D52-3142-8392-2DCACBEB6B55}" destId="{A49E1C83-F3E8-4E48-AEA8-1254A179DCD6}" srcOrd="2" destOrd="0" parTransId="{C8CF4A59-87D0-654C-83EE-CB26D4D1B595}" sibTransId="{3EE6623A-3CD0-7E42-98CD-018BC924C8D2}"/>
    <dgm:cxn modelId="{A3E4C948-0FAD-4147-BFCE-F5EC0AC7EC84}" type="presOf" srcId="{0990115D-161F-6249-A60B-2A77C9113CB9}" destId="{CCF27744-3ACB-1242-8339-C3798B09C23D}" srcOrd="0" destOrd="0" presId="urn:microsoft.com/office/officeart/2005/8/layout/pyramid2"/>
    <dgm:cxn modelId="{4539F81B-DD9F-8949-81D8-76CF31792C3E}" srcId="{83CC3263-0D52-3142-8392-2DCACBEB6B55}" destId="{0990115D-161F-6249-A60B-2A77C9113CB9}" srcOrd="1" destOrd="0" parTransId="{F49E3A25-EBB0-9A45-9E7D-8E86B68A5DCA}" sibTransId="{E3E58AEA-C836-8947-AC75-B975709EB44E}"/>
    <dgm:cxn modelId="{59EBC1B4-AF05-4A9F-BFFA-8B4300200C1C}" type="presOf" srcId="{A49E1C83-F3E8-4E48-AEA8-1254A179DCD6}" destId="{D050F7BA-B663-824E-BFDF-10A5DF5927D9}" srcOrd="0" destOrd="0" presId="urn:microsoft.com/office/officeart/2005/8/layout/pyramid2"/>
    <dgm:cxn modelId="{CB3BDA4D-C4D3-4776-A94A-6342FED406CE}" type="presOf" srcId="{7BA7ACAF-9308-0A48-9C35-280FD31211C5}" destId="{1217A5AA-4614-2D4C-8955-9DFABB70E347}" srcOrd="0" destOrd="0" presId="urn:microsoft.com/office/officeart/2005/8/layout/pyramid2"/>
    <dgm:cxn modelId="{31247B34-B8FC-466A-9BCA-C5B5AAB1838A}" type="presParOf" srcId="{09AE89AD-DAEF-C148-82B7-5D6DF2DE8655}" destId="{4427A8B7-553B-BA47-900A-5BFE2B6B0795}" srcOrd="0" destOrd="0" presId="urn:microsoft.com/office/officeart/2005/8/layout/pyramid2"/>
    <dgm:cxn modelId="{F96837FB-09D4-44E2-AE76-EC4EA71EA7A5}" type="presParOf" srcId="{09AE89AD-DAEF-C148-82B7-5D6DF2DE8655}" destId="{CF26E005-A34E-014B-A28D-EDEB9E69A0FD}" srcOrd="1" destOrd="0" presId="urn:microsoft.com/office/officeart/2005/8/layout/pyramid2"/>
    <dgm:cxn modelId="{8FAFCA75-37E0-4DED-AC02-6516E3D02B0F}" type="presParOf" srcId="{CF26E005-A34E-014B-A28D-EDEB9E69A0FD}" destId="{1217A5AA-4614-2D4C-8955-9DFABB70E347}" srcOrd="0" destOrd="0" presId="urn:microsoft.com/office/officeart/2005/8/layout/pyramid2"/>
    <dgm:cxn modelId="{45DDA8F7-A216-4091-9CE1-8E3B1D45D63A}" type="presParOf" srcId="{CF26E005-A34E-014B-A28D-EDEB9E69A0FD}" destId="{EB7C5F53-2CF7-3E4F-B7E7-6CA7591ADE2A}" srcOrd="1" destOrd="0" presId="urn:microsoft.com/office/officeart/2005/8/layout/pyramid2"/>
    <dgm:cxn modelId="{16717409-25AF-4BF8-B1A6-6B15403396E6}" type="presParOf" srcId="{CF26E005-A34E-014B-A28D-EDEB9E69A0FD}" destId="{CCF27744-3ACB-1242-8339-C3798B09C23D}" srcOrd="2" destOrd="0" presId="urn:microsoft.com/office/officeart/2005/8/layout/pyramid2"/>
    <dgm:cxn modelId="{D4D4E378-4F14-4124-A2E6-20C2BCFD51CF}" type="presParOf" srcId="{CF26E005-A34E-014B-A28D-EDEB9E69A0FD}" destId="{7DD255C8-DF1E-5742-972F-0098A818A60D}" srcOrd="3" destOrd="0" presId="urn:microsoft.com/office/officeart/2005/8/layout/pyramid2"/>
    <dgm:cxn modelId="{E1405CDF-1504-4131-8EE9-38BDD9E8CBB5}" type="presParOf" srcId="{CF26E005-A34E-014B-A28D-EDEB9E69A0FD}" destId="{D050F7BA-B663-824E-BFDF-10A5DF5927D9}" srcOrd="4" destOrd="0" presId="urn:microsoft.com/office/officeart/2005/8/layout/pyramid2"/>
    <dgm:cxn modelId="{7BC16B43-2479-4A90-904E-B43BDC00F535}" type="presParOf" srcId="{CF26E005-A34E-014B-A28D-EDEB9E69A0FD}" destId="{3BA2103C-93E2-414B-9F83-7EE6B3B7125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CC3263-0D52-3142-8392-2DCACBEB6B55}" type="doc">
      <dgm:prSet loTypeId="urn:microsoft.com/office/officeart/2005/8/layout/pyramid2" loCatId="" qsTypeId="urn:microsoft.com/office/officeart/2005/8/quickstyle/simple4" qsCatId="simple" csTypeId="urn:microsoft.com/office/officeart/2005/8/colors/accent1_2" csCatId="accent1" phldr="1"/>
      <dgm:spPr/>
    </dgm:pt>
    <dgm:pt modelId="{7BA7ACAF-9308-0A48-9C35-280FD31211C5}">
      <dgm:prSet phldrT="[Text]"/>
      <dgm:spPr/>
      <dgm:t>
        <a:bodyPr/>
        <a:lstStyle/>
        <a:p>
          <a:r>
            <a:rPr lang="en-US" b="1" dirty="0">
              <a:solidFill>
                <a:schemeClr val="bg1">
                  <a:lumMod val="65000"/>
                </a:schemeClr>
              </a:solidFill>
            </a:rPr>
            <a:t>Resident Wellness Committee</a:t>
          </a:r>
        </a:p>
      </dgm:t>
    </dgm:pt>
    <dgm:pt modelId="{A0AF0379-9305-2746-8E24-256954EB2465}" type="parTrans" cxnId="{F767BE8F-23D4-2145-8122-2524DCF55CA3}">
      <dgm:prSet/>
      <dgm:spPr/>
      <dgm:t>
        <a:bodyPr/>
        <a:lstStyle/>
        <a:p>
          <a:endParaRPr lang="en-US"/>
        </a:p>
      </dgm:t>
    </dgm:pt>
    <dgm:pt modelId="{208A6A0A-B842-1347-9834-522AA711816F}" type="sibTrans" cxnId="{F767BE8F-23D4-2145-8122-2524DCF55CA3}">
      <dgm:prSet/>
      <dgm:spPr/>
      <dgm:t>
        <a:bodyPr/>
        <a:lstStyle/>
        <a:p>
          <a:endParaRPr lang="en-US"/>
        </a:p>
      </dgm:t>
    </dgm:pt>
    <dgm:pt modelId="{0990115D-161F-6249-A60B-2A77C9113CB9}">
      <dgm:prSet phldrT="[Text]"/>
      <dgm:spPr/>
      <dgm:t>
        <a:bodyPr/>
        <a:lstStyle/>
        <a:p>
          <a:r>
            <a:rPr lang="en-US" b="1" dirty="0">
              <a:solidFill>
                <a:schemeClr val="bg1">
                  <a:lumMod val="65000"/>
                </a:schemeClr>
              </a:solidFill>
            </a:rPr>
            <a:t>Process Group</a:t>
          </a:r>
        </a:p>
      </dgm:t>
    </dgm:pt>
    <dgm:pt modelId="{F49E3A25-EBB0-9A45-9E7D-8E86B68A5DCA}" type="parTrans" cxnId="{4539F81B-DD9F-8949-81D8-76CF31792C3E}">
      <dgm:prSet/>
      <dgm:spPr/>
      <dgm:t>
        <a:bodyPr/>
        <a:lstStyle/>
        <a:p>
          <a:endParaRPr lang="en-US"/>
        </a:p>
      </dgm:t>
    </dgm:pt>
    <dgm:pt modelId="{E3E58AEA-C836-8947-AC75-B975709EB44E}" type="sibTrans" cxnId="{4539F81B-DD9F-8949-81D8-76CF31792C3E}">
      <dgm:prSet/>
      <dgm:spPr/>
      <dgm:t>
        <a:bodyPr/>
        <a:lstStyle/>
        <a:p>
          <a:endParaRPr lang="en-US"/>
        </a:p>
      </dgm:t>
    </dgm:pt>
    <dgm:pt modelId="{A49E1C83-F3E8-4E48-AEA8-1254A179DCD6}">
      <dgm:prSet phldrT="[Text]"/>
      <dgm:spPr/>
      <dgm:t>
        <a:bodyPr/>
        <a:lstStyle/>
        <a:p>
          <a:r>
            <a:rPr lang="en-US" b="1" dirty="0">
              <a:solidFill>
                <a:schemeClr val="tx1"/>
              </a:solidFill>
            </a:rPr>
            <a:t>Well-Being Workshops</a:t>
          </a:r>
        </a:p>
      </dgm:t>
    </dgm:pt>
    <dgm:pt modelId="{C8CF4A59-87D0-654C-83EE-CB26D4D1B595}" type="parTrans" cxnId="{9AEEE178-1B64-BF49-9A6B-C839ECE30522}">
      <dgm:prSet/>
      <dgm:spPr/>
      <dgm:t>
        <a:bodyPr/>
        <a:lstStyle/>
        <a:p>
          <a:endParaRPr lang="en-US"/>
        </a:p>
      </dgm:t>
    </dgm:pt>
    <dgm:pt modelId="{3EE6623A-3CD0-7E42-98CD-018BC924C8D2}" type="sibTrans" cxnId="{9AEEE178-1B64-BF49-9A6B-C839ECE30522}">
      <dgm:prSet/>
      <dgm:spPr/>
      <dgm:t>
        <a:bodyPr/>
        <a:lstStyle/>
        <a:p>
          <a:endParaRPr lang="en-US"/>
        </a:p>
      </dgm:t>
    </dgm:pt>
    <dgm:pt modelId="{09AE89AD-DAEF-C148-82B7-5D6DF2DE8655}" type="pres">
      <dgm:prSet presAssocID="{83CC3263-0D52-3142-8392-2DCACBEB6B55}" presName="compositeShape" presStyleCnt="0">
        <dgm:presLayoutVars>
          <dgm:dir/>
          <dgm:resizeHandles/>
        </dgm:presLayoutVars>
      </dgm:prSet>
      <dgm:spPr/>
    </dgm:pt>
    <dgm:pt modelId="{4427A8B7-553B-BA47-900A-5BFE2B6B0795}" type="pres">
      <dgm:prSet presAssocID="{83CC3263-0D52-3142-8392-2DCACBEB6B55}" presName="pyramid" presStyleLbl="node1" presStyleIdx="0" presStyleCnt="1" custScaleX="153812"/>
      <dgm:spPr/>
    </dgm:pt>
    <dgm:pt modelId="{CF26E005-A34E-014B-A28D-EDEB9E69A0FD}" type="pres">
      <dgm:prSet presAssocID="{83CC3263-0D52-3142-8392-2DCACBEB6B55}" presName="theList" presStyleCnt="0"/>
      <dgm:spPr/>
    </dgm:pt>
    <dgm:pt modelId="{1217A5AA-4614-2D4C-8955-9DFABB70E347}" type="pres">
      <dgm:prSet presAssocID="{7BA7ACAF-9308-0A48-9C35-280FD31211C5}" presName="aNode" presStyleLbl="fgAcc1" presStyleIdx="0" presStyleCnt="3">
        <dgm:presLayoutVars>
          <dgm:bulletEnabled val="1"/>
        </dgm:presLayoutVars>
      </dgm:prSet>
      <dgm:spPr/>
      <dgm:t>
        <a:bodyPr/>
        <a:lstStyle/>
        <a:p>
          <a:endParaRPr lang="en-US"/>
        </a:p>
      </dgm:t>
    </dgm:pt>
    <dgm:pt modelId="{EB7C5F53-2CF7-3E4F-B7E7-6CA7591ADE2A}" type="pres">
      <dgm:prSet presAssocID="{7BA7ACAF-9308-0A48-9C35-280FD31211C5}" presName="aSpace" presStyleCnt="0"/>
      <dgm:spPr/>
    </dgm:pt>
    <dgm:pt modelId="{CCF27744-3ACB-1242-8339-C3798B09C23D}" type="pres">
      <dgm:prSet presAssocID="{0990115D-161F-6249-A60B-2A77C9113CB9}" presName="aNode" presStyleLbl="fgAcc1" presStyleIdx="1" presStyleCnt="3">
        <dgm:presLayoutVars>
          <dgm:bulletEnabled val="1"/>
        </dgm:presLayoutVars>
      </dgm:prSet>
      <dgm:spPr/>
      <dgm:t>
        <a:bodyPr/>
        <a:lstStyle/>
        <a:p>
          <a:endParaRPr lang="en-US"/>
        </a:p>
      </dgm:t>
    </dgm:pt>
    <dgm:pt modelId="{7DD255C8-DF1E-5742-972F-0098A818A60D}" type="pres">
      <dgm:prSet presAssocID="{0990115D-161F-6249-A60B-2A77C9113CB9}" presName="aSpace" presStyleCnt="0"/>
      <dgm:spPr/>
    </dgm:pt>
    <dgm:pt modelId="{D050F7BA-B663-824E-BFDF-10A5DF5927D9}" type="pres">
      <dgm:prSet presAssocID="{A49E1C83-F3E8-4E48-AEA8-1254A179DCD6}" presName="aNode" presStyleLbl="fgAcc1" presStyleIdx="2" presStyleCnt="3">
        <dgm:presLayoutVars>
          <dgm:bulletEnabled val="1"/>
        </dgm:presLayoutVars>
      </dgm:prSet>
      <dgm:spPr/>
      <dgm:t>
        <a:bodyPr/>
        <a:lstStyle/>
        <a:p>
          <a:endParaRPr lang="en-US"/>
        </a:p>
      </dgm:t>
    </dgm:pt>
    <dgm:pt modelId="{3BA2103C-93E2-414B-9F83-7EE6B3B7125E}" type="pres">
      <dgm:prSet presAssocID="{A49E1C83-F3E8-4E48-AEA8-1254A179DCD6}" presName="aSpace" presStyleCnt="0"/>
      <dgm:spPr/>
    </dgm:pt>
  </dgm:ptLst>
  <dgm:cxnLst>
    <dgm:cxn modelId="{9C23735B-4A24-4354-9C6D-7553FBC9AF59}" type="presOf" srcId="{A49E1C83-F3E8-4E48-AEA8-1254A179DCD6}" destId="{D050F7BA-B663-824E-BFDF-10A5DF5927D9}" srcOrd="0" destOrd="0" presId="urn:microsoft.com/office/officeart/2005/8/layout/pyramid2"/>
    <dgm:cxn modelId="{F767BE8F-23D4-2145-8122-2524DCF55CA3}" srcId="{83CC3263-0D52-3142-8392-2DCACBEB6B55}" destId="{7BA7ACAF-9308-0A48-9C35-280FD31211C5}" srcOrd="0" destOrd="0" parTransId="{A0AF0379-9305-2746-8E24-256954EB2465}" sibTransId="{208A6A0A-B842-1347-9834-522AA711816F}"/>
    <dgm:cxn modelId="{A41B3BF1-F9D7-4F1E-9994-C0E8415ECAF8}" type="presOf" srcId="{7BA7ACAF-9308-0A48-9C35-280FD31211C5}" destId="{1217A5AA-4614-2D4C-8955-9DFABB70E347}" srcOrd="0" destOrd="0" presId="urn:microsoft.com/office/officeart/2005/8/layout/pyramid2"/>
    <dgm:cxn modelId="{DC68F684-02F5-4476-848F-3BA69C7C3925}" type="presOf" srcId="{83CC3263-0D52-3142-8392-2DCACBEB6B55}" destId="{09AE89AD-DAEF-C148-82B7-5D6DF2DE8655}" srcOrd="0" destOrd="0" presId="urn:microsoft.com/office/officeart/2005/8/layout/pyramid2"/>
    <dgm:cxn modelId="{9AEEE178-1B64-BF49-9A6B-C839ECE30522}" srcId="{83CC3263-0D52-3142-8392-2DCACBEB6B55}" destId="{A49E1C83-F3E8-4E48-AEA8-1254A179DCD6}" srcOrd="2" destOrd="0" parTransId="{C8CF4A59-87D0-654C-83EE-CB26D4D1B595}" sibTransId="{3EE6623A-3CD0-7E42-98CD-018BC924C8D2}"/>
    <dgm:cxn modelId="{92472BF4-9765-4C4A-93B0-27ACFDD8B3E0}" type="presOf" srcId="{0990115D-161F-6249-A60B-2A77C9113CB9}" destId="{CCF27744-3ACB-1242-8339-C3798B09C23D}" srcOrd="0" destOrd="0" presId="urn:microsoft.com/office/officeart/2005/8/layout/pyramid2"/>
    <dgm:cxn modelId="{4539F81B-DD9F-8949-81D8-76CF31792C3E}" srcId="{83CC3263-0D52-3142-8392-2DCACBEB6B55}" destId="{0990115D-161F-6249-A60B-2A77C9113CB9}" srcOrd="1" destOrd="0" parTransId="{F49E3A25-EBB0-9A45-9E7D-8E86B68A5DCA}" sibTransId="{E3E58AEA-C836-8947-AC75-B975709EB44E}"/>
    <dgm:cxn modelId="{103021A7-3DAF-42A1-912F-BFF2526D06AE}" type="presParOf" srcId="{09AE89AD-DAEF-C148-82B7-5D6DF2DE8655}" destId="{4427A8B7-553B-BA47-900A-5BFE2B6B0795}" srcOrd="0" destOrd="0" presId="urn:microsoft.com/office/officeart/2005/8/layout/pyramid2"/>
    <dgm:cxn modelId="{695BBEDF-44CF-4D17-8741-C0E9ACE593BF}" type="presParOf" srcId="{09AE89AD-DAEF-C148-82B7-5D6DF2DE8655}" destId="{CF26E005-A34E-014B-A28D-EDEB9E69A0FD}" srcOrd="1" destOrd="0" presId="urn:microsoft.com/office/officeart/2005/8/layout/pyramid2"/>
    <dgm:cxn modelId="{E8DFA51D-D73C-4F78-B6C1-48DBA087B823}" type="presParOf" srcId="{CF26E005-A34E-014B-A28D-EDEB9E69A0FD}" destId="{1217A5AA-4614-2D4C-8955-9DFABB70E347}" srcOrd="0" destOrd="0" presId="urn:microsoft.com/office/officeart/2005/8/layout/pyramid2"/>
    <dgm:cxn modelId="{EBF45292-8146-41C1-BEFF-BC22A3F217DA}" type="presParOf" srcId="{CF26E005-A34E-014B-A28D-EDEB9E69A0FD}" destId="{EB7C5F53-2CF7-3E4F-B7E7-6CA7591ADE2A}" srcOrd="1" destOrd="0" presId="urn:microsoft.com/office/officeart/2005/8/layout/pyramid2"/>
    <dgm:cxn modelId="{DB2A7659-9C79-446A-BC66-F5658BED9FC6}" type="presParOf" srcId="{CF26E005-A34E-014B-A28D-EDEB9E69A0FD}" destId="{CCF27744-3ACB-1242-8339-C3798B09C23D}" srcOrd="2" destOrd="0" presId="urn:microsoft.com/office/officeart/2005/8/layout/pyramid2"/>
    <dgm:cxn modelId="{251F6354-2EB9-47EA-BF5F-3DC6B06B63B5}" type="presParOf" srcId="{CF26E005-A34E-014B-A28D-EDEB9E69A0FD}" destId="{7DD255C8-DF1E-5742-972F-0098A818A60D}" srcOrd="3" destOrd="0" presId="urn:microsoft.com/office/officeart/2005/8/layout/pyramid2"/>
    <dgm:cxn modelId="{F5C75524-0C73-4FED-ABA2-A779F62B47C4}" type="presParOf" srcId="{CF26E005-A34E-014B-A28D-EDEB9E69A0FD}" destId="{D050F7BA-B663-824E-BFDF-10A5DF5927D9}" srcOrd="4" destOrd="0" presId="urn:microsoft.com/office/officeart/2005/8/layout/pyramid2"/>
    <dgm:cxn modelId="{34FA31E8-D335-42BB-A4A0-DBAE6DC557AB}" type="presParOf" srcId="{CF26E005-A34E-014B-A28D-EDEB9E69A0FD}" destId="{3BA2103C-93E2-414B-9F83-7EE6B3B7125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549633-DDB7-4C71-A60C-481288ED6B33}"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en-US"/>
        </a:p>
      </dgm:t>
    </dgm:pt>
    <dgm:pt modelId="{3290D39A-7C6B-46AA-B993-99B06F85E2FC}">
      <dgm:prSet phldrT="[Text]"/>
      <dgm:spPr/>
      <dgm:t>
        <a:bodyPr/>
        <a:lstStyle/>
        <a:p>
          <a:r>
            <a:rPr lang="en-US" dirty="0"/>
            <a:t>Meditation</a:t>
          </a:r>
        </a:p>
      </dgm:t>
    </dgm:pt>
    <dgm:pt modelId="{C093D140-EBBB-43E2-A67B-50D0A3C2C9A3}" type="parTrans" cxnId="{7939EFBF-508B-4E90-8A2E-7A146A2B74A5}">
      <dgm:prSet/>
      <dgm:spPr/>
      <dgm:t>
        <a:bodyPr/>
        <a:lstStyle/>
        <a:p>
          <a:endParaRPr lang="en-US"/>
        </a:p>
      </dgm:t>
    </dgm:pt>
    <dgm:pt modelId="{E4216522-B0DF-4BB8-8E0A-9BA8F56E7227}" type="sibTrans" cxnId="{7939EFBF-508B-4E90-8A2E-7A146A2B74A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4F5BC0D0-AAC4-4DBE-86E2-272793159EE0}">
      <dgm:prSet phldrT="[Text]"/>
      <dgm:spPr/>
      <dgm:t>
        <a:bodyPr/>
        <a:lstStyle/>
        <a:p>
          <a:r>
            <a:rPr lang="en-US" dirty="0"/>
            <a:t>Efficiency Coaching</a:t>
          </a:r>
        </a:p>
      </dgm:t>
    </dgm:pt>
    <dgm:pt modelId="{3533E431-8EC2-4E80-B937-2D073F10CA3F}" type="parTrans" cxnId="{C1788B50-91ED-41B2-8DB3-2098B4B10C8E}">
      <dgm:prSet/>
      <dgm:spPr/>
      <dgm:t>
        <a:bodyPr/>
        <a:lstStyle/>
        <a:p>
          <a:endParaRPr lang="en-US"/>
        </a:p>
      </dgm:t>
    </dgm:pt>
    <dgm:pt modelId="{983789B5-0200-4FFA-AEF9-F7F64077798B}" type="sibTrans" cxnId="{C1788B50-91ED-41B2-8DB3-2098B4B10C8E}">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8000" r="-38000"/>
          </a:stretch>
        </a:blipFill>
      </dgm:spPr>
      <dgm:t>
        <a:bodyPr/>
        <a:lstStyle/>
        <a:p>
          <a:endParaRPr lang="en-US"/>
        </a:p>
      </dgm:t>
    </dgm:pt>
    <dgm:pt modelId="{9133F3FA-EEAF-468F-AD10-A1928F1562F2}">
      <dgm:prSet phldrT="[Text]"/>
      <dgm:spPr/>
      <dgm:t>
        <a:bodyPr/>
        <a:lstStyle/>
        <a:p>
          <a:r>
            <a:rPr lang="en-US" dirty="0"/>
            <a:t>Financial Planning</a:t>
          </a:r>
        </a:p>
      </dgm:t>
    </dgm:pt>
    <dgm:pt modelId="{7479A65B-0A6D-4068-BDF6-B632E2B03511}" type="sibTrans" cxnId="{45D90C03-BF0E-448E-B089-8E80D0E0D6B0}">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8000" r="-38000"/>
          </a:stretch>
        </a:blipFill>
      </dgm:spPr>
      <dgm:t>
        <a:bodyPr/>
        <a:lstStyle/>
        <a:p>
          <a:endParaRPr lang="en-US"/>
        </a:p>
      </dgm:t>
    </dgm:pt>
    <dgm:pt modelId="{7C6D6500-1A1A-4C08-BE40-1653CCD5DCCC}" type="parTrans" cxnId="{45D90C03-BF0E-448E-B089-8E80D0E0D6B0}">
      <dgm:prSet/>
      <dgm:spPr/>
      <dgm:t>
        <a:bodyPr/>
        <a:lstStyle/>
        <a:p>
          <a:endParaRPr lang="en-US"/>
        </a:p>
      </dgm:t>
    </dgm:pt>
    <dgm:pt modelId="{BDDCBE15-A850-40E1-BFB3-DA7B11B93D8B}">
      <dgm:prSet phldrT="[Text]"/>
      <dgm:spPr/>
      <dgm:t>
        <a:bodyPr/>
        <a:lstStyle/>
        <a:p>
          <a:r>
            <a:rPr lang="en-US" dirty="0"/>
            <a:t>Fitness</a:t>
          </a:r>
        </a:p>
      </dgm:t>
    </dgm:pt>
    <dgm:pt modelId="{33060C1E-EB38-4607-A91D-A4D6BAC3AB41}" type="parTrans" cxnId="{E4DC613D-2BE1-4F44-B65A-779CB8F821C2}">
      <dgm:prSet/>
      <dgm:spPr/>
      <dgm:t>
        <a:bodyPr/>
        <a:lstStyle/>
        <a:p>
          <a:endParaRPr lang="en-US"/>
        </a:p>
      </dgm:t>
    </dgm:pt>
    <dgm:pt modelId="{A709C00A-6403-4A30-BF83-EBB099B8F163}" type="sibTrans" cxnId="{E4DC613D-2BE1-4F44-B65A-779CB8F821C2}">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8000" r="-38000"/>
          </a:stretch>
        </a:blipFill>
      </dgm:spPr>
      <dgm:t>
        <a:bodyPr/>
        <a:lstStyle/>
        <a:p>
          <a:endParaRPr lang="en-US"/>
        </a:p>
      </dgm:t>
    </dgm:pt>
    <dgm:pt modelId="{1EA09781-F8C1-4942-B630-5F19F39A75A0}">
      <dgm:prSet phldrT="[Text]"/>
      <dgm:spPr/>
      <dgm:t>
        <a:bodyPr/>
        <a:lstStyle/>
        <a:p>
          <a:r>
            <a:rPr lang="en-US" dirty="0"/>
            <a:t>Narrative Medicine</a:t>
          </a:r>
        </a:p>
      </dgm:t>
    </dgm:pt>
    <dgm:pt modelId="{AD228D8C-CF22-43C9-8F74-F1C78B64D4CD}" type="parTrans" cxnId="{B1BBD453-C349-4B57-8D0B-3FE6250801A1}">
      <dgm:prSet/>
      <dgm:spPr/>
      <dgm:t>
        <a:bodyPr/>
        <a:lstStyle/>
        <a:p>
          <a:endParaRPr lang="en-US"/>
        </a:p>
      </dgm:t>
    </dgm:pt>
    <dgm:pt modelId="{EAD8BB13-D094-42DD-84D2-6260C0832A58}" type="sibTrans" cxnId="{B1BBD453-C349-4B57-8D0B-3FE6250801A1}">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8000" r="-38000"/>
          </a:stretch>
        </a:blipFill>
      </dgm:spPr>
      <dgm:t>
        <a:bodyPr/>
        <a:lstStyle/>
        <a:p>
          <a:endParaRPr lang="en-US"/>
        </a:p>
      </dgm:t>
    </dgm:pt>
    <dgm:pt modelId="{61C36675-F3CA-4584-8A5F-330D15F8BD73}">
      <dgm:prSet phldrT="[Text]"/>
      <dgm:spPr/>
      <dgm:t>
        <a:bodyPr/>
        <a:lstStyle/>
        <a:p>
          <a:r>
            <a:rPr lang="en-US" dirty="0"/>
            <a:t>Nutrition</a:t>
          </a:r>
        </a:p>
      </dgm:t>
    </dgm:pt>
    <dgm:pt modelId="{CC817795-9CAC-4C3B-9F94-5563ED660918}" type="parTrans" cxnId="{8F55516E-556D-47BA-97E0-9499198819C7}">
      <dgm:prSet/>
      <dgm:spPr/>
      <dgm:t>
        <a:bodyPr/>
        <a:lstStyle/>
        <a:p>
          <a:endParaRPr lang="en-US"/>
        </a:p>
      </dgm:t>
    </dgm:pt>
    <dgm:pt modelId="{DB632578-6BFB-413B-8EEC-0E8C63BA8B46}" type="sibTrans" cxnId="{8F55516E-556D-47BA-97E0-9499198819C7}">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ADD8F873-B5A5-4F61-8C5E-F94E031F1427}" type="pres">
      <dgm:prSet presAssocID="{89549633-DDB7-4C71-A60C-481288ED6B33}" presName="Name0" presStyleCnt="0">
        <dgm:presLayoutVars>
          <dgm:chMax val="21"/>
          <dgm:chPref val="21"/>
        </dgm:presLayoutVars>
      </dgm:prSet>
      <dgm:spPr/>
      <dgm:t>
        <a:bodyPr/>
        <a:lstStyle/>
        <a:p>
          <a:endParaRPr lang="en-US"/>
        </a:p>
      </dgm:t>
    </dgm:pt>
    <dgm:pt modelId="{9D8F73D0-E845-495E-833D-C24A535DCC85}" type="pres">
      <dgm:prSet presAssocID="{3290D39A-7C6B-46AA-B993-99B06F85E2FC}" presName="text1" presStyleCnt="0"/>
      <dgm:spPr/>
    </dgm:pt>
    <dgm:pt modelId="{AAA7514F-1C87-4FB6-9B33-6CE8BCBBAC52}" type="pres">
      <dgm:prSet presAssocID="{3290D39A-7C6B-46AA-B993-99B06F85E2FC}" presName="textRepeatNode" presStyleLbl="alignNode1" presStyleIdx="0" presStyleCnt="6">
        <dgm:presLayoutVars>
          <dgm:chMax val="0"/>
          <dgm:chPref val="0"/>
          <dgm:bulletEnabled val="1"/>
        </dgm:presLayoutVars>
      </dgm:prSet>
      <dgm:spPr/>
      <dgm:t>
        <a:bodyPr/>
        <a:lstStyle/>
        <a:p>
          <a:endParaRPr lang="en-US"/>
        </a:p>
      </dgm:t>
    </dgm:pt>
    <dgm:pt modelId="{DE057B98-90C9-4A58-80EB-BDC9148EFC69}" type="pres">
      <dgm:prSet presAssocID="{3290D39A-7C6B-46AA-B993-99B06F85E2FC}" presName="textaccent1" presStyleCnt="0"/>
      <dgm:spPr/>
    </dgm:pt>
    <dgm:pt modelId="{8614AECE-35E6-4430-8FBD-CD041564CB11}" type="pres">
      <dgm:prSet presAssocID="{3290D39A-7C6B-46AA-B993-99B06F85E2FC}" presName="accentRepeatNode" presStyleLbl="solidAlignAcc1" presStyleIdx="0" presStyleCnt="12" custLinFactX="1600000" custLinFactY="248544" custLinFactNeighborX="1614316" custLinFactNeighborY="300000"/>
      <dgm:spPr>
        <a:ln>
          <a:solidFill>
            <a:schemeClr val="bg1"/>
          </a:solidFill>
        </a:ln>
      </dgm:spPr>
    </dgm:pt>
    <dgm:pt modelId="{735B67FF-5C3B-4CF9-8D2D-32372C74FE4A}" type="pres">
      <dgm:prSet presAssocID="{E4216522-B0DF-4BB8-8E0A-9BA8F56E7227}" presName="image1" presStyleCnt="0"/>
      <dgm:spPr/>
    </dgm:pt>
    <dgm:pt modelId="{F4CD649D-8706-4605-BF2B-E3AA9B96F2A4}" type="pres">
      <dgm:prSet presAssocID="{E4216522-B0DF-4BB8-8E0A-9BA8F56E7227}" presName="imageRepeatNode" presStyleLbl="alignAcc1" presStyleIdx="0" presStyleCnt="6"/>
      <dgm:spPr/>
      <dgm:t>
        <a:bodyPr/>
        <a:lstStyle/>
        <a:p>
          <a:endParaRPr lang="en-US"/>
        </a:p>
      </dgm:t>
    </dgm:pt>
    <dgm:pt modelId="{3D8D0424-97CE-4E30-B5B1-8895D2C9F612}" type="pres">
      <dgm:prSet presAssocID="{E4216522-B0DF-4BB8-8E0A-9BA8F56E7227}" presName="imageaccent1" presStyleCnt="0"/>
      <dgm:spPr/>
    </dgm:pt>
    <dgm:pt modelId="{CD640FA4-57DE-4B04-B11F-7E2E563556E0}" type="pres">
      <dgm:prSet presAssocID="{E4216522-B0DF-4BB8-8E0A-9BA8F56E7227}" presName="accentRepeatNode" presStyleLbl="solidAlignAcc1" presStyleIdx="1" presStyleCnt="12" custLinFactX="1776211" custLinFactY="300000" custLinFactNeighborX="1800000" custLinFactNeighborY="361731"/>
      <dgm:spPr>
        <a:ln>
          <a:solidFill>
            <a:schemeClr val="bg1"/>
          </a:solidFill>
        </a:ln>
      </dgm:spPr>
    </dgm:pt>
    <dgm:pt modelId="{D09E0630-72D6-4622-A911-F9EC8E5FF993}" type="pres">
      <dgm:prSet presAssocID="{4F5BC0D0-AAC4-4DBE-86E2-272793159EE0}" presName="text2" presStyleCnt="0"/>
      <dgm:spPr/>
    </dgm:pt>
    <dgm:pt modelId="{579B0A3C-4710-4C4C-96F2-260D204770F3}" type="pres">
      <dgm:prSet presAssocID="{4F5BC0D0-AAC4-4DBE-86E2-272793159EE0}" presName="textRepeatNode" presStyleLbl="alignNode1" presStyleIdx="1" presStyleCnt="6">
        <dgm:presLayoutVars>
          <dgm:chMax val="0"/>
          <dgm:chPref val="0"/>
          <dgm:bulletEnabled val="1"/>
        </dgm:presLayoutVars>
      </dgm:prSet>
      <dgm:spPr/>
      <dgm:t>
        <a:bodyPr/>
        <a:lstStyle/>
        <a:p>
          <a:endParaRPr lang="en-US"/>
        </a:p>
      </dgm:t>
    </dgm:pt>
    <dgm:pt modelId="{A90271EA-F421-4E16-819A-AF7734BA7A78}" type="pres">
      <dgm:prSet presAssocID="{4F5BC0D0-AAC4-4DBE-86E2-272793159EE0}" presName="textaccent2" presStyleCnt="0"/>
      <dgm:spPr/>
    </dgm:pt>
    <dgm:pt modelId="{276976DC-6D5B-42BB-8EC0-C14975932E42}" type="pres">
      <dgm:prSet presAssocID="{4F5BC0D0-AAC4-4DBE-86E2-272793159EE0}" presName="accentRepeatNode" presStyleLbl="solidAlignAcc1" presStyleIdx="2" presStyleCnt="12" custLinFactX="983438" custLinFactY="233570" custLinFactNeighborX="1000000" custLinFactNeighborY="300000"/>
      <dgm:spPr>
        <a:ln>
          <a:solidFill>
            <a:schemeClr val="bg1"/>
          </a:solidFill>
        </a:ln>
      </dgm:spPr>
    </dgm:pt>
    <dgm:pt modelId="{5A736D7A-0904-433E-A003-E6E6DFFD1FF1}" type="pres">
      <dgm:prSet presAssocID="{983789B5-0200-4FFA-AEF9-F7F64077798B}" presName="image2" presStyleCnt="0"/>
      <dgm:spPr/>
    </dgm:pt>
    <dgm:pt modelId="{E07E671C-8AB0-46A1-AE9D-DE96BD251CFF}" type="pres">
      <dgm:prSet presAssocID="{983789B5-0200-4FFA-AEF9-F7F64077798B}" presName="imageRepeatNode" presStyleLbl="alignAcc1" presStyleIdx="1" presStyleCnt="6" custLinFactNeighborX="-84342" custLinFactNeighborY="52120"/>
      <dgm:spPr/>
      <dgm:t>
        <a:bodyPr/>
        <a:lstStyle/>
        <a:p>
          <a:endParaRPr lang="en-US"/>
        </a:p>
      </dgm:t>
    </dgm:pt>
    <dgm:pt modelId="{F5265C86-2D25-4B47-8C5B-80BD95A7E33E}" type="pres">
      <dgm:prSet presAssocID="{983789B5-0200-4FFA-AEF9-F7F64077798B}" presName="imageaccent2" presStyleCnt="0"/>
      <dgm:spPr/>
    </dgm:pt>
    <dgm:pt modelId="{8BEED560-A44C-44B1-9728-5F87FDBF4E12}" type="pres">
      <dgm:prSet presAssocID="{983789B5-0200-4FFA-AEF9-F7F64077798B}" presName="accentRepeatNode" presStyleLbl="solidAlignAcc1" presStyleIdx="3" presStyleCnt="12" custLinFactX="900000" custLinFactY="252115" custLinFactNeighborX="915256" custLinFactNeighborY="300000"/>
      <dgm:spPr>
        <a:ln>
          <a:solidFill>
            <a:schemeClr val="bg1"/>
          </a:solidFill>
        </a:ln>
      </dgm:spPr>
    </dgm:pt>
    <dgm:pt modelId="{0A82A0A0-4BFE-49B6-8790-FCECECBCCA31}" type="pres">
      <dgm:prSet presAssocID="{9133F3FA-EEAF-468F-AD10-A1928F1562F2}" presName="text3" presStyleCnt="0"/>
      <dgm:spPr/>
    </dgm:pt>
    <dgm:pt modelId="{D5A7B069-04EA-42A7-AA5D-69DD706910E1}" type="pres">
      <dgm:prSet presAssocID="{9133F3FA-EEAF-468F-AD10-A1928F1562F2}" presName="textRepeatNode" presStyleLbl="alignNode1" presStyleIdx="2" presStyleCnt="6">
        <dgm:presLayoutVars>
          <dgm:chMax val="0"/>
          <dgm:chPref val="0"/>
          <dgm:bulletEnabled val="1"/>
        </dgm:presLayoutVars>
      </dgm:prSet>
      <dgm:spPr/>
      <dgm:t>
        <a:bodyPr/>
        <a:lstStyle/>
        <a:p>
          <a:endParaRPr lang="en-US"/>
        </a:p>
      </dgm:t>
    </dgm:pt>
    <dgm:pt modelId="{C16AFF0C-713E-4B79-BC56-E96AD2D8EF2E}" type="pres">
      <dgm:prSet presAssocID="{9133F3FA-EEAF-468F-AD10-A1928F1562F2}" presName="textaccent3" presStyleCnt="0"/>
      <dgm:spPr/>
    </dgm:pt>
    <dgm:pt modelId="{310E887B-2A8F-4DC3-80F0-25AFC35E9EBF}" type="pres">
      <dgm:prSet presAssocID="{9133F3FA-EEAF-468F-AD10-A1928F1562F2}" presName="accentRepeatNode" presStyleLbl="solidAlignAcc1" presStyleIdx="4" presStyleCnt="12" custLinFactX="1400000" custLinFactY="900000" custLinFactNeighborX="1400287" custLinFactNeighborY="957060"/>
      <dgm:spPr>
        <a:ln>
          <a:solidFill>
            <a:schemeClr val="bg1"/>
          </a:solidFill>
        </a:ln>
      </dgm:spPr>
    </dgm:pt>
    <dgm:pt modelId="{59D55F33-D747-4E41-B366-F4191E7240EA}" type="pres">
      <dgm:prSet presAssocID="{7479A65B-0A6D-4068-BDF6-B632E2B03511}" presName="image3" presStyleCnt="0"/>
      <dgm:spPr/>
    </dgm:pt>
    <dgm:pt modelId="{B80A001E-E15B-4336-B51A-38184A6F09ED}" type="pres">
      <dgm:prSet presAssocID="{7479A65B-0A6D-4068-BDF6-B632E2B03511}" presName="imageRepeatNode" presStyleLbl="alignAcc1" presStyleIdx="2" presStyleCnt="6"/>
      <dgm:spPr/>
      <dgm:t>
        <a:bodyPr/>
        <a:lstStyle/>
        <a:p>
          <a:endParaRPr lang="en-US"/>
        </a:p>
      </dgm:t>
    </dgm:pt>
    <dgm:pt modelId="{F72FCD64-26BA-4089-B550-76C059D24B64}" type="pres">
      <dgm:prSet presAssocID="{7479A65B-0A6D-4068-BDF6-B632E2B03511}" presName="imageaccent3" presStyleCnt="0"/>
      <dgm:spPr/>
    </dgm:pt>
    <dgm:pt modelId="{32C6F065-8A60-4670-BDEC-3457082755D6}" type="pres">
      <dgm:prSet presAssocID="{7479A65B-0A6D-4068-BDF6-B632E2B03511}" presName="accentRepeatNode" presStyleLbl="solidAlignAcc1" presStyleIdx="5" presStyleCnt="12" custLinFactX="1249347" custLinFactY="969698" custLinFactNeighborX="1300000" custLinFactNeighborY="1000000"/>
      <dgm:spPr>
        <a:ln>
          <a:solidFill>
            <a:schemeClr val="bg1"/>
          </a:solidFill>
        </a:ln>
      </dgm:spPr>
    </dgm:pt>
    <dgm:pt modelId="{476986BB-1A8B-4BE5-801E-3DEB3F98F664}" type="pres">
      <dgm:prSet presAssocID="{BDDCBE15-A850-40E1-BFB3-DA7B11B93D8B}" presName="text4" presStyleCnt="0"/>
      <dgm:spPr/>
    </dgm:pt>
    <dgm:pt modelId="{A268A0D8-0385-4F1E-96E2-F0FFA8A119A4}" type="pres">
      <dgm:prSet presAssocID="{BDDCBE15-A850-40E1-BFB3-DA7B11B93D8B}" presName="textRepeatNode" presStyleLbl="alignNode1" presStyleIdx="3" presStyleCnt="6" custLinFactY="5602" custLinFactNeighborX="315" custLinFactNeighborY="100000">
        <dgm:presLayoutVars>
          <dgm:chMax val="0"/>
          <dgm:chPref val="0"/>
          <dgm:bulletEnabled val="1"/>
        </dgm:presLayoutVars>
      </dgm:prSet>
      <dgm:spPr/>
      <dgm:t>
        <a:bodyPr/>
        <a:lstStyle/>
        <a:p>
          <a:endParaRPr lang="en-US"/>
        </a:p>
      </dgm:t>
    </dgm:pt>
    <dgm:pt modelId="{9525737F-EE3B-48A6-BDFB-25712690F0A9}" type="pres">
      <dgm:prSet presAssocID="{BDDCBE15-A850-40E1-BFB3-DA7B11B93D8B}" presName="textaccent4" presStyleCnt="0"/>
      <dgm:spPr/>
    </dgm:pt>
    <dgm:pt modelId="{845E0F99-AED5-4E46-91AF-A9D400D4A1A2}" type="pres">
      <dgm:prSet presAssocID="{BDDCBE15-A850-40E1-BFB3-DA7B11B93D8B}" presName="accentRepeatNode" presStyleLbl="solidAlignAcc1" presStyleIdx="6" presStyleCnt="12" custLinFactX="500000" custLinFactY="741447" custLinFactNeighborX="594347" custLinFactNeighborY="800000"/>
      <dgm:spPr>
        <a:ln>
          <a:solidFill>
            <a:schemeClr val="bg1"/>
          </a:solidFill>
        </a:ln>
      </dgm:spPr>
    </dgm:pt>
    <dgm:pt modelId="{9A0DE961-5420-4B2A-BC00-1213F06C2475}" type="pres">
      <dgm:prSet presAssocID="{A709C00A-6403-4A30-BF83-EBB099B8F163}" presName="image4" presStyleCnt="0"/>
      <dgm:spPr/>
    </dgm:pt>
    <dgm:pt modelId="{E9817C8C-812C-41A9-B1CA-7B9957C453CE}" type="pres">
      <dgm:prSet presAssocID="{A709C00A-6403-4A30-BF83-EBB099B8F163}" presName="imageRepeatNode" presStyleLbl="alignAcc1" presStyleIdx="3" presStyleCnt="6" custLinFactNeighborX="-85740" custLinFactNeighborY="-59579"/>
      <dgm:spPr/>
      <dgm:t>
        <a:bodyPr/>
        <a:lstStyle/>
        <a:p>
          <a:endParaRPr lang="en-US"/>
        </a:p>
      </dgm:t>
    </dgm:pt>
    <dgm:pt modelId="{0345603F-0ED1-4CCF-8C91-D168559FBEFA}" type="pres">
      <dgm:prSet presAssocID="{A709C00A-6403-4A30-BF83-EBB099B8F163}" presName="imageaccent4" presStyleCnt="0"/>
      <dgm:spPr/>
    </dgm:pt>
    <dgm:pt modelId="{B4DF2E86-8E85-45AE-9936-78ECF61713D7}" type="pres">
      <dgm:prSet presAssocID="{A709C00A-6403-4A30-BF83-EBB099B8F163}" presName="accentRepeatNode" presStyleLbl="solidAlignAcc1" presStyleIdx="7" presStyleCnt="12" custLinFactX="500000" custLinFactY="680137" custLinFactNeighborX="507559" custLinFactNeighborY="700000"/>
      <dgm:spPr>
        <a:ln>
          <a:solidFill>
            <a:schemeClr val="bg1"/>
          </a:solidFill>
        </a:ln>
      </dgm:spPr>
    </dgm:pt>
    <dgm:pt modelId="{23BFB105-16C5-4128-ADCC-C32556DD36E1}" type="pres">
      <dgm:prSet presAssocID="{1EA09781-F8C1-4942-B630-5F19F39A75A0}" presName="text5" presStyleCnt="0"/>
      <dgm:spPr/>
    </dgm:pt>
    <dgm:pt modelId="{92E7F644-C62D-43E8-BE2C-D978722F851C}" type="pres">
      <dgm:prSet presAssocID="{1EA09781-F8C1-4942-B630-5F19F39A75A0}" presName="textRepeatNode" presStyleLbl="alignNode1" presStyleIdx="4" presStyleCnt="6">
        <dgm:presLayoutVars>
          <dgm:chMax val="0"/>
          <dgm:chPref val="0"/>
          <dgm:bulletEnabled val="1"/>
        </dgm:presLayoutVars>
      </dgm:prSet>
      <dgm:spPr/>
      <dgm:t>
        <a:bodyPr/>
        <a:lstStyle/>
        <a:p>
          <a:endParaRPr lang="en-US"/>
        </a:p>
      </dgm:t>
    </dgm:pt>
    <dgm:pt modelId="{3E282F23-D96E-473A-B315-42D81F10E75D}" type="pres">
      <dgm:prSet presAssocID="{1EA09781-F8C1-4942-B630-5F19F39A75A0}" presName="textaccent5" presStyleCnt="0"/>
      <dgm:spPr/>
    </dgm:pt>
    <dgm:pt modelId="{A11C1A4A-8B16-4E45-8CDF-D672DFD66EB6}" type="pres">
      <dgm:prSet presAssocID="{1EA09781-F8C1-4942-B630-5F19F39A75A0}" presName="accentRepeatNode" presStyleLbl="solidAlignAcc1" presStyleIdx="8" presStyleCnt="12" custLinFactX="100000" custLinFactY="956236" custLinFactNeighborX="180226" custLinFactNeighborY="1000000"/>
      <dgm:spPr>
        <a:ln>
          <a:solidFill>
            <a:schemeClr val="bg1"/>
          </a:solidFill>
        </a:ln>
      </dgm:spPr>
    </dgm:pt>
    <dgm:pt modelId="{D54907AB-78AC-4E1D-833D-CA762EADC273}" type="pres">
      <dgm:prSet presAssocID="{EAD8BB13-D094-42DD-84D2-6260C0832A58}" presName="image5" presStyleCnt="0"/>
      <dgm:spPr/>
    </dgm:pt>
    <dgm:pt modelId="{F2207848-D7E1-4C73-AF07-EC7119A41B6A}" type="pres">
      <dgm:prSet presAssocID="{EAD8BB13-D094-42DD-84D2-6260C0832A58}" presName="imageRepeatNode" presStyleLbl="alignAcc1" presStyleIdx="4" presStyleCnt="6"/>
      <dgm:spPr/>
      <dgm:t>
        <a:bodyPr/>
        <a:lstStyle/>
        <a:p>
          <a:endParaRPr lang="en-US"/>
        </a:p>
      </dgm:t>
    </dgm:pt>
    <dgm:pt modelId="{1DF00866-3F9A-4A12-9093-4E63954520F5}" type="pres">
      <dgm:prSet presAssocID="{EAD8BB13-D094-42DD-84D2-6260C0832A58}" presName="imageaccent5" presStyleCnt="0"/>
      <dgm:spPr/>
    </dgm:pt>
    <dgm:pt modelId="{85AD4F0C-6DB5-4FB0-A5D4-CF6A0CB73C8F}" type="pres">
      <dgm:prSet presAssocID="{EAD8BB13-D094-42DD-84D2-6260C0832A58}" presName="accentRepeatNode" presStyleLbl="solidAlignAcc1" presStyleIdx="9" presStyleCnt="12" custLinFactX="89801" custLinFactY="899322" custLinFactNeighborX="100000" custLinFactNeighborY="900000"/>
      <dgm:spPr>
        <a:ln>
          <a:solidFill>
            <a:schemeClr val="bg1"/>
          </a:solidFill>
        </a:ln>
      </dgm:spPr>
    </dgm:pt>
    <dgm:pt modelId="{557A6004-639A-435F-A6E3-6F52CD948D70}" type="pres">
      <dgm:prSet presAssocID="{61C36675-F3CA-4584-8A5F-330D15F8BD73}" presName="text6" presStyleCnt="0"/>
      <dgm:spPr/>
    </dgm:pt>
    <dgm:pt modelId="{6BCA80BB-5940-45BF-BBE2-3E9CBE1C4209}" type="pres">
      <dgm:prSet presAssocID="{61C36675-F3CA-4584-8A5F-330D15F8BD73}" presName="textRepeatNode" presStyleLbl="alignNode1" presStyleIdx="5" presStyleCnt="6" custLinFactNeighborX="-87137" custLinFactNeighborY="-58135">
        <dgm:presLayoutVars>
          <dgm:chMax val="0"/>
          <dgm:chPref val="0"/>
          <dgm:bulletEnabled val="1"/>
        </dgm:presLayoutVars>
      </dgm:prSet>
      <dgm:spPr/>
      <dgm:t>
        <a:bodyPr/>
        <a:lstStyle/>
        <a:p>
          <a:endParaRPr lang="en-US"/>
        </a:p>
      </dgm:t>
    </dgm:pt>
    <dgm:pt modelId="{A1F58737-2E7A-45CB-9075-7D2DC4D2C080}" type="pres">
      <dgm:prSet presAssocID="{61C36675-F3CA-4584-8A5F-330D15F8BD73}" presName="textaccent6" presStyleCnt="0"/>
      <dgm:spPr/>
    </dgm:pt>
    <dgm:pt modelId="{4BA9A0C9-E6F2-44E9-8329-8663FC9A47C6}" type="pres">
      <dgm:prSet presAssocID="{61C36675-F3CA-4584-8A5F-330D15F8BD73}" presName="accentRepeatNode" presStyleLbl="solidAlignAcc1" presStyleIdx="10" presStyleCnt="12" custLinFactX="14317" custLinFactNeighborX="100000" custLinFactNeighborY="84990"/>
      <dgm:spPr>
        <a:ln>
          <a:solidFill>
            <a:schemeClr val="bg1"/>
          </a:solidFill>
        </a:ln>
      </dgm:spPr>
    </dgm:pt>
    <dgm:pt modelId="{E6CEAFB0-3BB0-4B2E-813E-D81B51DD6C20}" type="pres">
      <dgm:prSet presAssocID="{DB632578-6BFB-413B-8EEC-0E8C63BA8B46}" presName="image6" presStyleCnt="0"/>
      <dgm:spPr/>
    </dgm:pt>
    <dgm:pt modelId="{5D68FBCB-AFCC-498D-954A-4607C5EEAE46}" type="pres">
      <dgm:prSet presAssocID="{DB632578-6BFB-413B-8EEC-0E8C63BA8B46}" presName="imageRepeatNode" presStyleLbl="alignAcc1" presStyleIdx="5" presStyleCnt="6" custLinFactNeighborX="-1082" custLinFactNeighborY="-3900"/>
      <dgm:spPr/>
      <dgm:t>
        <a:bodyPr/>
        <a:lstStyle/>
        <a:p>
          <a:endParaRPr lang="en-US"/>
        </a:p>
      </dgm:t>
    </dgm:pt>
    <dgm:pt modelId="{B6C1C10B-3D7F-41BE-8FD4-101100642563}" type="pres">
      <dgm:prSet presAssocID="{DB632578-6BFB-413B-8EEC-0E8C63BA8B46}" presName="imageaccent6" presStyleCnt="0"/>
      <dgm:spPr/>
    </dgm:pt>
    <dgm:pt modelId="{6F185067-60AC-4D5E-BD88-42782A024823}" type="pres">
      <dgm:prSet presAssocID="{DB632578-6BFB-413B-8EEC-0E8C63BA8B46}" presName="accentRepeatNode" presStyleLbl="solidAlignAcc1" presStyleIdx="11" presStyleCnt="12" custLinFactX="97013" custLinFactNeighborX="100000" custLinFactNeighborY="35036"/>
      <dgm:spPr>
        <a:ln>
          <a:solidFill>
            <a:schemeClr val="bg1"/>
          </a:solidFill>
        </a:ln>
      </dgm:spPr>
    </dgm:pt>
  </dgm:ptLst>
  <dgm:cxnLst>
    <dgm:cxn modelId="{E4DC613D-2BE1-4F44-B65A-779CB8F821C2}" srcId="{89549633-DDB7-4C71-A60C-481288ED6B33}" destId="{BDDCBE15-A850-40E1-BFB3-DA7B11B93D8B}" srcOrd="3" destOrd="0" parTransId="{33060C1E-EB38-4607-A91D-A4D6BAC3AB41}" sibTransId="{A709C00A-6403-4A30-BF83-EBB099B8F163}"/>
    <dgm:cxn modelId="{EFBC0FD8-5821-419F-B0C8-EB3F3C0F59A8}" type="presOf" srcId="{983789B5-0200-4FFA-AEF9-F7F64077798B}" destId="{E07E671C-8AB0-46A1-AE9D-DE96BD251CFF}" srcOrd="0" destOrd="0" presId="urn:microsoft.com/office/officeart/2008/layout/HexagonCluster"/>
    <dgm:cxn modelId="{48DE4CF5-053D-45C0-A9D9-4F256ACFB415}" type="presOf" srcId="{A709C00A-6403-4A30-BF83-EBB099B8F163}" destId="{E9817C8C-812C-41A9-B1CA-7B9957C453CE}" srcOrd="0" destOrd="0" presId="urn:microsoft.com/office/officeart/2008/layout/HexagonCluster"/>
    <dgm:cxn modelId="{1C3CD131-D266-418B-8FAB-30B6092D4EBB}" type="presOf" srcId="{BDDCBE15-A850-40E1-BFB3-DA7B11B93D8B}" destId="{A268A0D8-0385-4F1E-96E2-F0FFA8A119A4}" srcOrd="0" destOrd="0" presId="urn:microsoft.com/office/officeart/2008/layout/HexagonCluster"/>
    <dgm:cxn modelId="{B39D8C8C-8420-4EB6-B347-1C3F2023CDB0}" type="presOf" srcId="{4F5BC0D0-AAC4-4DBE-86E2-272793159EE0}" destId="{579B0A3C-4710-4C4C-96F2-260D204770F3}" srcOrd="0" destOrd="0" presId="urn:microsoft.com/office/officeart/2008/layout/HexagonCluster"/>
    <dgm:cxn modelId="{11D25EEA-0A30-431A-897F-44487AB17A3E}" type="presOf" srcId="{61C36675-F3CA-4584-8A5F-330D15F8BD73}" destId="{6BCA80BB-5940-45BF-BBE2-3E9CBE1C4209}" srcOrd="0" destOrd="0" presId="urn:microsoft.com/office/officeart/2008/layout/HexagonCluster"/>
    <dgm:cxn modelId="{B1BBD453-C349-4B57-8D0B-3FE6250801A1}" srcId="{89549633-DDB7-4C71-A60C-481288ED6B33}" destId="{1EA09781-F8C1-4942-B630-5F19F39A75A0}" srcOrd="4" destOrd="0" parTransId="{AD228D8C-CF22-43C9-8F74-F1C78B64D4CD}" sibTransId="{EAD8BB13-D094-42DD-84D2-6260C0832A58}"/>
    <dgm:cxn modelId="{C2A91AF6-C675-4A62-8BE9-8D96F873D966}" type="presOf" srcId="{9133F3FA-EEAF-468F-AD10-A1928F1562F2}" destId="{D5A7B069-04EA-42A7-AA5D-69DD706910E1}" srcOrd="0" destOrd="0" presId="urn:microsoft.com/office/officeart/2008/layout/HexagonCluster"/>
    <dgm:cxn modelId="{45D90C03-BF0E-448E-B089-8E80D0E0D6B0}" srcId="{89549633-DDB7-4C71-A60C-481288ED6B33}" destId="{9133F3FA-EEAF-468F-AD10-A1928F1562F2}" srcOrd="2" destOrd="0" parTransId="{7C6D6500-1A1A-4C08-BE40-1653CCD5DCCC}" sibTransId="{7479A65B-0A6D-4068-BDF6-B632E2B03511}"/>
    <dgm:cxn modelId="{B6DA9D81-CDAD-4CEA-8EF7-AAF11A2B976D}" type="presOf" srcId="{7479A65B-0A6D-4068-BDF6-B632E2B03511}" destId="{B80A001E-E15B-4336-B51A-38184A6F09ED}" srcOrd="0" destOrd="0" presId="urn:microsoft.com/office/officeart/2008/layout/HexagonCluster"/>
    <dgm:cxn modelId="{AD5ACE18-97FA-4B0D-B6D0-43D09FD1BED2}" type="presOf" srcId="{EAD8BB13-D094-42DD-84D2-6260C0832A58}" destId="{F2207848-D7E1-4C73-AF07-EC7119A41B6A}" srcOrd="0" destOrd="0" presId="urn:microsoft.com/office/officeart/2008/layout/HexagonCluster"/>
    <dgm:cxn modelId="{8D2775A9-5F5E-405D-9829-1AEC1C14CF74}" type="presOf" srcId="{E4216522-B0DF-4BB8-8E0A-9BA8F56E7227}" destId="{F4CD649D-8706-4605-BF2B-E3AA9B96F2A4}" srcOrd="0" destOrd="0" presId="urn:microsoft.com/office/officeart/2008/layout/HexagonCluster"/>
    <dgm:cxn modelId="{C1788B50-91ED-41B2-8DB3-2098B4B10C8E}" srcId="{89549633-DDB7-4C71-A60C-481288ED6B33}" destId="{4F5BC0D0-AAC4-4DBE-86E2-272793159EE0}" srcOrd="1" destOrd="0" parTransId="{3533E431-8EC2-4E80-B937-2D073F10CA3F}" sibTransId="{983789B5-0200-4FFA-AEF9-F7F64077798B}"/>
    <dgm:cxn modelId="{49520938-77FD-47C3-84A5-502ADC4FD000}" type="presOf" srcId="{1EA09781-F8C1-4942-B630-5F19F39A75A0}" destId="{92E7F644-C62D-43E8-BE2C-D978722F851C}" srcOrd="0" destOrd="0" presId="urn:microsoft.com/office/officeart/2008/layout/HexagonCluster"/>
    <dgm:cxn modelId="{B053962D-F188-4562-B2EF-0E2FB1EEBE72}" type="presOf" srcId="{DB632578-6BFB-413B-8EEC-0E8C63BA8B46}" destId="{5D68FBCB-AFCC-498D-954A-4607C5EEAE46}" srcOrd="0" destOrd="0" presId="urn:microsoft.com/office/officeart/2008/layout/HexagonCluster"/>
    <dgm:cxn modelId="{46F02F0B-36A2-4629-A9CB-33AC50347480}" type="presOf" srcId="{3290D39A-7C6B-46AA-B993-99B06F85E2FC}" destId="{AAA7514F-1C87-4FB6-9B33-6CE8BCBBAC52}" srcOrd="0" destOrd="0" presId="urn:microsoft.com/office/officeart/2008/layout/HexagonCluster"/>
    <dgm:cxn modelId="{E04301A1-274D-41F2-9550-784860C7E97F}" type="presOf" srcId="{89549633-DDB7-4C71-A60C-481288ED6B33}" destId="{ADD8F873-B5A5-4F61-8C5E-F94E031F1427}" srcOrd="0" destOrd="0" presId="urn:microsoft.com/office/officeart/2008/layout/HexagonCluster"/>
    <dgm:cxn modelId="{7939EFBF-508B-4E90-8A2E-7A146A2B74A5}" srcId="{89549633-DDB7-4C71-A60C-481288ED6B33}" destId="{3290D39A-7C6B-46AA-B993-99B06F85E2FC}" srcOrd="0" destOrd="0" parTransId="{C093D140-EBBB-43E2-A67B-50D0A3C2C9A3}" sibTransId="{E4216522-B0DF-4BB8-8E0A-9BA8F56E7227}"/>
    <dgm:cxn modelId="{8F55516E-556D-47BA-97E0-9499198819C7}" srcId="{89549633-DDB7-4C71-A60C-481288ED6B33}" destId="{61C36675-F3CA-4584-8A5F-330D15F8BD73}" srcOrd="5" destOrd="0" parTransId="{CC817795-9CAC-4C3B-9F94-5563ED660918}" sibTransId="{DB632578-6BFB-413B-8EEC-0E8C63BA8B46}"/>
    <dgm:cxn modelId="{D8183E8D-076E-4E1B-89F3-D9B0743621D8}" type="presParOf" srcId="{ADD8F873-B5A5-4F61-8C5E-F94E031F1427}" destId="{9D8F73D0-E845-495E-833D-C24A535DCC85}" srcOrd="0" destOrd="0" presId="urn:microsoft.com/office/officeart/2008/layout/HexagonCluster"/>
    <dgm:cxn modelId="{4821FE9B-DBB2-4A43-8355-98666865DFBA}" type="presParOf" srcId="{9D8F73D0-E845-495E-833D-C24A535DCC85}" destId="{AAA7514F-1C87-4FB6-9B33-6CE8BCBBAC52}" srcOrd="0" destOrd="0" presId="urn:microsoft.com/office/officeart/2008/layout/HexagonCluster"/>
    <dgm:cxn modelId="{E4A25394-CCC9-4C04-805E-958B0F4BECCC}" type="presParOf" srcId="{ADD8F873-B5A5-4F61-8C5E-F94E031F1427}" destId="{DE057B98-90C9-4A58-80EB-BDC9148EFC69}" srcOrd="1" destOrd="0" presId="urn:microsoft.com/office/officeart/2008/layout/HexagonCluster"/>
    <dgm:cxn modelId="{E442F76F-A9BB-40B2-9782-9AAA30961197}" type="presParOf" srcId="{DE057B98-90C9-4A58-80EB-BDC9148EFC69}" destId="{8614AECE-35E6-4430-8FBD-CD041564CB11}" srcOrd="0" destOrd="0" presId="urn:microsoft.com/office/officeart/2008/layout/HexagonCluster"/>
    <dgm:cxn modelId="{AF4D7596-8791-4C3C-B692-2ACD356B6B4A}" type="presParOf" srcId="{ADD8F873-B5A5-4F61-8C5E-F94E031F1427}" destId="{735B67FF-5C3B-4CF9-8D2D-32372C74FE4A}" srcOrd="2" destOrd="0" presId="urn:microsoft.com/office/officeart/2008/layout/HexagonCluster"/>
    <dgm:cxn modelId="{E14E2EDD-9CCF-4EA2-BE29-BDDA0AF23B77}" type="presParOf" srcId="{735B67FF-5C3B-4CF9-8D2D-32372C74FE4A}" destId="{F4CD649D-8706-4605-BF2B-E3AA9B96F2A4}" srcOrd="0" destOrd="0" presId="urn:microsoft.com/office/officeart/2008/layout/HexagonCluster"/>
    <dgm:cxn modelId="{C21CB7C3-D172-4D54-A153-F99417D2ECC0}" type="presParOf" srcId="{ADD8F873-B5A5-4F61-8C5E-F94E031F1427}" destId="{3D8D0424-97CE-4E30-B5B1-8895D2C9F612}" srcOrd="3" destOrd="0" presId="urn:microsoft.com/office/officeart/2008/layout/HexagonCluster"/>
    <dgm:cxn modelId="{629370B7-691E-4F93-9F81-3DFFDE8C0A34}" type="presParOf" srcId="{3D8D0424-97CE-4E30-B5B1-8895D2C9F612}" destId="{CD640FA4-57DE-4B04-B11F-7E2E563556E0}" srcOrd="0" destOrd="0" presId="urn:microsoft.com/office/officeart/2008/layout/HexagonCluster"/>
    <dgm:cxn modelId="{0768FA58-DFE2-4834-B905-D697E8C10094}" type="presParOf" srcId="{ADD8F873-B5A5-4F61-8C5E-F94E031F1427}" destId="{D09E0630-72D6-4622-A911-F9EC8E5FF993}" srcOrd="4" destOrd="0" presId="urn:microsoft.com/office/officeart/2008/layout/HexagonCluster"/>
    <dgm:cxn modelId="{31F4D3A5-54A0-4E11-BEE3-0435CE2FC6B0}" type="presParOf" srcId="{D09E0630-72D6-4622-A911-F9EC8E5FF993}" destId="{579B0A3C-4710-4C4C-96F2-260D204770F3}" srcOrd="0" destOrd="0" presId="urn:microsoft.com/office/officeart/2008/layout/HexagonCluster"/>
    <dgm:cxn modelId="{44FE64D6-6CCA-4707-B901-D659E0A34142}" type="presParOf" srcId="{ADD8F873-B5A5-4F61-8C5E-F94E031F1427}" destId="{A90271EA-F421-4E16-819A-AF7734BA7A78}" srcOrd="5" destOrd="0" presId="urn:microsoft.com/office/officeart/2008/layout/HexagonCluster"/>
    <dgm:cxn modelId="{D97EE0F1-9275-4546-B951-24C4787197B8}" type="presParOf" srcId="{A90271EA-F421-4E16-819A-AF7734BA7A78}" destId="{276976DC-6D5B-42BB-8EC0-C14975932E42}" srcOrd="0" destOrd="0" presId="urn:microsoft.com/office/officeart/2008/layout/HexagonCluster"/>
    <dgm:cxn modelId="{95A0FC39-99DA-48A6-8628-F31413EE5F43}" type="presParOf" srcId="{ADD8F873-B5A5-4F61-8C5E-F94E031F1427}" destId="{5A736D7A-0904-433E-A003-E6E6DFFD1FF1}" srcOrd="6" destOrd="0" presId="urn:microsoft.com/office/officeart/2008/layout/HexagonCluster"/>
    <dgm:cxn modelId="{21E2026F-DB2B-4113-9308-36801B0D67B1}" type="presParOf" srcId="{5A736D7A-0904-433E-A003-E6E6DFFD1FF1}" destId="{E07E671C-8AB0-46A1-AE9D-DE96BD251CFF}" srcOrd="0" destOrd="0" presId="urn:microsoft.com/office/officeart/2008/layout/HexagonCluster"/>
    <dgm:cxn modelId="{2AB7BC47-1848-4BA3-AD6B-5C5A0F84B2C9}" type="presParOf" srcId="{ADD8F873-B5A5-4F61-8C5E-F94E031F1427}" destId="{F5265C86-2D25-4B47-8C5B-80BD95A7E33E}" srcOrd="7" destOrd="0" presId="urn:microsoft.com/office/officeart/2008/layout/HexagonCluster"/>
    <dgm:cxn modelId="{2D978673-2BD6-4570-9117-245B257F7F11}" type="presParOf" srcId="{F5265C86-2D25-4B47-8C5B-80BD95A7E33E}" destId="{8BEED560-A44C-44B1-9728-5F87FDBF4E12}" srcOrd="0" destOrd="0" presId="urn:microsoft.com/office/officeart/2008/layout/HexagonCluster"/>
    <dgm:cxn modelId="{3E4C3B45-73A7-402F-B113-851D52EAFE97}" type="presParOf" srcId="{ADD8F873-B5A5-4F61-8C5E-F94E031F1427}" destId="{0A82A0A0-4BFE-49B6-8790-FCECECBCCA31}" srcOrd="8" destOrd="0" presId="urn:microsoft.com/office/officeart/2008/layout/HexagonCluster"/>
    <dgm:cxn modelId="{1FEC3092-11EF-4681-A991-61C05C5256EF}" type="presParOf" srcId="{0A82A0A0-4BFE-49B6-8790-FCECECBCCA31}" destId="{D5A7B069-04EA-42A7-AA5D-69DD706910E1}" srcOrd="0" destOrd="0" presId="urn:microsoft.com/office/officeart/2008/layout/HexagonCluster"/>
    <dgm:cxn modelId="{AA4F7904-51D4-4101-BB68-9C92449B6021}" type="presParOf" srcId="{ADD8F873-B5A5-4F61-8C5E-F94E031F1427}" destId="{C16AFF0C-713E-4B79-BC56-E96AD2D8EF2E}" srcOrd="9" destOrd="0" presId="urn:microsoft.com/office/officeart/2008/layout/HexagonCluster"/>
    <dgm:cxn modelId="{212FFF2B-8145-48FD-A923-22A449E550DC}" type="presParOf" srcId="{C16AFF0C-713E-4B79-BC56-E96AD2D8EF2E}" destId="{310E887B-2A8F-4DC3-80F0-25AFC35E9EBF}" srcOrd="0" destOrd="0" presId="urn:microsoft.com/office/officeart/2008/layout/HexagonCluster"/>
    <dgm:cxn modelId="{8E3188EE-CBB7-4239-844B-27AE6E5A2E1C}" type="presParOf" srcId="{ADD8F873-B5A5-4F61-8C5E-F94E031F1427}" destId="{59D55F33-D747-4E41-B366-F4191E7240EA}" srcOrd="10" destOrd="0" presId="urn:microsoft.com/office/officeart/2008/layout/HexagonCluster"/>
    <dgm:cxn modelId="{D73156F9-9695-43ED-9858-6D9D66EC9C56}" type="presParOf" srcId="{59D55F33-D747-4E41-B366-F4191E7240EA}" destId="{B80A001E-E15B-4336-B51A-38184A6F09ED}" srcOrd="0" destOrd="0" presId="urn:microsoft.com/office/officeart/2008/layout/HexagonCluster"/>
    <dgm:cxn modelId="{1764210D-4AFD-47CA-88F3-F4EA7FF77588}" type="presParOf" srcId="{ADD8F873-B5A5-4F61-8C5E-F94E031F1427}" destId="{F72FCD64-26BA-4089-B550-76C059D24B64}" srcOrd="11" destOrd="0" presId="urn:microsoft.com/office/officeart/2008/layout/HexagonCluster"/>
    <dgm:cxn modelId="{1EB307F5-8332-42C6-8902-0D314D1DE7C4}" type="presParOf" srcId="{F72FCD64-26BA-4089-B550-76C059D24B64}" destId="{32C6F065-8A60-4670-BDEC-3457082755D6}" srcOrd="0" destOrd="0" presId="urn:microsoft.com/office/officeart/2008/layout/HexagonCluster"/>
    <dgm:cxn modelId="{EE14F9CA-4D13-478C-B53C-72CB7F6F1A4C}" type="presParOf" srcId="{ADD8F873-B5A5-4F61-8C5E-F94E031F1427}" destId="{476986BB-1A8B-4BE5-801E-3DEB3F98F664}" srcOrd="12" destOrd="0" presId="urn:microsoft.com/office/officeart/2008/layout/HexagonCluster"/>
    <dgm:cxn modelId="{7C65B746-F432-4CA2-8203-2059B8986557}" type="presParOf" srcId="{476986BB-1A8B-4BE5-801E-3DEB3F98F664}" destId="{A268A0D8-0385-4F1E-96E2-F0FFA8A119A4}" srcOrd="0" destOrd="0" presId="urn:microsoft.com/office/officeart/2008/layout/HexagonCluster"/>
    <dgm:cxn modelId="{A390B3E8-4D65-4EDD-9C18-68A00B097F67}" type="presParOf" srcId="{ADD8F873-B5A5-4F61-8C5E-F94E031F1427}" destId="{9525737F-EE3B-48A6-BDFB-25712690F0A9}" srcOrd="13" destOrd="0" presId="urn:microsoft.com/office/officeart/2008/layout/HexagonCluster"/>
    <dgm:cxn modelId="{395E1521-7A9D-4C01-A30C-3D11EFAA684D}" type="presParOf" srcId="{9525737F-EE3B-48A6-BDFB-25712690F0A9}" destId="{845E0F99-AED5-4E46-91AF-A9D400D4A1A2}" srcOrd="0" destOrd="0" presId="urn:microsoft.com/office/officeart/2008/layout/HexagonCluster"/>
    <dgm:cxn modelId="{BFC0AB0A-0D0E-4859-A757-A7CAC417C8F1}" type="presParOf" srcId="{ADD8F873-B5A5-4F61-8C5E-F94E031F1427}" destId="{9A0DE961-5420-4B2A-BC00-1213F06C2475}" srcOrd="14" destOrd="0" presId="urn:microsoft.com/office/officeart/2008/layout/HexagonCluster"/>
    <dgm:cxn modelId="{A6A05B8E-49EF-4FF1-BD15-78F46E5FC58A}" type="presParOf" srcId="{9A0DE961-5420-4B2A-BC00-1213F06C2475}" destId="{E9817C8C-812C-41A9-B1CA-7B9957C453CE}" srcOrd="0" destOrd="0" presId="urn:microsoft.com/office/officeart/2008/layout/HexagonCluster"/>
    <dgm:cxn modelId="{4C6D924E-961E-493C-B1B1-5AE4E89A5891}" type="presParOf" srcId="{ADD8F873-B5A5-4F61-8C5E-F94E031F1427}" destId="{0345603F-0ED1-4CCF-8C91-D168559FBEFA}" srcOrd="15" destOrd="0" presId="urn:microsoft.com/office/officeart/2008/layout/HexagonCluster"/>
    <dgm:cxn modelId="{738A2A4E-19B1-4244-9165-87C7BB497A9E}" type="presParOf" srcId="{0345603F-0ED1-4CCF-8C91-D168559FBEFA}" destId="{B4DF2E86-8E85-45AE-9936-78ECF61713D7}" srcOrd="0" destOrd="0" presId="urn:microsoft.com/office/officeart/2008/layout/HexagonCluster"/>
    <dgm:cxn modelId="{6FA558ED-B3A1-4C3F-B975-2A9224F4DED2}" type="presParOf" srcId="{ADD8F873-B5A5-4F61-8C5E-F94E031F1427}" destId="{23BFB105-16C5-4128-ADCC-C32556DD36E1}" srcOrd="16" destOrd="0" presId="urn:microsoft.com/office/officeart/2008/layout/HexagonCluster"/>
    <dgm:cxn modelId="{50DC9C1C-0478-4846-B98B-B00F6F61403A}" type="presParOf" srcId="{23BFB105-16C5-4128-ADCC-C32556DD36E1}" destId="{92E7F644-C62D-43E8-BE2C-D978722F851C}" srcOrd="0" destOrd="0" presId="urn:microsoft.com/office/officeart/2008/layout/HexagonCluster"/>
    <dgm:cxn modelId="{FDC7CB50-0451-4CB1-A362-B32F3314FCD8}" type="presParOf" srcId="{ADD8F873-B5A5-4F61-8C5E-F94E031F1427}" destId="{3E282F23-D96E-473A-B315-42D81F10E75D}" srcOrd="17" destOrd="0" presId="urn:microsoft.com/office/officeart/2008/layout/HexagonCluster"/>
    <dgm:cxn modelId="{EFC44453-EA10-4E6E-940B-0C18E91F0EA7}" type="presParOf" srcId="{3E282F23-D96E-473A-B315-42D81F10E75D}" destId="{A11C1A4A-8B16-4E45-8CDF-D672DFD66EB6}" srcOrd="0" destOrd="0" presId="urn:microsoft.com/office/officeart/2008/layout/HexagonCluster"/>
    <dgm:cxn modelId="{A19CAE30-96DF-42B3-ABE4-83FF68FEB2E3}" type="presParOf" srcId="{ADD8F873-B5A5-4F61-8C5E-F94E031F1427}" destId="{D54907AB-78AC-4E1D-833D-CA762EADC273}" srcOrd="18" destOrd="0" presId="urn:microsoft.com/office/officeart/2008/layout/HexagonCluster"/>
    <dgm:cxn modelId="{ACCA0457-BF6E-4A8C-9C38-EA2DD36A54C8}" type="presParOf" srcId="{D54907AB-78AC-4E1D-833D-CA762EADC273}" destId="{F2207848-D7E1-4C73-AF07-EC7119A41B6A}" srcOrd="0" destOrd="0" presId="urn:microsoft.com/office/officeart/2008/layout/HexagonCluster"/>
    <dgm:cxn modelId="{3917D2A4-7332-4484-AFA5-3530481B4891}" type="presParOf" srcId="{ADD8F873-B5A5-4F61-8C5E-F94E031F1427}" destId="{1DF00866-3F9A-4A12-9093-4E63954520F5}" srcOrd="19" destOrd="0" presId="urn:microsoft.com/office/officeart/2008/layout/HexagonCluster"/>
    <dgm:cxn modelId="{684B6484-3638-4B40-A345-62AC0372C131}" type="presParOf" srcId="{1DF00866-3F9A-4A12-9093-4E63954520F5}" destId="{85AD4F0C-6DB5-4FB0-A5D4-CF6A0CB73C8F}" srcOrd="0" destOrd="0" presId="urn:microsoft.com/office/officeart/2008/layout/HexagonCluster"/>
    <dgm:cxn modelId="{E43AD936-5139-4AC6-B2E5-ADECAC064F62}" type="presParOf" srcId="{ADD8F873-B5A5-4F61-8C5E-F94E031F1427}" destId="{557A6004-639A-435F-A6E3-6F52CD948D70}" srcOrd="20" destOrd="0" presId="urn:microsoft.com/office/officeart/2008/layout/HexagonCluster"/>
    <dgm:cxn modelId="{1BAE6A2E-11AD-49F7-9353-FC1549295EDD}" type="presParOf" srcId="{557A6004-639A-435F-A6E3-6F52CD948D70}" destId="{6BCA80BB-5940-45BF-BBE2-3E9CBE1C4209}" srcOrd="0" destOrd="0" presId="urn:microsoft.com/office/officeart/2008/layout/HexagonCluster"/>
    <dgm:cxn modelId="{2367D0C0-670B-4E67-8DA1-732B1A4EDC3B}" type="presParOf" srcId="{ADD8F873-B5A5-4F61-8C5E-F94E031F1427}" destId="{A1F58737-2E7A-45CB-9075-7D2DC4D2C080}" srcOrd="21" destOrd="0" presId="urn:microsoft.com/office/officeart/2008/layout/HexagonCluster"/>
    <dgm:cxn modelId="{3178B945-4694-4C51-A9A1-F55D132C30E5}" type="presParOf" srcId="{A1F58737-2E7A-45CB-9075-7D2DC4D2C080}" destId="{4BA9A0C9-E6F2-44E9-8329-8663FC9A47C6}" srcOrd="0" destOrd="0" presId="urn:microsoft.com/office/officeart/2008/layout/HexagonCluster"/>
    <dgm:cxn modelId="{F77A4840-A069-4813-9384-D99076AD9EF4}" type="presParOf" srcId="{ADD8F873-B5A5-4F61-8C5E-F94E031F1427}" destId="{E6CEAFB0-3BB0-4B2E-813E-D81B51DD6C20}" srcOrd="22" destOrd="0" presId="urn:microsoft.com/office/officeart/2008/layout/HexagonCluster"/>
    <dgm:cxn modelId="{B72DE928-6AE8-482D-A279-8D832D3BC0C1}" type="presParOf" srcId="{E6CEAFB0-3BB0-4B2E-813E-D81B51DD6C20}" destId="{5D68FBCB-AFCC-498D-954A-4607C5EEAE46}" srcOrd="0" destOrd="0" presId="urn:microsoft.com/office/officeart/2008/layout/HexagonCluster"/>
    <dgm:cxn modelId="{FE26C68E-6AFB-4CF2-9131-DD0BBFD2AB2C}" type="presParOf" srcId="{ADD8F873-B5A5-4F61-8C5E-F94E031F1427}" destId="{B6C1C10B-3D7F-41BE-8FD4-101100642563}" srcOrd="23" destOrd="0" presId="urn:microsoft.com/office/officeart/2008/layout/HexagonCluster"/>
    <dgm:cxn modelId="{B930D589-2729-4045-9A47-1C3BC74F34CF}" type="presParOf" srcId="{B6C1C10B-3D7F-41BE-8FD4-101100642563}" destId="{6F185067-60AC-4D5E-BD88-42782A02482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7A8B7-553B-BA47-900A-5BFE2B6B0795}">
      <dsp:nvSpPr>
        <dsp:cNvPr id="0" name=""/>
        <dsp:cNvSpPr/>
      </dsp:nvSpPr>
      <dsp:spPr>
        <a:xfrm>
          <a:off x="648586" y="0"/>
          <a:ext cx="5789426" cy="3763963"/>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17A5AA-4614-2D4C-8955-9DFABB70E347}">
      <dsp:nvSpPr>
        <dsp:cNvPr id="0" name=""/>
        <dsp:cNvSpPr/>
      </dsp:nvSpPr>
      <dsp:spPr>
        <a:xfrm>
          <a:off x="3543300" y="378417"/>
          <a:ext cx="2446575" cy="8910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t>Resident Wellness Committee</a:t>
          </a:r>
        </a:p>
      </dsp:txBody>
      <dsp:txXfrm>
        <a:off x="3586795" y="421912"/>
        <a:ext cx="2359585" cy="804010"/>
      </dsp:txXfrm>
    </dsp:sp>
    <dsp:sp modelId="{CCF27744-3ACB-1242-8339-C3798B09C23D}">
      <dsp:nvSpPr>
        <dsp:cNvPr id="0" name=""/>
        <dsp:cNvSpPr/>
      </dsp:nvSpPr>
      <dsp:spPr>
        <a:xfrm>
          <a:off x="3543300" y="1380793"/>
          <a:ext cx="2446575" cy="8910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t>Process Group</a:t>
          </a:r>
        </a:p>
      </dsp:txBody>
      <dsp:txXfrm>
        <a:off x="3586795" y="1424288"/>
        <a:ext cx="2359585" cy="804010"/>
      </dsp:txXfrm>
    </dsp:sp>
    <dsp:sp modelId="{D050F7BA-B663-824E-BFDF-10A5DF5927D9}">
      <dsp:nvSpPr>
        <dsp:cNvPr id="0" name=""/>
        <dsp:cNvSpPr/>
      </dsp:nvSpPr>
      <dsp:spPr>
        <a:xfrm>
          <a:off x="3543300" y="2383169"/>
          <a:ext cx="2446575" cy="8910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a:t>Well-Being Workshops</a:t>
          </a:r>
          <a:endParaRPr lang="en-US" sz="2200" b="1" kern="1200" dirty="0"/>
        </a:p>
      </dsp:txBody>
      <dsp:txXfrm>
        <a:off x="3586795" y="2426664"/>
        <a:ext cx="2359585" cy="804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7A8B7-553B-BA47-900A-5BFE2B6B0795}">
      <dsp:nvSpPr>
        <dsp:cNvPr id="0" name=""/>
        <dsp:cNvSpPr/>
      </dsp:nvSpPr>
      <dsp:spPr>
        <a:xfrm>
          <a:off x="648586" y="0"/>
          <a:ext cx="5789426" cy="3763963"/>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17A5AA-4614-2D4C-8955-9DFABB70E347}">
      <dsp:nvSpPr>
        <dsp:cNvPr id="0" name=""/>
        <dsp:cNvSpPr/>
      </dsp:nvSpPr>
      <dsp:spPr>
        <a:xfrm>
          <a:off x="3543300" y="378417"/>
          <a:ext cx="2446575" cy="8910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t>Resident Wellness Committee</a:t>
          </a:r>
        </a:p>
      </dsp:txBody>
      <dsp:txXfrm>
        <a:off x="3586795" y="421912"/>
        <a:ext cx="2359585" cy="804010"/>
      </dsp:txXfrm>
    </dsp:sp>
    <dsp:sp modelId="{CCF27744-3ACB-1242-8339-C3798B09C23D}">
      <dsp:nvSpPr>
        <dsp:cNvPr id="0" name=""/>
        <dsp:cNvSpPr/>
      </dsp:nvSpPr>
      <dsp:spPr>
        <a:xfrm>
          <a:off x="3543300" y="1380793"/>
          <a:ext cx="2446575" cy="8910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bg1">
                  <a:lumMod val="65000"/>
                </a:schemeClr>
              </a:solidFill>
            </a:rPr>
            <a:t>Process Group</a:t>
          </a:r>
        </a:p>
      </dsp:txBody>
      <dsp:txXfrm>
        <a:off x="3586795" y="1424288"/>
        <a:ext cx="2359585" cy="804010"/>
      </dsp:txXfrm>
    </dsp:sp>
    <dsp:sp modelId="{D050F7BA-B663-824E-BFDF-10A5DF5927D9}">
      <dsp:nvSpPr>
        <dsp:cNvPr id="0" name=""/>
        <dsp:cNvSpPr/>
      </dsp:nvSpPr>
      <dsp:spPr>
        <a:xfrm>
          <a:off x="3543300" y="2383169"/>
          <a:ext cx="2446575" cy="8910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bg1">
                  <a:lumMod val="65000"/>
                </a:schemeClr>
              </a:solidFill>
            </a:rPr>
            <a:t>Well-Being Workshops</a:t>
          </a:r>
        </a:p>
      </dsp:txBody>
      <dsp:txXfrm>
        <a:off x="3586795" y="2426664"/>
        <a:ext cx="2359585" cy="804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7A8B7-553B-BA47-900A-5BFE2B6B0795}">
      <dsp:nvSpPr>
        <dsp:cNvPr id="0" name=""/>
        <dsp:cNvSpPr/>
      </dsp:nvSpPr>
      <dsp:spPr>
        <a:xfrm>
          <a:off x="648586" y="0"/>
          <a:ext cx="5789426" cy="3763963"/>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17A5AA-4614-2D4C-8955-9DFABB70E347}">
      <dsp:nvSpPr>
        <dsp:cNvPr id="0" name=""/>
        <dsp:cNvSpPr/>
      </dsp:nvSpPr>
      <dsp:spPr>
        <a:xfrm>
          <a:off x="3543300" y="378417"/>
          <a:ext cx="2446575" cy="8910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bg1">
                  <a:lumMod val="65000"/>
                </a:schemeClr>
              </a:solidFill>
            </a:rPr>
            <a:t>Resident Wellness Committee</a:t>
          </a:r>
        </a:p>
      </dsp:txBody>
      <dsp:txXfrm>
        <a:off x="3586795" y="421912"/>
        <a:ext cx="2359585" cy="804010"/>
      </dsp:txXfrm>
    </dsp:sp>
    <dsp:sp modelId="{CCF27744-3ACB-1242-8339-C3798B09C23D}">
      <dsp:nvSpPr>
        <dsp:cNvPr id="0" name=""/>
        <dsp:cNvSpPr/>
      </dsp:nvSpPr>
      <dsp:spPr>
        <a:xfrm>
          <a:off x="3543300" y="1380793"/>
          <a:ext cx="2446575" cy="8910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rPr>
            <a:t>Process Group</a:t>
          </a:r>
        </a:p>
      </dsp:txBody>
      <dsp:txXfrm>
        <a:off x="3586795" y="1424288"/>
        <a:ext cx="2359585" cy="804010"/>
      </dsp:txXfrm>
    </dsp:sp>
    <dsp:sp modelId="{D050F7BA-B663-824E-BFDF-10A5DF5927D9}">
      <dsp:nvSpPr>
        <dsp:cNvPr id="0" name=""/>
        <dsp:cNvSpPr/>
      </dsp:nvSpPr>
      <dsp:spPr>
        <a:xfrm>
          <a:off x="3543300" y="2383169"/>
          <a:ext cx="2446575" cy="8910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bg1">
                  <a:lumMod val="65000"/>
                </a:schemeClr>
              </a:solidFill>
            </a:rPr>
            <a:t>Well-Being Workshops</a:t>
          </a:r>
        </a:p>
      </dsp:txBody>
      <dsp:txXfrm>
        <a:off x="3586795" y="2426664"/>
        <a:ext cx="2359585" cy="804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7A8B7-553B-BA47-900A-5BFE2B6B0795}">
      <dsp:nvSpPr>
        <dsp:cNvPr id="0" name=""/>
        <dsp:cNvSpPr/>
      </dsp:nvSpPr>
      <dsp:spPr>
        <a:xfrm>
          <a:off x="648586" y="0"/>
          <a:ext cx="5789426" cy="3763963"/>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17A5AA-4614-2D4C-8955-9DFABB70E347}">
      <dsp:nvSpPr>
        <dsp:cNvPr id="0" name=""/>
        <dsp:cNvSpPr/>
      </dsp:nvSpPr>
      <dsp:spPr>
        <a:xfrm>
          <a:off x="3543300" y="378417"/>
          <a:ext cx="2446575" cy="8910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bg1">
                  <a:lumMod val="65000"/>
                </a:schemeClr>
              </a:solidFill>
            </a:rPr>
            <a:t>Resident Wellness Committee</a:t>
          </a:r>
        </a:p>
      </dsp:txBody>
      <dsp:txXfrm>
        <a:off x="3586795" y="421912"/>
        <a:ext cx="2359585" cy="804010"/>
      </dsp:txXfrm>
    </dsp:sp>
    <dsp:sp modelId="{CCF27744-3ACB-1242-8339-C3798B09C23D}">
      <dsp:nvSpPr>
        <dsp:cNvPr id="0" name=""/>
        <dsp:cNvSpPr/>
      </dsp:nvSpPr>
      <dsp:spPr>
        <a:xfrm>
          <a:off x="3543300" y="1380793"/>
          <a:ext cx="2446575" cy="8910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bg1">
                  <a:lumMod val="65000"/>
                </a:schemeClr>
              </a:solidFill>
            </a:rPr>
            <a:t>Process Group</a:t>
          </a:r>
        </a:p>
      </dsp:txBody>
      <dsp:txXfrm>
        <a:off x="3586795" y="1424288"/>
        <a:ext cx="2359585" cy="804010"/>
      </dsp:txXfrm>
    </dsp:sp>
    <dsp:sp modelId="{D050F7BA-B663-824E-BFDF-10A5DF5927D9}">
      <dsp:nvSpPr>
        <dsp:cNvPr id="0" name=""/>
        <dsp:cNvSpPr/>
      </dsp:nvSpPr>
      <dsp:spPr>
        <a:xfrm>
          <a:off x="3543300" y="2383169"/>
          <a:ext cx="2446575" cy="8910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rPr>
            <a:t>Well-Being Workshops</a:t>
          </a:r>
        </a:p>
      </dsp:txBody>
      <dsp:txXfrm>
        <a:off x="3586795" y="2426664"/>
        <a:ext cx="2359585" cy="804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514F-1C87-4FB6-9B33-6CE8BCBBAC52}">
      <dsp:nvSpPr>
        <dsp:cNvPr id="0" name=""/>
        <dsp:cNvSpPr/>
      </dsp:nvSpPr>
      <dsp:spPr>
        <a:xfrm>
          <a:off x="1471703" y="2742648"/>
          <a:ext cx="1710187" cy="1468511"/>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a:t>Meditation</a:t>
          </a:r>
        </a:p>
      </dsp:txBody>
      <dsp:txXfrm>
        <a:off x="1736595" y="2970106"/>
        <a:ext cx="1180404" cy="1013595"/>
      </dsp:txXfrm>
    </dsp:sp>
    <dsp:sp modelId="{8614AECE-35E6-4430-8FBD-CD041564CB11}">
      <dsp:nvSpPr>
        <dsp:cNvPr id="0" name=""/>
        <dsp:cNvSpPr/>
      </dsp:nvSpPr>
      <dsp:spPr>
        <a:xfrm>
          <a:off x="7924799" y="4343401"/>
          <a:ext cx="199491" cy="17209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4CD649D-8706-4605-BF2B-E3AA9B96F2A4}">
      <dsp:nvSpPr>
        <dsp:cNvPr id="0" name=""/>
        <dsp:cNvSpPr/>
      </dsp:nvSpPr>
      <dsp:spPr>
        <a:xfrm>
          <a:off x="0" y="1930853"/>
          <a:ext cx="1710187" cy="1468511"/>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640FA4-57DE-4B04-B11F-7E2E563556E0}">
      <dsp:nvSpPr>
        <dsp:cNvPr id="0" name=""/>
        <dsp:cNvSpPr/>
      </dsp:nvSpPr>
      <dsp:spPr>
        <a:xfrm>
          <a:off x="8305800" y="4343402"/>
          <a:ext cx="199491" cy="17209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579B0A3C-4710-4C4C-96F2-260D204770F3}">
      <dsp:nvSpPr>
        <dsp:cNvPr id="0" name=""/>
        <dsp:cNvSpPr/>
      </dsp:nvSpPr>
      <dsp:spPr>
        <a:xfrm>
          <a:off x="2943407" y="1926598"/>
          <a:ext cx="1710187" cy="1468511"/>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a:t>Efficiency Coaching</a:t>
          </a:r>
        </a:p>
      </dsp:txBody>
      <dsp:txXfrm>
        <a:off x="3208299" y="2154056"/>
        <a:ext cx="1180404" cy="1013595"/>
      </dsp:txXfrm>
    </dsp:sp>
    <dsp:sp modelId="{276976DC-6D5B-42BB-8EC0-C14975932E42}">
      <dsp:nvSpPr>
        <dsp:cNvPr id="0" name=""/>
        <dsp:cNvSpPr/>
      </dsp:nvSpPr>
      <dsp:spPr>
        <a:xfrm>
          <a:off x="8077200" y="4114801"/>
          <a:ext cx="199491" cy="17209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E07E671C-8AB0-46A1-AE9D-DE96BD251CFF}">
      <dsp:nvSpPr>
        <dsp:cNvPr id="0" name=""/>
        <dsp:cNvSpPr/>
      </dsp:nvSpPr>
      <dsp:spPr>
        <a:xfrm>
          <a:off x="2971799" y="3505199"/>
          <a:ext cx="1710187" cy="1468511"/>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8000" r="-38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EED560-A44C-44B1-9728-5F87FDBF4E12}">
      <dsp:nvSpPr>
        <dsp:cNvPr id="0" name=""/>
        <dsp:cNvSpPr/>
      </dsp:nvSpPr>
      <dsp:spPr>
        <a:xfrm>
          <a:off x="8077200" y="4343401"/>
          <a:ext cx="199491" cy="17209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D5A7B069-04EA-42A7-AA5D-69DD706910E1}">
      <dsp:nvSpPr>
        <dsp:cNvPr id="0" name=""/>
        <dsp:cNvSpPr/>
      </dsp:nvSpPr>
      <dsp:spPr>
        <a:xfrm>
          <a:off x="1471703" y="1119531"/>
          <a:ext cx="1710187" cy="1468511"/>
        </a:xfrm>
        <a:prstGeom prst="hexagon">
          <a:avLst>
            <a:gd name="adj" fmla="val 25000"/>
            <a:gd name="vf" fmla="val 11547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a:t>Financial Planning</a:t>
          </a:r>
        </a:p>
      </dsp:txBody>
      <dsp:txXfrm>
        <a:off x="1736595" y="1346989"/>
        <a:ext cx="1180404" cy="1013595"/>
      </dsp:txXfrm>
    </dsp:sp>
    <dsp:sp modelId="{310E887B-2A8F-4DC3-80F0-25AFC35E9EBF}">
      <dsp:nvSpPr>
        <dsp:cNvPr id="0" name=""/>
        <dsp:cNvSpPr/>
      </dsp:nvSpPr>
      <dsp:spPr>
        <a:xfrm>
          <a:off x="8229601" y="4343400"/>
          <a:ext cx="199491" cy="17209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80A001E-E15B-4336-B51A-38184A6F09ED}">
      <dsp:nvSpPr>
        <dsp:cNvPr id="0" name=""/>
        <dsp:cNvSpPr/>
      </dsp:nvSpPr>
      <dsp:spPr>
        <a:xfrm>
          <a:off x="2943407" y="303008"/>
          <a:ext cx="1710187" cy="1468511"/>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8000" r="-38000"/>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C6F065-8A60-4670-BDEC-3457082755D6}">
      <dsp:nvSpPr>
        <dsp:cNvPr id="0" name=""/>
        <dsp:cNvSpPr/>
      </dsp:nvSpPr>
      <dsp:spPr>
        <a:xfrm>
          <a:off x="8077200" y="4343402"/>
          <a:ext cx="199491" cy="17209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A268A0D8-0385-4F1E-96E2-F0FFA8A119A4}">
      <dsp:nvSpPr>
        <dsp:cNvPr id="0" name=""/>
        <dsp:cNvSpPr/>
      </dsp:nvSpPr>
      <dsp:spPr>
        <a:xfrm>
          <a:off x="4419592" y="2666999"/>
          <a:ext cx="1710187" cy="1468511"/>
        </a:xfrm>
        <a:prstGeom prst="hexagon">
          <a:avLst>
            <a:gd name="adj" fmla="val 25000"/>
            <a:gd name="vf" fmla="val 11547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a:t>Fitness</a:t>
          </a:r>
        </a:p>
      </dsp:txBody>
      <dsp:txXfrm>
        <a:off x="4684484" y="2894457"/>
        <a:ext cx="1180404" cy="1013595"/>
      </dsp:txXfrm>
    </dsp:sp>
    <dsp:sp modelId="{845E0F99-AED5-4E46-91AF-A9D400D4A1A2}">
      <dsp:nvSpPr>
        <dsp:cNvPr id="0" name=""/>
        <dsp:cNvSpPr/>
      </dsp:nvSpPr>
      <dsp:spPr>
        <a:xfrm>
          <a:off x="8077200" y="4419601"/>
          <a:ext cx="199491" cy="17209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E9817C8C-812C-41A9-B1CA-7B9957C453CE}">
      <dsp:nvSpPr>
        <dsp:cNvPr id="0" name=""/>
        <dsp:cNvSpPr/>
      </dsp:nvSpPr>
      <dsp:spPr>
        <a:xfrm>
          <a:off x="4419594" y="1066803"/>
          <a:ext cx="1710187" cy="1468511"/>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8000" r="-38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DF2E86-8E85-45AE-9936-78ECF61713D7}">
      <dsp:nvSpPr>
        <dsp:cNvPr id="0" name=""/>
        <dsp:cNvSpPr/>
      </dsp:nvSpPr>
      <dsp:spPr>
        <a:xfrm>
          <a:off x="8229599" y="4343401"/>
          <a:ext cx="199491" cy="17209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92E7F644-C62D-43E8-BE2C-D978722F851C}">
      <dsp:nvSpPr>
        <dsp:cNvPr id="0" name=""/>
        <dsp:cNvSpPr/>
      </dsp:nvSpPr>
      <dsp:spPr>
        <a:xfrm>
          <a:off x="5885908" y="318610"/>
          <a:ext cx="1710187" cy="1468511"/>
        </a:xfrm>
        <a:prstGeom prst="hexagon">
          <a:avLst>
            <a:gd name="adj" fmla="val 25000"/>
            <a:gd name="vf" fmla="val 11547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a:t>Narrative Medicine</a:t>
          </a:r>
        </a:p>
      </dsp:txBody>
      <dsp:txXfrm>
        <a:off x="6150800" y="546068"/>
        <a:ext cx="1180404" cy="1013595"/>
      </dsp:txXfrm>
    </dsp:sp>
    <dsp:sp modelId="{A11C1A4A-8B16-4E45-8CDF-D672DFD66EB6}">
      <dsp:nvSpPr>
        <dsp:cNvPr id="0" name=""/>
        <dsp:cNvSpPr/>
      </dsp:nvSpPr>
      <dsp:spPr>
        <a:xfrm>
          <a:off x="7924801" y="4343401"/>
          <a:ext cx="199491" cy="17209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2207848-D7E1-4C73-AF07-EC7119A41B6A}">
      <dsp:nvSpPr>
        <dsp:cNvPr id="0" name=""/>
        <dsp:cNvSpPr/>
      </dsp:nvSpPr>
      <dsp:spPr>
        <a:xfrm>
          <a:off x="7357612" y="1137970"/>
          <a:ext cx="1710187" cy="1468511"/>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8000" r="-38000"/>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AD4F0C-6DB5-4FB0-A5D4-CF6A0CB73C8F}">
      <dsp:nvSpPr>
        <dsp:cNvPr id="0" name=""/>
        <dsp:cNvSpPr/>
      </dsp:nvSpPr>
      <dsp:spPr>
        <a:xfrm>
          <a:off x="8077199" y="4267201"/>
          <a:ext cx="199491" cy="17209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BCA80BB-5940-45BF-BBE2-3E9CBE1C4209}">
      <dsp:nvSpPr>
        <dsp:cNvPr id="0" name=""/>
        <dsp:cNvSpPr/>
      </dsp:nvSpPr>
      <dsp:spPr>
        <a:xfrm>
          <a:off x="5867407" y="1905004"/>
          <a:ext cx="1710187" cy="1468511"/>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a:t>Nutrition</a:t>
          </a:r>
        </a:p>
      </dsp:txBody>
      <dsp:txXfrm>
        <a:off x="6132299" y="2132462"/>
        <a:ext cx="1180404" cy="1013595"/>
      </dsp:txXfrm>
    </dsp:sp>
    <dsp:sp modelId="{4BA9A0C9-E6F2-44E9-8329-8663FC9A47C6}">
      <dsp:nvSpPr>
        <dsp:cNvPr id="0" name=""/>
        <dsp:cNvSpPr/>
      </dsp:nvSpPr>
      <dsp:spPr>
        <a:xfrm>
          <a:off x="7924801" y="4191001"/>
          <a:ext cx="199491" cy="17209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5D68FBCB-AFCC-498D-954A-4607C5EEAE46}">
      <dsp:nvSpPr>
        <dsp:cNvPr id="0" name=""/>
        <dsp:cNvSpPr/>
      </dsp:nvSpPr>
      <dsp:spPr>
        <a:xfrm>
          <a:off x="5867404" y="3505208"/>
          <a:ext cx="1710187" cy="1468511"/>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85067-60AC-4D5E-BD88-42782A024823}">
      <dsp:nvSpPr>
        <dsp:cNvPr id="0" name=""/>
        <dsp:cNvSpPr/>
      </dsp:nvSpPr>
      <dsp:spPr>
        <a:xfrm>
          <a:off x="7772400" y="4267201"/>
          <a:ext cx="199491" cy="17209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F124D-A015-4F84-917D-60438C622E96}" type="datetimeFigureOut">
              <a:rPr lang="en-US" smtClean="0"/>
              <a:t>9/17/2019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CED16-7970-4A8A-9981-96BB3B3D8583}" type="slidenum">
              <a:rPr lang="en-US" smtClean="0"/>
              <a:t>‹#›</a:t>
            </a:fld>
            <a:endParaRPr lang="en-US"/>
          </a:p>
        </p:txBody>
      </p:sp>
    </p:spTree>
    <p:extLst>
      <p:ext uri="{BB962C8B-B14F-4D97-AF65-F5344CB8AC3E}">
        <p14:creationId xmlns:p14="http://schemas.microsoft.com/office/powerpoint/2010/main" val="32873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1</a:t>
            </a:fld>
            <a:endParaRPr lang="en-US"/>
          </a:p>
        </p:txBody>
      </p:sp>
    </p:spTree>
    <p:extLst>
      <p:ext uri="{BB962C8B-B14F-4D97-AF65-F5344CB8AC3E}">
        <p14:creationId xmlns:p14="http://schemas.microsoft.com/office/powerpoint/2010/main" val="1266345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11</a:t>
            </a:fld>
            <a:endParaRPr lang="en-US"/>
          </a:p>
        </p:txBody>
      </p:sp>
    </p:spTree>
    <p:extLst>
      <p:ext uri="{BB962C8B-B14F-4D97-AF65-F5344CB8AC3E}">
        <p14:creationId xmlns:p14="http://schemas.microsoft.com/office/powerpoint/2010/main" val="3748566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12</a:t>
            </a:fld>
            <a:endParaRPr lang="en-US"/>
          </a:p>
        </p:txBody>
      </p:sp>
    </p:spTree>
    <p:extLst>
      <p:ext uri="{BB962C8B-B14F-4D97-AF65-F5344CB8AC3E}">
        <p14:creationId xmlns:p14="http://schemas.microsoft.com/office/powerpoint/2010/main" val="1341249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17</a:t>
            </a:fld>
            <a:endParaRPr lang="en-US"/>
          </a:p>
        </p:txBody>
      </p:sp>
    </p:spTree>
    <p:extLst>
      <p:ext uri="{BB962C8B-B14F-4D97-AF65-F5344CB8AC3E}">
        <p14:creationId xmlns:p14="http://schemas.microsoft.com/office/powerpoint/2010/main" val="82228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18</a:t>
            </a:fld>
            <a:endParaRPr lang="en-US"/>
          </a:p>
        </p:txBody>
      </p:sp>
    </p:spTree>
    <p:extLst>
      <p:ext uri="{BB962C8B-B14F-4D97-AF65-F5344CB8AC3E}">
        <p14:creationId xmlns:p14="http://schemas.microsoft.com/office/powerpoint/2010/main" val="1862470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19</a:t>
            </a:fld>
            <a:endParaRPr lang="en-US"/>
          </a:p>
        </p:txBody>
      </p:sp>
    </p:spTree>
    <p:extLst>
      <p:ext uri="{BB962C8B-B14F-4D97-AF65-F5344CB8AC3E}">
        <p14:creationId xmlns:p14="http://schemas.microsoft.com/office/powerpoint/2010/main" val="263182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20</a:t>
            </a:fld>
            <a:endParaRPr lang="en-US"/>
          </a:p>
        </p:txBody>
      </p:sp>
    </p:spTree>
    <p:extLst>
      <p:ext uri="{BB962C8B-B14F-4D97-AF65-F5344CB8AC3E}">
        <p14:creationId xmlns:p14="http://schemas.microsoft.com/office/powerpoint/2010/main" val="371125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21</a:t>
            </a:fld>
            <a:endParaRPr lang="en-US"/>
          </a:p>
        </p:txBody>
      </p:sp>
    </p:spTree>
    <p:extLst>
      <p:ext uri="{BB962C8B-B14F-4D97-AF65-F5344CB8AC3E}">
        <p14:creationId xmlns:p14="http://schemas.microsoft.com/office/powerpoint/2010/main" val="3950844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22</a:t>
            </a:fld>
            <a:endParaRPr lang="en-US"/>
          </a:p>
        </p:txBody>
      </p:sp>
    </p:spTree>
    <p:extLst>
      <p:ext uri="{BB962C8B-B14F-4D97-AF65-F5344CB8AC3E}">
        <p14:creationId xmlns:p14="http://schemas.microsoft.com/office/powerpoint/2010/main" val="2488116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23</a:t>
            </a:fld>
            <a:endParaRPr lang="en-US"/>
          </a:p>
        </p:txBody>
      </p:sp>
    </p:spTree>
    <p:extLst>
      <p:ext uri="{BB962C8B-B14F-4D97-AF65-F5344CB8AC3E}">
        <p14:creationId xmlns:p14="http://schemas.microsoft.com/office/powerpoint/2010/main" val="2866062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24</a:t>
            </a:fld>
            <a:endParaRPr lang="en-US"/>
          </a:p>
        </p:txBody>
      </p:sp>
    </p:spTree>
    <p:extLst>
      <p:ext uri="{BB962C8B-B14F-4D97-AF65-F5344CB8AC3E}">
        <p14:creationId xmlns:p14="http://schemas.microsoft.com/office/powerpoint/2010/main" val="67480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2</a:t>
            </a:fld>
            <a:endParaRPr lang="en-US"/>
          </a:p>
        </p:txBody>
      </p:sp>
    </p:spTree>
    <p:extLst>
      <p:ext uri="{BB962C8B-B14F-4D97-AF65-F5344CB8AC3E}">
        <p14:creationId xmlns:p14="http://schemas.microsoft.com/office/powerpoint/2010/main" val="3097393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25</a:t>
            </a:fld>
            <a:endParaRPr lang="en-US"/>
          </a:p>
        </p:txBody>
      </p:sp>
    </p:spTree>
    <p:extLst>
      <p:ext uri="{BB962C8B-B14F-4D97-AF65-F5344CB8AC3E}">
        <p14:creationId xmlns:p14="http://schemas.microsoft.com/office/powerpoint/2010/main" val="122095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27</a:t>
            </a:fld>
            <a:endParaRPr lang="en-US"/>
          </a:p>
        </p:txBody>
      </p:sp>
    </p:spTree>
    <p:extLst>
      <p:ext uri="{BB962C8B-B14F-4D97-AF65-F5344CB8AC3E}">
        <p14:creationId xmlns:p14="http://schemas.microsoft.com/office/powerpoint/2010/main" val="2739133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7FCED16-7970-4A8A-9981-96BB3B3D8583}" type="slidenum">
              <a:rPr lang="en-US" smtClean="0"/>
              <a:t>28</a:t>
            </a:fld>
            <a:endParaRPr lang="en-US"/>
          </a:p>
        </p:txBody>
      </p:sp>
    </p:spTree>
    <p:extLst>
      <p:ext uri="{BB962C8B-B14F-4D97-AF65-F5344CB8AC3E}">
        <p14:creationId xmlns:p14="http://schemas.microsoft.com/office/powerpoint/2010/main" val="4187368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29</a:t>
            </a:fld>
            <a:endParaRPr lang="en-US"/>
          </a:p>
        </p:txBody>
      </p:sp>
    </p:spTree>
    <p:extLst>
      <p:ext uri="{BB962C8B-B14F-4D97-AF65-F5344CB8AC3E}">
        <p14:creationId xmlns:p14="http://schemas.microsoft.com/office/powerpoint/2010/main" val="2973870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30</a:t>
            </a:fld>
            <a:endParaRPr lang="en-US"/>
          </a:p>
        </p:txBody>
      </p:sp>
    </p:spTree>
    <p:extLst>
      <p:ext uri="{BB962C8B-B14F-4D97-AF65-F5344CB8AC3E}">
        <p14:creationId xmlns:p14="http://schemas.microsoft.com/office/powerpoint/2010/main" val="3786406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31</a:t>
            </a:fld>
            <a:endParaRPr lang="en-US"/>
          </a:p>
        </p:txBody>
      </p:sp>
    </p:spTree>
    <p:extLst>
      <p:ext uri="{BB962C8B-B14F-4D97-AF65-F5344CB8AC3E}">
        <p14:creationId xmlns:p14="http://schemas.microsoft.com/office/powerpoint/2010/main" val="4228597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32</a:t>
            </a:fld>
            <a:endParaRPr lang="en-US"/>
          </a:p>
        </p:txBody>
      </p:sp>
    </p:spTree>
    <p:extLst>
      <p:ext uri="{BB962C8B-B14F-4D97-AF65-F5344CB8AC3E}">
        <p14:creationId xmlns:p14="http://schemas.microsoft.com/office/powerpoint/2010/main" val="3103170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33</a:t>
            </a:fld>
            <a:endParaRPr lang="en-US"/>
          </a:p>
        </p:txBody>
      </p:sp>
    </p:spTree>
    <p:extLst>
      <p:ext uri="{BB962C8B-B14F-4D97-AF65-F5344CB8AC3E}">
        <p14:creationId xmlns:p14="http://schemas.microsoft.com/office/powerpoint/2010/main" val="32506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4</a:t>
            </a:fld>
            <a:endParaRPr lang="en-US"/>
          </a:p>
        </p:txBody>
      </p:sp>
    </p:spTree>
    <p:extLst>
      <p:ext uri="{BB962C8B-B14F-4D97-AF65-F5344CB8AC3E}">
        <p14:creationId xmlns:p14="http://schemas.microsoft.com/office/powerpoint/2010/main" val="398793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5</a:t>
            </a:fld>
            <a:endParaRPr lang="en-US"/>
          </a:p>
        </p:txBody>
      </p:sp>
    </p:spTree>
    <p:extLst>
      <p:ext uri="{BB962C8B-B14F-4D97-AF65-F5344CB8AC3E}">
        <p14:creationId xmlns:p14="http://schemas.microsoft.com/office/powerpoint/2010/main" val="375372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6</a:t>
            </a:fld>
            <a:endParaRPr lang="en-US"/>
          </a:p>
        </p:txBody>
      </p:sp>
    </p:spTree>
    <p:extLst>
      <p:ext uri="{BB962C8B-B14F-4D97-AF65-F5344CB8AC3E}">
        <p14:creationId xmlns:p14="http://schemas.microsoft.com/office/powerpoint/2010/main" val="363505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7</a:t>
            </a:fld>
            <a:endParaRPr lang="en-US"/>
          </a:p>
        </p:txBody>
      </p:sp>
    </p:spTree>
    <p:extLst>
      <p:ext uri="{BB962C8B-B14F-4D97-AF65-F5344CB8AC3E}">
        <p14:creationId xmlns:p14="http://schemas.microsoft.com/office/powerpoint/2010/main" val="2005521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8</a:t>
            </a:fld>
            <a:endParaRPr lang="en-US"/>
          </a:p>
        </p:txBody>
      </p:sp>
    </p:spTree>
    <p:extLst>
      <p:ext uri="{BB962C8B-B14F-4D97-AF65-F5344CB8AC3E}">
        <p14:creationId xmlns:p14="http://schemas.microsoft.com/office/powerpoint/2010/main" val="259948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9</a:t>
            </a:fld>
            <a:endParaRPr lang="en-US"/>
          </a:p>
        </p:txBody>
      </p:sp>
    </p:spTree>
    <p:extLst>
      <p:ext uri="{BB962C8B-B14F-4D97-AF65-F5344CB8AC3E}">
        <p14:creationId xmlns:p14="http://schemas.microsoft.com/office/powerpoint/2010/main" val="260829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87FCED16-7970-4A8A-9981-96BB3B3D8583}" type="slidenum">
              <a:rPr lang="en-US" smtClean="0"/>
              <a:t>10</a:t>
            </a:fld>
            <a:endParaRPr lang="en-US"/>
          </a:p>
        </p:txBody>
      </p:sp>
    </p:spTree>
    <p:extLst>
      <p:ext uri="{BB962C8B-B14F-4D97-AF65-F5344CB8AC3E}">
        <p14:creationId xmlns:p14="http://schemas.microsoft.com/office/powerpoint/2010/main" val="34815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868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570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40</a:t>
            </a:r>
            <a:r>
              <a:rPr lang="en-US" sz="2400" baseline="30000" dirty="0"/>
              <a:t>th</a:t>
            </a:r>
            <a:r>
              <a:rPr lang="en-US" sz="2400" dirty="0"/>
              <a:t> 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Sponsored by The </a:t>
            </a:r>
            <a:r>
              <a:rPr lang="en-US" b="1" dirty="0"/>
              <a:t>Medical College of Wisconsin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105762067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tif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mededwebs.com/well-being-index" TargetMode="External"/><Relationship Id="rId7" Type="http://schemas.openxmlformats.org/officeDocument/2006/relationships/hyperlink" Target="https://www.thehappymd.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nam.edu/initiatives/clinician-resilience-and-well-being/" TargetMode="External"/><Relationship Id="rId5" Type="http://schemas.openxmlformats.org/officeDocument/2006/relationships/hyperlink" Target="https://ppc.sas.upenn.edu/resources/questionnaires-researchers" TargetMode="External"/><Relationship Id="rId4" Type="http://schemas.openxmlformats.org/officeDocument/2006/relationships/hyperlink" Target="https://rd.springer.com/article/10.1007/s40596-017-0849-3"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kennethwang.com/apsr/" TargetMode="External"/><Relationship Id="rId3" Type="http://schemas.openxmlformats.org/officeDocument/2006/relationships/hyperlink" Target="https://docs.google.com/document/d/1oEj4b-QXbSGqBNrfNMRGcZc4LO2M5FXSwoVokdHfmFk/edit" TargetMode="External"/><Relationship Id="rId7" Type="http://schemas.openxmlformats.org/officeDocument/2006/relationships/hyperlink" Target="https://paulineroseclance.com/impostor_phenomenon.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schneckmed.org/MediaLibraries/SchneckMedical/documents/Gen-Anxiety-Disorder-Screening.pdf" TargetMode="External"/><Relationship Id="rId5" Type="http://schemas.openxmlformats.org/officeDocument/2006/relationships/hyperlink" Target="https://www.schneckmed.org/MediaLibraries/SchneckMedical/documents/HANDS-Harvard-NDSD-Screening.pdf" TargetMode="External"/><Relationship Id="rId4" Type="http://schemas.openxmlformats.org/officeDocument/2006/relationships/hyperlink" Target="https://ppc.sas.upenn.edu/resources/questionnaires-researchers/mindful-attention-awareness-scale" TargetMode="External"/><Relationship Id="rId9" Type="http://schemas.openxmlformats.org/officeDocument/2006/relationships/hyperlink" Target="http://www.contentedits.com/img.asp?id=13179"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cgm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jose.nino@AMITAhealth.org" TargetMode="External"/><Relationship Id="rId7" Type="http://schemas.openxmlformats.org/officeDocument/2006/relationships/hyperlink" Target="mailto:avaleras@crhc.org" TargetMode="External"/><Relationship Id="rId2" Type="http://schemas.openxmlformats.org/officeDocument/2006/relationships/hyperlink" Target="mailto:mario.hagar@AMITAhealth.org" TargetMode="External"/><Relationship Id="rId1" Type="http://schemas.openxmlformats.org/officeDocument/2006/relationships/slideLayout" Target="../slideLayouts/slideLayout2.xml"/><Relationship Id="rId6" Type="http://schemas.openxmlformats.org/officeDocument/2006/relationships/hyperlink" Target="mailto:lchahine@crhc.org" TargetMode="External"/><Relationship Id="rId5" Type="http://schemas.openxmlformats.org/officeDocument/2006/relationships/hyperlink" Target="mailto:pbrown@crhc.org" TargetMode="External"/><Relationship Id="rId4" Type="http://schemas.openxmlformats.org/officeDocument/2006/relationships/hyperlink" Target="mailto:limor.gildenblatt@AMITAhealth.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90600"/>
            <a:ext cx="8458200" cy="1470025"/>
          </a:xfrm>
        </p:spPr>
        <p:txBody>
          <a:bodyPr>
            <a:normAutofit fontScale="90000"/>
          </a:bodyPr>
          <a:lstStyle/>
          <a:p>
            <a:r>
              <a:rPr lang="en-US" b="1" dirty="0"/>
              <a:t>Resident Wellness</a:t>
            </a:r>
            <a:r>
              <a:rPr lang="en-US" dirty="0"/>
              <a:t>: </a:t>
            </a:r>
            <a:br>
              <a:rPr lang="en-US" dirty="0"/>
            </a:br>
            <a:r>
              <a:rPr lang="en-US"/>
              <a:t>Understanding i</a:t>
            </a:r>
            <a:r>
              <a:rPr lang="en-US" smtClean="0"/>
              <a:t>t </a:t>
            </a:r>
            <a:r>
              <a:rPr lang="en-US" dirty="0"/>
              <a:t>and </a:t>
            </a:r>
            <a:br>
              <a:rPr lang="en-US" dirty="0"/>
            </a:br>
            <a:r>
              <a:rPr lang="en-US" dirty="0"/>
              <a:t>Applying the Evidence</a:t>
            </a:r>
          </a:p>
        </p:txBody>
      </p:sp>
      <p:sp>
        <p:nvSpPr>
          <p:cNvPr id="3" name="Subtitle 2"/>
          <p:cNvSpPr>
            <a:spLocks noGrp="1"/>
          </p:cNvSpPr>
          <p:nvPr>
            <p:ph type="subTitle" idx="1"/>
          </p:nvPr>
        </p:nvSpPr>
        <p:spPr>
          <a:xfrm>
            <a:off x="304800" y="3200400"/>
            <a:ext cx="8305800" cy="2286000"/>
          </a:xfrm>
        </p:spPr>
        <p:txBody>
          <a:bodyPr>
            <a:normAutofit fontScale="70000" lnSpcReduction="20000"/>
          </a:bodyPr>
          <a:lstStyle/>
          <a:p>
            <a:r>
              <a:rPr lang="en-US" dirty="0"/>
              <a:t>A collaboration between:</a:t>
            </a:r>
          </a:p>
          <a:p>
            <a:endParaRPr lang="en-US" dirty="0"/>
          </a:p>
          <a:p>
            <a:r>
              <a:rPr lang="en-US" dirty="0"/>
              <a:t>AMITA HEALTH – Resurrection Medical Center Fam Med Residency/</a:t>
            </a:r>
          </a:p>
          <a:p>
            <a:r>
              <a:rPr lang="en-US" dirty="0"/>
              <a:t>St. Mary’s St. Elizabeth’s Medical Center Fam Med Residency</a:t>
            </a:r>
          </a:p>
          <a:p>
            <a:r>
              <a:rPr lang="en-US" dirty="0"/>
              <a:t>&amp;</a:t>
            </a:r>
          </a:p>
          <a:p>
            <a:r>
              <a:rPr lang="en-US" dirty="0">
                <a:solidFill>
                  <a:schemeClr val="bg1">
                    <a:lumMod val="50000"/>
                  </a:schemeClr>
                </a:solidFill>
              </a:rPr>
              <a:t>New Hampshire Dartmouth Family Medicine Residency</a:t>
            </a:r>
          </a:p>
        </p:txBody>
      </p:sp>
    </p:spTree>
    <p:extLst>
      <p:ext uri="{BB962C8B-B14F-4D97-AF65-F5344CB8AC3E}">
        <p14:creationId xmlns:p14="http://schemas.microsoft.com/office/powerpoint/2010/main" val="1011858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03682393"/>
              </p:ext>
            </p:extLst>
          </p:nvPr>
        </p:nvGraphicFramePr>
        <p:xfrm>
          <a:off x="1219200" y="1524000"/>
          <a:ext cx="7086600" cy="376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228600" y="838200"/>
            <a:ext cx="8229600" cy="685800"/>
          </a:xfrm>
        </p:spPr>
        <p:txBody>
          <a:bodyPr>
            <a:normAutofit fontScale="90000"/>
          </a:bodyPr>
          <a:lstStyle/>
          <a:p>
            <a:pPr algn="l"/>
            <a:r>
              <a:rPr lang="en-US" dirty="0"/>
              <a:t>DARTMOUTH PROJECT: Overview</a:t>
            </a:r>
          </a:p>
        </p:txBody>
      </p:sp>
      <p:sp>
        <p:nvSpPr>
          <p:cNvPr id="6" name="TextBox 5"/>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AB</a:t>
            </a:r>
          </a:p>
        </p:txBody>
      </p:sp>
    </p:spTree>
    <p:extLst>
      <p:ext uri="{BB962C8B-B14F-4D97-AF65-F5344CB8AC3E}">
        <p14:creationId xmlns:p14="http://schemas.microsoft.com/office/powerpoint/2010/main" val="282195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0230614"/>
              </p:ext>
            </p:extLst>
          </p:nvPr>
        </p:nvGraphicFramePr>
        <p:xfrm>
          <a:off x="1219200" y="1524000"/>
          <a:ext cx="7086600" cy="376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228600" y="838200"/>
            <a:ext cx="8229600" cy="685800"/>
          </a:xfrm>
        </p:spPr>
        <p:txBody>
          <a:bodyPr>
            <a:normAutofit fontScale="90000"/>
          </a:bodyPr>
          <a:lstStyle/>
          <a:p>
            <a:pPr algn="l"/>
            <a:r>
              <a:rPr lang="en-US" dirty="0"/>
              <a:t>DARTMOUTH PROJECT</a:t>
            </a:r>
          </a:p>
        </p:txBody>
      </p:sp>
      <p:sp>
        <p:nvSpPr>
          <p:cNvPr id="6" name="TextBox 5"/>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LC</a:t>
            </a:r>
          </a:p>
        </p:txBody>
      </p:sp>
    </p:spTree>
    <p:extLst>
      <p:ext uri="{BB962C8B-B14F-4D97-AF65-F5344CB8AC3E}">
        <p14:creationId xmlns:p14="http://schemas.microsoft.com/office/powerpoint/2010/main" val="236752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4776448"/>
              </p:ext>
            </p:extLst>
          </p:nvPr>
        </p:nvGraphicFramePr>
        <p:xfrm>
          <a:off x="1219200" y="1524000"/>
          <a:ext cx="7086600" cy="376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228600" y="838200"/>
            <a:ext cx="8229600" cy="685800"/>
          </a:xfrm>
        </p:spPr>
        <p:txBody>
          <a:bodyPr>
            <a:normAutofit fontScale="90000"/>
          </a:bodyPr>
          <a:lstStyle/>
          <a:p>
            <a:pPr algn="l"/>
            <a:r>
              <a:rPr lang="en-US" dirty="0"/>
              <a:t>DARTMOUTH PROJECT</a:t>
            </a:r>
          </a:p>
        </p:txBody>
      </p:sp>
      <p:sp>
        <p:nvSpPr>
          <p:cNvPr id="6" name="TextBox 5"/>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AV</a:t>
            </a:r>
          </a:p>
        </p:txBody>
      </p:sp>
    </p:spTree>
    <p:extLst>
      <p:ext uri="{BB962C8B-B14F-4D97-AF65-F5344CB8AC3E}">
        <p14:creationId xmlns:p14="http://schemas.microsoft.com/office/powerpoint/2010/main" val="2098262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728" y="990600"/>
            <a:ext cx="8229600" cy="685800"/>
          </a:xfrm>
        </p:spPr>
        <p:txBody>
          <a:bodyPr>
            <a:normAutofit fontScale="90000"/>
          </a:bodyPr>
          <a:lstStyle/>
          <a:p>
            <a:pPr algn="l"/>
            <a:r>
              <a:rPr lang="en-US" dirty="0"/>
              <a:t>Process groups</a:t>
            </a:r>
          </a:p>
        </p:txBody>
      </p:sp>
      <p:sp>
        <p:nvSpPr>
          <p:cNvPr id="3" name="Content Placeholder 2"/>
          <p:cNvSpPr>
            <a:spLocks noGrp="1"/>
          </p:cNvSpPr>
          <p:nvPr>
            <p:ph idx="1"/>
          </p:nvPr>
        </p:nvSpPr>
        <p:spPr>
          <a:xfrm>
            <a:off x="457200" y="1981200"/>
            <a:ext cx="8534400" cy="4114800"/>
          </a:xfrm>
        </p:spPr>
        <p:txBody>
          <a:bodyPr>
            <a:normAutofit fontScale="92500"/>
          </a:bodyPr>
          <a:lstStyle/>
          <a:p>
            <a:r>
              <a:rPr lang="en-US" dirty="0"/>
              <a:t>Two paid unaffiliated clinically-trained facilitators. </a:t>
            </a:r>
          </a:p>
          <a:p>
            <a:r>
              <a:rPr lang="en-US" dirty="0"/>
              <a:t>Cohort-based monthly meetings; lunch provided.  </a:t>
            </a:r>
          </a:p>
          <a:p>
            <a:r>
              <a:rPr lang="en-US" dirty="0"/>
              <a:t>Can be an effective way to enhance personal growth and resilience, while reducing symptoms of burnout and emotional detachment. </a:t>
            </a:r>
          </a:p>
          <a:p>
            <a:pPr lvl="1"/>
            <a:r>
              <a:rPr lang="en-US" dirty="0"/>
              <a:t>Baseline: n=16; 67% response rate</a:t>
            </a:r>
          </a:p>
          <a:p>
            <a:pPr lvl="1"/>
            <a:r>
              <a:rPr lang="en-US" dirty="0"/>
              <a:t>3-month follow-up: n=19; 79% response rate</a:t>
            </a:r>
          </a:p>
          <a:p>
            <a:pPr lvl="1"/>
            <a:r>
              <a:rPr lang="en-US" dirty="0"/>
              <a:t>6-month follow-up: n=12; 50% response rate</a:t>
            </a:r>
          </a:p>
        </p:txBody>
      </p:sp>
      <p:sp>
        <p:nvSpPr>
          <p:cNvPr id="4" name="TextBox 3"/>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AV</a:t>
            </a:r>
          </a:p>
        </p:txBody>
      </p:sp>
    </p:spTree>
    <p:extLst>
      <p:ext uri="{BB962C8B-B14F-4D97-AF65-F5344CB8AC3E}">
        <p14:creationId xmlns:p14="http://schemas.microsoft.com/office/powerpoint/2010/main" val="311057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685800"/>
          </a:xfrm>
        </p:spPr>
        <p:txBody>
          <a:bodyPr>
            <a:noAutofit/>
          </a:bodyPr>
          <a:lstStyle/>
          <a:p>
            <a:r>
              <a:rPr lang="en-US" sz="3200" dirty="0"/>
              <a:t>How often do you get the opportunity to reflect on your work and the way it impacts you, in a meaningful way? </a:t>
            </a:r>
          </a:p>
        </p:txBody>
      </p:sp>
      <p:pic>
        <p:nvPicPr>
          <p:cNvPr id="4" name="Content Placeholder 3"/>
          <p:cNvPicPr>
            <a:picLocks noGrp="1" noChangeAspect="1"/>
          </p:cNvPicPr>
          <p:nvPr>
            <p:ph idx="1"/>
          </p:nvPr>
        </p:nvPicPr>
        <p:blipFill>
          <a:blip r:embed="rId2"/>
          <a:stretch>
            <a:fillRect/>
          </a:stretch>
        </p:blipFill>
        <p:spPr>
          <a:xfrm>
            <a:off x="289964" y="2514600"/>
            <a:ext cx="8411671" cy="3200400"/>
          </a:xfrm>
          <a:prstGeom prst="rect">
            <a:avLst/>
          </a:prstGeom>
        </p:spPr>
      </p:pic>
      <p:sp>
        <p:nvSpPr>
          <p:cNvPr id="5" name="TextBox 4"/>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AV</a:t>
            </a:r>
          </a:p>
        </p:txBody>
      </p:sp>
    </p:spTree>
    <p:extLst>
      <p:ext uri="{BB962C8B-B14F-4D97-AF65-F5344CB8AC3E}">
        <p14:creationId xmlns:p14="http://schemas.microsoft.com/office/powerpoint/2010/main" val="147067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685800"/>
          </a:xfrm>
        </p:spPr>
        <p:txBody>
          <a:bodyPr>
            <a:normAutofit/>
          </a:bodyPr>
          <a:lstStyle/>
          <a:p>
            <a:r>
              <a:rPr lang="en-US" sz="3600" dirty="0"/>
              <a:t>I feel like my work is breaking me down.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8034" y="1600200"/>
            <a:ext cx="8308932" cy="4572000"/>
          </a:xfrm>
          <a:prstGeom prst="rect">
            <a:avLst/>
          </a:prstGeom>
        </p:spPr>
      </p:pic>
      <p:sp>
        <p:nvSpPr>
          <p:cNvPr id="5" name="TextBox 4"/>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AV</a:t>
            </a:r>
          </a:p>
        </p:txBody>
      </p:sp>
    </p:spTree>
    <p:extLst>
      <p:ext uri="{BB962C8B-B14F-4D97-AF65-F5344CB8AC3E}">
        <p14:creationId xmlns:p14="http://schemas.microsoft.com/office/powerpoint/2010/main" val="5828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a:bodyPr>
          <a:lstStyle/>
          <a:p>
            <a:r>
              <a:rPr lang="en-US" sz="3600" dirty="0"/>
              <a:t>I am afraid this job is making me uncaring.</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44354" y="1447800"/>
            <a:ext cx="8055292" cy="4675949"/>
          </a:xfrm>
          <a:prstGeom prst="rect">
            <a:avLst/>
          </a:prstGeom>
        </p:spPr>
      </p:pic>
      <p:sp>
        <p:nvSpPr>
          <p:cNvPr id="5" name="TextBox 4"/>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AV</a:t>
            </a:r>
          </a:p>
        </p:txBody>
      </p:sp>
    </p:spTree>
    <p:extLst>
      <p:ext uri="{BB962C8B-B14F-4D97-AF65-F5344CB8AC3E}">
        <p14:creationId xmlns:p14="http://schemas.microsoft.com/office/powerpoint/2010/main" val="3610171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a:extLst>
              <a:ext uri="{FF2B5EF4-FFF2-40B4-BE49-F238E27FC236}">
                <a16:creationId xmlns="" xmlns:a16="http://schemas.microsoft.com/office/drawing/2014/main" id="{34FC417C-541A-E74C-BE8F-13AE586E173D}"/>
              </a:ext>
            </a:extLst>
          </p:cNvPr>
          <p:cNvSpPr/>
          <p:nvPr/>
        </p:nvSpPr>
        <p:spPr>
          <a:xfrm>
            <a:off x="6520" y="655204"/>
            <a:ext cx="3189732" cy="2053750"/>
          </a:xfrm>
          <a:prstGeom prst="wedgeEllipseCallout">
            <a:avLst>
              <a:gd name="adj1" fmla="val 46202"/>
              <a:gd name="adj2" fmla="val 6049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facilitators are superb. They are open, kind, and instantly gained our trust as a group. The therapeutic efficacy was evident from the first session.</a:t>
            </a:r>
          </a:p>
        </p:txBody>
      </p:sp>
      <p:sp>
        <p:nvSpPr>
          <p:cNvPr id="5" name="Oval Callout 4">
            <a:extLst>
              <a:ext uri="{FF2B5EF4-FFF2-40B4-BE49-F238E27FC236}">
                <a16:creationId xmlns="" xmlns:a16="http://schemas.microsoft.com/office/drawing/2014/main" id="{EB84950D-6C90-D048-98C4-F8364BA6440F}"/>
              </a:ext>
            </a:extLst>
          </p:cNvPr>
          <p:cNvSpPr/>
          <p:nvPr/>
        </p:nvSpPr>
        <p:spPr>
          <a:xfrm>
            <a:off x="4764121" y="2481250"/>
            <a:ext cx="4379879" cy="3386149"/>
          </a:xfrm>
          <a:prstGeom prst="wedgeEllipseCallout">
            <a:avLst>
              <a:gd name="adj1" fmla="val -39931"/>
              <a:gd name="adj2" fmla="val 587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 do feel stressed out by my work, but I still feel that I can recharge effectively. I don't necessarily always volunteer my negative feelings to my co-residents but process group provides a set time for us all to do that and I think it is essential in bringing us closer together, making us feel supported and recharging from the burnout generated at work.</a:t>
            </a:r>
          </a:p>
        </p:txBody>
      </p:sp>
      <p:sp>
        <p:nvSpPr>
          <p:cNvPr id="6" name="Oval Callout 5">
            <a:extLst>
              <a:ext uri="{FF2B5EF4-FFF2-40B4-BE49-F238E27FC236}">
                <a16:creationId xmlns="" xmlns:a16="http://schemas.microsoft.com/office/drawing/2014/main" id="{774FBA13-1616-374B-88DF-29004A80A022}"/>
              </a:ext>
            </a:extLst>
          </p:cNvPr>
          <p:cNvSpPr/>
          <p:nvPr/>
        </p:nvSpPr>
        <p:spPr>
          <a:xfrm>
            <a:off x="6642091" y="772398"/>
            <a:ext cx="2501909" cy="1708852"/>
          </a:xfrm>
          <a:prstGeom prst="wedgeEllipseCallout">
            <a:avLst>
              <a:gd name="adj1" fmla="val -53808"/>
              <a:gd name="adj2" fmla="val 4265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This is truly one of our only worthwhile highly valuable wellness activities at this residency. </a:t>
            </a:r>
          </a:p>
        </p:txBody>
      </p:sp>
      <p:sp>
        <p:nvSpPr>
          <p:cNvPr id="7" name="Oval Callout 6">
            <a:extLst>
              <a:ext uri="{FF2B5EF4-FFF2-40B4-BE49-F238E27FC236}">
                <a16:creationId xmlns="" xmlns:a16="http://schemas.microsoft.com/office/drawing/2014/main" id="{77B294B7-9A08-8041-BF37-8334E54C1B6C}"/>
              </a:ext>
            </a:extLst>
          </p:cNvPr>
          <p:cNvSpPr/>
          <p:nvPr/>
        </p:nvSpPr>
        <p:spPr>
          <a:xfrm>
            <a:off x="108966" y="2819400"/>
            <a:ext cx="4169664" cy="3185747"/>
          </a:xfrm>
          <a:prstGeom prst="wedgeEllipseCallout">
            <a:avLst>
              <a:gd name="adj1" fmla="val 47764"/>
              <a:gd name="adj2" fmla="val 428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This residency continues to go through growing pains. Often times, what this translates into from a top down effect, is frustration, miscommunication and a feeling of distrust among the residents. This process group has been quite healing to us this year, it has kept many of us stable this year and future oriented. </a:t>
            </a:r>
          </a:p>
        </p:txBody>
      </p:sp>
      <p:sp>
        <p:nvSpPr>
          <p:cNvPr id="8" name="Oval Callout 7">
            <a:extLst>
              <a:ext uri="{FF2B5EF4-FFF2-40B4-BE49-F238E27FC236}">
                <a16:creationId xmlns="" xmlns:a16="http://schemas.microsoft.com/office/drawing/2014/main" id="{DE7D977A-8018-274E-BA8B-3FECC519954F}"/>
              </a:ext>
            </a:extLst>
          </p:cNvPr>
          <p:cNvSpPr/>
          <p:nvPr/>
        </p:nvSpPr>
        <p:spPr>
          <a:xfrm>
            <a:off x="3317624" y="509797"/>
            <a:ext cx="3081722" cy="2309603"/>
          </a:xfrm>
          <a:prstGeom prst="wedgeEllipseCallout">
            <a:avLst>
              <a:gd name="adj1" fmla="val -4162"/>
              <a:gd name="adj2" fmla="val 8145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 love my job and I love our residency, but it needs work. This process group has been a welcomed breath of fresh air. It is so helpful having outside facilitators. </a:t>
            </a:r>
          </a:p>
        </p:txBody>
      </p:sp>
      <p:sp>
        <p:nvSpPr>
          <p:cNvPr id="9" name="TextBox 8"/>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AV</a:t>
            </a:r>
          </a:p>
        </p:txBody>
      </p:sp>
    </p:spTree>
    <p:extLst>
      <p:ext uri="{BB962C8B-B14F-4D97-AF65-F5344CB8AC3E}">
        <p14:creationId xmlns:p14="http://schemas.microsoft.com/office/powerpoint/2010/main" val="109115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99012380"/>
              </p:ext>
            </p:extLst>
          </p:nvPr>
        </p:nvGraphicFramePr>
        <p:xfrm>
          <a:off x="1219200" y="1524000"/>
          <a:ext cx="7086600" cy="376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228600" y="838200"/>
            <a:ext cx="8229600" cy="685800"/>
          </a:xfrm>
        </p:spPr>
        <p:txBody>
          <a:bodyPr>
            <a:normAutofit fontScale="90000"/>
          </a:bodyPr>
          <a:lstStyle/>
          <a:p>
            <a:pPr algn="l"/>
            <a:r>
              <a:rPr lang="en-US" dirty="0"/>
              <a:t>DARTMOUTH PROJECT</a:t>
            </a:r>
          </a:p>
        </p:txBody>
      </p:sp>
      <p:sp>
        <p:nvSpPr>
          <p:cNvPr id="6" name="TextBox 5"/>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AB</a:t>
            </a:r>
          </a:p>
        </p:txBody>
      </p:sp>
    </p:spTree>
    <p:extLst>
      <p:ext uri="{BB962C8B-B14F-4D97-AF65-F5344CB8AC3E}">
        <p14:creationId xmlns:p14="http://schemas.microsoft.com/office/powerpoint/2010/main" val="1414939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016773527"/>
              </p:ext>
            </p:extLst>
          </p:nvPr>
        </p:nvGraphicFramePr>
        <p:xfrm>
          <a:off x="76200" y="838199"/>
          <a:ext cx="9067800" cy="533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LC</a:t>
            </a:r>
          </a:p>
        </p:txBody>
      </p:sp>
    </p:spTree>
    <p:extLst>
      <p:ext uri="{BB962C8B-B14F-4D97-AF65-F5344CB8AC3E}">
        <p14:creationId xmlns:p14="http://schemas.microsoft.com/office/powerpoint/2010/main" val="425220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71" y="706120"/>
            <a:ext cx="8229600" cy="685800"/>
          </a:xfrm>
        </p:spPr>
        <p:txBody>
          <a:bodyPr>
            <a:normAutofit fontScale="90000"/>
          </a:bodyPr>
          <a:lstStyle/>
          <a:p>
            <a:pPr algn="l"/>
            <a:r>
              <a:rPr lang="en-US" dirty="0"/>
              <a:t>Meet the Presenters</a:t>
            </a:r>
          </a:p>
        </p:txBody>
      </p:sp>
      <p:sp>
        <p:nvSpPr>
          <p:cNvPr id="3" name="Content Placeholder 2"/>
          <p:cNvSpPr>
            <a:spLocks noGrp="1"/>
          </p:cNvSpPr>
          <p:nvPr>
            <p:ph idx="1"/>
          </p:nvPr>
        </p:nvSpPr>
        <p:spPr>
          <a:xfrm>
            <a:off x="5317271" y="2966476"/>
            <a:ext cx="3352800" cy="2717215"/>
          </a:xfrm>
        </p:spPr>
        <p:txBody>
          <a:bodyPr>
            <a:noAutofit/>
          </a:bodyPr>
          <a:lstStyle/>
          <a:p>
            <a:pPr marL="0" indent="0">
              <a:buNone/>
            </a:pPr>
            <a:r>
              <a:rPr lang="en-US" sz="1800" b="1" dirty="0"/>
              <a:t>Alex Brown, PhD </a:t>
            </a:r>
          </a:p>
          <a:p>
            <a:pPr marL="0" indent="0">
              <a:buNone/>
            </a:pPr>
            <a:r>
              <a:rPr lang="en-US" sz="1800" dirty="0"/>
              <a:t>Behavioral Science Faculty, NHDFMR</a:t>
            </a:r>
          </a:p>
          <a:p>
            <a:pPr marL="0" indent="0">
              <a:buNone/>
            </a:pPr>
            <a:endParaRPr lang="en-US" sz="1800" b="1" dirty="0"/>
          </a:p>
          <a:p>
            <a:pPr marL="0" indent="0">
              <a:buNone/>
            </a:pPr>
            <a:r>
              <a:rPr lang="en-US" sz="1800" b="1" dirty="0"/>
              <a:t>Aimee </a:t>
            </a:r>
            <a:r>
              <a:rPr lang="en-US" sz="1800" b="1" dirty="0" err="1"/>
              <a:t>Valeras</a:t>
            </a:r>
            <a:r>
              <a:rPr lang="en-US" sz="1800" b="1" dirty="0"/>
              <a:t>, PhD LISCW</a:t>
            </a:r>
          </a:p>
          <a:p>
            <a:pPr marL="0" indent="0">
              <a:buNone/>
            </a:pPr>
            <a:r>
              <a:rPr lang="en-US" sz="1800" dirty="0"/>
              <a:t>Behavioral Science Faculty, NHDFMR</a:t>
            </a:r>
          </a:p>
          <a:p>
            <a:pPr marL="0" indent="0">
              <a:buNone/>
            </a:pPr>
            <a:endParaRPr lang="en-US" sz="1800" dirty="0"/>
          </a:p>
          <a:p>
            <a:pPr marL="0" indent="0">
              <a:buNone/>
            </a:pPr>
            <a:r>
              <a:rPr lang="en-US" sz="1800" b="1" dirty="0" err="1"/>
              <a:t>Loulya</a:t>
            </a:r>
            <a:r>
              <a:rPr lang="en-US" sz="1800" b="1" dirty="0"/>
              <a:t> </a:t>
            </a:r>
            <a:r>
              <a:rPr lang="en-US" sz="1800" b="1" dirty="0" err="1"/>
              <a:t>Chahine</a:t>
            </a:r>
            <a:r>
              <a:rPr lang="en-US" sz="1800" b="1" dirty="0"/>
              <a:t>, MD</a:t>
            </a:r>
          </a:p>
          <a:p>
            <a:pPr marL="0" indent="0">
              <a:buNone/>
            </a:pPr>
            <a:r>
              <a:rPr lang="en-US" sz="1800" dirty="0"/>
              <a:t>Resident (PGY3), NHDFMR</a:t>
            </a:r>
          </a:p>
        </p:txBody>
      </p:sp>
      <p:sp>
        <p:nvSpPr>
          <p:cNvPr id="4" name="Rectangle 3"/>
          <p:cNvSpPr/>
          <p:nvPr/>
        </p:nvSpPr>
        <p:spPr>
          <a:xfrm>
            <a:off x="440471" y="1524000"/>
            <a:ext cx="3886200" cy="2585323"/>
          </a:xfrm>
          <a:prstGeom prst="rect">
            <a:avLst/>
          </a:prstGeom>
        </p:spPr>
        <p:txBody>
          <a:bodyPr wrap="square">
            <a:spAutoFit/>
          </a:bodyPr>
          <a:lstStyle/>
          <a:p>
            <a:r>
              <a:rPr lang="en-US" b="1" dirty="0"/>
              <a:t>Limor Gildenblatt, PhD, LCSW</a:t>
            </a:r>
          </a:p>
          <a:p>
            <a:r>
              <a:rPr lang="en-US" dirty="0"/>
              <a:t>Behavioral Science Faculty – AHRMC</a:t>
            </a:r>
          </a:p>
          <a:p>
            <a:endParaRPr lang="en-US" dirty="0"/>
          </a:p>
          <a:p>
            <a:r>
              <a:rPr lang="en-US" b="1" dirty="0"/>
              <a:t>José R. Niño</a:t>
            </a:r>
            <a:r>
              <a:rPr lang="en-US" b="1" dirty="0" smtClean="0"/>
              <a:t>, </a:t>
            </a:r>
            <a:r>
              <a:rPr lang="en-US" b="1" dirty="0"/>
              <a:t>MA, LCPC</a:t>
            </a:r>
          </a:p>
          <a:p>
            <a:r>
              <a:rPr lang="en-US" dirty="0"/>
              <a:t>Behavioral Science Faculty – AHSMEMC</a:t>
            </a:r>
          </a:p>
          <a:p>
            <a:endParaRPr lang="en-US" dirty="0"/>
          </a:p>
          <a:p>
            <a:r>
              <a:rPr lang="en-US" b="1" dirty="0"/>
              <a:t>Mario Hagar, BA </a:t>
            </a:r>
            <a:endParaRPr lang="en-US" dirty="0"/>
          </a:p>
          <a:p>
            <a:r>
              <a:rPr lang="en-US" dirty="0"/>
              <a:t>Team Lead Population Health Analytics – AMITA Health</a:t>
            </a:r>
          </a:p>
        </p:txBody>
      </p:sp>
      <p:pic>
        <p:nvPicPr>
          <p:cNvPr id="5" name="Picture 4" descr="Image result for chicago sunset sky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71" y="4346598"/>
            <a:ext cx="3949048" cy="17233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new hampshi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2" y="964964"/>
            <a:ext cx="3733798" cy="1702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678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p:spPr>
        <p:txBody>
          <a:bodyPr/>
          <a:lstStyle/>
          <a:p>
            <a:r>
              <a:rPr lang="en-US" dirty="0"/>
              <a:t>AMITA HEALTH PROJECT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581398"/>
            <a:ext cx="3429000" cy="1969067"/>
          </a:xfrm>
          <a:prstGeom prst="rect">
            <a:avLst/>
          </a:prstGeom>
        </p:spPr>
      </p:pic>
      <p:pic>
        <p:nvPicPr>
          <p:cNvPr id="1026" name="Picture 2" descr="7a905eb3-d26b-4d88-8641-847f0aed4e1a@namprd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81398"/>
            <a:ext cx="3505200" cy="196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 xmlns:a16="http://schemas.microsoft.com/office/drawing/2014/main" id="{F90D335A-D374-354A-9BA7-6A6526D71B02}"/>
              </a:ext>
            </a:extLst>
          </p:cNvPr>
          <p:cNvGrpSpPr/>
          <p:nvPr/>
        </p:nvGrpSpPr>
        <p:grpSpPr>
          <a:xfrm>
            <a:off x="528396" y="920739"/>
            <a:ext cx="8063946" cy="1540432"/>
            <a:chOff x="528396" y="920739"/>
            <a:chExt cx="8063946" cy="1540432"/>
          </a:xfrm>
        </p:grpSpPr>
        <p:pic>
          <p:nvPicPr>
            <p:cNvPr id="3" name="Picture 2">
              <a:extLst>
                <a:ext uri="{FF2B5EF4-FFF2-40B4-BE49-F238E27FC236}">
                  <a16:creationId xmlns="" xmlns:a16="http://schemas.microsoft.com/office/drawing/2014/main" id="{0FD3A0AA-3186-4B47-9AA6-48AB5ECE2741}"/>
                </a:ext>
              </a:extLst>
            </p:cNvPr>
            <p:cNvPicPr>
              <a:picLocks noChangeAspect="1"/>
            </p:cNvPicPr>
            <p:nvPr/>
          </p:nvPicPr>
          <p:blipFill rotWithShape="1">
            <a:blip r:embed="rId5"/>
            <a:srcRect l="22294" t="25837" r="3295" b="10737"/>
            <a:stretch/>
          </p:blipFill>
          <p:spPr>
            <a:xfrm>
              <a:off x="528396" y="927078"/>
              <a:ext cx="3200400" cy="1534093"/>
            </a:xfrm>
            <a:prstGeom prst="rect">
              <a:avLst/>
            </a:prstGeom>
          </p:spPr>
        </p:pic>
        <p:pic>
          <p:nvPicPr>
            <p:cNvPr id="6" name="Picture 5">
              <a:extLst>
                <a:ext uri="{FF2B5EF4-FFF2-40B4-BE49-F238E27FC236}">
                  <a16:creationId xmlns="" xmlns:a16="http://schemas.microsoft.com/office/drawing/2014/main" id="{0243C100-C5C8-EB49-8847-CF21B07EF6F5}"/>
                </a:ext>
              </a:extLst>
            </p:cNvPr>
            <p:cNvPicPr>
              <a:picLocks noChangeAspect="1"/>
            </p:cNvPicPr>
            <p:nvPr/>
          </p:nvPicPr>
          <p:blipFill>
            <a:blip r:embed="rId6"/>
            <a:stretch>
              <a:fillRect/>
            </a:stretch>
          </p:blipFill>
          <p:spPr>
            <a:xfrm>
              <a:off x="6047907" y="923907"/>
              <a:ext cx="2544435" cy="1537263"/>
            </a:xfrm>
            <a:prstGeom prst="rect">
              <a:avLst/>
            </a:prstGeom>
          </p:spPr>
        </p:pic>
        <p:pic>
          <p:nvPicPr>
            <p:cNvPr id="7" name="Picture 6">
              <a:extLst>
                <a:ext uri="{FF2B5EF4-FFF2-40B4-BE49-F238E27FC236}">
                  <a16:creationId xmlns="" xmlns:a16="http://schemas.microsoft.com/office/drawing/2014/main" id="{90B98F9F-E4D4-9D46-B74D-C2CC1923469E}"/>
                </a:ext>
              </a:extLst>
            </p:cNvPr>
            <p:cNvPicPr>
              <a:picLocks noChangeAspect="1"/>
            </p:cNvPicPr>
            <p:nvPr/>
          </p:nvPicPr>
          <p:blipFill>
            <a:blip r:embed="rId7"/>
            <a:stretch>
              <a:fillRect/>
            </a:stretch>
          </p:blipFill>
          <p:spPr>
            <a:xfrm>
              <a:off x="3728796" y="920739"/>
              <a:ext cx="2319112" cy="1540432"/>
            </a:xfrm>
            <a:prstGeom prst="rect">
              <a:avLst/>
            </a:prstGeom>
          </p:spPr>
        </p:pic>
      </p:grpSp>
    </p:spTree>
    <p:extLst>
      <p:ext uri="{BB962C8B-B14F-4D97-AF65-F5344CB8AC3E}">
        <p14:creationId xmlns:p14="http://schemas.microsoft.com/office/powerpoint/2010/main" val="2620556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a:t>Wellness Initiatives RMC &amp; SMEMC</a:t>
            </a:r>
          </a:p>
        </p:txBody>
      </p:sp>
      <p:sp>
        <p:nvSpPr>
          <p:cNvPr id="3" name="Content Placeholder 2"/>
          <p:cNvSpPr>
            <a:spLocks noGrp="1"/>
          </p:cNvSpPr>
          <p:nvPr>
            <p:ph idx="1"/>
          </p:nvPr>
        </p:nvSpPr>
        <p:spPr>
          <a:xfrm>
            <a:off x="561870" y="1905000"/>
            <a:ext cx="3733800" cy="3886200"/>
          </a:xfrm>
        </p:spPr>
        <p:txBody>
          <a:bodyPr>
            <a:normAutofit/>
          </a:bodyPr>
          <a:lstStyle/>
          <a:p>
            <a:r>
              <a:rPr lang="en-US" sz="3000" dirty="0"/>
              <a:t>Didactics Initiatives</a:t>
            </a:r>
          </a:p>
          <a:p>
            <a:r>
              <a:rPr lang="en-US" sz="3000" dirty="0"/>
              <a:t>Events</a:t>
            </a:r>
          </a:p>
          <a:p>
            <a:r>
              <a:rPr lang="en-US" sz="3000" dirty="0"/>
              <a:t>Wellness Committee, Newsletter</a:t>
            </a:r>
          </a:p>
          <a:p>
            <a:r>
              <a:rPr lang="en-US" sz="3000" dirty="0"/>
              <a:t>Groups</a:t>
            </a:r>
          </a:p>
          <a:p>
            <a:endParaRPr lang="en-US" dirty="0"/>
          </a:p>
        </p:txBody>
      </p:sp>
      <p:sp>
        <p:nvSpPr>
          <p:cNvPr id="4" name="TextBox 3"/>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L/J</a:t>
            </a:r>
          </a:p>
        </p:txBody>
      </p:sp>
      <p:sp>
        <p:nvSpPr>
          <p:cNvPr id="6" name="Content Placeholder 2"/>
          <p:cNvSpPr txBox="1">
            <a:spLocks/>
          </p:cNvSpPr>
          <p:nvPr/>
        </p:nvSpPr>
        <p:spPr>
          <a:xfrm>
            <a:off x="4295670" y="1905000"/>
            <a:ext cx="4695930" cy="2743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 dirty="0"/>
              <a:t>Awards/Recognition</a:t>
            </a:r>
          </a:p>
          <a:p>
            <a:r>
              <a:rPr lang="en-US" sz="3000" dirty="0"/>
              <a:t>Humanities/Mindfulness   </a:t>
            </a:r>
          </a:p>
          <a:p>
            <a:pPr marL="0" indent="0">
              <a:buNone/>
            </a:pPr>
            <a:r>
              <a:rPr lang="en-US" sz="3000" dirty="0"/>
              <a:t>     Curriculums</a:t>
            </a:r>
          </a:p>
          <a:p>
            <a:r>
              <a:rPr lang="en-US" sz="3000" dirty="0"/>
              <a:t>Intersession</a:t>
            </a:r>
          </a:p>
          <a:p>
            <a:endParaRPr lang="en-US" dirty="0"/>
          </a:p>
        </p:txBody>
      </p:sp>
    </p:spTree>
    <p:extLst>
      <p:ext uri="{BB962C8B-B14F-4D97-AF65-F5344CB8AC3E}">
        <p14:creationId xmlns:p14="http://schemas.microsoft.com/office/powerpoint/2010/main" val="339676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685800"/>
          </a:xfrm>
        </p:spPr>
        <p:txBody>
          <a:bodyPr>
            <a:normAutofit fontScale="90000"/>
          </a:bodyPr>
          <a:lstStyle/>
          <a:p>
            <a:r>
              <a:rPr lang="en-US" dirty="0"/>
              <a:t>AMITA HEALTH PROJECT</a:t>
            </a:r>
          </a:p>
        </p:txBody>
      </p:sp>
      <p:sp>
        <p:nvSpPr>
          <p:cNvPr id="3" name="Content Placeholder 2"/>
          <p:cNvSpPr>
            <a:spLocks noGrp="1"/>
          </p:cNvSpPr>
          <p:nvPr>
            <p:ph idx="1"/>
          </p:nvPr>
        </p:nvSpPr>
        <p:spPr>
          <a:xfrm>
            <a:off x="4953000" y="1851212"/>
            <a:ext cx="3505200" cy="3733800"/>
          </a:xfrm>
        </p:spPr>
        <p:txBody>
          <a:bodyPr>
            <a:normAutofit/>
          </a:bodyPr>
          <a:lstStyle/>
          <a:p>
            <a:r>
              <a:rPr lang="en-US" sz="3000" dirty="0"/>
              <a:t>The story</a:t>
            </a:r>
          </a:p>
          <a:p>
            <a:pPr marL="0" indent="0">
              <a:buNone/>
            </a:pPr>
            <a:endParaRPr lang="en-US" sz="3000" dirty="0"/>
          </a:p>
          <a:p>
            <a:r>
              <a:rPr lang="en-US" sz="3000" dirty="0"/>
              <a:t>Goal: To learn the culture of wellness in my residency</a:t>
            </a:r>
          </a:p>
          <a:p>
            <a:pPr marL="0" indent="0">
              <a:buNone/>
            </a:pPr>
            <a:endParaRPr lang="en-US" sz="3000" dirty="0"/>
          </a:p>
          <a:p>
            <a:r>
              <a:rPr lang="en-US" sz="3000" dirty="0"/>
              <a:t>Collaboration </a:t>
            </a:r>
          </a:p>
          <a:p>
            <a:pPr marL="0" indent="0">
              <a:buNone/>
            </a:pPr>
            <a:endParaRPr lang="en-US" dirty="0"/>
          </a:p>
        </p:txBody>
      </p:sp>
      <p:sp>
        <p:nvSpPr>
          <p:cNvPr id="4" name="TextBox 3"/>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LG</a:t>
            </a:r>
          </a:p>
        </p:txBody>
      </p:sp>
      <p:pic>
        <p:nvPicPr>
          <p:cNvPr id="5122" name="Picture 2" descr="Image result for physician well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89" y="1866900"/>
            <a:ext cx="380682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272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077200" cy="685800"/>
          </a:xfrm>
        </p:spPr>
        <p:txBody>
          <a:bodyPr>
            <a:normAutofit fontScale="90000"/>
          </a:bodyPr>
          <a:lstStyle/>
          <a:p>
            <a:r>
              <a:rPr lang="en-US" dirty="0"/>
              <a:t>Surveys</a:t>
            </a:r>
          </a:p>
        </p:txBody>
      </p:sp>
      <p:sp>
        <p:nvSpPr>
          <p:cNvPr id="3" name="Content Placeholder 2"/>
          <p:cNvSpPr>
            <a:spLocks noGrp="1"/>
          </p:cNvSpPr>
          <p:nvPr>
            <p:ph idx="1"/>
          </p:nvPr>
        </p:nvSpPr>
        <p:spPr>
          <a:xfrm>
            <a:off x="609600" y="1752600"/>
            <a:ext cx="4876800" cy="3810000"/>
          </a:xfrm>
        </p:spPr>
        <p:txBody>
          <a:bodyPr>
            <a:normAutofit lnSpcReduction="10000"/>
          </a:bodyPr>
          <a:lstStyle/>
          <a:p>
            <a:pPr marL="0" indent="0">
              <a:buNone/>
            </a:pPr>
            <a:r>
              <a:rPr lang="en-US" dirty="0"/>
              <a:t>Part I – Wellness </a:t>
            </a:r>
          </a:p>
          <a:p>
            <a:pPr marL="0" indent="0">
              <a:buNone/>
            </a:pPr>
            <a:r>
              <a:rPr lang="en-US" dirty="0"/>
              <a:t>Part II – Mindfulness</a:t>
            </a:r>
          </a:p>
          <a:p>
            <a:pPr marL="0" indent="0">
              <a:buNone/>
            </a:pPr>
            <a:r>
              <a:rPr lang="en-US" dirty="0">
                <a:solidFill>
                  <a:schemeClr val="accent5"/>
                </a:solidFill>
              </a:rPr>
              <a:t>Part III – Depression</a:t>
            </a:r>
          </a:p>
          <a:p>
            <a:pPr marL="0" indent="0">
              <a:buNone/>
            </a:pPr>
            <a:r>
              <a:rPr lang="en-US" dirty="0">
                <a:solidFill>
                  <a:schemeClr val="accent5"/>
                </a:solidFill>
              </a:rPr>
              <a:t>Part IV – Anxiety</a:t>
            </a:r>
          </a:p>
          <a:p>
            <a:pPr marL="0" indent="0">
              <a:buNone/>
            </a:pPr>
            <a:r>
              <a:rPr lang="en-US" dirty="0"/>
              <a:t>Part V – Imposter</a:t>
            </a:r>
          </a:p>
          <a:p>
            <a:pPr marL="0" indent="0">
              <a:buNone/>
            </a:pPr>
            <a:r>
              <a:rPr lang="en-US" dirty="0"/>
              <a:t>Part VI – Perfectionism</a:t>
            </a:r>
          </a:p>
          <a:p>
            <a:pPr marL="0" indent="0">
              <a:buNone/>
            </a:pPr>
            <a:r>
              <a:rPr lang="en-US" dirty="0"/>
              <a:t>Part VII – Quality of Life</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76400"/>
            <a:ext cx="2362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LG</a:t>
            </a:r>
          </a:p>
        </p:txBody>
      </p:sp>
    </p:spTree>
    <p:extLst>
      <p:ext uri="{BB962C8B-B14F-4D97-AF65-F5344CB8AC3E}">
        <p14:creationId xmlns:p14="http://schemas.microsoft.com/office/powerpoint/2010/main" val="3394730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685800"/>
          </a:xfrm>
        </p:spPr>
        <p:txBody>
          <a:bodyPr>
            <a:normAutofit fontScale="90000"/>
          </a:bodyPr>
          <a:lstStyle/>
          <a:p>
            <a:r>
              <a:rPr lang="en-US" dirty="0"/>
              <a:t>CHALLENGES &amp; CHANGES</a:t>
            </a:r>
          </a:p>
        </p:txBody>
      </p:sp>
      <p:sp>
        <p:nvSpPr>
          <p:cNvPr id="3" name="Content Placeholder 2"/>
          <p:cNvSpPr>
            <a:spLocks noGrp="1"/>
          </p:cNvSpPr>
          <p:nvPr>
            <p:ph idx="1"/>
          </p:nvPr>
        </p:nvSpPr>
        <p:spPr>
          <a:xfrm>
            <a:off x="419100" y="2057400"/>
            <a:ext cx="8191500" cy="2971800"/>
          </a:xfrm>
        </p:spPr>
        <p:txBody>
          <a:bodyPr>
            <a:normAutofit fontScale="92500" lnSpcReduction="20000"/>
          </a:bodyPr>
          <a:lstStyle/>
          <a:p>
            <a:r>
              <a:rPr lang="en-US" dirty="0"/>
              <a:t>Ethical Dilemmas</a:t>
            </a:r>
          </a:p>
          <a:p>
            <a:pPr lvl="1"/>
            <a:r>
              <a:rPr lang="en-US" sz="3000" dirty="0"/>
              <a:t>Emails with resources, offered phone consultations</a:t>
            </a:r>
          </a:p>
          <a:p>
            <a:pPr marL="457200" lvl="1" indent="0">
              <a:buNone/>
            </a:pPr>
            <a:endParaRPr lang="en-US" dirty="0"/>
          </a:p>
          <a:p>
            <a:r>
              <a:rPr lang="en-US" dirty="0"/>
              <a:t>Consultation with IRB, Risk, Legal, Medical Education, our PDs</a:t>
            </a:r>
          </a:p>
          <a:p>
            <a:pPr lvl="1"/>
            <a:r>
              <a:rPr lang="en-US" sz="3000" dirty="0"/>
              <a:t>Omitted Anxiety &amp; Depression screeners</a:t>
            </a:r>
          </a:p>
          <a:p>
            <a:endParaRPr lang="en-US" dirty="0"/>
          </a:p>
          <a:p>
            <a:endParaRPr lang="en-US" dirty="0"/>
          </a:p>
          <a:p>
            <a:endParaRPr lang="en-US" dirty="0"/>
          </a:p>
        </p:txBody>
      </p:sp>
      <p:sp>
        <p:nvSpPr>
          <p:cNvPr id="6" name="TextBox 5"/>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JN</a:t>
            </a:r>
          </a:p>
        </p:txBody>
      </p:sp>
      <p:pic>
        <p:nvPicPr>
          <p:cNvPr id="8194" name="Picture 2" descr="https://4d6ab1ae1m81qn73x25fcrb1-wpengine.netdna-ssl.com/wp-content/uploads/2014/01/Ethical_Dilemna.jpg"/>
          <p:cNvPicPr>
            <a:picLocks noChangeAspect="1" noChangeArrowheads="1"/>
          </p:cNvPicPr>
          <p:nvPr/>
        </p:nvPicPr>
        <p:blipFill rotWithShape="1">
          <a:blip r:embed="rId3">
            <a:extLst>
              <a:ext uri="{28A0092B-C50C-407E-A947-70E740481C1C}">
                <a14:useLocalDpi xmlns:a14="http://schemas.microsoft.com/office/drawing/2010/main" val="0"/>
              </a:ext>
            </a:extLst>
          </a:blip>
          <a:srcRect b="36209"/>
          <a:stretch/>
        </p:blipFill>
        <p:spPr bwMode="auto">
          <a:xfrm>
            <a:off x="6934200" y="1691640"/>
            <a:ext cx="18859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91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510" y="531145"/>
            <a:ext cx="7924800" cy="685800"/>
          </a:xfrm>
        </p:spPr>
        <p:txBody>
          <a:bodyPr>
            <a:normAutofit fontScale="90000"/>
          </a:bodyPr>
          <a:lstStyle/>
          <a:p>
            <a:r>
              <a:rPr lang="en-US" dirty="0"/>
              <a:t>Resident Survey: Initial Class Data</a:t>
            </a:r>
          </a:p>
        </p:txBody>
      </p:sp>
      <p:sp>
        <p:nvSpPr>
          <p:cNvPr id="3" name="Content Placeholder 2"/>
          <p:cNvSpPr>
            <a:spLocks noGrp="1"/>
          </p:cNvSpPr>
          <p:nvPr>
            <p:ph idx="1"/>
          </p:nvPr>
        </p:nvSpPr>
        <p:spPr>
          <a:xfrm>
            <a:off x="185057" y="3609468"/>
            <a:ext cx="5050971" cy="1295400"/>
          </a:xfrm>
        </p:spPr>
        <p:txBody>
          <a:bodyPr>
            <a:normAutofit fontScale="25000" lnSpcReduction="20000"/>
          </a:bodyPr>
          <a:lstStyle/>
          <a:p>
            <a:r>
              <a:rPr lang="en-US" sz="8000" dirty="0"/>
              <a:t>From 2017 to 2018, most of the Scale scores had decreased or remained steady except for the Perfectionism scale</a:t>
            </a:r>
          </a:p>
          <a:p>
            <a:pPr lvl="1"/>
            <a:r>
              <a:rPr lang="en-US" sz="7200" dirty="0"/>
              <a:t>The Perfectionism scale increased steadily every year</a:t>
            </a:r>
          </a:p>
          <a:p>
            <a:r>
              <a:rPr lang="en-US" sz="8000" dirty="0"/>
              <a:t>From 2018 to 2019, most of the scales had increased except for the </a:t>
            </a:r>
            <a:r>
              <a:rPr lang="en-US" sz="8000" dirty="0" err="1"/>
              <a:t>Clance</a:t>
            </a:r>
            <a:r>
              <a:rPr lang="en-US" sz="8000" dirty="0"/>
              <a:t> IP scale</a:t>
            </a:r>
          </a:p>
          <a:p>
            <a:pPr marL="0" indent="0">
              <a:buNone/>
            </a:pPr>
            <a:endParaRPr lang="en-US" dirty="0"/>
          </a:p>
        </p:txBody>
      </p:sp>
      <p:pic>
        <p:nvPicPr>
          <p:cNvPr id="4" name="Picture 3"/>
          <p:cNvPicPr>
            <a:picLocks noChangeAspect="1"/>
          </p:cNvPicPr>
          <p:nvPr/>
        </p:nvPicPr>
        <p:blipFill>
          <a:blip r:embed="rId3"/>
          <a:stretch>
            <a:fillRect/>
          </a:stretch>
        </p:blipFill>
        <p:spPr>
          <a:xfrm>
            <a:off x="5236028" y="3620354"/>
            <a:ext cx="3658502" cy="1377621"/>
          </a:xfrm>
          <a:prstGeom prst="rect">
            <a:avLst/>
          </a:prstGeom>
        </p:spPr>
      </p:pic>
      <p:pic>
        <p:nvPicPr>
          <p:cNvPr id="7" name="Picture 6"/>
          <p:cNvPicPr>
            <a:picLocks noChangeAspect="1"/>
          </p:cNvPicPr>
          <p:nvPr/>
        </p:nvPicPr>
        <p:blipFill>
          <a:blip r:embed="rId4"/>
          <a:stretch>
            <a:fillRect/>
          </a:stretch>
        </p:blipFill>
        <p:spPr>
          <a:xfrm>
            <a:off x="381000" y="1232185"/>
            <a:ext cx="7113559" cy="2311969"/>
          </a:xfrm>
          <a:prstGeom prst="rect">
            <a:avLst/>
          </a:prstGeom>
        </p:spPr>
      </p:pic>
      <p:sp>
        <p:nvSpPr>
          <p:cNvPr id="6" name="TextBox 5"/>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MH</a:t>
            </a:r>
          </a:p>
        </p:txBody>
      </p:sp>
    </p:spTree>
    <p:extLst>
      <p:ext uri="{BB962C8B-B14F-4D97-AF65-F5344CB8AC3E}">
        <p14:creationId xmlns:p14="http://schemas.microsoft.com/office/powerpoint/2010/main" val="3517983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7469"/>
            <a:ext cx="8153400" cy="685800"/>
          </a:xfrm>
        </p:spPr>
        <p:txBody>
          <a:bodyPr>
            <a:normAutofit fontScale="90000"/>
          </a:bodyPr>
          <a:lstStyle/>
          <a:p>
            <a:r>
              <a:rPr lang="en-US" dirty="0"/>
              <a:t>Resident Survey: Class over Class Data</a:t>
            </a:r>
          </a:p>
        </p:txBody>
      </p:sp>
      <p:pic>
        <p:nvPicPr>
          <p:cNvPr id="4" name="Picture 3"/>
          <p:cNvPicPr>
            <a:picLocks noChangeAspect="1"/>
          </p:cNvPicPr>
          <p:nvPr/>
        </p:nvPicPr>
        <p:blipFill>
          <a:blip r:embed="rId2"/>
          <a:stretch>
            <a:fillRect/>
          </a:stretch>
        </p:blipFill>
        <p:spPr>
          <a:xfrm>
            <a:off x="5192485" y="3633338"/>
            <a:ext cx="3658502" cy="1377621"/>
          </a:xfrm>
          <a:prstGeom prst="rect">
            <a:avLst/>
          </a:prstGeom>
        </p:spPr>
      </p:pic>
      <p:pic>
        <p:nvPicPr>
          <p:cNvPr id="7" name="Picture 6"/>
          <p:cNvPicPr>
            <a:picLocks noChangeAspect="1"/>
          </p:cNvPicPr>
          <p:nvPr/>
        </p:nvPicPr>
        <p:blipFill>
          <a:blip r:embed="rId3"/>
          <a:stretch>
            <a:fillRect/>
          </a:stretch>
        </p:blipFill>
        <p:spPr>
          <a:xfrm>
            <a:off x="304800" y="1283269"/>
            <a:ext cx="7113559" cy="2311969"/>
          </a:xfrm>
          <a:prstGeom prst="rect">
            <a:avLst/>
          </a:prstGeom>
        </p:spPr>
      </p:pic>
      <p:sp>
        <p:nvSpPr>
          <p:cNvPr id="9" name="Content Placeholder 2"/>
          <p:cNvSpPr>
            <a:spLocks noGrp="1"/>
          </p:cNvSpPr>
          <p:nvPr>
            <p:ph idx="1"/>
          </p:nvPr>
        </p:nvSpPr>
        <p:spPr>
          <a:xfrm>
            <a:off x="141514" y="3633338"/>
            <a:ext cx="5050971" cy="1295400"/>
          </a:xfrm>
        </p:spPr>
        <p:txBody>
          <a:bodyPr>
            <a:normAutofit fontScale="25000" lnSpcReduction="20000"/>
          </a:bodyPr>
          <a:lstStyle/>
          <a:p>
            <a:r>
              <a:rPr lang="en-US" sz="8000" dirty="0"/>
              <a:t>When comparing 1</a:t>
            </a:r>
            <a:r>
              <a:rPr lang="en-US" sz="8000" baseline="30000" dirty="0"/>
              <a:t>st</a:t>
            </a:r>
            <a:r>
              <a:rPr lang="en-US" sz="8000" dirty="0"/>
              <a:t> years to 2</a:t>
            </a:r>
            <a:r>
              <a:rPr lang="en-US" sz="8000" baseline="30000" dirty="0"/>
              <a:t>nd</a:t>
            </a:r>
            <a:r>
              <a:rPr lang="en-US" sz="8000" dirty="0"/>
              <a:t> years, most of the scores decreased except for the </a:t>
            </a:r>
            <a:r>
              <a:rPr lang="en-US" sz="8000" dirty="0" err="1"/>
              <a:t>Clance</a:t>
            </a:r>
            <a:r>
              <a:rPr lang="en-US" sz="8000" dirty="0"/>
              <a:t> IP scale and the Perfectionism scale</a:t>
            </a:r>
          </a:p>
          <a:p>
            <a:pPr lvl="1"/>
            <a:r>
              <a:rPr lang="en-US" sz="7200" dirty="0"/>
              <a:t>The Perfectionism scale has a steady increase every year</a:t>
            </a:r>
          </a:p>
          <a:p>
            <a:r>
              <a:rPr lang="en-US" sz="8000" dirty="0"/>
              <a:t>When comparing 2</a:t>
            </a:r>
            <a:r>
              <a:rPr lang="en-US" sz="8000" baseline="30000" dirty="0"/>
              <a:t>nd</a:t>
            </a:r>
            <a:r>
              <a:rPr lang="en-US" sz="8000" dirty="0"/>
              <a:t> years to 3</a:t>
            </a:r>
            <a:r>
              <a:rPr lang="en-US" sz="8000" baseline="30000" dirty="0"/>
              <a:t>rd</a:t>
            </a:r>
            <a:r>
              <a:rPr lang="en-US" sz="8000" dirty="0"/>
              <a:t> years, most of the scores increased except for the </a:t>
            </a:r>
            <a:r>
              <a:rPr lang="en-US" sz="8000" dirty="0" err="1"/>
              <a:t>Clance</a:t>
            </a:r>
            <a:r>
              <a:rPr lang="en-US" sz="8000" dirty="0"/>
              <a:t> IP scale</a:t>
            </a:r>
          </a:p>
          <a:p>
            <a:pPr marL="0" indent="0">
              <a:buNone/>
            </a:pPr>
            <a:endParaRPr lang="en-US" dirty="0"/>
          </a:p>
        </p:txBody>
      </p:sp>
      <p:sp>
        <p:nvSpPr>
          <p:cNvPr id="6" name="TextBox 5"/>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MH</a:t>
            </a:r>
          </a:p>
        </p:txBody>
      </p:sp>
    </p:spTree>
    <p:extLst>
      <p:ext uri="{BB962C8B-B14F-4D97-AF65-F5344CB8AC3E}">
        <p14:creationId xmlns:p14="http://schemas.microsoft.com/office/powerpoint/2010/main" val="3228957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1595"/>
            <a:ext cx="7924800" cy="685800"/>
          </a:xfrm>
        </p:spPr>
        <p:txBody>
          <a:bodyPr>
            <a:normAutofit fontScale="90000"/>
          </a:bodyPr>
          <a:lstStyle/>
          <a:p>
            <a:r>
              <a:rPr lang="en-US" dirty="0"/>
              <a:t>Resident Survey: Year over Year Data</a:t>
            </a:r>
          </a:p>
        </p:txBody>
      </p:sp>
      <p:pic>
        <p:nvPicPr>
          <p:cNvPr id="4" name="Picture 3"/>
          <p:cNvPicPr>
            <a:picLocks noChangeAspect="1"/>
          </p:cNvPicPr>
          <p:nvPr/>
        </p:nvPicPr>
        <p:blipFill>
          <a:blip r:embed="rId3"/>
          <a:stretch>
            <a:fillRect/>
          </a:stretch>
        </p:blipFill>
        <p:spPr>
          <a:xfrm>
            <a:off x="5225142" y="3790603"/>
            <a:ext cx="3658502" cy="1377621"/>
          </a:xfrm>
          <a:prstGeom prst="rect">
            <a:avLst/>
          </a:prstGeom>
        </p:spPr>
      </p:pic>
      <p:pic>
        <p:nvPicPr>
          <p:cNvPr id="7" name="Picture 6"/>
          <p:cNvPicPr>
            <a:picLocks noChangeAspect="1"/>
          </p:cNvPicPr>
          <p:nvPr/>
        </p:nvPicPr>
        <p:blipFill>
          <a:blip r:embed="rId4"/>
          <a:stretch>
            <a:fillRect/>
          </a:stretch>
        </p:blipFill>
        <p:spPr>
          <a:xfrm>
            <a:off x="304800" y="1371600"/>
            <a:ext cx="7113559" cy="2311969"/>
          </a:xfrm>
          <a:prstGeom prst="rect">
            <a:avLst/>
          </a:prstGeom>
        </p:spPr>
      </p:pic>
      <p:sp>
        <p:nvSpPr>
          <p:cNvPr id="9" name="Content Placeholder 2"/>
          <p:cNvSpPr>
            <a:spLocks noGrp="1"/>
          </p:cNvSpPr>
          <p:nvPr>
            <p:ph idx="1"/>
          </p:nvPr>
        </p:nvSpPr>
        <p:spPr>
          <a:xfrm>
            <a:off x="152400" y="3801489"/>
            <a:ext cx="5050971" cy="1295400"/>
          </a:xfrm>
        </p:spPr>
        <p:txBody>
          <a:bodyPr>
            <a:normAutofit fontScale="25000" lnSpcReduction="20000"/>
          </a:bodyPr>
          <a:lstStyle/>
          <a:p>
            <a:r>
              <a:rPr lang="en-US" sz="8000" dirty="0"/>
              <a:t>From 2017 </a:t>
            </a:r>
            <a:r>
              <a:rPr lang="en-US" sz="8000"/>
              <a:t>to 2018, </a:t>
            </a:r>
            <a:r>
              <a:rPr lang="en-US" sz="8000" dirty="0"/>
              <a:t>most of the scales had decreased except for the </a:t>
            </a:r>
            <a:r>
              <a:rPr lang="en-US" sz="8000" dirty="0" err="1"/>
              <a:t>Clance</a:t>
            </a:r>
            <a:r>
              <a:rPr lang="en-US" sz="8000" dirty="0"/>
              <a:t> IP scale</a:t>
            </a:r>
          </a:p>
          <a:p>
            <a:pPr lvl="1"/>
            <a:r>
              <a:rPr lang="en-US" sz="7200" dirty="0"/>
              <a:t>The Mindfulness scale and Perfectionism scale have a steady decrease every year</a:t>
            </a:r>
          </a:p>
          <a:p>
            <a:r>
              <a:rPr lang="en-US" sz="8000" dirty="0"/>
              <a:t>From 2018 to 2019, the Wellness scale, </a:t>
            </a:r>
            <a:r>
              <a:rPr lang="en-US" sz="8000" dirty="0" err="1"/>
              <a:t>Clance</a:t>
            </a:r>
            <a:r>
              <a:rPr lang="en-US" sz="8000" dirty="0"/>
              <a:t> IP scale and Quality of Life Scale had increased</a:t>
            </a:r>
          </a:p>
          <a:p>
            <a:pPr lvl="1"/>
            <a:r>
              <a:rPr lang="en-US" sz="7200" dirty="0"/>
              <a:t>The Mindfulness scale and Perfectionism scale have a steady decrease every year</a:t>
            </a:r>
          </a:p>
          <a:p>
            <a:pPr lvl="1"/>
            <a:endParaRPr lang="en-US" sz="7600" dirty="0"/>
          </a:p>
          <a:p>
            <a:pPr lvl="1"/>
            <a:endParaRPr lang="en-US" sz="7600" dirty="0"/>
          </a:p>
        </p:txBody>
      </p:sp>
      <p:sp>
        <p:nvSpPr>
          <p:cNvPr id="6" name="TextBox 5"/>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MH</a:t>
            </a:r>
          </a:p>
        </p:txBody>
      </p:sp>
    </p:spTree>
    <p:extLst>
      <p:ext uri="{BB962C8B-B14F-4D97-AF65-F5344CB8AC3E}">
        <p14:creationId xmlns:p14="http://schemas.microsoft.com/office/powerpoint/2010/main" val="3901319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a:t>Moving Forward…</a:t>
            </a:r>
          </a:p>
        </p:txBody>
      </p:sp>
      <p:sp>
        <p:nvSpPr>
          <p:cNvPr id="3" name="Content Placeholder 2"/>
          <p:cNvSpPr>
            <a:spLocks noGrp="1"/>
          </p:cNvSpPr>
          <p:nvPr>
            <p:ph idx="1"/>
          </p:nvPr>
        </p:nvSpPr>
        <p:spPr>
          <a:xfrm>
            <a:off x="228600" y="1676400"/>
            <a:ext cx="7974330" cy="4191000"/>
          </a:xfrm>
        </p:spPr>
        <p:txBody>
          <a:bodyPr>
            <a:normAutofit fontScale="92500" lnSpcReduction="10000"/>
          </a:bodyPr>
          <a:lstStyle/>
          <a:p>
            <a:r>
              <a:rPr lang="en-US" sz="3000" dirty="0"/>
              <a:t>RMC – Continue to monitor residents on a yearly basis using the 5 survey Questionnaire</a:t>
            </a:r>
          </a:p>
          <a:p>
            <a:pPr marL="0" indent="0">
              <a:buNone/>
            </a:pPr>
            <a:endParaRPr lang="en-US" sz="3000" dirty="0"/>
          </a:p>
          <a:p>
            <a:r>
              <a:rPr lang="en-US" sz="3000" dirty="0"/>
              <a:t>SMEMC – New direction</a:t>
            </a:r>
          </a:p>
          <a:p>
            <a:pPr lvl="1"/>
            <a:r>
              <a:rPr lang="en-US" dirty="0"/>
              <a:t>Well-being Index/Mayo clinic App</a:t>
            </a:r>
          </a:p>
          <a:p>
            <a:pPr lvl="1"/>
            <a:r>
              <a:rPr lang="en-US" dirty="0"/>
              <a:t>Professional Fulfillment Index</a:t>
            </a:r>
          </a:p>
          <a:p>
            <a:pPr marL="457200" lvl="1" indent="0">
              <a:buNone/>
            </a:pPr>
            <a:endParaRPr lang="en-US" dirty="0"/>
          </a:p>
          <a:p>
            <a:r>
              <a:rPr lang="en-US" dirty="0"/>
              <a:t>NH Dartmouth </a:t>
            </a:r>
          </a:p>
          <a:p>
            <a:pPr lvl="1"/>
            <a:r>
              <a:rPr lang="en-US" dirty="0"/>
              <a:t>New organizational priorities</a:t>
            </a:r>
          </a:p>
          <a:p>
            <a:pPr marL="0" indent="0">
              <a:buNone/>
            </a:pPr>
            <a:endParaRPr lang="en-US" dirty="0"/>
          </a:p>
          <a:p>
            <a:pPr marL="0" indent="0">
              <a:buNone/>
            </a:pPr>
            <a:endParaRPr lang="en-US" dirty="0"/>
          </a:p>
        </p:txBody>
      </p:sp>
      <p:sp>
        <p:nvSpPr>
          <p:cNvPr id="4" name="TextBox 3"/>
          <p:cNvSpPr txBox="1"/>
          <p:nvPr/>
        </p:nvSpPr>
        <p:spPr>
          <a:xfrm>
            <a:off x="35588" y="5943600"/>
            <a:ext cx="574012" cy="307777"/>
          </a:xfrm>
          <a:prstGeom prst="rect">
            <a:avLst/>
          </a:prstGeom>
          <a:noFill/>
        </p:spPr>
        <p:txBody>
          <a:bodyPr wrap="square" rtlCol="0">
            <a:spAutoFit/>
          </a:bodyPr>
          <a:lstStyle/>
          <a:p>
            <a:r>
              <a:rPr lang="en-US" sz="1400" dirty="0">
                <a:solidFill>
                  <a:schemeClr val="bg1">
                    <a:lumMod val="50000"/>
                  </a:schemeClr>
                </a:solidFill>
              </a:rPr>
              <a:t>L/J/A</a:t>
            </a:r>
          </a:p>
        </p:txBody>
      </p:sp>
      <p:pic>
        <p:nvPicPr>
          <p:cNvPr id="1028" name="Picture 4" descr="Image result for change dir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581400"/>
            <a:ext cx="2444003"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035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6553200" cy="685800"/>
          </a:xfrm>
        </p:spPr>
        <p:txBody>
          <a:bodyPr>
            <a:normAutofit fontScale="90000"/>
          </a:bodyPr>
          <a:lstStyle/>
          <a:p>
            <a:r>
              <a:rPr lang="en-US" dirty="0"/>
              <a:t>Conclusions/Take Home Points</a:t>
            </a:r>
          </a:p>
        </p:txBody>
      </p:sp>
      <p:sp>
        <p:nvSpPr>
          <p:cNvPr id="3" name="Content Placeholder 2"/>
          <p:cNvSpPr>
            <a:spLocks noGrp="1"/>
          </p:cNvSpPr>
          <p:nvPr>
            <p:ph idx="1"/>
          </p:nvPr>
        </p:nvSpPr>
        <p:spPr>
          <a:xfrm>
            <a:off x="533400" y="1905000"/>
            <a:ext cx="8008620" cy="3124200"/>
          </a:xfrm>
        </p:spPr>
        <p:txBody>
          <a:bodyPr>
            <a:normAutofit/>
          </a:bodyPr>
          <a:lstStyle/>
          <a:p>
            <a:r>
              <a:rPr lang="en-US" sz="3000" dirty="0"/>
              <a:t>Do what works for your residency</a:t>
            </a:r>
          </a:p>
          <a:p>
            <a:r>
              <a:rPr lang="en-US" sz="3000" dirty="0"/>
              <a:t>Collaborate</a:t>
            </a:r>
          </a:p>
          <a:p>
            <a:pPr lvl="1"/>
            <a:r>
              <a:rPr lang="en-US" dirty="0"/>
              <a:t>Behaviorists, Residents/Faculty, Health Analytics, IRB, other residency programs</a:t>
            </a:r>
          </a:p>
          <a:p>
            <a:r>
              <a:rPr lang="en-US" sz="3000" dirty="0"/>
              <a:t>Prioritize resident involvement</a:t>
            </a:r>
          </a:p>
        </p:txBody>
      </p:sp>
      <p:sp>
        <p:nvSpPr>
          <p:cNvPr id="4" name="TextBox 3"/>
          <p:cNvSpPr txBox="1"/>
          <p:nvPr/>
        </p:nvSpPr>
        <p:spPr>
          <a:xfrm>
            <a:off x="35588" y="5943600"/>
            <a:ext cx="421612" cy="307777"/>
          </a:xfrm>
          <a:prstGeom prst="rect">
            <a:avLst/>
          </a:prstGeom>
          <a:noFill/>
        </p:spPr>
        <p:txBody>
          <a:bodyPr wrap="square" rtlCol="0">
            <a:spAutoFit/>
          </a:bodyPr>
          <a:lstStyle/>
          <a:p>
            <a:r>
              <a:rPr lang="en-US" sz="1400" dirty="0">
                <a:solidFill>
                  <a:schemeClr val="bg1">
                    <a:lumMod val="50000"/>
                  </a:schemeClr>
                </a:solidFill>
              </a:rPr>
              <a:t>AB</a:t>
            </a:r>
          </a:p>
        </p:txBody>
      </p:sp>
    </p:spTree>
    <p:extLst>
      <p:ext uri="{BB962C8B-B14F-4D97-AF65-F5344CB8AC3E}">
        <p14:creationId xmlns:p14="http://schemas.microsoft.com/office/powerpoint/2010/main" val="282637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a:t>Disclosures</a:t>
            </a:r>
          </a:p>
        </p:txBody>
      </p:sp>
      <p:pic>
        <p:nvPicPr>
          <p:cNvPr id="4" name="Shape 52" descr="Image result for money sad face"/>
          <p:cNvPicPr preferRelativeResize="0">
            <a:picLocks/>
          </p:cNvPicPr>
          <p:nvPr/>
        </p:nvPicPr>
        <p:blipFill rotWithShape="1">
          <a:blip r:embed="rId2">
            <a:alphaModFix/>
          </a:blip>
          <a:srcRect/>
          <a:stretch/>
        </p:blipFill>
        <p:spPr>
          <a:xfrm>
            <a:off x="1371600" y="2362200"/>
            <a:ext cx="2743200" cy="2819400"/>
          </a:xfrm>
          <a:prstGeom prst="rect">
            <a:avLst/>
          </a:prstGeom>
          <a:noFill/>
          <a:ln>
            <a:noFill/>
          </a:ln>
        </p:spPr>
      </p:pic>
      <p:sp>
        <p:nvSpPr>
          <p:cNvPr id="5" name="TextBox 4"/>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LG</a:t>
            </a:r>
          </a:p>
        </p:txBody>
      </p:sp>
      <p:pic>
        <p:nvPicPr>
          <p:cNvPr id="2050" name="Picture 2" descr="Image result for therapist tip j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05001"/>
            <a:ext cx="2743200" cy="368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906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88" y="838200"/>
            <a:ext cx="8229600" cy="685800"/>
          </a:xfrm>
        </p:spPr>
        <p:txBody>
          <a:bodyPr>
            <a:normAutofit fontScale="90000"/>
          </a:bodyPr>
          <a:lstStyle/>
          <a:p>
            <a:r>
              <a:rPr lang="en-US" dirty="0"/>
              <a:t>Resources </a:t>
            </a:r>
          </a:p>
        </p:txBody>
      </p:sp>
      <p:sp>
        <p:nvSpPr>
          <p:cNvPr id="3" name="Content Placeholder 2"/>
          <p:cNvSpPr>
            <a:spLocks noGrp="1"/>
          </p:cNvSpPr>
          <p:nvPr>
            <p:ph idx="1"/>
          </p:nvPr>
        </p:nvSpPr>
        <p:spPr>
          <a:xfrm>
            <a:off x="416588" y="1702676"/>
            <a:ext cx="7924800" cy="4114800"/>
          </a:xfrm>
        </p:spPr>
        <p:txBody>
          <a:bodyPr>
            <a:noAutofit/>
          </a:bodyPr>
          <a:lstStyle/>
          <a:p>
            <a:r>
              <a:rPr lang="en-US" sz="2000" dirty="0"/>
              <a:t>Mayo Clinic Tool: self-assessment or for organizations </a:t>
            </a:r>
            <a:r>
              <a:rPr lang="en-US" sz="2000" dirty="0">
                <a:hlinkClick r:id="rId3"/>
              </a:rPr>
              <a:t>https://www.mededwebs.com/well-being-index</a:t>
            </a:r>
            <a:endParaRPr lang="en-US" sz="2000" dirty="0"/>
          </a:p>
          <a:p>
            <a:r>
              <a:rPr lang="en-US" sz="2000" dirty="0"/>
              <a:t>Stanford Professional Fulfillment Index </a:t>
            </a:r>
            <a:r>
              <a:rPr lang="en-US" sz="2000" dirty="0">
                <a:hlinkClick r:id="rId4"/>
              </a:rPr>
              <a:t>https://rd.springer.com/article/10.1007/s40596-017-0849-3</a:t>
            </a:r>
            <a:endParaRPr lang="en-US" sz="2000" dirty="0"/>
          </a:p>
          <a:p>
            <a:r>
              <a:rPr lang="en-US" sz="2000" dirty="0"/>
              <a:t>Tools from Positive Psychology at U Penn</a:t>
            </a:r>
          </a:p>
          <a:p>
            <a:pPr lvl="1"/>
            <a:r>
              <a:rPr lang="en-US" sz="2000" dirty="0">
                <a:hlinkClick r:id="rId5"/>
              </a:rPr>
              <a:t>https://ppc.sas.upenn.edu/resources/questionnaires-researchers</a:t>
            </a:r>
            <a:endParaRPr lang="en-US" sz="2000" dirty="0"/>
          </a:p>
          <a:p>
            <a:pPr lvl="0"/>
            <a:r>
              <a:rPr lang="en-US" sz="2000" dirty="0">
                <a:solidFill>
                  <a:prstClr val="black"/>
                </a:solidFill>
              </a:rPr>
              <a:t>NAM – Action Collaborative on Clinician Well-Being and Resilience</a:t>
            </a:r>
          </a:p>
          <a:p>
            <a:pPr lvl="1"/>
            <a:r>
              <a:rPr lang="en-US" sz="2000" dirty="0">
                <a:hlinkClick r:id="rId6"/>
              </a:rPr>
              <a:t>https://nam.edu/initiatives/clinician-resilience-and-well-being/</a:t>
            </a:r>
            <a:endParaRPr lang="en-US" sz="2000" dirty="0"/>
          </a:p>
          <a:p>
            <a:r>
              <a:rPr lang="en-US" sz="2000" dirty="0">
                <a:hlinkClick r:id="rId7"/>
              </a:rPr>
              <a:t>https://www.thehappymd.com/</a:t>
            </a:r>
            <a:endParaRPr lang="en-US" sz="2000" dirty="0"/>
          </a:p>
        </p:txBody>
      </p:sp>
      <p:sp>
        <p:nvSpPr>
          <p:cNvPr id="4" name="TextBox 3"/>
          <p:cNvSpPr txBox="1"/>
          <p:nvPr/>
        </p:nvSpPr>
        <p:spPr>
          <a:xfrm>
            <a:off x="35588" y="5943600"/>
            <a:ext cx="381000" cy="307777"/>
          </a:xfrm>
          <a:prstGeom prst="rect">
            <a:avLst/>
          </a:prstGeom>
          <a:noFill/>
        </p:spPr>
        <p:txBody>
          <a:bodyPr wrap="square" rtlCol="0">
            <a:spAutoFit/>
          </a:bodyPr>
          <a:lstStyle/>
          <a:p>
            <a:r>
              <a:rPr lang="en-US" sz="1400" dirty="0">
                <a:solidFill>
                  <a:schemeClr val="bg1">
                    <a:lumMod val="50000"/>
                  </a:schemeClr>
                </a:solidFill>
              </a:rPr>
              <a:t>JN</a:t>
            </a:r>
          </a:p>
        </p:txBody>
      </p:sp>
    </p:spTree>
    <p:extLst>
      <p:ext uri="{BB962C8B-B14F-4D97-AF65-F5344CB8AC3E}">
        <p14:creationId xmlns:p14="http://schemas.microsoft.com/office/powerpoint/2010/main" val="83677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305800" cy="685800"/>
          </a:xfrm>
        </p:spPr>
        <p:txBody>
          <a:bodyPr>
            <a:normAutofit fontScale="90000"/>
          </a:bodyPr>
          <a:lstStyle/>
          <a:p>
            <a:r>
              <a:rPr lang="en-US" dirty="0"/>
              <a:t>Resources – AMITA Questionnaires</a:t>
            </a:r>
          </a:p>
        </p:txBody>
      </p:sp>
      <p:sp>
        <p:nvSpPr>
          <p:cNvPr id="3" name="Content Placeholder 2"/>
          <p:cNvSpPr>
            <a:spLocks noGrp="1"/>
          </p:cNvSpPr>
          <p:nvPr>
            <p:ph idx="1"/>
          </p:nvPr>
        </p:nvSpPr>
        <p:spPr>
          <a:xfrm>
            <a:off x="549166" y="1752600"/>
            <a:ext cx="8077200" cy="4498777"/>
          </a:xfrm>
        </p:spPr>
        <p:txBody>
          <a:bodyPr>
            <a:noAutofit/>
          </a:bodyPr>
          <a:lstStyle/>
          <a:p>
            <a:pPr marL="0" indent="0">
              <a:buNone/>
            </a:pPr>
            <a:r>
              <a:rPr lang="en-US" sz="1400" dirty="0"/>
              <a:t>I-Wellness Wheel Personal Health Inventory</a:t>
            </a:r>
          </a:p>
          <a:p>
            <a:pPr marL="457200" lvl="1" indent="0">
              <a:buNone/>
            </a:pPr>
            <a:r>
              <a:rPr lang="en-US" sz="1400" dirty="0">
                <a:hlinkClick r:id="rId3"/>
              </a:rPr>
              <a:t>https://docs.google.com/document/d/1oEj4b-QXbSGqBNrfNMRGcZc4LO2M5FXSwoVokdHfmFk/edit#</a:t>
            </a:r>
            <a:r>
              <a:rPr lang="en-US" sz="1400" dirty="0"/>
              <a:t>!</a:t>
            </a:r>
          </a:p>
          <a:p>
            <a:pPr marL="0" indent="0">
              <a:buNone/>
            </a:pPr>
            <a:r>
              <a:rPr lang="en-US" sz="1400" dirty="0"/>
              <a:t>II-Mindfulness Attention Awareness Scale (MAAS)</a:t>
            </a:r>
          </a:p>
          <a:p>
            <a:pPr marL="457200" lvl="1" indent="0">
              <a:buNone/>
            </a:pPr>
            <a:r>
              <a:rPr lang="en-US" sz="1400" dirty="0">
                <a:hlinkClick r:id="rId4"/>
              </a:rPr>
              <a:t>https://ppc.sas.upenn.edu/resources/questionnaires-researchers/mindful-attention-awareness-scale</a:t>
            </a:r>
            <a:endParaRPr lang="en-US" sz="1400" dirty="0"/>
          </a:p>
          <a:p>
            <a:pPr marL="0" indent="0">
              <a:buNone/>
            </a:pPr>
            <a:r>
              <a:rPr lang="en-US" sz="1400" dirty="0"/>
              <a:t>III-Depression Scale: The HANDS Screening Tool</a:t>
            </a:r>
          </a:p>
          <a:p>
            <a:pPr marL="457200" lvl="1" indent="0">
              <a:buNone/>
            </a:pPr>
            <a:r>
              <a:rPr lang="en-US" sz="1400" dirty="0">
                <a:hlinkClick r:id="rId5"/>
              </a:rPr>
              <a:t>https://www.schneckmed.org/MediaLibraries/SchneckMedical/documents/HANDS-Harvard-NDSD-Screening.pdf</a:t>
            </a:r>
            <a:endParaRPr lang="en-US" sz="1400" dirty="0"/>
          </a:p>
          <a:p>
            <a:pPr marL="0" indent="0">
              <a:buNone/>
            </a:pPr>
            <a:r>
              <a:rPr lang="en-US" sz="1400" dirty="0"/>
              <a:t>IV-Anxiety Scale: The Carroll-Davidson Scale</a:t>
            </a:r>
          </a:p>
          <a:p>
            <a:pPr marL="457200" lvl="1" indent="0">
              <a:buNone/>
            </a:pPr>
            <a:r>
              <a:rPr lang="en-US" sz="1400" dirty="0">
                <a:hlinkClick r:id="rId6"/>
              </a:rPr>
              <a:t>https://www.schneckmed.org/MediaLibraries/SchneckMedical/documents/Gen-Anxiety-Disorder-Screening.pdf</a:t>
            </a:r>
            <a:endParaRPr lang="en-US" sz="1400" dirty="0"/>
          </a:p>
          <a:p>
            <a:pPr marL="0" indent="0">
              <a:buNone/>
            </a:pPr>
            <a:r>
              <a:rPr lang="it-IT" sz="1400" dirty="0"/>
              <a:t>V-Impostor Phenomenon Scale (Clance IP)</a:t>
            </a:r>
          </a:p>
          <a:p>
            <a:pPr marL="457200" lvl="1" indent="0">
              <a:buNone/>
            </a:pPr>
            <a:r>
              <a:rPr lang="en-US" sz="1400" dirty="0">
                <a:hlinkClick r:id="rId7"/>
              </a:rPr>
              <a:t>https://paulineroseclance.com/impostor_phenomenon.html</a:t>
            </a:r>
            <a:endParaRPr lang="en-US" sz="1400" dirty="0"/>
          </a:p>
          <a:p>
            <a:pPr marL="0" indent="0">
              <a:buNone/>
            </a:pPr>
            <a:r>
              <a:rPr lang="en-US" sz="1400" dirty="0"/>
              <a:t>VI-Almost Perfect Scale-Revised (APS-R)</a:t>
            </a:r>
          </a:p>
          <a:p>
            <a:pPr marL="457200" lvl="1" indent="0">
              <a:buNone/>
            </a:pPr>
            <a:r>
              <a:rPr lang="en-US" sz="1400" dirty="0">
                <a:hlinkClick r:id="rId8"/>
              </a:rPr>
              <a:t>http://kennethwang.com/apsr/</a:t>
            </a:r>
            <a:endParaRPr lang="en-US" sz="1400" dirty="0"/>
          </a:p>
          <a:p>
            <a:pPr marL="457200" lvl="1" indent="0">
              <a:buNone/>
            </a:pPr>
            <a:r>
              <a:rPr lang="en-US" sz="1400" dirty="0"/>
              <a:t>Slaney, R. B., Rice, K. G., Mobley, M., </a:t>
            </a:r>
            <a:r>
              <a:rPr lang="en-US" sz="1400" dirty="0" err="1"/>
              <a:t>Trippi</a:t>
            </a:r>
            <a:r>
              <a:rPr lang="en-US" sz="1400" dirty="0"/>
              <a:t>, J., &amp; Ashby, J. S. (2001). The Revised Almost Perfect Scale. Measurement and Evaluation in Counseling And Development, 34(3), 130-145. </a:t>
            </a:r>
          </a:p>
          <a:p>
            <a:pPr marL="0" indent="0">
              <a:buNone/>
            </a:pPr>
            <a:r>
              <a:rPr lang="en-US" sz="1400" dirty="0"/>
              <a:t>VII-Quality of life Scale – QOLS</a:t>
            </a:r>
          </a:p>
          <a:p>
            <a:pPr marL="457200" lvl="1" indent="0">
              <a:buNone/>
            </a:pPr>
            <a:r>
              <a:rPr lang="en-US" sz="1400" dirty="0">
                <a:hlinkClick r:id="rId9"/>
              </a:rPr>
              <a:t>http://www.contentedits.com/img.asp?id=13179</a:t>
            </a:r>
            <a:endParaRPr lang="en-US" sz="1400" dirty="0"/>
          </a:p>
        </p:txBody>
      </p:sp>
      <p:sp>
        <p:nvSpPr>
          <p:cNvPr id="4" name="TextBox 3"/>
          <p:cNvSpPr txBox="1"/>
          <p:nvPr/>
        </p:nvSpPr>
        <p:spPr>
          <a:xfrm>
            <a:off x="35588" y="5943600"/>
            <a:ext cx="381000" cy="307777"/>
          </a:xfrm>
          <a:prstGeom prst="rect">
            <a:avLst/>
          </a:prstGeom>
          <a:noFill/>
        </p:spPr>
        <p:txBody>
          <a:bodyPr wrap="square" rtlCol="0">
            <a:spAutoFit/>
          </a:bodyPr>
          <a:lstStyle/>
          <a:p>
            <a:r>
              <a:rPr lang="en-US" sz="1400" dirty="0">
                <a:solidFill>
                  <a:schemeClr val="bg1">
                    <a:lumMod val="50000"/>
                  </a:schemeClr>
                </a:solidFill>
              </a:rPr>
              <a:t>JN</a:t>
            </a:r>
          </a:p>
        </p:txBody>
      </p:sp>
    </p:spTree>
    <p:extLst>
      <p:ext uri="{BB962C8B-B14F-4D97-AF65-F5344CB8AC3E}">
        <p14:creationId xmlns:p14="http://schemas.microsoft.com/office/powerpoint/2010/main" val="3310465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58" y="914400"/>
            <a:ext cx="8229600" cy="685800"/>
          </a:xfrm>
        </p:spPr>
        <p:txBody>
          <a:bodyPr>
            <a:normAutofit fontScale="90000"/>
          </a:bodyPr>
          <a:lstStyle/>
          <a:p>
            <a:r>
              <a:rPr lang="en-US" sz="3300" dirty="0"/>
              <a:t>What questions do you have for us?</a:t>
            </a:r>
            <a:r>
              <a:rPr lang="en-US" dirty="0"/>
              <a:t/>
            </a:r>
            <a:br>
              <a:rPr lang="en-US" dirty="0"/>
            </a:br>
            <a:endParaRPr lang="en-US" dirty="0"/>
          </a:p>
        </p:txBody>
      </p:sp>
      <p:sp>
        <p:nvSpPr>
          <p:cNvPr id="4" name="Rectangle 3"/>
          <p:cNvSpPr/>
          <p:nvPr/>
        </p:nvSpPr>
        <p:spPr>
          <a:xfrm>
            <a:off x="463296" y="5055513"/>
            <a:ext cx="8229600" cy="954107"/>
          </a:xfrm>
          <a:prstGeom prst="rect">
            <a:avLst/>
          </a:prstGeom>
        </p:spPr>
        <p:txBody>
          <a:bodyPr wrap="square">
            <a:spAutoFit/>
          </a:bodyPr>
          <a:lstStyle/>
          <a:p>
            <a:pPr algn="ctr"/>
            <a:r>
              <a:rPr lang="en-US" sz="2800" dirty="0"/>
              <a:t>What are the challenges/barriers in your </a:t>
            </a:r>
          </a:p>
          <a:p>
            <a:pPr algn="ctr"/>
            <a:r>
              <a:rPr lang="en-US" sz="2800" dirty="0"/>
              <a:t>residency to measure or integrate wellness?</a:t>
            </a:r>
          </a:p>
        </p:txBody>
      </p:sp>
      <p:pic>
        <p:nvPicPr>
          <p:cNvPr id="5" name="Content Placeholder 4" descr="Image result for wellness question mar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3758" y="1446312"/>
            <a:ext cx="39624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AB</a:t>
            </a:r>
          </a:p>
        </p:txBody>
      </p:sp>
    </p:spTree>
    <p:extLst>
      <p:ext uri="{BB962C8B-B14F-4D97-AF65-F5344CB8AC3E}">
        <p14:creationId xmlns:p14="http://schemas.microsoft.com/office/powerpoint/2010/main" val="1567458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rmAutofit fontScale="90000"/>
          </a:bodyPr>
          <a:lstStyle/>
          <a:p>
            <a:r>
              <a:rPr lang="en-US" dirty="0"/>
              <a:t>REFERENCES</a:t>
            </a:r>
          </a:p>
        </p:txBody>
      </p:sp>
      <p:sp>
        <p:nvSpPr>
          <p:cNvPr id="3" name="Content Placeholder 2"/>
          <p:cNvSpPr>
            <a:spLocks noGrp="1"/>
          </p:cNvSpPr>
          <p:nvPr>
            <p:ph idx="1"/>
          </p:nvPr>
        </p:nvSpPr>
        <p:spPr>
          <a:xfrm>
            <a:off x="457200" y="1828800"/>
            <a:ext cx="8077200" cy="4038600"/>
          </a:xfrm>
        </p:spPr>
        <p:txBody>
          <a:bodyPr>
            <a:normAutofit fontScale="47500" lnSpcReduction="20000"/>
          </a:bodyPr>
          <a:lstStyle/>
          <a:p>
            <a:pPr marL="0" indent="0">
              <a:lnSpc>
                <a:spcPct val="120000"/>
              </a:lnSpc>
              <a:spcBef>
                <a:spcPts val="0"/>
              </a:spcBef>
              <a:buNone/>
            </a:pPr>
            <a:r>
              <a:rPr lang="en-US" dirty="0"/>
              <a:t>Accreditation Council for Graduate Medical Education (2019). ACGME Program </a:t>
            </a:r>
            <a:r>
              <a:rPr lang="en-US" dirty="0" smtClean="0"/>
              <a:t>requirements </a:t>
            </a:r>
            <a:r>
              <a:rPr lang="en-US" dirty="0"/>
              <a:t>for </a:t>
            </a:r>
            <a:r>
              <a:rPr lang="en-US" dirty="0" smtClean="0"/>
              <a:t>	graduate </a:t>
            </a:r>
            <a:r>
              <a:rPr lang="en-US" dirty="0"/>
              <a:t>medical education in family medicine. </a:t>
            </a:r>
            <a:r>
              <a:rPr lang="en-US" dirty="0" smtClean="0"/>
              <a:t>Retrieved </a:t>
            </a:r>
            <a:r>
              <a:rPr lang="en-US" dirty="0"/>
              <a:t>from </a:t>
            </a:r>
            <a:r>
              <a:rPr lang="en-US" dirty="0">
                <a:hlinkClick r:id="rId3"/>
              </a:rPr>
              <a:t>https://www.acgme.org/</a:t>
            </a:r>
            <a:endParaRPr lang="en-US" dirty="0"/>
          </a:p>
          <a:p>
            <a:pPr marL="0" indent="0">
              <a:lnSpc>
                <a:spcPct val="120000"/>
              </a:lnSpc>
              <a:buNone/>
            </a:pPr>
            <a:r>
              <a:rPr lang="en-US" dirty="0"/>
              <a:t>Firth-Cozens, J. (2000). Interventions to improve physicians' well-being and </a:t>
            </a:r>
            <a:r>
              <a:rPr lang="en-US" dirty="0" smtClean="0"/>
              <a:t>patient </a:t>
            </a:r>
            <a:r>
              <a:rPr lang="en-US" dirty="0"/>
              <a:t>care. </a:t>
            </a:r>
            <a:r>
              <a:rPr lang="en-US" i="1" dirty="0"/>
              <a:t>Social </a:t>
            </a:r>
            <a:r>
              <a:rPr lang="en-US" i="1" dirty="0" smtClean="0"/>
              <a:t>	Science </a:t>
            </a:r>
            <a:r>
              <a:rPr lang="en-US" i="1" dirty="0"/>
              <a:t>and Medicine</a:t>
            </a:r>
            <a:r>
              <a:rPr lang="en-US" dirty="0"/>
              <a:t>, </a:t>
            </a:r>
            <a:r>
              <a:rPr lang="en-US" i="1" dirty="0"/>
              <a:t>52</a:t>
            </a:r>
            <a:r>
              <a:rPr lang="en-US" dirty="0"/>
              <a:t>, 215-22. </a:t>
            </a:r>
          </a:p>
          <a:p>
            <a:pPr marL="0" lvl="0" indent="0">
              <a:lnSpc>
                <a:spcPct val="120000"/>
              </a:lnSpc>
              <a:buNone/>
            </a:pPr>
            <a:r>
              <a:rPr lang="en-US" dirty="0"/>
              <a:t>Firth-Cozens, J. &amp; </a:t>
            </a:r>
            <a:r>
              <a:rPr lang="en-US" dirty="0" err="1"/>
              <a:t>Greenhalgh</a:t>
            </a:r>
            <a:r>
              <a:rPr lang="en-US" dirty="0"/>
              <a:t>, J. (1997). Doctors' perceptions of the links </a:t>
            </a:r>
            <a:r>
              <a:rPr lang="en-US" dirty="0" smtClean="0"/>
              <a:t>between </a:t>
            </a:r>
            <a:r>
              <a:rPr lang="en-US" dirty="0"/>
              <a:t>stress </a:t>
            </a:r>
            <a:r>
              <a:rPr lang="en-US" dirty="0" smtClean="0"/>
              <a:t>and </a:t>
            </a:r>
            <a:r>
              <a:rPr lang="en-US" dirty="0"/>
              <a:t>lowered </a:t>
            </a:r>
            <a:r>
              <a:rPr lang="en-US" dirty="0" smtClean="0"/>
              <a:t>	clinical </a:t>
            </a:r>
            <a:r>
              <a:rPr lang="en-US" dirty="0"/>
              <a:t>care. </a:t>
            </a:r>
            <a:r>
              <a:rPr lang="en-US" i="1" dirty="0"/>
              <a:t>Soc. Sci. Med., 44</a:t>
            </a:r>
            <a:r>
              <a:rPr lang="en-US" dirty="0"/>
              <a:t>(7), 1017-1022.</a:t>
            </a:r>
          </a:p>
          <a:p>
            <a:pPr marL="0" lvl="0" indent="0">
              <a:lnSpc>
                <a:spcPct val="120000"/>
              </a:lnSpc>
              <a:buNone/>
            </a:pPr>
            <a:r>
              <a:rPr lang="en-US" dirty="0"/>
              <a:t>Garza, J. A., Schneider, K. M., </a:t>
            </a:r>
            <a:r>
              <a:rPr lang="en-US" dirty="0" err="1"/>
              <a:t>Promecene</a:t>
            </a:r>
            <a:r>
              <a:rPr lang="en-US" dirty="0"/>
              <a:t>, P., &amp; </a:t>
            </a:r>
            <a:r>
              <a:rPr lang="en-US" dirty="0" err="1"/>
              <a:t>Monga</a:t>
            </a:r>
            <a:r>
              <a:rPr lang="en-US" dirty="0"/>
              <a:t>, M. (2004). Burnout in </a:t>
            </a:r>
            <a:r>
              <a:rPr lang="en-US" dirty="0" smtClean="0"/>
              <a:t>residency</a:t>
            </a:r>
            <a:r>
              <a:rPr lang="en-US" dirty="0"/>
              <a:t>: A </a:t>
            </a:r>
            <a:r>
              <a:rPr lang="en-US" dirty="0" smtClean="0"/>
              <a:t>	statewide </a:t>
            </a:r>
            <a:r>
              <a:rPr lang="en-US" dirty="0"/>
              <a:t>study. </a:t>
            </a:r>
            <a:r>
              <a:rPr lang="en-US" i="1" dirty="0"/>
              <a:t>Southern Medical Journal, 97</a:t>
            </a:r>
            <a:r>
              <a:rPr lang="en-US" dirty="0"/>
              <a:t>(12), 1171-1173. </a:t>
            </a:r>
          </a:p>
          <a:p>
            <a:pPr marL="0" indent="0">
              <a:lnSpc>
                <a:spcPct val="120000"/>
              </a:lnSpc>
              <a:buNone/>
            </a:pPr>
            <a:r>
              <a:rPr lang="en-US" dirty="0" err="1" smtClean="0"/>
              <a:t>Goebert</a:t>
            </a:r>
            <a:r>
              <a:rPr lang="en-US" dirty="0" smtClean="0"/>
              <a:t>, D., Thompson, D., Takeshita, J., Beach, C., Bryson, P., </a:t>
            </a:r>
            <a:r>
              <a:rPr lang="en-US" dirty="0" err="1" smtClean="0"/>
              <a:t>Ephgrave</a:t>
            </a:r>
            <a:r>
              <a:rPr lang="en-US" dirty="0" smtClean="0"/>
              <a:t>, K., Kent, A., Kunkel, M., 	Schechter, J. &amp; Tate, J., (</a:t>
            </a:r>
            <a:r>
              <a:rPr lang="en-US" dirty="0"/>
              <a:t>2009</a:t>
            </a:r>
            <a:r>
              <a:rPr lang="en-US" dirty="0" smtClean="0"/>
              <a:t>). Depressive </a:t>
            </a:r>
            <a:r>
              <a:rPr lang="en-US" dirty="0"/>
              <a:t>symptoms in medical students and residents: A </a:t>
            </a:r>
            <a:r>
              <a:rPr lang="en-US" dirty="0" smtClean="0"/>
              <a:t>	</a:t>
            </a:r>
            <a:r>
              <a:rPr lang="en-US" dirty="0" err="1" smtClean="0"/>
              <a:t>multischool</a:t>
            </a:r>
            <a:r>
              <a:rPr lang="en-US" dirty="0" smtClean="0"/>
              <a:t> </a:t>
            </a:r>
            <a:r>
              <a:rPr lang="en-US" dirty="0"/>
              <a:t>study. </a:t>
            </a:r>
            <a:r>
              <a:rPr lang="en-US" i="1" dirty="0"/>
              <a:t>Academic </a:t>
            </a:r>
            <a:r>
              <a:rPr lang="en-US" i="1" dirty="0" smtClean="0"/>
              <a:t>Medicine</a:t>
            </a:r>
            <a:r>
              <a:rPr lang="en-US" i="1" dirty="0"/>
              <a:t>, 84</a:t>
            </a:r>
            <a:r>
              <a:rPr lang="en-US" dirty="0"/>
              <a:t>(2), 236-241</a:t>
            </a:r>
          </a:p>
          <a:p>
            <a:pPr marL="0" indent="0">
              <a:lnSpc>
                <a:spcPct val="120000"/>
              </a:lnSpc>
              <a:buNone/>
            </a:pPr>
            <a:r>
              <a:rPr lang="en-US" dirty="0"/>
              <a:t>Lee, T.H., &amp; </a:t>
            </a:r>
            <a:r>
              <a:rPr lang="en-US" dirty="0" err="1"/>
              <a:t>Mylod</a:t>
            </a:r>
            <a:r>
              <a:rPr lang="en-US" dirty="0"/>
              <a:t>, D.E. (2019). Deconstructing burnout to define a positive path </a:t>
            </a:r>
            <a:r>
              <a:rPr lang="en-US" dirty="0" smtClean="0"/>
              <a:t>forward</a:t>
            </a:r>
            <a:r>
              <a:rPr lang="en-US" dirty="0"/>
              <a:t>. </a:t>
            </a:r>
            <a:r>
              <a:rPr lang="en-US" i="1" dirty="0"/>
              <a:t>JAMA</a:t>
            </a:r>
            <a:r>
              <a:rPr lang="en-US" dirty="0"/>
              <a:t> </a:t>
            </a:r>
            <a:r>
              <a:rPr lang="en-US" dirty="0" smtClean="0"/>
              <a:t>	</a:t>
            </a:r>
            <a:r>
              <a:rPr lang="en-US" i="1" dirty="0" smtClean="0"/>
              <a:t>Internal </a:t>
            </a:r>
            <a:r>
              <a:rPr lang="en-US" i="1" dirty="0"/>
              <a:t>Medicine</a:t>
            </a:r>
            <a:r>
              <a:rPr lang="en-US" dirty="0"/>
              <a:t>, </a:t>
            </a:r>
            <a:r>
              <a:rPr lang="en-US" i="1" dirty="0"/>
              <a:t>179</a:t>
            </a:r>
            <a:r>
              <a:rPr lang="en-US" dirty="0"/>
              <a:t>(3), 429-430.</a:t>
            </a:r>
          </a:p>
        </p:txBody>
      </p:sp>
    </p:spTree>
    <p:extLst>
      <p:ext uri="{BB962C8B-B14F-4D97-AF65-F5344CB8AC3E}">
        <p14:creationId xmlns:p14="http://schemas.microsoft.com/office/powerpoint/2010/main" val="940384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pPr algn="l"/>
            <a:r>
              <a:rPr lang="en-US" dirty="0"/>
              <a:t>Our contact info</a:t>
            </a:r>
          </a:p>
        </p:txBody>
      </p:sp>
      <p:sp>
        <p:nvSpPr>
          <p:cNvPr id="3" name="Content Placeholder 2"/>
          <p:cNvSpPr>
            <a:spLocks noGrp="1"/>
          </p:cNvSpPr>
          <p:nvPr>
            <p:ph idx="1"/>
          </p:nvPr>
        </p:nvSpPr>
        <p:spPr>
          <a:xfrm>
            <a:off x="283464" y="4648200"/>
            <a:ext cx="4104894" cy="1524000"/>
          </a:xfrm>
          <a:ln>
            <a:solidFill>
              <a:schemeClr val="accent1"/>
            </a:solidFill>
          </a:ln>
        </p:spPr>
        <p:txBody>
          <a:bodyPr>
            <a:noAutofit/>
          </a:bodyPr>
          <a:lstStyle/>
          <a:p>
            <a:pPr marL="0" indent="0">
              <a:buNone/>
            </a:pPr>
            <a:r>
              <a:rPr lang="en-US" sz="1700" dirty="0"/>
              <a:t>Mario J. Hagar</a:t>
            </a:r>
          </a:p>
          <a:p>
            <a:pPr marL="0" indent="0">
              <a:buNone/>
            </a:pPr>
            <a:r>
              <a:rPr lang="en-US" sz="1700" dirty="0"/>
              <a:t>200 South Wacker Drive, 11</a:t>
            </a:r>
            <a:r>
              <a:rPr lang="en-US" sz="1700" baseline="30000" dirty="0"/>
              <a:t>th</a:t>
            </a:r>
            <a:r>
              <a:rPr lang="en-US" sz="1700" dirty="0"/>
              <a:t> Floor, Chicago, IL 60606</a:t>
            </a:r>
          </a:p>
          <a:p>
            <a:pPr marL="0" indent="0">
              <a:buNone/>
            </a:pPr>
            <a:r>
              <a:rPr lang="en-US" sz="1700" u="sng" dirty="0">
                <a:hlinkClick r:id="rId2"/>
              </a:rPr>
              <a:t>mario.hagar@AMITAhealth.org</a:t>
            </a:r>
            <a:endParaRPr lang="en-US" sz="1700" dirty="0"/>
          </a:p>
          <a:p>
            <a:pPr marL="0" indent="0">
              <a:buNone/>
            </a:pPr>
            <a:r>
              <a:rPr lang="en-US" sz="1700" dirty="0"/>
              <a:t>(O) 312-308-3941</a:t>
            </a:r>
          </a:p>
        </p:txBody>
      </p:sp>
      <p:sp>
        <p:nvSpPr>
          <p:cNvPr id="4" name="Content Placeholder 2"/>
          <p:cNvSpPr txBox="1">
            <a:spLocks/>
          </p:cNvSpPr>
          <p:nvPr/>
        </p:nvSpPr>
        <p:spPr>
          <a:xfrm>
            <a:off x="283464" y="3124200"/>
            <a:ext cx="4123944" cy="1524000"/>
          </a:xfrm>
          <a:prstGeom prst="rect">
            <a:avLst/>
          </a:prstGeom>
          <a:ln>
            <a:solidFill>
              <a:schemeClr val="accent1"/>
            </a:solidFill>
          </a:ln>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6800" dirty="0"/>
              <a:t>José R. Niño, MA, LCPC</a:t>
            </a:r>
          </a:p>
          <a:p>
            <a:pPr marL="0" indent="0">
              <a:buNone/>
            </a:pPr>
            <a:r>
              <a:rPr lang="en-US" sz="6800" dirty="0"/>
              <a:t>AMITA Saints Mary and Elizabeth Medical Center |2233 W. Division Street | Chicago, Illinois 60622</a:t>
            </a:r>
          </a:p>
          <a:p>
            <a:pPr marL="0" indent="0">
              <a:buNone/>
            </a:pPr>
            <a:r>
              <a:rPr lang="en-US" sz="6800" u="sng" dirty="0">
                <a:hlinkClick r:id="rId3"/>
              </a:rPr>
              <a:t>jose.nino@AMITAhealth.org</a:t>
            </a:r>
            <a:r>
              <a:rPr lang="en-US" sz="6800" dirty="0"/>
              <a:t>  </a:t>
            </a:r>
          </a:p>
          <a:p>
            <a:pPr marL="0" indent="0">
              <a:buNone/>
            </a:pPr>
            <a:r>
              <a:rPr lang="en-US" sz="6800" dirty="0"/>
              <a:t>(O) 312-770-3309		</a:t>
            </a:r>
          </a:p>
          <a:p>
            <a:pPr marL="0" indent="0">
              <a:buNone/>
            </a:pPr>
            <a:endParaRPr lang="en-US" dirty="0"/>
          </a:p>
          <a:p>
            <a:pPr marL="0" indent="0">
              <a:buNone/>
            </a:pPr>
            <a:endParaRPr lang="en-US" dirty="0"/>
          </a:p>
          <a:p>
            <a:pPr marL="0" indent="0">
              <a:buFont typeface="Arial" panose="020B0604020202020204" pitchFamily="34" charset="0"/>
              <a:buNone/>
            </a:pPr>
            <a:endParaRPr lang="en-US" dirty="0"/>
          </a:p>
        </p:txBody>
      </p:sp>
      <p:sp>
        <p:nvSpPr>
          <p:cNvPr id="5" name="Content Placeholder 2"/>
          <p:cNvSpPr txBox="1">
            <a:spLocks/>
          </p:cNvSpPr>
          <p:nvPr/>
        </p:nvSpPr>
        <p:spPr>
          <a:xfrm>
            <a:off x="292608" y="1676400"/>
            <a:ext cx="4114800" cy="1447800"/>
          </a:xfrm>
          <a:prstGeom prst="rect">
            <a:avLst/>
          </a:prstGeom>
          <a:ln>
            <a:solidFill>
              <a:schemeClr val="accent1"/>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Limor Gildenblatt, PhD, LCSW</a:t>
            </a:r>
          </a:p>
          <a:p>
            <a:pPr marL="0" indent="0">
              <a:buFont typeface="Arial" panose="020B0604020202020204" pitchFamily="34" charset="0"/>
              <a:buNone/>
            </a:pPr>
            <a:r>
              <a:rPr lang="en-US" dirty="0"/>
              <a:t>7447 W. Talcott, St. 182, Chicago, IL 60631</a:t>
            </a:r>
          </a:p>
          <a:p>
            <a:pPr marL="0" indent="0">
              <a:buFont typeface="Arial" panose="020B0604020202020204" pitchFamily="34" charset="0"/>
              <a:buNone/>
            </a:pPr>
            <a:r>
              <a:rPr lang="en-US" u="sng" dirty="0">
                <a:hlinkClick r:id="rId4"/>
              </a:rPr>
              <a:t>limor.gildenblatt@AMITAhealth.org</a:t>
            </a:r>
            <a:endParaRPr lang="en-US" dirty="0"/>
          </a:p>
          <a:p>
            <a:pPr marL="0" indent="0">
              <a:buFont typeface="Arial" panose="020B0604020202020204" pitchFamily="34" charset="0"/>
              <a:buNone/>
            </a:pPr>
            <a:r>
              <a:rPr lang="en-US" dirty="0"/>
              <a:t>(O) 773-99-6390</a:t>
            </a:r>
          </a:p>
        </p:txBody>
      </p:sp>
      <p:sp>
        <p:nvSpPr>
          <p:cNvPr id="6" name="Content Placeholder 2"/>
          <p:cNvSpPr txBox="1">
            <a:spLocks/>
          </p:cNvSpPr>
          <p:nvPr/>
        </p:nvSpPr>
        <p:spPr>
          <a:xfrm>
            <a:off x="4407408" y="1676400"/>
            <a:ext cx="4133088" cy="1447800"/>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rgbClr val="FF0000"/>
              </a:solidFill>
            </a:endParaRPr>
          </a:p>
        </p:txBody>
      </p:sp>
      <p:sp>
        <p:nvSpPr>
          <p:cNvPr id="7" name="Content Placeholder 2"/>
          <p:cNvSpPr txBox="1">
            <a:spLocks/>
          </p:cNvSpPr>
          <p:nvPr/>
        </p:nvSpPr>
        <p:spPr>
          <a:xfrm>
            <a:off x="4416552" y="3124200"/>
            <a:ext cx="4123944" cy="1524000"/>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8" name="Content Placeholder 2"/>
          <p:cNvSpPr txBox="1">
            <a:spLocks/>
          </p:cNvSpPr>
          <p:nvPr/>
        </p:nvSpPr>
        <p:spPr>
          <a:xfrm>
            <a:off x="4407408" y="4648200"/>
            <a:ext cx="4133088" cy="1524000"/>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9" name="Rectangle 8"/>
          <p:cNvSpPr/>
          <p:nvPr/>
        </p:nvSpPr>
        <p:spPr>
          <a:xfrm>
            <a:off x="4425696" y="1709142"/>
            <a:ext cx="4032504" cy="1477328"/>
          </a:xfrm>
          <a:prstGeom prst="rect">
            <a:avLst/>
          </a:prstGeom>
        </p:spPr>
        <p:txBody>
          <a:bodyPr wrap="square">
            <a:spAutoFit/>
          </a:bodyPr>
          <a:lstStyle/>
          <a:p>
            <a:r>
              <a:rPr lang="en-US" dirty="0"/>
              <a:t>Alex Brown, PhD</a:t>
            </a:r>
          </a:p>
          <a:p>
            <a:r>
              <a:rPr lang="en-US" dirty="0"/>
              <a:t>250 Pleasant St., Concord, NH 03301</a:t>
            </a:r>
          </a:p>
          <a:p>
            <a:r>
              <a:rPr lang="en-US" dirty="0">
                <a:hlinkClick r:id="rId5"/>
              </a:rPr>
              <a:t>pbrown@crhc.org</a:t>
            </a:r>
            <a:endParaRPr lang="en-US" dirty="0"/>
          </a:p>
          <a:p>
            <a:r>
              <a:rPr lang="en-US" dirty="0"/>
              <a:t>(O) 603-227-7000 x. 4801	</a:t>
            </a:r>
          </a:p>
          <a:p>
            <a:endParaRPr lang="en-US" dirty="0"/>
          </a:p>
        </p:txBody>
      </p:sp>
      <p:sp>
        <p:nvSpPr>
          <p:cNvPr id="10" name="Rectangle 9"/>
          <p:cNvSpPr/>
          <p:nvPr/>
        </p:nvSpPr>
        <p:spPr>
          <a:xfrm>
            <a:off x="4388358" y="3115032"/>
            <a:ext cx="4572000" cy="1200329"/>
          </a:xfrm>
          <a:prstGeom prst="rect">
            <a:avLst/>
          </a:prstGeom>
        </p:spPr>
        <p:txBody>
          <a:bodyPr>
            <a:spAutoFit/>
          </a:bodyPr>
          <a:lstStyle/>
          <a:p>
            <a:r>
              <a:rPr lang="en-US" dirty="0" err="1"/>
              <a:t>Loulya</a:t>
            </a:r>
            <a:r>
              <a:rPr lang="en-US" dirty="0"/>
              <a:t> </a:t>
            </a:r>
            <a:r>
              <a:rPr lang="en-US" dirty="0" err="1"/>
              <a:t>Chahine</a:t>
            </a:r>
            <a:r>
              <a:rPr lang="en-US" dirty="0"/>
              <a:t>, MD</a:t>
            </a:r>
          </a:p>
          <a:p>
            <a:r>
              <a:rPr lang="en-US" dirty="0"/>
              <a:t>250 Pleasant St., Concord, NH 03301</a:t>
            </a:r>
          </a:p>
          <a:p>
            <a:r>
              <a:rPr lang="en-US" dirty="0">
                <a:hlinkClick r:id="rId6"/>
              </a:rPr>
              <a:t>lchahine@crhc.org</a:t>
            </a:r>
            <a:endParaRPr lang="en-US" dirty="0"/>
          </a:p>
          <a:p>
            <a:r>
              <a:rPr lang="en-US" dirty="0"/>
              <a:t>	</a:t>
            </a:r>
          </a:p>
        </p:txBody>
      </p:sp>
      <p:sp>
        <p:nvSpPr>
          <p:cNvPr id="11" name="Rectangle 10"/>
          <p:cNvSpPr/>
          <p:nvPr/>
        </p:nvSpPr>
        <p:spPr>
          <a:xfrm>
            <a:off x="4434840" y="4625102"/>
            <a:ext cx="3870960" cy="1200329"/>
          </a:xfrm>
          <a:prstGeom prst="rect">
            <a:avLst/>
          </a:prstGeom>
        </p:spPr>
        <p:txBody>
          <a:bodyPr wrap="square">
            <a:spAutoFit/>
          </a:bodyPr>
          <a:lstStyle/>
          <a:p>
            <a:r>
              <a:rPr lang="en-US" dirty="0"/>
              <a:t>Aimee </a:t>
            </a:r>
            <a:r>
              <a:rPr lang="en-US" dirty="0" err="1"/>
              <a:t>Valeras</a:t>
            </a:r>
            <a:r>
              <a:rPr lang="en-US" dirty="0"/>
              <a:t>, PhD, LICSW</a:t>
            </a:r>
          </a:p>
          <a:p>
            <a:r>
              <a:rPr lang="en-US" dirty="0"/>
              <a:t>250 Pleasant St., Concord, NH 03301</a:t>
            </a:r>
          </a:p>
          <a:p>
            <a:r>
              <a:rPr lang="en-US" dirty="0">
                <a:hlinkClick r:id="rId7"/>
              </a:rPr>
              <a:t>avaleras@crhc.org</a:t>
            </a:r>
            <a:endParaRPr lang="en-US" dirty="0"/>
          </a:p>
          <a:p>
            <a:endParaRPr lang="en-US" dirty="0"/>
          </a:p>
        </p:txBody>
      </p:sp>
    </p:spTree>
    <p:extLst>
      <p:ext uri="{BB962C8B-B14F-4D97-AF65-F5344CB8AC3E}">
        <p14:creationId xmlns:p14="http://schemas.microsoft.com/office/powerpoint/2010/main" val="76472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85800"/>
          </a:xfrm>
        </p:spPr>
        <p:txBody>
          <a:bodyPr>
            <a:normAutofit fontScale="90000"/>
          </a:bodyPr>
          <a:lstStyle/>
          <a:p>
            <a:r>
              <a:rPr lang="en-US" dirty="0"/>
              <a:t>Goals and Objectives</a:t>
            </a:r>
          </a:p>
        </p:txBody>
      </p:sp>
      <p:sp>
        <p:nvSpPr>
          <p:cNvPr id="3" name="Content Placeholder 2"/>
          <p:cNvSpPr>
            <a:spLocks noGrp="1"/>
          </p:cNvSpPr>
          <p:nvPr>
            <p:ph idx="1"/>
          </p:nvPr>
        </p:nvSpPr>
        <p:spPr>
          <a:xfrm>
            <a:off x="457200" y="1905000"/>
            <a:ext cx="8229600" cy="3048000"/>
          </a:xfrm>
        </p:spPr>
        <p:txBody>
          <a:bodyPr>
            <a:noAutofit/>
          </a:bodyPr>
          <a:lstStyle/>
          <a:p>
            <a:pPr marL="514350" indent="-514350">
              <a:buFont typeface="+mj-lt"/>
              <a:buAutoNum type="arabicPeriod"/>
            </a:pPr>
            <a:r>
              <a:rPr lang="en-US" sz="2800" dirty="0"/>
              <a:t>To review changes in accreditation standards related to resident well-being.</a:t>
            </a:r>
          </a:p>
          <a:p>
            <a:pPr marL="514350" indent="-514350">
              <a:buFont typeface="+mj-lt"/>
              <a:buAutoNum type="arabicPeriod"/>
            </a:pPr>
            <a:endParaRPr lang="en-US" sz="2800" dirty="0"/>
          </a:p>
          <a:p>
            <a:pPr marL="514350" indent="-514350">
              <a:buFont typeface="+mj-lt"/>
              <a:buAutoNum type="arabicPeriod"/>
            </a:pPr>
            <a:r>
              <a:rPr lang="en-US" sz="2800" dirty="0"/>
              <a:t>To examine the impact of recent wellness efforts at two different programs.</a:t>
            </a:r>
          </a:p>
          <a:p>
            <a:pPr marL="514350" indent="-514350">
              <a:buFont typeface="+mj-lt"/>
              <a:buAutoNum type="arabicPeriod"/>
            </a:pPr>
            <a:endParaRPr lang="en-US" sz="2800" dirty="0"/>
          </a:p>
          <a:p>
            <a:pPr marL="514350" indent="-514350">
              <a:buFont typeface="+mj-lt"/>
              <a:buAutoNum type="arabicPeriod"/>
            </a:pPr>
            <a:r>
              <a:rPr lang="en-US" sz="2800" dirty="0"/>
              <a:t>To consider the multiple points of intervention that can influence resident well-being.</a:t>
            </a:r>
          </a:p>
        </p:txBody>
      </p:sp>
      <p:sp>
        <p:nvSpPr>
          <p:cNvPr id="4" name="TextBox 3"/>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AB</a:t>
            </a:r>
          </a:p>
        </p:txBody>
      </p:sp>
    </p:spTree>
    <p:extLst>
      <p:ext uri="{BB962C8B-B14F-4D97-AF65-F5344CB8AC3E}">
        <p14:creationId xmlns:p14="http://schemas.microsoft.com/office/powerpoint/2010/main" val="2981187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85800"/>
          </a:xfrm>
        </p:spPr>
        <p:txBody>
          <a:bodyPr>
            <a:normAutofit fontScale="90000"/>
          </a:bodyPr>
          <a:lstStyle/>
          <a:p>
            <a:r>
              <a:rPr lang="en-US" dirty="0"/>
              <a:t>Activity</a:t>
            </a:r>
          </a:p>
        </p:txBody>
      </p:sp>
      <p:sp>
        <p:nvSpPr>
          <p:cNvPr id="3" name="Content Placeholder 2"/>
          <p:cNvSpPr>
            <a:spLocks noGrp="1"/>
          </p:cNvSpPr>
          <p:nvPr>
            <p:ph idx="1"/>
          </p:nvPr>
        </p:nvSpPr>
        <p:spPr>
          <a:xfrm>
            <a:off x="457200" y="1905000"/>
            <a:ext cx="8077200" cy="2392363"/>
          </a:xfrm>
        </p:spPr>
        <p:txBody>
          <a:bodyPr>
            <a:normAutofit lnSpcReduction="10000"/>
          </a:bodyPr>
          <a:lstStyle/>
          <a:p>
            <a:pPr marL="514350" indent="-514350">
              <a:buFont typeface="+mj-lt"/>
              <a:buAutoNum type="arabicPeriod"/>
            </a:pPr>
            <a:r>
              <a:rPr lang="en-US" sz="3000" dirty="0"/>
              <a:t>What comes to mind when you hear the terms “Resident Wellness”</a:t>
            </a:r>
          </a:p>
          <a:p>
            <a:pPr marL="514350" indent="-514350">
              <a:buFont typeface="+mj-lt"/>
              <a:buAutoNum type="arabicPeriod"/>
            </a:pPr>
            <a:endParaRPr lang="en-US" sz="3000" dirty="0"/>
          </a:p>
          <a:p>
            <a:pPr marL="514350" indent="-514350">
              <a:buFont typeface="+mj-lt"/>
              <a:buAutoNum type="arabicPeriod"/>
            </a:pPr>
            <a:r>
              <a:rPr lang="en-US" sz="3000" dirty="0"/>
              <a:t>What are you all doing in your residencies to address this?</a:t>
            </a:r>
          </a:p>
          <a:p>
            <a:endParaRPr lang="en-US" dirty="0"/>
          </a:p>
        </p:txBody>
      </p:sp>
      <p:pic>
        <p:nvPicPr>
          <p:cNvPr id="4" name="Picture 2" descr="Essentials Paint and Draw Easel, G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900" y="3961277"/>
            <a:ext cx="2290100" cy="2290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LG</a:t>
            </a:r>
          </a:p>
        </p:txBody>
      </p:sp>
    </p:spTree>
    <p:extLst>
      <p:ext uri="{BB962C8B-B14F-4D97-AF65-F5344CB8AC3E}">
        <p14:creationId xmlns:p14="http://schemas.microsoft.com/office/powerpoint/2010/main" val="313458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a:t>What we mean by “Wellness”</a:t>
            </a:r>
          </a:p>
        </p:txBody>
      </p:sp>
      <p:sp>
        <p:nvSpPr>
          <p:cNvPr id="5" name="TextBox 4"/>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AB</a:t>
            </a:r>
          </a:p>
        </p:txBody>
      </p:sp>
      <p:sp>
        <p:nvSpPr>
          <p:cNvPr id="3" name="TextBox 2"/>
          <p:cNvSpPr txBox="1"/>
          <p:nvPr/>
        </p:nvSpPr>
        <p:spPr>
          <a:xfrm>
            <a:off x="5638800" y="5791200"/>
            <a:ext cx="3276600" cy="369332"/>
          </a:xfrm>
          <a:prstGeom prst="rect">
            <a:avLst/>
          </a:prstGeom>
          <a:noFill/>
        </p:spPr>
        <p:txBody>
          <a:bodyPr wrap="square" rtlCol="0">
            <a:spAutoFit/>
          </a:bodyPr>
          <a:lstStyle/>
          <a:p>
            <a:pPr algn="r"/>
            <a:r>
              <a:rPr lang="en-US" dirty="0"/>
              <a:t>Lee &amp; </a:t>
            </a:r>
            <a:r>
              <a:rPr lang="en-US" dirty="0" err="1"/>
              <a:t>Mylod</a:t>
            </a:r>
            <a:r>
              <a:rPr lang="en-US" dirty="0"/>
              <a:t> (2019)</a:t>
            </a:r>
          </a:p>
        </p:txBody>
      </p:sp>
      <p:pic>
        <p:nvPicPr>
          <p:cNvPr id="1026" name="Content Placeholder 6"/>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650870"/>
            <a:ext cx="8458200" cy="406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83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t>ACGME Well-being Policy</a:t>
            </a:r>
          </a:p>
        </p:txBody>
      </p:sp>
      <p:sp>
        <p:nvSpPr>
          <p:cNvPr id="3" name="Content Placeholder 2"/>
          <p:cNvSpPr>
            <a:spLocks noGrp="1"/>
          </p:cNvSpPr>
          <p:nvPr>
            <p:ph idx="1"/>
          </p:nvPr>
        </p:nvSpPr>
        <p:spPr>
          <a:xfrm>
            <a:off x="266700" y="1600200"/>
            <a:ext cx="8610600" cy="4267200"/>
          </a:xfrm>
        </p:spPr>
        <p:txBody>
          <a:bodyPr>
            <a:noAutofit/>
          </a:bodyPr>
          <a:lstStyle/>
          <a:p>
            <a:pPr fontAlgn="base"/>
            <a:r>
              <a:rPr lang="en-US" sz="1900" dirty="0"/>
              <a:t>The Learning &amp; Working Environment: </a:t>
            </a:r>
            <a:r>
              <a:rPr lang="en-US" sz="1200" dirty="0"/>
              <a:t>(VI)</a:t>
            </a:r>
          </a:p>
          <a:p>
            <a:pPr lvl="1" fontAlgn="base"/>
            <a:r>
              <a:rPr lang="en-US" sz="1600" dirty="0"/>
              <a:t>Residency education </a:t>
            </a:r>
            <a:r>
              <a:rPr lang="en-US" sz="1600" b="1" i="1" u="sng" dirty="0"/>
              <a:t>must </a:t>
            </a:r>
            <a:r>
              <a:rPr lang="en-US" sz="1600" dirty="0"/>
              <a:t>occur in an environment that emphasizes commitment to the well-being of the students, residents, faculty members, and all members of the health care team</a:t>
            </a:r>
          </a:p>
          <a:p>
            <a:pPr fontAlgn="base"/>
            <a:r>
              <a:rPr lang="en-US" sz="1900" dirty="0"/>
              <a:t>Well-Being</a:t>
            </a:r>
            <a:r>
              <a:rPr lang="en-US" sz="1800" dirty="0"/>
              <a:t> </a:t>
            </a:r>
            <a:r>
              <a:rPr lang="en-US" sz="1200" dirty="0"/>
              <a:t>(VI.C.) </a:t>
            </a:r>
            <a:endParaRPr lang="en-US" sz="1800" dirty="0"/>
          </a:p>
          <a:p>
            <a:pPr lvl="1" fontAlgn="base"/>
            <a:r>
              <a:rPr lang="en-US" sz="1600" dirty="0"/>
              <a:t>The Program and Sponsoring Institution’s plan for addressing well-being </a:t>
            </a:r>
            <a:r>
              <a:rPr lang="en-US" sz="1600" b="1" i="1" u="sng" dirty="0"/>
              <a:t>must</a:t>
            </a:r>
            <a:r>
              <a:rPr lang="en-US" sz="1600" dirty="0"/>
              <a:t> include:</a:t>
            </a:r>
            <a:r>
              <a:rPr lang="en-US" sz="1800" dirty="0"/>
              <a:t> </a:t>
            </a:r>
            <a:r>
              <a:rPr lang="en-US" sz="1200" dirty="0"/>
              <a:t>(VI.C.1.)</a:t>
            </a:r>
          </a:p>
          <a:p>
            <a:pPr lvl="2" fontAlgn="base"/>
            <a:r>
              <a:rPr lang="en-US" sz="1500" i="1" dirty="0"/>
              <a:t>Enhancing meaning </a:t>
            </a:r>
            <a:r>
              <a:rPr lang="en-US" sz="1500" dirty="0"/>
              <a:t>in being a physician </a:t>
            </a:r>
            <a:r>
              <a:rPr lang="en-US" sz="1200" dirty="0"/>
              <a:t>(VI.C.1.a.) </a:t>
            </a:r>
            <a:r>
              <a:rPr lang="en-US" sz="1200" i="1" dirty="0"/>
              <a:t>(CORE)</a:t>
            </a:r>
          </a:p>
          <a:p>
            <a:pPr lvl="2" fontAlgn="base"/>
            <a:r>
              <a:rPr lang="en-US" sz="1500" dirty="0"/>
              <a:t>Attention to </a:t>
            </a:r>
            <a:r>
              <a:rPr lang="en-US" sz="1500" i="1" dirty="0"/>
              <a:t>work intensity/compression</a:t>
            </a:r>
            <a:r>
              <a:rPr lang="en-US" sz="1500" dirty="0"/>
              <a:t> </a:t>
            </a:r>
            <a:r>
              <a:rPr lang="en-US" sz="1200" dirty="0"/>
              <a:t>(VI.C.1.b.)</a:t>
            </a:r>
            <a:r>
              <a:rPr lang="en-US" sz="1200" i="1" dirty="0"/>
              <a:t> (CORE)</a:t>
            </a:r>
            <a:endParaRPr lang="en-US" sz="1200" dirty="0"/>
          </a:p>
          <a:p>
            <a:pPr lvl="2" fontAlgn="base"/>
            <a:r>
              <a:rPr lang="en-US" sz="1500" dirty="0"/>
              <a:t>Attention to </a:t>
            </a:r>
            <a:r>
              <a:rPr lang="en-US" sz="1500" i="1" dirty="0"/>
              <a:t>workplace safety </a:t>
            </a:r>
            <a:r>
              <a:rPr lang="en-US" sz="1500" dirty="0"/>
              <a:t>(injuries, violence, adverse events) </a:t>
            </a:r>
            <a:r>
              <a:rPr lang="en-US" sz="1200" dirty="0"/>
              <a:t>(VI.C.1.c.) </a:t>
            </a:r>
            <a:r>
              <a:rPr lang="en-US" sz="1200" i="1" dirty="0"/>
              <a:t>(CORE)</a:t>
            </a:r>
            <a:endParaRPr lang="en-US" sz="1200" dirty="0"/>
          </a:p>
          <a:p>
            <a:pPr lvl="2" fontAlgn="base"/>
            <a:r>
              <a:rPr lang="en-US" sz="1500" b="1" dirty="0"/>
              <a:t>Developing policies/programs that </a:t>
            </a:r>
            <a:r>
              <a:rPr lang="en-US" sz="1500" b="1" i="1" dirty="0"/>
              <a:t>encourage optimal resident &amp; faculty well-being </a:t>
            </a:r>
            <a:r>
              <a:rPr lang="en-US" sz="1200" dirty="0"/>
              <a:t>(VI.C.1.d.) </a:t>
            </a:r>
            <a:r>
              <a:rPr lang="en-US" sz="1200" i="1" dirty="0"/>
              <a:t>(CORE)</a:t>
            </a:r>
            <a:endParaRPr lang="en-US" sz="1200" dirty="0"/>
          </a:p>
          <a:p>
            <a:pPr lvl="2" fontAlgn="base"/>
            <a:r>
              <a:rPr lang="en-US" sz="1500" b="1" dirty="0"/>
              <a:t>Attention to resident and faculty </a:t>
            </a:r>
            <a:r>
              <a:rPr lang="en-US" sz="1500" b="1" i="1" dirty="0"/>
              <a:t>burnout, depression, substance abuse</a:t>
            </a:r>
            <a:r>
              <a:rPr lang="en-US" sz="1500" b="1" dirty="0"/>
              <a:t> </a:t>
            </a:r>
            <a:r>
              <a:rPr lang="en-US" sz="1200" dirty="0"/>
              <a:t>(VI.C.1.e.) </a:t>
            </a:r>
            <a:r>
              <a:rPr lang="en-US" sz="1200" i="1" dirty="0"/>
              <a:t>(CORE)</a:t>
            </a:r>
            <a:endParaRPr lang="en-US" sz="1200" dirty="0"/>
          </a:p>
          <a:p>
            <a:pPr lvl="2" fontAlgn="base"/>
            <a:r>
              <a:rPr lang="en-US" sz="1500" i="1" dirty="0"/>
              <a:t>Absence policy</a:t>
            </a:r>
            <a:r>
              <a:rPr lang="en-US" sz="1500" dirty="0"/>
              <a:t> for when residents may be unable to attend work (fatigue, illness, family emergencies, and parental leave). </a:t>
            </a:r>
            <a:r>
              <a:rPr lang="en-US" sz="1200" dirty="0"/>
              <a:t>(VI.C.2.) </a:t>
            </a:r>
            <a:r>
              <a:rPr lang="en-US" sz="1200" i="1" dirty="0"/>
              <a:t>(CORE)</a:t>
            </a:r>
            <a:endParaRPr lang="en-US" sz="1200" dirty="0"/>
          </a:p>
          <a:p>
            <a:pPr fontAlgn="base"/>
            <a:r>
              <a:rPr lang="en-US" sz="1800" dirty="0"/>
              <a:t>Fatigue Mitigation (Signs of fatigue, sleep deprivation, alertness management) </a:t>
            </a:r>
            <a:r>
              <a:rPr lang="en-US" sz="1200" dirty="0"/>
              <a:t>(VI.D.)</a:t>
            </a:r>
            <a:endParaRPr lang="en-US" sz="1050" dirty="0"/>
          </a:p>
        </p:txBody>
      </p:sp>
      <p:sp>
        <p:nvSpPr>
          <p:cNvPr id="4" name="TextBox 3"/>
          <p:cNvSpPr txBox="1"/>
          <p:nvPr/>
        </p:nvSpPr>
        <p:spPr>
          <a:xfrm>
            <a:off x="35588" y="5943600"/>
            <a:ext cx="381000" cy="307777"/>
          </a:xfrm>
          <a:prstGeom prst="rect">
            <a:avLst/>
          </a:prstGeom>
          <a:noFill/>
        </p:spPr>
        <p:txBody>
          <a:bodyPr wrap="square" rtlCol="0">
            <a:spAutoFit/>
          </a:bodyPr>
          <a:lstStyle/>
          <a:p>
            <a:r>
              <a:rPr lang="en-US" sz="1400" dirty="0">
                <a:solidFill>
                  <a:schemeClr val="bg1">
                    <a:lumMod val="50000"/>
                  </a:schemeClr>
                </a:solidFill>
              </a:rPr>
              <a:t>JN</a:t>
            </a:r>
          </a:p>
        </p:txBody>
      </p:sp>
      <p:sp>
        <p:nvSpPr>
          <p:cNvPr id="6" name="TextBox 5">
            <a:extLst>
              <a:ext uri="{FF2B5EF4-FFF2-40B4-BE49-F238E27FC236}">
                <a16:creationId xmlns="" xmlns:a16="http://schemas.microsoft.com/office/drawing/2014/main" id="{1C87F016-131B-1D41-A95F-215060BA14C3}"/>
              </a:ext>
            </a:extLst>
          </p:cNvPr>
          <p:cNvSpPr txBox="1"/>
          <p:nvPr/>
        </p:nvSpPr>
        <p:spPr>
          <a:xfrm>
            <a:off x="5638800" y="5791200"/>
            <a:ext cx="3276600" cy="369332"/>
          </a:xfrm>
          <a:prstGeom prst="rect">
            <a:avLst/>
          </a:prstGeom>
          <a:noFill/>
        </p:spPr>
        <p:txBody>
          <a:bodyPr wrap="square" rtlCol="0">
            <a:spAutoFit/>
          </a:bodyPr>
          <a:lstStyle/>
          <a:p>
            <a:pPr algn="r"/>
            <a:r>
              <a:rPr lang="en-US" dirty="0"/>
              <a:t>ACGME (2019)</a:t>
            </a:r>
          </a:p>
        </p:txBody>
      </p:sp>
    </p:spTree>
    <p:extLst>
      <p:ext uri="{BB962C8B-B14F-4D97-AF65-F5344CB8AC3E}">
        <p14:creationId xmlns:p14="http://schemas.microsoft.com/office/powerpoint/2010/main" val="1000488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68580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521" y="4541521"/>
            <a:ext cx="2316479" cy="231647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595374"/>
            <a:ext cx="2959608" cy="295960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1832" y="595374"/>
            <a:ext cx="3852335" cy="2889251"/>
          </a:xfrm>
          <a:prstGeom prst="rect">
            <a:avLst/>
          </a:prstGeom>
        </p:spPr>
      </p:pic>
    </p:spTree>
    <p:extLst>
      <p:ext uri="{BB962C8B-B14F-4D97-AF65-F5344CB8AC3E}">
        <p14:creationId xmlns:p14="http://schemas.microsoft.com/office/powerpoint/2010/main" val="760420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685800"/>
          </a:xfrm>
        </p:spPr>
        <p:txBody>
          <a:bodyPr>
            <a:normAutofit fontScale="90000"/>
          </a:bodyPr>
          <a:lstStyle/>
          <a:p>
            <a:pPr algn="l"/>
            <a:r>
              <a:rPr lang="en-US" dirty="0"/>
              <a:t>DARTMOUTH PROJECT: Background</a:t>
            </a:r>
          </a:p>
        </p:txBody>
      </p:sp>
      <p:sp>
        <p:nvSpPr>
          <p:cNvPr id="3" name="Content Placeholder 2"/>
          <p:cNvSpPr>
            <a:spLocks noGrp="1"/>
          </p:cNvSpPr>
          <p:nvPr>
            <p:ph idx="1"/>
          </p:nvPr>
        </p:nvSpPr>
        <p:spPr>
          <a:xfrm>
            <a:off x="457200" y="2743200"/>
            <a:ext cx="7848600" cy="2544763"/>
          </a:xfrm>
        </p:spPr>
        <p:txBody>
          <a:bodyPr>
            <a:normAutofit fontScale="85000" lnSpcReduction="10000"/>
          </a:bodyPr>
          <a:lstStyle/>
          <a:p>
            <a:pPr marL="0" indent="0">
              <a:buNone/>
            </a:pPr>
            <a:r>
              <a:rPr lang="en-US" b="1" dirty="0"/>
              <a:t>MISSION:  </a:t>
            </a:r>
            <a:r>
              <a:rPr lang="en-US" dirty="0"/>
              <a:t>To be committed to providing residents with an educational framework, including skills and supportive resources, that fosters joy and meaning in work, promotes reflective and humanistic practice, and empowers the identification and reduction of unnecessary or modifiable stress during their training. </a:t>
            </a:r>
          </a:p>
          <a:p>
            <a:endParaRPr lang="en-US" dirty="0"/>
          </a:p>
        </p:txBody>
      </p:sp>
      <p:sp>
        <p:nvSpPr>
          <p:cNvPr id="4" name="TextBox 3"/>
          <p:cNvSpPr txBox="1"/>
          <p:nvPr/>
        </p:nvSpPr>
        <p:spPr>
          <a:xfrm>
            <a:off x="35588" y="5943600"/>
            <a:ext cx="497812" cy="307777"/>
          </a:xfrm>
          <a:prstGeom prst="rect">
            <a:avLst/>
          </a:prstGeom>
          <a:noFill/>
        </p:spPr>
        <p:txBody>
          <a:bodyPr wrap="square" rtlCol="0">
            <a:spAutoFit/>
          </a:bodyPr>
          <a:lstStyle/>
          <a:p>
            <a:r>
              <a:rPr lang="en-US" sz="1400" dirty="0">
                <a:solidFill>
                  <a:schemeClr val="bg1">
                    <a:lumMod val="50000"/>
                  </a:schemeClr>
                </a:solidFill>
              </a:rPr>
              <a:t>AB</a:t>
            </a:r>
          </a:p>
        </p:txBody>
      </p:sp>
    </p:spTree>
    <p:extLst>
      <p:ext uri="{BB962C8B-B14F-4D97-AF65-F5344CB8AC3E}">
        <p14:creationId xmlns:p14="http://schemas.microsoft.com/office/powerpoint/2010/main" val="1265684583"/>
      </p:ext>
    </p:extLst>
  </p:cSld>
  <p:clrMapOvr>
    <a:masterClrMapping/>
  </p:clrMapOvr>
</p:sld>
</file>

<file path=ppt/theme/theme1.xml><?xml version="1.0" encoding="utf-8"?>
<a:theme xmlns:a="http://schemas.openxmlformats.org/drawingml/2006/main" name="foru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2619</TotalTime>
  <Words>1489</Words>
  <Application>Microsoft Office PowerPoint</Application>
  <PresentationFormat>On-screen Show (4:3)</PresentationFormat>
  <Paragraphs>261</Paragraphs>
  <Slides>34</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forum2014</vt:lpstr>
      <vt:lpstr>Resident Wellness:  Understanding it and  Applying the Evidence</vt:lpstr>
      <vt:lpstr>Meet the Presenters</vt:lpstr>
      <vt:lpstr>Disclosures</vt:lpstr>
      <vt:lpstr>Goals and Objectives</vt:lpstr>
      <vt:lpstr>Activity</vt:lpstr>
      <vt:lpstr>What we mean by “Wellness”</vt:lpstr>
      <vt:lpstr>ACGME Well-being Policy</vt:lpstr>
      <vt:lpstr>PowerPoint Presentation</vt:lpstr>
      <vt:lpstr>DARTMOUTH PROJECT: Background</vt:lpstr>
      <vt:lpstr>DARTMOUTH PROJECT: Overview</vt:lpstr>
      <vt:lpstr>DARTMOUTH PROJECT</vt:lpstr>
      <vt:lpstr>DARTMOUTH PROJECT</vt:lpstr>
      <vt:lpstr>Process groups</vt:lpstr>
      <vt:lpstr>How often do you get the opportunity to reflect on your work and the way it impacts you, in a meaningful way? </vt:lpstr>
      <vt:lpstr>I feel like my work is breaking me down.</vt:lpstr>
      <vt:lpstr>I am afraid this job is making me uncaring.</vt:lpstr>
      <vt:lpstr>PowerPoint Presentation</vt:lpstr>
      <vt:lpstr>DARTMOUTH PROJECT</vt:lpstr>
      <vt:lpstr>PowerPoint Presentation</vt:lpstr>
      <vt:lpstr>AMITA HEALTH PROJECT</vt:lpstr>
      <vt:lpstr>Wellness Initiatives RMC &amp; SMEMC</vt:lpstr>
      <vt:lpstr>AMITA HEALTH PROJECT</vt:lpstr>
      <vt:lpstr>Surveys</vt:lpstr>
      <vt:lpstr>CHALLENGES &amp; CHANGES</vt:lpstr>
      <vt:lpstr>Resident Survey: Initial Class Data</vt:lpstr>
      <vt:lpstr>Resident Survey: Class over Class Data</vt:lpstr>
      <vt:lpstr>Resident Survey: Year over Year Data</vt:lpstr>
      <vt:lpstr>Moving Forward…</vt:lpstr>
      <vt:lpstr>Conclusions/Take Home Points</vt:lpstr>
      <vt:lpstr>Resources </vt:lpstr>
      <vt:lpstr>Resources – AMITA Questionnaires</vt:lpstr>
      <vt:lpstr>What questions do you have for us? </vt:lpstr>
      <vt:lpstr>REFERENCES</vt:lpstr>
      <vt:lpstr>Our contact info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Radjenovich, MaryEllen</dc:creator>
  <cp:lastModifiedBy>Gildenblatt, Limor</cp:lastModifiedBy>
  <cp:revision>111</cp:revision>
  <dcterms:created xsi:type="dcterms:W3CDTF">2014-07-22T20:27:04Z</dcterms:created>
  <dcterms:modified xsi:type="dcterms:W3CDTF">2019-09-17T20:04:20Z</dcterms:modified>
</cp:coreProperties>
</file>