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9" r:id="rId1"/>
  </p:sldMasterIdLst>
  <p:notesMasterIdLst>
    <p:notesMasterId r:id="rId29"/>
  </p:notesMasterIdLst>
  <p:handoutMasterIdLst>
    <p:handoutMasterId r:id="rId30"/>
  </p:handoutMasterIdLst>
  <p:sldIdLst>
    <p:sldId id="551" r:id="rId2"/>
    <p:sldId id="552" r:id="rId3"/>
    <p:sldId id="553" r:id="rId4"/>
    <p:sldId id="554" r:id="rId5"/>
    <p:sldId id="555" r:id="rId6"/>
    <p:sldId id="556" r:id="rId7"/>
    <p:sldId id="557" r:id="rId8"/>
    <p:sldId id="574" r:id="rId9"/>
    <p:sldId id="562" r:id="rId10"/>
    <p:sldId id="563" r:id="rId11"/>
    <p:sldId id="559" r:id="rId12"/>
    <p:sldId id="560" r:id="rId13"/>
    <p:sldId id="561" r:id="rId14"/>
    <p:sldId id="558" r:id="rId15"/>
    <p:sldId id="564" r:id="rId16"/>
    <p:sldId id="565" r:id="rId17"/>
    <p:sldId id="566" r:id="rId18"/>
    <p:sldId id="567" r:id="rId19"/>
    <p:sldId id="572" r:id="rId20"/>
    <p:sldId id="573" r:id="rId21"/>
    <p:sldId id="575" r:id="rId22"/>
    <p:sldId id="576" r:id="rId23"/>
    <p:sldId id="577" r:id="rId24"/>
    <p:sldId id="568" r:id="rId25"/>
    <p:sldId id="569" r:id="rId26"/>
    <p:sldId id="570" r:id="rId27"/>
    <p:sldId id="571" r:id="rId28"/>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2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51" autoAdjust="0"/>
    <p:restoredTop sz="94660"/>
  </p:normalViewPr>
  <p:slideViewPr>
    <p:cSldViewPr>
      <p:cViewPr>
        <p:scale>
          <a:sx n="80" d="100"/>
          <a:sy n="80" d="100"/>
        </p:scale>
        <p:origin x="-1301"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pPr>
              <a:defRPr/>
            </a:pPr>
            <a:fld id="{875CCFEE-3805-4BC6-A213-299B1B48BE09}" type="datetimeFigureOut">
              <a:rPr lang="en-US"/>
              <a:pPr>
                <a:defRPr/>
              </a:pPr>
              <a:t>5/4/2018</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pPr>
              <a:defRPr/>
            </a:pPr>
            <a:fld id="{C65CAB44-AEB6-4B1F-B5F3-060489488314}" type="slidenum">
              <a:rPr lang="en-US"/>
              <a:pPr>
                <a:defRPr/>
              </a:pPr>
              <a:t>‹#›</a:t>
            </a:fld>
            <a:endParaRPr lang="en-US"/>
          </a:p>
        </p:txBody>
      </p:sp>
    </p:spTree>
    <p:extLst>
      <p:ext uri="{BB962C8B-B14F-4D97-AF65-F5344CB8AC3E}">
        <p14:creationId xmlns:p14="http://schemas.microsoft.com/office/powerpoint/2010/main" val="358635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wrap="square" lIns="92958" tIns="46479" rIns="92958" bIns="46479" numCol="1" anchor="t" anchorCtr="0" compatLnSpc="1">
            <a:prstTxWarp prst="textNoShape">
              <a:avLst/>
            </a:prstTxWarp>
          </a:bodyPr>
          <a:lstStyle>
            <a:lvl1pPr>
              <a:defRPr sz="1200">
                <a:latin typeface="Calibri" pitchFamily="-106" charset="0"/>
                <a:ea typeface="Arial" pitchFamily="-106" charset="-52"/>
                <a:cs typeface="Arial" pitchFamily="-106" charset="-52"/>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wrap="square" lIns="92958" tIns="46479" rIns="92958" bIns="46479" numCol="1" anchor="t" anchorCtr="0" compatLnSpc="1">
            <a:prstTxWarp prst="textNoShape">
              <a:avLst/>
            </a:prstTxWarp>
          </a:bodyPr>
          <a:lstStyle>
            <a:lvl1pPr algn="r">
              <a:defRPr sz="1200">
                <a:latin typeface="Calibri" charset="0"/>
              </a:defRPr>
            </a:lvl1pPr>
          </a:lstStyle>
          <a:p>
            <a:pPr>
              <a:defRPr/>
            </a:pPr>
            <a:fld id="{6EB94A0B-63A5-4FC0-B107-2759FF96CD42}" type="datetime1">
              <a:rPr lang="en-US"/>
              <a:pPr>
                <a:defRPr/>
              </a:pPr>
              <a:t>5/4/2018</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wrap="square" lIns="92958" tIns="46479" rIns="92958" bIns="4647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708025" y="4446588"/>
            <a:ext cx="5661025" cy="4214812"/>
          </a:xfrm>
          <a:prstGeom prst="rect">
            <a:avLst/>
          </a:prstGeom>
        </p:spPr>
        <p:txBody>
          <a:bodyPr vert="horz" wrap="square" lIns="92958" tIns="46479" rIns="92958" bIns="4647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3175"/>
            <a:ext cx="3067050" cy="468313"/>
          </a:xfrm>
          <a:prstGeom prst="rect">
            <a:avLst/>
          </a:prstGeom>
        </p:spPr>
        <p:txBody>
          <a:bodyPr vert="horz" wrap="square" lIns="92958" tIns="46479" rIns="92958" bIns="46479" numCol="1" anchor="b" anchorCtr="0" compatLnSpc="1">
            <a:prstTxWarp prst="textNoShape">
              <a:avLst/>
            </a:prstTxWarp>
          </a:bodyPr>
          <a:lstStyle>
            <a:lvl1pPr>
              <a:defRPr sz="1200">
                <a:latin typeface="Calibri" pitchFamily="-106" charset="0"/>
                <a:ea typeface="Arial" pitchFamily="-106" charset="-52"/>
                <a:cs typeface="Arial" pitchFamily="-106" charset="-52"/>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wrap="square" lIns="92958" tIns="46479" rIns="92958" bIns="46479" numCol="1" anchor="b" anchorCtr="0" compatLnSpc="1">
            <a:prstTxWarp prst="textNoShape">
              <a:avLst/>
            </a:prstTxWarp>
          </a:bodyPr>
          <a:lstStyle>
            <a:lvl1pPr algn="r">
              <a:defRPr sz="1200">
                <a:latin typeface="Calibri" charset="0"/>
              </a:defRPr>
            </a:lvl1pPr>
          </a:lstStyle>
          <a:p>
            <a:pPr>
              <a:defRPr/>
            </a:pPr>
            <a:fld id="{97EC4E59-DEFA-4A07-8D02-17BCC0DE538D}" type="slidenum">
              <a:rPr lang="en-US"/>
              <a:pPr>
                <a:defRPr/>
              </a:pPr>
              <a:t>‹#›</a:t>
            </a:fld>
            <a:endParaRPr lang="en-US"/>
          </a:p>
        </p:txBody>
      </p:sp>
    </p:spTree>
    <p:extLst>
      <p:ext uri="{BB962C8B-B14F-4D97-AF65-F5344CB8AC3E}">
        <p14:creationId xmlns:p14="http://schemas.microsoft.com/office/powerpoint/2010/main" val="34407606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168F7-F972-4484-9BC3-A4F033B556A9}" type="slidenum">
              <a:rPr lang="en-US" smtClean="0"/>
              <a:t>1</a:t>
            </a:fld>
            <a:endParaRPr lang="en-US"/>
          </a:p>
        </p:txBody>
      </p:sp>
    </p:spTree>
    <p:extLst>
      <p:ext uri="{BB962C8B-B14F-4D97-AF65-F5344CB8AC3E}">
        <p14:creationId xmlns:p14="http://schemas.microsoft.com/office/powerpoint/2010/main" val="3153446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10</a:t>
            </a:fld>
            <a:endParaRPr lang="en-US"/>
          </a:p>
        </p:txBody>
      </p:sp>
    </p:spTree>
    <p:extLst>
      <p:ext uri="{BB962C8B-B14F-4D97-AF65-F5344CB8AC3E}">
        <p14:creationId xmlns:p14="http://schemas.microsoft.com/office/powerpoint/2010/main" val="102084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11</a:t>
            </a:fld>
            <a:endParaRPr lang="en-US"/>
          </a:p>
        </p:txBody>
      </p:sp>
    </p:spTree>
    <p:extLst>
      <p:ext uri="{BB962C8B-B14F-4D97-AF65-F5344CB8AC3E}">
        <p14:creationId xmlns:p14="http://schemas.microsoft.com/office/powerpoint/2010/main" val="3883524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12</a:t>
            </a:fld>
            <a:endParaRPr lang="en-US"/>
          </a:p>
        </p:txBody>
      </p:sp>
    </p:spTree>
    <p:extLst>
      <p:ext uri="{BB962C8B-B14F-4D97-AF65-F5344CB8AC3E}">
        <p14:creationId xmlns:p14="http://schemas.microsoft.com/office/powerpoint/2010/main" val="1107062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13</a:t>
            </a:fld>
            <a:endParaRPr lang="en-US"/>
          </a:p>
        </p:txBody>
      </p:sp>
    </p:spTree>
    <p:extLst>
      <p:ext uri="{BB962C8B-B14F-4D97-AF65-F5344CB8AC3E}">
        <p14:creationId xmlns:p14="http://schemas.microsoft.com/office/powerpoint/2010/main" val="1764155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14</a:t>
            </a:fld>
            <a:endParaRPr lang="en-US"/>
          </a:p>
        </p:txBody>
      </p:sp>
    </p:spTree>
    <p:extLst>
      <p:ext uri="{BB962C8B-B14F-4D97-AF65-F5344CB8AC3E}">
        <p14:creationId xmlns:p14="http://schemas.microsoft.com/office/powerpoint/2010/main" val="2085323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15</a:t>
            </a:fld>
            <a:endParaRPr lang="en-US"/>
          </a:p>
        </p:txBody>
      </p:sp>
    </p:spTree>
    <p:extLst>
      <p:ext uri="{BB962C8B-B14F-4D97-AF65-F5344CB8AC3E}">
        <p14:creationId xmlns:p14="http://schemas.microsoft.com/office/powerpoint/2010/main" val="897042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16</a:t>
            </a:fld>
            <a:endParaRPr lang="en-US"/>
          </a:p>
        </p:txBody>
      </p:sp>
    </p:spTree>
    <p:extLst>
      <p:ext uri="{BB962C8B-B14F-4D97-AF65-F5344CB8AC3E}">
        <p14:creationId xmlns:p14="http://schemas.microsoft.com/office/powerpoint/2010/main" val="3253856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17</a:t>
            </a:fld>
            <a:endParaRPr lang="en-US"/>
          </a:p>
        </p:txBody>
      </p:sp>
    </p:spTree>
    <p:extLst>
      <p:ext uri="{BB962C8B-B14F-4D97-AF65-F5344CB8AC3E}">
        <p14:creationId xmlns:p14="http://schemas.microsoft.com/office/powerpoint/2010/main" val="118907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18</a:t>
            </a:fld>
            <a:endParaRPr lang="en-US"/>
          </a:p>
        </p:txBody>
      </p:sp>
    </p:spTree>
    <p:extLst>
      <p:ext uri="{BB962C8B-B14F-4D97-AF65-F5344CB8AC3E}">
        <p14:creationId xmlns:p14="http://schemas.microsoft.com/office/powerpoint/2010/main" val="26052299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19</a:t>
            </a:fld>
            <a:endParaRPr lang="en-US"/>
          </a:p>
        </p:txBody>
      </p:sp>
    </p:spTree>
    <p:extLst>
      <p:ext uri="{BB962C8B-B14F-4D97-AF65-F5344CB8AC3E}">
        <p14:creationId xmlns:p14="http://schemas.microsoft.com/office/powerpoint/2010/main" val="255659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a:t>
            </a:fld>
            <a:endParaRPr lang="en-US"/>
          </a:p>
        </p:txBody>
      </p:sp>
    </p:spTree>
    <p:extLst>
      <p:ext uri="{BB962C8B-B14F-4D97-AF65-F5344CB8AC3E}">
        <p14:creationId xmlns:p14="http://schemas.microsoft.com/office/powerpoint/2010/main" val="1511007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168F7-F972-4484-9BC3-A4F033B556A9}" type="slidenum">
              <a:rPr lang="en-US" smtClean="0"/>
              <a:t>20</a:t>
            </a:fld>
            <a:endParaRPr lang="en-US"/>
          </a:p>
        </p:txBody>
      </p:sp>
    </p:spTree>
    <p:extLst>
      <p:ext uri="{BB962C8B-B14F-4D97-AF65-F5344CB8AC3E}">
        <p14:creationId xmlns:p14="http://schemas.microsoft.com/office/powerpoint/2010/main" val="3937490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21</a:t>
            </a:fld>
            <a:endParaRPr lang="en-US"/>
          </a:p>
        </p:txBody>
      </p:sp>
    </p:spTree>
    <p:extLst>
      <p:ext uri="{BB962C8B-B14F-4D97-AF65-F5344CB8AC3E}">
        <p14:creationId xmlns:p14="http://schemas.microsoft.com/office/powerpoint/2010/main" val="612840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22</a:t>
            </a:fld>
            <a:endParaRPr lang="en-US"/>
          </a:p>
        </p:txBody>
      </p:sp>
    </p:spTree>
    <p:extLst>
      <p:ext uri="{BB962C8B-B14F-4D97-AF65-F5344CB8AC3E}">
        <p14:creationId xmlns:p14="http://schemas.microsoft.com/office/powerpoint/2010/main" val="2154068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23</a:t>
            </a:fld>
            <a:endParaRPr lang="en-US"/>
          </a:p>
        </p:txBody>
      </p:sp>
    </p:spTree>
    <p:extLst>
      <p:ext uri="{BB962C8B-B14F-4D97-AF65-F5344CB8AC3E}">
        <p14:creationId xmlns:p14="http://schemas.microsoft.com/office/powerpoint/2010/main" val="2543311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24</a:t>
            </a:fld>
            <a:endParaRPr lang="en-US"/>
          </a:p>
        </p:txBody>
      </p:sp>
    </p:spTree>
    <p:extLst>
      <p:ext uri="{BB962C8B-B14F-4D97-AF65-F5344CB8AC3E}">
        <p14:creationId xmlns:p14="http://schemas.microsoft.com/office/powerpoint/2010/main" val="197744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25</a:t>
            </a:fld>
            <a:endParaRPr lang="en-US"/>
          </a:p>
        </p:txBody>
      </p:sp>
    </p:spTree>
    <p:extLst>
      <p:ext uri="{BB962C8B-B14F-4D97-AF65-F5344CB8AC3E}">
        <p14:creationId xmlns:p14="http://schemas.microsoft.com/office/powerpoint/2010/main" val="27205373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26</a:t>
            </a:fld>
            <a:endParaRPr lang="en-US"/>
          </a:p>
        </p:txBody>
      </p:sp>
    </p:spTree>
    <p:extLst>
      <p:ext uri="{BB962C8B-B14F-4D97-AF65-F5344CB8AC3E}">
        <p14:creationId xmlns:p14="http://schemas.microsoft.com/office/powerpoint/2010/main" val="5829270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27</a:t>
            </a:fld>
            <a:endParaRPr lang="en-US"/>
          </a:p>
        </p:txBody>
      </p:sp>
    </p:spTree>
    <p:extLst>
      <p:ext uri="{BB962C8B-B14F-4D97-AF65-F5344CB8AC3E}">
        <p14:creationId xmlns:p14="http://schemas.microsoft.com/office/powerpoint/2010/main" val="321416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3</a:t>
            </a:fld>
            <a:endParaRPr lang="en-US"/>
          </a:p>
        </p:txBody>
      </p:sp>
    </p:spTree>
    <p:extLst>
      <p:ext uri="{BB962C8B-B14F-4D97-AF65-F5344CB8AC3E}">
        <p14:creationId xmlns:p14="http://schemas.microsoft.com/office/powerpoint/2010/main" val="765193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4</a:t>
            </a:fld>
            <a:endParaRPr lang="en-US"/>
          </a:p>
        </p:txBody>
      </p:sp>
    </p:spTree>
    <p:extLst>
      <p:ext uri="{BB962C8B-B14F-4D97-AF65-F5344CB8AC3E}">
        <p14:creationId xmlns:p14="http://schemas.microsoft.com/office/powerpoint/2010/main" val="1176222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5</a:t>
            </a:fld>
            <a:endParaRPr lang="en-US"/>
          </a:p>
        </p:txBody>
      </p:sp>
    </p:spTree>
    <p:extLst>
      <p:ext uri="{BB962C8B-B14F-4D97-AF65-F5344CB8AC3E}">
        <p14:creationId xmlns:p14="http://schemas.microsoft.com/office/powerpoint/2010/main" val="445601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6</a:t>
            </a:fld>
            <a:endParaRPr lang="en-US"/>
          </a:p>
        </p:txBody>
      </p:sp>
    </p:spTree>
    <p:extLst>
      <p:ext uri="{BB962C8B-B14F-4D97-AF65-F5344CB8AC3E}">
        <p14:creationId xmlns:p14="http://schemas.microsoft.com/office/powerpoint/2010/main" val="184310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7</a:t>
            </a:fld>
            <a:endParaRPr lang="en-US"/>
          </a:p>
        </p:txBody>
      </p:sp>
    </p:spTree>
    <p:extLst>
      <p:ext uri="{BB962C8B-B14F-4D97-AF65-F5344CB8AC3E}">
        <p14:creationId xmlns:p14="http://schemas.microsoft.com/office/powerpoint/2010/main" val="4142606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168F7-F972-4484-9BC3-A4F033B556A9}" type="slidenum">
              <a:rPr lang="en-US" smtClean="0"/>
              <a:t>8</a:t>
            </a:fld>
            <a:endParaRPr lang="en-US"/>
          </a:p>
        </p:txBody>
      </p:sp>
    </p:spTree>
    <p:extLst>
      <p:ext uri="{BB962C8B-B14F-4D97-AF65-F5344CB8AC3E}">
        <p14:creationId xmlns:p14="http://schemas.microsoft.com/office/powerpoint/2010/main" val="3059141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7EC4E59-DEFA-4A07-8D02-17BCC0DE538D}" type="slidenum">
              <a:rPr lang="en-US" smtClean="0"/>
              <a:pPr>
                <a:defRPr/>
              </a:pPr>
              <a:t>9</a:t>
            </a:fld>
            <a:endParaRPr lang="en-US"/>
          </a:p>
        </p:txBody>
      </p:sp>
    </p:spTree>
    <p:extLst>
      <p:ext uri="{BB962C8B-B14F-4D97-AF65-F5344CB8AC3E}">
        <p14:creationId xmlns:p14="http://schemas.microsoft.com/office/powerpoint/2010/main" val="576082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06099" y="2106259"/>
            <a:ext cx="6853412" cy="1470025"/>
          </a:xfrm>
        </p:spPr>
        <p:txBody>
          <a:bodyPr>
            <a:normAutofit/>
          </a:bodyPr>
          <a:lstStyle>
            <a:lvl1pPr algn="ctr">
              <a:defRPr sz="3800" b="1" i="0">
                <a:solidFill>
                  <a:schemeClr val="tx1"/>
                </a:solidFill>
                <a:latin typeface="Helvetica"/>
                <a:cs typeface="Helvetica"/>
              </a:defRPr>
            </a:lvl1pPr>
          </a:lstStyle>
          <a:p>
            <a:r>
              <a:rPr lang="en-US" dirty="0"/>
              <a:t>Click to edit Master title style</a:t>
            </a:r>
            <a:br>
              <a:rPr lang="en-US" dirty="0"/>
            </a:br>
            <a:r>
              <a:rPr lang="en-US" dirty="0"/>
              <a:t>Click to edit Master title style Click to edit Master title style</a:t>
            </a:r>
          </a:p>
        </p:txBody>
      </p:sp>
      <p:sp>
        <p:nvSpPr>
          <p:cNvPr id="3" name="Subtitle 2"/>
          <p:cNvSpPr>
            <a:spLocks noGrp="1"/>
          </p:cNvSpPr>
          <p:nvPr>
            <p:ph type="subTitle" idx="1" hasCustomPrompt="1"/>
          </p:nvPr>
        </p:nvSpPr>
        <p:spPr>
          <a:xfrm>
            <a:off x="1492316" y="4063709"/>
            <a:ext cx="6079746"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3000" b="0" i="1">
                <a:solidFill>
                  <a:schemeClr val="tx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br>
              <a:rPr lang="en-US" dirty="0"/>
            </a:br>
            <a:r>
              <a:rPr lang="en-US" dirty="0"/>
              <a:t>Click to edit Master subtitle style</a:t>
            </a:r>
          </a:p>
          <a:p>
            <a:endParaRPr lang="en-US" dirty="0"/>
          </a:p>
        </p:txBody>
      </p:sp>
    </p:spTree>
    <p:extLst>
      <p:ext uri="{BB962C8B-B14F-4D97-AF65-F5344CB8AC3E}">
        <p14:creationId xmlns:p14="http://schemas.microsoft.com/office/powerpoint/2010/main" val="317455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94404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Text Placeholder 2"/>
          <p:cNvSpPr>
            <a:spLocks noGrp="1"/>
          </p:cNvSpPr>
          <p:nvPr>
            <p:ph idx="1"/>
          </p:nvPr>
        </p:nvSpPr>
        <p:spPr>
          <a:xfrm>
            <a:off x="457200" y="2269609"/>
            <a:ext cx="8229600" cy="39468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7955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40601"/>
            <a:ext cx="8229600" cy="11878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266165"/>
            <a:ext cx="8229600" cy="39562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8395045"/>
      </p:ext>
    </p:extLst>
  </p:cSld>
  <p:clrMap bg1="lt1" tx1="dk1" bg2="lt2" tx2="dk2" accent1="accent1" accent2="accent2" accent3="accent3" accent4="accent4" accent5="accent5" accent6="accent6" hlink="hlink" folHlink="folHlink"/>
  <p:sldLayoutIdLst>
    <p:sldLayoutId id="2147484020" r:id="rId1"/>
    <p:sldLayoutId id="2147484021" r:id="rId2"/>
  </p:sldLayoutIdLst>
  <p:hf hdr="0" dt="0"/>
  <p:txStyles>
    <p:titleStyle>
      <a:lvl1pPr algn="ctr" defTabSz="457200" rtl="0" eaLnBrk="1" latinLnBrk="0" hangingPunct="1">
        <a:spcBef>
          <a:spcPct val="0"/>
        </a:spcBef>
        <a:buNone/>
        <a:defRPr sz="40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b="0" i="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b="0" i="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snp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Bich-May.Nguyen@memorialhermann.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mailto:sk795@georgetown.edu" TargetMode="External"/><Relationship Id="rId5" Type="http://schemas.openxmlformats.org/officeDocument/2006/relationships/hyperlink" Target="mailto:Kenneth.Lin@georgetown.edu" TargetMode="External"/><Relationship Id="rId4" Type="http://schemas.openxmlformats.org/officeDocument/2006/relationships/hyperlink" Target="mailto:mishorir@georgetown.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snp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S06: How to Write an Op-Ed</a:t>
            </a:r>
            <a:endParaRPr lang="en-US" dirty="0"/>
          </a:p>
        </p:txBody>
      </p:sp>
      <p:sp>
        <p:nvSpPr>
          <p:cNvPr id="3" name="Subtitle 2"/>
          <p:cNvSpPr>
            <a:spLocks noGrp="1"/>
          </p:cNvSpPr>
          <p:nvPr>
            <p:ph type="subTitle" idx="1"/>
          </p:nvPr>
        </p:nvSpPr>
        <p:spPr>
          <a:xfrm>
            <a:off x="587228" y="3699545"/>
            <a:ext cx="7977931" cy="2116764"/>
          </a:xfrm>
        </p:spPr>
        <p:txBody>
          <a:bodyPr>
            <a:normAutofit fontScale="92500"/>
          </a:bodyPr>
          <a:lstStyle/>
          <a:p>
            <a:r>
              <a:rPr lang="en-US" dirty="0" err="1" smtClean="0"/>
              <a:t>Bich</a:t>
            </a:r>
            <a:r>
              <a:rPr lang="en-US" dirty="0" smtClean="0"/>
              <a:t>-May Nguyen, MD, MPH, FAAFP @</a:t>
            </a:r>
            <a:r>
              <a:rPr lang="en-US" dirty="0" err="1" smtClean="0"/>
              <a:t>bicmay</a:t>
            </a:r>
            <a:endParaRPr lang="en-US" dirty="0" smtClean="0"/>
          </a:p>
          <a:p>
            <a:r>
              <a:rPr lang="en-US" dirty="0" smtClean="0"/>
              <a:t>Ranit Mishori, MD, MHS, FAAFP @</a:t>
            </a:r>
            <a:r>
              <a:rPr lang="en-US" dirty="0" err="1" smtClean="0"/>
              <a:t>ranitmd</a:t>
            </a:r>
            <a:endParaRPr lang="en-US" dirty="0" smtClean="0"/>
          </a:p>
          <a:p>
            <a:r>
              <a:rPr lang="en-US" dirty="0" smtClean="0"/>
              <a:t>Kenneth W. Lin, MD, MPH, FAAFP @</a:t>
            </a:r>
            <a:r>
              <a:rPr lang="en-US" dirty="0" err="1" smtClean="0"/>
              <a:t>kennylinafp</a:t>
            </a:r>
            <a:endParaRPr lang="en-US" dirty="0" smtClean="0"/>
          </a:p>
          <a:p>
            <a:r>
              <a:rPr lang="en-US" dirty="0" smtClean="0"/>
              <a:t>Sarah Kureshi, MD, MPH</a:t>
            </a:r>
            <a:endParaRPr lang="en-US" dirty="0"/>
          </a:p>
        </p:txBody>
      </p:sp>
    </p:spTree>
    <p:extLst>
      <p:ext uri="{BB962C8B-B14F-4D97-AF65-F5344CB8AC3E}">
        <p14:creationId xmlns:p14="http://schemas.microsoft.com/office/powerpoint/2010/main" val="1538706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Ledes</a:t>
            </a:r>
            <a:endParaRPr lang="en-US" dirty="0"/>
          </a:p>
        </p:txBody>
      </p:sp>
      <p:sp>
        <p:nvSpPr>
          <p:cNvPr id="3" name="Content Placeholder 2"/>
          <p:cNvSpPr>
            <a:spLocks noGrp="1"/>
          </p:cNvSpPr>
          <p:nvPr>
            <p:ph idx="1"/>
          </p:nvPr>
        </p:nvSpPr>
        <p:spPr/>
        <p:txBody>
          <a:bodyPr/>
          <a:lstStyle/>
          <a:p>
            <a:r>
              <a:rPr lang="en-US" dirty="0" smtClean="0"/>
              <a:t>First paragraph </a:t>
            </a:r>
          </a:p>
          <a:p>
            <a:r>
              <a:rPr lang="en-US" dirty="0" smtClean="0"/>
              <a:t>Draw the reader in</a:t>
            </a:r>
          </a:p>
          <a:p>
            <a:r>
              <a:rPr lang="en-US" dirty="0" smtClean="0"/>
              <a:t>Appeal to the reader’s emotions</a:t>
            </a:r>
            <a:endParaRPr lang="en-US" dirty="0"/>
          </a:p>
        </p:txBody>
      </p:sp>
    </p:spTree>
    <p:extLst>
      <p:ext uri="{BB962C8B-B14F-4D97-AF65-F5344CB8AC3E}">
        <p14:creationId xmlns:p14="http://schemas.microsoft.com/office/powerpoint/2010/main" val="295308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Write an Op-Ed</a:t>
            </a:r>
          </a:p>
        </p:txBody>
      </p:sp>
      <p:sp>
        <p:nvSpPr>
          <p:cNvPr id="3" name="Content Placeholder 2"/>
          <p:cNvSpPr>
            <a:spLocks noGrp="1"/>
          </p:cNvSpPr>
          <p:nvPr>
            <p:ph idx="1"/>
          </p:nvPr>
        </p:nvSpPr>
        <p:spPr/>
        <p:txBody>
          <a:bodyPr/>
          <a:lstStyle/>
          <a:p>
            <a:r>
              <a:rPr lang="en-US" dirty="0"/>
              <a:t>Check submission guidelines </a:t>
            </a:r>
            <a:endParaRPr lang="en-US" dirty="0" smtClean="0"/>
          </a:p>
          <a:p>
            <a:r>
              <a:rPr lang="en-US" dirty="0" smtClean="0"/>
              <a:t>Try </a:t>
            </a:r>
            <a:r>
              <a:rPr lang="en-US" dirty="0"/>
              <a:t>to tie the issue you want to write about to a recent event</a:t>
            </a:r>
          </a:p>
          <a:p>
            <a:r>
              <a:rPr lang="en-US" dirty="0"/>
              <a:t>Have a clear point of view</a:t>
            </a:r>
          </a:p>
          <a:p>
            <a:r>
              <a:rPr lang="en-US" dirty="0"/>
              <a:t>Hook readers with your main point</a:t>
            </a:r>
          </a:p>
          <a:p>
            <a:r>
              <a:rPr lang="en-US" dirty="0"/>
              <a:t>Tell readers why they should care</a:t>
            </a:r>
          </a:p>
          <a:p>
            <a:endParaRPr lang="en-US" dirty="0"/>
          </a:p>
        </p:txBody>
      </p:sp>
    </p:spTree>
    <p:extLst>
      <p:ext uri="{BB962C8B-B14F-4D97-AF65-F5344CB8AC3E}">
        <p14:creationId xmlns:p14="http://schemas.microsoft.com/office/powerpoint/2010/main" val="2027269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Write an Op-Ed</a:t>
            </a:r>
          </a:p>
        </p:txBody>
      </p:sp>
      <p:sp>
        <p:nvSpPr>
          <p:cNvPr id="3" name="Content Placeholder 2"/>
          <p:cNvSpPr>
            <a:spLocks noGrp="1"/>
          </p:cNvSpPr>
          <p:nvPr>
            <p:ph idx="1"/>
          </p:nvPr>
        </p:nvSpPr>
        <p:spPr/>
        <p:txBody>
          <a:bodyPr/>
          <a:lstStyle/>
          <a:p>
            <a:r>
              <a:rPr lang="en-US" dirty="0"/>
              <a:t>Offer specific recommendations</a:t>
            </a:r>
          </a:p>
          <a:p>
            <a:r>
              <a:rPr lang="en-US" dirty="0"/>
              <a:t>In responding to an article, avoid point-by-point </a:t>
            </a:r>
            <a:r>
              <a:rPr lang="en-US" dirty="0" smtClean="0"/>
              <a:t>rebuttals</a:t>
            </a:r>
          </a:p>
          <a:p>
            <a:r>
              <a:rPr lang="en-US" dirty="0"/>
              <a:t>Acknowledge the opposition</a:t>
            </a:r>
          </a:p>
          <a:p>
            <a:r>
              <a:rPr lang="en-US" dirty="0"/>
              <a:t>Appeal to your authority and expertise</a:t>
            </a:r>
          </a:p>
          <a:p>
            <a:r>
              <a:rPr lang="en-US" dirty="0"/>
              <a:t>Be the voice of reason</a:t>
            </a:r>
          </a:p>
          <a:p>
            <a:endParaRPr lang="en-US" dirty="0"/>
          </a:p>
          <a:p>
            <a:endParaRPr lang="en-US" dirty="0"/>
          </a:p>
        </p:txBody>
      </p:sp>
    </p:spTree>
    <p:extLst>
      <p:ext uri="{BB962C8B-B14F-4D97-AF65-F5344CB8AC3E}">
        <p14:creationId xmlns:p14="http://schemas.microsoft.com/office/powerpoint/2010/main" val="2208989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Write an Op-Ed</a:t>
            </a:r>
          </a:p>
        </p:txBody>
      </p:sp>
      <p:sp>
        <p:nvSpPr>
          <p:cNvPr id="3" name="Content Placeholder 2"/>
          <p:cNvSpPr>
            <a:spLocks noGrp="1"/>
          </p:cNvSpPr>
          <p:nvPr>
            <p:ph idx="1"/>
          </p:nvPr>
        </p:nvSpPr>
        <p:spPr/>
        <p:txBody>
          <a:bodyPr/>
          <a:lstStyle/>
          <a:p>
            <a:r>
              <a:rPr lang="en-US" dirty="0"/>
              <a:t>Use short sentences and paragraphs</a:t>
            </a:r>
          </a:p>
          <a:p>
            <a:r>
              <a:rPr lang="en-US" dirty="0"/>
              <a:t>Avoid jargon</a:t>
            </a:r>
          </a:p>
          <a:p>
            <a:r>
              <a:rPr lang="en-US" dirty="0"/>
              <a:t>Use the active voice</a:t>
            </a:r>
          </a:p>
          <a:p>
            <a:r>
              <a:rPr lang="en-US" dirty="0"/>
              <a:t>Don’t ramble</a:t>
            </a:r>
          </a:p>
          <a:p>
            <a:r>
              <a:rPr lang="en-US" dirty="0"/>
              <a:t>End with a clear call to action</a:t>
            </a:r>
          </a:p>
          <a:p>
            <a:endParaRPr lang="en-US" dirty="0"/>
          </a:p>
        </p:txBody>
      </p:sp>
    </p:spTree>
    <p:extLst>
      <p:ext uri="{BB962C8B-B14F-4D97-AF65-F5344CB8AC3E}">
        <p14:creationId xmlns:p14="http://schemas.microsoft.com/office/powerpoint/2010/main" val="24180315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Keys to Getting Op-Eds Published</a:t>
            </a:r>
          </a:p>
        </p:txBody>
      </p:sp>
      <p:sp>
        <p:nvSpPr>
          <p:cNvPr id="3" name="Content Placeholder 2"/>
          <p:cNvSpPr>
            <a:spLocks noGrp="1"/>
          </p:cNvSpPr>
          <p:nvPr>
            <p:ph idx="1"/>
          </p:nvPr>
        </p:nvSpPr>
        <p:spPr/>
        <p:txBody>
          <a:bodyPr/>
          <a:lstStyle/>
          <a:p>
            <a:r>
              <a:rPr lang="en-US" dirty="0"/>
              <a:t>Can elaborate more, but don’t ramble</a:t>
            </a:r>
          </a:p>
          <a:p>
            <a:r>
              <a:rPr lang="en-US" dirty="0"/>
              <a:t>Tout those local angles</a:t>
            </a:r>
          </a:p>
          <a:p>
            <a:r>
              <a:rPr lang="en-US" dirty="0"/>
              <a:t>Be strategic in who submits it</a:t>
            </a:r>
          </a:p>
          <a:p>
            <a:r>
              <a:rPr lang="en-US" dirty="0" smtClean="0"/>
              <a:t>If </a:t>
            </a:r>
            <a:r>
              <a:rPr lang="en-US" dirty="0"/>
              <a:t>paper won’t publish as an op-ed, ask if you can edit it down to an </a:t>
            </a:r>
            <a:r>
              <a:rPr lang="en-US" dirty="0" smtClean="0"/>
              <a:t>LTE</a:t>
            </a:r>
            <a:endParaRPr lang="en-US" dirty="0"/>
          </a:p>
        </p:txBody>
      </p:sp>
    </p:spTree>
    <p:extLst>
      <p:ext uri="{BB962C8B-B14F-4D97-AF65-F5344CB8AC3E}">
        <p14:creationId xmlns:p14="http://schemas.microsoft.com/office/powerpoint/2010/main" val="2267006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for Maximum Impact</a:t>
            </a:r>
            <a:endParaRPr lang="en-US" dirty="0"/>
          </a:p>
        </p:txBody>
      </p:sp>
      <p:sp>
        <p:nvSpPr>
          <p:cNvPr id="3" name="Content Placeholder 2"/>
          <p:cNvSpPr>
            <a:spLocks noGrp="1"/>
          </p:cNvSpPr>
          <p:nvPr>
            <p:ph idx="1"/>
          </p:nvPr>
        </p:nvSpPr>
        <p:spPr/>
        <p:txBody>
          <a:bodyPr/>
          <a:lstStyle/>
          <a:p>
            <a:r>
              <a:rPr lang="en-US" dirty="0"/>
              <a:t>Re-structure: the inverted pyramid</a:t>
            </a:r>
          </a:p>
          <a:p>
            <a:pPr lvl="1"/>
            <a:r>
              <a:rPr lang="en-US" dirty="0"/>
              <a:t>Conclusion/essential info first</a:t>
            </a:r>
          </a:p>
          <a:p>
            <a:pPr lvl="1"/>
            <a:r>
              <a:rPr lang="en-US" dirty="0"/>
              <a:t>Add supporting information</a:t>
            </a:r>
          </a:p>
          <a:p>
            <a:pPr lvl="1"/>
            <a:r>
              <a:rPr lang="en-US" dirty="0"/>
              <a:t>Related info/background</a:t>
            </a:r>
          </a:p>
          <a:p>
            <a:r>
              <a:rPr lang="en-US" dirty="0"/>
              <a:t>Edit for main idea</a:t>
            </a:r>
          </a:p>
          <a:p>
            <a:pPr lvl="1"/>
            <a:r>
              <a:rPr lang="en-US" dirty="0"/>
              <a:t>Is the message clear?</a:t>
            </a:r>
          </a:p>
          <a:p>
            <a:pPr lvl="1"/>
            <a:r>
              <a:rPr lang="en-US" dirty="0"/>
              <a:t>Did you bury the </a:t>
            </a:r>
            <a:r>
              <a:rPr lang="en-US" dirty="0" err="1"/>
              <a:t>lede</a:t>
            </a:r>
            <a:r>
              <a:rPr lang="en-US" dirty="0"/>
              <a:t>?</a:t>
            </a:r>
          </a:p>
          <a:p>
            <a:endParaRPr lang="en-US" dirty="0"/>
          </a:p>
        </p:txBody>
      </p:sp>
    </p:spTree>
    <p:extLst>
      <p:ext uri="{BB962C8B-B14F-4D97-AF65-F5344CB8AC3E}">
        <p14:creationId xmlns:p14="http://schemas.microsoft.com/office/powerpoint/2010/main" val="1385973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 for Maximum Impact</a:t>
            </a:r>
          </a:p>
        </p:txBody>
      </p:sp>
      <p:sp>
        <p:nvSpPr>
          <p:cNvPr id="3" name="Content Placeholder 2"/>
          <p:cNvSpPr>
            <a:spLocks noGrp="1"/>
          </p:cNvSpPr>
          <p:nvPr>
            <p:ph idx="1"/>
          </p:nvPr>
        </p:nvSpPr>
        <p:spPr/>
        <p:txBody>
          <a:bodyPr/>
          <a:lstStyle/>
          <a:p>
            <a:r>
              <a:rPr lang="en-US" dirty="0"/>
              <a:t>Use facts and stats sparingly, and only to support your main </a:t>
            </a:r>
            <a:r>
              <a:rPr lang="en-US" dirty="0" smtClean="0"/>
              <a:t>topic</a:t>
            </a:r>
          </a:p>
          <a:p>
            <a:r>
              <a:rPr lang="en-US" dirty="0"/>
              <a:t>Remove redundant phrases and over-explanation</a:t>
            </a:r>
          </a:p>
          <a:p>
            <a:pPr lvl="1"/>
            <a:r>
              <a:rPr lang="en-US" dirty="0"/>
              <a:t>Vary your language choices</a:t>
            </a:r>
          </a:p>
          <a:p>
            <a:pPr lvl="1"/>
            <a:r>
              <a:rPr lang="en-US" dirty="0"/>
              <a:t>Be concise</a:t>
            </a:r>
          </a:p>
          <a:p>
            <a:endParaRPr lang="en-US" dirty="0"/>
          </a:p>
          <a:p>
            <a:endParaRPr lang="en-US" dirty="0"/>
          </a:p>
        </p:txBody>
      </p:sp>
    </p:spTree>
    <p:extLst>
      <p:ext uri="{BB962C8B-B14F-4D97-AF65-F5344CB8AC3E}">
        <p14:creationId xmlns:p14="http://schemas.microsoft.com/office/powerpoint/2010/main" val="2418937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 for Maximum Impact</a:t>
            </a:r>
          </a:p>
        </p:txBody>
      </p:sp>
      <p:sp>
        <p:nvSpPr>
          <p:cNvPr id="3" name="Content Placeholder 2"/>
          <p:cNvSpPr>
            <a:spLocks noGrp="1"/>
          </p:cNvSpPr>
          <p:nvPr>
            <p:ph idx="1"/>
          </p:nvPr>
        </p:nvSpPr>
        <p:spPr/>
        <p:txBody>
          <a:bodyPr/>
          <a:lstStyle/>
          <a:p>
            <a:r>
              <a:rPr lang="en-US" dirty="0"/>
              <a:t>Edit for spelling, tense, grammar</a:t>
            </a:r>
          </a:p>
          <a:p>
            <a:r>
              <a:rPr lang="en-US" dirty="0"/>
              <a:t>Announce technical terms</a:t>
            </a:r>
          </a:p>
          <a:p>
            <a:pPr lvl="1"/>
            <a:r>
              <a:rPr lang="en-US" dirty="0"/>
              <a:t>Give up some precision for a “good enough for right now” definition</a:t>
            </a:r>
          </a:p>
          <a:p>
            <a:pPr lvl="1"/>
            <a:r>
              <a:rPr lang="en-US" dirty="0"/>
              <a:t>Paraphrased definition and description</a:t>
            </a:r>
          </a:p>
          <a:p>
            <a:endParaRPr lang="en-US" dirty="0"/>
          </a:p>
        </p:txBody>
      </p:sp>
    </p:spTree>
    <p:extLst>
      <p:ext uri="{BB962C8B-B14F-4D97-AF65-F5344CB8AC3E}">
        <p14:creationId xmlns:p14="http://schemas.microsoft.com/office/powerpoint/2010/main" val="1032591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$5 words, not $10 words</a:t>
            </a:r>
          </a:p>
        </p:txBody>
      </p:sp>
      <p:sp>
        <p:nvSpPr>
          <p:cNvPr id="3" name="Content Placeholder 2"/>
          <p:cNvSpPr>
            <a:spLocks noGrp="1"/>
          </p:cNvSpPr>
          <p:nvPr>
            <p:ph idx="1"/>
          </p:nvPr>
        </p:nvSpPr>
        <p:spPr/>
        <p:txBody>
          <a:bodyPr>
            <a:normAutofit lnSpcReduction="10000"/>
          </a:bodyPr>
          <a:lstStyle/>
          <a:p>
            <a:r>
              <a:rPr lang="en-US" dirty="0" smtClean="0"/>
              <a:t>Expect</a:t>
            </a:r>
          </a:p>
          <a:p>
            <a:r>
              <a:rPr lang="en-US" dirty="0" smtClean="0"/>
              <a:t>Try </a:t>
            </a:r>
          </a:p>
          <a:p>
            <a:r>
              <a:rPr lang="en-US" dirty="0" smtClean="0"/>
              <a:t>Begin, Start</a:t>
            </a:r>
          </a:p>
          <a:p>
            <a:r>
              <a:rPr lang="en-US" dirty="0" smtClean="0"/>
              <a:t>Show, Prove</a:t>
            </a:r>
          </a:p>
          <a:p>
            <a:r>
              <a:rPr lang="en-US" dirty="0" smtClean="0"/>
              <a:t>If</a:t>
            </a:r>
          </a:p>
          <a:p>
            <a:r>
              <a:rPr lang="en-US" dirty="0" smtClean="0"/>
              <a:t>Many, Several</a:t>
            </a:r>
          </a:p>
          <a:p>
            <a:r>
              <a:rPr lang="en-US" dirty="0" smtClean="0"/>
              <a:t>End, Cancel</a:t>
            </a:r>
            <a:endParaRPr lang="en-US" dirty="0"/>
          </a:p>
        </p:txBody>
      </p:sp>
    </p:spTree>
    <p:extLst>
      <p:ext uri="{BB962C8B-B14F-4D97-AF65-F5344CB8AC3E}">
        <p14:creationId xmlns:p14="http://schemas.microsoft.com/office/powerpoint/2010/main" val="1399298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Transitions When Starting Paragraphs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contrast</a:t>
            </a:r>
          </a:p>
          <a:p>
            <a:r>
              <a:rPr lang="en-US" dirty="0" smtClean="0"/>
              <a:t>However</a:t>
            </a:r>
          </a:p>
          <a:p>
            <a:r>
              <a:rPr lang="en-US" dirty="0" smtClean="0"/>
              <a:t>Similarly</a:t>
            </a:r>
          </a:p>
          <a:p>
            <a:r>
              <a:rPr lang="en-US" dirty="0" smtClean="0"/>
              <a:t>Also</a:t>
            </a:r>
          </a:p>
          <a:p>
            <a:r>
              <a:rPr lang="en-US" dirty="0" smtClean="0"/>
              <a:t>Above all</a:t>
            </a:r>
          </a:p>
          <a:p>
            <a:r>
              <a:rPr lang="en-US" dirty="0" smtClean="0"/>
              <a:t>More importantly</a:t>
            </a:r>
          </a:p>
          <a:p>
            <a:r>
              <a:rPr lang="en-US" dirty="0" smtClean="0"/>
              <a:t>First, Second, Last</a:t>
            </a:r>
          </a:p>
          <a:p>
            <a:r>
              <a:rPr lang="en-US" dirty="0" smtClean="0"/>
              <a:t>Eventually</a:t>
            </a:r>
            <a:endParaRPr lang="en-US" dirty="0"/>
          </a:p>
        </p:txBody>
      </p:sp>
    </p:spTree>
    <p:extLst>
      <p:ext uri="{BB962C8B-B14F-4D97-AF65-F5344CB8AC3E}">
        <p14:creationId xmlns:p14="http://schemas.microsoft.com/office/powerpoint/2010/main" val="3903049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Influence</a:t>
            </a:r>
          </a:p>
        </p:txBody>
      </p:sp>
      <p:sp>
        <p:nvSpPr>
          <p:cNvPr id="3" name="Content Placeholder 2"/>
          <p:cNvSpPr>
            <a:spLocks noGrp="1"/>
          </p:cNvSpPr>
          <p:nvPr>
            <p:ph idx="1"/>
          </p:nvPr>
        </p:nvSpPr>
        <p:spPr/>
        <p:txBody>
          <a:bodyPr/>
          <a:lstStyle/>
          <a:p>
            <a:r>
              <a:rPr lang="en-US" dirty="0"/>
              <a:t>Common goal: to create political will</a:t>
            </a:r>
          </a:p>
          <a:p>
            <a:r>
              <a:rPr lang="en-US" dirty="0"/>
              <a:t>Your members of Congress and their aides will pay attention to opinion pieces deemed worthy of publishing because they know that hundreds, perhaps thousands of other readers are seeing your call to action</a:t>
            </a:r>
          </a:p>
          <a:p>
            <a:endParaRPr lang="en-US" dirty="0"/>
          </a:p>
        </p:txBody>
      </p:sp>
    </p:spTree>
    <p:extLst>
      <p:ext uri="{BB962C8B-B14F-4D97-AF65-F5344CB8AC3E}">
        <p14:creationId xmlns:p14="http://schemas.microsoft.com/office/powerpoint/2010/main" val="3054261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Right Venue</a:t>
            </a:r>
            <a:endParaRPr lang="en-US" dirty="0"/>
          </a:p>
        </p:txBody>
      </p:sp>
      <p:sp>
        <p:nvSpPr>
          <p:cNvPr id="3" name="Content Placeholder 2"/>
          <p:cNvSpPr>
            <a:spLocks noGrp="1"/>
          </p:cNvSpPr>
          <p:nvPr>
            <p:ph idx="1"/>
          </p:nvPr>
        </p:nvSpPr>
        <p:spPr/>
        <p:txBody>
          <a:bodyPr>
            <a:normAutofit lnSpcReduction="10000"/>
          </a:bodyPr>
          <a:lstStyle/>
          <a:p>
            <a:r>
              <a:rPr lang="en-US" dirty="0" smtClean="0"/>
              <a:t>Geography: </a:t>
            </a:r>
            <a:r>
              <a:rPr lang="en-US" dirty="0" smtClean="0">
                <a:hlinkClick r:id="rId3"/>
              </a:rPr>
              <a:t>http://wsnpl.com</a:t>
            </a:r>
            <a:r>
              <a:rPr lang="en-US" dirty="0" smtClean="0"/>
              <a:t> </a:t>
            </a:r>
          </a:p>
          <a:p>
            <a:r>
              <a:rPr lang="en-US" dirty="0" smtClean="0"/>
              <a:t>Topic</a:t>
            </a:r>
          </a:p>
          <a:p>
            <a:r>
              <a:rPr lang="en-US" dirty="0" smtClean="0"/>
              <a:t>Timeliness</a:t>
            </a:r>
          </a:p>
          <a:p>
            <a:r>
              <a:rPr lang="en-US" dirty="0" smtClean="0"/>
              <a:t>Format</a:t>
            </a:r>
          </a:p>
          <a:p>
            <a:r>
              <a:rPr lang="en-US" dirty="0" smtClean="0"/>
              <a:t>Published before?</a:t>
            </a:r>
          </a:p>
          <a:p>
            <a:r>
              <a:rPr lang="en-US" dirty="0" smtClean="0"/>
              <a:t>DO NOT pitch story without first reading publication</a:t>
            </a:r>
            <a:endParaRPr lang="en-US" dirty="0"/>
          </a:p>
        </p:txBody>
      </p:sp>
    </p:spTree>
    <p:extLst>
      <p:ext uri="{BB962C8B-B14F-4D97-AF65-F5344CB8AC3E}">
        <p14:creationId xmlns:p14="http://schemas.microsoft.com/office/powerpoint/2010/main" val="1060239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Pitch to Editor</a:t>
            </a:r>
            <a:endParaRPr lang="en-US" dirty="0"/>
          </a:p>
        </p:txBody>
      </p:sp>
      <p:sp>
        <p:nvSpPr>
          <p:cNvPr id="3" name="Content Placeholder 2"/>
          <p:cNvSpPr>
            <a:spLocks noGrp="1"/>
          </p:cNvSpPr>
          <p:nvPr>
            <p:ph idx="1"/>
          </p:nvPr>
        </p:nvSpPr>
        <p:spPr/>
        <p:txBody>
          <a:bodyPr/>
          <a:lstStyle/>
          <a:p>
            <a:r>
              <a:rPr lang="en-US" dirty="0" smtClean="0"/>
              <a:t>Email version of a cover letter</a:t>
            </a:r>
          </a:p>
          <a:p>
            <a:r>
              <a:rPr lang="en-US" dirty="0" smtClean="0"/>
              <a:t>Brief, catchy subject heading</a:t>
            </a:r>
          </a:p>
          <a:p>
            <a:r>
              <a:rPr lang="en-US" dirty="0" smtClean="0"/>
              <a:t>Address editor by name</a:t>
            </a:r>
          </a:p>
          <a:p>
            <a:r>
              <a:rPr lang="en-US" dirty="0" smtClean="0"/>
              <a:t>State who referred you</a:t>
            </a:r>
          </a:p>
          <a:p>
            <a:r>
              <a:rPr lang="en-US" dirty="0" smtClean="0"/>
              <a:t>Introduce yourself </a:t>
            </a:r>
          </a:p>
          <a:p>
            <a:r>
              <a:rPr lang="en-US" dirty="0" smtClean="0"/>
              <a:t>Why you’re writing</a:t>
            </a:r>
          </a:p>
          <a:p>
            <a:endParaRPr lang="en-US" dirty="0"/>
          </a:p>
        </p:txBody>
      </p:sp>
    </p:spTree>
    <p:extLst>
      <p:ext uri="{BB962C8B-B14F-4D97-AF65-F5344CB8AC3E}">
        <p14:creationId xmlns:p14="http://schemas.microsoft.com/office/powerpoint/2010/main" val="972628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Pitch to Editor</a:t>
            </a:r>
            <a:endParaRPr lang="en-US" dirty="0"/>
          </a:p>
        </p:txBody>
      </p:sp>
      <p:sp>
        <p:nvSpPr>
          <p:cNvPr id="3" name="Content Placeholder 2"/>
          <p:cNvSpPr>
            <a:spLocks noGrp="1"/>
          </p:cNvSpPr>
          <p:nvPr>
            <p:ph idx="1"/>
          </p:nvPr>
        </p:nvSpPr>
        <p:spPr/>
        <p:txBody>
          <a:bodyPr/>
          <a:lstStyle/>
          <a:p>
            <a:r>
              <a:rPr lang="en-US" dirty="0" smtClean="0"/>
              <a:t>Explain why audience would be interested now</a:t>
            </a:r>
          </a:p>
          <a:p>
            <a:r>
              <a:rPr lang="en-US" dirty="0" smtClean="0"/>
              <a:t>Summarize background, main sources, evidence, key takeaways</a:t>
            </a:r>
          </a:p>
          <a:p>
            <a:r>
              <a:rPr lang="en-US" dirty="0" smtClean="0"/>
              <a:t>OK to use bullets</a:t>
            </a:r>
          </a:p>
          <a:p>
            <a:r>
              <a:rPr lang="en-US" dirty="0" smtClean="0"/>
              <a:t>Be concise</a:t>
            </a:r>
          </a:p>
          <a:p>
            <a:r>
              <a:rPr lang="en-US" dirty="0" smtClean="0"/>
              <a:t>Is your content exclusive? Unique? </a:t>
            </a:r>
            <a:endParaRPr lang="en-US" dirty="0"/>
          </a:p>
        </p:txBody>
      </p:sp>
    </p:spTree>
    <p:extLst>
      <p:ext uri="{BB962C8B-B14F-4D97-AF65-F5344CB8AC3E}">
        <p14:creationId xmlns:p14="http://schemas.microsoft.com/office/powerpoint/2010/main" val="3820237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Pitch to Editor</a:t>
            </a:r>
            <a:endParaRPr lang="en-US" dirty="0"/>
          </a:p>
        </p:txBody>
      </p:sp>
      <p:sp>
        <p:nvSpPr>
          <p:cNvPr id="3" name="Content Placeholder 2"/>
          <p:cNvSpPr>
            <a:spLocks noGrp="1"/>
          </p:cNvSpPr>
          <p:nvPr>
            <p:ph idx="1"/>
          </p:nvPr>
        </p:nvSpPr>
        <p:spPr/>
        <p:txBody>
          <a:bodyPr/>
          <a:lstStyle/>
          <a:p>
            <a:r>
              <a:rPr lang="en-US" dirty="0" smtClean="0"/>
              <a:t>Acknowledge editor’s busy schedule</a:t>
            </a:r>
          </a:p>
          <a:p>
            <a:r>
              <a:rPr lang="en-US" dirty="0" smtClean="0"/>
              <a:t>Your availability for copy editing, revisions</a:t>
            </a:r>
          </a:p>
          <a:p>
            <a:r>
              <a:rPr lang="en-US" dirty="0" smtClean="0"/>
              <a:t>Suggest follow up dates</a:t>
            </a:r>
            <a:endParaRPr lang="en-US" dirty="0"/>
          </a:p>
        </p:txBody>
      </p:sp>
    </p:spTree>
    <p:extLst>
      <p:ext uri="{BB962C8B-B14F-4D97-AF65-F5344CB8AC3E}">
        <p14:creationId xmlns:p14="http://schemas.microsoft.com/office/powerpoint/2010/main" val="207601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Rejected? Resubmit Elsewhere!</a:t>
            </a:r>
            <a:endParaRPr lang="en-US" dirty="0"/>
          </a:p>
        </p:txBody>
      </p:sp>
      <p:pic>
        <p:nvPicPr>
          <p:cNvPr id="4" name="Picture 4" descr="https://s-media-cache-ak0.pinimg.com/736x/7c/58/00/7c5800ab2007c60e52eb11609bfdb5e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63774" y="2270125"/>
            <a:ext cx="3016452" cy="394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003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Publication, Share!</a:t>
            </a:r>
            <a:endParaRPr lang="en-US" dirty="0"/>
          </a:p>
        </p:txBody>
      </p:sp>
      <p:sp>
        <p:nvSpPr>
          <p:cNvPr id="3" name="Content Placeholder 2"/>
          <p:cNvSpPr>
            <a:spLocks noGrp="1"/>
          </p:cNvSpPr>
          <p:nvPr>
            <p:ph idx="1"/>
          </p:nvPr>
        </p:nvSpPr>
        <p:spPr/>
        <p:txBody>
          <a:bodyPr/>
          <a:lstStyle/>
          <a:p>
            <a:r>
              <a:rPr lang="en-US" dirty="0"/>
              <a:t>Email your legislators’ offices</a:t>
            </a:r>
          </a:p>
          <a:p>
            <a:r>
              <a:rPr lang="en-US" dirty="0" smtClean="0"/>
              <a:t>Send </a:t>
            </a:r>
            <a:r>
              <a:rPr lang="en-US" dirty="0"/>
              <a:t>copies to your communications department</a:t>
            </a:r>
          </a:p>
          <a:p>
            <a:r>
              <a:rPr lang="en-US" dirty="0"/>
              <a:t>Send copies to STFM, </a:t>
            </a:r>
            <a:r>
              <a:rPr lang="en-US" dirty="0" smtClean="0"/>
              <a:t>AAFP</a:t>
            </a:r>
            <a:endParaRPr lang="en-US" dirty="0"/>
          </a:p>
        </p:txBody>
      </p:sp>
    </p:spTree>
    <p:extLst>
      <p:ext uri="{BB962C8B-B14F-4D97-AF65-F5344CB8AC3E}">
        <p14:creationId xmlns:p14="http://schemas.microsoft.com/office/powerpoint/2010/main" val="34100695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Those Social Media Channels</a:t>
            </a:r>
            <a:endParaRPr lang="en-US" dirty="0"/>
          </a:p>
        </p:txBody>
      </p:sp>
      <p:sp>
        <p:nvSpPr>
          <p:cNvPr id="3" name="Content Placeholder 2"/>
          <p:cNvSpPr>
            <a:spLocks noGrp="1"/>
          </p:cNvSpPr>
          <p:nvPr>
            <p:ph idx="1"/>
          </p:nvPr>
        </p:nvSpPr>
        <p:spPr/>
        <p:txBody>
          <a:bodyPr/>
          <a:lstStyle/>
          <a:p>
            <a:r>
              <a:rPr lang="en-US" dirty="0"/>
              <a:t>Set up a promotional schedule across social media networks</a:t>
            </a:r>
          </a:p>
          <a:p>
            <a:pPr lvl="1"/>
            <a:r>
              <a:rPr lang="en-US" dirty="0"/>
              <a:t>Tweet 2-3 times on the day of publication, then 1 day later, 1 week later, 1 month later, 2 months later</a:t>
            </a:r>
          </a:p>
          <a:p>
            <a:pPr lvl="1"/>
            <a:r>
              <a:rPr lang="en-US" dirty="0"/>
              <a:t>Facebook post the day of, 1 week later, 1 month later, </a:t>
            </a:r>
            <a:r>
              <a:rPr lang="en-US" dirty="0" err="1"/>
              <a:t>etc</a:t>
            </a:r>
            <a:endParaRPr lang="en-US" dirty="0"/>
          </a:p>
          <a:p>
            <a:endParaRPr lang="en-US" dirty="0"/>
          </a:p>
        </p:txBody>
      </p:sp>
    </p:spTree>
    <p:extLst>
      <p:ext uri="{BB962C8B-B14F-4D97-AF65-F5344CB8AC3E}">
        <p14:creationId xmlns:p14="http://schemas.microsoft.com/office/powerpoint/2010/main" val="1260982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Bich</a:t>
            </a:r>
            <a:r>
              <a:rPr lang="en-US" dirty="0"/>
              <a:t>-May Nguyen, MD, MPH, FAAFP </a:t>
            </a:r>
            <a:r>
              <a:rPr lang="en-US" dirty="0" smtClean="0"/>
              <a:t>     </a:t>
            </a:r>
            <a:r>
              <a:rPr lang="en-US" dirty="0" smtClean="0">
                <a:hlinkClick r:id="rId3"/>
              </a:rPr>
              <a:t>Bich-May.Nguyen@memorialhermann.org</a:t>
            </a:r>
            <a:r>
              <a:rPr lang="en-US" dirty="0" smtClean="0"/>
              <a:t> </a:t>
            </a:r>
            <a:endParaRPr lang="en-US" dirty="0"/>
          </a:p>
          <a:p>
            <a:r>
              <a:rPr lang="en-US" dirty="0"/>
              <a:t>Ranit Mishori, MD, MHS, FAAFP </a:t>
            </a:r>
            <a:r>
              <a:rPr lang="en-US" u="sng" dirty="0" smtClean="0">
                <a:hlinkClick r:id="rId4"/>
              </a:rPr>
              <a:t>mishorir@georgetown.edu</a:t>
            </a:r>
            <a:r>
              <a:rPr lang="en-US" u="sng" dirty="0" smtClean="0"/>
              <a:t> </a:t>
            </a:r>
            <a:endParaRPr lang="en-US" dirty="0"/>
          </a:p>
          <a:p>
            <a:r>
              <a:rPr lang="en-US" dirty="0"/>
              <a:t>Kenneth W. Lin, MD, MPH, FAAFP </a:t>
            </a:r>
            <a:r>
              <a:rPr lang="en-US" u="sng" dirty="0" smtClean="0">
                <a:hlinkClick r:id="rId5"/>
              </a:rPr>
              <a:t>Kenneth.Lin@georgetown.edu</a:t>
            </a:r>
            <a:endParaRPr lang="en-US" u="sng" dirty="0" smtClean="0"/>
          </a:p>
          <a:p>
            <a:r>
              <a:rPr lang="en-US" dirty="0" smtClean="0"/>
              <a:t>Sarah </a:t>
            </a:r>
            <a:r>
              <a:rPr lang="en-US" dirty="0"/>
              <a:t>Kureshi, MD, </a:t>
            </a:r>
            <a:r>
              <a:rPr lang="en-US" dirty="0" smtClean="0"/>
              <a:t>MPH</a:t>
            </a:r>
          </a:p>
          <a:p>
            <a:r>
              <a:rPr lang="en-US" dirty="0" smtClean="0">
                <a:hlinkClick r:id="rId6"/>
              </a:rPr>
              <a:t>sk795@georgetown.edu</a:t>
            </a:r>
            <a:r>
              <a:rPr lang="en-US" dirty="0" smtClean="0"/>
              <a:t> </a:t>
            </a:r>
            <a:endParaRPr lang="en-US" dirty="0"/>
          </a:p>
        </p:txBody>
      </p:sp>
    </p:spTree>
    <p:extLst>
      <p:ext uri="{BB962C8B-B14F-4D97-AF65-F5344CB8AC3E}">
        <p14:creationId xmlns:p14="http://schemas.microsoft.com/office/powerpoint/2010/main" val="2776841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Yourself</a:t>
            </a:r>
          </a:p>
        </p:txBody>
      </p:sp>
      <p:sp>
        <p:nvSpPr>
          <p:cNvPr id="3" name="Content Placeholder 2"/>
          <p:cNvSpPr>
            <a:spLocks noGrp="1"/>
          </p:cNvSpPr>
          <p:nvPr>
            <p:ph idx="1"/>
          </p:nvPr>
        </p:nvSpPr>
        <p:spPr/>
        <p:txBody>
          <a:bodyPr/>
          <a:lstStyle/>
          <a:p>
            <a:r>
              <a:rPr lang="en-US" dirty="0"/>
              <a:t>Why am I writing this? </a:t>
            </a:r>
          </a:p>
          <a:p>
            <a:r>
              <a:rPr lang="en-US" dirty="0"/>
              <a:t>Who am I writing this for? </a:t>
            </a:r>
          </a:p>
          <a:p>
            <a:r>
              <a:rPr lang="en-US" dirty="0"/>
              <a:t>Who are you? </a:t>
            </a:r>
          </a:p>
          <a:p>
            <a:r>
              <a:rPr lang="en-US" dirty="0"/>
              <a:t>So what? </a:t>
            </a:r>
          </a:p>
          <a:p>
            <a:endParaRPr lang="en-US" dirty="0"/>
          </a:p>
        </p:txBody>
      </p:sp>
    </p:spTree>
    <p:extLst>
      <p:ext uri="{BB962C8B-B14F-4D97-AF65-F5344CB8AC3E}">
        <p14:creationId xmlns:p14="http://schemas.microsoft.com/office/powerpoint/2010/main" val="3925259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Engaging the Media</a:t>
            </a:r>
          </a:p>
        </p:txBody>
      </p:sp>
      <p:sp>
        <p:nvSpPr>
          <p:cNvPr id="3" name="Content Placeholder 2"/>
          <p:cNvSpPr>
            <a:spLocks noGrp="1"/>
          </p:cNvSpPr>
          <p:nvPr>
            <p:ph idx="1"/>
          </p:nvPr>
        </p:nvSpPr>
        <p:spPr/>
        <p:txBody>
          <a:bodyPr>
            <a:normAutofit fontScale="85000" lnSpcReduction="10000"/>
          </a:bodyPr>
          <a:lstStyle/>
          <a:p>
            <a:r>
              <a:rPr lang="en-US" dirty="0"/>
              <a:t>Follow mainstream and alternative media sources</a:t>
            </a:r>
          </a:p>
          <a:p>
            <a:r>
              <a:rPr lang="en-US" dirty="0">
                <a:hlinkClick r:id="rId3"/>
              </a:rPr>
              <a:t>http</a:t>
            </a:r>
            <a:r>
              <a:rPr lang="en-US" dirty="0" smtClean="0">
                <a:hlinkClick r:id="rId3"/>
              </a:rPr>
              <a:t>://www.usnpl.com</a:t>
            </a:r>
            <a:r>
              <a:rPr lang="en-US" dirty="0">
                <a:hlinkClick r:id="rId3"/>
              </a:rPr>
              <a:t>/</a:t>
            </a:r>
            <a:r>
              <a:rPr lang="en-US" dirty="0"/>
              <a:t> </a:t>
            </a:r>
          </a:p>
          <a:p>
            <a:r>
              <a:rPr lang="en-US" dirty="0"/>
              <a:t>Research and know your issue the best you can</a:t>
            </a:r>
          </a:p>
          <a:p>
            <a:r>
              <a:rPr lang="en-US" dirty="0"/>
              <a:t>Have data and stories that make a strong case for your issue</a:t>
            </a:r>
          </a:p>
          <a:p>
            <a:r>
              <a:rPr lang="en-US" dirty="0"/>
              <a:t>Find a way to connect your issue to something local</a:t>
            </a:r>
          </a:p>
          <a:p>
            <a:r>
              <a:rPr lang="en-US" dirty="0"/>
              <a:t>Anticipate the other side and prepare for myths and </a:t>
            </a:r>
            <a:r>
              <a:rPr lang="en-US" dirty="0" smtClean="0"/>
              <a:t>attacks</a:t>
            </a:r>
            <a:endParaRPr lang="en-US" dirty="0"/>
          </a:p>
        </p:txBody>
      </p:sp>
    </p:spTree>
    <p:extLst>
      <p:ext uri="{BB962C8B-B14F-4D97-AF65-F5344CB8AC3E}">
        <p14:creationId xmlns:p14="http://schemas.microsoft.com/office/powerpoint/2010/main" val="3076728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Tell a story</a:t>
            </a:r>
          </a:p>
        </p:txBody>
      </p:sp>
      <p:sp>
        <p:nvSpPr>
          <p:cNvPr id="3" name="Content Placeholder 2"/>
          <p:cNvSpPr>
            <a:spLocks noGrp="1"/>
          </p:cNvSpPr>
          <p:nvPr>
            <p:ph idx="1"/>
          </p:nvPr>
        </p:nvSpPr>
        <p:spPr/>
        <p:txBody>
          <a:bodyPr/>
          <a:lstStyle/>
          <a:p>
            <a:r>
              <a:rPr lang="en-US" dirty="0"/>
              <a:t>Stories grab attention</a:t>
            </a:r>
          </a:p>
          <a:p>
            <a:r>
              <a:rPr lang="en-US" dirty="0"/>
              <a:t>We remember stories, not stats</a:t>
            </a:r>
          </a:p>
          <a:p>
            <a:r>
              <a:rPr lang="en-US" dirty="0"/>
              <a:t>Worrying about how much you don’t know is the biggest barrier to advocacy</a:t>
            </a:r>
          </a:p>
          <a:p>
            <a:endParaRPr lang="en-US" dirty="0"/>
          </a:p>
        </p:txBody>
      </p:sp>
    </p:spTree>
    <p:extLst>
      <p:ext uri="{BB962C8B-B14F-4D97-AF65-F5344CB8AC3E}">
        <p14:creationId xmlns:p14="http://schemas.microsoft.com/office/powerpoint/2010/main" val="1834599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Op-Eds</a:t>
            </a:r>
          </a:p>
        </p:txBody>
      </p:sp>
      <p:sp>
        <p:nvSpPr>
          <p:cNvPr id="3" name="Content Placeholder 2"/>
          <p:cNvSpPr>
            <a:spLocks noGrp="1"/>
          </p:cNvSpPr>
          <p:nvPr>
            <p:ph idx="1"/>
          </p:nvPr>
        </p:nvSpPr>
        <p:spPr/>
        <p:txBody>
          <a:bodyPr/>
          <a:lstStyle/>
          <a:p>
            <a:r>
              <a:rPr lang="en-US" dirty="0"/>
              <a:t>Guest columns, usually 500 – 700 </a:t>
            </a:r>
            <a:r>
              <a:rPr lang="en-US" dirty="0" smtClean="0"/>
              <a:t>words</a:t>
            </a:r>
          </a:p>
          <a:p>
            <a:r>
              <a:rPr lang="en-US" dirty="0"/>
              <a:t>The smaller the paper, the better chance of getting published</a:t>
            </a:r>
          </a:p>
          <a:p>
            <a:r>
              <a:rPr lang="en-US" dirty="0" smtClean="0"/>
              <a:t>You are well-positioned as an </a:t>
            </a:r>
            <a:r>
              <a:rPr lang="en-US" dirty="0"/>
              <a:t>“expert</a:t>
            </a:r>
            <a:r>
              <a:rPr lang="en-US" dirty="0" smtClean="0"/>
              <a:t>”</a:t>
            </a:r>
            <a:endParaRPr lang="en-US" dirty="0"/>
          </a:p>
          <a:p>
            <a:endParaRPr lang="en-US" dirty="0"/>
          </a:p>
        </p:txBody>
      </p:sp>
    </p:spTree>
    <p:extLst>
      <p:ext uri="{BB962C8B-B14F-4D97-AF65-F5344CB8AC3E}">
        <p14:creationId xmlns:p14="http://schemas.microsoft.com/office/powerpoint/2010/main" val="3643939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Structure</a:t>
            </a:r>
            <a:endParaRPr lang="en-US" dirty="0"/>
          </a:p>
        </p:txBody>
      </p:sp>
      <p:sp>
        <p:nvSpPr>
          <p:cNvPr id="3" name="Content Placeholder 2"/>
          <p:cNvSpPr>
            <a:spLocks noGrp="1"/>
          </p:cNvSpPr>
          <p:nvPr>
            <p:ph idx="1"/>
          </p:nvPr>
        </p:nvSpPr>
        <p:spPr/>
        <p:txBody>
          <a:bodyPr/>
          <a:lstStyle/>
          <a:p>
            <a:r>
              <a:rPr lang="en-US" dirty="0"/>
              <a:t>Anecdote</a:t>
            </a:r>
          </a:p>
          <a:p>
            <a:r>
              <a:rPr lang="en-US" dirty="0"/>
              <a:t>Problem</a:t>
            </a:r>
          </a:p>
          <a:p>
            <a:r>
              <a:rPr lang="en-US" dirty="0"/>
              <a:t>Solution</a:t>
            </a:r>
          </a:p>
          <a:p>
            <a:r>
              <a:rPr lang="en-US" dirty="0"/>
              <a:t>Call to action</a:t>
            </a:r>
          </a:p>
          <a:p>
            <a:r>
              <a:rPr lang="en-US" dirty="0"/>
              <a:t>Tie back to anecdote</a:t>
            </a:r>
          </a:p>
          <a:p>
            <a:endParaRPr lang="en-US" dirty="0"/>
          </a:p>
        </p:txBody>
      </p:sp>
    </p:spTree>
    <p:extLst>
      <p:ext uri="{BB962C8B-B14F-4D97-AF65-F5344CB8AC3E}">
        <p14:creationId xmlns:p14="http://schemas.microsoft.com/office/powerpoint/2010/main" val="3281109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baseballsoftballuk.com/uploads/_images/Images/general/inverted%20pyrami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7325" y="944047"/>
            <a:ext cx="6229350" cy="5276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019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 </a:t>
            </a:r>
            <a:r>
              <a:rPr lang="en-US" dirty="0" smtClean="0"/>
              <a:t>graphs: The 5 W’s</a:t>
            </a:r>
            <a:endParaRPr lang="en-US" dirty="0"/>
          </a:p>
        </p:txBody>
      </p:sp>
      <p:sp>
        <p:nvSpPr>
          <p:cNvPr id="3" name="Content Placeholder 2"/>
          <p:cNvSpPr>
            <a:spLocks noGrp="1"/>
          </p:cNvSpPr>
          <p:nvPr>
            <p:ph idx="1"/>
          </p:nvPr>
        </p:nvSpPr>
        <p:spPr/>
        <p:txBody>
          <a:bodyPr/>
          <a:lstStyle/>
          <a:p>
            <a:r>
              <a:rPr lang="en-US" dirty="0" smtClean="0"/>
              <a:t>First thing you write</a:t>
            </a:r>
          </a:p>
          <a:p>
            <a:r>
              <a:rPr lang="en-US" dirty="0" smtClean="0"/>
              <a:t>The paragraph is in the beginning</a:t>
            </a:r>
          </a:p>
          <a:p>
            <a:r>
              <a:rPr lang="en-US" dirty="0" smtClean="0"/>
              <a:t>Do not veer off from main topic – if it doesn’t relate to your nut graph, cut it!</a:t>
            </a:r>
            <a:endParaRPr lang="en-US" dirty="0"/>
          </a:p>
        </p:txBody>
      </p:sp>
    </p:spTree>
    <p:extLst>
      <p:ext uri="{BB962C8B-B14F-4D97-AF65-F5344CB8AC3E}">
        <p14:creationId xmlns:p14="http://schemas.microsoft.com/office/powerpoint/2010/main" val="2707716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8AN_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18AN_Presentation</Template>
  <TotalTime>8110</TotalTime>
  <Words>800</Words>
  <Application>Microsoft Office PowerPoint</Application>
  <PresentationFormat>On-screen Show (4:3)</PresentationFormat>
  <Paragraphs>166</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18AN_Presentation</vt:lpstr>
      <vt:lpstr>S06: How to Write an Op-Ed</vt:lpstr>
      <vt:lpstr>Influence</vt:lpstr>
      <vt:lpstr>Ask Yourself</vt:lpstr>
      <vt:lpstr>Engaging the Media</vt:lpstr>
      <vt:lpstr>Tell a story</vt:lpstr>
      <vt:lpstr>Op-Eds</vt:lpstr>
      <vt:lpstr>Basic Structure</vt:lpstr>
      <vt:lpstr>PowerPoint Presentation</vt:lpstr>
      <vt:lpstr>Nut graphs: The 5 W’s</vt:lpstr>
      <vt:lpstr>Ledes</vt:lpstr>
      <vt:lpstr>How to Write an Op-Ed</vt:lpstr>
      <vt:lpstr>How to Write an Op-Ed</vt:lpstr>
      <vt:lpstr>How to Write an Op-Ed</vt:lpstr>
      <vt:lpstr>Keys to Getting Op-Eds Published</vt:lpstr>
      <vt:lpstr>Edit for Maximum Impact</vt:lpstr>
      <vt:lpstr>Edit for Maximum Impact</vt:lpstr>
      <vt:lpstr>Edit for Maximum Impact</vt:lpstr>
      <vt:lpstr>Use $5 words, not $10 words</vt:lpstr>
      <vt:lpstr>Use Transitions When Starting Paragraphs</vt:lpstr>
      <vt:lpstr>Finding the Right Venue</vt:lpstr>
      <vt:lpstr>How to Pitch to Editor</vt:lpstr>
      <vt:lpstr>How to Pitch to Editor</vt:lpstr>
      <vt:lpstr>How to Pitch to Editor</vt:lpstr>
      <vt:lpstr>Rejected? Resubmit Elsewhere!</vt:lpstr>
      <vt:lpstr>After Publication, Share!</vt:lpstr>
      <vt:lpstr>Work Those Social Media Channels</vt:lpstr>
      <vt:lpstr>Contact</vt:lpstr>
    </vt:vector>
  </TitlesOfParts>
  <Company>National Physicians 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 Silver-Isenstadt</dc:creator>
  <cp:lastModifiedBy>Nguyen, Bich-May</cp:lastModifiedBy>
  <cp:revision>249</cp:revision>
  <cp:lastPrinted>2015-03-08T20:58:01Z</cp:lastPrinted>
  <dcterms:created xsi:type="dcterms:W3CDTF">2010-06-09T15:12:11Z</dcterms:created>
  <dcterms:modified xsi:type="dcterms:W3CDTF">2018-05-04T19:50:58Z</dcterms:modified>
</cp:coreProperties>
</file>