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8"/>
  </p:notesMasterIdLst>
  <p:sldIdLst>
    <p:sldId id="256" r:id="rId2"/>
    <p:sldId id="314" r:id="rId3"/>
    <p:sldId id="315" r:id="rId4"/>
    <p:sldId id="316" r:id="rId5"/>
    <p:sldId id="317" r:id="rId6"/>
    <p:sldId id="319" r:id="rId7"/>
    <p:sldId id="286" r:id="rId8"/>
    <p:sldId id="287" r:id="rId9"/>
    <p:sldId id="288" r:id="rId10"/>
    <p:sldId id="289" r:id="rId11"/>
    <p:sldId id="290" r:id="rId12"/>
    <p:sldId id="320" r:id="rId13"/>
    <p:sldId id="303" r:id="rId14"/>
    <p:sldId id="262" r:id="rId15"/>
    <p:sldId id="261" r:id="rId16"/>
    <p:sldId id="263" r:id="rId17"/>
    <p:sldId id="264" r:id="rId18"/>
    <p:sldId id="304" r:id="rId19"/>
    <p:sldId id="274" r:id="rId20"/>
    <p:sldId id="275" r:id="rId21"/>
    <p:sldId id="276" r:id="rId22"/>
    <p:sldId id="277" r:id="rId23"/>
    <p:sldId id="278" r:id="rId24"/>
    <p:sldId id="305" r:id="rId25"/>
    <p:sldId id="293" r:id="rId26"/>
    <p:sldId id="291" r:id="rId27"/>
    <p:sldId id="292" r:id="rId28"/>
    <p:sldId id="344" r:id="rId29"/>
    <p:sldId id="294" r:id="rId30"/>
    <p:sldId id="306" r:id="rId31"/>
    <p:sldId id="296" r:id="rId32"/>
    <p:sldId id="346" r:id="rId33"/>
    <p:sldId id="345" r:id="rId34"/>
    <p:sldId id="347" r:id="rId35"/>
    <p:sldId id="321" r:id="rId36"/>
    <p:sldId id="322" r:id="rId37"/>
    <p:sldId id="323" r:id="rId38"/>
    <p:sldId id="324" r:id="rId39"/>
    <p:sldId id="325" r:id="rId40"/>
    <p:sldId id="342" r:id="rId41"/>
    <p:sldId id="307" r:id="rId42"/>
    <p:sldId id="353" r:id="rId43"/>
    <p:sldId id="355" r:id="rId44"/>
    <p:sldId id="354" r:id="rId45"/>
    <p:sldId id="356" r:id="rId46"/>
    <p:sldId id="352" r:id="rId47"/>
    <p:sldId id="259" r:id="rId48"/>
    <p:sldId id="257" r:id="rId49"/>
    <p:sldId id="258" r:id="rId50"/>
    <p:sldId id="348" r:id="rId51"/>
    <p:sldId id="260" r:id="rId52"/>
    <p:sldId id="308" r:id="rId53"/>
    <p:sldId id="269" r:id="rId54"/>
    <p:sldId id="270" r:id="rId55"/>
    <p:sldId id="271" r:id="rId56"/>
    <p:sldId id="272" r:id="rId57"/>
    <p:sldId id="273" r:id="rId58"/>
    <p:sldId id="309" r:id="rId59"/>
    <p:sldId id="280" r:id="rId60"/>
    <p:sldId id="281" r:id="rId61"/>
    <p:sldId id="282" r:id="rId62"/>
    <p:sldId id="283" r:id="rId63"/>
    <p:sldId id="284" r:id="rId64"/>
    <p:sldId id="285" r:id="rId65"/>
    <p:sldId id="310" r:id="rId66"/>
    <p:sldId id="295" r:id="rId67"/>
    <p:sldId id="349" r:id="rId68"/>
    <p:sldId id="311" r:id="rId69"/>
    <p:sldId id="297" r:id="rId70"/>
    <p:sldId id="298" r:id="rId71"/>
    <p:sldId id="299" r:id="rId72"/>
    <p:sldId id="300" r:id="rId73"/>
    <p:sldId id="350" r:id="rId74"/>
    <p:sldId id="301" r:id="rId75"/>
    <p:sldId id="357" r:id="rId76"/>
    <p:sldId id="358" r:id="rId77"/>
    <p:sldId id="359" r:id="rId78"/>
    <p:sldId id="362" r:id="rId79"/>
    <p:sldId id="360" r:id="rId80"/>
    <p:sldId id="326" r:id="rId81"/>
    <p:sldId id="332" r:id="rId82"/>
    <p:sldId id="327" r:id="rId83"/>
    <p:sldId id="328" r:id="rId84"/>
    <p:sldId id="329" r:id="rId85"/>
    <p:sldId id="330" r:id="rId86"/>
    <p:sldId id="331" r:id="rId87"/>
    <p:sldId id="341" r:id="rId88"/>
    <p:sldId id="333" r:id="rId89"/>
    <p:sldId id="334" r:id="rId90"/>
    <p:sldId id="335" r:id="rId91"/>
    <p:sldId id="336" r:id="rId92"/>
    <p:sldId id="337" r:id="rId93"/>
    <p:sldId id="338" r:id="rId94"/>
    <p:sldId id="339" r:id="rId95"/>
    <p:sldId id="351" r:id="rId96"/>
    <p:sldId id="340" r:id="rId97"/>
  </p:sldIdLst>
  <p:sldSz cx="12192000" cy="6858000"/>
  <p:notesSz cx="6858000" cy="91440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600" y="-108"/>
      </p:cViewPr>
      <p:guideLst>
        <p:guide orient="horz" pos="2160"/>
        <p:guide pos="3840"/>
      </p:guideLst>
    </p:cSldViewPr>
  </p:slideViewPr>
  <p:notesTextViewPr>
    <p:cViewPr>
      <p:scale>
        <a:sx n="1" d="1"/>
        <a:sy n="1" d="1"/>
      </p:scale>
      <p:origin x="0" y="0"/>
    </p:cViewPr>
  </p:notesTextViewPr>
  <p:gridSpacing cx="36576" cy="3657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46A92-9D0A-1E45-91BA-336477D21B07}"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8FDB8FB2-314C-0241-9022-35B38C27CEFE}">
      <dgm:prSet phldrT="[Text]"/>
      <dgm:spPr/>
      <dgm:t>
        <a:bodyPr/>
        <a:lstStyle/>
        <a:p>
          <a:r>
            <a:rPr lang="en-US" dirty="0"/>
            <a:t>Anovulatory Abnormal Bleeding</a:t>
          </a:r>
        </a:p>
        <a:p>
          <a:r>
            <a:rPr lang="en-US" dirty="0"/>
            <a:t>H&amp;P: _____________________________________________________</a:t>
          </a:r>
        </a:p>
        <a:p>
          <a:r>
            <a:rPr lang="en-US" dirty="0"/>
            <a:t>Risk Factor: _________________________________________________</a:t>
          </a:r>
        </a:p>
        <a:p>
          <a:endParaRPr lang="en-US" dirty="0"/>
        </a:p>
      </dgm:t>
    </dgm:pt>
    <dgm:pt modelId="{30B04936-9C1D-E84B-AD81-E315D8EDFAEF}" type="parTrans" cxnId="{B07D0A6F-D6DD-F84F-933F-E26F0A899AEA}">
      <dgm:prSet/>
      <dgm:spPr/>
      <dgm:t>
        <a:bodyPr/>
        <a:lstStyle/>
        <a:p>
          <a:endParaRPr lang="en-US"/>
        </a:p>
      </dgm:t>
    </dgm:pt>
    <dgm:pt modelId="{77C6DD02-664A-B749-BAD8-C56E72BC1761}" type="sibTrans" cxnId="{B07D0A6F-D6DD-F84F-933F-E26F0A899AEA}">
      <dgm:prSet/>
      <dgm:spPr/>
      <dgm:t>
        <a:bodyPr/>
        <a:lstStyle/>
        <a:p>
          <a:endParaRPr lang="en-US"/>
        </a:p>
      </dgm:t>
    </dgm:pt>
    <dgm:pt modelId="{CFF3A245-302E-604C-9046-A8EFD8899B46}">
      <dgm:prSet phldrT="[Text]"/>
      <dgm:spPr/>
      <dgm:t>
        <a:bodyPr/>
        <a:lstStyle/>
        <a:p>
          <a:r>
            <a:rPr lang="en-US" dirty="0"/>
            <a:t>Group 1</a:t>
          </a:r>
        </a:p>
      </dgm:t>
    </dgm:pt>
    <dgm:pt modelId="{554AF180-189A-A14A-9EA8-4DF29C5D7B6A}" type="parTrans" cxnId="{E95BD240-C0E9-3A4F-AF65-23E9006AA650}">
      <dgm:prSet/>
      <dgm:spPr/>
      <dgm:t>
        <a:bodyPr/>
        <a:lstStyle/>
        <a:p>
          <a:endParaRPr lang="en-US"/>
        </a:p>
      </dgm:t>
    </dgm:pt>
    <dgm:pt modelId="{0373706F-7C64-5044-AA1A-41578E840E01}" type="sibTrans" cxnId="{E95BD240-C0E9-3A4F-AF65-23E9006AA650}">
      <dgm:prSet/>
      <dgm:spPr/>
      <dgm:t>
        <a:bodyPr/>
        <a:lstStyle/>
        <a:p>
          <a:endParaRPr lang="en-US"/>
        </a:p>
      </dgm:t>
    </dgm:pt>
    <dgm:pt modelId="{A7F6805B-9678-C744-84A6-87143B5AC183}">
      <dgm:prSet phldrT="[Text]"/>
      <dgm:spPr/>
      <dgm:t>
        <a:bodyPr/>
        <a:lstStyle/>
        <a:p>
          <a:r>
            <a:rPr lang="en-US" dirty="0"/>
            <a:t>Group 2</a:t>
          </a:r>
        </a:p>
      </dgm:t>
    </dgm:pt>
    <dgm:pt modelId="{EFBC1537-3056-974D-BD98-1C28DBD06384}" type="parTrans" cxnId="{1F1E5F3C-67DD-F14B-8142-DB90052AE454}">
      <dgm:prSet/>
      <dgm:spPr/>
      <dgm:t>
        <a:bodyPr/>
        <a:lstStyle/>
        <a:p>
          <a:endParaRPr lang="en-US"/>
        </a:p>
      </dgm:t>
    </dgm:pt>
    <dgm:pt modelId="{05637F46-AB63-6042-BAF6-25D463C63CA4}" type="sibTrans" cxnId="{1F1E5F3C-67DD-F14B-8142-DB90052AE454}">
      <dgm:prSet/>
      <dgm:spPr/>
      <dgm:t>
        <a:bodyPr/>
        <a:lstStyle/>
        <a:p>
          <a:endParaRPr lang="en-US"/>
        </a:p>
      </dgm:t>
    </dgm:pt>
    <dgm:pt modelId="{511FDCDC-8BBC-874B-8AC4-72151F4A92F5}">
      <dgm:prSet phldrT="[Text]"/>
      <dgm:spPr/>
      <dgm:t>
        <a:bodyPr/>
        <a:lstStyle/>
        <a:p>
          <a:r>
            <a:rPr lang="en-US" dirty="0"/>
            <a:t>Group 3</a:t>
          </a:r>
        </a:p>
      </dgm:t>
    </dgm:pt>
    <dgm:pt modelId="{63594C61-3EEF-964B-989A-79F823F8193C}" type="parTrans" cxnId="{F7C56A09-729F-2642-99CD-C957969A2745}">
      <dgm:prSet/>
      <dgm:spPr/>
      <dgm:t>
        <a:bodyPr/>
        <a:lstStyle/>
        <a:p>
          <a:endParaRPr lang="en-US"/>
        </a:p>
      </dgm:t>
    </dgm:pt>
    <dgm:pt modelId="{C3E1D5C9-3271-DD47-9CF4-EFBA24F6554A}" type="sibTrans" cxnId="{F7C56A09-729F-2642-99CD-C957969A2745}">
      <dgm:prSet/>
      <dgm:spPr/>
      <dgm:t>
        <a:bodyPr/>
        <a:lstStyle/>
        <a:p>
          <a:endParaRPr lang="en-US"/>
        </a:p>
      </dgm:t>
    </dgm:pt>
    <dgm:pt modelId="{6323EAF2-4032-B043-95FB-33FDA22AC404}">
      <dgm:prSet phldrT="[Text]"/>
      <dgm:spPr/>
      <dgm:t>
        <a:bodyPr/>
        <a:lstStyle/>
        <a:p>
          <a:r>
            <a:rPr lang="en-US" dirty="0"/>
            <a:t>Evaluation and Treatment Algo</a:t>
          </a:r>
        </a:p>
      </dgm:t>
    </dgm:pt>
    <dgm:pt modelId="{5466F9EC-4E6F-C74F-8E25-45BEC229FB71}" type="parTrans" cxnId="{22A05F28-2B54-2C43-BA94-1CE800FD2E7F}">
      <dgm:prSet/>
      <dgm:spPr/>
      <dgm:t>
        <a:bodyPr/>
        <a:lstStyle/>
        <a:p>
          <a:endParaRPr lang="en-US"/>
        </a:p>
      </dgm:t>
    </dgm:pt>
    <dgm:pt modelId="{9D72BCCE-3E70-BB42-996D-239DFE69471B}" type="sibTrans" cxnId="{22A05F28-2B54-2C43-BA94-1CE800FD2E7F}">
      <dgm:prSet/>
      <dgm:spPr/>
      <dgm:t>
        <a:bodyPr/>
        <a:lstStyle/>
        <a:p>
          <a:endParaRPr lang="en-US"/>
        </a:p>
      </dgm:t>
    </dgm:pt>
    <dgm:pt modelId="{DDA0D205-38AE-7740-B986-1B8512AE5405}">
      <dgm:prSet phldrT="[Text]"/>
      <dgm:spPr/>
      <dgm:t>
        <a:bodyPr/>
        <a:lstStyle/>
        <a:p>
          <a:r>
            <a:rPr lang="en-US" dirty="0"/>
            <a:t>Evaluation and Treatment Algo</a:t>
          </a:r>
        </a:p>
      </dgm:t>
    </dgm:pt>
    <dgm:pt modelId="{C06D3D98-DFC0-8445-844B-94FE9845FE8A}" type="parTrans" cxnId="{C5D45E21-5484-1642-9AAC-85854A7E5A19}">
      <dgm:prSet/>
      <dgm:spPr/>
      <dgm:t>
        <a:bodyPr/>
        <a:lstStyle/>
        <a:p>
          <a:endParaRPr lang="en-US"/>
        </a:p>
      </dgm:t>
    </dgm:pt>
    <dgm:pt modelId="{DB550AED-CA26-E941-8C60-BB2D71A8E91E}" type="sibTrans" cxnId="{C5D45E21-5484-1642-9AAC-85854A7E5A19}">
      <dgm:prSet/>
      <dgm:spPr/>
      <dgm:t>
        <a:bodyPr/>
        <a:lstStyle/>
        <a:p>
          <a:endParaRPr lang="en-US"/>
        </a:p>
      </dgm:t>
    </dgm:pt>
    <dgm:pt modelId="{FAC82C31-5C83-BA47-B615-EC1B01E5F557}">
      <dgm:prSet phldrT="[Text]"/>
      <dgm:spPr/>
      <dgm:t>
        <a:bodyPr/>
        <a:lstStyle/>
        <a:p>
          <a:r>
            <a:rPr lang="en-US" dirty="0"/>
            <a:t>Evaluation and Treatment Algo</a:t>
          </a:r>
        </a:p>
      </dgm:t>
    </dgm:pt>
    <dgm:pt modelId="{0D0CB09B-9F05-F94A-A771-8E17383586C9}" type="parTrans" cxnId="{994B208A-1938-8347-8DE7-C65D6352846B}">
      <dgm:prSet/>
      <dgm:spPr/>
      <dgm:t>
        <a:bodyPr/>
        <a:lstStyle/>
        <a:p>
          <a:endParaRPr lang="en-US"/>
        </a:p>
      </dgm:t>
    </dgm:pt>
    <dgm:pt modelId="{67E20317-1DA3-FE49-AED5-110AA845C5CC}" type="sibTrans" cxnId="{994B208A-1938-8347-8DE7-C65D6352846B}">
      <dgm:prSet/>
      <dgm:spPr/>
      <dgm:t>
        <a:bodyPr/>
        <a:lstStyle/>
        <a:p>
          <a:endParaRPr lang="en-US"/>
        </a:p>
      </dgm:t>
    </dgm:pt>
    <dgm:pt modelId="{3895A844-13BB-DF42-B5D7-F868D103CA3C}" type="pres">
      <dgm:prSet presAssocID="{A3346A92-9D0A-1E45-91BA-336477D21B07}" presName="hierChild1" presStyleCnt="0">
        <dgm:presLayoutVars>
          <dgm:orgChart val="1"/>
          <dgm:chPref val="1"/>
          <dgm:dir/>
          <dgm:animOne val="branch"/>
          <dgm:animLvl val="lvl"/>
          <dgm:resizeHandles/>
        </dgm:presLayoutVars>
      </dgm:prSet>
      <dgm:spPr/>
      <dgm:t>
        <a:bodyPr/>
        <a:lstStyle/>
        <a:p>
          <a:endParaRPr lang="en-US"/>
        </a:p>
      </dgm:t>
    </dgm:pt>
    <dgm:pt modelId="{E5C5009F-4B99-B04D-B692-7F7787B1A186}" type="pres">
      <dgm:prSet presAssocID="{8FDB8FB2-314C-0241-9022-35B38C27CEFE}" presName="hierRoot1" presStyleCnt="0">
        <dgm:presLayoutVars>
          <dgm:hierBranch val="init"/>
        </dgm:presLayoutVars>
      </dgm:prSet>
      <dgm:spPr/>
    </dgm:pt>
    <dgm:pt modelId="{40E54FF6-534B-1940-92BA-61722675D49E}" type="pres">
      <dgm:prSet presAssocID="{8FDB8FB2-314C-0241-9022-35B38C27CEFE}" presName="rootComposite1" presStyleCnt="0"/>
      <dgm:spPr/>
    </dgm:pt>
    <dgm:pt modelId="{6CC64A4D-3102-4645-99A7-0C84E08648A7}" type="pres">
      <dgm:prSet presAssocID="{8FDB8FB2-314C-0241-9022-35B38C27CEFE}" presName="rootText1" presStyleLbl="node0" presStyleIdx="0" presStyleCnt="1" custScaleX="292956">
        <dgm:presLayoutVars>
          <dgm:chPref val="3"/>
        </dgm:presLayoutVars>
      </dgm:prSet>
      <dgm:spPr/>
      <dgm:t>
        <a:bodyPr/>
        <a:lstStyle/>
        <a:p>
          <a:endParaRPr lang="en-US"/>
        </a:p>
      </dgm:t>
    </dgm:pt>
    <dgm:pt modelId="{4441F92E-1773-E442-BC27-A044909D00C2}" type="pres">
      <dgm:prSet presAssocID="{8FDB8FB2-314C-0241-9022-35B38C27CEFE}" presName="rootConnector1" presStyleLbl="node1" presStyleIdx="0" presStyleCnt="0"/>
      <dgm:spPr/>
      <dgm:t>
        <a:bodyPr/>
        <a:lstStyle/>
        <a:p>
          <a:endParaRPr lang="en-US"/>
        </a:p>
      </dgm:t>
    </dgm:pt>
    <dgm:pt modelId="{4CA68F43-C9C9-A046-987E-A4C035CA2FD4}" type="pres">
      <dgm:prSet presAssocID="{8FDB8FB2-314C-0241-9022-35B38C27CEFE}" presName="hierChild2" presStyleCnt="0"/>
      <dgm:spPr/>
    </dgm:pt>
    <dgm:pt modelId="{09948F9E-F1A9-C14E-90B1-C631E8D0C5EA}" type="pres">
      <dgm:prSet presAssocID="{554AF180-189A-A14A-9EA8-4DF29C5D7B6A}" presName="Name37" presStyleLbl="parChTrans1D2" presStyleIdx="0" presStyleCnt="3"/>
      <dgm:spPr/>
      <dgm:t>
        <a:bodyPr/>
        <a:lstStyle/>
        <a:p>
          <a:endParaRPr lang="en-US"/>
        </a:p>
      </dgm:t>
    </dgm:pt>
    <dgm:pt modelId="{A2B5A874-950B-D740-8BB0-250682FAC236}" type="pres">
      <dgm:prSet presAssocID="{CFF3A245-302E-604C-9046-A8EFD8899B46}" presName="hierRoot2" presStyleCnt="0">
        <dgm:presLayoutVars>
          <dgm:hierBranch val="init"/>
        </dgm:presLayoutVars>
      </dgm:prSet>
      <dgm:spPr/>
    </dgm:pt>
    <dgm:pt modelId="{E90B1151-3877-AC41-8ACD-B75EDA685AF1}" type="pres">
      <dgm:prSet presAssocID="{CFF3A245-302E-604C-9046-A8EFD8899B46}" presName="rootComposite" presStyleCnt="0"/>
      <dgm:spPr/>
    </dgm:pt>
    <dgm:pt modelId="{CE3A72B0-ED4F-3349-84E7-B7D000DFAC3C}" type="pres">
      <dgm:prSet presAssocID="{CFF3A245-302E-604C-9046-A8EFD8899B46}" presName="rootText" presStyleLbl="node2" presStyleIdx="0" presStyleCnt="3">
        <dgm:presLayoutVars>
          <dgm:chPref val="3"/>
        </dgm:presLayoutVars>
      </dgm:prSet>
      <dgm:spPr/>
      <dgm:t>
        <a:bodyPr/>
        <a:lstStyle/>
        <a:p>
          <a:endParaRPr lang="en-US"/>
        </a:p>
      </dgm:t>
    </dgm:pt>
    <dgm:pt modelId="{CE54C7E2-BED6-174B-A110-55E4958E217D}" type="pres">
      <dgm:prSet presAssocID="{CFF3A245-302E-604C-9046-A8EFD8899B46}" presName="rootConnector" presStyleLbl="node2" presStyleIdx="0" presStyleCnt="3"/>
      <dgm:spPr/>
      <dgm:t>
        <a:bodyPr/>
        <a:lstStyle/>
        <a:p>
          <a:endParaRPr lang="en-US"/>
        </a:p>
      </dgm:t>
    </dgm:pt>
    <dgm:pt modelId="{8FF2960C-EA01-D541-B84D-0C402255C8C0}" type="pres">
      <dgm:prSet presAssocID="{CFF3A245-302E-604C-9046-A8EFD8899B46}" presName="hierChild4" presStyleCnt="0"/>
      <dgm:spPr/>
    </dgm:pt>
    <dgm:pt modelId="{0A37CE27-7E82-DA4E-84FA-F764B7254942}" type="pres">
      <dgm:prSet presAssocID="{5466F9EC-4E6F-C74F-8E25-45BEC229FB71}" presName="Name37" presStyleLbl="parChTrans1D3" presStyleIdx="0" presStyleCnt="3"/>
      <dgm:spPr/>
      <dgm:t>
        <a:bodyPr/>
        <a:lstStyle/>
        <a:p>
          <a:endParaRPr lang="en-US"/>
        </a:p>
      </dgm:t>
    </dgm:pt>
    <dgm:pt modelId="{F14BB9A9-0D32-7D42-92A1-E967E258E9AE}" type="pres">
      <dgm:prSet presAssocID="{6323EAF2-4032-B043-95FB-33FDA22AC404}" presName="hierRoot2" presStyleCnt="0">
        <dgm:presLayoutVars>
          <dgm:hierBranch val="init"/>
        </dgm:presLayoutVars>
      </dgm:prSet>
      <dgm:spPr/>
    </dgm:pt>
    <dgm:pt modelId="{E61F2E42-AE73-D34A-A7AB-B261B671FBF0}" type="pres">
      <dgm:prSet presAssocID="{6323EAF2-4032-B043-95FB-33FDA22AC404}" presName="rootComposite" presStyleCnt="0"/>
      <dgm:spPr/>
    </dgm:pt>
    <dgm:pt modelId="{A2B3ACCC-5E3D-6C4A-8B8C-1A35B5B1309F}" type="pres">
      <dgm:prSet presAssocID="{6323EAF2-4032-B043-95FB-33FDA22AC404}" presName="rootText" presStyleLbl="node3" presStyleIdx="0" presStyleCnt="3">
        <dgm:presLayoutVars>
          <dgm:chPref val="3"/>
        </dgm:presLayoutVars>
      </dgm:prSet>
      <dgm:spPr/>
      <dgm:t>
        <a:bodyPr/>
        <a:lstStyle/>
        <a:p>
          <a:endParaRPr lang="en-US"/>
        </a:p>
      </dgm:t>
    </dgm:pt>
    <dgm:pt modelId="{F2F713F5-3E97-7F40-8231-261258339F31}" type="pres">
      <dgm:prSet presAssocID="{6323EAF2-4032-B043-95FB-33FDA22AC404}" presName="rootConnector" presStyleLbl="node3" presStyleIdx="0" presStyleCnt="3"/>
      <dgm:spPr/>
      <dgm:t>
        <a:bodyPr/>
        <a:lstStyle/>
        <a:p>
          <a:endParaRPr lang="en-US"/>
        </a:p>
      </dgm:t>
    </dgm:pt>
    <dgm:pt modelId="{8E75C743-52EB-BE4B-857A-77D7079C715A}" type="pres">
      <dgm:prSet presAssocID="{6323EAF2-4032-B043-95FB-33FDA22AC404}" presName="hierChild4" presStyleCnt="0"/>
      <dgm:spPr/>
    </dgm:pt>
    <dgm:pt modelId="{169FE08E-0CAF-634B-A984-269D8ADC56B8}" type="pres">
      <dgm:prSet presAssocID="{6323EAF2-4032-B043-95FB-33FDA22AC404}" presName="hierChild5" presStyleCnt="0"/>
      <dgm:spPr/>
    </dgm:pt>
    <dgm:pt modelId="{71F62CE1-C0CC-E447-9332-5911351BC248}" type="pres">
      <dgm:prSet presAssocID="{CFF3A245-302E-604C-9046-A8EFD8899B46}" presName="hierChild5" presStyleCnt="0"/>
      <dgm:spPr/>
    </dgm:pt>
    <dgm:pt modelId="{D5614A06-7218-7C41-B856-2D26CF8D1947}" type="pres">
      <dgm:prSet presAssocID="{EFBC1537-3056-974D-BD98-1C28DBD06384}" presName="Name37" presStyleLbl="parChTrans1D2" presStyleIdx="1" presStyleCnt="3"/>
      <dgm:spPr/>
      <dgm:t>
        <a:bodyPr/>
        <a:lstStyle/>
        <a:p>
          <a:endParaRPr lang="en-US"/>
        </a:p>
      </dgm:t>
    </dgm:pt>
    <dgm:pt modelId="{B6410226-4E20-C148-954A-E471670E5314}" type="pres">
      <dgm:prSet presAssocID="{A7F6805B-9678-C744-84A6-87143B5AC183}" presName="hierRoot2" presStyleCnt="0">
        <dgm:presLayoutVars>
          <dgm:hierBranch val="init"/>
        </dgm:presLayoutVars>
      </dgm:prSet>
      <dgm:spPr/>
    </dgm:pt>
    <dgm:pt modelId="{1F57CAED-2310-7940-8DD5-CB4B65B38486}" type="pres">
      <dgm:prSet presAssocID="{A7F6805B-9678-C744-84A6-87143B5AC183}" presName="rootComposite" presStyleCnt="0"/>
      <dgm:spPr/>
    </dgm:pt>
    <dgm:pt modelId="{07ECEFE6-128B-6748-840C-8730E0F7D051}" type="pres">
      <dgm:prSet presAssocID="{A7F6805B-9678-C744-84A6-87143B5AC183}" presName="rootText" presStyleLbl="node2" presStyleIdx="1" presStyleCnt="3">
        <dgm:presLayoutVars>
          <dgm:chPref val="3"/>
        </dgm:presLayoutVars>
      </dgm:prSet>
      <dgm:spPr/>
      <dgm:t>
        <a:bodyPr/>
        <a:lstStyle/>
        <a:p>
          <a:endParaRPr lang="en-US"/>
        </a:p>
      </dgm:t>
    </dgm:pt>
    <dgm:pt modelId="{9E40C768-A0B8-C84E-92F5-7FBA4490198A}" type="pres">
      <dgm:prSet presAssocID="{A7F6805B-9678-C744-84A6-87143B5AC183}" presName="rootConnector" presStyleLbl="node2" presStyleIdx="1" presStyleCnt="3"/>
      <dgm:spPr/>
      <dgm:t>
        <a:bodyPr/>
        <a:lstStyle/>
        <a:p>
          <a:endParaRPr lang="en-US"/>
        </a:p>
      </dgm:t>
    </dgm:pt>
    <dgm:pt modelId="{24B8CB9E-ED16-F14E-ABBE-733439B4E67E}" type="pres">
      <dgm:prSet presAssocID="{A7F6805B-9678-C744-84A6-87143B5AC183}" presName="hierChild4" presStyleCnt="0"/>
      <dgm:spPr/>
    </dgm:pt>
    <dgm:pt modelId="{6408A4EA-59E8-364F-9AFA-53868718DA45}" type="pres">
      <dgm:prSet presAssocID="{C06D3D98-DFC0-8445-844B-94FE9845FE8A}" presName="Name37" presStyleLbl="parChTrans1D3" presStyleIdx="1" presStyleCnt="3"/>
      <dgm:spPr/>
      <dgm:t>
        <a:bodyPr/>
        <a:lstStyle/>
        <a:p>
          <a:endParaRPr lang="en-US"/>
        </a:p>
      </dgm:t>
    </dgm:pt>
    <dgm:pt modelId="{6708D08D-3AF4-A247-AB0D-0D28BA3569D9}" type="pres">
      <dgm:prSet presAssocID="{DDA0D205-38AE-7740-B986-1B8512AE5405}" presName="hierRoot2" presStyleCnt="0">
        <dgm:presLayoutVars>
          <dgm:hierBranch val="init"/>
        </dgm:presLayoutVars>
      </dgm:prSet>
      <dgm:spPr/>
    </dgm:pt>
    <dgm:pt modelId="{01429B09-07E9-664C-A88B-F534490FABDF}" type="pres">
      <dgm:prSet presAssocID="{DDA0D205-38AE-7740-B986-1B8512AE5405}" presName="rootComposite" presStyleCnt="0"/>
      <dgm:spPr/>
    </dgm:pt>
    <dgm:pt modelId="{B310C928-082D-254A-8C80-58A67DFA334E}" type="pres">
      <dgm:prSet presAssocID="{DDA0D205-38AE-7740-B986-1B8512AE5405}" presName="rootText" presStyleLbl="node3" presStyleIdx="1" presStyleCnt="3">
        <dgm:presLayoutVars>
          <dgm:chPref val="3"/>
        </dgm:presLayoutVars>
      </dgm:prSet>
      <dgm:spPr/>
      <dgm:t>
        <a:bodyPr/>
        <a:lstStyle/>
        <a:p>
          <a:endParaRPr lang="en-US"/>
        </a:p>
      </dgm:t>
    </dgm:pt>
    <dgm:pt modelId="{D2DA00AF-587A-1C4A-8739-4010C9F06146}" type="pres">
      <dgm:prSet presAssocID="{DDA0D205-38AE-7740-B986-1B8512AE5405}" presName="rootConnector" presStyleLbl="node3" presStyleIdx="1" presStyleCnt="3"/>
      <dgm:spPr/>
      <dgm:t>
        <a:bodyPr/>
        <a:lstStyle/>
        <a:p>
          <a:endParaRPr lang="en-US"/>
        </a:p>
      </dgm:t>
    </dgm:pt>
    <dgm:pt modelId="{8A74D3FE-28C7-5247-8B7A-1F14D6FD1373}" type="pres">
      <dgm:prSet presAssocID="{DDA0D205-38AE-7740-B986-1B8512AE5405}" presName="hierChild4" presStyleCnt="0"/>
      <dgm:spPr/>
    </dgm:pt>
    <dgm:pt modelId="{6F29F77A-2D8B-B748-8D42-DFB49C48DA5E}" type="pres">
      <dgm:prSet presAssocID="{DDA0D205-38AE-7740-B986-1B8512AE5405}" presName="hierChild5" presStyleCnt="0"/>
      <dgm:spPr/>
    </dgm:pt>
    <dgm:pt modelId="{4635DD33-B94E-014D-B428-D8EF044ED107}" type="pres">
      <dgm:prSet presAssocID="{A7F6805B-9678-C744-84A6-87143B5AC183}" presName="hierChild5" presStyleCnt="0"/>
      <dgm:spPr/>
    </dgm:pt>
    <dgm:pt modelId="{1613DA19-05EE-294A-98EF-6920640415AD}" type="pres">
      <dgm:prSet presAssocID="{63594C61-3EEF-964B-989A-79F823F8193C}" presName="Name37" presStyleLbl="parChTrans1D2" presStyleIdx="2" presStyleCnt="3"/>
      <dgm:spPr/>
      <dgm:t>
        <a:bodyPr/>
        <a:lstStyle/>
        <a:p>
          <a:endParaRPr lang="en-US"/>
        </a:p>
      </dgm:t>
    </dgm:pt>
    <dgm:pt modelId="{A5D75E9A-680E-9049-A072-ED560D439C83}" type="pres">
      <dgm:prSet presAssocID="{511FDCDC-8BBC-874B-8AC4-72151F4A92F5}" presName="hierRoot2" presStyleCnt="0">
        <dgm:presLayoutVars>
          <dgm:hierBranch val="init"/>
        </dgm:presLayoutVars>
      </dgm:prSet>
      <dgm:spPr/>
    </dgm:pt>
    <dgm:pt modelId="{6E96F5DA-FBFE-4649-97B2-A616231F0F63}" type="pres">
      <dgm:prSet presAssocID="{511FDCDC-8BBC-874B-8AC4-72151F4A92F5}" presName="rootComposite" presStyleCnt="0"/>
      <dgm:spPr/>
    </dgm:pt>
    <dgm:pt modelId="{4C4E29CC-BEC3-2548-89B3-532CBC427A8B}" type="pres">
      <dgm:prSet presAssocID="{511FDCDC-8BBC-874B-8AC4-72151F4A92F5}" presName="rootText" presStyleLbl="node2" presStyleIdx="2" presStyleCnt="3">
        <dgm:presLayoutVars>
          <dgm:chPref val="3"/>
        </dgm:presLayoutVars>
      </dgm:prSet>
      <dgm:spPr/>
      <dgm:t>
        <a:bodyPr/>
        <a:lstStyle/>
        <a:p>
          <a:endParaRPr lang="en-US"/>
        </a:p>
      </dgm:t>
    </dgm:pt>
    <dgm:pt modelId="{4654F0B3-0EAF-3742-8694-51B4F1D09A98}" type="pres">
      <dgm:prSet presAssocID="{511FDCDC-8BBC-874B-8AC4-72151F4A92F5}" presName="rootConnector" presStyleLbl="node2" presStyleIdx="2" presStyleCnt="3"/>
      <dgm:spPr/>
      <dgm:t>
        <a:bodyPr/>
        <a:lstStyle/>
        <a:p>
          <a:endParaRPr lang="en-US"/>
        </a:p>
      </dgm:t>
    </dgm:pt>
    <dgm:pt modelId="{20698E55-47F4-3D4C-9B68-A80B09EDF81E}" type="pres">
      <dgm:prSet presAssocID="{511FDCDC-8BBC-874B-8AC4-72151F4A92F5}" presName="hierChild4" presStyleCnt="0"/>
      <dgm:spPr/>
    </dgm:pt>
    <dgm:pt modelId="{9F9C4DEF-7CDE-6F41-8AAE-B1F176E842BF}" type="pres">
      <dgm:prSet presAssocID="{0D0CB09B-9F05-F94A-A771-8E17383586C9}" presName="Name37" presStyleLbl="parChTrans1D3" presStyleIdx="2" presStyleCnt="3"/>
      <dgm:spPr/>
      <dgm:t>
        <a:bodyPr/>
        <a:lstStyle/>
        <a:p>
          <a:endParaRPr lang="en-US"/>
        </a:p>
      </dgm:t>
    </dgm:pt>
    <dgm:pt modelId="{D836D931-6688-E943-9185-ECF4DB6024C0}" type="pres">
      <dgm:prSet presAssocID="{FAC82C31-5C83-BA47-B615-EC1B01E5F557}" presName="hierRoot2" presStyleCnt="0">
        <dgm:presLayoutVars>
          <dgm:hierBranch val="init"/>
        </dgm:presLayoutVars>
      </dgm:prSet>
      <dgm:spPr/>
    </dgm:pt>
    <dgm:pt modelId="{6E13BAAF-83D0-5948-963D-0E6458A2373D}" type="pres">
      <dgm:prSet presAssocID="{FAC82C31-5C83-BA47-B615-EC1B01E5F557}" presName="rootComposite" presStyleCnt="0"/>
      <dgm:spPr/>
    </dgm:pt>
    <dgm:pt modelId="{99487002-92BC-F249-A410-788EFD7127AF}" type="pres">
      <dgm:prSet presAssocID="{FAC82C31-5C83-BA47-B615-EC1B01E5F557}" presName="rootText" presStyleLbl="node3" presStyleIdx="2" presStyleCnt="3">
        <dgm:presLayoutVars>
          <dgm:chPref val="3"/>
        </dgm:presLayoutVars>
      </dgm:prSet>
      <dgm:spPr/>
      <dgm:t>
        <a:bodyPr/>
        <a:lstStyle/>
        <a:p>
          <a:endParaRPr lang="en-US"/>
        </a:p>
      </dgm:t>
    </dgm:pt>
    <dgm:pt modelId="{F398F08C-FB63-694D-BF03-5FBD74BF22AC}" type="pres">
      <dgm:prSet presAssocID="{FAC82C31-5C83-BA47-B615-EC1B01E5F557}" presName="rootConnector" presStyleLbl="node3" presStyleIdx="2" presStyleCnt="3"/>
      <dgm:spPr/>
      <dgm:t>
        <a:bodyPr/>
        <a:lstStyle/>
        <a:p>
          <a:endParaRPr lang="en-US"/>
        </a:p>
      </dgm:t>
    </dgm:pt>
    <dgm:pt modelId="{8EB9CF99-D3FC-B44C-B6B6-39155952EB18}" type="pres">
      <dgm:prSet presAssocID="{FAC82C31-5C83-BA47-B615-EC1B01E5F557}" presName="hierChild4" presStyleCnt="0"/>
      <dgm:spPr/>
    </dgm:pt>
    <dgm:pt modelId="{561AE77F-F5FA-1C4C-B447-24D41F6F69B3}" type="pres">
      <dgm:prSet presAssocID="{FAC82C31-5C83-BA47-B615-EC1B01E5F557}" presName="hierChild5" presStyleCnt="0"/>
      <dgm:spPr/>
    </dgm:pt>
    <dgm:pt modelId="{1BAFB808-6717-0F4E-92FF-195C365F7D5F}" type="pres">
      <dgm:prSet presAssocID="{511FDCDC-8BBC-874B-8AC4-72151F4A92F5}" presName="hierChild5" presStyleCnt="0"/>
      <dgm:spPr/>
    </dgm:pt>
    <dgm:pt modelId="{65FFE316-4AF2-D14B-964F-C1C6C1EAD138}" type="pres">
      <dgm:prSet presAssocID="{8FDB8FB2-314C-0241-9022-35B38C27CEFE}" presName="hierChild3" presStyleCnt="0"/>
      <dgm:spPr/>
    </dgm:pt>
  </dgm:ptLst>
  <dgm:cxnLst>
    <dgm:cxn modelId="{F7C56A09-729F-2642-99CD-C957969A2745}" srcId="{8FDB8FB2-314C-0241-9022-35B38C27CEFE}" destId="{511FDCDC-8BBC-874B-8AC4-72151F4A92F5}" srcOrd="2" destOrd="0" parTransId="{63594C61-3EEF-964B-989A-79F823F8193C}" sibTransId="{C3E1D5C9-3271-DD47-9CF4-EFBA24F6554A}"/>
    <dgm:cxn modelId="{0024347A-4EF5-47D7-AC13-4FD677539FB0}" type="presOf" srcId="{FAC82C31-5C83-BA47-B615-EC1B01E5F557}" destId="{99487002-92BC-F249-A410-788EFD7127AF}" srcOrd="0" destOrd="0" presId="urn:microsoft.com/office/officeart/2005/8/layout/orgChart1"/>
    <dgm:cxn modelId="{E95BD240-C0E9-3A4F-AF65-23E9006AA650}" srcId="{8FDB8FB2-314C-0241-9022-35B38C27CEFE}" destId="{CFF3A245-302E-604C-9046-A8EFD8899B46}" srcOrd="0" destOrd="0" parTransId="{554AF180-189A-A14A-9EA8-4DF29C5D7B6A}" sibTransId="{0373706F-7C64-5044-AA1A-41578E840E01}"/>
    <dgm:cxn modelId="{B07D0A6F-D6DD-F84F-933F-E26F0A899AEA}" srcId="{A3346A92-9D0A-1E45-91BA-336477D21B07}" destId="{8FDB8FB2-314C-0241-9022-35B38C27CEFE}" srcOrd="0" destOrd="0" parTransId="{30B04936-9C1D-E84B-AD81-E315D8EDFAEF}" sibTransId="{77C6DD02-664A-B749-BAD8-C56E72BC1761}"/>
    <dgm:cxn modelId="{EF096C70-E224-4F4E-8216-7C6787B56900}" type="presOf" srcId="{5466F9EC-4E6F-C74F-8E25-45BEC229FB71}" destId="{0A37CE27-7E82-DA4E-84FA-F764B7254942}" srcOrd="0" destOrd="0" presId="urn:microsoft.com/office/officeart/2005/8/layout/orgChart1"/>
    <dgm:cxn modelId="{6EC10AE8-5BC6-429C-BC6B-3E876BD84A23}" type="presOf" srcId="{A3346A92-9D0A-1E45-91BA-336477D21B07}" destId="{3895A844-13BB-DF42-B5D7-F868D103CA3C}" srcOrd="0" destOrd="0" presId="urn:microsoft.com/office/officeart/2005/8/layout/orgChart1"/>
    <dgm:cxn modelId="{DB23E9AB-BE4E-4E42-98AC-8E500C72585C}" type="presOf" srcId="{554AF180-189A-A14A-9EA8-4DF29C5D7B6A}" destId="{09948F9E-F1A9-C14E-90B1-C631E8D0C5EA}" srcOrd="0" destOrd="0" presId="urn:microsoft.com/office/officeart/2005/8/layout/orgChart1"/>
    <dgm:cxn modelId="{942B3038-0D8B-47A9-8BB5-CA3EB1612C8D}" type="presOf" srcId="{6323EAF2-4032-B043-95FB-33FDA22AC404}" destId="{A2B3ACCC-5E3D-6C4A-8B8C-1A35B5B1309F}" srcOrd="0" destOrd="0" presId="urn:microsoft.com/office/officeart/2005/8/layout/orgChart1"/>
    <dgm:cxn modelId="{32F64FD9-4C2F-46C3-BB71-BEA9A70DFCCD}" type="presOf" srcId="{8FDB8FB2-314C-0241-9022-35B38C27CEFE}" destId="{6CC64A4D-3102-4645-99A7-0C84E08648A7}" srcOrd="0" destOrd="0" presId="urn:microsoft.com/office/officeart/2005/8/layout/orgChart1"/>
    <dgm:cxn modelId="{F4A402F9-92BB-4D61-8EF0-E34776040CCC}" type="presOf" srcId="{0D0CB09B-9F05-F94A-A771-8E17383586C9}" destId="{9F9C4DEF-7CDE-6F41-8AAE-B1F176E842BF}" srcOrd="0" destOrd="0" presId="urn:microsoft.com/office/officeart/2005/8/layout/orgChart1"/>
    <dgm:cxn modelId="{ADAB2EC8-17F9-4EC8-B6C4-A77C592C2EC9}" type="presOf" srcId="{FAC82C31-5C83-BA47-B615-EC1B01E5F557}" destId="{F398F08C-FB63-694D-BF03-5FBD74BF22AC}" srcOrd="1" destOrd="0" presId="urn:microsoft.com/office/officeart/2005/8/layout/orgChart1"/>
    <dgm:cxn modelId="{1F1E5F3C-67DD-F14B-8142-DB90052AE454}" srcId="{8FDB8FB2-314C-0241-9022-35B38C27CEFE}" destId="{A7F6805B-9678-C744-84A6-87143B5AC183}" srcOrd="1" destOrd="0" parTransId="{EFBC1537-3056-974D-BD98-1C28DBD06384}" sibTransId="{05637F46-AB63-6042-BAF6-25D463C63CA4}"/>
    <dgm:cxn modelId="{994B208A-1938-8347-8DE7-C65D6352846B}" srcId="{511FDCDC-8BBC-874B-8AC4-72151F4A92F5}" destId="{FAC82C31-5C83-BA47-B615-EC1B01E5F557}" srcOrd="0" destOrd="0" parTransId="{0D0CB09B-9F05-F94A-A771-8E17383586C9}" sibTransId="{67E20317-1DA3-FE49-AED5-110AA845C5CC}"/>
    <dgm:cxn modelId="{C5D45E21-5484-1642-9AAC-85854A7E5A19}" srcId="{A7F6805B-9678-C744-84A6-87143B5AC183}" destId="{DDA0D205-38AE-7740-B986-1B8512AE5405}" srcOrd="0" destOrd="0" parTransId="{C06D3D98-DFC0-8445-844B-94FE9845FE8A}" sibTransId="{DB550AED-CA26-E941-8C60-BB2D71A8E91E}"/>
    <dgm:cxn modelId="{3064A870-A152-4227-A437-BD8EDF27B8A9}" type="presOf" srcId="{CFF3A245-302E-604C-9046-A8EFD8899B46}" destId="{CE54C7E2-BED6-174B-A110-55E4958E217D}" srcOrd="1" destOrd="0" presId="urn:microsoft.com/office/officeart/2005/8/layout/orgChart1"/>
    <dgm:cxn modelId="{EE5BEF9A-CFFC-43C0-8A4C-3885C69A07D7}" type="presOf" srcId="{6323EAF2-4032-B043-95FB-33FDA22AC404}" destId="{F2F713F5-3E97-7F40-8231-261258339F31}" srcOrd="1" destOrd="0" presId="urn:microsoft.com/office/officeart/2005/8/layout/orgChart1"/>
    <dgm:cxn modelId="{168CE880-5FA6-4B9C-ADA0-F7A3D1911FA9}" type="presOf" srcId="{63594C61-3EEF-964B-989A-79F823F8193C}" destId="{1613DA19-05EE-294A-98EF-6920640415AD}" srcOrd="0" destOrd="0" presId="urn:microsoft.com/office/officeart/2005/8/layout/orgChart1"/>
    <dgm:cxn modelId="{87A905BE-9929-4A95-AD7E-071945F42D18}" type="presOf" srcId="{A7F6805B-9678-C744-84A6-87143B5AC183}" destId="{9E40C768-A0B8-C84E-92F5-7FBA4490198A}" srcOrd="1" destOrd="0" presId="urn:microsoft.com/office/officeart/2005/8/layout/orgChart1"/>
    <dgm:cxn modelId="{22A05F28-2B54-2C43-BA94-1CE800FD2E7F}" srcId="{CFF3A245-302E-604C-9046-A8EFD8899B46}" destId="{6323EAF2-4032-B043-95FB-33FDA22AC404}" srcOrd="0" destOrd="0" parTransId="{5466F9EC-4E6F-C74F-8E25-45BEC229FB71}" sibTransId="{9D72BCCE-3E70-BB42-996D-239DFE69471B}"/>
    <dgm:cxn modelId="{B00087DB-6546-41D8-8AD0-8CCCE968B6EF}" type="presOf" srcId="{EFBC1537-3056-974D-BD98-1C28DBD06384}" destId="{D5614A06-7218-7C41-B856-2D26CF8D1947}" srcOrd="0" destOrd="0" presId="urn:microsoft.com/office/officeart/2005/8/layout/orgChart1"/>
    <dgm:cxn modelId="{9C22F404-59A4-4B54-AAFD-7D5C7FEA6A2C}" type="presOf" srcId="{CFF3A245-302E-604C-9046-A8EFD8899B46}" destId="{CE3A72B0-ED4F-3349-84E7-B7D000DFAC3C}" srcOrd="0" destOrd="0" presId="urn:microsoft.com/office/officeart/2005/8/layout/orgChart1"/>
    <dgm:cxn modelId="{49477BB5-5A43-40D5-A4CD-FD42FB717356}" type="presOf" srcId="{C06D3D98-DFC0-8445-844B-94FE9845FE8A}" destId="{6408A4EA-59E8-364F-9AFA-53868718DA45}" srcOrd="0" destOrd="0" presId="urn:microsoft.com/office/officeart/2005/8/layout/orgChart1"/>
    <dgm:cxn modelId="{86BEAF9A-EDE5-4847-AD20-CAA2C15E2FDF}" type="presOf" srcId="{8FDB8FB2-314C-0241-9022-35B38C27CEFE}" destId="{4441F92E-1773-E442-BC27-A044909D00C2}" srcOrd="1" destOrd="0" presId="urn:microsoft.com/office/officeart/2005/8/layout/orgChart1"/>
    <dgm:cxn modelId="{8D4420D6-36F5-4253-AF79-A887997C2754}" type="presOf" srcId="{DDA0D205-38AE-7740-B986-1B8512AE5405}" destId="{B310C928-082D-254A-8C80-58A67DFA334E}" srcOrd="0" destOrd="0" presId="urn:microsoft.com/office/officeart/2005/8/layout/orgChart1"/>
    <dgm:cxn modelId="{F1824B6E-F728-4BE1-B164-5E9C6B137CD2}" type="presOf" srcId="{A7F6805B-9678-C744-84A6-87143B5AC183}" destId="{07ECEFE6-128B-6748-840C-8730E0F7D051}" srcOrd="0" destOrd="0" presId="urn:microsoft.com/office/officeart/2005/8/layout/orgChart1"/>
    <dgm:cxn modelId="{B80642FC-6553-4B1B-8A49-A1241DDE857B}" type="presOf" srcId="{511FDCDC-8BBC-874B-8AC4-72151F4A92F5}" destId="{4654F0B3-0EAF-3742-8694-51B4F1D09A98}" srcOrd="1" destOrd="0" presId="urn:microsoft.com/office/officeart/2005/8/layout/orgChart1"/>
    <dgm:cxn modelId="{D763D4ED-6190-42EC-8C2D-CC484C8574CA}" type="presOf" srcId="{DDA0D205-38AE-7740-B986-1B8512AE5405}" destId="{D2DA00AF-587A-1C4A-8739-4010C9F06146}" srcOrd="1" destOrd="0" presId="urn:microsoft.com/office/officeart/2005/8/layout/orgChart1"/>
    <dgm:cxn modelId="{46FCF1E5-B6D7-4F86-BB69-461124B75930}" type="presOf" srcId="{511FDCDC-8BBC-874B-8AC4-72151F4A92F5}" destId="{4C4E29CC-BEC3-2548-89B3-532CBC427A8B}" srcOrd="0" destOrd="0" presId="urn:microsoft.com/office/officeart/2005/8/layout/orgChart1"/>
    <dgm:cxn modelId="{AD21CB81-0149-406D-96E9-E055E3CF0538}" type="presParOf" srcId="{3895A844-13BB-DF42-B5D7-F868D103CA3C}" destId="{E5C5009F-4B99-B04D-B692-7F7787B1A186}" srcOrd="0" destOrd="0" presId="urn:microsoft.com/office/officeart/2005/8/layout/orgChart1"/>
    <dgm:cxn modelId="{DF2EDA83-896F-4040-AA5C-42D15335D873}" type="presParOf" srcId="{E5C5009F-4B99-B04D-B692-7F7787B1A186}" destId="{40E54FF6-534B-1940-92BA-61722675D49E}" srcOrd="0" destOrd="0" presId="urn:microsoft.com/office/officeart/2005/8/layout/orgChart1"/>
    <dgm:cxn modelId="{68997485-DFE4-462F-B16D-E83C696ABF77}" type="presParOf" srcId="{40E54FF6-534B-1940-92BA-61722675D49E}" destId="{6CC64A4D-3102-4645-99A7-0C84E08648A7}" srcOrd="0" destOrd="0" presId="urn:microsoft.com/office/officeart/2005/8/layout/orgChart1"/>
    <dgm:cxn modelId="{F63A1820-9106-4B31-9181-6D8E80DA1D45}" type="presParOf" srcId="{40E54FF6-534B-1940-92BA-61722675D49E}" destId="{4441F92E-1773-E442-BC27-A044909D00C2}" srcOrd="1" destOrd="0" presId="urn:microsoft.com/office/officeart/2005/8/layout/orgChart1"/>
    <dgm:cxn modelId="{DDFDF920-2D67-4E70-A5A4-0F4EA982F1EF}" type="presParOf" srcId="{E5C5009F-4B99-B04D-B692-7F7787B1A186}" destId="{4CA68F43-C9C9-A046-987E-A4C035CA2FD4}" srcOrd="1" destOrd="0" presId="urn:microsoft.com/office/officeart/2005/8/layout/orgChart1"/>
    <dgm:cxn modelId="{87C9AD14-50A5-45DE-8C25-FE08D95444EE}" type="presParOf" srcId="{4CA68F43-C9C9-A046-987E-A4C035CA2FD4}" destId="{09948F9E-F1A9-C14E-90B1-C631E8D0C5EA}" srcOrd="0" destOrd="0" presId="urn:microsoft.com/office/officeart/2005/8/layout/orgChart1"/>
    <dgm:cxn modelId="{BF1405CE-95A0-4E4C-A619-5694F4D8DD18}" type="presParOf" srcId="{4CA68F43-C9C9-A046-987E-A4C035CA2FD4}" destId="{A2B5A874-950B-D740-8BB0-250682FAC236}" srcOrd="1" destOrd="0" presId="urn:microsoft.com/office/officeart/2005/8/layout/orgChart1"/>
    <dgm:cxn modelId="{D5E5EFDB-E506-4245-A539-795A7E413EFE}" type="presParOf" srcId="{A2B5A874-950B-D740-8BB0-250682FAC236}" destId="{E90B1151-3877-AC41-8ACD-B75EDA685AF1}" srcOrd="0" destOrd="0" presId="urn:microsoft.com/office/officeart/2005/8/layout/orgChart1"/>
    <dgm:cxn modelId="{FDAE4D43-AF0A-4789-9870-E83ECA473600}" type="presParOf" srcId="{E90B1151-3877-AC41-8ACD-B75EDA685AF1}" destId="{CE3A72B0-ED4F-3349-84E7-B7D000DFAC3C}" srcOrd="0" destOrd="0" presId="urn:microsoft.com/office/officeart/2005/8/layout/orgChart1"/>
    <dgm:cxn modelId="{1C8492EA-E98F-4C33-8BDE-0014CA59E583}" type="presParOf" srcId="{E90B1151-3877-AC41-8ACD-B75EDA685AF1}" destId="{CE54C7E2-BED6-174B-A110-55E4958E217D}" srcOrd="1" destOrd="0" presId="urn:microsoft.com/office/officeart/2005/8/layout/orgChart1"/>
    <dgm:cxn modelId="{4ABF3495-FA51-425E-BC50-3C3537907CB5}" type="presParOf" srcId="{A2B5A874-950B-D740-8BB0-250682FAC236}" destId="{8FF2960C-EA01-D541-B84D-0C402255C8C0}" srcOrd="1" destOrd="0" presId="urn:microsoft.com/office/officeart/2005/8/layout/orgChart1"/>
    <dgm:cxn modelId="{C6DAB105-C2A4-4897-B384-45FD9447C9A4}" type="presParOf" srcId="{8FF2960C-EA01-D541-B84D-0C402255C8C0}" destId="{0A37CE27-7E82-DA4E-84FA-F764B7254942}" srcOrd="0" destOrd="0" presId="urn:microsoft.com/office/officeart/2005/8/layout/orgChart1"/>
    <dgm:cxn modelId="{F9575EB7-6734-4135-87EC-B73712F0ADB1}" type="presParOf" srcId="{8FF2960C-EA01-D541-B84D-0C402255C8C0}" destId="{F14BB9A9-0D32-7D42-92A1-E967E258E9AE}" srcOrd="1" destOrd="0" presId="urn:microsoft.com/office/officeart/2005/8/layout/orgChart1"/>
    <dgm:cxn modelId="{FBBEE179-203A-45C6-BFAD-51FABABCA107}" type="presParOf" srcId="{F14BB9A9-0D32-7D42-92A1-E967E258E9AE}" destId="{E61F2E42-AE73-D34A-A7AB-B261B671FBF0}" srcOrd="0" destOrd="0" presId="urn:microsoft.com/office/officeart/2005/8/layout/orgChart1"/>
    <dgm:cxn modelId="{22AA1AFB-B714-42F6-8DF9-EB4973E02D00}" type="presParOf" srcId="{E61F2E42-AE73-D34A-A7AB-B261B671FBF0}" destId="{A2B3ACCC-5E3D-6C4A-8B8C-1A35B5B1309F}" srcOrd="0" destOrd="0" presId="urn:microsoft.com/office/officeart/2005/8/layout/orgChart1"/>
    <dgm:cxn modelId="{09E7589C-002A-445E-94DD-2ADBADC52328}" type="presParOf" srcId="{E61F2E42-AE73-D34A-A7AB-B261B671FBF0}" destId="{F2F713F5-3E97-7F40-8231-261258339F31}" srcOrd="1" destOrd="0" presId="urn:microsoft.com/office/officeart/2005/8/layout/orgChart1"/>
    <dgm:cxn modelId="{AD7FFEAE-E8E9-4E65-9B68-FE2E7DFD5014}" type="presParOf" srcId="{F14BB9A9-0D32-7D42-92A1-E967E258E9AE}" destId="{8E75C743-52EB-BE4B-857A-77D7079C715A}" srcOrd="1" destOrd="0" presId="urn:microsoft.com/office/officeart/2005/8/layout/orgChart1"/>
    <dgm:cxn modelId="{AB95BE58-9161-4608-883D-929055CA1356}" type="presParOf" srcId="{F14BB9A9-0D32-7D42-92A1-E967E258E9AE}" destId="{169FE08E-0CAF-634B-A984-269D8ADC56B8}" srcOrd="2" destOrd="0" presId="urn:microsoft.com/office/officeart/2005/8/layout/orgChart1"/>
    <dgm:cxn modelId="{1351A724-50C2-4E48-B0D7-8E975F2F94A5}" type="presParOf" srcId="{A2B5A874-950B-D740-8BB0-250682FAC236}" destId="{71F62CE1-C0CC-E447-9332-5911351BC248}" srcOrd="2" destOrd="0" presId="urn:microsoft.com/office/officeart/2005/8/layout/orgChart1"/>
    <dgm:cxn modelId="{CF4175D2-CD72-43A8-A5CE-CA043D45BB87}" type="presParOf" srcId="{4CA68F43-C9C9-A046-987E-A4C035CA2FD4}" destId="{D5614A06-7218-7C41-B856-2D26CF8D1947}" srcOrd="2" destOrd="0" presId="urn:microsoft.com/office/officeart/2005/8/layout/orgChart1"/>
    <dgm:cxn modelId="{10B98C3F-A552-4211-B695-290314AB845F}" type="presParOf" srcId="{4CA68F43-C9C9-A046-987E-A4C035CA2FD4}" destId="{B6410226-4E20-C148-954A-E471670E5314}" srcOrd="3" destOrd="0" presId="urn:microsoft.com/office/officeart/2005/8/layout/orgChart1"/>
    <dgm:cxn modelId="{EB9B355E-74A2-4E7C-B2CC-6568AF4A2B77}" type="presParOf" srcId="{B6410226-4E20-C148-954A-E471670E5314}" destId="{1F57CAED-2310-7940-8DD5-CB4B65B38486}" srcOrd="0" destOrd="0" presId="urn:microsoft.com/office/officeart/2005/8/layout/orgChart1"/>
    <dgm:cxn modelId="{4B0D2FD4-FC08-43D9-9414-412C0FC16C8B}" type="presParOf" srcId="{1F57CAED-2310-7940-8DD5-CB4B65B38486}" destId="{07ECEFE6-128B-6748-840C-8730E0F7D051}" srcOrd="0" destOrd="0" presId="urn:microsoft.com/office/officeart/2005/8/layout/orgChart1"/>
    <dgm:cxn modelId="{2034AC59-45A0-4B6F-9C2B-12C7B2071BA6}" type="presParOf" srcId="{1F57CAED-2310-7940-8DD5-CB4B65B38486}" destId="{9E40C768-A0B8-C84E-92F5-7FBA4490198A}" srcOrd="1" destOrd="0" presId="urn:microsoft.com/office/officeart/2005/8/layout/orgChart1"/>
    <dgm:cxn modelId="{09CDAA3B-2CF5-4F5A-AA87-E6329576ACEB}" type="presParOf" srcId="{B6410226-4E20-C148-954A-E471670E5314}" destId="{24B8CB9E-ED16-F14E-ABBE-733439B4E67E}" srcOrd="1" destOrd="0" presId="urn:microsoft.com/office/officeart/2005/8/layout/orgChart1"/>
    <dgm:cxn modelId="{9880E606-366D-438A-9226-146128143E7E}" type="presParOf" srcId="{24B8CB9E-ED16-F14E-ABBE-733439B4E67E}" destId="{6408A4EA-59E8-364F-9AFA-53868718DA45}" srcOrd="0" destOrd="0" presId="urn:microsoft.com/office/officeart/2005/8/layout/orgChart1"/>
    <dgm:cxn modelId="{CAF271AB-F6CA-49E0-927C-A9D055EB29AC}" type="presParOf" srcId="{24B8CB9E-ED16-F14E-ABBE-733439B4E67E}" destId="{6708D08D-3AF4-A247-AB0D-0D28BA3569D9}" srcOrd="1" destOrd="0" presId="urn:microsoft.com/office/officeart/2005/8/layout/orgChart1"/>
    <dgm:cxn modelId="{4AD24D36-2FC1-4111-BDA9-1BB851E3D917}" type="presParOf" srcId="{6708D08D-3AF4-A247-AB0D-0D28BA3569D9}" destId="{01429B09-07E9-664C-A88B-F534490FABDF}" srcOrd="0" destOrd="0" presId="urn:microsoft.com/office/officeart/2005/8/layout/orgChart1"/>
    <dgm:cxn modelId="{5CA89EA3-50CE-440C-A328-0C92B8D0A235}" type="presParOf" srcId="{01429B09-07E9-664C-A88B-F534490FABDF}" destId="{B310C928-082D-254A-8C80-58A67DFA334E}" srcOrd="0" destOrd="0" presId="urn:microsoft.com/office/officeart/2005/8/layout/orgChart1"/>
    <dgm:cxn modelId="{04F981EE-3947-4F75-B8F9-8D6C60F8B652}" type="presParOf" srcId="{01429B09-07E9-664C-A88B-F534490FABDF}" destId="{D2DA00AF-587A-1C4A-8739-4010C9F06146}" srcOrd="1" destOrd="0" presId="urn:microsoft.com/office/officeart/2005/8/layout/orgChart1"/>
    <dgm:cxn modelId="{28A4C196-65B4-4880-AA8E-C61C46A26AC9}" type="presParOf" srcId="{6708D08D-3AF4-A247-AB0D-0D28BA3569D9}" destId="{8A74D3FE-28C7-5247-8B7A-1F14D6FD1373}" srcOrd="1" destOrd="0" presId="urn:microsoft.com/office/officeart/2005/8/layout/orgChart1"/>
    <dgm:cxn modelId="{B796E32E-48AD-4BE9-B483-DF78962C77C9}" type="presParOf" srcId="{6708D08D-3AF4-A247-AB0D-0D28BA3569D9}" destId="{6F29F77A-2D8B-B748-8D42-DFB49C48DA5E}" srcOrd="2" destOrd="0" presId="urn:microsoft.com/office/officeart/2005/8/layout/orgChart1"/>
    <dgm:cxn modelId="{E15B0364-0F0F-4095-BBE5-73305A83E2BA}" type="presParOf" srcId="{B6410226-4E20-C148-954A-E471670E5314}" destId="{4635DD33-B94E-014D-B428-D8EF044ED107}" srcOrd="2" destOrd="0" presId="urn:microsoft.com/office/officeart/2005/8/layout/orgChart1"/>
    <dgm:cxn modelId="{723D247B-AAEC-4730-BEC1-51BCC0E7C459}" type="presParOf" srcId="{4CA68F43-C9C9-A046-987E-A4C035CA2FD4}" destId="{1613DA19-05EE-294A-98EF-6920640415AD}" srcOrd="4" destOrd="0" presId="urn:microsoft.com/office/officeart/2005/8/layout/orgChart1"/>
    <dgm:cxn modelId="{2AB04B3A-92AC-48B0-9BDE-539C49CEC68E}" type="presParOf" srcId="{4CA68F43-C9C9-A046-987E-A4C035CA2FD4}" destId="{A5D75E9A-680E-9049-A072-ED560D439C83}" srcOrd="5" destOrd="0" presId="urn:microsoft.com/office/officeart/2005/8/layout/orgChart1"/>
    <dgm:cxn modelId="{720BB103-8E40-458A-8D7E-9519509B97D3}" type="presParOf" srcId="{A5D75E9A-680E-9049-A072-ED560D439C83}" destId="{6E96F5DA-FBFE-4649-97B2-A616231F0F63}" srcOrd="0" destOrd="0" presId="urn:microsoft.com/office/officeart/2005/8/layout/orgChart1"/>
    <dgm:cxn modelId="{2A5395D3-075D-40DF-8933-8276CCF85DD1}" type="presParOf" srcId="{6E96F5DA-FBFE-4649-97B2-A616231F0F63}" destId="{4C4E29CC-BEC3-2548-89B3-532CBC427A8B}" srcOrd="0" destOrd="0" presId="urn:microsoft.com/office/officeart/2005/8/layout/orgChart1"/>
    <dgm:cxn modelId="{49CBBF23-D343-4DCF-AC20-DF51F229E813}" type="presParOf" srcId="{6E96F5DA-FBFE-4649-97B2-A616231F0F63}" destId="{4654F0B3-0EAF-3742-8694-51B4F1D09A98}" srcOrd="1" destOrd="0" presId="urn:microsoft.com/office/officeart/2005/8/layout/orgChart1"/>
    <dgm:cxn modelId="{39C5EDA3-BC96-4A72-BA07-6254CE25F2DD}" type="presParOf" srcId="{A5D75E9A-680E-9049-A072-ED560D439C83}" destId="{20698E55-47F4-3D4C-9B68-A80B09EDF81E}" srcOrd="1" destOrd="0" presId="urn:microsoft.com/office/officeart/2005/8/layout/orgChart1"/>
    <dgm:cxn modelId="{828FD007-FE94-429D-83E5-1A94450AED52}" type="presParOf" srcId="{20698E55-47F4-3D4C-9B68-A80B09EDF81E}" destId="{9F9C4DEF-7CDE-6F41-8AAE-B1F176E842BF}" srcOrd="0" destOrd="0" presId="urn:microsoft.com/office/officeart/2005/8/layout/orgChart1"/>
    <dgm:cxn modelId="{7937E351-20BE-436C-9494-843D5369263B}" type="presParOf" srcId="{20698E55-47F4-3D4C-9B68-A80B09EDF81E}" destId="{D836D931-6688-E943-9185-ECF4DB6024C0}" srcOrd="1" destOrd="0" presId="urn:microsoft.com/office/officeart/2005/8/layout/orgChart1"/>
    <dgm:cxn modelId="{0786C731-4BE9-4245-9473-C1B113A4027A}" type="presParOf" srcId="{D836D931-6688-E943-9185-ECF4DB6024C0}" destId="{6E13BAAF-83D0-5948-963D-0E6458A2373D}" srcOrd="0" destOrd="0" presId="urn:microsoft.com/office/officeart/2005/8/layout/orgChart1"/>
    <dgm:cxn modelId="{106752DF-2445-4623-AAF6-5DF45F1A94F3}" type="presParOf" srcId="{6E13BAAF-83D0-5948-963D-0E6458A2373D}" destId="{99487002-92BC-F249-A410-788EFD7127AF}" srcOrd="0" destOrd="0" presId="urn:microsoft.com/office/officeart/2005/8/layout/orgChart1"/>
    <dgm:cxn modelId="{03D1AC69-CAFD-49D1-94EE-3BD1C5E49553}" type="presParOf" srcId="{6E13BAAF-83D0-5948-963D-0E6458A2373D}" destId="{F398F08C-FB63-694D-BF03-5FBD74BF22AC}" srcOrd="1" destOrd="0" presId="urn:microsoft.com/office/officeart/2005/8/layout/orgChart1"/>
    <dgm:cxn modelId="{31AB16FC-88F4-4612-A166-3B37351E1B12}" type="presParOf" srcId="{D836D931-6688-E943-9185-ECF4DB6024C0}" destId="{8EB9CF99-D3FC-B44C-B6B6-39155952EB18}" srcOrd="1" destOrd="0" presId="urn:microsoft.com/office/officeart/2005/8/layout/orgChart1"/>
    <dgm:cxn modelId="{80DA7A2D-9C82-4D94-9809-F9CE3DA20A29}" type="presParOf" srcId="{D836D931-6688-E943-9185-ECF4DB6024C0}" destId="{561AE77F-F5FA-1C4C-B447-24D41F6F69B3}" srcOrd="2" destOrd="0" presId="urn:microsoft.com/office/officeart/2005/8/layout/orgChart1"/>
    <dgm:cxn modelId="{702354F9-5318-4BB3-9D80-FB372EB2EC10}" type="presParOf" srcId="{A5D75E9A-680E-9049-A072-ED560D439C83}" destId="{1BAFB808-6717-0F4E-92FF-195C365F7D5F}" srcOrd="2" destOrd="0" presId="urn:microsoft.com/office/officeart/2005/8/layout/orgChart1"/>
    <dgm:cxn modelId="{28A9A2C5-F3A4-4049-9FFB-67EAC8FB7CC6}" type="presParOf" srcId="{E5C5009F-4B99-B04D-B692-7F7787B1A186}" destId="{65FFE316-4AF2-D14B-964F-C1C6C1EAD138}"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46A92-9D0A-1E45-91BA-336477D21B07}"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8FDB8FB2-314C-0241-9022-35B38C27CEFE}">
      <dgm:prSet phldrT="[Text]"/>
      <dgm:spPr/>
      <dgm:t>
        <a:bodyPr/>
        <a:lstStyle/>
        <a:p>
          <a:r>
            <a:rPr lang="en-US" dirty="0"/>
            <a:t>Anovulatory Abnormal Bleeding</a:t>
          </a:r>
        </a:p>
        <a:p>
          <a:r>
            <a:rPr lang="en-US" dirty="0"/>
            <a:t>H&amp;P: _____________________________________________________</a:t>
          </a:r>
        </a:p>
        <a:p>
          <a:r>
            <a:rPr lang="en-US" dirty="0"/>
            <a:t>Risk Factor: _________________________________________________</a:t>
          </a:r>
        </a:p>
        <a:p>
          <a:endParaRPr lang="en-US" dirty="0"/>
        </a:p>
      </dgm:t>
    </dgm:pt>
    <dgm:pt modelId="{30B04936-9C1D-E84B-AD81-E315D8EDFAEF}" type="parTrans" cxnId="{B07D0A6F-D6DD-F84F-933F-E26F0A899AEA}">
      <dgm:prSet/>
      <dgm:spPr/>
      <dgm:t>
        <a:bodyPr/>
        <a:lstStyle/>
        <a:p>
          <a:endParaRPr lang="en-US"/>
        </a:p>
      </dgm:t>
    </dgm:pt>
    <dgm:pt modelId="{77C6DD02-664A-B749-BAD8-C56E72BC1761}" type="sibTrans" cxnId="{B07D0A6F-D6DD-F84F-933F-E26F0A899AEA}">
      <dgm:prSet/>
      <dgm:spPr/>
      <dgm:t>
        <a:bodyPr/>
        <a:lstStyle/>
        <a:p>
          <a:endParaRPr lang="en-US"/>
        </a:p>
      </dgm:t>
    </dgm:pt>
    <dgm:pt modelId="{CFF3A245-302E-604C-9046-A8EFD8899B46}">
      <dgm:prSet phldrT="[Text]"/>
      <dgm:spPr/>
      <dgm:t>
        <a:bodyPr/>
        <a:lstStyle/>
        <a:p>
          <a:r>
            <a:rPr lang="en-US" dirty="0"/>
            <a:t>Group 1</a:t>
          </a:r>
        </a:p>
      </dgm:t>
    </dgm:pt>
    <dgm:pt modelId="{554AF180-189A-A14A-9EA8-4DF29C5D7B6A}" type="parTrans" cxnId="{E95BD240-C0E9-3A4F-AF65-23E9006AA650}">
      <dgm:prSet/>
      <dgm:spPr/>
      <dgm:t>
        <a:bodyPr/>
        <a:lstStyle/>
        <a:p>
          <a:endParaRPr lang="en-US"/>
        </a:p>
      </dgm:t>
    </dgm:pt>
    <dgm:pt modelId="{0373706F-7C64-5044-AA1A-41578E840E01}" type="sibTrans" cxnId="{E95BD240-C0E9-3A4F-AF65-23E9006AA650}">
      <dgm:prSet/>
      <dgm:spPr/>
      <dgm:t>
        <a:bodyPr/>
        <a:lstStyle/>
        <a:p>
          <a:endParaRPr lang="en-US"/>
        </a:p>
      </dgm:t>
    </dgm:pt>
    <dgm:pt modelId="{A7F6805B-9678-C744-84A6-87143B5AC183}">
      <dgm:prSet phldrT="[Text]"/>
      <dgm:spPr/>
      <dgm:t>
        <a:bodyPr/>
        <a:lstStyle/>
        <a:p>
          <a:r>
            <a:rPr lang="en-US" dirty="0"/>
            <a:t>Group 2</a:t>
          </a:r>
        </a:p>
      </dgm:t>
    </dgm:pt>
    <dgm:pt modelId="{EFBC1537-3056-974D-BD98-1C28DBD06384}" type="parTrans" cxnId="{1F1E5F3C-67DD-F14B-8142-DB90052AE454}">
      <dgm:prSet/>
      <dgm:spPr/>
      <dgm:t>
        <a:bodyPr/>
        <a:lstStyle/>
        <a:p>
          <a:endParaRPr lang="en-US"/>
        </a:p>
      </dgm:t>
    </dgm:pt>
    <dgm:pt modelId="{05637F46-AB63-6042-BAF6-25D463C63CA4}" type="sibTrans" cxnId="{1F1E5F3C-67DD-F14B-8142-DB90052AE454}">
      <dgm:prSet/>
      <dgm:spPr/>
      <dgm:t>
        <a:bodyPr/>
        <a:lstStyle/>
        <a:p>
          <a:endParaRPr lang="en-US"/>
        </a:p>
      </dgm:t>
    </dgm:pt>
    <dgm:pt modelId="{511FDCDC-8BBC-874B-8AC4-72151F4A92F5}">
      <dgm:prSet phldrT="[Text]"/>
      <dgm:spPr/>
      <dgm:t>
        <a:bodyPr/>
        <a:lstStyle/>
        <a:p>
          <a:r>
            <a:rPr lang="en-US" dirty="0"/>
            <a:t>Group 3</a:t>
          </a:r>
        </a:p>
      </dgm:t>
    </dgm:pt>
    <dgm:pt modelId="{63594C61-3EEF-964B-989A-79F823F8193C}" type="parTrans" cxnId="{F7C56A09-729F-2642-99CD-C957969A2745}">
      <dgm:prSet/>
      <dgm:spPr/>
      <dgm:t>
        <a:bodyPr/>
        <a:lstStyle/>
        <a:p>
          <a:endParaRPr lang="en-US"/>
        </a:p>
      </dgm:t>
    </dgm:pt>
    <dgm:pt modelId="{C3E1D5C9-3271-DD47-9CF4-EFBA24F6554A}" type="sibTrans" cxnId="{F7C56A09-729F-2642-99CD-C957969A2745}">
      <dgm:prSet/>
      <dgm:spPr/>
      <dgm:t>
        <a:bodyPr/>
        <a:lstStyle/>
        <a:p>
          <a:endParaRPr lang="en-US"/>
        </a:p>
      </dgm:t>
    </dgm:pt>
    <dgm:pt modelId="{6323EAF2-4032-B043-95FB-33FDA22AC404}">
      <dgm:prSet phldrT="[Text]"/>
      <dgm:spPr/>
      <dgm:t>
        <a:bodyPr/>
        <a:lstStyle/>
        <a:p>
          <a:r>
            <a:rPr lang="en-US" dirty="0"/>
            <a:t>Evaluation and Treatment Algo</a:t>
          </a:r>
        </a:p>
      </dgm:t>
    </dgm:pt>
    <dgm:pt modelId="{5466F9EC-4E6F-C74F-8E25-45BEC229FB71}" type="parTrans" cxnId="{22A05F28-2B54-2C43-BA94-1CE800FD2E7F}">
      <dgm:prSet/>
      <dgm:spPr/>
      <dgm:t>
        <a:bodyPr/>
        <a:lstStyle/>
        <a:p>
          <a:endParaRPr lang="en-US"/>
        </a:p>
      </dgm:t>
    </dgm:pt>
    <dgm:pt modelId="{9D72BCCE-3E70-BB42-996D-239DFE69471B}" type="sibTrans" cxnId="{22A05F28-2B54-2C43-BA94-1CE800FD2E7F}">
      <dgm:prSet/>
      <dgm:spPr/>
      <dgm:t>
        <a:bodyPr/>
        <a:lstStyle/>
        <a:p>
          <a:endParaRPr lang="en-US"/>
        </a:p>
      </dgm:t>
    </dgm:pt>
    <dgm:pt modelId="{DDA0D205-38AE-7740-B986-1B8512AE5405}">
      <dgm:prSet phldrT="[Text]"/>
      <dgm:spPr/>
      <dgm:t>
        <a:bodyPr/>
        <a:lstStyle/>
        <a:p>
          <a:r>
            <a:rPr lang="en-US" dirty="0"/>
            <a:t>Evaluation and Treatment Algo</a:t>
          </a:r>
        </a:p>
      </dgm:t>
    </dgm:pt>
    <dgm:pt modelId="{C06D3D98-DFC0-8445-844B-94FE9845FE8A}" type="parTrans" cxnId="{C5D45E21-5484-1642-9AAC-85854A7E5A19}">
      <dgm:prSet/>
      <dgm:spPr/>
      <dgm:t>
        <a:bodyPr/>
        <a:lstStyle/>
        <a:p>
          <a:endParaRPr lang="en-US"/>
        </a:p>
      </dgm:t>
    </dgm:pt>
    <dgm:pt modelId="{DB550AED-CA26-E941-8C60-BB2D71A8E91E}" type="sibTrans" cxnId="{C5D45E21-5484-1642-9AAC-85854A7E5A19}">
      <dgm:prSet/>
      <dgm:spPr/>
      <dgm:t>
        <a:bodyPr/>
        <a:lstStyle/>
        <a:p>
          <a:endParaRPr lang="en-US"/>
        </a:p>
      </dgm:t>
    </dgm:pt>
    <dgm:pt modelId="{FAC82C31-5C83-BA47-B615-EC1B01E5F557}">
      <dgm:prSet phldrT="[Text]"/>
      <dgm:spPr/>
      <dgm:t>
        <a:bodyPr/>
        <a:lstStyle/>
        <a:p>
          <a:r>
            <a:rPr lang="en-US" dirty="0"/>
            <a:t>Evaluation and Treatment Algo</a:t>
          </a:r>
        </a:p>
      </dgm:t>
    </dgm:pt>
    <dgm:pt modelId="{0D0CB09B-9F05-F94A-A771-8E17383586C9}" type="parTrans" cxnId="{994B208A-1938-8347-8DE7-C65D6352846B}">
      <dgm:prSet/>
      <dgm:spPr/>
      <dgm:t>
        <a:bodyPr/>
        <a:lstStyle/>
        <a:p>
          <a:endParaRPr lang="en-US"/>
        </a:p>
      </dgm:t>
    </dgm:pt>
    <dgm:pt modelId="{67E20317-1DA3-FE49-AED5-110AA845C5CC}" type="sibTrans" cxnId="{994B208A-1938-8347-8DE7-C65D6352846B}">
      <dgm:prSet/>
      <dgm:spPr/>
      <dgm:t>
        <a:bodyPr/>
        <a:lstStyle/>
        <a:p>
          <a:endParaRPr lang="en-US"/>
        </a:p>
      </dgm:t>
    </dgm:pt>
    <dgm:pt modelId="{3895A844-13BB-DF42-B5D7-F868D103CA3C}" type="pres">
      <dgm:prSet presAssocID="{A3346A92-9D0A-1E45-91BA-336477D21B07}" presName="hierChild1" presStyleCnt="0">
        <dgm:presLayoutVars>
          <dgm:orgChart val="1"/>
          <dgm:chPref val="1"/>
          <dgm:dir/>
          <dgm:animOne val="branch"/>
          <dgm:animLvl val="lvl"/>
          <dgm:resizeHandles/>
        </dgm:presLayoutVars>
      </dgm:prSet>
      <dgm:spPr/>
      <dgm:t>
        <a:bodyPr/>
        <a:lstStyle/>
        <a:p>
          <a:endParaRPr lang="en-US"/>
        </a:p>
      </dgm:t>
    </dgm:pt>
    <dgm:pt modelId="{E5C5009F-4B99-B04D-B692-7F7787B1A186}" type="pres">
      <dgm:prSet presAssocID="{8FDB8FB2-314C-0241-9022-35B38C27CEFE}" presName="hierRoot1" presStyleCnt="0">
        <dgm:presLayoutVars>
          <dgm:hierBranch val="init"/>
        </dgm:presLayoutVars>
      </dgm:prSet>
      <dgm:spPr/>
    </dgm:pt>
    <dgm:pt modelId="{40E54FF6-534B-1940-92BA-61722675D49E}" type="pres">
      <dgm:prSet presAssocID="{8FDB8FB2-314C-0241-9022-35B38C27CEFE}" presName="rootComposite1" presStyleCnt="0"/>
      <dgm:spPr/>
    </dgm:pt>
    <dgm:pt modelId="{6CC64A4D-3102-4645-99A7-0C84E08648A7}" type="pres">
      <dgm:prSet presAssocID="{8FDB8FB2-314C-0241-9022-35B38C27CEFE}" presName="rootText1" presStyleLbl="node0" presStyleIdx="0" presStyleCnt="1" custScaleX="292956">
        <dgm:presLayoutVars>
          <dgm:chPref val="3"/>
        </dgm:presLayoutVars>
      </dgm:prSet>
      <dgm:spPr/>
      <dgm:t>
        <a:bodyPr/>
        <a:lstStyle/>
        <a:p>
          <a:endParaRPr lang="en-US"/>
        </a:p>
      </dgm:t>
    </dgm:pt>
    <dgm:pt modelId="{4441F92E-1773-E442-BC27-A044909D00C2}" type="pres">
      <dgm:prSet presAssocID="{8FDB8FB2-314C-0241-9022-35B38C27CEFE}" presName="rootConnector1" presStyleLbl="node1" presStyleIdx="0" presStyleCnt="0"/>
      <dgm:spPr/>
      <dgm:t>
        <a:bodyPr/>
        <a:lstStyle/>
        <a:p>
          <a:endParaRPr lang="en-US"/>
        </a:p>
      </dgm:t>
    </dgm:pt>
    <dgm:pt modelId="{4CA68F43-C9C9-A046-987E-A4C035CA2FD4}" type="pres">
      <dgm:prSet presAssocID="{8FDB8FB2-314C-0241-9022-35B38C27CEFE}" presName="hierChild2" presStyleCnt="0"/>
      <dgm:spPr/>
    </dgm:pt>
    <dgm:pt modelId="{09948F9E-F1A9-C14E-90B1-C631E8D0C5EA}" type="pres">
      <dgm:prSet presAssocID="{554AF180-189A-A14A-9EA8-4DF29C5D7B6A}" presName="Name37" presStyleLbl="parChTrans1D2" presStyleIdx="0" presStyleCnt="3"/>
      <dgm:spPr/>
      <dgm:t>
        <a:bodyPr/>
        <a:lstStyle/>
        <a:p>
          <a:endParaRPr lang="en-US"/>
        </a:p>
      </dgm:t>
    </dgm:pt>
    <dgm:pt modelId="{A2B5A874-950B-D740-8BB0-250682FAC236}" type="pres">
      <dgm:prSet presAssocID="{CFF3A245-302E-604C-9046-A8EFD8899B46}" presName="hierRoot2" presStyleCnt="0">
        <dgm:presLayoutVars>
          <dgm:hierBranch val="init"/>
        </dgm:presLayoutVars>
      </dgm:prSet>
      <dgm:spPr/>
    </dgm:pt>
    <dgm:pt modelId="{E90B1151-3877-AC41-8ACD-B75EDA685AF1}" type="pres">
      <dgm:prSet presAssocID="{CFF3A245-302E-604C-9046-A8EFD8899B46}" presName="rootComposite" presStyleCnt="0"/>
      <dgm:spPr/>
    </dgm:pt>
    <dgm:pt modelId="{CE3A72B0-ED4F-3349-84E7-B7D000DFAC3C}" type="pres">
      <dgm:prSet presAssocID="{CFF3A245-302E-604C-9046-A8EFD8899B46}" presName="rootText" presStyleLbl="node2" presStyleIdx="0" presStyleCnt="3">
        <dgm:presLayoutVars>
          <dgm:chPref val="3"/>
        </dgm:presLayoutVars>
      </dgm:prSet>
      <dgm:spPr/>
      <dgm:t>
        <a:bodyPr/>
        <a:lstStyle/>
        <a:p>
          <a:endParaRPr lang="en-US"/>
        </a:p>
      </dgm:t>
    </dgm:pt>
    <dgm:pt modelId="{CE54C7E2-BED6-174B-A110-55E4958E217D}" type="pres">
      <dgm:prSet presAssocID="{CFF3A245-302E-604C-9046-A8EFD8899B46}" presName="rootConnector" presStyleLbl="node2" presStyleIdx="0" presStyleCnt="3"/>
      <dgm:spPr/>
      <dgm:t>
        <a:bodyPr/>
        <a:lstStyle/>
        <a:p>
          <a:endParaRPr lang="en-US"/>
        </a:p>
      </dgm:t>
    </dgm:pt>
    <dgm:pt modelId="{8FF2960C-EA01-D541-B84D-0C402255C8C0}" type="pres">
      <dgm:prSet presAssocID="{CFF3A245-302E-604C-9046-A8EFD8899B46}" presName="hierChild4" presStyleCnt="0"/>
      <dgm:spPr/>
    </dgm:pt>
    <dgm:pt modelId="{0A37CE27-7E82-DA4E-84FA-F764B7254942}" type="pres">
      <dgm:prSet presAssocID="{5466F9EC-4E6F-C74F-8E25-45BEC229FB71}" presName="Name37" presStyleLbl="parChTrans1D3" presStyleIdx="0" presStyleCnt="3"/>
      <dgm:spPr/>
      <dgm:t>
        <a:bodyPr/>
        <a:lstStyle/>
        <a:p>
          <a:endParaRPr lang="en-US"/>
        </a:p>
      </dgm:t>
    </dgm:pt>
    <dgm:pt modelId="{F14BB9A9-0D32-7D42-92A1-E967E258E9AE}" type="pres">
      <dgm:prSet presAssocID="{6323EAF2-4032-B043-95FB-33FDA22AC404}" presName="hierRoot2" presStyleCnt="0">
        <dgm:presLayoutVars>
          <dgm:hierBranch val="init"/>
        </dgm:presLayoutVars>
      </dgm:prSet>
      <dgm:spPr/>
    </dgm:pt>
    <dgm:pt modelId="{E61F2E42-AE73-D34A-A7AB-B261B671FBF0}" type="pres">
      <dgm:prSet presAssocID="{6323EAF2-4032-B043-95FB-33FDA22AC404}" presName="rootComposite" presStyleCnt="0"/>
      <dgm:spPr/>
    </dgm:pt>
    <dgm:pt modelId="{A2B3ACCC-5E3D-6C4A-8B8C-1A35B5B1309F}" type="pres">
      <dgm:prSet presAssocID="{6323EAF2-4032-B043-95FB-33FDA22AC404}" presName="rootText" presStyleLbl="node3" presStyleIdx="0" presStyleCnt="3">
        <dgm:presLayoutVars>
          <dgm:chPref val="3"/>
        </dgm:presLayoutVars>
      </dgm:prSet>
      <dgm:spPr/>
      <dgm:t>
        <a:bodyPr/>
        <a:lstStyle/>
        <a:p>
          <a:endParaRPr lang="en-US"/>
        </a:p>
      </dgm:t>
    </dgm:pt>
    <dgm:pt modelId="{F2F713F5-3E97-7F40-8231-261258339F31}" type="pres">
      <dgm:prSet presAssocID="{6323EAF2-4032-B043-95FB-33FDA22AC404}" presName="rootConnector" presStyleLbl="node3" presStyleIdx="0" presStyleCnt="3"/>
      <dgm:spPr/>
      <dgm:t>
        <a:bodyPr/>
        <a:lstStyle/>
        <a:p>
          <a:endParaRPr lang="en-US"/>
        </a:p>
      </dgm:t>
    </dgm:pt>
    <dgm:pt modelId="{8E75C743-52EB-BE4B-857A-77D7079C715A}" type="pres">
      <dgm:prSet presAssocID="{6323EAF2-4032-B043-95FB-33FDA22AC404}" presName="hierChild4" presStyleCnt="0"/>
      <dgm:spPr/>
    </dgm:pt>
    <dgm:pt modelId="{169FE08E-0CAF-634B-A984-269D8ADC56B8}" type="pres">
      <dgm:prSet presAssocID="{6323EAF2-4032-B043-95FB-33FDA22AC404}" presName="hierChild5" presStyleCnt="0"/>
      <dgm:spPr/>
    </dgm:pt>
    <dgm:pt modelId="{71F62CE1-C0CC-E447-9332-5911351BC248}" type="pres">
      <dgm:prSet presAssocID="{CFF3A245-302E-604C-9046-A8EFD8899B46}" presName="hierChild5" presStyleCnt="0"/>
      <dgm:spPr/>
    </dgm:pt>
    <dgm:pt modelId="{D5614A06-7218-7C41-B856-2D26CF8D1947}" type="pres">
      <dgm:prSet presAssocID="{EFBC1537-3056-974D-BD98-1C28DBD06384}" presName="Name37" presStyleLbl="parChTrans1D2" presStyleIdx="1" presStyleCnt="3"/>
      <dgm:spPr/>
      <dgm:t>
        <a:bodyPr/>
        <a:lstStyle/>
        <a:p>
          <a:endParaRPr lang="en-US"/>
        </a:p>
      </dgm:t>
    </dgm:pt>
    <dgm:pt modelId="{B6410226-4E20-C148-954A-E471670E5314}" type="pres">
      <dgm:prSet presAssocID="{A7F6805B-9678-C744-84A6-87143B5AC183}" presName="hierRoot2" presStyleCnt="0">
        <dgm:presLayoutVars>
          <dgm:hierBranch val="init"/>
        </dgm:presLayoutVars>
      </dgm:prSet>
      <dgm:spPr/>
    </dgm:pt>
    <dgm:pt modelId="{1F57CAED-2310-7940-8DD5-CB4B65B38486}" type="pres">
      <dgm:prSet presAssocID="{A7F6805B-9678-C744-84A6-87143B5AC183}" presName="rootComposite" presStyleCnt="0"/>
      <dgm:spPr/>
    </dgm:pt>
    <dgm:pt modelId="{07ECEFE6-128B-6748-840C-8730E0F7D051}" type="pres">
      <dgm:prSet presAssocID="{A7F6805B-9678-C744-84A6-87143B5AC183}" presName="rootText" presStyleLbl="node2" presStyleIdx="1" presStyleCnt="3">
        <dgm:presLayoutVars>
          <dgm:chPref val="3"/>
        </dgm:presLayoutVars>
      </dgm:prSet>
      <dgm:spPr/>
      <dgm:t>
        <a:bodyPr/>
        <a:lstStyle/>
        <a:p>
          <a:endParaRPr lang="en-US"/>
        </a:p>
      </dgm:t>
    </dgm:pt>
    <dgm:pt modelId="{9E40C768-A0B8-C84E-92F5-7FBA4490198A}" type="pres">
      <dgm:prSet presAssocID="{A7F6805B-9678-C744-84A6-87143B5AC183}" presName="rootConnector" presStyleLbl="node2" presStyleIdx="1" presStyleCnt="3"/>
      <dgm:spPr/>
      <dgm:t>
        <a:bodyPr/>
        <a:lstStyle/>
        <a:p>
          <a:endParaRPr lang="en-US"/>
        </a:p>
      </dgm:t>
    </dgm:pt>
    <dgm:pt modelId="{24B8CB9E-ED16-F14E-ABBE-733439B4E67E}" type="pres">
      <dgm:prSet presAssocID="{A7F6805B-9678-C744-84A6-87143B5AC183}" presName="hierChild4" presStyleCnt="0"/>
      <dgm:spPr/>
    </dgm:pt>
    <dgm:pt modelId="{6408A4EA-59E8-364F-9AFA-53868718DA45}" type="pres">
      <dgm:prSet presAssocID="{C06D3D98-DFC0-8445-844B-94FE9845FE8A}" presName="Name37" presStyleLbl="parChTrans1D3" presStyleIdx="1" presStyleCnt="3"/>
      <dgm:spPr/>
      <dgm:t>
        <a:bodyPr/>
        <a:lstStyle/>
        <a:p>
          <a:endParaRPr lang="en-US"/>
        </a:p>
      </dgm:t>
    </dgm:pt>
    <dgm:pt modelId="{6708D08D-3AF4-A247-AB0D-0D28BA3569D9}" type="pres">
      <dgm:prSet presAssocID="{DDA0D205-38AE-7740-B986-1B8512AE5405}" presName="hierRoot2" presStyleCnt="0">
        <dgm:presLayoutVars>
          <dgm:hierBranch val="init"/>
        </dgm:presLayoutVars>
      </dgm:prSet>
      <dgm:spPr/>
    </dgm:pt>
    <dgm:pt modelId="{01429B09-07E9-664C-A88B-F534490FABDF}" type="pres">
      <dgm:prSet presAssocID="{DDA0D205-38AE-7740-B986-1B8512AE5405}" presName="rootComposite" presStyleCnt="0"/>
      <dgm:spPr/>
    </dgm:pt>
    <dgm:pt modelId="{B310C928-082D-254A-8C80-58A67DFA334E}" type="pres">
      <dgm:prSet presAssocID="{DDA0D205-38AE-7740-B986-1B8512AE5405}" presName="rootText" presStyleLbl="node3" presStyleIdx="1" presStyleCnt="3">
        <dgm:presLayoutVars>
          <dgm:chPref val="3"/>
        </dgm:presLayoutVars>
      </dgm:prSet>
      <dgm:spPr/>
      <dgm:t>
        <a:bodyPr/>
        <a:lstStyle/>
        <a:p>
          <a:endParaRPr lang="en-US"/>
        </a:p>
      </dgm:t>
    </dgm:pt>
    <dgm:pt modelId="{D2DA00AF-587A-1C4A-8739-4010C9F06146}" type="pres">
      <dgm:prSet presAssocID="{DDA0D205-38AE-7740-B986-1B8512AE5405}" presName="rootConnector" presStyleLbl="node3" presStyleIdx="1" presStyleCnt="3"/>
      <dgm:spPr/>
      <dgm:t>
        <a:bodyPr/>
        <a:lstStyle/>
        <a:p>
          <a:endParaRPr lang="en-US"/>
        </a:p>
      </dgm:t>
    </dgm:pt>
    <dgm:pt modelId="{8A74D3FE-28C7-5247-8B7A-1F14D6FD1373}" type="pres">
      <dgm:prSet presAssocID="{DDA0D205-38AE-7740-B986-1B8512AE5405}" presName="hierChild4" presStyleCnt="0"/>
      <dgm:spPr/>
    </dgm:pt>
    <dgm:pt modelId="{6F29F77A-2D8B-B748-8D42-DFB49C48DA5E}" type="pres">
      <dgm:prSet presAssocID="{DDA0D205-38AE-7740-B986-1B8512AE5405}" presName="hierChild5" presStyleCnt="0"/>
      <dgm:spPr/>
    </dgm:pt>
    <dgm:pt modelId="{4635DD33-B94E-014D-B428-D8EF044ED107}" type="pres">
      <dgm:prSet presAssocID="{A7F6805B-9678-C744-84A6-87143B5AC183}" presName="hierChild5" presStyleCnt="0"/>
      <dgm:spPr/>
    </dgm:pt>
    <dgm:pt modelId="{1613DA19-05EE-294A-98EF-6920640415AD}" type="pres">
      <dgm:prSet presAssocID="{63594C61-3EEF-964B-989A-79F823F8193C}" presName="Name37" presStyleLbl="parChTrans1D2" presStyleIdx="2" presStyleCnt="3"/>
      <dgm:spPr/>
      <dgm:t>
        <a:bodyPr/>
        <a:lstStyle/>
        <a:p>
          <a:endParaRPr lang="en-US"/>
        </a:p>
      </dgm:t>
    </dgm:pt>
    <dgm:pt modelId="{A5D75E9A-680E-9049-A072-ED560D439C83}" type="pres">
      <dgm:prSet presAssocID="{511FDCDC-8BBC-874B-8AC4-72151F4A92F5}" presName="hierRoot2" presStyleCnt="0">
        <dgm:presLayoutVars>
          <dgm:hierBranch val="init"/>
        </dgm:presLayoutVars>
      </dgm:prSet>
      <dgm:spPr/>
    </dgm:pt>
    <dgm:pt modelId="{6E96F5DA-FBFE-4649-97B2-A616231F0F63}" type="pres">
      <dgm:prSet presAssocID="{511FDCDC-8BBC-874B-8AC4-72151F4A92F5}" presName="rootComposite" presStyleCnt="0"/>
      <dgm:spPr/>
    </dgm:pt>
    <dgm:pt modelId="{4C4E29CC-BEC3-2548-89B3-532CBC427A8B}" type="pres">
      <dgm:prSet presAssocID="{511FDCDC-8BBC-874B-8AC4-72151F4A92F5}" presName="rootText" presStyleLbl="node2" presStyleIdx="2" presStyleCnt="3">
        <dgm:presLayoutVars>
          <dgm:chPref val="3"/>
        </dgm:presLayoutVars>
      </dgm:prSet>
      <dgm:spPr/>
      <dgm:t>
        <a:bodyPr/>
        <a:lstStyle/>
        <a:p>
          <a:endParaRPr lang="en-US"/>
        </a:p>
      </dgm:t>
    </dgm:pt>
    <dgm:pt modelId="{4654F0B3-0EAF-3742-8694-51B4F1D09A98}" type="pres">
      <dgm:prSet presAssocID="{511FDCDC-8BBC-874B-8AC4-72151F4A92F5}" presName="rootConnector" presStyleLbl="node2" presStyleIdx="2" presStyleCnt="3"/>
      <dgm:spPr/>
      <dgm:t>
        <a:bodyPr/>
        <a:lstStyle/>
        <a:p>
          <a:endParaRPr lang="en-US"/>
        </a:p>
      </dgm:t>
    </dgm:pt>
    <dgm:pt modelId="{20698E55-47F4-3D4C-9B68-A80B09EDF81E}" type="pres">
      <dgm:prSet presAssocID="{511FDCDC-8BBC-874B-8AC4-72151F4A92F5}" presName="hierChild4" presStyleCnt="0"/>
      <dgm:spPr/>
    </dgm:pt>
    <dgm:pt modelId="{9F9C4DEF-7CDE-6F41-8AAE-B1F176E842BF}" type="pres">
      <dgm:prSet presAssocID="{0D0CB09B-9F05-F94A-A771-8E17383586C9}" presName="Name37" presStyleLbl="parChTrans1D3" presStyleIdx="2" presStyleCnt="3"/>
      <dgm:spPr/>
      <dgm:t>
        <a:bodyPr/>
        <a:lstStyle/>
        <a:p>
          <a:endParaRPr lang="en-US"/>
        </a:p>
      </dgm:t>
    </dgm:pt>
    <dgm:pt modelId="{D836D931-6688-E943-9185-ECF4DB6024C0}" type="pres">
      <dgm:prSet presAssocID="{FAC82C31-5C83-BA47-B615-EC1B01E5F557}" presName="hierRoot2" presStyleCnt="0">
        <dgm:presLayoutVars>
          <dgm:hierBranch val="init"/>
        </dgm:presLayoutVars>
      </dgm:prSet>
      <dgm:spPr/>
    </dgm:pt>
    <dgm:pt modelId="{6E13BAAF-83D0-5948-963D-0E6458A2373D}" type="pres">
      <dgm:prSet presAssocID="{FAC82C31-5C83-BA47-B615-EC1B01E5F557}" presName="rootComposite" presStyleCnt="0"/>
      <dgm:spPr/>
    </dgm:pt>
    <dgm:pt modelId="{99487002-92BC-F249-A410-788EFD7127AF}" type="pres">
      <dgm:prSet presAssocID="{FAC82C31-5C83-BA47-B615-EC1B01E5F557}" presName="rootText" presStyleLbl="node3" presStyleIdx="2" presStyleCnt="3">
        <dgm:presLayoutVars>
          <dgm:chPref val="3"/>
        </dgm:presLayoutVars>
      </dgm:prSet>
      <dgm:spPr/>
      <dgm:t>
        <a:bodyPr/>
        <a:lstStyle/>
        <a:p>
          <a:endParaRPr lang="en-US"/>
        </a:p>
      </dgm:t>
    </dgm:pt>
    <dgm:pt modelId="{F398F08C-FB63-694D-BF03-5FBD74BF22AC}" type="pres">
      <dgm:prSet presAssocID="{FAC82C31-5C83-BA47-B615-EC1B01E5F557}" presName="rootConnector" presStyleLbl="node3" presStyleIdx="2" presStyleCnt="3"/>
      <dgm:spPr/>
      <dgm:t>
        <a:bodyPr/>
        <a:lstStyle/>
        <a:p>
          <a:endParaRPr lang="en-US"/>
        </a:p>
      </dgm:t>
    </dgm:pt>
    <dgm:pt modelId="{8EB9CF99-D3FC-B44C-B6B6-39155952EB18}" type="pres">
      <dgm:prSet presAssocID="{FAC82C31-5C83-BA47-B615-EC1B01E5F557}" presName="hierChild4" presStyleCnt="0"/>
      <dgm:spPr/>
    </dgm:pt>
    <dgm:pt modelId="{561AE77F-F5FA-1C4C-B447-24D41F6F69B3}" type="pres">
      <dgm:prSet presAssocID="{FAC82C31-5C83-BA47-B615-EC1B01E5F557}" presName="hierChild5" presStyleCnt="0"/>
      <dgm:spPr/>
    </dgm:pt>
    <dgm:pt modelId="{1BAFB808-6717-0F4E-92FF-195C365F7D5F}" type="pres">
      <dgm:prSet presAssocID="{511FDCDC-8BBC-874B-8AC4-72151F4A92F5}" presName="hierChild5" presStyleCnt="0"/>
      <dgm:spPr/>
    </dgm:pt>
    <dgm:pt modelId="{65FFE316-4AF2-D14B-964F-C1C6C1EAD138}" type="pres">
      <dgm:prSet presAssocID="{8FDB8FB2-314C-0241-9022-35B38C27CEFE}" presName="hierChild3" presStyleCnt="0"/>
      <dgm:spPr/>
    </dgm:pt>
  </dgm:ptLst>
  <dgm:cxnLst>
    <dgm:cxn modelId="{F7C56A09-729F-2642-99CD-C957969A2745}" srcId="{8FDB8FB2-314C-0241-9022-35B38C27CEFE}" destId="{511FDCDC-8BBC-874B-8AC4-72151F4A92F5}" srcOrd="2" destOrd="0" parTransId="{63594C61-3EEF-964B-989A-79F823F8193C}" sibTransId="{C3E1D5C9-3271-DD47-9CF4-EFBA24F6554A}"/>
    <dgm:cxn modelId="{537C7DA9-3E63-422B-B8F3-74229D803B06}" type="presOf" srcId="{0D0CB09B-9F05-F94A-A771-8E17383586C9}" destId="{9F9C4DEF-7CDE-6F41-8AAE-B1F176E842BF}" srcOrd="0" destOrd="0" presId="urn:microsoft.com/office/officeart/2005/8/layout/orgChart1"/>
    <dgm:cxn modelId="{E95BD240-C0E9-3A4F-AF65-23E9006AA650}" srcId="{8FDB8FB2-314C-0241-9022-35B38C27CEFE}" destId="{CFF3A245-302E-604C-9046-A8EFD8899B46}" srcOrd="0" destOrd="0" parTransId="{554AF180-189A-A14A-9EA8-4DF29C5D7B6A}" sibTransId="{0373706F-7C64-5044-AA1A-41578E840E01}"/>
    <dgm:cxn modelId="{B07D0A6F-D6DD-F84F-933F-E26F0A899AEA}" srcId="{A3346A92-9D0A-1E45-91BA-336477D21B07}" destId="{8FDB8FB2-314C-0241-9022-35B38C27CEFE}" srcOrd="0" destOrd="0" parTransId="{30B04936-9C1D-E84B-AD81-E315D8EDFAEF}" sibTransId="{77C6DD02-664A-B749-BAD8-C56E72BC1761}"/>
    <dgm:cxn modelId="{09670815-AD03-4B7B-94E1-DA26554C8FCC}" type="presOf" srcId="{8FDB8FB2-314C-0241-9022-35B38C27CEFE}" destId="{4441F92E-1773-E442-BC27-A044909D00C2}" srcOrd="1" destOrd="0" presId="urn:microsoft.com/office/officeart/2005/8/layout/orgChart1"/>
    <dgm:cxn modelId="{1F1E5F3C-67DD-F14B-8142-DB90052AE454}" srcId="{8FDB8FB2-314C-0241-9022-35B38C27CEFE}" destId="{A7F6805B-9678-C744-84A6-87143B5AC183}" srcOrd="1" destOrd="0" parTransId="{EFBC1537-3056-974D-BD98-1C28DBD06384}" sibTransId="{05637F46-AB63-6042-BAF6-25D463C63CA4}"/>
    <dgm:cxn modelId="{7AF576B1-623D-4457-A16C-9C59061B34B9}" type="presOf" srcId="{DDA0D205-38AE-7740-B986-1B8512AE5405}" destId="{B310C928-082D-254A-8C80-58A67DFA334E}" srcOrd="0" destOrd="0" presId="urn:microsoft.com/office/officeart/2005/8/layout/orgChart1"/>
    <dgm:cxn modelId="{994B208A-1938-8347-8DE7-C65D6352846B}" srcId="{511FDCDC-8BBC-874B-8AC4-72151F4A92F5}" destId="{FAC82C31-5C83-BA47-B615-EC1B01E5F557}" srcOrd="0" destOrd="0" parTransId="{0D0CB09B-9F05-F94A-A771-8E17383586C9}" sibTransId="{67E20317-1DA3-FE49-AED5-110AA845C5CC}"/>
    <dgm:cxn modelId="{6CF245E3-AA8A-419B-A6C9-F1AFC8A98EC4}" type="presOf" srcId="{EFBC1537-3056-974D-BD98-1C28DBD06384}" destId="{D5614A06-7218-7C41-B856-2D26CF8D1947}" srcOrd="0" destOrd="0" presId="urn:microsoft.com/office/officeart/2005/8/layout/orgChart1"/>
    <dgm:cxn modelId="{0A71C775-986C-410F-8A58-A8B3FD199BA7}" type="presOf" srcId="{A3346A92-9D0A-1E45-91BA-336477D21B07}" destId="{3895A844-13BB-DF42-B5D7-F868D103CA3C}" srcOrd="0" destOrd="0" presId="urn:microsoft.com/office/officeart/2005/8/layout/orgChart1"/>
    <dgm:cxn modelId="{C5D45E21-5484-1642-9AAC-85854A7E5A19}" srcId="{A7F6805B-9678-C744-84A6-87143B5AC183}" destId="{DDA0D205-38AE-7740-B986-1B8512AE5405}" srcOrd="0" destOrd="0" parTransId="{C06D3D98-DFC0-8445-844B-94FE9845FE8A}" sibTransId="{DB550AED-CA26-E941-8C60-BB2D71A8E91E}"/>
    <dgm:cxn modelId="{586C5016-1924-4F43-91C5-F4D42AD7B577}" type="presOf" srcId="{5466F9EC-4E6F-C74F-8E25-45BEC229FB71}" destId="{0A37CE27-7E82-DA4E-84FA-F764B7254942}" srcOrd="0" destOrd="0" presId="urn:microsoft.com/office/officeart/2005/8/layout/orgChart1"/>
    <dgm:cxn modelId="{709A63A5-9FB0-4142-9F67-EFC112A2C502}" type="presOf" srcId="{C06D3D98-DFC0-8445-844B-94FE9845FE8A}" destId="{6408A4EA-59E8-364F-9AFA-53868718DA45}" srcOrd="0" destOrd="0" presId="urn:microsoft.com/office/officeart/2005/8/layout/orgChart1"/>
    <dgm:cxn modelId="{38FC1328-E235-4DFA-B6EF-7129D0A0D137}" type="presOf" srcId="{A7F6805B-9678-C744-84A6-87143B5AC183}" destId="{07ECEFE6-128B-6748-840C-8730E0F7D051}" srcOrd="0" destOrd="0" presId="urn:microsoft.com/office/officeart/2005/8/layout/orgChart1"/>
    <dgm:cxn modelId="{7FF35B22-439F-4661-9D68-23917F93BD2D}" type="presOf" srcId="{8FDB8FB2-314C-0241-9022-35B38C27CEFE}" destId="{6CC64A4D-3102-4645-99A7-0C84E08648A7}" srcOrd="0" destOrd="0" presId="urn:microsoft.com/office/officeart/2005/8/layout/orgChart1"/>
    <dgm:cxn modelId="{22A05F28-2B54-2C43-BA94-1CE800FD2E7F}" srcId="{CFF3A245-302E-604C-9046-A8EFD8899B46}" destId="{6323EAF2-4032-B043-95FB-33FDA22AC404}" srcOrd="0" destOrd="0" parTransId="{5466F9EC-4E6F-C74F-8E25-45BEC229FB71}" sibTransId="{9D72BCCE-3E70-BB42-996D-239DFE69471B}"/>
    <dgm:cxn modelId="{833CEF42-A58F-48F3-AA60-4F9C6E7EC788}" type="presOf" srcId="{554AF180-189A-A14A-9EA8-4DF29C5D7B6A}" destId="{09948F9E-F1A9-C14E-90B1-C631E8D0C5EA}" srcOrd="0" destOrd="0" presId="urn:microsoft.com/office/officeart/2005/8/layout/orgChart1"/>
    <dgm:cxn modelId="{D177A77A-8C42-4D0C-82A7-12D7AB48EECD}" type="presOf" srcId="{63594C61-3EEF-964B-989A-79F823F8193C}" destId="{1613DA19-05EE-294A-98EF-6920640415AD}" srcOrd="0" destOrd="0" presId="urn:microsoft.com/office/officeart/2005/8/layout/orgChart1"/>
    <dgm:cxn modelId="{A9BBB85D-F4D6-497A-BCCB-4B47B057338E}" type="presOf" srcId="{DDA0D205-38AE-7740-B986-1B8512AE5405}" destId="{D2DA00AF-587A-1C4A-8739-4010C9F06146}" srcOrd="1" destOrd="0" presId="urn:microsoft.com/office/officeart/2005/8/layout/orgChart1"/>
    <dgm:cxn modelId="{225CF7C7-3B91-4464-BDA5-DCE8DCEF7181}" type="presOf" srcId="{CFF3A245-302E-604C-9046-A8EFD8899B46}" destId="{CE3A72B0-ED4F-3349-84E7-B7D000DFAC3C}" srcOrd="0" destOrd="0" presId="urn:microsoft.com/office/officeart/2005/8/layout/orgChart1"/>
    <dgm:cxn modelId="{FC653281-1294-4D61-B75A-B48BB4602A41}" type="presOf" srcId="{6323EAF2-4032-B043-95FB-33FDA22AC404}" destId="{A2B3ACCC-5E3D-6C4A-8B8C-1A35B5B1309F}" srcOrd="0" destOrd="0" presId="urn:microsoft.com/office/officeart/2005/8/layout/orgChart1"/>
    <dgm:cxn modelId="{FBE22FE0-2A33-4423-8681-859CFB2AC8F6}" type="presOf" srcId="{511FDCDC-8BBC-874B-8AC4-72151F4A92F5}" destId="{4654F0B3-0EAF-3742-8694-51B4F1D09A98}" srcOrd="1" destOrd="0" presId="urn:microsoft.com/office/officeart/2005/8/layout/orgChart1"/>
    <dgm:cxn modelId="{E8EC1A2C-8193-4573-BF4A-7B732B09F6C4}" type="presOf" srcId="{FAC82C31-5C83-BA47-B615-EC1B01E5F557}" destId="{99487002-92BC-F249-A410-788EFD7127AF}" srcOrd="0" destOrd="0" presId="urn:microsoft.com/office/officeart/2005/8/layout/orgChart1"/>
    <dgm:cxn modelId="{4DED1CCB-EFCB-452A-A1FF-D1869F0489D6}" type="presOf" srcId="{CFF3A245-302E-604C-9046-A8EFD8899B46}" destId="{CE54C7E2-BED6-174B-A110-55E4958E217D}" srcOrd="1" destOrd="0" presId="urn:microsoft.com/office/officeart/2005/8/layout/orgChart1"/>
    <dgm:cxn modelId="{441E34C4-29E4-4DC7-9831-8FB553071D14}" type="presOf" srcId="{511FDCDC-8BBC-874B-8AC4-72151F4A92F5}" destId="{4C4E29CC-BEC3-2548-89B3-532CBC427A8B}" srcOrd="0" destOrd="0" presId="urn:microsoft.com/office/officeart/2005/8/layout/orgChart1"/>
    <dgm:cxn modelId="{0B713A3F-6A41-4B43-A5EE-ECD14AB0C400}" type="presOf" srcId="{FAC82C31-5C83-BA47-B615-EC1B01E5F557}" destId="{F398F08C-FB63-694D-BF03-5FBD74BF22AC}" srcOrd="1" destOrd="0" presId="urn:microsoft.com/office/officeart/2005/8/layout/orgChart1"/>
    <dgm:cxn modelId="{2F99156F-2CEB-4B7B-A654-C045FDF815E0}" type="presOf" srcId="{6323EAF2-4032-B043-95FB-33FDA22AC404}" destId="{F2F713F5-3E97-7F40-8231-261258339F31}" srcOrd="1" destOrd="0" presId="urn:microsoft.com/office/officeart/2005/8/layout/orgChart1"/>
    <dgm:cxn modelId="{88AF1B2A-6B2F-47B4-859A-6A67DF2946CA}" type="presOf" srcId="{A7F6805B-9678-C744-84A6-87143B5AC183}" destId="{9E40C768-A0B8-C84E-92F5-7FBA4490198A}" srcOrd="1" destOrd="0" presId="urn:microsoft.com/office/officeart/2005/8/layout/orgChart1"/>
    <dgm:cxn modelId="{76347491-71FA-4A5D-A3D2-527E2EBB1C0C}" type="presParOf" srcId="{3895A844-13BB-DF42-B5D7-F868D103CA3C}" destId="{E5C5009F-4B99-B04D-B692-7F7787B1A186}" srcOrd="0" destOrd="0" presId="urn:microsoft.com/office/officeart/2005/8/layout/orgChart1"/>
    <dgm:cxn modelId="{970C4060-4A04-4738-A448-369A7E2DA97D}" type="presParOf" srcId="{E5C5009F-4B99-B04D-B692-7F7787B1A186}" destId="{40E54FF6-534B-1940-92BA-61722675D49E}" srcOrd="0" destOrd="0" presId="urn:microsoft.com/office/officeart/2005/8/layout/orgChart1"/>
    <dgm:cxn modelId="{068B407F-91E9-45B9-8C04-57688A56315E}" type="presParOf" srcId="{40E54FF6-534B-1940-92BA-61722675D49E}" destId="{6CC64A4D-3102-4645-99A7-0C84E08648A7}" srcOrd="0" destOrd="0" presId="urn:microsoft.com/office/officeart/2005/8/layout/orgChart1"/>
    <dgm:cxn modelId="{CD8A69C3-9A48-4BD0-89A8-FAAAB45764DF}" type="presParOf" srcId="{40E54FF6-534B-1940-92BA-61722675D49E}" destId="{4441F92E-1773-E442-BC27-A044909D00C2}" srcOrd="1" destOrd="0" presId="urn:microsoft.com/office/officeart/2005/8/layout/orgChart1"/>
    <dgm:cxn modelId="{618EE347-DBDD-4C41-BD4C-38D8333A5AA8}" type="presParOf" srcId="{E5C5009F-4B99-B04D-B692-7F7787B1A186}" destId="{4CA68F43-C9C9-A046-987E-A4C035CA2FD4}" srcOrd="1" destOrd="0" presId="urn:microsoft.com/office/officeart/2005/8/layout/orgChart1"/>
    <dgm:cxn modelId="{B7A27D8B-8741-4D02-A1B3-22779A073F86}" type="presParOf" srcId="{4CA68F43-C9C9-A046-987E-A4C035CA2FD4}" destId="{09948F9E-F1A9-C14E-90B1-C631E8D0C5EA}" srcOrd="0" destOrd="0" presId="urn:microsoft.com/office/officeart/2005/8/layout/orgChart1"/>
    <dgm:cxn modelId="{40DA4833-F878-4ACA-8D84-BAA4BB4C456D}" type="presParOf" srcId="{4CA68F43-C9C9-A046-987E-A4C035CA2FD4}" destId="{A2B5A874-950B-D740-8BB0-250682FAC236}" srcOrd="1" destOrd="0" presId="urn:microsoft.com/office/officeart/2005/8/layout/orgChart1"/>
    <dgm:cxn modelId="{1258E475-52E1-4B08-A3D5-5A3DAFF8B6DC}" type="presParOf" srcId="{A2B5A874-950B-D740-8BB0-250682FAC236}" destId="{E90B1151-3877-AC41-8ACD-B75EDA685AF1}" srcOrd="0" destOrd="0" presId="urn:microsoft.com/office/officeart/2005/8/layout/orgChart1"/>
    <dgm:cxn modelId="{6791A93C-7B77-495B-8C60-569E74218FB5}" type="presParOf" srcId="{E90B1151-3877-AC41-8ACD-B75EDA685AF1}" destId="{CE3A72B0-ED4F-3349-84E7-B7D000DFAC3C}" srcOrd="0" destOrd="0" presId="urn:microsoft.com/office/officeart/2005/8/layout/orgChart1"/>
    <dgm:cxn modelId="{DAA114E2-8A06-479D-BAEB-D0D6A27B3E66}" type="presParOf" srcId="{E90B1151-3877-AC41-8ACD-B75EDA685AF1}" destId="{CE54C7E2-BED6-174B-A110-55E4958E217D}" srcOrd="1" destOrd="0" presId="urn:microsoft.com/office/officeart/2005/8/layout/orgChart1"/>
    <dgm:cxn modelId="{F626F20E-B53F-4BD2-9165-D0150238819B}" type="presParOf" srcId="{A2B5A874-950B-D740-8BB0-250682FAC236}" destId="{8FF2960C-EA01-D541-B84D-0C402255C8C0}" srcOrd="1" destOrd="0" presId="urn:microsoft.com/office/officeart/2005/8/layout/orgChart1"/>
    <dgm:cxn modelId="{899700FB-70BA-4F64-A873-6F462C0244AE}" type="presParOf" srcId="{8FF2960C-EA01-D541-B84D-0C402255C8C0}" destId="{0A37CE27-7E82-DA4E-84FA-F764B7254942}" srcOrd="0" destOrd="0" presId="urn:microsoft.com/office/officeart/2005/8/layout/orgChart1"/>
    <dgm:cxn modelId="{24FC097D-D02C-409A-BA44-5FE13B180D93}" type="presParOf" srcId="{8FF2960C-EA01-D541-B84D-0C402255C8C0}" destId="{F14BB9A9-0D32-7D42-92A1-E967E258E9AE}" srcOrd="1" destOrd="0" presId="urn:microsoft.com/office/officeart/2005/8/layout/orgChart1"/>
    <dgm:cxn modelId="{17B22255-49A1-4A3D-9606-9ADE1CAFD4A4}" type="presParOf" srcId="{F14BB9A9-0D32-7D42-92A1-E967E258E9AE}" destId="{E61F2E42-AE73-D34A-A7AB-B261B671FBF0}" srcOrd="0" destOrd="0" presId="urn:microsoft.com/office/officeart/2005/8/layout/orgChart1"/>
    <dgm:cxn modelId="{D2914919-EF1A-451F-A7BF-88A76A3F6E1C}" type="presParOf" srcId="{E61F2E42-AE73-D34A-A7AB-B261B671FBF0}" destId="{A2B3ACCC-5E3D-6C4A-8B8C-1A35B5B1309F}" srcOrd="0" destOrd="0" presId="urn:microsoft.com/office/officeart/2005/8/layout/orgChart1"/>
    <dgm:cxn modelId="{4A528D6D-85D0-4458-A5F3-7F8EF57148E9}" type="presParOf" srcId="{E61F2E42-AE73-D34A-A7AB-B261B671FBF0}" destId="{F2F713F5-3E97-7F40-8231-261258339F31}" srcOrd="1" destOrd="0" presId="urn:microsoft.com/office/officeart/2005/8/layout/orgChart1"/>
    <dgm:cxn modelId="{18A894E0-AA54-456F-A8F5-091F8BAAC02D}" type="presParOf" srcId="{F14BB9A9-0D32-7D42-92A1-E967E258E9AE}" destId="{8E75C743-52EB-BE4B-857A-77D7079C715A}" srcOrd="1" destOrd="0" presId="urn:microsoft.com/office/officeart/2005/8/layout/orgChart1"/>
    <dgm:cxn modelId="{DC6807B0-C24C-40C5-AE00-97514001B31B}" type="presParOf" srcId="{F14BB9A9-0D32-7D42-92A1-E967E258E9AE}" destId="{169FE08E-0CAF-634B-A984-269D8ADC56B8}" srcOrd="2" destOrd="0" presId="urn:microsoft.com/office/officeart/2005/8/layout/orgChart1"/>
    <dgm:cxn modelId="{89994372-9CEB-42A6-BCAE-3A8FA401B9E9}" type="presParOf" srcId="{A2B5A874-950B-D740-8BB0-250682FAC236}" destId="{71F62CE1-C0CC-E447-9332-5911351BC248}" srcOrd="2" destOrd="0" presId="urn:microsoft.com/office/officeart/2005/8/layout/orgChart1"/>
    <dgm:cxn modelId="{A8468116-10EF-4184-AC36-D870D803377C}" type="presParOf" srcId="{4CA68F43-C9C9-A046-987E-A4C035CA2FD4}" destId="{D5614A06-7218-7C41-B856-2D26CF8D1947}" srcOrd="2" destOrd="0" presId="urn:microsoft.com/office/officeart/2005/8/layout/orgChart1"/>
    <dgm:cxn modelId="{17C69316-4B31-496D-9F07-C39E8D5F4C31}" type="presParOf" srcId="{4CA68F43-C9C9-A046-987E-A4C035CA2FD4}" destId="{B6410226-4E20-C148-954A-E471670E5314}" srcOrd="3" destOrd="0" presId="urn:microsoft.com/office/officeart/2005/8/layout/orgChart1"/>
    <dgm:cxn modelId="{26294F30-1A83-41DA-8BDF-096800F7547D}" type="presParOf" srcId="{B6410226-4E20-C148-954A-E471670E5314}" destId="{1F57CAED-2310-7940-8DD5-CB4B65B38486}" srcOrd="0" destOrd="0" presId="urn:microsoft.com/office/officeart/2005/8/layout/orgChart1"/>
    <dgm:cxn modelId="{6255B3D5-688A-4A5A-A5C5-1A5AEF8DAC04}" type="presParOf" srcId="{1F57CAED-2310-7940-8DD5-CB4B65B38486}" destId="{07ECEFE6-128B-6748-840C-8730E0F7D051}" srcOrd="0" destOrd="0" presId="urn:microsoft.com/office/officeart/2005/8/layout/orgChart1"/>
    <dgm:cxn modelId="{B563F759-F9D0-4841-B5F9-187CC1B41B72}" type="presParOf" srcId="{1F57CAED-2310-7940-8DD5-CB4B65B38486}" destId="{9E40C768-A0B8-C84E-92F5-7FBA4490198A}" srcOrd="1" destOrd="0" presId="urn:microsoft.com/office/officeart/2005/8/layout/orgChart1"/>
    <dgm:cxn modelId="{584D511D-5186-446D-9ACB-A49AEABF3092}" type="presParOf" srcId="{B6410226-4E20-C148-954A-E471670E5314}" destId="{24B8CB9E-ED16-F14E-ABBE-733439B4E67E}" srcOrd="1" destOrd="0" presId="urn:microsoft.com/office/officeart/2005/8/layout/orgChart1"/>
    <dgm:cxn modelId="{E0CE02E3-4155-43A5-B90E-8E4D757BCEF3}" type="presParOf" srcId="{24B8CB9E-ED16-F14E-ABBE-733439B4E67E}" destId="{6408A4EA-59E8-364F-9AFA-53868718DA45}" srcOrd="0" destOrd="0" presId="urn:microsoft.com/office/officeart/2005/8/layout/orgChart1"/>
    <dgm:cxn modelId="{05757895-0862-40CE-9CE3-4EDAD7A527A1}" type="presParOf" srcId="{24B8CB9E-ED16-F14E-ABBE-733439B4E67E}" destId="{6708D08D-3AF4-A247-AB0D-0D28BA3569D9}" srcOrd="1" destOrd="0" presId="urn:microsoft.com/office/officeart/2005/8/layout/orgChart1"/>
    <dgm:cxn modelId="{1483C8E1-49BC-4F25-8FDE-0549AD85553B}" type="presParOf" srcId="{6708D08D-3AF4-A247-AB0D-0D28BA3569D9}" destId="{01429B09-07E9-664C-A88B-F534490FABDF}" srcOrd="0" destOrd="0" presId="urn:microsoft.com/office/officeart/2005/8/layout/orgChart1"/>
    <dgm:cxn modelId="{92BD343B-7D74-44EB-B64C-63D7EA0157E1}" type="presParOf" srcId="{01429B09-07E9-664C-A88B-F534490FABDF}" destId="{B310C928-082D-254A-8C80-58A67DFA334E}" srcOrd="0" destOrd="0" presId="urn:microsoft.com/office/officeart/2005/8/layout/orgChart1"/>
    <dgm:cxn modelId="{EB20E62D-9527-4A0A-B42E-96B82A013B52}" type="presParOf" srcId="{01429B09-07E9-664C-A88B-F534490FABDF}" destId="{D2DA00AF-587A-1C4A-8739-4010C9F06146}" srcOrd="1" destOrd="0" presId="urn:microsoft.com/office/officeart/2005/8/layout/orgChart1"/>
    <dgm:cxn modelId="{269C746B-99A7-4E59-9EF5-40D3CFF7A1BE}" type="presParOf" srcId="{6708D08D-3AF4-A247-AB0D-0D28BA3569D9}" destId="{8A74D3FE-28C7-5247-8B7A-1F14D6FD1373}" srcOrd="1" destOrd="0" presId="urn:microsoft.com/office/officeart/2005/8/layout/orgChart1"/>
    <dgm:cxn modelId="{43D590F8-5D50-4843-A34F-299424687D0E}" type="presParOf" srcId="{6708D08D-3AF4-A247-AB0D-0D28BA3569D9}" destId="{6F29F77A-2D8B-B748-8D42-DFB49C48DA5E}" srcOrd="2" destOrd="0" presId="urn:microsoft.com/office/officeart/2005/8/layout/orgChart1"/>
    <dgm:cxn modelId="{AD2799A1-76B1-4536-AC7B-58F120633F8C}" type="presParOf" srcId="{B6410226-4E20-C148-954A-E471670E5314}" destId="{4635DD33-B94E-014D-B428-D8EF044ED107}" srcOrd="2" destOrd="0" presId="urn:microsoft.com/office/officeart/2005/8/layout/orgChart1"/>
    <dgm:cxn modelId="{9CFCE234-E785-435F-B04B-D1569ED6B4E2}" type="presParOf" srcId="{4CA68F43-C9C9-A046-987E-A4C035CA2FD4}" destId="{1613DA19-05EE-294A-98EF-6920640415AD}" srcOrd="4" destOrd="0" presId="urn:microsoft.com/office/officeart/2005/8/layout/orgChart1"/>
    <dgm:cxn modelId="{F19E9C97-BB54-4FCC-9BFD-81DB9202AD15}" type="presParOf" srcId="{4CA68F43-C9C9-A046-987E-A4C035CA2FD4}" destId="{A5D75E9A-680E-9049-A072-ED560D439C83}" srcOrd="5" destOrd="0" presId="urn:microsoft.com/office/officeart/2005/8/layout/orgChart1"/>
    <dgm:cxn modelId="{D993D4C5-5A6A-4E5A-88D6-0E3A24E79FA5}" type="presParOf" srcId="{A5D75E9A-680E-9049-A072-ED560D439C83}" destId="{6E96F5DA-FBFE-4649-97B2-A616231F0F63}" srcOrd="0" destOrd="0" presId="urn:microsoft.com/office/officeart/2005/8/layout/orgChart1"/>
    <dgm:cxn modelId="{29506786-A415-4259-8529-0B8E9904CAD7}" type="presParOf" srcId="{6E96F5DA-FBFE-4649-97B2-A616231F0F63}" destId="{4C4E29CC-BEC3-2548-89B3-532CBC427A8B}" srcOrd="0" destOrd="0" presId="urn:microsoft.com/office/officeart/2005/8/layout/orgChart1"/>
    <dgm:cxn modelId="{063798A5-EEE9-487B-974B-22C3BD375C65}" type="presParOf" srcId="{6E96F5DA-FBFE-4649-97B2-A616231F0F63}" destId="{4654F0B3-0EAF-3742-8694-51B4F1D09A98}" srcOrd="1" destOrd="0" presId="urn:microsoft.com/office/officeart/2005/8/layout/orgChart1"/>
    <dgm:cxn modelId="{55E43E59-926E-43DC-ABA0-F92F98E9A3A0}" type="presParOf" srcId="{A5D75E9A-680E-9049-A072-ED560D439C83}" destId="{20698E55-47F4-3D4C-9B68-A80B09EDF81E}" srcOrd="1" destOrd="0" presId="urn:microsoft.com/office/officeart/2005/8/layout/orgChart1"/>
    <dgm:cxn modelId="{F1494D0A-4A46-4036-AEA6-C77D6375D668}" type="presParOf" srcId="{20698E55-47F4-3D4C-9B68-A80B09EDF81E}" destId="{9F9C4DEF-7CDE-6F41-8AAE-B1F176E842BF}" srcOrd="0" destOrd="0" presId="urn:microsoft.com/office/officeart/2005/8/layout/orgChart1"/>
    <dgm:cxn modelId="{48E87157-512B-4206-A129-C9F169E06F4E}" type="presParOf" srcId="{20698E55-47F4-3D4C-9B68-A80B09EDF81E}" destId="{D836D931-6688-E943-9185-ECF4DB6024C0}" srcOrd="1" destOrd="0" presId="urn:microsoft.com/office/officeart/2005/8/layout/orgChart1"/>
    <dgm:cxn modelId="{D4D09F0C-54C9-4664-AE63-8DB6E107405D}" type="presParOf" srcId="{D836D931-6688-E943-9185-ECF4DB6024C0}" destId="{6E13BAAF-83D0-5948-963D-0E6458A2373D}" srcOrd="0" destOrd="0" presId="urn:microsoft.com/office/officeart/2005/8/layout/orgChart1"/>
    <dgm:cxn modelId="{85329DD9-49D2-40DC-BD00-20B7E6E7EB5A}" type="presParOf" srcId="{6E13BAAF-83D0-5948-963D-0E6458A2373D}" destId="{99487002-92BC-F249-A410-788EFD7127AF}" srcOrd="0" destOrd="0" presId="urn:microsoft.com/office/officeart/2005/8/layout/orgChart1"/>
    <dgm:cxn modelId="{53F76A91-AA75-4D60-BA86-0C78FD72AA2C}" type="presParOf" srcId="{6E13BAAF-83D0-5948-963D-0E6458A2373D}" destId="{F398F08C-FB63-694D-BF03-5FBD74BF22AC}" srcOrd="1" destOrd="0" presId="urn:microsoft.com/office/officeart/2005/8/layout/orgChart1"/>
    <dgm:cxn modelId="{4646988D-BA26-486E-A73E-7A53A5DFD133}" type="presParOf" srcId="{D836D931-6688-E943-9185-ECF4DB6024C0}" destId="{8EB9CF99-D3FC-B44C-B6B6-39155952EB18}" srcOrd="1" destOrd="0" presId="urn:microsoft.com/office/officeart/2005/8/layout/orgChart1"/>
    <dgm:cxn modelId="{6E18B1D6-DFE3-46AE-AEBB-E1BDEB2F88CD}" type="presParOf" srcId="{D836D931-6688-E943-9185-ECF4DB6024C0}" destId="{561AE77F-F5FA-1C4C-B447-24D41F6F69B3}" srcOrd="2" destOrd="0" presId="urn:microsoft.com/office/officeart/2005/8/layout/orgChart1"/>
    <dgm:cxn modelId="{E24C749C-3910-40A4-8320-320DAA2E6783}" type="presParOf" srcId="{A5D75E9A-680E-9049-A072-ED560D439C83}" destId="{1BAFB808-6717-0F4E-92FF-195C365F7D5F}" srcOrd="2" destOrd="0" presId="urn:microsoft.com/office/officeart/2005/8/layout/orgChart1"/>
    <dgm:cxn modelId="{473874AD-0080-407E-83BF-5A38570CFFB2}" type="presParOf" srcId="{E5C5009F-4B99-B04D-B692-7F7787B1A186}" destId="{65FFE316-4AF2-D14B-964F-C1C6C1EAD138}"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4DEF-7CDE-6F41-8AAE-B1F176E842BF}">
      <dsp:nvSpPr>
        <dsp:cNvPr id="0" name=""/>
        <dsp:cNvSpPr/>
      </dsp:nvSpPr>
      <dsp:spPr>
        <a:xfrm>
          <a:off x="3175586"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13DA19-05EE-294A-98EF-6920640415AD}">
      <dsp:nvSpPr>
        <dsp:cNvPr id="0" name=""/>
        <dsp:cNvSpPr/>
      </dsp:nvSpPr>
      <dsp:spPr>
        <a:xfrm>
          <a:off x="2155578" y="746299"/>
          <a:ext cx="1523714" cy="264446"/>
        </a:xfrm>
        <a:custGeom>
          <a:avLst/>
          <a:gdLst/>
          <a:ahLst/>
          <a:cxnLst/>
          <a:rect l="0" t="0" r="0" b="0"/>
          <a:pathLst>
            <a:path>
              <a:moveTo>
                <a:pt x="0" y="0"/>
              </a:moveTo>
              <a:lnTo>
                <a:pt x="0" y="132223"/>
              </a:lnTo>
              <a:lnTo>
                <a:pt x="1523714" y="132223"/>
              </a:lnTo>
              <a:lnTo>
                <a:pt x="1523714"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08A4EA-59E8-364F-9AFA-53868718DA45}">
      <dsp:nvSpPr>
        <dsp:cNvPr id="0" name=""/>
        <dsp:cNvSpPr/>
      </dsp:nvSpPr>
      <dsp:spPr>
        <a:xfrm>
          <a:off x="1651871"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5614A06-7218-7C41-B856-2D26CF8D1947}">
      <dsp:nvSpPr>
        <dsp:cNvPr id="0" name=""/>
        <dsp:cNvSpPr/>
      </dsp:nvSpPr>
      <dsp:spPr>
        <a:xfrm>
          <a:off x="2109858" y="746299"/>
          <a:ext cx="91440" cy="264446"/>
        </a:xfrm>
        <a:custGeom>
          <a:avLst/>
          <a:gdLst/>
          <a:ahLst/>
          <a:cxnLst/>
          <a:rect l="0" t="0" r="0" b="0"/>
          <a:pathLst>
            <a:path>
              <a:moveTo>
                <a:pt x="45720" y="0"/>
              </a:moveTo>
              <a:lnTo>
                <a:pt x="45720"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A37CE27-7E82-DA4E-84FA-F764B7254942}">
      <dsp:nvSpPr>
        <dsp:cNvPr id="0" name=""/>
        <dsp:cNvSpPr/>
      </dsp:nvSpPr>
      <dsp:spPr>
        <a:xfrm>
          <a:off x="128157"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9948F9E-F1A9-C14E-90B1-C631E8D0C5EA}">
      <dsp:nvSpPr>
        <dsp:cNvPr id="0" name=""/>
        <dsp:cNvSpPr/>
      </dsp:nvSpPr>
      <dsp:spPr>
        <a:xfrm>
          <a:off x="631864" y="746299"/>
          <a:ext cx="1523714" cy="264446"/>
        </a:xfrm>
        <a:custGeom>
          <a:avLst/>
          <a:gdLst/>
          <a:ahLst/>
          <a:cxnLst/>
          <a:rect l="0" t="0" r="0" b="0"/>
          <a:pathLst>
            <a:path>
              <a:moveTo>
                <a:pt x="1523714" y="0"/>
              </a:moveTo>
              <a:lnTo>
                <a:pt x="1523714" y="132223"/>
              </a:lnTo>
              <a:lnTo>
                <a:pt x="0" y="132223"/>
              </a:lnTo>
              <a:lnTo>
                <a:pt x="0"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64A4D-3102-4645-99A7-0C84E08648A7}">
      <dsp:nvSpPr>
        <dsp:cNvPr id="0" name=""/>
        <dsp:cNvSpPr/>
      </dsp:nvSpPr>
      <dsp:spPr>
        <a:xfrm>
          <a:off x="311028" y="116665"/>
          <a:ext cx="3689101"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Anovulatory Abnormal Bleeding</a:t>
          </a:r>
        </a:p>
        <a:p>
          <a:pPr lvl="0" algn="ctr" defTabSz="355600">
            <a:lnSpc>
              <a:spcPct val="90000"/>
            </a:lnSpc>
            <a:spcBef>
              <a:spcPct val="0"/>
            </a:spcBef>
            <a:spcAft>
              <a:spcPct val="35000"/>
            </a:spcAft>
          </a:pPr>
          <a:r>
            <a:rPr lang="en-US" sz="800" kern="1200" dirty="0"/>
            <a:t>H&amp;P: _____________________________________________________</a:t>
          </a:r>
        </a:p>
        <a:p>
          <a:pPr lvl="0" algn="ctr" defTabSz="355600">
            <a:lnSpc>
              <a:spcPct val="90000"/>
            </a:lnSpc>
            <a:spcBef>
              <a:spcPct val="0"/>
            </a:spcBef>
            <a:spcAft>
              <a:spcPct val="35000"/>
            </a:spcAft>
          </a:pPr>
          <a:r>
            <a:rPr lang="en-US" sz="800" kern="1200" dirty="0"/>
            <a:t>Risk Factor: _________________________________________________</a:t>
          </a:r>
        </a:p>
        <a:p>
          <a:pPr lvl="0" algn="ctr" defTabSz="355600">
            <a:lnSpc>
              <a:spcPct val="90000"/>
            </a:lnSpc>
            <a:spcBef>
              <a:spcPct val="0"/>
            </a:spcBef>
            <a:spcAft>
              <a:spcPct val="35000"/>
            </a:spcAft>
          </a:pPr>
          <a:endParaRPr lang="en-US" sz="800" kern="1200" dirty="0"/>
        </a:p>
      </dsp:txBody>
      <dsp:txXfrm>
        <a:off x="311028" y="116665"/>
        <a:ext cx="3689101" cy="629634"/>
      </dsp:txXfrm>
    </dsp:sp>
    <dsp:sp modelId="{CE3A72B0-ED4F-3349-84E7-B7D000DFAC3C}">
      <dsp:nvSpPr>
        <dsp:cNvPr id="0" name=""/>
        <dsp:cNvSpPr/>
      </dsp:nvSpPr>
      <dsp:spPr>
        <a:xfrm>
          <a:off x="2230"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1</a:t>
          </a:r>
        </a:p>
      </dsp:txBody>
      <dsp:txXfrm>
        <a:off x="2230" y="1010745"/>
        <a:ext cx="1259268" cy="629634"/>
      </dsp:txXfrm>
    </dsp:sp>
    <dsp:sp modelId="{A2B3ACCC-5E3D-6C4A-8B8C-1A35B5B1309F}">
      <dsp:nvSpPr>
        <dsp:cNvPr id="0" name=""/>
        <dsp:cNvSpPr/>
      </dsp:nvSpPr>
      <dsp:spPr>
        <a:xfrm>
          <a:off x="317047"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317047" y="1904825"/>
        <a:ext cx="1259268" cy="629634"/>
      </dsp:txXfrm>
    </dsp:sp>
    <dsp:sp modelId="{07ECEFE6-128B-6748-840C-8730E0F7D051}">
      <dsp:nvSpPr>
        <dsp:cNvPr id="0" name=""/>
        <dsp:cNvSpPr/>
      </dsp:nvSpPr>
      <dsp:spPr>
        <a:xfrm>
          <a:off x="1525944"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2</a:t>
          </a:r>
        </a:p>
      </dsp:txBody>
      <dsp:txXfrm>
        <a:off x="1525944" y="1010745"/>
        <a:ext cx="1259268" cy="629634"/>
      </dsp:txXfrm>
    </dsp:sp>
    <dsp:sp modelId="{B310C928-082D-254A-8C80-58A67DFA334E}">
      <dsp:nvSpPr>
        <dsp:cNvPr id="0" name=""/>
        <dsp:cNvSpPr/>
      </dsp:nvSpPr>
      <dsp:spPr>
        <a:xfrm>
          <a:off x="1840761"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1840761" y="1904825"/>
        <a:ext cx="1259268" cy="629634"/>
      </dsp:txXfrm>
    </dsp:sp>
    <dsp:sp modelId="{4C4E29CC-BEC3-2548-89B3-532CBC427A8B}">
      <dsp:nvSpPr>
        <dsp:cNvPr id="0" name=""/>
        <dsp:cNvSpPr/>
      </dsp:nvSpPr>
      <dsp:spPr>
        <a:xfrm>
          <a:off x="3049659"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3</a:t>
          </a:r>
        </a:p>
      </dsp:txBody>
      <dsp:txXfrm>
        <a:off x="3049659" y="1010745"/>
        <a:ext cx="1259268" cy="629634"/>
      </dsp:txXfrm>
    </dsp:sp>
    <dsp:sp modelId="{99487002-92BC-F249-A410-788EFD7127AF}">
      <dsp:nvSpPr>
        <dsp:cNvPr id="0" name=""/>
        <dsp:cNvSpPr/>
      </dsp:nvSpPr>
      <dsp:spPr>
        <a:xfrm>
          <a:off x="3364476"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3364476" y="1904825"/>
        <a:ext cx="1259268" cy="629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4DEF-7CDE-6F41-8AAE-B1F176E842BF}">
      <dsp:nvSpPr>
        <dsp:cNvPr id="0" name=""/>
        <dsp:cNvSpPr/>
      </dsp:nvSpPr>
      <dsp:spPr>
        <a:xfrm>
          <a:off x="3175586"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13DA19-05EE-294A-98EF-6920640415AD}">
      <dsp:nvSpPr>
        <dsp:cNvPr id="0" name=""/>
        <dsp:cNvSpPr/>
      </dsp:nvSpPr>
      <dsp:spPr>
        <a:xfrm>
          <a:off x="2155578" y="746299"/>
          <a:ext cx="1523714" cy="264446"/>
        </a:xfrm>
        <a:custGeom>
          <a:avLst/>
          <a:gdLst/>
          <a:ahLst/>
          <a:cxnLst/>
          <a:rect l="0" t="0" r="0" b="0"/>
          <a:pathLst>
            <a:path>
              <a:moveTo>
                <a:pt x="0" y="0"/>
              </a:moveTo>
              <a:lnTo>
                <a:pt x="0" y="132223"/>
              </a:lnTo>
              <a:lnTo>
                <a:pt x="1523714" y="132223"/>
              </a:lnTo>
              <a:lnTo>
                <a:pt x="1523714"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08A4EA-59E8-364F-9AFA-53868718DA45}">
      <dsp:nvSpPr>
        <dsp:cNvPr id="0" name=""/>
        <dsp:cNvSpPr/>
      </dsp:nvSpPr>
      <dsp:spPr>
        <a:xfrm>
          <a:off x="1651871"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5614A06-7218-7C41-B856-2D26CF8D1947}">
      <dsp:nvSpPr>
        <dsp:cNvPr id="0" name=""/>
        <dsp:cNvSpPr/>
      </dsp:nvSpPr>
      <dsp:spPr>
        <a:xfrm>
          <a:off x="2109858" y="746299"/>
          <a:ext cx="91440" cy="264446"/>
        </a:xfrm>
        <a:custGeom>
          <a:avLst/>
          <a:gdLst/>
          <a:ahLst/>
          <a:cxnLst/>
          <a:rect l="0" t="0" r="0" b="0"/>
          <a:pathLst>
            <a:path>
              <a:moveTo>
                <a:pt x="45720" y="0"/>
              </a:moveTo>
              <a:lnTo>
                <a:pt x="45720"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A37CE27-7E82-DA4E-84FA-F764B7254942}">
      <dsp:nvSpPr>
        <dsp:cNvPr id="0" name=""/>
        <dsp:cNvSpPr/>
      </dsp:nvSpPr>
      <dsp:spPr>
        <a:xfrm>
          <a:off x="128157" y="1640379"/>
          <a:ext cx="188890" cy="579263"/>
        </a:xfrm>
        <a:custGeom>
          <a:avLst/>
          <a:gdLst/>
          <a:ahLst/>
          <a:cxnLst/>
          <a:rect l="0" t="0" r="0" b="0"/>
          <a:pathLst>
            <a:path>
              <a:moveTo>
                <a:pt x="0" y="0"/>
              </a:moveTo>
              <a:lnTo>
                <a:pt x="0" y="579263"/>
              </a:lnTo>
              <a:lnTo>
                <a:pt x="188890" y="5792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9948F9E-F1A9-C14E-90B1-C631E8D0C5EA}">
      <dsp:nvSpPr>
        <dsp:cNvPr id="0" name=""/>
        <dsp:cNvSpPr/>
      </dsp:nvSpPr>
      <dsp:spPr>
        <a:xfrm>
          <a:off x="631864" y="746299"/>
          <a:ext cx="1523714" cy="264446"/>
        </a:xfrm>
        <a:custGeom>
          <a:avLst/>
          <a:gdLst/>
          <a:ahLst/>
          <a:cxnLst/>
          <a:rect l="0" t="0" r="0" b="0"/>
          <a:pathLst>
            <a:path>
              <a:moveTo>
                <a:pt x="1523714" y="0"/>
              </a:moveTo>
              <a:lnTo>
                <a:pt x="1523714" y="132223"/>
              </a:lnTo>
              <a:lnTo>
                <a:pt x="0" y="132223"/>
              </a:lnTo>
              <a:lnTo>
                <a:pt x="0" y="2644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64A4D-3102-4645-99A7-0C84E08648A7}">
      <dsp:nvSpPr>
        <dsp:cNvPr id="0" name=""/>
        <dsp:cNvSpPr/>
      </dsp:nvSpPr>
      <dsp:spPr>
        <a:xfrm>
          <a:off x="311028" y="116665"/>
          <a:ext cx="3689101"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Anovulatory Abnormal Bleeding</a:t>
          </a:r>
        </a:p>
        <a:p>
          <a:pPr lvl="0" algn="ctr" defTabSz="355600">
            <a:lnSpc>
              <a:spcPct val="90000"/>
            </a:lnSpc>
            <a:spcBef>
              <a:spcPct val="0"/>
            </a:spcBef>
            <a:spcAft>
              <a:spcPct val="35000"/>
            </a:spcAft>
          </a:pPr>
          <a:r>
            <a:rPr lang="en-US" sz="800" kern="1200" dirty="0"/>
            <a:t>H&amp;P: _____________________________________________________</a:t>
          </a:r>
        </a:p>
        <a:p>
          <a:pPr lvl="0" algn="ctr" defTabSz="355600">
            <a:lnSpc>
              <a:spcPct val="90000"/>
            </a:lnSpc>
            <a:spcBef>
              <a:spcPct val="0"/>
            </a:spcBef>
            <a:spcAft>
              <a:spcPct val="35000"/>
            </a:spcAft>
          </a:pPr>
          <a:r>
            <a:rPr lang="en-US" sz="800" kern="1200" dirty="0"/>
            <a:t>Risk Factor: _________________________________________________</a:t>
          </a:r>
        </a:p>
        <a:p>
          <a:pPr lvl="0" algn="ctr" defTabSz="355600">
            <a:lnSpc>
              <a:spcPct val="90000"/>
            </a:lnSpc>
            <a:spcBef>
              <a:spcPct val="0"/>
            </a:spcBef>
            <a:spcAft>
              <a:spcPct val="35000"/>
            </a:spcAft>
          </a:pPr>
          <a:endParaRPr lang="en-US" sz="800" kern="1200" dirty="0"/>
        </a:p>
      </dsp:txBody>
      <dsp:txXfrm>
        <a:off x="311028" y="116665"/>
        <a:ext cx="3689101" cy="629634"/>
      </dsp:txXfrm>
    </dsp:sp>
    <dsp:sp modelId="{CE3A72B0-ED4F-3349-84E7-B7D000DFAC3C}">
      <dsp:nvSpPr>
        <dsp:cNvPr id="0" name=""/>
        <dsp:cNvSpPr/>
      </dsp:nvSpPr>
      <dsp:spPr>
        <a:xfrm>
          <a:off x="2230"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1</a:t>
          </a:r>
        </a:p>
      </dsp:txBody>
      <dsp:txXfrm>
        <a:off x="2230" y="1010745"/>
        <a:ext cx="1259268" cy="629634"/>
      </dsp:txXfrm>
    </dsp:sp>
    <dsp:sp modelId="{A2B3ACCC-5E3D-6C4A-8B8C-1A35B5B1309F}">
      <dsp:nvSpPr>
        <dsp:cNvPr id="0" name=""/>
        <dsp:cNvSpPr/>
      </dsp:nvSpPr>
      <dsp:spPr>
        <a:xfrm>
          <a:off x="317047"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317047" y="1904825"/>
        <a:ext cx="1259268" cy="629634"/>
      </dsp:txXfrm>
    </dsp:sp>
    <dsp:sp modelId="{07ECEFE6-128B-6748-840C-8730E0F7D051}">
      <dsp:nvSpPr>
        <dsp:cNvPr id="0" name=""/>
        <dsp:cNvSpPr/>
      </dsp:nvSpPr>
      <dsp:spPr>
        <a:xfrm>
          <a:off x="1525944"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2</a:t>
          </a:r>
        </a:p>
      </dsp:txBody>
      <dsp:txXfrm>
        <a:off x="1525944" y="1010745"/>
        <a:ext cx="1259268" cy="629634"/>
      </dsp:txXfrm>
    </dsp:sp>
    <dsp:sp modelId="{B310C928-082D-254A-8C80-58A67DFA334E}">
      <dsp:nvSpPr>
        <dsp:cNvPr id="0" name=""/>
        <dsp:cNvSpPr/>
      </dsp:nvSpPr>
      <dsp:spPr>
        <a:xfrm>
          <a:off x="1840761"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1840761" y="1904825"/>
        <a:ext cx="1259268" cy="629634"/>
      </dsp:txXfrm>
    </dsp:sp>
    <dsp:sp modelId="{4C4E29CC-BEC3-2548-89B3-532CBC427A8B}">
      <dsp:nvSpPr>
        <dsp:cNvPr id="0" name=""/>
        <dsp:cNvSpPr/>
      </dsp:nvSpPr>
      <dsp:spPr>
        <a:xfrm>
          <a:off x="3049659" y="101074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Group 3</a:t>
          </a:r>
        </a:p>
      </dsp:txBody>
      <dsp:txXfrm>
        <a:off x="3049659" y="1010745"/>
        <a:ext cx="1259268" cy="629634"/>
      </dsp:txXfrm>
    </dsp:sp>
    <dsp:sp modelId="{99487002-92BC-F249-A410-788EFD7127AF}">
      <dsp:nvSpPr>
        <dsp:cNvPr id="0" name=""/>
        <dsp:cNvSpPr/>
      </dsp:nvSpPr>
      <dsp:spPr>
        <a:xfrm>
          <a:off x="3364476" y="1904825"/>
          <a:ext cx="1259268" cy="62963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Evaluation and Treatment Algo</a:t>
          </a:r>
        </a:p>
      </dsp:txBody>
      <dsp:txXfrm>
        <a:off x="3364476" y="1904825"/>
        <a:ext cx="1259268" cy="629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340A2-FC4F-430B-906C-B124DEC100C4}" type="datetimeFigureOut">
              <a:rPr lang="en-US" smtClean="0"/>
              <a:t>5/6/2017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E4C7D-61B8-4AC1-A4E1-F07808AD3713}" type="slidenum">
              <a:rPr lang="en-US" smtClean="0"/>
              <a:t>‹#›</a:t>
            </a:fld>
            <a:endParaRPr lang="en-US" dirty="0"/>
          </a:p>
        </p:txBody>
      </p:sp>
    </p:spTree>
    <p:extLst>
      <p:ext uri="{BB962C8B-B14F-4D97-AF65-F5344CB8AC3E}">
        <p14:creationId xmlns:p14="http://schemas.microsoft.com/office/powerpoint/2010/main" val="229442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a:t>
            </a:fld>
            <a:endParaRPr lang="en-US" dirty="0"/>
          </a:p>
        </p:txBody>
      </p:sp>
    </p:spTree>
    <p:extLst>
      <p:ext uri="{BB962C8B-B14F-4D97-AF65-F5344CB8AC3E}">
        <p14:creationId xmlns:p14="http://schemas.microsoft.com/office/powerpoint/2010/main" val="245826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10</a:t>
            </a:fld>
            <a:endParaRPr lang="en-US" dirty="0"/>
          </a:p>
        </p:txBody>
      </p:sp>
    </p:spTree>
    <p:extLst>
      <p:ext uri="{BB962C8B-B14F-4D97-AF65-F5344CB8AC3E}">
        <p14:creationId xmlns:p14="http://schemas.microsoft.com/office/powerpoint/2010/main" val="302372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11</a:t>
            </a:fld>
            <a:endParaRPr lang="en-US" dirty="0"/>
          </a:p>
        </p:txBody>
      </p:sp>
    </p:spTree>
    <p:extLst>
      <p:ext uri="{BB962C8B-B14F-4D97-AF65-F5344CB8AC3E}">
        <p14:creationId xmlns:p14="http://schemas.microsoft.com/office/powerpoint/2010/main" val="15825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12</a:t>
            </a:fld>
            <a:endParaRPr lang="en-US" dirty="0"/>
          </a:p>
        </p:txBody>
      </p:sp>
    </p:spTree>
    <p:extLst>
      <p:ext uri="{BB962C8B-B14F-4D97-AF65-F5344CB8AC3E}">
        <p14:creationId xmlns:p14="http://schemas.microsoft.com/office/powerpoint/2010/main" val="280356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13</a:t>
            </a:fld>
            <a:endParaRPr lang="en-US" dirty="0"/>
          </a:p>
        </p:txBody>
      </p:sp>
    </p:spTree>
    <p:extLst>
      <p:ext uri="{BB962C8B-B14F-4D97-AF65-F5344CB8AC3E}">
        <p14:creationId xmlns:p14="http://schemas.microsoft.com/office/powerpoint/2010/main" val="239018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t>14</a:t>
            </a:fld>
            <a:endParaRPr lang="en-US" dirty="0"/>
          </a:p>
        </p:txBody>
      </p:sp>
    </p:spTree>
    <p:extLst>
      <p:ext uri="{BB962C8B-B14F-4D97-AF65-F5344CB8AC3E}">
        <p14:creationId xmlns:p14="http://schemas.microsoft.com/office/powerpoint/2010/main" val="103981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15</a:t>
            </a:fld>
            <a:endParaRPr lang="en-US" dirty="0"/>
          </a:p>
        </p:txBody>
      </p:sp>
    </p:spTree>
    <p:extLst>
      <p:ext uri="{BB962C8B-B14F-4D97-AF65-F5344CB8AC3E}">
        <p14:creationId xmlns:p14="http://schemas.microsoft.com/office/powerpoint/2010/main" val="413206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16</a:t>
            </a:fld>
            <a:endParaRPr lang="en-US" dirty="0"/>
          </a:p>
        </p:txBody>
      </p:sp>
    </p:spTree>
    <p:extLst>
      <p:ext uri="{BB962C8B-B14F-4D97-AF65-F5344CB8AC3E}">
        <p14:creationId xmlns:p14="http://schemas.microsoft.com/office/powerpoint/2010/main" val="355968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17</a:t>
            </a:fld>
            <a:endParaRPr lang="en-US" dirty="0"/>
          </a:p>
        </p:txBody>
      </p:sp>
    </p:spTree>
    <p:extLst>
      <p:ext uri="{BB962C8B-B14F-4D97-AF65-F5344CB8AC3E}">
        <p14:creationId xmlns:p14="http://schemas.microsoft.com/office/powerpoint/2010/main" val="11794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18</a:t>
            </a:fld>
            <a:endParaRPr lang="en-US" dirty="0"/>
          </a:p>
        </p:txBody>
      </p:sp>
    </p:spTree>
    <p:extLst>
      <p:ext uri="{BB962C8B-B14F-4D97-AF65-F5344CB8AC3E}">
        <p14:creationId xmlns:p14="http://schemas.microsoft.com/office/powerpoint/2010/main" val="154284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19</a:t>
            </a:fld>
            <a:endParaRPr lang="en-US" dirty="0"/>
          </a:p>
        </p:txBody>
      </p:sp>
    </p:spTree>
    <p:extLst>
      <p:ext uri="{BB962C8B-B14F-4D97-AF65-F5344CB8AC3E}">
        <p14:creationId xmlns:p14="http://schemas.microsoft.com/office/powerpoint/2010/main" val="318470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a:t>
            </a:fld>
            <a:endParaRPr lang="en-US" dirty="0"/>
          </a:p>
        </p:txBody>
      </p:sp>
    </p:spTree>
    <p:extLst>
      <p:ext uri="{BB962C8B-B14F-4D97-AF65-F5344CB8AC3E}">
        <p14:creationId xmlns:p14="http://schemas.microsoft.com/office/powerpoint/2010/main" val="377149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20</a:t>
            </a:fld>
            <a:endParaRPr lang="en-US" dirty="0"/>
          </a:p>
        </p:txBody>
      </p:sp>
    </p:spTree>
    <p:extLst>
      <p:ext uri="{BB962C8B-B14F-4D97-AF65-F5344CB8AC3E}">
        <p14:creationId xmlns:p14="http://schemas.microsoft.com/office/powerpoint/2010/main" val="269461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21</a:t>
            </a:fld>
            <a:endParaRPr lang="en-US" dirty="0"/>
          </a:p>
        </p:txBody>
      </p:sp>
    </p:spTree>
    <p:extLst>
      <p:ext uri="{BB962C8B-B14F-4D97-AF65-F5344CB8AC3E}">
        <p14:creationId xmlns:p14="http://schemas.microsoft.com/office/powerpoint/2010/main" val="3051435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22</a:t>
            </a:fld>
            <a:endParaRPr lang="en-US" dirty="0"/>
          </a:p>
        </p:txBody>
      </p:sp>
    </p:spTree>
    <p:extLst>
      <p:ext uri="{BB962C8B-B14F-4D97-AF65-F5344CB8AC3E}">
        <p14:creationId xmlns:p14="http://schemas.microsoft.com/office/powerpoint/2010/main" val="214184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23</a:t>
            </a:fld>
            <a:endParaRPr lang="en-US" dirty="0"/>
          </a:p>
        </p:txBody>
      </p:sp>
    </p:spTree>
    <p:extLst>
      <p:ext uri="{BB962C8B-B14F-4D97-AF65-F5344CB8AC3E}">
        <p14:creationId xmlns:p14="http://schemas.microsoft.com/office/powerpoint/2010/main" val="37864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24</a:t>
            </a:fld>
            <a:endParaRPr lang="en-US" dirty="0"/>
          </a:p>
        </p:txBody>
      </p:sp>
    </p:spTree>
    <p:extLst>
      <p:ext uri="{BB962C8B-B14F-4D97-AF65-F5344CB8AC3E}">
        <p14:creationId xmlns:p14="http://schemas.microsoft.com/office/powerpoint/2010/main" val="1442164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25</a:t>
            </a:fld>
            <a:endParaRPr lang="en-US" dirty="0"/>
          </a:p>
        </p:txBody>
      </p:sp>
    </p:spTree>
    <p:extLst>
      <p:ext uri="{BB962C8B-B14F-4D97-AF65-F5344CB8AC3E}">
        <p14:creationId xmlns:p14="http://schemas.microsoft.com/office/powerpoint/2010/main" val="12708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26</a:t>
            </a:fld>
            <a:endParaRPr lang="en-US" dirty="0"/>
          </a:p>
        </p:txBody>
      </p:sp>
    </p:spTree>
    <p:extLst>
      <p:ext uri="{BB962C8B-B14F-4D97-AF65-F5344CB8AC3E}">
        <p14:creationId xmlns:p14="http://schemas.microsoft.com/office/powerpoint/2010/main" val="276376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27</a:t>
            </a:fld>
            <a:endParaRPr lang="en-US" dirty="0"/>
          </a:p>
        </p:txBody>
      </p:sp>
    </p:spTree>
    <p:extLst>
      <p:ext uri="{BB962C8B-B14F-4D97-AF65-F5344CB8AC3E}">
        <p14:creationId xmlns:p14="http://schemas.microsoft.com/office/powerpoint/2010/main" val="3352293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28</a:t>
            </a:fld>
            <a:endParaRPr lang="en-US" dirty="0"/>
          </a:p>
        </p:txBody>
      </p:sp>
    </p:spTree>
    <p:extLst>
      <p:ext uri="{BB962C8B-B14F-4D97-AF65-F5344CB8AC3E}">
        <p14:creationId xmlns:p14="http://schemas.microsoft.com/office/powerpoint/2010/main" val="2226455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29</a:t>
            </a:fld>
            <a:endParaRPr lang="en-US" dirty="0"/>
          </a:p>
        </p:txBody>
      </p:sp>
    </p:spTree>
    <p:extLst>
      <p:ext uri="{BB962C8B-B14F-4D97-AF65-F5344CB8AC3E}">
        <p14:creationId xmlns:p14="http://schemas.microsoft.com/office/powerpoint/2010/main" val="204127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a:t>
            </a:fld>
            <a:endParaRPr lang="en-US" dirty="0"/>
          </a:p>
        </p:txBody>
      </p:sp>
    </p:spTree>
    <p:extLst>
      <p:ext uri="{BB962C8B-B14F-4D97-AF65-F5344CB8AC3E}">
        <p14:creationId xmlns:p14="http://schemas.microsoft.com/office/powerpoint/2010/main" val="1590113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30</a:t>
            </a:fld>
            <a:endParaRPr lang="en-US" dirty="0"/>
          </a:p>
        </p:txBody>
      </p:sp>
    </p:spTree>
    <p:extLst>
      <p:ext uri="{BB962C8B-B14F-4D97-AF65-F5344CB8AC3E}">
        <p14:creationId xmlns:p14="http://schemas.microsoft.com/office/powerpoint/2010/main" val="293044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31</a:t>
            </a:fld>
            <a:endParaRPr lang="en-US" dirty="0"/>
          </a:p>
        </p:txBody>
      </p:sp>
    </p:spTree>
    <p:extLst>
      <p:ext uri="{BB962C8B-B14F-4D97-AF65-F5344CB8AC3E}">
        <p14:creationId xmlns:p14="http://schemas.microsoft.com/office/powerpoint/2010/main" val="17696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32</a:t>
            </a:fld>
            <a:endParaRPr lang="en-US" dirty="0"/>
          </a:p>
        </p:txBody>
      </p:sp>
    </p:spTree>
    <p:extLst>
      <p:ext uri="{BB962C8B-B14F-4D97-AF65-F5344CB8AC3E}">
        <p14:creationId xmlns:p14="http://schemas.microsoft.com/office/powerpoint/2010/main" val="21540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33</a:t>
            </a:fld>
            <a:endParaRPr lang="en-US" dirty="0"/>
          </a:p>
        </p:txBody>
      </p:sp>
    </p:spTree>
    <p:extLst>
      <p:ext uri="{BB962C8B-B14F-4D97-AF65-F5344CB8AC3E}">
        <p14:creationId xmlns:p14="http://schemas.microsoft.com/office/powerpoint/2010/main" val="3143734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34</a:t>
            </a:fld>
            <a:endParaRPr lang="en-US" dirty="0"/>
          </a:p>
        </p:txBody>
      </p:sp>
    </p:spTree>
    <p:extLst>
      <p:ext uri="{BB962C8B-B14F-4D97-AF65-F5344CB8AC3E}">
        <p14:creationId xmlns:p14="http://schemas.microsoft.com/office/powerpoint/2010/main" val="362036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35</a:t>
            </a:fld>
            <a:endParaRPr lang="en-US" dirty="0"/>
          </a:p>
        </p:txBody>
      </p:sp>
    </p:spTree>
    <p:extLst>
      <p:ext uri="{BB962C8B-B14F-4D97-AF65-F5344CB8AC3E}">
        <p14:creationId xmlns:p14="http://schemas.microsoft.com/office/powerpoint/2010/main" val="217720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36</a:t>
            </a:fld>
            <a:endParaRPr lang="en-US" dirty="0"/>
          </a:p>
        </p:txBody>
      </p:sp>
    </p:spTree>
    <p:extLst>
      <p:ext uri="{BB962C8B-B14F-4D97-AF65-F5344CB8AC3E}">
        <p14:creationId xmlns:p14="http://schemas.microsoft.com/office/powerpoint/2010/main" val="73339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37</a:t>
            </a:fld>
            <a:endParaRPr lang="en-US" dirty="0"/>
          </a:p>
        </p:txBody>
      </p:sp>
    </p:spTree>
    <p:extLst>
      <p:ext uri="{BB962C8B-B14F-4D97-AF65-F5344CB8AC3E}">
        <p14:creationId xmlns:p14="http://schemas.microsoft.com/office/powerpoint/2010/main" val="2742404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a:t>
            </a:r>
            <a:r>
              <a:rPr lang="en-US" baseline="0" dirty="0"/>
              <a:t> GUIDED NOTE TEMPLATES</a:t>
            </a:r>
          </a:p>
        </p:txBody>
      </p:sp>
      <p:sp>
        <p:nvSpPr>
          <p:cNvPr id="4" name="Slide Number Placeholder 3"/>
          <p:cNvSpPr>
            <a:spLocks noGrp="1"/>
          </p:cNvSpPr>
          <p:nvPr>
            <p:ph type="sldNum" sz="quarter" idx="10"/>
          </p:nvPr>
        </p:nvSpPr>
        <p:spPr/>
        <p:txBody>
          <a:bodyPr/>
          <a:lstStyle/>
          <a:p>
            <a:fld id="{7362D72E-DD3F-9441-9872-B08C1030A00B}" type="slidenum">
              <a:rPr lang="en-US" smtClean="0"/>
              <a:t>38</a:t>
            </a:fld>
            <a:endParaRPr lang="en-US" dirty="0"/>
          </a:p>
        </p:txBody>
      </p:sp>
    </p:spTree>
    <p:extLst>
      <p:ext uri="{BB962C8B-B14F-4D97-AF65-F5344CB8AC3E}">
        <p14:creationId xmlns:p14="http://schemas.microsoft.com/office/powerpoint/2010/main" val="1693554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7362D72E-DD3F-9441-9872-B08C1030A00B}" type="slidenum">
              <a:rPr lang="en-US" smtClean="0"/>
              <a:t>39</a:t>
            </a:fld>
            <a:endParaRPr lang="en-US" dirty="0"/>
          </a:p>
        </p:txBody>
      </p:sp>
    </p:spTree>
    <p:extLst>
      <p:ext uri="{BB962C8B-B14F-4D97-AF65-F5344CB8AC3E}">
        <p14:creationId xmlns:p14="http://schemas.microsoft.com/office/powerpoint/2010/main" val="268614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a:t>
            </a:fld>
            <a:endParaRPr lang="en-US" dirty="0"/>
          </a:p>
        </p:txBody>
      </p:sp>
    </p:spTree>
    <p:extLst>
      <p:ext uri="{BB962C8B-B14F-4D97-AF65-F5344CB8AC3E}">
        <p14:creationId xmlns:p14="http://schemas.microsoft.com/office/powerpoint/2010/main" val="2403363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40</a:t>
            </a:fld>
            <a:endParaRPr lang="en-US" dirty="0"/>
          </a:p>
        </p:txBody>
      </p:sp>
    </p:spTree>
    <p:extLst>
      <p:ext uri="{BB962C8B-B14F-4D97-AF65-F5344CB8AC3E}">
        <p14:creationId xmlns:p14="http://schemas.microsoft.com/office/powerpoint/2010/main" val="3217596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41</a:t>
            </a:fld>
            <a:endParaRPr lang="en-US" dirty="0"/>
          </a:p>
        </p:txBody>
      </p:sp>
    </p:spTree>
    <p:extLst>
      <p:ext uri="{BB962C8B-B14F-4D97-AF65-F5344CB8AC3E}">
        <p14:creationId xmlns:p14="http://schemas.microsoft.com/office/powerpoint/2010/main" val="1219274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42</a:t>
            </a:fld>
            <a:endParaRPr lang="en-US" dirty="0"/>
          </a:p>
        </p:txBody>
      </p:sp>
    </p:spTree>
    <p:extLst>
      <p:ext uri="{BB962C8B-B14F-4D97-AF65-F5344CB8AC3E}">
        <p14:creationId xmlns:p14="http://schemas.microsoft.com/office/powerpoint/2010/main" val="3537267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43</a:t>
            </a:fld>
            <a:endParaRPr lang="en-US" dirty="0"/>
          </a:p>
        </p:txBody>
      </p:sp>
    </p:spTree>
    <p:extLst>
      <p:ext uri="{BB962C8B-B14F-4D97-AF65-F5344CB8AC3E}">
        <p14:creationId xmlns:p14="http://schemas.microsoft.com/office/powerpoint/2010/main" val="2501730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44</a:t>
            </a:fld>
            <a:endParaRPr lang="en-US" dirty="0"/>
          </a:p>
        </p:txBody>
      </p:sp>
    </p:spTree>
    <p:extLst>
      <p:ext uri="{BB962C8B-B14F-4D97-AF65-F5344CB8AC3E}">
        <p14:creationId xmlns:p14="http://schemas.microsoft.com/office/powerpoint/2010/main" val="1144463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45</a:t>
            </a:fld>
            <a:endParaRPr lang="en-US" dirty="0"/>
          </a:p>
        </p:txBody>
      </p:sp>
    </p:spTree>
    <p:extLst>
      <p:ext uri="{BB962C8B-B14F-4D97-AF65-F5344CB8AC3E}">
        <p14:creationId xmlns:p14="http://schemas.microsoft.com/office/powerpoint/2010/main" val="4129061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46</a:t>
            </a:fld>
            <a:endParaRPr lang="en-US" dirty="0"/>
          </a:p>
        </p:txBody>
      </p:sp>
    </p:spTree>
    <p:extLst>
      <p:ext uri="{BB962C8B-B14F-4D97-AF65-F5344CB8AC3E}">
        <p14:creationId xmlns:p14="http://schemas.microsoft.com/office/powerpoint/2010/main" val="1844059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t>47</a:t>
            </a:fld>
            <a:endParaRPr lang="en-US" dirty="0"/>
          </a:p>
        </p:txBody>
      </p:sp>
    </p:spTree>
    <p:extLst>
      <p:ext uri="{BB962C8B-B14F-4D97-AF65-F5344CB8AC3E}">
        <p14:creationId xmlns:p14="http://schemas.microsoft.com/office/powerpoint/2010/main" val="1348398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t>48</a:t>
            </a:fld>
            <a:endParaRPr lang="en-US" dirty="0"/>
          </a:p>
        </p:txBody>
      </p:sp>
    </p:spTree>
    <p:extLst>
      <p:ext uri="{BB962C8B-B14F-4D97-AF65-F5344CB8AC3E}">
        <p14:creationId xmlns:p14="http://schemas.microsoft.com/office/powerpoint/2010/main" val="2281549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t>49</a:t>
            </a:fld>
            <a:endParaRPr lang="en-US" dirty="0"/>
          </a:p>
        </p:txBody>
      </p:sp>
    </p:spTree>
    <p:extLst>
      <p:ext uri="{BB962C8B-B14F-4D97-AF65-F5344CB8AC3E}">
        <p14:creationId xmlns:p14="http://schemas.microsoft.com/office/powerpoint/2010/main" val="405724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a:t>
            </a:fld>
            <a:endParaRPr lang="en-US" dirty="0"/>
          </a:p>
        </p:txBody>
      </p:sp>
    </p:spTree>
    <p:extLst>
      <p:ext uri="{BB962C8B-B14F-4D97-AF65-F5344CB8AC3E}">
        <p14:creationId xmlns:p14="http://schemas.microsoft.com/office/powerpoint/2010/main" val="3898435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50</a:t>
            </a:fld>
            <a:endParaRPr lang="en-US" dirty="0"/>
          </a:p>
        </p:txBody>
      </p:sp>
    </p:spTree>
    <p:extLst>
      <p:ext uri="{BB962C8B-B14F-4D97-AF65-F5344CB8AC3E}">
        <p14:creationId xmlns:p14="http://schemas.microsoft.com/office/powerpoint/2010/main" val="1050013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t>51</a:t>
            </a:fld>
            <a:endParaRPr lang="en-US" dirty="0"/>
          </a:p>
        </p:txBody>
      </p:sp>
    </p:spTree>
    <p:extLst>
      <p:ext uri="{BB962C8B-B14F-4D97-AF65-F5344CB8AC3E}">
        <p14:creationId xmlns:p14="http://schemas.microsoft.com/office/powerpoint/2010/main" val="3512207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52</a:t>
            </a:fld>
            <a:endParaRPr lang="en-US" dirty="0"/>
          </a:p>
        </p:txBody>
      </p:sp>
    </p:spTree>
    <p:extLst>
      <p:ext uri="{BB962C8B-B14F-4D97-AF65-F5344CB8AC3E}">
        <p14:creationId xmlns:p14="http://schemas.microsoft.com/office/powerpoint/2010/main" val="2297905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53</a:t>
            </a:fld>
            <a:endParaRPr lang="en-US" dirty="0"/>
          </a:p>
        </p:txBody>
      </p:sp>
    </p:spTree>
    <p:extLst>
      <p:ext uri="{BB962C8B-B14F-4D97-AF65-F5344CB8AC3E}">
        <p14:creationId xmlns:p14="http://schemas.microsoft.com/office/powerpoint/2010/main" val="3351971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54</a:t>
            </a:fld>
            <a:endParaRPr lang="en-US" dirty="0"/>
          </a:p>
        </p:txBody>
      </p:sp>
    </p:spTree>
    <p:extLst>
      <p:ext uri="{BB962C8B-B14F-4D97-AF65-F5344CB8AC3E}">
        <p14:creationId xmlns:p14="http://schemas.microsoft.com/office/powerpoint/2010/main" val="2264626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55</a:t>
            </a:fld>
            <a:endParaRPr lang="en-US" dirty="0"/>
          </a:p>
        </p:txBody>
      </p:sp>
    </p:spTree>
    <p:extLst>
      <p:ext uri="{BB962C8B-B14F-4D97-AF65-F5344CB8AC3E}">
        <p14:creationId xmlns:p14="http://schemas.microsoft.com/office/powerpoint/2010/main" val="1181566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56</a:t>
            </a:fld>
            <a:endParaRPr lang="en-US" dirty="0"/>
          </a:p>
        </p:txBody>
      </p:sp>
    </p:spTree>
    <p:extLst>
      <p:ext uri="{BB962C8B-B14F-4D97-AF65-F5344CB8AC3E}">
        <p14:creationId xmlns:p14="http://schemas.microsoft.com/office/powerpoint/2010/main" val="180520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57</a:t>
            </a:fld>
            <a:endParaRPr lang="en-US" dirty="0"/>
          </a:p>
        </p:txBody>
      </p:sp>
    </p:spTree>
    <p:extLst>
      <p:ext uri="{BB962C8B-B14F-4D97-AF65-F5344CB8AC3E}">
        <p14:creationId xmlns:p14="http://schemas.microsoft.com/office/powerpoint/2010/main" val="2202348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58</a:t>
            </a:fld>
            <a:endParaRPr lang="en-US" dirty="0"/>
          </a:p>
        </p:txBody>
      </p:sp>
    </p:spTree>
    <p:extLst>
      <p:ext uri="{BB962C8B-B14F-4D97-AF65-F5344CB8AC3E}">
        <p14:creationId xmlns:p14="http://schemas.microsoft.com/office/powerpoint/2010/main" val="2106852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59</a:t>
            </a:fld>
            <a:endParaRPr lang="en-US" dirty="0"/>
          </a:p>
        </p:txBody>
      </p:sp>
    </p:spTree>
    <p:extLst>
      <p:ext uri="{BB962C8B-B14F-4D97-AF65-F5344CB8AC3E}">
        <p14:creationId xmlns:p14="http://schemas.microsoft.com/office/powerpoint/2010/main" val="28059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a:t>
            </a:fld>
            <a:endParaRPr lang="en-US" dirty="0"/>
          </a:p>
        </p:txBody>
      </p:sp>
    </p:spTree>
    <p:extLst>
      <p:ext uri="{BB962C8B-B14F-4D97-AF65-F5344CB8AC3E}">
        <p14:creationId xmlns:p14="http://schemas.microsoft.com/office/powerpoint/2010/main" val="235937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60</a:t>
            </a:fld>
            <a:endParaRPr lang="en-US" dirty="0"/>
          </a:p>
        </p:txBody>
      </p:sp>
    </p:spTree>
    <p:extLst>
      <p:ext uri="{BB962C8B-B14F-4D97-AF65-F5344CB8AC3E}">
        <p14:creationId xmlns:p14="http://schemas.microsoft.com/office/powerpoint/2010/main" val="758135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61</a:t>
            </a:fld>
            <a:endParaRPr lang="en-US" dirty="0"/>
          </a:p>
        </p:txBody>
      </p:sp>
    </p:spTree>
    <p:extLst>
      <p:ext uri="{BB962C8B-B14F-4D97-AF65-F5344CB8AC3E}">
        <p14:creationId xmlns:p14="http://schemas.microsoft.com/office/powerpoint/2010/main" val="1726769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62</a:t>
            </a:fld>
            <a:endParaRPr lang="en-US" dirty="0"/>
          </a:p>
        </p:txBody>
      </p:sp>
    </p:spTree>
    <p:extLst>
      <p:ext uri="{BB962C8B-B14F-4D97-AF65-F5344CB8AC3E}">
        <p14:creationId xmlns:p14="http://schemas.microsoft.com/office/powerpoint/2010/main" val="1277601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63</a:t>
            </a:fld>
            <a:endParaRPr lang="en-US" dirty="0"/>
          </a:p>
        </p:txBody>
      </p:sp>
    </p:spTree>
    <p:extLst>
      <p:ext uri="{BB962C8B-B14F-4D97-AF65-F5344CB8AC3E}">
        <p14:creationId xmlns:p14="http://schemas.microsoft.com/office/powerpoint/2010/main" val="925622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64</a:t>
            </a:fld>
            <a:endParaRPr lang="en-US" dirty="0"/>
          </a:p>
        </p:txBody>
      </p:sp>
    </p:spTree>
    <p:extLst>
      <p:ext uri="{BB962C8B-B14F-4D97-AF65-F5344CB8AC3E}">
        <p14:creationId xmlns:p14="http://schemas.microsoft.com/office/powerpoint/2010/main" val="1072606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65</a:t>
            </a:fld>
            <a:endParaRPr lang="en-US" dirty="0"/>
          </a:p>
        </p:txBody>
      </p:sp>
    </p:spTree>
    <p:extLst>
      <p:ext uri="{BB962C8B-B14F-4D97-AF65-F5344CB8AC3E}">
        <p14:creationId xmlns:p14="http://schemas.microsoft.com/office/powerpoint/2010/main" val="8339511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66</a:t>
            </a:fld>
            <a:endParaRPr lang="en-US" dirty="0"/>
          </a:p>
        </p:txBody>
      </p:sp>
    </p:spTree>
    <p:extLst>
      <p:ext uri="{BB962C8B-B14F-4D97-AF65-F5344CB8AC3E}">
        <p14:creationId xmlns:p14="http://schemas.microsoft.com/office/powerpoint/2010/main" val="34631669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67</a:t>
            </a:fld>
            <a:endParaRPr lang="en-US" dirty="0"/>
          </a:p>
        </p:txBody>
      </p:sp>
    </p:spTree>
    <p:extLst>
      <p:ext uri="{BB962C8B-B14F-4D97-AF65-F5344CB8AC3E}">
        <p14:creationId xmlns:p14="http://schemas.microsoft.com/office/powerpoint/2010/main" val="2050171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68</a:t>
            </a:fld>
            <a:endParaRPr lang="en-US" dirty="0"/>
          </a:p>
        </p:txBody>
      </p:sp>
    </p:spTree>
    <p:extLst>
      <p:ext uri="{BB962C8B-B14F-4D97-AF65-F5344CB8AC3E}">
        <p14:creationId xmlns:p14="http://schemas.microsoft.com/office/powerpoint/2010/main" val="12669581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69</a:t>
            </a:fld>
            <a:endParaRPr lang="en-US" dirty="0"/>
          </a:p>
        </p:txBody>
      </p:sp>
    </p:spTree>
    <p:extLst>
      <p:ext uri="{BB962C8B-B14F-4D97-AF65-F5344CB8AC3E}">
        <p14:creationId xmlns:p14="http://schemas.microsoft.com/office/powerpoint/2010/main" val="121262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a:t>
            </a:fld>
            <a:endParaRPr lang="en-US" dirty="0"/>
          </a:p>
        </p:txBody>
      </p:sp>
    </p:spTree>
    <p:extLst>
      <p:ext uri="{BB962C8B-B14F-4D97-AF65-F5344CB8AC3E}">
        <p14:creationId xmlns:p14="http://schemas.microsoft.com/office/powerpoint/2010/main" val="3672590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70</a:t>
            </a:fld>
            <a:endParaRPr lang="en-US" dirty="0"/>
          </a:p>
        </p:txBody>
      </p:sp>
    </p:spTree>
    <p:extLst>
      <p:ext uri="{BB962C8B-B14F-4D97-AF65-F5344CB8AC3E}">
        <p14:creationId xmlns:p14="http://schemas.microsoft.com/office/powerpoint/2010/main" val="960672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71</a:t>
            </a:fld>
            <a:endParaRPr lang="en-US" dirty="0"/>
          </a:p>
        </p:txBody>
      </p:sp>
    </p:spTree>
    <p:extLst>
      <p:ext uri="{BB962C8B-B14F-4D97-AF65-F5344CB8AC3E}">
        <p14:creationId xmlns:p14="http://schemas.microsoft.com/office/powerpoint/2010/main" val="39628637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72</a:t>
            </a:fld>
            <a:endParaRPr lang="en-US" dirty="0"/>
          </a:p>
        </p:txBody>
      </p:sp>
    </p:spTree>
    <p:extLst>
      <p:ext uri="{BB962C8B-B14F-4D97-AF65-F5344CB8AC3E}">
        <p14:creationId xmlns:p14="http://schemas.microsoft.com/office/powerpoint/2010/main" val="1494809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73</a:t>
            </a:fld>
            <a:endParaRPr lang="en-US" dirty="0"/>
          </a:p>
        </p:txBody>
      </p:sp>
    </p:spTree>
    <p:extLst>
      <p:ext uri="{BB962C8B-B14F-4D97-AF65-F5344CB8AC3E}">
        <p14:creationId xmlns:p14="http://schemas.microsoft.com/office/powerpoint/2010/main" val="1440118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74</a:t>
            </a:fld>
            <a:endParaRPr lang="en-US" dirty="0"/>
          </a:p>
        </p:txBody>
      </p:sp>
    </p:spTree>
    <p:extLst>
      <p:ext uri="{BB962C8B-B14F-4D97-AF65-F5344CB8AC3E}">
        <p14:creationId xmlns:p14="http://schemas.microsoft.com/office/powerpoint/2010/main" val="3414714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75</a:t>
            </a:fld>
            <a:endParaRPr lang="en-US" dirty="0"/>
          </a:p>
        </p:txBody>
      </p:sp>
    </p:spTree>
    <p:extLst>
      <p:ext uri="{BB962C8B-B14F-4D97-AF65-F5344CB8AC3E}">
        <p14:creationId xmlns:p14="http://schemas.microsoft.com/office/powerpoint/2010/main" val="5244594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76</a:t>
            </a:fld>
            <a:endParaRPr lang="en-US" dirty="0"/>
          </a:p>
        </p:txBody>
      </p:sp>
    </p:spTree>
    <p:extLst>
      <p:ext uri="{BB962C8B-B14F-4D97-AF65-F5344CB8AC3E}">
        <p14:creationId xmlns:p14="http://schemas.microsoft.com/office/powerpoint/2010/main" val="23304394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77</a:t>
            </a:fld>
            <a:endParaRPr lang="en-US" dirty="0"/>
          </a:p>
        </p:txBody>
      </p:sp>
    </p:spTree>
    <p:extLst>
      <p:ext uri="{BB962C8B-B14F-4D97-AF65-F5344CB8AC3E}">
        <p14:creationId xmlns:p14="http://schemas.microsoft.com/office/powerpoint/2010/main" val="25673918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78</a:t>
            </a:fld>
            <a:endParaRPr lang="en-US" dirty="0"/>
          </a:p>
        </p:txBody>
      </p:sp>
    </p:spTree>
    <p:extLst>
      <p:ext uri="{BB962C8B-B14F-4D97-AF65-F5344CB8AC3E}">
        <p14:creationId xmlns:p14="http://schemas.microsoft.com/office/powerpoint/2010/main" val="32345539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79</a:t>
            </a:fld>
            <a:endParaRPr lang="en-US" dirty="0"/>
          </a:p>
        </p:txBody>
      </p:sp>
    </p:spTree>
    <p:extLst>
      <p:ext uri="{BB962C8B-B14F-4D97-AF65-F5344CB8AC3E}">
        <p14:creationId xmlns:p14="http://schemas.microsoft.com/office/powerpoint/2010/main" val="95309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a:t>
            </a:fld>
            <a:endParaRPr lang="en-US" dirty="0"/>
          </a:p>
        </p:txBody>
      </p:sp>
    </p:spTree>
    <p:extLst>
      <p:ext uri="{BB962C8B-B14F-4D97-AF65-F5344CB8AC3E}">
        <p14:creationId xmlns:p14="http://schemas.microsoft.com/office/powerpoint/2010/main" val="13770491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80</a:t>
            </a:fld>
            <a:endParaRPr lang="en-US" dirty="0"/>
          </a:p>
        </p:txBody>
      </p:sp>
    </p:spTree>
    <p:extLst>
      <p:ext uri="{BB962C8B-B14F-4D97-AF65-F5344CB8AC3E}">
        <p14:creationId xmlns:p14="http://schemas.microsoft.com/office/powerpoint/2010/main" val="28582162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81</a:t>
            </a:fld>
            <a:endParaRPr lang="en-US" dirty="0"/>
          </a:p>
        </p:txBody>
      </p:sp>
    </p:spTree>
    <p:extLst>
      <p:ext uri="{BB962C8B-B14F-4D97-AF65-F5344CB8AC3E}">
        <p14:creationId xmlns:p14="http://schemas.microsoft.com/office/powerpoint/2010/main" val="9446757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a:t>
            </a:r>
            <a:r>
              <a:rPr lang="en-US" baseline="0" dirty="0"/>
              <a:t> NOTES CAN INCREASE THE LIKELHOOD THAT LEARNERS WILL ACTIVELY ENGAGE AND RESPOND TO LESSON</a:t>
            </a:r>
          </a:p>
          <a:p>
            <a:r>
              <a:rPr lang="en-US" baseline="0" dirty="0"/>
              <a:t>	- HELPS TO DISTINGUISH BETWEEN MORE IMPORTANT AND LESS IMPORTANT MATERIAL</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82</a:t>
            </a:fld>
            <a:endParaRPr lang="en-US" dirty="0"/>
          </a:p>
        </p:txBody>
      </p:sp>
    </p:spTree>
    <p:extLst>
      <p:ext uri="{BB962C8B-B14F-4D97-AF65-F5344CB8AC3E}">
        <p14:creationId xmlns:p14="http://schemas.microsoft.com/office/powerpoint/2010/main" val="28953136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OVERALL PRINCIPLES REGARDING SELECTING AND DEVELOPING LESSON PLAN</a:t>
            </a:r>
          </a:p>
          <a:p>
            <a:r>
              <a:rPr lang="en-US" baseline="0" dirty="0"/>
              <a:t>	- MAY USE EXAMPLES</a:t>
            </a:r>
            <a:endParaRPr lang="en-US" dirty="0"/>
          </a:p>
          <a:p>
            <a:endParaRPr lang="en-US" dirty="0"/>
          </a:p>
          <a:p>
            <a:r>
              <a:rPr lang="en-US" dirty="0"/>
              <a:t>Prioritize:</a:t>
            </a:r>
            <a:r>
              <a:rPr lang="en-US" baseline="0" dirty="0"/>
              <a:t> Decide what is most important</a:t>
            </a:r>
          </a:p>
          <a:p>
            <a:r>
              <a:rPr lang="en-US" baseline="0" dirty="0"/>
              <a:t>Create: Prepare a set of notes with essential information, highlight key concepts, and create blanks in chart/algorithm/notes the students are responsible to complete</a:t>
            </a:r>
          </a:p>
          <a:p>
            <a:r>
              <a:rPr lang="en-US" baseline="0" dirty="0"/>
              <a:t>Explain: ensure students understand their responsibility to complete the blanks this enables them to understand what they will be seeing, hearing, or reading</a:t>
            </a:r>
          </a:p>
          <a:p>
            <a:r>
              <a:rPr lang="en-US" baseline="0" dirty="0"/>
              <a:t>Review: discuss the correct answers throughout the presentation or after</a:t>
            </a:r>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83</a:t>
            </a:fld>
            <a:endParaRPr lang="en-US" dirty="0"/>
          </a:p>
        </p:txBody>
      </p:sp>
    </p:spTree>
    <p:extLst>
      <p:ext uri="{BB962C8B-B14F-4D97-AF65-F5344CB8AC3E}">
        <p14:creationId xmlns:p14="http://schemas.microsoft.com/office/powerpoint/2010/main" val="26923837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a:t>
            </a:r>
            <a:r>
              <a:rPr lang="en-US" baseline="0" dirty="0"/>
              <a:t> GUIDED NOTE TEMPLATES</a:t>
            </a:r>
          </a:p>
          <a:p>
            <a:r>
              <a:rPr lang="en-US" baseline="0" dirty="0"/>
              <a:t>MAY PROBE THE GROUP OF LEARNERS REGARDING ADDITIONAL STRATEGIES</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84</a:t>
            </a:fld>
            <a:endParaRPr lang="en-US" dirty="0"/>
          </a:p>
        </p:txBody>
      </p:sp>
    </p:spTree>
    <p:extLst>
      <p:ext uri="{BB962C8B-B14F-4D97-AF65-F5344CB8AC3E}">
        <p14:creationId xmlns:p14="http://schemas.microsoft.com/office/powerpoint/2010/main" val="24727632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85</a:t>
            </a:fld>
            <a:endParaRPr lang="en-US" dirty="0"/>
          </a:p>
        </p:txBody>
      </p:sp>
    </p:spTree>
    <p:extLst>
      <p:ext uri="{BB962C8B-B14F-4D97-AF65-F5344CB8AC3E}">
        <p14:creationId xmlns:p14="http://schemas.microsoft.com/office/powerpoint/2010/main" val="24222300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LEAD A DISCUSSION REGARDING</a:t>
            </a:r>
            <a:r>
              <a:rPr lang="en-US" sz="1200" kern="1200" baseline="0" dirty="0">
                <a:solidFill>
                  <a:schemeClr val="tx1"/>
                </a:solidFill>
                <a:latin typeface="+mn-lt"/>
                <a:ea typeface="+mn-ea"/>
                <a:cs typeface="+mn-cs"/>
              </a:rPr>
              <a:t> THE ADVANTAGES AND DISADVANTAGES OF TECHNIQUES.  </a:t>
            </a:r>
          </a:p>
          <a:p>
            <a:r>
              <a:rPr lang="en-US" sz="1200" kern="1200" baseline="0" dirty="0">
                <a:solidFill>
                  <a:schemeClr val="tx1"/>
                </a:solidFill>
                <a:latin typeface="+mn-lt"/>
                <a:ea typeface="+mn-ea"/>
                <a:cs typeface="+mn-cs"/>
              </a:rPr>
              <a:t>	- MAY FOCUS ON PARTICALUR CHALLENGES AT LOCAL PROGRAM</a:t>
            </a:r>
          </a:p>
          <a:p>
            <a:r>
              <a:rPr lang="en-US" sz="1200" kern="1200" baseline="0" dirty="0">
                <a:solidFill>
                  <a:schemeClr val="tx1"/>
                </a:solidFill>
                <a:latin typeface="+mn-lt"/>
                <a:ea typeface="+mn-ea"/>
                <a:cs typeface="+mn-cs"/>
              </a:rPr>
              <a:t>	- OPTIMAL GROUP SIZES</a:t>
            </a:r>
          </a:p>
          <a:p>
            <a:r>
              <a:rPr lang="en-US" sz="1200" kern="1200" baseline="0" dirty="0">
                <a:solidFill>
                  <a:schemeClr val="tx1"/>
                </a:solidFill>
                <a:latin typeface="+mn-lt"/>
                <a:ea typeface="+mn-ea"/>
                <a:cs typeface="+mn-cs"/>
              </a:rPr>
              <a:t>	- TIMELINES</a:t>
            </a:r>
            <a:endParaRPr lang="en-US" dirty="0"/>
          </a:p>
          <a:p>
            <a:r>
              <a:rPr lang="en-US" dirty="0"/>
              <a:t>	- CUES:</a:t>
            </a:r>
            <a:r>
              <a:rPr lang="en-US" baseline="0" dirty="0"/>
              <a:t> WITHIN THE POWERPOINT/PRESENTATION TO ALERT LEARNERS ABOUT WHERE, WHEN, AND HOW MANY CONCEPTS TO RECORD</a:t>
            </a:r>
          </a:p>
          <a:p>
            <a:r>
              <a:rPr lang="en-US" baseline="0" dirty="0"/>
              <a:t>		(I.E. A PARTICULAR SYMBOL, SOUND AFFECT, OR PHRASE)</a:t>
            </a:r>
          </a:p>
          <a:p>
            <a:r>
              <a:rPr lang="en-US" baseline="0" dirty="0"/>
              <a:t>	- BALANCE: DIVERSIFY THE TYPES OF GUIDED NOTES TO INCLUDE SIMPLIFIED FILL-IN-THE-BLANK TO OPEN-ENDED</a:t>
            </a:r>
          </a:p>
          <a:p>
            <a:r>
              <a:rPr lang="en-US" baseline="0" dirty="0"/>
              <a:t>		(I.E. REFERENCE EXAMPLE SLIDE TO INCLUDE TABLES, ALGORITHMS, ETC.)</a:t>
            </a:r>
          </a:p>
        </p:txBody>
      </p:sp>
      <p:sp>
        <p:nvSpPr>
          <p:cNvPr id="4" name="Slide Number Placeholder 3"/>
          <p:cNvSpPr>
            <a:spLocks noGrp="1"/>
          </p:cNvSpPr>
          <p:nvPr>
            <p:ph type="sldNum" sz="quarter" idx="10"/>
          </p:nvPr>
        </p:nvSpPr>
        <p:spPr/>
        <p:txBody>
          <a:bodyPr/>
          <a:lstStyle/>
          <a:p>
            <a:fld id="{7362D72E-DD3F-9441-9872-B08C1030A00B}" type="slidenum">
              <a:rPr lang="en-US" smtClean="0"/>
              <a:t>86</a:t>
            </a:fld>
            <a:endParaRPr lang="en-US" dirty="0"/>
          </a:p>
        </p:txBody>
      </p:sp>
    </p:spTree>
    <p:extLst>
      <p:ext uri="{BB962C8B-B14F-4D97-AF65-F5344CB8AC3E}">
        <p14:creationId xmlns:p14="http://schemas.microsoft.com/office/powerpoint/2010/main" val="16569268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87</a:t>
            </a:fld>
            <a:endParaRPr lang="en-US" dirty="0"/>
          </a:p>
        </p:txBody>
      </p:sp>
    </p:spTree>
    <p:extLst>
      <p:ext uri="{BB962C8B-B14F-4D97-AF65-F5344CB8AC3E}">
        <p14:creationId xmlns:p14="http://schemas.microsoft.com/office/powerpoint/2010/main" val="14497801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88</a:t>
            </a:fld>
            <a:endParaRPr lang="en-US" dirty="0"/>
          </a:p>
        </p:txBody>
      </p:sp>
    </p:spTree>
    <p:extLst>
      <p:ext uri="{BB962C8B-B14F-4D97-AF65-F5344CB8AC3E}">
        <p14:creationId xmlns:p14="http://schemas.microsoft.com/office/powerpoint/2010/main" val="8412375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89</a:t>
            </a:fld>
            <a:endParaRPr lang="en-US" dirty="0"/>
          </a:p>
        </p:txBody>
      </p:sp>
    </p:spTree>
    <p:extLst>
      <p:ext uri="{BB962C8B-B14F-4D97-AF65-F5344CB8AC3E}">
        <p14:creationId xmlns:p14="http://schemas.microsoft.com/office/powerpoint/2010/main" val="233641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9</a:t>
            </a:fld>
            <a:endParaRPr lang="en-US" dirty="0"/>
          </a:p>
        </p:txBody>
      </p:sp>
    </p:spTree>
    <p:extLst>
      <p:ext uri="{BB962C8B-B14F-4D97-AF65-F5344CB8AC3E}">
        <p14:creationId xmlns:p14="http://schemas.microsoft.com/office/powerpoint/2010/main" val="23182784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90</a:t>
            </a:fld>
            <a:endParaRPr lang="en-US" dirty="0"/>
          </a:p>
        </p:txBody>
      </p:sp>
    </p:spTree>
    <p:extLst>
      <p:ext uri="{BB962C8B-B14F-4D97-AF65-F5344CB8AC3E}">
        <p14:creationId xmlns:p14="http://schemas.microsoft.com/office/powerpoint/2010/main" val="29139842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a:t>
            </a:r>
            <a:r>
              <a:rPr lang="en-US" baseline="0" dirty="0"/>
              <a:t> STEPS OF THE JIGSAW</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91</a:t>
            </a:fld>
            <a:endParaRPr lang="en-US" dirty="0"/>
          </a:p>
        </p:txBody>
      </p:sp>
    </p:spTree>
    <p:extLst>
      <p:ext uri="{BB962C8B-B14F-4D97-AF65-F5344CB8AC3E}">
        <p14:creationId xmlns:p14="http://schemas.microsoft.com/office/powerpoint/2010/main" val="32118332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ALLOWS FOR THE FACULTY TO</a:t>
            </a:r>
            <a:r>
              <a:rPr lang="en-US" baseline="0" dirty="0"/>
              <a:t> PARTICIPATE IN A JIGSAW LEARNING TECHNIQUE</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92</a:t>
            </a:fld>
            <a:endParaRPr lang="en-US" dirty="0"/>
          </a:p>
        </p:txBody>
      </p:sp>
    </p:spTree>
    <p:extLst>
      <p:ext uri="{BB962C8B-B14F-4D97-AF65-F5344CB8AC3E}">
        <p14:creationId xmlns:p14="http://schemas.microsoft.com/office/powerpoint/2010/main" val="7286065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ACTIVITY ALLOWS FOR THE FACULTY TO DEVELOP</a:t>
            </a:r>
            <a:r>
              <a:rPr lang="en-US" baseline="0" dirty="0"/>
              <a:t> A JIGSAW LEARNING PLAN BASED FROM A CANNED LECTURE</a:t>
            </a:r>
            <a:endParaRPr lang="en-US" dirty="0"/>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93</a:t>
            </a:fld>
            <a:endParaRPr lang="en-US" dirty="0"/>
          </a:p>
        </p:txBody>
      </p:sp>
    </p:spTree>
    <p:extLst>
      <p:ext uri="{BB962C8B-B14F-4D97-AF65-F5344CB8AC3E}">
        <p14:creationId xmlns:p14="http://schemas.microsoft.com/office/powerpoint/2010/main" val="12791613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LEAD A DISCUSSION REGARDING THE</a:t>
            </a:r>
            <a:r>
              <a:rPr lang="en-US" sz="1200" kern="1200" baseline="0" dirty="0">
                <a:solidFill>
                  <a:schemeClr val="tx1"/>
                </a:solidFill>
                <a:latin typeface="+mn-lt"/>
                <a:ea typeface="+mn-ea"/>
                <a:cs typeface="+mn-cs"/>
              </a:rPr>
              <a:t> CHALLENGES ASSOCIATED WITH SPECIFIC TYPES OF LEARNERS ALSO DISCUSS THE ADVANTAGES AND DISADVANTAGES OF TECHNIQUES.  </a:t>
            </a:r>
          </a:p>
          <a:p>
            <a:r>
              <a:rPr lang="en-US" sz="1200" kern="1200" baseline="0" dirty="0">
                <a:solidFill>
                  <a:schemeClr val="tx1"/>
                </a:solidFill>
                <a:latin typeface="+mn-lt"/>
                <a:ea typeface="+mn-ea"/>
                <a:cs typeface="+mn-cs"/>
              </a:rPr>
              <a:t>	- MAY FOCUS ON PARTICALUR CHALLENGES AT LOCAL PROGRAM</a:t>
            </a:r>
          </a:p>
          <a:p>
            <a:r>
              <a:rPr lang="en-US" sz="1200" kern="1200" baseline="0" dirty="0">
                <a:solidFill>
                  <a:schemeClr val="tx1"/>
                </a:solidFill>
                <a:latin typeface="+mn-lt"/>
                <a:ea typeface="+mn-ea"/>
                <a:cs typeface="+mn-cs"/>
              </a:rPr>
              <a:t>	- OPTIMAL GROUP SIZES</a:t>
            </a:r>
          </a:p>
          <a:p>
            <a:r>
              <a:rPr lang="en-US" sz="1200" kern="1200" baseline="0" dirty="0">
                <a:solidFill>
                  <a:schemeClr val="tx1"/>
                </a:solidFill>
                <a:latin typeface="+mn-lt"/>
                <a:ea typeface="+mn-ea"/>
                <a:cs typeface="+mn-cs"/>
              </a:rPr>
              <a:t>	- TIMELINES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u="sng" kern="1200" cap="all" dirty="0">
                <a:solidFill>
                  <a:schemeClr val="tx1"/>
                </a:solidFill>
                <a:latin typeface="+mn-lt"/>
                <a:ea typeface="+mn-ea"/>
                <a:cs typeface="+mn-cs"/>
              </a:rPr>
              <a:t>Dominant Learner: </a:t>
            </a:r>
            <a:r>
              <a:rPr lang="en-US" sz="1200" kern="1200" cap="all" dirty="0">
                <a:solidFill>
                  <a:schemeClr val="tx1"/>
                </a:solidFill>
                <a:latin typeface="+mn-lt"/>
                <a:ea typeface="+mn-ea"/>
                <a:cs typeface="+mn-cs"/>
              </a:rPr>
              <a:t>Many jigsaw teachers find it useful to appoint one of the students to be the discussion leader for each session, on a rotating basis. It is the leader's job to call on students in a fair manner and try to spread participation evenly. In addition, students quickly realize that the group runs more effectively if each student is allowed to present her or his material before question and comments are taken. Thus, the self interest of the group eventually reduces the problem of dominance.</a:t>
            </a:r>
          </a:p>
          <a:p>
            <a:endParaRPr lang="en-US" sz="1200" kern="1200" cap="all" dirty="0">
              <a:solidFill>
                <a:schemeClr val="tx1"/>
              </a:solidFill>
              <a:latin typeface="+mn-lt"/>
              <a:ea typeface="+mn-ea"/>
              <a:cs typeface="+mn-cs"/>
            </a:endParaRPr>
          </a:p>
          <a:p>
            <a:r>
              <a:rPr lang="en-US" sz="1200" b="1" u="sng" kern="1200" cap="all" dirty="0">
                <a:solidFill>
                  <a:schemeClr val="tx1"/>
                </a:solidFill>
                <a:latin typeface="+mn-lt"/>
                <a:ea typeface="+mn-ea"/>
                <a:cs typeface="+mn-cs"/>
              </a:rPr>
              <a:t>Challenged Learner:</a:t>
            </a:r>
            <a:r>
              <a:rPr lang="en-US" sz="1200" b="1" u="sng" kern="1200" cap="all" baseline="0" dirty="0">
                <a:solidFill>
                  <a:schemeClr val="tx1"/>
                </a:solidFill>
                <a:latin typeface="+mn-lt"/>
                <a:ea typeface="+mn-ea"/>
                <a:cs typeface="+mn-cs"/>
              </a:rPr>
              <a:t> </a:t>
            </a:r>
            <a:r>
              <a:rPr lang="en-US" sz="1200" kern="1200" cap="all" dirty="0">
                <a:solidFill>
                  <a:schemeClr val="tx1"/>
                </a:solidFill>
                <a:latin typeface="+mn-lt"/>
                <a:ea typeface="+mn-ea"/>
                <a:cs typeface="+mn-cs"/>
              </a:rPr>
              <a:t>Teachers must make sure that students with poor study skills do not present an inferior report to the jigsaw group. If this were to happen, the jigsaw experience might backfire (the situation would be akin to the untalented baseball player dropping a routine fly ball with the bases loaded, earning the wrath of teammates). To deal with this problem, the jigsaw technique relies on “expert” groups. Before presenting a report to their jigsaw groups, each student enters an expert group consisting of other students who have prepared a report on the same topic. In the expert group, students have a chance to discuss their report and modify it based on the suggestions of other members of their expert group. This system works very well. In the early stages, teachers may want to monitor the expert groups carefully, just to make sure that each student ends with an accurate report to bring to her or his jigsaw group. Most teachers find that once the expert groups get the hang of it, close monitoring becomes unnecessary.</a:t>
            </a:r>
          </a:p>
          <a:p>
            <a:endParaRPr lang="en-US" sz="1200" b="1" u="sng" kern="1200" cap="all" dirty="0">
              <a:solidFill>
                <a:schemeClr val="tx1"/>
              </a:solidFill>
              <a:latin typeface="+mn-lt"/>
              <a:ea typeface="+mn-ea"/>
              <a:cs typeface="+mn-cs"/>
            </a:endParaRPr>
          </a:p>
          <a:p>
            <a:r>
              <a:rPr lang="en-US" sz="1200" b="1" u="sng" kern="1200" cap="all" dirty="0">
                <a:solidFill>
                  <a:schemeClr val="tx1"/>
                </a:solidFill>
                <a:latin typeface="+mn-lt"/>
                <a:ea typeface="+mn-ea"/>
                <a:cs typeface="+mn-cs"/>
              </a:rPr>
              <a:t>Gifted Learner</a:t>
            </a:r>
            <a:r>
              <a:rPr lang="en-US" sz="1200" b="1" u="sng" kern="1200" cap="all" baseline="0" dirty="0">
                <a:solidFill>
                  <a:schemeClr val="tx1"/>
                </a:solidFill>
                <a:latin typeface="+mn-lt"/>
                <a:ea typeface="+mn-ea"/>
                <a:cs typeface="+mn-cs"/>
              </a:rPr>
              <a:t>: </a:t>
            </a:r>
            <a:r>
              <a:rPr lang="en-US" sz="1200" kern="1200" cap="all" dirty="0">
                <a:solidFill>
                  <a:schemeClr val="tx1"/>
                </a:solidFill>
                <a:latin typeface="+mn-lt"/>
                <a:ea typeface="+mn-ea"/>
                <a:cs typeface="+mn-cs"/>
              </a:rPr>
              <a:t>Boredom can be a problem in any classroom, regardless of the learning technique being used. Research suggests, however, that there is less boredom in jigsaw classrooms than in traditional classrooms. Youngsters in jigsaw classes report liking school better, and this is true for the bright students as well as the slower students. After all, being in the position of a teacher can be an exciting change of pace for all students. If bright students are encouraged to develop the mind set of “teacher,” the learning experience can be transformed from a boring task into an exciting challenge. Not only does such a challenge produce psychological benefits, but the learning is frequently more thorough.</a:t>
            </a:r>
          </a:p>
          <a:p>
            <a:endParaRPr lang="en-US" sz="1200" kern="1200" cap="all" dirty="0">
              <a:solidFill>
                <a:schemeClr val="tx1"/>
              </a:solidFill>
              <a:latin typeface="+mn-lt"/>
              <a:ea typeface="+mn-ea"/>
              <a:cs typeface="+mn-cs"/>
            </a:endParaRPr>
          </a:p>
          <a:p>
            <a:r>
              <a:rPr lang="en-US" sz="1200" b="1" u="sng" kern="1200" cap="all" dirty="0">
                <a:solidFill>
                  <a:schemeClr val="tx1"/>
                </a:solidFill>
                <a:latin typeface="+mn-lt"/>
                <a:ea typeface="+mn-ea"/>
                <a:cs typeface="+mn-cs"/>
              </a:rPr>
              <a:t>Competitive Learner: </a:t>
            </a:r>
            <a:r>
              <a:rPr lang="en-US" sz="1200" kern="1200" cap="all" dirty="0">
                <a:solidFill>
                  <a:schemeClr val="tx1"/>
                </a:solidFill>
                <a:latin typeface="+mn-lt"/>
                <a:ea typeface="+mn-ea"/>
                <a:cs typeface="+mn-cs"/>
              </a:rPr>
              <a:t>Research suggests that jigsaw has its strongest effect if introduced in elementary school. When children have been exposed to jigsaw in their early years, little more than a “booster shot” (one hour per day) of jigsaw in middle school and high school is required to maintain the benefits of cooperative learning. But what if jigsaw has not been used in elementary school? Admittedly, it is an uphill battle to introduce cooperative learning to 16-year olds who have never before experienced it. Old habits are not easy to break. But they can be broken, and it is never too late to begin. Experience has shown that although it generally takes a bit longer, most high school students participating in jigsaw for the first time display a remarkable ability to benefit from the cooperative structure.</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94</a:t>
            </a:fld>
            <a:endParaRPr lang="en-US" dirty="0"/>
          </a:p>
        </p:txBody>
      </p:sp>
    </p:spTree>
    <p:extLst>
      <p:ext uri="{BB962C8B-B14F-4D97-AF65-F5344CB8AC3E}">
        <p14:creationId xmlns:p14="http://schemas.microsoft.com/office/powerpoint/2010/main" val="4391195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95</a:t>
            </a:fld>
            <a:endParaRPr lang="en-US" dirty="0"/>
          </a:p>
        </p:txBody>
      </p:sp>
    </p:spTree>
    <p:extLst>
      <p:ext uri="{BB962C8B-B14F-4D97-AF65-F5344CB8AC3E}">
        <p14:creationId xmlns:p14="http://schemas.microsoft.com/office/powerpoint/2010/main" val="28666537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E4C7D-61B8-4AC1-A4E1-F07808AD3713}" type="slidenum">
              <a:rPr lang="en-US" smtClean="0"/>
              <a:t>96</a:t>
            </a:fld>
            <a:endParaRPr lang="en-US" dirty="0"/>
          </a:p>
        </p:txBody>
      </p:sp>
    </p:spTree>
    <p:extLst>
      <p:ext uri="{BB962C8B-B14F-4D97-AF65-F5344CB8AC3E}">
        <p14:creationId xmlns:p14="http://schemas.microsoft.com/office/powerpoint/2010/main" val="402959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24523" cy="6874079"/>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a:prstGeom prst="rect">
            <a:avLst/>
          </a:prstGeo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a:prstGeom prst="rect">
            <a:avLst/>
          </a:prstGeom>
        </p:spPr>
        <p:txBody>
          <a:bodyPr anchor="t"/>
          <a:lstStyle>
            <a:lvl1pPr algn="l">
              <a:defRPr b="0" i="0">
                <a:solidFill>
                  <a:schemeClr val="bg1">
                    <a:alpha val="60000"/>
                  </a:schemeClr>
                </a:solidFill>
              </a:defRPr>
            </a:lvl1pPr>
          </a:lstStyle>
          <a:p>
            <a:fld id="{F312EAF8-55CD-4F96-AA84-25A2147B0B97}" type="datetimeFigureOut">
              <a:rPr lang="en-US" smtClean="0"/>
              <a:t>5/6/2017</a:t>
            </a:fld>
            <a:endParaRPr lang="en-US" dirty="0"/>
          </a:p>
        </p:txBody>
      </p:sp>
      <p:sp>
        <p:nvSpPr>
          <p:cNvPr id="5" name="Footer Placeholder 4"/>
          <p:cNvSpPr>
            <a:spLocks noGrp="1"/>
          </p:cNvSpPr>
          <p:nvPr>
            <p:ph type="ftr" sz="quarter" idx="11"/>
          </p:nvPr>
        </p:nvSpPr>
        <p:spPr bwMode="gray">
          <a:xfrm rot="5400000">
            <a:off x="8951976" y="3227832"/>
            <a:ext cx="3859795" cy="304801"/>
          </a:xfrm>
          <a:prstGeom prst="rect">
            <a:avLst/>
          </a:prstGeom>
        </p:spPr>
        <p:txBody>
          <a:bodyPr/>
          <a:lstStyle>
            <a:lvl1pPr>
              <a:defRPr b="0" i="0">
                <a:solidFill>
                  <a:schemeClr val="bg1">
                    <a:alpha val="60000"/>
                  </a:schemeClr>
                </a:solidFill>
              </a:defRPr>
            </a:lvl1pPr>
          </a:lstStyle>
          <a:p>
            <a:endParaRPr lang="en-US" dirty="0"/>
          </a:p>
        </p:txBody>
      </p:sp>
      <p:sp>
        <p:nvSpPr>
          <p:cNvPr id="12" name="Slide Number Placeholder 5"/>
          <p:cNvSpPr>
            <a:spLocks noGrp="1"/>
          </p:cNvSpPr>
          <p:nvPr>
            <p:ph type="sldNum" sz="quarter" idx="12"/>
          </p:nvPr>
        </p:nvSpPr>
        <p:spPr>
          <a:xfrm>
            <a:off x="10352540" y="295729"/>
            <a:ext cx="838199" cy="767687"/>
          </a:xfrm>
          <a:prstGeom prst="rect">
            <a:avLst/>
          </a:prstGeom>
        </p:spPr>
        <p:txBody>
          <a:bodyPr/>
          <a:lstStyle/>
          <a:p>
            <a:fld id="{033F21CD-B91F-470D-BC68-2AFB74D7A045}" type="slidenum">
              <a:rPr lang="en-US" smtClean="0"/>
              <a:t>‹#›</a:t>
            </a:fld>
            <a:endParaRPr lang="en-US" dirty="0"/>
          </a:p>
        </p:txBody>
      </p:sp>
    </p:spTree>
    <p:extLst>
      <p:ext uri="{BB962C8B-B14F-4D97-AF65-F5344CB8AC3E}">
        <p14:creationId xmlns:p14="http://schemas.microsoft.com/office/powerpoint/2010/main" val="92043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4" y="2677645"/>
            <a:ext cx="4351025" cy="2283824"/>
          </a:xfrm>
          <a:prstGeom prst="rect">
            <a:avLst/>
          </a:prstGeo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a:prstGeom prst="rect">
            <a:avLst/>
          </a:prstGeo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F312EAF8-55CD-4F96-AA84-25A2147B0B97}" type="datetimeFigureOut">
              <a:rPr lang="en-US" smtClean="0"/>
              <a:t>5/6/2017</a:t>
            </a:fld>
            <a:endParaRPr lang="en-US"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33F21CD-B91F-470D-BC68-2AFB74D7A045}" type="slidenum">
              <a:rPr lang="en-US" smtClean="0"/>
              <a:t>‹#›</a:t>
            </a:fld>
            <a:endParaRPr lang="en-US" dirty="0"/>
          </a:p>
        </p:txBody>
      </p:sp>
    </p:spTree>
    <p:extLst>
      <p:ext uri="{BB962C8B-B14F-4D97-AF65-F5344CB8AC3E}">
        <p14:creationId xmlns:p14="http://schemas.microsoft.com/office/powerpoint/2010/main" val="325881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a:prstGeom prst="rect">
            <a:avLst/>
          </a:prstGeo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F312EAF8-55CD-4F96-AA84-25A2147B0B97}" type="datetimeFigureOut">
              <a:rPr lang="en-US" smtClean="0"/>
              <a:t>5/6/2017</a:t>
            </a:fld>
            <a:endParaRPr lang="en-US"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33F21CD-B91F-470D-BC68-2AFB74D7A045}" type="slidenum">
              <a:rPr lang="en-US" smtClean="0"/>
              <a:t>‹#›</a:t>
            </a:fld>
            <a:endParaRPr lang="en-US" dirty="0"/>
          </a:p>
        </p:txBody>
      </p:sp>
    </p:spTree>
    <p:extLst>
      <p:ext uri="{BB962C8B-B14F-4D97-AF65-F5344CB8AC3E}">
        <p14:creationId xmlns:p14="http://schemas.microsoft.com/office/powerpoint/2010/main" val="39076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653104" y="6391838"/>
            <a:ext cx="990599" cy="304799"/>
          </a:xfrm>
          <a:prstGeom prst="rect">
            <a:avLst/>
          </a:prstGeom>
        </p:spPr>
        <p:txBody>
          <a:bodyPr/>
          <a:lstStyle/>
          <a:p>
            <a:fld id="{F312EAF8-55CD-4F96-AA84-25A2147B0B97}" type="datetimeFigureOut">
              <a:rPr lang="en-US" smtClean="0"/>
              <a:t>5/6/2017</a:t>
            </a:fld>
            <a:endParaRPr lang="en-US" dirty="0"/>
          </a:p>
        </p:txBody>
      </p:sp>
      <p:sp>
        <p:nvSpPr>
          <p:cNvPr id="8" name="Footer Placeholder 7"/>
          <p:cNvSpPr>
            <a:spLocks noGrp="1"/>
          </p:cNvSpPr>
          <p:nvPr>
            <p:ph type="ftr" sz="quarter" idx="11"/>
          </p:nvPr>
        </p:nvSpPr>
        <p:spPr>
          <a:xfrm>
            <a:off x="561110" y="6391838"/>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033F21CD-B91F-470D-BC68-2AFB74D7A045}" type="slidenum">
              <a:rPr lang="en-US" smtClean="0"/>
              <a:t>‹#›</a:t>
            </a:fld>
            <a:endParaRPr lang="en-US" dirty="0"/>
          </a:p>
        </p:txBody>
      </p:sp>
    </p:spTree>
    <p:extLst>
      <p:ext uri="{BB962C8B-B14F-4D97-AF65-F5344CB8AC3E}">
        <p14:creationId xmlns:p14="http://schemas.microsoft.com/office/powerpoint/2010/main" val="115298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3"/>
            <a:ext cx="2844800" cy="365125"/>
          </a:xfrm>
          <a:prstGeom prst="rect">
            <a:avLst/>
          </a:prstGeom>
        </p:spPr>
        <p:txBody>
          <a:bodyPr/>
          <a:lstStyle/>
          <a:p>
            <a:fld id="{FD1176A7-B091-469C-82C8-89C693043C40}" type="datetimeFigureOut">
              <a:rPr lang="en-US" smtClean="0">
                <a:solidFill>
                  <a:prstClr val="black">
                    <a:tint val="75000"/>
                  </a:prstClr>
                </a:solidFill>
              </a:rPr>
              <a:pPr/>
              <a:t>5/6/2017</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1" y="6356353"/>
            <a:ext cx="38608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2" y="6356353"/>
            <a:ext cx="2844800" cy="365125"/>
          </a:xfrm>
          <a:prstGeom prst="rect">
            <a:avLst/>
          </a:prstGeom>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a:prstGeom prst="rect">
            <a:avLst/>
          </a:prstGeo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5892800"/>
            <a:ext cx="12192000" cy="96520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3" name="Picture 2" descr="kittner_070409_owell_f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6268" y="5936349"/>
            <a:ext cx="7032995" cy="870539"/>
          </a:xfrm>
          <a:prstGeom prst="rect">
            <a:avLst/>
          </a:prstGeom>
        </p:spPr>
      </p:pic>
      <p:pic>
        <p:nvPicPr>
          <p:cNvPr id="4" name="Picture 3" descr="large_white_tran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6066" y="5994464"/>
            <a:ext cx="3567389" cy="73844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8.xml"/><Relationship Id="rId3" Type="http://schemas.openxmlformats.org/officeDocument/2006/relationships/slide" Target="slide13.xml"/><Relationship Id="rId7" Type="http://schemas.openxmlformats.org/officeDocument/2006/relationships/slide" Target="slide35.xml"/><Relationship Id="rId12" Type="http://schemas.openxmlformats.org/officeDocument/2006/relationships/slide" Target="slide52.xml"/><Relationship Id="rId2" Type="http://schemas.openxmlformats.org/officeDocument/2006/relationships/notesSlide" Target="../notesSlides/notesSlide12.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65.xml"/><Relationship Id="rId5" Type="http://schemas.openxmlformats.org/officeDocument/2006/relationships/slide" Target="slide31.xml"/><Relationship Id="rId15" Type="http://schemas.openxmlformats.org/officeDocument/2006/relationships/slide" Target="slide6.xml"/><Relationship Id="rId10" Type="http://schemas.openxmlformats.org/officeDocument/2006/relationships/slide" Target="slide58.xml"/><Relationship Id="rId4" Type="http://schemas.openxmlformats.org/officeDocument/2006/relationships/slide" Target="slide24.xml"/><Relationship Id="rId9" Type="http://schemas.openxmlformats.org/officeDocument/2006/relationships/slide" Target="slide46.xml"/><Relationship Id="rId14" Type="http://schemas.openxmlformats.org/officeDocument/2006/relationships/slide" Target="slide7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M0RRaK1Ir-8" TargetMode="External"/><Relationship Id="rId5" Type="http://schemas.openxmlformats.org/officeDocument/2006/relationships/hyperlink" Target="https://youtu.be/M0RRaK1Ir-8"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rc.carleton.edu/introgeo/gallerywalk/reference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2.xml"/><Relationship Id="rId4" Type="http://schemas.openxmlformats.org/officeDocument/2006/relationships/hyperlink" Target="http://serc.carleton.edu/introgeo/gallerywalk/what.html"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8.xml"/><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Data" Target="../diagrams/data1.xml"/><Relationship Id="rId5" Type="http://schemas.openxmlformats.org/officeDocument/2006/relationships/image" Target="../media/image12.emf"/><Relationship Id="rId10" Type="http://schemas.microsoft.com/office/2007/relationships/diagramDrawing" Target="../diagrams/drawing1.xml"/><Relationship Id="rId4" Type="http://schemas.openxmlformats.org/officeDocument/2006/relationships/package" Target="../embeddings/Microsoft_Word_Document1.docx"/><Relationship Id="rId9" Type="http://schemas.openxmlformats.org/officeDocument/2006/relationships/diagramColors" Target="../diagrams/colors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heteachertoolkit.com/index.php/tool/guided-not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2.xml"/></Relationships>
</file>

<file path=ppt/slides/_rels/slide4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ideo" Target="https://www.youtube.com/embed/RfSKkCVFXfM" TargetMode="External"/><Relationship Id="rId5" Type="http://schemas.openxmlformats.org/officeDocument/2006/relationships/hyperlink" Target="https://youtu.be/RfSKkCVFXfM" TargetMode="Externa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80.xml"/><Relationship Id="rId4" Type="http://schemas.openxmlformats.org/officeDocument/2006/relationships/slide" Target="slide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ideo" Target="https://www.youtube.com/embed/vxMOl2Vnw54" TargetMode="External"/><Relationship Id="rId5" Type="http://schemas.openxmlformats.org/officeDocument/2006/relationships/hyperlink" Target="https://youtu.be/vxMOl2Vnw54" TargetMode="Externa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hyperlink" Target="https://www.brown.edu/about/administration/sheridan-center/teaching-learning/effective-classroom-practices/think-pair-shar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2.xml"/></Relationships>
</file>

<file path=ppt/slides/_rels/slide7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s://www.polleverywhere.com/videos?v=creating_polls" TargetMode="External"/><Relationship Id="rId7"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hyperlink" Target="https://www.polleverywhere.com/videos?v=presenting_from_powerpoint_mac" TargetMode="External"/><Relationship Id="rId4" Type="http://schemas.openxmlformats.org/officeDocument/2006/relationships/hyperlink" Target="https://www.polleverywhere.com/videos?v=presenting_from_powerpoint_p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88.xml"/><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84.xml"/><Relationship Id="rId7" Type="http://schemas.openxmlformats.org/officeDocument/2006/relationships/diagramLayout" Target="../diagrams/layout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Data" Target="../diagrams/data2.xml"/><Relationship Id="rId5" Type="http://schemas.openxmlformats.org/officeDocument/2006/relationships/image" Target="../media/image12.emf"/><Relationship Id="rId10" Type="http://schemas.microsoft.com/office/2007/relationships/diagramDrawing" Target="../diagrams/drawing2.xml"/><Relationship Id="rId4" Type="http://schemas.openxmlformats.org/officeDocument/2006/relationships/package" Target="../embeddings/Microsoft_Word_Document2.docx"/><Relationship Id="rId9" Type="http://schemas.openxmlformats.org/officeDocument/2006/relationships/diagramColors" Target="../diagrams/colors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theteachertoolkit.com/index.php/tool/guided-note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80.xml"/></Relationships>
</file>

<file path=ppt/slides/_rels/slide88.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ideo" Target="https://www.youtube.com/embed/RfSKkCVFXfM" TargetMode="External"/><Relationship Id="rId5" Type="http://schemas.openxmlformats.org/officeDocument/2006/relationships/hyperlink" Target="https://youtu.be/RfSKkCVFXfM" TargetMode="External"/><Relationship Id="rId4" Type="http://schemas.openxmlformats.org/officeDocument/2006/relationships/image" Target="../media/image11.png"/></Relationships>
</file>

<file path=ppt/slides/_rels/slide96.xml.rels><?xml version="1.0" encoding="UTF-8" standalone="yes"?>
<Relationships xmlns="http://schemas.openxmlformats.org/package/2006/relationships"><Relationship Id="rId3" Type="http://schemas.openxmlformats.org/officeDocument/2006/relationships/hyperlink" Target="https://www.jigsaw.org/"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00263"/>
            <a:ext cx="8824913" cy="2676525"/>
          </a:xfrm>
          <a:prstGeom prst="rect">
            <a:avLst/>
          </a:prstGeom>
        </p:spPr>
        <p:txBody>
          <a:bodyPr>
            <a:normAutofit/>
          </a:bodyPr>
          <a:lstStyle/>
          <a:p>
            <a:r>
              <a:rPr lang="en-US" dirty="0">
                <a:solidFill>
                  <a:schemeClr val="bg1"/>
                </a:solidFill>
              </a:rPr>
              <a:t>AIM to ACT Active Classroom Toolbox</a:t>
            </a:r>
          </a:p>
        </p:txBody>
      </p:sp>
      <p:sp>
        <p:nvSpPr>
          <p:cNvPr id="3" name="Subtitle 2"/>
          <p:cNvSpPr>
            <a:spLocks noGrp="1"/>
          </p:cNvSpPr>
          <p:nvPr>
            <p:ph type="subTitle" idx="4294967295"/>
          </p:nvPr>
        </p:nvSpPr>
        <p:spPr>
          <a:xfrm>
            <a:off x="0" y="4776788"/>
            <a:ext cx="8824913" cy="862012"/>
          </a:xfrm>
          <a:prstGeom prst="rect">
            <a:avLst/>
          </a:prstGeom>
        </p:spPr>
        <p:txBody>
          <a:bodyPr>
            <a:normAutofit fontScale="55000" lnSpcReduction="20000"/>
          </a:bodyPr>
          <a:lstStyle/>
          <a:p>
            <a:r>
              <a:rPr lang="en-US" dirty="0">
                <a:solidFill>
                  <a:schemeClr val="bg1"/>
                </a:solidFill>
              </a:rPr>
              <a:t>UNC Family Medicine Teaching Fellowship 2015-2016 Educational </a:t>
            </a:r>
            <a:r>
              <a:rPr lang="en-US" dirty="0" smtClean="0">
                <a:solidFill>
                  <a:schemeClr val="bg1"/>
                </a:solidFill>
              </a:rPr>
              <a:t>Collaborative</a:t>
            </a:r>
          </a:p>
          <a:p>
            <a:r>
              <a:rPr lang="en-US" dirty="0" smtClean="0">
                <a:solidFill>
                  <a:schemeClr val="bg1"/>
                </a:solidFill>
                <a:ea typeface="Times New Roman" charset="0"/>
                <a:cs typeface="Times New Roman" charset="0"/>
              </a:rPr>
              <a:t>Jesse Clark DO, </a:t>
            </a:r>
            <a:r>
              <a:rPr lang="en-US" dirty="0">
                <a:solidFill>
                  <a:schemeClr val="bg1"/>
                </a:solidFill>
                <a:ea typeface="Times New Roman" charset="0"/>
                <a:cs typeface="Times New Roman" charset="0"/>
              </a:rPr>
              <a:t>Lisa </a:t>
            </a:r>
            <a:r>
              <a:rPr lang="en-US" dirty="0" smtClean="0">
                <a:solidFill>
                  <a:schemeClr val="bg1"/>
                </a:solidFill>
                <a:ea typeface="Times New Roman" charset="0"/>
                <a:cs typeface="Times New Roman" charset="0"/>
              </a:rPr>
              <a:t>Johnson MD, </a:t>
            </a:r>
            <a:r>
              <a:rPr lang="en-US" dirty="0">
                <a:solidFill>
                  <a:schemeClr val="bg1"/>
                </a:solidFill>
                <a:ea typeface="Times New Roman" charset="0"/>
                <a:cs typeface="Times New Roman" charset="0"/>
              </a:rPr>
              <a:t>Ryan </a:t>
            </a:r>
            <a:r>
              <a:rPr lang="en-US" dirty="0" smtClean="0">
                <a:solidFill>
                  <a:schemeClr val="bg1"/>
                </a:solidFill>
                <a:ea typeface="Times New Roman" charset="0"/>
                <a:cs typeface="Times New Roman" charset="0"/>
              </a:rPr>
              <a:t>Draper DO, </a:t>
            </a:r>
            <a:r>
              <a:rPr lang="en-US" dirty="0">
                <a:solidFill>
                  <a:schemeClr val="bg1"/>
                </a:solidFill>
                <a:ea typeface="Times New Roman" charset="0"/>
                <a:cs typeface="Times New Roman" charset="0"/>
              </a:rPr>
              <a:t>Christina </a:t>
            </a:r>
            <a:r>
              <a:rPr lang="en-US" dirty="0" smtClean="0">
                <a:solidFill>
                  <a:schemeClr val="bg1"/>
                </a:solidFill>
                <a:ea typeface="Times New Roman" charset="0"/>
                <a:cs typeface="Times New Roman" charset="0"/>
              </a:rPr>
              <a:t>Raguckas DO, </a:t>
            </a:r>
          </a:p>
          <a:p>
            <a:pPr marL="0" indent="0">
              <a:buNone/>
            </a:pPr>
            <a:r>
              <a:rPr lang="en-US" dirty="0" smtClean="0">
                <a:solidFill>
                  <a:schemeClr val="bg1"/>
                </a:solidFill>
                <a:ea typeface="Times New Roman" charset="0"/>
                <a:cs typeface="Times New Roman" charset="0"/>
              </a:rPr>
              <a:t>	Katie </a:t>
            </a:r>
            <a:r>
              <a:rPr lang="en-US" dirty="0" err="1" smtClean="0">
                <a:solidFill>
                  <a:schemeClr val="bg1"/>
                </a:solidFill>
                <a:ea typeface="Times New Roman" charset="0"/>
                <a:cs typeface="Times New Roman" charset="0"/>
              </a:rPr>
              <a:t>Westerfield</a:t>
            </a:r>
            <a:r>
              <a:rPr lang="en-US" dirty="0" smtClean="0">
                <a:solidFill>
                  <a:schemeClr val="bg1"/>
                </a:solidFill>
                <a:ea typeface="Times New Roman" charset="0"/>
                <a:cs typeface="Times New Roman" charset="0"/>
              </a:rPr>
              <a:t> DO, </a:t>
            </a:r>
            <a:r>
              <a:rPr lang="en-US" dirty="0">
                <a:solidFill>
                  <a:schemeClr val="bg1"/>
                </a:solidFill>
                <a:ea typeface="Times New Roman" charset="0"/>
                <a:cs typeface="Times New Roman" charset="0"/>
              </a:rPr>
              <a:t>Lisa </a:t>
            </a:r>
            <a:r>
              <a:rPr lang="en-US" dirty="0" smtClean="0">
                <a:solidFill>
                  <a:schemeClr val="bg1"/>
                </a:solidFill>
                <a:ea typeface="Times New Roman" charset="0"/>
                <a:cs typeface="Times New Roman" charset="0"/>
              </a:rPr>
              <a:t>Harris DO, </a:t>
            </a:r>
            <a:r>
              <a:rPr lang="en-US" dirty="0">
                <a:solidFill>
                  <a:schemeClr val="bg1"/>
                </a:solidFill>
                <a:ea typeface="Times New Roman" charset="0"/>
                <a:cs typeface="Times New Roman" charset="0"/>
              </a:rPr>
              <a:t>Christine </a:t>
            </a:r>
            <a:r>
              <a:rPr lang="en-US" dirty="0" err="1" smtClean="0">
                <a:solidFill>
                  <a:schemeClr val="bg1"/>
                </a:solidFill>
                <a:ea typeface="Times New Roman" charset="0"/>
                <a:cs typeface="Times New Roman" charset="0"/>
              </a:rPr>
              <a:t>Zarza</a:t>
            </a:r>
            <a:r>
              <a:rPr lang="en-US" dirty="0" smtClean="0">
                <a:solidFill>
                  <a:schemeClr val="bg1"/>
                </a:solidFill>
                <a:ea typeface="Times New Roman" charset="0"/>
                <a:cs typeface="Times New Roman" charset="0"/>
              </a:rPr>
              <a:t> DO, </a:t>
            </a:r>
            <a:r>
              <a:rPr lang="en-US" dirty="0">
                <a:solidFill>
                  <a:schemeClr val="bg1"/>
                </a:solidFill>
                <a:ea typeface="Times New Roman" charset="0"/>
                <a:cs typeface="Times New Roman" charset="0"/>
              </a:rPr>
              <a:t>and Stephen </a:t>
            </a:r>
            <a:r>
              <a:rPr lang="en-US" dirty="0" smtClean="0">
                <a:solidFill>
                  <a:schemeClr val="bg1"/>
                </a:solidFill>
                <a:ea typeface="Times New Roman" charset="0"/>
                <a:cs typeface="Times New Roman" charset="0"/>
              </a:rPr>
              <a:t>Brawley MD</a:t>
            </a:r>
            <a:endParaRPr lang="en-US" dirty="0">
              <a:solidFill>
                <a:schemeClr val="bg1"/>
              </a:solidFill>
            </a:endParaRPr>
          </a:p>
          <a:p>
            <a:endParaRPr lang="en-US" dirty="0">
              <a:solidFill>
                <a:schemeClr val="bg1"/>
              </a:solidFill>
            </a:endParaRPr>
          </a:p>
          <a:p>
            <a:pPr marL="457200" lvl="1" indent="0">
              <a:buNone/>
            </a:pPr>
            <a:endParaRPr lang="en-US" dirty="0">
              <a:solidFill>
                <a:schemeClr val="bg1"/>
              </a:solidFill>
            </a:endParaRPr>
          </a:p>
        </p:txBody>
      </p:sp>
    </p:spTree>
    <p:extLst>
      <p:ext uri="{BB962C8B-B14F-4D97-AF65-F5344CB8AC3E}">
        <p14:creationId xmlns:p14="http://schemas.microsoft.com/office/powerpoint/2010/main" val="296632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Moving from Passive Lectures to Active Learning:</a:t>
            </a:r>
            <a:r>
              <a:rPr lang="en-US" b="1" dirty="0"/>
              <a:t/>
            </a:r>
            <a:br>
              <a:rPr lang="en-US" b="1" dirty="0"/>
            </a:br>
            <a:r>
              <a:rPr lang="en-US" b="1" dirty="0"/>
              <a:t>CASE SCENARIOS</a:t>
            </a:r>
            <a:r>
              <a:rPr lang="en-US" dirty="0"/>
              <a:t/>
            </a:r>
            <a:br>
              <a:rPr lang="en-US" dirty="0"/>
            </a:br>
            <a:endParaRPr lang="en-US" dirty="0"/>
          </a:p>
        </p:txBody>
      </p:sp>
      <p:sp>
        <p:nvSpPr>
          <p:cNvPr id="3" name="Content Placeholder 2"/>
          <p:cNvSpPr>
            <a:spLocks noGrp="1"/>
          </p:cNvSpPr>
          <p:nvPr>
            <p:ph idx="1"/>
          </p:nvPr>
        </p:nvSpPr>
        <p:spPr>
          <a:xfrm>
            <a:off x="737936" y="1887031"/>
            <a:ext cx="10716127" cy="3214522"/>
          </a:xfrm>
        </p:spPr>
        <p:txBody>
          <a:bodyPr>
            <a:normAutofit/>
          </a:bodyPr>
          <a:lstStyle/>
          <a:p>
            <a:pPr marL="342900" lvl="1" indent="-342900">
              <a:buFont typeface="Arial" charset="0"/>
              <a:buChar char="•"/>
            </a:pPr>
            <a:r>
              <a:rPr lang="en-US" dirty="0"/>
              <a:t>Space case scenarios within an existing lecture to emphasize major points and increase student/instructor interaction</a:t>
            </a:r>
          </a:p>
          <a:p>
            <a:pPr marL="0" indent="0">
              <a:buNone/>
            </a:pPr>
            <a:endParaRPr lang="en-US" sz="2800" dirty="0"/>
          </a:p>
          <a:p>
            <a:r>
              <a:rPr lang="en-US" sz="2800" dirty="0"/>
              <a:t>Need one faculty or facilitator per group</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154563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Moving from Passive Lectures to Active Learning:</a:t>
            </a:r>
            <a:br>
              <a:rPr lang="en-US" dirty="0"/>
            </a:br>
            <a:r>
              <a:rPr lang="en-US" dirty="0"/>
              <a:t>REFERENCES</a:t>
            </a:r>
          </a:p>
        </p:txBody>
      </p:sp>
      <p:sp>
        <p:nvSpPr>
          <p:cNvPr id="3" name="Content Placeholder 2"/>
          <p:cNvSpPr>
            <a:spLocks noGrp="1"/>
          </p:cNvSpPr>
          <p:nvPr>
            <p:ph idx="1"/>
          </p:nvPr>
        </p:nvSpPr>
        <p:spPr/>
        <p:txBody>
          <a:bodyPr>
            <a:normAutofit/>
          </a:bodyPr>
          <a:lstStyle/>
          <a:p>
            <a:r>
              <a:rPr lang="en-US" sz="2400" dirty="0"/>
              <a:t>Active learning in medical education: Strategies for beginning implementation. Ben Graffam PhD. </a:t>
            </a:r>
            <a:r>
              <a:rPr lang="en-US" sz="2400" i="1" dirty="0"/>
              <a:t>MEDICAL TEACHER</a:t>
            </a:r>
            <a:r>
              <a:rPr lang="en-US" sz="2400" dirty="0"/>
              <a:t>, 2007;29:38-42.</a:t>
            </a:r>
          </a:p>
          <a:p>
            <a:r>
              <a:rPr lang="en-US" sz="2400" dirty="0"/>
              <a:t>Not Another Boring Lecture: Engaging Learners with Active Learning Techniques. Margaret Wolff, MD; Mary Jo Wagner, MD; Stacey Poznanski, DO; Jocelyn Schiller, MD; Sally Santen, MD, PhD</a:t>
            </a:r>
            <a:r>
              <a:rPr lang="en-US" sz="2400" baseline="30000" dirty="0"/>
              <a:t>. </a:t>
            </a:r>
            <a:r>
              <a:rPr lang="en-US" sz="2400" i="1" dirty="0"/>
              <a:t>The Journal of Emergency Medicine</a:t>
            </a:r>
            <a:r>
              <a:rPr lang="en-US" sz="2400" dirty="0"/>
              <a:t>, </a:t>
            </a:r>
            <a:r>
              <a:rPr lang="en-US" sz="2400" i="1" dirty="0"/>
              <a:t>Volume 49, Issue 5</a:t>
            </a:r>
            <a:r>
              <a:rPr lang="en-US" sz="2400" dirty="0"/>
              <a:t>, </a:t>
            </a:r>
            <a:r>
              <a:rPr lang="en-US" sz="2400" i="1" dirty="0"/>
              <a:t>November 2015</a:t>
            </a:r>
            <a:r>
              <a:rPr lang="en-US" sz="2400" dirty="0"/>
              <a:t>, </a:t>
            </a:r>
            <a:r>
              <a:rPr lang="en-US" sz="2400" i="1" dirty="0"/>
              <a:t>Pages 710-711.</a:t>
            </a:r>
            <a:endParaRPr lang="en-US" sz="2400" dirty="0"/>
          </a:p>
          <a:p>
            <a:endParaRPr lang="en-US" dirty="0"/>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
        <p:nvSpPr>
          <p:cNvPr id="12" name="Rectangle 11"/>
          <p:cNvSpPr/>
          <p:nvPr/>
        </p:nvSpPr>
        <p:spPr>
          <a:xfrm>
            <a:off x="4667659" y="4654626"/>
            <a:ext cx="6464272" cy="110420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3" name="TextBox 12"/>
          <p:cNvSpPr txBox="1"/>
          <p:nvPr/>
        </p:nvSpPr>
        <p:spPr>
          <a:xfrm>
            <a:off x="5594433" y="4992806"/>
            <a:ext cx="5277737" cy="461545"/>
          </a:xfrm>
          <a:prstGeom prst="rect">
            <a:avLst/>
          </a:prstGeom>
          <a:noFill/>
        </p:spPr>
        <p:txBody>
          <a:bodyPr wrap="square" rtlCol="0" anchor="ctr">
            <a:spAutoFit/>
          </a:bodyPr>
          <a:lstStyle/>
          <a:p>
            <a:r>
              <a:rPr lang="en-US" sz="2399" dirty="0"/>
              <a:t>Return to Index</a:t>
            </a:r>
          </a:p>
        </p:txBody>
      </p:sp>
      <p:sp>
        <p:nvSpPr>
          <p:cNvPr id="14" name="Oval 13"/>
          <p:cNvSpPr>
            <a:spLocks noChangeAspect="1"/>
          </p:cNvSpPr>
          <p:nvPr/>
        </p:nvSpPr>
        <p:spPr>
          <a:xfrm>
            <a:off x="4098933" y="4633193"/>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934" y="4654626"/>
            <a:ext cx="1118776" cy="10959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hlinkClick r:id="rId4" action="ppaction://hlinksldjump"/>
          </p:cNvPr>
          <p:cNvPicPr>
            <a:picLocks noChangeAspect="1"/>
          </p:cNvPicPr>
          <p:nvPr/>
        </p:nvPicPr>
        <p:blipFill>
          <a:blip r:embed="rId5"/>
          <a:stretch>
            <a:fillRect/>
          </a:stretch>
        </p:blipFill>
        <p:spPr>
          <a:xfrm>
            <a:off x="-1" y="0"/>
            <a:ext cx="12173919" cy="6858000"/>
          </a:xfrm>
          <a:prstGeom prst="rect">
            <a:avLst/>
          </a:prstGeom>
        </p:spPr>
      </p:pic>
    </p:spTree>
    <p:extLst>
      <p:ext uri="{BB962C8B-B14F-4D97-AF65-F5344CB8AC3E}">
        <p14:creationId xmlns:p14="http://schemas.microsoft.com/office/powerpoint/2010/main" val="2300369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6386015" y="761799"/>
            <a:ext cx="4901266" cy="450681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57" name="Rectangle 156"/>
          <p:cNvSpPr/>
          <p:nvPr/>
        </p:nvSpPr>
        <p:spPr>
          <a:xfrm>
            <a:off x="7059756" y="1614481"/>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8" name="Rectangle 157"/>
          <p:cNvSpPr/>
          <p:nvPr/>
        </p:nvSpPr>
        <p:spPr>
          <a:xfrm>
            <a:off x="7059756" y="2333700"/>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9" name="Rectangle 158"/>
          <p:cNvSpPr/>
          <p:nvPr/>
        </p:nvSpPr>
        <p:spPr>
          <a:xfrm>
            <a:off x="7059756" y="3072904"/>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0" name="Rectangle 159"/>
          <p:cNvSpPr/>
          <p:nvPr/>
        </p:nvSpPr>
        <p:spPr>
          <a:xfrm>
            <a:off x="7059756" y="3812572"/>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1" name="Rectangle 160"/>
          <p:cNvSpPr/>
          <p:nvPr/>
        </p:nvSpPr>
        <p:spPr>
          <a:xfrm>
            <a:off x="7059756" y="4533331"/>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2" name="Rectangle 161"/>
          <p:cNvSpPr/>
          <p:nvPr/>
        </p:nvSpPr>
        <p:spPr>
          <a:xfrm>
            <a:off x="7059757" y="887707"/>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41" name="Rectangle 40"/>
          <p:cNvSpPr/>
          <p:nvPr/>
        </p:nvSpPr>
        <p:spPr>
          <a:xfrm>
            <a:off x="580960" y="767148"/>
            <a:ext cx="4741383" cy="450681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52" name="Rectangle 151"/>
          <p:cNvSpPr/>
          <p:nvPr/>
        </p:nvSpPr>
        <p:spPr>
          <a:xfrm>
            <a:off x="1143865" y="1614481"/>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3" name="Rectangle 152"/>
          <p:cNvSpPr/>
          <p:nvPr/>
        </p:nvSpPr>
        <p:spPr>
          <a:xfrm>
            <a:off x="1143865" y="2333700"/>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4" name="Rectangle 153"/>
          <p:cNvSpPr/>
          <p:nvPr/>
        </p:nvSpPr>
        <p:spPr>
          <a:xfrm>
            <a:off x="1143865" y="3072904"/>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5" name="Rectangle 154"/>
          <p:cNvSpPr/>
          <p:nvPr/>
        </p:nvSpPr>
        <p:spPr>
          <a:xfrm>
            <a:off x="1143865" y="3812572"/>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6" name="Rectangle 155"/>
          <p:cNvSpPr/>
          <p:nvPr/>
        </p:nvSpPr>
        <p:spPr>
          <a:xfrm>
            <a:off x="1143865" y="4533331"/>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1" name="Rectangle 150"/>
          <p:cNvSpPr/>
          <p:nvPr/>
        </p:nvSpPr>
        <p:spPr>
          <a:xfrm>
            <a:off x="1143866" y="887707"/>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 name="Title 1"/>
          <p:cNvSpPr>
            <a:spLocks noGrp="1"/>
          </p:cNvSpPr>
          <p:nvPr>
            <p:ph type="title"/>
          </p:nvPr>
        </p:nvSpPr>
        <p:spPr>
          <a:xfrm>
            <a:off x="580961" y="146413"/>
            <a:ext cx="4741383" cy="715961"/>
          </a:xfrm>
        </p:spPr>
        <p:txBody>
          <a:bodyPr>
            <a:normAutofit fontScale="90000"/>
          </a:bodyPr>
          <a:lstStyle/>
          <a:p>
            <a:pPr algn="ctr"/>
            <a:r>
              <a:rPr lang="en-IN" dirty="0"/>
              <a:t>Large Group Techniques</a:t>
            </a:r>
          </a:p>
        </p:txBody>
      </p:sp>
      <p:grpSp>
        <p:nvGrpSpPr>
          <p:cNvPr id="19" name="Group 18"/>
          <p:cNvGrpSpPr>
            <a:grpSpLocks/>
          </p:cNvGrpSpPr>
          <p:nvPr/>
        </p:nvGrpSpPr>
        <p:grpSpPr>
          <a:xfrm>
            <a:off x="914400" y="914400"/>
            <a:ext cx="4163801" cy="623293"/>
            <a:chOff x="1280944" y="1851545"/>
            <a:chExt cx="4164886"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44" name="TextBox 43">
              <a:hlinkClick r:id="rId3" action="ppaction://hlinksldjump"/>
            </p:cNvPr>
            <p:cNvSpPr txBox="1"/>
            <p:nvPr/>
          </p:nvSpPr>
          <p:spPr>
            <a:xfrm>
              <a:off x="2246690" y="1988741"/>
              <a:ext cx="3199140" cy="369428"/>
            </a:xfrm>
            <a:prstGeom prst="rect">
              <a:avLst/>
            </a:prstGeom>
            <a:noFill/>
          </p:spPr>
          <p:txBody>
            <a:bodyPr wrap="none" rtlCol="0">
              <a:spAutoFit/>
            </a:bodyPr>
            <a:lstStyle/>
            <a:p>
              <a:r>
                <a:rPr lang="en-US" dirty="0">
                  <a:solidFill>
                    <a:schemeClr val="tx1">
                      <a:lumMod val="75000"/>
                      <a:lumOff val="25000"/>
                    </a:schemeClr>
                  </a:solidFill>
                  <a:latin typeface="Arial" pitchFamily="34" charset="0"/>
                  <a:cs typeface="Arial" pitchFamily="34" charset="0"/>
                  <a:hlinkClick r:id="rId3" action="ppaction://hlinksldjump"/>
                </a:rPr>
                <a:t>Audience Response Systems</a:t>
              </a:r>
              <a:endParaRPr lang="en-US" dirty="0">
                <a:solidFill>
                  <a:schemeClr val="tx1">
                    <a:lumMod val="75000"/>
                    <a:lumOff val="25000"/>
                  </a:schemeClr>
                </a:solidFill>
                <a:latin typeface="Arial" pitchFamily="34" charset="0"/>
                <a:cs typeface="Arial" pitchFamily="34" charset="0"/>
              </a:endParaRPr>
            </a:p>
          </p:txBody>
        </p:sp>
      </p:grpSp>
      <p:grpSp>
        <p:nvGrpSpPr>
          <p:cNvPr id="56" name="Group 55"/>
          <p:cNvGrpSpPr/>
          <p:nvPr/>
        </p:nvGrpSpPr>
        <p:grpSpPr>
          <a:xfrm>
            <a:off x="914400" y="2377440"/>
            <a:ext cx="2086446" cy="623293"/>
            <a:chOff x="1332052" y="3649597"/>
            <a:chExt cx="2086989" cy="623455"/>
          </a:xfrm>
        </p:grpSpPr>
        <p:sp>
          <p:nvSpPr>
            <p:cNvPr id="46" name="Oval 45"/>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47" name="TextBox 46"/>
            <p:cNvSpPr txBox="1"/>
            <p:nvPr/>
          </p:nvSpPr>
          <p:spPr>
            <a:xfrm>
              <a:off x="2220965" y="3776631"/>
              <a:ext cx="1198076"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4" action="ppaction://hlinksldjump"/>
                </a:rPr>
                <a:t>Jeopardy!</a:t>
              </a:r>
              <a:endParaRPr lang="en-US" sz="1799" dirty="0">
                <a:solidFill>
                  <a:schemeClr val="tx1">
                    <a:lumMod val="75000"/>
                    <a:lumOff val="25000"/>
                  </a:schemeClr>
                </a:solidFill>
                <a:latin typeface="Arial" pitchFamily="34" charset="0"/>
                <a:cs typeface="Arial" pitchFamily="34" charset="0"/>
              </a:endParaRPr>
            </a:p>
          </p:txBody>
        </p:sp>
      </p:grpSp>
      <p:grpSp>
        <p:nvGrpSpPr>
          <p:cNvPr id="57" name="Group 56"/>
          <p:cNvGrpSpPr/>
          <p:nvPr/>
        </p:nvGrpSpPr>
        <p:grpSpPr>
          <a:xfrm>
            <a:off x="914400" y="3109113"/>
            <a:ext cx="2712575" cy="623292"/>
            <a:chOff x="1332052" y="4788709"/>
            <a:chExt cx="2713279" cy="623455"/>
          </a:xfrm>
        </p:grpSpPr>
        <p:sp>
          <p:nvSpPr>
            <p:cNvPr id="49" name="Oval 48"/>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50" name="TextBox 49"/>
            <p:cNvSpPr txBox="1"/>
            <p:nvPr/>
          </p:nvSpPr>
          <p:spPr>
            <a:xfrm>
              <a:off x="2252965" y="4891916"/>
              <a:ext cx="1792366"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5" action="ppaction://hlinksldjump"/>
                </a:rPr>
                <a:t>Walking Gallery</a:t>
              </a:r>
              <a:endParaRPr lang="en-US" sz="1799" dirty="0">
                <a:solidFill>
                  <a:schemeClr val="tx1">
                    <a:lumMod val="75000"/>
                    <a:lumOff val="25000"/>
                  </a:schemeClr>
                </a:solidFill>
                <a:latin typeface="Arial" pitchFamily="34" charset="0"/>
                <a:cs typeface="Arial" pitchFamily="34" charset="0"/>
              </a:endParaRPr>
            </a:p>
          </p:txBody>
        </p:sp>
      </p:grpSp>
      <p:grpSp>
        <p:nvGrpSpPr>
          <p:cNvPr id="58" name="Group 57"/>
          <p:cNvGrpSpPr/>
          <p:nvPr/>
        </p:nvGrpSpPr>
        <p:grpSpPr>
          <a:xfrm>
            <a:off x="914400" y="1645920"/>
            <a:ext cx="2535422" cy="623292"/>
            <a:chOff x="1332052" y="2835218"/>
            <a:chExt cx="2536082"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55" name="TextBox 54"/>
            <p:cNvSpPr txBox="1"/>
            <p:nvPr/>
          </p:nvSpPr>
          <p:spPr>
            <a:xfrm>
              <a:off x="2246690" y="2916111"/>
              <a:ext cx="1621444"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6" action="ppaction://hlinksldjump"/>
                </a:rPr>
                <a:t>Find the Flaw</a:t>
              </a:r>
              <a:endParaRPr lang="en-US" sz="1799" dirty="0">
                <a:solidFill>
                  <a:schemeClr val="tx1">
                    <a:lumMod val="75000"/>
                    <a:lumOff val="25000"/>
                  </a:schemeClr>
                </a:solidFill>
                <a:latin typeface="Arial" pitchFamily="34" charset="0"/>
                <a:cs typeface="Arial" pitchFamily="34" charset="0"/>
              </a:endParaRPr>
            </a:p>
          </p:txBody>
        </p:sp>
      </p:grpSp>
      <p:sp>
        <p:nvSpPr>
          <p:cNvPr id="33" name="Oval 32">
            <a:hlinkClick r:id="rId3" action="ppaction://hlinksldjump"/>
          </p:cNvPr>
          <p:cNvSpPr>
            <a:spLocks noChangeAspect="1"/>
          </p:cNvSpPr>
          <p:nvPr/>
        </p:nvSpPr>
        <p:spPr>
          <a:xfrm>
            <a:off x="914401" y="914401"/>
            <a:ext cx="623292" cy="6232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nvGrpSpPr>
          <p:cNvPr id="34" name="Group 33"/>
          <p:cNvGrpSpPr/>
          <p:nvPr/>
        </p:nvGrpSpPr>
        <p:grpSpPr>
          <a:xfrm>
            <a:off x="914400" y="3840480"/>
            <a:ext cx="3127432" cy="623292"/>
            <a:chOff x="1332052" y="4788709"/>
            <a:chExt cx="3128244" cy="623455"/>
          </a:xfrm>
        </p:grpSpPr>
        <p:sp>
          <p:nvSpPr>
            <p:cNvPr id="35" name="Oval 34"/>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36" name="TextBox 35"/>
            <p:cNvSpPr txBox="1"/>
            <p:nvPr/>
          </p:nvSpPr>
          <p:spPr>
            <a:xfrm>
              <a:off x="2252965" y="4891916"/>
              <a:ext cx="2207331"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7" action="ppaction://hlinksldjump"/>
                </a:rPr>
                <a:t>Guided Note Taking</a:t>
              </a:r>
              <a:endParaRPr lang="en-US" sz="1799" dirty="0">
                <a:solidFill>
                  <a:schemeClr val="tx1">
                    <a:lumMod val="75000"/>
                    <a:lumOff val="25000"/>
                  </a:schemeClr>
                </a:solidFill>
                <a:latin typeface="Arial" pitchFamily="34" charset="0"/>
                <a:cs typeface="Arial" pitchFamily="34" charset="0"/>
              </a:endParaRPr>
            </a:p>
          </p:txBody>
        </p:sp>
      </p:grpSp>
      <p:grpSp>
        <p:nvGrpSpPr>
          <p:cNvPr id="37" name="Group 36"/>
          <p:cNvGrpSpPr/>
          <p:nvPr/>
        </p:nvGrpSpPr>
        <p:grpSpPr>
          <a:xfrm>
            <a:off x="914400" y="4572000"/>
            <a:ext cx="2374983" cy="623292"/>
            <a:chOff x="1332052" y="4788709"/>
            <a:chExt cx="2375599" cy="623455"/>
          </a:xfrm>
        </p:grpSpPr>
        <p:sp>
          <p:nvSpPr>
            <p:cNvPr id="38" name="Oval 37"/>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39" name="TextBox 38"/>
            <p:cNvSpPr txBox="1"/>
            <p:nvPr/>
          </p:nvSpPr>
          <p:spPr>
            <a:xfrm>
              <a:off x="2252965" y="4891916"/>
              <a:ext cx="1454686"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8" action="ppaction://hlinksldjump"/>
                </a:rPr>
                <a:t>Team Recall</a:t>
              </a:r>
              <a:endParaRPr lang="en-US" sz="1799" dirty="0">
                <a:solidFill>
                  <a:schemeClr val="tx1">
                    <a:lumMod val="75000"/>
                    <a:lumOff val="25000"/>
                  </a:schemeClr>
                </a:solidFill>
                <a:latin typeface="Arial" pitchFamily="34" charset="0"/>
                <a:cs typeface="Arial" pitchFamily="34" charset="0"/>
              </a:endParaRPr>
            </a:p>
          </p:txBody>
        </p:sp>
      </p:grpSp>
      <p:sp>
        <p:nvSpPr>
          <p:cNvPr id="91" name="Oval 90"/>
          <p:cNvSpPr>
            <a:spLocks noChangeAspect="1"/>
          </p:cNvSpPr>
          <p:nvPr/>
        </p:nvSpPr>
        <p:spPr>
          <a:xfrm>
            <a:off x="914399" y="1641951"/>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sp>
        <p:nvSpPr>
          <p:cNvPr id="92" name="Oval 91"/>
          <p:cNvSpPr>
            <a:spLocks noChangeAspect="1"/>
          </p:cNvSpPr>
          <p:nvPr/>
        </p:nvSpPr>
        <p:spPr>
          <a:xfrm>
            <a:off x="914399" y="2378147"/>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sp>
        <p:nvSpPr>
          <p:cNvPr id="93" name="Oval 92"/>
          <p:cNvSpPr>
            <a:spLocks noChangeAspect="1"/>
          </p:cNvSpPr>
          <p:nvPr/>
        </p:nvSpPr>
        <p:spPr>
          <a:xfrm>
            <a:off x="906091" y="3107613"/>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sp>
        <p:nvSpPr>
          <p:cNvPr id="94" name="Oval 93"/>
          <p:cNvSpPr>
            <a:spLocks noChangeAspect="1"/>
          </p:cNvSpPr>
          <p:nvPr/>
        </p:nvSpPr>
        <p:spPr>
          <a:xfrm>
            <a:off x="906091" y="3815147"/>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5</a:t>
            </a:r>
          </a:p>
        </p:txBody>
      </p:sp>
      <p:sp>
        <p:nvSpPr>
          <p:cNvPr id="95" name="Oval 94"/>
          <p:cNvSpPr>
            <a:spLocks noChangeAspect="1"/>
          </p:cNvSpPr>
          <p:nvPr/>
        </p:nvSpPr>
        <p:spPr>
          <a:xfrm>
            <a:off x="918201" y="4581232"/>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6</a:t>
            </a:r>
          </a:p>
        </p:txBody>
      </p:sp>
      <p:sp>
        <p:nvSpPr>
          <p:cNvPr id="121" name="Title 1"/>
          <p:cNvSpPr txBox="1">
            <a:spLocks/>
          </p:cNvSpPr>
          <p:nvPr/>
        </p:nvSpPr>
        <p:spPr>
          <a:xfrm>
            <a:off x="6513848" y="152550"/>
            <a:ext cx="4741383" cy="715961"/>
          </a:xfrm>
          <a:prstGeom prst="rect">
            <a:avLst/>
          </a:prstGeom>
        </p:spPr>
        <p:txBody>
          <a:bodyPr>
            <a:normAutofit fontScale="97500"/>
          </a:bodyPr>
          <a:lstStyle>
            <a:lvl1pPr algn="l" defTabSz="457200" rtl="0" eaLnBrk="1" fontAlgn="base" hangingPunct="1">
              <a:spcBef>
                <a:spcPct val="0"/>
              </a:spcBef>
              <a:spcAft>
                <a:spcPct val="0"/>
              </a:spcAft>
              <a:defRPr sz="3732" kern="1200">
                <a:solidFill>
                  <a:schemeClr val="tx1">
                    <a:lumMod val="65000"/>
                    <a:lumOff val="35000"/>
                  </a:schemeClr>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ctr"/>
            <a:r>
              <a:rPr lang="en-IN" dirty="0"/>
              <a:t>Small Group Techniques</a:t>
            </a:r>
          </a:p>
        </p:txBody>
      </p:sp>
      <p:grpSp>
        <p:nvGrpSpPr>
          <p:cNvPr id="123" name="Group 122"/>
          <p:cNvGrpSpPr>
            <a:grpSpLocks/>
          </p:cNvGrpSpPr>
          <p:nvPr/>
        </p:nvGrpSpPr>
        <p:grpSpPr>
          <a:xfrm>
            <a:off x="6719455" y="909051"/>
            <a:ext cx="1855482" cy="623293"/>
            <a:chOff x="1280944" y="1851545"/>
            <a:chExt cx="1855964" cy="623455"/>
          </a:xfrm>
        </p:grpSpPr>
        <p:sp>
          <p:nvSpPr>
            <p:cNvPr id="124" name="Oval 123"/>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25" name="TextBox 124">
              <a:hlinkClick r:id="rId3" action="ppaction://hlinksldjump"/>
            </p:cNvPr>
            <p:cNvSpPr txBox="1"/>
            <p:nvPr/>
          </p:nvSpPr>
          <p:spPr>
            <a:xfrm>
              <a:off x="2246690" y="1988741"/>
              <a:ext cx="890218" cy="369428"/>
            </a:xfrm>
            <a:prstGeom prst="rect">
              <a:avLst/>
            </a:prstGeom>
            <a:noFill/>
          </p:spPr>
          <p:txBody>
            <a:bodyPr wrap="none" rtlCol="0">
              <a:spAutoFit/>
            </a:bodyPr>
            <a:lstStyle/>
            <a:p>
              <a:r>
                <a:rPr lang="en-US" dirty="0">
                  <a:solidFill>
                    <a:schemeClr val="tx1">
                      <a:lumMod val="75000"/>
                      <a:lumOff val="25000"/>
                    </a:schemeClr>
                  </a:solidFill>
                  <a:latin typeface="Arial" pitchFamily="34" charset="0"/>
                  <a:cs typeface="Arial" pitchFamily="34" charset="0"/>
                  <a:hlinkClick r:id="rId9" action="ppaction://hlinksldjump"/>
                </a:rPr>
                <a:t>Jigsaw</a:t>
              </a:r>
              <a:endParaRPr lang="en-US" dirty="0">
                <a:solidFill>
                  <a:schemeClr val="tx1">
                    <a:lumMod val="75000"/>
                    <a:lumOff val="25000"/>
                  </a:schemeClr>
                </a:solidFill>
                <a:latin typeface="Arial" pitchFamily="34" charset="0"/>
                <a:cs typeface="Arial" pitchFamily="34" charset="0"/>
              </a:endParaRPr>
            </a:p>
          </p:txBody>
        </p:sp>
      </p:grpSp>
      <p:grpSp>
        <p:nvGrpSpPr>
          <p:cNvPr id="126" name="Group 125"/>
          <p:cNvGrpSpPr/>
          <p:nvPr/>
        </p:nvGrpSpPr>
        <p:grpSpPr>
          <a:xfrm>
            <a:off x="6719455" y="2372091"/>
            <a:ext cx="3458616" cy="623293"/>
            <a:chOff x="1332052" y="3649597"/>
            <a:chExt cx="3459513" cy="623455"/>
          </a:xfrm>
        </p:grpSpPr>
        <p:sp>
          <p:nvSpPr>
            <p:cNvPr id="127" name="Oval 126"/>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28" name="TextBox 127"/>
            <p:cNvSpPr txBox="1"/>
            <p:nvPr/>
          </p:nvSpPr>
          <p:spPr>
            <a:xfrm>
              <a:off x="2220965" y="3776631"/>
              <a:ext cx="2570600" cy="369300"/>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10" action="ppaction://hlinksldjump"/>
                </a:rPr>
                <a:t>Small Group Questions</a:t>
              </a:r>
              <a:endParaRPr lang="en-US" sz="1799" dirty="0">
                <a:solidFill>
                  <a:schemeClr val="tx1">
                    <a:lumMod val="75000"/>
                    <a:lumOff val="25000"/>
                  </a:schemeClr>
                </a:solidFill>
                <a:latin typeface="Arial" pitchFamily="34" charset="0"/>
                <a:cs typeface="Arial" pitchFamily="34" charset="0"/>
              </a:endParaRPr>
            </a:p>
          </p:txBody>
        </p:sp>
      </p:grpSp>
      <p:grpSp>
        <p:nvGrpSpPr>
          <p:cNvPr id="129" name="Group 128"/>
          <p:cNvGrpSpPr/>
          <p:nvPr/>
        </p:nvGrpSpPr>
        <p:grpSpPr>
          <a:xfrm>
            <a:off x="6719455" y="3103764"/>
            <a:ext cx="3409497" cy="623292"/>
            <a:chOff x="1332052" y="4788709"/>
            <a:chExt cx="3410381" cy="623455"/>
          </a:xfrm>
        </p:grpSpPr>
        <p:sp>
          <p:nvSpPr>
            <p:cNvPr id="130" name="Oval 12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31" name="TextBox 130"/>
            <p:cNvSpPr txBox="1"/>
            <p:nvPr/>
          </p:nvSpPr>
          <p:spPr>
            <a:xfrm>
              <a:off x="2252965" y="4891916"/>
              <a:ext cx="2489468" cy="369301"/>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11" action="ppaction://hlinksldjump"/>
                </a:rPr>
                <a:t>Small Working Groups</a:t>
              </a:r>
              <a:endParaRPr lang="en-US" sz="1799" dirty="0">
                <a:solidFill>
                  <a:schemeClr val="tx1">
                    <a:lumMod val="75000"/>
                    <a:lumOff val="25000"/>
                  </a:schemeClr>
                </a:solidFill>
                <a:latin typeface="Arial" pitchFamily="34" charset="0"/>
                <a:cs typeface="Arial" pitchFamily="34" charset="0"/>
              </a:endParaRPr>
            </a:p>
          </p:txBody>
        </p:sp>
      </p:grpSp>
      <p:grpSp>
        <p:nvGrpSpPr>
          <p:cNvPr id="132" name="Group 131"/>
          <p:cNvGrpSpPr/>
          <p:nvPr/>
        </p:nvGrpSpPr>
        <p:grpSpPr>
          <a:xfrm>
            <a:off x="6719455" y="1640571"/>
            <a:ext cx="2535358" cy="623292"/>
            <a:chOff x="1332052" y="2835218"/>
            <a:chExt cx="2536016" cy="623455"/>
          </a:xfrm>
        </p:grpSpPr>
        <p:sp>
          <p:nvSpPr>
            <p:cNvPr id="133" name="Oval 132"/>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34" name="TextBox 133"/>
            <p:cNvSpPr txBox="1"/>
            <p:nvPr/>
          </p:nvSpPr>
          <p:spPr>
            <a:xfrm>
              <a:off x="2246690" y="2916111"/>
              <a:ext cx="1621378" cy="369301"/>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12" action="ppaction://hlinksldjump"/>
                </a:rPr>
                <a:t>3-2-1 Process</a:t>
              </a:r>
              <a:endParaRPr lang="en-US" sz="1799" dirty="0">
                <a:solidFill>
                  <a:schemeClr val="tx1">
                    <a:lumMod val="75000"/>
                    <a:lumOff val="25000"/>
                  </a:schemeClr>
                </a:solidFill>
                <a:latin typeface="Arial" pitchFamily="34" charset="0"/>
                <a:cs typeface="Arial" pitchFamily="34" charset="0"/>
              </a:endParaRPr>
            </a:p>
          </p:txBody>
        </p:sp>
      </p:grpSp>
      <p:sp>
        <p:nvSpPr>
          <p:cNvPr id="135" name="Oval 134">
            <a:hlinkClick r:id="rId3" action="ppaction://hlinksldjump"/>
          </p:cNvPr>
          <p:cNvSpPr>
            <a:spLocks noChangeAspect="1"/>
          </p:cNvSpPr>
          <p:nvPr/>
        </p:nvSpPr>
        <p:spPr>
          <a:xfrm>
            <a:off x="6719456" y="909052"/>
            <a:ext cx="623292" cy="6232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nvGrpSpPr>
          <p:cNvPr id="136" name="Group 135"/>
          <p:cNvGrpSpPr/>
          <p:nvPr/>
        </p:nvGrpSpPr>
        <p:grpSpPr>
          <a:xfrm>
            <a:off x="6719455" y="3835131"/>
            <a:ext cx="2849408" cy="623292"/>
            <a:chOff x="1332052" y="4788709"/>
            <a:chExt cx="2850146" cy="623455"/>
          </a:xfrm>
        </p:grpSpPr>
        <p:sp>
          <p:nvSpPr>
            <p:cNvPr id="137" name="Oval 136"/>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38" name="TextBox 137"/>
            <p:cNvSpPr txBox="1"/>
            <p:nvPr/>
          </p:nvSpPr>
          <p:spPr>
            <a:xfrm>
              <a:off x="2252965" y="4891916"/>
              <a:ext cx="1929233" cy="369301"/>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13" action="ppaction://hlinksldjump"/>
                </a:rPr>
                <a:t>Think-Pair-Share</a:t>
              </a:r>
              <a:endParaRPr lang="en-US" sz="1799" dirty="0">
                <a:solidFill>
                  <a:schemeClr val="tx1">
                    <a:lumMod val="75000"/>
                    <a:lumOff val="25000"/>
                  </a:schemeClr>
                </a:solidFill>
                <a:latin typeface="Arial" pitchFamily="34" charset="0"/>
                <a:cs typeface="Arial" pitchFamily="34" charset="0"/>
              </a:endParaRPr>
            </a:p>
          </p:txBody>
        </p:sp>
      </p:grpSp>
      <p:grpSp>
        <p:nvGrpSpPr>
          <p:cNvPr id="139" name="Group 138"/>
          <p:cNvGrpSpPr/>
          <p:nvPr/>
        </p:nvGrpSpPr>
        <p:grpSpPr>
          <a:xfrm>
            <a:off x="6719455" y="4566651"/>
            <a:ext cx="4606298" cy="623292"/>
            <a:chOff x="1332052" y="4788709"/>
            <a:chExt cx="4607493" cy="623455"/>
          </a:xfrm>
        </p:grpSpPr>
        <p:sp>
          <p:nvSpPr>
            <p:cNvPr id="140" name="Oval 13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dirty="0"/>
            </a:p>
          </p:txBody>
        </p:sp>
        <p:sp>
          <p:nvSpPr>
            <p:cNvPr id="141" name="TextBox 140"/>
            <p:cNvSpPr txBox="1"/>
            <p:nvPr/>
          </p:nvSpPr>
          <p:spPr>
            <a:xfrm>
              <a:off x="2252965" y="4891916"/>
              <a:ext cx="3686580" cy="369301"/>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14" action="ppaction://hlinksldjump"/>
                </a:rPr>
                <a:t>Poll Everywhere Instant Feedback</a:t>
              </a:r>
              <a:endParaRPr lang="en-US" sz="1799" dirty="0">
                <a:solidFill>
                  <a:schemeClr val="tx1">
                    <a:lumMod val="75000"/>
                    <a:lumOff val="25000"/>
                  </a:schemeClr>
                </a:solidFill>
                <a:latin typeface="Arial" pitchFamily="34" charset="0"/>
                <a:cs typeface="Arial" pitchFamily="34" charset="0"/>
              </a:endParaRPr>
            </a:p>
          </p:txBody>
        </p:sp>
      </p:grpSp>
      <p:sp>
        <p:nvSpPr>
          <p:cNvPr id="142" name="Oval 141"/>
          <p:cNvSpPr>
            <a:spLocks noChangeAspect="1"/>
          </p:cNvSpPr>
          <p:nvPr/>
        </p:nvSpPr>
        <p:spPr>
          <a:xfrm>
            <a:off x="6719454" y="1636602"/>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sp>
        <p:nvSpPr>
          <p:cNvPr id="143" name="Oval 142"/>
          <p:cNvSpPr>
            <a:spLocks noChangeAspect="1"/>
          </p:cNvSpPr>
          <p:nvPr/>
        </p:nvSpPr>
        <p:spPr>
          <a:xfrm>
            <a:off x="6719454" y="2372798"/>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sp>
        <p:nvSpPr>
          <p:cNvPr id="144" name="Oval 143"/>
          <p:cNvSpPr>
            <a:spLocks noChangeAspect="1"/>
          </p:cNvSpPr>
          <p:nvPr/>
        </p:nvSpPr>
        <p:spPr>
          <a:xfrm>
            <a:off x="6711146" y="3102264"/>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sp>
        <p:nvSpPr>
          <p:cNvPr id="145" name="Oval 144"/>
          <p:cNvSpPr>
            <a:spLocks noChangeAspect="1"/>
          </p:cNvSpPr>
          <p:nvPr/>
        </p:nvSpPr>
        <p:spPr>
          <a:xfrm>
            <a:off x="6711146" y="3809798"/>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5</a:t>
            </a:r>
          </a:p>
        </p:txBody>
      </p:sp>
      <p:sp>
        <p:nvSpPr>
          <p:cNvPr id="146" name="Oval 145"/>
          <p:cNvSpPr>
            <a:spLocks noChangeAspect="1"/>
          </p:cNvSpPr>
          <p:nvPr/>
        </p:nvSpPr>
        <p:spPr>
          <a:xfrm>
            <a:off x="6723256" y="4575883"/>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6</a:t>
            </a:r>
          </a:p>
        </p:txBody>
      </p:sp>
      <p:pic>
        <p:nvPicPr>
          <p:cNvPr id="9" name="Picture 8">
            <a:hlinkClick r:id="rId15" action="ppaction://hlinksldjump"/>
          </p:cNvPr>
          <p:cNvPicPr>
            <a:picLocks noChangeAspect="1"/>
          </p:cNvPicPr>
          <p:nvPr/>
        </p:nvPicPr>
        <p:blipFill>
          <a:blip r:embed="rId16"/>
          <a:stretch>
            <a:fillRect/>
          </a:stretch>
        </p:blipFill>
        <p:spPr>
          <a:xfrm>
            <a:off x="8129943" y="5278904"/>
            <a:ext cx="3231490" cy="569784"/>
          </a:xfrm>
          <a:prstGeom prst="rect">
            <a:avLst/>
          </a:prstGeom>
        </p:spPr>
      </p:pic>
    </p:spTree>
    <p:extLst>
      <p:ext uri="{BB962C8B-B14F-4D97-AF65-F5344CB8AC3E}">
        <p14:creationId xmlns:p14="http://schemas.microsoft.com/office/powerpoint/2010/main" val="2146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Audience Response Systems</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Lisa Johnson</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38620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endParaRPr lang="en-US" dirty="0">
              <a:solidFill>
                <a:schemeClr val="bg1"/>
              </a:solidFill>
            </a:endParaRPr>
          </a:p>
        </p:txBody>
      </p:sp>
      <p:sp>
        <p:nvSpPr>
          <p:cNvPr id="3" name="Content Placeholder 2"/>
          <p:cNvSpPr>
            <a:spLocks noGrp="1"/>
          </p:cNvSpPr>
          <p:nvPr>
            <p:ph idx="1"/>
          </p:nvPr>
        </p:nvSpPr>
        <p:spPr/>
        <p:txBody>
          <a:bodyPr/>
          <a:lstStyle/>
          <a:p>
            <a:r>
              <a:rPr lang="en-US" sz="2000" dirty="0">
                <a:solidFill>
                  <a:prstClr val="black"/>
                </a:solidFill>
              </a:rPr>
              <a:t>Audience Response Systems (ARS)have been used to improve student interaction, engagement,  attention and increase attendance</a:t>
            </a:r>
          </a:p>
          <a:p>
            <a:r>
              <a:rPr lang="en-US" sz="2000" dirty="0">
                <a:solidFill>
                  <a:prstClr val="black"/>
                </a:solidFill>
              </a:rPr>
              <a:t>Stimulate peer and class discussion </a:t>
            </a:r>
          </a:p>
          <a:p>
            <a:r>
              <a:rPr lang="en-US" sz="2000" dirty="0">
                <a:solidFill>
                  <a:prstClr val="black"/>
                </a:solidFill>
              </a:rPr>
              <a:t>Provide feedback for both students and instructors in order to improve instruction </a:t>
            </a:r>
          </a:p>
          <a:p>
            <a:r>
              <a:rPr lang="en-US" sz="2000" dirty="0">
                <a:solidFill>
                  <a:prstClr val="black"/>
                </a:solidFill>
              </a:rPr>
              <a:t>Improve learning performance</a:t>
            </a:r>
            <a:r>
              <a:rPr lang="en-US" sz="2600" dirty="0">
                <a:solidFill>
                  <a:prstClr val="black"/>
                </a:solidFill>
              </a:rPr>
              <a:t> </a:t>
            </a:r>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18943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p>
        </p:txBody>
      </p:sp>
      <p:sp>
        <p:nvSpPr>
          <p:cNvPr id="3" name="Content Placeholder 2"/>
          <p:cNvSpPr>
            <a:spLocks noGrp="1"/>
          </p:cNvSpPr>
          <p:nvPr>
            <p:ph idx="1"/>
          </p:nvPr>
        </p:nvSpPr>
        <p:spPr/>
        <p:txBody>
          <a:bodyPr>
            <a:normAutofit/>
          </a:bodyPr>
          <a:lstStyle/>
          <a:p>
            <a:r>
              <a:rPr lang="en-US" sz="2000" dirty="0"/>
              <a:t>An ARS allows an entire class to respond to multiple choice questions displayed on a screen. </a:t>
            </a:r>
          </a:p>
          <a:p>
            <a:r>
              <a:rPr lang="en-US" sz="2000" dirty="0"/>
              <a:t>This can be incorporated within a power point presentation or traditional lecture.</a:t>
            </a:r>
          </a:p>
          <a:p>
            <a:r>
              <a:rPr lang="en-US" sz="2000" dirty="0"/>
              <a:t>After students click in their responses using remote devices, the results are instantly collected, summarized and presented to the class in visual format, usually a histogram. </a:t>
            </a:r>
          </a:p>
          <a:p>
            <a:r>
              <a:rPr lang="en-US" sz="2000" dirty="0"/>
              <a:t>Remote devices can include texting the responses from smart phones or responding through a webpage.</a:t>
            </a:r>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4003713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p>
        </p:txBody>
      </p:sp>
      <p:sp>
        <p:nvSpPr>
          <p:cNvPr id="3" name="Content Placeholder 2"/>
          <p:cNvSpPr>
            <a:spLocks noGrp="1"/>
          </p:cNvSpPr>
          <p:nvPr>
            <p:ph idx="1"/>
          </p:nvPr>
        </p:nvSpPr>
        <p:spPr/>
        <p:txBody>
          <a:bodyPr/>
          <a:lstStyle/>
          <a:p>
            <a:r>
              <a:rPr lang="en-US" sz="2000" dirty="0"/>
              <a:t>Responses are always anonymous to peers, but the teacher can associate ARS devices with individual students for testing purposes</a:t>
            </a:r>
          </a:p>
          <a:p>
            <a:pPr marL="0" indent="0">
              <a:buNone/>
            </a:pPr>
            <a:r>
              <a:rPr lang="en-US" sz="2000" dirty="0"/>
              <a:t> </a:t>
            </a:r>
          </a:p>
          <a:p>
            <a:r>
              <a:rPr lang="en-US" sz="2000" dirty="0"/>
              <a:t>With feedback from the class, an instructor is provided with an opportunity to orchestrate peer or classroom discussion about concepts being covered.</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1726419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 Audience response systems</a:t>
            </a:r>
          </a:p>
        </p:txBody>
      </p:sp>
      <p:sp>
        <p:nvSpPr>
          <p:cNvPr id="3" name="Content Placeholder 2"/>
          <p:cNvSpPr>
            <a:spLocks noGrp="1"/>
          </p:cNvSpPr>
          <p:nvPr>
            <p:ph idx="1"/>
          </p:nvPr>
        </p:nvSpPr>
        <p:spPr/>
        <p:txBody>
          <a:bodyPr/>
          <a:lstStyle/>
          <a:p>
            <a:pPr marL="0" marR="0">
              <a:spcBef>
                <a:spcPts val="0"/>
              </a:spcBef>
              <a:spcAft>
                <a:spcPts val="0"/>
              </a:spcAft>
            </a:pPr>
            <a:r>
              <a:rPr lang="en-US" sz="2000" dirty="0">
                <a:latin typeface="Arial" panose="020B0604020202020204" pitchFamily="34" charset="0"/>
              </a:rPr>
              <a:t>Kay, R. H., &amp; LeSage, A. (2009). Examining the benefits and challenges of using audience response systems: A review of the literature. </a:t>
            </a:r>
            <a:r>
              <a:rPr lang="en-US" sz="2000" i="1" dirty="0">
                <a:latin typeface="Arial" panose="020B0604020202020204" pitchFamily="34" charset="0"/>
              </a:rPr>
              <a:t>Computers &amp; Education</a:t>
            </a:r>
            <a:r>
              <a:rPr lang="en-US" sz="2000" dirty="0">
                <a:latin typeface="Arial" panose="020B0604020202020204" pitchFamily="34" charset="0"/>
              </a:rPr>
              <a:t>, </a:t>
            </a:r>
            <a:r>
              <a:rPr lang="en-US" sz="2000" i="1" dirty="0">
                <a:latin typeface="Arial" panose="020B0604020202020204" pitchFamily="34" charset="0"/>
              </a:rPr>
              <a:t>53</a:t>
            </a:r>
            <a:r>
              <a:rPr lang="en-US" sz="2000" dirty="0">
                <a:latin typeface="Arial" panose="020B0604020202020204" pitchFamily="34" charset="0"/>
              </a:rPr>
              <a:t>(3), 819-827.</a:t>
            </a:r>
          </a:p>
          <a:p>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pic>
        <p:nvPicPr>
          <p:cNvPr id="5" name="Picture 4">
            <a:hlinkClick r:id="rId3" action="ppaction://hlinksldjump"/>
          </p:cNvPr>
          <p:cNvPicPr>
            <a:picLocks noChangeAspect="1"/>
          </p:cNvPicPr>
          <p:nvPr/>
        </p:nvPicPr>
        <p:blipFill>
          <a:blip r:embed="rId4"/>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64192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Find the Flaw</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Christina Raguckas</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1817590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6555"/>
          </a:xfrm>
        </p:spPr>
        <p:txBody>
          <a:bodyPr/>
          <a:lstStyle/>
          <a:p>
            <a:pPr algn="ctr"/>
            <a:r>
              <a:rPr lang="en-US" dirty="0"/>
              <a:t>Large Group: Find the Flaw</a:t>
            </a:r>
          </a:p>
        </p:txBody>
      </p:sp>
      <p:sp>
        <p:nvSpPr>
          <p:cNvPr id="3" name="Content Placeholder 2"/>
          <p:cNvSpPr>
            <a:spLocks noGrp="1"/>
          </p:cNvSpPr>
          <p:nvPr>
            <p:ph idx="1"/>
          </p:nvPr>
        </p:nvSpPr>
        <p:spPr>
          <a:xfrm>
            <a:off x="609600" y="1059634"/>
            <a:ext cx="10972800" cy="4210197"/>
          </a:xfrm>
        </p:spPr>
        <p:txBody>
          <a:bodyPr/>
          <a:lstStyle/>
          <a:p>
            <a:r>
              <a:rPr lang="en-US" dirty="0"/>
              <a:t>Deliberately insert misinformation in the course material</a:t>
            </a:r>
          </a:p>
          <a:p>
            <a:r>
              <a:rPr lang="en-US" dirty="0"/>
              <a:t>Learners are asked to identify the flaw</a:t>
            </a:r>
          </a:p>
          <a:p>
            <a:r>
              <a:rPr lang="en-US" dirty="0"/>
              <a:t>Can play a game of which learner can find the flaw first</a:t>
            </a:r>
          </a:p>
          <a:p>
            <a:pPr lvl="1"/>
            <a:r>
              <a:rPr lang="en-US" dirty="0"/>
              <a:t>May choose to reward the winner</a:t>
            </a:r>
          </a:p>
          <a:p>
            <a:r>
              <a:rPr lang="en-US" dirty="0"/>
              <a:t>Or ask all learners to identify what they think the flaw is by writing it down</a:t>
            </a:r>
          </a:p>
          <a:p>
            <a:r>
              <a:rPr lang="en-US" dirty="0"/>
              <a:t>Must clarify what the flaw is before ending the learning session</a:t>
            </a:r>
          </a:p>
          <a:p>
            <a:r>
              <a:rPr lang="en-US" dirty="0"/>
              <a:t>Make sure all learners are clear on the flaw</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7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Teaching medical educators to ACT!</a:t>
            </a:r>
          </a:p>
        </p:txBody>
      </p:sp>
      <p:sp>
        <p:nvSpPr>
          <p:cNvPr id="6" name="Content Placeholder 5"/>
          <p:cNvSpPr>
            <a:spLocks noGrp="1"/>
          </p:cNvSpPr>
          <p:nvPr>
            <p:ph idx="1"/>
          </p:nvPr>
        </p:nvSpPr>
        <p:spPr>
          <a:xfrm>
            <a:off x="1981200" y="1092200"/>
            <a:ext cx="8229600" cy="4756150"/>
          </a:xfrm>
        </p:spPr>
        <p:txBody>
          <a:bodyPr>
            <a:normAutofit fontScale="85000" lnSpcReduction="20000"/>
          </a:bodyPr>
          <a:lstStyle/>
          <a:p>
            <a:r>
              <a:rPr lang="en-US" dirty="0"/>
              <a:t>Teachers in many disciplines continue to use passive instructional methods despite data showing improved knowledge retention with active learning</a:t>
            </a:r>
          </a:p>
          <a:p>
            <a:endParaRPr lang="en-US" dirty="0"/>
          </a:p>
          <a:p>
            <a:r>
              <a:rPr lang="en-US" dirty="0"/>
              <a:t>Active learning is considered any instructional method that engages students in learning processes which require higher order thinking and manipulation of information</a:t>
            </a:r>
          </a:p>
          <a:p>
            <a:endParaRPr lang="en-US" dirty="0"/>
          </a:p>
          <a:p>
            <a:r>
              <a:rPr lang="en-US" dirty="0"/>
              <a:t>Examples of active learning include small group breakout sessions, problem based learning, audience response systems, simulation</a:t>
            </a:r>
          </a:p>
        </p:txBody>
      </p:sp>
      <p:sp>
        <p:nvSpPr>
          <p:cNvPr id="5" name="Slide Number Placeholder 4"/>
          <p:cNvSpPr>
            <a:spLocks noGrp="1"/>
          </p:cNvSpPr>
          <p:nvPr>
            <p:ph type="sldNum" sz="quarter" idx="4294967295"/>
          </p:nvPr>
        </p:nvSpPr>
        <p:spPr>
          <a:xfrm>
            <a:off x="8077200" y="6356351"/>
            <a:ext cx="2133600" cy="365125"/>
          </a:xfrm>
          <a:prstGeom prst="rect">
            <a:avLst/>
          </a:prstGeom>
        </p:spPr>
        <p:txBody>
          <a:bodyPr/>
          <a:lstStyle/>
          <a:p>
            <a:fld id="{616263F0-E4A9-7E47-8661-8DB09BA96934}" type="slidenum">
              <a:rPr lang="en-US" smtClean="0"/>
              <a:t>2</a:t>
            </a:fld>
            <a:endParaRPr lang="en-US" dirty="0"/>
          </a:p>
        </p:txBody>
      </p:sp>
    </p:spTree>
    <p:extLst>
      <p:ext uri="{BB962C8B-B14F-4D97-AF65-F5344CB8AC3E}">
        <p14:creationId xmlns:p14="http://schemas.microsoft.com/office/powerpoint/2010/main" val="1828712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609600" y="1022685"/>
            <a:ext cx="10972800" cy="4082066"/>
          </a:xfrm>
        </p:spPr>
        <p:txBody>
          <a:bodyPr/>
          <a:lstStyle/>
          <a:p>
            <a:r>
              <a:rPr lang="en-US" sz="2800" dirty="0"/>
              <a:t>Benefits:</a:t>
            </a:r>
          </a:p>
          <a:p>
            <a:pPr lvl="1"/>
            <a:r>
              <a:rPr lang="en-US" sz="2400" dirty="0"/>
              <a:t>Enhances critical listening and thinking skills as learners actively look for misinformation</a:t>
            </a:r>
          </a:p>
          <a:p>
            <a:pPr lvl="1"/>
            <a:r>
              <a:rPr lang="en-US" sz="2400" dirty="0"/>
              <a:t>Keeps those who feel knowledgeable about the topic engaged</a:t>
            </a:r>
          </a:p>
          <a:p>
            <a:pPr lvl="1"/>
            <a:r>
              <a:rPr lang="en-US" sz="2400" dirty="0"/>
              <a:t>Teaches learners to look for confirming and disconfirming evidence when learning about a new concept (Closer to information processing when learners are working on their own)</a:t>
            </a:r>
          </a:p>
          <a:p>
            <a:pPr lvl="1"/>
            <a:r>
              <a:rPr lang="en-US" sz="2400" dirty="0"/>
              <a:t>Stresses importance of analyzing everything learners read/hear</a:t>
            </a:r>
          </a:p>
          <a:p>
            <a:pPr lvl="1"/>
            <a:r>
              <a:rPr lang="en-US" sz="2400" dirty="0"/>
              <a:t>Not just passive reception of new information</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167468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609600" y="1158959"/>
            <a:ext cx="10972800" cy="4082066"/>
          </a:xfrm>
        </p:spPr>
        <p:txBody>
          <a:bodyPr/>
          <a:lstStyle/>
          <a:p>
            <a:r>
              <a:rPr lang="en-US" sz="2800" dirty="0"/>
              <a:t>Preparation:</a:t>
            </a:r>
          </a:p>
          <a:p>
            <a:pPr lvl="1"/>
            <a:r>
              <a:rPr lang="en-US" sz="2400" dirty="0"/>
              <a:t>Insert misinformation in the materials</a:t>
            </a:r>
          </a:p>
          <a:p>
            <a:pPr lvl="1"/>
            <a:r>
              <a:rPr lang="en-US" sz="2400" dirty="0"/>
              <a:t>Inform learners there is misinformation present</a:t>
            </a:r>
          </a:p>
          <a:p>
            <a:r>
              <a:rPr lang="en-US" sz="2800" dirty="0"/>
              <a:t>Implementation:</a:t>
            </a:r>
          </a:p>
          <a:p>
            <a:pPr lvl="1"/>
            <a:r>
              <a:rPr lang="en-US" sz="2400" dirty="0"/>
              <a:t>Can ask learners to raise their hand if they spot misinformation</a:t>
            </a:r>
          </a:p>
          <a:p>
            <a:pPr lvl="2"/>
            <a:r>
              <a:rPr lang="en-US" sz="2000" dirty="0"/>
              <a:t>May reward with a  small prize</a:t>
            </a:r>
          </a:p>
          <a:p>
            <a:pPr lvl="1"/>
            <a:r>
              <a:rPr lang="en-US" sz="2400" dirty="0"/>
              <a:t>May ask learners to write misinformation on a notecard and collect</a:t>
            </a:r>
          </a:p>
          <a:p>
            <a:pPr lvl="1"/>
            <a:r>
              <a:rPr lang="en-US" sz="2400" dirty="0"/>
              <a:t>Address the misinformation quickly and give the correct information or may identify the misinformation and ask learners to look up the correct answer</a:t>
            </a:r>
          </a:p>
          <a:p>
            <a:pPr lvl="1"/>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29984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609600" y="1219201"/>
            <a:ext cx="10972800" cy="4082066"/>
          </a:xfrm>
        </p:spPr>
        <p:txBody>
          <a:bodyPr/>
          <a:lstStyle/>
          <a:p>
            <a:r>
              <a:rPr lang="en-US" dirty="0"/>
              <a:t>Challenges:</a:t>
            </a:r>
          </a:p>
          <a:p>
            <a:pPr lvl="1"/>
            <a:r>
              <a:rPr lang="en-US" dirty="0"/>
              <a:t>Learners are ingrained to think the instructor is right and may be hesitant to point out flaws</a:t>
            </a:r>
          </a:p>
          <a:p>
            <a:pPr lvl="1"/>
            <a:r>
              <a:rPr lang="en-US" dirty="0"/>
              <a:t>If learners are entry-level it may be necessary to help facilitate finding the flaw (i.e. telling them what slide it is on)</a:t>
            </a:r>
          </a:p>
          <a:p>
            <a:pPr lvl="1"/>
            <a:r>
              <a:rPr lang="en-US" dirty="0"/>
              <a:t>Learner misunderstanding could occur if learners do not recognize the misinformation or have a clear understanding of the flaw by the end of the lesson.</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85952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Find the Flaw</a:t>
            </a:r>
          </a:p>
        </p:txBody>
      </p:sp>
      <p:sp>
        <p:nvSpPr>
          <p:cNvPr id="3" name="Content Placeholder 2"/>
          <p:cNvSpPr>
            <a:spLocks noGrp="1"/>
          </p:cNvSpPr>
          <p:nvPr>
            <p:ph idx="1"/>
          </p:nvPr>
        </p:nvSpPr>
        <p:spPr/>
        <p:txBody>
          <a:bodyPr/>
          <a:lstStyle/>
          <a:p>
            <a:r>
              <a:rPr lang="en-US" dirty="0"/>
              <a:t>Major, Claire Howell; Harris, Michael S.; Zakrajsek, Todd: Teaching for Learning: 101 Intentionally Designed Educational Activities to Put Students on the Path to Success, </a:t>
            </a:r>
            <a:r>
              <a:rPr lang="en-US" i="1" dirty="0"/>
              <a:t>Taylor &amp; Francis, 2016.</a:t>
            </a:r>
            <a:endParaRPr lang="en-US" dirty="0"/>
          </a:p>
          <a:p>
            <a:endParaRPr lang="en-US" dirty="0"/>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pic>
        <p:nvPicPr>
          <p:cNvPr id="8" name="Picture 7">
            <a:hlinkClick r:id="rId3" action="ppaction://hlinksldjump"/>
          </p:cNvPr>
          <p:cNvPicPr>
            <a:picLocks noChangeAspect="1"/>
          </p:cNvPicPr>
          <p:nvPr/>
        </p:nvPicPr>
        <p:blipFill>
          <a:blip r:embed="rId4"/>
          <a:stretch>
            <a:fillRect/>
          </a:stretch>
        </p:blipFill>
        <p:spPr>
          <a:xfrm>
            <a:off x="1" y="-4841"/>
            <a:ext cx="12192000" cy="6862842"/>
          </a:xfrm>
          <a:prstGeom prst="rect">
            <a:avLst/>
          </a:prstGeom>
        </p:spPr>
      </p:pic>
      <p:pic>
        <p:nvPicPr>
          <p:cNvPr id="9" name="Picture 8">
            <a:hlinkClick r:id="rId3" action="ppaction://hlinksldjump"/>
          </p:cNvPr>
          <p:cNvPicPr>
            <a:picLocks noChangeAspect="1"/>
          </p:cNvPicPr>
          <p:nvPr/>
        </p:nvPicPr>
        <p:blipFill>
          <a:blip r:embed="rId5"/>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3618654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Jeopardy!</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Christina Zarza</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1487193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72" y="1207168"/>
            <a:ext cx="10916653" cy="3630124"/>
          </a:xfrm>
        </p:spPr>
        <p:txBody>
          <a:bodyPr/>
          <a:lstStyle/>
          <a:p>
            <a:r>
              <a:rPr lang="en-US" dirty="0"/>
              <a:t>Useful for more fact based knowledge</a:t>
            </a:r>
          </a:p>
          <a:p>
            <a:r>
              <a:rPr lang="en-US" dirty="0"/>
              <a:t>Examples:</a:t>
            </a:r>
          </a:p>
          <a:p>
            <a:pPr lvl="1"/>
            <a:r>
              <a:rPr lang="en-US" dirty="0"/>
              <a:t>Immunizations schedules/Indications for immunizations</a:t>
            </a:r>
          </a:p>
          <a:p>
            <a:pPr lvl="1"/>
            <a:r>
              <a:rPr lang="en-US" dirty="0"/>
              <a:t>Diabetes diagnostic criteria</a:t>
            </a:r>
          </a:p>
          <a:p>
            <a:pPr lvl="1"/>
            <a:r>
              <a:rPr lang="en-US" dirty="0"/>
              <a:t>Pediatric milestones</a:t>
            </a:r>
          </a:p>
          <a:p>
            <a:r>
              <a:rPr lang="en-US" dirty="0"/>
              <a:t>More difficult to apply to critical thinking processes or emotionally charged topics such as end of life decision making</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3823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Jeopardy!</a:t>
            </a:r>
          </a:p>
        </p:txBody>
      </p:sp>
      <p:sp>
        <p:nvSpPr>
          <p:cNvPr id="3" name="Content Placeholder 2"/>
          <p:cNvSpPr>
            <a:spLocks noGrp="1"/>
          </p:cNvSpPr>
          <p:nvPr>
            <p:ph idx="1"/>
          </p:nvPr>
        </p:nvSpPr>
        <p:spPr>
          <a:xfrm>
            <a:off x="609600" y="1046748"/>
            <a:ext cx="10972800" cy="4082066"/>
          </a:xfrm>
        </p:spPr>
        <p:txBody>
          <a:bodyPr/>
          <a:lstStyle/>
          <a:p>
            <a:r>
              <a:rPr lang="en-US" sz="2800" dirty="0"/>
              <a:t>Instructor creates a Jeopardy! game board with questions related to the teaching topic</a:t>
            </a:r>
          </a:p>
          <a:p>
            <a:r>
              <a:rPr lang="en-US" sz="2800" dirty="0"/>
              <a:t>Classroom is divided into 4-5 small groups</a:t>
            </a:r>
          </a:p>
          <a:p>
            <a:r>
              <a:rPr lang="en-US" sz="2800" dirty="0"/>
              <a:t>Each group is given a buzzer or signaling device to press when they have the answer</a:t>
            </a:r>
          </a:p>
          <a:p>
            <a:r>
              <a:rPr lang="en-US" sz="2800" dirty="0"/>
              <a:t>Scoreboard is kept by the instructor or a student in class, or can be managed within the program</a:t>
            </a:r>
          </a:p>
          <a:p>
            <a:r>
              <a:rPr lang="en-US" sz="2800" dirty="0"/>
              <a:t>Can use Jeopardy! board alone or can provide instruction before or after the Jeopardy! board to solidify teaching points</a:t>
            </a:r>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512786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ites.google.com/site/dufmedical/_/rsrc/1379088309594/jeopardy/Jeopardy-Board.jpg?height=301&amp;width=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07" y="977492"/>
            <a:ext cx="6017233" cy="4550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9916" y="151863"/>
            <a:ext cx="10972800" cy="1143000"/>
          </a:xfrm>
        </p:spPr>
        <p:txBody>
          <a:bodyPr/>
          <a:lstStyle/>
          <a:p>
            <a:r>
              <a:rPr lang="en-US" dirty="0"/>
              <a:t>Example: OB and Newborn Care</a:t>
            </a:r>
          </a:p>
        </p:txBody>
      </p:sp>
      <p:sp>
        <p:nvSpPr>
          <p:cNvPr id="3" name="Content Placeholder 2"/>
          <p:cNvSpPr>
            <a:spLocks noGrp="1"/>
          </p:cNvSpPr>
          <p:nvPr>
            <p:ph idx="1"/>
          </p:nvPr>
        </p:nvSpPr>
        <p:spPr>
          <a:xfrm>
            <a:off x="9102436" y="1600201"/>
            <a:ext cx="2479963" cy="4082066"/>
          </a:xfrm>
        </p:spPr>
        <p:txBody>
          <a:bodyPr/>
          <a:lstStyle/>
          <a:p>
            <a:endParaRPr lang="en-US" dirty="0"/>
          </a:p>
        </p:txBody>
      </p:sp>
      <p:sp>
        <p:nvSpPr>
          <p:cNvPr id="8"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315619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 Online Tutorial</a:t>
            </a:r>
          </a:p>
        </p:txBody>
      </p:sp>
      <p:pic>
        <p:nvPicPr>
          <p:cNvPr id="4" name="M0RRaK1Ir-8"/>
          <p:cNvPicPr>
            <a:picLocks noGrp="1" noRot="1" noChangeAspect="1"/>
          </p:cNvPicPr>
          <p:nvPr>
            <p:ph idx="1"/>
            <a:videoFile r:link="rId1"/>
          </p:nvPr>
        </p:nvPicPr>
        <p:blipFill>
          <a:blip r:embed="rId4"/>
          <a:stretch>
            <a:fillRect/>
          </a:stretch>
        </p:blipFill>
        <p:spPr>
          <a:xfrm>
            <a:off x="2452065" y="1290638"/>
            <a:ext cx="7287869" cy="4099426"/>
          </a:xfrm>
          <a:prstGeom prst="rect">
            <a:avLst/>
          </a:prstGeom>
        </p:spPr>
      </p:pic>
      <p:sp>
        <p:nvSpPr>
          <p:cNvPr id="5" name="Rectangle 4"/>
          <p:cNvSpPr/>
          <p:nvPr/>
        </p:nvSpPr>
        <p:spPr>
          <a:xfrm>
            <a:off x="2452065" y="5517064"/>
            <a:ext cx="3073662" cy="369332"/>
          </a:xfrm>
          <a:prstGeom prst="rect">
            <a:avLst/>
          </a:prstGeom>
        </p:spPr>
        <p:txBody>
          <a:bodyPr wrap="none">
            <a:spAutoFit/>
          </a:bodyPr>
          <a:lstStyle/>
          <a:p>
            <a:r>
              <a:rPr lang="en-US" dirty="0">
                <a:hlinkClick r:id="rId5"/>
              </a:rPr>
              <a:t>https://youtu.be/M0RRaK1Ir-8</a:t>
            </a:r>
            <a:endParaRPr lang="en-US" dirty="0"/>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1028941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3483"/>
            <a:ext cx="7543800" cy="849168"/>
          </a:xfrm>
        </p:spPr>
        <p:txBody>
          <a:bodyPr/>
          <a:lstStyle/>
          <a:p>
            <a:r>
              <a:rPr lang="en-US" dirty="0"/>
              <a:t>Large group: Jeopardy!</a:t>
            </a:r>
          </a:p>
        </p:txBody>
      </p:sp>
      <p:sp>
        <p:nvSpPr>
          <p:cNvPr id="5" name="Text Placeholder 4"/>
          <p:cNvSpPr>
            <a:spLocks noGrp="1"/>
          </p:cNvSpPr>
          <p:nvPr>
            <p:ph type="body" idx="1"/>
          </p:nvPr>
        </p:nvSpPr>
        <p:spPr>
          <a:xfrm>
            <a:off x="1981200" y="1170247"/>
            <a:ext cx="3657600" cy="658368"/>
          </a:xfrm>
        </p:spPr>
        <p:txBody>
          <a:bodyPr/>
          <a:lstStyle/>
          <a:p>
            <a:r>
              <a:rPr lang="en-US" sz="2800" dirty="0"/>
              <a:t>Benefits</a:t>
            </a:r>
          </a:p>
        </p:txBody>
      </p:sp>
      <p:sp>
        <p:nvSpPr>
          <p:cNvPr id="3" name="Content Placeholder 2"/>
          <p:cNvSpPr>
            <a:spLocks noGrp="1"/>
          </p:cNvSpPr>
          <p:nvPr>
            <p:ph sz="half" idx="2"/>
          </p:nvPr>
        </p:nvSpPr>
        <p:spPr>
          <a:xfrm>
            <a:off x="1981200" y="1847516"/>
            <a:ext cx="3657600" cy="2886120"/>
          </a:xfrm>
        </p:spPr>
        <p:txBody>
          <a:bodyPr>
            <a:noAutofit/>
          </a:bodyPr>
          <a:lstStyle/>
          <a:p>
            <a:r>
              <a:rPr lang="en-US" sz="1800" dirty="0"/>
              <a:t>Engaging and fun</a:t>
            </a:r>
          </a:p>
          <a:p>
            <a:r>
              <a:rPr lang="en-US" sz="1800" dirty="0"/>
              <a:t>Creates competitive atmosphere which further engages students</a:t>
            </a:r>
          </a:p>
          <a:p>
            <a:r>
              <a:rPr lang="en-US" sz="1800" dirty="0"/>
              <a:t>Who doesn’t want to be Alex Trebek?</a:t>
            </a:r>
          </a:p>
          <a:p>
            <a:r>
              <a:rPr lang="en-US" sz="1800" dirty="0"/>
              <a:t>Is a Socratic type teaching format that will get all students to think</a:t>
            </a:r>
          </a:p>
        </p:txBody>
      </p:sp>
      <p:sp>
        <p:nvSpPr>
          <p:cNvPr id="6" name="Text Placeholder 5"/>
          <p:cNvSpPr>
            <a:spLocks noGrp="1"/>
          </p:cNvSpPr>
          <p:nvPr>
            <p:ph type="body" sz="quarter" idx="3"/>
          </p:nvPr>
        </p:nvSpPr>
        <p:spPr>
          <a:xfrm>
            <a:off x="6364705" y="1170247"/>
            <a:ext cx="3657600" cy="658368"/>
          </a:xfrm>
        </p:spPr>
        <p:txBody>
          <a:bodyPr/>
          <a:lstStyle/>
          <a:p>
            <a:r>
              <a:rPr lang="en-US" sz="2800" dirty="0"/>
              <a:t>Challenges</a:t>
            </a:r>
          </a:p>
        </p:txBody>
      </p:sp>
      <p:sp>
        <p:nvSpPr>
          <p:cNvPr id="4" name="Content Placeholder 3"/>
          <p:cNvSpPr>
            <a:spLocks noGrp="1"/>
          </p:cNvSpPr>
          <p:nvPr>
            <p:ph sz="quarter" idx="4"/>
          </p:nvPr>
        </p:nvSpPr>
        <p:spPr>
          <a:xfrm>
            <a:off x="6208712" y="1847516"/>
            <a:ext cx="4825159" cy="2394285"/>
          </a:xfrm>
        </p:spPr>
        <p:txBody>
          <a:bodyPr/>
          <a:lstStyle/>
          <a:p>
            <a:r>
              <a:rPr lang="en-US" dirty="0"/>
              <a:t>Increased preparation time</a:t>
            </a:r>
          </a:p>
          <a:p>
            <a:r>
              <a:rPr lang="en-US" dirty="0"/>
              <a:t>Competition can get unfriendly/out of hand</a:t>
            </a:r>
          </a:p>
          <a:p>
            <a:r>
              <a:rPr lang="en-US" dirty="0"/>
              <a:t>Useful for more fact based knowledge and less applicable to critical thinking type learning</a:t>
            </a:r>
          </a:p>
        </p:txBody>
      </p:sp>
      <p:sp>
        <p:nvSpPr>
          <p:cNvPr id="10"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pic>
        <p:nvPicPr>
          <p:cNvPr id="12" name="Picture 11">
            <a:hlinkClick r:id="rId3" action="ppaction://hlinksldjump"/>
          </p:cNvPr>
          <p:cNvPicPr>
            <a:picLocks noChangeAspect="1"/>
          </p:cNvPicPr>
          <p:nvPr/>
        </p:nvPicPr>
        <p:blipFill>
          <a:blip r:embed="rId4"/>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396913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the Toolbox</a:t>
            </a:r>
          </a:p>
        </p:txBody>
      </p:sp>
      <p:sp>
        <p:nvSpPr>
          <p:cNvPr id="7" name="Content Placeholder 6"/>
          <p:cNvSpPr>
            <a:spLocks noGrp="1"/>
          </p:cNvSpPr>
          <p:nvPr>
            <p:ph idx="1"/>
          </p:nvPr>
        </p:nvSpPr>
        <p:spPr>
          <a:xfrm>
            <a:off x="1251284" y="965201"/>
            <a:ext cx="9657348" cy="5121275"/>
          </a:xfrm>
        </p:spPr>
        <p:txBody>
          <a:bodyPr anchor="t">
            <a:normAutofit fontScale="85000" lnSpcReduction="10000"/>
          </a:bodyPr>
          <a:lstStyle/>
          <a:p>
            <a:r>
              <a:rPr lang="en-US" dirty="0"/>
              <a:t>The active learning Toolbox is a resource created by the AIM to ACT (Assessing and Improving Medical education through an Active Classroom Toolbox) Education Collaborative at the Faculty Development Fellowship at UNC Chapel Hill to help educators move from passive to active teaching methods</a:t>
            </a:r>
          </a:p>
          <a:p>
            <a:endParaRPr lang="en-US" dirty="0"/>
          </a:p>
          <a:p>
            <a:r>
              <a:rPr lang="en-US" dirty="0"/>
              <a:t>Through discussion and research, the fellows realized that there were many barriers to incorporating active learning techniques into residency education despite a desire to improve teaching</a:t>
            </a:r>
          </a:p>
          <a:p>
            <a:endParaRPr lang="en-US" dirty="0"/>
          </a:p>
          <a:p>
            <a:r>
              <a:rPr lang="en-US" dirty="0"/>
              <a:t>Common barriers included: too much time to prepare, inability to cover content, status quo inertia</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fld id="{616263F0-E4A9-7E47-8661-8DB09BA96934}" type="slidenum">
              <a:rPr lang="en-US" smtClean="0"/>
              <a:t>3</a:t>
            </a:fld>
            <a:endParaRPr lang="en-US" dirty="0"/>
          </a:p>
        </p:txBody>
      </p:sp>
    </p:spTree>
    <p:extLst>
      <p:ext uri="{BB962C8B-B14F-4D97-AF65-F5344CB8AC3E}">
        <p14:creationId xmlns:p14="http://schemas.microsoft.com/office/powerpoint/2010/main" val="272966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Walking Gallery</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Katie Westerfield</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3269050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609600" y="1219201"/>
            <a:ext cx="10972800" cy="4082066"/>
          </a:xfrm>
        </p:spPr>
        <p:txBody>
          <a:bodyPr>
            <a:normAutofit/>
          </a:bodyPr>
          <a:lstStyle/>
          <a:p>
            <a:pPr marL="0" indent="0">
              <a:buNone/>
            </a:pPr>
            <a:r>
              <a:rPr lang="en-US" dirty="0"/>
              <a:t>This is helpful to teach or discuss abstract ideas like leadership and professionalism qualities.</a:t>
            </a:r>
          </a:p>
          <a:p>
            <a:r>
              <a:rPr lang="en-US" dirty="0"/>
              <a:t>Materials Needed: writing boards, markers, colored dots</a:t>
            </a:r>
          </a:p>
          <a:p>
            <a:r>
              <a:rPr lang="en-US" dirty="0"/>
              <a:t>Divide larger group into small groups of 3-4. </a:t>
            </a:r>
          </a:p>
          <a:p>
            <a:pPr lvl="1"/>
            <a:r>
              <a:rPr lang="en-US" dirty="0"/>
              <a:t>This can also be done with a small group divided into individuals.</a:t>
            </a:r>
          </a:p>
          <a:p>
            <a:r>
              <a:rPr lang="en-US" dirty="0"/>
              <a:t>Have individuals or groups write their ideas/answers on the writing boards</a:t>
            </a:r>
          </a:p>
          <a:p>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spTree>
    <p:extLst>
      <p:ext uri="{BB962C8B-B14F-4D97-AF65-F5344CB8AC3E}">
        <p14:creationId xmlns:p14="http://schemas.microsoft.com/office/powerpoint/2010/main" val="1839410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609600" y="1346201"/>
            <a:ext cx="10972800" cy="4082066"/>
          </a:xfrm>
        </p:spPr>
        <p:txBody>
          <a:bodyPr>
            <a:normAutofit/>
          </a:bodyPr>
          <a:lstStyle/>
          <a:p>
            <a:r>
              <a:rPr lang="en-US" dirty="0"/>
              <a:t>Then give colored dots to individuals to vote</a:t>
            </a:r>
          </a:p>
          <a:p>
            <a:r>
              <a:rPr lang="en-US" dirty="0"/>
              <a:t>Allow individuals walk around to view each writing board and place a dot sticker to vote</a:t>
            </a:r>
          </a:p>
          <a:p>
            <a:pPr lvl="1"/>
            <a:r>
              <a:rPr lang="en-US" dirty="0"/>
              <a:t>Can color code to get feedback</a:t>
            </a:r>
          </a:p>
          <a:p>
            <a:pPr lvl="2"/>
            <a:r>
              <a:rPr lang="en-US" dirty="0"/>
              <a:t>Green dots = Agree</a:t>
            </a:r>
          </a:p>
          <a:p>
            <a:pPr lvl="2"/>
            <a:r>
              <a:rPr lang="en-US" dirty="0"/>
              <a:t>Red dots = Disagree</a:t>
            </a:r>
          </a:p>
          <a:p>
            <a:pPr lvl="1"/>
            <a:r>
              <a:rPr lang="en-US" dirty="0"/>
              <a:t>Can limit the number of dots each person gets so that they have to decide where to place them</a:t>
            </a:r>
          </a:p>
          <a:p>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spTree>
    <p:extLst>
      <p:ext uri="{BB962C8B-B14F-4D97-AF65-F5344CB8AC3E}">
        <p14:creationId xmlns:p14="http://schemas.microsoft.com/office/powerpoint/2010/main" val="2919997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609600" y="1346201"/>
            <a:ext cx="10972800" cy="4082066"/>
          </a:xfrm>
        </p:spPr>
        <p:txBody>
          <a:bodyPr>
            <a:normAutofit/>
          </a:bodyPr>
          <a:lstStyle/>
          <a:p>
            <a:r>
              <a:rPr lang="en-US" dirty="0"/>
              <a:t>After 5-10mins of voting, collect the writing boards and review the ideas/answers that had the most votes</a:t>
            </a:r>
          </a:p>
          <a:p>
            <a:r>
              <a:rPr lang="en-US" dirty="0"/>
              <a:t>Have each group talk about their boards and which ideas had the most votes</a:t>
            </a:r>
          </a:p>
          <a:p>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spTree>
    <p:extLst>
      <p:ext uri="{BB962C8B-B14F-4D97-AF65-F5344CB8AC3E}">
        <p14:creationId xmlns:p14="http://schemas.microsoft.com/office/powerpoint/2010/main" val="3220028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 References</a:t>
            </a:r>
          </a:p>
        </p:txBody>
      </p:sp>
      <p:sp>
        <p:nvSpPr>
          <p:cNvPr id="5" name="Content Placeholder 4"/>
          <p:cNvSpPr>
            <a:spLocks noGrp="1"/>
          </p:cNvSpPr>
          <p:nvPr>
            <p:ph idx="1"/>
          </p:nvPr>
        </p:nvSpPr>
        <p:spPr>
          <a:xfrm>
            <a:off x="609600" y="1346201"/>
            <a:ext cx="10972800" cy="4082066"/>
          </a:xfrm>
        </p:spPr>
        <p:txBody>
          <a:bodyPr>
            <a:normAutofit/>
          </a:bodyPr>
          <a:lstStyle/>
          <a:p>
            <a:r>
              <a:rPr lang="en-US" u="sng" dirty="0">
                <a:hlinkClick r:id="rId3"/>
              </a:rPr>
              <a:t>http://serc.carleton.edu/introgeo/gallerywalk/references.html</a:t>
            </a:r>
            <a:endParaRPr lang="en-US" dirty="0"/>
          </a:p>
          <a:p>
            <a:r>
              <a:rPr lang="en-US" u="sng" dirty="0">
                <a:hlinkClick r:id="rId4"/>
              </a:rPr>
              <a:t>http://serc.carleton.edu/introgeo/gallerywalk/what.html</a:t>
            </a:r>
            <a:endParaRPr lang="en-US" dirty="0"/>
          </a:p>
          <a:p>
            <a:pPr marL="0" indent="0">
              <a:buNone/>
            </a:pPr>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pic>
        <p:nvPicPr>
          <p:cNvPr id="9" name="Picture 8">
            <a:hlinkClick r:id="rId5" action="ppaction://hlinksldjump"/>
          </p:cNvPr>
          <p:cNvPicPr>
            <a:picLocks noChangeAspect="1"/>
          </p:cNvPicPr>
          <p:nvPr/>
        </p:nvPicPr>
        <p:blipFill>
          <a:blip r:embed="rId6"/>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4025630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Guided Note Taking</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Lisa Harris</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2569018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ACTIVE/ENGAGED LEARNING TECHNIQUE</a:t>
            </a:r>
            <a:br>
              <a:rPr lang="en-US" dirty="0"/>
            </a:br>
            <a:r>
              <a:rPr lang="en-US" dirty="0"/>
              <a:t>GUIDED NOTE taking</a:t>
            </a:r>
          </a:p>
        </p:txBody>
      </p:sp>
      <p:sp>
        <p:nvSpPr>
          <p:cNvPr id="5" name="Text Placeholder 4"/>
          <p:cNvSpPr>
            <a:spLocks noGrp="1"/>
          </p:cNvSpPr>
          <p:nvPr>
            <p:ph idx="1"/>
          </p:nvPr>
        </p:nvSpPr>
        <p:spPr/>
        <p:txBody>
          <a:bodyPr/>
          <a:lstStyle/>
          <a:p>
            <a:r>
              <a:rPr lang="en-US" dirty="0"/>
              <a:t>Large or Small Group</a:t>
            </a:r>
          </a:p>
        </p:txBody>
      </p:sp>
      <p:sp>
        <p:nvSpPr>
          <p:cNvPr id="6" name="TextBox 5"/>
          <p:cNvSpPr txBox="1"/>
          <p:nvPr/>
        </p:nvSpPr>
        <p:spPr>
          <a:xfrm>
            <a:off x="5027482" y="3023173"/>
            <a:ext cx="5601304" cy="1938992"/>
          </a:xfrm>
          <a:prstGeom prst="rect">
            <a:avLst/>
          </a:prstGeom>
          <a:noFill/>
        </p:spPr>
        <p:txBody>
          <a:bodyPr wrap="square" rtlCol="0">
            <a:spAutoFit/>
          </a:bodyPr>
          <a:lstStyle/>
          <a:p>
            <a:pPr marL="285750" indent="-285750">
              <a:buFontTx/>
              <a:buChar char="-"/>
            </a:pPr>
            <a:r>
              <a:rPr lang="en-US" sz="2400" i="1" dirty="0">
                <a:solidFill>
                  <a:srgbClr val="0000FF"/>
                </a:solidFill>
              </a:rPr>
              <a:t>Increase the likelihood that learners will actively engage and respond to a lesson</a:t>
            </a:r>
          </a:p>
          <a:p>
            <a:pPr marL="285750" indent="-285750">
              <a:buFontTx/>
              <a:buChar char="-"/>
            </a:pPr>
            <a:endParaRPr lang="en-US" sz="2400" i="1" dirty="0">
              <a:solidFill>
                <a:srgbClr val="0000FF"/>
              </a:solidFill>
            </a:endParaRPr>
          </a:p>
          <a:p>
            <a:pPr marL="285750" indent="-285750">
              <a:buFontTx/>
              <a:buChar char="-"/>
            </a:pPr>
            <a:r>
              <a:rPr lang="en-US" sz="2400" i="1" dirty="0">
                <a:solidFill>
                  <a:srgbClr val="0000FF"/>
                </a:solidFill>
              </a:rPr>
              <a:t>Helps to distinguish between more important and less important material</a:t>
            </a:r>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831959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Guided Note Taking</a:t>
            </a:r>
          </a:p>
        </p:txBody>
      </p:sp>
      <p:sp>
        <p:nvSpPr>
          <p:cNvPr id="3" name="Content Placeholder 2"/>
          <p:cNvSpPr>
            <a:spLocks noGrp="1"/>
          </p:cNvSpPr>
          <p:nvPr>
            <p:ph idx="1"/>
          </p:nvPr>
        </p:nvSpPr>
        <p:spPr/>
        <p:txBody>
          <a:bodyPr>
            <a:normAutofit fontScale="70000" lnSpcReduction="20000"/>
          </a:bodyPr>
          <a:lstStyle/>
          <a:p>
            <a:r>
              <a:rPr lang="en-US" b="1" cap="small" dirty="0"/>
              <a:t>Prioritize</a:t>
            </a:r>
          </a:p>
          <a:p>
            <a:pPr lvl="1"/>
            <a:r>
              <a:rPr lang="en-US" i="1" dirty="0"/>
              <a:t>Decide what is most important for learners to learn from instructional block</a:t>
            </a:r>
          </a:p>
          <a:p>
            <a:pPr lvl="1"/>
            <a:endParaRPr lang="en-US" dirty="0"/>
          </a:p>
          <a:p>
            <a:r>
              <a:rPr lang="en-US" b="1" cap="small" dirty="0"/>
              <a:t>Create</a:t>
            </a:r>
          </a:p>
          <a:p>
            <a:pPr lvl="1"/>
            <a:r>
              <a:rPr lang="en-US" i="1" dirty="0"/>
              <a:t>Prepare a set o notes with essential information, highlight key concepts, and create blanks in chart/algorithm/notes the learners are responsible to complete</a:t>
            </a:r>
          </a:p>
          <a:p>
            <a:pPr marL="457200" lvl="1" indent="0">
              <a:buNone/>
            </a:pPr>
            <a:endParaRPr lang="en-US" dirty="0"/>
          </a:p>
          <a:p>
            <a:r>
              <a:rPr lang="en-US" b="1" cap="small" dirty="0"/>
              <a:t>Explain</a:t>
            </a:r>
          </a:p>
          <a:p>
            <a:pPr lvl="1"/>
            <a:r>
              <a:rPr lang="en-US" i="1" dirty="0"/>
              <a:t>Ensure student understand their responsibility to complete the blanks which helps learners understand what their seeing, hearing, or reading</a:t>
            </a:r>
          </a:p>
          <a:p>
            <a:endParaRPr lang="en-US" b="1" cap="small" dirty="0"/>
          </a:p>
          <a:p>
            <a:r>
              <a:rPr lang="en-US" b="1" cap="small" dirty="0"/>
              <a:t>Plan</a:t>
            </a:r>
          </a:p>
          <a:p>
            <a:pPr lvl="1"/>
            <a:r>
              <a:rPr lang="en-US" i="1" dirty="0"/>
              <a:t>Discuss the correct answers throughout the presentation or after</a:t>
            </a:r>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2113338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01145869"/>
              </p:ext>
            </p:extLst>
          </p:nvPr>
        </p:nvGraphicFramePr>
        <p:xfrm>
          <a:off x="954087" y="1057785"/>
          <a:ext cx="5127625" cy="2488915"/>
        </p:xfrm>
        <a:graphic>
          <a:graphicData uri="http://schemas.openxmlformats.org/presentationml/2006/ole">
            <mc:AlternateContent xmlns:mc="http://schemas.openxmlformats.org/markup-compatibility/2006">
              <mc:Choice xmlns:v="urn:schemas-microsoft-com:vml" Requires="v">
                <p:oleObj spid="_x0000_s2052" name="Document" r:id="rId4" imgW="5651500" imgH="2743200" progId="Word.Document.12">
                  <p:embed/>
                </p:oleObj>
              </mc:Choice>
              <mc:Fallback>
                <p:oleObj name="Document" r:id="rId4" imgW="5651500" imgH="2743200" progId="Word.Document.12">
                  <p:embed/>
                  <p:pic>
                    <p:nvPicPr>
                      <p:cNvPr id="0" name=""/>
                      <p:cNvPicPr/>
                      <p:nvPr/>
                    </p:nvPicPr>
                    <p:blipFill>
                      <a:blip r:embed="rId5"/>
                      <a:stretch>
                        <a:fillRect/>
                      </a:stretch>
                    </p:blipFill>
                    <p:spPr>
                      <a:xfrm>
                        <a:off x="954087" y="1057785"/>
                        <a:ext cx="5127625" cy="2488915"/>
                      </a:xfrm>
                      <a:prstGeom prst="rect">
                        <a:avLst/>
                      </a:prstGeom>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674367562"/>
              </p:ext>
            </p:extLst>
          </p:nvPr>
        </p:nvGraphicFramePr>
        <p:xfrm>
          <a:off x="6468430" y="3077587"/>
          <a:ext cx="4625975" cy="2651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1774927" y="3761465"/>
            <a:ext cx="3638550" cy="2308324"/>
          </a:xfrm>
          <a:prstGeom prst="rect">
            <a:avLst/>
          </a:prstGeom>
          <a:noFill/>
        </p:spPr>
        <p:txBody>
          <a:bodyPr wrap="square" rtlCol="0">
            <a:spAutoFit/>
          </a:bodyPr>
          <a:lstStyle/>
          <a:p>
            <a:pPr algn="ctr"/>
            <a:r>
              <a:rPr lang="en-US" cap="small" dirty="0"/>
              <a:t>Five Clinical Microskills</a:t>
            </a:r>
          </a:p>
          <a:p>
            <a:pPr marL="342900" indent="-342900">
              <a:buAutoNum type="arabicPeriod"/>
            </a:pPr>
            <a:r>
              <a:rPr lang="en-US" dirty="0"/>
              <a:t>________________________</a:t>
            </a:r>
          </a:p>
          <a:p>
            <a:r>
              <a:rPr lang="en-US" dirty="0"/>
              <a:t>2.   ________________________</a:t>
            </a:r>
          </a:p>
          <a:p>
            <a:pPr marL="342900" indent="-342900">
              <a:buAutoNum type="arabicPeriod" startAt="3"/>
            </a:pPr>
            <a:r>
              <a:rPr lang="en-US" dirty="0"/>
              <a:t>________________________</a:t>
            </a:r>
          </a:p>
          <a:p>
            <a:pPr marL="342900" indent="-342900">
              <a:buAutoNum type="arabicPeriod" startAt="4"/>
            </a:pPr>
            <a:r>
              <a:rPr lang="en-US" dirty="0"/>
              <a:t>________________________</a:t>
            </a:r>
          </a:p>
          <a:p>
            <a:r>
              <a:rPr lang="en-US" dirty="0"/>
              <a:t>5.   ________________________</a:t>
            </a:r>
          </a:p>
          <a:p>
            <a:pPr algn="ctr"/>
            <a:endParaRPr lang="en-US" dirty="0"/>
          </a:p>
          <a:p>
            <a:pPr algn="ctr"/>
            <a:endParaRPr lang="en-US" dirty="0"/>
          </a:p>
        </p:txBody>
      </p:sp>
      <p:sp>
        <p:nvSpPr>
          <p:cNvPr id="7" name="TextBox 6"/>
          <p:cNvSpPr txBox="1"/>
          <p:nvPr/>
        </p:nvSpPr>
        <p:spPr>
          <a:xfrm>
            <a:off x="7178364" y="1281839"/>
            <a:ext cx="2921000" cy="1200329"/>
          </a:xfrm>
          <a:prstGeom prst="rect">
            <a:avLst/>
          </a:prstGeom>
          <a:noFill/>
          <a:ln w="38100">
            <a:solidFill>
              <a:srgbClr val="FF0000"/>
            </a:solidFill>
          </a:ln>
        </p:spPr>
        <p:txBody>
          <a:bodyPr wrap="square" rtlCol="0">
            <a:spAutoFit/>
          </a:bodyPr>
          <a:lstStyle/>
          <a:p>
            <a:pPr algn="ctr"/>
            <a:r>
              <a:rPr lang="en-US" i="1" u="sng" dirty="0">
                <a:solidFill>
                  <a:srgbClr val="FF0000"/>
                </a:solidFill>
              </a:rPr>
              <a:t>Bonus Points</a:t>
            </a:r>
          </a:p>
          <a:p>
            <a:pPr algn="ctr"/>
            <a:endParaRPr lang="en-US" i="1" u="sng" dirty="0">
              <a:solidFill>
                <a:srgbClr val="FF0000"/>
              </a:solidFill>
            </a:endParaRPr>
          </a:p>
          <a:p>
            <a:r>
              <a:rPr lang="en-US" i="1" dirty="0">
                <a:solidFill>
                  <a:srgbClr val="FF0000"/>
                </a:solidFill>
              </a:rPr>
              <a:t>Combine Guided Note Taking with Clinical Based Scenarios</a:t>
            </a:r>
          </a:p>
        </p:txBody>
      </p:sp>
      <p:sp>
        <p:nvSpPr>
          <p:cNvPr id="2" name="Title 1"/>
          <p:cNvSpPr>
            <a:spLocks noGrp="1"/>
          </p:cNvSpPr>
          <p:nvPr>
            <p:ph type="title"/>
          </p:nvPr>
        </p:nvSpPr>
        <p:spPr>
          <a:xfrm>
            <a:off x="1698626" y="274638"/>
            <a:ext cx="8738053" cy="1143000"/>
          </a:xfrm>
        </p:spPr>
        <p:txBody>
          <a:bodyPr>
            <a:normAutofit/>
          </a:bodyPr>
          <a:lstStyle/>
          <a:p>
            <a:r>
              <a:rPr lang="en-US" dirty="0"/>
              <a:t>Guided Note Taking Example Templates</a:t>
            </a:r>
          </a:p>
        </p:txBody>
      </p:sp>
      <p:sp>
        <p:nvSpPr>
          <p:cNvPr id="8"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2514110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Note Taking Additional Tips</a:t>
            </a:r>
          </a:p>
        </p:txBody>
      </p:sp>
      <p:sp>
        <p:nvSpPr>
          <p:cNvPr id="3" name="Content Placeholder 2"/>
          <p:cNvSpPr>
            <a:spLocks noGrp="1"/>
          </p:cNvSpPr>
          <p:nvPr>
            <p:ph idx="1"/>
          </p:nvPr>
        </p:nvSpPr>
        <p:spPr/>
        <p:txBody>
          <a:bodyPr>
            <a:normAutofit/>
          </a:bodyPr>
          <a:lstStyle/>
          <a:p>
            <a:r>
              <a:rPr lang="en-US" dirty="0"/>
              <a:t>Cues</a:t>
            </a:r>
          </a:p>
          <a:p>
            <a:pPr lvl="1"/>
            <a:r>
              <a:rPr lang="en-US" dirty="0"/>
              <a:t>Symbols or sound affects within presentation/PowerPoint to alert learners about where, when, and how many concepts to record</a:t>
            </a:r>
          </a:p>
          <a:p>
            <a:r>
              <a:rPr lang="en-US" dirty="0"/>
              <a:t>Balance</a:t>
            </a:r>
          </a:p>
          <a:p>
            <a:pPr lvl="1"/>
            <a:r>
              <a:rPr lang="en-US" dirty="0"/>
              <a:t>Diversify the types of guided notes</a:t>
            </a:r>
          </a:p>
          <a:p>
            <a:pPr lvl="2"/>
            <a:r>
              <a:rPr lang="en-US" dirty="0"/>
              <a:t>Simple: fill-in-the-blank</a:t>
            </a:r>
          </a:p>
          <a:p>
            <a:pPr lvl="2"/>
            <a:r>
              <a:rPr lang="en-US" dirty="0"/>
              <a:t>Complex: open-ended</a:t>
            </a:r>
          </a:p>
          <a:p>
            <a:pPr marL="0" indent="0">
              <a:buNone/>
            </a:pPr>
            <a:endParaRPr lang="en-US" dirty="0"/>
          </a:p>
          <a:p>
            <a:pPr marL="0" indent="0">
              <a:buNone/>
            </a:pPr>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270512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Barriers</a:t>
            </a:r>
          </a:p>
        </p:txBody>
      </p:sp>
      <p:sp>
        <p:nvSpPr>
          <p:cNvPr id="3" name="Content Placeholder 2"/>
          <p:cNvSpPr>
            <a:spLocks noGrp="1"/>
          </p:cNvSpPr>
          <p:nvPr>
            <p:ph idx="1"/>
          </p:nvPr>
        </p:nvSpPr>
        <p:spPr>
          <a:xfrm>
            <a:off x="1981200" y="1036638"/>
            <a:ext cx="8229600" cy="5190980"/>
          </a:xfrm>
        </p:spPr>
        <p:txBody>
          <a:bodyPr anchor="t">
            <a:normAutofit fontScale="92500" lnSpcReduction="20000"/>
          </a:bodyPr>
          <a:lstStyle/>
          <a:p>
            <a:r>
              <a:rPr lang="en-US" dirty="0"/>
              <a:t>The Toolbox is meant to be a resource that enables teachers in medicine to overcome the status quo inertia that inhibits utilization of active learning methods</a:t>
            </a:r>
          </a:p>
          <a:p>
            <a:endParaRPr lang="en-US" dirty="0"/>
          </a:p>
          <a:p>
            <a:r>
              <a:rPr lang="en-US" dirty="0"/>
              <a:t>The Toolbox provides simple, brief explanations of multiple active learning techniques</a:t>
            </a:r>
          </a:p>
          <a:p>
            <a:endParaRPr lang="en-US" dirty="0"/>
          </a:p>
          <a:p>
            <a:r>
              <a:rPr lang="en-US" dirty="0"/>
              <a:t>It can save time by being a one stop shop for teaching ideas and by making suggestions as to what settings may be most appropriate for different techniques</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616263F0-E4A9-7E47-8661-8DB09BA96934}" type="slidenum">
              <a:rPr lang="en-US" smtClean="0"/>
              <a:t>4</a:t>
            </a:fld>
            <a:endParaRPr lang="en-US" dirty="0"/>
          </a:p>
        </p:txBody>
      </p:sp>
    </p:spTree>
    <p:extLst>
      <p:ext uri="{BB962C8B-B14F-4D97-AF65-F5344CB8AC3E}">
        <p14:creationId xmlns:p14="http://schemas.microsoft.com/office/powerpoint/2010/main" val="2443963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09600" y="838201"/>
            <a:ext cx="10972800" cy="4082066"/>
          </a:xfrm>
        </p:spPr>
        <p:txBody>
          <a:bodyPr>
            <a:normAutofit lnSpcReduction="10000"/>
          </a:bodyPr>
          <a:lstStyle/>
          <a:p>
            <a:pPr marL="0" indent="0" algn="ctr">
              <a:buNone/>
            </a:pPr>
            <a:r>
              <a:rPr lang="en-US" dirty="0"/>
              <a:t>Guided Note Taking</a:t>
            </a:r>
          </a:p>
          <a:p>
            <a:pPr marL="971550" lvl="1" indent="-514350">
              <a:buFont typeface="+mj-lt"/>
              <a:buAutoNum type="arabicPeriod"/>
            </a:pPr>
            <a:r>
              <a:rPr lang="en-US" dirty="0"/>
              <a:t>Konrad M, Joseph LM, Eveleigh E. A Meta-Analytic Review of Guided Notes. </a:t>
            </a:r>
            <a:r>
              <a:rPr lang="en-US" i="1" dirty="0"/>
              <a:t>Education and Treatment of Children</a:t>
            </a:r>
            <a:r>
              <a:rPr lang="en-US" dirty="0"/>
              <a:t>. 2009. </a:t>
            </a:r>
            <a:r>
              <a:rPr lang="en-US" i="1" dirty="0"/>
              <a:t>32</a:t>
            </a:r>
            <a:r>
              <a:rPr lang="en-US" dirty="0"/>
              <a:t>(3):421–444.</a:t>
            </a:r>
          </a:p>
          <a:p>
            <a:pPr marL="971550" lvl="1" indent="-514350">
              <a:buFont typeface="+mj-lt"/>
              <a:buAutoNum type="arabicPeriod"/>
            </a:pPr>
            <a:r>
              <a:rPr lang="en-US" dirty="0"/>
              <a:t>Morrow J. Do Guided Notes Improve Student Performance?</a:t>
            </a:r>
          </a:p>
          <a:p>
            <a:pPr marL="971550" lvl="1" indent="-514350">
              <a:buFont typeface="+mj-lt"/>
              <a:buAutoNum type="arabicPeriod"/>
            </a:pPr>
            <a:r>
              <a:rPr lang="en-US" dirty="0"/>
              <a:t>Austin JL, Gilbert M, et. al. The effects of guided notes on student responding and recall of information in a university classroom. Journal of Behavioral Education. Dec 2002. 11:4 243–254.</a:t>
            </a:r>
          </a:p>
          <a:p>
            <a:pPr marL="971550" lvl="1" indent="-514350">
              <a:buFont typeface="+mj-lt"/>
              <a:buAutoNum type="arabicPeriod"/>
            </a:pPr>
            <a:r>
              <a:rPr lang="en-US" dirty="0">
                <a:hlinkClick r:id="rId3"/>
              </a:rPr>
              <a:t>http://www.theteachertoolkit.com/index.php/tool/guided-notes</a:t>
            </a:r>
            <a:endParaRPr lang="en-US" dirty="0"/>
          </a:p>
          <a:p>
            <a:pPr marL="457200" lvl="1" indent="0">
              <a:buNone/>
            </a:pPr>
            <a:endParaRPr lang="en-US" dirty="0"/>
          </a:p>
          <a:p>
            <a:pPr marL="914400" lvl="1" indent="-514350">
              <a:buFont typeface="+mj-lt"/>
              <a:buAutoNum type="arabicPeriod"/>
            </a:pPr>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pic>
        <p:nvPicPr>
          <p:cNvPr id="6" name="Picture 5">
            <a:hlinkClick r:id="rId4" action="ppaction://hlinksldjump"/>
          </p:cNvPr>
          <p:cNvPicPr>
            <a:picLocks noChangeAspect="1"/>
          </p:cNvPicPr>
          <p:nvPr/>
        </p:nvPicPr>
        <p:blipFill>
          <a:blip r:embed="rId5"/>
          <a:stretch>
            <a:fillRect/>
          </a:stretch>
        </p:blipFill>
        <p:spPr>
          <a:xfrm>
            <a:off x="5808663" y="4809893"/>
            <a:ext cx="5774161" cy="999374"/>
          </a:xfrm>
          <a:prstGeom prst="rect">
            <a:avLst/>
          </a:prstGeom>
        </p:spPr>
      </p:pic>
    </p:spTree>
    <p:extLst>
      <p:ext uri="{BB962C8B-B14F-4D97-AF65-F5344CB8AC3E}">
        <p14:creationId xmlns:p14="http://schemas.microsoft.com/office/powerpoint/2010/main" val="2681423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Team Recall</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Jesse Clark</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2158285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Overview</a:t>
            </a:r>
          </a:p>
        </p:txBody>
      </p:sp>
      <p:sp>
        <p:nvSpPr>
          <p:cNvPr id="3" name="Content Placeholder 2"/>
          <p:cNvSpPr>
            <a:spLocks noGrp="1"/>
          </p:cNvSpPr>
          <p:nvPr>
            <p:ph idx="1"/>
          </p:nvPr>
        </p:nvSpPr>
        <p:spPr>
          <a:xfrm>
            <a:off x="609600" y="1600201"/>
            <a:ext cx="10972800" cy="3725778"/>
          </a:xfrm>
        </p:spPr>
        <p:txBody>
          <a:bodyPr/>
          <a:lstStyle/>
          <a:p>
            <a:r>
              <a:rPr lang="en-US" dirty="0"/>
              <a:t>Helps learners recall basic information they should either already know or have reviewed before session</a:t>
            </a:r>
          </a:p>
          <a:p>
            <a:pPr lvl="1"/>
            <a:r>
              <a:rPr lang="en-US" dirty="0"/>
              <a:t>OB Prenatal Labs</a:t>
            </a:r>
          </a:p>
          <a:p>
            <a:pPr lvl="1"/>
            <a:r>
              <a:rPr lang="en-US" dirty="0"/>
              <a:t>Preventative Health Guidelines</a:t>
            </a:r>
          </a:p>
          <a:p>
            <a:r>
              <a:rPr lang="en-US" dirty="0"/>
              <a:t>Excellent if you have a competitive group of students</a:t>
            </a:r>
          </a:p>
          <a:p>
            <a:r>
              <a:rPr lang="en-US" dirty="0"/>
              <a:t>Minimal preparation for instructor </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3942977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Set-up</a:t>
            </a:r>
          </a:p>
        </p:txBody>
      </p:sp>
      <p:sp>
        <p:nvSpPr>
          <p:cNvPr id="3" name="Content Placeholder 2"/>
          <p:cNvSpPr>
            <a:spLocks noGrp="1"/>
          </p:cNvSpPr>
          <p:nvPr>
            <p:ph idx="1"/>
          </p:nvPr>
        </p:nvSpPr>
        <p:spPr>
          <a:xfrm>
            <a:off x="609600" y="1600201"/>
            <a:ext cx="10972800" cy="3725778"/>
          </a:xfrm>
        </p:spPr>
        <p:txBody>
          <a:bodyPr/>
          <a:lstStyle/>
          <a:p>
            <a:r>
              <a:rPr lang="en-US" dirty="0"/>
              <a:t>Prepare a set of questions for your learners to answer</a:t>
            </a:r>
          </a:p>
          <a:p>
            <a:pPr lvl="1"/>
            <a:r>
              <a:rPr lang="en-US" dirty="0"/>
              <a:t>Name at least 3 labs you would order at a 28 week prenatal visit</a:t>
            </a:r>
          </a:p>
          <a:p>
            <a:pPr lvl="1"/>
            <a:r>
              <a:rPr lang="en-US" dirty="0"/>
              <a:t>What are 3 Grade A USPSTF Recommendations for a 45 year old male who smokes?</a:t>
            </a:r>
          </a:p>
          <a:p>
            <a:r>
              <a:rPr lang="en-US" dirty="0"/>
              <a:t>Divide your learners into teams of 3-5 </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3909701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Student Instructions</a:t>
            </a:r>
          </a:p>
        </p:txBody>
      </p:sp>
      <p:sp>
        <p:nvSpPr>
          <p:cNvPr id="3" name="Content Placeholder 2"/>
          <p:cNvSpPr>
            <a:spLocks noGrp="1"/>
          </p:cNvSpPr>
          <p:nvPr>
            <p:ph idx="1"/>
          </p:nvPr>
        </p:nvSpPr>
        <p:spPr>
          <a:xfrm>
            <a:off x="609600" y="1600201"/>
            <a:ext cx="10972800" cy="3725778"/>
          </a:xfrm>
        </p:spPr>
        <p:txBody>
          <a:bodyPr/>
          <a:lstStyle/>
          <a:p>
            <a:r>
              <a:rPr lang="en-US" sz="2400" dirty="0"/>
              <a:t>After each question is displayed, you can discuss your answer within your teams</a:t>
            </a:r>
          </a:p>
          <a:p>
            <a:pPr lvl="1"/>
            <a:r>
              <a:rPr lang="en-US" sz="2000" dirty="0"/>
              <a:t>No books, phones, laptops, etc.</a:t>
            </a:r>
          </a:p>
          <a:p>
            <a:r>
              <a:rPr lang="en-US" sz="2400" dirty="0"/>
              <a:t>When you have your answer, have a representative stand up</a:t>
            </a:r>
          </a:p>
          <a:p>
            <a:r>
              <a:rPr lang="en-US" sz="2400" dirty="0"/>
              <a:t>The first team to have someone stand must fully answer the question WITHOUT talking with their team</a:t>
            </a:r>
          </a:p>
          <a:p>
            <a:r>
              <a:rPr lang="en-US" sz="2400" dirty="0"/>
              <a:t>If they’re correct, the team scores 10 points </a:t>
            </a:r>
          </a:p>
          <a:p>
            <a:r>
              <a:rPr lang="en-US" sz="2400" dirty="0"/>
              <a:t>If incorrect, the team loses 10 points and the next team to have someone stand gets their chance to answer</a:t>
            </a:r>
          </a:p>
          <a:p>
            <a:r>
              <a:rPr lang="en-US" sz="2400" dirty="0"/>
              <a:t>(Can also impose a time limit if necessary)</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155353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11668"/>
            <a:ext cx="8761413" cy="706964"/>
          </a:xfrm>
        </p:spPr>
        <p:txBody>
          <a:bodyPr/>
          <a:lstStyle/>
          <a:p>
            <a:pPr algn="ctr"/>
            <a:r>
              <a:rPr lang="en-US" dirty="0"/>
              <a:t>Team Recall</a:t>
            </a:r>
          </a:p>
        </p:txBody>
      </p:sp>
      <p:sp>
        <p:nvSpPr>
          <p:cNvPr id="4" name="Text Placeholder 3"/>
          <p:cNvSpPr>
            <a:spLocks noGrp="1"/>
          </p:cNvSpPr>
          <p:nvPr>
            <p:ph type="body" idx="1"/>
          </p:nvPr>
        </p:nvSpPr>
        <p:spPr>
          <a:xfrm>
            <a:off x="1154954" y="1206500"/>
            <a:ext cx="4825157" cy="576262"/>
          </a:xfrm>
        </p:spPr>
        <p:txBody>
          <a:bodyPr/>
          <a:lstStyle/>
          <a:p>
            <a:r>
              <a:rPr lang="en-US" dirty="0"/>
              <a:t>Advantages</a:t>
            </a:r>
          </a:p>
        </p:txBody>
      </p:sp>
      <p:sp>
        <p:nvSpPr>
          <p:cNvPr id="6" name="Content Placeholder 5"/>
          <p:cNvSpPr>
            <a:spLocks noGrp="1"/>
          </p:cNvSpPr>
          <p:nvPr>
            <p:ph sz="half" idx="2"/>
          </p:nvPr>
        </p:nvSpPr>
        <p:spPr>
          <a:xfrm>
            <a:off x="1154954" y="1782762"/>
            <a:ext cx="4825158" cy="2840039"/>
          </a:xfrm>
        </p:spPr>
        <p:txBody>
          <a:bodyPr>
            <a:normAutofit/>
          </a:bodyPr>
          <a:lstStyle/>
          <a:p>
            <a:r>
              <a:rPr lang="en-US" sz="1800" dirty="0"/>
              <a:t>Quick to prepare</a:t>
            </a:r>
          </a:p>
          <a:p>
            <a:r>
              <a:rPr lang="en-US" sz="1800" dirty="0"/>
              <a:t>Engages competitive students</a:t>
            </a:r>
          </a:p>
          <a:p>
            <a:r>
              <a:rPr lang="en-US" sz="1800" dirty="0"/>
              <a:t>Great for basic quick recall</a:t>
            </a:r>
          </a:p>
        </p:txBody>
      </p:sp>
      <p:sp>
        <p:nvSpPr>
          <p:cNvPr id="7" name="Text Placeholder 6"/>
          <p:cNvSpPr>
            <a:spLocks noGrp="1"/>
          </p:cNvSpPr>
          <p:nvPr>
            <p:ph type="body" sz="quarter" idx="3"/>
          </p:nvPr>
        </p:nvSpPr>
        <p:spPr>
          <a:xfrm>
            <a:off x="6208712" y="1206500"/>
            <a:ext cx="4825159" cy="576262"/>
          </a:xfrm>
        </p:spPr>
        <p:txBody>
          <a:bodyPr/>
          <a:lstStyle/>
          <a:p>
            <a:r>
              <a:rPr lang="en-US" dirty="0"/>
              <a:t>Disadvantages</a:t>
            </a:r>
          </a:p>
        </p:txBody>
      </p:sp>
      <p:sp>
        <p:nvSpPr>
          <p:cNvPr id="8" name="Content Placeholder 7"/>
          <p:cNvSpPr>
            <a:spLocks noGrp="1"/>
          </p:cNvSpPr>
          <p:nvPr>
            <p:ph sz="quarter" idx="4"/>
          </p:nvPr>
        </p:nvSpPr>
        <p:spPr>
          <a:xfrm>
            <a:off x="6208712" y="1782762"/>
            <a:ext cx="4825159" cy="2840039"/>
          </a:xfrm>
        </p:spPr>
        <p:txBody>
          <a:bodyPr/>
          <a:lstStyle/>
          <a:p>
            <a:r>
              <a:rPr lang="en-US" dirty="0"/>
              <a:t>Difficult to teach new or complex topics</a:t>
            </a:r>
          </a:p>
          <a:p>
            <a:r>
              <a:rPr lang="en-US" dirty="0"/>
              <a:t>Can upset extremely competitive students</a:t>
            </a:r>
          </a:p>
          <a:p>
            <a:r>
              <a:rPr lang="en-US" dirty="0"/>
              <a:t>Needs to be somewhat challenging recall to keep learners engaged</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pic>
        <p:nvPicPr>
          <p:cNvPr id="9" name="Picture 8">
            <a:hlinkClick r:id="rId3" action="ppaction://hlinksldjump"/>
          </p:cNvPr>
          <p:cNvPicPr>
            <a:picLocks noChangeAspect="1"/>
          </p:cNvPicPr>
          <p:nvPr/>
        </p:nvPicPr>
        <p:blipFill>
          <a:blip r:embed="rId4"/>
          <a:stretch>
            <a:fillRect/>
          </a:stretch>
        </p:blipFill>
        <p:spPr>
          <a:xfrm>
            <a:off x="5808663" y="4809893"/>
            <a:ext cx="5774161" cy="999374"/>
          </a:xfrm>
          <a:prstGeom prst="rect">
            <a:avLst/>
          </a:prstGeom>
        </p:spPr>
      </p:pic>
    </p:spTree>
    <p:extLst>
      <p:ext uri="{BB962C8B-B14F-4D97-AF65-F5344CB8AC3E}">
        <p14:creationId xmlns:p14="http://schemas.microsoft.com/office/powerpoint/2010/main" val="1038945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Jigsaw Technique</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Lisa Johnson</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3579570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lstStyle/>
          <a:p>
            <a:r>
              <a:rPr lang="en-US" sz="2000" dirty="0">
                <a:cs typeface="Times New Roman" panose="02020603050405020304" pitchFamily="18" charset="0"/>
              </a:rPr>
              <a:t>Collaborative learning concept</a:t>
            </a:r>
          </a:p>
          <a:p>
            <a:r>
              <a:rPr lang="en-US" sz="2000" dirty="0">
                <a:cs typeface="Times New Roman" panose="02020603050405020304" pitchFamily="18" charset="0"/>
              </a:rPr>
              <a:t>Increases academic success ,the social and intellectual abilities of students</a:t>
            </a:r>
          </a:p>
          <a:p>
            <a:r>
              <a:rPr lang="en-US" sz="2000" dirty="0">
                <a:cs typeface="Times New Roman" panose="02020603050405020304" pitchFamily="18" charset="0"/>
              </a:rPr>
              <a:t>Is effective :</a:t>
            </a:r>
          </a:p>
          <a:p>
            <a:pPr lvl="1"/>
            <a:r>
              <a:rPr lang="en-US" sz="2000" dirty="0">
                <a:cs typeface="Times New Roman" panose="02020603050405020304" pitchFamily="18" charset="0"/>
              </a:rPr>
              <a:t>in the learning process of theoretical courses</a:t>
            </a:r>
          </a:p>
          <a:p>
            <a:pPr lvl="1"/>
            <a:r>
              <a:rPr lang="en-US" sz="2000" dirty="0">
                <a:cs typeface="Times New Roman" panose="02020603050405020304" pitchFamily="18" charset="0"/>
              </a:rPr>
              <a:t>development of critical thinking</a:t>
            </a:r>
          </a:p>
          <a:p>
            <a:pPr lvl="1"/>
            <a:r>
              <a:rPr lang="en-US" sz="2000" dirty="0">
                <a:cs typeface="Times New Roman" panose="02020603050405020304" pitchFamily="18" charset="0"/>
              </a:rPr>
              <a:t>improvement of the learner’s communication skills</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2898167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lstStyle/>
          <a:p>
            <a:r>
              <a:rPr lang="en-US" sz="2000" dirty="0"/>
              <a:t>S</a:t>
            </a:r>
            <a:r>
              <a:rPr lang="en-US" sz="2000" b="0" i="0" u="none" strike="noStrike" baseline="0" dirty="0"/>
              <a:t>tudents are assigned to small heterogeneous teams</a:t>
            </a:r>
          </a:p>
          <a:p>
            <a:r>
              <a:rPr lang="en-US" sz="2000" b="0" i="0" u="none" strike="noStrike" baseline="0" dirty="0"/>
              <a:t>Academic material is broken into as many sections as there are team members.</a:t>
            </a:r>
          </a:p>
          <a:p>
            <a:r>
              <a:rPr lang="en-US" sz="2000" dirty="0"/>
              <a:t>The students study their sections with members of  their  team and teach the material to each other.</a:t>
            </a:r>
          </a:p>
          <a:p>
            <a:r>
              <a:rPr lang="en-US" sz="2000" dirty="0"/>
              <a:t>They become the “ team expert “ on that section of the material.</a:t>
            </a:r>
          </a:p>
          <a:p>
            <a:endParaRPr lang="en-US" sz="2000" b="0" i="0" u="none" strike="noStrike" baseline="0"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824312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normAutofit/>
          </a:bodyPr>
          <a:lstStyle/>
          <a:p>
            <a:r>
              <a:rPr lang="en-US" sz="2000" dirty="0">
                <a:solidFill>
                  <a:prstClr val="black"/>
                </a:solidFill>
              </a:rPr>
              <a:t>The students are all asked to change to another team, each team should now include a “team expert“ for a particular section of that material and teaches the material to the new group.</a:t>
            </a:r>
          </a:p>
          <a:p>
            <a:endParaRPr lang="en-US" sz="2000" dirty="0">
              <a:cs typeface="Times New Roman" panose="02020603050405020304" pitchFamily="18" charset="0"/>
            </a:endParaRPr>
          </a:p>
          <a:p>
            <a:r>
              <a:rPr lang="en-US" sz="2000" dirty="0">
                <a:cs typeface="Times New Roman" panose="02020603050405020304" pitchFamily="18" charset="0"/>
              </a:rPr>
              <a:t>The team members then take a quiz, and the quiz scores are used to form team scores.</a:t>
            </a:r>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1832643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ACT!</a:t>
            </a:r>
          </a:p>
        </p:txBody>
      </p:sp>
      <p:sp>
        <p:nvSpPr>
          <p:cNvPr id="3" name="Content Placeholder 2"/>
          <p:cNvSpPr>
            <a:spLocks noGrp="1"/>
          </p:cNvSpPr>
          <p:nvPr>
            <p:ph idx="1"/>
          </p:nvPr>
        </p:nvSpPr>
        <p:spPr>
          <a:xfrm>
            <a:off x="1981200" y="1163639"/>
            <a:ext cx="8229600" cy="4708525"/>
          </a:xfrm>
        </p:spPr>
        <p:txBody>
          <a:bodyPr>
            <a:normAutofit lnSpcReduction="10000"/>
          </a:bodyPr>
          <a:lstStyle/>
          <a:p>
            <a:r>
              <a:rPr lang="en-US" dirty="0"/>
              <a:t>The subsequent Index will link to:</a:t>
            </a:r>
          </a:p>
          <a:p>
            <a:pPr lvl="1"/>
            <a:r>
              <a:rPr lang="en-US" dirty="0"/>
              <a:t>An introduction that will describe simple methods for moving from passive to active learning</a:t>
            </a:r>
          </a:p>
          <a:p>
            <a:pPr lvl="1"/>
            <a:r>
              <a:rPr lang="en-US" dirty="0"/>
              <a:t>A Toolbox of Active Teaching Techniques</a:t>
            </a:r>
          </a:p>
          <a:p>
            <a:pPr lvl="2"/>
            <a:r>
              <a:rPr lang="en-US" dirty="0"/>
              <a:t>These are broken into Large and Small group techniques. Many of these techniques can be used for any size group, but this highlights techniques that may be better suited for different group sizes</a:t>
            </a:r>
          </a:p>
          <a:p>
            <a:pPr lvl="1"/>
            <a:r>
              <a:rPr lang="en-US" dirty="0"/>
              <a:t>Faculty Development Sessions</a:t>
            </a:r>
          </a:p>
          <a:p>
            <a:pPr lvl="2"/>
            <a:r>
              <a:rPr lang="en-US" dirty="0"/>
              <a:t>2 pre-built faculty development sessions to lead your faculty in learning these techniques</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616263F0-E4A9-7E47-8661-8DB09BA96934}" type="slidenum">
              <a:rPr lang="en-US" smtClean="0"/>
              <a:t>5</a:t>
            </a:fld>
            <a:endParaRPr lang="en-US" dirty="0"/>
          </a:p>
        </p:txBody>
      </p:sp>
    </p:spTree>
    <p:extLst>
      <p:ext uri="{BB962C8B-B14F-4D97-AF65-F5344CB8AC3E}">
        <p14:creationId xmlns:p14="http://schemas.microsoft.com/office/powerpoint/2010/main" val="2961534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pic>
        <p:nvPicPr>
          <p:cNvPr id="4" name="RfSKkCVFXfM"/>
          <p:cNvPicPr>
            <a:picLocks noGrp="1" noRot="1" noChangeAspect="1"/>
          </p:cNvPicPr>
          <p:nvPr>
            <p:ph idx="1"/>
            <a:videoFile r:link="rId1"/>
          </p:nvPr>
        </p:nvPicPr>
        <p:blipFill>
          <a:blip r:embed="rId4"/>
          <a:stretch>
            <a:fillRect/>
          </a:stretch>
        </p:blipFill>
        <p:spPr>
          <a:xfrm>
            <a:off x="2715497" y="1058778"/>
            <a:ext cx="6761006" cy="3803066"/>
          </a:xfrm>
          <a:prstGeom prst="rect">
            <a:avLst/>
          </a:prstGeom>
        </p:spPr>
      </p:pic>
      <p:sp>
        <p:nvSpPr>
          <p:cNvPr id="5" name="Rectangle 4"/>
          <p:cNvSpPr/>
          <p:nvPr/>
        </p:nvSpPr>
        <p:spPr>
          <a:xfrm>
            <a:off x="2715497" y="5121260"/>
            <a:ext cx="3108030" cy="369332"/>
          </a:xfrm>
          <a:prstGeom prst="rect">
            <a:avLst/>
          </a:prstGeom>
        </p:spPr>
        <p:txBody>
          <a:bodyPr wrap="none">
            <a:spAutoFit/>
          </a:bodyPr>
          <a:lstStyle/>
          <a:p>
            <a:r>
              <a:rPr lang="en-US" dirty="0">
                <a:hlinkClick r:id="rId5"/>
              </a:rPr>
              <a:t>https://youtu.be/RfSKkCVFXfM</a:t>
            </a:r>
            <a:endParaRPr lang="en-US" dirty="0"/>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spTree>
    <p:extLst>
      <p:ext uri="{BB962C8B-B14F-4D97-AF65-F5344CB8AC3E}">
        <p14:creationId xmlns:p14="http://schemas.microsoft.com/office/powerpoint/2010/main" val="1895490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 Jigsaw Technique</a:t>
            </a:r>
          </a:p>
        </p:txBody>
      </p:sp>
      <p:sp>
        <p:nvSpPr>
          <p:cNvPr id="3" name="Content Placeholder 2"/>
          <p:cNvSpPr>
            <a:spLocks noGrp="1"/>
          </p:cNvSpPr>
          <p:nvPr>
            <p:ph idx="1"/>
          </p:nvPr>
        </p:nvSpPr>
        <p:spPr/>
        <p:txBody>
          <a:bodyPr/>
          <a:lstStyle/>
          <a:p>
            <a:pPr marL="0" marR="0">
              <a:spcBef>
                <a:spcPts val="0"/>
              </a:spcBef>
              <a:spcAft>
                <a:spcPts val="0"/>
              </a:spcAft>
            </a:pPr>
            <a:r>
              <a:rPr lang="en-US" sz="2000" dirty="0">
                <a:latin typeface="Arial" panose="020B0604020202020204" pitchFamily="34" charset="0"/>
              </a:rPr>
              <a:t>Kilic, D. (2008). The effect of the jigsaw technique on learning the concepts of the principles and methods of teaching. </a:t>
            </a:r>
            <a:r>
              <a:rPr lang="en-US" sz="2000" i="1" dirty="0">
                <a:latin typeface="Arial" panose="020B0604020202020204" pitchFamily="34" charset="0"/>
              </a:rPr>
              <a:t>World applied sciences journal</a:t>
            </a:r>
            <a:r>
              <a:rPr lang="en-US" sz="2000" dirty="0">
                <a:latin typeface="Arial" panose="020B0604020202020204" pitchFamily="34" charset="0"/>
              </a:rPr>
              <a:t>, </a:t>
            </a:r>
            <a:r>
              <a:rPr lang="en-US" sz="2000" i="1" dirty="0">
                <a:latin typeface="Arial" panose="020B0604020202020204" pitchFamily="34" charset="0"/>
              </a:rPr>
              <a:t>4</a:t>
            </a:r>
            <a:r>
              <a:rPr lang="en-US" sz="2000" dirty="0">
                <a:latin typeface="Arial" panose="020B0604020202020204" pitchFamily="34" charset="0"/>
              </a:rPr>
              <a:t>(1), 109-114.</a:t>
            </a:r>
          </a:p>
          <a:p>
            <a:pPr marL="0" marR="0">
              <a:spcBef>
                <a:spcPts val="0"/>
              </a:spcBef>
              <a:spcAft>
                <a:spcPts val="0"/>
              </a:spcAft>
            </a:pPr>
            <a:endParaRPr lang="en-US" sz="2000" dirty="0">
              <a:latin typeface="Arial" panose="020B0604020202020204" pitchFamily="34" charset="0"/>
            </a:endParaRPr>
          </a:p>
          <a:p>
            <a:pPr marL="0" marR="0">
              <a:spcBef>
                <a:spcPts val="0"/>
              </a:spcBef>
              <a:spcAft>
                <a:spcPts val="0"/>
              </a:spcAft>
            </a:pPr>
            <a:r>
              <a:rPr lang="en-US" sz="2000" dirty="0">
                <a:latin typeface="Arial" panose="020B0604020202020204" pitchFamily="34" charset="0"/>
              </a:rPr>
              <a:t>Slavin, R. E. (1980). Cooperative learning. </a:t>
            </a:r>
            <a:r>
              <a:rPr lang="en-US" sz="2000" i="1" dirty="0">
                <a:latin typeface="Arial" panose="020B0604020202020204" pitchFamily="34" charset="0"/>
              </a:rPr>
              <a:t>Review of educational research</a:t>
            </a:r>
            <a:r>
              <a:rPr lang="en-US" sz="2000" dirty="0">
                <a:latin typeface="Arial" panose="020B0604020202020204" pitchFamily="34" charset="0"/>
              </a:rPr>
              <a:t>, </a:t>
            </a:r>
            <a:r>
              <a:rPr lang="en-US" sz="2000" i="1" dirty="0">
                <a:latin typeface="Arial" panose="020B0604020202020204" pitchFamily="34" charset="0"/>
              </a:rPr>
              <a:t>50</a:t>
            </a:r>
            <a:r>
              <a:rPr lang="en-US" sz="2000" dirty="0">
                <a:latin typeface="Arial" panose="020B0604020202020204" pitchFamily="34" charset="0"/>
              </a:rPr>
              <a:t>(2), 315-342.</a:t>
            </a:r>
          </a:p>
          <a:p>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Johnson</a:t>
            </a:r>
          </a:p>
        </p:txBody>
      </p:sp>
      <p:pic>
        <p:nvPicPr>
          <p:cNvPr id="9" name="Picture 8">
            <a:hlinkClick r:id="rId3" action="ppaction://hlinksldjump"/>
          </p:cNvPr>
          <p:cNvPicPr>
            <a:picLocks noChangeAspect="1"/>
          </p:cNvPicPr>
          <p:nvPr/>
        </p:nvPicPr>
        <p:blipFill>
          <a:blip r:embed="rId4"/>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3869362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3 – 2 - 1 Process</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Christina Raguckas</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4070305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Small Group: 3 – 2 - 1 Process</a:t>
            </a:r>
          </a:p>
        </p:txBody>
      </p:sp>
      <p:sp>
        <p:nvSpPr>
          <p:cNvPr id="3" name="Content Placeholder 2"/>
          <p:cNvSpPr>
            <a:spLocks noGrp="1"/>
          </p:cNvSpPr>
          <p:nvPr>
            <p:ph idx="1"/>
          </p:nvPr>
        </p:nvSpPr>
        <p:spPr/>
        <p:txBody>
          <a:bodyPr/>
          <a:lstStyle/>
          <a:p>
            <a:r>
              <a:rPr lang="en-US" dirty="0"/>
              <a:t>Helps learners analyze text and </a:t>
            </a:r>
            <a:r>
              <a:rPr lang="en-US" dirty="0" smtClean="0"/>
              <a:t>course </a:t>
            </a:r>
            <a:r>
              <a:rPr lang="en-US" dirty="0"/>
              <a:t>materials</a:t>
            </a:r>
          </a:p>
          <a:p>
            <a:r>
              <a:rPr lang="en-US" dirty="0"/>
              <a:t>Learners identify 3 central issues from class material/readings</a:t>
            </a:r>
          </a:p>
          <a:p>
            <a:r>
              <a:rPr lang="en-US" dirty="0"/>
              <a:t>Learners identify 2 questions from the materials</a:t>
            </a:r>
          </a:p>
          <a:p>
            <a:r>
              <a:rPr lang="en-US" dirty="0"/>
              <a:t>Learners pose 1 question of the instructor</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39818181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p:txBody>
          <a:bodyPr/>
          <a:lstStyle/>
          <a:p>
            <a:r>
              <a:rPr lang="en-US" dirty="0"/>
              <a:t>Benefits:</a:t>
            </a:r>
          </a:p>
          <a:p>
            <a:pPr lvl="1"/>
            <a:r>
              <a:rPr lang="en-US" dirty="0"/>
              <a:t>Helps learners engage materials using a systematic format</a:t>
            </a:r>
          </a:p>
          <a:p>
            <a:pPr lvl="1"/>
            <a:r>
              <a:rPr lang="en-US" dirty="0"/>
              <a:t>Learners are better prepared to discuss course materials</a:t>
            </a:r>
          </a:p>
          <a:p>
            <a:pPr lvl="1"/>
            <a:r>
              <a:rPr lang="en-US" dirty="0"/>
              <a:t>Improved comprehension/understanding as learners interact with materials</a:t>
            </a:r>
          </a:p>
          <a:p>
            <a:pPr lvl="1"/>
            <a:r>
              <a:rPr lang="en-US" dirty="0"/>
              <a:t>Encourages learner focused classroom</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3516287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a:xfrm>
            <a:off x="609600" y="965201"/>
            <a:ext cx="10972800" cy="4082066"/>
          </a:xfrm>
        </p:spPr>
        <p:txBody>
          <a:bodyPr/>
          <a:lstStyle/>
          <a:p>
            <a:r>
              <a:rPr lang="en-US" sz="2800" dirty="0"/>
              <a:t>Preparation</a:t>
            </a:r>
          </a:p>
          <a:p>
            <a:pPr lvl="1"/>
            <a:r>
              <a:rPr lang="en-US" sz="2400" dirty="0"/>
              <a:t>Relatively little advanced preparation</a:t>
            </a:r>
          </a:p>
          <a:p>
            <a:pPr lvl="1"/>
            <a:r>
              <a:rPr lang="en-US" sz="2400" dirty="0"/>
              <a:t>May only need to identify what course material being used</a:t>
            </a:r>
          </a:p>
          <a:p>
            <a:pPr lvl="1"/>
            <a:r>
              <a:rPr lang="en-US" sz="2400" dirty="0"/>
              <a:t>May provide handout of format ahead of time</a:t>
            </a:r>
          </a:p>
          <a:p>
            <a:r>
              <a:rPr lang="en-US" sz="2800" dirty="0"/>
              <a:t>Implementation</a:t>
            </a:r>
          </a:p>
          <a:p>
            <a:pPr lvl="1"/>
            <a:r>
              <a:rPr lang="en-US" sz="2400" dirty="0"/>
              <a:t>Describe the 3-2-1 process</a:t>
            </a:r>
          </a:p>
          <a:p>
            <a:pPr lvl="1"/>
            <a:r>
              <a:rPr lang="en-US" sz="2400" dirty="0"/>
              <a:t>Have learners write out answers individually or in small groups</a:t>
            </a:r>
          </a:p>
          <a:p>
            <a:pPr lvl="1"/>
            <a:r>
              <a:rPr lang="en-US" sz="2400" dirty="0"/>
              <a:t>Facilitate discussion as a group, making note of areas that learners did not understand or questions asked to potentially cover in subsequent lessons</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4276817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p:txBody>
          <a:bodyPr/>
          <a:lstStyle/>
          <a:p>
            <a:r>
              <a:rPr lang="en-US" dirty="0"/>
              <a:t>May use tailor the questions to the material</a:t>
            </a:r>
          </a:p>
          <a:p>
            <a:r>
              <a:rPr lang="en-US" dirty="0"/>
              <a:t>May form small groups to discuss/answer the questions that learners posed regarding the material</a:t>
            </a:r>
          </a:p>
          <a:p>
            <a:r>
              <a:rPr lang="en-US" dirty="0"/>
              <a:t>Learners may come with the 3-2-1 process completed or complete during the lesson</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spTree>
    <p:extLst>
      <p:ext uri="{BB962C8B-B14F-4D97-AF65-F5344CB8AC3E}">
        <p14:creationId xmlns:p14="http://schemas.microsoft.com/office/powerpoint/2010/main" val="4031248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3-2-1 Process</a:t>
            </a:r>
          </a:p>
        </p:txBody>
      </p:sp>
      <p:sp>
        <p:nvSpPr>
          <p:cNvPr id="3" name="Content Placeholder 2"/>
          <p:cNvSpPr>
            <a:spLocks noGrp="1"/>
          </p:cNvSpPr>
          <p:nvPr>
            <p:ph idx="1"/>
          </p:nvPr>
        </p:nvSpPr>
        <p:spPr/>
        <p:txBody>
          <a:bodyPr/>
          <a:lstStyle/>
          <a:p>
            <a:r>
              <a:rPr lang="en-US" dirty="0"/>
              <a:t>Major, Claire Howell; Harris, Michael S.; Zakrajsek, Todd: Teaching for Learning: 101 Intentionally Designed Educational Activities to Put Students on the Path to Success, </a:t>
            </a:r>
            <a:r>
              <a:rPr lang="en-US" i="1" dirty="0"/>
              <a:t>Taylor &amp; Francis, 2016.</a:t>
            </a:r>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Raguckas</a:t>
            </a:r>
          </a:p>
        </p:txBody>
      </p:sp>
      <p:pic>
        <p:nvPicPr>
          <p:cNvPr id="9" name="Picture 8">
            <a:hlinkClick r:id="rId3" action="ppaction://hlinksldjump"/>
          </p:cNvPr>
          <p:cNvPicPr>
            <a:picLocks noChangeAspect="1"/>
          </p:cNvPicPr>
          <p:nvPr/>
        </p:nvPicPr>
        <p:blipFill>
          <a:blip r:embed="rId4"/>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83187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Small Group Questions</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Stephen Brawley</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485744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Small Group Questions: </a:t>
            </a:r>
            <a:br>
              <a:rPr lang="en-US" dirty="0"/>
            </a:br>
            <a:r>
              <a:rPr lang="en-US" dirty="0"/>
              <a:t>HOW TO ASK QUESTIONS</a:t>
            </a:r>
          </a:p>
        </p:txBody>
      </p:sp>
      <p:sp>
        <p:nvSpPr>
          <p:cNvPr id="3" name="Content Placeholder 2"/>
          <p:cNvSpPr>
            <a:spLocks noGrp="1"/>
          </p:cNvSpPr>
          <p:nvPr>
            <p:ph idx="1"/>
          </p:nvPr>
        </p:nvSpPr>
        <p:spPr/>
        <p:txBody>
          <a:bodyPr/>
          <a:lstStyle/>
          <a:p>
            <a:r>
              <a:rPr lang="en-US" dirty="0"/>
              <a:t>Be prepared - identify key questions in advance</a:t>
            </a:r>
          </a:p>
          <a:p>
            <a:r>
              <a:rPr lang="en-US" dirty="0"/>
              <a:t>Pause after the question and select students individually</a:t>
            </a:r>
          </a:p>
          <a:p>
            <a:r>
              <a:rPr lang="en-US" dirty="0"/>
              <a:t>Act as through you are seeking knowledge</a:t>
            </a:r>
          </a:p>
          <a:p>
            <a:r>
              <a:rPr lang="en-US" dirty="0"/>
              <a:t>Keep a journal of responders</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381438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981647" y="2057659"/>
            <a:ext cx="2561558" cy="2561558"/>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 name="Donut 2"/>
          <p:cNvSpPr/>
          <p:nvPr/>
        </p:nvSpPr>
        <p:spPr>
          <a:xfrm>
            <a:off x="511635" y="1599695"/>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02" name="Donut 101"/>
          <p:cNvSpPr/>
          <p:nvPr/>
        </p:nvSpPr>
        <p:spPr>
          <a:xfrm>
            <a:off x="320020" y="1424601"/>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grpSp>
        <p:nvGrpSpPr>
          <p:cNvPr id="107" name="Group 106"/>
          <p:cNvGrpSpPr/>
          <p:nvPr/>
        </p:nvGrpSpPr>
        <p:grpSpPr>
          <a:xfrm>
            <a:off x="4114251" y="1082442"/>
            <a:ext cx="7107188" cy="1121796"/>
            <a:chOff x="4113734" y="1462930"/>
            <a:chExt cx="7109039" cy="1122088"/>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3" name="TextBox 12"/>
            <p:cNvSpPr txBox="1"/>
            <p:nvPr/>
          </p:nvSpPr>
          <p:spPr>
            <a:xfrm>
              <a:off x="5486400" y="1625224"/>
              <a:ext cx="5736373" cy="831213"/>
            </a:xfrm>
            <a:prstGeom prst="rect">
              <a:avLst/>
            </a:prstGeom>
            <a:noFill/>
          </p:spPr>
          <p:txBody>
            <a:bodyPr wrap="square" rtlCol="0" anchor="ctr">
              <a:spAutoFit/>
            </a:bodyPr>
            <a:lstStyle/>
            <a:p>
              <a:pPr lvl="1"/>
              <a:r>
                <a:rPr lang="en-US" sz="2400" dirty="0">
                  <a:hlinkClick r:id="rId3" action="ppaction://hlinksldjump"/>
                </a:rPr>
                <a:t>Moving from Passive Lectures to Active Learning</a:t>
              </a:r>
              <a:endParaRPr lang="en-US" sz="2400" dirty="0"/>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6" name="Group 5"/>
          <p:cNvGrpSpPr/>
          <p:nvPr/>
        </p:nvGrpSpPr>
        <p:grpSpPr>
          <a:xfrm>
            <a:off x="4880486" y="2862971"/>
            <a:ext cx="7033000" cy="1129014"/>
            <a:chOff x="4878898" y="3243971"/>
            <a:chExt cx="7033000" cy="1129014"/>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1" name="TextBox 20">
              <a:hlinkClick r:id="rId4" action="ppaction://hlinksldjump"/>
            </p:cNvPr>
            <p:cNvSpPr txBox="1"/>
            <p:nvPr/>
          </p:nvSpPr>
          <p:spPr>
            <a:xfrm>
              <a:off x="6374398" y="3606965"/>
              <a:ext cx="4496183" cy="461545"/>
            </a:xfrm>
            <a:prstGeom prst="rect">
              <a:avLst/>
            </a:prstGeom>
            <a:noFill/>
          </p:spPr>
          <p:txBody>
            <a:bodyPr wrap="square" rtlCol="0" anchor="ctr">
              <a:spAutoFit/>
            </a:bodyPr>
            <a:lstStyle/>
            <a:p>
              <a:r>
                <a:rPr lang="en-US" sz="2399" dirty="0">
                  <a:hlinkClick r:id="rId4" action="ppaction://hlinksldjump"/>
                </a:rPr>
                <a:t>Toolbox of Teaching Techniques</a:t>
              </a:r>
              <a:endParaRPr lang="en-US" sz="2399" dirty="0"/>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7" name="Group 6"/>
          <p:cNvGrpSpPr/>
          <p:nvPr/>
        </p:nvGrpSpPr>
        <p:grpSpPr>
          <a:xfrm>
            <a:off x="4098933" y="4633193"/>
            <a:ext cx="7032998" cy="1125634"/>
            <a:chOff x="4097345" y="5014193"/>
            <a:chExt cx="7032998" cy="1125634"/>
          </a:xfrm>
        </p:grpSpPr>
        <p:sp>
          <p:nvSpPr>
            <p:cNvPr id="112" name="Rectangle 111"/>
            <p:cNvSpPr/>
            <p:nvPr/>
          </p:nvSpPr>
          <p:spPr>
            <a:xfrm>
              <a:off x="4666071" y="5035626"/>
              <a:ext cx="6464272" cy="110420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13" name="TextBox 112"/>
            <p:cNvSpPr txBox="1"/>
            <p:nvPr/>
          </p:nvSpPr>
          <p:spPr>
            <a:xfrm>
              <a:off x="5592845" y="5373806"/>
              <a:ext cx="5277737" cy="461545"/>
            </a:xfrm>
            <a:prstGeom prst="rect">
              <a:avLst/>
            </a:prstGeom>
            <a:noFill/>
          </p:spPr>
          <p:txBody>
            <a:bodyPr wrap="square" rtlCol="0" anchor="ctr">
              <a:spAutoFit/>
            </a:bodyPr>
            <a:lstStyle/>
            <a:p>
              <a:r>
                <a:rPr lang="en-US" sz="2399" dirty="0">
                  <a:hlinkClick r:id="rId5" action="ppaction://hlinksldjump"/>
                </a:rPr>
                <a:t>Faculty Development Sessions</a:t>
              </a:r>
              <a:endParaRPr lang="en-US" sz="2399" dirty="0"/>
            </a:p>
          </p:txBody>
        </p:sp>
        <p:sp>
          <p:nvSpPr>
            <p:cNvPr id="114" name="Oval 113"/>
            <p:cNvSpPr>
              <a:spLocks noChangeAspect="1"/>
            </p:cNvSpPr>
            <p:nvPr/>
          </p:nvSpPr>
          <p:spPr>
            <a:xfrm>
              <a:off x="4097345" y="5014193"/>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0816" y="2300879"/>
            <a:ext cx="2161159" cy="21171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4"/>
          <p:cNvSpPr>
            <a:spLocks noGrp="1"/>
          </p:cNvSpPr>
          <p:nvPr>
            <p:ph type="title"/>
          </p:nvPr>
        </p:nvSpPr>
        <p:spPr/>
        <p:txBody>
          <a:bodyPr/>
          <a:lstStyle/>
          <a:p>
            <a:r>
              <a:rPr lang="en-US" dirty="0"/>
              <a:t>AIM to ACT Index</a:t>
            </a:r>
          </a:p>
        </p:txBody>
      </p:sp>
    </p:spTree>
    <p:extLst>
      <p:ext uri="{BB962C8B-B14F-4D97-AF65-F5344CB8AC3E}">
        <p14:creationId xmlns:p14="http://schemas.microsoft.com/office/powerpoint/2010/main" val="85164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Group Questions: </a:t>
            </a:r>
            <a:br>
              <a:rPr lang="en-US" dirty="0"/>
            </a:br>
            <a:r>
              <a:rPr lang="en-US" dirty="0"/>
              <a:t>BALANCE THE KIND OF QUESTIONS </a:t>
            </a:r>
          </a:p>
        </p:txBody>
      </p:sp>
      <p:sp>
        <p:nvSpPr>
          <p:cNvPr id="3" name="Content Placeholder 2"/>
          <p:cNvSpPr>
            <a:spLocks noGrp="1"/>
          </p:cNvSpPr>
          <p:nvPr>
            <p:ph idx="1"/>
          </p:nvPr>
        </p:nvSpPr>
        <p:spPr/>
        <p:txBody>
          <a:bodyPr>
            <a:normAutofit fontScale="85000" lnSpcReduction="10000"/>
          </a:bodyPr>
          <a:lstStyle/>
          <a:p>
            <a:r>
              <a:rPr lang="en-US" dirty="0"/>
              <a:t>Exploratory Questions – probe facts and knowledge base of learners: What research supports your plan?</a:t>
            </a:r>
          </a:p>
          <a:p>
            <a:r>
              <a:rPr lang="en-US" dirty="0"/>
              <a:t>Challenge Questions - examine assumptions and conclusions: How else could you manage this?</a:t>
            </a:r>
          </a:p>
          <a:p>
            <a:r>
              <a:rPr lang="en-US" dirty="0"/>
              <a:t>Relational Questions – ask for comparisons of themes: How will this effect the patient’s other medical conditions?</a:t>
            </a:r>
          </a:p>
          <a:p>
            <a:r>
              <a:rPr lang="en-US" dirty="0"/>
              <a:t>Diagnostics Questions – probe for causes: What led to this condition?</a:t>
            </a:r>
          </a:p>
          <a:p>
            <a:r>
              <a:rPr lang="en-US" dirty="0"/>
              <a:t>Action Questions – call for conclusion or action: What is the plan for this patient?</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2641056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Questions: </a:t>
            </a:r>
            <a:br>
              <a:rPr lang="en-US" dirty="0"/>
            </a:br>
            <a:r>
              <a:rPr lang="en-US" dirty="0"/>
              <a:t>Other Kinds of Questions</a:t>
            </a:r>
          </a:p>
        </p:txBody>
      </p:sp>
      <p:sp>
        <p:nvSpPr>
          <p:cNvPr id="3" name="Content Placeholder 2"/>
          <p:cNvSpPr>
            <a:spLocks noGrp="1"/>
          </p:cNvSpPr>
          <p:nvPr>
            <p:ph idx="1"/>
          </p:nvPr>
        </p:nvSpPr>
        <p:spPr/>
        <p:txBody>
          <a:bodyPr/>
          <a:lstStyle/>
          <a:p>
            <a:r>
              <a:rPr lang="en-US" dirty="0"/>
              <a:t>Extension Questions: expand the discussion</a:t>
            </a:r>
          </a:p>
          <a:p>
            <a:r>
              <a:rPr lang="en-US" dirty="0"/>
              <a:t>Hypothetical Question: changes situation and emphasizes another learning point</a:t>
            </a:r>
          </a:p>
          <a:p>
            <a:r>
              <a:rPr lang="en-US" dirty="0"/>
              <a:t>Priority Questions: seeks to identify the most important issues</a:t>
            </a:r>
          </a:p>
          <a:p>
            <a:r>
              <a:rPr lang="en-US" dirty="0"/>
              <a:t>Summary Questions: elicits syntheses of important lessons learned</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1651985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Small Group Questions: </a:t>
            </a:r>
            <a:br>
              <a:rPr lang="en-US" dirty="0"/>
            </a:br>
            <a:r>
              <a:rPr lang="en-US" sz="4000" dirty="0"/>
              <a:t>TACTICS FOR EFFECTIVE QUESTIONING</a:t>
            </a:r>
          </a:p>
        </p:txBody>
      </p:sp>
      <p:sp>
        <p:nvSpPr>
          <p:cNvPr id="3" name="Content Placeholder 2"/>
          <p:cNvSpPr>
            <a:spLocks noGrp="1"/>
          </p:cNvSpPr>
          <p:nvPr>
            <p:ph idx="1"/>
          </p:nvPr>
        </p:nvSpPr>
        <p:spPr/>
        <p:txBody>
          <a:bodyPr/>
          <a:lstStyle/>
          <a:p>
            <a:r>
              <a:rPr lang="en-US" sz="2400" dirty="0"/>
              <a:t>Ask one question at a time</a:t>
            </a:r>
          </a:p>
          <a:p>
            <a:r>
              <a:rPr lang="en-US" sz="2400" dirty="0"/>
              <a:t>Avoid yes and no questions</a:t>
            </a:r>
          </a:p>
          <a:p>
            <a:r>
              <a:rPr lang="en-US" sz="2400" dirty="0"/>
              <a:t>Ask focused questions</a:t>
            </a:r>
          </a:p>
          <a:p>
            <a:r>
              <a:rPr lang="en-US" sz="2400" dirty="0"/>
              <a:t>Avoid leading questions</a:t>
            </a:r>
          </a:p>
          <a:p>
            <a:r>
              <a:rPr lang="en-US" sz="2400" dirty="0"/>
              <a:t>Be patient waiting for answers</a:t>
            </a:r>
          </a:p>
          <a:p>
            <a:r>
              <a:rPr lang="en-US" sz="2400" dirty="0"/>
              <a:t>Ask others if the response was correct</a:t>
            </a:r>
          </a:p>
          <a:p>
            <a:r>
              <a:rPr lang="en-US" sz="2400" dirty="0"/>
              <a:t>Draw out reserved learners to participate</a:t>
            </a:r>
          </a:p>
          <a:p>
            <a:r>
              <a:rPr lang="en-US" sz="2400" dirty="0"/>
              <a:t>Use probing strategies to increase the complexities of the questions</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4123547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Small Group Questions: </a:t>
            </a:r>
            <a:br>
              <a:rPr lang="en-US" sz="4400" dirty="0"/>
            </a:br>
            <a:r>
              <a:rPr lang="en-US" sz="4400" dirty="0"/>
              <a:t>HANDLING STUDENT RESPONSES</a:t>
            </a:r>
          </a:p>
        </p:txBody>
      </p:sp>
      <p:sp>
        <p:nvSpPr>
          <p:cNvPr id="3" name="Content Placeholder 2"/>
          <p:cNvSpPr>
            <a:spLocks noGrp="1"/>
          </p:cNvSpPr>
          <p:nvPr>
            <p:ph idx="1"/>
          </p:nvPr>
        </p:nvSpPr>
        <p:spPr/>
        <p:txBody>
          <a:bodyPr/>
          <a:lstStyle/>
          <a:p>
            <a:r>
              <a:rPr lang="en-US" sz="2800" dirty="0"/>
              <a:t>Listen to the response</a:t>
            </a:r>
          </a:p>
          <a:p>
            <a:r>
              <a:rPr lang="en-US" sz="2800" dirty="0"/>
              <a:t>Use nonverbal gestures to indicate your attention: eye contact, nod head, facial expressions and hand gestures</a:t>
            </a:r>
          </a:p>
          <a:p>
            <a:r>
              <a:rPr lang="en-US" sz="2800" dirty="0"/>
              <a:t>Vary your reactions to responses: repeat answer, ask for clarification or elaboration, expand on the response</a:t>
            </a:r>
          </a:p>
          <a:p>
            <a:r>
              <a:rPr lang="en-US" sz="2800" dirty="0"/>
              <a:t>Acknowledge originality: say that you did not think of that answer</a:t>
            </a:r>
          </a:p>
          <a:p>
            <a:r>
              <a:rPr lang="en-US" sz="2800" dirty="0"/>
              <a:t>Praise correct answers and tactfully correct wrong answers</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39433005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Small Group Questions</a:t>
            </a:r>
          </a:p>
        </p:txBody>
      </p:sp>
      <p:sp>
        <p:nvSpPr>
          <p:cNvPr id="3" name="Content Placeholder 2"/>
          <p:cNvSpPr>
            <a:spLocks noGrp="1"/>
          </p:cNvSpPr>
          <p:nvPr>
            <p:ph idx="1"/>
          </p:nvPr>
        </p:nvSpPr>
        <p:spPr/>
        <p:txBody>
          <a:bodyPr/>
          <a:lstStyle/>
          <a:p>
            <a:r>
              <a:rPr lang="en-US" dirty="0"/>
              <a:t>TOOLS FOR TEACHING, Chapter 10, Davis, BG, 2</a:t>
            </a:r>
            <a:r>
              <a:rPr lang="en-US" baseline="30000" dirty="0"/>
              <a:t>nd</a:t>
            </a:r>
            <a:r>
              <a:rPr lang="en-US" dirty="0"/>
              <a:t> Edition</a:t>
            </a:r>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pic>
        <p:nvPicPr>
          <p:cNvPr id="9" name="Picture 8">
            <a:hlinkClick r:id="rId3" action="ppaction://hlinksldjump"/>
          </p:cNvPr>
          <p:cNvPicPr>
            <a:picLocks noChangeAspect="1"/>
          </p:cNvPicPr>
          <p:nvPr/>
        </p:nvPicPr>
        <p:blipFill>
          <a:blip r:embed="rId4"/>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2165215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Small Working Groups</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Katie Westerfield</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3448645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Small Working Groups</a:t>
            </a:r>
          </a:p>
        </p:txBody>
      </p:sp>
      <p:sp>
        <p:nvSpPr>
          <p:cNvPr id="5" name="Content Placeholder 4"/>
          <p:cNvSpPr>
            <a:spLocks noGrp="1"/>
          </p:cNvSpPr>
          <p:nvPr>
            <p:ph idx="1"/>
          </p:nvPr>
        </p:nvSpPr>
        <p:spPr>
          <a:xfrm>
            <a:off x="609600" y="1092201"/>
            <a:ext cx="10972800" cy="4082066"/>
          </a:xfrm>
        </p:spPr>
        <p:txBody>
          <a:bodyPr>
            <a:normAutofit/>
          </a:bodyPr>
          <a:lstStyle/>
          <a:p>
            <a:pPr marL="0" indent="0">
              <a:buNone/>
            </a:pPr>
            <a:r>
              <a:rPr lang="en-US" dirty="0"/>
              <a:t>Works well to evaluate statistics in journal club, create PICO questions, research answers to PICO questions</a:t>
            </a:r>
          </a:p>
          <a:p>
            <a:pPr marL="0" indent="0">
              <a:buNone/>
            </a:pPr>
            <a:r>
              <a:rPr lang="en-US" dirty="0"/>
              <a:t>Can be used to present epidemiology, diagnosis, treatment, prognosis of disease states</a:t>
            </a:r>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spTree>
    <p:extLst>
      <p:ext uri="{BB962C8B-B14F-4D97-AF65-F5344CB8AC3E}">
        <p14:creationId xmlns:p14="http://schemas.microsoft.com/office/powerpoint/2010/main" val="4137686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Small Working Groups</a:t>
            </a:r>
          </a:p>
        </p:txBody>
      </p:sp>
      <p:sp>
        <p:nvSpPr>
          <p:cNvPr id="5" name="Content Placeholder 4"/>
          <p:cNvSpPr>
            <a:spLocks noGrp="1"/>
          </p:cNvSpPr>
          <p:nvPr>
            <p:ph idx="1"/>
          </p:nvPr>
        </p:nvSpPr>
        <p:spPr>
          <a:xfrm>
            <a:off x="609600" y="1092201"/>
            <a:ext cx="10972800" cy="4082066"/>
          </a:xfrm>
        </p:spPr>
        <p:txBody>
          <a:bodyPr>
            <a:normAutofit/>
          </a:bodyPr>
          <a:lstStyle/>
          <a:p>
            <a:r>
              <a:rPr lang="en-US" dirty="0"/>
              <a:t>Evaluate the different components of the topic and divide the topic into the number of small working groups you are going to  have</a:t>
            </a:r>
          </a:p>
          <a:p>
            <a:r>
              <a:rPr lang="en-US" dirty="0"/>
              <a:t>Ideally each working group will have no more than 4-6 persons</a:t>
            </a:r>
          </a:p>
          <a:p>
            <a:r>
              <a:rPr lang="en-US" dirty="0"/>
              <a:t>Assign the working group a portion of the topic or a question to answer</a:t>
            </a:r>
          </a:p>
          <a:p>
            <a:r>
              <a:rPr lang="en-US" dirty="0"/>
              <a:t>Have the working group report the answer to the larger group</a:t>
            </a:r>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Katie Westerfield</a:t>
            </a:r>
          </a:p>
        </p:txBody>
      </p:sp>
      <p:pic>
        <p:nvPicPr>
          <p:cNvPr id="9" name="Picture 8">
            <a:hlinkClick r:id="rId3" action="ppaction://hlinksldjump"/>
          </p:cNvPr>
          <p:cNvPicPr>
            <a:picLocks noChangeAspect="1"/>
          </p:cNvPicPr>
          <p:nvPr/>
        </p:nvPicPr>
        <p:blipFill>
          <a:blip r:embed="rId4"/>
          <a:stretch>
            <a:fillRect/>
          </a:stretch>
        </p:blipFill>
        <p:spPr>
          <a:xfrm>
            <a:off x="5808663" y="4809893"/>
            <a:ext cx="5774161" cy="999374"/>
          </a:xfrm>
          <a:prstGeom prst="rect">
            <a:avLst/>
          </a:prstGeom>
        </p:spPr>
      </p:pic>
    </p:spTree>
    <p:extLst>
      <p:ext uri="{BB962C8B-B14F-4D97-AF65-F5344CB8AC3E}">
        <p14:creationId xmlns:p14="http://schemas.microsoft.com/office/powerpoint/2010/main" val="18715950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Think – Pair - Share</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Christina Zarza</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2256231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02164"/>
            <a:ext cx="7024744" cy="1143000"/>
          </a:xfrm>
        </p:spPr>
        <p:txBody>
          <a:bodyPr/>
          <a:lstStyle/>
          <a:p>
            <a:r>
              <a:rPr lang="en-US" dirty="0"/>
              <a:t>Small Group: Think –pair –share </a:t>
            </a:r>
          </a:p>
        </p:txBody>
      </p:sp>
      <p:sp>
        <p:nvSpPr>
          <p:cNvPr id="6" name="Content Placeholder 5"/>
          <p:cNvSpPr>
            <a:spLocks noGrp="1"/>
          </p:cNvSpPr>
          <p:nvPr>
            <p:ph idx="1"/>
          </p:nvPr>
        </p:nvSpPr>
        <p:spPr>
          <a:xfrm>
            <a:off x="2567490" y="1234028"/>
            <a:ext cx="6777317" cy="4114665"/>
          </a:xfrm>
        </p:spPr>
        <p:txBody>
          <a:bodyPr>
            <a:normAutofit fontScale="92500" lnSpcReduction="20000"/>
          </a:bodyPr>
          <a:lstStyle/>
          <a:p>
            <a:r>
              <a:rPr lang="en-US" dirty="0"/>
              <a:t>Students pair up to discuss a problem or question posed by the instructor</a:t>
            </a:r>
          </a:p>
          <a:p>
            <a:endParaRPr lang="en-US" dirty="0"/>
          </a:p>
          <a:p>
            <a:r>
              <a:rPr lang="en-US" dirty="0"/>
              <a:t>Allows for active learning by necessitating that each student come up with ideas during paired discussions</a:t>
            </a:r>
          </a:p>
          <a:p>
            <a:endParaRPr lang="en-US" dirty="0"/>
          </a:p>
          <a:p>
            <a:r>
              <a:rPr lang="en-US" dirty="0"/>
              <a:t>Less intimidating form of discussion for introverts</a:t>
            </a:r>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410385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Moving from Passive Lectures to Active Learning:</a:t>
            </a:r>
            <a:br>
              <a:rPr lang="en-US" dirty="0"/>
            </a:br>
            <a:r>
              <a:rPr lang="en-US" dirty="0"/>
              <a:t>ADAPTING LECTURES FOR ACTIVE LEARNING </a:t>
            </a:r>
          </a:p>
        </p:txBody>
      </p:sp>
      <p:sp>
        <p:nvSpPr>
          <p:cNvPr id="3" name="Content Placeholder 2"/>
          <p:cNvSpPr>
            <a:spLocks noGrp="1"/>
          </p:cNvSpPr>
          <p:nvPr>
            <p:ph idx="1"/>
          </p:nvPr>
        </p:nvSpPr>
        <p:spPr/>
        <p:txBody>
          <a:bodyPr>
            <a:normAutofit/>
          </a:bodyPr>
          <a:lstStyle/>
          <a:p>
            <a:r>
              <a:rPr lang="en-US" dirty="0"/>
              <a:t>Active learning pedagogies engage the learner so that knowledge base and recall are increased</a:t>
            </a:r>
          </a:p>
          <a:p>
            <a:r>
              <a:rPr lang="en-US" dirty="0"/>
              <a:t>Active learning involves both the instructor  and students working cooperatively</a:t>
            </a:r>
          </a:p>
          <a:p>
            <a:r>
              <a:rPr lang="en-US" dirty="0"/>
              <a:t>Lectures can be adapted to active learning engagements with no loss of content modules</a:t>
            </a:r>
          </a:p>
          <a:p>
            <a:endParaRPr lang="en-US" dirty="0"/>
          </a:p>
        </p:txBody>
      </p:sp>
      <p:sp>
        <p:nvSpPr>
          <p:cNvPr id="4" name="Footer Placeholder 3"/>
          <p:cNvSpPr>
            <a:spLocks noGrp="1"/>
          </p:cNvSpPr>
          <p:nvPr>
            <p:ph type="ftr" sz="quarter" idx="4294967295"/>
          </p:nvPr>
        </p:nvSpPr>
        <p:spPr>
          <a:xfrm>
            <a:off x="0" y="5573523"/>
            <a:ext cx="5199063" cy="217488"/>
          </a:xfrm>
          <a:prstGeom prst="rect">
            <a:avLst/>
          </a:prstGeom>
        </p:spPr>
        <p:txBody>
          <a:bodyPr/>
          <a:lstStyle/>
          <a:p>
            <a:r>
              <a:rPr lang="en-US" dirty="0"/>
              <a:t>Dr Stephen Brawley</a:t>
            </a:r>
          </a:p>
        </p:txBody>
      </p:sp>
    </p:spTree>
    <p:extLst>
      <p:ext uri="{BB962C8B-B14F-4D97-AF65-F5344CB8AC3E}">
        <p14:creationId xmlns:p14="http://schemas.microsoft.com/office/powerpoint/2010/main" val="14416134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Think –pair –share: Technique</a:t>
            </a:r>
          </a:p>
        </p:txBody>
      </p:sp>
      <p:sp>
        <p:nvSpPr>
          <p:cNvPr id="5" name="Content Placeholder 4"/>
          <p:cNvSpPr>
            <a:spLocks noGrp="1"/>
          </p:cNvSpPr>
          <p:nvPr>
            <p:ph idx="1"/>
          </p:nvPr>
        </p:nvSpPr>
        <p:spPr>
          <a:xfrm>
            <a:off x="978569" y="1565442"/>
            <a:ext cx="8366242" cy="3890940"/>
          </a:xfrm>
        </p:spPr>
        <p:txBody>
          <a:bodyPr>
            <a:normAutofit fontScale="70000" lnSpcReduction="20000"/>
          </a:bodyPr>
          <a:lstStyle/>
          <a:p>
            <a:r>
              <a:rPr lang="en-US" dirty="0"/>
              <a:t>Instructor presents an issue for discussion in the form of a problem or question</a:t>
            </a:r>
          </a:p>
          <a:p>
            <a:endParaRPr lang="en-US" dirty="0"/>
          </a:p>
          <a:p>
            <a:r>
              <a:rPr lang="en-US" dirty="0"/>
              <a:t>“Think”: Students are provided 30-45 sec to think about question independently</a:t>
            </a:r>
          </a:p>
          <a:p>
            <a:endParaRPr lang="en-US" dirty="0"/>
          </a:p>
          <a:p>
            <a:r>
              <a:rPr lang="en-US" dirty="0"/>
              <a:t>“Pair”: Then students pair to discuss</a:t>
            </a:r>
          </a:p>
          <a:p>
            <a:endParaRPr lang="en-US" dirty="0"/>
          </a:p>
          <a:p>
            <a:r>
              <a:rPr lang="en-US" dirty="0"/>
              <a:t>May need 1-3 minutes to discuss</a:t>
            </a:r>
          </a:p>
          <a:p>
            <a:endParaRPr lang="en-US" dirty="0"/>
          </a:p>
          <a:p>
            <a:r>
              <a:rPr lang="en-US" dirty="0"/>
              <a:t>“Share”: Regroup and elicit responses</a:t>
            </a:r>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12398409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Think –pair –share: Modifications</a:t>
            </a:r>
          </a:p>
        </p:txBody>
      </p:sp>
      <p:sp>
        <p:nvSpPr>
          <p:cNvPr id="3" name="Content Placeholder 2"/>
          <p:cNvSpPr>
            <a:spLocks noGrp="1"/>
          </p:cNvSpPr>
          <p:nvPr>
            <p:ph idx="1"/>
          </p:nvPr>
        </p:nvSpPr>
        <p:spPr/>
        <p:txBody>
          <a:bodyPr/>
          <a:lstStyle/>
          <a:p>
            <a:r>
              <a:rPr lang="en-US" dirty="0"/>
              <a:t>Can have students pair with row behind them instead of neighbor to mix up social groups</a:t>
            </a:r>
          </a:p>
          <a:p>
            <a:endParaRPr lang="en-US" dirty="0"/>
          </a:p>
          <a:p>
            <a:r>
              <a:rPr lang="en-US" dirty="0"/>
              <a:t>Can do Think-Pair-Square-Share, where pairs join one other pair to discuss ideas prior to returning to large group</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235408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54954" y="338668"/>
            <a:ext cx="8761413" cy="706964"/>
          </a:xfrm>
        </p:spPr>
        <p:txBody>
          <a:bodyPr/>
          <a:lstStyle/>
          <a:p>
            <a:r>
              <a:rPr lang="en-US" dirty="0"/>
              <a:t>Small Group: Think –pair –share</a:t>
            </a:r>
          </a:p>
        </p:txBody>
      </p:sp>
      <p:sp>
        <p:nvSpPr>
          <p:cNvPr id="9" name="Text Placeholder 8"/>
          <p:cNvSpPr>
            <a:spLocks noGrp="1"/>
          </p:cNvSpPr>
          <p:nvPr>
            <p:ph type="body" idx="1"/>
          </p:nvPr>
        </p:nvSpPr>
        <p:spPr>
          <a:xfrm>
            <a:off x="2816134" y="1239062"/>
            <a:ext cx="3057148" cy="639762"/>
          </a:xfrm>
        </p:spPr>
        <p:txBody>
          <a:bodyPr>
            <a:noAutofit/>
          </a:bodyPr>
          <a:lstStyle/>
          <a:p>
            <a:r>
              <a:rPr lang="en-US" sz="4000" dirty="0"/>
              <a:t>Benefits</a:t>
            </a:r>
          </a:p>
        </p:txBody>
      </p:sp>
      <p:sp>
        <p:nvSpPr>
          <p:cNvPr id="10" name="Content Placeholder 9"/>
          <p:cNvSpPr>
            <a:spLocks noGrp="1"/>
          </p:cNvSpPr>
          <p:nvPr>
            <p:ph sz="half" idx="2"/>
          </p:nvPr>
        </p:nvSpPr>
        <p:spPr>
          <a:xfrm>
            <a:off x="2269851" y="1874721"/>
            <a:ext cx="3603431" cy="3893811"/>
          </a:xfrm>
        </p:spPr>
        <p:txBody>
          <a:bodyPr>
            <a:normAutofit fontScale="77500" lnSpcReduction="20000"/>
          </a:bodyPr>
          <a:lstStyle/>
          <a:p>
            <a:r>
              <a:rPr lang="en-US" dirty="0"/>
              <a:t>Very easy to use</a:t>
            </a:r>
          </a:p>
          <a:p>
            <a:r>
              <a:rPr lang="en-US" dirty="0"/>
              <a:t>Can be applied to any class size (3-100+)</a:t>
            </a:r>
          </a:p>
          <a:p>
            <a:r>
              <a:rPr lang="en-US" dirty="0"/>
              <a:t>Can use at all levels of education</a:t>
            </a:r>
          </a:p>
          <a:p>
            <a:r>
              <a:rPr lang="en-US" dirty="0"/>
              <a:t>Allows introverts to contribute</a:t>
            </a:r>
          </a:p>
          <a:p>
            <a:r>
              <a:rPr lang="en-US" dirty="0"/>
              <a:t>Minimizes domination of discussion by one person/group</a:t>
            </a:r>
          </a:p>
          <a:p>
            <a:endParaRPr lang="en-US" dirty="0"/>
          </a:p>
        </p:txBody>
      </p:sp>
      <p:sp>
        <p:nvSpPr>
          <p:cNvPr id="11" name="Text Placeholder 10"/>
          <p:cNvSpPr>
            <a:spLocks noGrp="1"/>
          </p:cNvSpPr>
          <p:nvPr>
            <p:ph type="body" sz="quarter" idx="3"/>
          </p:nvPr>
        </p:nvSpPr>
        <p:spPr>
          <a:xfrm>
            <a:off x="6535838" y="1234959"/>
            <a:ext cx="3055717" cy="639762"/>
          </a:xfrm>
        </p:spPr>
        <p:txBody>
          <a:bodyPr>
            <a:noAutofit/>
          </a:bodyPr>
          <a:lstStyle/>
          <a:p>
            <a:r>
              <a:rPr lang="en-US" sz="4000" dirty="0"/>
              <a:t>Challenges</a:t>
            </a:r>
          </a:p>
        </p:txBody>
      </p:sp>
      <p:sp>
        <p:nvSpPr>
          <p:cNvPr id="12" name="Content Placeholder 11"/>
          <p:cNvSpPr>
            <a:spLocks noGrp="1"/>
          </p:cNvSpPr>
          <p:nvPr>
            <p:ph sz="quarter" idx="4"/>
          </p:nvPr>
        </p:nvSpPr>
        <p:spPr>
          <a:xfrm>
            <a:off x="6171699" y="1874721"/>
            <a:ext cx="3419856" cy="3893811"/>
          </a:xfrm>
        </p:spPr>
        <p:txBody>
          <a:bodyPr>
            <a:normAutofit/>
          </a:bodyPr>
          <a:lstStyle/>
          <a:p>
            <a:r>
              <a:rPr lang="en-US" sz="2200" dirty="0"/>
              <a:t>Requires some active surveillance to ensure all students talking/discussing</a:t>
            </a:r>
          </a:p>
          <a:p>
            <a:endParaRPr lang="en-US" sz="2200" dirty="0"/>
          </a:p>
          <a:p>
            <a:r>
              <a:rPr lang="en-US" sz="2200" dirty="0"/>
              <a:t>Sometimes difficult to estimate how much time to allot for paired discussion</a:t>
            </a:r>
          </a:p>
        </p:txBody>
      </p:sp>
      <p:sp>
        <p:nvSpPr>
          <p:cNvPr id="8"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Tree>
    <p:extLst>
      <p:ext uri="{BB962C8B-B14F-4D97-AF65-F5344CB8AC3E}">
        <p14:creationId xmlns:p14="http://schemas.microsoft.com/office/powerpoint/2010/main" val="4044462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54954" y="338668"/>
            <a:ext cx="8761413" cy="706964"/>
          </a:xfrm>
        </p:spPr>
        <p:txBody>
          <a:bodyPr/>
          <a:lstStyle/>
          <a:p>
            <a:r>
              <a:rPr lang="en-US" dirty="0"/>
              <a:t>Small Group: Think –pair –share</a:t>
            </a:r>
          </a:p>
        </p:txBody>
      </p:sp>
      <p:sp>
        <p:nvSpPr>
          <p:cNvPr id="8"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sp>
        <p:nvSpPr>
          <p:cNvPr id="2" name="Content Placeholder 1"/>
          <p:cNvSpPr>
            <a:spLocks noGrp="1"/>
          </p:cNvSpPr>
          <p:nvPr>
            <p:ph sz="quarter" idx="4"/>
          </p:nvPr>
        </p:nvSpPr>
        <p:spPr/>
        <p:txBody>
          <a:bodyPr/>
          <a:lstStyle/>
          <a:p>
            <a:endParaRPr lang="en-US" dirty="0"/>
          </a:p>
        </p:txBody>
      </p:sp>
      <p:sp>
        <p:nvSpPr>
          <p:cNvPr id="3" name="Text Placeholder 2"/>
          <p:cNvSpPr>
            <a:spLocks noGrp="1"/>
          </p:cNvSpPr>
          <p:nvPr>
            <p:ph type="body" sz="quarter" idx="3"/>
          </p:nvPr>
        </p:nvSpPr>
        <p:spPr/>
        <p:txBody>
          <a:bodyPr/>
          <a:lstStyle/>
          <a:p>
            <a:endParaRPr lang="en-US" dirty="0"/>
          </a:p>
        </p:txBody>
      </p:sp>
      <p:sp>
        <p:nvSpPr>
          <p:cNvPr id="4" name="Text Placeholder 3"/>
          <p:cNvSpPr>
            <a:spLocks noGrp="1"/>
          </p:cNvSpPr>
          <p:nvPr>
            <p:ph type="body" idx="1"/>
          </p:nvPr>
        </p:nvSpPr>
        <p:spPr/>
        <p:txBody>
          <a:bodyPr/>
          <a:lstStyle/>
          <a:p>
            <a:endParaRPr lang="en-US" dirty="0"/>
          </a:p>
        </p:txBody>
      </p:sp>
      <p:pic>
        <p:nvPicPr>
          <p:cNvPr id="7" name="vxMOl2Vnw54"/>
          <p:cNvPicPr>
            <a:picLocks noGrp="1" noRot="1" noChangeAspect="1"/>
          </p:cNvPicPr>
          <p:nvPr>
            <p:ph sz="half" idx="2"/>
            <a:videoFile r:link="rId1"/>
          </p:nvPr>
        </p:nvPicPr>
        <p:blipFill>
          <a:blip r:embed="rId4"/>
          <a:stretch>
            <a:fillRect/>
          </a:stretch>
        </p:blipFill>
        <p:spPr>
          <a:xfrm>
            <a:off x="2311391" y="1051813"/>
            <a:ext cx="7566041" cy="4255898"/>
          </a:xfrm>
          <a:prstGeom prst="rect">
            <a:avLst/>
          </a:prstGeom>
        </p:spPr>
      </p:pic>
      <p:sp>
        <p:nvSpPr>
          <p:cNvPr id="13" name="Rectangle 12"/>
          <p:cNvSpPr/>
          <p:nvPr/>
        </p:nvSpPr>
        <p:spPr>
          <a:xfrm>
            <a:off x="4493862" y="3244334"/>
            <a:ext cx="3204275" cy="369332"/>
          </a:xfrm>
          <a:prstGeom prst="rect">
            <a:avLst/>
          </a:prstGeom>
        </p:spPr>
        <p:txBody>
          <a:bodyPr wrap="none">
            <a:spAutoFit/>
          </a:bodyPr>
          <a:lstStyle/>
          <a:p>
            <a:r>
              <a:rPr lang="en-US" dirty="0"/>
              <a:t>https://youtu.be/vxMOl2Vnw54</a:t>
            </a:r>
          </a:p>
        </p:txBody>
      </p:sp>
      <p:sp>
        <p:nvSpPr>
          <p:cNvPr id="14" name="Rectangle 13"/>
          <p:cNvSpPr/>
          <p:nvPr/>
        </p:nvSpPr>
        <p:spPr>
          <a:xfrm>
            <a:off x="2223389" y="5369931"/>
            <a:ext cx="3204275" cy="369332"/>
          </a:xfrm>
          <a:prstGeom prst="rect">
            <a:avLst/>
          </a:prstGeom>
        </p:spPr>
        <p:txBody>
          <a:bodyPr wrap="none">
            <a:spAutoFit/>
          </a:bodyPr>
          <a:lstStyle/>
          <a:p>
            <a:r>
              <a:rPr lang="en-US" dirty="0">
                <a:hlinkClick r:id="rId5"/>
              </a:rPr>
              <a:t>https://youtu.be/vxMOl2Vnw54</a:t>
            </a:r>
            <a:endParaRPr lang="en-US" dirty="0"/>
          </a:p>
        </p:txBody>
      </p:sp>
    </p:spTree>
    <p:extLst>
      <p:ext uri="{BB962C8B-B14F-4D97-AF65-F5344CB8AC3E}">
        <p14:creationId xmlns:p14="http://schemas.microsoft.com/office/powerpoint/2010/main" val="31901085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“Think-Pair-Share.” Brown University website: </a:t>
            </a:r>
            <a:r>
              <a:rPr lang="en-US" dirty="0">
                <a:hlinkClick r:id="rId3"/>
              </a:rPr>
              <a:t>https://www.brown.edu/about/administration/sheridan-center/teaching-learning/effective-classroom-practices/think-pair-share</a:t>
            </a:r>
            <a:endParaRPr lang="en-US" dirty="0"/>
          </a:p>
        </p:txBody>
      </p:sp>
      <p:sp>
        <p:nvSpPr>
          <p:cNvPr id="7"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Christina Zarza</a:t>
            </a:r>
          </a:p>
        </p:txBody>
      </p:sp>
      <p:pic>
        <p:nvPicPr>
          <p:cNvPr id="9" name="Picture 8">
            <a:hlinkClick r:id="rId4" action="ppaction://hlinksldjump"/>
          </p:cNvPr>
          <p:cNvPicPr>
            <a:picLocks noChangeAspect="1"/>
          </p:cNvPicPr>
          <p:nvPr/>
        </p:nvPicPr>
        <p:blipFill>
          <a:blip r:embed="rId5"/>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15040731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0138"/>
            <a:ext cx="8824913" cy="1822450"/>
          </a:xfrm>
          <a:prstGeom prst="rect">
            <a:avLst/>
          </a:prstGeom>
        </p:spPr>
        <p:txBody>
          <a:bodyPr/>
          <a:lstStyle/>
          <a:p>
            <a:pPr algn="ctr"/>
            <a:r>
              <a:rPr lang="en-US" dirty="0">
                <a:solidFill>
                  <a:schemeClr val="bg1"/>
                </a:solidFill>
              </a:rPr>
              <a:t>Poll Everywhere Instant Feedback</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Jesse Clark</a:t>
            </a:r>
          </a:p>
        </p:txBody>
      </p:sp>
      <p:pic>
        <p:nvPicPr>
          <p:cNvPr id="4" name="Picture 3">
            <a:hlinkClick r:id="rId3" action="ppaction://hlinksldjump"/>
          </p:cNvPr>
          <p:cNvPicPr>
            <a:picLocks noChangeAspect="1"/>
          </p:cNvPicPr>
          <p:nvPr/>
        </p:nvPicPr>
        <p:blipFill>
          <a:blip r:embed="rId4"/>
          <a:stretch>
            <a:fillRect/>
          </a:stretch>
        </p:blipFill>
        <p:spPr>
          <a:xfrm>
            <a:off x="6071213" y="5454650"/>
            <a:ext cx="5774161" cy="999374"/>
          </a:xfrm>
          <a:prstGeom prst="rect">
            <a:avLst/>
          </a:prstGeom>
        </p:spPr>
      </p:pic>
    </p:spTree>
    <p:extLst>
      <p:ext uri="{BB962C8B-B14F-4D97-AF65-F5344CB8AC3E}">
        <p14:creationId xmlns:p14="http://schemas.microsoft.com/office/powerpoint/2010/main" val="1098371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Poll Everywhere Instant Feedback</a:t>
            </a:r>
          </a:p>
        </p:txBody>
      </p:sp>
      <p:sp>
        <p:nvSpPr>
          <p:cNvPr id="3" name="Content Placeholder 2"/>
          <p:cNvSpPr>
            <a:spLocks noGrp="1"/>
          </p:cNvSpPr>
          <p:nvPr>
            <p:ph idx="1"/>
          </p:nvPr>
        </p:nvSpPr>
        <p:spPr>
          <a:xfrm>
            <a:off x="609600" y="965201"/>
            <a:ext cx="10972800" cy="4082066"/>
          </a:xfrm>
        </p:spPr>
        <p:txBody>
          <a:bodyPr/>
          <a:lstStyle/>
          <a:p>
            <a:r>
              <a:rPr lang="en-US" sz="2400" dirty="0"/>
              <a:t>Text or Web-based audience-response system that can be used to quickly gage comprehension in a small group presentation</a:t>
            </a:r>
          </a:p>
          <a:p>
            <a:r>
              <a:rPr lang="en-US" sz="2400" dirty="0"/>
              <a:t>Ask an open-ended question for learners to send in their examples of material just covered</a:t>
            </a:r>
          </a:p>
          <a:p>
            <a:r>
              <a:rPr lang="en-US" sz="2400" dirty="0"/>
              <a:t>Displayed real-time on the screen</a:t>
            </a:r>
          </a:p>
          <a:p>
            <a:r>
              <a:rPr lang="en-US" sz="2400" dirty="0"/>
              <a:t>Teacher is able to quickly assess if learners have grasped concept or not</a:t>
            </a:r>
          </a:p>
          <a:p>
            <a:pPr lvl="1"/>
            <a:r>
              <a:rPr lang="en-US" sz="2000" dirty="0"/>
              <a:t>If majority have comprehended material, can then move on to next topic</a:t>
            </a:r>
          </a:p>
          <a:p>
            <a:pPr lvl="1"/>
            <a:r>
              <a:rPr lang="en-US" sz="2000" dirty="0"/>
              <a:t>If some have comprehended, can ask learners who did to explain their answers and how they got there</a:t>
            </a:r>
          </a:p>
          <a:p>
            <a:pPr lvl="1"/>
            <a:r>
              <a:rPr lang="en-US" sz="2000" dirty="0"/>
              <a:t>If majority have not comprehended, can spend additional time covering the topic</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2066854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Poll Everywhere Instant Feedback</a:t>
            </a:r>
          </a:p>
        </p:txBody>
      </p:sp>
      <p:sp>
        <p:nvSpPr>
          <p:cNvPr id="3" name="Content Placeholder 2"/>
          <p:cNvSpPr>
            <a:spLocks noGrp="1"/>
          </p:cNvSpPr>
          <p:nvPr>
            <p:ph idx="1"/>
          </p:nvPr>
        </p:nvSpPr>
        <p:spPr>
          <a:xfrm>
            <a:off x="609600" y="965201"/>
            <a:ext cx="10972800" cy="4082066"/>
          </a:xfrm>
        </p:spPr>
        <p:txBody>
          <a:bodyPr/>
          <a:lstStyle/>
          <a:p>
            <a:r>
              <a:rPr lang="en-US" dirty="0"/>
              <a:t>Example:</a:t>
            </a:r>
          </a:p>
          <a:p>
            <a:pPr lvl="1"/>
            <a:r>
              <a:rPr lang="en-US" dirty="0"/>
              <a:t>Poll-Everywhere slide from Intro to PICO question lecture</a:t>
            </a:r>
          </a:p>
        </p:txBody>
      </p:sp>
      <p:pic>
        <p:nvPicPr>
          <p:cNvPr id="4" name="Picture 3"/>
          <p:cNvPicPr>
            <a:picLocks noChangeAspect="1"/>
          </p:cNvPicPr>
          <p:nvPr/>
        </p:nvPicPr>
        <p:blipFill>
          <a:blip r:embed="rId3"/>
          <a:stretch>
            <a:fillRect/>
          </a:stretch>
        </p:blipFill>
        <p:spPr>
          <a:xfrm>
            <a:off x="3702639" y="2108201"/>
            <a:ext cx="4758036" cy="3457073"/>
          </a:xfrm>
          <a:prstGeom prst="rect">
            <a:avLst/>
          </a:prstGeom>
        </p:spPr>
      </p:pic>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1066949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11668"/>
            <a:ext cx="9980578" cy="706964"/>
          </a:xfrm>
        </p:spPr>
        <p:txBody>
          <a:bodyPr/>
          <a:lstStyle/>
          <a:p>
            <a:pPr algn="ctr"/>
            <a:r>
              <a:rPr lang="en-US" sz="4000" dirty="0"/>
              <a:t>Small Group: Poll Everywhere Instant Feedback</a:t>
            </a:r>
          </a:p>
        </p:txBody>
      </p:sp>
      <p:sp>
        <p:nvSpPr>
          <p:cNvPr id="4" name="Text Placeholder 3"/>
          <p:cNvSpPr>
            <a:spLocks noGrp="1"/>
          </p:cNvSpPr>
          <p:nvPr>
            <p:ph type="body" idx="1"/>
          </p:nvPr>
        </p:nvSpPr>
        <p:spPr>
          <a:xfrm>
            <a:off x="1154954" y="1206500"/>
            <a:ext cx="4825157" cy="576262"/>
          </a:xfrm>
        </p:spPr>
        <p:txBody>
          <a:bodyPr/>
          <a:lstStyle/>
          <a:p>
            <a:r>
              <a:rPr lang="en-US" dirty="0"/>
              <a:t>Advantages</a:t>
            </a:r>
          </a:p>
        </p:txBody>
      </p:sp>
      <p:sp>
        <p:nvSpPr>
          <p:cNvPr id="6" name="Content Placeholder 5"/>
          <p:cNvSpPr>
            <a:spLocks noGrp="1"/>
          </p:cNvSpPr>
          <p:nvPr>
            <p:ph sz="half" idx="2"/>
          </p:nvPr>
        </p:nvSpPr>
        <p:spPr>
          <a:xfrm>
            <a:off x="1154954" y="1782762"/>
            <a:ext cx="4825158" cy="2840039"/>
          </a:xfrm>
        </p:spPr>
        <p:txBody>
          <a:bodyPr>
            <a:normAutofit/>
          </a:bodyPr>
          <a:lstStyle/>
          <a:p>
            <a:r>
              <a:rPr lang="en-US" sz="1800" dirty="0"/>
              <a:t>Immediate feedback helps to pace lecture and gage comprehension</a:t>
            </a:r>
          </a:p>
          <a:p>
            <a:r>
              <a:rPr lang="en-US" sz="1800" dirty="0"/>
              <a:t>Anonymous responses help your quieter or less confident learners respond</a:t>
            </a:r>
          </a:p>
          <a:p>
            <a:r>
              <a:rPr lang="en-US" sz="1800" dirty="0"/>
              <a:t>Learners enjoy using new technology in the classroom</a:t>
            </a:r>
          </a:p>
          <a:p>
            <a:r>
              <a:rPr lang="en-US" sz="1800" dirty="0"/>
              <a:t>Works particularly well with small group of learners so not overwhelmed with reading responses</a:t>
            </a:r>
          </a:p>
        </p:txBody>
      </p:sp>
      <p:sp>
        <p:nvSpPr>
          <p:cNvPr id="7" name="Text Placeholder 6"/>
          <p:cNvSpPr>
            <a:spLocks noGrp="1"/>
          </p:cNvSpPr>
          <p:nvPr>
            <p:ph type="body" sz="quarter" idx="3"/>
          </p:nvPr>
        </p:nvSpPr>
        <p:spPr>
          <a:xfrm>
            <a:off x="6208712" y="1206500"/>
            <a:ext cx="4825159" cy="576262"/>
          </a:xfrm>
        </p:spPr>
        <p:txBody>
          <a:bodyPr/>
          <a:lstStyle/>
          <a:p>
            <a:r>
              <a:rPr lang="en-US" dirty="0"/>
              <a:t>Disadvantages</a:t>
            </a:r>
          </a:p>
        </p:txBody>
      </p:sp>
      <p:sp>
        <p:nvSpPr>
          <p:cNvPr id="8" name="Content Placeholder 7"/>
          <p:cNvSpPr>
            <a:spLocks noGrp="1"/>
          </p:cNvSpPr>
          <p:nvPr>
            <p:ph sz="quarter" idx="4"/>
          </p:nvPr>
        </p:nvSpPr>
        <p:spPr>
          <a:xfrm>
            <a:off x="6208712" y="1782762"/>
            <a:ext cx="4825159" cy="2840039"/>
          </a:xfrm>
        </p:spPr>
        <p:txBody>
          <a:bodyPr/>
          <a:lstStyle/>
          <a:p>
            <a:r>
              <a:rPr lang="en-US" dirty="0"/>
              <a:t>Need to set up Poll Everywhere polls and embed them into PowerPoint Presentation</a:t>
            </a:r>
          </a:p>
          <a:p>
            <a:r>
              <a:rPr lang="en-US" dirty="0"/>
              <a:t>Learners are able to send inappropriate responses to questions (opportunity to teach professionalism!)</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spTree>
    <p:extLst>
      <p:ext uri="{BB962C8B-B14F-4D97-AF65-F5344CB8AC3E}">
        <p14:creationId xmlns:p14="http://schemas.microsoft.com/office/powerpoint/2010/main" val="20371370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Everywhere Tutorial Videos</a:t>
            </a:r>
          </a:p>
        </p:txBody>
      </p:sp>
      <p:sp>
        <p:nvSpPr>
          <p:cNvPr id="3" name="Content Placeholder 2"/>
          <p:cNvSpPr>
            <a:spLocks noGrp="1"/>
          </p:cNvSpPr>
          <p:nvPr>
            <p:ph idx="1"/>
          </p:nvPr>
        </p:nvSpPr>
        <p:spPr>
          <a:xfrm>
            <a:off x="609600" y="965201"/>
            <a:ext cx="10972800" cy="4082066"/>
          </a:xfrm>
        </p:spPr>
        <p:txBody>
          <a:bodyPr/>
          <a:lstStyle/>
          <a:p>
            <a:r>
              <a:rPr lang="en-US" sz="2800" dirty="0"/>
              <a:t>How to create an open-ended poll in Poll Everywhere:</a:t>
            </a:r>
          </a:p>
          <a:p>
            <a:pPr lvl="1"/>
            <a:r>
              <a:rPr lang="en-US" sz="2400" dirty="0">
                <a:hlinkClick r:id="rId3"/>
              </a:rPr>
              <a:t>https://www.polleverywhere.com/videos?v=creating_polls</a:t>
            </a:r>
          </a:p>
          <a:p>
            <a:r>
              <a:rPr lang="en-US" sz="2800" dirty="0"/>
              <a:t>How to embed poll into a PowerPoint presentation on a PC:</a:t>
            </a:r>
          </a:p>
          <a:p>
            <a:pPr lvl="1"/>
            <a:r>
              <a:rPr lang="en-US" sz="2400" dirty="0">
                <a:hlinkClick r:id="rId4"/>
              </a:rPr>
              <a:t>https://www.polleverywhere.com/videos?v=presenting_from_powerpoint_pc</a:t>
            </a:r>
            <a:endParaRPr lang="en-US" sz="2400" dirty="0"/>
          </a:p>
          <a:p>
            <a:r>
              <a:rPr lang="en-US" sz="2800" dirty="0"/>
              <a:t>How to embed poll into a PowerPoint presentation on a Mac:</a:t>
            </a:r>
          </a:p>
          <a:p>
            <a:pPr lvl="1"/>
            <a:r>
              <a:rPr lang="en-US" sz="2400" dirty="0">
                <a:hlinkClick r:id="rId5"/>
              </a:rPr>
              <a:t>https://www.polleverywhere.com/videos?v=presenting_from_powerpoint_mac</a:t>
            </a:r>
            <a:endParaRPr lang="en-US" sz="2400" dirty="0"/>
          </a:p>
          <a:p>
            <a:pPr lvl="1"/>
            <a:endParaRPr lang="en-US" dirty="0"/>
          </a:p>
          <a:p>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Jesse Clark</a:t>
            </a:r>
          </a:p>
        </p:txBody>
      </p:sp>
      <p:pic>
        <p:nvPicPr>
          <p:cNvPr id="5" name="Picture 4">
            <a:hlinkClick r:id="rId6" action="ppaction://hlinksldjump"/>
          </p:cNvPr>
          <p:cNvPicPr>
            <a:picLocks noChangeAspect="1"/>
          </p:cNvPicPr>
          <p:nvPr/>
        </p:nvPicPr>
        <p:blipFill>
          <a:blip r:embed="rId7"/>
          <a:stretch>
            <a:fillRect/>
          </a:stretch>
        </p:blipFill>
        <p:spPr>
          <a:xfrm>
            <a:off x="5808663" y="4682893"/>
            <a:ext cx="5774161" cy="999374"/>
          </a:xfrm>
          <a:prstGeom prst="rect">
            <a:avLst/>
          </a:prstGeom>
        </p:spPr>
      </p:pic>
    </p:spTree>
    <p:extLst>
      <p:ext uri="{BB962C8B-B14F-4D97-AF65-F5344CB8AC3E}">
        <p14:creationId xmlns:p14="http://schemas.microsoft.com/office/powerpoint/2010/main" val="323380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Moving from Passive Lectures to Active Learning:</a:t>
            </a:r>
            <a:br>
              <a:rPr lang="en-US" dirty="0"/>
            </a:br>
            <a:r>
              <a:rPr lang="en-US" dirty="0"/>
              <a:t>BREAKS</a:t>
            </a:r>
          </a:p>
        </p:txBody>
      </p:sp>
      <p:sp>
        <p:nvSpPr>
          <p:cNvPr id="3" name="Content Placeholder 2"/>
          <p:cNvSpPr>
            <a:spLocks noGrp="1"/>
          </p:cNvSpPr>
          <p:nvPr>
            <p:ph idx="1"/>
          </p:nvPr>
        </p:nvSpPr>
        <p:spPr>
          <a:xfrm>
            <a:off x="609600" y="1981201"/>
            <a:ext cx="10972800" cy="4082066"/>
          </a:xfrm>
        </p:spPr>
        <p:txBody>
          <a:bodyPr>
            <a:normAutofit/>
          </a:bodyPr>
          <a:lstStyle/>
          <a:p>
            <a:pPr marL="342900" lvl="1" indent="-342900">
              <a:buFont typeface="Arial" panose="020B0604020202020204" pitchFamily="34" charset="0"/>
              <a:buChar char="•"/>
            </a:pPr>
            <a:r>
              <a:rPr lang="en-US" dirty="0"/>
              <a:t>Pause for student pairs to work on exercises enforcing key points</a:t>
            </a:r>
          </a:p>
          <a:p>
            <a:pPr marL="342900" lvl="1" indent="-342900">
              <a:buFont typeface="Arial" panose="020B0604020202020204" pitchFamily="34" charset="0"/>
              <a:buChar char="•"/>
            </a:pPr>
            <a:r>
              <a:rPr lang="en-US" dirty="0"/>
              <a:t>Handout bullets of 5-6 important points for discussion or exercises</a:t>
            </a:r>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14611724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388560" y="1812065"/>
            <a:ext cx="4741383" cy="1691194"/>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399" dirty="0"/>
          </a:p>
        </p:txBody>
      </p:sp>
      <p:sp>
        <p:nvSpPr>
          <p:cNvPr id="152" name="Rectangle 151"/>
          <p:cNvSpPr/>
          <p:nvPr/>
        </p:nvSpPr>
        <p:spPr>
          <a:xfrm>
            <a:off x="3951465" y="2659397"/>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99" dirty="0"/>
          </a:p>
        </p:txBody>
      </p:sp>
      <p:sp>
        <p:nvSpPr>
          <p:cNvPr id="151" name="Rectangle 150"/>
          <p:cNvSpPr/>
          <p:nvPr/>
        </p:nvSpPr>
        <p:spPr>
          <a:xfrm>
            <a:off x="3951466" y="1932623"/>
            <a:ext cx="3934336" cy="6754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99" dirty="0"/>
          </a:p>
        </p:txBody>
      </p:sp>
      <p:sp>
        <p:nvSpPr>
          <p:cNvPr id="2" name="Title 1"/>
          <p:cNvSpPr>
            <a:spLocks noGrp="1"/>
          </p:cNvSpPr>
          <p:nvPr>
            <p:ph type="title"/>
          </p:nvPr>
        </p:nvSpPr>
        <p:spPr>
          <a:xfrm>
            <a:off x="2655787" y="336459"/>
            <a:ext cx="6525692" cy="715961"/>
          </a:xfrm>
        </p:spPr>
        <p:txBody>
          <a:bodyPr>
            <a:normAutofit/>
          </a:bodyPr>
          <a:lstStyle/>
          <a:p>
            <a:pPr algn="ctr"/>
            <a:r>
              <a:rPr lang="en-IN" dirty="0"/>
              <a:t>Faculty Development Sessions</a:t>
            </a:r>
          </a:p>
        </p:txBody>
      </p:sp>
      <p:grpSp>
        <p:nvGrpSpPr>
          <p:cNvPr id="19" name="Group 18"/>
          <p:cNvGrpSpPr>
            <a:grpSpLocks/>
          </p:cNvGrpSpPr>
          <p:nvPr/>
        </p:nvGrpSpPr>
        <p:grpSpPr>
          <a:xfrm>
            <a:off x="3722000" y="1959316"/>
            <a:ext cx="3172250" cy="623293"/>
            <a:chOff x="1280944" y="1851545"/>
            <a:chExt cx="3173084"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399" dirty="0"/>
            </a:p>
          </p:txBody>
        </p:sp>
        <p:sp>
          <p:nvSpPr>
            <p:cNvPr id="44" name="TextBox 43">
              <a:hlinkClick r:id="rId3" action="ppaction://hlinksldjump"/>
            </p:cNvPr>
            <p:cNvSpPr txBox="1"/>
            <p:nvPr/>
          </p:nvSpPr>
          <p:spPr>
            <a:xfrm>
              <a:off x="2246690" y="1988741"/>
              <a:ext cx="2207338" cy="369428"/>
            </a:xfrm>
            <a:prstGeom prst="rect">
              <a:avLst/>
            </a:prstGeom>
            <a:noFill/>
          </p:spPr>
          <p:txBody>
            <a:bodyPr wrap="none" rtlCol="0">
              <a:spAutoFit/>
            </a:bodyPr>
            <a:lstStyle/>
            <a:p>
              <a:r>
                <a:rPr lang="en-US" dirty="0">
                  <a:solidFill>
                    <a:schemeClr val="tx1">
                      <a:lumMod val="75000"/>
                      <a:lumOff val="25000"/>
                    </a:schemeClr>
                  </a:solidFill>
                  <a:latin typeface="Arial" pitchFamily="34" charset="0"/>
                  <a:cs typeface="Arial" pitchFamily="34" charset="0"/>
                  <a:hlinkClick r:id="rId4" action="ppaction://hlinksldjump"/>
                </a:rPr>
                <a:t>Guided Note Taking</a:t>
              </a:r>
              <a:endParaRPr lang="en-US" dirty="0">
                <a:solidFill>
                  <a:schemeClr val="tx1">
                    <a:lumMod val="75000"/>
                    <a:lumOff val="25000"/>
                  </a:schemeClr>
                </a:solidFill>
                <a:latin typeface="Arial" pitchFamily="34" charset="0"/>
                <a:cs typeface="Arial" pitchFamily="34" charset="0"/>
              </a:endParaRPr>
            </a:p>
          </p:txBody>
        </p:sp>
      </p:grpSp>
      <p:grpSp>
        <p:nvGrpSpPr>
          <p:cNvPr id="58" name="Group 57"/>
          <p:cNvGrpSpPr/>
          <p:nvPr/>
        </p:nvGrpSpPr>
        <p:grpSpPr>
          <a:xfrm>
            <a:off x="3722000" y="2690836"/>
            <a:ext cx="1804388" cy="623292"/>
            <a:chOff x="1332052" y="2835218"/>
            <a:chExt cx="1804857"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399" dirty="0"/>
            </a:p>
          </p:txBody>
        </p:sp>
        <p:sp>
          <p:nvSpPr>
            <p:cNvPr id="55" name="TextBox 54"/>
            <p:cNvSpPr txBox="1"/>
            <p:nvPr/>
          </p:nvSpPr>
          <p:spPr>
            <a:xfrm>
              <a:off x="2246690" y="2916111"/>
              <a:ext cx="890219" cy="369301"/>
            </a:xfrm>
            <a:prstGeom prst="rect">
              <a:avLst/>
            </a:prstGeom>
            <a:noFill/>
          </p:spPr>
          <p:txBody>
            <a:bodyPr wrap="none" rtlCol="0">
              <a:spAutoFit/>
            </a:bodyPr>
            <a:lstStyle/>
            <a:p>
              <a:r>
                <a:rPr lang="en-US" sz="1799" dirty="0">
                  <a:solidFill>
                    <a:schemeClr val="tx1">
                      <a:lumMod val="75000"/>
                      <a:lumOff val="25000"/>
                    </a:schemeClr>
                  </a:solidFill>
                  <a:latin typeface="Arial" pitchFamily="34" charset="0"/>
                  <a:cs typeface="Arial" pitchFamily="34" charset="0"/>
                  <a:hlinkClick r:id="rId5" action="ppaction://hlinksldjump"/>
                </a:rPr>
                <a:t>Jigsaw</a:t>
              </a:r>
              <a:endParaRPr lang="en-US" sz="1799" dirty="0">
                <a:solidFill>
                  <a:schemeClr val="tx1">
                    <a:lumMod val="75000"/>
                    <a:lumOff val="25000"/>
                  </a:schemeClr>
                </a:solidFill>
                <a:latin typeface="Arial" pitchFamily="34" charset="0"/>
                <a:cs typeface="Arial" pitchFamily="34" charset="0"/>
              </a:endParaRPr>
            </a:p>
          </p:txBody>
        </p:sp>
      </p:grpSp>
      <p:sp>
        <p:nvSpPr>
          <p:cNvPr id="33" name="Oval 32">
            <a:hlinkClick r:id="rId3" action="ppaction://hlinksldjump"/>
          </p:cNvPr>
          <p:cNvSpPr>
            <a:spLocks noChangeAspect="1"/>
          </p:cNvSpPr>
          <p:nvPr/>
        </p:nvSpPr>
        <p:spPr>
          <a:xfrm>
            <a:off x="3722001" y="1959317"/>
            <a:ext cx="623292" cy="6232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sp>
        <p:nvSpPr>
          <p:cNvPr id="91" name="Oval 90"/>
          <p:cNvSpPr>
            <a:spLocks noChangeAspect="1"/>
          </p:cNvSpPr>
          <p:nvPr/>
        </p:nvSpPr>
        <p:spPr>
          <a:xfrm>
            <a:off x="3721999" y="2686867"/>
            <a:ext cx="621792" cy="621792"/>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pic>
        <p:nvPicPr>
          <p:cNvPr id="9" name="Picture 8">
            <a:hlinkClick r:id="rId6" action="ppaction://hlinksldjump"/>
          </p:cNvPr>
          <p:cNvPicPr>
            <a:picLocks noChangeAspect="1"/>
          </p:cNvPicPr>
          <p:nvPr/>
        </p:nvPicPr>
        <p:blipFill>
          <a:blip r:embed="rId7"/>
          <a:stretch>
            <a:fillRect/>
          </a:stretch>
        </p:blipFill>
        <p:spPr>
          <a:xfrm>
            <a:off x="8129943" y="5278904"/>
            <a:ext cx="3231490" cy="569784"/>
          </a:xfrm>
          <a:prstGeom prst="rect">
            <a:avLst/>
          </a:prstGeom>
        </p:spPr>
      </p:pic>
      <p:sp>
        <p:nvSpPr>
          <p:cNvPr id="67" name="TextBox 66"/>
          <p:cNvSpPr txBox="1"/>
          <p:nvPr/>
        </p:nvSpPr>
        <p:spPr>
          <a:xfrm>
            <a:off x="3388559" y="4152068"/>
            <a:ext cx="4741383" cy="922945"/>
          </a:xfrm>
          <a:prstGeom prst="rect">
            <a:avLst/>
          </a:prstGeom>
          <a:noFill/>
        </p:spPr>
        <p:txBody>
          <a:bodyPr wrap="square" rtlCol="0">
            <a:spAutoFit/>
          </a:bodyPr>
          <a:lstStyle/>
          <a:p>
            <a:r>
              <a:rPr lang="en-US" sz="1799" dirty="0">
                <a:solidFill>
                  <a:schemeClr val="tx1">
                    <a:lumMod val="75000"/>
                    <a:lumOff val="25000"/>
                  </a:schemeClr>
                </a:solidFill>
                <a:latin typeface="Arial" pitchFamily="34" charset="0"/>
                <a:cs typeface="Arial" pitchFamily="34" charset="0"/>
              </a:rPr>
              <a:t>For these sessions, please see the Notes in the PowerPoint presentation for instructions to lead a Faculty Development Session</a:t>
            </a:r>
          </a:p>
        </p:txBody>
      </p:sp>
    </p:spTree>
    <p:extLst>
      <p:ext uri="{BB962C8B-B14F-4D97-AF65-F5344CB8AC3E}">
        <p14:creationId xmlns:p14="http://schemas.microsoft.com/office/powerpoint/2010/main" val="227523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5138"/>
            <a:ext cx="8824913" cy="1822450"/>
          </a:xfrm>
          <a:prstGeom prst="rect">
            <a:avLst/>
          </a:prstGeom>
        </p:spPr>
        <p:txBody>
          <a:bodyPr/>
          <a:lstStyle/>
          <a:p>
            <a:pPr algn="ctr"/>
            <a:r>
              <a:rPr lang="en-US" dirty="0">
                <a:solidFill>
                  <a:schemeClr val="bg1"/>
                </a:solidFill>
              </a:rPr>
              <a:t>Faculty Development Session: </a:t>
            </a:r>
            <a:br>
              <a:rPr lang="en-US" dirty="0">
                <a:solidFill>
                  <a:schemeClr val="bg1"/>
                </a:solidFill>
              </a:rPr>
            </a:br>
            <a:r>
              <a:rPr lang="en-US" dirty="0">
                <a:solidFill>
                  <a:schemeClr val="bg1"/>
                </a:solidFill>
              </a:rPr>
              <a:t>Guided Note Taking</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Lisa Harris</a:t>
            </a:r>
          </a:p>
        </p:txBody>
      </p:sp>
      <p:pic>
        <p:nvPicPr>
          <p:cNvPr id="4" name="Picture 3">
            <a:hlinkClick r:id="rId3" action="ppaction://hlinksldjump"/>
          </p:cNvPr>
          <p:cNvPicPr>
            <a:picLocks noChangeAspect="1"/>
          </p:cNvPicPr>
          <p:nvPr/>
        </p:nvPicPr>
        <p:blipFill>
          <a:blip r:embed="rId4"/>
          <a:stretch>
            <a:fillRect/>
          </a:stretch>
        </p:blipFill>
        <p:spPr>
          <a:xfrm>
            <a:off x="6617983" y="5430441"/>
            <a:ext cx="4955364" cy="908844"/>
          </a:xfrm>
          <a:prstGeom prst="rect">
            <a:avLst/>
          </a:prstGeom>
        </p:spPr>
      </p:pic>
    </p:spTree>
    <p:extLst>
      <p:ext uri="{BB962C8B-B14F-4D97-AF65-F5344CB8AC3E}">
        <p14:creationId xmlns:p14="http://schemas.microsoft.com/office/powerpoint/2010/main" val="37305913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Development Session</a:t>
            </a:r>
            <a:br>
              <a:rPr lang="en-US" dirty="0"/>
            </a:br>
            <a:r>
              <a:rPr lang="en-US" dirty="0"/>
              <a:t>Guided Note taking</a:t>
            </a:r>
          </a:p>
        </p:txBody>
      </p:sp>
      <p:sp>
        <p:nvSpPr>
          <p:cNvPr id="3" name="Text Placeholder 2"/>
          <p:cNvSpPr>
            <a:spLocks noGrp="1"/>
          </p:cNvSpPr>
          <p:nvPr>
            <p:ph idx="1"/>
          </p:nvPr>
        </p:nvSpPr>
        <p:spPr/>
        <p:txBody>
          <a:bodyPr/>
          <a:lstStyle/>
          <a:p>
            <a:r>
              <a:rPr lang="en-US" dirty="0"/>
              <a:t>Small Group Activity</a:t>
            </a:r>
          </a:p>
        </p:txBody>
      </p:sp>
      <p:sp>
        <p:nvSpPr>
          <p:cNvPr id="4" name="TextBox 3"/>
          <p:cNvSpPr txBox="1"/>
          <p:nvPr/>
        </p:nvSpPr>
        <p:spPr>
          <a:xfrm>
            <a:off x="4891172" y="2672681"/>
            <a:ext cx="5287963" cy="2308324"/>
          </a:xfrm>
          <a:prstGeom prst="rect">
            <a:avLst/>
          </a:prstGeom>
          <a:noFill/>
        </p:spPr>
        <p:txBody>
          <a:bodyPr wrap="square" rtlCol="0">
            <a:spAutoFit/>
          </a:bodyPr>
          <a:lstStyle/>
          <a:p>
            <a:pPr algn="ctr"/>
            <a:r>
              <a:rPr lang="en-US" u="sng" dirty="0"/>
              <a:t>Faculty Development Session</a:t>
            </a:r>
          </a:p>
          <a:p>
            <a:pPr marL="342900" indent="-342900">
              <a:buAutoNum type="arabicParenR"/>
            </a:pPr>
            <a:r>
              <a:rPr lang="en-US" dirty="0"/>
              <a:t>Faculty prepare and bring 1-2 “canned lectures”</a:t>
            </a:r>
          </a:p>
          <a:p>
            <a:pPr marL="342900" indent="-342900">
              <a:buAutoNum type="arabicParenR"/>
            </a:pPr>
            <a:r>
              <a:rPr lang="en-US" dirty="0"/>
              <a:t>Divide in pairs – two rotations (2 lectures reviewed or one lecture review by two different colleagues)</a:t>
            </a:r>
          </a:p>
          <a:p>
            <a:pPr marL="342900" indent="-342900">
              <a:buAutoNum type="arabicParenR"/>
            </a:pPr>
            <a:r>
              <a:rPr lang="en-US" dirty="0"/>
              <a:t>Utilize tools to develop Guided Notes</a:t>
            </a:r>
          </a:p>
          <a:p>
            <a:pPr marL="342900" indent="-342900">
              <a:buAutoNum type="arabicParenR"/>
            </a:pPr>
            <a:r>
              <a:rPr lang="en-US" dirty="0"/>
              <a:t>Provide feedback to lecture author with recommendation for Guided Notes</a:t>
            </a:r>
          </a:p>
          <a:p>
            <a:pPr marL="800100" lvl="1" indent="-342900">
              <a:buFont typeface="Arial"/>
              <a:buChar char="•"/>
            </a:pPr>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39519751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Guided Note Taking</a:t>
            </a:r>
          </a:p>
        </p:txBody>
      </p:sp>
      <p:sp>
        <p:nvSpPr>
          <p:cNvPr id="3" name="Content Placeholder 2"/>
          <p:cNvSpPr>
            <a:spLocks noGrp="1"/>
          </p:cNvSpPr>
          <p:nvPr>
            <p:ph idx="1"/>
          </p:nvPr>
        </p:nvSpPr>
        <p:spPr/>
        <p:txBody>
          <a:bodyPr/>
          <a:lstStyle/>
          <a:p>
            <a:endParaRPr lang="en-US" dirty="0"/>
          </a:p>
          <a:p>
            <a:r>
              <a:rPr lang="en-US" dirty="0"/>
              <a:t>Prioritize</a:t>
            </a:r>
          </a:p>
          <a:p>
            <a:r>
              <a:rPr lang="en-US" dirty="0"/>
              <a:t>Create</a:t>
            </a:r>
          </a:p>
          <a:p>
            <a:r>
              <a:rPr lang="en-US" dirty="0"/>
              <a:t>Explain</a:t>
            </a:r>
          </a:p>
          <a:p>
            <a:r>
              <a:rPr lang="en-US" dirty="0"/>
              <a:t>Plan</a:t>
            </a:r>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1013074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698626" y="343043"/>
          <a:ext cx="5127625" cy="2488915"/>
        </p:xfrm>
        <a:graphic>
          <a:graphicData uri="http://schemas.openxmlformats.org/presentationml/2006/ole">
            <mc:AlternateContent xmlns:mc="http://schemas.openxmlformats.org/markup-compatibility/2006">
              <mc:Choice xmlns:v="urn:schemas-microsoft-com:vml" Requires="v">
                <p:oleObj spid="_x0000_s1028" name="Document" r:id="rId4" imgW="5651500" imgH="2743200" progId="Word.Document.12">
                  <p:embed/>
                </p:oleObj>
              </mc:Choice>
              <mc:Fallback>
                <p:oleObj name="Document" r:id="rId4" imgW="5651500" imgH="2743200" progId="Word.Document.12">
                  <p:embed/>
                  <p:pic>
                    <p:nvPicPr>
                      <p:cNvPr id="0" name=""/>
                      <p:cNvPicPr/>
                      <p:nvPr/>
                    </p:nvPicPr>
                    <p:blipFill>
                      <a:blip r:embed="rId5"/>
                      <a:stretch>
                        <a:fillRect/>
                      </a:stretch>
                    </p:blipFill>
                    <p:spPr>
                      <a:xfrm>
                        <a:off x="1698626" y="343043"/>
                        <a:ext cx="5127625" cy="2488915"/>
                      </a:xfrm>
                      <a:prstGeom prst="rect">
                        <a:avLst/>
                      </a:prstGeom>
                    </p:spPr>
                  </p:pic>
                </p:oleObj>
              </mc:Fallback>
            </mc:AlternateContent>
          </a:graphicData>
        </a:graphic>
      </p:graphicFrame>
      <p:graphicFrame>
        <p:nvGraphicFramePr>
          <p:cNvPr id="5" name="Diagram 4"/>
          <p:cNvGraphicFramePr/>
          <p:nvPr>
            <p:extLst/>
          </p:nvPr>
        </p:nvGraphicFramePr>
        <p:xfrm>
          <a:off x="5756276" y="3265487"/>
          <a:ext cx="4625975" cy="2651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1981200" y="3090862"/>
            <a:ext cx="3638550" cy="3416320"/>
          </a:xfrm>
          <a:prstGeom prst="rect">
            <a:avLst/>
          </a:prstGeom>
          <a:noFill/>
        </p:spPr>
        <p:txBody>
          <a:bodyPr wrap="square" rtlCol="0">
            <a:spAutoFit/>
          </a:bodyPr>
          <a:lstStyle/>
          <a:p>
            <a:pPr algn="ctr"/>
            <a:r>
              <a:rPr lang="en-US" cap="small" dirty="0"/>
              <a:t>Five Clinical Microskills</a:t>
            </a:r>
          </a:p>
          <a:p>
            <a:pPr marL="342900" indent="-342900">
              <a:buAutoNum type="arabicPeriod"/>
            </a:pPr>
            <a:r>
              <a:rPr lang="en-US" dirty="0"/>
              <a:t>________________________</a:t>
            </a:r>
          </a:p>
          <a:p>
            <a:endParaRPr lang="en-US" dirty="0"/>
          </a:p>
          <a:p>
            <a:r>
              <a:rPr lang="en-US" dirty="0"/>
              <a:t>2.   ________________________</a:t>
            </a:r>
          </a:p>
          <a:p>
            <a:endParaRPr lang="en-US" dirty="0"/>
          </a:p>
          <a:p>
            <a:pPr marL="342900" indent="-342900">
              <a:buAutoNum type="arabicPeriod" startAt="3"/>
            </a:pPr>
            <a:r>
              <a:rPr lang="en-US" dirty="0"/>
              <a:t>________________________</a:t>
            </a:r>
          </a:p>
          <a:p>
            <a:endParaRPr lang="en-US" dirty="0"/>
          </a:p>
          <a:p>
            <a:pPr marL="342900" indent="-342900">
              <a:buAutoNum type="arabicPeriod" startAt="4"/>
            </a:pPr>
            <a:r>
              <a:rPr lang="en-US" dirty="0"/>
              <a:t>________________________</a:t>
            </a:r>
          </a:p>
          <a:p>
            <a:endParaRPr lang="en-US" dirty="0"/>
          </a:p>
          <a:p>
            <a:r>
              <a:rPr lang="en-US" dirty="0"/>
              <a:t>5.   ________________________</a:t>
            </a:r>
          </a:p>
          <a:p>
            <a:pPr algn="ctr"/>
            <a:endParaRPr lang="en-US" dirty="0"/>
          </a:p>
          <a:p>
            <a:pPr algn="ctr"/>
            <a:endParaRPr lang="en-US" dirty="0"/>
          </a:p>
        </p:txBody>
      </p:sp>
      <p:sp>
        <p:nvSpPr>
          <p:cNvPr id="7" name="TextBox 6"/>
          <p:cNvSpPr txBox="1"/>
          <p:nvPr/>
        </p:nvSpPr>
        <p:spPr>
          <a:xfrm>
            <a:off x="7556500" y="825501"/>
            <a:ext cx="2921000" cy="1200329"/>
          </a:xfrm>
          <a:prstGeom prst="rect">
            <a:avLst/>
          </a:prstGeom>
          <a:noFill/>
          <a:ln w="38100">
            <a:solidFill>
              <a:srgbClr val="FF0000"/>
            </a:solidFill>
          </a:ln>
        </p:spPr>
        <p:txBody>
          <a:bodyPr wrap="square" rtlCol="0">
            <a:spAutoFit/>
          </a:bodyPr>
          <a:lstStyle/>
          <a:p>
            <a:pPr algn="ctr"/>
            <a:r>
              <a:rPr lang="en-US" i="1" u="sng" dirty="0">
                <a:solidFill>
                  <a:srgbClr val="FF0000"/>
                </a:solidFill>
              </a:rPr>
              <a:t>Bonus Points</a:t>
            </a:r>
          </a:p>
          <a:p>
            <a:pPr algn="ctr"/>
            <a:endParaRPr lang="en-US" i="1" u="sng" dirty="0">
              <a:solidFill>
                <a:srgbClr val="FF0000"/>
              </a:solidFill>
            </a:endParaRPr>
          </a:p>
          <a:p>
            <a:r>
              <a:rPr lang="en-US" i="1" dirty="0">
                <a:solidFill>
                  <a:srgbClr val="FF0000"/>
                </a:solidFill>
              </a:rPr>
              <a:t>Combine Guided Note Taking with Clinical Based Scenarios</a:t>
            </a:r>
          </a:p>
        </p:txBody>
      </p:sp>
      <p:sp>
        <p:nvSpPr>
          <p:cNvPr id="8"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4977831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a:t>
            </a:r>
          </a:p>
        </p:txBody>
      </p:sp>
      <p:sp>
        <p:nvSpPr>
          <p:cNvPr id="3" name="Content Placeholder 2"/>
          <p:cNvSpPr>
            <a:spLocks noGrp="1"/>
          </p:cNvSpPr>
          <p:nvPr>
            <p:ph idx="1"/>
          </p:nvPr>
        </p:nvSpPr>
        <p:spPr>
          <a:xfrm>
            <a:off x="609600" y="1219201"/>
            <a:ext cx="10972800" cy="4082066"/>
          </a:xfrm>
        </p:spPr>
        <p:txBody>
          <a:bodyPr/>
          <a:lstStyle/>
          <a:p>
            <a:r>
              <a:rPr lang="en-US" dirty="0"/>
              <a:t>Divide in pairs</a:t>
            </a:r>
          </a:p>
          <a:p>
            <a:r>
              <a:rPr lang="en-US" dirty="0"/>
              <a:t>Review a “canned lecture” (20 minutes)</a:t>
            </a:r>
          </a:p>
          <a:p>
            <a:pPr lvl="1"/>
            <a:r>
              <a:rPr lang="en-US" dirty="0"/>
              <a:t>Design/Outline Guided Notes</a:t>
            </a:r>
          </a:p>
          <a:p>
            <a:r>
              <a:rPr lang="en-US" dirty="0"/>
              <a:t>Individual Feedback (10 minutes)</a:t>
            </a:r>
          </a:p>
          <a:p>
            <a:r>
              <a:rPr lang="en-US" dirty="0"/>
              <a:t>Group Feedback (15 minutes)</a:t>
            </a:r>
          </a:p>
          <a:p>
            <a:pPr marL="0" indent="0" algn="ctr">
              <a:buNone/>
            </a:pPr>
            <a:r>
              <a:rPr lang="en-US" dirty="0"/>
              <a:t>- BREAK -</a:t>
            </a:r>
          </a:p>
          <a:p>
            <a:pPr marL="0" indent="0" algn="ctr">
              <a:buNone/>
            </a:pPr>
            <a:r>
              <a:rPr lang="en-US" dirty="0"/>
              <a:t>Optional: Rotate for Round 2 – either second lecture or second review (45 minutes)</a:t>
            </a:r>
          </a:p>
          <a:p>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5801900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Note Taking</a:t>
            </a:r>
          </a:p>
        </p:txBody>
      </p:sp>
      <p:sp>
        <p:nvSpPr>
          <p:cNvPr id="3" name="Content Placeholder 2"/>
          <p:cNvSpPr>
            <a:spLocks noGrp="1"/>
          </p:cNvSpPr>
          <p:nvPr>
            <p:ph idx="1"/>
          </p:nvPr>
        </p:nvSpPr>
        <p:spPr/>
        <p:txBody>
          <a:bodyPr/>
          <a:lstStyle/>
          <a:p>
            <a:endParaRPr lang="en-US" dirty="0"/>
          </a:p>
          <a:p>
            <a:r>
              <a:rPr lang="en-US" dirty="0"/>
              <a:t>Cues</a:t>
            </a:r>
          </a:p>
          <a:p>
            <a:r>
              <a:rPr lang="en-US" dirty="0"/>
              <a:t>Balance</a:t>
            </a:r>
          </a:p>
          <a:p>
            <a:pPr marL="0" indent="0">
              <a:buNone/>
            </a:pPr>
            <a:endParaRPr lang="en-US" dirty="0"/>
          </a:p>
          <a:p>
            <a:pPr marL="0" indent="0">
              <a:buNone/>
            </a:pPr>
            <a:endParaRPr lang="en-US" dirty="0"/>
          </a:p>
          <a:p>
            <a:pPr marL="0" indent="0" algn="r">
              <a:buNone/>
            </a:pPr>
            <a:r>
              <a:rPr lang="en-US" dirty="0">
                <a:solidFill>
                  <a:srgbClr val="0000FF"/>
                </a:solidFill>
              </a:rPr>
              <a:t>Advantages</a:t>
            </a:r>
          </a:p>
          <a:p>
            <a:pPr marL="0" indent="0" algn="r">
              <a:buNone/>
            </a:pPr>
            <a:r>
              <a:rPr lang="en-US" dirty="0">
                <a:solidFill>
                  <a:srgbClr val="0000FF"/>
                </a:solidFill>
              </a:rPr>
              <a:t>Disadvantages</a:t>
            </a:r>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4761239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09600" y="711201"/>
            <a:ext cx="10972800" cy="4082066"/>
          </a:xfrm>
        </p:spPr>
        <p:txBody>
          <a:bodyPr>
            <a:normAutofit lnSpcReduction="10000"/>
          </a:bodyPr>
          <a:lstStyle/>
          <a:p>
            <a:pPr marL="0" indent="0" algn="ctr">
              <a:buNone/>
            </a:pPr>
            <a:r>
              <a:rPr lang="en-US" dirty="0"/>
              <a:t>Guided Note Taking</a:t>
            </a:r>
          </a:p>
          <a:p>
            <a:pPr marL="971550" lvl="1" indent="-514350">
              <a:buFont typeface="+mj-lt"/>
              <a:buAutoNum type="arabicPeriod"/>
            </a:pPr>
            <a:r>
              <a:rPr lang="en-US" dirty="0"/>
              <a:t>Konrad M, Joseph LM, Eveleigh E. A Meta-Analytic Review of Guided Notes. </a:t>
            </a:r>
            <a:r>
              <a:rPr lang="en-US" i="1" dirty="0"/>
              <a:t>Education and Treatment of Children</a:t>
            </a:r>
            <a:r>
              <a:rPr lang="en-US" dirty="0"/>
              <a:t>. 2009. </a:t>
            </a:r>
            <a:r>
              <a:rPr lang="en-US" i="1" dirty="0"/>
              <a:t>32</a:t>
            </a:r>
            <a:r>
              <a:rPr lang="en-US" dirty="0"/>
              <a:t>(3):421–444.</a:t>
            </a:r>
          </a:p>
          <a:p>
            <a:pPr marL="971550" lvl="1" indent="-514350">
              <a:buFont typeface="+mj-lt"/>
              <a:buAutoNum type="arabicPeriod"/>
            </a:pPr>
            <a:r>
              <a:rPr lang="en-US" dirty="0"/>
              <a:t>Morrow J. Do Guided Notes Improve Student Performance?</a:t>
            </a:r>
          </a:p>
          <a:p>
            <a:pPr marL="971550" lvl="1" indent="-514350">
              <a:buFont typeface="+mj-lt"/>
              <a:buAutoNum type="arabicPeriod"/>
            </a:pPr>
            <a:r>
              <a:rPr lang="en-US" dirty="0"/>
              <a:t>Austin JL, Gilbert M, et. al. The effects of guided notes on student responding and recall of information in a university classroom. Journal of Behavioral Education. Dec 2002. 11:4 243–254.</a:t>
            </a:r>
          </a:p>
          <a:p>
            <a:pPr marL="971550" lvl="1" indent="-514350">
              <a:buFont typeface="+mj-lt"/>
              <a:buAutoNum type="arabicPeriod"/>
            </a:pPr>
            <a:r>
              <a:rPr lang="en-US" dirty="0">
                <a:hlinkClick r:id="rId3"/>
              </a:rPr>
              <a:t>http://www.theteachertoolkit.com/index.php/tool/guided-notes</a:t>
            </a:r>
            <a:endParaRPr lang="en-US" dirty="0"/>
          </a:p>
          <a:p>
            <a:pPr marL="457200" lvl="1" indent="0">
              <a:buNone/>
            </a:pPr>
            <a:endParaRPr lang="en-US" dirty="0"/>
          </a:p>
          <a:p>
            <a:pPr marL="914400" lvl="1" indent="-514350">
              <a:buFont typeface="+mj-lt"/>
              <a:buAutoNum type="arabicPeriod"/>
            </a:pPr>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pic>
        <p:nvPicPr>
          <p:cNvPr id="5" name="Picture 4">
            <a:hlinkClick r:id="rId4" action="ppaction://hlinksldjump"/>
          </p:cNvPr>
          <p:cNvPicPr>
            <a:picLocks noChangeAspect="1"/>
          </p:cNvPicPr>
          <p:nvPr/>
        </p:nvPicPr>
        <p:blipFill>
          <a:blip r:embed="rId5"/>
          <a:stretch>
            <a:fillRect/>
          </a:stretch>
        </p:blipFill>
        <p:spPr>
          <a:xfrm>
            <a:off x="6627036" y="4767970"/>
            <a:ext cx="4955364" cy="908844"/>
          </a:xfrm>
          <a:prstGeom prst="rect">
            <a:avLst/>
          </a:prstGeom>
        </p:spPr>
      </p:pic>
    </p:spTree>
    <p:extLst>
      <p:ext uri="{BB962C8B-B14F-4D97-AF65-F5344CB8AC3E}">
        <p14:creationId xmlns:p14="http://schemas.microsoft.com/office/powerpoint/2010/main" val="13904147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5138"/>
            <a:ext cx="8824913" cy="1822450"/>
          </a:xfrm>
          <a:prstGeom prst="rect">
            <a:avLst/>
          </a:prstGeom>
        </p:spPr>
        <p:txBody>
          <a:bodyPr/>
          <a:lstStyle/>
          <a:p>
            <a:pPr algn="ctr"/>
            <a:r>
              <a:rPr lang="en-US" dirty="0">
                <a:solidFill>
                  <a:schemeClr val="bg1"/>
                </a:solidFill>
              </a:rPr>
              <a:t>Faculty Development Session: </a:t>
            </a:r>
            <a:br>
              <a:rPr lang="en-US" dirty="0">
                <a:solidFill>
                  <a:schemeClr val="bg1"/>
                </a:solidFill>
              </a:rPr>
            </a:br>
            <a:r>
              <a:rPr lang="en-US" dirty="0">
                <a:solidFill>
                  <a:schemeClr val="bg1"/>
                </a:solidFill>
              </a:rPr>
              <a:t>Jigsaw</a:t>
            </a:r>
          </a:p>
        </p:txBody>
      </p:sp>
      <p:sp>
        <p:nvSpPr>
          <p:cNvPr id="3" name="Text Placeholder 2"/>
          <p:cNvSpPr>
            <a:spLocks noGrp="1"/>
          </p:cNvSpPr>
          <p:nvPr>
            <p:ph type="body" idx="4294967295"/>
          </p:nvPr>
        </p:nvSpPr>
        <p:spPr>
          <a:xfrm>
            <a:off x="0" y="5024438"/>
            <a:ext cx="8824913" cy="860425"/>
          </a:xfrm>
          <a:prstGeom prst="rect">
            <a:avLst/>
          </a:prstGeom>
        </p:spPr>
        <p:txBody>
          <a:bodyPr/>
          <a:lstStyle/>
          <a:p>
            <a:r>
              <a:rPr lang="en-US" dirty="0">
                <a:solidFill>
                  <a:schemeClr val="bg1"/>
                </a:solidFill>
              </a:rPr>
              <a:t>Dr Lisa Harris</a:t>
            </a:r>
          </a:p>
        </p:txBody>
      </p:sp>
      <p:pic>
        <p:nvPicPr>
          <p:cNvPr id="4" name="Picture 3">
            <a:hlinkClick r:id="rId3" action="ppaction://hlinksldjump"/>
          </p:cNvPr>
          <p:cNvPicPr>
            <a:picLocks noChangeAspect="1"/>
          </p:cNvPicPr>
          <p:nvPr/>
        </p:nvPicPr>
        <p:blipFill>
          <a:blip r:embed="rId4"/>
          <a:stretch>
            <a:fillRect/>
          </a:stretch>
        </p:blipFill>
        <p:spPr>
          <a:xfrm>
            <a:off x="6617983" y="5430441"/>
            <a:ext cx="4955364" cy="908844"/>
          </a:xfrm>
          <a:prstGeom prst="rect">
            <a:avLst/>
          </a:prstGeom>
        </p:spPr>
      </p:pic>
    </p:spTree>
    <p:extLst>
      <p:ext uri="{BB962C8B-B14F-4D97-AF65-F5344CB8AC3E}">
        <p14:creationId xmlns:p14="http://schemas.microsoft.com/office/powerpoint/2010/main" val="21893251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Development Session</a:t>
            </a:r>
            <a:br>
              <a:rPr lang="en-US" dirty="0"/>
            </a:br>
            <a:r>
              <a:rPr lang="en-US" dirty="0"/>
              <a:t>Jigsaw collaborative</a:t>
            </a:r>
          </a:p>
        </p:txBody>
      </p:sp>
      <p:sp>
        <p:nvSpPr>
          <p:cNvPr id="3" name="Text Placeholder 2"/>
          <p:cNvSpPr>
            <a:spLocks noGrp="1"/>
          </p:cNvSpPr>
          <p:nvPr>
            <p:ph idx="1"/>
          </p:nvPr>
        </p:nvSpPr>
        <p:spPr/>
        <p:txBody>
          <a:bodyPr/>
          <a:lstStyle/>
          <a:p>
            <a:r>
              <a:rPr lang="en-US" dirty="0"/>
              <a:t>Large Group Activity	</a:t>
            </a:r>
          </a:p>
        </p:txBody>
      </p:sp>
      <p:sp>
        <p:nvSpPr>
          <p:cNvPr id="4" name="TextBox 3"/>
          <p:cNvSpPr txBox="1"/>
          <p:nvPr/>
        </p:nvSpPr>
        <p:spPr>
          <a:xfrm>
            <a:off x="4859087" y="2656640"/>
            <a:ext cx="5287963" cy="2585323"/>
          </a:xfrm>
          <a:prstGeom prst="rect">
            <a:avLst/>
          </a:prstGeom>
          <a:noFill/>
        </p:spPr>
        <p:txBody>
          <a:bodyPr wrap="square" rtlCol="0">
            <a:spAutoFit/>
          </a:bodyPr>
          <a:lstStyle/>
          <a:p>
            <a:pPr algn="ctr"/>
            <a:r>
              <a:rPr lang="en-US" u="sng" dirty="0"/>
              <a:t>Faculty Development Session</a:t>
            </a:r>
          </a:p>
          <a:p>
            <a:pPr marL="342900" indent="-342900">
              <a:buAutoNum type="arabicParenR"/>
            </a:pPr>
            <a:r>
              <a:rPr lang="en-US" dirty="0"/>
              <a:t>Faculty divided and assigned reading material in preparation for session.</a:t>
            </a:r>
          </a:p>
          <a:p>
            <a:pPr algn="ctr"/>
            <a:r>
              <a:rPr lang="en-US" dirty="0"/>
              <a:t>OR</a:t>
            </a:r>
          </a:p>
          <a:p>
            <a:r>
              <a:rPr lang="en-US" dirty="0"/>
              <a:t>       Faculty bring “canned lecture”</a:t>
            </a:r>
          </a:p>
          <a:p>
            <a:pPr marL="342900" indent="-342900">
              <a:buAutoNum type="arabicParenR"/>
            </a:pPr>
            <a:r>
              <a:rPr lang="en-US" dirty="0"/>
              <a:t>JIGSAW framework – background information </a:t>
            </a:r>
          </a:p>
          <a:p>
            <a:pPr marL="342900" indent="-342900">
              <a:buAutoNum type="arabicParenR"/>
            </a:pPr>
            <a:r>
              <a:rPr lang="en-US" dirty="0"/>
              <a:t>JIGSAW exercise (if large group otherwise lecture)</a:t>
            </a:r>
          </a:p>
          <a:p>
            <a:pPr marL="342900" indent="-342900">
              <a:buAutoNum type="arabicParenR"/>
            </a:pPr>
            <a:r>
              <a:rPr lang="en-US" dirty="0"/>
              <a:t>Discussion regarding advantages and disadvantages</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354517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Moving from Passive Lectures to Active Learning:</a:t>
            </a:r>
            <a:br>
              <a:rPr lang="en-US" dirty="0"/>
            </a:br>
            <a:r>
              <a:rPr lang="en-US" dirty="0"/>
              <a:t>QUESTIONS</a:t>
            </a:r>
          </a:p>
        </p:txBody>
      </p:sp>
      <p:sp>
        <p:nvSpPr>
          <p:cNvPr id="3" name="Content Placeholder 2"/>
          <p:cNvSpPr>
            <a:spLocks noGrp="1"/>
          </p:cNvSpPr>
          <p:nvPr>
            <p:ph idx="1"/>
          </p:nvPr>
        </p:nvSpPr>
        <p:spPr>
          <a:xfrm>
            <a:off x="609600" y="1981201"/>
            <a:ext cx="10972800" cy="4082066"/>
          </a:xfrm>
        </p:spPr>
        <p:txBody>
          <a:bodyPr/>
          <a:lstStyle/>
          <a:p>
            <a:pPr marL="342900" lvl="1" indent="-342900">
              <a:buFont typeface="Arial" panose="020B0604020202020204" pitchFamily="34" charset="0"/>
              <a:buChar char="•"/>
            </a:pPr>
            <a:r>
              <a:rPr lang="en-US" dirty="0"/>
              <a:t>Ask questions throughout lecture to assess knowledge level and reinforce major points</a:t>
            </a:r>
          </a:p>
          <a:p>
            <a:pPr marL="342900" lvl="1" indent="-342900">
              <a:buFont typeface="Arial" panose="020B0604020202020204" pitchFamily="34" charset="0"/>
              <a:buChar char="•"/>
            </a:pPr>
            <a:r>
              <a:rPr lang="en-US" dirty="0"/>
              <a:t>Ask questions throughout lecture to assess knowledge level and reinforce major points</a:t>
            </a:r>
          </a:p>
          <a:p>
            <a:pPr marL="342900" lvl="1" indent="-342900">
              <a:buFont typeface="Arial" panose="020B0604020202020204" pitchFamily="34" charset="0"/>
              <a:buChar char="•"/>
            </a:pPr>
            <a:r>
              <a:rPr lang="en-US" dirty="0"/>
              <a:t>Pose a question, have learners think about it individually and then discuss answers in pairs</a:t>
            </a:r>
          </a:p>
          <a:p>
            <a:pPr marL="342900" lvl="1" indent="-342900">
              <a:buFont typeface="Arial" panose="020B0604020202020204" pitchFamily="34" charset="0"/>
              <a:buChar char="•"/>
            </a:pPr>
            <a:endParaRPr lang="en-US" dirty="0"/>
          </a:p>
          <a:p>
            <a:endParaRPr lang="en-US" dirty="0"/>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Stephen Brawley</a:t>
            </a:r>
          </a:p>
        </p:txBody>
      </p:sp>
    </p:spTree>
    <p:extLst>
      <p:ext uri="{BB962C8B-B14F-4D97-AF65-F5344CB8AC3E}">
        <p14:creationId xmlns:p14="http://schemas.microsoft.com/office/powerpoint/2010/main" val="8783402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JIGSAW Collaborative</a:t>
            </a:r>
          </a:p>
        </p:txBody>
      </p:sp>
      <p:sp>
        <p:nvSpPr>
          <p:cNvPr id="3" name="Content Placeholder 2"/>
          <p:cNvSpPr>
            <a:spLocks noGrp="1"/>
          </p:cNvSpPr>
          <p:nvPr>
            <p:ph idx="1"/>
          </p:nvPr>
        </p:nvSpPr>
        <p:spPr/>
        <p:txBody>
          <a:bodyPr/>
          <a:lstStyle/>
          <a:p>
            <a:r>
              <a:rPr lang="en-US" dirty="0"/>
              <a:t>research-based cooperative learning technique </a:t>
            </a:r>
          </a:p>
          <a:p>
            <a:r>
              <a:rPr lang="en-US" dirty="0"/>
              <a:t>invented and developed 1971 </a:t>
            </a:r>
          </a:p>
          <a:p>
            <a:pPr lvl="1"/>
            <a:r>
              <a:rPr lang="en-US" dirty="0"/>
              <a:t>Elliot Aronson </a:t>
            </a:r>
          </a:p>
          <a:p>
            <a:pPr lvl="1"/>
            <a:r>
              <a:rPr lang="en-US" dirty="0"/>
              <a:t>University of Texas students</a:t>
            </a:r>
          </a:p>
          <a:p>
            <a:pPr lvl="1"/>
            <a:r>
              <a:rPr lang="en-US" dirty="0"/>
              <a:t>University of California students</a:t>
            </a:r>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4917403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JIGSAW Collaborative</a:t>
            </a:r>
            <a:br>
              <a:rPr lang="en-US" dirty="0"/>
            </a:br>
            <a:r>
              <a:rPr lang="en-US" dirty="0"/>
              <a:t>10 Steps</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Divide learners into jigsaw groups </a:t>
            </a:r>
          </a:p>
          <a:p>
            <a:pPr marL="514350" indent="-514350">
              <a:buFont typeface="+mj-lt"/>
              <a:buAutoNum type="arabicPeriod"/>
            </a:pPr>
            <a:r>
              <a:rPr lang="en-US" dirty="0"/>
              <a:t>Appoint one learner from each group as the leader</a:t>
            </a:r>
          </a:p>
          <a:p>
            <a:pPr marL="514350" indent="-514350">
              <a:buFont typeface="+mj-lt"/>
              <a:buAutoNum type="arabicPeriod"/>
            </a:pPr>
            <a:r>
              <a:rPr lang="en-US" dirty="0"/>
              <a:t>Divide the lesson into segments</a:t>
            </a:r>
          </a:p>
          <a:p>
            <a:pPr marL="514350" indent="-514350">
              <a:buFont typeface="+mj-lt"/>
              <a:buAutoNum type="arabicPeriod"/>
            </a:pPr>
            <a:r>
              <a:rPr lang="en-US" dirty="0"/>
              <a:t>Assign each learner to learn one segment</a:t>
            </a:r>
          </a:p>
          <a:p>
            <a:pPr marL="514350" indent="-514350">
              <a:buFont typeface="+mj-lt"/>
              <a:buAutoNum type="arabicPeriod"/>
            </a:pPr>
            <a:r>
              <a:rPr lang="en-US" dirty="0"/>
              <a:t>Give learner time to read over their segment at least twice and become familiar with it</a:t>
            </a:r>
          </a:p>
          <a:p>
            <a:pPr marL="514350" indent="-514350">
              <a:buFont typeface="+mj-lt"/>
              <a:buAutoNum type="arabicPeriod"/>
            </a:pPr>
            <a:r>
              <a:rPr lang="en-US" dirty="0"/>
              <a:t>Form temporary “expert groups by having one learner from each jigsaw group join together learners assigned to the same segment</a:t>
            </a:r>
          </a:p>
          <a:p>
            <a:pPr marL="514350" indent="-514350">
              <a:buFont typeface="+mj-lt"/>
              <a:buAutoNum type="arabicPeriod"/>
            </a:pPr>
            <a:r>
              <a:rPr lang="en-US" dirty="0"/>
              <a:t>Learners rejoin their jigsaw groups</a:t>
            </a:r>
          </a:p>
          <a:p>
            <a:pPr marL="514350" indent="-514350">
              <a:buFont typeface="+mj-lt"/>
              <a:buAutoNum type="arabicPeriod"/>
            </a:pPr>
            <a:r>
              <a:rPr lang="en-US" dirty="0"/>
              <a:t>Ask each learner to present his/her segment to the group</a:t>
            </a:r>
          </a:p>
          <a:p>
            <a:pPr marL="514350" indent="-514350">
              <a:buFont typeface="+mj-lt"/>
              <a:buAutoNum type="arabicPeriod"/>
            </a:pPr>
            <a:r>
              <a:rPr lang="en-US" dirty="0"/>
              <a:t>Float from group to group, observing the process</a:t>
            </a:r>
          </a:p>
          <a:p>
            <a:pPr marL="514350" indent="-514350">
              <a:buFont typeface="+mj-lt"/>
              <a:buAutoNum type="arabicPeriod"/>
            </a:pPr>
            <a:r>
              <a:rPr lang="en-US" dirty="0"/>
              <a:t>At the end of session, give a quiz on material</a:t>
            </a:r>
          </a:p>
        </p:txBody>
      </p:sp>
      <p:sp>
        <p:nvSpPr>
          <p:cNvPr id="4" name="TextBox 3"/>
          <p:cNvSpPr txBox="1"/>
          <p:nvPr/>
        </p:nvSpPr>
        <p:spPr>
          <a:xfrm>
            <a:off x="8661400" y="4481938"/>
            <a:ext cx="2921000" cy="1200329"/>
          </a:xfrm>
          <a:prstGeom prst="rect">
            <a:avLst/>
          </a:prstGeom>
          <a:noFill/>
          <a:ln w="38100">
            <a:solidFill>
              <a:srgbClr val="FF0000"/>
            </a:solidFill>
          </a:ln>
        </p:spPr>
        <p:txBody>
          <a:bodyPr wrap="square" rtlCol="0">
            <a:spAutoFit/>
          </a:bodyPr>
          <a:lstStyle/>
          <a:p>
            <a:pPr algn="ctr"/>
            <a:r>
              <a:rPr lang="en-US" i="1" u="sng" dirty="0">
                <a:solidFill>
                  <a:srgbClr val="FF0000"/>
                </a:solidFill>
              </a:rPr>
              <a:t>Bonus Points</a:t>
            </a:r>
          </a:p>
          <a:p>
            <a:pPr algn="ctr"/>
            <a:endParaRPr lang="en-US" i="1" u="sng" dirty="0">
              <a:solidFill>
                <a:srgbClr val="FF0000"/>
              </a:solidFill>
            </a:endParaRPr>
          </a:p>
          <a:p>
            <a:r>
              <a:rPr lang="en-US" i="1" dirty="0">
                <a:solidFill>
                  <a:srgbClr val="FF0000"/>
                </a:solidFill>
              </a:rPr>
              <a:t>Combine JIGSAW with Clinical Based Scenarios</a:t>
            </a:r>
          </a:p>
        </p:txBody>
      </p:sp>
      <p:sp>
        <p:nvSpPr>
          <p:cNvPr id="5"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4709877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Activity A (optional)</a:t>
            </a:r>
          </a:p>
        </p:txBody>
      </p:sp>
      <p:sp>
        <p:nvSpPr>
          <p:cNvPr id="3" name="Content Placeholder 2"/>
          <p:cNvSpPr>
            <a:spLocks noGrp="1"/>
          </p:cNvSpPr>
          <p:nvPr>
            <p:ph idx="1"/>
          </p:nvPr>
        </p:nvSpPr>
        <p:spPr/>
        <p:txBody>
          <a:bodyPr>
            <a:normAutofit fontScale="77500" lnSpcReduction="20000"/>
          </a:bodyPr>
          <a:lstStyle/>
          <a:p>
            <a:r>
              <a:rPr lang="en-US" dirty="0"/>
              <a:t>Pre session</a:t>
            </a:r>
          </a:p>
          <a:p>
            <a:pPr lvl="1"/>
            <a:r>
              <a:rPr lang="en-US" dirty="0"/>
              <a:t>Select example lesson topic</a:t>
            </a:r>
          </a:p>
          <a:p>
            <a:pPr lvl="1"/>
            <a:r>
              <a:rPr lang="en-US" dirty="0"/>
              <a:t>Divide learners into jigsaw groups </a:t>
            </a:r>
          </a:p>
          <a:p>
            <a:pPr lvl="1"/>
            <a:r>
              <a:rPr lang="en-US" dirty="0"/>
              <a:t>Appoint one learner from each group as the leader</a:t>
            </a:r>
          </a:p>
          <a:p>
            <a:pPr lvl="1"/>
            <a:r>
              <a:rPr lang="en-US" dirty="0"/>
              <a:t>Divide the lesson into segments</a:t>
            </a:r>
          </a:p>
          <a:p>
            <a:pPr lvl="1"/>
            <a:r>
              <a:rPr lang="en-US" dirty="0"/>
              <a:t>Assign each learner to learn one segment</a:t>
            </a:r>
          </a:p>
          <a:p>
            <a:pPr lvl="1"/>
            <a:r>
              <a:rPr lang="en-US" dirty="0"/>
              <a:t>Give learner time to read over their segment at least twice and become familiar with it</a:t>
            </a:r>
          </a:p>
          <a:p>
            <a:r>
              <a:rPr lang="en-US" dirty="0"/>
              <a:t>Session: Review basics of JIGSAW (50 minutes)</a:t>
            </a:r>
          </a:p>
          <a:p>
            <a:pPr lvl="1"/>
            <a:r>
              <a:rPr lang="en-US" dirty="0"/>
              <a:t>Temporary Expert Groups (20 minutes)</a:t>
            </a:r>
          </a:p>
          <a:p>
            <a:pPr lvl="1"/>
            <a:r>
              <a:rPr lang="en-US" dirty="0"/>
              <a:t>Learners rejoins JIGSAW group and presents their segment to the group (30 min)</a:t>
            </a:r>
          </a:p>
          <a:p>
            <a:r>
              <a:rPr lang="en-US" dirty="0"/>
              <a:t>Group Feedback (10 minutes)</a:t>
            </a:r>
          </a:p>
          <a:p>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4159019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Activity B (optional)</a:t>
            </a:r>
          </a:p>
        </p:txBody>
      </p:sp>
      <p:sp>
        <p:nvSpPr>
          <p:cNvPr id="3" name="Content Placeholder 2"/>
          <p:cNvSpPr>
            <a:spLocks noGrp="1"/>
          </p:cNvSpPr>
          <p:nvPr>
            <p:ph idx="1"/>
          </p:nvPr>
        </p:nvSpPr>
        <p:spPr/>
        <p:txBody>
          <a:bodyPr>
            <a:normAutofit fontScale="62500" lnSpcReduction="20000"/>
          </a:bodyPr>
          <a:lstStyle/>
          <a:p>
            <a:r>
              <a:rPr lang="en-US" dirty="0"/>
              <a:t>Divide in groups of 2-3</a:t>
            </a:r>
          </a:p>
          <a:p>
            <a:endParaRPr lang="en-US" dirty="0"/>
          </a:p>
          <a:p>
            <a:r>
              <a:rPr lang="en-US" dirty="0"/>
              <a:t>Review a “canned lecture”– JIGSAW (45 minutes)</a:t>
            </a:r>
          </a:p>
          <a:p>
            <a:pPr lvl="1"/>
            <a:r>
              <a:rPr lang="en-US" dirty="0"/>
              <a:t>Discuss techniques in dividing group based on learner type</a:t>
            </a:r>
          </a:p>
          <a:p>
            <a:pPr lvl="2"/>
            <a:r>
              <a:rPr lang="en-US" dirty="0"/>
              <a:t>Who should/could be the group leader</a:t>
            </a:r>
          </a:p>
          <a:p>
            <a:pPr lvl="1"/>
            <a:r>
              <a:rPr lang="en-US" dirty="0"/>
              <a:t>Divide the lesson into segments and assign each learner to segment</a:t>
            </a:r>
          </a:p>
          <a:p>
            <a:pPr lvl="1"/>
            <a:r>
              <a:rPr lang="en-US" dirty="0"/>
              <a:t>How far in advance do learners need assignment?  Can this be done within the time frame of a single lecture (“mini-JIGSAW”)? </a:t>
            </a:r>
          </a:p>
          <a:p>
            <a:pPr lvl="1"/>
            <a:r>
              <a:rPr lang="en-US" dirty="0"/>
              <a:t>Expert groups: What is the goal of this group? Are they answering a question or presenting material to the group in a particular way?</a:t>
            </a:r>
          </a:p>
          <a:p>
            <a:pPr lvl="1"/>
            <a:r>
              <a:rPr lang="en-US" dirty="0"/>
              <a:t>What is the goal when learners rejoin their jigsaw groups?</a:t>
            </a:r>
          </a:p>
          <a:p>
            <a:pPr lvl="1"/>
            <a:r>
              <a:rPr lang="en-US" dirty="0"/>
              <a:t>What is the overall timeline?</a:t>
            </a:r>
          </a:p>
          <a:p>
            <a:endParaRPr lang="en-US" dirty="0"/>
          </a:p>
          <a:p>
            <a:r>
              <a:rPr lang="en-US" dirty="0"/>
              <a:t> Individual/Group Feedback (15 minutes)</a:t>
            </a:r>
          </a:p>
          <a:p>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36810424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JIGSAW Collaborative</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Dominant Learner</a:t>
            </a:r>
          </a:p>
          <a:p>
            <a:r>
              <a:rPr lang="en-US" dirty="0"/>
              <a:t>Challenged Learner</a:t>
            </a:r>
          </a:p>
          <a:p>
            <a:r>
              <a:rPr lang="en-US" dirty="0"/>
              <a:t>Gifted Learner</a:t>
            </a:r>
          </a:p>
          <a:p>
            <a:r>
              <a:rPr lang="en-US" dirty="0"/>
              <a:t>Competitive Learner</a:t>
            </a:r>
          </a:p>
          <a:p>
            <a:endParaRPr lang="en-US" dirty="0"/>
          </a:p>
          <a:p>
            <a:pPr marL="0" indent="0" algn="r">
              <a:buNone/>
            </a:pPr>
            <a:r>
              <a:rPr lang="en-US" dirty="0">
                <a:solidFill>
                  <a:srgbClr val="0000FF"/>
                </a:solidFill>
              </a:rPr>
              <a:t>Advantages</a:t>
            </a:r>
          </a:p>
          <a:p>
            <a:pPr marL="0" indent="0" algn="r">
              <a:buNone/>
            </a:pPr>
            <a:r>
              <a:rPr lang="en-US" dirty="0">
                <a:solidFill>
                  <a:srgbClr val="0000FF"/>
                </a:solidFill>
              </a:rPr>
              <a:t>Disadvantages</a:t>
            </a:r>
          </a:p>
          <a:p>
            <a:pPr marL="0" indent="0">
              <a:buNone/>
            </a:pPr>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1537483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pic>
        <p:nvPicPr>
          <p:cNvPr id="4" name="RfSKkCVFXfM"/>
          <p:cNvPicPr>
            <a:picLocks noGrp="1" noRot="1" noChangeAspect="1"/>
          </p:cNvPicPr>
          <p:nvPr>
            <p:ph idx="1"/>
            <a:videoFile r:link="rId1"/>
          </p:nvPr>
        </p:nvPicPr>
        <p:blipFill>
          <a:blip r:embed="rId4"/>
          <a:stretch>
            <a:fillRect/>
          </a:stretch>
        </p:blipFill>
        <p:spPr>
          <a:xfrm>
            <a:off x="2715497" y="1058778"/>
            <a:ext cx="6761006" cy="3803066"/>
          </a:xfrm>
          <a:prstGeom prst="rect">
            <a:avLst/>
          </a:prstGeom>
        </p:spPr>
      </p:pic>
      <p:sp>
        <p:nvSpPr>
          <p:cNvPr id="5" name="Rectangle 4"/>
          <p:cNvSpPr/>
          <p:nvPr/>
        </p:nvSpPr>
        <p:spPr>
          <a:xfrm>
            <a:off x="2715497" y="5121260"/>
            <a:ext cx="3108030" cy="369332"/>
          </a:xfrm>
          <a:prstGeom prst="rect">
            <a:avLst/>
          </a:prstGeom>
        </p:spPr>
        <p:txBody>
          <a:bodyPr wrap="none">
            <a:spAutoFit/>
          </a:bodyPr>
          <a:lstStyle/>
          <a:p>
            <a:r>
              <a:rPr lang="en-US" dirty="0">
                <a:hlinkClick r:id="rId5"/>
              </a:rPr>
              <a:t>https://youtu.be/RfSKkCVFXfM</a:t>
            </a:r>
            <a:endParaRPr lang="en-US" dirty="0"/>
          </a:p>
        </p:txBody>
      </p:sp>
      <p:sp>
        <p:nvSpPr>
          <p:cNvPr id="6"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6598222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09600" y="838201"/>
            <a:ext cx="10972800" cy="4082066"/>
          </a:xfrm>
        </p:spPr>
        <p:txBody>
          <a:bodyPr>
            <a:normAutofit/>
          </a:bodyPr>
          <a:lstStyle/>
          <a:p>
            <a:pPr marL="0" indent="0" algn="ctr">
              <a:buNone/>
            </a:pPr>
            <a:r>
              <a:rPr lang="en-US" dirty="0"/>
              <a:t>Jigsaw Collaborative</a:t>
            </a:r>
          </a:p>
          <a:p>
            <a:pPr marL="914400" lvl="1" indent="-514350">
              <a:buFont typeface="+mj-lt"/>
              <a:buAutoNum type="arabicPeriod"/>
            </a:pPr>
            <a:r>
              <a:rPr lang="en-US" dirty="0"/>
              <a:t>Phillips J and Fusco J. Using the Jigsaw Technique to Teach Clinical Controversy in a Clinical Skills Course. American Journal of Pharmaceutical Education. 2015. 79 (6): 90.</a:t>
            </a:r>
          </a:p>
          <a:p>
            <a:pPr marL="914400" lvl="1" indent="-514350">
              <a:buFont typeface="+mj-lt"/>
              <a:buAutoNum type="arabicPeriod"/>
            </a:pPr>
            <a:r>
              <a:rPr lang="en-US" dirty="0"/>
              <a:t>Buhr GT, Heflin MT,  et al. Using the jigsaw cooperative learning method to teach medical students about long- term and post-acute care. J Am Med Dir Assoc. 2014;15(6):429-434. </a:t>
            </a:r>
          </a:p>
          <a:p>
            <a:pPr marL="914400" lvl="1" indent="-514350">
              <a:buFont typeface="+mj-lt"/>
              <a:buAutoNum type="arabicPeriod"/>
            </a:pPr>
            <a:r>
              <a:rPr lang="en-US" dirty="0">
                <a:hlinkClick r:id="rId3"/>
              </a:rPr>
              <a:t>https://www.jigsaw.org</a:t>
            </a:r>
            <a:endParaRPr lang="en-US" dirty="0"/>
          </a:p>
          <a:p>
            <a:pPr marL="914400" lvl="1" indent="-514350">
              <a:buFont typeface="+mj-lt"/>
              <a:buAutoNum type="arabicPeriod"/>
            </a:pPr>
            <a:endParaRPr lang="en-US" dirty="0"/>
          </a:p>
        </p:txBody>
      </p:sp>
      <p:sp>
        <p:nvSpPr>
          <p:cNvPr id="4" name="Footer Placeholder 3"/>
          <p:cNvSpPr txBox="1">
            <a:spLocks/>
          </p:cNvSpPr>
          <p:nvPr/>
        </p:nvSpPr>
        <p:spPr>
          <a:xfrm>
            <a:off x="0" y="5573523"/>
            <a:ext cx="519906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pic>
        <p:nvPicPr>
          <p:cNvPr id="5" name="Picture 4">
            <a:hlinkClick r:id="rId4" action="ppaction://hlinksldjump"/>
          </p:cNvPr>
          <p:cNvPicPr>
            <a:picLocks noChangeAspect="1"/>
          </p:cNvPicPr>
          <p:nvPr/>
        </p:nvPicPr>
        <p:blipFill>
          <a:blip r:embed="rId5"/>
          <a:stretch>
            <a:fillRect/>
          </a:stretch>
        </p:blipFill>
        <p:spPr>
          <a:xfrm>
            <a:off x="6627036" y="4767970"/>
            <a:ext cx="4955364" cy="908844"/>
          </a:xfrm>
          <a:prstGeom prst="rect">
            <a:avLst/>
          </a:prstGeom>
        </p:spPr>
      </p:pic>
    </p:spTree>
    <p:extLst>
      <p:ext uri="{BB962C8B-B14F-4D97-AF65-F5344CB8AC3E}">
        <p14:creationId xmlns:p14="http://schemas.microsoft.com/office/powerpoint/2010/main" val="1912635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 DFM FDF </Template>
  <TotalTime>879</TotalTime>
  <Words>4671</Words>
  <Application>Microsoft Office PowerPoint</Application>
  <PresentationFormat>Custom</PresentationFormat>
  <Paragraphs>773</Paragraphs>
  <Slides>96</Slides>
  <Notes>96</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powerpointUNC4</vt:lpstr>
      <vt:lpstr>Document</vt:lpstr>
      <vt:lpstr>AIM to ACT Active Classroom Toolbox</vt:lpstr>
      <vt:lpstr>Teaching medical educators to ACT!</vt:lpstr>
      <vt:lpstr>Purpose of the Toolbox</vt:lpstr>
      <vt:lpstr>Overcoming Barriers</vt:lpstr>
      <vt:lpstr>Time to ACT!</vt:lpstr>
      <vt:lpstr>AIM to ACT Index</vt:lpstr>
      <vt:lpstr>Moving from Passive Lectures to Active Learning: ADAPTING LECTURES FOR ACTIVE LEARNING </vt:lpstr>
      <vt:lpstr>Moving from Passive Lectures to Active Learning: BREAKS</vt:lpstr>
      <vt:lpstr>Moving from Passive Lectures to Active Learning: QUESTIONS</vt:lpstr>
      <vt:lpstr>Moving from Passive Lectures to Active Learning: CASE SCENARIOS </vt:lpstr>
      <vt:lpstr>Moving from Passive Lectures to Active Learning: REFERENCES</vt:lpstr>
      <vt:lpstr>Large Group Techniques</vt:lpstr>
      <vt:lpstr>Audience Response Systems</vt:lpstr>
      <vt:lpstr>Large group – Audience response systems</vt:lpstr>
      <vt:lpstr>Large group – Audience response systems</vt:lpstr>
      <vt:lpstr>Large group – Audience response systems</vt:lpstr>
      <vt:lpstr>References - Audience response systems</vt:lpstr>
      <vt:lpstr>Find the Flaw</vt:lpstr>
      <vt:lpstr>Large Group: Find the Flaw</vt:lpstr>
      <vt:lpstr>Large Group: Find the Flaw</vt:lpstr>
      <vt:lpstr>Large Group: Find the Flaw</vt:lpstr>
      <vt:lpstr>Large Group: Find the Flaw</vt:lpstr>
      <vt:lpstr>References: Find the Flaw</vt:lpstr>
      <vt:lpstr>Jeopardy!</vt:lpstr>
      <vt:lpstr>PowerPoint Presentation</vt:lpstr>
      <vt:lpstr>Large group: Jeopardy!</vt:lpstr>
      <vt:lpstr>Example: OB and Newborn Care</vt:lpstr>
      <vt:lpstr>Jeopardy! Online Tutorial</vt:lpstr>
      <vt:lpstr>Large group: Jeopardy!</vt:lpstr>
      <vt:lpstr>Walking Gallery</vt:lpstr>
      <vt:lpstr>Walking Gallery</vt:lpstr>
      <vt:lpstr>Walking Gallery</vt:lpstr>
      <vt:lpstr>Walking Gallery</vt:lpstr>
      <vt:lpstr>Walking Gallery References</vt:lpstr>
      <vt:lpstr>Guided Note Taking</vt:lpstr>
      <vt:lpstr>ACTIVE/ENGAGED LEARNING TECHNIQUE GUIDED NOTE taking</vt:lpstr>
      <vt:lpstr>Guided Note Taking</vt:lpstr>
      <vt:lpstr>Guided Note Taking Example Templates</vt:lpstr>
      <vt:lpstr>Guided Note Taking Additional Tips</vt:lpstr>
      <vt:lpstr>References</vt:lpstr>
      <vt:lpstr>Team Recall</vt:lpstr>
      <vt:lpstr>Team Recall: Overview</vt:lpstr>
      <vt:lpstr>Team Recall: Set-up</vt:lpstr>
      <vt:lpstr>Team Recall: Student Instructions</vt:lpstr>
      <vt:lpstr>Team Recall</vt:lpstr>
      <vt:lpstr>Jigsaw Technique</vt:lpstr>
      <vt:lpstr>Small group - Jigsaw Technique</vt:lpstr>
      <vt:lpstr>Small group - Jigsaw Technique</vt:lpstr>
      <vt:lpstr>Small group - Jigsaw Technique</vt:lpstr>
      <vt:lpstr>Small group - Jigsaw Technique</vt:lpstr>
      <vt:lpstr>References - Jigsaw Technique</vt:lpstr>
      <vt:lpstr>3 – 2 - 1 Process</vt:lpstr>
      <vt:lpstr>Small Group: 3 – 2 - 1 Process</vt:lpstr>
      <vt:lpstr>Small Group: 3-2-1 Process</vt:lpstr>
      <vt:lpstr>Small Group: 3-2-1 Process</vt:lpstr>
      <vt:lpstr>Small Group: 3-2-1 Process</vt:lpstr>
      <vt:lpstr>References: 3-2-1 Process</vt:lpstr>
      <vt:lpstr>Small Group Questions</vt:lpstr>
      <vt:lpstr>Small Group Questions:  HOW TO ASK QUESTIONS</vt:lpstr>
      <vt:lpstr>Small Group Questions:  BALANCE THE KIND OF QUESTIONS </vt:lpstr>
      <vt:lpstr>Small Group Questions:  Other Kinds of Questions</vt:lpstr>
      <vt:lpstr>Small Group Questions:  TACTICS FOR EFFECTIVE QUESTIONING</vt:lpstr>
      <vt:lpstr>Small Group Questions:  HANDLING STUDENT RESPONSES</vt:lpstr>
      <vt:lpstr>References: Small Group Questions</vt:lpstr>
      <vt:lpstr>Small Working Groups</vt:lpstr>
      <vt:lpstr>Small Working Groups</vt:lpstr>
      <vt:lpstr>Small Working Groups</vt:lpstr>
      <vt:lpstr>Think – Pair - Share</vt:lpstr>
      <vt:lpstr>Small Group: Think –pair –share </vt:lpstr>
      <vt:lpstr>Small Group: Think –pair –share: Technique</vt:lpstr>
      <vt:lpstr>Small Group: Think –pair –share: Modifications</vt:lpstr>
      <vt:lpstr>Small Group: Think –pair –share</vt:lpstr>
      <vt:lpstr>Small Group: Think –pair –share</vt:lpstr>
      <vt:lpstr>References</vt:lpstr>
      <vt:lpstr>Poll Everywhere Instant Feedback</vt:lpstr>
      <vt:lpstr>Small Group: Poll Everywhere Instant Feedback</vt:lpstr>
      <vt:lpstr>Small Group: Poll Everywhere Instant Feedback</vt:lpstr>
      <vt:lpstr>Small Group: Poll Everywhere Instant Feedback</vt:lpstr>
      <vt:lpstr>Poll Everywhere Tutorial Videos</vt:lpstr>
      <vt:lpstr>Faculty Development Sessions</vt:lpstr>
      <vt:lpstr>Faculty Development Session:  Guided Note Taking</vt:lpstr>
      <vt:lpstr>Faculty Development Session Guided Note taking</vt:lpstr>
      <vt:lpstr>Guided Note Taking</vt:lpstr>
      <vt:lpstr>PowerPoint Presentation</vt:lpstr>
      <vt:lpstr>Small Group Activity</vt:lpstr>
      <vt:lpstr>Guided Note Taking</vt:lpstr>
      <vt:lpstr>References</vt:lpstr>
      <vt:lpstr>Faculty Development Session:  Jigsaw</vt:lpstr>
      <vt:lpstr>Faculty Development Session Jigsaw collaborative</vt:lpstr>
      <vt:lpstr>JIGSAW Collaborative</vt:lpstr>
      <vt:lpstr>JIGSAW Collaborative 10 Steps</vt:lpstr>
      <vt:lpstr>Large Group Activity A (optional)</vt:lpstr>
      <vt:lpstr>Large Group Activity B (optional)</vt:lpstr>
      <vt:lpstr>JIGSAW Collaborative</vt:lpstr>
      <vt:lpstr>Small group - Jigsaw Technique</vt:lpstr>
      <vt:lpstr>References</vt:lpstr>
    </vt:vector>
  </TitlesOfParts>
  <Company>College of Medicine, 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Lisa</dc:creator>
  <cp:lastModifiedBy>PSHSJ</cp:lastModifiedBy>
  <cp:revision>58</cp:revision>
  <dcterms:created xsi:type="dcterms:W3CDTF">2016-02-12T17:38:30Z</dcterms:created>
  <dcterms:modified xsi:type="dcterms:W3CDTF">2017-05-06T18:01:12Z</dcterms:modified>
</cp:coreProperties>
</file>