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47"/>
  </p:notesMasterIdLst>
  <p:handoutMasterIdLst>
    <p:handoutMasterId r:id="rId48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3" r:id="rId33"/>
    <p:sldId id="282" r:id="rId34"/>
    <p:sldId id="289" r:id="rId35"/>
    <p:sldId id="284" r:id="rId36"/>
    <p:sldId id="285" r:id="rId37"/>
    <p:sldId id="287" r:id="rId38"/>
    <p:sldId id="290" r:id="rId39"/>
    <p:sldId id="291" r:id="rId40"/>
    <p:sldId id="292" r:id="rId41"/>
    <p:sldId id="294" r:id="rId42"/>
    <p:sldId id="295" r:id="rId43"/>
    <p:sldId id="296" r:id="rId44"/>
    <p:sldId id="297" r:id="rId45"/>
    <p:sldId id="283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56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FDB9D6EA-54AA-4D08-91C8-25EAB1B2EA0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56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FD010CE7-8BB7-48DA-BF1B-ABD8149A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5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6438"/>
            <a:ext cx="6196013" cy="34861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01040" y="4415624"/>
            <a:ext cx="5607995" cy="418304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042169" cy="4644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3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50" name="PlaceHolder 4"/>
          <p:cNvSpPr>
            <a:spLocks noGrp="1"/>
          </p:cNvSpPr>
          <p:nvPr>
            <p:ph type="dt"/>
          </p:nvPr>
        </p:nvSpPr>
        <p:spPr>
          <a:xfrm>
            <a:off x="3967906" y="0"/>
            <a:ext cx="3042169" cy="4644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3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51" name="PlaceHolder 5"/>
          <p:cNvSpPr>
            <a:spLocks noGrp="1"/>
          </p:cNvSpPr>
          <p:nvPr>
            <p:ph type="ftr"/>
          </p:nvPr>
        </p:nvSpPr>
        <p:spPr>
          <a:xfrm>
            <a:off x="0" y="8831580"/>
            <a:ext cx="3042169" cy="4644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3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52" name="PlaceHolder 6"/>
          <p:cNvSpPr>
            <a:spLocks noGrp="1"/>
          </p:cNvSpPr>
          <p:nvPr>
            <p:ph type="sldNum"/>
          </p:nvPr>
        </p:nvSpPr>
        <p:spPr>
          <a:xfrm>
            <a:off x="3967906" y="8831580"/>
            <a:ext cx="3042169" cy="4644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C34A43B-0ABA-4F23-A90A-8BEA40A7EA10}" type="slidenum">
              <a:rPr lang="en-US" sz="1300" b="0" strike="noStrike" spc="-1">
                <a:latin typeface="Times New Roman"/>
              </a:rPr>
              <a:t>‹#›</a:t>
            </a:fld>
            <a:endParaRPr lang="en-US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1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81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10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444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11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982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6438"/>
            <a:ext cx="6192837" cy="3484562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r>
              <a:rPr lang="en-US" sz="1800" spc="-1">
                <a:latin typeface="Arial"/>
              </a:rPr>
              <a:t>Central disk protrusion does not cause radiculopathy</a:t>
            </a:r>
          </a:p>
        </p:txBody>
      </p:sp>
      <p:sp>
        <p:nvSpPr>
          <p:cNvPr id="323" name="TextShape 3"/>
          <p:cNvSpPr txBox="1"/>
          <p:nvPr/>
        </p:nvSpPr>
        <p:spPr>
          <a:xfrm>
            <a:off x="3967906" y="8831580"/>
            <a:ext cx="3041845" cy="46415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94FA5A9-ED0F-4C00-ABE4-9CE83457E617}" type="slidenum">
              <a:rPr lang="en-US" sz="1300" spc="-1">
                <a:solidFill>
                  <a:srgbClr val="000000"/>
                </a:solidFill>
                <a:latin typeface="Times New Roman"/>
              </a:rPr>
              <a:t>12</a:t>
            </a:fld>
            <a:endParaRPr lang="en-US" sz="13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6438"/>
            <a:ext cx="6192837" cy="3484562"/>
          </a:xfrm>
          <a:prstGeom prst="rect">
            <a:avLst/>
          </a:prstGeom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r>
              <a:rPr lang="en-US" sz="1800" spc="-1">
                <a:latin typeface="Arial"/>
              </a:rPr>
              <a:t>Central disk protrusion does not cause radiculopathy</a:t>
            </a:r>
          </a:p>
        </p:txBody>
      </p:sp>
      <p:sp>
        <p:nvSpPr>
          <p:cNvPr id="326" name="TextShape 3"/>
          <p:cNvSpPr txBox="1"/>
          <p:nvPr/>
        </p:nvSpPr>
        <p:spPr>
          <a:xfrm>
            <a:off x="3967906" y="8831580"/>
            <a:ext cx="3041845" cy="46415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C57B7DA-4018-4599-BD9E-5C283C608CA1}" type="slidenum">
              <a:rPr lang="en-US" sz="1300" spc="-1">
                <a:solidFill>
                  <a:srgbClr val="000000"/>
                </a:solidFill>
                <a:latin typeface="Times New Roman"/>
              </a:rPr>
              <a:t>13</a:t>
            </a:fld>
            <a:endParaRPr lang="en-US" sz="13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14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998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6438"/>
            <a:ext cx="6192837" cy="3484562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r>
              <a:rPr lang="en-US" sz="1800" spc="-1">
                <a:latin typeface="Arial"/>
              </a:rPr>
              <a:t>Distraction first.  Seated.  Abduct / adduct for hip pain</a:t>
            </a:r>
          </a:p>
          <a:p>
            <a:pPr marL="197532" indent="-197532"/>
            <a:r>
              <a:rPr lang="en-US" sz="1800" spc="-1">
                <a:latin typeface="Arial"/>
              </a:rPr>
              <a:t>Patrick’s (Figure-4) – hip / SI.</a:t>
            </a:r>
          </a:p>
          <a:p>
            <a:pPr marL="197532" indent="-197532"/>
            <a:r>
              <a:rPr lang="en-US" sz="1800" spc="-1">
                <a:latin typeface="Arial"/>
              </a:rPr>
              <a:t>Sensitivity 90o</a:t>
            </a:r>
          </a:p>
        </p:txBody>
      </p:sp>
      <p:sp>
        <p:nvSpPr>
          <p:cNvPr id="329" name="TextShape 3"/>
          <p:cNvSpPr txBox="1"/>
          <p:nvPr/>
        </p:nvSpPr>
        <p:spPr>
          <a:xfrm>
            <a:off x="3967906" y="8831580"/>
            <a:ext cx="3041845" cy="46415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7D88D16-45E0-4C1D-BA07-06EF3AEA0C2C}" type="slidenum">
              <a:rPr lang="en-US" sz="1300" spc="-1">
                <a:solidFill>
                  <a:srgbClr val="000000"/>
                </a:solidFill>
                <a:latin typeface="Times New Roman"/>
              </a:rPr>
              <a:t>15</a:t>
            </a:fld>
            <a:endParaRPr lang="en-US" sz="13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16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745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6438"/>
            <a:ext cx="6196013" cy="3486150"/>
          </a:xfrm>
          <a:prstGeom prst="rect">
            <a:avLst/>
          </a:prstGeom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r>
              <a:rPr lang="en-US" sz="1800" spc="-1">
                <a:latin typeface="Arial"/>
              </a:rPr>
              <a:t>Meta-analysis of 6000 patients</a:t>
            </a:r>
          </a:p>
        </p:txBody>
      </p:sp>
      <p:sp>
        <p:nvSpPr>
          <p:cNvPr id="332" name="TextShape 3"/>
          <p:cNvSpPr txBox="1"/>
          <p:nvPr/>
        </p:nvSpPr>
        <p:spPr>
          <a:xfrm>
            <a:off x="3967906" y="8831580"/>
            <a:ext cx="3041845" cy="46415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3A042DA-8886-44E6-9F68-AD4304A3FEE6}" type="slidenum">
              <a:rPr lang="en-US" sz="1300" spc="-1">
                <a:solidFill>
                  <a:srgbClr val="000000"/>
                </a:solidFill>
                <a:latin typeface="Times New Roman"/>
              </a:rPr>
              <a:t>17</a:t>
            </a:fld>
            <a:endParaRPr lang="en-US" sz="13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6438"/>
            <a:ext cx="6192837" cy="3484562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endParaRPr lang="en-US" sz="1800" spc="-1" dirty="0">
              <a:latin typeface="Arial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3967906" y="8831580"/>
            <a:ext cx="3041845" cy="46415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E97CF11-902D-447A-805B-107B4817C6E7}" type="slidenum">
              <a:rPr lang="en-US" sz="1300" spc="-1">
                <a:solidFill>
                  <a:srgbClr val="000000"/>
                </a:solidFill>
                <a:latin typeface="Times New Roman"/>
              </a:rPr>
              <a:t>18</a:t>
            </a:fld>
            <a:endParaRPr lang="en-US" sz="13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19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62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Diag</a:t>
            </a:r>
            <a:r>
              <a:rPr lang="en-US" dirty="0" smtClean="0"/>
              <a:t> &gt; Rx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3621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20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445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21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358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22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392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23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5938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24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528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25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989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6438"/>
            <a:ext cx="6196013" cy="348615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r>
              <a:rPr lang="en-US" sz="1800" spc="-1">
                <a:latin typeface="Arial"/>
              </a:rPr>
              <a:t>Not talking about back pain.</a:t>
            </a:r>
          </a:p>
          <a:p>
            <a:pPr marL="197532" indent="-197532"/>
            <a:endParaRPr lang="en-US" sz="1800" spc="-1">
              <a:latin typeface="Arial"/>
            </a:endParaRPr>
          </a:p>
          <a:p>
            <a:pPr marL="197532" indent="-197532"/>
            <a:r>
              <a:rPr lang="en-US" sz="1800" spc="-1">
                <a:latin typeface="Arial"/>
              </a:rPr>
              <a:t>Sciatica is like UTI in that it involves a lot of specific conditions and I think one needs to be as specific as possible.  What is the anatomic cause of the sciatica?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27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914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28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9903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C7, C6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29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77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6438"/>
            <a:ext cx="6192837" cy="3484562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r>
              <a:rPr lang="en-US" sz="1800" spc="-1">
                <a:latin typeface="Arial"/>
              </a:rPr>
              <a:t>Not talking about back pain.</a:t>
            </a:r>
          </a:p>
          <a:p>
            <a:pPr marL="197532" indent="-197532"/>
            <a:endParaRPr lang="en-US" sz="1800" spc="-1">
              <a:latin typeface="Arial"/>
            </a:endParaRPr>
          </a:p>
          <a:p>
            <a:pPr marL="197532" indent="-197532"/>
            <a:r>
              <a:rPr lang="en-US" sz="1800" spc="-1">
                <a:latin typeface="Arial"/>
              </a:rPr>
              <a:t>Sciatica is like UTI in that it involves a lot of specific conditions and I think one needs to be as specific as possible.  What is the anatomic cause of the sciatica?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30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7774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31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1233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Extend, </a:t>
            </a:r>
            <a:r>
              <a:rPr lang="en-US" dirty="0" err="1" smtClean="0"/>
              <a:t>sidebend</a:t>
            </a:r>
            <a:r>
              <a:rPr lang="en-US" dirty="0" smtClean="0"/>
              <a:t> toward, axial pressure.  Some also do traction.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32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372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33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524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6438"/>
            <a:ext cx="6196013" cy="348615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r>
              <a:rPr lang="en-US" sz="1800" spc="-1">
                <a:latin typeface="Arial"/>
              </a:rPr>
              <a:t>Not talking about back pain.</a:t>
            </a:r>
          </a:p>
          <a:p>
            <a:pPr marL="197532" indent="-197532"/>
            <a:endParaRPr lang="en-US" sz="1800" spc="-1">
              <a:latin typeface="Arial"/>
            </a:endParaRPr>
          </a:p>
          <a:p>
            <a:pPr marL="197532" indent="-197532"/>
            <a:r>
              <a:rPr lang="en-US" sz="1800" spc="-1">
                <a:latin typeface="Arial"/>
              </a:rPr>
              <a:t>Sciatica is like UTI in that it involves a lot of specific conditions and I think one needs to be as specific as possible.  What is the anatomic cause of the sciatica?</a:t>
            </a:r>
          </a:p>
        </p:txBody>
      </p:sp>
    </p:spTree>
    <p:extLst>
      <p:ext uri="{BB962C8B-B14F-4D97-AF65-F5344CB8AC3E}">
        <p14:creationId xmlns:p14="http://schemas.microsoft.com/office/powerpoint/2010/main" val="7265671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35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1691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36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6017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CTS 3 x than non-diabetic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37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755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Sweating can be hands / feet or other patterns. Also gustatory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38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8953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39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32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4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2656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40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251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5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522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6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15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6438"/>
            <a:ext cx="6192837" cy="3484562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701040" y="4415623"/>
            <a:ext cx="5607671" cy="41827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97532" indent="-197532"/>
            <a:r>
              <a:rPr lang="en-US" sz="1800" spc="-1">
                <a:latin typeface="Arial"/>
              </a:rPr>
              <a:t>L4-L5 + S1-2-3</a:t>
            </a:r>
          </a:p>
          <a:p>
            <a:pPr marL="197532" indent="-197532"/>
            <a:r>
              <a:rPr lang="en-US" sz="1800" spc="-1">
                <a:latin typeface="Arial"/>
              </a:rPr>
              <a:t>Not L3!</a:t>
            </a:r>
          </a:p>
          <a:p>
            <a:pPr marL="197532" indent="-197532"/>
            <a:endParaRPr lang="en-US" sz="1800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8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87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C34A43B-0ABA-4F23-A90A-8BEA40A7EA10}" type="slidenum">
              <a:rPr lang="en-US" sz="1300" spc="-1">
                <a:latin typeface="Times New Roman"/>
              </a:rPr>
              <a:t>9</a:t>
            </a:fld>
            <a:endParaRPr lang="en-US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17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89884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025640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889884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025640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35040" y="3135240"/>
            <a:ext cx="5460120" cy="272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89884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025640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889884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025640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35040" y="3135240"/>
            <a:ext cx="5460120" cy="272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889884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025640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889884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1025640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35040" y="3135240"/>
            <a:ext cx="5460120" cy="272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889884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1025640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889884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1025640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635040" y="3135240"/>
            <a:ext cx="5460120" cy="272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35040" y="3135240"/>
            <a:ext cx="5460120" cy="272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889884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1025640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889884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1025640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635040" y="3135240"/>
            <a:ext cx="5460120" cy="272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889884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10256400" y="83124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754092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889884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10256400" y="3544920"/>
            <a:ext cx="129276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519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598680" y="354492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48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540920" y="3544920"/>
            <a:ext cx="4015440" cy="247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 hidden="1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 flipH="1">
            <a:off x="-720" y="4450320"/>
            <a:ext cx="12191400" cy="240696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 hidden="1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3350880" y="0"/>
            <a:ext cx="8840160" cy="685728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 hidden="1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 flipH="1">
            <a:off x="4217040" y="0"/>
            <a:ext cx="3598560" cy="685728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 flipH="1">
            <a:off x="-720" y="0"/>
            <a:ext cx="3350160" cy="685728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7540920" y="831240"/>
            <a:ext cx="4015440" cy="5194800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 flipH="1">
            <a:off x="-720" y="0"/>
            <a:ext cx="3350160" cy="685728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2"/>
          <p:cNvSpPr/>
          <p:nvPr/>
        </p:nvSpPr>
        <p:spPr>
          <a:xfrm flipH="1">
            <a:off x="-720" y="0"/>
            <a:ext cx="3350160" cy="685728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635040" y="633960"/>
            <a:ext cx="10921320" cy="5589360"/>
          </a:xfrm>
          <a:prstGeom prst="rect">
            <a:avLst/>
          </a:prstGeom>
          <a:solidFill>
            <a:srgbClr val="F6F9FF"/>
          </a:solidFill>
          <a:ln w="12700">
            <a:noFill/>
          </a:ln>
          <a:effectLst>
            <a:outerShdw blurRad="254000" dist="25455" dir="2700000" rotWithShape="0">
              <a:srgbClr val="1F2125">
                <a:alpha val="1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PlaceHolder 4"/>
          <p:cNvSpPr>
            <a:spLocks noGrp="1"/>
          </p:cNvSpPr>
          <p:nvPr>
            <p:ph type="title"/>
          </p:nvPr>
        </p:nvSpPr>
        <p:spPr>
          <a:xfrm>
            <a:off x="635040" y="3135240"/>
            <a:ext cx="5460120" cy="5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7540920" y="831240"/>
            <a:ext cx="1959120" cy="5194800"/>
          </a:xfrm>
          <a:prstGeom prst="rect">
            <a:avLst/>
          </a:prstGeom>
        </p:spPr>
        <p:txBody>
          <a:bodyPr lIns="0" tIns="0" rIns="0" bIns="0">
            <a:normAutofit fontScale="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0" name="PlaceHolder 6"/>
          <p:cNvSpPr>
            <a:spLocks noGrp="1"/>
          </p:cNvSpPr>
          <p:nvPr>
            <p:ph type="body"/>
          </p:nvPr>
        </p:nvSpPr>
        <p:spPr>
          <a:xfrm>
            <a:off x="9598680" y="831240"/>
            <a:ext cx="1959120" cy="5194800"/>
          </a:xfrm>
          <a:prstGeom prst="rect">
            <a:avLst/>
          </a:prstGeom>
        </p:spPr>
        <p:txBody>
          <a:bodyPr lIns="0" tIns="0" rIns="0" bIns="0">
            <a:normAutofit fontScale="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b="0" strike="noStrike" cap="all" spc="-52">
                <a:solidFill>
                  <a:srgbClr val="262626"/>
                </a:solidFill>
                <a:latin typeface="Century Gothic"/>
                <a:ea typeface="DejaVu Sans"/>
              </a:rPr>
              <a:t>Neuropathy</a:t>
            </a:r>
            <a:endParaRPr lang="en-US" sz="80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1097280" y="4568760"/>
            <a:ext cx="100576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n-US" sz="2400" b="0" strike="noStrike" cap="all" spc="197">
                <a:solidFill>
                  <a:srgbClr val="000000"/>
                </a:solidFill>
                <a:latin typeface="Century Gothic"/>
                <a:ea typeface="DejaVu Sans"/>
              </a:rPr>
              <a:t>DM Newman, May 2021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635040" y="3135240"/>
            <a:ext cx="3517560" cy="59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Reflexes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5657760" y="1257480"/>
            <a:ext cx="578412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L3 (L4)  – Patella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S1 – Achilles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No reflex for L5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940680" y="3200400"/>
            <a:ext cx="3402720" cy="5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Where?</a:t>
            </a:r>
          </a:p>
        </p:txBody>
      </p:sp>
      <p:sp>
        <p:nvSpPr>
          <p:cNvPr id="281" name="TextShape 2"/>
          <p:cNvSpPr txBox="1"/>
          <p:nvPr/>
        </p:nvSpPr>
        <p:spPr>
          <a:xfrm>
            <a:off x="4800600" y="831240"/>
            <a:ext cx="675576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lnSpc>
                <a:spcPct val="2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 L3</a:t>
            </a:r>
          </a:p>
          <a:p>
            <a:pPr marL="432000" indent="-324000">
              <a:lnSpc>
                <a:spcPct val="2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 L4</a:t>
            </a:r>
          </a:p>
          <a:p>
            <a:pPr marL="432000" indent="-324000">
              <a:lnSpc>
                <a:spcPct val="2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 L5</a:t>
            </a:r>
          </a:p>
          <a:p>
            <a:pPr marL="432000" indent="-324000">
              <a:lnSpc>
                <a:spcPct val="2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 S1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635040" y="3135240"/>
            <a:ext cx="3803400" cy="56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Where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5162400" y="831240"/>
            <a:ext cx="639396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L5 or S1 common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L4 or S2 uncommon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Others rare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635040" y="3135240"/>
            <a:ext cx="3803400" cy="56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How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5162400" y="831240"/>
            <a:ext cx="639396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Acute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Ruptured Disk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Trauma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Chronic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Spondylolisthesis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Tarlov</a:t>
            </a: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cysts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Facet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arthropathy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Tumor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(Ligament hypertrophy)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836280" y="3135240"/>
            <a:ext cx="5460120" cy="120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Straight Leg Raising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	Las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è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gue’s Test</a:t>
            </a:r>
          </a:p>
        </p:txBody>
      </p:sp>
      <p:sp>
        <p:nvSpPr>
          <p:cNvPr id="287" name="TextShape 2"/>
          <p:cNvSpPr txBox="1"/>
          <p:nvPr/>
        </p:nvSpPr>
        <p:spPr>
          <a:xfrm>
            <a:off x="5715000" y="831240"/>
            <a:ext cx="584136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i="1" strike="noStrike" spc="-1">
                <a:latin typeface="Arial"/>
              </a:rPr>
              <a:t>What does it test?</a:t>
            </a:r>
          </a:p>
          <a:p>
            <a:pPr algn="ctr"/>
            <a:r>
              <a:rPr lang="en-US" sz="3200" b="0" i="1" strike="noStrike" spc="-1">
                <a:latin typeface="Arial"/>
              </a:rPr>
              <a:t>(Mechanism)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635040" y="3135240"/>
            <a:ext cx="3269880" cy="13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Straight Leg Raising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5105520" y="831240"/>
            <a:ext cx="645084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No pain with Hip IR / ER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Pain in ipsilateral buttock, low back not isolated calf or knee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Pain between 30° and 60°</a:t>
            </a:r>
            <a:r>
              <a:t/>
            </a:r>
            <a:br/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Resistance to further flexion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Increased with Dorsiflexion of foot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Decreased with flexion of knee</a:t>
            </a:r>
            <a:r>
              <a:t/>
            </a:r>
            <a:br/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Crossed SLR </a:t>
            </a:r>
            <a:r>
              <a:t/>
            </a:r>
            <a:br/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	very specific, not sensitive.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635040" y="3135240"/>
            <a:ext cx="4107960" cy="59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Other Signs, Sx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5200560" y="831240"/>
            <a:ext cx="635580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7000" lnSpcReduction="10000"/>
          </a:bodyPr>
          <a:lstStyle/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Valsalva, cough, sneeze – suggests acute disk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May or may not have back pain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Walks / stands with torso forward flexed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Sitting hurts more than standing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Better first AM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635040" y="3135240"/>
            <a:ext cx="269820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Imaging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3828960" y="831240"/>
            <a:ext cx="772740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lnSpcReduction="10000"/>
          </a:bodyPr>
          <a:lstStyle/>
          <a:p>
            <a:pPr marL="182880" indent="-54828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Plain films not helpful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54828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MRI for “low back pain”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64% of symptomatic showed disk protrusion / extrusions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36% of asymptomatic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54828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If prior surgery or concern for tumor / infection get contrast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54828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CT or  CT-myelogram if unable to do MR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635040" y="3135240"/>
            <a:ext cx="269820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Imaging - When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3828960" y="831240"/>
            <a:ext cx="772740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Severe or Progressive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Pre-operative Planning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Incontinence / Retention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Suspicion of Cancer / Infection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&gt; 12 weeks of symptoms despite adequate conservative management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635040" y="3135240"/>
            <a:ext cx="4203360" cy="731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Surgical Results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Picture 296"/>
          <p:cNvPicPr/>
          <p:nvPr/>
        </p:nvPicPr>
        <p:blipFill>
          <a:blip r:embed="rId3"/>
          <a:stretch/>
        </p:blipFill>
        <p:spPr>
          <a:xfrm>
            <a:off x="4990680" y="1079640"/>
            <a:ext cx="6565320" cy="469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635040" y="3135240"/>
            <a:ext cx="4886280" cy="5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strike="noStrike" cap="all" spc="-52">
                <a:solidFill>
                  <a:srgbClr val="000000"/>
                </a:solidFill>
                <a:latin typeface="Century Gothic"/>
                <a:ea typeface="DejaVu Sans"/>
              </a:rPr>
              <a:t>OUTLINE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5575680" y="633960"/>
            <a:ext cx="5980320" cy="558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000000"/>
              </a:buClr>
              <a:buFont typeface="Century Gothic"/>
              <a:buAutoNum type="arabicPeriod"/>
            </a:pPr>
            <a:r>
              <a:rPr lang="en-US" sz="3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Lumbar radiculopathy</a:t>
            </a:r>
            <a:endParaRPr lang="en-US" sz="3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000000"/>
              </a:buClr>
              <a:buFont typeface="Century Gothic"/>
              <a:buAutoNum type="arabicPeriod"/>
            </a:pPr>
            <a:r>
              <a:rPr lang="en-US" sz="3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Cervical radiculopathy</a:t>
            </a:r>
            <a:endParaRPr lang="en-US" sz="3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000000"/>
              </a:buClr>
              <a:buFont typeface="Century Gothic"/>
              <a:buAutoNum type="arabicPeriod"/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Diabetic neuropathy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635040" y="1524000"/>
            <a:ext cx="2584080" cy="298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Sciatica </a:t>
            </a:r>
            <a:r>
              <a:rPr lang="en-US" sz="4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DDx</a:t>
            </a:r>
            <a:endParaRPr lang="en-US" sz="4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90000"/>
              </a:lnSpc>
            </a:pPr>
            <a:endParaRPr lang="en-US" sz="44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en-US" sz="3600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Not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radic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.)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35040" y="1143000"/>
            <a:ext cx="2584080" cy="36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Sciatica – Causes other than Radiculopathy</a:t>
            </a: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3409920" y="831240"/>
            <a:ext cx="413388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Injury</a:t>
            </a:r>
            <a:endParaRPr lang="en-US" sz="28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Direct blow / Fall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Fx Pelvis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Hip Dislocation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Injection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Wallet Pressure</a:t>
            </a:r>
          </a:p>
          <a:p>
            <a:pPr marL="228600" indent="-22824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Piriformis Syndrome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Running, Lunging, Yoga</a:t>
            </a:r>
          </a:p>
          <a:p>
            <a:pPr marL="228600" indent="-22824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Pelvic Tumor</a:t>
            </a:r>
          </a:p>
          <a:p>
            <a:pPr marL="228600" indent="-22824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Endometriosis</a:t>
            </a:r>
          </a:p>
          <a:p>
            <a:pPr marL="228600" indent="-22824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Hamstring Tear</a:t>
            </a:r>
          </a:p>
        </p:txBody>
      </p:sp>
      <p:sp>
        <p:nvSpPr>
          <p:cNvPr id="302" name="TextShape 3"/>
          <p:cNvSpPr txBox="1"/>
          <p:nvPr/>
        </p:nvSpPr>
        <p:spPr>
          <a:xfrm>
            <a:off x="7315200" y="685800"/>
            <a:ext cx="41148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Spinal Stenosis</a:t>
            </a:r>
            <a:endParaRPr lang="en-US" sz="28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 derangements</a:t>
            </a:r>
            <a:endParaRPr lang="en-US" sz="28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Meralgia Paresthetica</a:t>
            </a:r>
            <a:endParaRPr lang="en-US" sz="28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Zoster</a:t>
            </a:r>
            <a:endParaRPr lang="en-US" sz="28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Ischial Bursitis</a:t>
            </a:r>
            <a:endParaRPr lang="en-US" sz="28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Referred</a:t>
            </a:r>
            <a:endParaRPr lang="en-US" sz="28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 marL="864000" lvl="1" indent="-324000">
              <a:lnSpc>
                <a:spcPct val="15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Quadratus Lumborum</a:t>
            </a:r>
            <a:endParaRPr lang="en-US" sz="20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 marL="864000" lvl="1" indent="-324000">
              <a:lnSpc>
                <a:spcPct val="15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Gluteus Medius Tendinitis</a:t>
            </a:r>
            <a:endParaRPr lang="en-US" sz="2000" b="0" strike="noStrike" spc="-1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90000"/>
              </a:lnSpc>
            </a:pPr>
            <a:endParaRPr lang="en-US" sz="20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978840" y="2889720"/>
            <a:ext cx="3821760" cy="102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Piriformis Syndrome</a:t>
            </a:r>
          </a:p>
        </p:txBody>
      </p:sp>
      <p:pic>
        <p:nvPicPr>
          <p:cNvPr id="304" name="Picture 303"/>
          <p:cNvPicPr/>
          <p:nvPr/>
        </p:nvPicPr>
        <p:blipFill>
          <a:blip r:embed="rId3"/>
          <a:stretch/>
        </p:blipFill>
        <p:spPr>
          <a:xfrm>
            <a:off x="5943600" y="686160"/>
            <a:ext cx="5486400" cy="548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1143000" y="2972880"/>
            <a:ext cx="411480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Gluteal Injection Trauma</a:t>
            </a:r>
          </a:p>
        </p:txBody>
      </p:sp>
      <p:pic>
        <p:nvPicPr>
          <p:cNvPr id="306" name="Picture 305"/>
          <p:cNvPicPr/>
          <p:nvPr/>
        </p:nvPicPr>
        <p:blipFill>
          <a:blip r:embed="rId3"/>
          <a:stretch/>
        </p:blipFill>
        <p:spPr>
          <a:xfrm>
            <a:off x="6144120" y="685800"/>
            <a:ext cx="4828680" cy="5442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914400" y="3135240"/>
            <a:ext cx="3200400" cy="5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OB Trauma</a:t>
            </a:r>
          </a:p>
        </p:txBody>
      </p:sp>
      <p:pic>
        <p:nvPicPr>
          <p:cNvPr id="308" name="Picture 307"/>
          <p:cNvPicPr/>
          <p:nvPr/>
        </p:nvPicPr>
        <p:blipFill>
          <a:blip r:embed="rId3"/>
          <a:stretch/>
        </p:blipFill>
        <p:spPr>
          <a:xfrm>
            <a:off x="4563000" y="870120"/>
            <a:ext cx="6867000" cy="375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994320" y="3135240"/>
            <a:ext cx="3479760" cy="5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Pelvic Tumor</a:t>
            </a:r>
          </a:p>
        </p:txBody>
      </p:sp>
      <p:pic>
        <p:nvPicPr>
          <p:cNvPr id="310" name="Picture 309"/>
          <p:cNvPicPr/>
          <p:nvPr/>
        </p:nvPicPr>
        <p:blipFill>
          <a:blip r:embed="rId3"/>
          <a:stretch/>
        </p:blipFill>
        <p:spPr>
          <a:xfrm>
            <a:off x="4800600" y="685800"/>
            <a:ext cx="6810120" cy="398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b="0" strike="noStrike" cap="all" spc="-52" dirty="0" err="1" smtClean="0">
                <a:solidFill>
                  <a:srgbClr val="262626"/>
                </a:solidFill>
                <a:latin typeface="Century Gothic"/>
                <a:ea typeface="DejaVu Sans"/>
              </a:rPr>
              <a:t>CervIcal</a:t>
            </a:r>
            <a:r>
              <a:rPr lang="en-US" sz="8000" b="0" strike="noStrike" cap="all" spc="-52" dirty="0" smtClean="0">
                <a:solidFill>
                  <a:srgbClr val="262626"/>
                </a:solidFill>
                <a:latin typeface="Century Gothic"/>
                <a:ea typeface="DejaVu Sans"/>
              </a:rPr>
              <a:t> </a:t>
            </a:r>
            <a:r>
              <a:rPr lang="en-US" sz="8000" b="0" strike="noStrike" cap="all" spc="-52" dirty="0">
                <a:solidFill>
                  <a:srgbClr val="262626"/>
                </a:solidFill>
                <a:latin typeface="Century Gothic"/>
                <a:ea typeface="DejaVu Sans"/>
              </a:rPr>
              <a:t>radiculopathy</a:t>
            </a:r>
            <a:endParaRPr lang="en-US" sz="8000" b="0" strike="noStrike" spc="-1" dirty="0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1100160" y="4645080"/>
            <a:ext cx="100576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3135240"/>
            <a:ext cx="3642360" cy="5868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623560" y="831240"/>
            <a:ext cx="5932800" cy="51948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/>
              <a:t>“I woke up with it</a:t>
            </a:r>
            <a:r>
              <a:rPr lang="en-US" sz="3600" dirty="0" smtClean="0"/>
              <a:t>.”</a:t>
            </a:r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Unilateral pain radiating down arm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Can be just </a:t>
            </a:r>
            <a:r>
              <a:rPr lang="en-US" sz="2800" dirty="0" smtClean="0"/>
              <a:t>paresthesia</a:t>
            </a:r>
          </a:p>
          <a:p>
            <a:pPr lvl="1"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15% have </a:t>
            </a:r>
            <a:r>
              <a:rPr lang="en-US" sz="3600" dirty="0" smtClean="0"/>
              <a:t>weakness as a symptom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46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463040" y="3135240"/>
            <a:ext cx="3307080" cy="5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000" spc="-1" dirty="0" smtClean="0">
                <a:solidFill>
                  <a:srgbClr val="000000"/>
                </a:solidFill>
                <a:latin typeface="Arial"/>
              </a:rPr>
              <a:t>Differential </a:t>
            </a:r>
            <a:r>
              <a:rPr lang="en-US" sz="4000" spc="-1" dirty="0" err="1" smtClean="0">
                <a:solidFill>
                  <a:srgbClr val="000000"/>
                </a:solidFill>
                <a:latin typeface="Arial"/>
              </a:rPr>
              <a:t>Dx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5501640" y="831240"/>
            <a:ext cx="605472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spc="-1" dirty="0" smtClean="0">
                <a:latin typeface="Arial"/>
              </a:rPr>
              <a:t>First rib </a:t>
            </a:r>
            <a:r>
              <a:rPr lang="en-US" sz="3200" b="0" strike="noStrike" spc="-1" dirty="0" smtClean="0">
                <a:latin typeface="Arial"/>
              </a:rPr>
              <a:t>dysfunction</a:t>
            </a:r>
            <a:endParaRPr lang="en-US" sz="3200" b="0" strike="noStrike" spc="-1" dirty="0" smtClean="0">
              <a:latin typeface="Arial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spc="-1" dirty="0" smtClean="0">
                <a:latin typeface="Arial"/>
              </a:rPr>
              <a:t>Cervical Myelopathy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0" strike="noStrike" spc="-1" dirty="0" smtClean="0">
                <a:latin typeface="Arial"/>
              </a:rPr>
              <a:t>Zoster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spc="-1" dirty="0" smtClean="0">
                <a:latin typeface="Arial"/>
              </a:rPr>
              <a:t>Tumor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0" strike="noStrike" spc="-1" dirty="0" smtClean="0">
                <a:latin typeface="Arial"/>
              </a:rPr>
              <a:t>Thoracic Outlet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spc="-1" dirty="0" smtClean="0">
                <a:latin typeface="Arial"/>
              </a:rPr>
              <a:t>Shoulder pathology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914400" y="3180960"/>
            <a:ext cx="3307080" cy="5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000" spc="-1" dirty="0" smtClean="0">
                <a:solidFill>
                  <a:srgbClr val="000000"/>
                </a:solidFill>
                <a:latin typeface="Arial"/>
              </a:rPr>
              <a:t>Where?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5501640" y="831240"/>
            <a:ext cx="605472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514350" indent="-514350" algn="ctr">
              <a:buAutoNum type="arabicPeriod"/>
            </a:pPr>
            <a:r>
              <a:rPr lang="en-US" sz="3200" b="0" strike="noStrike" spc="-1" dirty="0" smtClean="0">
                <a:latin typeface="Arial"/>
              </a:rPr>
              <a:t>C 5</a:t>
            </a:r>
          </a:p>
          <a:p>
            <a:pPr marL="514350" indent="-514350" algn="ctr">
              <a:buAutoNum type="arabicPeriod"/>
            </a:pPr>
            <a:r>
              <a:rPr lang="en-US" sz="3200" spc="-1" dirty="0" smtClean="0">
                <a:latin typeface="Arial"/>
              </a:rPr>
              <a:t>C 6</a:t>
            </a:r>
          </a:p>
          <a:p>
            <a:pPr marL="514350" indent="-514350" algn="ctr">
              <a:buAutoNum type="arabicPeriod"/>
            </a:pPr>
            <a:r>
              <a:rPr lang="en-US" sz="3200" b="0" strike="noStrike" spc="-1" dirty="0" smtClean="0">
                <a:latin typeface="Arial"/>
              </a:rPr>
              <a:t>C 7</a:t>
            </a:r>
          </a:p>
          <a:p>
            <a:pPr marL="514350" indent="-514350" algn="ctr">
              <a:buAutoNum type="arabicPeriod"/>
            </a:pPr>
            <a:r>
              <a:rPr lang="en-US" sz="3200" spc="-1" dirty="0" smtClean="0">
                <a:latin typeface="Arial"/>
              </a:rPr>
              <a:t>C 8</a:t>
            </a:r>
          </a:p>
          <a:p>
            <a:pPr marL="514350" indent="-514350" algn="ctr">
              <a:buAutoNum type="arabicPeriod"/>
            </a:pPr>
            <a:r>
              <a:rPr lang="en-US" sz="3200" b="0" strike="noStrike" spc="-1" dirty="0" smtClean="0">
                <a:latin typeface="Arial"/>
              </a:rPr>
              <a:t>T1</a:t>
            </a:r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b="0" strike="noStrike" cap="all" spc="-52">
                <a:solidFill>
                  <a:srgbClr val="262626"/>
                </a:solidFill>
                <a:latin typeface="Century Gothic"/>
                <a:ea typeface="DejaVu Sans"/>
              </a:rPr>
              <a:t>Lumbar radiculopathy</a:t>
            </a:r>
            <a:endParaRPr lang="en-US" sz="8000" b="0" strike="noStrike" spc="-1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1100160" y="4645080"/>
            <a:ext cx="100576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n-US" sz="2400" b="0" strike="noStrike" cap="all" spc="197">
                <a:solidFill>
                  <a:srgbClr val="000000"/>
                </a:solidFill>
                <a:latin typeface="Century Gothic"/>
                <a:ea typeface="DejaVu Sans"/>
              </a:rPr>
              <a:t>Vs Sciatica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3135240"/>
            <a:ext cx="5211240" cy="586800"/>
          </a:xfrm>
        </p:spPr>
        <p:txBody>
          <a:bodyPr/>
          <a:lstStyle/>
          <a:p>
            <a:r>
              <a:rPr lang="en-US" dirty="0" smtClean="0"/>
              <a:t>Dermatomes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99607"/>
            <a:ext cx="5361735" cy="56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86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3135240"/>
            <a:ext cx="4480560" cy="586800"/>
          </a:xfrm>
        </p:spPr>
        <p:txBody>
          <a:bodyPr/>
          <a:lstStyle/>
          <a:p>
            <a:r>
              <a:rPr lang="en-US" dirty="0" smtClean="0"/>
              <a:t>Muscles / Reflex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867400" y="831240"/>
            <a:ext cx="5688960" cy="5194800"/>
          </a:xfrm>
        </p:spPr>
        <p:txBody>
          <a:bodyPr/>
          <a:lstStyle/>
          <a:p>
            <a:r>
              <a:rPr lang="en-US" dirty="0" smtClean="0"/>
              <a:t>C5</a:t>
            </a:r>
          </a:p>
          <a:p>
            <a:pPr lvl="1"/>
            <a:r>
              <a:rPr lang="en-US" dirty="0" smtClean="0"/>
              <a:t>Deltoid; Biceps</a:t>
            </a:r>
          </a:p>
          <a:p>
            <a:r>
              <a:rPr lang="en-US" dirty="0" smtClean="0"/>
              <a:t>C6</a:t>
            </a:r>
          </a:p>
          <a:p>
            <a:pPr lvl="1"/>
            <a:r>
              <a:rPr lang="en-US" dirty="0" smtClean="0"/>
              <a:t>Biceps, Wrist extension</a:t>
            </a:r>
          </a:p>
          <a:p>
            <a:r>
              <a:rPr lang="en-US" dirty="0" smtClean="0"/>
              <a:t>C7</a:t>
            </a:r>
          </a:p>
          <a:p>
            <a:pPr lvl="1"/>
            <a:r>
              <a:rPr lang="en-US" dirty="0" smtClean="0"/>
              <a:t>Triceps, Wrist Flexion</a:t>
            </a:r>
          </a:p>
          <a:p>
            <a:pPr lvl="2"/>
            <a:r>
              <a:rPr lang="en-US" dirty="0" smtClean="0"/>
              <a:t>(Triceps reflex)</a:t>
            </a:r>
          </a:p>
          <a:p>
            <a:r>
              <a:rPr lang="en-US" dirty="0" smtClean="0"/>
              <a:t>C8</a:t>
            </a:r>
          </a:p>
          <a:p>
            <a:pPr lvl="1"/>
            <a:r>
              <a:rPr lang="en-US" dirty="0" smtClean="0"/>
              <a:t>Finger Flex</a:t>
            </a:r>
          </a:p>
          <a:p>
            <a:r>
              <a:rPr lang="en-US" dirty="0" smtClean="0"/>
              <a:t>C8</a:t>
            </a:r>
          </a:p>
          <a:p>
            <a:pPr lvl="1"/>
            <a:r>
              <a:rPr lang="en-US" dirty="0" smtClean="0"/>
              <a:t>Hand </a:t>
            </a:r>
            <a:r>
              <a:rPr lang="en-US" dirty="0" err="1" smtClean="0"/>
              <a:t>intrinsics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42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3135240"/>
            <a:ext cx="4297680" cy="586800"/>
          </a:xfrm>
        </p:spPr>
        <p:txBody>
          <a:bodyPr/>
          <a:lstStyle/>
          <a:p>
            <a:r>
              <a:rPr lang="en-US" dirty="0" err="1" smtClean="0"/>
              <a:t>Spurling’s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683263"/>
            <a:ext cx="5593080" cy="51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9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3135240"/>
            <a:ext cx="3535680" cy="5868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495800" y="831240"/>
            <a:ext cx="7060560" cy="5194800"/>
          </a:xfrm>
        </p:spPr>
        <p:txBody>
          <a:bodyPr/>
          <a:lstStyle/>
          <a:p>
            <a:r>
              <a:rPr lang="en-US" sz="2400" dirty="0" smtClean="0"/>
              <a:t>90% resolve in 3 </a:t>
            </a:r>
            <a:r>
              <a:rPr lang="en-US" sz="2400" dirty="0" err="1" smtClean="0"/>
              <a:t>mos</a:t>
            </a:r>
            <a:r>
              <a:rPr lang="en-US" sz="2400" dirty="0" smtClean="0"/>
              <a:t> w/o surgery</a:t>
            </a:r>
          </a:p>
          <a:p>
            <a:endParaRPr lang="en-US" sz="2400" dirty="0" smtClean="0"/>
          </a:p>
          <a:p>
            <a:r>
              <a:rPr lang="en-US" sz="2400" dirty="0" smtClean="0"/>
              <a:t>Cervical collar</a:t>
            </a:r>
          </a:p>
          <a:p>
            <a:pPr lvl="1"/>
            <a:r>
              <a:rPr lang="en-US" sz="2400" dirty="0" smtClean="0"/>
              <a:t>	Hard / Soft</a:t>
            </a:r>
          </a:p>
          <a:p>
            <a:pPr lvl="1"/>
            <a:r>
              <a:rPr lang="en-US" sz="2400" dirty="0" smtClean="0"/>
              <a:t>	Sleep, Passenger, Pain</a:t>
            </a:r>
          </a:p>
          <a:p>
            <a:r>
              <a:rPr lang="en-US" sz="2400" dirty="0" smtClean="0"/>
              <a:t>Physical therapy</a:t>
            </a:r>
          </a:p>
          <a:p>
            <a:pPr lvl="1"/>
            <a:r>
              <a:rPr lang="en-US" sz="2400" dirty="0" smtClean="0"/>
              <a:t>	Exercise</a:t>
            </a:r>
          </a:p>
          <a:p>
            <a:pPr lvl="1"/>
            <a:r>
              <a:rPr lang="en-US" sz="2400" dirty="0" smtClean="0"/>
              <a:t>	Traction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If not much better in 8 – 12 </a:t>
            </a:r>
            <a:r>
              <a:rPr lang="en-US" sz="2400" dirty="0" err="1" smtClean="0"/>
              <a:t>wk</a:t>
            </a:r>
            <a:r>
              <a:rPr lang="en-US" sz="2400" dirty="0" smtClean="0"/>
              <a:t>→ MRI</a:t>
            </a:r>
          </a:p>
          <a:p>
            <a:endParaRPr lang="en-US" sz="2400" dirty="0" smtClean="0"/>
          </a:p>
          <a:p>
            <a:r>
              <a:rPr lang="en-US" sz="2400" dirty="0" smtClean="0"/>
              <a:t>OMT not helpful</a:t>
            </a:r>
          </a:p>
          <a:p>
            <a:endParaRPr lang="en-US" sz="2400" dirty="0" smtClean="0"/>
          </a:p>
          <a:p>
            <a:r>
              <a:rPr lang="en-US" sz="2400" dirty="0" smtClean="0"/>
              <a:t>(? Steroids)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53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097280" y="758880"/>
            <a:ext cx="10057680" cy="35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b="0" strike="noStrike" cap="all" spc="-52" dirty="0" smtClean="0">
                <a:solidFill>
                  <a:srgbClr val="262626"/>
                </a:solidFill>
                <a:latin typeface="Century Gothic"/>
                <a:ea typeface="DejaVu Sans"/>
              </a:rPr>
              <a:t>Diabetic Neuropathy</a:t>
            </a:r>
            <a:endParaRPr lang="en-US" sz="8000" b="0" strike="noStrike" spc="-1" dirty="0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1100160" y="4645080"/>
            <a:ext cx="1005768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1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135240"/>
            <a:ext cx="3657600" cy="586800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328160" y="831240"/>
            <a:ext cx="7228200" cy="5194800"/>
          </a:xfrm>
        </p:spPr>
        <p:txBody>
          <a:bodyPr/>
          <a:lstStyle/>
          <a:p>
            <a:r>
              <a:rPr lang="en-US" dirty="0" smtClean="0"/>
              <a:t>History Variable</a:t>
            </a:r>
          </a:p>
          <a:p>
            <a:pPr lvl="1"/>
            <a:r>
              <a:rPr lang="en-US" dirty="0" err="1" smtClean="0"/>
              <a:t>Hypesthesia</a:t>
            </a:r>
            <a:r>
              <a:rPr lang="en-US" dirty="0" smtClean="0"/>
              <a:t> </a:t>
            </a:r>
            <a:r>
              <a:rPr lang="en-US" dirty="0" smtClean="0"/>
              <a:t>to Allodynia</a:t>
            </a:r>
          </a:p>
          <a:p>
            <a:pPr lvl="1"/>
            <a:r>
              <a:rPr lang="en-US" dirty="0" smtClean="0"/>
              <a:t>Often associated with central activation</a:t>
            </a:r>
          </a:p>
          <a:p>
            <a:pPr lvl="1"/>
            <a:r>
              <a:rPr lang="en-US" dirty="0" smtClean="0"/>
              <a:t>Burning, stabbing, shocking, ache</a:t>
            </a:r>
          </a:p>
          <a:p>
            <a:pPr lvl="1"/>
            <a:r>
              <a:rPr lang="en-US" dirty="0" smtClean="0"/>
              <a:t>Often worse at night and disturb sleep</a:t>
            </a:r>
          </a:p>
          <a:p>
            <a:pPr lvl="1"/>
            <a:r>
              <a:rPr lang="en-US" dirty="0" smtClean="0"/>
              <a:t>Can be asymptomatic, even with ulcer</a:t>
            </a:r>
          </a:p>
          <a:p>
            <a:pPr lvl="1"/>
            <a:endParaRPr lang="en-US" dirty="0"/>
          </a:p>
          <a:p>
            <a:r>
              <a:rPr lang="en-US" sz="3600" dirty="0" smtClean="0"/>
              <a:t>Up to 50% of people with </a:t>
            </a:r>
            <a:r>
              <a:rPr lang="en-US" sz="3600" dirty="0" smtClean="0"/>
              <a:t>diabetes</a:t>
            </a:r>
          </a:p>
          <a:p>
            <a:endParaRPr lang="en-US" sz="3600" dirty="0" smtClean="0"/>
          </a:p>
          <a:p>
            <a:r>
              <a:rPr lang="en-US" sz="3600" dirty="0" smtClean="0"/>
              <a:t>Not related to duration or control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76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135240"/>
            <a:ext cx="3657600" cy="586800"/>
          </a:xfrm>
        </p:spPr>
        <p:txBody>
          <a:bodyPr/>
          <a:lstStyle/>
          <a:p>
            <a:r>
              <a:rPr lang="en-US" dirty="0" smtClean="0"/>
              <a:t>Diagnosis - Exam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328160" y="831240"/>
            <a:ext cx="7228200" cy="5194800"/>
          </a:xfrm>
        </p:spPr>
        <p:txBody>
          <a:bodyPr/>
          <a:lstStyle/>
          <a:p>
            <a:r>
              <a:rPr lang="en-US" sz="3600" dirty="0"/>
              <a:t>Loss of Vibratory (128 Hz)</a:t>
            </a:r>
          </a:p>
          <a:p>
            <a:pPr lvl="5"/>
            <a:r>
              <a:rPr lang="en-US" sz="2400" dirty="0" smtClean="0"/>
              <a:t>	+ LR 35</a:t>
            </a:r>
          </a:p>
          <a:p>
            <a:pPr lvl="5"/>
            <a:r>
              <a:rPr lang="en-US" sz="2400" dirty="0" smtClean="0"/>
              <a:t>	</a:t>
            </a:r>
            <a:r>
              <a:rPr lang="en-US" sz="2400" dirty="0" err="1" smtClean="0"/>
              <a:t>Interobserver</a:t>
            </a:r>
            <a:r>
              <a:rPr lang="en-US" sz="2400" dirty="0" smtClean="0"/>
              <a:t> reliability low</a:t>
            </a:r>
          </a:p>
          <a:p>
            <a:r>
              <a:rPr lang="en-US" sz="3600" dirty="0"/>
              <a:t>Loss of Filament</a:t>
            </a:r>
          </a:p>
          <a:p>
            <a:pPr lvl="1"/>
            <a:r>
              <a:rPr lang="en-US" sz="2400" dirty="0" smtClean="0"/>
              <a:t>	+ LR 16</a:t>
            </a:r>
          </a:p>
          <a:p>
            <a:pPr lvl="1"/>
            <a:r>
              <a:rPr lang="en-US" sz="2400" dirty="0" smtClean="0"/>
              <a:t>	</a:t>
            </a:r>
            <a:r>
              <a:rPr lang="en-US" sz="2400" dirty="0" err="1" smtClean="0"/>
              <a:t>Interobserver</a:t>
            </a:r>
            <a:r>
              <a:rPr lang="en-US" sz="2400" dirty="0" smtClean="0"/>
              <a:t> reliability Moderate</a:t>
            </a:r>
          </a:p>
          <a:p>
            <a:r>
              <a:rPr lang="en-US" sz="3600" dirty="0" err="1"/>
              <a:t>Abn</a:t>
            </a:r>
            <a:r>
              <a:rPr lang="en-US" sz="3600" dirty="0"/>
              <a:t> Heel walking</a:t>
            </a:r>
          </a:p>
          <a:p>
            <a:pPr lvl="1"/>
            <a:r>
              <a:rPr lang="en-US" sz="2400" dirty="0" smtClean="0"/>
              <a:t>	+ LR 11 but confidence interval crosses 1</a:t>
            </a:r>
          </a:p>
          <a:p>
            <a:pPr lvl="1"/>
            <a:r>
              <a:rPr lang="en-US" sz="3600" dirty="0" smtClean="0"/>
              <a:t>Loss of Achilles Reflex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8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3135240"/>
            <a:ext cx="3246120" cy="586800"/>
          </a:xfrm>
        </p:spPr>
        <p:txBody>
          <a:bodyPr/>
          <a:lstStyle/>
          <a:p>
            <a:r>
              <a:rPr lang="en-US" dirty="0" smtClean="0"/>
              <a:t>Other forms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135880" y="831240"/>
            <a:ext cx="6420480" cy="519480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Nerve Palsy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Gastroparesis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Sciatica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	Also </a:t>
            </a:r>
            <a:r>
              <a:rPr lang="en-US" sz="2800" dirty="0" smtClean="0"/>
              <a:t>femoral and peroneal nerves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2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3135240"/>
            <a:ext cx="3246120" cy="1253880"/>
          </a:xfrm>
        </p:spPr>
        <p:txBody>
          <a:bodyPr/>
          <a:lstStyle/>
          <a:p>
            <a:r>
              <a:rPr lang="en-US" dirty="0" smtClean="0"/>
              <a:t>Other forms </a:t>
            </a:r>
            <a:r>
              <a:rPr lang="en-US" dirty="0" smtClean="0"/>
              <a:t>– p 2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135880" y="831240"/>
            <a:ext cx="6420480" cy="519480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Erectile Dysfunction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Bladder Dysfunction</a:t>
            </a:r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  <a:r>
              <a:rPr lang="en-US" sz="3200" dirty="0" smtClean="0"/>
              <a:t>Retention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Hesitancy / Dribbling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	</a:t>
            </a:r>
            <a:r>
              <a:rPr lang="en-US" sz="3200" dirty="0" smtClean="0"/>
              <a:t>Cystitis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Abn</a:t>
            </a:r>
            <a:r>
              <a:rPr lang="en-US" dirty="0" smtClean="0"/>
              <a:t> Sweating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33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3135240"/>
            <a:ext cx="2727960" cy="5868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876800" y="731520"/>
            <a:ext cx="6679560" cy="5294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Standard</a:t>
            </a:r>
          </a:p>
          <a:p>
            <a:pPr lvl="1"/>
            <a:r>
              <a:rPr lang="en-US" sz="2400" dirty="0" smtClean="0"/>
              <a:t>Glucose control, stop smoking, lipid control, BP control</a:t>
            </a:r>
          </a:p>
          <a:p>
            <a:r>
              <a:rPr lang="en-US" sz="3600" dirty="0" smtClean="0"/>
              <a:t>TCA</a:t>
            </a:r>
          </a:p>
          <a:p>
            <a:pPr lvl="1"/>
            <a:r>
              <a:rPr lang="en-US" sz="2400" dirty="0" smtClean="0"/>
              <a:t>	NNT </a:t>
            </a:r>
            <a:r>
              <a:rPr lang="en-US" sz="2400" dirty="0" smtClean="0"/>
              <a:t>1.3; NNH 6 (minor); 28 (major)</a:t>
            </a:r>
          </a:p>
          <a:p>
            <a:r>
              <a:rPr lang="en-US" sz="3600" dirty="0" smtClean="0"/>
              <a:t>SNRI</a:t>
            </a:r>
          </a:p>
          <a:p>
            <a:pPr lvl="1"/>
            <a:r>
              <a:rPr lang="en-US" sz="2400" dirty="0" smtClean="0"/>
              <a:t>	NNT </a:t>
            </a:r>
            <a:r>
              <a:rPr lang="en-US" sz="2400" dirty="0" smtClean="0"/>
              <a:t>3; NNH 10 (minor); 17 (major)</a:t>
            </a:r>
          </a:p>
          <a:p>
            <a:r>
              <a:rPr lang="en-US" sz="3600" dirty="0" err="1" smtClean="0"/>
              <a:t>Gabapentinoid</a:t>
            </a:r>
            <a:endParaRPr lang="en-US" sz="3600" dirty="0" smtClean="0"/>
          </a:p>
          <a:p>
            <a:pPr lvl="1"/>
            <a:r>
              <a:rPr lang="en-US" sz="2400" dirty="0" smtClean="0"/>
              <a:t>	NNT </a:t>
            </a:r>
            <a:r>
              <a:rPr lang="en-US" sz="2400" dirty="0" smtClean="0"/>
              <a:t>3; NNH 4 (minor); 11 (major)</a:t>
            </a:r>
          </a:p>
          <a:p>
            <a:r>
              <a:rPr lang="en-US" sz="3600" dirty="0" smtClean="0"/>
              <a:t>Opioid</a:t>
            </a:r>
          </a:p>
          <a:p>
            <a:pPr lvl="1"/>
            <a:r>
              <a:rPr lang="en-US" sz="2400" dirty="0" smtClean="0"/>
              <a:t>	NNT </a:t>
            </a:r>
            <a:r>
              <a:rPr lang="en-US" sz="2400" dirty="0" smtClean="0"/>
              <a:t>3; NNH 4 (minor); 8 (major)</a:t>
            </a:r>
          </a:p>
          <a:p>
            <a:r>
              <a:rPr lang="en-US" sz="3600" dirty="0" smtClean="0"/>
              <a:t>Topical: Lidocaine, </a:t>
            </a:r>
            <a:r>
              <a:rPr lang="en-US" sz="3600" dirty="0" smtClean="0"/>
              <a:t>Capsaicin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2917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097280" y="942840"/>
            <a:ext cx="10057680" cy="5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Definitions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1097280" y="1530000"/>
            <a:ext cx="10057680" cy="43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Sciatica </a:t>
            </a:r>
            <a:endParaRPr lang="en-US" sz="26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Inflammation of the Sciatic Nerve and </a:t>
            </a:r>
            <a:r>
              <a:rPr lang="en-US" sz="2600" b="1" strike="noStrike" spc="-1">
                <a:solidFill>
                  <a:srgbClr val="404040"/>
                </a:solidFill>
                <a:latin typeface="Century Gothic"/>
                <a:ea typeface="DejaVu Sans"/>
              </a:rPr>
              <a:t>any</a:t>
            </a:r>
            <a:r>
              <a:rPr lang="en-US" sz="2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of it’s components</a:t>
            </a:r>
            <a:endParaRPr lang="en-US" sz="2600" b="0" strike="noStrike" spc="-1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Multiple Causes</a:t>
            </a:r>
            <a:endParaRPr lang="en-US" sz="26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Lumbar Radiculopathy</a:t>
            </a:r>
            <a:endParaRPr lang="en-US" sz="26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Pain originating from one (or occasionally 2) lumbar nerve roots</a:t>
            </a:r>
            <a:endParaRPr lang="en-US" sz="2600" b="0" strike="noStrike" spc="-1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90% from compression in the intervertebral foramen</a:t>
            </a:r>
            <a:endParaRPr lang="en-US" sz="26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Lumbago = Undifferentiated low back pain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635040" y="3135240"/>
            <a:ext cx="5460120" cy="5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References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6095520" y="831240"/>
            <a:ext cx="546084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Jensen RK,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Kongsted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Kjaer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Koes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B. Diagnosis and treatment of sciatica. </a:t>
            </a: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BMJ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2019 Nov 19;367:l6273.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doi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10.1136/bmj.l6273. PMID: 31744805.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Ropper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AH,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Zafonte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RD. Sciatica. </a:t>
            </a: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N </a:t>
            </a:r>
            <a:r>
              <a:rPr lang="en-US" sz="16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Engl</a:t>
            </a: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J Med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2015;372:1240-8.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Kanji JN et al. Does this patient with diabetes have large-fiber peripheral neuropathy? </a:t>
            </a: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JAMA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303(15): 1526-1532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Siddiq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AB, Clegg D, Al-Hasan S,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Rasker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JJ. Extra-spinal Sciatica and Sciatica Mimics: A Scoping Review. </a:t>
            </a: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Korean J Pain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2020;33(4):305-317.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UpToDate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Childress MA, Becker BA. Non-operative Management of Cervical Radiculopathy. </a:t>
            </a: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Am Fam Physician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2016 May 1; 99(9):746-754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</a:rPr>
              <a:t>Deli G, </a:t>
            </a:r>
            <a:r>
              <a:rPr lang="en-US" sz="1600" spc="-1" dirty="0" err="1">
                <a:solidFill>
                  <a:srgbClr val="000000"/>
                </a:solidFill>
              </a:rPr>
              <a:t>Bosnyak</a:t>
            </a:r>
            <a:r>
              <a:rPr lang="en-US" sz="1600" spc="-1" dirty="0">
                <a:solidFill>
                  <a:srgbClr val="000000"/>
                </a:solidFill>
              </a:rPr>
              <a:t> E, </a:t>
            </a:r>
            <a:r>
              <a:rPr lang="en-US" sz="1600" spc="-1" dirty="0" err="1">
                <a:solidFill>
                  <a:srgbClr val="000000"/>
                </a:solidFill>
              </a:rPr>
              <a:t>Pusch</a:t>
            </a:r>
            <a:r>
              <a:rPr lang="en-US" sz="1600" spc="-1" dirty="0">
                <a:solidFill>
                  <a:srgbClr val="000000"/>
                </a:solidFill>
              </a:rPr>
              <a:t> G, </a:t>
            </a:r>
            <a:r>
              <a:rPr lang="en-US" sz="1600" spc="-1" dirty="0" err="1">
                <a:solidFill>
                  <a:srgbClr val="000000"/>
                </a:solidFill>
              </a:rPr>
              <a:t>Komoly</a:t>
            </a:r>
            <a:r>
              <a:rPr lang="en-US" sz="1600" spc="-1" dirty="0">
                <a:solidFill>
                  <a:srgbClr val="000000"/>
                </a:solidFill>
              </a:rPr>
              <a:t> S, </a:t>
            </a:r>
            <a:r>
              <a:rPr lang="en-US" sz="1600" spc="-1" dirty="0" err="1">
                <a:solidFill>
                  <a:srgbClr val="000000"/>
                </a:solidFill>
              </a:rPr>
              <a:t>Feher</a:t>
            </a:r>
            <a:r>
              <a:rPr lang="en-US" sz="1600" spc="-1" dirty="0">
                <a:solidFill>
                  <a:srgbClr val="000000"/>
                </a:solidFill>
              </a:rPr>
              <a:t> G: Diabetic Neuropathies: Diagnosis and Management. </a:t>
            </a:r>
            <a:r>
              <a:rPr lang="en-US" sz="1600" i="1" spc="-1" dirty="0">
                <a:solidFill>
                  <a:srgbClr val="000000"/>
                </a:solidFill>
              </a:rPr>
              <a:t>Neuroendocrinology</a:t>
            </a:r>
            <a:r>
              <a:rPr lang="en-US" sz="1600" spc="-1" dirty="0">
                <a:solidFill>
                  <a:srgbClr val="000000"/>
                </a:solidFill>
              </a:rPr>
              <a:t> 2013;98:267-280. </a:t>
            </a:r>
            <a:r>
              <a:rPr lang="en-US" sz="1600" spc="-1" dirty="0" err="1">
                <a:solidFill>
                  <a:srgbClr val="000000"/>
                </a:solidFill>
              </a:rPr>
              <a:t>doi</a:t>
            </a:r>
            <a:r>
              <a:rPr lang="en-US" sz="1600" spc="-1" dirty="0">
                <a:solidFill>
                  <a:srgbClr val="000000"/>
                </a:solidFill>
              </a:rPr>
              <a:t>: 10.1159/000358728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81"/>
          <p:cNvPicPr/>
          <p:nvPr/>
        </p:nvPicPr>
        <p:blipFill>
          <a:blip r:embed="rId3"/>
          <a:stretch/>
        </p:blipFill>
        <p:spPr>
          <a:xfrm>
            <a:off x="1664640" y="1530000"/>
            <a:ext cx="3592800" cy="4270320"/>
          </a:xfrm>
          <a:prstGeom prst="rect">
            <a:avLst/>
          </a:prstGeom>
          <a:ln w="0"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1097280" y="942840"/>
            <a:ext cx="10057680" cy="5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Normal Anatomy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5715000" y="1828800"/>
            <a:ext cx="4800240" cy="148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Remember: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	Anterior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&amp; Posterior 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	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Primary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Rami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1664640" y="1530000"/>
            <a:ext cx="3821400" cy="298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097280" y="942840"/>
            <a:ext cx="10057680" cy="5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Abnormal Anatomy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66" name="Picture 286"/>
          <p:cNvPicPr/>
          <p:nvPr/>
        </p:nvPicPr>
        <p:blipFill>
          <a:blip r:embed="rId3"/>
          <a:stretch/>
        </p:blipFill>
        <p:spPr>
          <a:xfrm>
            <a:off x="3604680" y="2108160"/>
            <a:ext cx="5042520" cy="3760200"/>
          </a:xfrm>
          <a:prstGeom prst="rect">
            <a:avLst/>
          </a:prstGeom>
          <a:ln w="0">
            <a:noFill/>
          </a:ln>
        </p:spPr>
      </p:pic>
      <p:sp>
        <p:nvSpPr>
          <p:cNvPr id="267" name="CustomShape 2"/>
          <p:cNvSpPr/>
          <p:nvPr/>
        </p:nvSpPr>
        <p:spPr>
          <a:xfrm>
            <a:off x="6172200" y="2108160"/>
            <a:ext cx="2475000" cy="863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3"/>
          <p:cNvSpPr/>
          <p:nvPr/>
        </p:nvSpPr>
        <p:spPr>
          <a:xfrm>
            <a:off x="7086600" y="5029200"/>
            <a:ext cx="1560600" cy="45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097280" y="942840"/>
            <a:ext cx="10057680" cy="58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Sciatic Nerve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6172200" y="2108160"/>
            <a:ext cx="2475000" cy="863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3"/>
          <p:cNvSpPr/>
          <p:nvPr/>
        </p:nvSpPr>
        <p:spPr>
          <a:xfrm>
            <a:off x="7086600" y="5029200"/>
            <a:ext cx="1560600" cy="45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2" name="Picture 292"/>
          <p:cNvPicPr/>
          <p:nvPr/>
        </p:nvPicPr>
        <p:blipFill>
          <a:blip r:embed="rId3"/>
          <a:stretch/>
        </p:blipFill>
        <p:spPr>
          <a:xfrm>
            <a:off x="3886200" y="1600200"/>
            <a:ext cx="5028840" cy="415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35040" y="3135240"/>
            <a:ext cx="3708000" cy="124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Lumbar Myotomes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533840" y="831240"/>
            <a:ext cx="702252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L1 – Femoral Nerve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Ileopsoas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Hip flexion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L2 / L3 / L4 - Femoral + Obturator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Ileopsoas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Hip flexion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Quadriceps - Knee extension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Hip adduction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L5 – Peroneal,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Tibial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+ Superior Gluteal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Ankle dorsiflexion,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inversion/eversion, EHL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Gluteus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medius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 Hip abduction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S1 –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Inf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Gluteal,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Tibial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Gluteus - Hip extend, Hamstrings - Knee flex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Ankle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plantarflex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635040" y="3135240"/>
            <a:ext cx="3441240" cy="7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Dermatomes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Picture 4"/>
          <p:cNvPicPr/>
          <p:nvPr/>
        </p:nvPicPr>
        <p:blipFill>
          <a:blip r:embed="rId3"/>
          <a:stretch/>
        </p:blipFill>
        <p:spPr>
          <a:xfrm>
            <a:off x="4189680" y="610560"/>
            <a:ext cx="3303360" cy="5635800"/>
          </a:xfrm>
          <a:prstGeom prst="rect">
            <a:avLst/>
          </a:prstGeom>
          <a:ln w="0">
            <a:noFill/>
          </a:ln>
        </p:spPr>
      </p:pic>
      <p:sp>
        <p:nvSpPr>
          <p:cNvPr id="277" name="TextShape 2"/>
          <p:cNvSpPr txBox="1"/>
          <p:nvPr/>
        </p:nvSpPr>
        <p:spPr>
          <a:xfrm>
            <a:off x="7606440" y="831240"/>
            <a:ext cx="3951360" cy="519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L2+ 3 – Anterior thigh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L4 – Medial ankle and foot. (Can cause aterolateral thigh pain)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L5 – Dorsum of Foot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S1 – Sole and lateral foot.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442</TotalTime>
  <Words>1181</Words>
  <Application>Microsoft Office PowerPoint</Application>
  <PresentationFormat>Widescreen</PresentationFormat>
  <Paragraphs>284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Calibri</vt:lpstr>
      <vt:lpstr>Century Gothic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</vt:lpstr>
      <vt:lpstr>PowerPoint Presentation</vt:lpstr>
      <vt:lpstr>PowerPoint Presentation</vt:lpstr>
      <vt:lpstr>Dermatomes</vt:lpstr>
      <vt:lpstr>Muscles / Reflex</vt:lpstr>
      <vt:lpstr>Spurling’s</vt:lpstr>
      <vt:lpstr>Treatment</vt:lpstr>
      <vt:lpstr>PowerPoint Presentation</vt:lpstr>
      <vt:lpstr>Diagnosis</vt:lpstr>
      <vt:lpstr>Diagnosis - Exam</vt:lpstr>
      <vt:lpstr>Other forms</vt:lpstr>
      <vt:lpstr>Other forms – p 2 </vt:lpstr>
      <vt:lpstr>Treatment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Newman, David</dc:creator>
  <dc:description/>
  <cp:lastModifiedBy>Newman, David</cp:lastModifiedBy>
  <cp:revision>42</cp:revision>
  <cp:lastPrinted>2021-05-19T14:32:21Z</cp:lastPrinted>
  <dcterms:created xsi:type="dcterms:W3CDTF">2021-05-10T16:43:42Z</dcterms:created>
  <dcterms:modified xsi:type="dcterms:W3CDTF">2021-05-19T17:33:10Z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7</vt:i4>
  </property>
  <property fmtid="{D5CDD505-2E9C-101B-9397-08002B2CF9AE}" pid="4" name="PresentationFormat">
    <vt:lpwstr>Widescreen</vt:lpwstr>
  </property>
  <property fmtid="{D5CDD505-2E9C-101B-9397-08002B2CF9AE}" pid="5" name="Slides">
    <vt:i4>19</vt:i4>
  </property>
</Properties>
</file>