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4" r:id="rId2"/>
    <p:sldMasterId id="2147483674" r:id="rId3"/>
    <p:sldMasterId id="2147483678" r:id="rId4"/>
    <p:sldMasterId id="2147483676" r:id="rId5"/>
  </p:sldMasterIdLst>
  <p:notesMasterIdLst>
    <p:notesMasterId r:id="rId23"/>
  </p:notesMasterIdLst>
  <p:sldIdLst>
    <p:sldId id="258" r:id="rId6"/>
    <p:sldId id="260" r:id="rId7"/>
    <p:sldId id="264" r:id="rId8"/>
    <p:sldId id="267" r:id="rId9"/>
    <p:sldId id="263" r:id="rId10"/>
    <p:sldId id="268" r:id="rId11"/>
    <p:sldId id="272" r:id="rId12"/>
    <p:sldId id="273" r:id="rId13"/>
    <p:sldId id="274" r:id="rId14"/>
    <p:sldId id="275" r:id="rId15"/>
    <p:sldId id="276" r:id="rId16"/>
    <p:sldId id="277" r:id="rId17"/>
    <p:sldId id="278" r:id="rId18"/>
    <p:sldId id="265" r:id="rId19"/>
    <p:sldId id="279" r:id="rId20"/>
    <p:sldId id="281"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99"/>
    <p:restoredTop sz="64545"/>
  </p:normalViewPr>
  <p:slideViewPr>
    <p:cSldViewPr snapToGrid="0" snapToObjects="1">
      <p:cViewPr varScale="1">
        <p:scale>
          <a:sx n="71" d="100"/>
          <a:sy n="71" d="100"/>
        </p:scale>
        <p:origin x="1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651F-D782-484F-A9DF-95F313355AFB}" type="datetimeFigureOut">
              <a:rPr lang="en-US" smtClean="0"/>
              <a:t>5/3/22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7FB74-9486-1A4C-9CBE-E12FE1555164}" type="slidenum">
              <a:rPr lang="en-US" smtClean="0"/>
              <a:t>‹#›</a:t>
            </a:fld>
            <a:endParaRPr lang="en-US"/>
          </a:p>
        </p:txBody>
      </p:sp>
    </p:spTree>
    <p:extLst>
      <p:ext uri="{BB962C8B-B14F-4D97-AF65-F5344CB8AC3E}">
        <p14:creationId xmlns:p14="http://schemas.microsoft.com/office/powerpoint/2010/main" val="72409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a6YYuFu-h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Ha6YYuFu-h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a6YYuFu-h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time_continue=1&amp;v=rWKzZreEQfk&amp;feature=emb_logo" TargetMode="External"/><Relationship Id="rId4" Type="http://schemas.openxmlformats.org/officeDocument/2006/relationships/hyperlink" Target="https://rhedi.org/interactive-tray-for-manual-vacuum-aspir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Thank you for joining in for our seminar. We will be discussing the papaya workshop: a model for virtual procedure training during COVID and beyond.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seminar is presented by Heather </a:t>
            </a:r>
            <a:r>
              <a:rPr lang="en-US" dirty="0" err="1"/>
              <a:t>Paladine</a:t>
            </a:r>
            <a:r>
              <a:rPr lang="en-US" dirty="0"/>
              <a:t>, </a:t>
            </a:r>
            <a:r>
              <a:rPr lang="en-US" dirty="0" err="1"/>
              <a:t>Rithika</a:t>
            </a:r>
            <a:r>
              <a:rPr lang="en-US" dirty="0"/>
              <a:t> Mathias, Chelsea Faso, and Ian </a:t>
            </a:r>
            <a:r>
              <a:rPr lang="en-US" dirty="0" err="1"/>
              <a:t>Lague</a:t>
            </a:r>
            <a:r>
              <a:rPr lang="en-US" dirty="0"/>
              <a:t> (lag-yew). </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2</a:t>
            </a:fld>
            <a:endParaRPr lang="en-US"/>
          </a:p>
        </p:txBody>
      </p:sp>
    </p:spTree>
    <p:extLst>
      <p:ext uri="{BB962C8B-B14F-4D97-AF65-F5344CB8AC3E}">
        <p14:creationId xmlns:p14="http://schemas.microsoft.com/office/powerpoint/2010/main" val="392490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solidFill>
                  <a:schemeClr val="dk1"/>
                </a:solidFill>
              </a:rPr>
              <a:t>Beyond clinical training, virtual papaya workshops can be used for community trainings</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Members from our group including our presenter Ian </a:t>
            </a:r>
            <a:r>
              <a:rPr lang="en-US" dirty="0" err="1">
                <a:solidFill>
                  <a:schemeClr val="dk1"/>
                </a:solidFill>
              </a:rPr>
              <a:t>Lague</a:t>
            </a:r>
            <a:r>
              <a:rPr lang="en-US" dirty="0">
                <a:solidFill>
                  <a:schemeClr val="dk1"/>
                </a:solidFill>
              </a:rPr>
              <a:t> (lag-yew), have promoted in-person community papaya workshops prior to Covid as seen in the picture here. </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Abortion advocates such as one from NYC for Abortion Rights who participated in the workshop reported how they believe in grassroots strategies to move the abortion rights movement and stated, ““Participating in this workshop makes me feel more confident and prepared to deal with an increasingly frightening reality as our rights continue to be chipped away.” </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Hopefully as a community of abortion care advocates and practitioners we can work together to destigmatize the abortion process for patients and their families, advocates and learners and be able to reach more people through the virtually adapted papaya workshop.</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11</a:t>
            </a:fld>
            <a:endParaRPr lang="en-US"/>
          </a:p>
        </p:txBody>
      </p:sp>
    </p:spTree>
    <p:extLst>
      <p:ext uri="{BB962C8B-B14F-4D97-AF65-F5344CB8AC3E}">
        <p14:creationId xmlns:p14="http://schemas.microsoft.com/office/powerpoint/2010/main" val="113630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use the virtual papaya workshop as a model for other procedure training in medical education. As demonstrated, we have the ability to create video role-play, interactive online tools, and online resources to continue procedure training. These models prove to not only be effective tools in the setting of a pandemic and social distancing protocols, but can be a valuable tool in expanding access to training in settings where trainers are limited. For example, access to abortion training in medical residency has been </a:t>
            </a:r>
            <a:r>
              <a:rPr lang="en-US" dirty="0" err="1"/>
              <a:t>severly</a:t>
            </a:r>
            <a:r>
              <a:rPr lang="en-US" dirty="0"/>
              <a:t> impacted by sweeping abortion restrictions across the country. Could we use this as a model to maintain procedure training    </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12</a:t>
            </a:fld>
            <a:endParaRPr lang="en-US"/>
          </a:p>
        </p:txBody>
      </p:sp>
    </p:spTree>
    <p:extLst>
      <p:ext uri="{BB962C8B-B14F-4D97-AF65-F5344CB8AC3E}">
        <p14:creationId xmlns:p14="http://schemas.microsoft.com/office/powerpoint/2010/main" val="81508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Overall, virtual papaya and SRH workshops are beneficial for medical trainees, the community, and our patients. Based on our experiences, they are feasible, they allow for expansion of access to SRH training during the pandemic and beyond, they provide a framework for remote teaching, they allow non-medical community members to reclaim medical knowledge and power, and they ultimately support patient autonomy and advocacy.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We conclude that Family Physicians are well positioned to train in AND provide abortion care, including uterine aspiration.</a:t>
            </a:r>
          </a:p>
          <a:p>
            <a:pPr marL="0" lvl="0" indent="0" algn="l" rtl="0">
              <a:spcBef>
                <a:spcPts val="0"/>
              </a:spcBef>
              <a:spcAft>
                <a:spcPts val="0"/>
              </a:spcAft>
              <a:buNone/>
            </a:pPr>
            <a:endParaRPr lang="en-US" dirty="0">
              <a:solidFill>
                <a:schemeClr val="dk1"/>
              </a:solidFill>
            </a:endParaRPr>
          </a:p>
          <a:p>
            <a:pPr marL="0" lvl="0" indent="0" algn="l" rtl="0">
              <a:lnSpc>
                <a:spcPct val="107000"/>
              </a:lnSpc>
              <a:spcBef>
                <a:spcPts val="0"/>
              </a:spcBef>
              <a:spcAft>
                <a:spcPts val="800"/>
              </a:spcAft>
              <a:buClr>
                <a:schemeClr val="dk1"/>
              </a:buClr>
              <a:buSzPts val="1100"/>
              <a:buFont typeface="Arial"/>
              <a:buNone/>
            </a:pPr>
            <a:r>
              <a:rPr lang="en-US" dirty="0">
                <a:solidFill>
                  <a:schemeClr val="dk1"/>
                </a:solidFill>
              </a:rPr>
              <a:t>We’d like to end by encouraging you all to consider hosting a virtual workshop yourselves, not just for potential providers but for anyone in the communities where you live and work. RHEDI would be happy to consult with you about the logistics and supplies. </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13</a:t>
            </a:fld>
            <a:endParaRPr lang="en-US"/>
          </a:p>
        </p:txBody>
      </p:sp>
    </p:spTree>
    <p:extLst>
      <p:ext uri="{BB962C8B-B14F-4D97-AF65-F5344CB8AC3E}">
        <p14:creationId xmlns:p14="http://schemas.microsoft.com/office/powerpoint/2010/main" val="283162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Thank you all so much for listening in to our presentation. </a:t>
            </a:r>
          </a:p>
          <a:p>
            <a:pPr marL="0" lvl="0" indent="0" algn="l" rtl="0">
              <a:spcBef>
                <a:spcPts val="0"/>
              </a:spcBef>
              <a:spcAft>
                <a:spcPts val="0"/>
              </a:spcAft>
              <a:buNone/>
            </a:pPr>
            <a:r>
              <a:rPr lang="en-US" dirty="0">
                <a:solidFill>
                  <a:schemeClr val="dk1"/>
                </a:solidFill>
              </a:rPr>
              <a:t>We have a document included in our files that have a list of our resources as well as our contact information. Feel free to reach out with any comments or questions! </a:t>
            </a:r>
          </a:p>
          <a:p>
            <a:pPr marL="0" lvl="0" indent="0" algn="l" rtl="0">
              <a:spcBef>
                <a:spcPts val="0"/>
              </a:spcBef>
              <a:spcAft>
                <a:spcPts val="0"/>
              </a:spcAft>
              <a:buNone/>
            </a:pPr>
            <a:r>
              <a:rPr lang="en-US" dirty="0">
                <a:solidFill>
                  <a:schemeClr val="dk1"/>
                </a:solidFill>
              </a:rPr>
              <a:t>Please take a moment to complete our brief post-presentation survey.</a:t>
            </a:r>
          </a:p>
          <a:p>
            <a:pPr marL="0" lvl="0" indent="0" algn="l" rtl="0">
              <a:spcBef>
                <a:spcPts val="0"/>
              </a:spcBef>
              <a:spcAft>
                <a:spcPts val="0"/>
              </a:spcAft>
              <a:buClr>
                <a:schemeClr val="dk1"/>
              </a:buClr>
              <a:buSzPts val="1100"/>
              <a:buFont typeface="Arial"/>
              <a:buNone/>
            </a:pPr>
            <a:r>
              <a:rPr lang="en-US" dirty="0">
                <a:solidFill>
                  <a:schemeClr val="dk1"/>
                </a:solidFill>
              </a:rPr>
              <a:t>Thanks again!</a:t>
            </a: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14</a:t>
            </a:fld>
            <a:endParaRPr lang="en-US"/>
          </a:p>
        </p:txBody>
      </p:sp>
    </p:spTree>
    <p:extLst>
      <p:ext uri="{BB962C8B-B14F-4D97-AF65-F5344CB8AC3E}">
        <p14:creationId xmlns:p14="http://schemas.microsoft.com/office/powerpoint/2010/main" val="88074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sure to have these slides shared, or a document to access these resources for independent learning, or for facilitating your own virtual papaya workshop!</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15</a:t>
            </a:fld>
            <a:endParaRPr lang="en-US"/>
          </a:p>
        </p:txBody>
      </p:sp>
    </p:spTree>
    <p:extLst>
      <p:ext uri="{BB962C8B-B14F-4D97-AF65-F5344CB8AC3E}">
        <p14:creationId xmlns:p14="http://schemas.microsoft.com/office/powerpoint/2010/main" val="322164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like to ask for participants to complete a short survey before viewing the content of this seminar. We will follow up with a post-survey to evaluate the impact of this seminar.</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16</a:t>
            </a:fld>
            <a:endParaRPr lang="en-US"/>
          </a:p>
        </p:txBody>
      </p:sp>
    </p:spTree>
    <p:extLst>
      <p:ext uri="{BB962C8B-B14F-4D97-AF65-F5344CB8AC3E}">
        <p14:creationId xmlns:p14="http://schemas.microsoft.com/office/powerpoint/2010/main" val="341585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Thank you all so much for listening in to our presentation. </a:t>
            </a:r>
          </a:p>
          <a:p>
            <a:pPr marL="0" lvl="0" indent="0" algn="l" rtl="0">
              <a:spcBef>
                <a:spcPts val="0"/>
              </a:spcBef>
              <a:spcAft>
                <a:spcPts val="0"/>
              </a:spcAft>
              <a:buNone/>
            </a:pPr>
            <a:r>
              <a:rPr lang="en-US" dirty="0">
                <a:solidFill>
                  <a:schemeClr val="dk1"/>
                </a:solidFill>
              </a:rPr>
              <a:t>We have a document included in our files that have a list of our resources as well as our contact information. Feel free to reach out with any comments or questions! </a:t>
            </a:r>
          </a:p>
          <a:p>
            <a:pPr marL="0" lvl="0" indent="0" algn="l" rtl="0">
              <a:spcBef>
                <a:spcPts val="0"/>
              </a:spcBef>
              <a:spcAft>
                <a:spcPts val="0"/>
              </a:spcAft>
              <a:buNone/>
            </a:pPr>
            <a:r>
              <a:rPr lang="en-US" dirty="0">
                <a:solidFill>
                  <a:schemeClr val="dk1"/>
                </a:solidFill>
              </a:rPr>
              <a:t>Please take a moment to complete our brief post-presentation survey.</a:t>
            </a:r>
          </a:p>
          <a:p>
            <a:pPr marL="0" lvl="0" indent="0" algn="l" rtl="0">
              <a:spcBef>
                <a:spcPts val="0"/>
              </a:spcBef>
              <a:spcAft>
                <a:spcPts val="0"/>
              </a:spcAft>
              <a:buClr>
                <a:schemeClr val="dk1"/>
              </a:buClr>
              <a:buSzPts val="1100"/>
              <a:buFont typeface="Arial"/>
              <a:buNone/>
            </a:pPr>
            <a:r>
              <a:rPr lang="en-US" dirty="0">
                <a:solidFill>
                  <a:schemeClr val="dk1"/>
                </a:solidFill>
              </a:rPr>
              <a:t>Thanks again!</a:t>
            </a: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17</a:t>
            </a:fld>
            <a:endParaRPr lang="en-US"/>
          </a:p>
        </p:txBody>
      </p:sp>
    </p:spTree>
    <p:extLst>
      <p:ext uri="{BB962C8B-B14F-4D97-AF65-F5344CB8AC3E}">
        <p14:creationId xmlns:p14="http://schemas.microsoft.com/office/powerpoint/2010/main" val="23850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no financial relationships to disclose. </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3</a:t>
            </a:fld>
            <a:endParaRPr lang="en-US"/>
          </a:p>
        </p:txBody>
      </p:sp>
    </p:spTree>
    <p:extLst>
      <p:ext uri="{BB962C8B-B14F-4D97-AF65-F5344CB8AC3E}">
        <p14:creationId xmlns:p14="http://schemas.microsoft.com/office/powerpoint/2010/main" val="180075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highlight>
                  <a:srgbClr val="FFFFFF"/>
                </a:highlight>
              </a:rPr>
              <a:t>Objectives: After attending this seminar, participants will be able to…</a:t>
            </a: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4</a:t>
            </a:fld>
            <a:endParaRPr lang="en-US"/>
          </a:p>
        </p:txBody>
      </p:sp>
    </p:spTree>
    <p:extLst>
      <p:ext uri="{BB962C8B-B14F-4D97-AF65-F5344CB8AC3E}">
        <p14:creationId xmlns:p14="http://schemas.microsoft.com/office/powerpoint/2010/main" val="21650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We’d first like to introduce some of our affiliated organizations.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RHEDI (or Reproductive Health Education in Family Medicine)  is an organization that aims to mainstream and destigmatize abortion care within family medicine.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RHEDI envisions a world where both abortion and contraceptive care are provided within family medicine, and every person can receive patient-centered, full spectrum reproductive health care without barriers.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Family physicians provide comprehensive health care across the lifecycle and are well-positioned to help provide this care.</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5</a:t>
            </a:fld>
            <a:endParaRPr lang="en-US"/>
          </a:p>
        </p:txBody>
      </p:sp>
    </p:spTree>
    <p:extLst>
      <p:ext uri="{BB962C8B-B14F-4D97-AF65-F5344CB8AC3E}">
        <p14:creationId xmlns:p14="http://schemas.microsoft.com/office/powerpoint/2010/main" val="26972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highlight>
                  <a:srgbClr val="FFFFFF"/>
                </a:highlight>
              </a:rPr>
              <a:t>The Reproductive Health Access Project (or RHAP for short) is a national nonprofit organization that works directly with primary care providers, helping them integrate abortion, contraception, and miscarriage care into their practices so that everyone can receive this essential health care from their own primary care clinicians.</a:t>
            </a:r>
          </a:p>
          <a:p>
            <a:pPr marL="0" lvl="0" indent="0" algn="l" rtl="0">
              <a:spcBef>
                <a:spcPts val="0"/>
              </a:spcBef>
              <a:spcAft>
                <a:spcPts val="0"/>
              </a:spcAft>
              <a:buNone/>
            </a:pPr>
            <a:endParaRPr lang="en-US" sz="1200" dirty="0">
              <a:solidFill>
                <a:schemeClr val="dk1"/>
              </a:solidFill>
              <a:highlight>
                <a:srgbClr val="FFFFFF"/>
              </a:highlight>
            </a:endParaRPr>
          </a:p>
          <a:p>
            <a:pPr marL="0" lvl="0" indent="0" algn="l" rtl="0">
              <a:spcBef>
                <a:spcPts val="0"/>
              </a:spcBef>
              <a:spcAft>
                <a:spcPts val="0"/>
              </a:spcAft>
              <a:buNone/>
            </a:pPr>
            <a:r>
              <a:rPr lang="en-US" sz="1200" dirty="0">
                <a:solidFill>
                  <a:schemeClr val="dk1"/>
                </a:solidFill>
                <a:highlight>
                  <a:srgbClr val="FFFFFF"/>
                </a:highlight>
              </a:rPr>
              <a:t>RHAP is well known for patient education materials and advocacy work through the AAFP and beyond.</a:t>
            </a:r>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6</a:t>
            </a:fld>
            <a:endParaRPr lang="en-US"/>
          </a:p>
        </p:txBody>
      </p:sp>
    </p:spTree>
    <p:extLst>
      <p:ext uri="{BB962C8B-B14F-4D97-AF65-F5344CB8AC3E}">
        <p14:creationId xmlns:p14="http://schemas.microsoft.com/office/powerpoint/2010/main" val="339627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papaya workshop has long been utilized as an innovative interactive instruction model for teaching intrauterine procedures using inexpensive materials. </a:t>
            </a:r>
          </a:p>
          <a:p>
            <a:pPr marL="0" lvl="0" indent="0" algn="l" rtl="0">
              <a:spcBef>
                <a:spcPts val="0"/>
              </a:spcBef>
              <a:spcAft>
                <a:spcPts val="0"/>
              </a:spcAft>
              <a:buNone/>
            </a:pPr>
            <a:endParaRPr lang="en-US" dirty="0"/>
          </a:p>
          <a:p>
            <a:pPr marL="0" lvl="0" indent="0" algn="l" rtl="0">
              <a:lnSpc>
                <a:spcPct val="107000"/>
              </a:lnSpc>
              <a:spcBef>
                <a:spcPts val="0"/>
              </a:spcBef>
              <a:spcAft>
                <a:spcPts val="0"/>
              </a:spcAft>
              <a:buNone/>
            </a:pPr>
            <a:r>
              <a:rPr lang="en-US" dirty="0">
                <a:solidFill>
                  <a:schemeClr val="dk1"/>
                </a:solidFill>
                <a:latin typeface="+mn-lt"/>
                <a:ea typeface="Calibri"/>
                <a:cs typeface="Calibri"/>
                <a:sym typeface="Calibri"/>
              </a:rPr>
              <a:t>RHEDI started hosting virtual papaya workshops in the summer of 2020, because there was concern about how many abortion training opportunities had been lost during the pandemic. It was quickly discovered that virtual workshops could be just as powerful as in-person events for dispelling myths and stigma around abortion care and demonstrating just how fast and simple procedural abortion can be--as I think you'll all discover today. </a:t>
            </a: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mn-lt"/>
                <a:ea typeface="Calibri"/>
                <a:cs typeface="Calibri"/>
                <a:sym typeface="Calibri"/>
              </a:rPr>
              <a:t>We also found that virtual workshops could really welcome in folks that the traditional workshops weren't necessarily including. That meant students and residents whose programs would never allow them to host an abortion-related workshop, but also patient advocates, RJ activists, community leaders, and patients--and it became clear that the papaya workshop experience could be one of patient empowerment and of reclaiming medical knowledge and control. (Something that is particularly important in the context of pervasive reproductive violence and coercion). </a:t>
            </a:r>
          </a:p>
          <a:p>
            <a:pPr marL="0" lvl="0" indent="0" algn="l" rtl="0">
              <a:spcBef>
                <a:spcPts val="80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7</a:t>
            </a:fld>
            <a:endParaRPr lang="en-US"/>
          </a:p>
        </p:txBody>
      </p:sp>
    </p:spTree>
    <p:extLst>
      <p:ext uri="{BB962C8B-B14F-4D97-AF65-F5344CB8AC3E}">
        <p14:creationId xmlns:p14="http://schemas.microsoft.com/office/powerpoint/2010/main" val="154104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an effort to support procedural abortion training during the COVID-19 pandemic, RHEDI has developed a model for virtual papaya workshops.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Workshops can be held over any video conferencing applications (ex zoom), and offer expanded access to hands-on experience with procedural abortion care, using papayas as uterine models.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order to host your own virtual papaya workshop for learners at your institution/organization, RHEDI recommends the following resources (link to resource list on slide): </a:t>
            </a:r>
          </a:p>
          <a:p>
            <a:pPr marL="0" lvl="0" indent="0" algn="l" rtl="0">
              <a:spcBef>
                <a:spcPts val="0"/>
              </a:spcBef>
              <a:spcAft>
                <a:spcPts val="0"/>
              </a:spcAft>
              <a:buNone/>
            </a:pPr>
            <a:r>
              <a:rPr lang="en-US" dirty="0"/>
              <a:t>- an MVA kit (which includes an aspirator, cannula, and dilators). </a:t>
            </a:r>
          </a:p>
          <a:p>
            <a:pPr marL="0" lvl="0" indent="0" algn="l" rtl="0">
              <a:spcBef>
                <a:spcPts val="0"/>
              </a:spcBef>
              <a:spcAft>
                <a:spcPts val="0"/>
              </a:spcAft>
              <a:buNone/>
            </a:pPr>
            <a:r>
              <a:rPr lang="en-US" dirty="0"/>
              <a:t>- Video or Live role play (videos available on RHEDI website) </a:t>
            </a:r>
          </a:p>
          <a:p>
            <a:pPr marL="0" lvl="0" indent="0" algn="l" rtl="0">
              <a:spcBef>
                <a:spcPts val="0"/>
              </a:spcBef>
              <a:spcAft>
                <a:spcPts val="0"/>
              </a:spcAft>
              <a:buNone/>
            </a:pPr>
            <a:r>
              <a:rPr lang="en-US" dirty="0"/>
              <a:t>- Papayas, plum tomatoes, or </a:t>
            </a:r>
            <a:r>
              <a:rPr lang="en-US" dirty="0" err="1"/>
              <a:t>dragonfruit</a:t>
            </a:r>
            <a:r>
              <a:rPr lang="en-US" dirty="0"/>
              <a:t>, to use as uterine models</a:t>
            </a:r>
          </a:p>
          <a:p>
            <a:pPr marL="0" lvl="0" indent="0" algn="l" rtl="0">
              <a:spcBef>
                <a:spcPts val="0"/>
              </a:spcBef>
              <a:spcAft>
                <a:spcPts val="0"/>
              </a:spcAft>
              <a:buNone/>
            </a:pPr>
            <a:r>
              <a:rPr lang="en-US" dirty="0"/>
              <a:t>- Instruction sheets for participants and facilitators</a:t>
            </a:r>
          </a:p>
          <a:p>
            <a:pPr marL="0" lvl="0" indent="0" algn="l" rtl="0">
              <a:spcBef>
                <a:spcPts val="0"/>
              </a:spcBef>
              <a:spcAft>
                <a:spcPts val="0"/>
              </a:spcAft>
              <a:buClr>
                <a:schemeClr val="dk1"/>
              </a:buClr>
              <a:buSzPts val="1100"/>
              <a:buFont typeface="Arial"/>
              <a:buNone/>
            </a:pPr>
            <a:r>
              <a:rPr lang="en-US" dirty="0">
                <a:solidFill>
                  <a:schemeClr val="dk1"/>
                </a:solidFill>
              </a:rPr>
              <a:t>- If your institution cannot provide the MVA tools, MVA kits can be ordered online and mailed to registered participants (See link on slide)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8</a:t>
            </a:fld>
            <a:endParaRPr lang="en-US"/>
          </a:p>
        </p:txBody>
      </p:sp>
    </p:spTree>
    <p:extLst>
      <p:ext uri="{BB962C8B-B14F-4D97-AF65-F5344CB8AC3E}">
        <p14:creationId xmlns:p14="http://schemas.microsoft.com/office/powerpoint/2010/main" val="956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RHEDI Virtual Papaya Workshop (12:45):</a:t>
            </a:r>
            <a:r>
              <a:rPr lang="en-US" dirty="0"/>
              <a:t> </a:t>
            </a:r>
            <a:r>
              <a:rPr lang="en-US" u="sng" dirty="0">
                <a:solidFill>
                  <a:schemeClr val="hlink"/>
                </a:solidFill>
                <a:hlinkClick r:id="rId3"/>
              </a:rPr>
              <a:t>https://www.youtube.com/watch?v=Ha6YYuFu-hg</a:t>
            </a:r>
            <a:r>
              <a:rPr lang="en-US" dirty="0"/>
              <a:t> </a:t>
            </a:r>
          </a:p>
          <a:p>
            <a:pPr marL="0" lvl="0" indent="0" algn="l" rtl="0">
              <a:spcBef>
                <a:spcPts val="0"/>
              </a:spcBef>
              <a:spcAft>
                <a:spcPts val="0"/>
              </a:spcAft>
              <a:buNone/>
            </a:pP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https://youtu.be/Ha6YYuFu-hg</a:t>
            </a:r>
            <a:endParaRPr lang="en-US" dirty="0"/>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r>
              <a:rPr lang="en-US" dirty="0">
                <a:solidFill>
                  <a:schemeClr val="dk1"/>
                </a:solidFill>
              </a:rPr>
              <a:t>Virtual workshops for provision of sexual and reproductive health services are extremely relevant given the expansion of telemedicine services over the past 2 years.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virtual model is a tool to spread relevant knowledge and skills, but also a tool to enhance how we provide remote/virtual care to our patients. As telemedicine is here to stay, it is extremely relevant to introduce remote counseling skills to our learners (students/residents).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now walk through a video role play. </a:t>
            </a:r>
            <a:r>
              <a:rPr lang="en-US" dirty="0">
                <a:solidFill>
                  <a:schemeClr val="dk1"/>
                </a:solidFill>
                <a:latin typeface="+mn-lt"/>
                <a:ea typeface="Calibri"/>
                <a:cs typeface="Calibri"/>
                <a:sym typeface="Calibri"/>
              </a:rPr>
              <a:t>The video you're about to see was a  collaborative effort (and a low budget one) that we made with Columbia's Center for Family and Community Medicine, and the Reproductive Health Access project. In the first part of the video, you'll see a model for a virtual counseling session with a patient, a resident, and a preceptor. And you'll notice that the roleplay depicts the most common kind of 'options counseling' where the patient really knows that they don't want to stay pregnant and the conversation is about the different abortion methods available. The second part of the video identifies the most standard items on the tray for a manual vacuum aspiration abortion. Finally in the third part of the video, our colleagues </a:t>
            </a:r>
            <a:r>
              <a:rPr lang="en-US" dirty="0" err="1">
                <a:solidFill>
                  <a:schemeClr val="dk1"/>
                </a:solidFill>
                <a:latin typeface="+mn-lt"/>
                <a:ea typeface="Calibri"/>
                <a:cs typeface="Calibri"/>
                <a:sym typeface="Calibri"/>
              </a:rPr>
              <a:t>Payal</a:t>
            </a:r>
            <a:r>
              <a:rPr lang="en-US" dirty="0">
                <a:solidFill>
                  <a:schemeClr val="dk1"/>
                </a:solidFill>
                <a:latin typeface="+mn-lt"/>
                <a:ea typeface="Calibri"/>
                <a:cs typeface="Calibri"/>
                <a:sym typeface="Calibri"/>
              </a:rPr>
              <a:t> Patel and </a:t>
            </a:r>
            <a:r>
              <a:rPr lang="en-US" dirty="0" err="1">
                <a:solidFill>
                  <a:schemeClr val="dk1"/>
                </a:solidFill>
                <a:latin typeface="+mn-lt"/>
                <a:ea typeface="Calibri"/>
                <a:cs typeface="Calibri"/>
                <a:sym typeface="Calibri"/>
              </a:rPr>
              <a:t>Rithi</a:t>
            </a:r>
            <a:r>
              <a:rPr lang="en-US" dirty="0">
                <a:solidFill>
                  <a:schemeClr val="dk1"/>
                </a:solidFill>
                <a:latin typeface="+mn-lt"/>
                <a:ea typeface="Calibri"/>
                <a:cs typeface="Calibri"/>
                <a:sym typeface="Calibri"/>
              </a:rPr>
              <a:t> Mathias walk through the steps of the procedure and demonstrate using the papaya as a uterine model. One thing to note here is the way </a:t>
            </a:r>
            <a:r>
              <a:rPr lang="en-US" dirty="0" err="1">
                <a:solidFill>
                  <a:schemeClr val="dk1"/>
                </a:solidFill>
                <a:latin typeface="+mn-lt"/>
                <a:ea typeface="Calibri"/>
                <a:cs typeface="Calibri"/>
                <a:sym typeface="Calibri"/>
              </a:rPr>
              <a:t>Payal</a:t>
            </a:r>
            <a:r>
              <a:rPr lang="en-US" dirty="0">
                <a:solidFill>
                  <a:schemeClr val="dk1"/>
                </a:solidFill>
                <a:latin typeface="+mn-lt"/>
                <a:ea typeface="Calibri"/>
                <a:cs typeface="Calibri"/>
                <a:sym typeface="Calibri"/>
              </a:rPr>
              <a:t> is modeling supportive, open, non-coercive language throughout the procedure and how </a:t>
            </a:r>
            <a:r>
              <a:rPr lang="en-US" dirty="0" err="1">
                <a:solidFill>
                  <a:schemeClr val="dk1"/>
                </a:solidFill>
                <a:latin typeface="+mn-lt"/>
                <a:ea typeface="Calibri"/>
                <a:cs typeface="Calibri"/>
                <a:sym typeface="Calibri"/>
              </a:rPr>
              <a:t>Rithi's</a:t>
            </a:r>
            <a:r>
              <a:rPr lang="en-US" dirty="0">
                <a:solidFill>
                  <a:schemeClr val="dk1"/>
                </a:solidFill>
                <a:latin typeface="+mn-lt"/>
                <a:ea typeface="Calibri"/>
                <a:cs typeface="Calibri"/>
                <a:sym typeface="Calibri"/>
              </a:rPr>
              <a:t> patient responds to that. Last things I'll say is that there are many variations in how people approach the MVA procedure and counseling and we don't mean to present this as the only way or a perfect example of patient-centered care. We hope we'll get a chance to hear about alternate approaches and look really forward to questions and feedback from the survey at the conclusion of this seminar.</a:t>
            </a:r>
            <a:endParaRPr lang="en-US" dirty="0">
              <a:solidFill>
                <a:schemeClr val="dk1"/>
              </a:solidFill>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(PLAY VIDEO)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seen in the video, counseling can be completed entirely through remote means. This patient opted for a suction procedure. For those requesting medication abortion, we have evidence based no-test medication abortion protocols. We use these protocols to provide counseling remotely and increase access to essential abortion care, completely eliminating the need for patients to visit in-office for medication abortion.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b="1"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9</a:t>
            </a:fld>
            <a:endParaRPr lang="en-US"/>
          </a:p>
        </p:txBody>
      </p:sp>
    </p:spTree>
    <p:extLst>
      <p:ext uri="{BB962C8B-B14F-4D97-AF65-F5344CB8AC3E}">
        <p14:creationId xmlns:p14="http://schemas.microsoft.com/office/powerpoint/2010/main" val="30540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MVA Tray Video (starts at 4:38): </a:t>
            </a:r>
            <a:r>
              <a:rPr lang="en-US" u="sng" dirty="0">
                <a:solidFill>
                  <a:schemeClr val="hlink"/>
                </a:solidFill>
                <a:hlinkClick r:id="rId3"/>
              </a:rPr>
              <a:t>https://www.youtube.com/watch?v=Ha6YYuFu-hg</a:t>
            </a:r>
            <a:endParaRPr lang="en-US" dirty="0"/>
          </a:p>
          <a:p>
            <a:pPr marL="0" lvl="0" indent="0" algn="l" rtl="0">
              <a:spcBef>
                <a:spcPts val="0"/>
              </a:spcBef>
              <a:spcAft>
                <a:spcPts val="0"/>
              </a:spcAft>
              <a:buNone/>
            </a:pPr>
            <a:r>
              <a:rPr lang="en-US" b="1" dirty="0"/>
              <a:t>Interactive Tray Website:</a:t>
            </a:r>
            <a:r>
              <a:rPr lang="en-US" dirty="0"/>
              <a:t> </a:t>
            </a:r>
            <a:r>
              <a:rPr lang="en-US" u="sng" dirty="0">
                <a:solidFill>
                  <a:schemeClr val="hlink"/>
                </a:solidFill>
                <a:hlinkClick r:id="rId4"/>
              </a:rPr>
              <a:t>https://rhedi.org/interactive-tray-for-manual-vacuum-aspiration/</a:t>
            </a:r>
            <a:endParaRPr lang="en-US" dirty="0"/>
          </a:p>
          <a:p>
            <a:pPr marL="0" lvl="0" indent="0" algn="l" rtl="0">
              <a:spcBef>
                <a:spcPts val="0"/>
              </a:spcBef>
              <a:spcAft>
                <a:spcPts val="0"/>
              </a:spcAft>
              <a:buNone/>
            </a:pPr>
            <a:r>
              <a:rPr lang="en-US" b="1" dirty="0"/>
              <a:t>Interactive Tray Video (2:09):</a:t>
            </a:r>
            <a:r>
              <a:rPr lang="en-US" dirty="0"/>
              <a:t> </a:t>
            </a:r>
            <a:r>
              <a:rPr lang="en-US" u="sng" dirty="0">
                <a:solidFill>
                  <a:schemeClr val="hlink"/>
                </a:solidFill>
                <a:hlinkClick r:id="rId5"/>
              </a:rPr>
              <a:t>https://www.youtube.com/watch?time_continue=1&amp;v=rWKzZreEQfk&amp;feature=emb_logo</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RHEDI video can be used to review tools on an MVA procedure tray. </a:t>
            </a:r>
            <a:endParaRPr lang="en-US" sz="12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endParaRPr lang="en-US" sz="12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cap="none" dirty="0">
                <a:solidFill>
                  <a:srgbClr val="000000"/>
                </a:solidFill>
                <a:effectLst/>
                <a:latin typeface="Arial"/>
                <a:ea typeface="Arial"/>
                <a:cs typeface="Arial"/>
                <a:sym typeface="Arial"/>
              </a:rPr>
              <a:t>RHEDI also provides an interactive self-study MVA Tray tool, which allows learners to examine each item on a virtual MVA tray. Use this tool to learn a “no-touch” technique, identify instruments, test your knowledge about each tool, and review the order of steps for an aspiration procedure. We will now show a video demo of the interactive MVA tray.</a:t>
            </a:r>
          </a:p>
          <a:p>
            <a:pPr marL="0" lvl="0" indent="0" algn="l" rtl="0">
              <a:spcBef>
                <a:spcPts val="0"/>
              </a:spcBef>
              <a:spcAft>
                <a:spcPts val="0"/>
              </a:spcAft>
              <a:buNone/>
            </a:pPr>
            <a:br>
              <a:rPr lang="en-US" b="0" i="0" u="none" strike="noStrike" dirty="0">
                <a:solidFill>
                  <a:srgbClr val="000000"/>
                </a:solidFill>
                <a:effectLst/>
              </a:rPr>
            </a:br>
            <a:r>
              <a:rPr lang="en-US" sz="1200" b="0" i="0" u="none" strike="noStrike" cap="none" dirty="0">
                <a:solidFill>
                  <a:srgbClr val="000000"/>
                </a:solidFill>
                <a:effectLst/>
                <a:latin typeface="Arial"/>
                <a:ea typeface="Arial"/>
                <a:cs typeface="Arial"/>
                <a:sym typeface="Arial"/>
              </a:rPr>
              <a:t>And the second is a demonstration of RHEDI’s interactive MVA Tray tool, which prompts users to hover over each item on a virtual MVA tray, identify the instrument, and answer some basic questions about it. You’ll see first the learner is identifying the speculum and its use in the procedure, and getting feedback when they get it right. You’ll also see the prompt here when the learner mis-identifies the dilators as sounds, and is prompted to review the background materials and try again. With the MVA,  the learner is asked to correctly re-order the steps of the aspiration process, using a drag-and-drop interaction. The tool also makes sure learners understand the ‘no-touch’ technique for the MVA and can demonstrate it by dragging the gloves to the places where each item on the tray can be touched. At the end of the session, the learner gets a score, which can also be automatically emailed to the preceptor. </a:t>
            </a:r>
          </a:p>
          <a:p>
            <a:pPr marL="0" lvl="0" indent="0" algn="l" rtl="0">
              <a:spcBef>
                <a:spcPts val="0"/>
              </a:spcBef>
              <a:spcAft>
                <a:spcPts val="0"/>
              </a:spcAft>
              <a:buNone/>
            </a:pPr>
            <a:br>
              <a:rPr lang="en-US" b="0" i="0" u="none" strike="noStrike" dirty="0">
                <a:solidFill>
                  <a:srgbClr val="000000"/>
                </a:solidFill>
                <a:effectLst/>
              </a:rPr>
            </a:br>
            <a:r>
              <a:rPr lang="en-US" sz="1200" b="0" i="0" u="none" strike="noStrike" cap="none" dirty="0">
                <a:solidFill>
                  <a:srgbClr val="000000"/>
                </a:solidFill>
                <a:effectLst/>
                <a:latin typeface="Arial"/>
                <a:ea typeface="Arial"/>
                <a:cs typeface="Arial"/>
                <a:sym typeface="Arial"/>
              </a:rPr>
              <a:t>While the MVA interactive tray is clearly a more detailed and technical learning tool, designed primarily for residents and students, I want to suggest that we should consider sharing resources like this with non-traditional medical learners in community and activism contexts. Even if learners aren’t going to memorize the items on the MVA tray, being transparent about this information can make SRH care much less intimidating and opaque to pts, and it can be part of a restorative process to affirm patient autonomy and start to build trust in communities who have good reasons to mistrust medical institutions and interventions…..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277FB74-9486-1A4C-9CBE-E12FE1555164}" type="slidenum">
              <a:rPr lang="en-US" smtClean="0"/>
              <a:t>10</a:t>
            </a:fld>
            <a:endParaRPr lang="en-US"/>
          </a:p>
        </p:txBody>
      </p:sp>
    </p:spTree>
    <p:extLst>
      <p:ext uri="{BB962C8B-B14F-4D97-AF65-F5344CB8AC3E}">
        <p14:creationId xmlns:p14="http://schemas.microsoft.com/office/powerpoint/2010/main" val="420386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6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BA34-093F-504C-ADD1-F56787E15923}"/>
              </a:ext>
            </a:extLst>
          </p:cNvPr>
          <p:cNvSpPr>
            <a:spLocks noGrp="1"/>
          </p:cNvSpPr>
          <p:nvPr>
            <p:ph type="ctrTitle"/>
          </p:nvPr>
        </p:nvSpPr>
        <p:spPr>
          <a:xfrm>
            <a:off x="1143000" y="1122363"/>
            <a:ext cx="6858000" cy="2387600"/>
          </a:xfrm>
        </p:spPr>
        <p:txBody>
          <a:bodyPr anchor="t"/>
          <a:lstStyle>
            <a:lvl1pPr algn="ctr">
              <a:defRPr sz="36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AB0CCCA-56CB-B940-BE41-08C5DED2E1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81329B4-58A2-614C-8C32-F6EBA0E1B083}"/>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C76F940A-561E-9140-BC44-2106D7736B52}" type="slidenum">
              <a:rPr lang="en-US" smtClean="0"/>
              <a:pPr/>
              <a:t>‹#›</a:t>
            </a:fld>
            <a:endParaRPr lang="en-US" dirty="0"/>
          </a:p>
        </p:txBody>
      </p:sp>
    </p:spTree>
    <p:extLst>
      <p:ext uri="{BB962C8B-B14F-4D97-AF65-F5344CB8AC3E}">
        <p14:creationId xmlns:p14="http://schemas.microsoft.com/office/powerpoint/2010/main" val="32120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0476-3111-794A-80ED-7AFAEE05E432}"/>
              </a:ext>
            </a:extLst>
          </p:cNvPr>
          <p:cNvSpPr>
            <a:spLocks noGrp="1"/>
          </p:cNvSpPr>
          <p:nvPr>
            <p:ph type="title"/>
          </p:nvPr>
        </p:nvSpPr>
        <p:spPr/>
        <p:txBody>
          <a:bodyPr/>
          <a:lstStyle>
            <a:lvl1pPr>
              <a:defRPr sz="36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4E67A8-BF98-0C41-9BF4-8434D328D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0A41F35-365A-534F-9E38-524F700B4D82}"/>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24955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30C1-E58A-D54E-AE81-9EFEC86C7D62}"/>
              </a:ext>
            </a:extLst>
          </p:cNvPr>
          <p:cNvSpPr>
            <a:spLocks noGrp="1"/>
          </p:cNvSpPr>
          <p:nvPr>
            <p:ph type="title"/>
          </p:nvPr>
        </p:nvSpPr>
        <p:spPr>
          <a:xfrm>
            <a:off x="623888" y="2862470"/>
            <a:ext cx="7886700" cy="1700005"/>
          </a:xfrm>
        </p:spPr>
        <p:txBody>
          <a:bodyPr anchor="t"/>
          <a:lstStyle>
            <a:lvl1pP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2A4DBE1-005A-C14D-BF9C-BA02E87973BC}"/>
              </a:ext>
            </a:extLst>
          </p:cNvPr>
          <p:cNvSpPr>
            <a:spLocks noGrp="1"/>
          </p:cNvSpPr>
          <p:nvPr>
            <p:ph type="body" idx="1"/>
          </p:nvPr>
        </p:nvSpPr>
        <p:spPr>
          <a:xfrm>
            <a:off x="623888" y="4589463"/>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EC6FE21B-ABFD-8345-A482-C0395A2C899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6904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D792-E494-8A44-B081-5A95A81A67E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7898607-FB5C-DB4C-B809-89B9C6129AB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51811-7FE2-114F-9264-5D090BCD76A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704A98-C470-4A45-8F48-E64FA37F051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30533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745565-BC41-AE42-AF87-0C01E3C19411}"/>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8851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F-F535-A241-87AD-B47B05CC96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45ED2-E8B2-6240-ADFF-B391157248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DB3F0-8EEE-1945-9919-5CC9DCFD80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4703753-7CAD-3341-BCB0-BFDF1B0527E8}"/>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4010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4138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4822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413D9-8AAA-A74C-85EA-E846AB3F321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708634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113738-7BDD-F347-BA0E-9565DDFED61A}"/>
              </a:ext>
            </a:extLst>
          </p:cNvPr>
          <p:cNvPicPr>
            <a:picLocks noChangeAspect="1"/>
          </p:cNvPicPr>
          <p:nvPr userDrawn="1"/>
        </p:nvPicPr>
        <p:blipFill>
          <a:blip r:embed="rId8"/>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37FB7846-FB44-5E42-870C-A7814D0780DC}"/>
              </a:ext>
            </a:extLst>
          </p:cNvPr>
          <p:cNvSpPr>
            <a:spLocks noGrp="1"/>
          </p:cNvSpPr>
          <p:nvPr>
            <p:ph type="title"/>
          </p:nvPr>
        </p:nvSpPr>
        <p:spPr>
          <a:xfrm>
            <a:off x="628650" y="1003852"/>
            <a:ext cx="7886700" cy="6868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9929C20-2552-D541-A118-4B34A9E587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10F579-7D62-9A4F-8A67-3B5D090C8A4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b="0" i="0">
                <a:solidFill>
                  <a:schemeClr val="accent1"/>
                </a:solidFill>
                <a:latin typeface="Arial Narrow" panose="020B0604020202020204" pitchFamily="34" charset="0"/>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8234255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1" r:id="rId5"/>
    <p:sldLayoutId id="2147483673" r:id="rId6"/>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14E3A-AE1D-C542-AC3B-7FE3378C172C}"/>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8960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47BF7-1A6D-5846-BE11-4E34E600FC1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29529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7CD1-1F50-0B49-99C4-BF91EC31E56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073212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3600" b="0" i="0" kern="1200">
          <a:solidFill>
            <a:schemeClr val="accent3"/>
          </a:solidFill>
          <a:latin typeface="Arial Narrow"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rWKzZreEQf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nam04.safelinks.protection.outlook.com/?url=https%3A%2F%2Furldefense.com%2Fv3%2F__https%3A%2F%2Fnam04.safelinks.protection.outlook.com%2F%3Furl%3Dhttps*3A*2F*2Furldefense.com*2Fv3*2F__https*3A*2Fwww.reproductiveaccess.org*2Fresource*2Finsights-local-anesthesia-uterine-aspiration*2F__*3B!!K543PA!bAr1FfjuOonbA36vKrf5JM8bu9wXMZrkmqss2Zq5wH21tr-nWTbyaRJW-D5Q-fs17Sot*24%26data%3D04*7C01*7Cilague*40montefiore.org*7Cd2d8953a31074fe09aac08d960f679b8*7C9c01f0fd65e040c089a82dfd51e62025*7C0*7C0*7C637647433998327598*7CUnknown*7CTWFpbGZsb3d8eyJWIjoiMC4wLjAwMDAiLCJQIjoiV2luMzIiLCJBTiI6Ik1haWwiLCJXVCI6Mn0*3D*7C1000%26sdata%3DbMHsrJphnqO8V5UVmHzXg845znbLzvrpplomY1xxdKo*3D%26reserved%3D0__%3BJSUlJSUlJSUlJSUlJSUlJSUlJSUlJSUlJQ!!K543PA!ah7c8M11hR-p_MjFSlkblkSU3grvyFzssoVWKyqK0rR6JO7Y0zDDeJ0FZIn5jxt93BKK%24&amp;data=04%7C01%7Cilague%40montefiore.org%7Cd4573b5fc8864b5317e508d9eca70faf%7C9c01f0fd65e040c089a82dfd51e62025%7C0%7C0%7C637801026485267538%7CUnknown%7CTWFpbGZsb3d8eyJWIjoiMC4wLjAwMDAiLCJQIjoiV2luMzIiLCJBTiI6Ik1haWwiLCJXVCI6Mn0%3D%7C1000&amp;sdata=qrbzZeBG7rx3Xq1JWbWQY645ZdbqQnGpkEpobvWtdCc%3D&amp;reserved=0" TargetMode="External"/><Relationship Id="rId3" Type="http://schemas.openxmlformats.org/officeDocument/2006/relationships/hyperlink" Target="https://rhedi.org/virtual-papaya-workshops/" TargetMode="External"/><Relationship Id="rId7" Type="http://schemas.openxmlformats.org/officeDocument/2006/relationships/hyperlink" Target="https://nam04.safelinks.protection.outlook.com/?url=https%3A%2F%2Furldefense.com%2Fv3%2F__https%3A%2F%2Fnam04.safelinks.protection.outlook.com%2F%3Furl%3Dhttps*3A*2F*2Furldefense.com*2Fv3*2F__https*3A*2Frhedi.org*2Fcomparison-of-early-abortion-options*2F__*3B!!K543PA!bAr1FfjuOonbA36vKrf5JM8bu9wXMZrkmqss2Zq5wH21tr-nWTbyaRJW-D5Q-WsETeyJ*24%26data%3D04*7C01*7Cilague*40montefiore.org*7Cd2d8953a31074fe09aac08d960f679b8*7C9c01f0fd65e040c089a82dfd51e62025*7C0*7C0*7C637647433998317641*7CUnknown*7CTWFpbGZsb3d8eyJWIjoiMC4wLjAwMDAiLCJQIjoiV2luMzIiLCJBTiI6Ik1haWwiLCJXVCI6Mn0*3D*7C1000%26sdata%3DiH8kO7T*2BvYwfK*2BDjvpZ8FG19diWO7jInqfX9vm0L7NI*3D%26reserved%3D0__%3BJSUlJSUlJSUlJSUlJSUlJSUlJSUlJSUlJSU!!K543PA!ah7c8M11hR-p_MjFSlkblkSU3grvyFzssoVWKyqK0rR6JO7Y0zDDeJ0FZIn5j5JjofLo%24&amp;data=04%7C01%7Cilague%40montefiore.org%7Cd4573b5fc8864b5317e508d9eca70faf%7C9c01f0fd65e040c089a82dfd51e62025%7C0%7C0%7C637801026485267538%7CUnknown%7CTWFpbGZsb3d8eyJWIjoiMC4wLjAwMDAiLCJQIjoiV2luMzIiLCJBTiI6Ik1haWwiLCJXVCI6Mn0%3D%7C1000&amp;sdata=vGJt%2BkmWP4sXu7c3J3nLDnS7J6HR%2BF3cdBbAqLnFLaE%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rhedi.org/uterine-aspiration-simulation-workshop/" TargetMode="External"/><Relationship Id="rId11" Type="http://schemas.openxmlformats.org/officeDocument/2006/relationships/hyperlink" Target="https://nam04.safelinks.protection.outlook.com/?url=https%3A%2F%2Furldefense.com%2Fv3%2F__https%3A%2F%2Fnam04.safelinks.protection.outlook.com%2F%3Furl%3Dhttps*3A*2F*2Furldefense.com*2Fv3*2F__https*3A*2Fwww.reproductiveaccess.org*2Fresource*2Fteaching-manual-vacuum-aspiration-using-papayas*2F__*3B!!K543PA!bAr1FfjuOonbA36vKrf5JM8bu9wXMZrkmqss2Zq5wH21tr-nWTbyaRJW-D5Q-aJizwNF*24%26data%3D04*7C01*7Cilague*40montefiore.org*7Cd2d8953a31074fe09aac08d960f679b8*7C9c01f0fd65e040c089a82dfd51e62025*7C0*7C0*7C637647433998337554*7CUnknown*7CTWFpbGZsb3d8eyJWIjoiMC4wLjAwMDAiLCJQIjoiV2luMzIiLCJBTiI6Ik1haWwiLCJXVCI6Mn0*3D*7C1000%26sdata%3DMIY3xQ99Sq44z4zDG8CrMqTcRKLrnM6mAwHyK5NrYVY*3D%26reserved%3D0__%3BJSUlJSUlJSUlJSUlJSUlJSUlJSUlJSUlJQ!!K543PA!ah7c8M11hR-p_MjFSlkblkSU3grvyFzssoVWKyqK0rR6JO7Y0zDDeJ0FZIn5j3GC_Yv5%24&amp;data=04%7C01%7Cilague%40montefiore.org%7Cd4573b5fc8864b5317e508d9eca70faf%7C9c01f0fd65e040c089a82dfd51e62025%7C0%7C0%7C637801026485267538%7CUnknown%7CTWFpbGZsb3d8eyJWIjoiMC4wLjAwMDAiLCJQIjoiV2luMzIiLCJBTiI6Ik1haWwiLCJXVCI6Mn0%3D%7C1000&amp;sdata=IfYwc6NtXNabNdZ8DZ1jC3q44WVZeVEzkKPFd41IlPQ%3D&amp;reserved=0" TargetMode="External"/><Relationship Id="rId5" Type="http://schemas.openxmlformats.org/officeDocument/2006/relationships/hyperlink" Target="https://www.youtube.com/watch?v=Ha6YYuFu-hg" TargetMode="External"/><Relationship Id="rId10" Type="http://schemas.openxmlformats.org/officeDocument/2006/relationships/hyperlink" Target="https://nam04.safelinks.protection.outlook.com/?url=https%3A%2F%2Furldefense.com%2Fv3%2F__https%3A%2F%2Fnam04.safelinks.protection.outlook.com%2F%3Furl%3Dhttps*3A*2F*2Furldefense.com*2Fv3*2F__https*3A*2Fwww.reproductiveaccess.org*2Fresource*2Foptions-counseling*2F__*3B!!K543PA!bAr1FfjuOonbA36vKrf5JM8bu9wXMZrkmqss2Zq5wH21tr-nWTbyaRJW-D5Q-ZiV48Sz*24%26data%3D04*7C01*7Cilague*40montefiore.org*7Cd2d8953a31074fe09aac08d960f679b8*7C9c01f0fd65e040c089a82dfd51e62025*7C0*7C0*7C637647433998327598*7CUnknown*7CTWFpbGZsb3d8eyJWIjoiMC4wLjAwMDAiLCJQIjoiV2luMzIiLCJBTiI6Ik1haWwiLCJXVCI6Mn0*3D*7C1000%26sdata%3Dvdv9gzGyJLg435K6kXxDKHrCNqxpQvPoQwC71cJpRMQ*3D%26reserved%3D0__%3BJSUlJSUlJSUlJSUlJSUlJSUlJSUlJSUlJQ!!K543PA!ah7c8M11hR-p_MjFSlkblkSU3grvyFzssoVWKyqK0rR6JO7Y0zDDeJ0FZIn5j66KhPSK%24&amp;data=04%7C01%7Cilague%40montefiore.org%7Cd4573b5fc8864b5317e508d9eca70faf%7C9c01f0fd65e040c089a82dfd51e62025%7C0%7C0%7C637801026485267538%7CUnknown%7CTWFpbGZsb3d8eyJWIjoiMC4wLjAwMDAiLCJQIjoiV2luMzIiLCJBTiI6Ik1haWwiLCJXVCI6Mn0%3D%7C1000&amp;sdata=iHMbiM3yWGempHKJr2JMNp7c7WHx3osdkc3OmGCc6Q0%3D&amp;reserved=0" TargetMode="External"/><Relationship Id="rId4" Type="http://schemas.openxmlformats.org/officeDocument/2006/relationships/hyperlink" Target="https://rhedi.org/interactive-tray-for-manual-vacuum-aspiration/" TargetMode="External"/><Relationship Id="rId9" Type="http://schemas.openxmlformats.org/officeDocument/2006/relationships/hyperlink" Target="https://nam04.safelinks.protection.outlook.com/?url=https%3A%2F%2Furldefense.com%2Fv3%2F__https%3A%2F%2Fnam04.safelinks.protection.outlook.com%2F%3Furl%3Dhttps*3A*2F*2Furldefense.com*2Fv3*2F__https*3A*2Frhedi.org*2Faspiration-abortion-training-videos*2F__*3B!!K543PA!bAr1FfjuOonbA36vKrf5JM8bu9wXMZrkmqss2Zq5wH21tr-nWTbyaRJW-D5Q-Qe5hDiy*24%26data%3D04*7C01*7Cilague*40montefiore.org*7Cd2d8953a31074fe09aac08d960f679b8*7C9c01f0fd65e040c089a82dfd51e62025*7C0*7C0*7C637647433998337554*7CUnknown*7CTWFpbGZsb3d8eyJWIjoiMC4wLjAwMDAiLCJQIjoiV2luMzIiLCJBTiI6Ik1haWwiLCJXVCI6Mn0*3D*7C1000%26sdata%3DmjGwst7nRhaamBfYVOqtcGJ21O2uUIudnI*2Bd30M7omo*3D%26reserved%3D0__%3BJSUlJSUlJSUlJSUlJSUlJSUlJSUlJSUlJQ!!K543PA!ah7c8M11hR-p_MjFSlkblkSU3grvyFzssoVWKyqK0rR6JO7Y0zDDeJ0FZIn5j6VTNYnF%24&amp;data=04%7C01%7Cilague%40montefiore.org%7Cd4573b5fc8864b5317e508d9eca70faf%7C9c01f0fd65e040c089a82dfd51e62025%7C0%7C0%7C637801026485267538%7CUnknown%7CTWFpbGZsb3d8eyJWIjoiMC4wLjAwMDAiLCJQIjoiV2luMzIiLCJBTiI6Ik1haWwiLCJXVCI6Mn0%3D%7C1000&amp;sdata=M7pasw319DbjOqxFV%2BKPEcAgJqyJ6E87fp3sKo90Xao%3D&amp;reserved=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hedi.org/virtual-papaya-workshop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Ha6YYuFu-hg?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28F-3D58-FB4A-A12F-EA06A042A7A5}"/>
              </a:ext>
            </a:extLst>
          </p:cNvPr>
          <p:cNvSpPr>
            <a:spLocks noGrp="1"/>
          </p:cNvSpPr>
          <p:nvPr>
            <p:ph type="title"/>
          </p:nvPr>
        </p:nvSpPr>
        <p:spPr/>
        <p:txBody>
          <a:bodyPr/>
          <a:lstStyle/>
          <a:p>
            <a:r>
              <a:rPr lang="en" dirty="0"/>
              <a:t>Manual Vacuum Aspiration (MVA)</a:t>
            </a:r>
            <a:endParaRPr lang="en-US" dirty="0"/>
          </a:p>
        </p:txBody>
      </p:sp>
      <p:sp>
        <p:nvSpPr>
          <p:cNvPr id="3" name="Content Placeholder 2">
            <a:extLst>
              <a:ext uri="{FF2B5EF4-FFF2-40B4-BE49-F238E27FC236}">
                <a16:creationId xmlns:a16="http://schemas.microsoft.com/office/drawing/2014/main" id="{D6C0AD3B-9DFF-A741-B56B-75E741B4DF2C}"/>
              </a:ext>
            </a:extLst>
          </p:cNvPr>
          <p:cNvSpPr>
            <a:spLocks noGrp="1"/>
          </p:cNvSpPr>
          <p:nvPr>
            <p:ph idx="1"/>
          </p:nvPr>
        </p:nvSpPr>
        <p:spPr>
          <a:xfrm>
            <a:off x="628650" y="1825625"/>
            <a:ext cx="7388299" cy="513538"/>
          </a:xfrm>
        </p:spPr>
        <p:txBody>
          <a:bodyPr/>
          <a:lstStyle/>
          <a:p>
            <a:pPr marL="0" indent="0">
              <a:spcAft>
                <a:spcPts val="1600"/>
              </a:spcAft>
              <a:buNone/>
            </a:pPr>
            <a:r>
              <a:rPr lang="en-US" dirty="0"/>
              <a:t>MVA Tray Video &amp; Interactive Tray Demo</a:t>
            </a:r>
          </a:p>
        </p:txBody>
      </p:sp>
      <p:sp>
        <p:nvSpPr>
          <p:cNvPr id="4" name="Slide Number Placeholder 3">
            <a:extLst>
              <a:ext uri="{FF2B5EF4-FFF2-40B4-BE49-F238E27FC236}">
                <a16:creationId xmlns:a16="http://schemas.microsoft.com/office/drawing/2014/main" id="{371ECD5D-9A12-A34C-881C-B2906FCAF73B}"/>
              </a:ext>
            </a:extLst>
          </p:cNvPr>
          <p:cNvSpPr>
            <a:spLocks noGrp="1"/>
          </p:cNvSpPr>
          <p:nvPr>
            <p:ph type="sldNum" sz="quarter" idx="4"/>
          </p:nvPr>
        </p:nvSpPr>
        <p:spPr/>
        <p:txBody>
          <a:bodyPr/>
          <a:lstStyle/>
          <a:p>
            <a:fld id="{EA810E7C-020C-FA43-9CFD-DA754FFFF69E}" type="slidenum">
              <a:rPr lang="en-US" smtClean="0"/>
              <a:pPr/>
              <a:t>10</a:t>
            </a:fld>
            <a:endParaRPr lang="en-US" dirty="0"/>
          </a:p>
        </p:txBody>
      </p:sp>
      <p:pic>
        <p:nvPicPr>
          <p:cNvPr id="5" name="Google Shape;126;p22">
            <a:extLst>
              <a:ext uri="{FF2B5EF4-FFF2-40B4-BE49-F238E27FC236}">
                <a16:creationId xmlns:a16="http://schemas.microsoft.com/office/drawing/2014/main" id="{BA4142F7-9818-EA46-B19E-A30F9C69B5ED}"/>
              </a:ext>
            </a:extLst>
          </p:cNvPr>
          <p:cNvPicPr preferRelativeResize="0"/>
          <p:nvPr/>
        </p:nvPicPr>
        <p:blipFill>
          <a:blip r:embed="rId3">
            <a:alphaModFix/>
          </a:blip>
          <a:stretch>
            <a:fillRect/>
          </a:stretch>
        </p:blipFill>
        <p:spPr>
          <a:xfrm>
            <a:off x="288583" y="2535864"/>
            <a:ext cx="4192174" cy="2978120"/>
          </a:xfrm>
          <a:prstGeom prst="rect">
            <a:avLst/>
          </a:prstGeom>
          <a:noFill/>
          <a:ln>
            <a:noFill/>
          </a:ln>
        </p:spPr>
      </p:pic>
      <p:pic>
        <p:nvPicPr>
          <p:cNvPr id="6" name="Google Shape;125;p22" title="mva tray demo video_excerptC">
            <a:hlinkClick r:id="rId4"/>
            <a:extLst>
              <a:ext uri="{FF2B5EF4-FFF2-40B4-BE49-F238E27FC236}">
                <a16:creationId xmlns:a16="http://schemas.microsoft.com/office/drawing/2014/main" id="{1A827265-CE1E-3443-8C02-E20510F582F7}"/>
              </a:ext>
            </a:extLst>
          </p:cNvPr>
          <p:cNvPicPr preferRelativeResize="0"/>
          <p:nvPr/>
        </p:nvPicPr>
        <p:blipFill>
          <a:blip r:embed="rId5">
            <a:alphaModFix/>
          </a:blip>
          <a:stretch>
            <a:fillRect/>
          </a:stretch>
        </p:blipFill>
        <p:spPr>
          <a:xfrm>
            <a:off x="4802971" y="2295833"/>
            <a:ext cx="4192174" cy="3458183"/>
          </a:xfrm>
          <a:prstGeom prst="rect">
            <a:avLst/>
          </a:prstGeom>
          <a:noFill/>
          <a:ln>
            <a:noFill/>
          </a:ln>
        </p:spPr>
      </p:pic>
    </p:spTree>
    <p:extLst>
      <p:ext uri="{BB962C8B-B14F-4D97-AF65-F5344CB8AC3E}">
        <p14:creationId xmlns:p14="http://schemas.microsoft.com/office/powerpoint/2010/main" val="181983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035F-FB83-094F-A83E-EC998AF119C1}"/>
              </a:ext>
            </a:extLst>
          </p:cNvPr>
          <p:cNvSpPr>
            <a:spLocks noGrp="1"/>
          </p:cNvSpPr>
          <p:nvPr>
            <p:ph type="title"/>
          </p:nvPr>
        </p:nvSpPr>
        <p:spPr/>
        <p:txBody>
          <a:bodyPr/>
          <a:lstStyle/>
          <a:p>
            <a:r>
              <a:rPr lang="en" dirty="0"/>
              <a:t>The Virtual Papaya Workshop: Beyond Clinical Training </a:t>
            </a:r>
            <a:endParaRPr lang="en-US" dirty="0"/>
          </a:p>
        </p:txBody>
      </p:sp>
      <p:sp>
        <p:nvSpPr>
          <p:cNvPr id="3" name="Content Placeholder 2">
            <a:extLst>
              <a:ext uri="{FF2B5EF4-FFF2-40B4-BE49-F238E27FC236}">
                <a16:creationId xmlns:a16="http://schemas.microsoft.com/office/drawing/2014/main" id="{E227263F-5996-3145-A22C-10C311E05D83}"/>
              </a:ext>
            </a:extLst>
          </p:cNvPr>
          <p:cNvSpPr>
            <a:spLocks noGrp="1"/>
          </p:cNvSpPr>
          <p:nvPr>
            <p:ph idx="1"/>
          </p:nvPr>
        </p:nvSpPr>
        <p:spPr>
          <a:xfrm>
            <a:off x="628650" y="2402957"/>
            <a:ext cx="3177806" cy="3774005"/>
          </a:xfrm>
        </p:spPr>
        <p:txBody>
          <a:bodyPr/>
          <a:lstStyle/>
          <a:p>
            <a:r>
              <a:rPr lang="en-US" dirty="0">
                <a:latin typeface="Calibri"/>
                <a:ea typeface="Calibri"/>
                <a:cs typeface="Calibri"/>
                <a:sym typeface="Calibri"/>
              </a:rPr>
              <a:t>We can use a virtual papaya MVA workshop for community outreach</a:t>
            </a:r>
          </a:p>
          <a:p>
            <a:endParaRPr lang="en-US" dirty="0"/>
          </a:p>
        </p:txBody>
      </p:sp>
      <p:sp>
        <p:nvSpPr>
          <p:cNvPr id="4" name="Slide Number Placeholder 3">
            <a:extLst>
              <a:ext uri="{FF2B5EF4-FFF2-40B4-BE49-F238E27FC236}">
                <a16:creationId xmlns:a16="http://schemas.microsoft.com/office/drawing/2014/main" id="{35239560-6327-534E-BFE3-9C294E10119D}"/>
              </a:ext>
            </a:extLst>
          </p:cNvPr>
          <p:cNvSpPr>
            <a:spLocks noGrp="1"/>
          </p:cNvSpPr>
          <p:nvPr>
            <p:ph type="sldNum" sz="quarter" idx="4"/>
          </p:nvPr>
        </p:nvSpPr>
        <p:spPr/>
        <p:txBody>
          <a:bodyPr/>
          <a:lstStyle/>
          <a:p>
            <a:fld id="{EA810E7C-020C-FA43-9CFD-DA754FFFF69E}" type="slidenum">
              <a:rPr lang="en-US" smtClean="0"/>
              <a:pPr/>
              <a:t>11</a:t>
            </a:fld>
            <a:endParaRPr lang="en-US" dirty="0"/>
          </a:p>
        </p:txBody>
      </p:sp>
      <p:pic>
        <p:nvPicPr>
          <p:cNvPr id="5" name="Google Shape;133;p23">
            <a:extLst>
              <a:ext uri="{FF2B5EF4-FFF2-40B4-BE49-F238E27FC236}">
                <a16:creationId xmlns:a16="http://schemas.microsoft.com/office/drawing/2014/main" id="{C5B0E06E-68E5-674A-AEE6-D2D4E402DD39}"/>
              </a:ext>
            </a:extLst>
          </p:cNvPr>
          <p:cNvPicPr preferRelativeResize="0"/>
          <p:nvPr/>
        </p:nvPicPr>
        <p:blipFill>
          <a:blip r:embed="rId3">
            <a:alphaModFix/>
          </a:blip>
          <a:stretch>
            <a:fillRect/>
          </a:stretch>
        </p:blipFill>
        <p:spPr>
          <a:xfrm>
            <a:off x="3806456" y="2402957"/>
            <a:ext cx="4897956" cy="3201680"/>
          </a:xfrm>
          <a:prstGeom prst="rect">
            <a:avLst/>
          </a:prstGeom>
          <a:noFill/>
          <a:ln>
            <a:noFill/>
          </a:ln>
        </p:spPr>
      </p:pic>
    </p:spTree>
    <p:extLst>
      <p:ext uri="{BB962C8B-B14F-4D97-AF65-F5344CB8AC3E}">
        <p14:creationId xmlns:p14="http://schemas.microsoft.com/office/powerpoint/2010/main" val="287550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DF12-E3AE-B742-BA84-D34C61F389C4}"/>
              </a:ext>
            </a:extLst>
          </p:cNvPr>
          <p:cNvSpPr>
            <a:spLocks noGrp="1"/>
          </p:cNvSpPr>
          <p:nvPr>
            <p:ph type="title"/>
          </p:nvPr>
        </p:nvSpPr>
        <p:spPr/>
        <p:txBody>
          <a:bodyPr/>
          <a:lstStyle/>
          <a:p>
            <a:r>
              <a:rPr lang="en" dirty="0"/>
              <a:t>The Virtual Procedure Training Model</a:t>
            </a:r>
            <a:endParaRPr lang="en-US" dirty="0"/>
          </a:p>
        </p:txBody>
      </p:sp>
      <p:sp>
        <p:nvSpPr>
          <p:cNvPr id="3" name="Content Placeholder 2">
            <a:extLst>
              <a:ext uri="{FF2B5EF4-FFF2-40B4-BE49-F238E27FC236}">
                <a16:creationId xmlns:a16="http://schemas.microsoft.com/office/drawing/2014/main" id="{2C1D4C71-6E0D-1E41-AAAF-7261D2B16A8B}"/>
              </a:ext>
            </a:extLst>
          </p:cNvPr>
          <p:cNvSpPr>
            <a:spLocks noGrp="1"/>
          </p:cNvSpPr>
          <p:nvPr>
            <p:ph idx="1"/>
          </p:nvPr>
        </p:nvSpPr>
        <p:spPr>
          <a:xfrm>
            <a:off x="628650" y="2139950"/>
            <a:ext cx="7886700" cy="4351338"/>
          </a:xfrm>
        </p:spPr>
        <p:txBody>
          <a:bodyPr/>
          <a:lstStyle/>
          <a:p>
            <a:r>
              <a:rPr lang="en-US" dirty="0"/>
              <a:t>Beyond the pandemic</a:t>
            </a:r>
          </a:p>
          <a:p>
            <a:r>
              <a:rPr lang="en-US" dirty="0"/>
              <a:t>Access to expanded network of trainers and learners</a:t>
            </a:r>
          </a:p>
          <a:p>
            <a:r>
              <a:rPr lang="en-US" dirty="0"/>
              <a:t>Next Steps:</a:t>
            </a:r>
          </a:p>
          <a:p>
            <a:pPr lvl="1"/>
            <a:r>
              <a:rPr lang="en-US" dirty="0"/>
              <a:t>Develop resources and create central library for resources</a:t>
            </a:r>
          </a:p>
          <a:p>
            <a:pPr lvl="1"/>
            <a:r>
              <a:rPr lang="en-US" dirty="0"/>
              <a:t>Develop a system for facilitator and participant evaluation and feedback</a:t>
            </a:r>
          </a:p>
          <a:p>
            <a:endParaRPr lang="en-US" dirty="0"/>
          </a:p>
        </p:txBody>
      </p:sp>
      <p:sp>
        <p:nvSpPr>
          <p:cNvPr id="4" name="Slide Number Placeholder 3">
            <a:extLst>
              <a:ext uri="{FF2B5EF4-FFF2-40B4-BE49-F238E27FC236}">
                <a16:creationId xmlns:a16="http://schemas.microsoft.com/office/drawing/2014/main" id="{4E2DBD0D-AAAE-2E4F-840E-B4E99799F222}"/>
              </a:ext>
            </a:extLst>
          </p:cNvPr>
          <p:cNvSpPr>
            <a:spLocks noGrp="1"/>
          </p:cNvSpPr>
          <p:nvPr>
            <p:ph type="sldNum" sz="quarter" idx="4"/>
          </p:nvPr>
        </p:nvSpPr>
        <p:spPr/>
        <p:txBody>
          <a:bodyPr/>
          <a:lstStyle/>
          <a:p>
            <a:fld id="{EA810E7C-020C-FA43-9CFD-DA754FFFF69E}" type="slidenum">
              <a:rPr lang="en-US" smtClean="0"/>
              <a:pPr/>
              <a:t>12</a:t>
            </a:fld>
            <a:endParaRPr lang="en-US" dirty="0"/>
          </a:p>
        </p:txBody>
      </p:sp>
    </p:spTree>
    <p:extLst>
      <p:ext uri="{BB962C8B-B14F-4D97-AF65-F5344CB8AC3E}">
        <p14:creationId xmlns:p14="http://schemas.microsoft.com/office/powerpoint/2010/main" val="19632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7ADD-2405-5949-95A8-B0BE4D76C17D}"/>
              </a:ext>
            </a:extLst>
          </p:cNvPr>
          <p:cNvSpPr>
            <a:spLocks noGrp="1"/>
          </p:cNvSpPr>
          <p:nvPr>
            <p:ph type="title"/>
          </p:nvPr>
        </p:nvSpPr>
        <p:spPr/>
        <p:txBody>
          <a:bodyPr/>
          <a:lstStyle/>
          <a:p>
            <a:r>
              <a:rPr lang="en" dirty="0"/>
              <a:t>Conclusions</a:t>
            </a:r>
            <a:endParaRPr lang="en-US" dirty="0"/>
          </a:p>
        </p:txBody>
      </p:sp>
      <p:sp>
        <p:nvSpPr>
          <p:cNvPr id="3" name="Content Placeholder 2">
            <a:extLst>
              <a:ext uri="{FF2B5EF4-FFF2-40B4-BE49-F238E27FC236}">
                <a16:creationId xmlns:a16="http://schemas.microsoft.com/office/drawing/2014/main" id="{E03E59E6-011E-8043-B72B-98605F83ACE3}"/>
              </a:ext>
            </a:extLst>
          </p:cNvPr>
          <p:cNvSpPr>
            <a:spLocks noGrp="1"/>
          </p:cNvSpPr>
          <p:nvPr>
            <p:ph idx="1"/>
          </p:nvPr>
        </p:nvSpPr>
        <p:spPr/>
        <p:txBody>
          <a:bodyPr>
            <a:normAutofit fontScale="47500" lnSpcReduction="20000"/>
          </a:bodyPr>
          <a:lstStyle/>
          <a:p>
            <a:pPr indent="-441525">
              <a:lnSpc>
                <a:spcPct val="150000"/>
              </a:lnSpc>
              <a:spcBef>
                <a:spcPts val="1333"/>
              </a:spcBef>
              <a:buSzPct val="100000"/>
              <a:buFont typeface="Calibri"/>
              <a:buChar char="●"/>
            </a:pPr>
            <a:r>
              <a:rPr lang="en-US" sz="4533" dirty="0">
                <a:latin typeface="Calibri"/>
                <a:ea typeface="Calibri"/>
                <a:cs typeface="Calibri"/>
                <a:sym typeface="Calibri"/>
              </a:rPr>
              <a:t>Virtual papaya workshops:</a:t>
            </a:r>
          </a:p>
          <a:p>
            <a:pPr lvl="2" indent="-441525">
              <a:lnSpc>
                <a:spcPct val="150000"/>
              </a:lnSpc>
              <a:spcBef>
                <a:spcPts val="1333"/>
              </a:spcBef>
              <a:buSzPct val="100000"/>
              <a:buFont typeface="Calibri"/>
              <a:buChar char="●"/>
            </a:pPr>
            <a:r>
              <a:rPr lang="en-US" sz="3600" dirty="0">
                <a:latin typeface="Calibri"/>
                <a:ea typeface="Calibri"/>
                <a:cs typeface="Calibri"/>
                <a:sym typeface="Calibri"/>
              </a:rPr>
              <a:t>Expand access to training during the pandemic and beyond</a:t>
            </a:r>
          </a:p>
          <a:p>
            <a:pPr lvl="2" indent="-441525">
              <a:lnSpc>
                <a:spcPct val="150000"/>
              </a:lnSpc>
              <a:spcBef>
                <a:spcPts val="1333"/>
              </a:spcBef>
              <a:buSzPct val="100000"/>
              <a:buFont typeface="Calibri"/>
              <a:buChar char="●"/>
            </a:pPr>
            <a:r>
              <a:rPr lang="en-US" sz="3600" dirty="0">
                <a:latin typeface="Calibri"/>
                <a:ea typeface="Calibri"/>
                <a:cs typeface="Calibri"/>
                <a:sym typeface="Calibri"/>
              </a:rPr>
              <a:t>Provide framework for remote teaching in sexual &amp; reproductive health and beyond</a:t>
            </a:r>
          </a:p>
          <a:p>
            <a:pPr lvl="2" indent="-441525">
              <a:lnSpc>
                <a:spcPct val="150000"/>
              </a:lnSpc>
              <a:spcBef>
                <a:spcPts val="1333"/>
              </a:spcBef>
              <a:buSzPct val="100000"/>
              <a:buFont typeface="Calibri"/>
              <a:buChar char="●"/>
            </a:pPr>
            <a:r>
              <a:rPr lang="en-US" sz="3600" dirty="0">
                <a:latin typeface="Calibri"/>
                <a:ea typeface="Calibri"/>
                <a:cs typeface="Calibri"/>
                <a:sym typeface="Calibri"/>
              </a:rPr>
              <a:t>Offer communities a chance to reclaim medical knowledge and power </a:t>
            </a:r>
          </a:p>
          <a:p>
            <a:pPr lvl="2" indent="-441525">
              <a:lnSpc>
                <a:spcPct val="150000"/>
              </a:lnSpc>
              <a:spcBef>
                <a:spcPts val="1333"/>
              </a:spcBef>
              <a:buSzPct val="100000"/>
              <a:buFont typeface="Calibri"/>
              <a:buChar char="●"/>
            </a:pPr>
            <a:r>
              <a:rPr lang="en-US" sz="3600" dirty="0">
                <a:latin typeface="Calibri"/>
                <a:ea typeface="Calibri"/>
                <a:cs typeface="Calibri"/>
                <a:sym typeface="Calibri"/>
              </a:rPr>
              <a:t>Support patient autonomy and advocacy</a:t>
            </a:r>
          </a:p>
          <a:p>
            <a:pPr indent="-441525">
              <a:lnSpc>
                <a:spcPct val="150000"/>
              </a:lnSpc>
              <a:buSzPct val="100000"/>
              <a:buFont typeface="Calibri"/>
              <a:buChar char="●"/>
            </a:pPr>
            <a:r>
              <a:rPr lang="en-US" sz="4533" dirty="0">
                <a:latin typeface="Calibri"/>
                <a:ea typeface="Calibri"/>
                <a:cs typeface="Calibri"/>
                <a:sym typeface="Calibri"/>
              </a:rPr>
              <a:t>Family Physicians are well positioned to train in and provide abortion care, including uterine aspiration</a:t>
            </a:r>
          </a:p>
          <a:p>
            <a:pPr indent="0">
              <a:spcBef>
                <a:spcPts val="1333"/>
              </a:spcBef>
              <a:buNone/>
            </a:pPr>
            <a:endParaRPr lang="en-US" sz="4533" dirty="0">
              <a:latin typeface="Calibri"/>
              <a:ea typeface="Calibri"/>
              <a:cs typeface="Calibri"/>
              <a:sym typeface="Calibri"/>
            </a:endParaRPr>
          </a:p>
          <a:p>
            <a:pPr marL="0" indent="0">
              <a:spcBef>
                <a:spcPts val="1333"/>
              </a:spcBef>
              <a:buNone/>
            </a:pPr>
            <a:endParaRPr lang="en-US" sz="3733" dirty="0">
              <a:latin typeface="Calibri"/>
              <a:ea typeface="Calibri"/>
              <a:cs typeface="Calibri"/>
              <a:sym typeface="Calibri"/>
            </a:endParaRPr>
          </a:p>
          <a:p>
            <a:pPr marL="0" indent="0">
              <a:spcAft>
                <a:spcPts val="1600"/>
              </a:spcAft>
              <a:buNone/>
            </a:pPr>
            <a:endParaRPr lang="en-US" dirty="0"/>
          </a:p>
          <a:p>
            <a:endParaRPr lang="en-US" dirty="0"/>
          </a:p>
        </p:txBody>
      </p:sp>
      <p:sp>
        <p:nvSpPr>
          <p:cNvPr id="4" name="Slide Number Placeholder 3">
            <a:extLst>
              <a:ext uri="{FF2B5EF4-FFF2-40B4-BE49-F238E27FC236}">
                <a16:creationId xmlns:a16="http://schemas.microsoft.com/office/drawing/2014/main" id="{53773D6E-CCDF-8441-A059-34CF68D5B9DA}"/>
              </a:ext>
            </a:extLst>
          </p:cNvPr>
          <p:cNvSpPr>
            <a:spLocks noGrp="1"/>
          </p:cNvSpPr>
          <p:nvPr>
            <p:ph type="sldNum" sz="quarter" idx="4"/>
          </p:nvPr>
        </p:nvSpPr>
        <p:spPr/>
        <p:txBody>
          <a:bodyPr/>
          <a:lstStyle/>
          <a:p>
            <a:fld id="{EA810E7C-020C-FA43-9CFD-DA754FFFF69E}" type="slidenum">
              <a:rPr lang="en-US" smtClean="0"/>
              <a:pPr/>
              <a:t>13</a:t>
            </a:fld>
            <a:endParaRPr lang="en-US" dirty="0"/>
          </a:p>
        </p:txBody>
      </p:sp>
    </p:spTree>
    <p:extLst>
      <p:ext uri="{BB962C8B-B14F-4D97-AF65-F5344CB8AC3E}">
        <p14:creationId xmlns:p14="http://schemas.microsoft.com/office/powerpoint/2010/main" val="38650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5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5D3-ED9B-B345-8D92-2EF1F255BBCB}"/>
              </a:ext>
            </a:extLst>
          </p:cNvPr>
          <p:cNvSpPr>
            <a:spLocks noGrp="1"/>
          </p:cNvSpPr>
          <p:nvPr>
            <p:ph type="title"/>
          </p:nvPr>
        </p:nvSpPr>
        <p:spPr/>
        <p:txBody>
          <a:bodyPr/>
          <a:lstStyle/>
          <a:p>
            <a:r>
              <a:rPr lang="en" dirty="0"/>
              <a:t>Resources</a:t>
            </a:r>
            <a:endParaRPr lang="en-US" dirty="0"/>
          </a:p>
        </p:txBody>
      </p:sp>
      <p:sp>
        <p:nvSpPr>
          <p:cNvPr id="3" name="Content Placeholder 2">
            <a:extLst>
              <a:ext uri="{FF2B5EF4-FFF2-40B4-BE49-F238E27FC236}">
                <a16:creationId xmlns:a16="http://schemas.microsoft.com/office/drawing/2014/main" id="{1DF68616-6555-3548-8B06-E8E382EA32B9}"/>
              </a:ext>
            </a:extLst>
          </p:cNvPr>
          <p:cNvSpPr>
            <a:spLocks noGrp="1"/>
          </p:cNvSpPr>
          <p:nvPr>
            <p:ph idx="1"/>
          </p:nvPr>
        </p:nvSpPr>
        <p:spPr/>
        <p:txBody>
          <a:bodyPr>
            <a:normAutofit fontScale="55000" lnSpcReduction="20000"/>
          </a:bodyPr>
          <a:lstStyle/>
          <a:p>
            <a:pPr marL="0" indent="0">
              <a:spcBef>
                <a:spcPts val="1333"/>
              </a:spcBef>
              <a:buNone/>
            </a:pPr>
            <a:r>
              <a:rPr lang="en-US" dirty="0">
                <a:latin typeface="Calibri"/>
                <a:ea typeface="Calibri"/>
                <a:cs typeface="Calibri"/>
                <a:sym typeface="Calibri"/>
              </a:rPr>
              <a:t>RHEDI Virtual Papaya Workshops: </a:t>
            </a:r>
            <a:r>
              <a:rPr lang="en-US"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https://rhedi.org/virtual-papaya-workshops/</a:t>
            </a:r>
            <a:endParaRPr lang="en-US" dirty="0">
              <a:solidFill>
                <a:srgbClr val="0000FF"/>
              </a:solidFill>
              <a:highlight>
                <a:srgbClr val="FFFFFF"/>
              </a:highlight>
              <a:latin typeface="Calibri"/>
              <a:ea typeface="Calibri"/>
              <a:cs typeface="Calibri"/>
              <a:sym typeface="Calibri"/>
            </a:endParaRPr>
          </a:p>
          <a:p>
            <a:pPr marL="0" indent="0">
              <a:spcBef>
                <a:spcPts val="1333"/>
              </a:spcBef>
              <a:buNone/>
            </a:pPr>
            <a:r>
              <a:rPr lang="en-US" dirty="0">
                <a:highlight>
                  <a:srgbClr val="FFFFFF"/>
                </a:highlight>
                <a:latin typeface="Calibri"/>
                <a:ea typeface="Calibri"/>
                <a:cs typeface="Calibri"/>
                <a:sym typeface="Calibri"/>
              </a:rPr>
              <a:t>RHEDI Interactive MVA Tray: </a:t>
            </a:r>
            <a:r>
              <a:rPr lang="en-US"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https://rhedi.org/interactive-tray-for-manual-vacuum-aspiration/</a:t>
            </a:r>
            <a:endParaRPr lang="en-US" u="sng" dirty="0">
              <a:solidFill>
                <a:srgbClr val="0000FF"/>
              </a:solidFill>
              <a:latin typeface="Calibri"/>
              <a:ea typeface="Calibri"/>
              <a:cs typeface="Calibri"/>
              <a:sym typeface="Calibri"/>
            </a:endParaRPr>
          </a:p>
          <a:p>
            <a:pPr marL="0" indent="0">
              <a:spcBef>
                <a:spcPts val="1333"/>
              </a:spcBef>
              <a:buNone/>
            </a:pPr>
            <a:r>
              <a:rPr lang="en-US" dirty="0">
                <a:latin typeface="Calibri"/>
                <a:ea typeface="Calibri"/>
                <a:cs typeface="Calibri"/>
                <a:sym typeface="Calibri"/>
              </a:rPr>
              <a:t>Virtual Papaya Workshop Video Role-Play: </a:t>
            </a:r>
            <a:r>
              <a:rPr lang="en-US"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https://www.youtube.com/watch?v=Ha6YYuFu-hg</a:t>
            </a:r>
            <a:endParaRPr lang="en-US" u="sng" dirty="0">
              <a:solidFill>
                <a:srgbClr val="0000FF"/>
              </a:solidFill>
              <a:latin typeface="Calibri"/>
              <a:ea typeface="Calibri"/>
              <a:cs typeface="Calibri"/>
              <a:sym typeface="Calibri"/>
            </a:endParaRPr>
          </a:p>
          <a:p>
            <a:pPr marL="0" indent="0">
              <a:spcBef>
                <a:spcPts val="1333"/>
              </a:spcBef>
              <a:buNone/>
            </a:pPr>
            <a:r>
              <a:rPr lang="en-US" dirty="0">
                <a:latin typeface="Calibri"/>
                <a:ea typeface="Calibri"/>
                <a:cs typeface="Calibri"/>
                <a:sym typeface="Calibri"/>
              </a:rPr>
              <a:t>RHEDI Uterine Aspiration Simulation: </a:t>
            </a:r>
            <a:r>
              <a:rPr lang="en-US" u="sng"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https://rhedi.org/uterine-aspiration-simulation-workshop/</a:t>
            </a:r>
            <a:endParaRPr lang="en-US" dirty="0">
              <a:solidFill>
                <a:srgbClr val="0000FF"/>
              </a:solidFill>
              <a:latin typeface="Calibri"/>
              <a:ea typeface="Calibri"/>
              <a:cs typeface="Calibri"/>
              <a:sym typeface="Calibri"/>
            </a:endParaRPr>
          </a:p>
          <a:p>
            <a:pPr marL="0" indent="0">
              <a:spcBef>
                <a:spcPts val="1467"/>
              </a:spcBef>
              <a:buNone/>
            </a:pPr>
            <a:r>
              <a:rPr lang="en-US" dirty="0">
                <a:latin typeface="Calibri"/>
                <a:ea typeface="Calibri"/>
                <a:cs typeface="Calibri"/>
                <a:sym typeface="Calibri"/>
              </a:rPr>
              <a:t>Comparison of Early Abortion Options: </a:t>
            </a:r>
            <a:r>
              <a:rPr lang="en-US" u="sng" dirty="0">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https://rhedi.org/comparison-of-early-abortion-options/</a:t>
            </a:r>
            <a:endParaRPr lang="en-US" u="sng" dirty="0">
              <a:solidFill>
                <a:srgbClr val="1155CC"/>
              </a:solidFill>
              <a:latin typeface="Calibri"/>
              <a:ea typeface="Calibri"/>
              <a:cs typeface="Calibri"/>
              <a:sym typeface="Calibri"/>
            </a:endParaRPr>
          </a:p>
          <a:p>
            <a:pPr marL="0" indent="0">
              <a:spcBef>
                <a:spcPts val="1467"/>
              </a:spcBef>
              <a:buNone/>
            </a:pPr>
            <a:r>
              <a:rPr lang="en-US" dirty="0">
                <a:latin typeface="Calibri"/>
                <a:ea typeface="Calibri"/>
                <a:cs typeface="Calibri"/>
                <a:sym typeface="Calibri"/>
              </a:rPr>
              <a:t>Insights: Local Anesthesia for Uterine Aspiration: </a:t>
            </a:r>
            <a:r>
              <a:rPr lang="en-US" u="sng"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https://www.reproductiveaccess.org/resource/insights-local-anesthesia-uterine-aspiration/</a:t>
            </a:r>
            <a:endParaRPr lang="en-US" u="sng" dirty="0">
              <a:solidFill>
                <a:srgbClr val="1155CC"/>
              </a:solidFill>
              <a:latin typeface="Calibri"/>
              <a:ea typeface="Calibri"/>
              <a:cs typeface="Calibri"/>
              <a:sym typeface="Calibri"/>
            </a:endParaRPr>
          </a:p>
          <a:p>
            <a:pPr marL="0" indent="0">
              <a:spcBef>
                <a:spcPts val="1467"/>
              </a:spcBef>
              <a:buNone/>
            </a:pPr>
            <a:r>
              <a:rPr lang="en-US" dirty="0">
                <a:latin typeface="Calibri"/>
                <a:ea typeface="Calibri"/>
                <a:cs typeface="Calibri"/>
                <a:sym typeface="Calibri"/>
              </a:rPr>
              <a:t>Aspiration Abortion Training Videos: </a:t>
            </a:r>
            <a:r>
              <a:rPr lang="en-US" u="sng" dirty="0">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https://rhedi.org/aspiration-abortion-training-videos/</a:t>
            </a:r>
            <a:endParaRPr lang="en-US" u="sng" dirty="0">
              <a:solidFill>
                <a:srgbClr val="1155CC"/>
              </a:solidFill>
              <a:latin typeface="Calibri"/>
              <a:ea typeface="Calibri"/>
              <a:cs typeface="Calibri"/>
              <a:sym typeface="Calibri"/>
            </a:endParaRPr>
          </a:p>
          <a:p>
            <a:pPr marL="0" indent="0">
              <a:spcBef>
                <a:spcPts val="1467"/>
              </a:spcBef>
              <a:buNone/>
            </a:pPr>
            <a:r>
              <a:rPr lang="en-US" dirty="0">
                <a:latin typeface="Calibri"/>
                <a:ea typeface="Calibri"/>
                <a:cs typeface="Calibri"/>
                <a:sym typeface="Calibri"/>
              </a:rPr>
              <a:t>Options Counseling Presentation: </a:t>
            </a:r>
            <a:r>
              <a:rPr lang="en-US" u="sng" dirty="0">
                <a:solidFill>
                  <a:srgbClr val="1155CC"/>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https://www.reproductiveaccess.org/resource/options-counseling/</a:t>
            </a:r>
            <a:endParaRPr lang="en-US" u="sng" dirty="0">
              <a:solidFill>
                <a:srgbClr val="1155CC"/>
              </a:solidFill>
              <a:latin typeface="Calibri"/>
              <a:ea typeface="Calibri"/>
              <a:cs typeface="Calibri"/>
              <a:sym typeface="Calibri"/>
            </a:endParaRPr>
          </a:p>
          <a:p>
            <a:pPr marL="0" indent="0">
              <a:spcBef>
                <a:spcPts val="1467"/>
              </a:spcBef>
              <a:buNone/>
            </a:pPr>
            <a:r>
              <a:rPr lang="en-US" dirty="0">
                <a:latin typeface="Calibri"/>
                <a:ea typeface="Calibri"/>
                <a:cs typeface="Calibri"/>
                <a:sym typeface="Calibri"/>
              </a:rPr>
              <a:t>Teaching Manual Vacuum Aspiration Using Papayas – The Papaya Workshop: </a:t>
            </a:r>
            <a:r>
              <a:rPr lang="en-US" u="sng" dirty="0">
                <a:solidFill>
                  <a:srgbClr val="1155CC"/>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https://www.reproductiveaccess.org/resource/teaching-manual-vacuum-aspiration-using-papayas/</a:t>
            </a:r>
            <a:endParaRPr lang="en-US" u="sng" dirty="0">
              <a:solidFill>
                <a:srgbClr val="1155CC"/>
              </a:solidFill>
              <a:latin typeface="Calibri"/>
              <a:ea typeface="Calibri"/>
              <a:cs typeface="Calibri"/>
              <a:sym typeface="Calibri"/>
            </a:endParaRPr>
          </a:p>
          <a:p>
            <a:pPr marL="0" indent="0">
              <a:spcBef>
                <a:spcPts val="1467"/>
              </a:spcBef>
              <a:buNone/>
            </a:pPr>
            <a:endParaRPr lang="en-US" sz="1800" dirty="0">
              <a:latin typeface="Arial"/>
              <a:ea typeface="Arial"/>
              <a:cs typeface="Arial"/>
              <a:sym typeface="Arial"/>
            </a:endParaRPr>
          </a:p>
          <a:p>
            <a:pPr marL="0" indent="0">
              <a:spcBef>
                <a:spcPts val="1333"/>
              </a:spcBef>
              <a:buNone/>
            </a:pPr>
            <a:endParaRPr lang="en-US" dirty="0">
              <a:solidFill>
                <a:srgbClr val="0000FF"/>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BCBCF609-8D5C-2847-A68E-DF6BEAAC6596}"/>
              </a:ext>
            </a:extLst>
          </p:cNvPr>
          <p:cNvSpPr>
            <a:spLocks noGrp="1"/>
          </p:cNvSpPr>
          <p:nvPr>
            <p:ph type="sldNum" sz="quarter" idx="4"/>
          </p:nvPr>
        </p:nvSpPr>
        <p:spPr/>
        <p:txBody>
          <a:bodyPr/>
          <a:lstStyle/>
          <a:p>
            <a:fld id="{EA810E7C-020C-FA43-9CFD-DA754FFFF69E}" type="slidenum">
              <a:rPr lang="en-US" smtClean="0"/>
              <a:pPr/>
              <a:t>15</a:t>
            </a:fld>
            <a:endParaRPr lang="en-US" dirty="0"/>
          </a:p>
        </p:txBody>
      </p:sp>
    </p:spTree>
    <p:extLst>
      <p:ext uri="{BB962C8B-B14F-4D97-AF65-F5344CB8AC3E}">
        <p14:creationId xmlns:p14="http://schemas.microsoft.com/office/powerpoint/2010/main" val="119741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EAD9-93AC-9843-9F5D-8A89BCD2D8B9}"/>
              </a:ext>
            </a:extLst>
          </p:cNvPr>
          <p:cNvSpPr>
            <a:spLocks noGrp="1"/>
          </p:cNvSpPr>
          <p:nvPr>
            <p:ph type="ctrTitle"/>
          </p:nvPr>
        </p:nvSpPr>
        <p:spPr>
          <a:xfrm>
            <a:off x="1143000" y="1773725"/>
            <a:ext cx="6858000" cy="756824"/>
          </a:xfrm>
        </p:spPr>
        <p:txBody>
          <a:bodyPr/>
          <a:lstStyle/>
          <a:p>
            <a:r>
              <a:rPr lang="en-US" dirty="0"/>
              <a:t>Pre-Seminar Survey</a:t>
            </a:r>
          </a:p>
        </p:txBody>
      </p:sp>
      <p:pic>
        <p:nvPicPr>
          <p:cNvPr id="4" name="Picture 3" descr="Qr code&#10;&#10;Description automatically generated">
            <a:extLst>
              <a:ext uri="{FF2B5EF4-FFF2-40B4-BE49-F238E27FC236}">
                <a16:creationId xmlns:a16="http://schemas.microsoft.com/office/drawing/2014/main" id="{71ECDF08-C65B-E14C-9F2F-3D19BD9CC4FE}"/>
              </a:ext>
            </a:extLst>
          </p:cNvPr>
          <p:cNvPicPr>
            <a:picLocks noChangeAspect="1"/>
          </p:cNvPicPr>
          <p:nvPr/>
        </p:nvPicPr>
        <p:blipFill>
          <a:blip r:embed="rId3"/>
          <a:stretch>
            <a:fillRect/>
          </a:stretch>
        </p:blipFill>
        <p:spPr>
          <a:xfrm>
            <a:off x="2944655" y="2706926"/>
            <a:ext cx="3254689" cy="3241052"/>
          </a:xfrm>
          <a:prstGeom prst="rect">
            <a:avLst/>
          </a:prstGeom>
        </p:spPr>
      </p:pic>
    </p:spTree>
    <p:extLst>
      <p:ext uri="{BB962C8B-B14F-4D97-AF65-F5344CB8AC3E}">
        <p14:creationId xmlns:p14="http://schemas.microsoft.com/office/powerpoint/2010/main" val="48116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9AA-D766-EE41-BB29-BA82A19BC067}"/>
              </a:ext>
            </a:extLst>
          </p:cNvPr>
          <p:cNvSpPr>
            <a:spLocks noGrp="1"/>
          </p:cNvSpPr>
          <p:nvPr>
            <p:ph type="ctrTitle"/>
          </p:nvPr>
        </p:nvSpPr>
        <p:spPr>
          <a:xfrm>
            <a:off x="1143000" y="1923799"/>
            <a:ext cx="6858000" cy="756824"/>
          </a:xfrm>
        </p:spPr>
        <p:txBody>
          <a:bodyPr/>
          <a:lstStyle/>
          <a:p>
            <a:r>
              <a:rPr lang="en-US" dirty="0"/>
              <a:t>Post-Seminar Survey</a:t>
            </a:r>
          </a:p>
        </p:txBody>
      </p:sp>
      <p:pic>
        <p:nvPicPr>
          <p:cNvPr id="4" name="Picture 3" descr="Qr code&#10;&#10;Description automatically generated">
            <a:extLst>
              <a:ext uri="{FF2B5EF4-FFF2-40B4-BE49-F238E27FC236}">
                <a16:creationId xmlns:a16="http://schemas.microsoft.com/office/drawing/2014/main" id="{DDD21490-3664-9542-8C49-602785A67942}"/>
              </a:ext>
            </a:extLst>
          </p:cNvPr>
          <p:cNvPicPr>
            <a:picLocks noChangeAspect="1"/>
          </p:cNvPicPr>
          <p:nvPr/>
        </p:nvPicPr>
        <p:blipFill>
          <a:blip r:embed="rId3"/>
          <a:stretch>
            <a:fillRect/>
          </a:stretch>
        </p:blipFill>
        <p:spPr>
          <a:xfrm>
            <a:off x="3050129" y="3089021"/>
            <a:ext cx="3043741" cy="3030987"/>
          </a:xfrm>
          <a:prstGeom prst="rect">
            <a:avLst/>
          </a:prstGeom>
        </p:spPr>
      </p:pic>
    </p:spTree>
    <p:extLst>
      <p:ext uri="{BB962C8B-B14F-4D97-AF65-F5344CB8AC3E}">
        <p14:creationId xmlns:p14="http://schemas.microsoft.com/office/powerpoint/2010/main" val="178849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421482" y="1921868"/>
            <a:ext cx="8291512" cy="1731963"/>
          </a:xfrm>
        </p:spPr>
        <p:txBody>
          <a:bodyPr/>
          <a:lstStyle/>
          <a:p>
            <a:pPr algn="ctr"/>
            <a:r>
              <a:rPr lang="en-US" sz="4800" dirty="0"/>
              <a:t>The Papaya Workshop</a:t>
            </a:r>
            <a:br>
              <a:rPr lang="en-US" sz="4800" dirty="0"/>
            </a:br>
            <a:br>
              <a:rPr lang="en-US" dirty="0"/>
            </a:br>
            <a:r>
              <a:rPr lang="en-US" sz="2000" dirty="0"/>
              <a:t>A Model for Virtual Procedure Training During COVID and Beyond</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4145625"/>
            <a:ext cx="7886700" cy="1500187"/>
          </a:xfrm>
        </p:spPr>
        <p:txBody>
          <a:bodyPr/>
          <a:lstStyle/>
          <a:p>
            <a:r>
              <a:rPr lang="en-US" dirty="0">
                <a:solidFill>
                  <a:schemeClr val="accent5"/>
                </a:solidFill>
                <a:latin typeface="Calibri"/>
                <a:ea typeface="Calibri"/>
                <a:cs typeface="Calibri"/>
                <a:sym typeface="Calibri"/>
              </a:rPr>
              <a:t>Chelsea Faso, MD, Heather </a:t>
            </a:r>
            <a:r>
              <a:rPr lang="en-US" dirty="0" err="1">
                <a:solidFill>
                  <a:schemeClr val="accent5"/>
                </a:solidFill>
                <a:latin typeface="Calibri"/>
                <a:ea typeface="Calibri"/>
                <a:cs typeface="Calibri"/>
                <a:sym typeface="Calibri"/>
              </a:rPr>
              <a:t>Paladine</a:t>
            </a:r>
            <a:r>
              <a:rPr lang="en-US" dirty="0">
                <a:solidFill>
                  <a:schemeClr val="accent5"/>
                </a:solidFill>
                <a:latin typeface="Calibri"/>
                <a:ea typeface="Calibri"/>
                <a:cs typeface="Calibri"/>
                <a:sym typeface="Calibri"/>
              </a:rPr>
              <a:t>, MD, MEd, </a:t>
            </a:r>
            <a:r>
              <a:rPr lang="en-US" dirty="0" err="1">
                <a:solidFill>
                  <a:schemeClr val="accent5"/>
                </a:solidFill>
                <a:latin typeface="Calibri"/>
                <a:ea typeface="Calibri"/>
                <a:cs typeface="Calibri"/>
                <a:sym typeface="Calibri"/>
              </a:rPr>
              <a:t>Rithika</a:t>
            </a:r>
            <a:r>
              <a:rPr lang="en-US" dirty="0">
                <a:solidFill>
                  <a:schemeClr val="accent5"/>
                </a:solidFill>
                <a:latin typeface="Calibri"/>
                <a:ea typeface="Calibri"/>
                <a:cs typeface="Calibri"/>
                <a:sym typeface="Calibri"/>
              </a:rPr>
              <a:t> Mathias, MD, Ian </a:t>
            </a:r>
            <a:r>
              <a:rPr lang="en-US" dirty="0" err="1">
                <a:solidFill>
                  <a:schemeClr val="accent5"/>
                </a:solidFill>
                <a:latin typeface="Calibri"/>
                <a:ea typeface="Calibri"/>
                <a:cs typeface="Calibri"/>
                <a:sym typeface="Calibri"/>
              </a:rPr>
              <a:t>Lague</a:t>
            </a:r>
            <a:r>
              <a:rPr lang="en-US" dirty="0">
                <a:solidFill>
                  <a:schemeClr val="accent5"/>
                </a:solidFill>
                <a:latin typeface="Calibri"/>
                <a:ea typeface="Calibri"/>
                <a:cs typeface="Calibri"/>
                <a:sym typeface="Calibri"/>
              </a:rPr>
              <a:t>, MS</a:t>
            </a:r>
            <a:endParaRPr lang="en-US" dirty="0">
              <a:solidFill>
                <a:schemeClr val="accent5"/>
              </a:solidFill>
            </a:endParaRP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2</a:t>
            </a:fld>
            <a:endParaRPr lang="en-US" dirty="0"/>
          </a:p>
        </p:txBody>
      </p:sp>
    </p:spTree>
    <p:extLst>
      <p:ext uri="{BB962C8B-B14F-4D97-AF65-F5344CB8AC3E}">
        <p14:creationId xmlns:p14="http://schemas.microsoft.com/office/powerpoint/2010/main" val="395752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F9C235-B66B-CB43-A51B-A5A51FCBE980}"/>
              </a:ext>
            </a:extLst>
          </p:cNvPr>
          <p:cNvSpPr>
            <a:spLocks noGrp="1"/>
          </p:cNvSpPr>
          <p:nvPr>
            <p:ph type="subTitle" idx="1"/>
          </p:nvPr>
        </p:nvSpPr>
        <p:spPr/>
        <p:txBody>
          <a:bodyPr/>
          <a:lstStyle/>
          <a:p>
            <a:r>
              <a:rPr lang="en-US" dirty="0">
                <a:latin typeface="Calibri"/>
                <a:ea typeface="Calibri"/>
                <a:cs typeface="Calibri"/>
                <a:sym typeface="Calibri"/>
              </a:rPr>
              <a:t>Heather </a:t>
            </a:r>
            <a:r>
              <a:rPr lang="en-US" dirty="0" err="1">
                <a:latin typeface="Calibri"/>
                <a:ea typeface="Calibri"/>
                <a:cs typeface="Calibri"/>
                <a:sym typeface="Calibri"/>
              </a:rPr>
              <a:t>Paladine</a:t>
            </a:r>
            <a:r>
              <a:rPr lang="en-US" dirty="0">
                <a:latin typeface="Calibri"/>
                <a:ea typeface="Calibri"/>
                <a:cs typeface="Calibri"/>
                <a:sym typeface="Calibri"/>
              </a:rPr>
              <a:t>, </a:t>
            </a:r>
            <a:r>
              <a:rPr lang="en-US" dirty="0" err="1">
                <a:latin typeface="Calibri"/>
                <a:ea typeface="Calibri"/>
                <a:cs typeface="Calibri"/>
                <a:sym typeface="Calibri"/>
              </a:rPr>
              <a:t>Rithika</a:t>
            </a:r>
            <a:r>
              <a:rPr lang="en-US" dirty="0">
                <a:latin typeface="Calibri"/>
                <a:ea typeface="Calibri"/>
                <a:cs typeface="Calibri"/>
                <a:sym typeface="Calibri"/>
              </a:rPr>
              <a:t> Mathias, Chelsea Faso, and Ian </a:t>
            </a:r>
            <a:r>
              <a:rPr lang="en-US" dirty="0" err="1">
                <a:latin typeface="Calibri"/>
                <a:ea typeface="Calibri"/>
                <a:cs typeface="Calibri"/>
                <a:sym typeface="Calibri"/>
              </a:rPr>
              <a:t>Lague</a:t>
            </a:r>
            <a:r>
              <a:rPr lang="en-US" dirty="0">
                <a:latin typeface="Calibri"/>
                <a:ea typeface="Calibri"/>
                <a:cs typeface="Calibri"/>
                <a:sym typeface="Calibri"/>
              </a:rPr>
              <a:t> have no financial relationships to disclose.</a:t>
            </a:r>
            <a:endParaRPr lang="en-US" dirty="0"/>
          </a:p>
          <a:p>
            <a:endParaRPr lang="en-US" dirty="0"/>
          </a:p>
        </p:txBody>
      </p:sp>
      <p:sp>
        <p:nvSpPr>
          <p:cNvPr id="5" name="Title 4">
            <a:extLst>
              <a:ext uri="{FF2B5EF4-FFF2-40B4-BE49-F238E27FC236}">
                <a16:creationId xmlns:a16="http://schemas.microsoft.com/office/drawing/2014/main" id="{428B07CB-2727-9941-A631-9C983D2F37D2}"/>
              </a:ext>
            </a:extLst>
          </p:cNvPr>
          <p:cNvSpPr>
            <a:spLocks noGrp="1"/>
          </p:cNvSpPr>
          <p:nvPr>
            <p:ph type="ctrTitle"/>
          </p:nvPr>
        </p:nvSpPr>
        <p:spPr>
          <a:xfrm>
            <a:off x="1143000" y="2778125"/>
            <a:ext cx="6858000" cy="616985"/>
          </a:xfrm>
        </p:spPr>
        <p:txBody>
          <a:bodyPr/>
          <a:lstStyle/>
          <a:p>
            <a:r>
              <a:rPr lang="en-US" dirty="0"/>
              <a:t>Disclosures</a:t>
            </a:r>
          </a:p>
        </p:txBody>
      </p:sp>
    </p:spTree>
    <p:extLst>
      <p:ext uri="{BB962C8B-B14F-4D97-AF65-F5344CB8AC3E}">
        <p14:creationId xmlns:p14="http://schemas.microsoft.com/office/powerpoint/2010/main" val="319935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922E-3A66-064D-8ACC-B6BEB533A2D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3938ED7-D0D4-7C47-9DFC-BAA4D5BCA27D}"/>
              </a:ext>
            </a:extLst>
          </p:cNvPr>
          <p:cNvSpPr>
            <a:spLocks noGrp="1"/>
          </p:cNvSpPr>
          <p:nvPr>
            <p:ph sz="half" idx="1"/>
          </p:nvPr>
        </p:nvSpPr>
        <p:spPr>
          <a:xfrm>
            <a:off x="628649" y="1825625"/>
            <a:ext cx="7430829" cy="4351338"/>
          </a:xfrm>
        </p:spPr>
        <p:txBody>
          <a:bodyPr>
            <a:normAutofit fontScale="85000" lnSpcReduction="20000"/>
          </a:bodyPr>
          <a:lstStyle/>
          <a:p>
            <a:pPr marL="0" indent="0">
              <a:buNone/>
            </a:pPr>
            <a:r>
              <a:rPr lang="en-US" dirty="0">
                <a:highlight>
                  <a:srgbClr val="FFFFFF"/>
                </a:highlight>
                <a:latin typeface="Calibri"/>
                <a:ea typeface="Calibri"/>
                <a:cs typeface="Calibri"/>
                <a:sym typeface="Calibri"/>
              </a:rPr>
              <a:t>After attending this seminar, participants will be able to:</a:t>
            </a:r>
          </a:p>
          <a:p>
            <a:pPr marL="0" indent="0">
              <a:buNone/>
            </a:pPr>
            <a:endParaRPr lang="en-US" dirty="0">
              <a:highlight>
                <a:srgbClr val="FFFFFF"/>
              </a:highlight>
              <a:latin typeface="Calibri"/>
              <a:ea typeface="Calibri"/>
              <a:cs typeface="Calibri"/>
              <a:sym typeface="Calibri"/>
            </a:endParaRPr>
          </a:p>
          <a:p>
            <a:pPr>
              <a:buFont typeface="Calibri"/>
              <a:buAutoNum type="arabicPeriod"/>
            </a:pPr>
            <a:r>
              <a:rPr lang="en-US" dirty="0">
                <a:highlight>
                  <a:srgbClr val="FFFFFF"/>
                </a:highlight>
                <a:latin typeface="Calibri"/>
                <a:ea typeface="Calibri"/>
                <a:cs typeface="Calibri"/>
                <a:sym typeface="Calibri"/>
              </a:rPr>
              <a:t> Understand the role of primary care physicians in abortion care and describe the practice of Manual Vacuum Aspiration (MVA) including options counseling, pain management, and use of patient-centered language and trauma-informed care  </a:t>
            </a:r>
          </a:p>
          <a:p>
            <a:pPr>
              <a:buFont typeface="Calibri"/>
              <a:buAutoNum type="arabicPeriod"/>
            </a:pPr>
            <a:r>
              <a:rPr lang="en-US" dirty="0">
                <a:highlight>
                  <a:srgbClr val="FFFFFF"/>
                </a:highlight>
                <a:latin typeface="Calibri"/>
                <a:ea typeface="Calibri"/>
                <a:cs typeface="Calibri"/>
                <a:sym typeface="Calibri"/>
              </a:rPr>
              <a:t> Model a papaya MVA simulation and become familiar with tools used for the actual MVA procedure</a:t>
            </a:r>
          </a:p>
          <a:p>
            <a:pPr>
              <a:buFont typeface="Calibri"/>
              <a:buAutoNum type="arabicPeriod"/>
            </a:pPr>
            <a:r>
              <a:rPr lang="en-US" dirty="0">
                <a:highlight>
                  <a:srgbClr val="FFFFFF"/>
                </a:highlight>
                <a:latin typeface="Calibri"/>
                <a:ea typeface="Calibri"/>
                <a:cs typeface="Calibri"/>
                <a:sym typeface="Calibri"/>
              </a:rPr>
              <a:t> Identify impact of a virtual papaya workshop in medical education and beyond</a:t>
            </a:r>
          </a:p>
          <a:p>
            <a:pPr>
              <a:buFont typeface="Calibri"/>
              <a:buAutoNum type="arabicPeriod"/>
            </a:pPr>
            <a:r>
              <a:rPr lang="en-US" dirty="0">
                <a:highlight>
                  <a:srgbClr val="FFFFFF"/>
                </a:highlight>
                <a:latin typeface="Calibri"/>
                <a:ea typeface="Calibri"/>
                <a:cs typeface="Calibri"/>
                <a:sym typeface="Calibri"/>
              </a:rPr>
              <a:t> Use the virtual papaya workshop model to develop new virtual models of procedure training. </a:t>
            </a:r>
          </a:p>
          <a:p>
            <a:endParaRPr lang="en-US" dirty="0"/>
          </a:p>
        </p:txBody>
      </p:sp>
      <p:sp>
        <p:nvSpPr>
          <p:cNvPr id="5" name="Slide Number Placeholder 4">
            <a:extLst>
              <a:ext uri="{FF2B5EF4-FFF2-40B4-BE49-F238E27FC236}">
                <a16:creationId xmlns:a16="http://schemas.microsoft.com/office/drawing/2014/main" id="{415DB460-B74D-5146-B26B-0A33FFBCC311}"/>
              </a:ext>
            </a:extLst>
          </p:cNvPr>
          <p:cNvSpPr>
            <a:spLocks noGrp="1"/>
          </p:cNvSpPr>
          <p:nvPr>
            <p:ph type="sldNum" sz="quarter" idx="4"/>
          </p:nvPr>
        </p:nvSpPr>
        <p:spPr/>
        <p:txBody>
          <a:bodyPr/>
          <a:lstStyle/>
          <a:p>
            <a:fld id="{EA810E7C-020C-FA43-9CFD-DA754FFFF69E}" type="slidenum">
              <a:rPr lang="en-US" smtClean="0"/>
              <a:pPr/>
              <a:t>4</a:t>
            </a:fld>
            <a:endParaRPr lang="en-US" dirty="0"/>
          </a:p>
        </p:txBody>
      </p:sp>
    </p:spTree>
    <p:extLst>
      <p:ext uri="{BB962C8B-B14F-4D97-AF65-F5344CB8AC3E}">
        <p14:creationId xmlns:p14="http://schemas.microsoft.com/office/powerpoint/2010/main" val="175216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922E-3A66-064D-8ACC-B6BEB533A2DD}"/>
              </a:ext>
            </a:extLst>
          </p:cNvPr>
          <p:cNvSpPr>
            <a:spLocks noGrp="1"/>
          </p:cNvSpPr>
          <p:nvPr>
            <p:ph type="title"/>
          </p:nvPr>
        </p:nvSpPr>
        <p:spPr/>
        <p:txBody>
          <a:bodyPr/>
          <a:lstStyle/>
          <a:p>
            <a:r>
              <a:rPr lang="en" dirty="0"/>
              <a:t>Reproductive Health Education in Family Medicine (RHEDI) </a:t>
            </a:r>
            <a:endParaRPr lang="en-US" dirty="0"/>
          </a:p>
        </p:txBody>
      </p:sp>
      <p:sp>
        <p:nvSpPr>
          <p:cNvPr id="5" name="Slide Number Placeholder 4">
            <a:extLst>
              <a:ext uri="{FF2B5EF4-FFF2-40B4-BE49-F238E27FC236}">
                <a16:creationId xmlns:a16="http://schemas.microsoft.com/office/drawing/2014/main" id="{415DB460-B74D-5146-B26B-0A33FFBCC311}"/>
              </a:ext>
            </a:extLst>
          </p:cNvPr>
          <p:cNvSpPr>
            <a:spLocks noGrp="1"/>
          </p:cNvSpPr>
          <p:nvPr>
            <p:ph type="sldNum" sz="quarter" idx="4"/>
          </p:nvPr>
        </p:nvSpPr>
        <p:spPr/>
        <p:txBody>
          <a:bodyPr/>
          <a:lstStyle/>
          <a:p>
            <a:fld id="{EA810E7C-020C-FA43-9CFD-DA754FFFF69E}" type="slidenum">
              <a:rPr lang="en-US" smtClean="0"/>
              <a:pPr/>
              <a:t>5</a:t>
            </a:fld>
            <a:endParaRPr lang="en-US" dirty="0"/>
          </a:p>
        </p:txBody>
      </p:sp>
      <p:pic>
        <p:nvPicPr>
          <p:cNvPr id="6" name="Google Shape;91;p17">
            <a:extLst>
              <a:ext uri="{FF2B5EF4-FFF2-40B4-BE49-F238E27FC236}">
                <a16:creationId xmlns:a16="http://schemas.microsoft.com/office/drawing/2014/main" id="{6D279273-E36B-FE48-A9E4-CF775D57AF51}"/>
              </a:ext>
            </a:extLst>
          </p:cNvPr>
          <p:cNvPicPr preferRelativeResize="0"/>
          <p:nvPr/>
        </p:nvPicPr>
        <p:blipFill rotWithShape="1">
          <a:blip r:embed="rId3">
            <a:alphaModFix/>
          </a:blip>
          <a:srcRect/>
          <a:stretch/>
        </p:blipFill>
        <p:spPr>
          <a:xfrm>
            <a:off x="1137510" y="2360428"/>
            <a:ext cx="6868980" cy="4013791"/>
          </a:xfrm>
          <a:prstGeom prst="rect">
            <a:avLst/>
          </a:prstGeom>
          <a:noFill/>
          <a:ln>
            <a:noFill/>
          </a:ln>
        </p:spPr>
      </p:pic>
    </p:spTree>
    <p:extLst>
      <p:ext uri="{BB962C8B-B14F-4D97-AF65-F5344CB8AC3E}">
        <p14:creationId xmlns:p14="http://schemas.microsoft.com/office/powerpoint/2010/main" val="132011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922E-3A66-064D-8ACC-B6BEB533A2DD}"/>
              </a:ext>
            </a:extLst>
          </p:cNvPr>
          <p:cNvSpPr>
            <a:spLocks noGrp="1"/>
          </p:cNvSpPr>
          <p:nvPr>
            <p:ph type="title"/>
          </p:nvPr>
        </p:nvSpPr>
        <p:spPr/>
        <p:txBody>
          <a:bodyPr/>
          <a:lstStyle/>
          <a:p>
            <a:r>
              <a:rPr lang="en" dirty="0"/>
              <a:t>Reproductive Health Access Project (RHAP)</a:t>
            </a:r>
            <a:endParaRPr lang="en-US" dirty="0"/>
          </a:p>
        </p:txBody>
      </p:sp>
      <p:sp>
        <p:nvSpPr>
          <p:cNvPr id="5" name="Slide Number Placeholder 4">
            <a:extLst>
              <a:ext uri="{FF2B5EF4-FFF2-40B4-BE49-F238E27FC236}">
                <a16:creationId xmlns:a16="http://schemas.microsoft.com/office/drawing/2014/main" id="{415DB460-B74D-5146-B26B-0A33FFBCC311}"/>
              </a:ext>
            </a:extLst>
          </p:cNvPr>
          <p:cNvSpPr>
            <a:spLocks noGrp="1"/>
          </p:cNvSpPr>
          <p:nvPr>
            <p:ph type="sldNum" sz="quarter" idx="4"/>
          </p:nvPr>
        </p:nvSpPr>
        <p:spPr/>
        <p:txBody>
          <a:bodyPr/>
          <a:lstStyle/>
          <a:p>
            <a:fld id="{EA810E7C-020C-FA43-9CFD-DA754FFFF69E}" type="slidenum">
              <a:rPr lang="en-US" smtClean="0"/>
              <a:pPr/>
              <a:t>6</a:t>
            </a:fld>
            <a:endParaRPr lang="en-US" dirty="0"/>
          </a:p>
        </p:txBody>
      </p:sp>
      <p:pic>
        <p:nvPicPr>
          <p:cNvPr id="7" name="Google Shape;97;p18">
            <a:extLst>
              <a:ext uri="{FF2B5EF4-FFF2-40B4-BE49-F238E27FC236}">
                <a16:creationId xmlns:a16="http://schemas.microsoft.com/office/drawing/2014/main" id="{7970EDA5-5843-8D49-94F0-AF96FDC24A96}"/>
              </a:ext>
            </a:extLst>
          </p:cNvPr>
          <p:cNvPicPr preferRelativeResize="0"/>
          <p:nvPr/>
        </p:nvPicPr>
        <p:blipFill>
          <a:blip r:embed="rId3">
            <a:alphaModFix/>
          </a:blip>
          <a:stretch>
            <a:fillRect/>
          </a:stretch>
        </p:blipFill>
        <p:spPr>
          <a:xfrm>
            <a:off x="628649" y="2169830"/>
            <a:ext cx="7886701" cy="3980427"/>
          </a:xfrm>
          <a:prstGeom prst="rect">
            <a:avLst/>
          </a:prstGeom>
          <a:noFill/>
          <a:ln>
            <a:noFill/>
          </a:ln>
        </p:spPr>
      </p:pic>
    </p:spTree>
    <p:extLst>
      <p:ext uri="{BB962C8B-B14F-4D97-AF65-F5344CB8AC3E}">
        <p14:creationId xmlns:p14="http://schemas.microsoft.com/office/powerpoint/2010/main" val="386857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4899-1E28-944D-AD5A-8950098B948A}"/>
              </a:ext>
            </a:extLst>
          </p:cNvPr>
          <p:cNvSpPr>
            <a:spLocks noGrp="1"/>
          </p:cNvSpPr>
          <p:nvPr>
            <p:ph type="title"/>
          </p:nvPr>
        </p:nvSpPr>
        <p:spPr/>
        <p:txBody>
          <a:bodyPr/>
          <a:lstStyle/>
          <a:p>
            <a:r>
              <a:rPr lang="en" dirty="0"/>
              <a:t>Papaya Workshop History</a:t>
            </a:r>
            <a:endParaRPr lang="en-US" dirty="0"/>
          </a:p>
        </p:txBody>
      </p:sp>
      <p:sp>
        <p:nvSpPr>
          <p:cNvPr id="3" name="Content Placeholder 2">
            <a:extLst>
              <a:ext uri="{FF2B5EF4-FFF2-40B4-BE49-F238E27FC236}">
                <a16:creationId xmlns:a16="http://schemas.microsoft.com/office/drawing/2014/main" id="{116824DF-37F1-B849-98E4-597EFA9D9D48}"/>
              </a:ext>
            </a:extLst>
          </p:cNvPr>
          <p:cNvSpPr>
            <a:spLocks noGrp="1"/>
          </p:cNvSpPr>
          <p:nvPr>
            <p:ph idx="1"/>
          </p:nvPr>
        </p:nvSpPr>
        <p:spPr>
          <a:xfrm>
            <a:off x="628650" y="1825625"/>
            <a:ext cx="3943350" cy="4028523"/>
          </a:xfrm>
        </p:spPr>
        <p:txBody>
          <a:bodyPr/>
          <a:lstStyle/>
          <a:p>
            <a:pPr indent="-507987">
              <a:buSzPts val="2400"/>
              <a:buFont typeface="Calibri"/>
              <a:buChar char="●"/>
            </a:pPr>
            <a:r>
              <a:rPr lang="en-US" dirty="0">
                <a:latin typeface="Calibri"/>
                <a:ea typeface="Calibri"/>
                <a:cs typeface="Calibri"/>
                <a:sym typeface="Calibri"/>
              </a:rPr>
              <a:t>Medical training tool</a:t>
            </a:r>
          </a:p>
          <a:p>
            <a:pPr indent="-507987">
              <a:buSzPts val="2400"/>
              <a:buFont typeface="Calibri"/>
              <a:buChar char="●"/>
            </a:pPr>
            <a:r>
              <a:rPr lang="en-US" dirty="0">
                <a:latin typeface="Calibri"/>
                <a:ea typeface="Calibri"/>
                <a:cs typeface="Calibri"/>
                <a:sym typeface="Calibri"/>
              </a:rPr>
              <a:t>Community advocacy and exposure</a:t>
            </a:r>
          </a:p>
          <a:p>
            <a:pPr marL="0" indent="0">
              <a:spcBef>
                <a:spcPts val="1600"/>
              </a:spcBef>
              <a:buNone/>
            </a:pPr>
            <a:endParaRPr lang="en-US" dirty="0">
              <a:latin typeface="Calibri"/>
              <a:ea typeface="Calibri"/>
              <a:cs typeface="Calibri"/>
              <a:sym typeface="Calibri"/>
            </a:endParaRPr>
          </a:p>
          <a:p>
            <a:pPr indent="-507987">
              <a:spcBef>
                <a:spcPts val="1600"/>
              </a:spcBef>
              <a:buSzPts val="2400"/>
              <a:buFont typeface="Calibri"/>
              <a:buChar char="●"/>
            </a:pPr>
            <a:r>
              <a:rPr lang="en-US" dirty="0">
                <a:latin typeface="Calibri"/>
                <a:ea typeface="Calibri"/>
                <a:cs typeface="Calibri"/>
                <a:sym typeface="Calibri"/>
              </a:rPr>
              <a:t>The Virtual Model</a:t>
            </a:r>
          </a:p>
          <a:p>
            <a:endParaRPr lang="en-US" dirty="0"/>
          </a:p>
        </p:txBody>
      </p:sp>
      <p:sp>
        <p:nvSpPr>
          <p:cNvPr id="4" name="Slide Number Placeholder 3">
            <a:extLst>
              <a:ext uri="{FF2B5EF4-FFF2-40B4-BE49-F238E27FC236}">
                <a16:creationId xmlns:a16="http://schemas.microsoft.com/office/drawing/2014/main" id="{7BCCA4A9-40B5-3948-9368-76FCA275FAAB}"/>
              </a:ext>
            </a:extLst>
          </p:cNvPr>
          <p:cNvSpPr>
            <a:spLocks noGrp="1"/>
          </p:cNvSpPr>
          <p:nvPr>
            <p:ph type="sldNum" sz="quarter" idx="4"/>
          </p:nvPr>
        </p:nvSpPr>
        <p:spPr/>
        <p:txBody>
          <a:bodyPr/>
          <a:lstStyle/>
          <a:p>
            <a:fld id="{EA810E7C-020C-FA43-9CFD-DA754FFFF69E}" type="slidenum">
              <a:rPr lang="en-US" smtClean="0"/>
              <a:pPr/>
              <a:t>7</a:t>
            </a:fld>
            <a:endParaRPr lang="en-US" dirty="0"/>
          </a:p>
        </p:txBody>
      </p:sp>
      <p:pic>
        <p:nvPicPr>
          <p:cNvPr id="5" name="Google Shape;104;p19">
            <a:extLst>
              <a:ext uri="{FF2B5EF4-FFF2-40B4-BE49-F238E27FC236}">
                <a16:creationId xmlns:a16="http://schemas.microsoft.com/office/drawing/2014/main" id="{74BE3392-C307-B345-BBD6-13E4CFE3832C}"/>
              </a:ext>
            </a:extLst>
          </p:cNvPr>
          <p:cNvPicPr preferRelativeResize="0"/>
          <p:nvPr/>
        </p:nvPicPr>
        <p:blipFill>
          <a:blip r:embed="rId3">
            <a:alphaModFix/>
          </a:blip>
          <a:stretch>
            <a:fillRect/>
          </a:stretch>
        </p:blipFill>
        <p:spPr>
          <a:xfrm>
            <a:off x="4572000" y="1825625"/>
            <a:ext cx="3943350" cy="3444376"/>
          </a:xfrm>
          <a:prstGeom prst="rect">
            <a:avLst/>
          </a:prstGeom>
          <a:noFill/>
          <a:ln>
            <a:noFill/>
          </a:ln>
        </p:spPr>
      </p:pic>
    </p:spTree>
    <p:extLst>
      <p:ext uri="{BB962C8B-B14F-4D97-AF65-F5344CB8AC3E}">
        <p14:creationId xmlns:p14="http://schemas.microsoft.com/office/powerpoint/2010/main" val="174822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E56-8D26-EA45-9255-FCC34890BB67}"/>
              </a:ext>
            </a:extLst>
          </p:cNvPr>
          <p:cNvSpPr>
            <a:spLocks noGrp="1"/>
          </p:cNvSpPr>
          <p:nvPr>
            <p:ph type="title"/>
          </p:nvPr>
        </p:nvSpPr>
        <p:spPr/>
        <p:txBody>
          <a:bodyPr/>
          <a:lstStyle/>
          <a:p>
            <a:r>
              <a:rPr lang="en" dirty="0"/>
              <a:t>Virtual Papaya Workshop Setup</a:t>
            </a:r>
            <a:endParaRPr lang="en-US" dirty="0"/>
          </a:p>
        </p:txBody>
      </p:sp>
      <p:sp>
        <p:nvSpPr>
          <p:cNvPr id="3" name="Content Placeholder 2">
            <a:extLst>
              <a:ext uri="{FF2B5EF4-FFF2-40B4-BE49-F238E27FC236}">
                <a16:creationId xmlns:a16="http://schemas.microsoft.com/office/drawing/2014/main" id="{CB401E5C-DDCD-B54B-ACC1-0BEA944AD37A}"/>
              </a:ext>
            </a:extLst>
          </p:cNvPr>
          <p:cNvSpPr>
            <a:spLocks noGrp="1"/>
          </p:cNvSpPr>
          <p:nvPr>
            <p:ph idx="1"/>
          </p:nvPr>
        </p:nvSpPr>
        <p:spPr>
          <a:xfrm>
            <a:off x="4572000" y="2093833"/>
            <a:ext cx="3943350" cy="3682040"/>
          </a:xfrm>
        </p:spPr>
        <p:txBody>
          <a:bodyPr/>
          <a:lstStyle/>
          <a:p>
            <a:pPr indent="-541853">
              <a:spcBef>
                <a:spcPts val="1333"/>
              </a:spcBef>
              <a:buClr>
                <a:schemeClr val="dk2"/>
              </a:buClr>
              <a:buSzPts val="2800"/>
            </a:pPr>
            <a:r>
              <a:rPr lang="en-US" dirty="0">
                <a:latin typeface="Calibri"/>
                <a:ea typeface="Calibri"/>
                <a:cs typeface="Calibri"/>
                <a:sym typeface="Calibri"/>
              </a:rPr>
              <a:t>Facilitators and participants are all virtual</a:t>
            </a:r>
          </a:p>
          <a:p>
            <a:pPr indent="-541853">
              <a:spcBef>
                <a:spcPts val="1333"/>
              </a:spcBef>
              <a:buClr>
                <a:srgbClr val="0000FF"/>
              </a:buClr>
              <a:buSzPts val="2800"/>
            </a:pPr>
            <a:r>
              <a:rPr lang="en-US"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https://rhedi.org/virtual-papaya-workshops/</a:t>
            </a:r>
            <a:endParaRPr lang="en-US" dirty="0">
              <a:solidFill>
                <a:srgbClr val="0000FF"/>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3568E061-D59E-2C48-8D35-80A606414B97}"/>
              </a:ext>
            </a:extLst>
          </p:cNvPr>
          <p:cNvSpPr>
            <a:spLocks noGrp="1"/>
          </p:cNvSpPr>
          <p:nvPr>
            <p:ph type="sldNum" sz="quarter" idx="4"/>
          </p:nvPr>
        </p:nvSpPr>
        <p:spPr/>
        <p:txBody>
          <a:bodyPr/>
          <a:lstStyle/>
          <a:p>
            <a:fld id="{EA810E7C-020C-FA43-9CFD-DA754FFFF69E}" type="slidenum">
              <a:rPr lang="en-US" smtClean="0"/>
              <a:pPr/>
              <a:t>8</a:t>
            </a:fld>
            <a:endParaRPr lang="en-US" dirty="0"/>
          </a:p>
        </p:txBody>
      </p:sp>
      <p:pic>
        <p:nvPicPr>
          <p:cNvPr id="5" name="Google Shape;111;p20">
            <a:extLst>
              <a:ext uri="{FF2B5EF4-FFF2-40B4-BE49-F238E27FC236}">
                <a16:creationId xmlns:a16="http://schemas.microsoft.com/office/drawing/2014/main" id="{DD36333E-CDB4-6B4B-96E9-63A6F7C2C31D}"/>
              </a:ext>
            </a:extLst>
          </p:cNvPr>
          <p:cNvPicPr preferRelativeResize="0"/>
          <p:nvPr/>
        </p:nvPicPr>
        <p:blipFill>
          <a:blip r:embed="rId4">
            <a:alphaModFix/>
          </a:blip>
          <a:stretch>
            <a:fillRect/>
          </a:stretch>
        </p:blipFill>
        <p:spPr>
          <a:xfrm>
            <a:off x="369156" y="1946429"/>
            <a:ext cx="3943350" cy="3440431"/>
          </a:xfrm>
          <a:prstGeom prst="rect">
            <a:avLst/>
          </a:prstGeom>
          <a:noFill/>
          <a:ln>
            <a:noFill/>
          </a:ln>
        </p:spPr>
      </p:pic>
    </p:spTree>
    <p:extLst>
      <p:ext uri="{BB962C8B-B14F-4D97-AF65-F5344CB8AC3E}">
        <p14:creationId xmlns:p14="http://schemas.microsoft.com/office/powerpoint/2010/main" val="19960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6E70-A36E-554B-8A0D-6EC576926277}"/>
              </a:ext>
            </a:extLst>
          </p:cNvPr>
          <p:cNvSpPr>
            <a:spLocks noGrp="1"/>
          </p:cNvSpPr>
          <p:nvPr>
            <p:ph type="title"/>
          </p:nvPr>
        </p:nvSpPr>
        <p:spPr/>
        <p:txBody>
          <a:bodyPr/>
          <a:lstStyle/>
          <a:p>
            <a:r>
              <a:rPr lang="en" dirty="0"/>
              <a:t>Virtual Patient Centered Options Counseling </a:t>
            </a:r>
            <a:endParaRPr lang="en-US" dirty="0"/>
          </a:p>
        </p:txBody>
      </p:sp>
      <p:sp>
        <p:nvSpPr>
          <p:cNvPr id="3" name="Content Placeholder 2">
            <a:extLst>
              <a:ext uri="{FF2B5EF4-FFF2-40B4-BE49-F238E27FC236}">
                <a16:creationId xmlns:a16="http://schemas.microsoft.com/office/drawing/2014/main" id="{E0EDC75F-1657-3B41-A770-C7B6BEEF2FB3}"/>
              </a:ext>
            </a:extLst>
          </p:cNvPr>
          <p:cNvSpPr>
            <a:spLocks noGrp="1"/>
          </p:cNvSpPr>
          <p:nvPr>
            <p:ph idx="1"/>
          </p:nvPr>
        </p:nvSpPr>
        <p:spPr>
          <a:xfrm>
            <a:off x="628650" y="2317899"/>
            <a:ext cx="3092746" cy="3859064"/>
          </a:xfrm>
        </p:spPr>
        <p:txBody>
          <a:bodyPr/>
          <a:lstStyle/>
          <a:p>
            <a:pPr indent="-541853">
              <a:buSzPts val="2800"/>
            </a:pPr>
            <a:r>
              <a:rPr lang="en-US" dirty="0"/>
              <a:t>Model for patient care via telemedicine</a:t>
            </a:r>
          </a:p>
          <a:p>
            <a:pPr indent="-541853">
              <a:buSzPts val="2800"/>
            </a:pPr>
            <a:r>
              <a:rPr lang="en-US" dirty="0"/>
              <a:t>Includes remote patient counseling and precepting</a:t>
            </a:r>
          </a:p>
          <a:p>
            <a:endParaRPr lang="en-US" dirty="0"/>
          </a:p>
        </p:txBody>
      </p:sp>
      <p:sp>
        <p:nvSpPr>
          <p:cNvPr id="4" name="Slide Number Placeholder 3">
            <a:extLst>
              <a:ext uri="{FF2B5EF4-FFF2-40B4-BE49-F238E27FC236}">
                <a16:creationId xmlns:a16="http://schemas.microsoft.com/office/drawing/2014/main" id="{0D4A1753-D4C7-3742-A159-A6E791E3C5D8}"/>
              </a:ext>
            </a:extLst>
          </p:cNvPr>
          <p:cNvSpPr>
            <a:spLocks noGrp="1"/>
          </p:cNvSpPr>
          <p:nvPr>
            <p:ph type="sldNum" sz="quarter" idx="4"/>
          </p:nvPr>
        </p:nvSpPr>
        <p:spPr/>
        <p:txBody>
          <a:bodyPr/>
          <a:lstStyle/>
          <a:p>
            <a:fld id="{EA810E7C-020C-FA43-9CFD-DA754FFFF69E}" type="slidenum">
              <a:rPr lang="en-US" smtClean="0"/>
              <a:pPr/>
              <a:t>9</a:t>
            </a:fld>
            <a:endParaRPr lang="en-US" dirty="0"/>
          </a:p>
        </p:txBody>
      </p:sp>
      <p:pic>
        <p:nvPicPr>
          <p:cNvPr id="6" name="Online Media 5" descr="RHEDI Virtual Papaya Workshop">
            <a:hlinkClick r:id="" action="ppaction://media"/>
            <a:extLst>
              <a:ext uri="{FF2B5EF4-FFF2-40B4-BE49-F238E27FC236}">
                <a16:creationId xmlns:a16="http://schemas.microsoft.com/office/drawing/2014/main" id="{50D93ED6-F756-1D48-8B1F-4B24AC15C02A}"/>
              </a:ext>
            </a:extLst>
          </p:cNvPr>
          <p:cNvPicPr>
            <a:picLocks noRot="1" noChangeAspect="1"/>
          </p:cNvPicPr>
          <p:nvPr>
            <a:videoFile r:link="rId1"/>
          </p:nvPr>
        </p:nvPicPr>
        <p:blipFill>
          <a:blip r:embed="rId4"/>
          <a:stretch>
            <a:fillRect/>
          </a:stretch>
        </p:blipFill>
        <p:spPr>
          <a:xfrm>
            <a:off x="3721396" y="2204100"/>
            <a:ext cx="4335929" cy="2449800"/>
          </a:xfrm>
          <a:prstGeom prst="rect">
            <a:avLst/>
          </a:prstGeom>
        </p:spPr>
      </p:pic>
    </p:spTree>
    <p:extLst>
      <p:ext uri="{BB962C8B-B14F-4D97-AF65-F5344CB8AC3E}">
        <p14:creationId xmlns:p14="http://schemas.microsoft.com/office/powerpoint/2010/main" val="24269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1_Office Theme">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2529</Words>
  <Application>Microsoft Macintosh PowerPoint</Application>
  <PresentationFormat>On-screen Show (4:3)</PresentationFormat>
  <Paragraphs>158</Paragraphs>
  <Slides>17</Slides>
  <Notes>16</Notes>
  <HiddenSlides>0</HiddenSlides>
  <MMClips>1</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Arial Narrow</vt:lpstr>
      <vt:lpstr>Calibri</vt:lpstr>
      <vt:lpstr>1_Office Theme</vt:lpstr>
      <vt:lpstr>Custom Design</vt:lpstr>
      <vt:lpstr>1_Custom Design</vt:lpstr>
      <vt:lpstr>3_Custom Design</vt:lpstr>
      <vt:lpstr>2_Custom Design</vt:lpstr>
      <vt:lpstr>PowerPoint Presentation</vt:lpstr>
      <vt:lpstr>The Papaya Workshop  A Model for Virtual Procedure Training During COVID and Beyond</vt:lpstr>
      <vt:lpstr>Disclosures</vt:lpstr>
      <vt:lpstr>Objectives</vt:lpstr>
      <vt:lpstr>Reproductive Health Education in Family Medicine (RHEDI) </vt:lpstr>
      <vt:lpstr>Reproductive Health Access Project (RHAP)</vt:lpstr>
      <vt:lpstr>Papaya Workshop History</vt:lpstr>
      <vt:lpstr>Virtual Papaya Workshop Setup</vt:lpstr>
      <vt:lpstr>Virtual Patient Centered Options Counseling </vt:lpstr>
      <vt:lpstr>Manual Vacuum Aspiration (MVA)</vt:lpstr>
      <vt:lpstr>The Virtual Papaya Workshop: Beyond Clinical Training </vt:lpstr>
      <vt:lpstr>The Virtual Procedure Training Model</vt:lpstr>
      <vt:lpstr>Conclusions</vt:lpstr>
      <vt:lpstr>PowerPoint Presentation</vt:lpstr>
      <vt:lpstr>Resources</vt:lpstr>
      <vt:lpstr>Pre-Seminar Survey</vt:lpstr>
      <vt:lpstr>Post-Seminar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Chelsea Brown</cp:lastModifiedBy>
  <cp:revision>13</cp:revision>
  <dcterms:created xsi:type="dcterms:W3CDTF">2020-10-26T17:33:56Z</dcterms:created>
  <dcterms:modified xsi:type="dcterms:W3CDTF">2022-05-03T05:25:34Z</dcterms:modified>
</cp:coreProperties>
</file>