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8" r:id="rId3"/>
    <p:sldId id="257" r:id="rId4"/>
    <p:sldId id="258" r:id="rId5"/>
    <p:sldId id="266" r:id="rId6"/>
    <p:sldId id="267" r:id="rId7"/>
    <p:sldId id="269" r:id="rId8"/>
    <p:sldId id="270" r:id="rId9"/>
    <p:sldId id="271" r:id="rId10"/>
    <p:sldId id="262" r:id="rId11"/>
    <p:sldId id="263" r:id="rId12"/>
    <p:sldId id="264" r:id="rId13"/>
    <p:sldId id="265" r:id="rId14"/>
  </p:sldIdLst>
  <p:sldSz cx="12192000" cy="6858000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968E06E-BC18-42BD-8256-A7C2756A1224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E9839D5-2E6B-4B39-B622-467937187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40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7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3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2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38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5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0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6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8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1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1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202049-C8B6-4E6A-8EF6-46E231E89848}" type="datetimeFigureOut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D353A3-D452-4A32-B8DF-06EB8B514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4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868" y="425961"/>
            <a:ext cx="9843132" cy="26161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Co-Advising: Blending Contributions of Academic and Clinical Advisors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8476" y="3133101"/>
            <a:ext cx="8893834" cy="817273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                Jacqueline Morse, MD, MPH, Rory Richardson MD, </a:t>
            </a:r>
          </a:p>
          <a:p>
            <a:r>
              <a:rPr lang="en-US" sz="2400" dirty="0"/>
              <a:t>Tina Kenyon, ACSW,  Greg </a:t>
            </a:r>
            <a:r>
              <a:rPr lang="en-US" sz="2400" dirty="0" err="1"/>
              <a:t>Thesing</a:t>
            </a:r>
            <a:r>
              <a:rPr lang="en-US" sz="2400" dirty="0"/>
              <a:t>, MD and John </a:t>
            </a:r>
            <a:r>
              <a:rPr lang="en-US" sz="2400" dirty="0" err="1"/>
              <a:t>Orzano</a:t>
            </a:r>
            <a:r>
              <a:rPr lang="en-US" sz="2400" dirty="0"/>
              <a:t>, MD, MPH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70643" y="4858590"/>
            <a:ext cx="3631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</a:t>
            </a:r>
            <a:r>
              <a:rPr lang="en-US" sz="2800" dirty="0"/>
              <a:t>Lecture-Discussion </a:t>
            </a:r>
          </a:p>
          <a:p>
            <a:r>
              <a:rPr lang="en-US" sz="2800" dirty="0"/>
              <a:t>                STFM 2019</a:t>
            </a:r>
          </a:p>
        </p:txBody>
      </p:sp>
    </p:spTree>
    <p:extLst>
      <p:ext uri="{BB962C8B-B14F-4D97-AF65-F5344CB8AC3E}">
        <p14:creationId xmlns:p14="http://schemas.microsoft.com/office/powerpoint/2010/main" val="278332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179" y="599536"/>
            <a:ext cx="5943032" cy="754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Small Group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88" y="1682151"/>
            <a:ext cx="9177939" cy="4576313"/>
          </a:xfrm>
        </p:spPr>
        <p:txBody>
          <a:bodyPr>
            <a:normAutofit lnSpcReduction="10000"/>
          </a:bodyPr>
          <a:lstStyle/>
          <a:p>
            <a:endParaRPr lang="en-US" sz="3200" b="1" dirty="0"/>
          </a:p>
          <a:p>
            <a:r>
              <a:rPr lang="en-US" sz="3500" dirty="0"/>
              <a:t>How do you coach/advise residents during their longitudinal continuity clinic experience?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r>
              <a:rPr lang="en-US" sz="3500" dirty="0"/>
              <a:t>What are your thoughts about the Clinic Advisor role in your home program?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3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716" y="823823"/>
            <a:ext cx="5899900" cy="8755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Large Group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5835"/>
            <a:ext cx="10018713" cy="3755366"/>
          </a:xfrm>
        </p:spPr>
        <p:txBody>
          <a:bodyPr/>
          <a:lstStyle/>
          <a:p>
            <a:r>
              <a:rPr lang="en-US" sz="4000" dirty="0"/>
              <a:t>What did you learn in your small group?</a:t>
            </a:r>
          </a:p>
          <a:p>
            <a:r>
              <a:rPr lang="en-US" sz="4000" dirty="0"/>
              <a:t>What is working in continuity clinic advising in your programs?</a:t>
            </a:r>
          </a:p>
          <a:p>
            <a:r>
              <a:rPr lang="en-US" sz="4000" dirty="0"/>
              <a:t>What strategies might be helpful to consider for incorporating continuity clinic advising?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9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030" y="418382"/>
            <a:ext cx="4071100" cy="73755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Summary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23" y="1492370"/>
            <a:ext cx="10018713" cy="4097547"/>
          </a:xfrm>
        </p:spPr>
        <p:txBody>
          <a:bodyPr>
            <a:noAutofit/>
          </a:bodyPr>
          <a:lstStyle/>
          <a:p>
            <a:r>
              <a:rPr lang="en-US" sz="2800" dirty="0"/>
              <a:t>It is helpful to have a designated resource faculty focused on resident continuity clinic experience</a:t>
            </a:r>
          </a:p>
          <a:p>
            <a:r>
              <a:rPr lang="en-US" sz="2800" dirty="0"/>
              <a:t>There are enough tasks for two advisors – one focused on the continuity clinic experience and the other for academic performance and planning</a:t>
            </a:r>
          </a:p>
          <a:p>
            <a:r>
              <a:rPr lang="en-US" sz="2800" dirty="0"/>
              <a:t> This model could facilitate compliance with ACGME requirements to evaluate resident performance in longitudinal curricula quarterly</a:t>
            </a:r>
          </a:p>
        </p:txBody>
      </p:sp>
    </p:spTree>
    <p:extLst>
      <p:ext uri="{BB962C8B-B14F-4D97-AF65-F5344CB8AC3E}">
        <p14:creationId xmlns:p14="http://schemas.microsoft.com/office/powerpoint/2010/main" val="156780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293" y="888522"/>
            <a:ext cx="9566694" cy="132681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Please complete your session evaluation and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   help us make future presentations better!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439" y="2762337"/>
            <a:ext cx="5115105" cy="352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344B-3222-2846-9604-50957A1A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to Disclose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2246-F969-1944-93D3-125FFD823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2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177506"/>
            <a:ext cx="5990745" cy="86695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Presentation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046" y="2296064"/>
            <a:ext cx="10018713" cy="3124201"/>
          </a:xfrm>
        </p:spPr>
        <p:txBody>
          <a:bodyPr/>
          <a:lstStyle/>
          <a:p>
            <a:r>
              <a:rPr lang="en-US" dirty="0"/>
              <a:t>Describe a unique advising system providing support and coaching for learners throughout residency</a:t>
            </a:r>
          </a:p>
          <a:p>
            <a:r>
              <a:rPr lang="en-US" dirty="0"/>
              <a:t>Discuss the advising structure in participants’ programs to identify various approaches to advising</a:t>
            </a:r>
          </a:p>
          <a:p>
            <a:r>
              <a:rPr lang="en-US" dirty="0"/>
              <a:t>Identify advising strategies participants can implement in their clinical settings, particularly for their outpatient clinical curriculum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9965" y="4937186"/>
            <a:ext cx="1634706" cy="163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557" y="245853"/>
            <a:ext cx="3846814" cy="66854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Session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864" y="914400"/>
            <a:ext cx="10734136" cy="5676181"/>
          </a:xfrm>
        </p:spPr>
        <p:txBody>
          <a:bodyPr>
            <a:normAutofit/>
          </a:bodyPr>
          <a:lstStyle/>
          <a:p>
            <a:r>
              <a:rPr lang="en-US" dirty="0"/>
              <a:t>Introduce presenters, identify participants’ current advising practices by                      show of hands (1 min)</a:t>
            </a:r>
          </a:p>
          <a:p>
            <a:r>
              <a:rPr lang="en-US" dirty="0"/>
              <a:t>Briefly describe presenters’ current advising system, including academic                    and clinic advisor roles and responsibilities, feedback data (7 mins)</a:t>
            </a:r>
          </a:p>
          <a:p>
            <a:r>
              <a:rPr lang="en-US" dirty="0"/>
              <a:t>In small groups, answer these questions (10 mins):  </a:t>
            </a:r>
          </a:p>
          <a:p>
            <a:pPr lvl="1"/>
            <a:r>
              <a:rPr lang="en-US" dirty="0"/>
              <a:t>How do you coach/advise residents during their longitudinal continuity clinic experience?</a:t>
            </a:r>
          </a:p>
          <a:p>
            <a:pPr lvl="1"/>
            <a:r>
              <a:rPr lang="en-US" dirty="0"/>
              <a:t>What are your thoughts about the clinic advisor role in your home program?</a:t>
            </a:r>
          </a:p>
          <a:p>
            <a:r>
              <a:rPr lang="en-US" dirty="0"/>
              <a:t>In the large group (10 mins) -  </a:t>
            </a:r>
          </a:p>
          <a:p>
            <a:pPr lvl="1"/>
            <a:r>
              <a:rPr lang="en-US" dirty="0"/>
              <a:t>reporting out what each group learned</a:t>
            </a:r>
          </a:p>
          <a:p>
            <a:pPr lvl="1"/>
            <a:r>
              <a:rPr lang="en-US" dirty="0"/>
              <a:t>brief conversation about potential strategies for clinic advising in participants’ programs</a:t>
            </a:r>
          </a:p>
          <a:p>
            <a:r>
              <a:rPr lang="en-US" dirty="0"/>
              <a:t>Evaluation and Summary (2 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91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68" y="104523"/>
            <a:ext cx="7109604" cy="81669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Advising Structure at NHDFMR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3629" y="838473"/>
            <a:ext cx="5436799" cy="2858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Academic Advisor</a:t>
            </a:r>
          </a:p>
          <a:p>
            <a:pPr lvl="1"/>
            <a:r>
              <a:rPr lang="en-US" sz="2000" dirty="0"/>
              <a:t>Interdisciplinary faculty advise (physicians, Behavioral Science, etc.)</a:t>
            </a:r>
          </a:p>
          <a:p>
            <a:pPr lvl="1"/>
            <a:r>
              <a:rPr lang="en-US" sz="2000" dirty="0"/>
              <a:t>1-4 residents across years</a:t>
            </a:r>
          </a:p>
          <a:p>
            <a:pPr lvl="1"/>
            <a:r>
              <a:rPr lang="en-US" sz="2000" dirty="0"/>
              <a:t>Monitor evaluations, functioning, etc.</a:t>
            </a:r>
          </a:p>
          <a:p>
            <a:pPr lvl="1"/>
            <a:r>
              <a:rPr lang="en-US" sz="2000" dirty="0"/>
              <a:t>Assist with elective planning</a:t>
            </a:r>
          </a:p>
          <a:p>
            <a:pPr lvl="1"/>
            <a:r>
              <a:rPr lang="en-US" sz="2000" dirty="0"/>
              <a:t>6 </a:t>
            </a:r>
            <a:r>
              <a:rPr lang="en-US" sz="2000" dirty="0" err="1"/>
              <a:t>mo</a:t>
            </a:r>
            <a:r>
              <a:rPr lang="en-US" sz="2000" dirty="0"/>
              <a:t> review – Milestone self-assessment and evaluation aggregate </a:t>
            </a:r>
            <a:r>
              <a:rPr lang="en-US" sz="2000" dirty="0">
                <a:sym typeface="Wingdings" panose="05000000000000000000" pitchFamily="2" charset="2"/>
              </a:rPr>
              <a:t> MS composite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395" y="1044843"/>
            <a:ext cx="5236234" cy="26212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Continuity Clinic Advisor</a:t>
            </a:r>
          </a:p>
          <a:p>
            <a:pPr lvl="1"/>
            <a:r>
              <a:rPr lang="en-US" sz="2000" dirty="0"/>
              <a:t>Physician Pod Leader</a:t>
            </a:r>
          </a:p>
          <a:p>
            <a:pPr lvl="1"/>
            <a:r>
              <a:rPr lang="en-US" sz="2000" dirty="0"/>
              <a:t>6 residents (2 per PGY)</a:t>
            </a:r>
          </a:p>
          <a:p>
            <a:pPr lvl="1"/>
            <a:r>
              <a:rPr lang="en-US" sz="2000" dirty="0"/>
              <a:t>Initial note/chart review with coaching</a:t>
            </a:r>
          </a:p>
          <a:p>
            <a:pPr lvl="1"/>
            <a:r>
              <a:rPr lang="en-US" sz="2000" dirty="0"/>
              <a:t>Clinical resource for residents</a:t>
            </a:r>
          </a:p>
          <a:p>
            <a:pPr lvl="1"/>
            <a:r>
              <a:rPr lang="en-US" sz="2000" dirty="0"/>
              <a:t>6 </a:t>
            </a:r>
            <a:r>
              <a:rPr lang="en-US" sz="2000" dirty="0" err="1"/>
              <a:t>mo</a:t>
            </a:r>
            <a:r>
              <a:rPr lang="en-US" sz="2000" dirty="0"/>
              <a:t> review – population stats, clinical staff feedback, prof behaviors, set SMART goals for next 6 </a:t>
            </a:r>
            <a:r>
              <a:rPr lang="en-US" sz="2000" dirty="0" err="1"/>
              <a:t>mos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57057" y="3796201"/>
            <a:ext cx="372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Data compiled by Data Coordinator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298" y="4317847"/>
            <a:ext cx="3383222" cy="225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0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68" y="104523"/>
            <a:ext cx="7109604" cy="81669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Semi-Annual Evaluation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66340" y="750987"/>
            <a:ext cx="5436799" cy="1927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Academic Advisor</a:t>
            </a:r>
          </a:p>
          <a:p>
            <a:pPr lvl="1"/>
            <a:r>
              <a:rPr lang="en-US" sz="2000" dirty="0"/>
              <a:t>6 </a:t>
            </a:r>
            <a:r>
              <a:rPr lang="en-US" sz="2000" dirty="0" err="1"/>
              <a:t>mo</a:t>
            </a:r>
            <a:r>
              <a:rPr lang="en-US" sz="2000" dirty="0"/>
              <a:t> review – Milestone self-assessment and evaluation aggregate </a:t>
            </a:r>
            <a:r>
              <a:rPr lang="en-US" sz="2000" dirty="0">
                <a:sym typeface="Wingdings" panose="05000000000000000000" pitchFamily="2" charset="2"/>
              </a:rPr>
              <a:t> Milestone composite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1834" y="961657"/>
            <a:ext cx="5236234" cy="17250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Continuity Clinic Advisor</a:t>
            </a:r>
          </a:p>
          <a:p>
            <a:pPr lvl="1"/>
            <a:r>
              <a:rPr lang="en-US" sz="2000" dirty="0"/>
              <a:t>6 </a:t>
            </a:r>
            <a:r>
              <a:rPr lang="en-US" sz="2000" dirty="0" err="1"/>
              <a:t>mo</a:t>
            </a:r>
            <a:r>
              <a:rPr lang="en-US" sz="2000" dirty="0"/>
              <a:t> review – panel stats,                     clinical staff feedback, prof behaviors,      set SMART goals for next 6 </a:t>
            </a:r>
            <a:r>
              <a:rPr lang="en-US" sz="2000" dirty="0" err="1"/>
              <a:t>mos</a:t>
            </a:r>
            <a:r>
              <a:rPr lang="en-US" sz="2000" dirty="0"/>
              <a:t>, career advising and planning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8474" y="4484549"/>
            <a:ext cx="884207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Leader 6 Month Review (</a:t>
            </a:r>
            <a:r>
              <a:rPr lang="en-US" sz="2400" b="1" dirty="0" err="1">
                <a:solidFill>
                  <a:srgbClr val="0070C0"/>
                </a:solidFill>
              </a:rPr>
              <a:t>Educ</a:t>
            </a:r>
            <a:r>
              <a:rPr lang="en-US" sz="2400" b="1" dirty="0">
                <a:solidFill>
                  <a:srgbClr val="0070C0"/>
                </a:solidFill>
              </a:rPr>
              <a:t> Director/Program Director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Review data from Academic and Clinic Advisor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Satisfaction with advising experience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In-Training exam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Dashboard compliance (duty hours, scholarly work, </a:t>
            </a:r>
            <a:r>
              <a:rPr lang="en-US" sz="2000" dirty="0" err="1"/>
              <a:t>eval</a:t>
            </a:r>
            <a:r>
              <a:rPr lang="en-US" sz="2000" dirty="0"/>
              <a:t> completion, etc.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Strengths/Areas for Growth </a:t>
            </a:r>
            <a:r>
              <a:rPr lang="en-US" sz="2000" dirty="0">
                <a:sym typeface="Wingdings" panose="05000000000000000000" pitchFamily="2" charset="2"/>
              </a:rPr>
              <a:t> Goals for next 6 </a:t>
            </a:r>
            <a:r>
              <a:rPr lang="en-US" sz="2000" dirty="0" err="1">
                <a:sym typeface="Wingdings" panose="05000000000000000000" pitchFamily="2" charset="2"/>
              </a:rPr>
              <a:t>mos</a:t>
            </a:r>
            <a:endParaRPr lang="en-US" sz="2000" dirty="0"/>
          </a:p>
        </p:txBody>
      </p:sp>
      <p:sp>
        <p:nvSpPr>
          <p:cNvPr id="11" name="Curved Right Arrow 10"/>
          <p:cNvSpPr/>
          <p:nvPr/>
        </p:nvSpPr>
        <p:spPr>
          <a:xfrm>
            <a:off x="1618888" y="3912302"/>
            <a:ext cx="1095553" cy="15582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10299941" y="3830128"/>
            <a:ext cx="1086927" cy="15700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1254" y="3191740"/>
            <a:ext cx="372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Data compiled by Data Coordinator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422" r="6106" b="34875"/>
          <a:stretch/>
        </p:blipFill>
        <p:spPr>
          <a:xfrm>
            <a:off x="4908747" y="2678626"/>
            <a:ext cx="2410765" cy="171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5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0FA8-D5F3-FC45-807D-4EE17B83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Comments from Clinical Staff about Resident Continuity Clinic Performance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B64EA-CCF6-8949-B526-5DDFBD759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269886" cy="3505201"/>
          </a:xfrm>
        </p:spPr>
        <p:txBody>
          <a:bodyPr>
            <a:normAutofit/>
          </a:bodyPr>
          <a:lstStyle/>
          <a:p>
            <a:pPr lvl="1"/>
            <a:r>
              <a:rPr lang="en-US" sz="3500" dirty="0"/>
              <a:t>Time management, efficiency, record completion, response to staff and patient requests</a:t>
            </a:r>
          </a:p>
          <a:p>
            <a:pPr lvl="1"/>
            <a:r>
              <a:rPr lang="en-US" sz="3500" dirty="0"/>
              <a:t>Team communication and functioning</a:t>
            </a:r>
          </a:p>
          <a:p>
            <a:pPr lvl="1"/>
            <a:r>
              <a:rPr lang="en-US" sz="3500" dirty="0"/>
              <a:t>Participation in “huddles”</a:t>
            </a:r>
          </a:p>
          <a:p>
            <a:pPr lvl="1"/>
            <a:r>
              <a:rPr lang="en-US" sz="3500" dirty="0"/>
              <a:t>General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2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A04D2-04AA-FA45-A49B-BED0CC6D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Comments from residents about Clinic Advising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16E8-B964-7742-BA9C-EABBA25FF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600" dirty="0"/>
              <a:t>Variation in relationship effectiveness with advisor</a:t>
            </a:r>
          </a:p>
          <a:p>
            <a:pPr lvl="1"/>
            <a:r>
              <a:rPr lang="en-US" sz="3600" dirty="0"/>
              <a:t>Suggestions for change in clinic workflows, etc.</a:t>
            </a:r>
          </a:p>
          <a:p>
            <a:pPr lvl="1"/>
            <a:r>
              <a:rPr lang="en-US" sz="3600" dirty="0"/>
              <a:t>Requests for more coaching around desktop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7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BCDE2-7374-0E4B-B005-2D36070DB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Examples of Resident Continuity Clinic Goals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B12D-B06D-B344-AC43-63C092F50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35232"/>
            <a:ext cx="10018713" cy="312420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Development of procedural skills</a:t>
            </a:r>
          </a:p>
          <a:p>
            <a:pPr lvl="1"/>
            <a:r>
              <a:rPr lang="en-US" sz="3200" dirty="0"/>
              <a:t>Focused goals (e.g. improving skills in diabetes care)</a:t>
            </a:r>
          </a:p>
          <a:p>
            <a:pPr lvl="1"/>
            <a:r>
              <a:rPr lang="en-US" sz="3200" dirty="0"/>
              <a:t>Increasing efficiency with documentation and 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1812642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349</TotalTime>
  <Words>595</Words>
  <Application>Microsoft Macintosh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Co-Advising: Blending Contributions of Academic and Clinical Advisors</vt:lpstr>
      <vt:lpstr>Nothing to Disclose</vt:lpstr>
      <vt:lpstr>Presentation Objectives</vt:lpstr>
      <vt:lpstr>Session Agenda</vt:lpstr>
      <vt:lpstr>Advising Structure at NHDFMR</vt:lpstr>
      <vt:lpstr>Semi-Annual Evaluation Process</vt:lpstr>
      <vt:lpstr>Comments from Clinical Staff about Resident Continuity Clinic Performance </vt:lpstr>
      <vt:lpstr>Comments from residents about Clinic Advising </vt:lpstr>
      <vt:lpstr>Examples of Resident Continuity Clinic Goals </vt:lpstr>
      <vt:lpstr>Small Group Conversation</vt:lpstr>
      <vt:lpstr>Large Group Conversation</vt:lpstr>
      <vt:lpstr>Summary Points</vt:lpstr>
      <vt:lpstr>Please complete your session evaluation and    help us make future presentations better!</vt:lpstr>
    </vt:vector>
  </TitlesOfParts>
  <Company>Concord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Co-Advising: Blending Contributions of Academic and Clinical Advisors</dc:title>
  <dc:creator>Tina Kenyon</dc:creator>
  <cp:lastModifiedBy>tkcoaching@yahoo.com</cp:lastModifiedBy>
  <cp:revision>24</cp:revision>
  <cp:lastPrinted>2019-04-25T20:57:26Z</cp:lastPrinted>
  <dcterms:created xsi:type="dcterms:W3CDTF">2019-03-28T19:16:56Z</dcterms:created>
  <dcterms:modified xsi:type="dcterms:W3CDTF">2019-04-30T15:03:38Z</dcterms:modified>
</cp:coreProperties>
</file>