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8"/>
  </p:notesMasterIdLst>
  <p:sldIdLst>
    <p:sldId id="256" r:id="rId2"/>
    <p:sldId id="289" r:id="rId3"/>
    <p:sldId id="257" r:id="rId4"/>
    <p:sldId id="258" r:id="rId5"/>
    <p:sldId id="277" r:id="rId6"/>
    <p:sldId id="260" r:id="rId7"/>
    <p:sldId id="282" r:id="rId8"/>
    <p:sldId id="278" r:id="rId9"/>
    <p:sldId id="280" r:id="rId10"/>
    <p:sldId id="287" r:id="rId11"/>
    <p:sldId id="283" r:id="rId12"/>
    <p:sldId id="284" r:id="rId13"/>
    <p:sldId id="279" r:id="rId14"/>
    <p:sldId id="281" r:id="rId15"/>
    <p:sldId id="286" r:id="rId16"/>
    <p:sldId id="288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279"/>
    <p:restoredTop sz="73887" autoAdjust="0"/>
  </p:normalViewPr>
  <p:slideViewPr>
    <p:cSldViewPr snapToGrid="0" snapToObjects="1">
      <p:cViewPr>
        <p:scale>
          <a:sx n="54" d="100"/>
          <a:sy n="54" d="100"/>
        </p:scale>
        <p:origin x="-3600" y="-7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66DF00-D9D4-427E-8121-D63D8008C9EF}" type="datetimeFigureOut">
              <a:rPr lang="en-US" smtClean="0"/>
              <a:t>4/23/2019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F3AD44-0BCF-4198-A90A-8609689E7B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7976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Cite reference to first statement</a:t>
            </a:r>
          </a:p>
          <a:p>
            <a:r>
              <a:rPr lang="en-US" dirty="0" smtClean="0"/>
              <a:t>We refer to this as the CONNECTIONS Primary Care Clinic.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F3AD44-0BCF-4198-A90A-8609689E7B8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0203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defTabSz="914400">
              <a:lnSpc>
                <a:spcPct val="150000"/>
              </a:lnSpc>
              <a:spcBef>
                <a:spcPts val="0"/>
              </a:spcBef>
              <a:buNone/>
              <a:defRPr/>
            </a:pPr>
            <a:r>
              <a:rPr lang="en-US" sz="1200" b="1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F3AD44-0BCF-4198-A90A-8609689E7B8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67041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Written</a:t>
            </a:r>
            <a:r>
              <a:rPr lang="en-US" baseline="0" dirty="0" smtClean="0"/>
              <a:t> materials provided to residents during the 3 hour orientation (during the LBM sessions)?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F3AD44-0BCF-4198-A90A-8609689E7B8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7620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F3AD44-0BCF-4198-A90A-8609689E7B8F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54220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F3AD44-0BCF-4198-A90A-8609689E7B8F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450302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dirty="0" smtClean="0"/>
          </a:p>
          <a:p>
            <a:r>
              <a:rPr lang="en-US" dirty="0" smtClean="0"/>
              <a:t>First question was whether the resident participated in the Connections Clinic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F3AD44-0BCF-4198-A90A-8609689E7B8F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89245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240857" y="1480616"/>
            <a:ext cx="6959286" cy="1470025"/>
          </a:xfrm>
        </p:spPr>
        <p:txBody>
          <a:bodyPr anchor="b" anchorCtr="0">
            <a:noAutofit/>
          </a:bodyPr>
          <a:lstStyle>
            <a:lvl1pPr algn="l">
              <a:defRPr sz="3600" b="1" i="0">
                <a:solidFill>
                  <a:schemeClr val="tx1"/>
                </a:solidFill>
                <a:latin typeface="Helvetica"/>
                <a:cs typeface="Helvetica"/>
              </a:defRPr>
            </a:lvl1pPr>
          </a:lstStyle>
          <a:p>
            <a:r>
              <a:rPr lang="en-US" dirty="0"/>
              <a:t>Click to edit Master title style</a:t>
            </a:r>
            <a:br>
              <a:rPr lang="en-US" dirty="0"/>
            </a:br>
            <a:r>
              <a:rPr lang="en-US" dirty="0"/>
              <a:t>Click to edit Master title style 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46732" y="3092116"/>
            <a:ext cx="6853411" cy="923330"/>
          </a:xfrm>
          <a:gradFill flip="none" rotWithShape="1">
            <a:gsLst>
              <a:gs pos="1000">
                <a:schemeClr val="accent6"/>
              </a:gs>
              <a:gs pos="1000">
                <a:schemeClr val="bg1"/>
              </a:gs>
            </a:gsLst>
            <a:lin ang="0" scaled="1"/>
            <a:tileRect/>
          </a:gradFill>
          <a:effectLst/>
        </p:spPr>
        <p:txBody>
          <a:bodyPr lIns="274320" tIns="0" bIns="0">
            <a:sp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3000" b="0" i="0">
                <a:solidFill>
                  <a:schemeClr val="tx1"/>
                </a:solidFill>
                <a:latin typeface="Helvetica"/>
                <a:cs typeface="Helvetic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br>
              <a:rPr lang="en-US" dirty="0"/>
            </a:br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1745560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Placeholder 1"/>
          <p:cNvSpPr>
            <a:spLocks noGrp="1"/>
          </p:cNvSpPr>
          <p:nvPr>
            <p:ph type="title"/>
          </p:nvPr>
        </p:nvSpPr>
        <p:spPr>
          <a:xfrm>
            <a:off x="457200" y="1068404"/>
            <a:ext cx="8229600" cy="8453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br>
              <a:rPr lang="en-US" dirty="0"/>
            </a:br>
            <a:r>
              <a:rPr lang="en-US" dirty="0"/>
              <a:t>Click to edit Master title style</a:t>
            </a:r>
          </a:p>
        </p:txBody>
      </p:sp>
      <p:sp>
        <p:nvSpPr>
          <p:cNvPr id="4" name="Text Placeholder 2"/>
          <p:cNvSpPr>
            <a:spLocks noGrp="1"/>
          </p:cNvSpPr>
          <p:nvPr>
            <p:ph idx="1"/>
          </p:nvPr>
        </p:nvSpPr>
        <p:spPr>
          <a:xfrm>
            <a:off x="457200" y="2088683"/>
            <a:ext cx="8229600" cy="41278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779556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with Left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9E13CAF-5F83-774F-A930-5B042D24A7F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0" y="1078029"/>
            <a:ext cx="4114800" cy="1414914"/>
          </a:xfrm>
          <a:ln>
            <a:noFill/>
          </a:ln>
        </p:spPr>
        <p:txBody>
          <a:bodyPr anchor="b" anchorCtr="0"/>
          <a:lstStyle>
            <a:lvl1pPr algn="l">
              <a:defRPr/>
            </a:lvl1pPr>
          </a:lstStyle>
          <a:p>
            <a:r>
              <a:rPr lang="en-US" dirty="0"/>
              <a:t/>
            </a:r>
            <a:br>
              <a:rPr lang="en-US" dirty="0"/>
            </a:br>
            <a:r>
              <a:rPr lang="en-US" dirty="0"/>
              <a:t>Click here to edit Master title style</a:t>
            </a:r>
          </a:p>
        </p:txBody>
      </p:sp>
      <p:sp>
        <p:nvSpPr>
          <p:cNvPr id="4" name="Picture Placeholder 3">
            <a:extLst>
              <a:ext uri="{FF2B5EF4-FFF2-40B4-BE49-F238E27FC236}">
                <a16:creationId xmlns="" xmlns:a16="http://schemas.microsoft.com/office/drawing/2014/main" id="{07CFB4D8-0201-784A-BCD3-3F8B8F114CA6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457200" y="1078029"/>
            <a:ext cx="3913188" cy="5005271"/>
          </a:xfrm>
        </p:spPr>
        <p:txBody>
          <a:bodyPr/>
          <a:lstStyle/>
          <a:p>
            <a:r>
              <a:rPr lang="en-US" dirty="0"/>
              <a:t>Click icon to add photo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="" xmlns:a16="http://schemas.microsoft.com/office/drawing/2014/main" id="{64D75E5E-3848-A541-AEEB-66EED540A7F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572000" y="2685448"/>
            <a:ext cx="4114800" cy="3397851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20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896715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with Right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>
            <a:extLst>
              <a:ext uri="{FF2B5EF4-FFF2-40B4-BE49-F238E27FC236}">
                <a16:creationId xmlns="" xmlns:a16="http://schemas.microsoft.com/office/drawing/2014/main" id="{46444EF1-F302-D147-B06A-519B00527A2A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4773612" y="1078029"/>
            <a:ext cx="3913188" cy="5005271"/>
          </a:xfrm>
        </p:spPr>
        <p:txBody>
          <a:bodyPr/>
          <a:lstStyle/>
          <a:p>
            <a:r>
              <a:rPr lang="en-US" dirty="0"/>
              <a:t>Click icon to add photo</a:t>
            </a:r>
          </a:p>
        </p:txBody>
      </p:sp>
      <p:sp>
        <p:nvSpPr>
          <p:cNvPr id="9" name="Text Placeholder 5">
            <a:extLst>
              <a:ext uri="{FF2B5EF4-FFF2-40B4-BE49-F238E27FC236}">
                <a16:creationId xmlns="" xmlns:a16="http://schemas.microsoft.com/office/drawing/2014/main" id="{08603B33-C2A0-794C-9A54-72D5E506D80B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457200" y="2685448"/>
            <a:ext cx="4114800" cy="3397851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20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Title 1">
            <a:extLst>
              <a:ext uri="{FF2B5EF4-FFF2-40B4-BE49-F238E27FC236}">
                <a16:creationId xmlns="" xmlns:a16="http://schemas.microsoft.com/office/drawing/2014/main" id="{07BF78AD-A83B-F943-9798-1A8055EEB91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1078029"/>
            <a:ext cx="4114800" cy="1414914"/>
          </a:xfrm>
          <a:ln>
            <a:noFill/>
          </a:ln>
        </p:spPr>
        <p:txBody>
          <a:bodyPr anchor="b" anchorCtr="0"/>
          <a:lstStyle>
            <a:lvl1pPr algn="l">
              <a:defRPr/>
            </a:lvl1pPr>
          </a:lstStyle>
          <a:p>
            <a:r>
              <a:rPr lang="en-US" dirty="0"/>
              <a:t/>
            </a:r>
            <a:br>
              <a:rPr lang="en-US" dirty="0"/>
            </a:br>
            <a:r>
              <a:rPr lang="en-US" dirty="0"/>
              <a:t>Click here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7338610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Pho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D59120F-C578-2C4A-B9F7-1DED2AE5DC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4" name="Picture Placeholder 3">
            <a:extLst>
              <a:ext uri="{FF2B5EF4-FFF2-40B4-BE49-F238E27FC236}">
                <a16:creationId xmlns="" xmlns:a16="http://schemas.microsoft.com/office/drawing/2014/main" id="{5C2C1448-C593-CF4B-8DBA-BA9F8135E2FC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457199" y="2300537"/>
            <a:ext cx="4008923" cy="3821129"/>
          </a:xfrm>
        </p:spPr>
        <p:txBody>
          <a:bodyPr/>
          <a:lstStyle/>
          <a:p>
            <a:endParaRPr lang="en-US"/>
          </a:p>
        </p:txBody>
      </p:sp>
      <p:sp>
        <p:nvSpPr>
          <p:cNvPr id="5" name="Picture Placeholder 3">
            <a:extLst>
              <a:ext uri="{FF2B5EF4-FFF2-40B4-BE49-F238E27FC236}">
                <a16:creationId xmlns="" xmlns:a16="http://schemas.microsoft.com/office/drawing/2014/main" id="{98A6E4B8-8718-CD49-B746-84311C80F4B1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4677877" y="2300537"/>
            <a:ext cx="4008923" cy="3821129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2023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7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940601"/>
            <a:ext cx="8229600" cy="11878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  <a:br>
              <a:rPr lang="en-US" dirty="0"/>
            </a:br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66165"/>
            <a:ext cx="8229600" cy="39562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293D9BAC-59E9-684D-A5B8-CF2D4F14D04D}"/>
              </a:ext>
            </a:extLst>
          </p:cNvPr>
          <p:cNvSpPr txBox="1"/>
          <p:nvPr userDrawn="1"/>
        </p:nvSpPr>
        <p:spPr>
          <a:xfrm>
            <a:off x="-59635" y="6410739"/>
            <a:ext cx="3568149" cy="276999"/>
          </a:xfrm>
          <a:prstGeom prst="rect">
            <a:avLst/>
          </a:prstGeom>
          <a:solidFill>
            <a:schemeClr val="accent6"/>
          </a:solidFill>
        </p:spPr>
        <p:txBody>
          <a:bodyPr wrap="square" lIns="365760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  <a:latin typeface="Helvetica" pitchFamily="2" charset="0"/>
              </a:rPr>
              <a:t>Join the conversation on Twitter: #STFM19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CA537069-74CB-414B-A376-180A604F2714}"/>
              </a:ext>
            </a:extLst>
          </p:cNvPr>
          <p:cNvSpPr txBox="1"/>
          <p:nvPr userDrawn="1"/>
        </p:nvSpPr>
        <p:spPr>
          <a:xfrm>
            <a:off x="8441355" y="6410739"/>
            <a:ext cx="762281" cy="276999"/>
          </a:xfrm>
          <a:prstGeom prst="rect">
            <a:avLst/>
          </a:prstGeom>
          <a:solidFill>
            <a:schemeClr val="accent6"/>
          </a:solidFill>
        </p:spPr>
        <p:txBody>
          <a:bodyPr wrap="square" lIns="91440" rIns="365760" rtlCol="0">
            <a:spAutoFit/>
          </a:bodyPr>
          <a:lstStyle/>
          <a:p>
            <a:pPr algn="l"/>
            <a:fld id="{4FEC295B-1AF7-4C4C-BF81-648092A4489C}" type="slidenum">
              <a:rPr lang="en-US" sz="1200" b="1" smtClean="0">
                <a:solidFill>
                  <a:schemeClr val="bg1"/>
                </a:solidFill>
                <a:latin typeface="Helvetica" pitchFamily="2" charset="0"/>
              </a:rPr>
              <a:pPr algn="l"/>
              <a:t>‹#›</a:t>
            </a:fld>
            <a:endParaRPr lang="en-US" sz="1200" b="1" dirty="0">
              <a:solidFill>
                <a:schemeClr val="bg1"/>
              </a:solidFill>
              <a:latin typeface="Helvetica" pitchFamily="2" charset="0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="" xmlns:a16="http://schemas.microsoft.com/office/drawing/2014/main" id="{CB6F679A-DEA0-9A4D-8836-E8BAC9E8139B}"/>
              </a:ext>
            </a:extLst>
          </p:cNvPr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7255258" y="79142"/>
            <a:ext cx="1496292" cy="653659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48074C25-55F0-014B-9234-93FA875A15D8}"/>
              </a:ext>
            </a:extLst>
          </p:cNvPr>
          <p:cNvSpPr txBox="1"/>
          <p:nvPr userDrawn="1"/>
        </p:nvSpPr>
        <p:spPr>
          <a:xfrm>
            <a:off x="363572" y="182805"/>
            <a:ext cx="52479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0" dirty="0">
                <a:solidFill>
                  <a:schemeClr val="bg1"/>
                </a:solidFill>
                <a:latin typeface="Helvetica" pitchFamily="2" charset="0"/>
              </a:rPr>
              <a:t>2019 Annual Spring Conference</a:t>
            </a:r>
          </a:p>
        </p:txBody>
      </p:sp>
    </p:spTree>
    <p:extLst>
      <p:ext uri="{BB962C8B-B14F-4D97-AF65-F5344CB8AC3E}">
        <p14:creationId xmlns:p14="http://schemas.microsoft.com/office/powerpoint/2010/main" val="13583950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txStyles>
    <p:titleStyle>
      <a:lvl1pPr algn="ctr" defTabSz="457200" rtl="0" eaLnBrk="1" latinLnBrk="0" hangingPunct="1">
        <a:spcBef>
          <a:spcPct val="0"/>
        </a:spcBef>
        <a:buNone/>
        <a:defRPr sz="3200" b="1" i="0" kern="1200">
          <a:solidFill>
            <a:schemeClr val="tx1"/>
          </a:solidFill>
          <a:latin typeface="Helvetica"/>
          <a:ea typeface="+mj-ea"/>
          <a:cs typeface="Helvetica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800" b="0" i="0" kern="1200">
          <a:solidFill>
            <a:schemeClr val="tx1"/>
          </a:solidFill>
          <a:latin typeface="Helvetica"/>
          <a:ea typeface="+mn-ea"/>
          <a:cs typeface="Helvetica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400" b="0" i="0" kern="1200">
          <a:solidFill>
            <a:schemeClr val="tx1"/>
          </a:solidFill>
          <a:latin typeface="Helvetica"/>
          <a:ea typeface="+mn-ea"/>
          <a:cs typeface="Helvetica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000" b="0" i="0" kern="1200">
          <a:solidFill>
            <a:schemeClr val="tx1"/>
          </a:solidFill>
          <a:latin typeface="Helvetica"/>
          <a:ea typeface="+mn-ea"/>
          <a:cs typeface="Helvetica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800" b="0" i="0" kern="1200">
          <a:solidFill>
            <a:schemeClr val="tx1"/>
          </a:solidFill>
          <a:latin typeface="Helvetica"/>
          <a:ea typeface="+mn-ea"/>
          <a:cs typeface="Helvetica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600" b="0" i="0" kern="1200">
          <a:solidFill>
            <a:schemeClr val="tx1"/>
          </a:solidFill>
          <a:latin typeface="Helvetica"/>
          <a:ea typeface="+mn-ea"/>
          <a:cs typeface="Helvetic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D7E89DF-0EF5-434D-B72D-B4ED6A1F216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01898" y="4788421"/>
            <a:ext cx="7894749" cy="600247"/>
          </a:xfrm>
        </p:spPr>
        <p:txBody>
          <a:bodyPr/>
          <a:lstStyle/>
          <a:p>
            <a:pPr algn="ctr"/>
            <a:r>
              <a:rPr lang="en-US" sz="1400" dirty="0" smtClean="0"/>
              <a:t>Rodika </a:t>
            </a:r>
            <a:r>
              <a:rPr lang="en-US" sz="1400" dirty="0"/>
              <a:t>Coloka-Kump D.O</a:t>
            </a:r>
            <a:r>
              <a:rPr lang="en-US" sz="1400" dirty="0" smtClean="0"/>
              <a:t>. &amp;  </a:t>
            </a:r>
            <a:r>
              <a:rPr lang="en-US" sz="1400" dirty="0"/>
              <a:t>Laurie Sullivan PhD, MSW</a:t>
            </a:r>
            <a:br>
              <a:rPr lang="en-US" sz="1400" dirty="0"/>
            </a:br>
            <a:r>
              <a:rPr lang="en-US" sz="1400" dirty="0"/>
              <a:t>NYMC Family Medicine Residency Program at St. Joseph’s Medical Center, Yonkers, </a:t>
            </a:r>
            <a:r>
              <a:rPr lang="en-US" sz="1400" dirty="0" smtClean="0"/>
              <a:t>NY</a:t>
            </a:r>
            <a:endParaRPr lang="en-US" sz="1400" dirty="0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4F7F3CA3-99B1-284E-B0D8-D27D038AAF1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01898" y="1012178"/>
            <a:ext cx="7830356" cy="3527119"/>
          </a:xfrm>
        </p:spPr>
        <p:txBody>
          <a:bodyPr/>
          <a:lstStyle/>
          <a:p>
            <a:pPr algn="ctr"/>
            <a:endParaRPr lang="en-US" sz="3200" dirty="0" smtClean="0"/>
          </a:p>
          <a:p>
            <a:pPr algn="ctr"/>
            <a:r>
              <a:rPr lang="en-US" sz="3200" dirty="0" smtClean="0"/>
              <a:t>Whole-Person </a:t>
            </a:r>
            <a:r>
              <a:rPr lang="en-US" sz="3200" dirty="0"/>
              <a:t>Care for the </a:t>
            </a:r>
            <a:endParaRPr lang="en-US" sz="3200" dirty="0" smtClean="0"/>
          </a:p>
          <a:p>
            <a:pPr algn="ctr"/>
            <a:r>
              <a:rPr lang="en-US" sz="3200" dirty="0" smtClean="0"/>
              <a:t>Seriously </a:t>
            </a:r>
            <a:r>
              <a:rPr lang="en-US" sz="3200" dirty="0"/>
              <a:t>Mentally Ill Patient </a:t>
            </a:r>
            <a:br>
              <a:rPr lang="en-US" sz="3200" dirty="0"/>
            </a:br>
            <a:r>
              <a:rPr lang="en-US" sz="3200" dirty="0"/>
              <a:t>in a </a:t>
            </a:r>
            <a:endParaRPr lang="en-US" sz="3200" dirty="0" smtClean="0"/>
          </a:p>
          <a:p>
            <a:pPr algn="ctr"/>
            <a:r>
              <a:rPr lang="en-US" sz="3200" dirty="0" smtClean="0"/>
              <a:t>Family </a:t>
            </a:r>
            <a:r>
              <a:rPr lang="en-US" sz="3200" dirty="0"/>
              <a:t>Medicine Residency Program</a:t>
            </a:r>
            <a:br>
              <a:rPr lang="en-US" sz="3200" dirty="0"/>
            </a:br>
            <a:r>
              <a:rPr lang="en-US" sz="2000" dirty="0"/>
              <a:t/>
            </a:r>
            <a:br>
              <a:rPr lang="en-US" sz="2000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5834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3046" y="-57011"/>
            <a:ext cx="8106508" cy="45719"/>
          </a:xfrm>
        </p:spPr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88377"/>
            <a:ext cx="8229600" cy="5390012"/>
          </a:xfrm>
        </p:spPr>
        <p:txBody>
          <a:bodyPr>
            <a:normAutofit fontScale="47500" lnSpcReduction="20000"/>
          </a:bodyPr>
          <a:lstStyle/>
          <a:p>
            <a:r>
              <a:rPr lang="en-US" b="1" u="sng" dirty="0"/>
              <a:t>Did you know that </a:t>
            </a:r>
            <a:r>
              <a:rPr lang="en-US" b="1" i="1" u="sng" dirty="0"/>
              <a:t>the Connections Primary Care Clinic</a:t>
            </a:r>
            <a:r>
              <a:rPr lang="en-US" b="1" u="sng" dirty="0"/>
              <a:t> meets on the unit on Hall 3 twice a month?  </a:t>
            </a:r>
            <a:endParaRPr lang="en-US" dirty="0"/>
          </a:p>
          <a:p>
            <a:r>
              <a:rPr lang="en-US" dirty="0"/>
              <a:t>		Yes =10	 (71%)	No=4 (29%)</a:t>
            </a:r>
          </a:p>
          <a:p>
            <a:r>
              <a:rPr lang="en-US" b="1" u="sng" dirty="0"/>
              <a:t>Have you been to the </a:t>
            </a:r>
            <a:r>
              <a:rPr lang="en-US" b="1" i="1" u="sng" dirty="0"/>
              <a:t>Connections Primary Care Clinic</a:t>
            </a:r>
            <a:r>
              <a:rPr lang="en-US" b="1" u="sng" dirty="0"/>
              <a:t> since you have been a patient on Connections: Hall 3?</a:t>
            </a:r>
            <a:endParaRPr lang="en-US" dirty="0"/>
          </a:p>
          <a:p>
            <a:r>
              <a:rPr lang="en-US" dirty="0"/>
              <a:t>		Yes=11	(79%)	No=3 (21%)</a:t>
            </a:r>
          </a:p>
          <a:p>
            <a:r>
              <a:rPr lang="en-US" b="1" u="sng" dirty="0"/>
              <a:t>How many times do you think you have been seen in the </a:t>
            </a:r>
            <a:r>
              <a:rPr lang="en-US" b="1" i="1" u="sng" dirty="0"/>
              <a:t>Connections Primary Care Clinic</a:t>
            </a:r>
            <a:r>
              <a:rPr lang="en-US" b="1" u="sng" dirty="0"/>
              <a:t>?    </a:t>
            </a:r>
            <a:endParaRPr lang="en-US" dirty="0"/>
          </a:p>
          <a:p>
            <a:r>
              <a:rPr lang="en-US" dirty="0"/>
              <a:t>	        1-2 times =	8 (57%) 	3-4 times = 3 (21%)	5 times or more = 1 (7%)</a:t>
            </a:r>
          </a:p>
          <a:p>
            <a:r>
              <a:rPr lang="en-US" b="1" u="sng" dirty="0"/>
              <a:t>How satisfied have you been with your visits to the </a:t>
            </a:r>
            <a:r>
              <a:rPr lang="en-US" b="1" i="1" u="sng" dirty="0"/>
              <a:t>Connections Primary Care Clinic</a:t>
            </a:r>
            <a:r>
              <a:rPr lang="en-US" b="1" u="sng" dirty="0"/>
              <a:t>? *</a:t>
            </a:r>
            <a:endParaRPr lang="en-US" dirty="0"/>
          </a:p>
          <a:p>
            <a:r>
              <a:rPr lang="en-US" i="1" dirty="0"/>
              <a:t>Very satisfied=4	 (36%)	Satisfied=7(64%) 	Dissatisfied=0	      	Very Dissatisfied=0</a:t>
            </a:r>
            <a:endParaRPr lang="en-US" dirty="0"/>
          </a:p>
          <a:p>
            <a:r>
              <a:rPr lang="en-US" b="1" u="sng" dirty="0"/>
              <a:t>Would you recommend the </a:t>
            </a:r>
            <a:r>
              <a:rPr lang="en-US" b="1" i="1" u="sng" dirty="0"/>
              <a:t>Connections Primary Care Clinic</a:t>
            </a:r>
            <a:r>
              <a:rPr lang="en-US" b="1" u="sng" dirty="0"/>
              <a:t> to another patient on the unit?</a:t>
            </a:r>
            <a:endParaRPr lang="en-US" dirty="0"/>
          </a:p>
          <a:p>
            <a:r>
              <a:rPr lang="en-US" dirty="0"/>
              <a:t>		Yes =14	(100%)		No=0</a:t>
            </a:r>
          </a:p>
          <a:p>
            <a:r>
              <a:rPr lang="en-US" b="1" u="sng" dirty="0"/>
              <a:t>Before coming to Connections, how important was your physical health care &amp; visits to the doctor?</a:t>
            </a:r>
            <a:endParaRPr lang="en-US" dirty="0"/>
          </a:p>
          <a:p>
            <a:r>
              <a:rPr lang="en-US" dirty="0"/>
              <a:t>	</a:t>
            </a:r>
            <a:r>
              <a:rPr lang="en-US" i="1" dirty="0"/>
              <a:t>Very important=7 (50%) 	Important =7 (50%)       Not Important=0    	Not very important=0</a:t>
            </a:r>
            <a:endParaRPr lang="en-US" dirty="0"/>
          </a:p>
          <a:p>
            <a:r>
              <a:rPr lang="en-US" b="1" u="sng" dirty="0"/>
              <a:t>How important is your physical health care and visits to the doctor now?</a:t>
            </a:r>
            <a:endParaRPr lang="en-US" dirty="0"/>
          </a:p>
          <a:p>
            <a:r>
              <a:rPr lang="en-US" i="1" dirty="0"/>
              <a:t>Very important=9 (64%) 	Important =5 (36%)     Not Important	 = 0   Not very important= 0</a:t>
            </a:r>
            <a:endParaRPr lang="en-US" dirty="0"/>
          </a:p>
          <a:p>
            <a:r>
              <a:rPr lang="en-US" b="1" u="sng" dirty="0"/>
              <a:t>In the future, how important will it be for you to follow-up with your physical health care/visits to doctor?</a:t>
            </a:r>
            <a:endParaRPr lang="en-US" dirty="0"/>
          </a:p>
          <a:p>
            <a:r>
              <a:rPr lang="en-US" dirty="0"/>
              <a:t>Very important	= 11 (79%)      Important = 2 (14%)     Not Important=1 (7%)   Not very important = 0</a:t>
            </a:r>
          </a:p>
          <a:p>
            <a:r>
              <a:rPr lang="en-US" b="1" dirty="0"/>
              <a:t>If you have been seen at the </a:t>
            </a:r>
            <a:r>
              <a:rPr lang="en-US" b="1" i="1" dirty="0"/>
              <a:t>Connections Primary Care Clinic</a:t>
            </a:r>
            <a:r>
              <a:rPr lang="en-US" b="1" dirty="0"/>
              <a:t> on Connections, has your opinion about your physical health care changed ?</a:t>
            </a:r>
            <a:endParaRPr lang="en-US" dirty="0"/>
          </a:p>
          <a:p>
            <a:r>
              <a:rPr lang="en-US" dirty="0"/>
              <a:t>	(1) I see now that you can get free care close to treatment program.</a:t>
            </a:r>
          </a:p>
          <a:p>
            <a:r>
              <a:rPr lang="en-US" dirty="0"/>
              <a:t>	(2) It has become even more important to me.</a:t>
            </a:r>
          </a:p>
          <a:p>
            <a:r>
              <a:rPr lang="en-US" b="1" dirty="0"/>
              <a:t>If you have </a:t>
            </a:r>
            <a:r>
              <a:rPr lang="en-US" b="1" i="1" dirty="0"/>
              <a:t>not </a:t>
            </a:r>
            <a:r>
              <a:rPr lang="en-US" b="1" dirty="0"/>
              <a:t>been seen at the </a:t>
            </a:r>
            <a:r>
              <a:rPr lang="en-US" b="1" i="1" dirty="0"/>
              <a:t>Connections Primary Care Clinic</a:t>
            </a:r>
            <a:r>
              <a:rPr lang="en-US" b="1" dirty="0"/>
              <a:t> on Connections, has your opinion about your physical health care changes?</a:t>
            </a:r>
            <a:endParaRPr lang="en-US" dirty="0"/>
          </a:p>
          <a:p>
            <a:pPr lvl="0"/>
            <a:r>
              <a:rPr lang="en-US" dirty="0"/>
              <a:t>Dietary health and remaining a non-smoker is important.</a:t>
            </a:r>
          </a:p>
          <a:p>
            <a:pPr lvl="0"/>
            <a:r>
              <a:rPr lang="en-US" dirty="0"/>
              <a:t>I’m grateful that medical care is available in the hospital.</a:t>
            </a:r>
          </a:p>
          <a:p>
            <a:pPr marL="0" lv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6147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Impact of our 10 Q survey: Patients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4525"/>
            <a:ext cx="8229600" cy="4127806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en-US" sz="2400" b="1" dirty="0" smtClean="0"/>
              <a:t>79% of the patients reported that they had been to the “</a:t>
            </a:r>
            <a:r>
              <a:rPr lang="en-US" sz="2400" b="1" i="1" dirty="0" smtClean="0"/>
              <a:t>Connections” </a:t>
            </a:r>
            <a:r>
              <a:rPr lang="en-US" sz="2400" b="1" i="1" dirty="0"/>
              <a:t>Primary Care Clinic </a:t>
            </a:r>
            <a:r>
              <a:rPr lang="en-US" sz="2400" b="1" dirty="0"/>
              <a:t>since </a:t>
            </a:r>
            <a:r>
              <a:rPr lang="en-US" sz="2400" b="1" dirty="0" smtClean="0"/>
              <a:t>their arrival on the Unit; </a:t>
            </a:r>
          </a:p>
          <a:p>
            <a:pPr>
              <a:defRPr/>
            </a:pPr>
            <a:endParaRPr lang="en-US" sz="2400" b="1" dirty="0" smtClean="0"/>
          </a:p>
          <a:p>
            <a:pPr>
              <a:defRPr/>
            </a:pPr>
            <a:r>
              <a:rPr lang="en-US" sz="2400" b="1" dirty="0" smtClean="0"/>
              <a:t>100% of the patients who visited the “</a:t>
            </a:r>
            <a:r>
              <a:rPr lang="en-US" sz="2400" b="1" i="1" dirty="0" smtClean="0"/>
              <a:t>Connections” Primary Care Clinic </a:t>
            </a:r>
            <a:r>
              <a:rPr lang="en-US" sz="2400" b="1" dirty="0" smtClean="0"/>
              <a:t>reported they were “Satisfied” or “Very Satisfied” with the care they received; and</a:t>
            </a:r>
            <a:endParaRPr lang="en-US" sz="2400" b="1" dirty="0"/>
          </a:p>
          <a:p>
            <a:pPr>
              <a:defRPr/>
            </a:pPr>
            <a:endParaRPr lang="en-US" sz="2400" b="1" dirty="0" smtClean="0"/>
          </a:p>
          <a:p>
            <a:pPr>
              <a:defRPr/>
            </a:pPr>
            <a:r>
              <a:rPr lang="en-US" sz="2400" b="1" dirty="0" smtClean="0"/>
              <a:t>100% of these patients reported that they would recommend the “Connections” Clinic to another patient. </a:t>
            </a:r>
            <a:r>
              <a:rPr lang="en-US" sz="2400" b="1" dirty="0"/>
              <a:t> </a:t>
            </a:r>
            <a:endParaRPr lang="en-US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935230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Impact continued…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  <a:defRPr/>
            </a:pPr>
            <a:r>
              <a:rPr lang="en-US" sz="4400" b="1" dirty="0" smtClean="0"/>
              <a:t>Patients were also asked how important their </a:t>
            </a:r>
            <a:r>
              <a:rPr lang="en-US" sz="4400" b="1" u="sng" dirty="0" smtClean="0"/>
              <a:t>physical health care and visits to the doctor </a:t>
            </a:r>
            <a:r>
              <a:rPr lang="en-US" sz="4400" b="1" dirty="0" smtClean="0"/>
              <a:t>were</a:t>
            </a:r>
          </a:p>
          <a:p>
            <a:pPr marL="0" indent="0">
              <a:buNone/>
              <a:defRPr/>
            </a:pPr>
            <a:endParaRPr lang="en-US" sz="4400" b="1" dirty="0"/>
          </a:p>
          <a:p>
            <a:pPr marL="0" indent="0">
              <a:buNone/>
              <a:defRPr/>
            </a:pPr>
            <a:r>
              <a:rPr lang="en-US" sz="3600" b="1" dirty="0" smtClean="0"/>
              <a:t>Prior to admission, </a:t>
            </a:r>
          </a:p>
          <a:p>
            <a:pPr marL="0" indent="0">
              <a:buNone/>
              <a:defRPr/>
            </a:pPr>
            <a:r>
              <a:rPr lang="en-US" sz="3600" b="1" i="1" dirty="0" smtClean="0">
                <a:solidFill>
                  <a:srgbClr val="FF0000"/>
                </a:solidFill>
              </a:rPr>
              <a:t>Very important=50%      </a:t>
            </a:r>
            <a:r>
              <a:rPr lang="en-US" sz="3600" b="1" i="1" dirty="0">
                <a:solidFill>
                  <a:srgbClr val="FF0000"/>
                </a:solidFill>
              </a:rPr>
              <a:t>Important </a:t>
            </a:r>
            <a:r>
              <a:rPr lang="en-US" sz="3600" b="1" i="1" dirty="0" smtClean="0">
                <a:solidFill>
                  <a:srgbClr val="FF0000"/>
                </a:solidFill>
              </a:rPr>
              <a:t>=50%      </a:t>
            </a:r>
            <a:r>
              <a:rPr lang="en-US" sz="3600" b="1" i="1" dirty="0">
                <a:solidFill>
                  <a:srgbClr val="FF0000"/>
                </a:solidFill>
              </a:rPr>
              <a:t>Not </a:t>
            </a:r>
            <a:r>
              <a:rPr lang="en-US" sz="3600" b="1" i="1" dirty="0" smtClean="0">
                <a:solidFill>
                  <a:srgbClr val="FF0000"/>
                </a:solidFill>
              </a:rPr>
              <a:t>Important=0</a:t>
            </a:r>
          </a:p>
          <a:p>
            <a:pPr marL="0" indent="0">
              <a:buNone/>
              <a:defRPr/>
            </a:pPr>
            <a:endParaRPr lang="en-US" sz="3600" b="1" dirty="0"/>
          </a:p>
          <a:p>
            <a:pPr marL="0" indent="0">
              <a:buNone/>
              <a:defRPr/>
            </a:pPr>
            <a:r>
              <a:rPr lang="en-US" sz="3600" b="1" dirty="0" smtClean="0"/>
              <a:t>during their stay, and </a:t>
            </a:r>
          </a:p>
          <a:p>
            <a:pPr marL="0" indent="0">
              <a:buNone/>
              <a:defRPr/>
            </a:pPr>
            <a:r>
              <a:rPr lang="en-US" sz="3600" b="1" i="1" dirty="0" smtClean="0">
                <a:solidFill>
                  <a:srgbClr val="FF0000"/>
                </a:solidFill>
              </a:rPr>
              <a:t>Very important=64%      </a:t>
            </a:r>
            <a:r>
              <a:rPr lang="en-US" sz="3600" b="1" i="1" dirty="0">
                <a:solidFill>
                  <a:srgbClr val="FF0000"/>
                </a:solidFill>
              </a:rPr>
              <a:t>Important </a:t>
            </a:r>
            <a:r>
              <a:rPr lang="en-US" sz="3600" b="1" i="1" dirty="0" smtClean="0">
                <a:solidFill>
                  <a:srgbClr val="FF0000"/>
                </a:solidFill>
              </a:rPr>
              <a:t>=36%       </a:t>
            </a:r>
            <a:r>
              <a:rPr lang="en-US" sz="3600" b="1" i="1" dirty="0">
                <a:solidFill>
                  <a:srgbClr val="FF0000"/>
                </a:solidFill>
              </a:rPr>
              <a:t>Not </a:t>
            </a:r>
            <a:r>
              <a:rPr lang="en-US" sz="3600" b="1" i="1" dirty="0" smtClean="0">
                <a:solidFill>
                  <a:srgbClr val="FF0000"/>
                </a:solidFill>
              </a:rPr>
              <a:t>Important=0</a:t>
            </a:r>
            <a:endParaRPr lang="en-US" sz="3600" b="1" dirty="0">
              <a:solidFill>
                <a:srgbClr val="FF0000"/>
              </a:solidFill>
            </a:endParaRPr>
          </a:p>
          <a:p>
            <a:pPr marL="0" indent="0">
              <a:buNone/>
              <a:defRPr/>
            </a:pPr>
            <a:endParaRPr lang="en-US" sz="3600" b="1" dirty="0" smtClean="0"/>
          </a:p>
          <a:p>
            <a:pPr marL="0" indent="0">
              <a:buNone/>
              <a:defRPr/>
            </a:pPr>
            <a:r>
              <a:rPr lang="en-US" sz="3600" b="1" dirty="0" smtClean="0"/>
              <a:t>In the future. </a:t>
            </a:r>
          </a:p>
          <a:p>
            <a:pPr marL="0" indent="0">
              <a:buNone/>
              <a:defRPr/>
            </a:pPr>
            <a:r>
              <a:rPr lang="en-US" sz="3600" b="1" i="1" dirty="0" smtClean="0">
                <a:solidFill>
                  <a:srgbClr val="FF0000"/>
                </a:solidFill>
              </a:rPr>
              <a:t>Very </a:t>
            </a:r>
            <a:r>
              <a:rPr lang="en-US" sz="3600" b="1" i="1" dirty="0">
                <a:solidFill>
                  <a:srgbClr val="FF0000"/>
                </a:solidFill>
              </a:rPr>
              <a:t>important	= </a:t>
            </a:r>
            <a:r>
              <a:rPr lang="en-US" sz="3600" b="1" i="1" dirty="0" smtClean="0">
                <a:solidFill>
                  <a:srgbClr val="FF0000"/>
                </a:solidFill>
              </a:rPr>
              <a:t>79%     Important </a:t>
            </a:r>
            <a:r>
              <a:rPr lang="en-US" sz="3600" b="1" i="1" dirty="0">
                <a:solidFill>
                  <a:srgbClr val="FF0000"/>
                </a:solidFill>
              </a:rPr>
              <a:t>= </a:t>
            </a:r>
            <a:r>
              <a:rPr lang="en-US" sz="3600" b="1" i="1" dirty="0" smtClean="0">
                <a:solidFill>
                  <a:srgbClr val="FF0000"/>
                </a:solidFill>
              </a:rPr>
              <a:t>14%      Not Important= 7%</a:t>
            </a:r>
            <a:endParaRPr lang="en-US" sz="3600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8326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Assessment at end of year </a:t>
            </a:r>
            <a:r>
              <a:rPr lang="en-US" dirty="0" smtClean="0"/>
              <a:t>one: Residents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000" b="1" dirty="0" smtClean="0"/>
              <a:t>A 5 item anonymous survey was sent to 20 providers; of the 15 responses received:</a:t>
            </a:r>
          </a:p>
          <a:p>
            <a:endParaRPr lang="en-US" sz="2000" b="1" dirty="0" smtClean="0"/>
          </a:p>
          <a:p>
            <a:r>
              <a:rPr lang="en-US" sz="2000" b="1" dirty="0" smtClean="0"/>
              <a:t>80</a:t>
            </a:r>
            <a:r>
              <a:rPr lang="en-US" sz="2000" b="1" dirty="0"/>
              <a:t>% felt that it was beneficial to the overall care of the patients on the intermediate care </a:t>
            </a:r>
            <a:r>
              <a:rPr lang="en-US" sz="2000" b="1" dirty="0" smtClean="0"/>
              <a:t>unit; </a:t>
            </a:r>
          </a:p>
          <a:p>
            <a:pPr marL="0" indent="0">
              <a:buNone/>
            </a:pPr>
            <a:endParaRPr lang="en-US" sz="2000" b="1" dirty="0" smtClean="0"/>
          </a:p>
          <a:p>
            <a:r>
              <a:rPr lang="en-US" sz="2000" b="1" dirty="0" smtClean="0"/>
              <a:t>93</a:t>
            </a:r>
            <a:r>
              <a:rPr lang="en-US" sz="2000" b="1" dirty="0"/>
              <a:t>% </a:t>
            </a:r>
            <a:r>
              <a:rPr lang="en-US" sz="2000" b="1" dirty="0" smtClean="0"/>
              <a:t>thought </a:t>
            </a:r>
            <a:r>
              <a:rPr lang="en-US" sz="2000" b="1" dirty="0"/>
              <a:t>that medical care was important to the </a:t>
            </a:r>
            <a:r>
              <a:rPr lang="en-US" sz="2000" b="1" dirty="0" smtClean="0"/>
              <a:t>severe </a:t>
            </a:r>
            <a:r>
              <a:rPr lang="en-US" sz="2000" b="1" dirty="0"/>
              <a:t>mentally ill </a:t>
            </a:r>
            <a:r>
              <a:rPr lang="en-US" sz="2000" b="1" dirty="0" smtClean="0"/>
              <a:t>patient</a:t>
            </a:r>
            <a:r>
              <a:rPr lang="en-US" sz="2000" b="1" dirty="0"/>
              <a:t>;</a:t>
            </a:r>
            <a:endParaRPr lang="en-US" sz="2000" b="1" dirty="0" smtClean="0"/>
          </a:p>
          <a:p>
            <a:endParaRPr lang="en-US" sz="2000" b="1" dirty="0" smtClean="0"/>
          </a:p>
          <a:p>
            <a:r>
              <a:rPr lang="en-US" sz="2000" b="1" dirty="0" smtClean="0"/>
              <a:t>80% </a:t>
            </a:r>
            <a:r>
              <a:rPr lang="en-US" sz="2000" b="1" dirty="0"/>
              <a:t>rated their experience at the </a:t>
            </a:r>
            <a:r>
              <a:rPr lang="en-US" sz="2000" b="1" dirty="0" smtClean="0"/>
              <a:t>“</a:t>
            </a:r>
            <a:r>
              <a:rPr lang="en-US" sz="2000" b="1" i="1" dirty="0" smtClean="0"/>
              <a:t>Connections”</a:t>
            </a:r>
            <a:r>
              <a:rPr lang="en-US" sz="2000" b="1" dirty="0" smtClean="0"/>
              <a:t> </a:t>
            </a:r>
            <a:r>
              <a:rPr lang="en-US" sz="2000" b="1" dirty="0"/>
              <a:t>Primary Care Clinic as </a:t>
            </a:r>
            <a:r>
              <a:rPr lang="en-US" sz="2000" b="1" dirty="0" smtClean="0"/>
              <a:t>valuable; and </a:t>
            </a:r>
          </a:p>
          <a:p>
            <a:pPr marL="0" indent="0">
              <a:buNone/>
            </a:pPr>
            <a:endParaRPr lang="en-US" sz="2000" b="1" dirty="0" smtClean="0"/>
          </a:p>
          <a:p>
            <a:r>
              <a:rPr lang="en-US" sz="2000" b="1" dirty="0" smtClean="0"/>
              <a:t>67</a:t>
            </a:r>
            <a:r>
              <a:rPr lang="en-US" sz="2000" b="1" dirty="0"/>
              <a:t>% felt that it was important to their education and </a:t>
            </a:r>
            <a:r>
              <a:rPr lang="en-US" sz="2000" b="1" dirty="0" smtClean="0"/>
              <a:t>training. 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795588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Assessment at end of year </a:t>
            </a:r>
            <a:r>
              <a:rPr lang="en-US" dirty="0" smtClean="0"/>
              <a:t>one: Nursing Staff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52585"/>
            <a:ext cx="8229600" cy="4127806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sz="2000" b="1" dirty="0" smtClean="0"/>
          </a:p>
          <a:p>
            <a:pPr marL="0" indent="0">
              <a:buNone/>
            </a:pPr>
            <a:r>
              <a:rPr lang="en-US" sz="2000" b="1" dirty="0" smtClean="0"/>
              <a:t>Nursing Staff were asked to anonymously complete a three question survey of their experience with the “</a:t>
            </a:r>
            <a:r>
              <a:rPr lang="en-US" sz="2000" b="1" i="1" dirty="0" smtClean="0"/>
              <a:t>Connections” Primary Care Clinic. </a:t>
            </a:r>
            <a:r>
              <a:rPr lang="en-US" sz="2000" b="1" dirty="0" smtClean="0"/>
              <a:t>100% of the Nursing Staff were </a:t>
            </a:r>
          </a:p>
          <a:p>
            <a:pPr marL="0" indent="0">
              <a:buNone/>
            </a:pPr>
            <a:endParaRPr lang="en-US" sz="2000" b="1" dirty="0"/>
          </a:p>
          <a:p>
            <a:r>
              <a:rPr lang="en-US" sz="2000" b="1" dirty="0" smtClean="0"/>
              <a:t>aware that a regularly scheduled primary care clinic was available on the Unit;</a:t>
            </a:r>
          </a:p>
          <a:p>
            <a:pPr marL="0" indent="0">
              <a:buNone/>
            </a:pPr>
            <a:endParaRPr lang="en-US" sz="2000" b="1" dirty="0" smtClean="0"/>
          </a:p>
          <a:p>
            <a:r>
              <a:rPr lang="en-US" sz="2000" b="1" dirty="0" smtClean="0"/>
              <a:t> reported it as a beneficial service to the overall care of 	patients, and</a:t>
            </a:r>
          </a:p>
          <a:p>
            <a:pPr marL="0" indent="0">
              <a:buNone/>
            </a:pPr>
            <a:endParaRPr lang="en-US" sz="2000" b="1" dirty="0" smtClean="0"/>
          </a:p>
          <a:p>
            <a:r>
              <a:rPr lang="en-US" sz="2000" b="1" dirty="0" smtClean="0"/>
              <a:t>also reported benefits to the workflow of the Unit.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2848368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13792"/>
            <a:ext cx="8229600" cy="4451839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Not only were the objectives met but actually </a:t>
            </a:r>
            <a:r>
              <a:rPr lang="en-US" dirty="0"/>
              <a:t>exceeded our expectations for the success of this </a:t>
            </a:r>
            <a:r>
              <a:rPr lang="en-US" dirty="0" smtClean="0"/>
              <a:t>innovation.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The “Connections” Primary Care Clinic was intended to be a three month pilot and am happy to share that we are at the end of the second year in providing service.</a:t>
            </a:r>
          </a:p>
          <a:p>
            <a:pPr marL="0" indent="0">
              <a:buNone/>
            </a:pPr>
            <a:r>
              <a:rPr lang="en-US" dirty="0" smtClean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6609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50" name="Picture 2" descr="C:\Users\sonia.velez\AppData\Local\Microsoft\Windows\Temporary Internet Files\Content.Outlook\4KBE5246\FLNgk2rqOplQaTHKCYwFAMFFX7-9R7j-FoXo1K9CJ5ewtuuKFZkwqdzxn4yHw-rvokR6EF3-7fPmuTOanrC1HhaKYzl7e3HHv0bTr4UxVvF-eR-misMIb3EmB069i2WrEjxaBOjcw1220-h9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61646"/>
            <a:ext cx="9144000" cy="59963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8139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Disclosures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r>
              <a:rPr lang="en-US" dirty="0" smtClean="0"/>
              <a:t>None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1605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F10AA2D-2136-BE4D-A8C1-3AA0EACF44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47406DAC-D8DA-9441-8761-83D7ADE190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defTabSz="9144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dirty="0"/>
              <a:t>Patients </a:t>
            </a:r>
            <a:r>
              <a:rPr lang="en-US" b="1" dirty="0" smtClean="0"/>
              <a:t>with serious mental illness </a:t>
            </a:r>
            <a:r>
              <a:rPr lang="en-US" b="1" dirty="0"/>
              <a:t>have a lifespan reduction of 15-30 </a:t>
            </a:r>
            <a:r>
              <a:rPr lang="en-US" b="1" dirty="0" smtClean="0"/>
              <a:t>years</a:t>
            </a:r>
            <a:r>
              <a:rPr lang="en-US" b="1" dirty="0"/>
              <a:t> </a:t>
            </a:r>
            <a:r>
              <a:rPr lang="en-US" b="1" dirty="0" smtClean="0"/>
              <a:t>highlighting a disparity in health services.</a:t>
            </a:r>
          </a:p>
          <a:p>
            <a:pPr defTabSz="9144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en-US" b="1" dirty="0"/>
          </a:p>
          <a:p>
            <a:pPr defTabSz="9144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dirty="0" smtClean="0"/>
              <a:t>Recognizing this disparity ,we created a bi-weekly “primary care clinic” with regularly scheduled appointments, to provide care for acute and chronic medical problems for patients in the intermediate care psychiatric unit in our community hospital. </a:t>
            </a:r>
            <a:endParaRPr lang="en-US" b="1" dirty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3014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899592"/>
            <a:ext cx="8229600" cy="845388"/>
          </a:xfrm>
        </p:spPr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744240"/>
            <a:ext cx="8229600" cy="4459611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50000"/>
              </a:lnSpc>
            </a:pPr>
            <a:r>
              <a:rPr lang="en-US" sz="3200" b="1" dirty="0" smtClean="0"/>
              <a:t>Increase </a:t>
            </a:r>
            <a:r>
              <a:rPr lang="en-US" sz="3200" b="1" dirty="0"/>
              <a:t>continuity of primary care, decrease healthcare disparities with a challenging population and improve the collaboration between medicine and behavioral health; </a:t>
            </a:r>
            <a:endParaRPr lang="en-US" sz="3200" b="1" dirty="0" smtClean="0"/>
          </a:p>
          <a:p>
            <a:pPr>
              <a:lnSpc>
                <a:spcPct val="150000"/>
              </a:lnSpc>
            </a:pPr>
            <a:endParaRPr lang="en-US" sz="3200" b="1" dirty="0"/>
          </a:p>
          <a:p>
            <a:pPr>
              <a:lnSpc>
                <a:spcPct val="150000"/>
              </a:lnSpc>
            </a:pPr>
            <a:r>
              <a:rPr lang="en-US" sz="3200" b="1" dirty="0" smtClean="0"/>
              <a:t>Integrate a </a:t>
            </a:r>
            <a:r>
              <a:rPr lang="en-US" sz="3200" b="1" dirty="0"/>
              <a:t>Primary Care Clinic experience into the therapeutic program </a:t>
            </a:r>
            <a:r>
              <a:rPr lang="en-US" sz="3200" b="1" dirty="0" smtClean="0"/>
              <a:t>“</a:t>
            </a:r>
            <a:r>
              <a:rPr lang="en-US" sz="3200" b="1" i="1" dirty="0" smtClean="0"/>
              <a:t>Connections”</a:t>
            </a:r>
            <a:r>
              <a:rPr lang="en-US" sz="3200" b="1" dirty="0" smtClean="0"/>
              <a:t> for severe mentally </a:t>
            </a:r>
            <a:r>
              <a:rPr lang="en-US" sz="3200" b="1" dirty="0"/>
              <a:t>ill patients; </a:t>
            </a:r>
            <a:r>
              <a:rPr lang="en-US" sz="3200" b="1" dirty="0" smtClean="0"/>
              <a:t>and</a:t>
            </a:r>
          </a:p>
          <a:p>
            <a:pPr>
              <a:lnSpc>
                <a:spcPct val="150000"/>
              </a:lnSpc>
            </a:pPr>
            <a:endParaRPr lang="en-US" sz="3200" b="1" dirty="0"/>
          </a:p>
          <a:p>
            <a:pPr>
              <a:lnSpc>
                <a:spcPct val="150000"/>
              </a:lnSpc>
            </a:pPr>
            <a:r>
              <a:rPr lang="en-US" sz="3200" b="1" dirty="0" smtClean="0"/>
              <a:t>Creatively </a:t>
            </a:r>
            <a:r>
              <a:rPr lang="en-US" sz="3200" b="1" dirty="0"/>
              <a:t>increase the education of Family Medicine residents on health disparities and inter-professional collaboration.</a:t>
            </a:r>
            <a:endParaRPr lang="en-US" sz="3200" b="1" dirty="0">
              <a:cs typeface="Arial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5906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“</a:t>
            </a:r>
            <a:r>
              <a:rPr lang="en-US" i="1" dirty="0" smtClean="0"/>
              <a:t>Connections” Unit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spcBef>
                <a:spcPct val="0"/>
              </a:spcBef>
            </a:pPr>
            <a:r>
              <a:rPr lang="en-US" altLang="en-US" b="1" dirty="0" smtClean="0"/>
              <a:t>An </a:t>
            </a:r>
            <a:r>
              <a:rPr lang="en-US" altLang="en-US" b="1" dirty="0"/>
              <a:t>Intermediate Care Psychiatric </a:t>
            </a:r>
            <a:r>
              <a:rPr lang="en-US" altLang="en-US" b="1" dirty="0" smtClean="0"/>
              <a:t>Unit;</a:t>
            </a:r>
          </a:p>
          <a:p>
            <a:pPr>
              <a:spcBef>
                <a:spcPct val="0"/>
              </a:spcBef>
            </a:pPr>
            <a:endParaRPr lang="en-US" altLang="en-US" b="1" dirty="0"/>
          </a:p>
          <a:p>
            <a:pPr>
              <a:spcBef>
                <a:spcPct val="0"/>
              </a:spcBef>
            </a:pPr>
            <a:r>
              <a:rPr lang="en-US" altLang="en-US" b="1" dirty="0" smtClean="0"/>
              <a:t>14 patient beds;</a:t>
            </a:r>
          </a:p>
          <a:p>
            <a:pPr>
              <a:spcBef>
                <a:spcPct val="0"/>
              </a:spcBef>
            </a:pPr>
            <a:endParaRPr lang="en-US" altLang="en-US" b="1" dirty="0" smtClean="0"/>
          </a:p>
          <a:p>
            <a:pPr>
              <a:spcBef>
                <a:spcPct val="0"/>
              </a:spcBef>
            </a:pPr>
            <a:r>
              <a:rPr lang="en-US" altLang="en-US" b="1" dirty="0" smtClean="0"/>
              <a:t>Females </a:t>
            </a:r>
            <a:r>
              <a:rPr lang="en-US" altLang="en-US" b="1" dirty="0"/>
              <a:t>= 4-6 (28-43</a:t>
            </a:r>
            <a:r>
              <a:rPr lang="en-US" altLang="en-US" b="1" dirty="0" smtClean="0"/>
              <a:t>%); Males </a:t>
            </a:r>
            <a:r>
              <a:rPr lang="en-US" altLang="en-US" b="1" dirty="0"/>
              <a:t>= 8-10 (57-72%)</a:t>
            </a:r>
          </a:p>
          <a:p>
            <a:pPr marL="0" indent="0">
              <a:spcBef>
                <a:spcPct val="0"/>
              </a:spcBef>
              <a:buNone/>
            </a:pPr>
            <a:endParaRPr lang="en-US" altLang="en-US" b="1" dirty="0" smtClean="0"/>
          </a:p>
          <a:p>
            <a:pPr>
              <a:spcBef>
                <a:spcPct val="0"/>
              </a:spcBef>
            </a:pPr>
            <a:r>
              <a:rPr lang="en-US" altLang="en-US" b="1" dirty="0" smtClean="0"/>
              <a:t>Average age 41 years old;</a:t>
            </a:r>
          </a:p>
          <a:p>
            <a:pPr>
              <a:spcBef>
                <a:spcPct val="0"/>
              </a:spcBef>
            </a:pPr>
            <a:endParaRPr lang="en-US" altLang="en-US" b="1" dirty="0" smtClean="0"/>
          </a:p>
          <a:p>
            <a:pPr>
              <a:spcBef>
                <a:spcPct val="0"/>
              </a:spcBef>
            </a:pPr>
            <a:r>
              <a:rPr lang="en-US" altLang="en-US" b="1" dirty="0" smtClean="0"/>
              <a:t>Length of stay is 16 weeks or more</a:t>
            </a:r>
          </a:p>
          <a:p>
            <a:pPr>
              <a:spcBef>
                <a:spcPct val="0"/>
              </a:spcBef>
            </a:pPr>
            <a:endParaRPr lang="en-US" altLang="en-US" b="1" dirty="0" smtClean="0"/>
          </a:p>
          <a:p>
            <a:pPr>
              <a:spcBef>
                <a:spcPct val="0"/>
              </a:spcBef>
            </a:pPr>
            <a:r>
              <a:rPr lang="en-US" altLang="en-US" b="1" dirty="0" smtClean="0"/>
              <a:t>Patients </a:t>
            </a:r>
            <a:r>
              <a:rPr lang="en-US" altLang="en-US" b="1" dirty="0"/>
              <a:t>have </a:t>
            </a:r>
            <a:r>
              <a:rPr lang="en-US" altLang="en-US" b="1" dirty="0" smtClean="0"/>
              <a:t>an average </a:t>
            </a:r>
            <a:r>
              <a:rPr lang="en-US" altLang="en-US" b="1" dirty="0"/>
              <a:t>IQ but are compromised by cognitive deficits typical of patients with schizophrenia/schizoaffective disorder (SPMI). </a:t>
            </a:r>
            <a:endParaRPr lang="en-US" altLang="en-US" b="1" i="1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6607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are we doing this…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defTabSz="914400">
              <a:lnSpc>
                <a:spcPct val="150000"/>
              </a:lnSpc>
              <a:spcBef>
                <a:spcPts val="0"/>
              </a:spcBef>
              <a:buNone/>
              <a:defRPr/>
            </a:pPr>
            <a:r>
              <a:rPr lang="en-US" sz="2000" b="1" dirty="0" smtClean="0"/>
              <a:t>Family </a:t>
            </a:r>
            <a:r>
              <a:rPr lang="en-US" sz="2000" b="1" dirty="0"/>
              <a:t>Medicine residents </a:t>
            </a:r>
            <a:r>
              <a:rPr lang="en-US" sz="2000" b="1" dirty="0" smtClean="0"/>
              <a:t> are </a:t>
            </a:r>
            <a:r>
              <a:rPr lang="en-US" sz="2000" b="1" dirty="0"/>
              <a:t>the Providers in the </a:t>
            </a:r>
            <a:r>
              <a:rPr lang="en-US" sz="2000" b="1" dirty="0" smtClean="0"/>
              <a:t>“</a:t>
            </a:r>
            <a:r>
              <a:rPr lang="en-US" sz="2000" b="1" i="1" dirty="0" smtClean="0"/>
              <a:t>Connections”</a:t>
            </a:r>
            <a:r>
              <a:rPr lang="en-US" sz="2000" b="1" dirty="0" smtClean="0"/>
              <a:t> </a:t>
            </a:r>
            <a:r>
              <a:rPr lang="en-US" sz="2000" b="1" i="1" dirty="0"/>
              <a:t>Primary Care </a:t>
            </a:r>
            <a:r>
              <a:rPr lang="en-US" sz="2000" b="1" i="1" dirty="0" smtClean="0"/>
              <a:t>Clinic.</a:t>
            </a:r>
          </a:p>
          <a:p>
            <a:pPr marL="0" indent="0" defTabSz="914400">
              <a:lnSpc>
                <a:spcPct val="150000"/>
              </a:lnSpc>
              <a:spcBef>
                <a:spcPts val="0"/>
              </a:spcBef>
              <a:buNone/>
              <a:defRPr/>
            </a:pPr>
            <a:endParaRPr lang="en-US" sz="2000" b="1" dirty="0" smtClean="0"/>
          </a:p>
          <a:p>
            <a:pPr marL="0" indent="0" defTabSz="914400">
              <a:lnSpc>
                <a:spcPct val="150000"/>
              </a:lnSpc>
              <a:spcBef>
                <a:spcPts val="0"/>
              </a:spcBef>
              <a:buNone/>
              <a:defRPr/>
            </a:pPr>
            <a:r>
              <a:rPr lang="en-US" sz="2000" b="1" dirty="0" smtClean="0"/>
              <a:t>Residents receive  a </a:t>
            </a:r>
            <a:r>
              <a:rPr lang="en-US" sz="2000" b="1" dirty="0"/>
              <a:t>three hour orientation to the staff and patients’ behavioral modification program, </a:t>
            </a:r>
            <a:r>
              <a:rPr lang="en-US" sz="2000" b="1" dirty="0" smtClean="0"/>
              <a:t>which includes participating in  </a:t>
            </a:r>
            <a:r>
              <a:rPr lang="en-US" sz="2000" b="1" dirty="0"/>
              <a:t>a patient group.  </a:t>
            </a:r>
          </a:p>
          <a:p>
            <a:pPr marL="0" indent="0" defTabSz="914400">
              <a:lnSpc>
                <a:spcPct val="150000"/>
              </a:lnSpc>
              <a:spcBef>
                <a:spcPts val="0"/>
              </a:spcBef>
              <a:buNone/>
              <a:defRPr/>
            </a:pPr>
            <a:r>
              <a:rPr lang="en-US" sz="2000" b="1" dirty="0"/>
              <a:t>    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141697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 one year (2017-2018)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b="1" dirty="0" smtClean="0"/>
              <a:t>23 </a:t>
            </a:r>
            <a:r>
              <a:rPr lang="en-US" sz="2400" b="1" dirty="0"/>
              <a:t>discharges during the 12 month </a:t>
            </a:r>
            <a:r>
              <a:rPr lang="en-US" sz="2400" b="1" dirty="0" smtClean="0"/>
              <a:t>period; </a:t>
            </a:r>
          </a:p>
          <a:p>
            <a:pPr marL="0" indent="0">
              <a:buNone/>
            </a:pPr>
            <a:endParaRPr lang="en-US" sz="2400" b="1" dirty="0"/>
          </a:p>
          <a:p>
            <a:r>
              <a:rPr lang="en-US" sz="2400" b="1" dirty="0" smtClean="0"/>
              <a:t>93 </a:t>
            </a:r>
            <a:r>
              <a:rPr lang="en-US" sz="2400" b="1" dirty="0"/>
              <a:t>visits with 30 different patients for acute and chronic medical </a:t>
            </a:r>
            <a:r>
              <a:rPr lang="en-US" sz="2400" b="1" dirty="0" smtClean="0"/>
              <a:t>problems; and</a:t>
            </a:r>
          </a:p>
          <a:p>
            <a:endParaRPr lang="en-US" sz="2400" b="1" dirty="0"/>
          </a:p>
          <a:p>
            <a:r>
              <a:rPr lang="en-US" sz="2400" b="1" dirty="0" smtClean="0"/>
              <a:t>12 PGY1 residents completed a three hour orientation to the unit including rounds and group participation.</a:t>
            </a:r>
          </a:p>
          <a:p>
            <a:endParaRPr lang="en-US" sz="2400" b="1" dirty="0"/>
          </a:p>
          <a:p>
            <a:endParaRPr lang="en-US" sz="2400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1400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Assessment at end of year 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Individual surveys were conducted of </a:t>
            </a:r>
          </a:p>
          <a:p>
            <a:pPr marL="0" indent="0">
              <a:buNone/>
            </a:pPr>
            <a:endParaRPr lang="en-US" b="1" dirty="0" smtClean="0"/>
          </a:p>
          <a:p>
            <a:r>
              <a:rPr lang="en-US" b="1" dirty="0" smtClean="0"/>
              <a:t>Patients;</a:t>
            </a:r>
          </a:p>
          <a:p>
            <a:pPr marL="0" indent="0">
              <a:buNone/>
            </a:pPr>
            <a:endParaRPr lang="en-US" b="1" dirty="0" smtClean="0"/>
          </a:p>
          <a:p>
            <a:r>
              <a:rPr lang="en-US" b="1" dirty="0" smtClean="0"/>
              <a:t>Residents; and</a:t>
            </a:r>
          </a:p>
          <a:p>
            <a:endParaRPr lang="en-US" b="1" dirty="0"/>
          </a:p>
          <a:p>
            <a:r>
              <a:rPr lang="en-US" b="1" dirty="0" smtClean="0"/>
              <a:t>Nursing staff.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976049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Assessment at end of year </a:t>
            </a:r>
            <a:r>
              <a:rPr lang="en-US" dirty="0" smtClean="0"/>
              <a:t>one: Patients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A </a:t>
            </a:r>
            <a:r>
              <a:rPr lang="en-US" b="1" dirty="0"/>
              <a:t>10 item survey of patients was conducted in collaboration with the director of the </a:t>
            </a:r>
            <a:r>
              <a:rPr lang="en-US" b="1" i="1" dirty="0"/>
              <a:t>Connections </a:t>
            </a:r>
            <a:r>
              <a:rPr lang="en-US" b="1" dirty="0" smtClean="0"/>
              <a:t>unit during their Healthy Habits weekly group.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4670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1519</TotalTime>
  <Words>758</Words>
  <Application>Microsoft Office PowerPoint</Application>
  <PresentationFormat>On-screen Show (4:3)</PresentationFormat>
  <Paragraphs>130</Paragraphs>
  <Slides>16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Rodika Coloka-Kump D.O. &amp;  Laurie Sullivan PhD, MSW NYMC Family Medicine Residency Program at St. Joseph’s Medical Center, Yonkers, NY</vt:lpstr>
      <vt:lpstr>Disclosures</vt:lpstr>
      <vt:lpstr>Background</vt:lpstr>
      <vt:lpstr>Objectives</vt:lpstr>
      <vt:lpstr>The “Connections” Unit</vt:lpstr>
      <vt:lpstr>How are we doing this…</vt:lpstr>
      <vt:lpstr>At one year (2017-2018)</vt:lpstr>
      <vt:lpstr>Assessment at end of year one</vt:lpstr>
      <vt:lpstr>Assessment at end of year one: Patients</vt:lpstr>
      <vt:lpstr>PowerPoint Presentation</vt:lpstr>
      <vt:lpstr>The Impact of our 10 Q survey: Patients</vt:lpstr>
      <vt:lpstr>Impact continued…</vt:lpstr>
      <vt:lpstr>Assessment at end of year one: Residents</vt:lpstr>
      <vt:lpstr>Assessment at end of year one: Nursing Staff</vt:lpstr>
      <vt:lpstr>Conclusion</vt:lpstr>
      <vt:lpstr>PowerPoint Presentation</vt:lpstr>
    </vt:vector>
  </TitlesOfParts>
  <Company>STFM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Melissa Abuel</dc:creator>
  <cp:lastModifiedBy>Rodika Colokakump</cp:lastModifiedBy>
  <cp:revision>58</cp:revision>
  <dcterms:created xsi:type="dcterms:W3CDTF">2013-07-17T19:19:39Z</dcterms:created>
  <dcterms:modified xsi:type="dcterms:W3CDTF">2019-04-23T22:13:09Z</dcterms:modified>
</cp:coreProperties>
</file>