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7" r:id="rId18"/>
    <p:sldId id="274" r:id="rId19"/>
    <p:sldId id="262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18"/>
  </p:normalViewPr>
  <p:slideViewPr>
    <p:cSldViewPr snapToGrid="0">
      <p:cViewPr varScale="1">
        <p:scale>
          <a:sx n="81" d="100"/>
          <a:sy n="81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96404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2e975dc4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2e975dc4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42e975dc45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2cb2096f4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2cb2096f4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42cb2096f4_1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2cb2096f4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2cb2096f4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42cb2096f4_1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cb2096f4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2cb2096f4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42cb2096f4_1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 patients had a 10% decrease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 had a 10%+ increase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 patients scores remained the same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other patients had 1 or 0 PHQ9s on file</a:t>
            </a:r>
            <a:endParaRPr/>
          </a:p>
        </p:txBody>
      </p:sp>
      <p:sp>
        <p:nvSpPr>
          <p:cNvPr id="154" name="Google Shape;1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 patients had a 10% decrease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 had a 10%+ increase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 patients scores remained the same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other patients had 1 or 0 PHQ9s on file</a:t>
            </a:r>
            <a:endParaRPr/>
          </a:p>
        </p:txBody>
      </p:sp>
      <p:sp>
        <p:nvSpPr>
          <p:cNvPr id="154" name="Google Shape;1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 of a path</a:t>
            </a:r>
            <a:endParaRPr/>
          </a:p>
        </p:txBody>
      </p:sp>
      <p:sp>
        <p:nvSpPr>
          <p:cNvPr id="161" name="Google Shape;1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Drexler: add goals of project</a:t>
            </a:r>
            <a:endParaRPr/>
          </a:p>
        </p:txBody>
      </p:sp>
      <p:sp>
        <p:nvSpPr>
          <p:cNvPr id="68" name="Google Shape;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https://www.ncbi.nlm.nih.gov/pmc/articles/PMC1323317/</a:t>
            </a: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2cb2096f4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2cb2096f4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population health management </a:t>
            </a:r>
            <a:endParaRPr/>
          </a:p>
        </p:txBody>
      </p:sp>
      <p:sp>
        <p:nvSpPr>
          <p:cNvPr id="85" name="Google Shape;85;g42cb2096f4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en-US" sz="2480"/>
              <a:t>Details of the registry info</a:t>
            </a:r>
            <a:endParaRPr/>
          </a:p>
        </p:txBody>
      </p:sp>
      <p:sp>
        <p:nvSpPr>
          <p:cNvPr id="92" name="Google Shape;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What we track: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Name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MRN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DOB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Date of last visit</a:t>
            </a:r>
            <a:endParaRPr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Number of visits with each provider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Behavioral health diagnosis including depression, anxiety, ADHD, bipolar, PTSD, psychosis, schizophrenia, adjustment disorder, substance abuse</a:t>
            </a:r>
            <a:endParaRPr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disease diagnosis including diabetes (Type I and II), CV disease, arthritis, asthma, obesity, cancer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538CD5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39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Forum for Behavioral Science in Family Medicine  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rgbClr val="538CD5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Sponsored by The </a:t>
            </a:r>
            <a:r>
              <a:rPr lang="en-US" sz="1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College of Wisconsin</a:t>
            </a:r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1999" y="43179"/>
            <a:ext cx="381001" cy="56642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ims.uw.edu/collaborative-care" TargetMode="External"/><Relationship Id="rId4" Type="http://schemas.openxmlformats.org/officeDocument/2006/relationships/hyperlink" Target="https://www.cibhs.org/sites/main/files/file-attachments/thurs._11_15_san_diego_b_use_of_registries_eubanks.pdf" TargetMode="External"/><Relationship Id="rId5" Type="http://schemas.openxmlformats.org/officeDocument/2006/relationships/hyperlink" Target="https://psychnews.psychiatryonline.org/doi/full/10.1176/appi.pn.2015.8b2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Caring for Patients: Tracking Behavioral Health Needs in Clinic Using Patient Registries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Lindsay T. Fazio, PhD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Sara Lampert, BA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Mark Drexler, MD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23800"/>
            <a:ext cx="9144001" cy="56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143933" y="739600"/>
            <a:ext cx="8847667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Registry Behavioral Health Conditions</a:t>
            </a:r>
            <a:endParaRPr sz="3600" dirty="0"/>
          </a:p>
        </p:txBody>
      </p:sp>
      <p:pic>
        <p:nvPicPr>
          <p:cNvPr id="127" name="Google Shape;12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5988" y="1526250"/>
            <a:ext cx="6472026" cy="4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457213" y="829250"/>
            <a:ext cx="8229600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Registry Chronic Disease Details</a:t>
            </a:r>
            <a:endParaRPr sz="3600" dirty="0"/>
          </a:p>
        </p:txBody>
      </p:sp>
      <p:pic>
        <p:nvPicPr>
          <p:cNvPr id="119" name="Google Shape;11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8227" y="1710775"/>
            <a:ext cx="6301101" cy="412087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457200" y="722133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dirty="0" smtClean="0"/>
              <a:t>Steps To Develop a Registry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body" idx="1"/>
          </p:nvPr>
        </p:nvSpPr>
        <p:spPr>
          <a:xfrm>
            <a:off x="508000" y="1425761"/>
            <a:ext cx="7797800" cy="30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eriod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to track.</a:t>
            </a:r>
            <a:endParaRPr sz="2800" dirty="0"/>
          </a:p>
          <a:p>
            <a:pPr marL="514350" marR="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eriod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patient details you want to track.</a:t>
            </a:r>
            <a:endParaRPr sz="2800" dirty="0"/>
          </a:p>
          <a:p>
            <a:pPr marL="514350" marR="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eriod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patients into a protected and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easily.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accessible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(we used an Excel Data Base).</a:t>
            </a:r>
            <a:endParaRPr sz="2800" dirty="0"/>
          </a:p>
          <a:p>
            <a:pPr marL="514350" marR="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eriod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the registry regularly (daily, weekly) based on volume of data being entered.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eriod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reports and tracking lists that will allow targeted </a:t>
            </a:r>
            <a:r>
              <a:rPr lang="en-US" sz="2400" dirty="0" smtClean="0"/>
              <a:t>oversight and interventions.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457200" y="806825"/>
            <a:ext cx="8229600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Effective Use of Registry Data</a:t>
            </a:r>
            <a:endParaRPr sz="3600" dirty="0"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347133" y="1840200"/>
            <a:ext cx="8509000" cy="317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735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00"/>
              <a:buChar char="•"/>
            </a:pPr>
            <a:r>
              <a:rPr lang="en-US" sz="2400" dirty="0"/>
              <a:t>Regular collaborative care team treatment </a:t>
            </a:r>
            <a:r>
              <a:rPr lang="en-US" sz="2400" dirty="0" smtClean="0"/>
              <a:t>meetings.</a:t>
            </a:r>
            <a:endParaRPr sz="2400" dirty="0"/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400" dirty="0"/>
              <a:t>Assessing treatment progress </a:t>
            </a:r>
            <a:r>
              <a:rPr lang="en-US" sz="2400" dirty="0" smtClean="0"/>
              <a:t>(i.e. PHQ9 scores for depression).</a:t>
            </a: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400" dirty="0" smtClean="0"/>
              <a:t>Tracking patient follow-up and compliance.</a:t>
            </a:r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400" dirty="0" smtClean="0"/>
              <a:t>Monitoring patient ED visits and Hospitalizations.</a:t>
            </a:r>
            <a:endParaRPr sz="2400" dirty="0"/>
          </a:p>
          <a:p>
            <a:pPr marL="45720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400" dirty="0"/>
              <a:t>Coordinating care with PCP, including treatment updates and reminders to consult BH &amp; planning future </a:t>
            </a:r>
            <a:r>
              <a:rPr lang="en-US" sz="2400" dirty="0" smtClean="0"/>
              <a:t>visits.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500" dirty="0"/>
          </a:p>
        </p:txBody>
      </p:sp>
      <p:sp>
        <p:nvSpPr>
          <p:cNvPr id="143" name="Google Shape;143;p19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title"/>
          </p:nvPr>
        </p:nvSpPr>
        <p:spPr>
          <a:xfrm>
            <a:off x="254000" y="652683"/>
            <a:ext cx="8424333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to 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Registry Use and Management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1"/>
          </p:nvPr>
        </p:nvSpPr>
        <p:spPr>
          <a:xfrm>
            <a:off x="541867" y="1890800"/>
            <a:ext cx="8051800" cy="26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0734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en-US" sz="2400" dirty="0" smtClean="0"/>
              <a:t>Office (Physician / Staff) buy in.</a:t>
            </a:r>
          </a:p>
          <a:p>
            <a:pPr marL="342900" marR="0" lvl="0" indent="-3073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/>
              <a:t>Determining best method to identify and enroll patients into your registry.</a:t>
            </a:r>
          </a:p>
          <a:p>
            <a:pPr marL="342900" indent="-307340">
              <a:lnSpc>
                <a:spcPct val="150000"/>
              </a:lnSpc>
              <a:spcBef>
                <a:spcPts val="0"/>
              </a:spcBef>
              <a:buSzPts val="2400"/>
            </a:pPr>
            <a:r>
              <a:rPr lang="en-US" sz="2400" dirty="0" smtClean="0"/>
              <a:t>Time commitment to act on registry information.</a:t>
            </a:r>
          </a:p>
          <a:p>
            <a:pPr marL="342900" marR="0" lvl="0" indent="-3073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commitment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required to update patient information.</a:t>
            </a:r>
          </a:p>
          <a:p>
            <a:pPr marL="342900" marR="0" lvl="0" indent="-30734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/>
              <a:t>Lack </a:t>
            </a:r>
            <a:r>
              <a:rPr lang="en-US" sz="2400" dirty="0"/>
              <a:t>of pr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otocols</a:t>
            </a:r>
            <a:r>
              <a:rPr lang="en-US" sz="2400" dirty="0"/>
              <a:t> and standardized </a:t>
            </a:r>
            <a:r>
              <a:rPr lang="en-US" sz="2400" dirty="0" smtClean="0"/>
              <a:t>workflows.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0734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/>
              <a:t>Limited </a:t>
            </a:r>
            <a:r>
              <a:rPr lang="en-US" sz="2400" dirty="0"/>
              <a:t>literature about population </a:t>
            </a:r>
            <a:r>
              <a:rPr lang="en-US" sz="2400" dirty="0" smtClean="0"/>
              <a:t>management.</a:t>
            </a:r>
            <a:endParaRPr sz="2400" dirty="0"/>
          </a:p>
        </p:txBody>
      </p:sp>
      <p:sp>
        <p:nvSpPr>
          <p:cNvPr id="151" name="Google Shape;151;p20"/>
          <p:cNvSpPr/>
          <p:nvPr/>
        </p:nvSpPr>
        <p:spPr>
          <a:xfrm>
            <a:off x="113775" y="730975"/>
            <a:ext cx="217200" cy="217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457200" y="568725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Lessons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Learned from our Project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541867" y="1275183"/>
            <a:ext cx="7789092" cy="485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266700">
              <a:buSzPts val="2000"/>
            </a:pPr>
            <a:r>
              <a:rPr lang="en-US" sz="2400" dirty="0" smtClean="0"/>
              <a:t>Choose Appropriate </a:t>
            </a:r>
            <a:r>
              <a:rPr lang="en-US" sz="2400" dirty="0"/>
              <a:t>P</a:t>
            </a:r>
            <a:r>
              <a:rPr lang="en-US" sz="2400" dirty="0" smtClean="0"/>
              <a:t>atient </a:t>
            </a:r>
            <a:r>
              <a:rPr lang="en-US" sz="2400" dirty="0"/>
              <a:t>P</a:t>
            </a:r>
            <a:r>
              <a:rPr lang="en-US" sz="2400" dirty="0" smtClean="0"/>
              <a:t>opulation</a:t>
            </a:r>
          </a:p>
          <a:p>
            <a:pPr marL="800100" lvl="1" indent="-266700">
              <a:buSzPts val="2000"/>
            </a:pPr>
            <a:r>
              <a:rPr lang="en-US" sz="2000" dirty="0" smtClean="0"/>
              <a:t>Inclusion criteria could include: mental health and medical diagnoses, BH providers seen, or monitor entire population.</a:t>
            </a:r>
          </a:p>
          <a:p>
            <a:pPr marL="800100" lvl="1" indent="-266700">
              <a:buSzPts val="2000"/>
            </a:pPr>
            <a:endParaRPr lang="en-US" sz="2000" dirty="0" smtClean="0"/>
          </a:p>
          <a:p>
            <a:pPr marL="342900" lvl="0" indent="-266700">
              <a:buSzPts val="2000"/>
            </a:pPr>
            <a:r>
              <a:rPr lang="en-US" sz="2400" dirty="0" smtClean="0"/>
              <a:t>Choose </a:t>
            </a:r>
            <a:r>
              <a:rPr lang="en-US" sz="2400" dirty="0" smtClean="0"/>
              <a:t>Appropriate Registry Measures</a:t>
            </a:r>
          </a:p>
          <a:p>
            <a:pPr marL="800100" lvl="1" indent="-266700">
              <a:spcBef>
                <a:spcPts val="640"/>
              </a:spcBef>
              <a:buSzPts val="2000"/>
            </a:pPr>
            <a:r>
              <a:rPr lang="en-US" sz="2000" dirty="0" smtClean="0"/>
              <a:t>Since patients have behavioral health conditions other then depression, additional measures must be tracked.</a:t>
            </a:r>
          </a:p>
          <a:p>
            <a:pPr marL="800100" lvl="1" indent="-266700">
              <a:spcBef>
                <a:spcPts val="640"/>
              </a:spcBef>
              <a:buSzPts val="2000"/>
            </a:pPr>
            <a:r>
              <a:rPr lang="en-US" sz="2000" dirty="0" smtClean="0"/>
              <a:t>PHQ9 scores do not capture clinical improvement if patients are being treated for conditions other then depression:</a:t>
            </a:r>
          </a:p>
          <a:p>
            <a:pPr marL="1200150" lvl="2" indent="-234950">
              <a:spcBef>
                <a:spcPts val="640"/>
              </a:spcBef>
              <a:buSzPts val="2000"/>
              <a:buChar char="–"/>
            </a:pPr>
            <a:r>
              <a:rPr lang="en-US" sz="2000" dirty="0" smtClean="0"/>
              <a:t>only 9 patients had a 10% increase</a:t>
            </a:r>
          </a:p>
          <a:p>
            <a:pPr marL="1200150" lvl="2" indent="-234950">
              <a:spcBef>
                <a:spcPts val="640"/>
              </a:spcBef>
              <a:buSzPts val="2000"/>
              <a:buChar char="–"/>
            </a:pPr>
            <a:r>
              <a:rPr lang="en-US" sz="2000" dirty="0" smtClean="0"/>
              <a:t>12 patients had a 10+% </a:t>
            </a:r>
            <a:r>
              <a:rPr lang="en-US" sz="2000" dirty="0" smtClean="0"/>
              <a:t>increase</a:t>
            </a:r>
            <a:endParaRPr lang="en-US" sz="2000" dirty="0" smtClean="0"/>
          </a:p>
          <a:p>
            <a:pPr marL="965200" lvl="2" indent="0">
              <a:spcBef>
                <a:spcPts val="640"/>
              </a:spcBef>
              <a:buSzPts val="2000"/>
              <a:buNone/>
            </a:pPr>
            <a:endParaRPr lang="en-US" sz="2000" dirty="0" smtClean="0"/>
          </a:p>
          <a:p>
            <a:pPr marL="342900" indent="-266700">
              <a:spcBef>
                <a:spcPts val="0"/>
              </a:spcBef>
              <a:buSzPts val="2000"/>
            </a:pPr>
            <a:endParaRPr lang="en-US" sz="2400" dirty="0" smtClean="0"/>
          </a:p>
          <a:p>
            <a:pPr marL="34290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1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457200" y="568725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Lessons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Learned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Continued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541867" y="899156"/>
            <a:ext cx="7789092" cy="4579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indent="0">
              <a:buSzPts val="2000"/>
              <a:buNone/>
            </a:pPr>
            <a:endParaRPr lang="en-US" sz="2400" dirty="0" smtClean="0"/>
          </a:p>
          <a:p>
            <a:pPr marL="342900" lvl="0" indent="-266700">
              <a:spcBef>
                <a:spcPts val="0"/>
              </a:spcBef>
              <a:buSzPts val="2000"/>
            </a:pPr>
            <a:r>
              <a:rPr lang="en-US" sz="2400" dirty="0"/>
              <a:t>Need to set up protocols and expectations</a:t>
            </a:r>
          </a:p>
          <a:p>
            <a:pPr marL="800100" lvl="1" indent="-266700">
              <a:spcBef>
                <a:spcPts val="0"/>
              </a:spcBef>
              <a:buSzPts val="2000"/>
            </a:pPr>
            <a:r>
              <a:rPr lang="en-US" sz="2000" dirty="0"/>
              <a:t>Not all behavioral health providers use PHQ9 scores </a:t>
            </a:r>
          </a:p>
          <a:p>
            <a:pPr marL="1200150" lvl="2" indent="-234950">
              <a:spcBef>
                <a:spcPts val="0"/>
              </a:spcBef>
              <a:buSzPts val="2000"/>
            </a:pPr>
            <a:r>
              <a:rPr lang="en-US" sz="1600" dirty="0"/>
              <a:t>only 142 of 321 patients have 1 or more PHQ9  scores on record</a:t>
            </a:r>
          </a:p>
          <a:p>
            <a:pPr marL="1200150" lvl="2" indent="-234950">
              <a:spcBef>
                <a:spcPts val="0"/>
              </a:spcBef>
              <a:buSzPts val="2000"/>
            </a:pPr>
            <a:endParaRPr lang="en-US" sz="1600" dirty="0"/>
          </a:p>
          <a:p>
            <a:pPr marL="285750" indent="-234950">
              <a:spcBef>
                <a:spcPts val="0"/>
              </a:spcBef>
              <a:buSzPts val="2000"/>
            </a:pPr>
            <a:r>
              <a:rPr lang="en-US" sz="2400" dirty="0"/>
              <a:t>Dedicated staff and appropriate time are needed to maintain and utilize registries effectively</a:t>
            </a:r>
            <a:r>
              <a:rPr lang="en-US" sz="2400" dirty="0" smtClean="0"/>
              <a:t>.</a:t>
            </a:r>
          </a:p>
          <a:p>
            <a:pPr marL="800100" lvl="1" indent="-266700">
              <a:buSzPts val="2000"/>
            </a:pPr>
            <a:endParaRPr lang="en-US" sz="1600" dirty="0" smtClean="0"/>
          </a:p>
          <a:p>
            <a:pPr marL="342900" lvl="0" indent="-266700">
              <a:spcBef>
                <a:spcPts val="0"/>
              </a:spcBef>
              <a:buSzPts val="2000"/>
            </a:pPr>
            <a:r>
              <a:rPr lang="en-US" sz="2400" dirty="0" smtClean="0"/>
              <a:t>Value of registry for care coordination</a:t>
            </a:r>
          </a:p>
          <a:p>
            <a:pPr marL="800100" lvl="1" indent="-266700">
              <a:spcBef>
                <a:spcPts val="0"/>
              </a:spcBef>
              <a:buSzPts val="2000"/>
            </a:pPr>
            <a:r>
              <a:rPr lang="en-US" sz="1600" dirty="0" smtClean="0"/>
              <a:t>Registry can be utilized for t</a:t>
            </a:r>
            <a:r>
              <a:rPr lang="en-US" sz="1600" dirty="0" smtClean="0"/>
              <a:t>reatment planning and modification.</a:t>
            </a:r>
          </a:p>
          <a:p>
            <a:pPr marL="800100" lvl="1" indent="-266700">
              <a:spcBef>
                <a:spcPts val="0"/>
              </a:spcBef>
              <a:buSzPts val="2000"/>
            </a:pPr>
            <a:r>
              <a:rPr lang="en-US" sz="1600" dirty="0" smtClean="0"/>
              <a:t>BH providers can coordinate appointments with PCPs.</a:t>
            </a:r>
          </a:p>
          <a:p>
            <a:pPr marL="800100" lvl="1" indent="-266700">
              <a:spcBef>
                <a:spcPts val="0"/>
              </a:spcBef>
              <a:buSzPts val="2000"/>
            </a:pPr>
            <a:r>
              <a:rPr lang="en-US" sz="1600" dirty="0" smtClean="0"/>
              <a:t>Identification of p</a:t>
            </a:r>
            <a:r>
              <a:rPr lang="en-US" sz="1600" dirty="0" smtClean="0"/>
              <a:t>atients who have not scheduled follow up visits with Behavioral Health</a:t>
            </a:r>
          </a:p>
          <a:p>
            <a:pPr marL="800100" lvl="1" indent="-266700">
              <a:spcBef>
                <a:spcPts val="0"/>
              </a:spcBef>
              <a:buSzPts val="2000"/>
            </a:pPr>
            <a:r>
              <a:rPr lang="en-US" sz="1600" dirty="0" smtClean="0"/>
              <a:t>Consultation with psychiatry and social work.</a:t>
            </a:r>
            <a:endParaRPr lang="en-US" sz="1600" dirty="0" smtClean="0"/>
          </a:p>
          <a:p>
            <a:pPr marL="76200" indent="0">
              <a:spcBef>
                <a:spcPts val="0"/>
              </a:spcBef>
              <a:buSzPts val="2000"/>
              <a:buNone/>
            </a:pPr>
            <a:endParaRPr lang="en-US" sz="2400" dirty="0" smtClean="0"/>
          </a:p>
          <a:p>
            <a:pPr marL="34290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1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1346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title"/>
          </p:nvPr>
        </p:nvSpPr>
        <p:spPr>
          <a:xfrm>
            <a:off x="440267" y="62525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Directions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304800" y="1292634"/>
            <a:ext cx="8001000" cy="29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dirty="0"/>
              <a:t>Standardize administration of </a:t>
            </a:r>
            <a:r>
              <a:rPr lang="en-US" sz="2400" dirty="0" smtClean="0"/>
              <a:t>PHQ9 during each visit.</a:t>
            </a:r>
            <a:endParaRPr sz="2400" dirty="0"/>
          </a:p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dirty="0"/>
              <a:t>Target follow up assessment based on clinical </a:t>
            </a:r>
            <a:r>
              <a:rPr lang="en-US" sz="2400" dirty="0" smtClean="0"/>
              <a:t>diagnoses:</a:t>
            </a:r>
            <a:endParaRPr sz="2400" dirty="0"/>
          </a:p>
          <a:p>
            <a:pPr marL="742950" marR="0" lvl="1" indent="-247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400" dirty="0"/>
              <a:t>GAD 7 for anxiety</a:t>
            </a:r>
            <a:endParaRPr sz="2400" dirty="0"/>
          </a:p>
          <a:p>
            <a:pPr marL="742950" marR="0" lvl="1" indent="-247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400" dirty="0" smtClean="0"/>
              <a:t>Specific measures </a:t>
            </a:r>
            <a:r>
              <a:rPr lang="en-US" sz="2400" dirty="0"/>
              <a:t>for </a:t>
            </a:r>
            <a:r>
              <a:rPr lang="en-US" sz="2400" dirty="0" smtClean="0"/>
              <a:t>ADHD</a:t>
            </a:r>
            <a:r>
              <a:rPr lang="en-US" sz="2400" dirty="0"/>
              <a:t>, PTSD, etc. </a:t>
            </a:r>
            <a:endParaRPr sz="2400" dirty="0"/>
          </a:p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dirty="0"/>
              <a:t>Automate workflow of registry </a:t>
            </a:r>
            <a:r>
              <a:rPr lang="en-US" sz="2400" dirty="0" smtClean="0"/>
              <a:t>management.</a:t>
            </a:r>
            <a:endParaRPr sz="2400" dirty="0"/>
          </a:p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dirty="0"/>
              <a:t>Obtain objective measures to assess value to patients and </a:t>
            </a:r>
            <a:r>
              <a:rPr lang="en-US" sz="2400" dirty="0" smtClean="0"/>
              <a:t>providers.</a:t>
            </a:r>
          </a:p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dirty="0" smtClean="0"/>
              <a:t>Develop approaches to implement proactive patient outreach.</a:t>
            </a:r>
            <a:endParaRPr sz="2400" dirty="0"/>
          </a:p>
        </p:txBody>
      </p:sp>
      <p:pic>
        <p:nvPicPr>
          <p:cNvPr id="165" name="Google Shape;16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7808" y="2621808"/>
            <a:ext cx="2520125" cy="167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2"/>
          <p:cNvSpPr/>
          <p:nvPr/>
        </p:nvSpPr>
        <p:spPr>
          <a:xfrm>
            <a:off x="82750" y="679250"/>
            <a:ext cx="175800" cy="2070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457200" y="630484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Collaborative Care</a:t>
            </a:r>
            <a:r>
              <a:rPr lang="en-US" sz="3959" dirty="0"/>
              <a:t> Project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279541" y="1229051"/>
            <a:ext cx="8170192" cy="3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Goal:  To develop and implement a system wide strategy to:</a:t>
            </a:r>
          </a:p>
          <a:p>
            <a:pPr marL="800100" lvl="1" indent="-279400">
              <a:lnSpc>
                <a:spcPct val="150000"/>
              </a:lnSpc>
              <a:spcBef>
                <a:spcPts val="592"/>
              </a:spcBef>
              <a:buSzPts val="2200"/>
              <a:buFont typeface="Wingdings" pitchFamily="2" charset="2"/>
              <a:buChar char="ü"/>
            </a:pPr>
            <a:r>
              <a:rPr lang="en-US" sz="1800" dirty="0" smtClean="0"/>
              <a:t>Provide </a:t>
            </a:r>
            <a:r>
              <a:rPr lang="en-US" sz="1800" dirty="0"/>
              <a:t>timely mental health services to </a:t>
            </a:r>
            <a:r>
              <a:rPr lang="en-US" sz="1800" dirty="0" smtClean="0"/>
              <a:t>patients</a:t>
            </a:r>
          </a:p>
          <a:p>
            <a:pPr marL="800100" lvl="1" indent="-279400">
              <a:lnSpc>
                <a:spcPct val="150000"/>
              </a:lnSpc>
              <a:spcBef>
                <a:spcPts val="592"/>
              </a:spcBef>
              <a:buSzPts val="2200"/>
              <a:buFont typeface="Wingdings" pitchFamily="2" charset="2"/>
              <a:buChar char="ü"/>
            </a:pPr>
            <a:r>
              <a:rPr lang="en-US" sz="1800" dirty="0" smtClean="0"/>
              <a:t>Increase </a:t>
            </a:r>
            <a:r>
              <a:rPr lang="en-US" sz="1800" dirty="0"/>
              <a:t>access to care and efficient diagnosis and treatment of patients</a:t>
            </a:r>
            <a:endParaRPr sz="1800" dirty="0"/>
          </a:p>
          <a:p>
            <a:pPr marL="342900" marR="0" lvl="0" indent="-279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 smtClean="0"/>
              <a:t>Joint project between Family Medicine and </a:t>
            </a:r>
            <a:r>
              <a:rPr lang="en-US" sz="2200" dirty="0"/>
              <a:t>Psychiatry</a:t>
            </a:r>
            <a:endParaRPr sz="2200" dirty="0"/>
          </a:p>
          <a:p>
            <a:pPr marL="342900" marR="0" lvl="0" indent="-29464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dirty="0" smtClean="0"/>
              <a:t>Primary Care Tools to aid providers in diagnosing and managing behavioral health conditions:</a:t>
            </a:r>
          </a:p>
          <a:p>
            <a:pPr marL="800100" lvl="1" indent="-294640">
              <a:lnSpc>
                <a:spcPct val="150000"/>
              </a:lnSpc>
              <a:spcBef>
                <a:spcPts val="592"/>
              </a:spcBef>
              <a:buSzPts val="2200"/>
              <a:buFont typeface="Wingdings" pitchFamily="2" charset="2"/>
              <a:buChar char="ü"/>
            </a:pPr>
            <a:r>
              <a:rPr lang="en-US" sz="1800" dirty="0" smtClean="0"/>
              <a:t>Screening with detailed treatment strategy recommendations</a:t>
            </a:r>
          </a:p>
          <a:p>
            <a:pPr marL="800100" lvl="1" indent="-294640">
              <a:lnSpc>
                <a:spcPct val="150000"/>
              </a:lnSpc>
              <a:spcBef>
                <a:spcPts val="592"/>
              </a:spcBef>
              <a:buSzPts val="2200"/>
              <a:buFont typeface="Wingdings" pitchFamily="2" charset="2"/>
              <a:buChar char="ü"/>
            </a:pPr>
            <a:r>
              <a:rPr lang="en-US" sz="1800" dirty="0" smtClean="0"/>
              <a:t>Evidence based treatment algorithms</a:t>
            </a:r>
          </a:p>
          <a:p>
            <a:pPr marL="342900" indent="-294640">
              <a:lnSpc>
                <a:spcPct val="150000"/>
              </a:lnSpc>
              <a:spcBef>
                <a:spcPts val="592"/>
              </a:spcBef>
              <a:buSzPts val="2200"/>
              <a:buFont typeface="Arial" pitchFamily="34" charset="0"/>
              <a:buChar char="•"/>
            </a:pPr>
            <a:r>
              <a:rPr lang="en-US" sz="2200" dirty="0" smtClean="0"/>
              <a:t>Behavioral Health Immediate Care Center</a:t>
            </a:r>
            <a:endParaRPr sz="2200" dirty="0"/>
          </a:p>
        </p:txBody>
      </p:sp>
      <p:pic>
        <p:nvPicPr>
          <p:cNvPr id="72" name="Google Shape;7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775" y="4190633"/>
            <a:ext cx="1797225" cy="1720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0"/>
          <p:cNvSpPr/>
          <p:nvPr/>
        </p:nvSpPr>
        <p:spPr>
          <a:xfrm>
            <a:off x="124125" y="730975"/>
            <a:ext cx="165600" cy="165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Disclosures</a:t>
            </a:r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We have no disclosures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>
            <a:spLocks noGrp="1"/>
          </p:cNvSpPr>
          <p:nvPr>
            <p:ph type="title"/>
          </p:nvPr>
        </p:nvSpPr>
        <p:spPr>
          <a:xfrm>
            <a:off x="457200" y="1981200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sz="8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/>
        </p:nvSpPr>
        <p:spPr>
          <a:xfrm>
            <a:off x="838200" y="990600"/>
            <a:ext cx="7543800" cy="504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Center. (2018). Collaborative Care. Retrieved from  </a:t>
            </a:r>
            <a:r>
              <a:rPr lang="en-US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https://aims.uw.edu/collaborative-care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Behkami, N. A. (2012). Examining Health Information Technology Implementations: Case of the Patient-Centered Home. Retrieved from ProQuest.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Bower, P. Gilbody, S., Richards, D., Fletcher, J., Sutton, A., (2006). Collaborative care for depression in primary care: Making sense of a complex intervention: systematic review and meta-regression. British Journal of Psychiatry, 189. 484-493.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Eckstrom, J., Williams, D., Avery, M., Unutzer, J. (2015). The utility of a caseload registry: perceptions of behavioral health clinicians working in integrated primary care and mental health program. General Hospital Psychiatry, 37(4), 39-334.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Eubanks, C. Avery, M. The Use of Registries to Guide and Improve Care Delivery: What Can Behavioral Health Learn from Primary Care?. [PowerPoint slides]. Retrieved from </a:t>
            </a:r>
            <a:r>
              <a:rPr lang="en-US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https://www.cibhs.org/sites/main/files/file-attachments/thurs._11_15_san_diego_b_use_of_registries_eubanks.pdf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Moran, M. (2015, August 14). Registry Can Help APA Demonstrate Value of Psychiatric Treatment. American Psychiatric Association. Retrieved from </a:t>
            </a:r>
            <a:r>
              <a:rPr lang="en-US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https://psychnews.psychiatryonline.org/doi/full/10.1176/appi.pn.2015.8b27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Tai, B., Hu, L., Ghitza, U. E., Sparenborg, S., VanVeldhuisen, P., Lindblad, R. (2014). Patient registries for substance disorders. Substance Abuse Rehabilitation, 5, 81-86.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Unutzer, J., Katon, W., Callahan, C. (2002). Collaborative Care Management of Late-Life Depression in the Primary Care Setting. JAMA 288(22), 2836-2845.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65667" y="752892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and Objectives</a:t>
            </a:r>
            <a:endParaRPr sz="4000"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719667" y="1531867"/>
            <a:ext cx="7747000" cy="3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SzPts val="2240"/>
            </a:pPr>
            <a:r>
              <a:rPr lang="en-US" sz="2400" dirty="0" smtClean="0"/>
              <a:t>Demonstrate understanding of benefits and limitations of using patient registries.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ts val="2240"/>
            </a:pPr>
            <a:r>
              <a:rPr lang="en-US" sz="2400" dirty="0" smtClean="0"/>
              <a:t>Learn how to design and set up a patient registry for the population you are managing.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patients that belong in patient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registries.</a:t>
            </a:r>
            <a:endParaRPr sz="36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health identifiers relevant for specific clinic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populations.</a:t>
            </a:r>
            <a:endParaRPr sz="3600" dirty="0"/>
          </a:p>
        </p:txBody>
      </p:sp>
      <p:sp>
        <p:nvSpPr>
          <p:cNvPr id="39" name="Google Shape;39;p6"/>
          <p:cNvSpPr/>
          <p:nvPr/>
        </p:nvSpPr>
        <p:spPr>
          <a:xfrm>
            <a:off x="124125" y="730975"/>
            <a:ext cx="165600" cy="165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398952" y="6741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dirty="0" smtClean="0"/>
              <a:t>Glenbrook Family Care Center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396815" y="1467134"/>
            <a:ext cx="8272732" cy="23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</a:t>
            </a:r>
            <a:r>
              <a:rPr lang="en-US" sz="2400" dirty="0" smtClean="0"/>
              <a:t>scope outpatient 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linic located in </a:t>
            </a:r>
            <a:r>
              <a:rPr lang="en-US" sz="2400" dirty="0" smtClean="0"/>
              <a:t>Glenview, Illinois.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Longitudinal Clinic for The University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Chicago Family Medicine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Residency Program.</a:t>
            </a:r>
            <a:endParaRPr sz="24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Residents, </a:t>
            </a:r>
            <a:r>
              <a:rPr lang="en-US" sz="2400" dirty="0"/>
              <a:t>14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Faculty (including B</a:t>
            </a:r>
            <a:r>
              <a:rPr lang="en-US" sz="2400" dirty="0"/>
              <a:t>ehavioral Science</a:t>
            </a:r>
            <a:r>
              <a:rPr lang="en-US" sz="2400" dirty="0" smtClean="0"/>
              <a:t>).</a:t>
            </a:r>
            <a:endParaRPr sz="24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Integrated Behavioral Health </a:t>
            </a:r>
            <a:r>
              <a:rPr lang="en-US" sz="2400" dirty="0" smtClean="0"/>
              <a:t>Program started 09-2017:</a:t>
            </a:r>
            <a:endParaRPr sz="2400" dirty="0"/>
          </a:p>
          <a:p>
            <a:pPr marL="3486150" lvl="7" indent="-285750">
              <a:lnSpc>
                <a:spcPct val="150000"/>
              </a:lnSpc>
              <a:spcBef>
                <a:spcPts val="392"/>
              </a:spcBef>
              <a:buSzPts val="1960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Psychologist</a:t>
            </a:r>
            <a:endParaRPr dirty="0"/>
          </a:p>
          <a:p>
            <a:pPr marL="3486150" lvl="7" indent="-285750">
              <a:lnSpc>
                <a:spcPct val="150000"/>
              </a:lnSpc>
              <a:spcBef>
                <a:spcPts val="392"/>
              </a:spcBef>
              <a:buSzPts val="1960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Psychiatrist</a:t>
            </a:r>
            <a:endParaRPr dirty="0"/>
          </a:p>
          <a:p>
            <a:pPr marL="3486150" lvl="7" indent="-285750">
              <a:lnSpc>
                <a:spcPct val="150000"/>
              </a:lnSpc>
              <a:spcBef>
                <a:spcPts val="392"/>
              </a:spcBef>
              <a:buSzPts val="1960"/>
            </a:pPr>
            <a:r>
              <a:rPr lang="en-US" dirty="0" smtClean="0"/>
              <a:t>Social Work (LCSW)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8" descr="NSlogo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300497" y="829372"/>
            <a:ext cx="6027307" cy="239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937" y="4861858"/>
            <a:ext cx="2531252" cy="486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9479" y="4382220"/>
            <a:ext cx="1984076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/>
          <p:nvPr/>
        </p:nvSpPr>
        <p:spPr>
          <a:xfrm>
            <a:off x="124125" y="730975"/>
            <a:ext cx="165600" cy="165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69550" y="656133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 Background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880182" y="1377350"/>
            <a:ext cx="7984417" cy="31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73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/>
              <a:t>We care for approximately 8,200 patients.</a:t>
            </a:r>
          </a:p>
          <a:p>
            <a:pPr marL="342900" indent="-307340">
              <a:lnSpc>
                <a:spcPct val="150000"/>
              </a:lnSpc>
              <a:spcBef>
                <a:spcPts val="592"/>
              </a:spcBef>
              <a:buSzPts val="2400"/>
            </a:pP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07340">
              <a:lnSpc>
                <a:spcPct val="150000"/>
              </a:lnSpc>
              <a:spcBef>
                <a:spcPts val="592"/>
              </a:spcBef>
              <a:buSzPts val="2400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Payer Mix</a:t>
            </a:r>
            <a:b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dirty="0" smtClean="0"/>
          </a:p>
          <a:p>
            <a:pPr marL="342900" marR="0" lvl="0" indent="-30734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400" dirty="0" smtClean="0"/>
          </a:p>
          <a:p>
            <a:pPr marL="342900" indent="-307340">
              <a:lnSpc>
                <a:spcPct val="150000"/>
              </a:lnSpc>
              <a:spcBef>
                <a:spcPts val="592"/>
              </a:spcBef>
              <a:buSzPts val="2400"/>
            </a:pPr>
            <a:r>
              <a:rPr lang="en-US" sz="2400" dirty="0" smtClean="0"/>
              <a:t>We provide approximately 1,300 visits monthly.</a:t>
            </a:r>
          </a:p>
          <a:p>
            <a:pPr marL="342900" marR="0" lvl="0" indent="-307340" algn="l" rtl="0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/>
              <a:t>837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/>
              <a:t>patients </a:t>
            </a:r>
            <a:r>
              <a:rPr lang="en-US" sz="2400" dirty="0" smtClean="0"/>
              <a:t>(10%) have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active diagnosis of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depression.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5067" y="2048933"/>
            <a:ext cx="3649133" cy="241299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9"/>
          <p:cNvSpPr/>
          <p:nvPr/>
        </p:nvSpPr>
        <p:spPr>
          <a:xfrm>
            <a:off x="124125" y="730975"/>
            <a:ext cx="165600" cy="165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516191" y="65989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dirty="0"/>
              <a:t>Literature on Registries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280592" y="1404958"/>
            <a:ext cx="7086600" cy="30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997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Study 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97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: D</a:t>
            </a:r>
            <a:r>
              <a:rPr lang="en-US" sz="2400" dirty="0" smtClean="0"/>
              <a:t>ecrease </a:t>
            </a:r>
            <a:r>
              <a:rPr lang="en-US" sz="2400" dirty="0"/>
              <a:t>in ER visit</a:t>
            </a:r>
            <a:endParaRPr sz="2400" dirty="0"/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2400" dirty="0" smtClean="0"/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dirty="0" smtClean="0"/>
              <a:t>6 </a:t>
            </a:r>
            <a:r>
              <a:rPr lang="en-US" sz="2400" dirty="0"/>
              <a:t>chronic diseases correlated with depression</a:t>
            </a:r>
            <a:endParaRPr sz="2400" dirty="0"/>
          </a:p>
          <a:p>
            <a:pPr marL="914400" marR="0" lvl="0" indent="-330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2000" dirty="0"/>
              <a:t>Diabetes			- Asthma</a:t>
            </a:r>
            <a:endParaRPr sz="2000" dirty="0"/>
          </a:p>
          <a:p>
            <a:pPr marL="914400" marR="0" lvl="0" indent="-330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2000" dirty="0"/>
              <a:t>CV Disease		-Arthritis</a:t>
            </a:r>
            <a:endParaRPr sz="2000" dirty="0"/>
          </a:p>
          <a:p>
            <a:pPr marL="914400" marR="0" lvl="0" indent="-330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2000" dirty="0"/>
              <a:t>Obesity			- Cancer</a:t>
            </a:r>
            <a:endParaRPr sz="2000" dirty="0"/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reduction in PHQ9 over 12 week progress</a:t>
            </a:r>
            <a:endParaRPr sz="2400" dirty="0"/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care coordination</a:t>
            </a:r>
            <a:endParaRPr sz="2400" dirty="0"/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bottom of slide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5266267"/>
            <a:ext cx="2909075" cy="89010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/>
          <p:nvPr/>
        </p:nvSpPr>
        <p:spPr>
          <a:xfrm>
            <a:off x="113775" y="730975"/>
            <a:ext cx="217200" cy="217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457200" y="662650"/>
            <a:ext cx="8229600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Purpose of Registries </a:t>
            </a:r>
            <a:endParaRPr sz="3600" dirty="0"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389467" y="1405467"/>
            <a:ext cx="8255000" cy="45851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997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2400" dirty="0" smtClean="0"/>
              <a:t>Allows </a:t>
            </a:r>
            <a:r>
              <a:rPr lang="en-US" sz="2400" dirty="0"/>
              <a:t>clinical teams to identify patients with different needs</a:t>
            </a:r>
            <a:endParaRPr sz="2400" dirty="0"/>
          </a:p>
          <a:p>
            <a:pPr marL="742950" marR="0" lvl="1" indent="-22225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Utilized in order to assess patients’ level of need  </a:t>
            </a:r>
            <a:endParaRPr sz="1800" dirty="0"/>
          </a:p>
          <a:p>
            <a:pPr marL="742950" marR="0" lvl="1" indent="-22225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Predict level of risk</a:t>
            </a:r>
            <a:endParaRPr sz="1800" dirty="0"/>
          </a:p>
          <a:p>
            <a:pPr marL="742950" marR="0" lvl="1" indent="-22225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Focused interventions</a:t>
            </a:r>
            <a:endParaRPr sz="1800" dirty="0"/>
          </a:p>
          <a:p>
            <a:pPr marL="742950" lvl="1" indent="-2222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Shows treatment progress or lack </a:t>
            </a:r>
            <a:r>
              <a:rPr lang="en-US" sz="1800" dirty="0" smtClean="0"/>
              <a:t>thereof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sz="2400" dirty="0"/>
          </a:p>
          <a:p>
            <a:pPr marL="342900" lvl="0" indent="-2540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400" dirty="0"/>
              <a:t>Data accessible in one </a:t>
            </a:r>
            <a:r>
              <a:rPr lang="en-US" sz="2400" dirty="0" smtClean="0"/>
              <a:t>place</a:t>
            </a:r>
            <a:br>
              <a:rPr lang="en-US" sz="2400" dirty="0" smtClean="0"/>
            </a:br>
            <a:endParaRPr sz="2400" dirty="0"/>
          </a:p>
          <a:p>
            <a:pPr marL="34290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Track data over time &amp; by provider</a:t>
            </a:r>
            <a:endParaRPr sz="2400" dirty="0"/>
          </a:p>
          <a:p>
            <a:pPr marL="34290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endParaRPr lang="en-US" sz="2400" dirty="0" smtClean="0"/>
          </a:p>
          <a:p>
            <a:pPr marL="34290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 smtClean="0"/>
              <a:t>Facilitate </a:t>
            </a:r>
            <a:r>
              <a:rPr lang="en-US" sz="2400" dirty="0"/>
              <a:t>care coordination</a:t>
            </a:r>
            <a:endParaRPr sz="2400" dirty="0"/>
          </a:p>
          <a:p>
            <a:pPr marL="34290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endParaRPr lang="en-US" sz="2400" dirty="0" smtClean="0"/>
          </a:p>
          <a:p>
            <a:pPr marL="34290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 smtClean="0"/>
              <a:t>Overall</a:t>
            </a:r>
            <a:r>
              <a:rPr lang="en-US" sz="2400" dirty="0"/>
              <a:t>: Aids clinical teams provide better care to patients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/>
          </a:p>
        </p:txBody>
      </p:sp>
      <p:sp>
        <p:nvSpPr>
          <p:cNvPr id="89" name="Google Shape;89;p12"/>
          <p:cNvSpPr/>
          <p:nvPr/>
        </p:nvSpPr>
        <p:spPr>
          <a:xfrm>
            <a:off x="113775" y="730975"/>
            <a:ext cx="217200" cy="217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414867" y="65169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dirty="0"/>
              <a:t>Our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Design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1"/>
          </p:nvPr>
        </p:nvSpPr>
        <p:spPr>
          <a:xfrm>
            <a:off x="571790" y="1300275"/>
            <a:ext cx="7996476" cy="23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behavioral health registry to track the behavioral 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needs and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outcomes of our patients.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 utilization of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three behavioral 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providers.</a:t>
            </a:r>
            <a:endParaRPr dirty="0"/>
          </a:p>
          <a:p>
            <a:pPr marL="342900" marR="0" lvl="0" indent="-342900" algn="l" rtl="0">
              <a:lnSpc>
                <a:spcPct val="15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 improved health outcomes over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time.</a:t>
            </a:r>
            <a:endParaRPr sz="2480" dirty="0"/>
          </a:p>
          <a:p>
            <a:pPr marL="342900" marR="0" lvl="0" indent="-342900" algn="l" rtl="0">
              <a:lnSpc>
                <a:spcPct val="15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80" dirty="0"/>
              <a:t>Analyze progress of Integrated Care </a:t>
            </a:r>
            <a:r>
              <a:rPr lang="en-US" sz="2480" dirty="0" smtClean="0"/>
              <a:t>Model.</a:t>
            </a:r>
            <a:endParaRPr sz="2480" dirty="0"/>
          </a:p>
          <a:p>
            <a:pPr marL="34290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7933" y="3928532"/>
            <a:ext cx="1889682" cy="216175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113775" y="730975"/>
            <a:ext cx="217200" cy="217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457200" y="67235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600" dirty="0"/>
              <a:t>Our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Registry Information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1067817" y="1439884"/>
            <a:ext cx="7086600" cy="31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00" dirty="0"/>
              <a:t>321 patients </a:t>
            </a:r>
            <a:r>
              <a:rPr lang="en-US" sz="2400" dirty="0" smtClean="0"/>
              <a:t>are currently being tracked</a:t>
            </a:r>
            <a:endParaRPr sz="2400" dirty="0"/>
          </a:p>
          <a:p>
            <a:pPr marL="342900" marR="0" lvl="0" indent="-342900" algn="l" rtl="0">
              <a:lnSpc>
                <a:spcPct val="15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Registry Fields:</a:t>
            </a:r>
          </a:p>
          <a:p>
            <a:pPr marL="800100" lvl="1" indent="-342900">
              <a:lnSpc>
                <a:spcPct val="150000"/>
              </a:lnSpc>
              <a:spcBef>
                <a:spcPts val="496"/>
              </a:spcBef>
              <a:buSzPts val="2480"/>
              <a:buFont typeface="Wingdings" pitchFamily="2" charset="2"/>
              <a:buChar char="ü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 dates</a:t>
            </a:r>
            <a:endParaRPr sz="2400" dirty="0"/>
          </a:p>
          <a:p>
            <a:pPr marL="800100" lvl="1" indent="-342900">
              <a:lnSpc>
                <a:spcPct val="150000"/>
              </a:lnSpc>
              <a:spcBef>
                <a:spcPts val="496"/>
              </a:spcBef>
              <a:buSzPts val="2480"/>
              <a:buFont typeface="Wingdings" pitchFamily="2" charset="2"/>
              <a:buChar char="ü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Providers seen</a:t>
            </a:r>
          </a:p>
          <a:p>
            <a:pPr marL="800100" lvl="1" indent="-342900">
              <a:lnSpc>
                <a:spcPct val="150000"/>
              </a:lnSpc>
              <a:spcBef>
                <a:spcPts val="496"/>
              </a:spcBef>
              <a:buSzPts val="2480"/>
              <a:buFont typeface="Wingdings" pitchFamily="2" charset="2"/>
              <a:buChar char="ü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visits</a:t>
            </a:r>
            <a:endParaRPr sz="2400" dirty="0"/>
          </a:p>
          <a:p>
            <a:pPr marL="800100" lvl="1" indent="-342900">
              <a:lnSpc>
                <a:spcPct val="150000"/>
              </a:lnSpc>
              <a:spcBef>
                <a:spcPts val="496"/>
              </a:spcBef>
              <a:buSzPts val="2480"/>
              <a:buFont typeface="Wingdings" pitchFamily="2" charset="2"/>
              <a:buChar char="ü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PHQ9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scores</a:t>
            </a:r>
            <a:endParaRPr sz="2400" dirty="0"/>
          </a:p>
          <a:p>
            <a:pPr marL="800100" lvl="1" indent="-342900">
              <a:lnSpc>
                <a:spcPct val="150000"/>
              </a:lnSpc>
              <a:spcBef>
                <a:spcPts val="496"/>
              </a:spcBef>
              <a:buSzPts val="2480"/>
              <a:buFont typeface="Wingdings" pitchFamily="2" charset="2"/>
              <a:buChar char="ü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Diagnoses</a:t>
            </a:r>
            <a:r>
              <a:rPr lang="en-US" sz="2400" dirty="0"/>
              <a:t> </a:t>
            </a:r>
            <a:r>
              <a:rPr lang="en-US" sz="2400" dirty="0" smtClean="0"/>
              <a:t>(behavioral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</a:t>
            </a:r>
            <a:r>
              <a:rPr lang="en-US" sz="2400" dirty="0"/>
              <a:t>&amp;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chronic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disease)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None/>
            </a:pPr>
            <a:endParaRPr sz="2480" dirty="0"/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113775" y="730975"/>
            <a:ext cx="217200" cy="217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rum2014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1276</Words>
  <Application>Microsoft Macintosh PowerPoint</Application>
  <PresentationFormat>On-screen Show (4:3)</PresentationFormat>
  <Paragraphs>169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forum2014</vt:lpstr>
      <vt:lpstr>Caring for Patients: Tracking Behavioral Health Needs in Clinic Using Patient Registries</vt:lpstr>
      <vt:lpstr>Disclosures</vt:lpstr>
      <vt:lpstr>Goals and Objectives</vt:lpstr>
      <vt:lpstr>Glenbrook Family Care Center</vt:lpstr>
      <vt:lpstr>Clinic Background</vt:lpstr>
      <vt:lpstr>Literature on Registries</vt:lpstr>
      <vt:lpstr>Purpose of Registries </vt:lpstr>
      <vt:lpstr>Our Project Design</vt:lpstr>
      <vt:lpstr>Our Registry Information </vt:lpstr>
      <vt:lpstr>PowerPoint Presentation</vt:lpstr>
      <vt:lpstr>Registry Behavioral Health Conditions</vt:lpstr>
      <vt:lpstr>Registry Chronic Disease Details</vt:lpstr>
      <vt:lpstr>Steps To Develop a Registry</vt:lpstr>
      <vt:lpstr>Effective Use of Registry Data</vt:lpstr>
      <vt:lpstr>Challenges to Registry Use and Management</vt:lpstr>
      <vt:lpstr>Lessons Learned from our Project</vt:lpstr>
      <vt:lpstr>Lessons Learned Continued</vt:lpstr>
      <vt:lpstr>Future Directions</vt:lpstr>
      <vt:lpstr>Collaborative Care Project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Patients: Tracking Behavioral Health Needs in Clinic Using Patient Registries</dc:title>
  <dc:creator>Drexler, Mark</dc:creator>
  <cp:lastModifiedBy>Mark Lampert</cp:lastModifiedBy>
  <cp:revision>25</cp:revision>
  <dcterms:modified xsi:type="dcterms:W3CDTF">2018-10-09T13:56:38Z</dcterms:modified>
</cp:coreProperties>
</file>