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1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4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32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8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4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4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8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4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5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3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4DD46-D06E-45B2-B505-21656020888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91E82-13B8-4137-A376-4C68117D6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9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2.bin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4.bin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Faculty Evaluations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2. Provides </a:t>
            </a:r>
            <a:r>
              <a:rPr lang="en-US" dirty="0"/>
              <a:t>constructive feedback in a professional </a:t>
            </a:r>
            <a:r>
              <a:rPr lang="en-US" dirty="0" smtClean="0"/>
              <a:t>manner.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45322"/>
              </p:ext>
            </p:extLst>
          </p:nvPr>
        </p:nvGraphicFramePr>
        <p:xfrm>
          <a:off x="152400" y="22098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212620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10268820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40123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3. Is </a:t>
            </a:r>
            <a:r>
              <a:rPr lang="en-US" dirty="0"/>
              <a:t>open to input throughout the patient care </a:t>
            </a:r>
            <a:r>
              <a:rPr lang="en-US" dirty="0" smtClean="0"/>
              <a:t>process.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98415"/>
              </p:ext>
            </p:extLst>
          </p:nvPr>
        </p:nvGraphicFramePr>
        <p:xfrm>
          <a:off x="152400" y="19812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046880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34901989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4701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4. Encourages </a:t>
            </a:r>
            <a:r>
              <a:rPr lang="en-US" sz="3600" dirty="0"/>
              <a:t>residents to demonstrate knowledge/skills and challenges them to think/act </a:t>
            </a:r>
            <a:r>
              <a:rPr lang="en-US" sz="3600" dirty="0" smtClean="0"/>
              <a:t>independently.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593919"/>
              </p:ext>
            </p:extLst>
          </p:nvPr>
        </p:nvGraphicFramePr>
        <p:xfrm>
          <a:off x="152400" y="24384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9400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86260648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3363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5. Recognizes </a:t>
            </a:r>
            <a:r>
              <a:rPr lang="en-US" sz="4000" dirty="0"/>
              <a:t>the limits of his/her knowledge and skills.  When confronted with these limitations, seeks assistance</a:t>
            </a:r>
            <a:r>
              <a:rPr lang="en-US" dirty="0"/>
              <a:t>.</a:t>
            </a:r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373850"/>
              </p:ext>
            </p:extLst>
          </p:nvPr>
        </p:nvGraphicFramePr>
        <p:xfrm>
          <a:off x="228600" y="22098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70190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46339283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7176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C. </a:t>
            </a:r>
            <a:r>
              <a:rPr lang="en-US" sz="4900" b="1" dirty="0" smtClean="0"/>
              <a:t>Interpersonal </a:t>
            </a:r>
            <a:r>
              <a:rPr lang="en-US" sz="4900" b="1" dirty="0"/>
              <a:t>and Communication Skills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Respondents to these items will choose from among 6 options:  Strongly Disagree, Disagree, Neutral, Agree, Strongly Agree, N/A.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sz="4400" dirty="0" smtClean="0"/>
              <a:t>The faculty member: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1. Demonstrates </a:t>
            </a:r>
            <a:r>
              <a:rPr lang="en-US" sz="3600" dirty="0"/>
              <a:t>an understanding of appropriate work/personal life </a:t>
            </a:r>
            <a:r>
              <a:rPr lang="en-US" sz="3600" dirty="0" smtClean="0"/>
              <a:t>boundaries.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681082"/>
              </p:ext>
            </p:extLst>
          </p:nvPr>
        </p:nvGraphicFramePr>
        <p:xfrm>
          <a:off x="152400" y="19812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793861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62089499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8916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Is </a:t>
            </a:r>
            <a:r>
              <a:rPr lang="en-US" dirty="0"/>
              <a:t>easy to approach and fosters a non-threatening learning </a:t>
            </a:r>
            <a:r>
              <a:rPr lang="en-US" dirty="0" smtClean="0"/>
              <a:t>environment.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471854"/>
              </p:ext>
            </p:extLst>
          </p:nvPr>
        </p:nvGraphicFramePr>
        <p:xfrm>
          <a:off x="152400" y="23622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40118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87765663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7827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Is </a:t>
            </a:r>
            <a:r>
              <a:rPr lang="en-US" dirty="0"/>
              <a:t>organized, clear, concise and effective in efforts to explain and </a:t>
            </a:r>
            <a:r>
              <a:rPr lang="en-US" dirty="0" smtClean="0"/>
              <a:t>teach.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0299"/>
              </p:ext>
            </p:extLst>
          </p:nvPr>
        </p:nvGraphicFramePr>
        <p:xfrm>
          <a:off x="152400" y="23622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062352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47978409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036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4. Is </a:t>
            </a:r>
            <a:r>
              <a:rPr lang="en-US" sz="3600" dirty="0"/>
              <a:t>accessible, responding promptly to resident requests for help and answering pages and calls in a timely </a:t>
            </a:r>
            <a:r>
              <a:rPr lang="en-US" sz="3600" dirty="0" smtClean="0"/>
              <a:t>manner.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78851"/>
              </p:ext>
            </p:extLst>
          </p:nvPr>
        </p:nvGraphicFramePr>
        <p:xfrm>
          <a:off x="228600" y="24384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24257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92208775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4110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lvl="0"/>
            <a:r>
              <a:rPr lang="en-US" dirty="0" smtClean="0"/>
              <a:t>5. Is </a:t>
            </a:r>
            <a:r>
              <a:rPr lang="en-US" dirty="0"/>
              <a:t>respectful toward </a:t>
            </a:r>
            <a:r>
              <a:rPr lang="en-US" dirty="0" smtClean="0"/>
              <a:t>residents.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327400"/>
              </p:ext>
            </p:extLst>
          </p:nvPr>
        </p:nvGraphicFramePr>
        <p:xfrm>
          <a:off x="127000" y="15875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0381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64985051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76595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/>
              <a:t>A. Clinical </a:t>
            </a:r>
            <a:r>
              <a:rPr lang="en-US" sz="5300" b="1" dirty="0"/>
              <a:t>Qualities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 smtClean="0"/>
              <a:t>Respondents to these items will choose from among 6 options:  Strongly Disagree, Disagree, Neutral, Agree, Strongly Agree, N/A.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4800" dirty="0" smtClean="0"/>
              <a:t>The faculty member: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5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lvl="0"/>
            <a:r>
              <a:rPr lang="en-US" dirty="0" smtClean="0"/>
              <a:t>1. Provides </a:t>
            </a:r>
            <a:r>
              <a:rPr lang="en-US" dirty="0"/>
              <a:t>respectful patient </a:t>
            </a:r>
            <a:r>
              <a:rPr lang="en-US" dirty="0" smtClean="0"/>
              <a:t>care.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403231"/>
              </p:ext>
            </p:extLst>
          </p:nvPr>
        </p:nvGraphicFramePr>
        <p:xfrm>
          <a:off x="127000" y="15875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323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49348540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0512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2. Has </a:t>
            </a:r>
            <a:r>
              <a:rPr lang="en-US" dirty="0"/>
              <a:t>a broad fund of knowledge that he/she applies to patient </a:t>
            </a:r>
            <a:r>
              <a:rPr lang="en-US" dirty="0" smtClean="0"/>
              <a:t>care.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6100"/>
              </p:ext>
            </p:extLst>
          </p:nvPr>
        </p:nvGraphicFramePr>
        <p:xfrm>
          <a:off x="127000" y="15875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53734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57973516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7002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3. Bases </a:t>
            </a:r>
            <a:r>
              <a:rPr lang="en-US" dirty="0"/>
              <a:t>his/her clinical decisions on evidence-based </a:t>
            </a:r>
            <a:r>
              <a:rPr lang="en-US" dirty="0" smtClean="0"/>
              <a:t>research.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471071"/>
              </p:ext>
            </p:extLst>
          </p:nvPr>
        </p:nvGraphicFramePr>
        <p:xfrm>
          <a:off x="127000" y="15875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37196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16728654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3782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lvl="0"/>
            <a:r>
              <a:rPr lang="en-US" dirty="0" smtClean="0"/>
              <a:t>4. Acts </a:t>
            </a:r>
            <a:r>
              <a:rPr lang="en-US" dirty="0"/>
              <a:t>as a role </a:t>
            </a:r>
            <a:r>
              <a:rPr lang="en-US" dirty="0" smtClean="0"/>
              <a:t>model.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80207"/>
              </p:ext>
            </p:extLst>
          </p:nvPr>
        </p:nvGraphicFramePr>
        <p:xfrm>
          <a:off x="127000" y="15875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90646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87672759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3320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5. Develops </a:t>
            </a:r>
            <a:r>
              <a:rPr lang="en-US" sz="3600" dirty="0"/>
              <a:t>assessments that follow logically from history and physical </a:t>
            </a:r>
            <a:r>
              <a:rPr lang="en-US" sz="3600" dirty="0" smtClean="0"/>
              <a:t>findings.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25288"/>
              </p:ext>
            </p:extLst>
          </p:nvPr>
        </p:nvGraphicFramePr>
        <p:xfrm>
          <a:off x="127000" y="15875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352223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40118161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55598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B. Teaching </a:t>
            </a:r>
            <a:r>
              <a:rPr lang="en-US" sz="4900" b="1" dirty="0"/>
              <a:t>Qualities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Respondents to these items will choose from among 6 options:  Strongly Disagree, Disagree, Neutral, Agree, Strongly Agree, N/A.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sz="4400" dirty="0"/>
              <a:t>The faculty member:</a:t>
            </a:r>
          </a:p>
          <a:p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1. Is </a:t>
            </a:r>
            <a:r>
              <a:rPr lang="en-US" dirty="0"/>
              <a:t>prepared for didactics and </a:t>
            </a:r>
            <a:r>
              <a:rPr lang="en-US" dirty="0" smtClean="0"/>
              <a:t>rounds.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70098"/>
              </p:ext>
            </p:extLst>
          </p:nvPr>
        </p:nvGraphicFramePr>
        <p:xfrm>
          <a:off x="127000" y="1587500"/>
          <a:ext cx="43815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2921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Disagree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Neutral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Strongly Agree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rgbClr r="0" g="0" b="0">
                        <a:alpha val="1000"/>
                      </a:sc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786523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5334844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5" imgW="4572039" imgH="5143616" progId="MSGraph.Chart.8">
                  <p:embed followColorScheme="full"/>
                </p:oleObj>
              </mc:Choice>
              <mc:Fallback>
                <p:oleObj name="Chart" r:id="rId5" imgW="4572039" imgH="514361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07238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AUTOOPENPOLL" val="True"/>
  <p:tag name="AUTOFORMATCHART" val="True"/>
  <p:tag name="TPQUESTIONXML" val="﻿&lt;?xml version=&quot;1.0&quot; encoding=&quot;utf-8&quot;?&gt;&#10;&lt;questionlist&gt;&#10;    &lt;properties&gt;&#10;        &lt;guid&gt;063A651339E445698590D64D4C75988C&lt;/guid&gt;&#10;        &lt;description /&gt;&#10;        &lt;date&gt;5/3/2017 3:29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CBE0B3A98B2246F8ADEEA63146394C21&lt;/guid&gt;&#10;            &lt;repollguid&gt;F25D2843C5354FC59D76DFCDFC98D6BB&lt;/repollguid&gt;&#10;            &lt;sourceid&gt;BF9D7122213D4BD8A41834817BF3042A&lt;/sourceid&gt;&#10;            &lt;questiontext&gt;5. Develops assessments that follow logically from history and physical finding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AUTOOPENPOLL" val="True"/>
  <p:tag name="AUTOFORMATCHART" val="True"/>
  <p:tag name="TPQUESTIONXML" val="﻿&lt;?xml version=&quot;1.0&quot; encoding=&quot;utf-8&quot;?&gt;&#10;&lt;questionlist&gt;&#10;    &lt;properties&gt;&#10;        &lt;guid&gt;A0C0C42C33BD4A58A9A97715AB6A707F&lt;/guid&gt;&#10;        &lt;description /&gt;&#10;        &lt;date&gt;5/3/2017 3:35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95B78C7B1E854EB7AD2DB927E8D16986&lt;/guid&gt;&#10;            &lt;repollguid&gt;CD1333B248AB4E66BDAB78EB5B50FEF8&lt;/repollguid&gt;&#10;            &lt;sourceid&gt;65B5CA5D156F427081349F1F445D5D96&lt;/sourceid&gt;&#10;            &lt;questiontext&gt;1. Is prepared for didactics and round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TPQUESTIONXML" val="﻿&lt;?xml version=&quot;1.0&quot; encoding=&quot;utf-8&quot;?&gt;&#10;&lt;questionlist&gt;&#10;    &lt;properties&gt;&#10;        &lt;guid&gt;935DC7DD890B4431BFB78C42C14F8C81&lt;/guid&gt;&#10;        &lt;description /&gt;&#10;        &lt;date&gt;5/3/2017 3:37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D709AC09B4724B81830F6238D28C2521&lt;/guid&gt;&#10;            &lt;repollguid&gt;97CD9DE4EFCE4F75841BEF4E4DD8E690&lt;/repollguid&gt;&#10;            &lt;sourceid&gt;AF3B439562E446D8B93BEFD5E5312DB0&lt;/sourceid&gt;&#10;            &lt;questiontext&gt;2. Provides constructive feedback in a professional mann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  <p:tag name="AUTOOPENPOLL" val="True"/>
  <p:tag name="AUTOFORMATCHART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AUTOOPENPOLL" val="True"/>
  <p:tag name="AUTOFORMATCHART" val="True"/>
  <p:tag name="TPQUESTIONXML" val="﻿&lt;?xml version=&quot;1.0&quot; encoding=&quot;utf-8&quot;?&gt;&#10;&lt;questionlist&gt;&#10;    &lt;properties&gt;&#10;        &lt;guid&gt;717D0FE872834B029075EF4720483BC2&lt;/guid&gt;&#10;        &lt;description /&gt;&#10;        &lt;date&gt;5/3/2017 3:37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870E9ABB94C042358298BB13A0A9C4E1&lt;/guid&gt;&#10;            &lt;repollguid&gt;66D3E40068594F4ABE4FA4F91C593B3A&lt;/repollguid&gt;&#10;            &lt;sourceid&gt;DB625D625B4046DFAB9CDB0AB0FD82CA&lt;/sourceid&gt;&#10;            &lt;questiontext&gt;3. Is open to input throughout the patient care proces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AUTOOPENPOLL" val="True"/>
  <p:tag name="AUTOFORMATCHART" val="True"/>
  <p:tag name="TPQUESTIONXML" val="﻿&lt;?xml version=&quot;1.0&quot; encoding=&quot;utf-8&quot;?&gt;&#10;&lt;questionlist&gt;&#10;    &lt;properties&gt;&#10;        &lt;guid&gt;528452CEAD814E738325CE8B0CA85EA0&lt;/guid&gt;&#10;        &lt;description /&gt;&#10;        &lt;date&gt;5/3/2017 3:40:0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8E655EF823D34D99BEE6A6A52F4530E1&lt;/guid&gt;&#10;            &lt;repollguid&gt;7671131DDAFF42B095EDAD460AA91889&lt;/repollguid&gt;&#10;            &lt;sourceid&gt;D2B7F0CBF6454348885703FA1AEEA0D7&lt;/sourceid&gt;&#10;            &lt;questiontext&gt;4. Encourages residents to demonstrate knowledge/skills and challenges them to think/act independentl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TPQUESTIONXML" val="﻿&lt;?xml version=&quot;1.0&quot; encoding=&quot;utf-8&quot;?&gt;&#10;&lt;questionlist&gt;&#10;    &lt;properties&gt;&#10;        &lt;guid&gt;7C0F8E82AF83458F9AC85C2AE9513833&lt;/guid&gt;&#10;        &lt;description /&gt;&#10;        &lt;date&gt;5/3/2017 3:22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0C14D776C2AA4D41BCDDBC47C2C1615E&lt;/guid&gt;&#10;            &lt;repollguid&gt;22E65BCBA8374A22AAC4C22F1D61A997&lt;/repollguid&gt;&#10;            &lt;sourceid&gt;B76BEB2341EC4DB2A7325A3BD950712F&lt;/sourceid&gt;&#10;            &lt;questiontext&gt;1. Provides respectful patient ca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numericvaluetype&gt;0&lt;/numericvaluetype&gt;&#10;        &lt;/numeric&gt;&#10;    &lt;/questions&gt;&#10;&lt;/questionlist&gt;"/>
  <p:tag name="AUTOOPENPOLL" val="True"/>
  <p:tag name="AUTOFORMATCHART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TPQUESTIONXML" val="﻿&lt;?xml version=&quot;1.0&quot; encoding=&quot;utf-8&quot;?&gt;&#10;&lt;questionlist&gt;&#10;    &lt;properties&gt;&#10;        &lt;guid&gt;67EECD58E5A04BF893C5623BFEC77740&lt;/guid&gt;&#10;        &lt;description /&gt;&#10;        &lt;date&gt;5/3/2017 3:40:4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B120D068466C4B219AFEF7C1A1D69FE7&lt;/guid&gt;&#10;            &lt;repollguid&gt;8D1C21144F914579B5EEC26E405AEAF0&lt;/repollguid&gt;&#10;            &lt;sourceid&gt;59056D264A684B39ACC868F8BD6D78B1&lt;/sourceid&gt;&#10;            &lt;questiontext&gt;5. Recognizes the limits of his/her knowledge and skills.  When confronted with these limitations, seeks assistan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  <p:tag name="AUTOOPENPOLL" val="True"/>
  <p:tag name="AUTOFORMATCHART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AUTOOPENPOLL" val="True"/>
  <p:tag name="AUTOFORMATCHART" val="True"/>
  <p:tag name="TPQUESTIONXML" val="﻿&lt;?xml version=&quot;1.0&quot; encoding=&quot;utf-8&quot;?&gt;&#10;&lt;questionlist&gt;&#10;    &lt;properties&gt;&#10;        &lt;guid&gt;F4519489A9B6460FB588FCCB658717A8&lt;/guid&gt;&#10;        &lt;description /&gt;&#10;        &lt;date&gt;5/3/2017 3:43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03D9E064D00C4C539555FD90ADA986E1&lt;/guid&gt;&#10;            &lt;repollguid&gt;EC7903572E6A475FAAB580FE271B22D7&lt;/repollguid&gt;&#10;            &lt;sourceid&gt;1465FDB6D989471CAAA64677D5D31122&lt;/sourceid&gt;&#10;            &lt;questiontext&gt;1. Demonstrates an understanding of appropriate work/personal life boundari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TPQUESTIONXML" val="﻿&lt;?xml version=&quot;1.0&quot; encoding=&quot;utf-8&quot;?&gt;&#10;&lt;questionlist&gt;&#10;    &lt;properties&gt;&#10;        &lt;guid&gt;3573EDA12B3E4574855C8449195F6A44&lt;/guid&gt;&#10;        &lt;description /&gt;&#10;        &lt;date&gt;5/3/2017 3:46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9888F15C0BED4BFF82E0E3C6F05EBDE5&lt;/guid&gt;&#10;            &lt;repollguid&gt;B3DC953FD2084662B80594FF40F7EAAA&lt;/repollguid&gt;&#10;            &lt;sourceid&gt;DF5D58A776F94D8D8DE9A6B3658ED06F&lt;/sourceid&gt;&#10;            &lt;questiontext&gt;2. Is easy to approach and fosters a non-threatening learning environme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  <p:tag name="AUTOOPENPOLL" val="True"/>
  <p:tag name="AUTOFORMATCHART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AUTOOPENPOLL" val="True"/>
  <p:tag name="AUTOFORMATCHART" val="True"/>
  <p:tag name="TPQUESTIONXML" val="﻿&lt;?xml version=&quot;1.0&quot; encoding=&quot;utf-8&quot;?&gt;&#10;&lt;questionlist&gt;&#10;    &lt;properties&gt;&#10;        &lt;guid&gt;E51F5D27953C4B5F8669323A078D108B&lt;/guid&gt;&#10;        &lt;description /&gt;&#10;        &lt;date&gt;5/3/2017 3:46:3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135A18FD37D444A797577949F86E813C&lt;/guid&gt;&#10;            &lt;repollguid&gt;2027D468CD7E4B13BF1F30FD92CDF022&lt;/repollguid&gt;&#10;            &lt;sourceid&gt;45920890E4404F8BB4C99EB099DD4708&lt;/sourceid&gt;&#10;            &lt;questiontext&gt;3. Is organized, clear, concise and effective in efforts to explain and teach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AUTOOPENPOLL" val="True"/>
  <p:tag name="AUTOFORMATCHART" val="True"/>
  <p:tag name="TPQUESTIONXML" val="﻿&lt;?xml version=&quot;1.0&quot; encoding=&quot;utf-8&quot;?&gt;&#10;&lt;questionlist&gt;&#10;    &lt;properties&gt;&#10;        &lt;guid&gt;5EB9A90F6584431CBB0D793A7239FD0B&lt;/guid&gt;&#10;        &lt;description /&gt;&#10;        &lt;date&gt;5/3/2017 3:46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B5A54E50269241F1950FB84717E90C3F&lt;/guid&gt;&#10;            &lt;repollguid&gt;0FF8D05AD8EC4E7E8030B5E4BA6F8894&lt;/repollguid&gt;&#10;            &lt;sourceid&gt;ECF75AFB80DA41669B5801CE73AAFEB4&lt;/sourceid&gt;&#10;            &lt;questiontext&gt;4. Is accessible, responding promptly to resident requests for help and answering pages and calls in a timely mann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TPQUESTIONXML" val="﻿&lt;?xml version=&quot;1.0&quot; encoding=&quot;utf-8&quot;?&gt;&#10;&lt;questionlist&gt;&#10;    &lt;properties&gt;&#10;        &lt;guid&gt;B5BCD2F21B2D40ACA7E6AD8966BAE2AE&lt;/guid&gt;&#10;        &lt;description /&gt;&#10;        &lt;date&gt;5/3/2017 3:46:4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53B0694A2D80427A96B1E1E72B1E66DF&lt;/guid&gt;&#10;            &lt;repollguid&gt;ABE3FEB80F424A3EB377722F3FD339F7&lt;/repollguid&gt;&#10;            &lt;sourceid&gt;062E1FBCC1B944D49A6F8DA7B4EDD435&lt;/sourceid&gt;&#10;            &lt;questiontext&gt;5. Is respectful toward resident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numericvaluetype&gt;0&lt;/numericvaluetype&gt;&#10;        &lt;/numeric&gt;&#10;    &lt;/questions&gt;&#10;&lt;/questionlist&gt;"/>
  <p:tag name="AUTOOPENPOLL" val="True"/>
  <p:tag name="AUTOFORMATCHART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TPQUESTIONXML" val="﻿&lt;?xml version=&quot;1.0&quot; encoding=&quot;utf-8&quot;?&gt;&#10;&lt;questionlist&gt;&#10;    &lt;properties&gt;&#10;        &lt;guid&gt;7419F5995B0B45CE8141CFAFCCF942D3&lt;/guid&gt;&#10;        &lt;description /&gt;&#10;        &lt;date&gt;5/3/2017 3:28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843293161E6B4994AAF11792DB383665&lt;/guid&gt;&#10;            &lt;repollguid&gt;78FCAEEC09F14213823D2B12A7334411&lt;/repollguid&gt;&#10;            &lt;sourceid&gt;5058430E7F2249BAB0CCB29471621482&lt;/sourceid&gt;&#10;            &lt;questiontext&gt;2. Has a broad fund of knowledge that he/she applies to patient ca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  <p:tag name="AUTOOPENPOLL" val="True"/>
  <p:tag name="AUTOFORMATCHAR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AUTOOPENPOLL" val="True"/>
  <p:tag name="AUTOFORMATCHART" val="True"/>
  <p:tag name="TPQUESTIONXML" val="﻿&lt;?xml version=&quot;1.0&quot; encoding=&quot;utf-8&quot;?&gt;&#10;&lt;questionlist&gt;&#10;    &lt;properties&gt;&#10;        &lt;guid&gt;D4C16731A6904D87B37908B379D58E3B&lt;/guid&gt;&#10;        &lt;description /&gt;&#10;        &lt;date&gt;5/3/2017 3:28:4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8C87AE68FF4B4E7E9E191C28614994C2&lt;/guid&gt;&#10;            &lt;repollguid&gt;67B50CDC82C3447FAA59CC92AA7A796D&lt;/repollguid&gt;&#10;            &lt;sourceid&gt;6130A7EE19D74D7BBFB01E0072621A25&lt;/sourceid&gt;&#10;            &lt;questiontext&gt;3. Bases his/her clinical decisions on evidence-based research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NumericSlide"/>
  <p:tag name="TPQUESTIONXML" val="﻿&lt;?xml version=&quot;1.0&quot; encoding=&quot;utf-8&quot;?&gt;&#10;&lt;questionlist&gt;&#10;    &lt;properties&gt;&#10;        &lt;guid&gt;390EEF72FAF445A6938E002A60FDBDC5&lt;/guid&gt;&#10;        &lt;description /&gt;&#10;        &lt;date&gt;5/3/2017 3:29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4B26895BC7AF4A51B540DE96FEA62E32&lt;/guid&gt;&#10;            &lt;repollguid&gt;AFA5862E7DAD4E15BBFCF7BB60FC0984&lt;/repollguid&gt;&#10;            &lt;sourceid&gt;EAA7A37019544FCB932CB393386B769D&lt;/sourceid&gt;&#10;            &lt;questiontext&gt;4. Acts as a role model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433</Words>
  <Application>Microsoft Office PowerPoint</Application>
  <PresentationFormat>On-screen Show (4:3)</PresentationFormat>
  <Paragraphs>240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Chart</vt:lpstr>
      <vt:lpstr>Faculty Evaluations</vt:lpstr>
      <vt:lpstr>   A. Clinical Qualities  </vt:lpstr>
      <vt:lpstr>1. Provides respectful patient care.</vt:lpstr>
      <vt:lpstr>2. Has a broad fund of knowledge that he/she applies to patient care.</vt:lpstr>
      <vt:lpstr>3. Bases his/her clinical decisions on evidence-based research.</vt:lpstr>
      <vt:lpstr>4. Acts as a role model.</vt:lpstr>
      <vt:lpstr>5. Develops assessments that follow logically from history and physical findings.</vt:lpstr>
      <vt:lpstr> B. Teaching Qualities </vt:lpstr>
      <vt:lpstr>1. Is prepared for didactics and rounds.</vt:lpstr>
      <vt:lpstr>2. Provides constructive feedback in a professional manner.</vt:lpstr>
      <vt:lpstr>3. Is open to input throughout the patient care process.</vt:lpstr>
      <vt:lpstr> 4. Encourages residents to demonstrate knowledge/skills and challenges them to think/act independently.</vt:lpstr>
      <vt:lpstr> 5. Recognizes the limits of his/her knowledge and skills.  When confronted with these limitations, seeks assistance.</vt:lpstr>
      <vt:lpstr> C. Interpersonal and Communication Skills </vt:lpstr>
      <vt:lpstr>1. Demonstrates an understanding of appropriate work/personal life boundaries.</vt:lpstr>
      <vt:lpstr> 2. Is easy to approach and fosters a non-threatening learning environment.</vt:lpstr>
      <vt:lpstr> 3. Is organized, clear, concise and effective in efforts to explain and teach.</vt:lpstr>
      <vt:lpstr> 4. Is accessible, responding promptly to resident requests for help and answering pages and calls in a timely manner.</vt:lpstr>
      <vt:lpstr>5. Is respectful toward residents.</vt:lpstr>
      <vt:lpstr>Comments </vt:lpstr>
    </vt:vector>
  </TitlesOfParts>
  <Company>Presence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Evaluations</dc:title>
  <dc:creator>Kalam, Nadia</dc:creator>
  <cp:lastModifiedBy>Vazquez, Alicia</cp:lastModifiedBy>
  <cp:revision>6</cp:revision>
  <dcterms:created xsi:type="dcterms:W3CDTF">2017-05-03T20:09:24Z</dcterms:created>
  <dcterms:modified xsi:type="dcterms:W3CDTF">2018-05-10T23:40:22Z</dcterms:modified>
</cp:coreProperties>
</file>