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</p:sldMasterIdLst>
  <p:notesMasterIdLst>
    <p:notesMasterId r:id="rId22"/>
  </p:notesMasterIdLst>
  <p:sldIdLst>
    <p:sldId id="256" r:id="rId2"/>
    <p:sldId id="286" r:id="rId3"/>
    <p:sldId id="259" r:id="rId4"/>
    <p:sldId id="269" r:id="rId5"/>
    <p:sldId id="260" r:id="rId6"/>
    <p:sldId id="257" r:id="rId7"/>
    <p:sldId id="258" r:id="rId8"/>
    <p:sldId id="261" r:id="rId9"/>
    <p:sldId id="262" r:id="rId10"/>
    <p:sldId id="278" r:id="rId11"/>
    <p:sldId id="282" r:id="rId12"/>
    <p:sldId id="265" r:id="rId13"/>
    <p:sldId id="277" r:id="rId14"/>
    <p:sldId id="285" r:id="rId15"/>
    <p:sldId id="281" r:id="rId16"/>
    <p:sldId id="273" r:id="rId17"/>
    <p:sldId id="284" r:id="rId18"/>
    <p:sldId id="279" r:id="rId19"/>
    <p:sldId id="287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76307"/>
  </p:normalViewPr>
  <p:slideViewPr>
    <p:cSldViewPr snapToGrid="0" snapToObjects="1">
      <p:cViewPr varScale="1">
        <p:scale>
          <a:sx n="79" d="100"/>
          <a:sy n="79" d="100"/>
        </p:scale>
        <p:origin x="10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Guardianship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80F-4819-971E-51BCC5B6AF4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80F-4819-971E-51BCC5B6AF4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80F-4819-971E-51BCC5B6AF4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80F-4819-971E-51BCC5B6AF4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80F-4819-971E-51BCC5B6AF4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Self</c:v>
                </c:pt>
                <c:pt idx="1">
                  <c:v>Full Family</c:v>
                </c:pt>
                <c:pt idx="2">
                  <c:v>Partial Family</c:v>
                </c:pt>
                <c:pt idx="3">
                  <c:v>Full Paid</c:v>
                </c:pt>
                <c:pt idx="4">
                  <c:v>Partial Paid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23.7</c:v>
                </c:pt>
                <c:pt idx="1">
                  <c:v>57</c:v>
                </c:pt>
                <c:pt idx="2">
                  <c:v>3.5</c:v>
                </c:pt>
                <c:pt idx="3">
                  <c:v>14.9</c:v>
                </c:pt>
                <c:pt idx="4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9D-4C41-B0BC-E5EFE274282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Housing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F31-4E9C-8668-68E46BF5282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F31-4E9C-8668-68E46BF5282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F31-4E9C-8668-68E46BF5282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F31-4E9C-8668-68E46BF5282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F31-4E9C-8668-68E46BF5282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F31-4E9C-8668-68E46BF5282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5F31-4E9C-8668-68E46BF5282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Family</c:v>
                </c:pt>
                <c:pt idx="1">
                  <c:v>Independent</c:v>
                </c:pt>
                <c:pt idx="2">
                  <c:v>Supportive Living</c:v>
                </c:pt>
                <c:pt idx="3">
                  <c:v>Family Care Home</c:v>
                </c:pt>
                <c:pt idx="4">
                  <c:v>AFL</c:v>
                </c:pt>
                <c:pt idx="5">
                  <c:v>ICF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71</c:v>
                </c:pt>
                <c:pt idx="1">
                  <c:v>7</c:v>
                </c:pt>
                <c:pt idx="2">
                  <c:v>1</c:v>
                </c:pt>
                <c:pt idx="3">
                  <c:v>2</c:v>
                </c:pt>
                <c:pt idx="4">
                  <c:v>30</c:v>
                </c:pt>
                <c:pt idx="5">
                  <c:v>9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13-41D0-B4CE-960952AF58D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991500398145813"/>
          <c:y val="0.12583436555208688"/>
          <c:w val="0.73398534390728731"/>
          <c:h val="0.256970249913282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Insurance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6FA-4BC9-A41F-E3C8C3744E4D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FA-4BC9-A41F-E3C8C3744E4D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6FA-4BC9-A41F-E3C8C3744E4D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6FA-4BC9-A41F-E3C8C3744E4D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6FA-4BC9-A41F-E3C8C3744E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Medicaid</c:v>
                </c:pt>
                <c:pt idx="1">
                  <c:v>Medicare</c:v>
                </c:pt>
                <c:pt idx="2">
                  <c:v>Dual</c:v>
                </c:pt>
                <c:pt idx="3">
                  <c:v>Private</c:v>
                </c:pt>
                <c:pt idx="4">
                  <c:v>Uninsured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72</c:v>
                </c:pt>
                <c:pt idx="1">
                  <c:v>7</c:v>
                </c:pt>
                <c:pt idx="2">
                  <c:v>46</c:v>
                </c:pt>
                <c:pt idx="3">
                  <c:v>8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3E-44F3-8F4F-F9C61C2E7A9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783197015760765"/>
          <c:y val="0.37302982892955661"/>
          <c:w val="0.32961289269892696"/>
          <c:h val="0.349307412951326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State Services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6856-4815-A8FA-614A3848506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0000"/>
                    </a:schemeClr>
                  </a:gs>
                  <a:gs pos="78000">
                    <a:schemeClr val="accent4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6856-4815-A8FA-614A3848506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tint val="96000"/>
                      <a:lumMod val="100000"/>
                    </a:schemeClr>
                  </a:gs>
                  <a:gs pos="78000">
                    <a:schemeClr val="accent6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6856-4815-A8FA-614A3848506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6000"/>
                      <a:lumMod val="100000"/>
                    </a:schemeClr>
                  </a:gs>
                  <a:gs pos="78000">
                    <a:schemeClr val="accent2">
                      <a:lumMod val="60000"/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7-6856-4815-A8FA-614A3848506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96000"/>
                      <a:lumMod val="100000"/>
                    </a:schemeClr>
                  </a:gs>
                  <a:gs pos="78000">
                    <a:schemeClr val="accent4">
                      <a:lumMod val="60000"/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9-6856-4815-A8FA-614A384850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Not Screened</c:v>
                </c:pt>
                <c:pt idx="1">
                  <c:v>Screened/Not on RUN</c:v>
                </c:pt>
                <c:pt idx="2">
                  <c:v>RUN (waitlist)</c:v>
                </c:pt>
                <c:pt idx="3">
                  <c:v>Innovations</c:v>
                </c:pt>
                <c:pt idx="4">
                  <c:v>Unknown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</c:v>
                </c:pt>
                <c:pt idx="1">
                  <c:v>12</c:v>
                </c:pt>
                <c:pt idx="2">
                  <c:v>14</c:v>
                </c:pt>
                <c:pt idx="3">
                  <c:v>55</c:v>
                </c:pt>
                <c:pt idx="4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95-48C0-B2DC-36D74D88208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Primary Diagnosis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ID</c:v>
                </c:pt>
                <c:pt idx="1">
                  <c:v>ASD</c:v>
                </c:pt>
                <c:pt idx="2">
                  <c:v>T21</c:v>
                </c:pt>
                <c:pt idx="3">
                  <c:v>Other Genetic</c:v>
                </c:pt>
                <c:pt idx="4">
                  <c:v>CP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55.6</c:v>
                </c:pt>
                <c:pt idx="1">
                  <c:v>41.9</c:v>
                </c:pt>
                <c:pt idx="2">
                  <c:v>12.1</c:v>
                </c:pt>
                <c:pt idx="3">
                  <c:v>9.6</c:v>
                </c:pt>
                <c:pt idx="4">
                  <c:v>17.7</c:v>
                </c:pt>
                <c:pt idx="5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99-6D47-B014-CA1F033AA3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8213712"/>
        <c:axId val="127235615"/>
      </c:barChart>
      <c:catAx>
        <c:axId val="213821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235615"/>
        <c:crosses val="autoZero"/>
        <c:auto val="1"/>
        <c:lblAlgn val="ctr"/>
        <c:lblOffset val="100"/>
        <c:noMultiLvlLbl val="0"/>
      </c:catAx>
      <c:valAx>
        <c:axId val="1272356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8213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125ED-B63B-8B45-AAB1-D2EB17F68BCC}" type="datetimeFigureOut">
              <a:rPr lang="en-US" smtClean="0"/>
              <a:t>5/19/21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F3C3D-F983-754B-8F0F-2DE708806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25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dhhs.gov/assistance/disability-services/intellectual-developmental-disabilitie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186/s13023-015-0330-x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3C3D-F983-754B-8F0F-2DE708806A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56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F3C3D-F983-754B-8F0F-2DE708806A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57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3C3D-F983-754B-8F0F-2DE708806A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00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3C3D-F983-754B-8F0F-2DE708806A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98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actually asking residents to rate satisfaction, evenly split between “somewhat dissatisfied, neither satisfied nor dissatisfied, somewhat satisfied, extremely satisfied” – the most common comment was that they wished they had more opportunities to work in clinic.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3C3D-F983-754B-8F0F-2DE708806A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43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e77e00a7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e77e00a7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8294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d98705a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d98705a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https://www.ncdhhs.gov/assistance/disability-services/intellectual-developmental-disabilities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1114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d98705a4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d98705a4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asthma, otitis media, congestive heart failure and angina pectoris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Felce 2008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Balogh 2010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Heslop 2014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Krahn 2006</a:t>
            </a:r>
            <a:endParaRPr sz="9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333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9d71de5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9d71de5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108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9d71de50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9d71de50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Your key players may be different.</a:t>
            </a:r>
          </a:p>
          <a:p>
            <a:pPr rtl="0"/>
            <a:r>
              <a:rPr lang="en-US" dirty="0"/>
              <a:t>If you live in a state with START services (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California, Colorado, Georgia, Iowa, Maryland, New Hampshire, New York, North Carolina, Rhode Island, Texas, Washington), I bet that they would have TONS of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 who would be ideal</a:t>
            </a: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7118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9d71de50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9d71de50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3399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9d71de50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9d71de50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-DD – dad made wheelchair van, no one maintaining tube feeds.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-planning TD for aging mom (with myeloma) or JC (88yo)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-CD - having sex, no custody of other children, doesn’t want pregnancy, on depo long term.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</a:rPr>
              <a:t>-SS - ID, perimenopausal, worsening agitation/behaviors, on depo.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-AA with epilepsy/G tube coordinating removal, </a:t>
            </a:r>
            <a:r>
              <a:rPr lang="en" sz="2400" dirty="0" err="1">
                <a:solidFill>
                  <a:schemeClr val="dk1"/>
                </a:solidFill>
              </a:rPr>
              <a:t>hypopit</a:t>
            </a:r>
            <a:endParaRPr sz="2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01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-screenings – people with IDD less likely to receive</a:t>
            </a:r>
            <a:r>
              <a:rPr lang="en-US" baseline="0" dirty="0"/>
              <a:t> routine cancer screenings</a:t>
            </a:r>
          </a:p>
          <a:p>
            <a:r>
              <a:rPr lang="en-US" baseline="0" dirty="0"/>
              <a:t>-genetic disorder – clarification is important – there are guidelines for both </a:t>
            </a:r>
            <a:r>
              <a:rPr lang="en-US" baseline="0" dirty="0" err="1"/>
              <a:t>Angelman</a:t>
            </a:r>
            <a:r>
              <a:rPr lang="en-US" baseline="0" dirty="0"/>
              <a:t> and </a:t>
            </a:r>
            <a:r>
              <a:rPr lang="en-US" baseline="0" dirty="0" err="1"/>
              <a:t>Prader</a:t>
            </a:r>
            <a:r>
              <a:rPr lang="en-US" baseline="0" dirty="0"/>
              <a:t> Willi</a:t>
            </a:r>
          </a:p>
          <a:p>
            <a:r>
              <a:rPr lang="en-US" baseline="0" dirty="0"/>
              <a:t>-epilepsy – puts at high risk for metabolic disease including osteoporosis</a:t>
            </a:r>
          </a:p>
          <a:p>
            <a:r>
              <a:rPr lang="en-US" baseline="0" dirty="0"/>
              <a:t>-stool withholding – GI issues are chronically undermanaged. Opportunities for counseling on constipation action plan</a:t>
            </a:r>
          </a:p>
          <a:p>
            <a:r>
              <a:rPr lang="en-US" baseline="0" dirty="0"/>
              <a:t>-daytime sleepiness – high risk for OSA, also ? If anyone is looking at medication list as a whole (zolpidem, lorazepam, </a:t>
            </a:r>
            <a:r>
              <a:rPr lang="en-US" baseline="0" dirty="0" err="1"/>
              <a:t>clobazam</a:t>
            </a:r>
            <a:r>
              <a:rPr lang="en-US" baseline="0" dirty="0"/>
              <a:t>, gabapentin, oxcarbazepine)</a:t>
            </a:r>
          </a:p>
          <a:p>
            <a:endParaRPr lang="en-US" dirty="0"/>
          </a:p>
          <a:p>
            <a:r>
              <a:rPr lang="en-US" dirty="0"/>
              <a:t>At end of</a:t>
            </a:r>
            <a:r>
              <a:rPr lang="en-US" baseline="0" dirty="0"/>
              <a:t> visit, called care coordinator, sent her and PCP summary with recommendations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F3C3D-F983-754B-8F0F-2DE708806A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0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da16b4e1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da16b4e1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Canadian Consensus Guidelines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Smith </a:t>
            </a:r>
            <a:r>
              <a:rPr lang="en" dirty="0" err="1"/>
              <a:t>Magenis</a:t>
            </a:r>
            <a:r>
              <a:rPr lang="en" dirty="0"/>
              <a:t> - self hugging; affectionate, engaging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Unibrow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Tented upper lip, depressed nasal bridge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https://link.springer.com/article/10.1186/s13023-015-0330-x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AAP: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Autism, CF, Down Syndrome, Fetal Alcohol, Fragile X, Klinefelter, </a:t>
            </a:r>
            <a:r>
              <a:rPr lang="en" dirty="0" err="1"/>
              <a:t>Marfan</a:t>
            </a:r>
            <a:r>
              <a:rPr lang="en" dirty="0"/>
              <a:t>, Muscular Dystrophy, NF1, Noonan, Prader Willi, Sickle Cell, TS, Turner, Williams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9234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09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1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4558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22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8002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13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80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51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7000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11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3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5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51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05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98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21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2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8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ddprimarycare.surreyplace.ca/tools-2/health-watch-tables/" TargetMode="External"/><Relationship Id="rId5" Type="http://schemas.openxmlformats.org/officeDocument/2006/relationships/hyperlink" Target="https://www.cfp.ca/content/cfp/64/4/254.full.pdf" TargetMode="External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tif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chart" Target="../charts/chart5.xml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hyperlink" Target="mailto:Rebecca.Putnam@mahec.ne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rethinkingguardianshipnc.org/" TargetMode="External"/><Relationship Id="rId3" Type="http://schemas.openxmlformats.org/officeDocument/2006/relationships/slideLayout" Target="../slideLayouts/slideLayout17.xml"/><Relationship Id="rId7" Type="http://schemas.openxmlformats.org/officeDocument/2006/relationships/hyperlink" Target="https://www.ncdhhs.gov/assistance/disability-services/intellectual-developmental-disabilities" TargetMode="Externa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doi.org/10.1002/mrdd.20098" TargetMode="External"/><Relationship Id="rId5" Type="http://schemas.openxmlformats.org/officeDocument/2006/relationships/hyperlink" Target="https://doi.org/10.1111/j.1468-3148.2008.00432.x" TargetMode="Externa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E3770-6E7F-E548-B362-7565675C42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769099"/>
            <a:ext cx="7766936" cy="1646302"/>
          </a:xfrm>
        </p:spPr>
        <p:txBody>
          <a:bodyPr/>
          <a:lstStyle/>
          <a:p>
            <a:r>
              <a:rPr lang="en-US" dirty="0"/>
              <a:t>MAHEC Intellectual/ Developmental Disability (IDD) </a:t>
            </a:r>
            <a:br>
              <a:rPr lang="en-US" dirty="0"/>
            </a:br>
            <a:r>
              <a:rPr lang="en-US" dirty="0"/>
              <a:t>Consult Clinic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3D260F-6CF7-3F40-8142-AB3ABE60D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142" y="5176249"/>
            <a:ext cx="7766936" cy="1096899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Rebecca Putnam, MD</a:t>
            </a:r>
          </a:p>
          <a:p>
            <a:pPr algn="l"/>
            <a:r>
              <a:rPr lang="en-US" dirty="0"/>
              <a:t>MAHEC Family Medicine Residency Program – Asheville</a:t>
            </a:r>
          </a:p>
          <a:p>
            <a:pPr algn="l"/>
            <a:r>
              <a:rPr lang="en-US" dirty="0"/>
              <a:t>Spring 2021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0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86"/>
    </mc:Choice>
    <mc:Fallback xmlns="">
      <p:transition spd="slow" advTm="21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002840-B8A7-EB42-BE49-B13D13FF9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B76D09-671C-4741-BCC0-7656AD4FF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10809863" cy="4555200"/>
          </a:xfrm>
        </p:spPr>
        <p:txBody>
          <a:bodyPr>
            <a:normAutofit fontScale="92500"/>
          </a:bodyPr>
          <a:lstStyle/>
          <a:p>
            <a:pPr marL="152396" indent="0">
              <a:buNone/>
            </a:pPr>
            <a:r>
              <a:rPr lang="en-US" sz="2800" dirty="0"/>
              <a:t>48yo woman referred by care manager because her guardian (sister) concerned that “her doctor doesn’t know what to do with her”</a:t>
            </a:r>
          </a:p>
          <a:p>
            <a:pPr marL="152396" indent="0">
              <a:buNone/>
            </a:pPr>
            <a:r>
              <a:rPr lang="en-US" sz="2800" dirty="0"/>
              <a:t>Family would like a roadmap/for someone to look at “big picture”</a:t>
            </a:r>
          </a:p>
          <a:p>
            <a:pPr marL="152396" indent="0">
              <a:buNone/>
            </a:pPr>
            <a:endParaRPr lang="en-US" sz="2800" dirty="0"/>
          </a:p>
          <a:p>
            <a:pPr marL="152396" indent="0">
              <a:buNone/>
            </a:pPr>
            <a:r>
              <a:rPr lang="en-US" sz="2800" dirty="0"/>
              <a:t>Notes:</a:t>
            </a:r>
          </a:p>
          <a:p>
            <a:pPr marL="152396" indent="0">
              <a:buNone/>
            </a:pPr>
            <a:r>
              <a:rPr lang="en-US" sz="2800" dirty="0"/>
              <a:t>-recent change in guardian due to mom’s debility from breast cancer</a:t>
            </a:r>
          </a:p>
          <a:p>
            <a:pPr marL="152396" indent="0">
              <a:buNone/>
            </a:pPr>
            <a:r>
              <a:rPr lang="en-US" sz="2800" dirty="0"/>
              <a:t>-genetic disorder: family thinks has both </a:t>
            </a:r>
            <a:r>
              <a:rPr lang="en-US" sz="2800" dirty="0" err="1"/>
              <a:t>Angelman</a:t>
            </a:r>
            <a:r>
              <a:rPr lang="en-US" sz="2800" dirty="0"/>
              <a:t> and </a:t>
            </a:r>
            <a:r>
              <a:rPr lang="en-US" sz="2800" dirty="0" err="1"/>
              <a:t>Prader</a:t>
            </a:r>
            <a:r>
              <a:rPr lang="en-US" sz="2800" dirty="0"/>
              <a:t>-Willi</a:t>
            </a:r>
          </a:p>
          <a:p>
            <a:pPr marL="152396" indent="0">
              <a:buNone/>
            </a:pPr>
            <a:r>
              <a:rPr lang="en-US" sz="2800" dirty="0"/>
              <a:t>-epilepsy, intractable/followed by neuro</a:t>
            </a:r>
          </a:p>
          <a:p>
            <a:pPr marL="152396" indent="0">
              <a:buNone/>
            </a:pPr>
            <a:r>
              <a:rPr lang="en-US" sz="2800" dirty="0"/>
              <a:t>-stool withholding behavior</a:t>
            </a:r>
          </a:p>
          <a:p>
            <a:pPr marL="152396" indent="0">
              <a:buNone/>
            </a:pPr>
            <a:r>
              <a:rPr lang="en-US" sz="2800" dirty="0"/>
              <a:t>-daytime sleepiness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8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66"/>
    </mc:Choice>
    <mc:Fallback xmlns="">
      <p:transition spd="slow" advTm="83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52074"/>
            <a:ext cx="8596668" cy="4981073"/>
          </a:xfrm>
        </p:spPr>
        <p:txBody>
          <a:bodyPr>
            <a:normAutofit/>
          </a:bodyPr>
          <a:lstStyle/>
          <a:p>
            <a:r>
              <a:rPr lang="en-US" dirty="0"/>
              <a:t>Health maintenance</a:t>
            </a:r>
          </a:p>
          <a:p>
            <a:pPr lvl="1"/>
            <a:r>
              <a:rPr lang="en-US" dirty="0"/>
              <a:t>Mom with breast cancer – have they discussed cancer screening?</a:t>
            </a:r>
          </a:p>
          <a:p>
            <a:r>
              <a:rPr lang="en-US" dirty="0"/>
              <a:t>Genetic disorder</a:t>
            </a:r>
          </a:p>
          <a:p>
            <a:pPr lvl="1"/>
            <a:r>
              <a:rPr lang="en-US" dirty="0"/>
              <a:t>There ARE care guidelines for adults with certain genetic disorders</a:t>
            </a:r>
          </a:p>
          <a:p>
            <a:r>
              <a:rPr lang="en-US" dirty="0"/>
              <a:t>Epilepsy</a:t>
            </a:r>
          </a:p>
          <a:p>
            <a:pPr lvl="1"/>
            <a:r>
              <a:rPr lang="en-US" dirty="0" err="1"/>
              <a:t>Antiepileptics</a:t>
            </a:r>
            <a:r>
              <a:rPr lang="en-US" dirty="0"/>
              <a:t> can lead to a number of drug-drug interactions and nutritional deficiencies</a:t>
            </a:r>
          </a:p>
          <a:p>
            <a:r>
              <a:rPr lang="en-US" dirty="0"/>
              <a:t>Stool withholding behavior</a:t>
            </a:r>
          </a:p>
          <a:p>
            <a:pPr lvl="1"/>
            <a:r>
              <a:rPr lang="en-US" dirty="0"/>
              <a:t>GI issues very common but often undertreated</a:t>
            </a:r>
          </a:p>
          <a:p>
            <a:r>
              <a:rPr lang="en-US" dirty="0"/>
              <a:t>Daytime sleepiness</a:t>
            </a:r>
          </a:p>
          <a:p>
            <a:pPr lvl="1"/>
            <a:r>
              <a:rPr lang="en-US" dirty="0"/>
              <a:t>OSA frequently underdiagnosed</a:t>
            </a:r>
          </a:p>
          <a:p>
            <a:pPr lvl="1"/>
            <a:r>
              <a:rPr lang="en-US" dirty="0"/>
              <a:t>Potential for drug-drug interactions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57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46"/>
    </mc:Choice>
    <mc:Fallback xmlns="">
      <p:transition spd="slow" advTm="139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Health Maintenance in IDD</a:t>
            </a:r>
            <a:endParaRPr dirty="0"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221635" y="1047105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2400" dirty="0"/>
              <a:t>Still follow USPSTF guidelines</a:t>
            </a:r>
            <a:endParaRPr sz="2400" dirty="0"/>
          </a:p>
          <a:p>
            <a:r>
              <a:rPr lang="en" sz="2400" dirty="0"/>
              <a:t>Canadian Consensus Guidelines (2018) </a:t>
            </a:r>
            <a:r>
              <a:rPr lang="en-US" sz="2400" dirty="0">
                <a:hlinkClick r:id="rId5"/>
              </a:rPr>
              <a:t>https://www.cfp.ca/content/cfp/64/4/254.full.pdf</a:t>
            </a:r>
            <a:endParaRPr sz="2400" dirty="0"/>
          </a:p>
          <a:p>
            <a:r>
              <a:rPr lang="en" sz="2400" dirty="0" err="1"/>
              <a:t>HealthWatch</a:t>
            </a:r>
            <a:r>
              <a:rPr lang="en" sz="2400" dirty="0"/>
              <a:t> Tables </a:t>
            </a:r>
            <a:r>
              <a:rPr lang="en-US" dirty="0">
                <a:hlinkClick r:id="rId6"/>
              </a:rPr>
              <a:t>https://ddprimarycare.surreyplace.ca/tools-2/health-watch-tables/</a:t>
            </a:r>
            <a:r>
              <a:rPr lang="en-US" dirty="0"/>
              <a:t> 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sz="2400" dirty="0"/>
              <a:t>Down Syndrome</a:t>
            </a:r>
            <a:endParaRPr sz="2400" dirty="0"/>
          </a:p>
          <a:p>
            <a:pPr lvl="1">
              <a:spcBef>
                <a:spcPts val="0"/>
              </a:spcBef>
            </a:pPr>
            <a:r>
              <a:rPr lang="en" sz="2400" dirty="0"/>
              <a:t>Fragile X</a:t>
            </a:r>
            <a:endParaRPr sz="2400" dirty="0"/>
          </a:p>
          <a:p>
            <a:pPr lvl="1">
              <a:spcBef>
                <a:spcPts val="0"/>
              </a:spcBef>
            </a:pPr>
            <a:r>
              <a:rPr lang="en" sz="2400" dirty="0"/>
              <a:t>Prader Willi</a:t>
            </a:r>
            <a:endParaRPr sz="2400" dirty="0"/>
          </a:p>
          <a:p>
            <a:pPr lvl="1">
              <a:spcBef>
                <a:spcPts val="0"/>
              </a:spcBef>
            </a:pPr>
            <a:r>
              <a:rPr lang="en" sz="2400" dirty="0"/>
              <a:t>Smith Magenis</a:t>
            </a:r>
            <a:endParaRPr sz="2400" dirty="0"/>
          </a:p>
          <a:p>
            <a:pPr lvl="1">
              <a:spcBef>
                <a:spcPts val="0"/>
              </a:spcBef>
            </a:pPr>
            <a:r>
              <a:rPr lang="en" sz="2400" dirty="0"/>
              <a:t>22q11 deletion syndromes</a:t>
            </a:r>
            <a:endParaRPr sz="2400" dirty="0"/>
          </a:p>
          <a:p>
            <a:pPr lvl="1">
              <a:spcBef>
                <a:spcPts val="0"/>
              </a:spcBef>
            </a:pPr>
            <a:r>
              <a:rPr lang="en" sz="2400" dirty="0"/>
              <a:t>Fetal Alcohol Spectrum Disorder</a:t>
            </a:r>
            <a:endParaRPr sz="2400" dirty="0"/>
          </a:p>
          <a:p>
            <a:pPr lvl="1">
              <a:spcBef>
                <a:spcPts val="0"/>
              </a:spcBef>
            </a:pPr>
            <a:r>
              <a:rPr lang="en" sz="2400" dirty="0"/>
              <a:t>Autism Spectrum Disorder</a:t>
            </a:r>
            <a:endParaRPr sz="2400" dirty="0"/>
          </a:p>
          <a:p>
            <a:pPr lvl="1">
              <a:spcBef>
                <a:spcPts val="0"/>
              </a:spcBef>
            </a:pPr>
            <a:r>
              <a:rPr lang="en" sz="2400" dirty="0"/>
              <a:t>Angelman Syndrome</a:t>
            </a:r>
            <a:endParaRPr sz="2400" dirty="0"/>
          </a:p>
          <a:p>
            <a:r>
              <a:rPr lang="en" sz="2400" dirty="0"/>
              <a:t>Sexual history important</a:t>
            </a:r>
            <a:endParaRPr sz="2400" dirty="0"/>
          </a:p>
          <a:p>
            <a:pPr lvl="1">
              <a:spcBef>
                <a:spcPts val="0"/>
              </a:spcBef>
            </a:pPr>
            <a:r>
              <a:rPr lang="en" sz="2400" dirty="0"/>
              <a:t>Don’t presume abstinence</a:t>
            </a:r>
            <a:endParaRPr sz="2400" dirty="0"/>
          </a:p>
          <a:p>
            <a:pPr lvl="1">
              <a:spcBef>
                <a:spcPts val="0"/>
              </a:spcBef>
            </a:pPr>
            <a:r>
              <a:rPr lang="en" sz="2400" dirty="0"/>
              <a:t>High rate of LGBTQ</a:t>
            </a:r>
            <a:endParaRPr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1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39"/>
    </mc:Choice>
    <mc:Fallback xmlns="">
      <p:transition spd="slow" advTm="96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40E6E-4B9E-7442-A5D1-11E6D3685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47" y="280548"/>
            <a:ext cx="11360800" cy="763600"/>
          </a:xfrm>
        </p:spPr>
        <p:txBody>
          <a:bodyPr>
            <a:normAutofit/>
          </a:bodyPr>
          <a:lstStyle/>
          <a:p>
            <a:r>
              <a:rPr lang="en-US" dirty="0"/>
              <a:t>Who are we seeing?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36E88-1693-794D-BE17-EA32DC1D1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820" y="718486"/>
            <a:ext cx="11360800" cy="455520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Age: Median 25 (range 13-88)</a:t>
            </a:r>
          </a:p>
          <a:p>
            <a:r>
              <a:rPr lang="en-US" sz="2800" dirty="0"/>
              <a:t>65% male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34997513"/>
              </p:ext>
            </p:extLst>
          </p:nvPr>
        </p:nvGraphicFramePr>
        <p:xfrm>
          <a:off x="6180220" y="2442411"/>
          <a:ext cx="4469060" cy="391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220494895"/>
              </p:ext>
            </p:extLst>
          </p:nvPr>
        </p:nvGraphicFramePr>
        <p:xfrm>
          <a:off x="457200" y="2442411"/>
          <a:ext cx="6009105" cy="3695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8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38"/>
    </mc:Choice>
    <mc:Fallback xmlns="">
      <p:transition spd="slow" advTm="76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B8A358-58F6-364F-AB0C-C6B101C55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185" y="387556"/>
            <a:ext cx="7871972" cy="608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0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67"/>
    </mc:Choice>
    <mc:Fallback xmlns="">
      <p:transition spd="slow" advTm="79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Insurance/Service Connection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93681371"/>
              </p:ext>
            </p:extLst>
          </p:nvPr>
        </p:nvGraphicFramePr>
        <p:xfrm>
          <a:off x="636337" y="1537814"/>
          <a:ext cx="4970379" cy="4610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289827094"/>
              </p:ext>
            </p:extLst>
          </p:nvPr>
        </p:nvGraphicFramePr>
        <p:xfrm>
          <a:off x="6096000" y="1260714"/>
          <a:ext cx="5419558" cy="4781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0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37"/>
    </mc:Choice>
    <mc:Fallback xmlns="">
      <p:transition spd="slow" advTm="98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4104E-FE6B-A343-951D-FC91CD414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Diagnoses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06B82D2-3499-044E-8BCA-B9F378B549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3715227"/>
              </p:ext>
            </p:extLst>
          </p:nvPr>
        </p:nvGraphicFramePr>
        <p:xfrm>
          <a:off x="938306" y="1325032"/>
          <a:ext cx="8098118" cy="4923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1"/>
    </mc:Choice>
    <mc:Fallback xmlns="">
      <p:transition spd="slow" advTm="22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B783B-4F7F-6347-BE9B-4536F7CA3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 participation/teaching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E3AAD-0E0E-AE4C-AA7F-C7F05943E5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1-2 didactic sessions per year on IDD topics</a:t>
            </a:r>
          </a:p>
          <a:p>
            <a:r>
              <a:rPr lang="en-US" dirty="0"/>
              <a:t>Residents self-select to participate in workgroup or advisory council (usually 1-3 of 12 in each class)</a:t>
            </a:r>
          </a:p>
          <a:p>
            <a:r>
              <a:rPr lang="en-US" dirty="0"/>
              <a:t>All residents will have at least 1-3 clinic sessions in residency with focused teaching</a:t>
            </a:r>
          </a:p>
          <a:p>
            <a:pPr lvl="1"/>
            <a:r>
              <a:rPr lang="en-US" dirty="0"/>
              <a:t>Pt transferring care are assigned to that day’s resident</a:t>
            </a:r>
          </a:p>
          <a:p>
            <a:r>
              <a:rPr lang="en-US" dirty="0"/>
              <a:t>Residents fill out yearly survey on competence/comfort in IDD care</a:t>
            </a:r>
          </a:p>
          <a:p>
            <a:endParaRPr lang="en-US" dirty="0"/>
          </a:p>
        </p:txBody>
      </p:sp>
      <p:pic>
        <p:nvPicPr>
          <p:cNvPr id="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F8247D-EF4A-4949-ADB8-18D63388B8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734982" y="1930400"/>
            <a:ext cx="6471392" cy="4318000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22"/>
    </mc:Choice>
    <mc:Fallback xmlns="">
      <p:transition spd="slow" advTm="108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3722-CBA5-604D-944B-F8269309D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Apprehension and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1A88B-584C-7C44-AECC-7C3152792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70212"/>
            <a:ext cx="8596668" cy="5145741"/>
          </a:xfrm>
        </p:spPr>
        <p:txBody>
          <a:bodyPr>
            <a:normAutofit/>
          </a:bodyPr>
          <a:lstStyle/>
          <a:p>
            <a:r>
              <a:rPr lang="en-US" dirty="0"/>
              <a:t>Would our clinic become the de-facto PCP for all patients with IDD in the community? ($$$)</a:t>
            </a:r>
          </a:p>
          <a:p>
            <a:pPr lvl="1"/>
            <a:r>
              <a:rPr lang="en-US" dirty="0"/>
              <a:t>Building resident competency has built multiple options in the community</a:t>
            </a:r>
          </a:p>
          <a:p>
            <a:pPr lvl="1"/>
            <a:r>
              <a:rPr lang="en-US" dirty="0"/>
              <a:t>27% ended up transferring care</a:t>
            </a:r>
          </a:p>
          <a:p>
            <a:r>
              <a:rPr lang="en-US" dirty="0"/>
              <a:t>Would having a separate clinic make PCP feel like they shouldn’t manage?</a:t>
            </a:r>
          </a:p>
          <a:p>
            <a:pPr lvl="1"/>
            <a:r>
              <a:rPr lang="en-US" dirty="0"/>
              <a:t>Many are willing to learn!</a:t>
            </a:r>
          </a:p>
          <a:p>
            <a:r>
              <a:rPr lang="en-US" dirty="0"/>
              <a:t>If referrals were sent by non-PCP, would PCP be upset?</a:t>
            </a:r>
          </a:p>
          <a:p>
            <a:pPr lvl="1"/>
            <a:r>
              <a:rPr lang="en-US" dirty="0"/>
              <a:t>Most PCP feedback has been excellent!</a:t>
            </a:r>
          </a:p>
          <a:p>
            <a:r>
              <a:rPr lang="en-US" dirty="0"/>
              <a:t>How to manage reimbursement?</a:t>
            </a:r>
          </a:p>
          <a:p>
            <a:pPr lvl="1"/>
            <a:r>
              <a:rPr lang="en-US" dirty="0"/>
              <a:t>Billing on time, consult codes, extended services</a:t>
            </a:r>
          </a:p>
          <a:p>
            <a:r>
              <a:rPr lang="en-US" dirty="0"/>
              <a:t>High no-show rate</a:t>
            </a:r>
          </a:p>
          <a:p>
            <a:pPr lvl="1"/>
            <a:r>
              <a:rPr lang="en-US" dirty="0"/>
              <a:t>Telehealth has helped to reduce</a:t>
            </a:r>
          </a:p>
          <a:p>
            <a:pPr lvl="1"/>
            <a:r>
              <a:rPr lang="en-US" dirty="0"/>
              <a:t>Ability to help in clinic and have non-IDD add-ons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61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752"/>
    </mc:Choice>
    <mc:Fallback xmlns="">
      <p:transition spd="slow" advTm="209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426C-0F11-9546-BA2F-E9AD0806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away/Conclusion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E9B7B-CF57-6E43-8719-96E856CD8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02191"/>
            <a:ext cx="8596668" cy="4339171"/>
          </a:xfrm>
        </p:spPr>
        <p:txBody>
          <a:bodyPr/>
          <a:lstStyle/>
          <a:p>
            <a:r>
              <a:rPr lang="en-US" dirty="0"/>
              <a:t>There are ample opportunities to improve healthcare delivery to adults with intellectual/developmental disabilities</a:t>
            </a:r>
          </a:p>
          <a:p>
            <a:r>
              <a:rPr lang="en-US" dirty="0"/>
              <a:t>Our first few years of the IDD clinic have been helpful for both community engagement, resident education, and workforce development.</a:t>
            </a:r>
          </a:p>
          <a:p>
            <a:r>
              <a:rPr lang="en-US" dirty="0"/>
              <a:t>Partnership with our Medicaid payor, Vaya Health, was essential for clinic development, information sharing, and care coordination.</a:t>
            </a:r>
          </a:p>
          <a:p>
            <a:r>
              <a:rPr lang="en-US" dirty="0"/>
              <a:t>Several other adult IDD clinics exist across the country, but most are specialty-driven (psych, neuro, etc.) rather than primary care-driven. We believe our model better addresses the need for a more competent and confident primary care workforce.</a:t>
            </a:r>
          </a:p>
          <a:p>
            <a:endParaRPr lang="en-US" dirty="0"/>
          </a:p>
          <a:p>
            <a:r>
              <a:rPr lang="en-US" dirty="0"/>
              <a:t>Please contact me </a:t>
            </a:r>
            <a:r>
              <a:rPr lang="en-US" dirty="0">
                <a:hlinkClick r:id="rId4"/>
              </a:rPr>
              <a:t>Rebecca.Putnam@mahec.net</a:t>
            </a:r>
            <a:r>
              <a:rPr lang="en-US" dirty="0"/>
              <a:t> with any questions or comments!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5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45"/>
    </mc:Choice>
    <mc:Fallback xmlns="">
      <p:transition spd="slow" advTm="132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426F-108F-D74A-9CA6-009A9C1C1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0ECCC-20A5-1840-9A89-055F6BFA4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>
            <a:normAutofit/>
          </a:bodyPr>
          <a:lstStyle/>
          <a:p>
            <a:r>
              <a:rPr lang="en-US" sz="2400" dirty="0"/>
              <a:t>Identify disparities in healthcare facing adults with intellectual/developmental disabilities</a:t>
            </a:r>
          </a:p>
          <a:p>
            <a:r>
              <a:rPr lang="en-US" sz="2400" dirty="0"/>
              <a:t>Learn about one model to expand care for adults with IDD</a:t>
            </a:r>
          </a:p>
          <a:p>
            <a:r>
              <a:rPr lang="en-US" sz="2400" dirty="0"/>
              <a:t>Review clinic data and resident satisfaction</a:t>
            </a:r>
          </a:p>
          <a:p>
            <a:endParaRPr lang="en-US" sz="2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42"/>
    </mc:Choice>
    <mc:Fallback xmlns="">
      <p:transition spd="slow" advTm="23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>
            <a:spLocks noGrp="1"/>
          </p:cNvSpPr>
          <p:nvPr>
            <p:ph type="title"/>
          </p:nvPr>
        </p:nvSpPr>
        <p:spPr>
          <a:xfrm>
            <a:off x="415600" y="-127071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References</a:t>
            </a:r>
            <a:endParaRPr dirty="0"/>
          </a:p>
        </p:txBody>
      </p:sp>
      <p:sp>
        <p:nvSpPr>
          <p:cNvPr id="150" name="Google Shape;150;p29"/>
          <p:cNvSpPr txBox="1">
            <a:spLocks noGrp="1"/>
          </p:cNvSpPr>
          <p:nvPr>
            <p:ph type="body" idx="1"/>
          </p:nvPr>
        </p:nvSpPr>
        <p:spPr>
          <a:xfrm>
            <a:off x="258843" y="444939"/>
            <a:ext cx="11933156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-US" sz="1600" dirty="0"/>
              <a:t>American Academy of Pediatrics (1999). Sterilization of Minors with Developmental Disabilities. </a:t>
            </a:r>
            <a:r>
              <a:rPr lang="en-US" sz="1600" i="1" dirty="0"/>
              <a:t>Pediatrics, 104(2), </a:t>
            </a:r>
            <a:r>
              <a:rPr lang="en-US" sz="1600" dirty="0"/>
              <a:t>337-340.</a:t>
            </a:r>
          </a:p>
          <a:p>
            <a:pPr marL="0" indent="0">
              <a:spcAft>
                <a:spcPts val="2133"/>
              </a:spcAft>
              <a:buNone/>
            </a:pPr>
            <a:r>
              <a:rPr lang="en-US" sz="1600" dirty="0" err="1"/>
              <a:t>Balogh</a:t>
            </a:r>
            <a:r>
              <a:rPr lang="en-US" sz="1600" dirty="0"/>
              <a:t>, R., Brownell, M., Ouellette-Kuntz, H., &amp; </a:t>
            </a:r>
            <a:r>
              <a:rPr lang="en-US" sz="1600" dirty="0" err="1"/>
              <a:t>Colantonio</a:t>
            </a:r>
            <a:r>
              <a:rPr lang="en-US" sz="1600" dirty="0"/>
              <a:t>, A. (2010). </a:t>
            </a:r>
            <a:r>
              <a:rPr lang="en-US" sz="1600" dirty="0" err="1"/>
              <a:t>Hospitalisation</a:t>
            </a:r>
            <a:r>
              <a:rPr lang="en-US" sz="1600" dirty="0"/>
              <a:t> rates for ambulatory care sensitive conditions for persons with and without an intellectual disability-a population perspective: </a:t>
            </a:r>
            <a:r>
              <a:rPr lang="en-US" sz="1600" dirty="0" err="1"/>
              <a:t>Hospitalisations</a:t>
            </a:r>
            <a:r>
              <a:rPr lang="en-US" sz="1600" dirty="0"/>
              <a:t> intellectual disability population. </a:t>
            </a:r>
            <a:r>
              <a:rPr lang="en-US" sz="1600" i="1" dirty="0"/>
              <a:t>Journal of Intellectual Disability Research</a:t>
            </a:r>
            <a:r>
              <a:rPr lang="en-US" sz="1600" dirty="0"/>
              <a:t>, </a:t>
            </a:r>
            <a:r>
              <a:rPr lang="en-US" sz="1600" i="1" dirty="0"/>
              <a:t>54</a:t>
            </a:r>
            <a:r>
              <a:rPr lang="en-US" sz="1600" dirty="0"/>
              <a:t>(9), 820–832. https://doi.org/10.1111/j.1365-2788.2010.01311.x</a:t>
            </a:r>
          </a:p>
          <a:p>
            <a:pPr marL="0" indent="0">
              <a:spcAft>
                <a:spcPts val="2133"/>
              </a:spcAft>
              <a:buNone/>
            </a:pPr>
            <a:r>
              <a:rPr lang="en-US" sz="1600" dirty="0" err="1"/>
              <a:t>Felce</a:t>
            </a:r>
            <a:r>
              <a:rPr lang="en-US" sz="1600" dirty="0"/>
              <a:t>, D., Baxter, H., Lowe, K., Dunstan, F., Houston, H., Jones, G., … Kerr, M. (2008). The Impact of Checking the Health of Adults with Intellectual Disabilities on Primary Care Consultation Rates, Health Promotion and Contact with Specialists. </a:t>
            </a:r>
            <a:r>
              <a:rPr lang="en-US" sz="1600" i="1" dirty="0"/>
              <a:t>Journal of Applied Research in Intellectual Disabilities</a:t>
            </a:r>
            <a:r>
              <a:rPr lang="en-US" sz="1600" dirty="0"/>
              <a:t>, </a:t>
            </a:r>
            <a:r>
              <a:rPr lang="en-US" sz="1600" i="1" dirty="0"/>
              <a:t>21</a:t>
            </a:r>
            <a:r>
              <a:rPr lang="en-US" sz="1600" dirty="0"/>
              <a:t>(6), 597–602. </a:t>
            </a:r>
            <a:r>
              <a:rPr lang="en-US" sz="1600" dirty="0">
                <a:hlinkClick r:id="rId5"/>
              </a:rPr>
              <a:t>https://doi.org/10.1111/j.1468-3148.2008.00432.x</a:t>
            </a:r>
            <a:endParaRPr lang="en-US" sz="1600" dirty="0"/>
          </a:p>
          <a:p>
            <a:pPr marL="0" indent="0">
              <a:spcAft>
                <a:spcPts val="2133"/>
              </a:spcAft>
              <a:buNone/>
            </a:pPr>
            <a:r>
              <a:rPr lang="en-US" sz="1600" dirty="0" err="1"/>
              <a:t>Heslop</a:t>
            </a:r>
            <a:r>
              <a:rPr lang="en-US" sz="1600" dirty="0"/>
              <a:t>, P., Blair, P. S., Fleming, P., </a:t>
            </a:r>
            <a:r>
              <a:rPr lang="en-US" sz="1600" dirty="0" err="1"/>
              <a:t>Hoghton</a:t>
            </a:r>
            <a:r>
              <a:rPr lang="en-US" sz="1600" dirty="0"/>
              <a:t>, M., Marriott, A., &amp; Russ, L. (2014). The Confidential Inquiry into premature deaths of people with intellectual disabilities in the UK: a population-based study. </a:t>
            </a:r>
            <a:r>
              <a:rPr lang="en-US" sz="1600" i="1" dirty="0"/>
              <a:t>The Lancet</a:t>
            </a:r>
            <a:r>
              <a:rPr lang="en-US" sz="1600" dirty="0"/>
              <a:t>, </a:t>
            </a:r>
            <a:r>
              <a:rPr lang="en-US" sz="1600" i="1" dirty="0"/>
              <a:t>383</a:t>
            </a:r>
            <a:r>
              <a:rPr lang="en-US" sz="1600" dirty="0"/>
              <a:t>(9920), 889–895. https://doi.org/10.1016/S0140-6736(13)62026-7</a:t>
            </a:r>
          </a:p>
          <a:p>
            <a:pPr marL="0" indent="0">
              <a:spcAft>
                <a:spcPts val="2133"/>
              </a:spcAft>
              <a:buNone/>
            </a:pPr>
            <a:r>
              <a:rPr lang="en-US" sz="1600" dirty="0" err="1"/>
              <a:t>Krahn</a:t>
            </a:r>
            <a:r>
              <a:rPr lang="en-US" sz="1600" dirty="0"/>
              <a:t>, G. L., Hammond, L., &amp; Turner, A. (2006). A cascade of disparities: Health and health care access for people with intellectual disabilities. </a:t>
            </a:r>
            <a:r>
              <a:rPr lang="en-US" sz="1600" i="1" dirty="0"/>
              <a:t>Mental Retardation and Developmental Disabilities Research Reviews</a:t>
            </a:r>
            <a:r>
              <a:rPr lang="en-US" sz="1600" dirty="0"/>
              <a:t>, </a:t>
            </a:r>
            <a:r>
              <a:rPr lang="en-US" sz="1600" i="1" dirty="0"/>
              <a:t>12</a:t>
            </a:r>
            <a:r>
              <a:rPr lang="en-US" sz="1600" dirty="0"/>
              <a:t>(1), 70–82. </a:t>
            </a:r>
            <a:r>
              <a:rPr lang="en-US" sz="1600" dirty="0">
                <a:hlinkClick r:id="rId6"/>
              </a:rPr>
              <a:t>https://doi.org/10.1002/mrdd.20098</a:t>
            </a:r>
            <a:endParaRPr lang="en-US" sz="1600" dirty="0"/>
          </a:p>
          <a:p>
            <a:pPr marL="0" indent="0">
              <a:spcAft>
                <a:spcPts val="2133"/>
              </a:spcAft>
              <a:buNone/>
            </a:pPr>
            <a:r>
              <a:rPr lang="en-US" sz="1600" dirty="0"/>
              <a:t>North Carolina Health and Human Services </a:t>
            </a:r>
            <a:r>
              <a:rPr lang="en-US" sz="1600" dirty="0">
                <a:hlinkClick r:id="rId7"/>
              </a:rPr>
              <a:t>https://www.ncdhhs.gov/assistance/disability-services/intellectual-developmental-disabilities</a:t>
            </a:r>
            <a:endParaRPr lang="en-US" sz="1600" dirty="0"/>
          </a:p>
          <a:p>
            <a:pPr marL="0" indent="0">
              <a:spcAft>
                <a:spcPts val="2133"/>
              </a:spcAft>
              <a:buNone/>
            </a:pPr>
            <a:r>
              <a:rPr lang="en-US" sz="1600" dirty="0"/>
              <a:t>Rethinking guardianship </a:t>
            </a:r>
            <a:r>
              <a:rPr lang="en-US" sz="1600" u="sng" dirty="0">
                <a:solidFill>
                  <a:schemeClr val="hlink"/>
                </a:solidFill>
                <a:hlinkClick r:id="rId8"/>
              </a:rPr>
              <a:t>http://rethinkingguardianshipnc.org/</a:t>
            </a:r>
            <a:endParaRPr lang="en-US" sz="1600" dirty="0"/>
          </a:p>
          <a:p>
            <a:pPr marL="0" indent="0">
              <a:spcAft>
                <a:spcPts val="2133"/>
              </a:spcAft>
              <a:buNone/>
            </a:pPr>
            <a:endParaRPr lang="en-US" sz="1600" dirty="0"/>
          </a:p>
          <a:p>
            <a:pPr marL="0" indent="0">
              <a:spcAft>
                <a:spcPts val="2133"/>
              </a:spcAft>
              <a:buNone/>
            </a:pPr>
            <a:endParaRPr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9"/>
    </mc:Choice>
    <mc:Fallback xmlns="">
      <p:transition spd="slow" advTm="9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What is IDD?</a:t>
            </a:r>
            <a:endParaRPr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2400" dirty="0"/>
              <a:t>North Carolina State definition of developmental disability</a:t>
            </a:r>
            <a:endParaRPr sz="2400" dirty="0"/>
          </a:p>
          <a:p>
            <a:pPr>
              <a:spcBef>
                <a:spcPts val="2133"/>
              </a:spcBef>
            </a:pPr>
            <a:r>
              <a:rPr lang="en" sz="2400" dirty="0"/>
              <a:t>Chronic</a:t>
            </a:r>
            <a:endParaRPr sz="2400" dirty="0"/>
          </a:p>
          <a:p>
            <a:r>
              <a:rPr lang="en" sz="2400" dirty="0"/>
              <a:t>Begins at birth or in childhood (before age 21)</a:t>
            </a:r>
            <a:endParaRPr sz="2400" dirty="0"/>
          </a:p>
          <a:p>
            <a:r>
              <a:rPr lang="en" sz="2400" dirty="0"/>
              <a:t>Adversely affects an individual’s daily living and functioning</a:t>
            </a:r>
            <a:endParaRPr sz="2400" dirty="0"/>
          </a:p>
          <a:p>
            <a:r>
              <a:rPr lang="en" sz="2400" dirty="0"/>
              <a:t>Can be caused by physical impairment, mental impairment, or combination</a:t>
            </a:r>
            <a:endParaRPr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73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89"/>
    </mc:Choice>
    <mc:Fallback xmlns="">
      <p:transition spd="slow" advTm="42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63A137-1DA9-E548-A46E-450DD71DC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9141" y="559359"/>
            <a:ext cx="8608921" cy="5739281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25"/>
    </mc:Choice>
    <mc:Fallback xmlns="">
      <p:transition spd="slow" advTm="5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Why focus on this population?</a:t>
            </a:r>
            <a:endParaRPr dirty="0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83088" y="11302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2267" dirty="0"/>
              <a:t>Seek care more than the general population, but LESS than those with similar chronic diseases.</a:t>
            </a:r>
            <a:endParaRPr sz="2267" dirty="0"/>
          </a:p>
          <a:p>
            <a:r>
              <a:rPr lang="en" sz="2267" dirty="0"/>
              <a:t>Underdiagnosis of chronic disease</a:t>
            </a:r>
            <a:endParaRPr sz="2267" dirty="0"/>
          </a:p>
          <a:p>
            <a:r>
              <a:rPr lang="en" sz="2267" dirty="0"/>
              <a:t>Less likely to have routine care (immunizations, BP control, oral care, cancer screening, ASCVD prevention)</a:t>
            </a:r>
            <a:endParaRPr sz="2267" dirty="0"/>
          </a:p>
          <a:p>
            <a:r>
              <a:rPr lang="en" sz="2267" dirty="0"/>
              <a:t>Seek emergency care 2x more often than general population</a:t>
            </a:r>
            <a:endParaRPr sz="2267" dirty="0"/>
          </a:p>
          <a:p>
            <a:r>
              <a:rPr lang="en" sz="2267" dirty="0"/>
              <a:t>More likely to be hospitalized for primary care-preventable diseases</a:t>
            </a:r>
            <a:endParaRPr sz="2267" dirty="0"/>
          </a:p>
          <a:p>
            <a:r>
              <a:rPr lang="en" sz="2267" dirty="0"/>
              <a:t>UK study:</a:t>
            </a:r>
            <a:endParaRPr sz="2267" dirty="0"/>
          </a:p>
          <a:p>
            <a:pPr lvl="1">
              <a:spcBef>
                <a:spcPts val="0"/>
              </a:spcBef>
            </a:pPr>
            <a:r>
              <a:rPr lang="en" sz="2267" dirty="0"/>
              <a:t>13% of deaths of general population preventable with good quality health care</a:t>
            </a:r>
            <a:endParaRPr sz="2267" dirty="0"/>
          </a:p>
          <a:p>
            <a:pPr lvl="1">
              <a:spcBef>
                <a:spcPts val="0"/>
              </a:spcBef>
            </a:pPr>
            <a:r>
              <a:rPr lang="en" sz="2267" dirty="0"/>
              <a:t>37% of deaths in IDD preventable with good quality health care</a:t>
            </a:r>
            <a:endParaRPr sz="2267" dirty="0"/>
          </a:p>
          <a:p>
            <a:r>
              <a:rPr lang="en" sz="2267" dirty="0"/>
              <a:t>Medicaid expenditures at 10x that of non-disabled children for those with disabities</a:t>
            </a:r>
            <a:endParaRPr sz="2267" dirty="0"/>
          </a:p>
          <a:p>
            <a:r>
              <a:rPr lang="en" sz="2267" dirty="0"/>
              <a:t>Why? Shortage of qualified, trained healthcare providers in community</a:t>
            </a:r>
            <a:endParaRPr sz="2267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9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79"/>
    </mc:Choice>
    <mc:Fallback xmlns="">
      <p:transition spd="slow" advTm="159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278735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Key Milestones 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297859"/>
            <a:ext cx="11520761" cy="47939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52396" indent="0">
              <a:buNone/>
            </a:pPr>
            <a:r>
              <a:rPr lang="en-US" sz="1867" dirty="0"/>
              <a:t>2013 - </a:t>
            </a:r>
            <a:r>
              <a:rPr lang="en" sz="1867" dirty="0"/>
              <a:t>Pilot</a:t>
            </a:r>
            <a:r>
              <a:rPr lang="en-US" sz="1867" dirty="0"/>
              <a:t>ed</a:t>
            </a:r>
            <a:r>
              <a:rPr lang="en" sz="1867" dirty="0"/>
              <a:t> IDD </a:t>
            </a:r>
            <a:r>
              <a:rPr lang="en-US" sz="1867" dirty="0"/>
              <a:t>c</a:t>
            </a:r>
            <a:r>
              <a:rPr lang="en" sz="1867" dirty="0"/>
              <a:t>urriculum (from NC Council on DD) with interested residents</a:t>
            </a:r>
          </a:p>
          <a:p>
            <a:pPr marL="152396" indent="0">
              <a:buNone/>
            </a:pPr>
            <a:endParaRPr lang="en" sz="1867" dirty="0"/>
          </a:p>
          <a:p>
            <a:pPr marL="152396" indent="0">
              <a:buNone/>
            </a:pPr>
            <a:r>
              <a:rPr lang="en" sz="1867" dirty="0"/>
              <a:t>2013 - MAHEC inquiry into starting IDD clinic with several other providers</a:t>
            </a:r>
          </a:p>
          <a:p>
            <a:pPr marL="152396" indent="0">
              <a:buNone/>
            </a:pPr>
            <a:endParaRPr lang="en" sz="1867" dirty="0"/>
          </a:p>
          <a:p>
            <a:pPr marL="152396" indent="0">
              <a:buNone/>
            </a:pPr>
            <a:r>
              <a:rPr lang="en" sz="1867" dirty="0"/>
              <a:t>2015 - MAHEC IDD Advisory Council </a:t>
            </a:r>
            <a:r>
              <a:rPr lang="en-US" sz="1867" dirty="0"/>
              <a:t>launched, expanded in 2017</a:t>
            </a:r>
          </a:p>
          <a:p>
            <a:pPr marL="152396" indent="0">
              <a:buNone/>
            </a:pPr>
            <a:endParaRPr lang="en-US" sz="1867" dirty="0"/>
          </a:p>
          <a:p>
            <a:pPr marL="152396" indent="0">
              <a:buNone/>
            </a:pPr>
            <a:r>
              <a:rPr lang="en-US" sz="1867" dirty="0"/>
              <a:t>2016 - MAHEC and Vaya collaborated on consult clinic grant (not awarded)</a:t>
            </a:r>
          </a:p>
          <a:p>
            <a:pPr marL="152396" indent="0">
              <a:buNone/>
            </a:pPr>
            <a:endParaRPr lang="en-US" sz="1867" dirty="0"/>
          </a:p>
          <a:p>
            <a:pPr marL="152396" indent="0">
              <a:buNone/>
            </a:pPr>
            <a:r>
              <a:rPr lang="en-US" sz="1867" dirty="0"/>
              <a:t>2017 - MAHEC &amp; Vaya agree to move ahead with clinic, Vaya RN IDD care navigator </a:t>
            </a:r>
            <a:r>
              <a:rPr lang="en-US" sz="1867" dirty="0" err="1"/>
              <a:t>outstationed</a:t>
            </a:r>
            <a:endParaRPr lang="en" sz="1867" dirty="0"/>
          </a:p>
          <a:p>
            <a:pPr marL="152396" indent="0">
              <a:buNone/>
            </a:pPr>
            <a:endParaRPr lang="en" sz="1867" dirty="0"/>
          </a:p>
          <a:p>
            <a:pPr marL="152396" indent="0">
              <a:buNone/>
            </a:pPr>
            <a:r>
              <a:rPr lang="en" sz="1867" dirty="0"/>
              <a:t>2017- 2018 - </a:t>
            </a:r>
            <a:r>
              <a:rPr lang="en-US" sz="1867" dirty="0"/>
              <a:t>P</a:t>
            </a:r>
            <a:r>
              <a:rPr lang="en" sz="1867" dirty="0"/>
              <a:t>ilot clinic in academic year well-liked by residents and patients</a:t>
            </a:r>
            <a:endParaRPr lang="en-US" sz="1867" dirty="0"/>
          </a:p>
          <a:p>
            <a:pPr marL="152396" indent="0">
              <a:buNone/>
            </a:pPr>
            <a:endParaRPr lang="en-US" sz="1867" dirty="0"/>
          </a:p>
          <a:p>
            <a:pPr marL="152396" indent="0">
              <a:buNone/>
            </a:pPr>
            <a:r>
              <a:rPr lang="en-US" sz="1867" dirty="0"/>
              <a:t>2018 - Hiring of IDD-focused faculty to focus on expanding efforts, more frequent clinic</a:t>
            </a:r>
          </a:p>
          <a:p>
            <a:pPr marL="152396" indent="0">
              <a:buNone/>
            </a:pPr>
            <a:endParaRPr lang="en-US" sz="1867" dirty="0"/>
          </a:p>
          <a:p>
            <a:pPr marL="152396" indent="0">
              <a:buNone/>
            </a:pPr>
            <a:r>
              <a:rPr lang="en-US" sz="1867" dirty="0"/>
              <a:t>2019 – started accepting referrals from outside the organization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9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15"/>
    </mc:Choice>
    <mc:Fallback xmlns="">
      <p:transition spd="slow" advTm="120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MAHEC-Vaya </a:t>
            </a:r>
            <a:r>
              <a:rPr lang="en-US" dirty="0"/>
              <a:t>Partnership</a:t>
            </a:r>
            <a:endParaRPr dirty="0"/>
          </a:p>
        </p:txBody>
      </p:sp>
      <p:sp>
        <p:nvSpPr>
          <p:cNvPr id="67" name="Google Shape;67;p15"/>
          <p:cNvSpPr txBox="1"/>
          <p:nvPr/>
        </p:nvSpPr>
        <p:spPr>
          <a:xfrm>
            <a:off x="442200" y="1769067"/>
            <a:ext cx="11416400" cy="47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>
              <a:buSzPts val="1800"/>
              <a:buChar char="●"/>
            </a:pPr>
            <a:r>
              <a:rPr lang="en" sz="2400" dirty="0"/>
              <a:t>Biweekly meetings with </a:t>
            </a:r>
            <a:r>
              <a:rPr lang="en-US" sz="2400" dirty="0"/>
              <a:t>key representatives from </a:t>
            </a:r>
            <a:r>
              <a:rPr lang="en" sz="2400" dirty="0"/>
              <a:t>MAHEC and Vaya</a:t>
            </a:r>
            <a:endParaRPr sz="2400" dirty="0"/>
          </a:p>
          <a:p>
            <a:pPr marL="1219170" lvl="1" indent="-457189">
              <a:buSzPts val="1800"/>
              <a:buChar char="○"/>
            </a:pPr>
            <a:r>
              <a:rPr lang="en" sz="2400" dirty="0"/>
              <a:t>MAHEC attendees: clinical staff, clinicians, front office staff, office managers</a:t>
            </a:r>
            <a:endParaRPr sz="2400" dirty="0"/>
          </a:p>
          <a:p>
            <a:pPr marL="1219170" lvl="1" indent="-457189">
              <a:buSzPts val="1800"/>
              <a:buChar char="○"/>
            </a:pPr>
            <a:r>
              <a:rPr lang="en" sz="2400" dirty="0"/>
              <a:t>Vaya attendees: care management director, IDD care management manager, care navigator, </a:t>
            </a:r>
            <a:r>
              <a:rPr lang="en-US" sz="2400" dirty="0"/>
              <a:t>population health outcomes director</a:t>
            </a:r>
            <a:endParaRPr sz="2400" dirty="0"/>
          </a:p>
          <a:p>
            <a:pPr marL="609585" indent="-457189">
              <a:buSzPts val="1800"/>
              <a:buChar char="●"/>
            </a:pPr>
            <a:r>
              <a:rPr lang="en" sz="2400" dirty="0"/>
              <a:t>IDD-specific training (</a:t>
            </a:r>
            <a:r>
              <a:rPr lang="en-US" sz="2400" dirty="0"/>
              <a:t>by Vaya) </a:t>
            </a:r>
            <a:r>
              <a:rPr lang="en" sz="2400" dirty="0"/>
              <a:t>for two medical assistants (</a:t>
            </a:r>
            <a:r>
              <a:rPr lang="en-US" sz="2400" dirty="0"/>
              <a:t>gathering background information, IDD, service network, care navigation, etc.)</a:t>
            </a:r>
            <a:endParaRPr sz="2400" dirty="0"/>
          </a:p>
          <a:p>
            <a:pPr marL="609585" indent="-457189">
              <a:buSzPts val="1800"/>
              <a:buChar char="●"/>
            </a:pPr>
            <a:r>
              <a:rPr lang="en" sz="2400" dirty="0"/>
              <a:t>Information exchange before appointments (care plans, psych evals, etc)</a:t>
            </a:r>
            <a:endParaRPr sz="2400" dirty="0"/>
          </a:p>
          <a:p>
            <a:pPr marL="609585" indent="-457189">
              <a:buSzPts val="1800"/>
              <a:buChar char="●"/>
            </a:pPr>
            <a:r>
              <a:rPr lang="en" sz="2400" dirty="0"/>
              <a:t>Collaboration on clinic workflow</a:t>
            </a:r>
            <a:endParaRPr sz="2400" dirty="0"/>
          </a:p>
          <a:p>
            <a:pPr marL="609585" indent="-457189">
              <a:buSzPts val="1800"/>
              <a:buChar char="●"/>
            </a:pPr>
            <a:r>
              <a:rPr lang="en" sz="2400" dirty="0"/>
              <a:t>Presence/consultation with Vaya Healthcare Navigator at or after appointment</a:t>
            </a:r>
            <a:endParaRPr sz="2400" dirty="0"/>
          </a:p>
          <a:p>
            <a:pPr marL="609585" indent="-457189">
              <a:buSzPts val="1800"/>
              <a:buChar char="●"/>
            </a:pPr>
            <a:r>
              <a:rPr lang="en" sz="2400" dirty="0"/>
              <a:t>Collaboration on outcome measures,</a:t>
            </a:r>
            <a:r>
              <a:rPr lang="en-US" sz="2400" dirty="0"/>
              <a:t> program evaluation</a:t>
            </a:r>
            <a:endParaRPr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85"/>
    </mc:Choice>
    <mc:Fallback xmlns="">
      <p:transition spd="slow" advTm="73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19200" cy="68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/>
              <a:t>Clinic Process</a:t>
            </a:r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201" y="1476968"/>
            <a:ext cx="11785599" cy="5081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73"/>
    </mc:Choice>
    <mc:Fallback xmlns="">
      <p:transition spd="slow" advTm="75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408800" y="308231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Services Provided </a:t>
            </a:r>
            <a:r>
              <a:rPr lang="en-US" dirty="0"/>
              <a:t>to Patients/Families</a:t>
            </a:r>
            <a:endParaRPr dirty="0"/>
          </a:p>
        </p:txBody>
      </p:sp>
      <p:sp>
        <p:nvSpPr>
          <p:cNvPr id="79" name="Google Shape;79;p17"/>
          <p:cNvSpPr txBox="1"/>
          <p:nvPr/>
        </p:nvSpPr>
        <p:spPr>
          <a:xfrm>
            <a:off x="554400" y="1285057"/>
            <a:ext cx="11069600" cy="47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91054">
              <a:buSzPts val="2200"/>
              <a:buChar char="●"/>
            </a:pPr>
            <a:r>
              <a:rPr lang="en" sz="2933" dirty="0"/>
              <a:t>Access to support services, </a:t>
            </a:r>
            <a:r>
              <a:rPr lang="en-US" sz="2933" dirty="0"/>
              <a:t>including caregiver support</a:t>
            </a:r>
            <a:endParaRPr sz="2933" dirty="0"/>
          </a:p>
          <a:p>
            <a:pPr marL="609585" indent="-491054">
              <a:buSzPts val="2200"/>
              <a:buChar char="●"/>
            </a:pPr>
            <a:r>
              <a:rPr lang="en" sz="2933" dirty="0"/>
              <a:t>Behavioral Health (depression, anxiety, OCD, </a:t>
            </a:r>
            <a:r>
              <a:rPr lang="en-US" sz="2933" dirty="0"/>
              <a:t>etc.</a:t>
            </a:r>
            <a:r>
              <a:rPr lang="en" sz="2933" dirty="0"/>
              <a:t>)</a:t>
            </a:r>
            <a:endParaRPr sz="2933" dirty="0"/>
          </a:p>
          <a:p>
            <a:pPr marL="609585" indent="-491054">
              <a:buSzPts val="2200"/>
              <a:buChar char="●"/>
            </a:pPr>
            <a:r>
              <a:rPr lang="en" sz="2933" dirty="0"/>
              <a:t>Menses management/birth control</a:t>
            </a:r>
            <a:endParaRPr sz="2933" dirty="0"/>
          </a:p>
          <a:p>
            <a:pPr marL="609585" indent="-491054">
              <a:buSzPts val="2200"/>
              <a:buChar char="●"/>
            </a:pPr>
            <a:r>
              <a:rPr lang="en" sz="2933" dirty="0"/>
              <a:t>Co-management of epilepsy, nutrition deficiencies, obesity, other chronic diseases</a:t>
            </a:r>
            <a:endParaRPr sz="2933" dirty="0"/>
          </a:p>
          <a:p>
            <a:pPr marL="609585" indent="-491054">
              <a:buSzPts val="2200"/>
              <a:buChar char="●"/>
            </a:pPr>
            <a:r>
              <a:rPr lang="en" sz="2933" dirty="0"/>
              <a:t>Advanced Care Planning</a:t>
            </a:r>
            <a:endParaRPr sz="2933" dirty="0"/>
          </a:p>
          <a:p>
            <a:pPr marL="609585" indent="-491054">
              <a:buSzPts val="2200"/>
              <a:buChar char="●"/>
            </a:pPr>
            <a:r>
              <a:rPr lang="en" sz="2933" dirty="0"/>
              <a:t>Health maintenance (general and disease specific), </a:t>
            </a:r>
            <a:r>
              <a:rPr lang="en-US" sz="2933" dirty="0"/>
              <a:t>wellness</a:t>
            </a:r>
            <a:endParaRPr sz="2933" dirty="0"/>
          </a:p>
          <a:p>
            <a:pPr marL="609585" indent="-491054">
              <a:buSzPts val="2200"/>
              <a:buChar char="●"/>
            </a:pPr>
            <a:r>
              <a:rPr lang="en" sz="2933" dirty="0"/>
              <a:t>Medication management</a:t>
            </a:r>
            <a:r>
              <a:rPr lang="en-US" sz="2933" dirty="0"/>
              <a:t> and reconciliation</a:t>
            </a:r>
            <a:endParaRPr sz="2933" dirty="0"/>
          </a:p>
          <a:p>
            <a:pPr marL="609585" indent="-491054">
              <a:buSzPts val="2200"/>
              <a:buChar char="●"/>
            </a:pPr>
            <a:r>
              <a:rPr lang="en" sz="2933" dirty="0"/>
              <a:t>Coordination with specialists</a:t>
            </a:r>
            <a:endParaRPr lang="en-US" sz="2933" dirty="0"/>
          </a:p>
          <a:p>
            <a:pPr marL="609585" indent="-491054">
              <a:buSzPts val="2200"/>
              <a:buChar char="●"/>
            </a:pPr>
            <a:r>
              <a:rPr lang="en-US" sz="2933" dirty="0"/>
              <a:t>Referrals for dental care, rehab services (PT/OT/speech)</a:t>
            </a:r>
          </a:p>
          <a:p>
            <a:pPr marL="609585" indent="-491054">
              <a:buSzPts val="2200"/>
              <a:buChar char="●"/>
            </a:pPr>
            <a:r>
              <a:rPr lang="en-US" sz="2933" dirty="0"/>
              <a:t>Transitions (pediatrics to adult care, across care continuum)</a:t>
            </a:r>
            <a:endParaRPr sz="2933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8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043"/>
    </mc:Choice>
    <mc:Fallback xmlns="">
      <p:transition spd="slow" advTm="157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7.6|0.8|4.6|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0.7|9.5|16|7|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.5|13.1|3.9|16.4|9.8|23.8|7.3|10.4|1.6|1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7.8|1|38|19.2|10.6|10.4|12.3|3.8|31.9|17.1|23.4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9935</TotalTime>
  <Words>1768</Words>
  <Application>Microsoft Macintosh PowerPoint</Application>
  <PresentationFormat>Widescreen</PresentationFormat>
  <Paragraphs>180</Paragraphs>
  <Slides>20</Slides>
  <Notes>14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Trebuchet MS</vt:lpstr>
      <vt:lpstr>Wingdings 3</vt:lpstr>
      <vt:lpstr>Facet</vt:lpstr>
      <vt:lpstr>MAHEC Intellectual/ Developmental Disability (IDD)  Consult Clinic </vt:lpstr>
      <vt:lpstr>Objectives</vt:lpstr>
      <vt:lpstr>What is IDD?</vt:lpstr>
      <vt:lpstr>PowerPoint Presentation</vt:lpstr>
      <vt:lpstr>Why focus on this population?</vt:lpstr>
      <vt:lpstr>Key Milestones </vt:lpstr>
      <vt:lpstr>MAHEC-Vaya Partnership</vt:lpstr>
      <vt:lpstr>Clinic Process</vt:lpstr>
      <vt:lpstr>Services Provided to Patients/Families</vt:lpstr>
      <vt:lpstr>Case 1</vt:lpstr>
      <vt:lpstr>Case 1</vt:lpstr>
      <vt:lpstr>Health Maintenance in IDD</vt:lpstr>
      <vt:lpstr>Who are we seeing?</vt:lpstr>
      <vt:lpstr>PowerPoint Presentation</vt:lpstr>
      <vt:lpstr>Insurance/Service Connection</vt:lpstr>
      <vt:lpstr>Common Diagnoses</vt:lpstr>
      <vt:lpstr>Resident participation/teaching</vt:lpstr>
      <vt:lpstr>Apprehension and Outcomes</vt:lpstr>
      <vt:lpstr>Take away/Conclusion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Thomson</dc:creator>
  <cp:lastModifiedBy>Rebecca Thomson</cp:lastModifiedBy>
  <cp:revision>57</cp:revision>
  <dcterms:created xsi:type="dcterms:W3CDTF">2020-03-03T19:23:29Z</dcterms:created>
  <dcterms:modified xsi:type="dcterms:W3CDTF">2021-05-19T12:12:32Z</dcterms:modified>
</cp:coreProperties>
</file>