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64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6"/>
    <p:restoredTop sz="94643"/>
  </p:normalViewPr>
  <p:slideViewPr>
    <p:cSldViewPr snapToGrid="0" snapToObjects="1">
      <p:cViewPr varScale="1">
        <p:scale>
          <a:sx n="160" d="100"/>
          <a:sy n="160" d="100"/>
        </p:scale>
        <p:origin x="38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2A19A-572D-8146-B67A-A720B68EDCE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D3E48-321A-C147-A7CA-03C8EF699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C3D4F-A92C-4CAB-BC50-FA7AAF465B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8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8"/>
            <a:ext cx="5852160" cy="3992673"/>
          </a:xfrm>
        </p:spPr>
        <p:txBody>
          <a:bodyPr/>
          <a:lstStyle/>
          <a:p>
            <a:r>
              <a:rPr lang="en-US" dirty="0"/>
              <a:t>There is a dominant single factor with an</a:t>
            </a:r>
            <a:br>
              <a:rPr lang="en-US" dirty="0"/>
            </a:br>
            <a:r>
              <a:rPr lang="en-US" dirty="0"/>
              <a:t>Eigen value of 6.85 accounting for 59% of the variance in the data</a:t>
            </a:r>
            <a:br>
              <a:rPr lang="en-US" dirty="0"/>
            </a:br>
            <a:r>
              <a:rPr lang="en-US" dirty="0"/>
              <a:t>matrix. The second Eigen value is trivial.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psychometrics, a factor loading of 0.4 is the minimum</a:t>
            </a:r>
            <a:br>
              <a:rPr lang="en-US" dirty="0"/>
            </a:br>
            <a:r>
              <a:rPr lang="en-US" dirty="0"/>
              <a:t>for a variable to be considered loading on that factor. </a:t>
            </a:r>
          </a:p>
          <a:p>
            <a:r>
              <a:rPr lang="en-US" dirty="0"/>
              <a:t>A loading of 0.6 is considered a strong loading useful</a:t>
            </a:r>
            <a:br>
              <a:rPr lang="en-US" dirty="0"/>
            </a:br>
            <a:r>
              <a:rPr lang="en-US" dirty="0"/>
              <a:t>in defining the factor.  Note, our 11 items all have loadings &gt;.6.</a:t>
            </a:r>
            <a:br>
              <a:rPr lang="en-US" dirty="0"/>
            </a:br>
            <a:r>
              <a:rPr lang="en-US" dirty="0"/>
              <a:t>Strong evidence of a single factor.</a:t>
            </a:r>
          </a:p>
          <a:p>
            <a:endParaRPr lang="en-US" dirty="0"/>
          </a:p>
          <a:p>
            <a:r>
              <a:rPr lang="en-US" dirty="0"/>
              <a:t>The alpha reliability of .94 for the 11 item scale.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Item-total statistics (Corrected item-total</a:t>
            </a:r>
            <a:br>
              <a:rPr lang="en-US" dirty="0"/>
            </a:br>
            <a:r>
              <a:rPr lang="en-US" dirty="0"/>
              <a:t>correlations). This represents the correlation of each item with the sum of the other items  (i.e., with the item itself removed). One would expect that if each item was measuring a common factor, each item should correlate</a:t>
            </a:r>
            <a:br>
              <a:rPr lang="en-US" dirty="0"/>
            </a:br>
            <a:r>
              <a:rPr lang="en-US" dirty="0"/>
              <a:t>substantially with the sum of the other 10 items. Note these</a:t>
            </a:r>
            <a:br>
              <a:rPr lang="en-US" dirty="0"/>
            </a:br>
            <a:r>
              <a:rPr lang="en-US" dirty="0"/>
              <a:t>correlations are all &gt;0.6, where there is not a single weak item in</a:t>
            </a:r>
            <a:br>
              <a:rPr lang="en-US" dirty="0"/>
            </a:br>
            <a:r>
              <a:rPr lang="en-US" dirty="0"/>
              <a:t>the pool.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C3D4F-A92C-4CAB-BC50-FA7AAF465B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6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C3D4F-A92C-4CAB-BC50-FA7AAF465B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9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ABFM is proposing to work with the Robert Graham Center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HealthLandscape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its sister center in the AAFP, to develop the Population Health Assessment Tool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do for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what the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UDSMapper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did for health centers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9AA65-4C43-4D64-9487-6629EEE93661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1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physicians enrolled in the registry would have the option of using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 their clinical service area,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which neighborhoods are most dependent on them,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disease and quality clusters (‘hotspots’), and to draw on social determinant data to develop community vital signs for patients, and 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risk of poor health across their community.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9AA65-4C43-4D64-9487-6629EEE93661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geographic unit you see on the map is a census tract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click on a census tract, additional information about that census tract</a:t>
            </a:r>
            <a:r>
              <a:rPr lang="en-US" baseline="0" dirty="0"/>
              <a:t> appears, including the census tract number, county, and neighborhood characteristics.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Click on the X in the top right corner of the call-out box to close information about census tract.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BF63-EA0E-4274-95F6-E3754595B5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3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Insurance Commissioner State of Rhode Island.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Care Spending in Rhode Island: Health Insurer Compliance &amp; Initial Policy Effects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Office of the Rhode Island Health Insurance Commissioner; September,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852F-93A8-4CDE-B93C-51F47C6413F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5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1971573"/>
            <a:ext cx="6853412" cy="1102519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3439660"/>
            <a:ext cx="6079746" cy="131445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8108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975260"/>
            <a:ext cx="8229600" cy="296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D39-946D-8448-97E0-000ADD251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23130" y="4767264"/>
            <a:ext cx="5163671" cy="361583"/>
          </a:xfrm>
        </p:spPr>
        <p:txBody>
          <a:bodyPr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1950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0754"/>
            <a:ext cx="8229600" cy="89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4927"/>
            <a:ext cx="8229600" cy="296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fammed.org/content/13/3/206.full?sid=4524d7cb-d540-4f66-96e1-ed7d396ac090" TargetMode="External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hyperlink" Target="http://www.annfammed.org/content/16/6/492.full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tm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pcpcc.org/primary-care-investment" TargetMode="External"/><Relationship Id="rId3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02225-0AA5-40C3-8A23-DC141C3C6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099" y="1733035"/>
            <a:ext cx="6853412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Slaking Tantalus: </a:t>
            </a:r>
            <a:r>
              <a:rPr lang="en-US" dirty="0"/>
              <a:t>Reducing Burden &amp; Supporting Advanced Clinical Practice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83DB01-48BB-4955-B5C8-AF5861DC8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316" y="3201122"/>
            <a:ext cx="6079746" cy="1314450"/>
          </a:xfrm>
        </p:spPr>
        <p:txBody>
          <a:bodyPr>
            <a:normAutofit fontScale="47500" lnSpcReduction="20000"/>
          </a:bodyPr>
          <a:lstStyle/>
          <a:p>
            <a:r>
              <a:rPr lang="en-US" sz="4350" dirty="0"/>
              <a:t>Bob Phillips, MD MSPH</a:t>
            </a:r>
          </a:p>
          <a:p>
            <a:r>
              <a:rPr lang="en-US" dirty="0"/>
              <a:t>Executive Director, Center for Professionalism &amp; Value in Health Care</a:t>
            </a:r>
          </a:p>
          <a:p>
            <a:r>
              <a:rPr lang="en-US" dirty="0"/>
              <a:t>Professor, Georgetown and Virginia Commonwealth Universities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532BAD-7511-4566-A7E7-F06AF7498B88}"/>
              </a:ext>
            </a:extLst>
          </p:cNvPr>
          <p:cNvSpPr txBox="1"/>
          <p:nvPr/>
        </p:nvSpPr>
        <p:spPr>
          <a:xfrm>
            <a:off x="628650" y="3955774"/>
            <a:ext cx="8172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With thanks to the ABFM Research, Measures, PRIME teams; Graham Center; </a:t>
            </a:r>
            <a:r>
              <a:rPr lang="en-US" sz="1500" dirty="0" smtClean="0">
                <a:solidFill>
                  <a:srgbClr val="0070C0"/>
                </a:solidFill>
              </a:rPr>
              <a:t>Dr</a:t>
            </a:r>
            <a:r>
              <a:rPr lang="en-US" sz="1500" dirty="0">
                <a:solidFill>
                  <a:srgbClr val="0070C0"/>
                </a:solidFill>
              </a:rPr>
              <a:t>. Winston Liaw; and, </a:t>
            </a:r>
            <a:r>
              <a:rPr lang="en-US" sz="1500" dirty="0" err="1">
                <a:solidFill>
                  <a:srgbClr val="0070C0"/>
                </a:solidFill>
              </a:rPr>
              <a:t>FMAHealth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1" y="484241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86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8D68244-98AE-4749-B528-F374F23C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14300"/>
            <a:ext cx="8229600" cy="89089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ABFM and the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44CD54F-E53C-4326-9630-66588ABB8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4" y="1200150"/>
            <a:ext cx="8329206" cy="392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Collaboration &amp; Convening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Measure development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Resource need definition (Primary Care Spend, Gates Foundation, WHO, World Bank)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National Academy of Science, Engineering, and Medicine (Future of Primary Care)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Nursing, Patient groups; professionalism and social contract</a:t>
            </a:r>
          </a:p>
          <a:p>
            <a:pPr lvl="1"/>
            <a:endParaRPr lang="en-US" sz="2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F47A05-C517-4F18-9843-0FE74FA2C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D39-946D-8448-97E0-000ADD2519C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538D217-C374-4A7D-B7A2-D81D93C1D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8D68244-98AE-4749-B528-F374F23C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67124"/>
            <a:ext cx="8229600" cy="89089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ABFM and the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44CD54F-E53C-4326-9630-66588ABB8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48059"/>
            <a:ext cx="8229600" cy="3854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PRIME Registry</a:t>
            </a:r>
            <a:r>
              <a:rPr lang="en-US" sz="2400" dirty="0"/>
              <a:t> &amp; </a:t>
            </a:r>
            <a:r>
              <a:rPr lang="en-US" sz="2400" b="1" dirty="0"/>
              <a:t>P</a:t>
            </a:r>
            <a:r>
              <a:rPr lang="en-US" sz="2400" dirty="0"/>
              <a:t>opulation </a:t>
            </a:r>
            <a:r>
              <a:rPr lang="en-US" sz="2400" b="1" dirty="0"/>
              <a:t>H</a:t>
            </a:r>
            <a:r>
              <a:rPr lang="en-US" sz="2400" dirty="0"/>
              <a:t>ealth </a:t>
            </a:r>
            <a:r>
              <a:rPr lang="en-US" sz="2400" b="1" dirty="0" err="1"/>
              <a:t>A</a:t>
            </a:r>
            <a:r>
              <a:rPr lang="en-US" sz="2400" dirty="0" err="1"/>
              <a:t>ssessmen</a:t>
            </a:r>
            <a:r>
              <a:rPr lang="en-US" sz="2400" b="1" dirty="0" err="1"/>
              <a:t>T</a:t>
            </a:r>
            <a:r>
              <a:rPr lang="en-US" sz="2400" dirty="0"/>
              <a:t> </a:t>
            </a:r>
            <a:r>
              <a:rPr lang="en-US" sz="2400" b="1" dirty="0"/>
              <a:t>E</a:t>
            </a:r>
            <a:r>
              <a:rPr lang="en-US" sz="2400" dirty="0"/>
              <a:t>ngine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Liberate my data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Integrate claims and community data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Relieve burden (especially reporting)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Measure development and testing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Population Health, Community engagement</a:t>
            </a:r>
          </a:p>
          <a:p>
            <a:pPr lvl="1"/>
            <a:endParaRPr lang="en-US" sz="2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F47A05-C517-4F18-9843-0FE74FA2C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D39-946D-8448-97E0-000ADD2519C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538D217-C374-4A7D-B7A2-D81D93C1D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763478-0C78-4C21-A578-34AA17A0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32" y="3727863"/>
            <a:ext cx="2425079" cy="801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0A1AFE-9CB5-46E5-A9A3-018466204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1" y="3507599"/>
            <a:ext cx="1896035" cy="11405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620B9B3-5FCF-489F-9238-0B43F2F219F7}"/>
              </a:ext>
            </a:extLst>
          </p:cNvPr>
          <p:cNvSpPr/>
          <p:nvPr/>
        </p:nvSpPr>
        <p:spPr>
          <a:xfrm>
            <a:off x="7429501" y="3558728"/>
            <a:ext cx="1007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PHATE</a:t>
            </a:r>
          </a:p>
        </p:txBody>
      </p:sp>
    </p:spTree>
    <p:extLst>
      <p:ext uri="{BB962C8B-B14F-4D97-AF65-F5344CB8AC3E}">
        <p14:creationId xmlns:p14="http://schemas.microsoft.com/office/powerpoint/2010/main" val="9798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F3CD0-D7E1-5347-92F3-B840CC7AB24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74119" y="285750"/>
            <a:ext cx="6669881" cy="112276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050" dirty="0">
                <a:solidFill>
                  <a:srgbClr val="0070C0"/>
                </a:solidFill>
                <a:latin typeface="+mn-lt"/>
              </a:rPr>
              <a:t>Measuring What Matters</a:t>
            </a:r>
            <a:r>
              <a:rPr lang="en-US" sz="2325" dirty="0">
                <a:solidFill>
                  <a:srgbClr val="0070C0"/>
                </a:solidFill>
                <a:latin typeface="+mn-lt"/>
              </a:rPr>
              <a:t>               </a:t>
            </a:r>
            <a:r>
              <a:rPr lang="en-US" sz="2925" dirty="0">
                <a:solidFill>
                  <a:srgbClr val="0070C0"/>
                </a:solidFill>
                <a:latin typeface="+mn-lt"/>
              </a:rPr>
              <a:t>in Family Medicine &amp; Primary Care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08113C0-FF70-2546-B6F9-C92D5AEB67DB}"/>
              </a:ext>
            </a:extLst>
          </p:cNvPr>
          <p:cNvSpPr>
            <a:spLocks noGrp="1"/>
          </p:cNvSpPr>
          <p:nvPr/>
        </p:nvSpPr>
        <p:spPr bwMode="auto">
          <a:xfrm>
            <a:off x="800100" y="1714500"/>
            <a:ext cx="73723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2100" b="1" dirty="0"/>
              <a:t>Rebecca </a:t>
            </a:r>
            <a:r>
              <a:rPr lang="en-US" sz="2100" b="1" dirty="0" err="1"/>
              <a:t>Etz</a:t>
            </a:r>
            <a:r>
              <a:rPr lang="en-US" sz="2100" b="1" dirty="0"/>
              <a:t>, PhD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Associate Professor, Family Medicine and Population Health, VCU School of Medicine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Co-Director, The Larry A. Green Center for the Advancement of Primary Care for the Public Good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endParaRPr lang="en-US" altLang="en-US" sz="1725" dirty="0"/>
          </a:p>
          <a:p>
            <a:pPr>
              <a:lnSpc>
                <a:spcPct val="105000"/>
              </a:lnSpc>
            </a:pPr>
            <a:r>
              <a:rPr lang="en-US" altLang="en-US" sz="2100" b="1" dirty="0"/>
              <a:t>Kurt C. Stange, MD, PhD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altLang="en-US" sz="1800" dirty="0"/>
              <a:t>Director, Center for Community Health Integration (CHI)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altLang="en-US" sz="1800" dirty="0"/>
              <a:t>Distinguished University Professor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1800" dirty="0"/>
              <a:t>Co-Director, The Larry A. Green Center</a:t>
            </a:r>
            <a:endParaRPr lang="en-US" altLang="en-US" sz="1800" i="1" dirty="0"/>
          </a:p>
          <a:p>
            <a:pPr>
              <a:lnSpc>
                <a:spcPct val="105000"/>
              </a:lnSpc>
              <a:spcBef>
                <a:spcPts val="300"/>
              </a:spcBef>
            </a:pPr>
            <a:endParaRPr lang="en-US" altLang="en-US" sz="2175" dirty="0"/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altLang="en-US" sz="2175" b="1" dirty="0"/>
              <a:t>Robert L. Phillips, MD MSPH</a:t>
            </a:r>
          </a:p>
          <a:p>
            <a:pPr>
              <a:spcBef>
                <a:spcPts val="300"/>
              </a:spcBef>
            </a:pPr>
            <a:r>
              <a:rPr lang="en-US" altLang="en-US" sz="1800" dirty="0"/>
              <a:t>Executive Director, Center for Professionalism &amp; Value in Health Care</a:t>
            </a:r>
          </a:p>
          <a:p>
            <a:pPr>
              <a:spcBef>
                <a:spcPts val="300"/>
              </a:spcBef>
            </a:pPr>
            <a:r>
              <a:rPr lang="en-US" altLang="en-US" sz="1800" dirty="0"/>
              <a:t>Clinical Professor, Georgetown and Virginia Commonwealth Universities</a:t>
            </a:r>
          </a:p>
        </p:txBody>
      </p:sp>
    </p:spTree>
    <p:extLst>
      <p:ext uri="{BB962C8B-B14F-4D97-AF65-F5344CB8AC3E}">
        <p14:creationId xmlns:p14="http://schemas.microsoft.com/office/powerpoint/2010/main" val="23580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485900" y="514350"/>
            <a:ext cx="8229600" cy="890899"/>
          </a:xfrm>
        </p:spPr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+mn-lt"/>
              </a:rPr>
              <a:t>Measuring What Matters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571500" y="1324429"/>
            <a:ext cx="7372350" cy="2971800"/>
          </a:xfrm>
        </p:spPr>
        <p:txBody>
          <a:bodyPr/>
          <a:lstStyle/>
          <a:p>
            <a:pPr marL="0" indent="0">
              <a:spcBef>
                <a:spcPts val="1350"/>
              </a:spcBef>
              <a:buNone/>
            </a:pPr>
            <a:r>
              <a:rPr lang="en-US" altLang="en-US" sz="2325" dirty="0"/>
              <a:t>Good measures focus attention on what is important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en-US" altLang="en-US" sz="2325" dirty="0"/>
              <a:t>Ideally, measures inform:</a:t>
            </a:r>
          </a:p>
          <a:p>
            <a:pPr lvl="1">
              <a:spcBef>
                <a:spcPts val="900"/>
              </a:spcBef>
            </a:pPr>
            <a:r>
              <a:rPr lang="en-US" altLang="en-US" sz="2175" dirty="0"/>
              <a:t>Understanding</a:t>
            </a:r>
          </a:p>
          <a:p>
            <a:pPr lvl="1">
              <a:spcBef>
                <a:spcPts val="900"/>
              </a:spcBef>
            </a:pPr>
            <a:r>
              <a:rPr lang="en-US" altLang="en-US" sz="2175" dirty="0"/>
              <a:t>Improvement </a:t>
            </a:r>
          </a:p>
          <a:p>
            <a:pPr lvl="1">
              <a:spcBef>
                <a:spcPts val="900"/>
              </a:spcBef>
            </a:pPr>
            <a:r>
              <a:rPr lang="en-US" altLang="en-US" sz="2175" dirty="0"/>
              <a:t>Support</a:t>
            </a:r>
          </a:p>
          <a:p>
            <a:pPr lvl="1">
              <a:spcBef>
                <a:spcPts val="900"/>
              </a:spcBef>
            </a:pPr>
            <a:r>
              <a:rPr lang="en-US" altLang="en-US" sz="2175" dirty="0"/>
              <a:t>(NOT punishment)</a:t>
            </a:r>
            <a:endParaRPr lang="en-US" altLang="en-US" dirty="0"/>
          </a:p>
          <a:p>
            <a:pPr>
              <a:spcBef>
                <a:spcPts val="1350"/>
              </a:spcBef>
            </a:pPr>
            <a:endParaRPr lang="en-US" altLang="en-US" sz="2250" dirty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0501E1-9F41-4CAD-9EE1-CEEBCE86717E}" type="slidenum">
              <a:rPr lang="en-US" altLang="en-US" sz="105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50"/>
          </a:p>
        </p:txBody>
      </p:sp>
      <p:sp>
        <p:nvSpPr>
          <p:cNvPr id="110597" name="TextBox 4"/>
          <p:cNvSpPr txBox="1">
            <a:spLocks noChangeArrowheads="1"/>
          </p:cNvSpPr>
          <p:nvPr/>
        </p:nvSpPr>
        <p:spPr bwMode="auto">
          <a:xfrm>
            <a:off x="971550" y="4215409"/>
            <a:ext cx="5715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solidFill>
                  <a:srgbClr val="0070C0"/>
                </a:solidFill>
              </a:rPr>
              <a:t>Stange KC, Etz RS, Gullett H, et al. Metrics for assessing improvements in primary health care. </a:t>
            </a:r>
            <a:r>
              <a:rPr lang="en-US" altLang="en-US" sz="1350" i="1" dirty="0" err="1">
                <a:solidFill>
                  <a:srgbClr val="0070C0"/>
                </a:solidFill>
              </a:rPr>
              <a:t>Annu</a:t>
            </a:r>
            <a:r>
              <a:rPr lang="en-US" altLang="en-US" sz="1350" i="1" dirty="0">
                <a:solidFill>
                  <a:srgbClr val="0070C0"/>
                </a:solidFill>
              </a:rPr>
              <a:t> Rev Public Health. </a:t>
            </a:r>
            <a:r>
              <a:rPr lang="en-US" altLang="en-US" sz="1350" dirty="0">
                <a:solidFill>
                  <a:srgbClr val="0070C0"/>
                </a:solidFill>
              </a:rPr>
              <a:t>2014;35:423-442.</a:t>
            </a:r>
          </a:p>
        </p:txBody>
      </p:sp>
    </p:spTree>
    <p:extLst>
      <p:ext uri="{BB962C8B-B14F-4D97-AF65-F5344CB8AC3E}">
        <p14:creationId xmlns:p14="http://schemas.microsoft.com/office/powerpoint/2010/main" val="427540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0B176-4761-374E-B15D-12B7D9CB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0" y="228600"/>
            <a:ext cx="7315200" cy="771184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solidFill>
                  <a:srgbClr val="0070C0"/>
                </a:solidFill>
                <a:latin typeface="+mn-lt"/>
              </a:rPr>
              <a:t>New Measures of Primary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26783E-4F59-BF40-BBDC-F1682786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36004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Problem with current measures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Too many measures, too burdensome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Focused on disease care and don’t recognize the higher level integrating, personalizing prioritizing functions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Not aligned with the foundations of primary care or the needs of patients, communities, systems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Starting over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Begin by “crowd sourcing” - asking what is important about good care--Patients, Clinicians, Employers/Payers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 err="1"/>
              <a:t>Measurizing</a:t>
            </a:r>
            <a:r>
              <a:rPr lang="en-US" dirty="0"/>
              <a:t>” the 4 C’s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Translate Total Cost of Care into Low Value measures</a:t>
            </a:r>
          </a:p>
        </p:txBody>
      </p:sp>
    </p:spTree>
    <p:extLst>
      <p:ext uri="{BB962C8B-B14F-4D97-AF65-F5344CB8AC3E}">
        <p14:creationId xmlns:p14="http://schemas.microsoft.com/office/powerpoint/2010/main" val="252743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0B176-4761-374E-B15D-12B7D9CB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682" y="228601"/>
            <a:ext cx="5915025" cy="685799"/>
          </a:xfrm>
        </p:spPr>
        <p:txBody>
          <a:bodyPr>
            <a:normAutofit/>
          </a:bodyPr>
          <a:lstStyle/>
          <a:p>
            <a:pPr algn="ctr"/>
            <a:r>
              <a:rPr lang="en-US" sz="3150" dirty="0">
                <a:solidFill>
                  <a:srgbClr val="0070C0"/>
                </a:solidFill>
                <a:latin typeface="+mn-lt"/>
              </a:rPr>
              <a:t>Crowd sourcing –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26783E-4F59-BF40-BBDC-F1682786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979716"/>
            <a:ext cx="8172450" cy="406136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2100" dirty="0"/>
              <a:t>Clinicians and patients think that a lot of the same things are important</a:t>
            </a:r>
          </a:p>
          <a:p>
            <a:pPr>
              <a:spcBef>
                <a:spcPts val="900"/>
              </a:spcBef>
            </a:pPr>
            <a:r>
              <a:rPr lang="en-US" sz="2100" dirty="0"/>
              <a:t>Patients want more personalized attention</a:t>
            </a:r>
          </a:p>
          <a:p>
            <a:pPr>
              <a:spcBef>
                <a:spcPts val="900"/>
              </a:spcBef>
            </a:pPr>
            <a:r>
              <a:rPr lang="en-US" sz="2100" dirty="0"/>
              <a:t>Clinicians don’t feel that what they do that is important is recognized or supported</a:t>
            </a:r>
          </a:p>
          <a:p>
            <a:pPr>
              <a:spcBef>
                <a:spcPts val="900"/>
              </a:spcBef>
            </a:pPr>
            <a:r>
              <a:rPr lang="en-US" sz="2100" dirty="0"/>
              <a:t>Employers/payers focus on cost &amp; employee experience</a:t>
            </a:r>
          </a:p>
          <a:p>
            <a:pPr>
              <a:spcBef>
                <a:spcPts val="900"/>
              </a:spcBef>
            </a:pPr>
            <a:r>
              <a:rPr lang="en-US" sz="2100" dirty="0"/>
              <a:t>A large portion of what clinicians &amp; patients think is important is missing from current measures</a:t>
            </a:r>
          </a:p>
          <a:p>
            <a:pPr>
              <a:spcBef>
                <a:spcPts val="900"/>
              </a:spcBef>
            </a:pPr>
            <a:r>
              <a:rPr lang="en-US" sz="2100" dirty="0"/>
              <a:t>All groups consider systemic support &amp; integration important</a:t>
            </a:r>
          </a:p>
        </p:txBody>
      </p:sp>
    </p:spTree>
    <p:extLst>
      <p:ext uri="{BB962C8B-B14F-4D97-AF65-F5344CB8AC3E}">
        <p14:creationId xmlns:p14="http://schemas.microsoft.com/office/powerpoint/2010/main" val="2002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19026-2B88-BE46-BBD5-85129072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50" y="171450"/>
            <a:ext cx="5915025" cy="5306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+mn-lt"/>
              </a:rPr>
              <a:t>Starfield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 III Summit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7CBBC-17A9-F84E-A368-B7B599989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096807"/>
            <a:ext cx="7315200" cy="3429000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en-US" sz="2325" dirty="0"/>
              <a:t>70 national &amp; international primary care leaders</a:t>
            </a:r>
          </a:p>
          <a:p>
            <a:pPr lvl="1">
              <a:lnSpc>
                <a:spcPct val="100000"/>
              </a:lnSpc>
            </a:pPr>
            <a:r>
              <a:rPr lang="en-US" sz="2025" dirty="0"/>
              <a:t>Met for 2.5 days</a:t>
            </a:r>
          </a:p>
          <a:p>
            <a:pPr lvl="1">
              <a:lnSpc>
                <a:spcPct val="100000"/>
              </a:lnSpc>
            </a:pPr>
            <a:r>
              <a:rPr lang="en-US" sz="2025" dirty="0"/>
              <a:t>Individual, large and small group work </a:t>
            </a:r>
          </a:p>
          <a:p>
            <a:pPr lvl="1">
              <a:lnSpc>
                <a:spcPct val="100000"/>
              </a:lnSpc>
            </a:pPr>
            <a:r>
              <a:rPr lang="en-US" sz="2025" dirty="0"/>
              <a:t>October 4-6, 2017 in Washington DC</a:t>
            </a:r>
          </a:p>
          <a:p>
            <a:pPr>
              <a:lnSpc>
                <a:spcPct val="100000"/>
              </a:lnSpc>
            </a:pPr>
            <a:r>
              <a:rPr lang="en-US" sz="2325" dirty="0"/>
              <a:t>Objectives: </a:t>
            </a:r>
          </a:p>
          <a:p>
            <a:pPr lvl="1">
              <a:lnSpc>
                <a:spcPct val="100000"/>
              </a:lnSpc>
            </a:pPr>
            <a:r>
              <a:rPr lang="en-US" sz="1875" dirty="0"/>
              <a:t>Look at data to find what is important</a:t>
            </a:r>
          </a:p>
          <a:p>
            <a:pPr lvl="1">
              <a:lnSpc>
                <a:spcPct val="100000"/>
              </a:lnSpc>
            </a:pPr>
            <a:r>
              <a:rPr lang="en-US" sz="1875" dirty="0"/>
              <a:t>Try to develop a simple measure</a:t>
            </a:r>
          </a:p>
          <a:p>
            <a:pPr lvl="1"/>
            <a:endParaRPr lang="en-US" sz="2025" dirty="0"/>
          </a:p>
        </p:txBody>
      </p:sp>
      <p:sp>
        <p:nvSpPr>
          <p:cNvPr id="4" name="TextBox 3"/>
          <p:cNvSpPr txBox="1"/>
          <p:nvPr/>
        </p:nvSpPr>
        <p:spPr>
          <a:xfrm>
            <a:off x="742950" y="4012628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0070C0"/>
                </a:solidFill>
              </a:rPr>
              <a:t>http://www.starfieldsummit.com/starfield3/                     </a:t>
            </a:r>
          </a:p>
          <a:p>
            <a:pPr algn="ctr"/>
            <a:r>
              <a:rPr lang="en-US" sz="1350" dirty="0">
                <a:solidFill>
                  <a:srgbClr val="0070C0"/>
                </a:solidFill>
              </a:rPr>
              <a:t>(Measures &amp; report available under “Resources” tab.)</a:t>
            </a:r>
          </a:p>
        </p:txBody>
      </p:sp>
    </p:spTree>
    <p:extLst>
      <p:ext uri="{BB962C8B-B14F-4D97-AF65-F5344CB8AC3E}">
        <p14:creationId xmlns:p14="http://schemas.microsoft.com/office/powerpoint/2010/main" val="17542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19026-2B88-BE46-BBD5-85129072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114300"/>
            <a:ext cx="5915025" cy="5306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Starfield III </a:t>
            </a:r>
            <a:r>
              <a:rPr lang="en-US" sz="3150" dirty="0">
                <a:solidFill>
                  <a:srgbClr val="0070C0"/>
                </a:solidFill>
                <a:latin typeface="+mn-lt"/>
              </a:rPr>
              <a:t>-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7CBBC-17A9-F84E-A368-B7B599989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28700"/>
            <a:ext cx="8001000" cy="360861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Primary care mechanisms that fosters health, healing, and systemic value are interdependent and cannot be accurately assessed as independent items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The apparent simplicity of primary care masks the complexity of integrating, personalizing, &amp; prioritizing care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Agreement across patient, clinicians, policymakers, on the essence of primary care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Two ways of measuring what provides value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3 Simple rules 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A simple set of measures for patients to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3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510777"/>
            <a:ext cx="8229600" cy="890899"/>
          </a:xfrm>
        </p:spPr>
        <p:txBody>
          <a:bodyPr/>
          <a:lstStyle/>
          <a:p>
            <a:r>
              <a:rPr lang="en-US" b="1" cap="small" dirty="0">
                <a:solidFill>
                  <a:srgbClr val="0070C0"/>
                </a:solidFill>
              </a:rPr>
              <a:t>3 Simple Rules </a:t>
            </a:r>
            <a:r>
              <a:rPr lang="en-US" sz="24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– Stated for Patients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401676"/>
            <a:ext cx="8515350" cy="3424408"/>
          </a:xfrm>
        </p:spPr>
        <p:txBody>
          <a:bodyPr>
            <a:normAutofit/>
          </a:bodyPr>
          <a:lstStyle/>
          <a:p>
            <a:pPr fontAlgn="t">
              <a:lnSpc>
                <a:spcPct val="95000"/>
              </a:lnSpc>
              <a:spcBef>
                <a:spcPts val="1350"/>
              </a:spcBef>
            </a:pPr>
            <a:r>
              <a:rPr lang="en-US" sz="2100" dirty="0"/>
              <a:t>Simple rules that, when actualized together by patients and practices and supported by systems, support primary care outcomes:</a:t>
            </a:r>
          </a:p>
          <a:p>
            <a:pPr fontAlgn="t">
              <a:lnSpc>
                <a:spcPct val="95000"/>
              </a:lnSpc>
              <a:spcBef>
                <a:spcPts val="1350"/>
              </a:spcBef>
            </a:pPr>
            <a:r>
              <a:rPr lang="en-US" sz="2250" dirty="0"/>
              <a:t>My primary care knows me as a person</a:t>
            </a:r>
          </a:p>
          <a:p>
            <a:pPr fontAlgn="t">
              <a:lnSpc>
                <a:spcPct val="95000"/>
              </a:lnSpc>
              <a:spcBef>
                <a:spcPts val="1350"/>
              </a:spcBef>
            </a:pPr>
            <a:r>
              <a:rPr lang="en-US" sz="2250" dirty="0"/>
              <a:t>My primary care recognizes what is most important to me</a:t>
            </a:r>
          </a:p>
          <a:p>
            <a:pPr fontAlgn="t">
              <a:lnSpc>
                <a:spcPct val="95000"/>
              </a:lnSpc>
              <a:spcBef>
                <a:spcPts val="1350"/>
              </a:spcBef>
            </a:pPr>
            <a:r>
              <a:rPr lang="en-US" sz="2250" dirty="0"/>
              <a:t>My primary care helps me to feel connection, healing, or health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FDFAC5-BC48-4C69-A915-1CA11F5ACEF4}"/>
              </a:ext>
            </a:extLst>
          </p:cNvPr>
          <p:cNvSpPr txBox="1"/>
          <p:nvPr/>
        </p:nvSpPr>
        <p:spPr>
          <a:xfrm>
            <a:off x="742950" y="4012628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0070C0"/>
                </a:solidFill>
              </a:rPr>
              <a:t>http://www.starfieldsummit.com/starfield3/                     </a:t>
            </a:r>
          </a:p>
          <a:p>
            <a:pPr algn="ctr"/>
            <a:r>
              <a:rPr lang="en-US" sz="1350" dirty="0">
                <a:solidFill>
                  <a:srgbClr val="0070C0"/>
                </a:solidFill>
              </a:rPr>
              <a:t>(Measures &amp; report available under “Resources” tab.)</a:t>
            </a:r>
          </a:p>
        </p:txBody>
      </p:sp>
    </p:spTree>
    <p:extLst>
      <p:ext uri="{BB962C8B-B14F-4D97-AF65-F5344CB8AC3E}">
        <p14:creationId xmlns:p14="http://schemas.microsoft.com/office/powerpoint/2010/main" val="19658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171450"/>
            <a:ext cx="5915025" cy="3347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325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 Analysis of Patient-Report Items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6151" y="4746241"/>
            <a:ext cx="4686299" cy="3831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>
                <a:solidFill>
                  <a:srgbClr val="0070C0"/>
                </a:solidFill>
              </a:rPr>
              <a:t>Principal components factor analysis reveals a single factor 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rgbClr val="0070C0"/>
                </a:solidFill>
              </a:rPr>
              <a:t>with an Eigen value of 6.85 accounting for 59% of the variance. Alpha=.94.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224613"/>
              </p:ext>
            </p:extLst>
          </p:nvPr>
        </p:nvGraphicFramePr>
        <p:xfrm>
          <a:off x="628651" y="669471"/>
          <a:ext cx="7829550" cy="4043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5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467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9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 Primary Care Works - </a:t>
                      </a:r>
                      <a:r>
                        <a:rPr lang="en-US" sz="1500" dirty="0">
                          <a:effectLst/>
                        </a:rPr>
                        <a:t>Item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Factor </a:t>
                      </a:r>
                      <a:r>
                        <a:rPr lang="en-US" sz="1400" spc="-30" baseline="0" dirty="0">
                          <a:effectLst/>
                        </a:rPr>
                        <a:t>Loading</a:t>
                      </a:r>
                      <a:endParaRPr lang="en-US" sz="1400" spc="-3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Item-Total </a:t>
                      </a:r>
                      <a:r>
                        <a:rPr lang="en-US" sz="1400" spc="-20" baseline="0" dirty="0">
                          <a:effectLst/>
                        </a:rPr>
                        <a:t>Correlation </a:t>
                      </a:r>
                      <a:endParaRPr lang="en-US" sz="1400" spc="-2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97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My practice makes it easy for me to get care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.67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97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My practice is able to provide most of my care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.66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In caring for me, my doctor considers all of the factors that affect my health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.76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97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My practice coordinates the care I get from multiple places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.62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97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My doctor or practice know me as a person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.81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97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My doctor and I have been through a lot together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.66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.64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97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My doctor or practice stand up for me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.83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97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The care I get takes into account knowledge of my family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.78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The care I get in this practice is informed by knowledge of my community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.70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97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Over time, this practice helps me to meet my goals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.82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797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Over time, my practice helps me stay healthy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.81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64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9FABA8-4EA3-40BD-A34B-713AF504A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76893"/>
            <a:ext cx="3200400" cy="4965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82DE96-10A6-4869-AB03-AE51458BA404}"/>
              </a:ext>
            </a:extLst>
          </p:cNvPr>
          <p:cNvSpPr txBox="1"/>
          <p:nvPr/>
        </p:nvSpPr>
        <p:spPr>
          <a:xfrm>
            <a:off x="142178" y="719254"/>
            <a:ext cx="502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/>
              <a:t>Tantalus</a:t>
            </a:r>
            <a:r>
              <a:rPr lang="en-US" sz="1950" dirty="0"/>
              <a:t>, son of Zeus and the nymph </a:t>
            </a:r>
            <a:r>
              <a:rPr lang="en-US" sz="1950" dirty="0" err="1"/>
              <a:t>Plouto</a:t>
            </a:r>
            <a:r>
              <a:rPr lang="en-US" sz="1950" dirty="0"/>
              <a:t> was punished by being made to stand in a pool of water beneath a fruit tree with low branches, with the fruit ever eluding his grasp, and the water always receding before he could take a drink</a:t>
            </a:r>
          </a:p>
          <a:p>
            <a:endParaRPr lang="en-US" sz="1950" dirty="0"/>
          </a:p>
          <a:p>
            <a:r>
              <a:rPr lang="en-US" sz="1950" dirty="0"/>
              <a:t>Mentioned in the Odyssey</a:t>
            </a:r>
          </a:p>
          <a:p>
            <a:endParaRPr lang="en-US" sz="1950" dirty="0"/>
          </a:p>
          <a:p>
            <a:r>
              <a:rPr lang="en-US" sz="1950" dirty="0"/>
              <a:t>Source of </a:t>
            </a:r>
            <a:r>
              <a:rPr lang="en-US" sz="1950" b="1" i="1" dirty="0"/>
              <a:t>tantalize</a:t>
            </a:r>
            <a:r>
              <a:rPr lang="en-US" sz="1950" dirty="0"/>
              <a:t>, to torment with the sight of something desired but out of reach; to arouse expectations that are repeatedly disappointed</a:t>
            </a:r>
          </a:p>
        </p:txBody>
      </p:sp>
    </p:spTree>
    <p:extLst>
      <p:ext uri="{BB962C8B-B14F-4D97-AF65-F5344CB8AC3E}">
        <p14:creationId xmlns:p14="http://schemas.microsoft.com/office/powerpoint/2010/main" val="33602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DD8638F-16BB-4DEF-B130-C97F9A0A12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514350">
              <a:defRPr/>
            </a:pPr>
            <a:fld id="{BD57ED39-946D-8448-97E0-000ADD2519C8}" type="slidenum">
              <a:rPr lang="en-US" sz="675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14350">
                <a:defRPr/>
              </a:pPr>
              <a:t>20</a:t>
            </a:fld>
            <a:endParaRPr lang="en-US" sz="675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DF9B3D-644B-4DEA-858C-CC2CADC2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04691">
            <a:off x="611281" y="926308"/>
            <a:ext cx="3756959" cy="32908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2C4B484-0A78-47B2-AAAD-779742989818}"/>
              </a:ext>
            </a:extLst>
          </p:cNvPr>
          <p:cNvSpPr txBox="1">
            <a:spLocks/>
          </p:cNvSpPr>
          <p:nvPr/>
        </p:nvSpPr>
        <p:spPr>
          <a:xfrm>
            <a:off x="79806" y="517716"/>
            <a:ext cx="2844579" cy="431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defTabSz="257175">
              <a:defRPr/>
            </a:pPr>
            <a:r>
              <a:rPr lang="en-US" sz="1200" i="1" dirty="0">
                <a:solidFill>
                  <a:srgbClr val="002060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Annals of Family Medicine. </a:t>
            </a:r>
            <a:r>
              <a:rPr lang="en-US" sz="1200" dirty="0">
                <a:solidFill>
                  <a:srgbClr val="002060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2015;13:206-213</a:t>
            </a:r>
            <a:endParaRPr lang="en-US" sz="1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D1D1D9-7809-452A-B443-DAF84FE31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94" y="800004"/>
            <a:ext cx="3617473" cy="3626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8A975B4-0F64-4B7F-B955-1C009445A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50698">
            <a:off x="4737265" y="978228"/>
            <a:ext cx="3848762" cy="32698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D198EB-5650-41FB-88DE-6366E87C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80" y="1093537"/>
            <a:ext cx="3841127" cy="2860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FB74FC1-4743-40EC-A671-721A53BD3A97}"/>
              </a:ext>
            </a:extLst>
          </p:cNvPr>
          <p:cNvGrpSpPr/>
          <p:nvPr/>
        </p:nvGrpSpPr>
        <p:grpSpPr>
          <a:xfrm>
            <a:off x="853099" y="1757442"/>
            <a:ext cx="7205051" cy="1563326"/>
            <a:chOff x="194636" y="1801095"/>
            <a:chExt cx="11580685" cy="2257465"/>
          </a:xfrm>
          <a:gradFill>
            <a:gsLst>
              <a:gs pos="0">
                <a:srgbClr val="0070C0"/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xmlns="" id="{0A7913DC-AA22-4211-B880-DE60A00AFEC7}"/>
                </a:ext>
              </a:extLst>
            </p:cNvPr>
            <p:cNvSpPr/>
            <p:nvPr/>
          </p:nvSpPr>
          <p:spPr>
            <a:xfrm>
              <a:off x="7286118" y="1975362"/>
              <a:ext cx="4489203" cy="2083198"/>
            </a:xfrm>
            <a:prstGeom prst="wedgeEllipseCallout">
              <a:avLst>
                <a:gd name="adj1" fmla="val -24347"/>
                <a:gd name="adj2" fmla="val 66651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r>
                <a:rPr lang="en-US" sz="2100" dirty="0">
                  <a:solidFill>
                    <a:prstClr val="white"/>
                  </a:solidFill>
                  <a:latin typeface="Calibri"/>
                </a:rPr>
                <a:t>15% ↓ costs </a:t>
              </a:r>
            </a:p>
            <a:p>
              <a:pPr algn="ctr" defTabSz="514350">
                <a:defRPr/>
              </a:pPr>
              <a:r>
                <a:rPr lang="en-US" sz="2100" dirty="0">
                  <a:solidFill>
                    <a:prstClr val="white"/>
                  </a:solidFill>
                  <a:latin typeface="Calibri"/>
                </a:rPr>
                <a:t>25% ↓ odds hospitalization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Speech Bubble: Oval 8">
                  <a:extLst>
                    <a:ext uri="{FF2B5EF4-FFF2-40B4-BE49-F238E27FC236}">
                      <a16:creationId xmlns:a16="http://schemas.microsoft.com/office/drawing/2014/main" xmlns="" id="{2C0367E8-0294-4692-BC54-0EF2F31E739A}"/>
                    </a:ext>
                  </a:extLst>
                </p:cNvPr>
                <p:cNvSpPr/>
                <p:nvPr/>
              </p:nvSpPr>
              <p:spPr>
                <a:xfrm>
                  <a:off x="194636" y="1801095"/>
                  <a:ext cx="4761206" cy="2257465"/>
                </a:xfrm>
                <a:prstGeom prst="wedgeEllipseCallout">
                  <a:avLst>
                    <a:gd name="adj1" fmla="val 26606"/>
                    <a:gd name="adj2" fmla="val 82397"/>
                  </a:avLst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0287" rIns="10287" rtlCol="0" anchor="ctr">
                  <a:noAutofit/>
                </a:bodyPr>
                <a:lstStyle/>
                <a:p>
                  <a:pPr algn="ctr" defTabSz="514350">
                    <a:defRPr/>
                  </a:pPr>
                  <a:r>
                    <a:rPr lang="en-US" sz="2400" dirty="0">
                      <a:solidFill>
                        <a:prstClr val="white"/>
                      </a:solidFill>
                      <a:latin typeface="Calibri"/>
                    </a:rPr>
                    <a:t>15% </a:t>
                  </a:r>
                  <a14:m>
                    <m:oMath xmlns:m="http://schemas.openxmlformats.org/officeDocument/2006/math">
                      <m:r>
                        <a:rPr lang="en-US" sz="2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en-US" sz="27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prstClr val="white"/>
                      </a:solidFill>
                      <a:latin typeface="Calibri"/>
                    </a:rPr>
                    <a:t>cost  </a:t>
                  </a:r>
                </a:p>
                <a:p>
                  <a:pPr algn="ctr" defTabSz="514350">
                    <a:defRPr/>
                  </a:pPr>
                  <a:r>
                    <a:rPr lang="en-US" sz="2400" dirty="0">
                      <a:solidFill>
                        <a:prstClr val="white"/>
                      </a:solidFill>
                      <a:latin typeface="Calibri"/>
                    </a:rPr>
                    <a:t>35% </a:t>
                  </a:r>
                  <a14:m>
                    <m:oMath xmlns:m="http://schemas.openxmlformats.org/officeDocument/2006/math">
                      <m:r>
                        <a:rPr lang="en-US" sz="2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a14:m>
                  <a:r>
                    <a:rPr lang="en-US" sz="2400" dirty="0">
                      <a:solidFill>
                        <a:prstClr val="white"/>
                      </a:solidFill>
                      <a:latin typeface="Calibri"/>
                    </a:rPr>
                    <a:t> risk hospitalization</a:t>
                  </a:r>
                </a:p>
              </p:txBody>
            </p:sp>
          </mc:Choice>
          <mc:Fallback xmlns="">
            <p:sp>
              <p:nvSpPr>
                <p:cNvPr id="9" name="Speech Bubble: Oval 8">
                  <a:extLst>
                    <a:ext uri="{FF2B5EF4-FFF2-40B4-BE49-F238E27FC236}">
                      <a16:creationId xmlns:a16="http://schemas.microsoft.com/office/drawing/2014/main" id="{2C0367E8-0294-4692-BC54-0EF2F31E73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36" y="1801095"/>
                  <a:ext cx="4761206" cy="2257465"/>
                </a:xfrm>
                <a:prstGeom prst="wedgeEllipseCallout">
                  <a:avLst>
                    <a:gd name="adj1" fmla="val 26606"/>
                    <a:gd name="adj2" fmla="val 82397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C4DBFC-21B7-47F5-BCFB-3120B4F898AB}"/>
              </a:ext>
            </a:extLst>
          </p:cNvPr>
          <p:cNvSpPr txBox="1"/>
          <p:nvPr/>
        </p:nvSpPr>
        <p:spPr>
          <a:xfrm>
            <a:off x="4823942" y="4304744"/>
            <a:ext cx="3675408" cy="50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1013" dirty="0">
                <a:solidFill>
                  <a:srgbClr val="002060"/>
                </a:solidFill>
                <a:latin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See also: BMJ 2017;356:j84</a:t>
            </a:r>
          </a:p>
          <a:p>
            <a:pPr defTabSz="514350">
              <a:defRPr/>
            </a:pPr>
            <a:r>
              <a:rPr lang="en-US" sz="1013" dirty="0">
                <a:solidFill>
                  <a:srgbClr val="002060"/>
                </a:solidFill>
                <a:latin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http://dx.doi.org/10.1136/bmj.j84</a:t>
            </a:r>
            <a:endParaRPr lang="en-US" sz="1013" dirty="0">
              <a:solidFill>
                <a:srgbClr val="002060"/>
              </a:solidFill>
              <a:latin typeface="Calibri"/>
            </a:endParaRPr>
          </a:p>
          <a:p>
            <a:pPr defTabSz="514350">
              <a:defRPr/>
            </a:pPr>
            <a:endParaRPr lang="en-US" sz="675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3653603-2875-4539-9889-92448D8FA049}"/>
              </a:ext>
            </a:extLst>
          </p:cNvPr>
          <p:cNvSpPr txBox="1">
            <a:spLocks/>
          </p:cNvSpPr>
          <p:nvPr/>
        </p:nvSpPr>
        <p:spPr>
          <a:xfrm>
            <a:off x="6219615" y="517716"/>
            <a:ext cx="2844579" cy="431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defTabSz="257175">
              <a:defRPr/>
            </a:pPr>
            <a:r>
              <a:rPr lang="en-US" sz="1200" i="1" dirty="0">
                <a:solidFill>
                  <a:srgbClr val="002060"/>
                </a:solidFill>
                <a:latin typeface="Garamond" panose="02020404030301010803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Annals of Family Medicine. </a:t>
            </a:r>
            <a:r>
              <a:rPr lang="en-US" sz="1200" dirty="0">
                <a:solidFill>
                  <a:srgbClr val="002060"/>
                </a:solidFill>
                <a:latin typeface="Garamond" panose="02020404030301010803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2018;16:492-497</a:t>
            </a:r>
            <a:endParaRPr lang="en-US" sz="1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6FED8-8E65-4464-B549-DACC0A17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85725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Low-Value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E76CC-545E-44A4-885D-53EB76290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921596"/>
            <a:ext cx="4516334" cy="4209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347137-2B37-4069-B71A-CA8EB74EF812}"/>
              </a:ext>
            </a:extLst>
          </p:cNvPr>
          <p:cNvSpPr txBox="1"/>
          <p:nvPr/>
        </p:nvSpPr>
        <p:spPr>
          <a:xfrm>
            <a:off x="5314951" y="1013632"/>
            <a:ext cx="34289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solidFill>
                  <a:srgbClr val="002060"/>
                </a:solidFill>
              </a:rPr>
              <a:t>In the US, we are already measuring total cost of care for physicians</a:t>
            </a:r>
          </a:p>
          <a:p>
            <a:endParaRPr lang="en-US" sz="1950" dirty="0">
              <a:solidFill>
                <a:srgbClr val="002060"/>
              </a:solidFill>
            </a:endParaRPr>
          </a:p>
          <a:p>
            <a:r>
              <a:rPr lang="en-US" sz="1950" dirty="0">
                <a:solidFill>
                  <a:srgbClr val="002060"/>
                </a:solidFill>
              </a:rPr>
              <a:t>Now we need to parse that and identify which behaviors have low value to support “Choosing Wisely”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05DC24-B79D-4CC1-A9F2-187D7AC92042}"/>
              </a:ext>
            </a:extLst>
          </p:cNvPr>
          <p:cNvSpPr txBox="1"/>
          <p:nvPr/>
        </p:nvSpPr>
        <p:spPr>
          <a:xfrm>
            <a:off x="4914900" y="3714751"/>
            <a:ext cx="4057650" cy="715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350" dirty="0">
                <a:solidFill>
                  <a:srgbClr val="0070C0"/>
                </a:solidFill>
              </a:rPr>
              <a:t>Levinson W, Born K, Wolfson D. Choosing wisely campaigns: A work in progress. </a:t>
            </a:r>
            <a:r>
              <a:rPr lang="nl-NL" sz="1350" i="1" dirty="0">
                <a:solidFill>
                  <a:srgbClr val="0070C0"/>
                </a:solidFill>
              </a:rPr>
              <a:t>JAMA. </a:t>
            </a:r>
            <a:r>
              <a:rPr lang="nl-NL" sz="1350" dirty="0">
                <a:solidFill>
                  <a:srgbClr val="0070C0"/>
                </a:solidFill>
              </a:rPr>
              <a:t>2018;319(19):1975-1976.</a:t>
            </a:r>
            <a:endParaRPr lang="en-US" sz="13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66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775" y="1267071"/>
            <a:ext cx="5829300" cy="11025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dirty="0"/>
              <a:t>opulation 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dirty="0"/>
              <a:t>ealth </a:t>
            </a:r>
            <a:r>
              <a:rPr lang="en-US" b="1" dirty="0" err="1">
                <a:solidFill>
                  <a:srgbClr val="0070C0"/>
                </a:solidFill>
              </a:rPr>
              <a:t>A</a:t>
            </a:r>
            <a:r>
              <a:rPr lang="en-US" dirty="0" err="1">
                <a:solidFill>
                  <a:schemeClr val="tx1"/>
                </a:solidFill>
              </a:rPr>
              <a:t>ssessmen</a:t>
            </a:r>
            <a:r>
              <a:rPr lang="en-US" b="1" dirty="0" err="1">
                <a:solidFill>
                  <a:srgbClr val="0070C0"/>
                </a:solidFill>
              </a:rPr>
              <a:t>T</a:t>
            </a:r>
            <a:r>
              <a:rPr lang="en-US" b="1" dirty="0">
                <a:solidFill>
                  <a:srgbClr val="0070C0"/>
                </a:solidFill>
              </a:rPr>
              <a:t> E</a:t>
            </a:r>
            <a:r>
              <a:rPr lang="en-US" dirty="0">
                <a:solidFill>
                  <a:schemeClr val="tx1"/>
                </a:solidFill>
              </a:rPr>
              <a:t>ngine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49E98A3-8FE1-472D-A91B-8AF7F7276184}"/>
              </a:ext>
            </a:extLst>
          </p:cNvPr>
          <p:cNvGrpSpPr/>
          <p:nvPr/>
        </p:nvGrpSpPr>
        <p:grpSpPr>
          <a:xfrm>
            <a:off x="2914649" y="2773912"/>
            <a:ext cx="2728209" cy="1608902"/>
            <a:chOff x="8382000" y="4676798"/>
            <a:chExt cx="2528047" cy="15207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960A462-ECDD-499C-A875-DCF9EA0D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0" y="4676798"/>
              <a:ext cx="2528047" cy="152077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F341D2A-5314-49D8-AA87-33B6AD794040}"/>
                </a:ext>
              </a:extLst>
            </p:cNvPr>
            <p:cNvSpPr/>
            <p:nvPr/>
          </p:nvSpPr>
          <p:spPr>
            <a:xfrm>
              <a:off x="9906000" y="4744970"/>
              <a:ext cx="933185" cy="436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PHATE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4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88999"/>
            <a:ext cx="8229600" cy="89089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is PHATE?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00150"/>
            <a:ext cx="8229600" cy="3314700"/>
          </a:xfrm>
          <a:solidFill>
            <a:schemeClr val="bg1">
              <a:lumMod val="95000"/>
              <a:alpha val="5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50" dirty="0">
                <a:solidFill>
                  <a:srgbClr val="0070C0"/>
                </a:solidFill>
              </a:rPr>
              <a:t>Uses EHR and Community data to:</a:t>
            </a:r>
          </a:p>
          <a:p>
            <a:pPr lvl="1"/>
            <a:r>
              <a:rPr lang="en-US" sz="2250" dirty="0">
                <a:solidFill>
                  <a:srgbClr val="0070C0"/>
                </a:solidFill>
              </a:rPr>
              <a:t>Map physician or clinic service area</a:t>
            </a:r>
          </a:p>
          <a:p>
            <a:pPr lvl="1"/>
            <a:r>
              <a:rPr lang="en-US" sz="2250" dirty="0">
                <a:solidFill>
                  <a:srgbClr val="0070C0"/>
                </a:solidFill>
              </a:rPr>
              <a:t>Show clusters of disease</a:t>
            </a:r>
          </a:p>
          <a:p>
            <a:pPr lvl="1"/>
            <a:r>
              <a:rPr lang="en-US" sz="2250" dirty="0">
                <a:solidFill>
                  <a:srgbClr val="0070C0"/>
                </a:solidFill>
              </a:rPr>
              <a:t>Show clusters of poor outcomes</a:t>
            </a:r>
          </a:p>
          <a:p>
            <a:pPr lvl="1"/>
            <a:r>
              <a:rPr lang="en-US" sz="2250" dirty="0">
                <a:solidFill>
                  <a:srgbClr val="0070C0"/>
                </a:solidFill>
              </a:rPr>
              <a:t>Pull in social determinant data = poverty, less than high school ed., single parent household, unemployment</a:t>
            </a:r>
          </a:p>
          <a:p>
            <a:pPr lvl="1"/>
            <a:r>
              <a:rPr lang="en-US" sz="2250" dirty="0">
                <a:solidFill>
                  <a:srgbClr val="0070C0"/>
                </a:solidFill>
              </a:rPr>
              <a:t>“Community Vital Sign”</a:t>
            </a:r>
          </a:p>
          <a:p>
            <a:pPr lvl="1"/>
            <a:r>
              <a:rPr lang="en-US" sz="2250" dirty="0">
                <a:solidFill>
                  <a:srgbClr val="0070C0"/>
                </a:solidFill>
              </a:rPr>
              <a:t>Identify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36483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129" y="391587"/>
            <a:ext cx="8229600" cy="890899"/>
          </a:xfrm>
        </p:spPr>
        <p:txBody>
          <a:bodyPr/>
          <a:lstStyle/>
          <a:p>
            <a:r>
              <a:rPr lang="en-US" dirty="0"/>
              <a:t>3 PHATE Versions, one skin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481" y="1164803"/>
            <a:ext cx="35692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70C0"/>
                </a:solidFill>
              </a:rPr>
              <a:t>Fully imbedded in PRIME</a:t>
            </a:r>
            <a:r>
              <a:rPr lang="en-US" sz="2100" dirty="0">
                <a:solidFill>
                  <a:srgbClr val="0070C0"/>
                </a:solidFill>
              </a:rPr>
              <a:t>, draws on patient data: </a:t>
            </a:r>
          </a:p>
          <a:p>
            <a:r>
              <a:rPr lang="en-US" sz="2100" dirty="0">
                <a:solidFill>
                  <a:srgbClr val="0070C0"/>
                </a:solidFill>
              </a:rPr>
              <a:t>Address</a:t>
            </a:r>
          </a:p>
          <a:p>
            <a:r>
              <a:rPr lang="en-US" sz="2100" dirty="0">
                <a:solidFill>
                  <a:srgbClr val="0070C0"/>
                </a:solidFill>
              </a:rPr>
              <a:t>Diagnoses</a:t>
            </a:r>
          </a:p>
          <a:p>
            <a:r>
              <a:rPr lang="en-US" sz="2100" dirty="0">
                <a:solidFill>
                  <a:srgbClr val="0070C0"/>
                </a:solidFill>
              </a:rPr>
              <a:t>Quality measures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6100" y="2743200"/>
            <a:ext cx="35692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70C0"/>
                </a:solidFill>
              </a:rPr>
              <a:t>Drop-in Data</a:t>
            </a:r>
            <a:r>
              <a:rPr lang="en-US" sz="2100" dirty="0">
                <a:solidFill>
                  <a:srgbClr val="0070C0"/>
                </a:solidFill>
              </a:rPr>
              <a:t>: Address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2100" y="3657600"/>
            <a:ext cx="3569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98960" algn="l"/>
              </a:tabLst>
            </a:pPr>
            <a:r>
              <a:rPr lang="en-US" sz="2100" b="1" dirty="0">
                <a:solidFill>
                  <a:srgbClr val="0070C0"/>
                </a:solidFill>
              </a:rPr>
              <a:t>No Data</a:t>
            </a:r>
            <a:r>
              <a:rPr lang="en-US" sz="2100" dirty="0">
                <a:solidFill>
                  <a:srgbClr val="0070C0"/>
                </a:solidFill>
              </a:rPr>
              <a:t>: choose census 		tracts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79339"/>
            <a:ext cx="400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70C0"/>
                </a:solidFill>
              </a:rPr>
              <a:t>Same Skin: </a:t>
            </a:r>
            <a:r>
              <a:rPr lang="en-US" sz="2100" dirty="0">
                <a:solidFill>
                  <a:srgbClr val="0070C0"/>
                </a:solidFill>
              </a:rPr>
              <a:t>All 3 look the same except the </a:t>
            </a:r>
            <a:r>
              <a:rPr lang="en-US" sz="2100" b="1" dirty="0">
                <a:solidFill>
                  <a:srgbClr val="0070C0"/>
                </a:solidFill>
              </a:rPr>
              <a:t>No Data </a:t>
            </a:r>
            <a:r>
              <a:rPr lang="en-US" sz="2100" dirty="0">
                <a:solidFill>
                  <a:srgbClr val="0070C0"/>
                </a:solidFill>
              </a:rPr>
              <a:t>and </a:t>
            </a:r>
            <a:r>
              <a:rPr lang="en-US" sz="2100" b="1" dirty="0">
                <a:solidFill>
                  <a:srgbClr val="0070C0"/>
                </a:solidFill>
              </a:rPr>
              <a:t>Drop-in Data </a:t>
            </a:r>
            <a:r>
              <a:rPr lang="en-US" sz="2100" dirty="0">
                <a:solidFill>
                  <a:srgbClr val="0070C0"/>
                </a:solidFill>
              </a:rPr>
              <a:t>users will see that they could do more with </a:t>
            </a:r>
            <a:r>
              <a:rPr lang="en-US" sz="2100" b="1" dirty="0">
                <a:solidFill>
                  <a:srgbClr val="0070C0"/>
                </a:solidFill>
              </a:rPr>
              <a:t>PRIME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99029" y="1394819"/>
            <a:ext cx="4928051" cy="2049817"/>
            <a:chOff x="5198705" y="1859758"/>
            <a:chExt cx="6570735" cy="2733089"/>
          </a:xfrm>
        </p:grpSpPr>
        <p:sp>
          <p:nvSpPr>
            <p:cNvPr id="7" name="TextBox 6"/>
            <p:cNvSpPr txBox="1"/>
            <p:nvPr/>
          </p:nvSpPr>
          <p:spPr>
            <a:xfrm>
              <a:off x="7010400" y="1859758"/>
              <a:ext cx="475904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0070C0"/>
                  </a:solidFill>
                </a:rPr>
                <a:t>Social Determinant and Community Resource data</a:t>
              </a:r>
            </a:p>
          </p:txBody>
        </p:sp>
        <p:sp>
          <p:nvSpPr>
            <p:cNvPr id="8" name="Arrow: Notched Right 7"/>
            <p:cNvSpPr/>
            <p:nvPr/>
          </p:nvSpPr>
          <p:spPr>
            <a:xfrm rot="10566749">
              <a:off x="5198705" y="2078954"/>
              <a:ext cx="1494696" cy="410587"/>
            </a:xfrm>
            <a:prstGeom prst="notched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Arrow: Notched Right 8"/>
            <p:cNvSpPr/>
            <p:nvPr/>
          </p:nvSpPr>
          <p:spPr>
            <a:xfrm rot="7116470">
              <a:off x="7033084" y="3095723"/>
              <a:ext cx="869643" cy="410587"/>
            </a:xfrm>
            <a:prstGeom prst="notched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Arrow: Notched Right 9"/>
            <p:cNvSpPr/>
            <p:nvPr/>
          </p:nvSpPr>
          <p:spPr>
            <a:xfrm rot="5568719">
              <a:off x="8752092" y="3501198"/>
              <a:ext cx="1772711" cy="410587"/>
            </a:xfrm>
            <a:prstGeom prst="notched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294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828675"/>
            <a:ext cx="8215505" cy="37147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43350" y="193290"/>
            <a:ext cx="5915025" cy="6353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rgbClr val="0070C0"/>
                </a:solidFill>
              </a:rPr>
              <a:t>Community &amp; Service Area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00450" y="2686050"/>
            <a:ext cx="800100" cy="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681301-5DFE-4D5C-BCB9-364D2F8A62D3}" type="slidenum">
              <a:rPr lang="en-US" smtClean="0"/>
              <a:t>25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71800" y="2228850"/>
            <a:ext cx="685800" cy="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59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2950" y="628650"/>
            <a:ext cx="8229600" cy="890899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Improving Medicare Post-Acute Care Transformation (IMPACT) Act, 2014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3257550"/>
          </a:xfrm>
        </p:spPr>
        <p:txBody>
          <a:bodyPr>
            <a:normAutofit/>
          </a:bodyPr>
          <a:lstStyle/>
          <a:p>
            <a:r>
              <a:rPr lang="en-US" sz="2400" dirty="0"/>
              <a:t>Required the Office of the Assistant Secretary for Planning and Evaluation (ASPE) to </a:t>
            </a:r>
          </a:p>
          <a:p>
            <a:endParaRPr lang="en-US" sz="2400" dirty="0"/>
          </a:p>
          <a:p>
            <a:pPr lvl="1"/>
            <a:r>
              <a:rPr lang="en-US" sz="2100" dirty="0"/>
              <a:t>review the evidence linking social risk factors with performance under existing federal payment systems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and to suggest strategies to remedy any deficits they found</a:t>
            </a:r>
          </a:p>
        </p:txBody>
      </p:sp>
    </p:spTree>
    <p:extLst>
      <p:ext uri="{BB962C8B-B14F-4D97-AF65-F5344CB8AC3E}">
        <p14:creationId xmlns:p14="http://schemas.microsoft.com/office/powerpoint/2010/main" val="107821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90899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rgbClr val="0070C0"/>
                </a:solidFill>
              </a:rPr>
              <a:t>The UK and New Zealand already do this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229600" cy="343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/>
              <a:t>Both use ecological deprivation indices to adjust payments for health care and for social services</a:t>
            </a:r>
          </a:p>
          <a:p>
            <a:pPr lvl="0"/>
            <a:endParaRPr lang="en-US" sz="2700" dirty="0"/>
          </a:p>
          <a:p>
            <a:pPr lvl="0"/>
            <a:r>
              <a:rPr lang="en-US" sz="2700" dirty="0"/>
              <a:t>UK = Index of Multiple Deprivation</a:t>
            </a:r>
          </a:p>
          <a:p>
            <a:pPr lvl="0"/>
            <a:r>
              <a:rPr lang="en-US" sz="2700" dirty="0"/>
              <a:t>NZ = NZ Deprivation Index</a:t>
            </a:r>
          </a:p>
          <a:p>
            <a:pPr lvl="0"/>
            <a:endParaRPr lang="en-US" sz="1500" dirty="0"/>
          </a:p>
          <a:p>
            <a:pPr marL="0" indent="0">
              <a:buNone/>
            </a:pPr>
            <a:r>
              <a:rPr lang="en-US" sz="1350" dirty="0">
                <a:solidFill>
                  <a:srgbClr val="0070C0"/>
                </a:solidFill>
              </a:rPr>
              <a:t>Phillips RL, Liaw W, Crampton P, et al. How Other Countries Use Deprivation Indices—And Why The United States Desperately Needs One. </a:t>
            </a:r>
            <a:r>
              <a:rPr lang="en-US" sz="1350" b="1" i="1" dirty="0">
                <a:solidFill>
                  <a:srgbClr val="0070C0"/>
                </a:solidFill>
              </a:rPr>
              <a:t>Health Affairs</a:t>
            </a:r>
            <a:r>
              <a:rPr lang="en-US" sz="1350" dirty="0">
                <a:solidFill>
                  <a:srgbClr val="0070C0"/>
                </a:solidFill>
              </a:rPr>
              <a:t>.</a:t>
            </a:r>
            <a:r>
              <a:rPr lang="en-US" sz="1350" i="1" dirty="0">
                <a:solidFill>
                  <a:srgbClr val="0070C0"/>
                </a:solidFill>
              </a:rPr>
              <a:t> </a:t>
            </a:r>
            <a:r>
              <a:rPr lang="en-US" sz="1350" dirty="0">
                <a:solidFill>
                  <a:srgbClr val="0070C0"/>
                </a:solidFill>
              </a:rPr>
              <a:t>2016;35(11):1991-1998.</a:t>
            </a:r>
          </a:p>
          <a:p>
            <a:pPr lvl="0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59099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628650"/>
            <a:ext cx="8229600" cy="890899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0070C0"/>
                </a:solidFill>
              </a:rPr>
              <a:t>Adjusting for Social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833"/>
            <a:ext cx="8229600" cy="29671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CMS is likely to take the leap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Our national data infrastructure is not ready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We have decent options to start, follow UK/NZ lead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ABFM investing in PHATE, imbedded in the PRIME Registry to ready practices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OCHIN </a:t>
            </a:r>
            <a:r>
              <a:rPr lang="en-US" dirty="0" err="1"/>
              <a:t>Acuere</a:t>
            </a:r>
            <a:r>
              <a:rPr lang="en-US" dirty="0"/>
              <a:t> Community Vital Signs also enabling</a:t>
            </a:r>
          </a:p>
        </p:txBody>
      </p:sp>
    </p:spTree>
    <p:extLst>
      <p:ext uri="{BB962C8B-B14F-4D97-AF65-F5344CB8AC3E}">
        <p14:creationId xmlns:p14="http://schemas.microsoft.com/office/powerpoint/2010/main" val="386458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433E0F-7D83-4F3E-BD1F-9B11ADA2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-5912"/>
            <a:ext cx="8229600" cy="890899"/>
          </a:xfrm>
        </p:spPr>
        <p:txBody>
          <a:bodyPr>
            <a:normAutofit/>
          </a:bodyPr>
          <a:lstStyle/>
          <a:p>
            <a:r>
              <a:rPr lang="en-US" sz="2850" dirty="0">
                <a:solidFill>
                  <a:srgbClr val="0070C0"/>
                </a:solidFill>
              </a:rPr>
              <a:t>Fruit Salad: Primary Care Spend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60AD41-3185-476F-A58B-E605F61E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818622"/>
            <a:ext cx="5804330" cy="417433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C5C92254-E8D9-4F85-ABFC-4694DF05DF7B}"/>
              </a:ext>
            </a:extLst>
          </p:cNvPr>
          <p:cNvSpPr/>
          <p:nvPr/>
        </p:nvSpPr>
        <p:spPr>
          <a:xfrm>
            <a:off x="6686550" y="2343151"/>
            <a:ext cx="1354874" cy="610529"/>
          </a:xfrm>
          <a:prstGeom prst="wedgeRoundRectCallout">
            <a:avLst>
              <a:gd name="adj1" fmla="val -65265"/>
              <a:gd name="adj2" fmla="val 2551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Fastest Growing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A9DBFA07-ECAB-415E-87E8-6C9E89EAE8DE}"/>
              </a:ext>
            </a:extLst>
          </p:cNvPr>
          <p:cNvSpPr/>
          <p:nvPr/>
        </p:nvSpPr>
        <p:spPr>
          <a:xfrm>
            <a:off x="7212749" y="1028700"/>
            <a:ext cx="1657350" cy="742950"/>
          </a:xfrm>
          <a:prstGeom prst="wedgeRoundRectCallout">
            <a:avLst>
              <a:gd name="adj1" fmla="val -65265"/>
              <a:gd name="adj2" fmla="val 2551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Half of all visits, just 6%</a:t>
            </a:r>
          </a:p>
        </p:txBody>
      </p:sp>
    </p:spTree>
    <p:extLst>
      <p:ext uri="{BB962C8B-B14F-4D97-AF65-F5344CB8AC3E}">
        <p14:creationId xmlns:p14="http://schemas.microsoft.com/office/powerpoint/2010/main" val="5688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64DA11-1B18-49CB-82AE-E3EBC92D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800100"/>
            <a:ext cx="5143500" cy="3857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B5BC2F-C8B2-43EC-801C-8BF4E61BE383}"/>
              </a:ext>
            </a:extLst>
          </p:cNvPr>
          <p:cNvSpPr txBox="1"/>
          <p:nvPr/>
        </p:nvSpPr>
        <p:spPr>
          <a:xfrm>
            <a:off x="5600700" y="1828800"/>
            <a:ext cx="29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View of Honolulu from Tantalus </a:t>
            </a:r>
          </a:p>
        </p:txBody>
      </p:sp>
    </p:spTree>
    <p:extLst>
      <p:ext uri="{BB962C8B-B14F-4D97-AF65-F5344CB8AC3E}">
        <p14:creationId xmlns:p14="http://schemas.microsoft.com/office/powerpoint/2010/main" val="39637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28650"/>
            <a:ext cx="7715250" cy="3886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100" dirty="0"/>
              <a:t>Primary care is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70C0"/>
                </a:solidFill>
              </a:rPr>
              <a:t>3.6-5% of Medicare </a:t>
            </a:r>
            <a:r>
              <a:rPr lang="en-US" sz="750" dirty="0">
                <a:solidFill>
                  <a:srgbClr val="0070C0"/>
                </a:solidFill>
              </a:rPr>
              <a:t>(</a:t>
            </a:r>
            <a:r>
              <a:rPr lang="en-US" sz="750" i="1" dirty="0">
                <a:solidFill>
                  <a:srgbClr val="0070C0"/>
                </a:solidFill>
              </a:rPr>
              <a:t>Health Affairs. </a:t>
            </a:r>
            <a:r>
              <a:rPr lang="en-US" sz="750" dirty="0">
                <a:solidFill>
                  <a:srgbClr val="0070C0"/>
                </a:solidFill>
              </a:rPr>
              <a:t>2018;37(6):890-899)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70C0"/>
                </a:solidFill>
              </a:rPr>
              <a:t>4.8 -7.6% Commercial </a:t>
            </a:r>
            <a:r>
              <a:rPr lang="en-US" sz="900" dirty="0">
                <a:solidFill>
                  <a:srgbClr val="0070C0"/>
                </a:solidFill>
              </a:rPr>
              <a:t>(</a:t>
            </a:r>
            <a:r>
              <a:rPr lang="en-US" sz="750" i="1" dirty="0">
                <a:solidFill>
                  <a:srgbClr val="0070C0"/>
                </a:solidFill>
              </a:rPr>
              <a:t>NEJM. </a:t>
            </a:r>
            <a:r>
              <a:rPr lang="en-US" sz="750" dirty="0">
                <a:solidFill>
                  <a:srgbClr val="0070C0"/>
                </a:solidFill>
              </a:rPr>
              <a:t>2017;377(18):1709-1711)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rgbClr val="0070C0"/>
                </a:solidFill>
              </a:rPr>
              <a:t>12-17% other developed countries </a:t>
            </a:r>
            <a:r>
              <a:rPr lang="en-US" sz="900" dirty="0">
                <a:solidFill>
                  <a:srgbClr val="0070C0"/>
                </a:solidFill>
              </a:rPr>
              <a:t>(OECD, 2016)</a:t>
            </a:r>
            <a:endParaRPr lang="en-US" sz="18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100" dirty="0"/>
              <a:t>Outcomes of systems where spend increases</a:t>
            </a:r>
          </a:p>
          <a:p>
            <a:pPr marL="741760" lvl="1" indent="-284560">
              <a:lnSpc>
                <a:spcPct val="120000"/>
              </a:lnSpc>
            </a:pPr>
            <a:r>
              <a:rPr lang="en-US" sz="1800" dirty="0">
                <a:solidFill>
                  <a:srgbClr val="0070C0"/>
                </a:solidFill>
              </a:rPr>
              <a:t>Rhode Island mandated PC funding increase  5.4% to 10.0% (2007-2013) &gt;&gt;18% reduction total spend—a 7-fold ROI</a:t>
            </a:r>
          </a:p>
          <a:p>
            <a:pPr marL="741760" lvl="1" indent="-284560">
              <a:lnSpc>
                <a:spcPct val="120000"/>
              </a:lnSpc>
            </a:pPr>
            <a:r>
              <a:rPr lang="en-US" sz="1800" dirty="0">
                <a:solidFill>
                  <a:srgbClr val="0070C0"/>
                </a:solidFill>
              </a:rPr>
              <a:t>Commonwealth Fund = 10% Primary Care Incentive Payment,     &gt;&gt; 6-fold return on total spending reduction</a:t>
            </a:r>
          </a:p>
          <a:p>
            <a:pPr marL="741760" lvl="1" indent="-284560">
              <a:lnSpc>
                <a:spcPct val="120000"/>
              </a:lnSpc>
            </a:pPr>
            <a:r>
              <a:rPr lang="en-US" sz="1800" dirty="0">
                <a:solidFill>
                  <a:srgbClr val="0070C0"/>
                </a:solidFill>
              </a:rPr>
              <a:t>Illinois 31% increase in Medicaid PC spend (+ external supports) &gt;&gt; 33% reduction in total spend</a:t>
            </a:r>
          </a:p>
        </p:txBody>
      </p:sp>
    </p:spTree>
    <p:extLst>
      <p:ext uri="{BB962C8B-B14F-4D97-AF65-F5344CB8AC3E}">
        <p14:creationId xmlns:p14="http://schemas.microsoft.com/office/powerpoint/2010/main" val="3109922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E9ED8-0575-48C3-B93E-6942AC48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1" y="800579"/>
            <a:ext cx="35433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PCPCC on PC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95FF54-16DA-462F-8DBE-0C0D06D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4" y="2114550"/>
            <a:ext cx="3314700" cy="24574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https://www.pcpcc.org/primary-care-investment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ABFM and Graham Center providing research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and standards guidance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81DD58-08D0-462A-92B1-8C2B4D9F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497">
            <a:off x="3353686" y="526681"/>
            <a:ext cx="5276822" cy="51435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97616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B0BE-8B18-4EF7-A548-EE734550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13795"/>
            <a:ext cx="8229600" cy="89089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I’ll Drink to That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A5B57B-3CAA-4499-B173-83243EC20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04694"/>
            <a:ext cx="8458200" cy="37816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50" dirty="0"/>
              <a:t>To be effective and reduce burnout, Primary Care needs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5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50" dirty="0"/>
              <a:t>Reduced burden for turning clinical data into information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50" dirty="0"/>
              <a:t>Measures that Matter to us and to patients that also drive value-based payment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50" dirty="0"/>
              <a:t>Access to social determinant and population data, and adjusted payments enough to help meet social needs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50" dirty="0"/>
              <a:t>Payments that support high-functioning primary care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/>
              <a:t>Family Medicine for America’s Health and the ABFM are supporting a new IOM/NASEM consensus study to help support these and other Primary Care needs</a:t>
            </a:r>
          </a:p>
        </p:txBody>
      </p:sp>
    </p:spTree>
    <p:extLst>
      <p:ext uri="{BB962C8B-B14F-4D97-AF65-F5344CB8AC3E}">
        <p14:creationId xmlns:p14="http://schemas.microsoft.com/office/powerpoint/2010/main" val="3282198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53C48225-67CB-4D76-9520-0C5BAABAB242}"/>
              </a:ext>
            </a:extLst>
          </p:cNvPr>
          <p:cNvSpPr txBox="1">
            <a:spLocks/>
          </p:cNvSpPr>
          <p:nvPr/>
        </p:nvSpPr>
        <p:spPr>
          <a:xfrm>
            <a:off x="1371600" y="577736"/>
            <a:ext cx="7886700" cy="8024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000" b="1" kern="0" dirty="0"/>
              <a:t>Slake</a:t>
            </a:r>
            <a:r>
              <a:rPr lang="en-US" sz="2700" kern="0" dirty="0"/>
              <a:t>, to satisfy a craving, quench a thirst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1559D4-9500-4886-B8EA-BB35FB428229}"/>
              </a:ext>
            </a:extLst>
          </p:cNvPr>
          <p:cNvSpPr txBox="1"/>
          <p:nvPr/>
        </p:nvSpPr>
        <p:spPr>
          <a:xfrm>
            <a:off x="470104" y="1200150"/>
            <a:ext cx="78866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/>
              <a:t>The Tantalus story for Family Medicine </a:t>
            </a:r>
          </a:p>
          <a:p>
            <a:endParaRPr lang="en-US" sz="1950" dirty="0"/>
          </a:p>
          <a:p>
            <a:r>
              <a:rPr lang="en-US" sz="1950" dirty="0"/>
              <a:t>We are immersed in data we painstakingly collect but cannot use to satisfy our need to measure and improve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26CE23-FB03-4504-AA0A-F8FC15F01F2E}"/>
              </a:ext>
            </a:extLst>
          </p:cNvPr>
          <p:cNvSpPr txBox="1"/>
          <p:nvPr/>
        </p:nvSpPr>
        <p:spPr>
          <a:xfrm>
            <a:off x="470104" y="2700382"/>
            <a:ext cx="78866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/>
              <a:t>Cannot connect to claims data or social determinant data to assess patient risks and outcomes, and to adjust payments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4D4318-A302-4EA7-BD81-EE0E7D079258}"/>
              </a:ext>
            </a:extLst>
          </p:cNvPr>
          <p:cNvSpPr txBox="1"/>
          <p:nvPr/>
        </p:nvSpPr>
        <p:spPr>
          <a:xfrm>
            <a:off x="470104" y="3600450"/>
            <a:ext cx="788669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/>
              <a:t>And the fruit….promised shared savings, population-based payments</a:t>
            </a:r>
          </a:p>
          <a:p>
            <a:r>
              <a:rPr lang="en-US" sz="1950" dirty="0"/>
              <a:t>Primary care provides more than half of all care for 5-7% of total health care spending</a:t>
            </a:r>
          </a:p>
        </p:txBody>
      </p:sp>
    </p:spTree>
    <p:extLst>
      <p:ext uri="{BB962C8B-B14F-4D97-AF65-F5344CB8AC3E}">
        <p14:creationId xmlns:p14="http://schemas.microsoft.com/office/powerpoint/2010/main" val="31463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1" y="1371600"/>
            <a:ext cx="88011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Learning objectives</a:t>
            </a:r>
          </a:p>
          <a:p>
            <a:pPr marL="257175" indent="-257175">
              <a:buAutoNum type="arabicPeriod"/>
            </a:pPr>
            <a:r>
              <a:rPr lang="en-US" sz="2100" dirty="0"/>
              <a:t>To understand primary care’s ideal measures of quality </a:t>
            </a:r>
          </a:p>
          <a:p>
            <a:pPr marL="257175" indent="-257175">
              <a:buAutoNum type="arabicPeriod"/>
            </a:pPr>
            <a:r>
              <a:rPr lang="en-US" sz="2100" dirty="0"/>
              <a:t>To understand how social determinants could be incorporated to </a:t>
            </a:r>
          </a:p>
          <a:p>
            <a:r>
              <a:rPr lang="en-US" sz="2100" dirty="0"/>
              <a:t>    understand patient risk and resource needs</a:t>
            </a:r>
          </a:p>
          <a:p>
            <a:r>
              <a:rPr lang="en-US" sz="2100" dirty="0"/>
              <a:t>3. To discuss what primary care needs yet to improve clinical practice </a:t>
            </a:r>
          </a:p>
        </p:txBody>
      </p:sp>
    </p:spTree>
    <p:extLst>
      <p:ext uri="{BB962C8B-B14F-4D97-AF65-F5344CB8AC3E}">
        <p14:creationId xmlns:p14="http://schemas.microsoft.com/office/powerpoint/2010/main" val="11842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9B43ED9-B6AF-424E-87E2-6C004248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208032"/>
            <a:ext cx="8229600" cy="8908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Professionalism &amp; Value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2CFD9C1-BFDB-43C0-B740-02A4B0D10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82" y="1040412"/>
            <a:ext cx="2812551" cy="3599355"/>
          </a:xfrm>
        </p:spPr>
        <p:txBody>
          <a:bodyPr>
            <a:normAutofit/>
          </a:bodyPr>
          <a:lstStyle/>
          <a:p>
            <a:endParaRPr lang="en-US" sz="21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Autonomy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Mastery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Purpose</a:t>
            </a:r>
          </a:p>
          <a:p>
            <a:endParaRPr lang="en-US" sz="21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I would add Survival (Maslow)</a:t>
            </a:r>
          </a:p>
          <a:p>
            <a:endParaRPr lang="en-US" sz="21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33630D1-F01F-4354-87E0-3BE064DE4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24FE067-A4B2-4727-A337-6F49913A0E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912C3A-BAF9-405F-B5EB-916E2DDC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87" y="1098931"/>
            <a:ext cx="2244743" cy="3387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B5D64F9-1E3C-4BE1-8DDB-43E895F8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334" y="1418914"/>
            <a:ext cx="3069895" cy="27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54"/>
            <a:ext cx="8229600" cy="890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Value?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903" y="985775"/>
            <a:ext cx="8530194" cy="37012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We are moving from a system that rewards volume to one that rewards value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The UK Quality Outcome Framework (QOF) did the same a decade ago producing considerable burnout</a:t>
            </a:r>
          </a:p>
          <a:p>
            <a:pPr lvl="1"/>
            <a:r>
              <a:rPr lang="en-US" sz="2100" dirty="0"/>
              <a:t>Measures not aligned with Primary Care value </a:t>
            </a:r>
          </a:p>
          <a:p>
            <a:pPr lvl="1"/>
            <a:r>
              <a:rPr lang="en-US" sz="2100" dirty="0"/>
              <a:t>4 C’s (Continuity/relationship, Comprehensiveness, Care Management, Community orientation)</a:t>
            </a:r>
          </a:p>
          <a:p>
            <a:pPr lvl="1"/>
            <a:r>
              <a:rPr lang="en-US" sz="2100" dirty="0"/>
              <a:t>Measures crowded out attention to other, drove resources and staff</a:t>
            </a:r>
          </a:p>
          <a:p>
            <a:pPr lvl="1"/>
            <a:r>
              <a:rPr lang="en-US" sz="2100" dirty="0"/>
              <a:t>No intrinsic alignment</a:t>
            </a:r>
          </a:p>
          <a:p>
            <a:pPr lvl="1"/>
            <a:endParaRPr lang="en-US" sz="2100" dirty="0"/>
          </a:p>
          <a:p>
            <a:pPr marL="342900" lvl="1" indent="0">
              <a:buNone/>
            </a:pPr>
            <a:endParaRPr lang="en-US" sz="2100" dirty="0"/>
          </a:p>
          <a:p>
            <a:pPr marL="342900" lvl="1" indent="0">
              <a:buNone/>
            </a:pPr>
            <a:endParaRPr lang="en-US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D39-946D-8448-97E0-000ADD2519C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946975F-8F0A-4BAF-96DB-8F9177DF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93310"/>
            <a:ext cx="8229600" cy="89089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Value?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8534AB1-6B6F-46CC-85E0-7F76ABA3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671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0" b="1" dirty="0"/>
              <a:t>Measurement is important but what’s measured and measures use are important</a:t>
            </a:r>
          </a:p>
          <a:p>
            <a:pPr marL="0" indent="0">
              <a:buNone/>
            </a:pPr>
            <a:endParaRPr lang="en-US" sz="2700" b="1" dirty="0"/>
          </a:p>
          <a:p>
            <a:pPr lvl="1"/>
            <a:r>
              <a:rPr lang="en-US" sz="2400" dirty="0"/>
              <a:t>Quality Payment Program is designed to designate winners and losers</a:t>
            </a:r>
          </a:p>
          <a:p>
            <a:pPr lvl="1"/>
            <a:r>
              <a:rPr lang="en-US" sz="2400" dirty="0"/>
              <a:t>Measure Top-out process is unreliable</a:t>
            </a:r>
          </a:p>
          <a:p>
            <a:pPr lvl="1"/>
            <a:r>
              <a:rPr lang="en-US" sz="2400" dirty="0"/>
              <a:t>No regular feedback, low ROI, high performers can still be penalized</a:t>
            </a:r>
          </a:p>
          <a:p>
            <a:endParaRPr lang="en-US" sz="2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F2330E-8F3B-4848-A20F-F3AB12011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D39-946D-8448-97E0-000ADD2519C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DD20C3F-A6F6-4E66-9F7D-3FCB6E293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EC28FD3-01EC-46F4-B0CB-37F934BF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93310"/>
            <a:ext cx="8229600" cy="89089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Whose Value?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AA95F12-7F4A-4CD4-BE5D-2CFC35FD6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14451"/>
            <a:ext cx="8229600" cy="2967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Align Intrinsic and Extrinsic values where possible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Align value for Clinicians, Patients, and payers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Make sure Value supports resources = Who and what it takes to achieve valued outcomes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CCC323-30C1-45B7-BAAD-421BAA98E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ED39-946D-8448-97E0-000ADD2519C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050D28EF-E030-422B-9D7B-14359E1BE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2018</Words>
  <Application>Microsoft Macintosh PowerPoint</Application>
  <PresentationFormat>On-screen Show (16:9)</PresentationFormat>
  <Paragraphs>278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Calibri</vt:lpstr>
      <vt:lpstr>Cambria Math</vt:lpstr>
      <vt:lpstr>Garamond</vt:lpstr>
      <vt:lpstr>Gill Sans MT</vt:lpstr>
      <vt:lpstr>Helvetica</vt:lpstr>
      <vt:lpstr>Times New Roman</vt:lpstr>
      <vt:lpstr>Arial</vt:lpstr>
      <vt:lpstr>Office Theme</vt:lpstr>
      <vt:lpstr>Slaking Tantalus: Reducing Burden &amp; Supporting Advanced Clinical Practice</vt:lpstr>
      <vt:lpstr>PowerPoint Presentation</vt:lpstr>
      <vt:lpstr>PowerPoint Presentation</vt:lpstr>
      <vt:lpstr>PowerPoint Presentation</vt:lpstr>
      <vt:lpstr>PowerPoint Presentation</vt:lpstr>
      <vt:lpstr>Professionalism &amp; Value</vt:lpstr>
      <vt:lpstr>Value?</vt:lpstr>
      <vt:lpstr>Value?</vt:lpstr>
      <vt:lpstr>Whose Value? </vt:lpstr>
      <vt:lpstr>ABFM and the Center</vt:lpstr>
      <vt:lpstr>ABFM and the Center</vt:lpstr>
      <vt:lpstr>Measuring What Matters               in Family Medicine &amp; Primary Care</vt:lpstr>
      <vt:lpstr>Measuring What Matters</vt:lpstr>
      <vt:lpstr>New Measures of Primary Care</vt:lpstr>
      <vt:lpstr>Crowd sourcing – Lessons Learned</vt:lpstr>
      <vt:lpstr>Starfield III Summit</vt:lpstr>
      <vt:lpstr>Starfield III - Insights</vt:lpstr>
      <vt:lpstr>3 Simple Rules – Stated for Patients</vt:lpstr>
      <vt:lpstr>Factor Analysis of Patient-Report Items </vt:lpstr>
      <vt:lpstr>PowerPoint Presentation</vt:lpstr>
      <vt:lpstr>Low-Value Care</vt:lpstr>
      <vt:lpstr>Population Health AssessmenT Engine</vt:lpstr>
      <vt:lpstr>What is PHATE?</vt:lpstr>
      <vt:lpstr>3 PHATE Versions, one skin</vt:lpstr>
      <vt:lpstr>PowerPoint Presentation</vt:lpstr>
      <vt:lpstr>Improving Medicare Post-Acute Care Transformation (IMPACT) Act, 2014</vt:lpstr>
      <vt:lpstr>The UK and New Zealand already do this</vt:lpstr>
      <vt:lpstr>Adjusting for Social Risk Factors</vt:lpstr>
      <vt:lpstr>Fruit Salad: Primary Care Spend</vt:lpstr>
      <vt:lpstr>PowerPoint Presentation</vt:lpstr>
      <vt:lpstr>PCPCC on PC Investment</vt:lpstr>
      <vt:lpstr>I’ll Drink to That</vt:lpstr>
      <vt:lpstr>Disclosures</vt:lpstr>
    </vt:vector>
  </TitlesOfParts>
  <Company>STFM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Microsoft Office User</cp:lastModifiedBy>
  <cp:revision>39</cp:revision>
  <dcterms:created xsi:type="dcterms:W3CDTF">2013-07-17T19:19:39Z</dcterms:created>
  <dcterms:modified xsi:type="dcterms:W3CDTF">2018-12-06T16:47:46Z</dcterms:modified>
</cp:coreProperties>
</file>