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63" r:id="rId4"/>
    <p:sldId id="339" r:id="rId5"/>
    <p:sldId id="370" r:id="rId6"/>
    <p:sldId id="364" r:id="rId7"/>
    <p:sldId id="365" r:id="rId8"/>
    <p:sldId id="366" r:id="rId9"/>
    <p:sldId id="367" r:id="rId10"/>
    <p:sldId id="368" r:id="rId11"/>
    <p:sldId id="369" r:id="rId12"/>
    <p:sldId id="314" r:id="rId13"/>
    <p:sldId id="371" r:id="rId14"/>
    <p:sldId id="37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FF"/>
    <a:srgbClr val="CC6600"/>
    <a:srgbClr val="CC00FF"/>
    <a:srgbClr val="FFFFFF"/>
    <a:srgbClr val="00CCFF"/>
    <a:srgbClr val="99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48" autoAdjust="0"/>
    <p:restoredTop sz="79016" autoAdjust="0"/>
  </p:normalViewPr>
  <p:slideViewPr>
    <p:cSldViewPr>
      <p:cViewPr varScale="1">
        <p:scale>
          <a:sx n="69" d="100"/>
          <a:sy n="69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3215695-7B48-449E-84B7-516AB6BD56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35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4EF9E45-D5DE-4DFA-8BB6-ACF33829EB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8550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91F358-E99B-414A-9BF9-5C324B01F5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19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991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294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892A9E-1099-420E-9538-1202BC99619A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3037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892A9E-1099-420E-9538-1202BC99619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358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892A9E-1099-420E-9538-1202BC99619A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76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E1CF2C-543F-4648-B8C6-4BE4E9930ED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4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D6EEF6-295B-4EB1-8936-99D3590B67D0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75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02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43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76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5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96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400" dirty="0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B8070-97C5-4DF8-A010-2D0ACBD5B57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38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4DC3-B607-419A-A4D7-E53C557DE2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6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92A0B-CDDB-4298-8BF7-82779F7DD8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869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62534-86C3-433D-817F-F299F08D6D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65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0AE7-7E58-4147-913E-E5F4BD60FE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349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692B0-7754-4211-B923-E56D85711CF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994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1D41-A1DF-4EE1-AD0B-1F065ABFAE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46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DA023-7BE3-4B01-9271-CFA4B9CB7F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039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BD6A-A869-424E-84E5-28FBEC2B24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094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79F7-DB01-42D9-A6A2-75153048B9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28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5C34-D4D5-4A98-A4A4-C5C5658732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40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68660-C744-4632-AC44-E289BBA1EC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20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759F8-3410-45AD-9C21-5DD936FBAD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925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C41E4FF-8FED-4A32-B660-81A13E8762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.com/leadership-theories-2795323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forbes.com/sites/forbesleadershipforum/2011/06/24/the-leaders-checklist/#2fcb2f583bc2" TargetMode="External"/><Relationship Id="rId4" Type="http://schemas.openxmlformats.org/officeDocument/2006/relationships/hyperlink" Target="https://www.mindtools.com/pages/article/leadership-theories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69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smtClean="0">
                <a:solidFill>
                  <a:srgbClr val="FFFF00"/>
                </a:solidFill>
                <a:latin typeface="Arial" charset="0"/>
              </a:rPr>
              <a:t>Essential Elements of Successful Leadership in Family Medicine Education: The 7 P’s</a:t>
            </a:r>
            <a:endParaRPr lang="en-US" altLang="en-US" sz="4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39436" y="3193473"/>
            <a:ext cx="4191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Oliver Oyama, PhD, ABPP, PA-C, </a:t>
            </a:r>
            <a:r>
              <a:rPr lang="en-US" alt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CAQ-PSY</a:t>
            </a:r>
            <a:endParaRPr lang="en-US" alt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Associate Director,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Affiliate Professor,</a:t>
            </a:r>
          </a:p>
          <a:p>
            <a:pPr algn="ctr" eaLnBrk="1" hangingPunct="1"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charset="0"/>
                <a:cs typeface="Arial" charset="0"/>
              </a:rPr>
              <a:t>University of South Florida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FMRP, Clearwater, Florida</a:t>
            </a:r>
            <a:endParaRPr lang="en-US" alt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052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39436" y="5941578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36" y="5903478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30436" y="3207328"/>
            <a:ext cx="4191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Elizabeth Lawrence, MD, FAAFP</a:t>
            </a:r>
            <a:endParaRPr lang="en-US" altLang="en-US" sz="24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Associate Director,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Clinic Medical Director,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Affiliate Assistant Professor</a:t>
            </a:r>
          </a:p>
          <a:p>
            <a:pPr algn="ctr" eaLnBrk="1" hangingPunct="1"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charset="0"/>
                <a:cs typeface="Arial" charset="0"/>
              </a:rPr>
              <a:t>University of South Florida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FMRP, Clearwater, Florida</a:t>
            </a:r>
            <a:endParaRPr lang="en-US" alt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477000"/>
            <a:ext cx="9169958" cy="3810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Sponsored by The Medical College of Wisconsin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Principles of Business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"</a:t>
            </a:r>
            <a:r>
              <a:rPr lang="en-US" sz="2000" dirty="0">
                <a:solidFill>
                  <a:schemeClr val="bg1"/>
                </a:solidFill>
              </a:rPr>
              <a:t>Good business leaders create a vision, articulate the vision, passionately own the vision and relentlessly drive it to completion</a:t>
            </a:r>
            <a:r>
              <a:rPr lang="en-US" sz="2000" dirty="0" smtClean="0">
                <a:solidFill>
                  <a:schemeClr val="bg1"/>
                </a:solidFill>
              </a:rPr>
              <a:t>.“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   	</a:t>
            </a:r>
            <a:r>
              <a:rPr lang="en-US" sz="1000" dirty="0" smtClean="0">
                <a:solidFill>
                  <a:schemeClr val="bg1"/>
                </a:solidFill>
              </a:rPr>
              <a:t>Jack </a:t>
            </a:r>
            <a:r>
              <a:rPr lang="en-US" sz="1000" dirty="0">
                <a:solidFill>
                  <a:schemeClr val="bg1"/>
                </a:solidFill>
              </a:rPr>
              <a:t>Welch, former chairman and CEO of </a:t>
            </a:r>
            <a:r>
              <a:rPr lang="en-US" sz="1000" dirty="0" smtClean="0">
                <a:solidFill>
                  <a:schemeClr val="bg1"/>
                </a:solidFill>
              </a:rPr>
              <a:t>GE</a:t>
            </a:r>
            <a:endParaRPr lang="en-US" sz="10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Business plans/Finance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Strategic planning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Governance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38298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1905000" y="1847354"/>
            <a:ext cx="5410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4604175"/>
            <a:ext cx="2608017" cy="14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" y="1077913"/>
            <a:ext cx="9067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Pedagogy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Academic environments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Teaching focus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Academic leadership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Setting the bar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Pedagogy</a:t>
            </a:r>
            <a:endParaRPr lang="en-US" sz="2400" b="1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276600" y="1847354"/>
            <a:ext cx="2590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430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733800" y="2530008"/>
            <a:ext cx="5029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latin typeface="Arial" charset="0"/>
              </a:rPr>
              <a:t>Reflect and respond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latin typeface="Arial" charset="0"/>
              </a:rPr>
              <a:t>Share</a:t>
            </a:r>
            <a:endParaRPr lang="en-US" altLang="en-US" sz="36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latin typeface="Arial" charset="0"/>
              </a:rPr>
              <a:t>Personalize</a:t>
            </a:r>
            <a:endParaRPr lang="en-US" alt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2391509"/>
            <a:ext cx="27879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" y="1077913"/>
            <a:ext cx="9067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Discussion/Sharing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8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2286000" y="1847354"/>
            <a:ext cx="4724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2600" y="998839"/>
            <a:ext cx="5867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Summary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637546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r>
              <a:rPr lang="en-US" sz="3200" dirty="0" smtClean="0"/>
              <a:t>eople </a:t>
            </a:r>
            <a:r>
              <a:rPr lang="en-US" sz="2000" dirty="0" smtClean="0"/>
              <a:t>(how you see &amp; interact with others)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resence </a:t>
            </a:r>
            <a:r>
              <a:rPr lang="en-US" sz="2000" dirty="0" smtClean="0"/>
              <a:t>(how others see you)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olitics </a:t>
            </a:r>
            <a:r>
              <a:rPr lang="en-US" sz="2000" dirty="0" smtClean="0"/>
              <a:t>(the art of influence management)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rocess </a:t>
            </a:r>
            <a:r>
              <a:rPr lang="en-US" sz="2000" dirty="0" smtClean="0"/>
              <a:t>(destination v. journey)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erspective </a:t>
            </a:r>
            <a:r>
              <a:rPr lang="en-US" sz="2000" dirty="0" smtClean="0"/>
              <a:t>(where you sit)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rinciples of Business </a:t>
            </a:r>
            <a:r>
              <a:rPr lang="en-US" sz="2000" dirty="0" smtClean="0"/>
              <a:t>(vision into reality)</a:t>
            </a:r>
          </a:p>
          <a:p>
            <a:r>
              <a:rPr lang="en-US" sz="3200" b="1" dirty="0" smtClean="0"/>
              <a:t>P</a:t>
            </a:r>
            <a:r>
              <a:rPr lang="en-US" sz="3200" dirty="0" smtClean="0"/>
              <a:t>edagogy </a:t>
            </a:r>
            <a:r>
              <a:rPr lang="en-US" sz="2000" dirty="0" smtClean="0"/>
              <a:t>(professional scholarship)</a:t>
            </a:r>
            <a:endParaRPr lang="en-US" sz="2000" dirty="0"/>
          </a:p>
        </p:txBody>
      </p:sp>
      <p:sp>
        <p:nvSpPr>
          <p:cNvPr id="4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505200" y="1768280"/>
            <a:ext cx="2362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46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76300" y="998839"/>
            <a:ext cx="7696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References </a:t>
            </a:r>
            <a:r>
              <a:rPr lang="en-US" altLang="en-US" sz="1800" dirty="0">
                <a:solidFill>
                  <a:srgbClr val="FFFF00"/>
                </a:solidFill>
                <a:latin typeface="Arial" charset="0"/>
              </a:rPr>
              <a:t>(found on FMDRL)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964" y="1866128"/>
            <a:ext cx="79975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4950" algn="l"/>
              </a:tabLst>
            </a:pPr>
            <a:r>
              <a:rPr lang="en-US" sz="1000" dirty="0"/>
              <a:t>Ames, D.R., Flynn, F.J. (2007). What Breaks a Leader: the Curvilinear Relation Between Assertiveness and Leadership. J </a:t>
            </a:r>
            <a:r>
              <a:rPr lang="en-US" sz="1000" dirty="0" err="1"/>
              <a:t>Pers</a:t>
            </a:r>
            <a:r>
              <a:rPr lang="en-US" sz="1000" dirty="0"/>
              <a:t> </a:t>
            </a:r>
            <a:r>
              <a:rPr lang="en-US" sz="1000" dirty="0" err="1"/>
              <a:t>Soc</a:t>
            </a:r>
            <a:r>
              <a:rPr lang="en-US" sz="1000" dirty="0"/>
              <a:t>  </a:t>
            </a:r>
            <a:r>
              <a:rPr lang="en-US" sz="1000" dirty="0" smtClean="0"/>
              <a:t>  	</a:t>
            </a:r>
            <a:r>
              <a:rPr lang="en-US" sz="1000" dirty="0" err="1" smtClean="0"/>
              <a:t>Psychol</a:t>
            </a:r>
            <a:r>
              <a:rPr lang="en-US" sz="1000" dirty="0"/>
              <a:t>, 92(2), 307–324.</a:t>
            </a:r>
          </a:p>
          <a:p>
            <a:r>
              <a:rPr lang="en-US" sz="1000" dirty="0" err="1" smtClean="0"/>
              <a:t>Bordage</a:t>
            </a:r>
            <a:r>
              <a:rPr lang="en-US" sz="1000" dirty="0"/>
              <a:t>, G., Foley, R., &amp; </a:t>
            </a:r>
            <a:r>
              <a:rPr lang="en-US" sz="1000" dirty="0" err="1"/>
              <a:t>Goldyn</a:t>
            </a:r>
            <a:r>
              <a:rPr lang="en-US" sz="1000" dirty="0"/>
              <a:t>, S. (2000). Skills and attributes of directors of educational </a:t>
            </a:r>
            <a:r>
              <a:rPr lang="en-US" sz="1000" dirty="0" err="1"/>
              <a:t>programmes</a:t>
            </a:r>
            <a:r>
              <a:rPr lang="en-US" sz="1000" dirty="0"/>
              <a:t>. Med </a:t>
            </a:r>
            <a:r>
              <a:rPr lang="en-US" sz="1000" dirty="0" err="1"/>
              <a:t>Educ</a:t>
            </a:r>
            <a:r>
              <a:rPr lang="en-US" sz="1000" dirty="0"/>
              <a:t>, 34(3), 206-210.</a:t>
            </a:r>
          </a:p>
          <a:p>
            <a:r>
              <a:rPr lang="en-US" sz="1000" dirty="0" smtClean="0"/>
              <a:t>Cheng</a:t>
            </a:r>
            <a:r>
              <a:rPr lang="en-US" sz="1000" dirty="0"/>
              <a:t>, T. L., &amp; </a:t>
            </a:r>
            <a:r>
              <a:rPr lang="en-US" sz="1000" dirty="0" err="1"/>
              <a:t>Szilagyi</a:t>
            </a:r>
            <a:r>
              <a:rPr lang="en-US" sz="1000" dirty="0"/>
              <a:t>, P. G. (2007). Leadership in academic general pediatrics. J </a:t>
            </a:r>
            <a:r>
              <a:rPr lang="en-US" sz="1000" dirty="0" err="1"/>
              <a:t>Pediatr</a:t>
            </a:r>
            <a:r>
              <a:rPr lang="en-US" sz="1000" dirty="0"/>
              <a:t>, 150(5), 451-452.</a:t>
            </a:r>
          </a:p>
          <a:p>
            <a:pPr>
              <a:tabLst>
                <a:tab pos="234950" algn="l"/>
              </a:tabLst>
            </a:pPr>
            <a:r>
              <a:rPr lang="en-US" sz="1000" dirty="0" smtClean="0"/>
              <a:t>Cherry</a:t>
            </a:r>
            <a:r>
              <a:rPr lang="en-US" sz="1000" dirty="0"/>
              <a:t>, K. (2016).  The Major Leadership Theories: The Eight Major Theories of Leadership. </a:t>
            </a:r>
            <a:r>
              <a:rPr lang="en-US" sz="1000" u="sng" dirty="0">
                <a:hlinkClick r:id="rId3"/>
              </a:rPr>
              <a:t>https://</a:t>
            </a:r>
            <a:r>
              <a:rPr lang="en-US" sz="1000" dirty="0" smtClean="0">
                <a:hlinkClick r:id="rId3"/>
              </a:rPr>
              <a:t>www.verywell.com/leadership-theories-</a:t>
            </a:r>
            <a:r>
              <a:rPr lang="en-US" sz="1000" dirty="0" smtClean="0"/>
              <a:t>	</a:t>
            </a:r>
            <a:r>
              <a:rPr lang="en-US" sz="1000" dirty="0" smtClean="0">
                <a:hlinkClick r:id="rId3"/>
              </a:rPr>
              <a:t>795323</a:t>
            </a:r>
            <a:r>
              <a:rPr lang="en-US" sz="1000" dirty="0"/>
              <a:t>.</a:t>
            </a:r>
          </a:p>
          <a:p>
            <a:r>
              <a:rPr lang="en-US" sz="1000" dirty="0" smtClean="0"/>
              <a:t>Covey</a:t>
            </a:r>
            <a:r>
              <a:rPr lang="en-US" sz="1000" dirty="0"/>
              <a:t>, S. R. (2005). The 7 habits of highly effective people: Powerful lessons in personal change. FP Press.</a:t>
            </a:r>
          </a:p>
          <a:p>
            <a:pPr>
              <a:tabLst>
                <a:tab pos="234950" algn="l"/>
              </a:tabLst>
            </a:pPr>
            <a:r>
              <a:rPr lang="en-US" sz="1000" dirty="0" err="1" smtClean="0"/>
              <a:t>Duda</a:t>
            </a:r>
            <a:r>
              <a:rPr lang="en-US" sz="1000" dirty="0"/>
              <a:t>, R. B. (2004). Physician and scientist leadership in academic medicine: strategic planning for a successful academic leadership </a:t>
            </a:r>
            <a:r>
              <a:rPr lang="en-US" sz="1000" dirty="0" smtClean="0"/>
              <a:t>	career</a:t>
            </a:r>
            <a:r>
              <a:rPr lang="en-US" sz="1000" dirty="0"/>
              <a:t>. </a:t>
            </a:r>
            <a:r>
              <a:rPr lang="en-US" sz="1000" dirty="0" err="1"/>
              <a:t>Curr</a:t>
            </a:r>
            <a:r>
              <a:rPr lang="en-US" sz="1000" dirty="0"/>
              <a:t> Sur, 61(2), 175-177.</a:t>
            </a:r>
          </a:p>
          <a:p>
            <a:r>
              <a:rPr lang="en-US" sz="1000" dirty="0" smtClean="0"/>
              <a:t>Flareau</a:t>
            </a:r>
            <a:r>
              <a:rPr lang="en-US" sz="1000" dirty="0"/>
              <a:t>, B, &amp; Bohn, J.M. (2013) The Six P’s of Physician Leadership. </a:t>
            </a:r>
            <a:r>
              <a:rPr lang="en-US" sz="1000" dirty="0" err="1"/>
              <a:t>Kumu</a:t>
            </a:r>
            <a:r>
              <a:rPr lang="en-US" sz="1000" dirty="0"/>
              <a:t> Press. St. Petersburg, FL.</a:t>
            </a:r>
          </a:p>
          <a:p>
            <a:r>
              <a:rPr lang="en-US" sz="1000" dirty="0" smtClean="0"/>
              <a:t>Greiner</a:t>
            </a:r>
            <a:r>
              <a:rPr lang="en-US" sz="1000" dirty="0"/>
              <a:t>, C. B. (2006). Leadership for psychiatrists. Academic Psychiatry, 30(4), 283-288.</a:t>
            </a:r>
          </a:p>
          <a:p>
            <a:r>
              <a:rPr lang="en-US" sz="1000" dirty="0" err="1" smtClean="0"/>
              <a:t>Jeste</a:t>
            </a:r>
            <a:r>
              <a:rPr lang="en-US" sz="1000" dirty="0"/>
              <a:t>, D. V., &amp; </a:t>
            </a:r>
            <a:r>
              <a:rPr lang="en-US" sz="1000" dirty="0" err="1"/>
              <a:t>Gawronska</a:t>
            </a:r>
            <a:r>
              <a:rPr lang="en-US" sz="1000" dirty="0"/>
              <a:t>, M. (2013). Leadership in academic psychiatry. Leadership in Psychiatry, 163-178.</a:t>
            </a:r>
          </a:p>
          <a:p>
            <a:pPr>
              <a:tabLst>
                <a:tab pos="234950" algn="l"/>
              </a:tabLst>
            </a:pPr>
            <a:r>
              <a:rPr lang="en-US" sz="1000" dirty="0" smtClean="0"/>
              <a:t>Mind </a:t>
            </a:r>
            <a:r>
              <a:rPr lang="en-US" sz="1000" dirty="0"/>
              <a:t>Tools (2016).  Core Leadership Theories: Learning the Foundations of Leadership. </a:t>
            </a:r>
            <a:r>
              <a:rPr lang="en-US" sz="1000" dirty="0" smtClean="0"/>
              <a:t>	</a:t>
            </a:r>
            <a:r>
              <a:rPr lang="en-US" sz="1000" u="sng" dirty="0" smtClean="0">
                <a:hlinkClick r:id="rId4"/>
              </a:rPr>
              <a:t>https</a:t>
            </a:r>
            <a:r>
              <a:rPr lang="en-US" sz="1000" u="sng" dirty="0">
                <a:hlinkClick r:id="rId4"/>
              </a:rPr>
              <a:t>://www.mindtools.com/pages/article/leadership-theories.htm</a:t>
            </a:r>
            <a:endParaRPr lang="en-US" sz="1000" dirty="0"/>
          </a:p>
          <a:p>
            <a:pPr>
              <a:tabLst>
                <a:tab pos="234950" algn="l"/>
              </a:tabLst>
            </a:pPr>
            <a:r>
              <a:rPr lang="en-US" sz="1000" dirty="0" err="1" smtClean="0"/>
              <a:t>Oandasan</a:t>
            </a:r>
            <a:r>
              <a:rPr lang="en-US" sz="1000" dirty="0"/>
              <a:t>, I., White, D., </a:t>
            </a:r>
            <a:r>
              <a:rPr lang="en-US" sz="1000" dirty="0" err="1"/>
              <a:t>Mobilio</a:t>
            </a:r>
            <a:r>
              <a:rPr lang="en-US" sz="1000" dirty="0"/>
              <a:t>, M. H., Conn, L. G., Feldman, K., Kim, F. &amp; Sorensen, L. (2013). Exploring and understanding academic </a:t>
            </a:r>
            <a:r>
              <a:rPr lang="en-US" sz="1000" dirty="0" smtClean="0"/>
              <a:t>	leadership </a:t>
            </a:r>
            <a:r>
              <a:rPr lang="en-US" sz="1000" dirty="0"/>
              <a:t>in family medicine. Can Fam Phys, 59(3), e162-e167.</a:t>
            </a:r>
          </a:p>
          <a:p>
            <a:r>
              <a:rPr lang="en-US" sz="1000" dirty="0" smtClean="0"/>
              <a:t>Patterson</a:t>
            </a:r>
            <a:r>
              <a:rPr lang="en-US" sz="1000" dirty="0"/>
              <a:t>, K., </a:t>
            </a:r>
            <a:r>
              <a:rPr lang="en-US" sz="1000" dirty="0" err="1"/>
              <a:t>Grenny</a:t>
            </a:r>
            <a:r>
              <a:rPr lang="en-US" sz="1000" dirty="0"/>
              <a:t>, J., et al. (Eds.). (2012). Crucial Conversations: Tools For Talking When Stakes Are High. New York: McGraw-Hill.</a:t>
            </a:r>
          </a:p>
          <a:p>
            <a:r>
              <a:rPr lang="en-US" sz="1000" dirty="0" smtClean="0"/>
              <a:t>Serio</a:t>
            </a:r>
            <a:r>
              <a:rPr lang="en-US" sz="1000" dirty="0"/>
              <a:t>, C. D., &amp; </a:t>
            </a:r>
            <a:r>
              <a:rPr lang="en-US" sz="1000" dirty="0" err="1"/>
              <a:t>Epperly</a:t>
            </a:r>
            <a:r>
              <a:rPr lang="en-US" sz="1000" dirty="0"/>
              <a:t>, T. D. (2006). Physician leadership: a new model for a new generation. Fam </a:t>
            </a:r>
            <a:r>
              <a:rPr lang="en-US" sz="1000" dirty="0" err="1"/>
              <a:t>Prac</a:t>
            </a:r>
            <a:r>
              <a:rPr lang="en-US" sz="1000" dirty="0"/>
              <a:t> </a:t>
            </a:r>
            <a:r>
              <a:rPr lang="en-US" sz="1000" dirty="0" err="1"/>
              <a:t>Manag</a:t>
            </a:r>
            <a:r>
              <a:rPr lang="en-US" sz="1000" dirty="0"/>
              <a:t>, 13(2), 51-54.</a:t>
            </a:r>
          </a:p>
          <a:p>
            <a:pPr>
              <a:tabLst>
                <a:tab pos="234950" algn="l"/>
              </a:tabLst>
            </a:pPr>
            <a:r>
              <a:rPr lang="en-US" sz="1000" dirty="0" err="1" smtClean="0"/>
              <a:t>Steinert</a:t>
            </a:r>
            <a:r>
              <a:rPr lang="en-US" sz="1000" dirty="0"/>
              <a:t>, Y., </a:t>
            </a:r>
            <a:r>
              <a:rPr lang="en-US" sz="1000" dirty="0" err="1"/>
              <a:t>Nasmith</a:t>
            </a:r>
            <a:r>
              <a:rPr lang="en-US" sz="1000" dirty="0"/>
              <a:t>, L., &amp; Daigle, N. (2003). Executive skills for medical faculty: a workshop description and evaluation. Med Teach, 25(6), </a:t>
            </a:r>
            <a:r>
              <a:rPr lang="en-US" sz="1000" dirty="0" smtClean="0"/>
              <a:t>	1-3</a:t>
            </a:r>
            <a:r>
              <a:rPr lang="en-US" sz="1000" dirty="0"/>
              <a:t>.</a:t>
            </a:r>
          </a:p>
          <a:p>
            <a:r>
              <a:rPr lang="en-US" sz="1000" dirty="0" err="1" smtClean="0"/>
              <a:t>Steinert</a:t>
            </a:r>
            <a:r>
              <a:rPr lang="en-US" sz="1000" dirty="0"/>
              <a:t>, Y., Naismith, L., &amp; Mann, K. (2012). Faculty development initiatives designed to promote leadership in medical education. A </a:t>
            </a:r>
            <a:r>
              <a:rPr lang="en-US" sz="1000" dirty="0" smtClean="0"/>
              <a:t>BEME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systematic </a:t>
            </a:r>
            <a:r>
              <a:rPr lang="en-US" sz="1000" dirty="0"/>
              <a:t>review: BEME Guide No. 19. Med Teach, 34(6), 483-503.</a:t>
            </a:r>
          </a:p>
          <a:p>
            <a:pPr>
              <a:tabLst>
                <a:tab pos="234950" algn="l"/>
              </a:tabLst>
            </a:pPr>
            <a:r>
              <a:rPr lang="en-US" sz="1000" dirty="0" err="1" smtClean="0"/>
              <a:t>Useem</a:t>
            </a:r>
            <a:r>
              <a:rPr lang="en-US" sz="1000" dirty="0"/>
              <a:t>, M. (2011). The Leader's Checklist. </a:t>
            </a:r>
            <a:r>
              <a:rPr lang="en-US" sz="1000" u="sng" dirty="0">
                <a:hlinkClick r:id="rId5"/>
              </a:rPr>
              <a:t>https://</a:t>
            </a:r>
            <a:r>
              <a:rPr lang="en-US" sz="1000" dirty="0" smtClean="0">
                <a:hlinkClick r:id="rId5"/>
              </a:rPr>
              <a:t>www.forbes.com/sites/forbesleadershipforum/2011/06/24/the-leaders-</a:t>
            </a:r>
            <a:r>
              <a:rPr lang="en-US" sz="1000" dirty="0" smtClean="0"/>
              <a:t>	</a:t>
            </a:r>
            <a:r>
              <a:rPr lang="en-US" sz="1000" dirty="0" smtClean="0">
                <a:hlinkClick r:id="rId5"/>
              </a:rPr>
              <a:t>checklist</a:t>
            </a:r>
            <a:r>
              <a:rPr lang="en-US" sz="1000" u="sng" dirty="0">
                <a:hlinkClick r:id="rId5"/>
              </a:rPr>
              <a:t>/#2fcb2f583bc2</a:t>
            </a:r>
            <a:endParaRPr lang="en-US" sz="1000" dirty="0"/>
          </a:p>
          <a:p>
            <a:r>
              <a:rPr lang="en-US" sz="1000" dirty="0" smtClean="0"/>
              <a:t>White</a:t>
            </a:r>
            <a:r>
              <a:rPr lang="en-US" sz="1000" dirty="0"/>
              <a:t>, D., Krueger, P., </a:t>
            </a:r>
            <a:r>
              <a:rPr lang="en-US" sz="1000" dirty="0" err="1"/>
              <a:t>Meaney</a:t>
            </a:r>
            <a:r>
              <a:rPr lang="en-US" sz="1000" dirty="0"/>
              <a:t>, C., </a:t>
            </a:r>
            <a:r>
              <a:rPr lang="en-US" sz="1000" dirty="0" err="1"/>
              <a:t>Antao</a:t>
            </a:r>
            <a:r>
              <a:rPr lang="en-US" sz="1000" dirty="0"/>
              <a:t>, V., Kim, F., &amp; </a:t>
            </a:r>
            <a:r>
              <a:rPr lang="en-US" sz="1000" dirty="0" err="1"/>
              <a:t>Kwong</a:t>
            </a:r>
            <a:r>
              <a:rPr lang="en-US" sz="1000" dirty="0"/>
              <a:t>, J. C. (2016). Identifying potential academic leaders. Canadian </a:t>
            </a:r>
            <a:r>
              <a:rPr lang="en-US" sz="1000" dirty="0" smtClean="0"/>
              <a:t>Family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</a:t>
            </a:r>
            <a:r>
              <a:rPr lang="en-US" sz="1000" dirty="0"/>
              <a:t>Physician, 62(2), e102-e109.</a:t>
            </a:r>
          </a:p>
          <a:p>
            <a:r>
              <a:rPr lang="en-US" sz="1000" dirty="0" err="1" smtClean="0"/>
              <a:t>Winstead</a:t>
            </a:r>
            <a:r>
              <a:rPr lang="en-US" sz="1000" dirty="0"/>
              <a:t>, D. K. (2006). Advice for chairs of academic departments of psychiatry: the “Ten Commandments”. </a:t>
            </a:r>
            <a:r>
              <a:rPr lang="en-US" sz="1000" dirty="0" err="1"/>
              <a:t>Acad</a:t>
            </a:r>
            <a:r>
              <a:rPr lang="en-US" sz="1000" dirty="0"/>
              <a:t> </a:t>
            </a:r>
            <a:r>
              <a:rPr lang="en-US" sz="1000" dirty="0" err="1"/>
              <a:t>Psychiatr</a:t>
            </a:r>
            <a:r>
              <a:rPr lang="en-US" sz="1000" dirty="0"/>
              <a:t>, 30(4), </a:t>
            </a:r>
            <a:r>
              <a:rPr lang="en-US" sz="1000" dirty="0" smtClean="0"/>
              <a:t>298-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300</a:t>
            </a:r>
            <a:r>
              <a:rPr lang="en-US" sz="1000" dirty="0"/>
              <a:t>.</a:t>
            </a:r>
          </a:p>
        </p:txBody>
      </p:sp>
      <p:sp>
        <p:nvSpPr>
          <p:cNvPr id="4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6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7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2247900" y="1752600"/>
            <a:ext cx="49911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30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57400" y="1116013"/>
            <a:ext cx="5257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FF00"/>
                </a:solidFill>
                <a:latin typeface="Arial" charset="0"/>
              </a:rPr>
              <a:t>Learning Objectives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91057"/>
            <a:ext cx="80010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bg1"/>
                </a:solidFill>
              </a:rPr>
              <a:t>At the end of this session, participants should be able to:</a:t>
            </a:r>
          </a:p>
          <a:p>
            <a:pPr>
              <a:defRPr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Identify </a:t>
            </a:r>
            <a:r>
              <a:rPr lang="en-US" sz="2200" dirty="0">
                <a:solidFill>
                  <a:schemeClr val="bg1"/>
                </a:solidFill>
              </a:rPr>
              <a:t>and describe the 7 essential elements of leadership in family medicine education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chemeClr val="bg1"/>
                </a:solidFill>
              </a:rPr>
              <a:t>D</a:t>
            </a:r>
            <a:r>
              <a:rPr lang="en-US" sz="2200" dirty="0" smtClean="0">
                <a:solidFill>
                  <a:schemeClr val="bg1"/>
                </a:solidFill>
              </a:rPr>
              <a:t>escribe </a:t>
            </a:r>
            <a:r>
              <a:rPr lang="en-US" sz="2200" dirty="0">
                <a:solidFill>
                  <a:schemeClr val="bg1"/>
                </a:solidFill>
              </a:rPr>
              <a:t>their individual strengths and opportunities </a:t>
            </a:r>
            <a:r>
              <a:rPr lang="en-US" sz="2200" dirty="0" smtClean="0">
                <a:solidFill>
                  <a:schemeClr val="bg1"/>
                </a:solidFill>
              </a:rPr>
              <a:t>in </a:t>
            </a:r>
            <a:r>
              <a:rPr lang="en-US" sz="2200" dirty="0">
                <a:solidFill>
                  <a:schemeClr val="bg1"/>
                </a:solidFill>
              </a:rPr>
              <a:t>achieving a leadership position in family medicine education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(if desired) Set </a:t>
            </a:r>
            <a:r>
              <a:rPr lang="en-US" sz="2200" dirty="0">
                <a:solidFill>
                  <a:schemeClr val="bg1"/>
                </a:solidFill>
              </a:rPr>
              <a:t>a personal goal(s) for achieving leadership skill development by committing to work on one of the essential elements.</a:t>
            </a:r>
          </a:p>
        </p:txBody>
      </p:sp>
      <p:sp>
        <p:nvSpPr>
          <p:cNvPr id="4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5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2133600" y="1885950"/>
            <a:ext cx="495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85900" y="987777"/>
            <a:ext cx="6172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Disclosures/Disclaimers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295400" y="2362200"/>
            <a:ext cx="7239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Derived from study &amp; personal experiences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Many approaches to leadership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Environment influences each element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chemeClr val="bg1"/>
                </a:solidFill>
                <a:latin typeface="Arial" charset="0"/>
              </a:rPr>
              <a:t>Interactive learning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5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1676400" y="1757218"/>
            <a:ext cx="57531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7 P’s of  Successful Leadership in Family Medicine Education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4312" y="2743200"/>
            <a:ext cx="419537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eople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resence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olitics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rocess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erspective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rinciples of Business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edagogy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491098"/>
            <a:ext cx="7091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Flareau, B, &amp; Bohn, J.M. (2013) The Six P’s of Physician Leadership. Kumu Press. St. Petersburg, FL.</a:t>
            </a:r>
            <a:endParaRPr lang="en-US" sz="12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685800" y="2524463"/>
            <a:ext cx="7848600" cy="1026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People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Developing a team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Team cohesion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Relationship management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IQ vs. EQ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 flipV="1">
            <a:off x="3699681" y="1847354"/>
            <a:ext cx="1710519" cy="25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8930" y="4023757"/>
            <a:ext cx="24193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Presence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Reputation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Verbal / nonverbal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Developing personal insight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Presence in cyberspace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429000" y="1847354"/>
            <a:ext cx="2362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75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Politics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</a:rPr>
              <a:t>Influence management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Relationships and alliances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Empowerment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Mentoring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Tactical vs. Strategic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Conflict management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 flipV="1">
            <a:off x="3699681" y="1847354"/>
            <a:ext cx="1710519" cy="25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059" y="4734400"/>
            <a:ext cx="3142583" cy="10556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4499927"/>
            <a:ext cx="1981200" cy="15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Process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</a:rPr>
              <a:t>Process improvement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Situational awareness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smtClean="0">
                <a:solidFill>
                  <a:schemeClr val="bg1"/>
                </a:solidFill>
              </a:rPr>
              <a:t>Meeting </a:t>
            </a:r>
            <a:r>
              <a:rPr lang="en-US" sz="2000" dirty="0" smtClean="0">
                <a:solidFill>
                  <a:schemeClr val="bg1"/>
                </a:solidFill>
              </a:rPr>
              <a:t>management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581400" y="1847354"/>
            <a:ext cx="1981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51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1077913"/>
            <a:ext cx="8534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solidFill>
                  <a:srgbClr val="FFFF00"/>
                </a:solidFill>
                <a:latin typeface="Arial" charset="0"/>
              </a:rPr>
              <a:t>Perspective</a:t>
            </a:r>
            <a:endParaRPr lang="en-US" altLang="en-US" sz="44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364" y="2391509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Optimism/pessimism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Looking beyond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Lenses</a:t>
            </a:r>
          </a:p>
          <a:p>
            <a:pPr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2391509"/>
            <a:ext cx="27879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Presence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Politics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Perspective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Principles of Business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800" dirty="0" smtClean="0"/>
              <a:t>Pedagogy</a:t>
            </a:r>
            <a:endParaRPr lang="en-US" sz="18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1F497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38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Forum for Behavioral Science in Family Medicine  </a:t>
            </a:r>
          </a:p>
        </p:txBody>
      </p:sp>
      <p:pic>
        <p:nvPicPr>
          <p:cNvPr id="6" name="Picture 9" descr="MPM Logo Clear Background2"/>
          <p:cNvPicPr>
            <a:picLocks noChangeAspect="1" noChangeArrowheads="1"/>
          </p:cNvPicPr>
          <p:nvPr/>
        </p:nvPicPr>
        <p:blipFill>
          <a:blip r:embed="rId3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4800" y="6216650"/>
            <a:ext cx="3429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Logo Clear 2"/>
          <p:cNvPicPr>
            <a:picLocks noChangeAspect="1" noChangeArrowheads="1"/>
          </p:cNvPicPr>
          <p:nvPr/>
        </p:nvPicPr>
        <p:blipFill>
          <a:blip r:embed="rId4">
            <a:lum bright="1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242050"/>
            <a:ext cx="2819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3124200" y="1847354"/>
            <a:ext cx="2895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4178399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7284</TotalTime>
  <Words>591</Words>
  <Application>Microsoft Office PowerPoint</Application>
  <PresentationFormat>On-screen Show (4:3)</PresentationFormat>
  <Paragraphs>189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MPMHC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Turley User</dc:creator>
  <cp:lastModifiedBy>Oyama, Oliver</cp:lastModifiedBy>
  <cp:revision>595</cp:revision>
  <cp:lastPrinted>2017-08-31T14:11:18Z</cp:lastPrinted>
  <dcterms:created xsi:type="dcterms:W3CDTF">2004-08-10T20:14:02Z</dcterms:created>
  <dcterms:modified xsi:type="dcterms:W3CDTF">2017-09-19T21:44:36Z</dcterms:modified>
</cp:coreProperties>
</file>