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62" r:id="rId4"/>
    <p:sldId id="265" r:id="rId5"/>
    <p:sldId id="266" r:id="rId6"/>
    <p:sldId id="259" r:id="rId7"/>
    <p:sldId id="267" r:id="rId8"/>
    <p:sldId id="272" r:id="rId9"/>
    <p:sldId id="268" r:id="rId10"/>
    <p:sldId id="271" r:id="rId11"/>
    <p:sldId id="270" r:id="rId12"/>
    <p:sldId id="269" r:id="rId13"/>
    <p:sldId id="263" r:id="rId14"/>
    <p:sldId id="277" r:id="rId15"/>
    <p:sldId id="274" r:id="rId16"/>
    <p:sldId id="275" r:id="rId17"/>
    <p:sldId id="276" r:id="rId18"/>
    <p:sldId id="264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vhn.mediasite.com/Mediasite/Login/Register?ReturnUrl=/mediasite/Play/c4862f0da37d44e79b57201a8930735c1d?catalog%3Dc6ef0edf-55cb-4f0b-8eb5-eece2561ac5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Enhancing Medical Students' Attitudes toward Patients with Disabilities using a Home Visit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Nathan Bradford, MD</a:t>
            </a:r>
          </a:p>
          <a:p>
            <a:r>
              <a:rPr lang="en-US" dirty="0"/>
              <a:t>Brian Mulroy, DO</a:t>
            </a:r>
          </a:p>
          <a:p>
            <a:r>
              <a:rPr lang="en-US" dirty="0"/>
              <a:t>Andrew Symons, MD</a:t>
            </a:r>
          </a:p>
          <a:p>
            <a:r>
              <a:rPr lang="en-US" dirty="0"/>
              <a:t>Michelle Johnson</a:t>
            </a:r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“Medical Care for the Disabled Patient” presentation from Residency Curriculum Resource (RCR)</a:t>
            </a:r>
          </a:p>
          <a:p>
            <a:r>
              <a:rPr lang="en-US" dirty="0"/>
              <a:t>Video “</a:t>
            </a:r>
            <a:r>
              <a:rPr lang="en-US" dirty="0">
                <a:hlinkClick r:id="rId2"/>
              </a:rPr>
              <a:t>Patient Voices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5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MS-3 was assigned a YSHCN</a:t>
            </a:r>
          </a:p>
          <a:p>
            <a:r>
              <a:rPr lang="en-US" sz="2800" dirty="0"/>
              <a:t>Attended last visit at children’s clinic (exit visit)</a:t>
            </a:r>
          </a:p>
          <a:p>
            <a:pPr lvl="1"/>
            <a:r>
              <a:rPr lang="en-US" dirty="0"/>
              <a:t>Stayed in contact with their YSHCN</a:t>
            </a:r>
          </a:p>
          <a:p>
            <a:r>
              <a:rPr lang="en-US" sz="2800" dirty="0"/>
              <a:t>Attended entrance visit at family medicine clinic</a:t>
            </a:r>
          </a:p>
          <a:p>
            <a:r>
              <a:rPr lang="en-US" sz="2800" dirty="0"/>
              <a:t>Worked on independent living skills using validated checklist (</a:t>
            </a:r>
            <a:r>
              <a:rPr lang="en-US" sz="2800" dirty="0">
                <a:solidFill>
                  <a:srgbClr val="FF0000"/>
                </a:solidFill>
              </a:rPr>
              <a:t>gottransition.org</a:t>
            </a:r>
            <a:r>
              <a:rPr lang="en-US" sz="2800" dirty="0"/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9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Reached out to a local support group Physicians Education Awareness Program (PEAP)</a:t>
            </a:r>
          </a:p>
          <a:p>
            <a:r>
              <a:rPr lang="en-US" dirty="0"/>
              <a:t>Coordinator met with the medical students and explained the program</a:t>
            </a:r>
          </a:p>
          <a:p>
            <a:r>
              <a:rPr lang="en-US" dirty="0"/>
              <a:t>The students were then taken to the home of one of their clients (YSHCN) and were allowed to interview the patient and family</a:t>
            </a:r>
          </a:p>
        </p:txBody>
      </p:sp>
    </p:spTree>
    <p:extLst>
      <p:ext uri="{BB962C8B-B14F-4D97-AF65-F5344CB8AC3E}">
        <p14:creationId xmlns:p14="http://schemas.microsoft.com/office/powerpoint/2010/main" val="332104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“I did not realize the many obstacles families and patients with disabilities must go through daily” –AN, PC-2</a:t>
            </a:r>
          </a:p>
          <a:p>
            <a:r>
              <a:rPr lang="en-US" dirty="0"/>
              <a:t>“Something as simple as going to the grocery store or showering are struggles they face on a daily basis” –AO, PC-2</a:t>
            </a:r>
          </a:p>
          <a:p>
            <a:r>
              <a:rPr lang="en-US" dirty="0"/>
              <a:t>“It was a great opportunity for students to gain insight on the unique family dynamics that arise when taking care of a disabled patient and how caretaker fatigue may develop.” –BP, PROF-3</a:t>
            </a:r>
          </a:p>
          <a:p>
            <a:r>
              <a:rPr lang="en-US" dirty="0"/>
              <a:t>“By creating a bridge between pediatric and adult care, we can target a very marginalized population.” –DS, SBP-3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hypothesis: Students would become more comfortable working with patients with special needs</a:t>
            </a:r>
          </a:p>
          <a:p>
            <a:r>
              <a:rPr lang="en-US" dirty="0"/>
              <a:t>Results: Apparently, we were wrong</a:t>
            </a:r>
          </a:p>
          <a:p>
            <a:pPr lvl="1"/>
            <a:r>
              <a:rPr lang="en-US" dirty="0"/>
              <a:t>Did our students become more humble?</a:t>
            </a:r>
          </a:p>
          <a:p>
            <a:pPr lvl="1"/>
            <a:r>
              <a:rPr lang="en-US" dirty="0"/>
              <a:t>Was this the project or simply being a 3</a:t>
            </a:r>
            <a:r>
              <a:rPr lang="en-US" baseline="30000" dirty="0"/>
              <a:t>rd</a:t>
            </a:r>
            <a:r>
              <a:rPr lang="en-US" dirty="0"/>
              <a:t> year coming to the realization they do not know as much as they thought?</a:t>
            </a:r>
          </a:p>
          <a:p>
            <a:pPr lvl="1"/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7118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42719"/>
              </p:ext>
            </p:extLst>
          </p:nvPr>
        </p:nvGraphicFramePr>
        <p:xfrm>
          <a:off x="0" y="0"/>
          <a:ext cx="9144001" cy="6858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65590">
                  <a:extLst>
                    <a:ext uri="{9D8B030D-6E8A-4147-A177-3AD203B41FA5}">
                      <a16:colId xmlns:a16="http://schemas.microsoft.com/office/drawing/2014/main" val="1910903146"/>
                    </a:ext>
                  </a:extLst>
                </a:gridCol>
                <a:gridCol w="668055">
                  <a:extLst>
                    <a:ext uri="{9D8B030D-6E8A-4147-A177-3AD203B41FA5}">
                      <a16:colId xmlns:a16="http://schemas.microsoft.com/office/drawing/2014/main" val="492048825"/>
                    </a:ext>
                  </a:extLst>
                </a:gridCol>
                <a:gridCol w="668055">
                  <a:extLst>
                    <a:ext uri="{9D8B030D-6E8A-4147-A177-3AD203B41FA5}">
                      <a16:colId xmlns:a16="http://schemas.microsoft.com/office/drawing/2014/main" val="2616160308"/>
                    </a:ext>
                  </a:extLst>
                </a:gridCol>
                <a:gridCol w="974246">
                  <a:extLst>
                    <a:ext uri="{9D8B030D-6E8A-4147-A177-3AD203B41FA5}">
                      <a16:colId xmlns:a16="http://schemas.microsoft.com/office/drawing/2014/main" val="4206336459"/>
                    </a:ext>
                  </a:extLst>
                </a:gridCol>
                <a:gridCol w="668055">
                  <a:extLst>
                    <a:ext uri="{9D8B030D-6E8A-4147-A177-3AD203B41FA5}">
                      <a16:colId xmlns:a16="http://schemas.microsoft.com/office/drawing/2014/main" val="3496233603"/>
                    </a:ext>
                  </a:extLst>
                </a:gridCol>
              </a:tblGrid>
              <a:tr h="23464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1 Strongly Disagree, 2 Disagree, 3 Agree, 4 Strongly Agree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390031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Difference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Control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extLst>
                  <a:ext uri="{0D108BD9-81ED-4DB2-BD59-A6C34878D82A}">
                    <a16:rowId xmlns:a16="http://schemas.microsoft.com/office/drawing/2014/main" val="2161413338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3. Most people with disabilities feel sorry for themselves.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499418801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4. I am comfortable being around a person who has an intellectual disability (i.e. mental retardation, autism).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-0.34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3927848008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5. People with disabilities are as happy as people without disabilities.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770833634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6. I would be comfortable interacting with a person with an intellectual disability who was in the community on his or her own (i.e., without staff members or caretakers).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1112854321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7. I would be comfortable being around a person who uses a wheelchair.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-0.84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2810391596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8. Most people with disabilities resent people without disabilities.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1176542112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9. I would be comfortable being around a person who is deaf.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594470124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10. I am only comfortable around people with intellectual disabilities if they are well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behaved.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2955009681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11. Most people with disabilities expect special treatment.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2059862056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12. I would be comfortable working with a person with an intellectual disability who</a:t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had someone assigned to supervise and train her.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369686995"/>
                  </a:ext>
                </a:extLst>
              </a:tr>
              <a:tr h="2133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13. Most people with disabilities are not ashamed of their disability.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1959591014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14. If I were visited by a person who is blind, I would be comfortable helping him or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her navigate the environment.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-0.67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1540003041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15. I am more comfortable around people with intellectual disabilities when they have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someone who is not disabled to help them.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0.34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834021338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16. If I introduced a person with disabilities to my friends, I think they would feel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uneasy.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-0.33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1162937248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17. People with disabilities should be cared for in any primary care office as opposed to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 specialty clinic.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-0.83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1169899060"/>
                  </a:ext>
                </a:extLst>
              </a:tr>
              <a:tr h="426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18. I would feel comfortable living next door to a person with an intellectual disability that lives by himself.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1837834633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19. I would be comfortable living in a neighborhood where there is a group home for people with various developmental disabilities (e.g., Down Syndrome, Cerebral Palsy, Mental Retardation, etc.).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3933665735"/>
                  </a:ext>
                </a:extLst>
              </a:tr>
              <a:tr h="437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20. I would feel comfortable being around a person with an intellectual disability in public even though his behavior might be a bit bizarre (e.g., rocking back and forth, talking loud, etc.).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6152" marR="6152" marT="6152" marB="0" anchor="ctr"/>
                </a:tc>
                <a:extLst>
                  <a:ext uri="{0D108BD9-81ED-4DB2-BD59-A6C34878D82A}">
                    <a16:rowId xmlns:a16="http://schemas.microsoft.com/office/drawing/2014/main" val="2970303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4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26836"/>
              </p:ext>
            </p:extLst>
          </p:nvPr>
        </p:nvGraphicFramePr>
        <p:xfrm>
          <a:off x="135468" y="1185333"/>
          <a:ext cx="8726311" cy="2299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3950">
                  <a:extLst>
                    <a:ext uri="{9D8B030D-6E8A-4147-A177-3AD203B41FA5}">
                      <a16:colId xmlns:a16="http://schemas.microsoft.com/office/drawing/2014/main" val="2791591417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2267827897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3628316652"/>
                    </a:ext>
                  </a:extLst>
                </a:gridCol>
                <a:gridCol w="929744">
                  <a:extLst>
                    <a:ext uri="{9D8B030D-6E8A-4147-A177-3AD203B41FA5}">
                      <a16:colId xmlns:a16="http://schemas.microsoft.com/office/drawing/2014/main" val="3669192543"/>
                    </a:ext>
                  </a:extLst>
                </a:gridCol>
                <a:gridCol w="637539">
                  <a:extLst>
                    <a:ext uri="{9D8B030D-6E8A-4147-A177-3AD203B41FA5}">
                      <a16:colId xmlns:a16="http://schemas.microsoft.com/office/drawing/2014/main" val="1870954912"/>
                    </a:ext>
                  </a:extLst>
                </a:gridCol>
              </a:tblGrid>
              <a:tr h="30018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Scenario A: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NewRomanPS-BoldItalicMT"/>
                      </a:endParaRPr>
                    </a:p>
                  </a:txBody>
                  <a:tcPr marL="9395" marR="9395" marT="93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Post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Difference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Control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52" marR="6152" marT="6152" marB="0" anchor="b"/>
                </a:tc>
                <a:extLst>
                  <a:ext uri="{0D108BD9-81ED-4DB2-BD59-A6C34878D82A}">
                    <a16:rowId xmlns:a16="http://schemas.microsoft.com/office/drawing/2014/main" val="1217381444"/>
                  </a:ext>
                </a:extLst>
              </a:tr>
              <a:tr h="2693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You enter the exam room. A middle-aged man and women are there. He tells you he is experiencing chronic abdominal pain.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242920"/>
                  </a:ext>
                </a:extLst>
              </a:tr>
              <a:tr h="285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21. I have had experiences similar to scenario A.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1334080189"/>
                  </a:ext>
                </a:extLst>
              </a:tr>
              <a:tr h="5717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22. In scenario A, I would be comfortable determining the role of the man vs. the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woman in providing the history of the complaint.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3900412758"/>
                  </a:ext>
                </a:extLst>
              </a:tr>
              <a:tr h="2858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23. In scenario A, I would be comfortable performing a physical exam on the patient.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4269716220"/>
                  </a:ext>
                </a:extLst>
              </a:tr>
              <a:tr h="586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24. In scenario A, I would be comfortable establishing a differential diagnosis for the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abdominal pain.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111219771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3778"/>
              </p:ext>
            </p:extLst>
          </p:nvPr>
        </p:nvGraphicFramePr>
        <p:xfrm>
          <a:off x="135468" y="3758140"/>
          <a:ext cx="8726310" cy="2450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3952">
                  <a:extLst>
                    <a:ext uri="{9D8B030D-6E8A-4147-A177-3AD203B41FA5}">
                      <a16:colId xmlns:a16="http://schemas.microsoft.com/office/drawing/2014/main" val="2557944420"/>
                    </a:ext>
                  </a:extLst>
                </a:gridCol>
                <a:gridCol w="637538">
                  <a:extLst>
                    <a:ext uri="{9D8B030D-6E8A-4147-A177-3AD203B41FA5}">
                      <a16:colId xmlns:a16="http://schemas.microsoft.com/office/drawing/2014/main" val="800884567"/>
                    </a:ext>
                  </a:extLst>
                </a:gridCol>
                <a:gridCol w="637538">
                  <a:extLst>
                    <a:ext uri="{9D8B030D-6E8A-4147-A177-3AD203B41FA5}">
                      <a16:colId xmlns:a16="http://schemas.microsoft.com/office/drawing/2014/main" val="2425532100"/>
                    </a:ext>
                  </a:extLst>
                </a:gridCol>
                <a:gridCol w="929744">
                  <a:extLst>
                    <a:ext uri="{9D8B030D-6E8A-4147-A177-3AD203B41FA5}">
                      <a16:colId xmlns:a16="http://schemas.microsoft.com/office/drawing/2014/main" val="513630157"/>
                    </a:ext>
                  </a:extLst>
                </a:gridCol>
                <a:gridCol w="637538">
                  <a:extLst>
                    <a:ext uri="{9D8B030D-6E8A-4147-A177-3AD203B41FA5}">
                      <a16:colId xmlns:a16="http://schemas.microsoft.com/office/drawing/2014/main" val="4090659489"/>
                    </a:ext>
                  </a:extLst>
                </a:gridCol>
              </a:tblGrid>
              <a:tr h="261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Scenario B: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TimesNewRomanPS-BoldItalicMT"/>
                      </a:endParaRPr>
                    </a:p>
                  </a:txBody>
                  <a:tcPr marL="9395" marR="9395" marT="93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5" marR="9395" marT="93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5" marR="9395" marT="939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5" marR="9395" marT="9395" marB="0" anchor="b"/>
                </a:tc>
                <a:extLst>
                  <a:ext uri="{0D108BD9-81ED-4DB2-BD59-A6C34878D82A}">
                    <a16:rowId xmlns:a16="http://schemas.microsoft.com/office/drawing/2014/main" val="1820581430"/>
                  </a:ext>
                </a:extLst>
              </a:tr>
              <a:tr h="68002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You enter the exam room. A middle-aged man is seated in a wheel chair.  Standing behind him is a woman of about the same age.  The patient in the wheel chair appears to have spasticity in all 4 limbs. He greets you by saying “hello”. His speech is somewhat garbled, though intelligible. The woman tells you that the patient is here because he is experiencing chronic abdominal pain.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185085"/>
                  </a:ext>
                </a:extLst>
              </a:tr>
              <a:tr h="249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25. I have had experiences similar to scenario B.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1942258599"/>
                  </a:ext>
                </a:extLst>
              </a:tr>
              <a:tr h="498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26. In scenario B, I would be comfortable determining the role of the man vs. the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woman in providing the history of the complaint.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2473404201"/>
                  </a:ext>
                </a:extLst>
              </a:tr>
              <a:tr h="2493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27. In scenario B, I would be comfortable performing a physical exam on the patient.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3029575012"/>
                  </a:ext>
                </a:extLst>
              </a:tr>
              <a:tr h="511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28. In scenario B, I would be comfortable establishing a differential diagnosis for the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abdominal pain.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NewRomanPSMT"/>
                      </a:endParaRPr>
                    </a:p>
                  </a:txBody>
                  <a:tcPr marL="9395" marR="9395" marT="9395" marB="0" anchor="ctr"/>
                </a:tc>
                <a:extLst>
                  <a:ext uri="{0D108BD9-81ED-4DB2-BD59-A6C34878D82A}">
                    <a16:rowId xmlns:a16="http://schemas.microsoft.com/office/drawing/2014/main" val="2364922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660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sample size</a:t>
            </a:r>
          </a:p>
          <a:p>
            <a:r>
              <a:rPr lang="en-US" dirty="0"/>
              <a:t>Difficult to eliminate other variables (i.e. progressing through 3</a:t>
            </a:r>
            <a:r>
              <a:rPr lang="en-US" baseline="30000" dirty="0"/>
              <a:t>rd</a:t>
            </a:r>
            <a:r>
              <a:rPr lang="en-US" dirty="0"/>
              <a:t> year)</a:t>
            </a:r>
          </a:p>
          <a:p>
            <a:r>
              <a:rPr lang="en-US" dirty="0"/>
              <a:t>Limits of self-reporting (i.e. “comfort”)</a:t>
            </a:r>
          </a:p>
          <a:p>
            <a:pPr lvl="1"/>
            <a:r>
              <a:rPr lang="en-US" dirty="0"/>
              <a:t>Does it actually translate into improved care?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8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Jain, Care of Patients with Disabilities: An Important and Often Ignored Aspect of Family Medicine Teaching, Fam Med 2006;38(1):13-5. </a:t>
            </a:r>
          </a:p>
          <a:p>
            <a:r>
              <a:rPr lang="en-US" dirty="0" err="1"/>
              <a:t>D’Agata</a:t>
            </a:r>
            <a:r>
              <a:rPr lang="en-US" dirty="0"/>
              <a:t>, Dreyfus, </a:t>
            </a:r>
            <a:r>
              <a:rPr lang="en-US" dirty="0" err="1"/>
              <a:t>Kripke</a:t>
            </a:r>
            <a:r>
              <a:rPr lang="en-US" dirty="0"/>
              <a:t>, Bullock, Martin,  Medical Care of the Disabled Patient, Family Medicine Residency Curriculum Resource, STFM</a:t>
            </a:r>
          </a:p>
          <a:p>
            <a:r>
              <a:rPr lang="en-US" dirty="0"/>
              <a:t>Physician Education Awareness Program, Family Connections SC</a:t>
            </a:r>
          </a:p>
          <a:p>
            <a:r>
              <a:rPr lang="en-US" dirty="0"/>
              <a:t>Symons, et al., Development of an Instrument to Measure Medical Students’ Attitudes toward People with Disabilities, Intellectual and Developmental Disabilities 2012, Vol. 50, No. 3, 251–260</a:t>
            </a:r>
          </a:p>
          <a:p>
            <a:r>
              <a:rPr lang="en-US" dirty="0" err="1"/>
              <a:t>Kripke</a:t>
            </a:r>
            <a:r>
              <a:rPr lang="en-US" dirty="0"/>
              <a:t>, C. C. (2014). "Primary Care for Adolescents with Developmental Disabilities." Prim Care 41(3): 507-518</a:t>
            </a:r>
          </a:p>
        </p:txBody>
      </p:sp>
    </p:spTree>
    <p:extLst>
      <p:ext uri="{BB962C8B-B14F-4D97-AF65-F5344CB8AC3E}">
        <p14:creationId xmlns:p14="http://schemas.microsoft.com/office/powerpoint/2010/main" val="171637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676791"/>
          </a:xfrm>
        </p:spPr>
        <p:txBody>
          <a:bodyPr/>
          <a:lstStyle/>
          <a:p>
            <a:r>
              <a:rPr lang="en-US" dirty="0"/>
              <a:t>No financial disclosures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4132" r="-8230" b="-1542"/>
          <a:stretch/>
        </p:blipFill>
        <p:spPr>
          <a:xfrm>
            <a:off x="1741030" y="2946400"/>
            <a:ext cx="5661941" cy="35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Medical students have been assisting in the transition process for 3 years</a:t>
            </a:r>
          </a:p>
          <a:p>
            <a:pPr lvl="1"/>
            <a:r>
              <a:rPr lang="en-US" dirty="0"/>
              <a:t>Numerous patients were being lost to follow</a:t>
            </a:r>
          </a:p>
          <a:p>
            <a:pPr lvl="1"/>
            <a:r>
              <a:rPr lang="en-US" dirty="0"/>
              <a:t>Numerous barriers to their care</a:t>
            </a:r>
          </a:p>
          <a:p>
            <a:pPr lvl="1"/>
            <a:r>
              <a:rPr lang="en-US" dirty="0"/>
              <a:t>Wanted to improve students’ comfort in dealing with youth with special healthcare needs (YSHCN)</a:t>
            </a:r>
          </a:p>
          <a:p>
            <a:r>
              <a:rPr lang="en-US" dirty="0"/>
              <a:t>We have improved transitions in our community</a:t>
            </a:r>
          </a:p>
          <a:p>
            <a:r>
              <a:rPr lang="en-US" dirty="0"/>
              <a:t>We now have a formalized curriculum on patients with disabilities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8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AnMed</a:t>
            </a:r>
            <a:r>
              <a:rPr lang="en-US" dirty="0"/>
              <a:t> Health</a:t>
            </a:r>
            <a:br>
              <a:rPr lang="en-US" dirty="0"/>
            </a:br>
            <a:r>
              <a:rPr lang="en-US" dirty="0"/>
              <a:t>Anderson,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610"/>
            <a:ext cx="8229600" cy="57836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12 3</a:t>
            </a:r>
            <a:r>
              <a:rPr lang="en-US" baseline="30000" dirty="0"/>
              <a:t>rd</a:t>
            </a:r>
            <a:r>
              <a:rPr lang="en-US" dirty="0"/>
              <a:t> year medical students (MUSC and VCOM)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33475" y="2981326"/>
            <a:ext cx="6877050" cy="2790824"/>
            <a:chOff x="781050" y="2981326"/>
            <a:chExt cx="6877050" cy="27908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4371975"/>
              <a:ext cx="572452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790575" y="2981326"/>
              <a:ext cx="6858000" cy="1390650"/>
              <a:chOff x="790575" y="2981326"/>
              <a:chExt cx="6858000" cy="13906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575" y="2981326"/>
                <a:ext cx="5715000" cy="1390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2725" y="2981326"/>
                <a:ext cx="1085850" cy="1390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725" y="4371975"/>
              <a:ext cx="1095375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097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2" y="944047"/>
            <a:ext cx="8742348" cy="1143000"/>
          </a:xfrm>
        </p:spPr>
        <p:txBody>
          <a:bodyPr>
            <a:normAutofit/>
          </a:bodyPr>
          <a:lstStyle/>
          <a:p>
            <a:r>
              <a:rPr lang="en-US" dirty="0"/>
              <a:t>Milestones Addressed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Cares for patients with chronic conditions (PC-2)</a:t>
            </a:r>
          </a:p>
          <a:p>
            <a:r>
              <a:rPr lang="en-US" sz="2400" dirty="0"/>
              <a:t>Advocates for individual and community health (SBP-3)</a:t>
            </a:r>
          </a:p>
          <a:p>
            <a:r>
              <a:rPr lang="en-US" sz="2400" dirty="0"/>
              <a:t>Demonstrates humanism and cultural proficiency (PROF-3)</a:t>
            </a:r>
          </a:p>
          <a:p>
            <a:r>
              <a:rPr lang="en-US" sz="2400" dirty="0"/>
              <a:t>Communicates effectively with patients, families, and the public (C2)</a:t>
            </a:r>
          </a:p>
          <a:p>
            <a:r>
              <a:rPr lang="en-US" sz="2400" dirty="0"/>
              <a:t>Effectively communicates with physicians, other health  professionals, and health care teams (C3)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13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“I learned that a disability does not prevent an individual from becoming a functional member of society.” –BK, PC-2</a:t>
            </a:r>
          </a:p>
          <a:p>
            <a:r>
              <a:rPr lang="en-US" dirty="0"/>
              <a:t>“It was impressive to hear about the amount of time and work the parents put into coordinating the simplest activities that I take for granted every day.” –KG,PROF-3</a:t>
            </a:r>
          </a:p>
          <a:p>
            <a:r>
              <a:rPr lang="en-US" dirty="0"/>
              <a:t>“I learned which questions I should be asking to understand what disabled patients are capable of and their goals in order to manage their own health.” –TC, PC-2</a:t>
            </a:r>
          </a:p>
          <a:p>
            <a:r>
              <a:rPr lang="en-US" dirty="0"/>
              <a:t>“This experience stressed the importance of patience, availability, and strong communication not only with the patients but also with their caretakers.” –AG, C-2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Appreciate how a home visit with a person with a disability can impact medical students</a:t>
            </a:r>
          </a:p>
          <a:p>
            <a:r>
              <a:rPr lang="en-US" dirty="0"/>
              <a:t>Assess learners' cultural proficiency with disabilities using the validated tool "Medical Student Attitudes Toward Persons with Disabilities”</a:t>
            </a:r>
          </a:p>
          <a:p>
            <a:r>
              <a:rPr lang="en-US" dirty="0"/>
              <a:t>Interface with local support agencies to teach medical students about disabilities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1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verbal communication skills of our medical students</a:t>
            </a:r>
          </a:p>
          <a:p>
            <a:r>
              <a:rPr lang="en-US" dirty="0"/>
              <a:t>Interact with local agencies</a:t>
            </a:r>
          </a:p>
          <a:p>
            <a:r>
              <a:rPr lang="en-US" dirty="0"/>
              <a:t>Improve the health care of a specific group of patients with disabilities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7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Introduction to students</a:t>
            </a:r>
          </a:p>
          <a:p>
            <a:pPr lvl="1"/>
            <a:r>
              <a:rPr lang="en-US" dirty="0"/>
              <a:t>Survey Completion</a:t>
            </a:r>
          </a:p>
          <a:p>
            <a:pPr lvl="1"/>
            <a:r>
              <a:rPr lang="en-US" dirty="0"/>
              <a:t>Didactic</a:t>
            </a:r>
          </a:p>
          <a:p>
            <a:pPr lvl="1"/>
            <a:r>
              <a:rPr lang="en-US" dirty="0"/>
              <a:t>Video</a:t>
            </a:r>
          </a:p>
          <a:p>
            <a:r>
              <a:rPr lang="en-US" dirty="0"/>
              <a:t>Transition</a:t>
            </a:r>
          </a:p>
          <a:p>
            <a:r>
              <a:rPr lang="en-US" dirty="0"/>
              <a:t>Home visit</a:t>
            </a:r>
          </a:p>
          <a:p>
            <a:r>
              <a:rPr lang="en-US" dirty="0"/>
              <a:t>Survey Completion</a:t>
            </a:r>
          </a:p>
          <a:p>
            <a:pPr lvl="1"/>
            <a:r>
              <a:rPr lang="en-US" dirty="0"/>
              <a:t>Medical Student Attitudes Toward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196337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1555</Words>
  <Application>Microsoft Office PowerPoint</Application>
  <PresentationFormat>On-screen Show (4:3)</PresentationFormat>
  <Paragraphs>228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Helvetica</vt:lpstr>
      <vt:lpstr>TimesNewRomanPS-BoldItalicMT</vt:lpstr>
      <vt:lpstr>TimesNewRomanPSMT</vt:lpstr>
      <vt:lpstr>Office Theme</vt:lpstr>
      <vt:lpstr>Enhancing Medical Students' Attitudes toward Patients with Disabilities using a Home Visit</vt:lpstr>
      <vt:lpstr>Disclosures</vt:lpstr>
      <vt:lpstr>Introduction/Background</vt:lpstr>
      <vt:lpstr>AnMed Health Anderson, SC</vt:lpstr>
      <vt:lpstr>Milestones Addressed</vt:lpstr>
      <vt:lpstr>Reflections</vt:lpstr>
      <vt:lpstr>Project Objectives</vt:lpstr>
      <vt:lpstr>Goals of the Project</vt:lpstr>
      <vt:lpstr>Project Summary</vt:lpstr>
      <vt:lpstr>Introduction to Students</vt:lpstr>
      <vt:lpstr>Transition</vt:lpstr>
      <vt:lpstr>Home Visit</vt:lpstr>
      <vt:lpstr>Reflections</vt:lpstr>
      <vt:lpstr>Results</vt:lpstr>
      <vt:lpstr>PowerPoint Presentation</vt:lpstr>
      <vt:lpstr>PowerPoint Presentation</vt:lpstr>
      <vt:lpstr>Limitations</vt:lpstr>
      <vt:lpstr>References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Brian Mulroy DO</cp:lastModifiedBy>
  <cp:revision>49</cp:revision>
  <dcterms:created xsi:type="dcterms:W3CDTF">2013-07-17T19:19:39Z</dcterms:created>
  <dcterms:modified xsi:type="dcterms:W3CDTF">2017-02-10T04:48:28Z</dcterms:modified>
</cp:coreProperties>
</file>